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29"/>
  </p:notesMasterIdLst>
  <p:sldIdLst>
    <p:sldId id="256" r:id="rId2"/>
    <p:sldId id="271" r:id="rId3"/>
    <p:sldId id="266" r:id="rId4"/>
    <p:sldId id="307" r:id="rId5"/>
    <p:sldId id="337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7" r:id="rId15"/>
    <p:sldId id="355" r:id="rId16"/>
    <p:sldId id="356" r:id="rId17"/>
    <p:sldId id="353" r:id="rId18"/>
    <p:sldId id="354" r:id="rId19"/>
    <p:sldId id="363" r:id="rId20"/>
    <p:sldId id="362" r:id="rId21"/>
    <p:sldId id="358" r:id="rId22"/>
    <p:sldId id="360" r:id="rId23"/>
    <p:sldId id="359" r:id="rId24"/>
    <p:sldId id="361" r:id="rId25"/>
    <p:sldId id="343" r:id="rId26"/>
    <p:sldId id="338" r:id="rId27"/>
    <p:sldId id="339" r:id="rId28"/>
    <p:sldId id="364" r:id="rId29"/>
    <p:sldId id="365" r:id="rId30"/>
    <p:sldId id="375" r:id="rId31"/>
    <p:sldId id="366" r:id="rId32"/>
    <p:sldId id="367" r:id="rId33"/>
    <p:sldId id="370" r:id="rId34"/>
    <p:sldId id="369" r:id="rId35"/>
    <p:sldId id="371" r:id="rId36"/>
    <p:sldId id="372" r:id="rId37"/>
    <p:sldId id="373" r:id="rId38"/>
    <p:sldId id="374" r:id="rId39"/>
    <p:sldId id="376" r:id="rId40"/>
    <p:sldId id="382" r:id="rId41"/>
    <p:sldId id="377" r:id="rId42"/>
    <p:sldId id="378" r:id="rId43"/>
    <p:sldId id="379" r:id="rId44"/>
    <p:sldId id="380" r:id="rId45"/>
    <p:sldId id="381" r:id="rId46"/>
    <p:sldId id="384" r:id="rId47"/>
    <p:sldId id="383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3" r:id="rId56"/>
    <p:sldId id="392" r:id="rId57"/>
    <p:sldId id="394" r:id="rId58"/>
    <p:sldId id="397" r:id="rId59"/>
    <p:sldId id="395" r:id="rId60"/>
    <p:sldId id="396" r:id="rId61"/>
    <p:sldId id="398" r:id="rId62"/>
    <p:sldId id="399" r:id="rId63"/>
    <p:sldId id="412" r:id="rId64"/>
    <p:sldId id="406" r:id="rId65"/>
    <p:sldId id="407" r:id="rId66"/>
    <p:sldId id="413" r:id="rId67"/>
    <p:sldId id="408" r:id="rId68"/>
    <p:sldId id="409" r:id="rId69"/>
    <p:sldId id="414" r:id="rId70"/>
    <p:sldId id="427" r:id="rId71"/>
    <p:sldId id="426" r:id="rId72"/>
    <p:sldId id="425" r:id="rId73"/>
    <p:sldId id="428" r:id="rId74"/>
    <p:sldId id="429" r:id="rId75"/>
    <p:sldId id="430" r:id="rId76"/>
    <p:sldId id="431" r:id="rId77"/>
    <p:sldId id="432" r:id="rId78"/>
    <p:sldId id="435" r:id="rId79"/>
    <p:sldId id="417" r:id="rId80"/>
    <p:sldId id="436" r:id="rId81"/>
    <p:sldId id="410" r:id="rId82"/>
    <p:sldId id="442" r:id="rId83"/>
    <p:sldId id="443" r:id="rId84"/>
    <p:sldId id="445" r:id="rId85"/>
    <p:sldId id="433" r:id="rId86"/>
    <p:sldId id="446" r:id="rId87"/>
    <p:sldId id="447" r:id="rId88"/>
    <p:sldId id="434" r:id="rId89"/>
    <p:sldId id="448" r:id="rId90"/>
    <p:sldId id="437" r:id="rId91"/>
    <p:sldId id="449" r:id="rId92"/>
    <p:sldId id="438" r:id="rId93"/>
    <p:sldId id="452" r:id="rId94"/>
    <p:sldId id="450" r:id="rId95"/>
    <p:sldId id="453" r:id="rId96"/>
    <p:sldId id="439" r:id="rId97"/>
    <p:sldId id="441" r:id="rId98"/>
    <p:sldId id="455" r:id="rId99"/>
    <p:sldId id="419" r:id="rId100"/>
    <p:sldId id="418" r:id="rId101"/>
    <p:sldId id="466" r:id="rId102"/>
    <p:sldId id="467" r:id="rId103"/>
    <p:sldId id="423" r:id="rId104"/>
    <p:sldId id="421" r:id="rId105"/>
    <p:sldId id="468" r:id="rId106"/>
    <p:sldId id="469" r:id="rId107"/>
    <p:sldId id="422" r:id="rId108"/>
    <p:sldId id="424" r:id="rId109"/>
    <p:sldId id="456" r:id="rId110"/>
    <p:sldId id="457" r:id="rId111"/>
    <p:sldId id="458" r:id="rId112"/>
    <p:sldId id="459" r:id="rId113"/>
    <p:sldId id="470" r:id="rId114"/>
    <p:sldId id="471" r:id="rId115"/>
    <p:sldId id="462" r:id="rId116"/>
    <p:sldId id="463" r:id="rId117"/>
    <p:sldId id="464" r:id="rId118"/>
    <p:sldId id="465" r:id="rId119"/>
    <p:sldId id="474" r:id="rId120"/>
    <p:sldId id="472" r:id="rId121"/>
    <p:sldId id="477" r:id="rId122"/>
    <p:sldId id="473" r:id="rId123"/>
    <p:sldId id="475" r:id="rId124"/>
    <p:sldId id="270" r:id="rId125"/>
    <p:sldId id="269" r:id="rId126"/>
    <p:sldId id="272" r:id="rId127"/>
    <p:sldId id="420" r:id="rId1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0" autoAdjust="0"/>
    <p:restoredTop sz="96761" autoAdjust="0"/>
  </p:normalViewPr>
  <p:slideViewPr>
    <p:cSldViewPr>
      <p:cViewPr varScale="1">
        <p:scale>
          <a:sx n="128" d="100"/>
          <a:sy n="128" d="100"/>
        </p:scale>
        <p:origin x="110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D6CB1-C28C-4AC0-9E57-7AED4F13BECC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67A7B-7D8A-4E03-B174-B330004503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4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822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12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723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Wingdings" pitchFamily="2" charset="2"/>
              </a:rPr>
              <a:t> http://hi.baidu.com/xcyi0823/blog/item/308b340180e059101c958376.html--</a:t>
            </a:r>
            <a:r>
              <a:rPr lang="zh-CN" altLang="en-US" dirty="0"/>
              <a:t>常用的</a:t>
            </a:r>
            <a:r>
              <a:rPr lang="en-US" altLang="zh-CN" dirty="0"/>
              <a:t>RBL</a:t>
            </a:r>
            <a:r>
              <a:rPr lang="zh-CN" altLang="en-US" dirty="0"/>
              <a:t>服务器列表、介绍及</a:t>
            </a:r>
            <a:r>
              <a:rPr lang="en-US" altLang="zh-CN" dirty="0"/>
              <a:t>Postfix</a:t>
            </a:r>
            <a:r>
              <a:rPr lang="zh-CN" altLang="en-US" dirty="0"/>
              <a:t>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859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51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7690CB0-3BA7-4B7A-9A43-3904F46241E2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79712" y="6243638"/>
            <a:ext cx="57606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084447-99C3-406B-8252-0DE4F691B7B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970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29706" name="Picture 10" descr="C:\Users\osmond\Desktop\centos5-fig\centos-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404664"/>
            <a:ext cx="1584175" cy="52026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4E7F7-D801-453F-A1BE-C13983D86E0A}" type="datetime2">
              <a:rPr lang="zh-CN" altLang="en-US" smtClean="0"/>
              <a:pPr/>
              <a:t>2018年11月13日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EA958-CD70-4A2C-BFA8-AED3B8799E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BE81E9-8965-42B3-8D4D-CC79855E8E54}" type="datetime2">
              <a:rPr lang="zh-CN" altLang="en-US" smtClean="0"/>
              <a:pPr/>
              <a:t>2018年11月13日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5142D-38AE-4EE8-8F37-3DA5582FC5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84F6B-D068-45E9-B250-41F0C46488D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D04BF8-6477-4AD8-AE76-E862F9A9539D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C4EA2-A6CE-4637-87A2-EC07E3DEA9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398933-8963-4CC0-A2A0-8E94422432E5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BF38D9-BAD1-45FB-9FDB-0A91F15838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EFEF0A-1B79-46C8-B089-391695B7BF35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CC6B2-47BC-4937-A433-8DD3C9320D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F955AF-1AF1-446A-8FF6-6D4573D0F8BE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8B621-1CDB-4F7E-B259-2916F1F1F3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504450-0474-4DD3-B169-507782F5A0E4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2CF37-0CC3-4895-B3BD-2DC3B191FCB6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CA695-0C41-4294-A398-BA94AD508846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32B07-D652-428D-A8EA-7239BD1CA3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fld id="{B8C40DAD-E20B-41EC-B788-3EAE527B1E0B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760" y="6248400"/>
            <a:ext cx="532859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947CB985-09D2-4724-917F-80B7A7E07E0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867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10" name="Picture 10" descr="C:\Users\osmond\Desktop\centos5-fig\centos-logo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3" y="332656"/>
            <a:ext cx="1584175" cy="52026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060575"/>
            <a:ext cx="7991475" cy="1576388"/>
          </a:xfrm>
        </p:spPr>
        <p:txBody>
          <a:bodyPr/>
          <a:lstStyle/>
          <a:p>
            <a:pPr algn="r"/>
            <a:r>
              <a:rPr lang="zh-CN" altLang="en-US" sz="4600" dirty="0"/>
              <a:t>第</a:t>
            </a:r>
            <a:r>
              <a:rPr lang="en-US" altLang="zh-CN" sz="4600" dirty="0"/>
              <a:t>16</a:t>
            </a:r>
            <a:r>
              <a:rPr lang="zh-CN" altLang="en-US" sz="4600" dirty="0"/>
              <a:t>章</a:t>
            </a:r>
            <a:br>
              <a:rPr lang="en-US" altLang="zh-CN" sz="4600" dirty="0"/>
            </a:br>
            <a:r>
              <a:rPr lang="en-US" altLang="zh-CN" sz="4800" dirty="0"/>
              <a:t>E-mail</a:t>
            </a:r>
            <a:r>
              <a:rPr lang="zh-CN" altLang="zh-CN" sz="4800" dirty="0"/>
              <a:t>服务</a:t>
            </a:r>
            <a:endParaRPr lang="zh-CN" altLang="en-US" sz="4600" dirty="0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771775" y="4724400"/>
            <a:ext cx="41052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/>
              <a:t>主讲人： 梁如军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b="1"/>
              <a:t>2015-05-05</a:t>
            </a:r>
            <a:endParaRPr lang="zh-CN" altLang="en-US" sz="2000" b="1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3372434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MSA</a:t>
            </a:r>
            <a:r>
              <a:rPr lang="zh-CN" altLang="en-US" dirty="0"/>
              <a:t>（邮件提交代理）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Mail Submission Agent</a:t>
            </a:r>
          </a:p>
          <a:p>
            <a:pPr lvl="1"/>
            <a:r>
              <a:rPr lang="zh-CN" altLang="en-US" dirty="0"/>
              <a:t>接受来自 </a:t>
            </a:r>
            <a:r>
              <a:rPr lang="en-US" altLang="zh-CN" dirty="0"/>
              <a:t>MUA </a:t>
            </a:r>
            <a:r>
              <a:rPr lang="zh-CN" altLang="en-US" dirty="0"/>
              <a:t>的邮件</a:t>
            </a:r>
          </a:p>
          <a:p>
            <a:pPr lvl="1"/>
            <a:r>
              <a:rPr lang="zh-CN" altLang="en-US" dirty="0"/>
              <a:t>负责消息由</a:t>
            </a:r>
            <a:r>
              <a:rPr lang="en-US" altLang="zh-CN" dirty="0"/>
              <a:t>MTA</a:t>
            </a:r>
            <a:r>
              <a:rPr lang="zh-CN" altLang="en-US" dirty="0"/>
              <a:t>发送之前必须完成的所有准备工作和错误检测</a:t>
            </a:r>
          </a:p>
          <a:p>
            <a:r>
              <a:rPr lang="en-US" altLang="zh-CN" dirty="0"/>
              <a:t>Examples</a:t>
            </a:r>
          </a:p>
          <a:p>
            <a:pPr lvl="1"/>
            <a:r>
              <a:rPr lang="en-US" altLang="zh-CN" dirty="0"/>
              <a:t>Postfix </a:t>
            </a:r>
            <a:r>
              <a:rPr lang="zh-CN" altLang="en-US" dirty="0"/>
              <a:t>的 </a:t>
            </a:r>
            <a:r>
              <a:rPr lang="en-US" altLang="zh-CN" b="1" dirty="0" err="1">
                <a:solidFill>
                  <a:srgbClr val="002060"/>
                </a:solidFill>
              </a:rPr>
              <a:t>postdrop+pickup</a:t>
            </a:r>
            <a:endParaRPr lang="en-US" altLang="zh-CN" b="1" dirty="0">
              <a:solidFill>
                <a:srgbClr val="002060"/>
              </a:solidFill>
            </a:endParaRPr>
          </a:p>
          <a:p>
            <a:pPr lvl="1"/>
            <a:r>
              <a:rPr lang="en-US" altLang="zh-CN" dirty="0" err="1"/>
              <a:t>Sendmail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b="1" dirty="0" err="1">
                <a:solidFill>
                  <a:srgbClr val="002060"/>
                </a:solidFill>
              </a:rPr>
              <a:t>sendmail-msa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Docecot</a:t>
            </a:r>
            <a:r>
              <a:rPr lang="zh-CN" altLang="zh-CN" dirty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Dovecot </a:t>
            </a:r>
            <a:r>
              <a:rPr lang="zh-CN" altLang="en-US" dirty="0"/>
              <a:t>实现了从邮件服务器中读取邮件时使用的</a:t>
            </a:r>
            <a:r>
              <a:rPr lang="en-US" altLang="zh-CN" dirty="0"/>
              <a:t>POP/POPS</a:t>
            </a:r>
            <a:r>
              <a:rPr lang="zh-CN" altLang="en-US" dirty="0"/>
              <a:t>、</a:t>
            </a:r>
            <a:r>
              <a:rPr lang="en-US" altLang="zh-CN" dirty="0"/>
              <a:t>IMAP/IMAPS </a:t>
            </a:r>
            <a:r>
              <a:rPr lang="zh-CN" altLang="en-US" dirty="0"/>
              <a:t>协议</a:t>
            </a:r>
          </a:p>
          <a:p>
            <a:r>
              <a:rPr lang="en-US" altLang="zh-CN" dirty="0"/>
              <a:t>Dovecot </a:t>
            </a:r>
            <a:r>
              <a:rPr lang="zh-CN" altLang="en-US" dirty="0"/>
              <a:t>由 </a:t>
            </a:r>
            <a:r>
              <a:rPr lang="en-US" altLang="zh-CN" dirty="0" err="1"/>
              <a:t>Timo</a:t>
            </a:r>
            <a:r>
              <a:rPr lang="en-US" altLang="zh-CN" dirty="0"/>
              <a:t> </a:t>
            </a:r>
            <a:r>
              <a:rPr lang="en-US" altLang="zh-CN" dirty="0" err="1"/>
              <a:t>Sirainen</a:t>
            </a:r>
            <a:r>
              <a:rPr lang="en-US" altLang="zh-CN" dirty="0"/>
              <a:t> </a:t>
            </a:r>
            <a:r>
              <a:rPr lang="zh-CN" altLang="en-US" dirty="0"/>
              <a:t>开发，最初发布于 </a:t>
            </a:r>
            <a:r>
              <a:rPr lang="en-US" altLang="zh-CN" dirty="0"/>
              <a:t>2002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</a:p>
          <a:p>
            <a:r>
              <a:rPr lang="en-US" altLang="zh-CN" dirty="0"/>
              <a:t>Dovecot </a:t>
            </a:r>
            <a:r>
              <a:rPr lang="zh-CN" altLang="en-US" dirty="0"/>
              <a:t>在安全性方面比较出众</a:t>
            </a:r>
            <a:endParaRPr lang="en-US" altLang="zh-CN" dirty="0"/>
          </a:p>
          <a:p>
            <a:r>
              <a:rPr lang="en-US" altLang="zh-CN" dirty="0"/>
              <a:t>Dovecot </a:t>
            </a:r>
            <a:r>
              <a:rPr lang="zh-CN" altLang="en-US" dirty="0"/>
              <a:t>执行速度快、内存用量少</a:t>
            </a:r>
          </a:p>
          <a:p>
            <a:r>
              <a:rPr lang="en-US" altLang="zh-CN" dirty="0"/>
              <a:t>Dovecot </a:t>
            </a:r>
            <a:r>
              <a:rPr lang="zh-CN" altLang="en-US" dirty="0"/>
              <a:t>支持多种认证方式</a:t>
            </a:r>
            <a:endParaRPr lang="en-US" altLang="zh-CN" dirty="0"/>
          </a:p>
          <a:p>
            <a:r>
              <a:rPr lang="en-US" altLang="zh-CN" dirty="0"/>
              <a:t>Dovecot </a:t>
            </a:r>
            <a:r>
              <a:rPr lang="zh-CN" altLang="en-US" dirty="0"/>
              <a:t>配置简单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100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Docecot</a:t>
            </a:r>
            <a:r>
              <a:rPr lang="zh-CN" altLang="en-US" dirty="0"/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6503"/>
          </a:xfrm>
        </p:spPr>
        <p:txBody>
          <a:bodyPr/>
          <a:lstStyle/>
          <a:p>
            <a:pPr lvl="0"/>
            <a:r>
              <a:rPr lang="zh-CN" altLang="en-US" sz="2600" dirty="0"/>
              <a:t>采用模块化设计</a:t>
            </a:r>
          </a:p>
          <a:p>
            <a:pPr lvl="0"/>
            <a:r>
              <a:rPr lang="zh-CN" altLang="en-US" sz="2600" dirty="0"/>
              <a:t>完全兼容</a:t>
            </a:r>
            <a:r>
              <a:rPr lang="en-US" sz="2600" dirty="0"/>
              <a:t> UW IMAP </a:t>
            </a:r>
            <a:r>
              <a:rPr lang="zh-CN" altLang="en-US" sz="2600" dirty="0"/>
              <a:t>和</a:t>
            </a:r>
            <a:r>
              <a:rPr lang="en-US" sz="2600" dirty="0"/>
              <a:t> Courier IMAP</a:t>
            </a:r>
            <a:endParaRPr lang="zh-CN" altLang="en-US" sz="2600" dirty="0"/>
          </a:p>
          <a:p>
            <a:pPr lvl="0"/>
            <a:r>
              <a:rPr lang="zh-CN" altLang="en-US" sz="2600" dirty="0"/>
              <a:t>包含内置的</a:t>
            </a:r>
            <a:r>
              <a:rPr lang="en-US" sz="2600" dirty="0"/>
              <a:t> LDA </a:t>
            </a:r>
            <a:r>
              <a:rPr lang="zh-CN" altLang="en-US" sz="2600" dirty="0"/>
              <a:t>和</a:t>
            </a:r>
            <a:r>
              <a:rPr lang="en-US" sz="2600" dirty="0"/>
              <a:t> LMTP </a:t>
            </a:r>
            <a:r>
              <a:rPr lang="zh-CN" altLang="en-US" sz="2600" dirty="0"/>
              <a:t>服务，并提供可选的</a:t>
            </a:r>
            <a:r>
              <a:rPr lang="en-US" sz="2600" dirty="0"/>
              <a:t> Sieve </a:t>
            </a:r>
            <a:r>
              <a:rPr lang="zh-CN" altLang="en-US" sz="2600" dirty="0"/>
              <a:t>过滤支持</a:t>
            </a:r>
          </a:p>
          <a:p>
            <a:pPr lvl="0"/>
            <a:r>
              <a:rPr lang="zh-CN" altLang="en-US" sz="2600" dirty="0"/>
              <a:t>支持标准的</a:t>
            </a:r>
            <a:r>
              <a:rPr lang="en-US" sz="2600" dirty="0"/>
              <a:t> </a:t>
            </a:r>
            <a:r>
              <a:rPr lang="en-US" sz="2600" dirty="0" err="1"/>
              <a:t>mbox</a:t>
            </a:r>
            <a:r>
              <a:rPr lang="zh-CN" altLang="en-US" sz="2600" dirty="0"/>
              <a:t>、</a:t>
            </a:r>
            <a:r>
              <a:rPr lang="en-US" sz="2600" dirty="0" err="1"/>
              <a:t>Maildir</a:t>
            </a:r>
            <a:r>
              <a:rPr lang="zh-CN" altLang="en-US" sz="2600" dirty="0"/>
              <a:t>以及 其自己开发的高性能的</a:t>
            </a:r>
            <a:r>
              <a:rPr lang="en-US" sz="2600" dirty="0"/>
              <a:t> </a:t>
            </a:r>
            <a:r>
              <a:rPr lang="en-US" sz="2600" dirty="0" err="1"/>
              <a:t>dbox</a:t>
            </a:r>
            <a:r>
              <a:rPr lang="en-US" sz="2600" dirty="0"/>
              <a:t> </a:t>
            </a:r>
            <a:r>
              <a:rPr lang="zh-CN" altLang="en-US" sz="2600" dirty="0"/>
              <a:t>邮箱格式</a:t>
            </a:r>
          </a:p>
          <a:p>
            <a:pPr lvl="0"/>
            <a:r>
              <a:rPr lang="zh-CN" altLang="en-US" sz="2600" dirty="0"/>
              <a:t>支持对</a:t>
            </a:r>
            <a:r>
              <a:rPr lang="en-US" sz="2600" dirty="0"/>
              <a:t> IMAP </a:t>
            </a:r>
            <a:r>
              <a:rPr lang="zh-CN" altLang="en-US" sz="2600" dirty="0"/>
              <a:t>和</a:t>
            </a:r>
            <a:r>
              <a:rPr lang="en-US" sz="2600" dirty="0"/>
              <a:t> POP </a:t>
            </a:r>
            <a:r>
              <a:rPr lang="zh-CN" altLang="en-US" sz="2600" dirty="0"/>
              <a:t>的多种验证模式，如：</a:t>
            </a:r>
            <a:r>
              <a:rPr lang="en-US" sz="2600" dirty="0"/>
              <a:t>CRAM-MD5 </a:t>
            </a:r>
            <a:r>
              <a:rPr lang="zh-CN" altLang="en-US" sz="2600" dirty="0"/>
              <a:t>和</a:t>
            </a:r>
            <a:r>
              <a:rPr lang="en-US" sz="2600" dirty="0"/>
              <a:t> DIGEST-MD5</a:t>
            </a:r>
            <a:r>
              <a:rPr lang="zh-CN" altLang="en-US" sz="2600" dirty="0"/>
              <a:t>等</a:t>
            </a:r>
          </a:p>
          <a:p>
            <a:pPr lvl="0"/>
            <a:r>
              <a:rPr lang="zh-CN" altLang="en-US" sz="2600" dirty="0"/>
              <a:t>支持多种账户存储方式，如：口令文件、</a:t>
            </a:r>
            <a:r>
              <a:rPr lang="en-US" sz="2600" dirty="0"/>
              <a:t>PAM</a:t>
            </a:r>
            <a:r>
              <a:rPr lang="zh-CN" altLang="en-US" sz="2600" dirty="0"/>
              <a:t>、</a:t>
            </a:r>
            <a:r>
              <a:rPr lang="en-US" sz="2600" dirty="0"/>
              <a:t>SQL</a:t>
            </a:r>
            <a:r>
              <a:rPr lang="zh-CN" altLang="en-US" sz="2600" dirty="0"/>
              <a:t>、</a:t>
            </a:r>
            <a:r>
              <a:rPr lang="en-US" sz="2600" dirty="0"/>
              <a:t>LDAP</a:t>
            </a:r>
            <a:r>
              <a:rPr lang="zh-CN" altLang="en-US" sz="2600" dirty="0"/>
              <a:t>等</a:t>
            </a:r>
          </a:p>
          <a:p>
            <a:pPr lvl="0"/>
            <a:r>
              <a:rPr lang="zh-CN" altLang="en-US" sz="2600" dirty="0"/>
              <a:t>支持</a:t>
            </a:r>
            <a:r>
              <a:rPr lang="en-US" sz="2600" dirty="0"/>
              <a:t> SASL </a:t>
            </a:r>
            <a:r>
              <a:rPr lang="zh-CN" altLang="en-US" sz="2600" dirty="0"/>
              <a:t>和</a:t>
            </a:r>
            <a:r>
              <a:rPr lang="en-US" sz="2600" dirty="0"/>
              <a:t> TLS</a:t>
            </a:r>
            <a:endParaRPr lang="zh-CN" altLang="en-US" sz="2600" dirty="0"/>
          </a:p>
          <a:p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Docecot</a:t>
            </a:r>
            <a:r>
              <a:rPr lang="zh-CN" altLang="en-US" dirty="0"/>
              <a:t>的系统结构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重要进程组件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16437"/>
          </a:xfrm>
        </p:spPr>
        <p:txBody>
          <a:bodyPr/>
          <a:lstStyle/>
          <a:p>
            <a:r>
              <a:rPr lang="en-US" altLang="zh-CN" sz="2200" b="1" dirty="0">
                <a:solidFill>
                  <a:srgbClr val="002060"/>
                </a:solidFill>
              </a:rPr>
              <a:t>dovecot</a:t>
            </a:r>
            <a:r>
              <a:rPr lang="zh-CN" altLang="en-US" sz="2200" dirty="0"/>
              <a:t>：</a:t>
            </a:r>
            <a:r>
              <a:rPr lang="en-US" altLang="zh-CN" sz="2200" dirty="0"/>
              <a:t>Dovecot </a:t>
            </a:r>
            <a:r>
              <a:rPr lang="zh-CN" altLang="en-US" sz="2200" dirty="0"/>
              <a:t>常驻内存的主守护进程</a:t>
            </a:r>
          </a:p>
          <a:p>
            <a:r>
              <a:rPr lang="en-US" altLang="zh-CN" sz="2200" b="1" dirty="0">
                <a:solidFill>
                  <a:srgbClr val="002060"/>
                </a:solidFill>
              </a:rPr>
              <a:t>anvil</a:t>
            </a:r>
            <a:r>
              <a:rPr lang="zh-CN" altLang="en-US" sz="2200" dirty="0"/>
              <a:t>：用于跟踪用户的连接</a:t>
            </a:r>
          </a:p>
          <a:p>
            <a:r>
              <a:rPr lang="en-US" altLang="zh-CN" sz="2200" b="1" dirty="0">
                <a:solidFill>
                  <a:srgbClr val="002060"/>
                </a:solidFill>
              </a:rPr>
              <a:t>log</a:t>
            </a:r>
            <a:r>
              <a:rPr lang="zh-CN" altLang="en-US" sz="2200" dirty="0"/>
              <a:t>：为除了主守护进程之外的所有进程组件记录日志到日志文件</a:t>
            </a:r>
          </a:p>
          <a:p>
            <a:r>
              <a:rPr lang="en-US" altLang="zh-CN" sz="2200" b="1" dirty="0" err="1">
                <a:solidFill>
                  <a:srgbClr val="002060"/>
                </a:solidFill>
              </a:rPr>
              <a:t>config</a:t>
            </a:r>
            <a:r>
              <a:rPr lang="zh-CN" altLang="en-US" sz="2200" dirty="0"/>
              <a:t>：解析配置文件并为其他进程组件发送配置</a:t>
            </a:r>
          </a:p>
          <a:p>
            <a:r>
              <a:rPr lang="en-US" altLang="zh-CN" sz="2200" b="1" dirty="0">
                <a:solidFill>
                  <a:srgbClr val="002060"/>
                </a:solidFill>
              </a:rPr>
              <a:t>auth</a:t>
            </a:r>
            <a:r>
              <a:rPr lang="zh-CN" altLang="en-US" sz="2200" dirty="0"/>
              <a:t>：用于处理所有认证</a:t>
            </a:r>
          </a:p>
          <a:p>
            <a:r>
              <a:rPr lang="en-US" altLang="zh-CN" sz="2200" b="1" dirty="0">
                <a:solidFill>
                  <a:srgbClr val="002060"/>
                </a:solidFill>
              </a:rPr>
              <a:t>auth -w</a:t>
            </a:r>
            <a:r>
              <a:rPr lang="zh-CN" altLang="en-US" sz="2200" dirty="0"/>
              <a:t>：用于处理后台数据库（如：</a:t>
            </a:r>
            <a:r>
              <a:rPr lang="en-US" altLang="zh-CN" sz="2200" dirty="0" err="1"/>
              <a:t>MySQL</a:t>
            </a:r>
            <a:r>
              <a:rPr lang="zh-CN" altLang="en-US" sz="2200" dirty="0"/>
              <a:t>）验证的“认证工作者”进程，这样的进程会随需要创建更多</a:t>
            </a:r>
          </a:p>
          <a:p>
            <a:r>
              <a:rPr lang="en-US" altLang="zh-CN" sz="2200" b="1" dirty="0" err="1">
                <a:solidFill>
                  <a:srgbClr val="002060"/>
                </a:solidFill>
              </a:rPr>
              <a:t>imap</a:t>
            </a:r>
            <a:r>
              <a:rPr lang="en-US" altLang="zh-CN" sz="2200" b="1" dirty="0">
                <a:solidFill>
                  <a:srgbClr val="002060"/>
                </a:solidFill>
              </a:rPr>
              <a:t>-login/pop3-login</a:t>
            </a:r>
            <a:r>
              <a:rPr lang="zh-CN" altLang="en-US" sz="2200" dirty="0"/>
              <a:t>：在用户登录之前处理新的 </a:t>
            </a:r>
            <a:r>
              <a:rPr lang="en-US" altLang="zh-CN" sz="2200" dirty="0"/>
              <a:t>IMAP/ POP3 </a:t>
            </a:r>
            <a:r>
              <a:rPr lang="zh-CN" altLang="en-US" sz="2200" dirty="0"/>
              <a:t>连接，甚至会在登录之后处理代理的</a:t>
            </a:r>
            <a:r>
              <a:rPr lang="en-US" altLang="zh-CN" sz="2200" dirty="0"/>
              <a:t>SSL</a:t>
            </a:r>
            <a:r>
              <a:rPr lang="zh-CN" altLang="en-US" sz="2200" dirty="0"/>
              <a:t>连接</a:t>
            </a:r>
          </a:p>
          <a:p>
            <a:r>
              <a:rPr lang="en-US" altLang="zh-CN" sz="2200" b="1" dirty="0" err="1">
                <a:solidFill>
                  <a:srgbClr val="002060"/>
                </a:solidFill>
              </a:rPr>
              <a:t>imap</a:t>
            </a:r>
            <a:r>
              <a:rPr lang="en-US" altLang="zh-CN" sz="2200" b="1" dirty="0">
                <a:solidFill>
                  <a:srgbClr val="002060"/>
                </a:solidFill>
              </a:rPr>
              <a:t>/pop3</a:t>
            </a:r>
            <a:r>
              <a:rPr lang="zh-CN" altLang="en-US" sz="2200" dirty="0"/>
              <a:t>：在用户登录后处理 </a:t>
            </a:r>
            <a:r>
              <a:rPr lang="en-US" altLang="zh-CN" sz="2200" dirty="0"/>
              <a:t>IMAP/POP3 </a:t>
            </a:r>
            <a:r>
              <a:rPr lang="zh-CN" altLang="en-US" sz="2200" dirty="0"/>
              <a:t>连接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102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Dovecot</a:t>
            </a:r>
            <a:r>
              <a:rPr lang="zh-CN" altLang="en-US" dirty="0"/>
              <a:t>服务概览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软件包： </a:t>
            </a:r>
            <a:r>
              <a:rPr lang="en-US" altLang="zh-CN" sz="2800" dirty="0"/>
              <a:t>dovecot</a:t>
            </a:r>
          </a:p>
          <a:p>
            <a:r>
              <a:rPr lang="zh-CN" altLang="en-US" sz="2800" dirty="0"/>
              <a:t>服务类型：由</a:t>
            </a:r>
            <a:r>
              <a:rPr lang="en-US" altLang="zh-CN" sz="2800" dirty="0" err="1"/>
              <a:t>Systemd</a:t>
            </a:r>
            <a:r>
              <a:rPr lang="zh-CN" altLang="en-US" sz="2800" dirty="0"/>
              <a:t>启动的守护进程</a:t>
            </a:r>
            <a:endParaRPr lang="en-US" altLang="zh-CN" sz="2800" dirty="0"/>
          </a:p>
          <a:p>
            <a:r>
              <a:rPr lang="zh-CN" altLang="en-US" sz="2800" dirty="0"/>
              <a:t>配置单元：</a:t>
            </a:r>
            <a:r>
              <a:rPr lang="en-US" altLang="zh-CN" sz="2800" dirty="0"/>
              <a:t> /</a:t>
            </a:r>
            <a:r>
              <a:rPr lang="en-US" altLang="zh-CN" sz="2800" dirty="0" err="1"/>
              <a:t>usr</a:t>
            </a:r>
            <a:r>
              <a:rPr lang="en-US" altLang="zh-CN" sz="2800" dirty="0"/>
              <a:t>/lib/</a:t>
            </a:r>
            <a:r>
              <a:rPr lang="en-US" altLang="zh-CN" sz="2800" dirty="0" err="1"/>
              <a:t>systemd</a:t>
            </a:r>
            <a:r>
              <a:rPr lang="en-US" altLang="zh-CN" sz="2800" dirty="0"/>
              <a:t>/system/</a:t>
            </a:r>
            <a:r>
              <a:rPr lang="en-US" altLang="zh-CN" sz="2800" dirty="0" err="1">
                <a:solidFill>
                  <a:srgbClr val="FF0000"/>
                </a:solidFill>
              </a:rPr>
              <a:t>dovecot.service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守护进程： </a:t>
            </a:r>
            <a:r>
              <a:rPr lang="en-US" altLang="zh-CN" sz="2800" dirty="0"/>
              <a:t>/</a:t>
            </a:r>
            <a:r>
              <a:rPr lang="en-US" altLang="zh-CN" sz="2800" dirty="0" err="1"/>
              <a:t>usr</a:t>
            </a:r>
            <a:r>
              <a:rPr lang="en-US" altLang="zh-CN" sz="2800" dirty="0"/>
              <a:t>/</a:t>
            </a:r>
            <a:r>
              <a:rPr lang="en-US" altLang="zh-CN" sz="2800" dirty="0" err="1"/>
              <a:t>sbin</a:t>
            </a:r>
            <a:r>
              <a:rPr lang="en-US" altLang="zh-CN" sz="2800" dirty="0"/>
              <a:t>/dovecot</a:t>
            </a:r>
          </a:p>
          <a:p>
            <a:r>
              <a:rPr lang="zh-CN" altLang="en-US" sz="2800" dirty="0"/>
              <a:t>端口： </a:t>
            </a:r>
            <a:r>
              <a:rPr lang="en-US" altLang="zh-CN" sz="2800" dirty="0"/>
              <a:t>110 (pop), 995 (pop3s), 143 (</a:t>
            </a:r>
            <a:r>
              <a:rPr lang="en-US" altLang="zh-CN" sz="2800" dirty="0" err="1"/>
              <a:t>imap</a:t>
            </a:r>
            <a:r>
              <a:rPr lang="en-US" altLang="zh-CN" sz="2800" dirty="0"/>
              <a:t>), 993 (</a:t>
            </a:r>
            <a:r>
              <a:rPr lang="en-US" altLang="zh-CN" sz="2800" dirty="0" err="1"/>
              <a:t>imaps</a:t>
            </a:r>
            <a:r>
              <a:rPr lang="en-US" altLang="zh-CN" sz="2800" dirty="0"/>
              <a:t>)</a:t>
            </a:r>
          </a:p>
          <a:p>
            <a:r>
              <a:rPr lang="zh-CN" altLang="en-US" sz="2800" dirty="0"/>
              <a:t>配置文件： </a:t>
            </a:r>
            <a:r>
              <a:rPr lang="en-US" altLang="zh-CN" sz="2800" dirty="0"/>
              <a:t>/etc/</a:t>
            </a:r>
            <a:r>
              <a:rPr lang="en-US" altLang="zh-CN" sz="2800" dirty="0" err="1"/>
              <a:t>dovecot.conf</a:t>
            </a:r>
            <a:endParaRPr lang="en-US" altLang="zh-CN" sz="2800" dirty="0"/>
          </a:p>
          <a:p>
            <a:r>
              <a:rPr lang="zh-CN" altLang="en-US" sz="2800" dirty="0"/>
              <a:t>相关软件包： </a:t>
            </a:r>
            <a:r>
              <a:rPr lang="en-US" altLang="zh-CN" sz="2800" dirty="0" err="1"/>
              <a:t>procmail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fetchmail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openssl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103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Dovecot</a:t>
            </a:r>
            <a:r>
              <a:rPr lang="zh-CN" altLang="en-US" dirty="0"/>
              <a:t>的安装和启动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73627"/>
          </a:xfrm>
        </p:spPr>
        <p:txBody>
          <a:bodyPr/>
          <a:lstStyle/>
          <a:p>
            <a:r>
              <a:rPr lang="zh-CN" altLang="en-US" dirty="0"/>
              <a:t>安装</a:t>
            </a:r>
            <a:endParaRPr lang="en-US" altLang="zh-CN" dirty="0"/>
          </a:p>
          <a:p>
            <a:pPr lvl="1"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# yum install dovecot</a:t>
            </a:r>
          </a:p>
          <a:p>
            <a:r>
              <a:rPr lang="zh-CN" altLang="en-US" dirty="0"/>
              <a:t>使用</a:t>
            </a:r>
            <a:r>
              <a:rPr lang="en-US" dirty="0" err="1"/>
              <a:t>systemctl</a:t>
            </a:r>
            <a:r>
              <a:rPr lang="zh-CN" altLang="en-US" dirty="0"/>
              <a:t>命令管理</a:t>
            </a:r>
            <a:r>
              <a:rPr lang="en-US" dirty="0"/>
              <a:t>Dovecot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>
              <a:buNone/>
            </a:pP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#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systemctl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 {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start|stop|status|restart|reload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} dovecot</a:t>
            </a:r>
          </a:p>
          <a:p>
            <a:pPr lvl="1">
              <a:buNone/>
            </a:pP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#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systemctl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 {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enable|disable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} dovecot</a:t>
            </a:r>
          </a:p>
          <a:p>
            <a:r>
              <a:rPr lang="zh-CN" altLang="en-US" dirty="0"/>
              <a:t>使用</a:t>
            </a:r>
            <a:r>
              <a:rPr lang="en-US" dirty="0" err="1"/>
              <a:t>doveadm</a:t>
            </a:r>
            <a:r>
              <a:rPr lang="zh-CN" altLang="en-US" dirty="0"/>
              <a:t>命令控制</a:t>
            </a:r>
            <a:r>
              <a:rPr lang="en-US" dirty="0"/>
              <a:t>Dovecot</a:t>
            </a:r>
            <a:endParaRPr lang="en-US" altLang="zh-CN" dirty="0"/>
          </a:p>
          <a:p>
            <a:pPr lvl="1">
              <a:buNone/>
            </a:pP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#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doveadm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stop|reload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zh-CN" dirty="0"/>
              <a:t>查看</a:t>
            </a:r>
            <a:r>
              <a:rPr lang="en-US" altLang="zh-CN" dirty="0"/>
              <a:t>Dovecot</a:t>
            </a:r>
            <a:r>
              <a:rPr lang="zh-CN" altLang="zh-CN" dirty="0"/>
              <a:t>监听的网络端口</a:t>
            </a:r>
            <a:endParaRPr lang="en-US" altLang="zh-CN" dirty="0"/>
          </a:p>
          <a:p>
            <a:pPr lvl="1"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netstat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-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lnpt|grep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dovecot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104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dirty="0" err="1"/>
              <a:t>doveconf</a:t>
            </a:r>
            <a:br>
              <a:rPr lang="en-US" dirty="0"/>
            </a:br>
            <a:r>
              <a:rPr lang="zh-CN" altLang="en-US" dirty="0"/>
              <a:t>显示</a:t>
            </a:r>
            <a:r>
              <a:rPr lang="en-US" dirty="0"/>
              <a:t>Dovecot</a:t>
            </a:r>
            <a:r>
              <a:rPr lang="zh-CN" altLang="en-US" dirty="0"/>
              <a:t>的配置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71678"/>
            <a:ext cx="8329642" cy="4059247"/>
          </a:xfrm>
        </p:spPr>
        <p:txBody>
          <a:bodyPr/>
          <a:lstStyle/>
          <a:p>
            <a:r>
              <a:rPr lang="en-US" altLang="zh-CN" sz="2800" dirty="0" err="1">
                <a:solidFill>
                  <a:schemeClr val="accent2">
                    <a:lumMod val="75000"/>
                  </a:schemeClr>
                </a:solidFill>
              </a:rPr>
              <a:t>doveconf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 -d</a:t>
            </a:r>
            <a:r>
              <a:rPr lang="en-US" altLang="zh-CN" sz="2800" dirty="0"/>
              <a:t>	</a:t>
            </a:r>
            <a:r>
              <a:rPr lang="zh-CN" altLang="en-US" sz="2800" dirty="0"/>
              <a:t>显示所有参数的默认值</a:t>
            </a:r>
          </a:p>
          <a:p>
            <a:r>
              <a:rPr lang="en-US" altLang="zh-CN" sz="2800" dirty="0" err="1">
                <a:solidFill>
                  <a:schemeClr val="accent2">
                    <a:lumMod val="75000"/>
                  </a:schemeClr>
                </a:solidFill>
              </a:rPr>
              <a:t>doveconf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 -a</a:t>
            </a:r>
            <a:r>
              <a:rPr lang="en-US" altLang="zh-CN" sz="2800" dirty="0"/>
              <a:t>	</a:t>
            </a:r>
            <a:r>
              <a:rPr lang="zh-CN" altLang="en-US" sz="2800" dirty="0"/>
              <a:t>显示所有参数的当前值</a:t>
            </a:r>
          </a:p>
          <a:p>
            <a:r>
              <a:rPr lang="en-US" altLang="zh-CN" sz="2800" dirty="0" err="1">
                <a:solidFill>
                  <a:schemeClr val="accent2">
                    <a:lumMod val="75000"/>
                  </a:schemeClr>
                </a:solidFill>
              </a:rPr>
              <a:t>doveconf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 -n</a:t>
            </a:r>
            <a:r>
              <a:rPr lang="en-US" altLang="zh-CN" sz="2800" dirty="0"/>
              <a:t>	</a:t>
            </a:r>
            <a:r>
              <a:rPr lang="zh-CN" altLang="en-US" sz="2800" dirty="0"/>
              <a:t>显示所有修改了默认值的参数</a:t>
            </a:r>
          </a:p>
          <a:p>
            <a:endParaRPr lang="zh-CN" altLang="en-US" sz="2800" dirty="0"/>
          </a:p>
          <a:p>
            <a:r>
              <a:rPr lang="en-US" altLang="zh-CN" sz="2800" dirty="0" err="1">
                <a:solidFill>
                  <a:schemeClr val="accent2">
                    <a:lumMod val="75000"/>
                  </a:schemeClr>
                </a:solidFill>
              </a:rPr>
              <a:t>doveconf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 -d &lt;parameter&gt;</a:t>
            </a:r>
            <a:r>
              <a:rPr lang="en-US" altLang="zh-CN" sz="2800" dirty="0"/>
              <a:t>	</a:t>
            </a:r>
            <a:r>
              <a:rPr lang="zh-CN" altLang="en-US" sz="2800" dirty="0"/>
              <a:t>显示指定参数的默认值</a:t>
            </a:r>
          </a:p>
          <a:p>
            <a:r>
              <a:rPr lang="en-US" altLang="zh-CN" sz="2800" dirty="0" err="1">
                <a:solidFill>
                  <a:schemeClr val="accent2">
                    <a:lumMod val="75000"/>
                  </a:schemeClr>
                </a:solidFill>
              </a:rPr>
              <a:t>doveconf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 &lt;parameter&gt;</a:t>
            </a:r>
            <a:r>
              <a:rPr lang="en-US" altLang="zh-CN" sz="2800" dirty="0"/>
              <a:t>	</a:t>
            </a:r>
            <a:r>
              <a:rPr lang="zh-CN" altLang="en-US" sz="2800" dirty="0"/>
              <a:t>显示指定参数的当前值</a:t>
            </a:r>
          </a:p>
          <a:p>
            <a:r>
              <a:rPr lang="en-US" altLang="zh-CN" sz="2800" dirty="0" err="1">
                <a:solidFill>
                  <a:schemeClr val="accent2">
                    <a:lumMod val="75000"/>
                  </a:schemeClr>
                </a:solidFill>
              </a:rPr>
              <a:t>doveconf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 -N</a:t>
            </a:r>
            <a:r>
              <a:rPr lang="en-US" altLang="zh-CN" sz="2800" dirty="0"/>
              <a:t>	</a:t>
            </a:r>
            <a:r>
              <a:rPr lang="zh-CN" altLang="en-US" sz="2800" dirty="0"/>
              <a:t>显示所有修改了默认值的参数以及明确设置了默认值的参数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105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Dovecot </a:t>
            </a:r>
            <a:r>
              <a:rPr lang="zh-CN" altLang="en-US" dirty="0"/>
              <a:t>的配置文件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主配置文件 </a:t>
            </a:r>
            <a:r>
              <a:rPr lang="en-US" dirty="0">
                <a:solidFill>
                  <a:srgbClr val="002060"/>
                </a:solidFill>
              </a:rPr>
              <a:t>/etc/dovecot/</a:t>
            </a:r>
            <a:r>
              <a:rPr lang="en-US" dirty="0" err="1">
                <a:solidFill>
                  <a:srgbClr val="002060"/>
                </a:solidFill>
              </a:rPr>
              <a:t>dovecot.conf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zh-CN" altLang="en-US" dirty="0"/>
              <a:t>守护进程配置文件</a:t>
            </a:r>
            <a:r>
              <a:rPr lang="en-US" dirty="0">
                <a:solidFill>
                  <a:srgbClr val="002060"/>
                </a:solidFill>
              </a:rPr>
              <a:t>/etc/dovecot/</a:t>
            </a:r>
            <a:r>
              <a:rPr lang="en-US" dirty="0" err="1">
                <a:solidFill>
                  <a:srgbClr val="002060"/>
                </a:solidFill>
              </a:rPr>
              <a:t>conf.d</a:t>
            </a:r>
            <a:r>
              <a:rPr lang="en-US" dirty="0">
                <a:solidFill>
                  <a:srgbClr val="002060"/>
                </a:solidFill>
              </a:rPr>
              <a:t>/10-master.conf </a:t>
            </a:r>
          </a:p>
          <a:p>
            <a:r>
              <a:rPr lang="zh-CN" altLang="en-US" dirty="0"/>
              <a:t>配置文件 </a:t>
            </a:r>
            <a:r>
              <a:rPr lang="en-US" dirty="0">
                <a:solidFill>
                  <a:srgbClr val="002060"/>
                </a:solidFill>
              </a:rPr>
              <a:t>/etc/dovecot/</a:t>
            </a:r>
            <a:r>
              <a:rPr lang="en-US" dirty="0" err="1">
                <a:solidFill>
                  <a:srgbClr val="002060"/>
                </a:solidFill>
              </a:rPr>
              <a:t>conf.d</a:t>
            </a:r>
            <a:r>
              <a:rPr lang="en-US" dirty="0">
                <a:solidFill>
                  <a:srgbClr val="002060"/>
                </a:solidFill>
              </a:rPr>
              <a:t>/[129][05]-*conf</a:t>
            </a:r>
            <a:r>
              <a:rPr lang="zh-CN" altLang="en-US" dirty="0"/>
              <a:t>用于配置模块参数</a:t>
            </a:r>
            <a:endParaRPr lang="en-US" altLang="zh-CN" dirty="0"/>
          </a:p>
          <a:p>
            <a:r>
              <a:rPr lang="zh-CN" altLang="en-US" dirty="0"/>
              <a:t>被 </a:t>
            </a:r>
            <a:r>
              <a:rPr lang="en-US" dirty="0"/>
              <a:t>/etc/dovecot/</a:t>
            </a:r>
            <a:r>
              <a:rPr lang="en-US" dirty="0" err="1"/>
              <a:t>conf.d</a:t>
            </a:r>
            <a:r>
              <a:rPr lang="en-US" dirty="0"/>
              <a:t>/10-auth.conf</a:t>
            </a:r>
            <a:r>
              <a:rPr lang="zh-CN" altLang="en-US" dirty="0"/>
              <a:t>包含的 </a:t>
            </a:r>
            <a:r>
              <a:rPr lang="en-US" dirty="0">
                <a:solidFill>
                  <a:srgbClr val="002060"/>
                </a:solidFill>
              </a:rPr>
              <a:t>/etc/dovecot/</a:t>
            </a:r>
            <a:r>
              <a:rPr lang="en-US" dirty="0" err="1">
                <a:solidFill>
                  <a:srgbClr val="002060"/>
                </a:solidFill>
              </a:rPr>
              <a:t>conf.d</a:t>
            </a:r>
            <a:r>
              <a:rPr lang="en-US" dirty="0">
                <a:solidFill>
                  <a:srgbClr val="002060"/>
                </a:solidFill>
              </a:rPr>
              <a:t>/auth-*.</a:t>
            </a:r>
            <a:r>
              <a:rPr lang="en-US" dirty="0" err="1">
                <a:solidFill>
                  <a:srgbClr val="002060"/>
                </a:solidFill>
              </a:rPr>
              <a:t>conf.ext</a:t>
            </a:r>
            <a:r>
              <a:rPr lang="zh-CN" altLang="en-US" dirty="0"/>
              <a:t>文件为不同的认证模块提供配置参数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106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Dovecot</a:t>
            </a:r>
            <a:r>
              <a:rPr lang="zh-CN" altLang="en-US" dirty="0"/>
              <a:t>的基本配置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实现</a:t>
            </a:r>
            <a:r>
              <a:rPr lang="en-US" altLang="zh-CN" dirty="0"/>
              <a:t>POP3/IMAP</a:t>
            </a:r>
            <a:r>
              <a:rPr lang="zh-CN" altLang="en-US" dirty="0"/>
              <a:t>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修改主配置文件 </a:t>
            </a:r>
            <a:r>
              <a:rPr lang="en-US" altLang="zh-CN" sz="2400" dirty="0"/>
              <a:t>/etc/dovecot/</a:t>
            </a:r>
            <a:r>
              <a:rPr lang="en-US" altLang="zh-CN" sz="2400" dirty="0" err="1"/>
              <a:t>dovecot.conf</a:t>
            </a:r>
            <a:endParaRPr lang="en-US" altLang="zh-CN" sz="2400" dirty="0"/>
          </a:p>
          <a:p>
            <a:pPr lvl="1">
              <a:buNone/>
            </a:pPr>
            <a:r>
              <a:rPr lang="en-US" altLang="zh-CN" sz="2000" b="1" dirty="0" err="1">
                <a:solidFill>
                  <a:schemeClr val="accent2">
                    <a:lumMod val="75000"/>
                  </a:schemeClr>
                </a:solidFill>
              </a:rPr>
              <a:t>protocols = imap pop3 </a:t>
            </a:r>
          </a:p>
          <a:p>
            <a:pPr lvl="1">
              <a:buNone/>
            </a:pPr>
            <a:r>
              <a:rPr lang="en-US" altLang="zh-CN" sz="2000" b="1" dirty="0" err="1">
                <a:solidFill>
                  <a:schemeClr val="accent2">
                    <a:lumMod val="75000"/>
                  </a:schemeClr>
                </a:solidFill>
              </a:rPr>
              <a:t>listen = *</a:t>
            </a:r>
          </a:p>
          <a:p>
            <a:r>
              <a:rPr lang="zh-CN" altLang="en-US" sz="2400" dirty="0"/>
              <a:t>编辑认证模块配置文件 </a:t>
            </a:r>
            <a:r>
              <a:rPr lang="en-US" altLang="zh-CN" sz="2400" dirty="0"/>
              <a:t>/etc/dovecot/</a:t>
            </a:r>
            <a:r>
              <a:rPr lang="en-US" altLang="zh-CN" sz="2400" dirty="0" err="1"/>
              <a:t>conf.d</a:t>
            </a:r>
            <a:r>
              <a:rPr lang="en-US" altLang="zh-CN" sz="2400" dirty="0"/>
              <a:t>/10-auth.conf</a:t>
            </a:r>
          </a:p>
          <a:p>
            <a:pPr lvl="1">
              <a:buNone/>
            </a:pPr>
            <a:r>
              <a:rPr lang="en-US" altLang="zh-CN" sz="2000" b="1" dirty="0" err="1">
                <a:solidFill>
                  <a:schemeClr val="accent2">
                    <a:lumMod val="75000"/>
                  </a:schemeClr>
                </a:solidFill>
              </a:rPr>
              <a:t>disable_plaintext_auth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 = no</a:t>
            </a:r>
          </a:p>
          <a:p>
            <a:pPr lvl="1">
              <a:buNone/>
            </a:pPr>
            <a:r>
              <a:rPr lang="en-US" altLang="zh-CN" sz="2000" b="1" dirty="0" err="1">
                <a:solidFill>
                  <a:schemeClr val="accent2">
                    <a:lumMod val="75000"/>
                  </a:schemeClr>
                </a:solidFill>
              </a:rPr>
              <a:t>auth_mechanisms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 = plain login</a:t>
            </a:r>
          </a:p>
          <a:p>
            <a:pPr lvl="1">
              <a:buNone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!include auth-</a:t>
            </a:r>
            <a:r>
              <a:rPr lang="en-US" altLang="zh-CN" sz="2000" b="1" dirty="0" err="1">
                <a:solidFill>
                  <a:schemeClr val="accent2">
                    <a:lumMod val="75000"/>
                  </a:schemeClr>
                </a:solidFill>
              </a:rPr>
              <a:t>system.conf.ext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400" dirty="0"/>
              <a:t>编辑邮箱模块配置文件</a:t>
            </a:r>
            <a:r>
              <a:rPr lang="en-US" altLang="zh-CN" sz="2400" dirty="0"/>
              <a:t>/etc/dovecot/</a:t>
            </a:r>
            <a:r>
              <a:rPr lang="en-US" altLang="zh-CN" sz="2400" dirty="0" err="1"/>
              <a:t>conf.d</a:t>
            </a:r>
            <a:r>
              <a:rPr lang="en-US" altLang="zh-CN" sz="2400" dirty="0"/>
              <a:t>/10-mail.conf</a:t>
            </a:r>
          </a:p>
          <a:p>
            <a:pPr lvl="1">
              <a:buNone/>
            </a:pPr>
            <a:r>
              <a:rPr lang="en-US" altLang="zh-CN" sz="2000" b="1" dirty="0" err="1">
                <a:solidFill>
                  <a:schemeClr val="accent2">
                    <a:lumMod val="75000"/>
                  </a:schemeClr>
                </a:solidFill>
              </a:rPr>
              <a:t>mail_location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altLang="zh-CN" sz="2000" b="1" dirty="0" err="1">
                <a:solidFill>
                  <a:schemeClr val="accent2">
                    <a:lumMod val="75000"/>
                  </a:schemeClr>
                </a:solidFill>
              </a:rPr>
              <a:t>maildir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:~/</a:t>
            </a:r>
            <a:r>
              <a:rPr lang="en-US" altLang="zh-CN" sz="2000" b="1" dirty="0" err="1">
                <a:solidFill>
                  <a:schemeClr val="accent2">
                    <a:lumMod val="75000"/>
                  </a:schemeClr>
                </a:solidFill>
              </a:rPr>
              <a:t>Maildir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400" dirty="0"/>
              <a:t>编辑</a:t>
            </a:r>
            <a:r>
              <a:rPr lang="en-US" altLang="zh-CN" sz="2400" dirty="0" err="1"/>
              <a:t>ssl</a:t>
            </a:r>
            <a:r>
              <a:rPr lang="zh-CN" altLang="en-US" sz="2400" dirty="0"/>
              <a:t>默认配置文件 </a:t>
            </a:r>
            <a:r>
              <a:rPr lang="en-US" altLang="zh-CN" sz="2400" dirty="0"/>
              <a:t>/etc/dovecot/</a:t>
            </a:r>
            <a:r>
              <a:rPr lang="en-US" altLang="zh-CN" sz="2400" dirty="0" err="1"/>
              <a:t>conf.d</a:t>
            </a:r>
            <a:r>
              <a:rPr lang="en-US" altLang="zh-CN" sz="2400" dirty="0"/>
              <a:t>/10-ssl.conf</a:t>
            </a:r>
          </a:p>
          <a:p>
            <a:pPr lvl="1">
              <a:buNone/>
            </a:pPr>
            <a:r>
              <a:rPr lang="en-US" altLang="zh-CN" sz="2000" b="1" dirty="0" err="1">
                <a:solidFill>
                  <a:schemeClr val="accent2">
                    <a:lumMod val="75000"/>
                  </a:schemeClr>
                </a:solidFill>
              </a:rPr>
              <a:t>ssl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 = no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107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检测</a:t>
            </a:r>
            <a:r>
              <a:rPr lang="en-US" altLang="zh-CN" dirty="0"/>
              <a:t>POP</a:t>
            </a:r>
            <a:r>
              <a:rPr lang="zh-CN" altLang="en-US" dirty="0"/>
              <a:t>和</a:t>
            </a:r>
            <a:r>
              <a:rPr lang="en-US" altLang="zh-CN" dirty="0"/>
              <a:t>IMAP</a:t>
            </a:r>
            <a:r>
              <a:rPr lang="zh-CN" altLang="en-US" dirty="0"/>
              <a:t>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dirty="0"/>
              <a:t>图形工具</a:t>
            </a:r>
            <a:endParaRPr lang="en-US" altLang="zh-CN" dirty="0"/>
          </a:p>
          <a:p>
            <a:pPr lvl="1"/>
            <a:r>
              <a:rPr lang="en-US" altLang="zh-CN" dirty="0"/>
              <a:t>Thunderbird </a:t>
            </a:r>
          </a:p>
          <a:p>
            <a:pPr lvl="1"/>
            <a:r>
              <a:rPr lang="en-US" altLang="zh-CN" dirty="0"/>
              <a:t>Evolution</a:t>
            </a:r>
          </a:p>
          <a:p>
            <a:pPr lvl="1"/>
            <a:r>
              <a:rPr lang="en-US" altLang="zh-CN" dirty="0"/>
              <a:t>Outlook</a:t>
            </a:r>
          </a:p>
          <a:p>
            <a:pPr lvl="1"/>
            <a:r>
              <a:rPr lang="en-US" altLang="zh-CN" dirty="0" err="1"/>
              <a:t>Foxmail</a:t>
            </a:r>
            <a:endParaRPr lang="en-US" altLang="zh-CN" dirty="0"/>
          </a:p>
          <a:p>
            <a:r>
              <a:rPr lang="zh-CN" altLang="en-US" dirty="0"/>
              <a:t>字符工具 </a:t>
            </a:r>
            <a:r>
              <a:rPr lang="en-US" altLang="zh-CN" dirty="0"/>
              <a:t>Mutt</a:t>
            </a:r>
          </a:p>
          <a:p>
            <a:pPr lvl="1">
              <a:buNone/>
            </a:pPr>
            <a:r>
              <a:rPr lang="fi-FI" altLang="zh-CN" b="1" dirty="0">
                <a:solidFill>
                  <a:srgbClr val="002060"/>
                </a:solidFill>
              </a:rPr>
              <a:t>mutt -f pop://user@server[:port]</a:t>
            </a:r>
          </a:p>
          <a:p>
            <a:pPr lvl="1">
              <a:buNone/>
            </a:pPr>
            <a:r>
              <a:rPr lang="fi-FI" altLang="zh-CN" dirty="0">
                <a:solidFill>
                  <a:schemeClr val="accent6">
                    <a:lumMod val="75000"/>
                  </a:schemeClr>
                </a:solidFill>
              </a:rPr>
              <a:t># mutt -f  pop://osmond@centos1.ls-al.me</a:t>
            </a:r>
          </a:p>
          <a:p>
            <a:pPr lvl="1">
              <a:buNone/>
            </a:pPr>
            <a:r>
              <a:rPr lang="fi-FI" altLang="zh-CN" b="1" dirty="0">
                <a:solidFill>
                  <a:srgbClr val="002060"/>
                </a:solidFill>
              </a:rPr>
              <a:t>mutt -f imap://user@server[:port]</a:t>
            </a:r>
          </a:p>
          <a:p>
            <a:pPr lvl="1">
              <a:buNone/>
            </a:pPr>
            <a:r>
              <a:rPr lang="fi-FI" altLang="zh-CN" dirty="0">
                <a:solidFill>
                  <a:schemeClr val="accent6">
                    <a:lumMod val="75000"/>
                  </a:schemeClr>
                </a:solidFill>
              </a:rPr>
              <a:t># mutt -f  imap://osmond@centos1.ls-al.me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en-US" dirty="0"/>
              <a:t>的</a:t>
            </a:r>
            <a:r>
              <a:rPr lang="en-US" altLang="zh-CN" dirty="0"/>
              <a:t>SMTP</a:t>
            </a:r>
            <a:r>
              <a:rPr lang="zh-CN" altLang="en-US" dirty="0"/>
              <a:t>认证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109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MTA</a:t>
            </a:r>
            <a:r>
              <a:rPr lang="zh-CN" altLang="en-US" dirty="0"/>
              <a:t>（邮件传输代理）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Mail Transfer Agent</a:t>
            </a:r>
          </a:p>
          <a:p>
            <a:pPr lvl="1"/>
            <a:r>
              <a:rPr lang="zh-CN" altLang="en-US" dirty="0"/>
              <a:t>根据邮件的目标地址进行入站路由</a:t>
            </a:r>
          </a:p>
          <a:p>
            <a:pPr lvl="1"/>
            <a:r>
              <a:rPr lang="zh-CN" altLang="en-US" dirty="0"/>
              <a:t>管理邮件队列将接收到的邮件进行缓冲</a:t>
            </a:r>
          </a:p>
          <a:p>
            <a:pPr lvl="1"/>
            <a:r>
              <a:rPr lang="zh-CN" altLang="en-US" dirty="0"/>
              <a:t>决定将邮件发往不同的</a:t>
            </a:r>
            <a:r>
              <a:rPr lang="en-US" altLang="zh-CN" dirty="0"/>
              <a:t>MDA</a:t>
            </a:r>
            <a:r>
              <a:rPr lang="zh-CN" altLang="en-US" dirty="0"/>
              <a:t>，还可能会改变邮件路由</a:t>
            </a:r>
          </a:p>
          <a:p>
            <a:r>
              <a:rPr lang="en-US" altLang="zh-CN" dirty="0"/>
              <a:t>Examples</a:t>
            </a:r>
          </a:p>
          <a:p>
            <a:pPr lvl="1"/>
            <a:r>
              <a:rPr lang="en-US" altLang="zh-CN" dirty="0"/>
              <a:t>Postfix </a:t>
            </a:r>
            <a:r>
              <a:rPr lang="en-US" altLang="zh-CN" b="1" dirty="0" err="1">
                <a:solidFill>
                  <a:srgbClr val="002060"/>
                </a:solidFill>
              </a:rPr>
              <a:t>cleanup+qmgr+trivial</a:t>
            </a:r>
            <a:r>
              <a:rPr lang="en-US" altLang="zh-CN" b="1" dirty="0">
                <a:solidFill>
                  <a:srgbClr val="002060"/>
                </a:solidFill>
              </a:rPr>
              <a:t>-rewrite</a:t>
            </a:r>
          </a:p>
          <a:p>
            <a:pPr lvl="1"/>
            <a:r>
              <a:rPr lang="en-US" altLang="zh-CN" b="1" dirty="0" err="1">
                <a:solidFill>
                  <a:srgbClr val="002060"/>
                </a:solidFill>
              </a:rPr>
              <a:t>Sendmail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开放中继和中继控制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dirty="0"/>
              <a:t>开放中继</a:t>
            </a:r>
            <a:r>
              <a:rPr lang="zh-CN" altLang="zh-CN" dirty="0"/>
              <a:t>（</a:t>
            </a:r>
            <a:r>
              <a:rPr lang="en-US" altLang="zh-CN" dirty="0"/>
              <a:t>Open Relay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zh-CN" dirty="0"/>
              <a:t>邮件服务器</a:t>
            </a:r>
            <a:r>
              <a:rPr lang="zh-CN" altLang="en-US" dirty="0"/>
              <a:t>可以将</a:t>
            </a:r>
            <a:r>
              <a:rPr lang="zh-CN" altLang="zh-CN" dirty="0"/>
              <a:t>不认识的客户机发来的邮件转发给其他服务器</a:t>
            </a:r>
            <a:endParaRPr lang="en-US" altLang="zh-CN" dirty="0"/>
          </a:p>
          <a:p>
            <a:pPr lvl="1"/>
            <a:r>
              <a:rPr lang="en-US" altLang="zh-CN" dirty="0"/>
              <a:t>Postfix</a:t>
            </a:r>
            <a:r>
              <a:rPr lang="zh-CN" altLang="zh-CN" dirty="0"/>
              <a:t>默认配置相当严格，默认不会做开放中继，而仅对本机（</a:t>
            </a:r>
            <a:r>
              <a:rPr lang="en-US" altLang="zh-CN" dirty="0" err="1"/>
              <a:t>localhost</a:t>
            </a:r>
            <a:r>
              <a:rPr lang="zh-CN" altLang="zh-CN" dirty="0"/>
              <a:t>）开放转发功能</a:t>
            </a:r>
            <a:endParaRPr lang="en-US" altLang="zh-CN" dirty="0"/>
          </a:p>
          <a:p>
            <a:r>
              <a:rPr lang="zh-CN" altLang="en-US" dirty="0"/>
              <a:t>中继控制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 err="1"/>
              <a:t>mynetworks</a:t>
            </a:r>
            <a:r>
              <a:rPr lang="zh-CN" altLang="en-US" dirty="0"/>
              <a:t>、</a:t>
            </a:r>
            <a:r>
              <a:rPr lang="en-US" altLang="zh-CN" dirty="0" err="1"/>
              <a:t>relay_domains</a:t>
            </a:r>
            <a:r>
              <a:rPr lang="en-US" altLang="zh-CN" dirty="0"/>
              <a:t> </a:t>
            </a:r>
            <a:r>
              <a:rPr lang="zh-CN" altLang="en-US" dirty="0"/>
              <a:t>参数开放一些可信任的网段或网域的中继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access </a:t>
            </a:r>
            <a:r>
              <a:rPr lang="zh-CN" altLang="zh-CN" dirty="0"/>
              <a:t>映射表实现</a:t>
            </a:r>
            <a:r>
              <a:rPr lang="zh-CN" altLang="en-US" dirty="0"/>
              <a:t>中继控制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SMTP</a:t>
            </a:r>
            <a:r>
              <a:rPr lang="zh-CN" altLang="en-US" dirty="0"/>
              <a:t>认证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110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SMTP</a:t>
            </a:r>
            <a:r>
              <a:rPr lang="zh-CN" altLang="en-US" dirty="0"/>
              <a:t>认证的引入和实现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dirty="0"/>
              <a:t>引入</a:t>
            </a:r>
            <a:endParaRPr lang="en-US" altLang="zh-CN" dirty="0"/>
          </a:p>
          <a:p>
            <a:pPr lvl="1"/>
            <a:r>
              <a:rPr lang="zh-CN" altLang="en-US" dirty="0"/>
              <a:t>解决移动用户使用邮件服务器的发信问题</a:t>
            </a:r>
            <a:endParaRPr lang="en-US" altLang="zh-CN" dirty="0"/>
          </a:p>
          <a:p>
            <a:pPr lvl="1"/>
            <a:r>
              <a:rPr lang="en-US" altLang="zh-CN" dirty="0"/>
              <a:t>SMTP</a:t>
            </a:r>
            <a:r>
              <a:rPr lang="zh-CN" altLang="en-US" dirty="0"/>
              <a:t>认证机制可以实现用户级别的邮件中继控制</a:t>
            </a:r>
            <a:endParaRPr lang="en-US" altLang="zh-CN" dirty="0"/>
          </a:p>
          <a:p>
            <a:pPr lvl="2"/>
            <a:r>
              <a:rPr lang="zh-CN" altLang="en-US" dirty="0"/>
              <a:t>对要求转发邮件的客户进行用户身份验证（用户名</a:t>
            </a:r>
            <a:r>
              <a:rPr lang="en-US" altLang="zh-CN" dirty="0"/>
              <a:t>/</a:t>
            </a:r>
            <a:r>
              <a:rPr lang="zh-CN" altLang="en-US" dirty="0"/>
              <a:t>口令）</a:t>
            </a:r>
          </a:p>
          <a:p>
            <a:pPr lvl="2"/>
            <a:r>
              <a:rPr lang="zh-CN" altLang="en-US" dirty="0"/>
              <a:t>只有通过了验证才能接收该用户寄来的邮件并转发</a:t>
            </a:r>
            <a:endParaRPr lang="en-US" altLang="zh-CN" dirty="0"/>
          </a:p>
          <a:p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zh-CN" dirty="0"/>
              <a:t>通过简单认证与安全层（</a:t>
            </a:r>
            <a:r>
              <a:rPr lang="en-US" altLang="zh-CN" dirty="0"/>
              <a:t>Simple Authentication and Security Layer</a:t>
            </a:r>
            <a:r>
              <a:rPr lang="zh-CN" altLang="zh-CN" dirty="0"/>
              <a:t>，</a:t>
            </a:r>
            <a:r>
              <a:rPr lang="en-US" altLang="zh-CN" dirty="0"/>
              <a:t>SASL</a:t>
            </a:r>
            <a:r>
              <a:rPr lang="zh-CN" altLang="zh-CN" dirty="0"/>
              <a:t>）实现</a:t>
            </a:r>
            <a:endParaRPr lang="en-US" altLang="zh-CN" dirty="0"/>
          </a:p>
          <a:p>
            <a:pPr lvl="2"/>
            <a:r>
              <a:rPr lang="zh-CN" altLang="zh-CN" dirty="0"/>
              <a:t>允许使用多种类型的身份验证隐藏在</a:t>
            </a:r>
            <a:r>
              <a:rPr lang="en-US" altLang="zh-CN" dirty="0"/>
              <a:t>SASL</a:t>
            </a:r>
            <a:r>
              <a:rPr lang="zh-CN" altLang="zh-CN" dirty="0"/>
              <a:t>协议的后端</a:t>
            </a:r>
            <a:endParaRPr lang="en-US" altLang="zh-CN" dirty="0"/>
          </a:p>
          <a:p>
            <a:pPr lvl="2"/>
            <a:r>
              <a:rPr lang="zh-CN" altLang="zh-CN" dirty="0"/>
              <a:t>实现验证的后端服务可以是</a:t>
            </a:r>
            <a:r>
              <a:rPr lang="en-US" altLang="zh-CN" dirty="0"/>
              <a:t>PAM</a:t>
            </a:r>
            <a:r>
              <a:rPr lang="zh-CN" altLang="zh-CN" dirty="0"/>
              <a:t>，用户和口令数据库、</a:t>
            </a:r>
            <a:r>
              <a:rPr lang="en-US" altLang="zh-CN" dirty="0"/>
              <a:t>LDAP</a:t>
            </a:r>
            <a:r>
              <a:rPr lang="zh-CN" altLang="zh-CN" dirty="0"/>
              <a:t>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en-US" dirty="0"/>
              <a:t>的</a:t>
            </a:r>
            <a:r>
              <a:rPr lang="en-US" altLang="zh-CN" dirty="0"/>
              <a:t>SMTP</a:t>
            </a:r>
            <a:r>
              <a:rPr lang="zh-CN" altLang="zh-CN" dirty="0"/>
              <a:t>认证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en-US" dirty="0"/>
              <a:t>支持用于实现</a:t>
            </a:r>
            <a:r>
              <a:rPr lang="en-US" altLang="zh-CN" dirty="0"/>
              <a:t>SMTP</a:t>
            </a:r>
            <a:r>
              <a:rPr lang="zh-CN" altLang="en-US" dirty="0"/>
              <a:t>认证的</a:t>
            </a:r>
            <a:r>
              <a:rPr lang="en-US" altLang="zh-CN" dirty="0"/>
              <a:t>SASL</a:t>
            </a:r>
          </a:p>
          <a:p>
            <a:r>
              <a:rPr lang="en-US" altLang="zh-CN" dirty="0"/>
              <a:t>Postfix</a:t>
            </a:r>
            <a:r>
              <a:rPr lang="zh-CN" altLang="en-US" dirty="0"/>
              <a:t>本身并没有内置</a:t>
            </a:r>
            <a:r>
              <a:rPr lang="en-US" altLang="zh-CN" dirty="0"/>
              <a:t>SASL</a:t>
            </a:r>
            <a:r>
              <a:rPr lang="zh-CN" altLang="en-US" dirty="0"/>
              <a:t>库程序，需要继承其他程序提供的</a:t>
            </a:r>
            <a:r>
              <a:rPr lang="en-US" altLang="zh-CN" dirty="0"/>
              <a:t>SASL</a:t>
            </a:r>
            <a:r>
              <a:rPr lang="zh-CN" altLang="en-US" dirty="0"/>
              <a:t>功能</a:t>
            </a:r>
          </a:p>
          <a:p>
            <a:r>
              <a:rPr lang="en-US" altLang="zh-CN" dirty="0"/>
              <a:t>Postfix</a:t>
            </a:r>
            <a:r>
              <a:rPr lang="zh-CN" altLang="en-US" dirty="0"/>
              <a:t>支持</a:t>
            </a:r>
            <a:r>
              <a:rPr lang="en-US" altLang="zh-CN" dirty="0" err="1"/>
              <a:t>cyrus</a:t>
            </a:r>
            <a:r>
              <a:rPr lang="zh-CN" altLang="en-US" dirty="0"/>
              <a:t>和</a:t>
            </a:r>
            <a:r>
              <a:rPr lang="en-US" altLang="zh-CN" dirty="0"/>
              <a:t>dovecot</a:t>
            </a:r>
            <a:r>
              <a:rPr lang="zh-CN" altLang="en-US" dirty="0"/>
              <a:t>提供的</a:t>
            </a:r>
            <a:r>
              <a:rPr lang="en-US" altLang="zh-CN" dirty="0"/>
              <a:t>SASL</a:t>
            </a:r>
            <a:r>
              <a:rPr lang="zh-CN" altLang="en-US" dirty="0"/>
              <a:t>功能</a:t>
            </a:r>
          </a:p>
          <a:p>
            <a:r>
              <a:rPr lang="en-US" altLang="zh-CN" dirty="0"/>
              <a:t>Postfix</a:t>
            </a:r>
            <a:r>
              <a:rPr lang="zh-CN" altLang="en-US" dirty="0"/>
              <a:t>支持用哪些程序做</a:t>
            </a:r>
            <a:r>
              <a:rPr lang="en-US" altLang="zh-CN" dirty="0"/>
              <a:t>SASL</a:t>
            </a:r>
            <a:r>
              <a:rPr lang="zh-CN" altLang="en-US" dirty="0"/>
              <a:t>身份认证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postconf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-a</a:t>
            </a:r>
          </a:p>
          <a:p>
            <a:pPr lvl="1">
              <a:buNone/>
            </a:pPr>
            <a:r>
              <a:rPr lang="en-US" altLang="zh-CN" b="1" dirty="0" err="1"/>
              <a:t>cyrus</a:t>
            </a:r>
            <a:endParaRPr lang="en-US" altLang="zh-CN" b="1" dirty="0"/>
          </a:p>
          <a:p>
            <a:pPr lvl="1">
              <a:buNone/>
            </a:pPr>
            <a:r>
              <a:rPr lang="en-US" altLang="zh-CN" b="1" dirty="0"/>
              <a:t>dovecot</a:t>
            </a: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112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dirty="0"/>
              <a:t>Postfix</a:t>
            </a:r>
            <a:r>
              <a:rPr lang="zh-CN" altLang="en-US" dirty="0"/>
              <a:t>启用</a:t>
            </a:r>
            <a:r>
              <a:rPr lang="en-US" dirty="0"/>
              <a:t>SMTP</a:t>
            </a:r>
            <a:r>
              <a:rPr lang="zh-CN" altLang="en-US" dirty="0"/>
              <a:t>认证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步骤</a:t>
            </a:r>
            <a:r>
              <a:rPr lang="en-US" b="1" dirty="0"/>
              <a:t>1</a:t>
            </a:r>
            <a:r>
              <a:rPr lang="zh-CN" altLang="en-US" dirty="0"/>
              <a:t>：配置</a:t>
            </a:r>
            <a:r>
              <a:rPr lang="en-US" dirty="0"/>
              <a:t>Dovecot </a:t>
            </a:r>
            <a:r>
              <a:rPr lang="zh-CN" altLang="en-US" dirty="0"/>
              <a:t>实现</a:t>
            </a:r>
            <a:r>
              <a:rPr lang="en-US" dirty="0"/>
              <a:t>SMTP</a:t>
            </a:r>
            <a:r>
              <a:rPr lang="zh-CN" altLang="en-US" dirty="0"/>
              <a:t>认证的监听进程（可以是</a:t>
            </a:r>
            <a:r>
              <a:rPr lang="en-US" dirty="0"/>
              <a:t>UNIX</a:t>
            </a:r>
            <a:r>
              <a:rPr lang="zh-CN" altLang="en-US" dirty="0"/>
              <a:t>套接字或</a:t>
            </a:r>
            <a:r>
              <a:rPr lang="en-US" dirty="0"/>
              <a:t>TCP</a:t>
            </a:r>
            <a:r>
              <a:rPr lang="zh-CN" altLang="en-US" dirty="0"/>
              <a:t>端口）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714752"/>
            <a:ext cx="7929618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service auth {</a:t>
            </a:r>
            <a:endParaRPr lang="zh-CN" altLang="en-US" dirty="0"/>
          </a:p>
          <a:p>
            <a:r>
              <a:rPr lang="en-US" dirty="0"/>
              <a:t>  </a:t>
            </a:r>
            <a:r>
              <a:rPr lang="en-US" dirty="0" err="1"/>
              <a:t>unix_listener</a:t>
            </a:r>
            <a:r>
              <a:rPr lang="en-US" dirty="0"/>
              <a:t> /</a:t>
            </a:r>
            <a:r>
              <a:rPr lang="en-US" dirty="0" err="1"/>
              <a:t>var</a:t>
            </a:r>
            <a:r>
              <a:rPr lang="en-US" dirty="0"/>
              <a:t>/spool/postfix/</a:t>
            </a:r>
            <a:r>
              <a:rPr lang="en-US" b="1" dirty="0"/>
              <a:t>private/auth</a:t>
            </a:r>
            <a:r>
              <a:rPr lang="en-US" dirty="0"/>
              <a:t> {</a:t>
            </a:r>
            <a:endParaRPr lang="zh-CN" altLang="en-US" dirty="0"/>
          </a:p>
          <a:p>
            <a:r>
              <a:rPr lang="en-US" dirty="0"/>
              <a:t>    mode = 0660    # </a:t>
            </a:r>
            <a:r>
              <a:rPr lang="zh-CN" altLang="en-US" dirty="0"/>
              <a:t>指定套接字文件权限</a:t>
            </a:r>
          </a:p>
          <a:p>
            <a:r>
              <a:rPr lang="en-US" dirty="0"/>
              <a:t>    user = postfix    # </a:t>
            </a:r>
            <a:r>
              <a:rPr lang="zh-CN" altLang="en-US" dirty="0"/>
              <a:t>指定套接字文件的属主</a:t>
            </a:r>
          </a:p>
          <a:p>
            <a:r>
              <a:rPr lang="en-US" dirty="0"/>
              <a:t>    group = postfix   # </a:t>
            </a:r>
            <a:r>
              <a:rPr lang="zh-CN" altLang="en-US" dirty="0"/>
              <a:t>指定套接字文件的组</a:t>
            </a:r>
          </a:p>
          <a:p>
            <a:r>
              <a:rPr lang="en-US" dirty="0"/>
              <a:t>  }</a:t>
            </a:r>
            <a:endParaRPr lang="zh-CN" altLang="en-US" dirty="0"/>
          </a:p>
          <a:p>
            <a:r>
              <a:rPr lang="en-US" dirty="0"/>
              <a:t>  …</a:t>
            </a:r>
          </a:p>
          <a:p>
            <a:r>
              <a:rPr lang="zh-CN" altLang="en-US" b="1" dirty="0"/>
              <a:t>｝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42910" y="2857496"/>
            <a:ext cx="7643866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/etc/dovecot/</a:t>
            </a:r>
            <a:r>
              <a:rPr lang="en-US" altLang="zh-CN" sz="2800" dirty="0" err="1"/>
              <a:t>conf.d</a:t>
            </a:r>
            <a:r>
              <a:rPr lang="en-US" altLang="zh-CN" sz="2800" dirty="0"/>
              <a:t>/10-master.conf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dirty="0"/>
              <a:t>Postfix</a:t>
            </a:r>
            <a:r>
              <a:rPr lang="zh-CN" altLang="en-US" dirty="0"/>
              <a:t>启用</a:t>
            </a:r>
            <a:r>
              <a:rPr lang="en-US" dirty="0"/>
              <a:t>SMTP</a:t>
            </a:r>
            <a:r>
              <a:rPr lang="zh-CN" altLang="en-US" dirty="0"/>
              <a:t>认证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步骤</a:t>
            </a:r>
            <a:r>
              <a:rPr lang="en-US" b="1" dirty="0"/>
              <a:t>2</a:t>
            </a:r>
            <a:r>
              <a:rPr lang="zh-CN" altLang="en-US" dirty="0"/>
              <a:t>：配置</a:t>
            </a:r>
            <a:r>
              <a:rPr lang="en-US" dirty="0"/>
              <a:t>Postfix</a:t>
            </a:r>
            <a:r>
              <a:rPr lang="zh-CN" altLang="en-US" dirty="0"/>
              <a:t>启用基于</a:t>
            </a:r>
            <a:r>
              <a:rPr lang="en-US" dirty="0"/>
              <a:t>Dovecot</a:t>
            </a:r>
            <a:r>
              <a:rPr lang="zh-CN" altLang="en-US" dirty="0"/>
              <a:t>的</a:t>
            </a:r>
            <a:r>
              <a:rPr lang="en-US" dirty="0"/>
              <a:t> SASL</a:t>
            </a:r>
            <a:r>
              <a:rPr lang="zh-CN" altLang="en-US" dirty="0"/>
              <a:t>（并设置与</a:t>
            </a:r>
            <a:r>
              <a:rPr lang="en-US" dirty="0"/>
              <a:t>SASL</a:t>
            </a:r>
            <a:r>
              <a:rPr lang="zh-CN" altLang="en-US" dirty="0"/>
              <a:t>相关的配置参数）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4714884"/>
            <a:ext cx="7929618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smtpd_sasl_auth_enable</a:t>
            </a:r>
            <a:r>
              <a:rPr lang="en-US" sz="2400" dirty="0"/>
              <a:t> = yes</a:t>
            </a:r>
            <a:endParaRPr lang="zh-CN" altLang="en-US" sz="2400" dirty="0"/>
          </a:p>
          <a:p>
            <a:r>
              <a:rPr lang="en-US" sz="2400" dirty="0" err="1"/>
              <a:t>smtpd_sasl_type</a:t>
            </a:r>
            <a:r>
              <a:rPr lang="en-US" sz="2400" dirty="0"/>
              <a:t> = dovecot</a:t>
            </a:r>
            <a:endParaRPr lang="zh-CN" altLang="en-US" sz="2400" dirty="0"/>
          </a:p>
          <a:p>
            <a:r>
              <a:rPr lang="en-US" sz="2400" dirty="0" err="1"/>
              <a:t>smtpd_sasl_path</a:t>
            </a:r>
            <a:r>
              <a:rPr lang="en-US" sz="2400" dirty="0"/>
              <a:t> = </a:t>
            </a:r>
            <a:r>
              <a:rPr lang="en-US" sz="2400" b="1" dirty="0"/>
              <a:t>private/auth</a:t>
            </a:r>
            <a:endParaRPr lang="zh-CN" altLang="en-US" sz="2400" dirty="0"/>
          </a:p>
        </p:txBody>
      </p:sp>
      <p:sp>
        <p:nvSpPr>
          <p:cNvPr id="8" name="圆角矩形 7"/>
          <p:cNvSpPr/>
          <p:nvPr/>
        </p:nvSpPr>
        <p:spPr>
          <a:xfrm>
            <a:off x="714348" y="3000372"/>
            <a:ext cx="7643866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/etc/postfix/main.cf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en-US" dirty="0"/>
              <a:t>的</a:t>
            </a:r>
            <a:r>
              <a:rPr lang="en-US" altLang="zh-CN" dirty="0"/>
              <a:t>main.cf</a:t>
            </a:r>
            <a:r>
              <a:rPr lang="zh-CN" altLang="en-US" dirty="0"/>
              <a:t>中</a:t>
            </a:r>
            <a:br>
              <a:rPr lang="en-US" altLang="zh-CN" dirty="0"/>
            </a:br>
            <a:r>
              <a:rPr lang="zh-CN" altLang="zh-CN" dirty="0"/>
              <a:t>与</a:t>
            </a:r>
            <a:r>
              <a:rPr lang="en-US" altLang="zh-CN" dirty="0"/>
              <a:t>SASL</a:t>
            </a:r>
            <a:r>
              <a:rPr lang="zh-CN" altLang="zh-CN" dirty="0"/>
              <a:t>相关的配置参数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02125"/>
          </a:xfrm>
        </p:spPr>
        <p:txBody>
          <a:bodyPr/>
          <a:lstStyle/>
          <a:p>
            <a:r>
              <a:rPr lang="en-US" altLang="zh-CN" sz="2800" b="1" dirty="0" err="1">
                <a:solidFill>
                  <a:srgbClr val="002060"/>
                </a:solidFill>
              </a:rPr>
              <a:t>smtpd_sasl_type</a:t>
            </a:r>
            <a:r>
              <a:rPr lang="zh-CN" altLang="en-US" sz="2800" dirty="0"/>
              <a:t>：指定</a:t>
            </a:r>
            <a:r>
              <a:rPr lang="en-US" altLang="zh-CN" sz="2800" dirty="0"/>
              <a:t>SASL</a:t>
            </a:r>
            <a:r>
              <a:rPr lang="zh-CN" altLang="en-US" sz="2800" dirty="0"/>
              <a:t>插件类型，默认为</a:t>
            </a:r>
            <a:r>
              <a:rPr lang="en-US" altLang="zh-CN" sz="2800" dirty="0" err="1"/>
              <a:t>cyrus</a:t>
            </a:r>
            <a:r>
              <a:rPr lang="zh-CN" altLang="en-US" sz="2800" dirty="0"/>
              <a:t>。</a:t>
            </a:r>
          </a:p>
          <a:p>
            <a:r>
              <a:rPr lang="en-US" altLang="zh-CN" sz="2800" b="1" dirty="0" err="1">
                <a:solidFill>
                  <a:srgbClr val="002060"/>
                </a:solidFill>
              </a:rPr>
              <a:t>smtpd_sasl_auth_enable</a:t>
            </a:r>
            <a:r>
              <a:rPr lang="zh-CN" altLang="en-US" sz="2800" dirty="0"/>
              <a:t>：指定是否启用</a:t>
            </a:r>
            <a:r>
              <a:rPr lang="en-US" altLang="zh-CN" sz="2800" dirty="0"/>
              <a:t>SASL</a:t>
            </a:r>
            <a:r>
              <a:rPr lang="zh-CN" altLang="en-US" sz="2800" dirty="0"/>
              <a:t>作为</a:t>
            </a:r>
            <a:r>
              <a:rPr lang="en-US" altLang="zh-CN" sz="2800" dirty="0"/>
              <a:t>SMTP</a:t>
            </a:r>
            <a:r>
              <a:rPr lang="zh-CN" altLang="en-US" sz="2800" dirty="0"/>
              <a:t>认证方式。</a:t>
            </a:r>
          </a:p>
          <a:p>
            <a:r>
              <a:rPr lang="en-US" altLang="zh-CN" sz="2800" b="1" dirty="0" err="1">
                <a:solidFill>
                  <a:srgbClr val="002060"/>
                </a:solidFill>
              </a:rPr>
              <a:t>smtpd_sasl_security_options</a:t>
            </a:r>
            <a:r>
              <a:rPr lang="zh-CN" altLang="en-US" sz="2800" dirty="0"/>
              <a:t>：用来限制某些登录的方式。</a:t>
            </a:r>
          </a:p>
          <a:p>
            <a:pPr lvl="1"/>
            <a:r>
              <a:rPr lang="zh-CN" altLang="en-US" sz="2400" dirty="0"/>
              <a:t>若设置为“</a:t>
            </a:r>
            <a:r>
              <a:rPr lang="en-US" altLang="zh-CN" sz="2400" dirty="0" err="1"/>
              <a:t>noanonymous</a:t>
            </a:r>
            <a:r>
              <a:rPr lang="en-US" altLang="zh-CN" sz="2400" dirty="0"/>
              <a:t>”</a:t>
            </a:r>
            <a:r>
              <a:rPr lang="zh-CN" altLang="en-US" sz="2400" dirty="0"/>
              <a:t>，则表示禁止采用匿名登录方式。</a:t>
            </a:r>
          </a:p>
          <a:p>
            <a:r>
              <a:rPr lang="en-US" altLang="zh-CN" sz="2800" b="1" dirty="0" err="1">
                <a:solidFill>
                  <a:srgbClr val="002060"/>
                </a:solidFill>
              </a:rPr>
              <a:t>broken_sasl_auth_clients</a:t>
            </a:r>
            <a:r>
              <a:rPr lang="zh-CN" altLang="en-US" sz="2800" b="1" dirty="0">
                <a:solidFill>
                  <a:srgbClr val="002060"/>
                </a:solidFill>
              </a:rPr>
              <a:t>：</a:t>
            </a:r>
            <a:r>
              <a:rPr lang="zh-CN" altLang="en-US" sz="2800" dirty="0"/>
              <a:t>表示是否兼容非标准的</a:t>
            </a:r>
            <a:r>
              <a:rPr lang="en-US" altLang="zh-CN" sz="2800" dirty="0"/>
              <a:t>SMTP</a:t>
            </a:r>
            <a:r>
              <a:rPr lang="zh-CN" altLang="en-US" sz="2800" dirty="0"/>
              <a:t>认证。用于</a:t>
            </a:r>
            <a:r>
              <a:rPr lang="en-US" altLang="zh-CN" sz="2800" dirty="0"/>
              <a:t>M$</a:t>
            </a:r>
            <a:r>
              <a:rPr lang="zh-CN" altLang="en-US" sz="2800" dirty="0"/>
              <a:t>早期的</a:t>
            </a:r>
            <a:r>
              <a:rPr lang="en-US" altLang="zh-CN" sz="2800" dirty="0"/>
              <a:t>SMTP</a:t>
            </a:r>
            <a:r>
              <a:rPr lang="zh-CN" altLang="en-US" sz="2800" dirty="0"/>
              <a:t>客户端。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115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en-US" dirty="0"/>
              <a:t>的</a:t>
            </a:r>
            <a:r>
              <a:rPr lang="en-US" altLang="zh-CN" dirty="0"/>
              <a:t>main.cf</a:t>
            </a:r>
            <a:r>
              <a:rPr lang="zh-CN" altLang="en-US" dirty="0"/>
              <a:t>中</a:t>
            </a:r>
            <a:br>
              <a:rPr lang="en-US" altLang="zh-CN" dirty="0"/>
            </a:br>
            <a:r>
              <a:rPr lang="zh-CN" altLang="zh-CN" dirty="0"/>
              <a:t>与</a:t>
            </a:r>
            <a:r>
              <a:rPr lang="en-US" altLang="zh-CN" dirty="0"/>
              <a:t>SASL</a:t>
            </a:r>
            <a:r>
              <a:rPr lang="zh-CN" altLang="zh-CN" dirty="0"/>
              <a:t>相关的配置参数</a:t>
            </a:r>
            <a:r>
              <a:rPr lang="zh-CN" altLang="en-US" dirty="0"/>
              <a:t>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8109"/>
          </a:xfrm>
        </p:spPr>
        <p:txBody>
          <a:bodyPr/>
          <a:lstStyle/>
          <a:p>
            <a:r>
              <a:rPr lang="en-US" altLang="zh-CN" sz="2800" b="1" dirty="0" err="1">
                <a:solidFill>
                  <a:srgbClr val="002060"/>
                </a:solidFill>
              </a:rPr>
              <a:t>smtpd_recipient_restrictions</a:t>
            </a:r>
            <a:r>
              <a:rPr lang="zh-CN" altLang="en-US" sz="2800" dirty="0"/>
              <a:t>：通过收件人地址对客户端发来的邮件进行过滤</a:t>
            </a:r>
          </a:p>
          <a:p>
            <a:pPr lvl="1"/>
            <a:r>
              <a:rPr lang="zh-CN" altLang="en-US" sz="2400" dirty="0"/>
              <a:t>选项 </a:t>
            </a:r>
            <a:r>
              <a:rPr lang="en-US" altLang="zh-CN" sz="2400" b="1" dirty="0" err="1"/>
              <a:t>permit_sasl_authenticated</a:t>
            </a:r>
            <a:r>
              <a:rPr lang="en-US" altLang="zh-CN" sz="2400" b="1" dirty="0"/>
              <a:t> </a:t>
            </a:r>
            <a:r>
              <a:rPr lang="zh-CN" altLang="en-US" sz="2400" dirty="0"/>
              <a:t>表示允许通过</a:t>
            </a:r>
            <a:r>
              <a:rPr lang="en-US" altLang="zh-CN" sz="2400" dirty="0"/>
              <a:t>SASL</a:t>
            </a:r>
            <a:r>
              <a:rPr lang="zh-CN" altLang="en-US" sz="2400" dirty="0"/>
              <a:t>认证的客户转发邮件</a:t>
            </a:r>
          </a:p>
          <a:p>
            <a:pPr lvl="1"/>
            <a:r>
              <a:rPr lang="zh-CN" altLang="en-US" sz="2400" dirty="0"/>
              <a:t>选项</a:t>
            </a:r>
            <a:r>
              <a:rPr lang="zh-CN" altLang="en-US" sz="2400" b="1" dirty="0"/>
              <a:t> </a:t>
            </a:r>
            <a:r>
              <a:rPr lang="en-US" altLang="zh-CN" sz="2400" b="1" dirty="0" err="1"/>
              <a:t>permit_mynetworks</a:t>
            </a:r>
            <a:r>
              <a:rPr lang="en-US" altLang="zh-CN" sz="2400" b="1" dirty="0"/>
              <a:t> </a:t>
            </a:r>
            <a:r>
              <a:rPr lang="zh-CN" altLang="en-US" sz="2400" dirty="0"/>
              <a:t>表示只要收件人地址位于</a:t>
            </a:r>
            <a:r>
              <a:rPr lang="en-US" altLang="zh-CN" sz="2400" dirty="0" err="1"/>
              <a:t>mynetworks</a:t>
            </a:r>
            <a:r>
              <a:rPr lang="zh-CN" altLang="en-US" sz="2400" dirty="0"/>
              <a:t>参数中指定的网段就可以转发邮件</a:t>
            </a:r>
          </a:p>
          <a:p>
            <a:pPr lvl="1"/>
            <a:r>
              <a:rPr lang="zh-CN" altLang="en-US" sz="2400" dirty="0"/>
              <a:t>选项 </a:t>
            </a:r>
            <a:r>
              <a:rPr lang="en-US" altLang="zh-CN" sz="2400" b="1" dirty="0" err="1"/>
              <a:t>reject_unauth_destination</a:t>
            </a:r>
            <a:r>
              <a:rPr lang="en-US" altLang="zh-CN" sz="2400" dirty="0"/>
              <a:t> </a:t>
            </a:r>
            <a:r>
              <a:rPr lang="zh-CN" altLang="en-US" sz="2400" dirty="0"/>
              <a:t>表示拒绝转发含不可信任的目标地址的邮件</a:t>
            </a:r>
          </a:p>
          <a:p>
            <a:r>
              <a:rPr lang="en-US" altLang="zh-CN" sz="2800" b="1" dirty="0" err="1">
                <a:solidFill>
                  <a:srgbClr val="002060"/>
                </a:solidFill>
              </a:rPr>
              <a:t>smtpd_client_restrictions</a:t>
            </a:r>
            <a:r>
              <a:rPr lang="zh-CN" altLang="en-US" sz="2800" dirty="0"/>
              <a:t>：限制可以向</a:t>
            </a:r>
            <a:r>
              <a:rPr lang="en-US" altLang="zh-CN" sz="2800" dirty="0"/>
              <a:t>Postfix</a:t>
            </a:r>
            <a:r>
              <a:rPr lang="zh-CN" altLang="en-US" sz="2800" dirty="0"/>
              <a:t>发起</a:t>
            </a:r>
            <a:r>
              <a:rPr lang="en-US" altLang="zh-CN" sz="2800" dirty="0"/>
              <a:t>SMTP</a:t>
            </a:r>
            <a:r>
              <a:rPr lang="zh-CN" altLang="en-US" sz="2800" dirty="0"/>
              <a:t>连接的客户端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116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配置</a:t>
            </a:r>
            <a:r>
              <a:rPr lang="en-US" altLang="zh-CN" dirty="0"/>
              <a:t>Postfix</a:t>
            </a:r>
            <a:r>
              <a:rPr lang="zh-CN" altLang="zh-CN" dirty="0"/>
              <a:t>的</a:t>
            </a:r>
            <a:r>
              <a:rPr lang="en-US" altLang="zh-CN" dirty="0"/>
              <a:t>SMTP</a:t>
            </a:r>
            <a:r>
              <a:rPr lang="zh-CN" altLang="zh-CN" dirty="0"/>
              <a:t>认证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646141"/>
          </a:xfrm>
        </p:spPr>
        <p:txBody>
          <a:bodyPr/>
          <a:lstStyle/>
          <a:p>
            <a:pPr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vim /etc/postfix/main.cf</a:t>
            </a:r>
          </a:p>
          <a:p>
            <a:pPr>
              <a:buNone/>
            </a:pP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postfix reload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2000240"/>
            <a:ext cx="7992888" cy="3477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err="1"/>
              <a:t>smtpd_sasl_auth_enable</a:t>
            </a:r>
            <a:r>
              <a:rPr lang="en-US" altLang="zh-CN" sz="2000" b="1" dirty="0"/>
              <a:t> = </a:t>
            </a:r>
            <a:r>
              <a:rPr lang="en-US" altLang="zh-CN" sz="2000" b="1" dirty="0">
                <a:solidFill>
                  <a:srgbClr val="002060"/>
                </a:solidFill>
              </a:rPr>
              <a:t>yes</a:t>
            </a:r>
          </a:p>
          <a:p>
            <a:r>
              <a:rPr lang="en-US" altLang="zh-CN" sz="2000" b="1" dirty="0" err="1"/>
              <a:t>smtpd_sasl_type</a:t>
            </a:r>
            <a:r>
              <a:rPr lang="en-US" altLang="zh-CN" sz="2000" b="1" dirty="0"/>
              <a:t> = </a:t>
            </a:r>
            <a:r>
              <a:rPr lang="en-US" altLang="zh-CN" sz="2000" b="1" dirty="0">
                <a:solidFill>
                  <a:srgbClr val="002060"/>
                </a:solidFill>
              </a:rPr>
              <a:t>dovecot</a:t>
            </a:r>
          </a:p>
          <a:p>
            <a:r>
              <a:rPr lang="en-US" altLang="zh-CN" sz="2000" b="1" dirty="0" err="1"/>
              <a:t>smtpd_sasl_path</a:t>
            </a:r>
            <a:r>
              <a:rPr lang="en-US" altLang="zh-CN" sz="2000" b="1" dirty="0"/>
              <a:t> = </a:t>
            </a:r>
            <a:r>
              <a:rPr lang="en-US" altLang="zh-CN" sz="2000" b="1" dirty="0">
                <a:solidFill>
                  <a:srgbClr val="002060"/>
                </a:solidFill>
              </a:rPr>
              <a:t>private/auth</a:t>
            </a:r>
          </a:p>
          <a:p>
            <a:r>
              <a:rPr lang="en-US" altLang="zh-CN" sz="2000" b="1" dirty="0" err="1"/>
              <a:t>smtpd_sasl_security_options</a:t>
            </a:r>
            <a:r>
              <a:rPr lang="en-US" altLang="zh-CN" sz="2000" b="1" dirty="0"/>
              <a:t> = </a:t>
            </a:r>
            <a:r>
              <a:rPr lang="en-US" altLang="zh-CN" sz="2000" b="1" dirty="0" err="1">
                <a:solidFill>
                  <a:srgbClr val="002060"/>
                </a:solidFill>
              </a:rPr>
              <a:t>noanonymous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r>
              <a:rPr lang="en-US" altLang="zh-CN" sz="2000" b="1" dirty="0" err="1"/>
              <a:t>smtpd_sasl_local_domain</a:t>
            </a:r>
            <a:r>
              <a:rPr lang="en-US" altLang="zh-CN" sz="2000" b="1" dirty="0">
                <a:solidFill>
                  <a:srgbClr val="002060"/>
                </a:solidFill>
              </a:rPr>
              <a:t> = $</a:t>
            </a:r>
            <a:r>
              <a:rPr lang="en-US" altLang="zh-CN" sz="2000" b="1" dirty="0" err="1">
                <a:solidFill>
                  <a:srgbClr val="002060"/>
                </a:solidFill>
              </a:rPr>
              <a:t>myhostname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r>
              <a:rPr lang="en-US" altLang="zh-CN" sz="2000" b="1" dirty="0" err="1"/>
              <a:t>broken_sasl_auth_clients</a:t>
            </a:r>
            <a:r>
              <a:rPr lang="en-US" altLang="zh-CN" sz="2000" b="1" dirty="0"/>
              <a:t> =</a:t>
            </a:r>
            <a:r>
              <a:rPr lang="en-US" altLang="zh-CN" sz="2000" b="1" dirty="0">
                <a:solidFill>
                  <a:srgbClr val="002060"/>
                </a:solidFill>
              </a:rPr>
              <a:t> yes</a:t>
            </a:r>
          </a:p>
          <a:p>
            <a:endParaRPr lang="en-US" altLang="zh-CN" sz="2000" b="1" dirty="0"/>
          </a:p>
          <a:p>
            <a:r>
              <a:rPr lang="en-US" altLang="zh-CN" sz="2000" b="1" dirty="0" err="1"/>
              <a:t>smtpd_recipient_restrictions</a:t>
            </a:r>
            <a:r>
              <a:rPr lang="en-US" altLang="zh-CN" sz="2000" b="1" dirty="0"/>
              <a:t> = </a:t>
            </a:r>
          </a:p>
          <a:p>
            <a:r>
              <a:rPr lang="en-US" altLang="zh-CN" sz="2000" b="1" dirty="0"/>
              <a:t>  </a:t>
            </a:r>
            <a:r>
              <a:rPr lang="en-US" altLang="zh-CN" sz="2000" b="1" dirty="0" err="1">
                <a:solidFill>
                  <a:srgbClr val="002060"/>
                </a:solidFill>
              </a:rPr>
              <a:t>permit_sasl_authenticated</a:t>
            </a:r>
            <a:r>
              <a:rPr lang="en-US" altLang="zh-CN" sz="2000" b="1" dirty="0">
                <a:solidFill>
                  <a:srgbClr val="002060"/>
                </a:solidFill>
              </a:rPr>
              <a:t>,</a:t>
            </a:r>
          </a:p>
          <a:p>
            <a:r>
              <a:rPr lang="en-US" altLang="zh-CN" sz="2000" b="1" dirty="0">
                <a:solidFill>
                  <a:srgbClr val="002060"/>
                </a:solidFill>
              </a:rPr>
              <a:t>  </a:t>
            </a:r>
            <a:r>
              <a:rPr lang="en-US" altLang="zh-CN" sz="2000" b="1" dirty="0" err="1">
                <a:solidFill>
                  <a:srgbClr val="002060"/>
                </a:solidFill>
              </a:rPr>
              <a:t>permit_mynetworks</a:t>
            </a:r>
            <a:r>
              <a:rPr lang="en-US" altLang="zh-CN" sz="2000" b="1" dirty="0">
                <a:solidFill>
                  <a:srgbClr val="002060"/>
                </a:solidFill>
              </a:rPr>
              <a:t>,</a:t>
            </a:r>
          </a:p>
          <a:p>
            <a:r>
              <a:rPr lang="en-US" altLang="zh-CN" sz="2000" b="1" dirty="0">
                <a:solidFill>
                  <a:srgbClr val="002060"/>
                </a:solidFill>
              </a:rPr>
              <a:t>  </a:t>
            </a:r>
            <a:r>
              <a:rPr lang="en-US" altLang="zh-CN" sz="2000" b="1" dirty="0" err="1">
                <a:solidFill>
                  <a:srgbClr val="002060"/>
                </a:solidFill>
              </a:rPr>
              <a:t>reject_unauth_destination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检测</a:t>
            </a:r>
            <a:r>
              <a:rPr lang="en-US" altLang="zh-CN" dirty="0"/>
              <a:t>Postfix</a:t>
            </a:r>
            <a:r>
              <a:rPr lang="zh-CN" altLang="zh-CN" dirty="0"/>
              <a:t>的</a:t>
            </a:r>
            <a:r>
              <a:rPr lang="en-US" altLang="zh-CN" dirty="0"/>
              <a:t>SMTP</a:t>
            </a:r>
            <a:r>
              <a:rPr lang="zh-CN" altLang="zh-CN" dirty="0"/>
              <a:t>认证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1080120"/>
          </a:xfrm>
        </p:spPr>
        <p:txBody>
          <a:bodyPr/>
          <a:lstStyle/>
          <a:p>
            <a:pPr>
              <a:buNone/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swaks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 -a -au 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osmond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 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ap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 &lt;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passwd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&gt; \</a:t>
            </a:r>
          </a:p>
          <a:p>
            <a:pPr>
              <a:buNone/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     --to root@ls-al.me --from osmond@ls-al.me</a:t>
            </a:r>
            <a:endParaRPr lang="zh-CN" altLang="zh-CN" sz="28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118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420888"/>
            <a:ext cx="7992888" cy="3693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…………</a:t>
            </a:r>
          </a:p>
          <a:p>
            <a:r>
              <a:rPr lang="en-US" altLang="zh-CN" b="1" dirty="0"/>
              <a:t>&lt;-  250-AUTH LOGIN PLAIN</a:t>
            </a:r>
          </a:p>
          <a:p>
            <a:r>
              <a:rPr lang="en-US" altLang="zh-CN" b="1" dirty="0"/>
              <a:t>&lt;-  250-AUTH=LOGIN PLAIN</a:t>
            </a:r>
          </a:p>
          <a:p>
            <a:r>
              <a:rPr lang="en-US" altLang="zh-CN" b="1" dirty="0"/>
              <a:t>&lt;-  250-ENHANCEDSTATUSCODES</a:t>
            </a:r>
          </a:p>
          <a:p>
            <a:r>
              <a:rPr lang="en-US" altLang="zh-CN" b="1" dirty="0"/>
              <a:t>&lt;-  250-8BITMIME</a:t>
            </a:r>
          </a:p>
          <a:p>
            <a:r>
              <a:rPr lang="en-US" altLang="zh-CN" b="1" dirty="0"/>
              <a:t>&lt;-  250 DSN</a:t>
            </a:r>
          </a:p>
          <a:p>
            <a:r>
              <a:rPr lang="en-US" altLang="zh-CN" b="1" dirty="0"/>
              <a:t> -&gt; AUTH LOGIN</a:t>
            </a:r>
          </a:p>
          <a:p>
            <a:r>
              <a:rPr lang="en-US" altLang="zh-CN" b="1" dirty="0"/>
              <a:t>&lt;-  334 VXNlcm5hbWU6</a:t>
            </a:r>
          </a:p>
          <a:p>
            <a:r>
              <a:rPr lang="en-US" altLang="zh-CN" b="1" dirty="0"/>
              <a:t> -&gt; b3Ntb25k</a:t>
            </a:r>
          </a:p>
          <a:p>
            <a:r>
              <a:rPr lang="en-US" altLang="zh-CN" b="1" dirty="0"/>
              <a:t>&lt;-  334 UGFzc3dvcmQ6</a:t>
            </a:r>
          </a:p>
          <a:p>
            <a:r>
              <a:rPr lang="en-US" altLang="zh-CN" b="1" dirty="0"/>
              <a:t> -&gt; d2xseXNobWxq</a:t>
            </a:r>
          </a:p>
          <a:p>
            <a:r>
              <a:rPr lang="en-US" altLang="zh-CN" b="1" dirty="0"/>
              <a:t>&lt;-  235 2.0.0 Authentication successful</a:t>
            </a:r>
          </a:p>
          <a:p>
            <a:r>
              <a:rPr lang="en-US" altLang="zh-CN" b="1" dirty="0"/>
              <a:t>…………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dirty="0"/>
              <a:t>TLS/SSL</a:t>
            </a:r>
            <a:r>
              <a:rPr lang="zh-CN" altLang="en-US" dirty="0"/>
              <a:t>的邮件服务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119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MDA</a:t>
            </a:r>
            <a:r>
              <a:rPr lang="zh-CN" altLang="en-US" dirty="0"/>
              <a:t>（邮件投递代理）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en-US" altLang="zh-CN" dirty="0"/>
              <a:t>Mail Delivery Agent</a:t>
            </a:r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MTA</a:t>
            </a:r>
            <a:r>
              <a:rPr lang="zh-CN" altLang="en-US" dirty="0"/>
              <a:t>接收邮件</a:t>
            </a:r>
          </a:p>
          <a:p>
            <a:pPr lvl="1"/>
            <a:r>
              <a:rPr lang="zh-CN" altLang="en-US" dirty="0"/>
              <a:t>投递邮件到本地邮箱、邮件列表、文件或程序</a:t>
            </a:r>
          </a:p>
          <a:p>
            <a:pPr lvl="1"/>
            <a:r>
              <a:rPr lang="zh-CN" altLang="en-US" dirty="0"/>
              <a:t>投递邮件到其他的</a:t>
            </a:r>
            <a:r>
              <a:rPr lang="en-US" altLang="zh-CN" dirty="0"/>
              <a:t>MTA</a:t>
            </a:r>
          </a:p>
          <a:p>
            <a:r>
              <a:rPr lang="en-US" altLang="zh-CN" dirty="0"/>
              <a:t>Examples</a:t>
            </a:r>
          </a:p>
          <a:p>
            <a:pPr lvl="1"/>
            <a:r>
              <a:rPr lang="en-US" altLang="zh-CN" dirty="0"/>
              <a:t>Postfix </a:t>
            </a:r>
            <a:r>
              <a:rPr lang="zh-CN" altLang="en-US" dirty="0"/>
              <a:t>的</a:t>
            </a:r>
            <a:r>
              <a:rPr lang="en-US" altLang="zh-CN" b="1" dirty="0">
                <a:solidFill>
                  <a:srgbClr val="002060"/>
                </a:solidFill>
              </a:rPr>
              <a:t>local</a:t>
            </a:r>
            <a:r>
              <a:rPr lang="en-US" altLang="zh-CN" dirty="0"/>
              <a:t>, </a:t>
            </a:r>
            <a:r>
              <a:rPr lang="en-US" altLang="zh-CN" b="1" dirty="0" err="1">
                <a:solidFill>
                  <a:srgbClr val="002060"/>
                </a:solidFill>
              </a:rPr>
              <a:t>smtp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002060"/>
                </a:solidFill>
              </a:rPr>
              <a:t>pipe</a:t>
            </a:r>
          </a:p>
          <a:p>
            <a:pPr lvl="1"/>
            <a:r>
              <a:rPr lang="en-US" altLang="zh-CN" dirty="0" err="1"/>
              <a:t>Sendmail</a:t>
            </a:r>
            <a:r>
              <a:rPr lang="zh-CN" altLang="en-US" dirty="0"/>
              <a:t>本身包含了</a:t>
            </a:r>
            <a:r>
              <a:rPr lang="en-US" altLang="zh-CN" dirty="0"/>
              <a:t>MDA</a:t>
            </a:r>
            <a:r>
              <a:rPr lang="zh-CN" altLang="en-US" dirty="0"/>
              <a:t>的功能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邮件服务与</a:t>
            </a:r>
            <a:r>
              <a:rPr lang="en-US" dirty="0"/>
              <a:t>TLS/SSL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845065"/>
          </a:xfrm>
        </p:spPr>
        <p:txBody>
          <a:bodyPr/>
          <a:lstStyle/>
          <a:p>
            <a:r>
              <a:rPr lang="en-US" altLang="zh-CN" sz="2800" dirty="0"/>
              <a:t>Postfix</a:t>
            </a:r>
            <a:r>
              <a:rPr lang="zh-CN" altLang="en-US" sz="2800" dirty="0"/>
              <a:t>和</a:t>
            </a:r>
            <a:r>
              <a:rPr lang="en-US" altLang="zh-CN" sz="2800" dirty="0"/>
              <a:t>Dovecot</a:t>
            </a:r>
            <a:r>
              <a:rPr lang="zh-CN" altLang="en-US" sz="2800" dirty="0"/>
              <a:t>使用</a:t>
            </a:r>
            <a:r>
              <a:rPr lang="en-US" altLang="zh-CN" sz="2800" dirty="0" err="1"/>
              <a:t>OpenSSL</a:t>
            </a:r>
            <a:r>
              <a:rPr lang="zh-CN" altLang="en-US" sz="2800" dirty="0"/>
              <a:t>提供的库实现基于</a:t>
            </a:r>
            <a:r>
              <a:rPr lang="en-US" altLang="zh-CN" sz="2800" dirty="0"/>
              <a:t>TLS/SSL</a:t>
            </a:r>
            <a:r>
              <a:rPr lang="zh-CN" altLang="en-US" sz="2800" dirty="0"/>
              <a:t>的连接</a:t>
            </a:r>
          </a:p>
          <a:p>
            <a:r>
              <a:rPr lang="zh-CN" altLang="en-US" sz="2800" dirty="0"/>
              <a:t>使用基于</a:t>
            </a:r>
            <a:r>
              <a:rPr lang="en-US" altLang="zh-CN" sz="2800" dirty="0"/>
              <a:t>TLS/SSL</a:t>
            </a:r>
            <a:r>
              <a:rPr lang="zh-CN" altLang="en-US" sz="2800" dirty="0"/>
              <a:t>的连接可以提供如下功能</a:t>
            </a:r>
            <a:endParaRPr lang="zh-CN" altLang="en-US" dirty="0"/>
          </a:p>
          <a:p>
            <a:pPr lvl="1"/>
            <a:r>
              <a:rPr lang="zh-CN" altLang="en-US" sz="2000" dirty="0"/>
              <a:t>对通信数据进行加密（对于支持</a:t>
            </a:r>
            <a:r>
              <a:rPr lang="en-US" altLang="zh-CN" sz="2000" dirty="0"/>
              <a:t>PLAIN</a:t>
            </a:r>
            <a:r>
              <a:rPr lang="zh-CN" altLang="en-US" sz="2000" dirty="0"/>
              <a:t>认证的邮件服务器尤其需要加密通信）</a:t>
            </a:r>
          </a:p>
          <a:p>
            <a:pPr lvl="1"/>
            <a:r>
              <a:rPr lang="zh-CN" altLang="en-US" sz="2000" dirty="0"/>
              <a:t>实现基于用户</a:t>
            </a:r>
            <a:r>
              <a:rPr lang="en-US" altLang="zh-CN" sz="2000" dirty="0"/>
              <a:t>TLS</a:t>
            </a:r>
            <a:r>
              <a:rPr lang="zh-CN" altLang="en-US" sz="2000" dirty="0"/>
              <a:t>证书的认证</a:t>
            </a:r>
            <a:endParaRPr lang="en-US" altLang="zh-CN" sz="2000" dirty="0"/>
          </a:p>
          <a:p>
            <a:r>
              <a:rPr lang="en-US" sz="2800" dirty="0"/>
              <a:t>SMTP/POP3/IMAP4</a:t>
            </a:r>
            <a:r>
              <a:rPr lang="zh-CN" altLang="en-US" sz="2800" dirty="0"/>
              <a:t>支持两种</a:t>
            </a:r>
            <a:r>
              <a:rPr lang="en-US" sz="2800" dirty="0"/>
              <a:t>TLS/SSL</a:t>
            </a:r>
            <a:r>
              <a:rPr lang="zh-CN" altLang="en-US" sz="2800" dirty="0"/>
              <a:t>连接</a:t>
            </a:r>
            <a:endParaRPr lang="en-US" altLang="zh-CN" sz="2800" dirty="0"/>
          </a:p>
          <a:p>
            <a:pPr lvl="1"/>
            <a:r>
              <a:rPr lang="en-US" altLang="zh-CN" sz="2400" dirty="0"/>
              <a:t>SMTP/POP3/IMAP4 over TLS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2"/>
            <a:r>
              <a:rPr lang="zh-CN" altLang="en-US" sz="2000" dirty="0"/>
              <a:t>使用与</a:t>
            </a:r>
            <a:r>
              <a:rPr lang="en-US" altLang="zh-CN" sz="2000" dirty="0"/>
              <a:t>SMTP/POP3/IMAP4</a:t>
            </a:r>
            <a:r>
              <a:rPr lang="zh-CN" altLang="en-US" sz="2000" dirty="0"/>
              <a:t>独立的端口作加密连接。</a:t>
            </a:r>
            <a:endParaRPr lang="en-US" altLang="zh-CN" sz="2000" dirty="0"/>
          </a:p>
          <a:p>
            <a:pPr lvl="2"/>
            <a:r>
              <a:rPr lang="zh-CN" altLang="en-US" sz="2000" dirty="0"/>
              <a:t>客户端连接</a:t>
            </a:r>
            <a:r>
              <a:rPr lang="en-US" altLang="zh-CN" sz="2000" dirty="0"/>
              <a:t>465/995/993</a:t>
            </a:r>
            <a:r>
              <a:rPr lang="zh-CN" altLang="en-US" sz="2000" dirty="0"/>
              <a:t>端口直接进行加密传输。</a:t>
            </a:r>
          </a:p>
          <a:p>
            <a:pPr lvl="1"/>
            <a:r>
              <a:rPr lang="zh-CN" altLang="en-US" sz="2400" dirty="0"/>
              <a:t>通过</a:t>
            </a:r>
            <a:r>
              <a:rPr lang="en-US" altLang="zh-CN" sz="2400" dirty="0"/>
              <a:t>STARTTLS</a:t>
            </a:r>
            <a:r>
              <a:rPr lang="zh-CN" altLang="en-US" sz="2400" dirty="0"/>
              <a:t>将纯文本协议</a:t>
            </a:r>
            <a:r>
              <a:rPr lang="en-US" altLang="zh-CN" sz="2400" dirty="0"/>
              <a:t>SMTP/POP3/IMAP4</a:t>
            </a:r>
            <a:r>
              <a:rPr lang="zh-CN" altLang="en-US" sz="2400" dirty="0"/>
              <a:t>连接升级为</a:t>
            </a:r>
            <a:r>
              <a:rPr lang="en-US" altLang="zh-CN" sz="2400" dirty="0"/>
              <a:t>TLS/SSL</a:t>
            </a:r>
            <a:r>
              <a:rPr lang="zh-CN" altLang="en-US" sz="2400" dirty="0"/>
              <a:t>加密连接。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120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创建自签名证书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121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285992"/>
            <a:ext cx="8072494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cd</a:t>
            </a:r>
            <a:r>
              <a:rPr lang="en-US" dirty="0"/>
              <a:t> /etc/</a:t>
            </a:r>
            <a:r>
              <a:rPr lang="en-US" dirty="0" err="1"/>
              <a:t>pki</a:t>
            </a:r>
            <a:r>
              <a:rPr lang="en-US" dirty="0"/>
              <a:t>/</a:t>
            </a:r>
            <a:r>
              <a:rPr lang="en-US" dirty="0" err="1"/>
              <a:t>tls</a:t>
            </a:r>
            <a:endParaRPr lang="en-US" dirty="0"/>
          </a:p>
          <a:p>
            <a:endParaRPr lang="zh-CN" altLang="en-US" dirty="0"/>
          </a:p>
          <a:p>
            <a:r>
              <a:rPr lang="en-US" dirty="0"/>
              <a:t># </a:t>
            </a:r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req</a:t>
            </a:r>
            <a:r>
              <a:rPr lang="en-US" dirty="0"/>
              <a:t> -new -x509 -days 365 -sha256 -nodes -</a:t>
            </a:r>
            <a:r>
              <a:rPr lang="en-US" dirty="0" err="1"/>
              <a:t>newkey</a:t>
            </a:r>
            <a:r>
              <a:rPr lang="en-US" dirty="0"/>
              <a:t> rsa:2048 \</a:t>
            </a:r>
            <a:endParaRPr lang="zh-CN" altLang="en-US" dirty="0"/>
          </a:p>
          <a:p>
            <a:r>
              <a:rPr lang="en-US" dirty="0"/>
              <a:t>-</a:t>
            </a:r>
            <a:r>
              <a:rPr lang="en-US" dirty="0" err="1"/>
              <a:t>keyout</a:t>
            </a:r>
            <a:r>
              <a:rPr lang="en-US" dirty="0"/>
              <a:t> private/</a:t>
            </a:r>
            <a:r>
              <a:rPr lang="en-US" dirty="0" err="1"/>
              <a:t>mail.olabs.lan.key</a:t>
            </a:r>
            <a:r>
              <a:rPr lang="en-US" dirty="0"/>
              <a:t> -out </a:t>
            </a:r>
            <a:r>
              <a:rPr lang="en-US" dirty="0" err="1"/>
              <a:t>certs</a:t>
            </a:r>
            <a:r>
              <a:rPr lang="en-US" dirty="0"/>
              <a:t>/</a:t>
            </a:r>
            <a:r>
              <a:rPr lang="en-US" dirty="0" err="1"/>
              <a:t>mail.olabs.lan.crt</a:t>
            </a:r>
            <a:r>
              <a:rPr lang="en-US" dirty="0"/>
              <a:t> \</a:t>
            </a:r>
            <a:endParaRPr lang="zh-CN" altLang="en-US" dirty="0"/>
          </a:p>
          <a:p>
            <a:r>
              <a:rPr lang="en-US" dirty="0"/>
              <a:t>-</a:t>
            </a:r>
            <a:r>
              <a:rPr lang="en-US" dirty="0" err="1"/>
              <a:t>subj</a:t>
            </a:r>
            <a:r>
              <a:rPr lang="en-US" dirty="0"/>
              <a:t> '/O=</a:t>
            </a:r>
            <a:r>
              <a:rPr lang="en-US" dirty="0" err="1"/>
              <a:t>olabs</a:t>
            </a:r>
            <a:r>
              <a:rPr lang="en-US" dirty="0"/>
              <a:t>/L=Beijing/C=CN/</a:t>
            </a:r>
            <a:r>
              <a:rPr lang="en-US" dirty="0" err="1"/>
              <a:t>emailAddress</a:t>
            </a:r>
            <a:r>
              <a:rPr lang="en-US" dirty="0"/>
              <a:t>=root@olabs.lan/CN=</a:t>
            </a:r>
            <a:r>
              <a:rPr lang="en-US" dirty="0" err="1"/>
              <a:t>mail.olabs.lan</a:t>
            </a:r>
            <a:r>
              <a:rPr lang="en-US" dirty="0"/>
              <a:t>'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配置基于</a:t>
            </a:r>
            <a:r>
              <a:rPr lang="en-US" dirty="0"/>
              <a:t>TLS</a:t>
            </a:r>
            <a:r>
              <a:rPr lang="zh-CN" altLang="en-US" dirty="0"/>
              <a:t>的</a:t>
            </a:r>
            <a:r>
              <a:rPr lang="en-US" dirty="0"/>
              <a:t>Postfix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122</a:t>
            </a:fld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>
          <a:xfrm>
            <a:off x="1571604" y="1071546"/>
            <a:ext cx="5572164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/etc/postfix/main.cf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14348" y="2285992"/>
            <a:ext cx="7858180" cy="31393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smtpd_tls_security_level</a:t>
            </a:r>
            <a:r>
              <a:rPr lang="en-US" dirty="0"/>
              <a:t> = may</a:t>
            </a:r>
            <a:endParaRPr lang="zh-CN" altLang="en-US" dirty="0"/>
          </a:p>
          <a:p>
            <a:r>
              <a:rPr lang="en-US" dirty="0"/>
              <a:t>#</a:t>
            </a:r>
            <a:r>
              <a:rPr lang="en-US" dirty="0" err="1"/>
              <a:t>smtpd_tls_security_level</a:t>
            </a:r>
            <a:r>
              <a:rPr lang="en-US" dirty="0"/>
              <a:t> = encrypt</a:t>
            </a:r>
            <a:endParaRPr lang="zh-CN" altLang="en-US" dirty="0"/>
          </a:p>
          <a:p>
            <a:r>
              <a:rPr lang="en-US" dirty="0" err="1"/>
              <a:t>smtpd_tls_protocols</a:t>
            </a:r>
            <a:r>
              <a:rPr lang="en-US" dirty="0"/>
              <a:t> = !SSLv2, !SSLv3</a:t>
            </a:r>
          </a:p>
          <a:p>
            <a:endParaRPr lang="zh-CN" altLang="en-US" dirty="0"/>
          </a:p>
          <a:p>
            <a:r>
              <a:rPr lang="en-US" dirty="0" err="1"/>
              <a:t>smtpd_tls_auth_only</a:t>
            </a:r>
            <a:r>
              <a:rPr lang="en-US" dirty="0"/>
              <a:t> = yes</a:t>
            </a:r>
          </a:p>
          <a:p>
            <a:endParaRPr lang="zh-CN" altLang="en-US" dirty="0"/>
          </a:p>
          <a:p>
            <a:r>
              <a:rPr lang="en-US" dirty="0" err="1"/>
              <a:t>smtpd_tls_cert_file</a:t>
            </a:r>
            <a:r>
              <a:rPr lang="en-US" dirty="0"/>
              <a:t> = /etc/</a:t>
            </a:r>
            <a:r>
              <a:rPr lang="en-US" dirty="0" err="1"/>
              <a:t>pki</a:t>
            </a:r>
            <a:r>
              <a:rPr lang="en-US" dirty="0"/>
              <a:t>/</a:t>
            </a:r>
            <a:r>
              <a:rPr lang="en-US" dirty="0" err="1"/>
              <a:t>tls</a:t>
            </a:r>
            <a:r>
              <a:rPr lang="en-US" dirty="0"/>
              <a:t>/</a:t>
            </a:r>
            <a:r>
              <a:rPr lang="en-US" dirty="0" err="1"/>
              <a:t>certs</a:t>
            </a:r>
            <a:r>
              <a:rPr lang="en-US" dirty="0"/>
              <a:t>/</a:t>
            </a:r>
            <a:r>
              <a:rPr lang="en-US" dirty="0" err="1"/>
              <a:t>mail.olabs.lan.crt</a:t>
            </a:r>
            <a:endParaRPr lang="zh-CN" altLang="en-US" dirty="0"/>
          </a:p>
          <a:p>
            <a:r>
              <a:rPr lang="en-US" dirty="0" err="1"/>
              <a:t>smtpd_tls_key_file</a:t>
            </a:r>
            <a:r>
              <a:rPr lang="en-US" dirty="0"/>
              <a:t> = /etc/</a:t>
            </a:r>
            <a:r>
              <a:rPr lang="en-US" dirty="0" err="1"/>
              <a:t>pki</a:t>
            </a:r>
            <a:r>
              <a:rPr lang="en-US" dirty="0"/>
              <a:t>/</a:t>
            </a:r>
            <a:r>
              <a:rPr lang="en-US" dirty="0" err="1"/>
              <a:t>tls</a:t>
            </a:r>
            <a:r>
              <a:rPr lang="en-US" dirty="0"/>
              <a:t>/private/</a:t>
            </a:r>
            <a:r>
              <a:rPr lang="en-US" dirty="0" err="1"/>
              <a:t>mail.olabs.lan.key</a:t>
            </a:r>
            <a:endParaRPr lang="en-US" dirty="0"/>
          </a:p>
          <a:p>
            <a:endParaRPr lang="zh-CN" altLang="en-US" dirty="0"/>
          </a:p>
          <a:p>
            <a:r>
              <a:rPr lang="en-US" dirty="0" err="1"/>
              <a:t>smtpd_tls_session_cache_database</a:t>
            </a:r>
            <a:r>
              <a:rPr lang="en-US" dirty="0"/>
              <a:t> = </a:t>
            </a:r>
            <a:r>
              <a:rPr lang="en-US" dirty="0" err="1"/>
              <a:t>btree</a:t>
            </a:r>
            <a:r>
              <a:rPr lang="en-US" dirty="0"/>
              <a:t>:/</a:t>
            </a:r>
            <a:r>
              <a:rPr lang="en-US" dirty="0" err="1"/>
              <a:t>var</a:t>
            </a:r>
            <a:r>
              <a:rPr lang="en-US" dirty="0"/>
              <a:t>/lib/postfix/</a:t>
            </a:r>
            <a:r>
              <a:rPr lang="en-US" dirty="0" err="1"/>
              <a:t>smtpd_scache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配置基于</a:t>
            </a:r>
            <a:r>
              <a:rPr lang="en-US" dirty="0"/>
              <a:t>TLS</a:t>
            </a:r>
            <a:r>
              <a:rPr lang="zh-CN" altLang="en-US" dirty="0"/>
              <a:t>的</a:t>
            </a:r>
            <a:r>
              <a:rPr lang="en-US" dirty="0"/>
              <a:t>Dovecot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123</a:t>
            </a:fld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>
          <a:xfrm>
            <a:off x="1571604" y="1071546"/>
            <a:ext cx="5572164" cy="500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</a:t>
            </a:r>
            <a:r>
              <a:rPr lang="en-US" altLang="zh-CN" sz="2800" dirty="0"/>
              <a:t>etc/dovecot/</a:t>
            </a:r>
            <a:r>
              <a:rPr lang="en-US" altLang="zh-CN" sz="2800" dirty="0" err="1"/>
              <a:t>conf.d</a:t>
            </a:r>
            <a:r>
              <a:rPr lang="en-US" altLang="zh-CN" sz="2800" dirty="0"/>
              <a:t>/10-ssl.conf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2285992"/>
            <a:ext cx="7858180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ssl</a:t>
            </a:r>
            <a:r>
              <a:rPr lang="en-US" dirty="0"/>
              <a:t> = yes</a:t>
            </a:r>
          </a:p>
          <a:p>
            <a:endParaRPr lang="en-US" dirty="0"/>
          </a:p>
          <a:p>
            <a:r>
              <a:rPr lang="en-US" dirty="0" err="1"/>
              <a:t>ssl_cert</a:t>
            </a:r>
            <a:r>
              <a:rPr lang="en-US" dirty="0"/>
              <a:t> = &lt;/etc/</a:t>
            </a:r>
            <a:r>
              <a:rPr lang="en-US" dirty="0" err="1"/>
              <a:t>pki</a:t>
            </a:r>
            <a:r>
              <a:rPr lang="en-US" dirty="0"/>
              <a:t>/</a:t>
            </a:r>
            <a:r>
              <a:rPr lang="en-US" dirty="0" err="1"/>
              <a:t>tls</a:t>
            </a:r>
            <a:r>
              <a:rPr lang="en-US" dirty="0"/>
              <a:t>/</a:t>
            </a:r>
            <a:r>
              <a:rPr lang="en-US" dirty="0" err="1"/>
              <a:t>certs</a:t>
            </a:r>
            <a:r>
              <a:rPr lang="en-US" dirty="0"/>
              <a:t>/</a:t>
            </a:r>
            <a:r>
              <a:rPr lang="en-US" dirty="0" err="1"/>
              <a:t>mail.olabs.lan.crt</a:t>
            </a:r>
            <a:endParaRPr lang="en-US" dirty="0"/>
          </a:p>
          <a:p>
            <a:r>
              <a:rPr lang="en-US" dirty="0" err="1"/>
              <a:t>ssl_key</a:t>
            </a:r>
            <a:r>
              <a:rPr lang="en-US" dirty="0"/>
              <a:t> = &lt;/etc/</a:t>
            </a:r>
            <a:r>
              <a:rPr lang="en-US" dirty="0" err="1"/>
              <a:t>pki</a:t>
            </a:r>
            <a:r>
              <a:rPr lang="en-US" dirty="0"/>
              <a:t>/</a:t>
            </a:r>
            <a:r>
              <a:rPr lang="en-US" dirty="0" err="1"/>
              <a:t>tls</a:t>
            </a:r>
            <a:r>
              <a:rPr lang="en-US" dirty="0"/>
              <a:t>/private/</a:t>
            </a:r>
            <a:r>
              <a:rPr lang="en-US" dirty="0" err="1"/>
              <a:t>mail.olabs.lan.key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ssl_protocols</a:t>
            </a:r>
            <a:r>
              <a:rPr lang="en-US" dirty="0"/>
              <a:t> = !SSLv2 !SSLv3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本章思考题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291264" cy="4530725"/>
          </a:xfrm>
        </p:spPr>
        <p:txBody>
          <a:bodyPr/>
          <a:lstStyle/>
          <a:p>
            <a:r>
              <a:rPr lang="zh-CN" altLang="en-US" dirty="0"/>
              <a:t>简述电子邮件系统的组成。</a:t>
            </a:r>
          </a:p>
          <a:p>
            <a:r>
              <a:rPr lang="zh-CN" altLang="en-US" dirty="0"/>
              <a:t>简述几种电子邮件协议。</a:t>
            </a:r>
          </a:p>
          <a:p>
            <a:r>
              <a:rPr lang="zh-CN" altLang="en-US" dirty="0"/>
              <a:t>什么是邮件中继？</a:t>
            </a:r>
          </a:p>
          <a:p>
            <a:r>
              <a:rPr lang="en-US" altLang="zh-CN" dirty="0"/>
              <a:t>MTA</a:t>
            </a:r>
            <a:r>
              <a:rPr lang="zh-CN" altLang="en-US" dirty="0"/>
              <a:t>与</a:t>
            </a:r>
            <a:r>
              <a:rPr lang="en-US" altLang="zh-CN" dirty="0"/>
              <a:t>DNS</a:t>
            </a:r>
            <a:r>
              <a:rPr lang="zh-CN" altLang="en-US" dirty="0"/>
              <a:t>是如何协同工作的？</a:t>
            </a:r>
          </a:p>
          <a:p>
            <a:r>
              <a:rPr lang="zh-CN" altLang="en-US" dirty="0"/>
              <a:t>简述</a:t>
            </a:r>
            <a:r>
              <a:rPr lang="en-US" altLang="zh-CN" dirty="0"/>
              <a:t>Postfix</a:t>
            </a:r>
            <a:r>
              <a:rPr lang="zh-CN" altLang="en-US" dirty="0"/>
              <a:t>的工作原理。</a:t>
            </a:r>
            <a:endParaRPr lang="en-US" altLang="zh-CN" dirty="0"/>
          </a:p>
          <a:p>
            <a:r>
              <a:rPr lang="en-US" altLang="zh-CN" dirty="0"/>
              <a:t>Postfix</a:t>
            </a:r>
            <a:r>
              <a:rPr lang="zh-CN" altLang="en-US" dirty="0"/>
              <a:t>如何实现</a:t>
            </a:r>
            <a:r>
              <a:rPr lang="en-US" altLang="zh-CN" dirty="0"/>
              <a:t>SMTP</a:t>
            </a:r>
            <a:r>
              <a:rPr lang="zh-CN" altLang="en-US" dirty="0"/>
              <a:t>认证？</a:t>
            </a:r>
          </a:p>
          <a:p>
            <a:r>
              <a:rPr lang="en-US" altLang="zh-CN" dirty="0"/>
              <a:t>Postfix </a:t>
            </a:r>
            <a:r>
              <a:rPr lang="zh-CN" altLang="en-US" dirty="0"/>
              <a:t>如何实现</a:t>
            </a:r>
            <a:r>
              <a:rPr lang="en-US" altLang="zh-CN" dirty="0"/>
              <a:t>UCE</a:t>
            </a:r>
            <a:r>
              <a:rPr lang="zh-CN" altLang="en-US" dirty="0"/>
              <a:t>控制？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0342-E55E-4A6A-AB5F-6477F90B311C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124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1139825"/>
          </a:xfrm>
        </p:spPr>
        <p:txBody>
          <a:bodyPr/>
          <a:lstStyle/>
          <a:p>
            <a:r>
              <a:rPr lang="zh-CN" altLang="en-US" dirty="0"/>
              <a:t>本章实验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学会配置带</a:t>
            </a:r>
            <a:r>
              <a:rPr lang="en-US" altLang="zh-CN" dirty="0"/>
              <a:t>SMTP</a:t>
            </a:r>
            <a:r>
              <a:rPr lang="zh-CN" altLang="en-US" dirty="0"/>
              <a:t>认证的邮件服务器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学会配置</a:t>
            </a:r>
            <a:r>
              <a:rPr lang="en-US" altLang="zh-CN" dirty="0"/>
              <a:t>Postfix</a:t>
            </a:r>
            <a:r>
              <a:rPr lang="zh-CN" altLang="en-US" dirty="0"/>
              <a:t>常用的映射表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access</a:t>
            </a:r>
            <a:r>
              <a:rPr lang="zh-CN" altLang="en-US" dirty="0"/>
              <a:t>映射表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aliases</a:t>
            </a:r>
            <a:r>
              <a:rPr lang="zh-CN" altLang="en-US" dirty="0"/>
              <a:t>映射表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virtual</a:t>
            </a:r>
            <a:r>
              <a:rPr lang="zh-CN" altLang="en-US" dirty="0"/>
              <a:t>映射表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学会配置</a:t>
            </a:r>
            <a:r>
              <a:rPr lang="en-US" altLang="zh-CN" dirty="0"/>
              <a:t>Postfix</a:t>
            </a:r>
            <a:r>
              <a:rPr lang="zh-CN" altLang="en-US" dirty="0"/>
              <a:t>基于</a:t>
            </a:r>
            <a:r>
              <a:rPr lang="en-US" altLang="zh-CN" dirty="0"/>
              <a:t>SMTP</a:t>
            </a:r>
            <a:r>
              <a:rPr lang="zh-CN" altLang="en-US" dirty="0"/>
              <a:t>限制的</a:t>
            </a:r>
            <a:r>
              <a:rPr lang="en-US" altLang="zh-CN" dirty="0"/>
              <a:t>UCE</a:t>
            </a:r>
            <a:r>
              <a:rPr lang="zh-CN" altLang="en-US" dirty="0"/>
              <a:t>控制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学会配置</a:t>
            </a:r>
            <a:r>
              <a:rPr lang="en-US" altLang="zh-CN" dirty="0"/>
              <a:t>Dovecot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学会配置基于</a:t>
            </a:r>
            <a:r>
              <a:rPr lang="en-US" dirty="0"/>
              <a:t>SSL/TLS</a:t>
            </a:r>
            <a:r>
              <a:rPr lang="zh-CN" altLang="en-US" dirty="0"/>
              <a:t>协议的邮件服务器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23F5-3FF5-46C6-B56E-AE35FC053B79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1139825"/>
          </a:xfrm>
        </p:spPr>
        <p:txBody>
          <a:bodyPr/>
          <a:lstStyle/>
          <a:p>
            <a:r>
              <a:rPr lang="zh-CN" altLang="en-US" dirty="0"/>
              <a:t>进一步学习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学习配置</a:t>
            </a:r>
            <a:r>
              <a:rPr lang="en-US" altLang="zh-CN" sz="2400" dirty="0"/>
              <a:t>Postfix</a:t>
            </a:r>
            <a:r>
              <a:rPr lang="zh-CN" altLang="en-US" sz="2400" dirty="0"/>
              <a:t>的基于</a:t>
            </a:r>
            <a:r>
              <a:rPr lang="en-US" altLang="zh-CN" sz="2400" dirty="0"/>
              <a:t>TLS</a:t>
            </a:r>
            <a:r>
              <a:rPr lang="zh-CN" altLang="en-US" sz="2400" dirty="0"/>
              <a:t>的</a:t>
            </a:r>
            <a:r>
              <a:rPr lang="en-US" altLang="zh-CN" sz="2400" dirty="0"/>
              <a:t>SMTP</a:t>
            </a:r>
            <a:r>
              <a:rPr lang="zh-CN" altLang="en-US" sz="2400" dirty="0"/>
              <a:t>服务（</a:t>
            </a:r>
            <a:r>
              <a:rPr lang="en-US" altLang="zh-CN" sz="2400" dirty="0"/>
              <a:t>SMTPS</a:t>
            </a:r>
            <a:r>
              <a:rPr lang="zh-CN" altLang="en-US" sz="2400" dirty="0"/>
              <a:t>）。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学习配置</a:t>
            </a:r>
            <a:r>
              <a:rPr lang="en-US" altLang="zh-CN" sz="2400" dirty="0"/>
              <a:t>Dovecot</a:t>
            </a:r>
            <a:r>
              <a:rPr lang="zh-CN" altLang="en-US" sz="2400" dirty="0"/>
              <a:t>的基于</a:t>
            </a:r>
            <a:r>
              <a:rPr lang="en-US" altLang="zh-CN" sz="2400" dirty="0"/>
              <a:t>SSL</a:t>
            </a:r>
            <a:r>
              <a:rPr lang="zh-CN" altLang="en-US" sz="2400" dirty="0"/>
              <a:t>的</a:t>
            </a:r>
            <a:r>
              <a:rPr lang="en-US" altLang="zh-CN" sz="2400" dirty="0"/>
              <a:t>POP/IMAP</a:t>
            </a:r>
            <a:r>
              <a:rPr lang="zh-CN" altLang="en-US" sz="2400" dirty="0"/>
              <a:t>服务（</a:t>
            </a:r>
            <a:r>
              <a:rPr lang="en-US" altLang="zh-CN" sz="2400" dirty="0"/>
              <a:t>POPS/IMAPS</a:t>
            </a:r>
            <a:r>
              <a:rPr lang="zh-CN" altLang="en-US" sz="2400" dirty="0"/>
              <a:t>）。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学习配置</a:t>
            </a:r>
            <a:r>
              <a:rPr lang="en-US" altLang="zh-CN" sz="2400" dirty="0" err="1"/>
              <a:t>Postfix+MySQL+Dovecot</a:t>
            </a:r>
            <a:r>
              <a:rPr lang="zh-CN" altLang="en-US" sz="2400" dirty="0"/>
              <a:t>实现的虚拟用户邮件服务器。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学习配置</a:t>
            </a:r>
            <a:r>
              <a:rPr lang="en-US" altLang="zh-CN" sz="2400" dirty="0" err="1"/>
              <a:t>Postfix+LDAP+Dovecot</a:t>
            </a:r>
            <a:r>
              <a:rPr lang="zh-CN" altLang="en-US" sz="2400" dirty="0"/>
              <a:t>实现的虚拟用户邮件服务器。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学习</a:t>
            </a:r>
            <a:r>
              <a:rPr lang="en-US" altLang="zh-CN" sz="2400" dirty="0"/>
              <a:t>Anti-Spam</a:t>
            </a:r>
            <a:r>
              <a:rPr lang="zh-CN" altLang="en-US" sz="2400" dirty="0"/>
              <a:t>和</a:t>
            </a:r>
            <a:r>
              <a:rPr lang="en-US" altLang="zh-CN" sz="2400" dirty="0"/>
              <a:t>Anti-Virus</a:t>
            </a:r>
            <a:r>
              <a:rPr lang="zh-CN" altLang="en-US" sz="2400" dirty="0"/>
              <a:t>的相关概念及技术。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学习</a:t>
            </a:r>
            <a:r>
              <a:rPr lang="en-US" altLang="zh-CN" sz="2400" dirty="0" err="1"/>
              <a:t>Postfix+Amavisd-new+ClamAV+Spamassassin</a:t>
            </a:r>
            <a:r>
              <a:rPr lang="zh-CN" altLang="en-US" sz="2400" dirty="0"/>
              <a:t>的实现方法。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学习使用</a:t>
            </a:r>
            <a:r>
              <a:rPr lang="en-US" altLang="zh-CN" sz="2400" dirty="0" err="1"/>
              <a:t>pflogsumm</a:t>
            </a:r>
            <a:r>
              <a:rPr lang="zh-CN" altLang="en-US" sz="2400" dirty="0"/>
              <a:t>分析邮件日志。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学习配置</a:t>
            </a:r>
            <a:r>
              <a:rPr lang="en-US" altLang="zh-CN" sz="2400" dirty="0" err="1"/>
              <a:t>Awstats</a:t>
            </a:r>
            <a:r>
              <a:rPr lang="zh-CN" altLang="en-US" sz="2400" dirty="0"/>
              <a:t>分析和统计邮件日志。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23F5-3FF5-46C6-B56E-AE35FC053B79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126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进一步学习（续）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学习如下</a:t>
            </a:r>
            <a:r>
              <a:rPr lang="en-US" altLang="zh-CN" dirty="0"/>
              <a:t>Webmail</a:t>
            </a:r>
            <a:r>
              <a:rPr lang="zh-CN" altLang="en-US" dirty="0"/>
              <a:t>的配置和使用。</a:t>
            </a:r>
          </a:p>
          <a:p>
            <a:pPr lvl="1"/>
            <a:r>
              <a:rPr lang="en-US" altLang="zh-CN" dirty="0" err="1"/>
              <a:t>RoundCube</a:t>
            </a:r>
            <a:r>
              <a:rPr lang="zh-CN" altLang="en-US" dirty="0"/>
              <a:t>（</a:t>
            </a:r>
            <a:r>
              <a:rPr lang="en-US" altLang="zh-CN" dirty="0"/>
              <a:t>http://roundcube.net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 err="1"/>
              <a:t>SquirrelMail</a:t>
            </a:r>
            <a:r>
              <a:rPr lang="zh-CN" altLang="en-US" dirty="0"/>
              <a:t>（</a:t>
            </a:r>
            <a:r>
              <a:rPr lang="en-US" altLang="zh-CN" dirty="0"/>
              <a:t>http://squirrelmail.org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RainLoop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http://www.rainloop.net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学习如下邮件系统解决方案的安装、配置和使用。</a:t>
            </a:r>
          </a:p>
          <a:p>
            <a:pPr lvl="1"/>
            <a:r>
              <a:rPr lang="en-US" altLang="zh-CN" dirty="0" err="1"/>
              <a:t>iRedMail</a:t>
            </a:r>
            <a:r>
              <a:rPr lang="zh-CN" altLang="en-US" dirty="0"/>
              <a:t>（</a:t>
            </a:r>
            <a:r>
              <a:rPr lang="en-US" altLang="zh-CN" dirty="0"/>
              <a:t>http://www.iredmail.org/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 err="1"/>
              <a:t>ExtMail</a:t>
            </a:r>
            <a:r>
              <a:rPr lang="zh-CN" altLang="en-US" dirty="0"/>
              <a:t>（</a:t>
            </a:r>
            <a:r>
              <a:rPr lang="en-US" altLang="zh-CN" dirty="0"/>
              <a:t>http://www.extmail.org/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127</a:t>
            </a:fld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LDA</a:t>
            </a:r>
            <a:r>
              <a:rPr lang="zh-CN" altLang="en-US" dirty="0"/>
              <a:t>（本地投递代理）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Local Delivery Agent</a:t>
            </a:r>
          </a:p>
          <a:p>
            <a:pPr lvl="1"/>
            <a:r>
              <a:rPr lang="zh-CN" altLang="zh-CN" dirty="0"/>
              <a:t>当接收者的地址与本地主机一致时</a:t>
            </a:r>
            <a:r>
              <a:rPr lang="zh-CN" altLang="en-US" dirty="0"/>
              <a:t>，负责投递的</a:t>
            </a:r>
            <a:r>
              <a:rPr lang="en-US" altLang="zh-CN" dirty="0"/>
              <a:t>MDA</a:t>
            </a:r>
            <a:r>
              <a:rPr lang="zh-CN" altLang="en-US" dirty="0"/>
              <a:t>也称</a:t>
            </a:r>
            <a:r>
              <a:rPr lang="zh-CN" altLang="zh-CN" dirty="0"/>
              <a:t>本地投递代理</a:t>
            </a:r>
            <a:r>
              <a:rPr lang="zh-CN" altLang="en-US" dirty="0"/>
              <a:t>（</a:t>
            </a:r>
            <a:r>
              <a:rPr lang="en-US" altLang="zh-CN" dirty="0"/>
              <a:t>LDA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LDA</a:t>
            </a:r>
            <a:r>
              <a:rPr lang="zh-CN" altLang="en-US" dirty="0"/>
              <a:t>是</a:t>
            </a:r>
            <a:r>
              <a:rPr lang="en-US" altLang="zh-CN" dirty="0"/>
              <a:t>MDA</a:t>
            </a:r>
            <a:r>
              <a:rPr lang="zh-CN" altLang="en-US" dirty="0"/>
              <a:t>的特例</a:t>
            </a:r>
            <a:endParaRPr lang="en-US" altLang="zh-CN" dirty="0"/>
          </a:p>
          <a:p>
            <a:r>
              <a:rPr lang="en-US" altLang="zh-CN" dirty="0"/>
              <a:t>Examples</a:t>
            </a:r>
          </a:p>
          <a:p>
            <a:pPr lvl="1"/>
            <a:r>
              <a:rPr lang="en-US" altLang="zh-CN" b="1" dirty="0" err="1">
                <a:solidFill>
                  <a:srgbClr val="002060"/>
                </a:solidFill>
              </a:rPr>
              <a:t>procmail</a:t>
            </a:r>
            <a:r>
              <a:rPr lang="zh-CN" altLang="en-US" dirty="0"/>
              <a:t>（</a:t>
            </a:r>
            <a:r>
              <a:rPr lang="en-US" altLang="zh-CN" dirty="0"/>
              <a:t>www.procmail.org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b="1" dirty="0" err="1">
                <a:solidFill>
                  <a:srgbClr val="002060"/>
                </a:solidFill>
              </a:rPr>
              <a:t>maildrop</a:t>
            </a:r>
            <a:r>
              <a:rPr lang="zh-CN" altLang="en-US" dirty="0"/>
              <a:t>（</a:t>
            </a:r>
            <a:r>
              <a:rPr lang="en-US" altLang="zh-CN" dirty="0"/>
              <a:t>http://www.courier-mta.org/maildrop/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b="1" dirty="0" err="1">
                <a:solidFill>
                  <a:srgbClr val="002060"/>
                </a:solidFill>
              </a:rPr>
              <a:t>Sieve</a:t>
            </a:r>
            <a:r>
              <a:rPr lang="zh-CN" altLang="en-US" dirty="0"/>
              <a:t>（</a:t>
            </a:r>
            <a:r>
              <a:rPr lang="en-US" altLang="zh-CN" dirty="0"/>
              <a:t>http://wiki.dovecot.org/LDA/Sieve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 err="1"/>
              <a:t>Sendmail</a:t>
            </a:r>
            <a:r>
              <a:rPr lang="en-US" altLang="zh-CN" dirty="0"/>
              <a:t> </a:t>
            </a:r>
            <a:r>
              <a:rPr lang="zh-CN" altLang="en-US" dirty="0"/>
              <a:t>提供的 </a:t>
            </a:r>
            <a:r>
              <a:rPr lang="en-US" altLang="zh-CN" b="1" dirty="0" err="1">
                <a:solidFill>
                  <a:srgbClr val="002060"/>
                </a:solidFill>
              </a:rPr>
              <a:t>mail.local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b="1" dirty="0" err="1">
                <a:solidFill>
                  <a:srgbClr val="002060"/>
                </a:solidFill>
              </a:rPr>
              <a:t>smrsh</a:t>
            </a:r>
            <a:endParaRPr lang="en-US" altLang="zh-CN" b="1" dirty="0">
              <a:solidFill>
                <a:srgbClr val="002060"/>
              </a:solidFill>
            </a:endParaRP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邮件消息的传输流程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pic>
        <p:nvPicPr>
          <p:cNvPr id="7" name="Picture 2" descr="Mail system compone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340768"/>
            <a:ext cx="8234599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邮件消息的传输流程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3754760" cy="4646141"/>
          </a:xfrm>
        </p:spPr>
        <p:txBody>
          <a:bodyPr/>
          <a:lstStyle/>
          <a:p>
            <a:pPr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1.</a:t>
            </a:r>
            <a:r>
              <a:rPr lang="zh-CN" altLang="en-US" b="1" dirty="0">
                <a:solidFill>
                  <a:srgbClr val="C00000"/>
                </a:solidFill>
              </a:rPr>
              <a:t>撰写新邮件</a:t>
            </a:r>
          </a:p>
          <a:p>
            <a:pPr lvl="1"/>
            <a:r>
              <a:rPr lang="zh-CN" altLang="en-US" sz="2000" dirty="0"/>
              <a:t>使用</a:t>
            </a:r>
            <a:r>
              <a:rPr lang="en-US" altLang="zh-CN" sz="2000" dirty="0"/>
              <a:t>MUA</a:t>
            </a:r>
            <a:r>
              <a:rPr lang="zh-CN" altLang="en-US" sz="2000" dirty="0"/>
              <a:t>撰写邮件</a:t>
            </a:r>
          </a:p>
          <a:p>
            <a:pPr lvl="1"/>
            <a:r>
              <a:rPr lang="zh-CN" altLang="en-US" sz="2000" dirty="0"/>
              <a:t>将撰写的邮件提交给</a:t>
            </a:r>
            <a:r>
              <a:rPr lang="en-US" altLang="zh-CN" sz="2000" dirty="0"/>
              <a:t>MSA</a:t>
            </a:r>
          </a:p>
          <a:p>
            <a:pPr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2.MSA</a:t>
            </a:r>
            <a:r>
              <a:rPr lang="zh-CN" altLang="en-US" b="1" dirty="0">
                <a:solidFill>
                  <a:srgbClr val="C00000"/>
                </a:solidFill>
              </a:rPr>
              <a:t>接受邮件消息</a:t>
            </a:r>
          </a:p>
          <a:p>
            <a:pPr lvl="1"/>
            <a:r>
              <a:rPr lang="en-US" altLang="zh-CN" sz="2000" dirty="0"/>
              <a:t>MSA </a:t>
            </a:r>
            <a:r>
              <a:rPr lang="zh-CN" altLang="en-US" sz="2000" dirty="0"/>
              <a:t>验证用户</a:t>
            </a:r>
          </a:p>
          <a:p>
            <a:pPr lvl="1"/>
            <a:r>
              <a:rPr lang="en-US" altLang="zh-CN" sz="2000" dirty="0"/>
              <a:t>MSA</a:t>
            </a:r>
            <a:r>
              <a:rPr lang="zh-CN" altLang="en-US" sz="2000" dirty="0"/>
              <a:t>允许授权用户提交邮件消息</a:t>
            </a:r>
          </a:p>
          <a:p>
            <a:pPr lvl="1"/>
            <a:r>
              <a:rPr lang="en-US" altLang="zh-CN" sz="2000" dirty="0"/>
              <a:t>MSA </a:t>
            </a:r>
            <a:r>
              <a:rPr lang="zh-CN" altLang="en-US" sz="2000" dirty="0"/>
              <a:t>根据需要重写消息头</a:t>
            </a:r>
          </a:p>
          <a:p>
            <a:pPr lvl="1"/>
            <a:r>
              <a:rPr lang="en-US" altLang="zh-CN" sz="2000" dirty="0"/>
              <a:t>MSA </a:t>
            </a:r>
            <a:r>
              <a:rPr lang="zh-CN" altLang="en-US" sz="2000" dirty="0"/>
              <a:t>将消息提交给</a:t>
            </a:r>
            <a:r>
              <a:rPr lang="en-US" altLang="zh-CN" sz="2000" dirty="0"/>
              <a:t>MTA</a:t>
            </a:r>
          </a:p>
          <a:p>
            <a:pPr lvl="1"/>
            <a:r>
              <a:rPr lang="en-US" altLang="zh-CN" sz="2000" dirty="0"/>
              <a:t>MSA </a:t>
            </a:r>
            <a:r>
              <a:rPr lang="zh-CN" altLang="en-US" sz="2000" dirty="0"/>
              <a:t>向</a:t>
            </a:r>
            <a:r>
              <a:rPr lang="en-US" altLang="zh-CN" sz="2000" dirty="0"/>
              <a:t>MUA</a:t>
            </a:r>
            <a:r>
              <a:rPr lang="zh-CN" altLang="en-US" sz="2000" dirty="0"/>
              <a:t>发送成功报告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83968" y="1484784"/>
            <a:ext cx="4402832" cy="4646141"/>
          </a:xfrm>
        </p:spPr>
        <p:txBody>
          <a:bodyPr/>
          <a:lstStyle/>
          <a:p>
            <a:pPr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3.MTA</a:t>
            </a:r>
            <a:r>
              <a:rPr lang="zh-CN" altLang="en-US" b="1" dirty="0">
                <a:solidFill>
                  <a:srgbClr val="C00000"/>
                </a:solidFill>
              </a:rPr>
              <a:t>接受邮件消息</a:t>
            </a:r>
          </a:p>
          <a:p>
            <a:pPr lvl="1"/>
            <a:r>
              <a:rPr lang="en-US" altLang="zh-CN" sz="2000" dirty="0"/>
              <a:t>MTA</a:t>
            </a:r>
            <a:r>
              <a:rPr lang="zh-CN" altLang="en-US" sz="2000" dirty="0"/>
              <a:t>检查邮件的发送者和接收者是否有效以及是否被允许</a:t>
            </a:r>
          </a:p>
          <a:p>
            <a:pPr lvl="1"/>
            <a:r>
              <a:rPr lang="en-US" altLang="zh-CN" sz="2000" dirty="0"/>
              <a:t>MTA</a:t>
            </a:r>
            <a:r>
              <a:rPr lang="zh-CN" altLang="en-US" sz="2000" dirty="0"/>
              <a:t>检查邮件内容是否有效以及是否被允许</a:t>
            </a:r>
          </a:p>
          <a:p>
            <a:pPr lvl="1"/>
            <a:r>
              <a:rPr lang="en-US" altLang="zh-CN" sz="2000" dirty="0"/>
              <a:t>MTA</a:t>
            </a:r>
            <a:r>
              <a:rPr lang="zh-CN" altLang="en-US" sz="2000" dirty="0"/>
              <a:t>可能会运行邮件内容过滤</a:t>
            </a:r>
          </a:p>
          <a:p>
            <a:pPr lvl="1"/>
            <a:r>
              <a:rPr lang="en-US" altLang="zh-CN" sz="2000" dirty="0"/>
              <a:t>MTA</a:t>
            </a:r>
            <a:r>
              <a:rPr lang="zh-CN" altLang="en-US" sz="2000" dirty="0"/>
              <a:t>根据需要重写消息头</a:t>
            </a:r>
          </a:p>
          <a:p>
            <a:pPr lvl="1"/>
            <a:r>
              <a:rPr lang="en-US" altLang="zh-CN" sz="2000" dirty="0"/>
              <a:t>MTA</a:t>
            </a:r>
            <a:r>
              <a:rPr lang="zh-CN" altLang="en-US" sz="2000" dirty="0"/>
              <a:t>根据邮件头决定提交给哪个</a:t>
            </a:r>
            <a:r>
              <a:rPr lang="en-US" altLang="zh-CN" sz="2000" dirty="0"/>
              <a:t>MDA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smtp</a:t>
            </a:r>
            <a:r>
              <a:rPr lang="zh-CN" altLang="en-US" sz="2000" dirty="0"/>
              <a:t>，</a:t>
            </a:r>
            <a:r>
              <a:rPr lang="en-US" altLang="zh-CN" sz="2000" dirty="0"/>
              <a:t>local </a:t>
            </a:r>
            <a:r>
              <a:rPr lang="zh-CN" altLang="en-US" sz="2000" dirty="0"/>
              <a:t>等）</a:t>
            </a:r>
          </a:p>
          <a:p>
            <a:pPr lvl="1"/>
            <a:r>
              <a:rPr lang="en-US" altLang="zh-CN" sz="2000" dirty="0"/>
              <a:t>MTA </a:t>
            </a:r>
            <a:r>
              <a:rPr lang="zh-CN" altLang="en-US" sz="2000" dirty="0"/>
              <a:t>提交给适当的</a:t>
            </a:r>
            <a:r>
              <a:rPr lang="en-US" altLang="zh-CN" sz="2000" dirty="0"/>
              <a:t>MDA</a:t>
            </a:r>
          </a:p>
          <a:p>
            <a:pPr lvl="1"/>
            <a:r>
              <a:rPr lang="zh-CN" altLang="en-US" sz="2000" dirty="0"/>
              <a:t>若提交失败，</a:t>
            </a:r>
            <a:r>
              <a:rPr lang="en-US" altLang="zh-CN" sz="2000" dirty="0"/>
              <a:t>MTA</a:t>
            </a:r>
            <a:r>
              <a:rPr lang="zh-CN" altLang="en-US" sz="2000" dirty="0"/>
              <a:t>将其放入适当的邮件队列以便稍后重新提交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4BF8-6477-4AD8-AE76-E862F9A9539D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4EA2-A6CE-4637-87A2-EC07E3DEA922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邮件消息的传输流程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30824" cy="4530725"/>
          </a:xfrm>
        </p:spPr>
        <p:txBody>
          <a:bodyPr/>
          <a:lstStyle/>
          <a:p>
            <a:pPr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4.MDA</a:t>
            </a:r>
            <a:r>
              <a:rPr lang="zh-CN" altLang="en-US" b="1" dirty="0">
                <a:solidFill>
                  <a:srgbClr val="C00000"/>
                </a:solidFill>
              </a:rPr>
              <a:t>接受邮件消息</a:t>
            </a:r>
          </a:p>
          <a:p>
            <a:pPr lvl="1"/>
            <a:r>
              <a:rPr lang="en-US" altLang="zh-CN" dirty="0"/>
              <a:t>MDA </a:t>
            </a:r>
            <a:r>
              <a:rPr lang="zh-CN" altLang="en-US" dirty="0"/>
              <a:t>使用</a:t>
            </a:r>
            <a:r>
              <a:rPr lang="en-US" altLang="zh-CN" dirty="0"/>
              <a:t>SMTP</a:t>
            </a:r>
            <a:r>
              <a:rPr lang="zh-CN" altLang="en-US" dirty="0"/>
              <a:t>协议发送邮件到远程</a:t>
            </a:r>
            <a:r>
              <a:rPr lang="en-US" altLang="zh-CN" dirty="0"/>
              <a:t>MTA</a:t>
            </a:r>
            <a:r>
              <a:rPr lang="zh-CN" altLang="en-US" dirty="0"/>
              <a:t>，实现邮件中继（</a:t>
            </a:r>
            <a:r>
              <a:rPr lang="en-US" altLang="zh-CN" dirty="0"/>
              <a:t>Relay</a:t>
            </a:r>
            <a:r>
              <a:rPr lang="zh-CN" altLang="en-US" dirty="0"/>
              <a:t>）</a:t>
            </a:r>
          </a:p>
          <a:p>
            <a:pPr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5.</a:t>
            </a:r>
            <a:r>
              <a:rPr lang="zh-CN" altLang="en-US" b="1" dirty="0">
                <a:solidFill>
                  <a:srgbClr val="C00000"/>
                </a:solidFill>
              </a:rPr>
              <a:t>远程</a:t>
            </a:r>
            <a:r>
              <a:rPr lang="en-US" altLang="zh-CN" b="1" dirty="0">
                <a:solidFill>
                  <a:srgbClr val="C00000"/>
                </a:solidFill>
              </a:rPr>
              <a:t>MTA</a:t>
            </a:r>
            <a:r>
              <a:rPr lang="zh-CN" altLang="en-US" b="1" dirty="0">
                <a:solidFill>
                  <a:srgbClr val="C00000"/>
                </a:solidFill>
              </a:rPr>
              <a:t>接受邮件消息</a:t>
            </a:r>
          </a:p>
          <a:p>
            <a:pPr lvl="1"/>
            <a:r>
              <a:rPr lang="zh-CN" altLang="en-US" sz="2000" dirty="0"/>
              <a:t>操作流程与</a:t>
            </a:r>
            <a:r>
              <a:rPr lang="en-US" altLang="zh-CN" sz="2000" dirty="0"/>
              <a:t>3.</a:t>
            </a:r>
            <a:r>
              <a:rPr lang="zh-CN" altLang="en-US" sz="2000" dirty="0"/>
              <a:t>相同</a:t>
            </a:r>
          </a:p>
          <a:p>
            <a:pPr lvl="1"/>
            <a:r>
              <a:rPr lang="zh-CN" altLang="en-US" sz="2000" dirty="0"/>
              <a:t>邮件消息提交给</a:t>
            </a:r>
            <a:r>
              <a:rPr lang="en-US" altLang="zh-CN" sz="2000" dirty="0"/>
              <a:t>LDA</a:t>
            </a:r>
          </a:p>
          <a:p>
            <a:pPr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6.LDA</a:t>
            </a:r>
            <a:r>
              <a:rPr lang="zh-CN" altLang="en-US" b="1" dirty="0">
                <a:solidFill>
                  <a:srgbClr val="C00000"/>
                </a:solidFill>
              </a:rPr>
              <a:t>接受邮件消息</a:t>
            </a:r>
          </a:p>
          <a:p>
            <a:pPr lvl="1"/>
            <a:r>
              <a:rPr lang="en-US" altLang="zh-CN" sz="2000" dirty="0"/>
              <a:t>LDA </a:t>
            </a:r>
            <a:r>
              <a:rPr lang="zh-CN" altLang="en-US" sz="2000" dirty="0"/>
              <a:t>可能会执行邮件过滤规则</a:t>
            </a:r>
          </a:p>
          <a:p>
            <a:pPr lvl="1"/>
            <a:r>
              <a:rPr lang="en-US" altLang="zh-CN" sz="2000" dirty="0"/>
              <a:t>LDA </a:t>
            </a:r>
            <a:r>
              <a:rPr lang="zh-CN" altLang="en-US" sz="2000" dirty="0"/>
              <a:t>将邮件消息投递到本地用户邮箱</a:t>
            </a:r>
          </a:p>
          <a:p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7.MAA </a:t>
            </a:r>
            <a:r>
              <a:rPr lang="zh-CN" altLang="en-US" b="1" dirty="0">
                <a:solidFill>
                  <a:srgbClr val="C00000"/>
                </a:solidFill>
              </a:rPr>
              <a:t>检测新邮件消息</a:t>
            </a:r>
          </a:p>
          <a:p>
            <a:pPr lvl="1"/>
            <a:r>
              <a:rPr lang="en-US" altLang="zh-CN" dirty="0"/>
              <a:t>MAA </a:t>
            </a:r>
            <a:r>
              <a:rPr lang="zh-CN" altLang="en-US" dirty="0"/>
              <a:t>接受</a:t>
            </a:r>
            <a:r>
              <a:rPr lang="en-US" altLang="zh-CN" dirty="0"/>
              <a:t>MUA</a:t>
            </a:r>
            <a:r>
              <a:rPr lang="zh-CN" altLang="en-US" dirty="0"/>
              <a:t>的用户认证授权</a:t>
            </a:r>
          </a:p>
          <a:p>
            <a:pPr lvl="1"/>
            <a:r>
              <a:rPr lang="en-US" altLang="zh-CN" dirty="0"/>
              <a:t>MUA </a:t>
            </a:r>
            <a:r>
              <a:rPr lang="zh-CN" altLang="en-US" dirty="0"/>
              <a:t>通过</a:t>
            </a:r>
            <a:r>
              <a:rPr lang="en-US" altLang="zh-CN" dirty="0"/>
              <a:t>MAA</a:t>
            </a:r>
            <a:r>
              <a:rPr lang="zh-CN" altLang="en-US" dirty="0"/>
              <a:t>索取邮件消息</a:t>
            </a:r>
          </a:p>
          <a:p>
            <a:pPr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8.</a:t>
            </a:r>
            <a:r>
              <a:rPr lang="zh-CN" altLang="en-US" b="1" dirty="0">
                <a:solidFill>
                  <a:srgbClr val="C00000"/>
                </a:solidFill>
              </a:rPr>
              <a:t>阅读邮件消息</a:t>
            </a:r>
          </a:p>
          <a:p>
            <a:pPr lvl="1"/>
            <a:r>
              <a:rPr lang="en-US" altLang="zh-CN" dirty="0"/>
              <a:t>MUA </a:t>
            </a:r>
            <a:r>
              <a:rPr lang="zh-CN" altLang="en-US" dirty="0"/>
              <a:t>将邮件消息展示给用户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4BF8-6477-4AD8-AE76-E862F9A9539D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4EA2-A6CE-4637-87A2-EC07E3DEA922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电子邮件相关协议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zh-CN" dirty="0"/>
              <a:t>简单邮件传输协议</a:t>
            </a:r>
            <a:r>
              <a:rPr lang="zh-CN" altLang="en-US" dirty="0"/>
              <a:t>（</a:t>
            </a:r>
            <a:r>
              <a:rPr lang="en-US" altLang="zh-CN" dirty="0"/>
              <a:t>SMTP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Simple Message Transfer Protocol</a:t>
            </a:r>
          </a:p>
          <a:p>
            <a:pPr lvl="1"/>
            <a:r>
              <a:rPr lang="zh-CN" altLang="en-US" dirty="0"/>
              <a:t>默认端口：</a:t>
            </a:r>
            <a:r>
              <a:rPr lang="en-US" altLang="zh-CN" dirty="0"/>
              <a:t>25</a:t>
            </a:r>
            <a:r>
              <a:rPr lang="zh-CN" altLang="en-US" dirty="0"/>
              <a:t>（</a:t>
            </a:r>
            <a:r>
              <a:rPr lang="en-US" altLang="zh-CN" dirty="0"/>
              <a:t>TCP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Text-based </a:t>
            </a:r>
            <a:r>
              <a:rPr lang="zh-CN" altLang="en-US" dirty="0"/>
              <a:t>协议，</a:t>
            </a:r>
            <a:r>
              <a:rPr lang="en-US" altLang="zh-CN" dirty="0"/>
              <a:t>RFC2821</a:t>
            </a:r>
          </a:p>
          <a:p>
            <a:pPr lvl="1"/>
            <a:r>
              <a:rPr lang="zh-CN" altLang="en-US" dirty="0"/>
              <a:t>定义了</a:t>
            </a:r>
            <a:r>
              <a:rPr lang="en-US" altLang="zh-CN" dirty="0"/>
              <a:t>SMTP</a:t>
            </a:r>
            <a:r>
              <a:rPr lang="zh-CN" altLang="zh-CN" dirty="0"/>
              <a:t>命令</a:t>
            </a:r>
            <a:endParaRPr lang="en-US" altLang="zh-CN" dirty="0"/>
          </a:p>
          <a:p>
            <a:pPr lvl="1"/>
            <a:r>
              <a:rPr lang="zh-CN" altLang="en-US" dirty="0"/>
              <a:t>无加密（</a:t>
            </a:r>
            <a:r>
              <a:rPr lang="en-US" altLang="zh-CN" dirty="0"/>
              <a:t>No encryption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无认证（</a:t>
            </a:r>
            <a:r>
              <a:rPr lang="en-US" altLang="zh-CN" dirty="0"/>
              <a:t>No authentication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用于</a:t>
            </a:r>
            <a:endParaRPr lang="en-US" altLang="zh-CN" dirty="0"/>
          </a:p>
          <a:p>
            <a:pPr lvl="1"/>
            <a:r>
              <a:rPr lang="zh-CN" altLang="en-US" dirty="0"/>
              <a:t>发送邮件的</a:t>
            </a:r>
            <a:r>
              <a:rPr lang="en-US" altLang="zh-CN" dirty="0"/>
              <a:t>MUA</a:t>
            </a:r>
            <a:r>
              <a:rPr lang="zh-CN" altLang="en-US" dirty="0"/>
              <a:t>与</a:t>
            </a:r>
            <a:r>
              <a:rPr lang="en-US" altLang="zh-CN" dirty="0"/>
              <a:t>MTA</a:t>
            </a:r>
            <a:r>
              <a:rPr lang="zh-CN" altLang="en-US" dirty="0"/>
              <a:t>建立连接并发送邮件</a:t>
            </a:r>
          </a:p>
          <a:p>
            <a:pPr lvl="1"/>
            <a:r>
              <a:rPr lang="en-US" altLang="zh-CN" dirty="0"/>
              <a:t>MTA</a:t>
            </a:r>
            <a:r>
              <a:rPr lang="zh-CN" altLang="en-US" dirty="0"/>
              <a:t>之间也使用</a:t>
            </a:r>
            <a:r>
              <a:rPr lang="en-US" altLang="zh-CN" dirty="0"/>
              <a:t>STMP</a:t>
            </a:r>
            <a:r>
              <a:rPr lang="zh-CN" altLang="en-US" dirty="0"/>
              <a:t>进行电子邮件的转发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电子邮件相关协议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zh-CN" dirty="0"/>
              <a:t>扩展的</a:t>
            </a:r>
            <a:r>
              <a:rPr lang="en-US" altLang="zh-CN" dirty="0"/>
              <a:t>SMTP</a:t>
            </a:r>
            <a:r>
              <a:rPr lang="zh-CN" altLang="zh-CN" dirty="0"/>
              <a:t>协议</a:t>
            </a:r>
            <a:r>
              <a:rPr lang="zh-CN" altLang="en-US" dirty="0"/>
              <a:t>（</a:t>
            </a:r>
            <a:r>
              <a:rPr lang="en-US" altLang="zh-CN" dirty="0"/>
              <a:t>ESMTP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Extended SMTP</a:t>
            </a:r>
          </a:p>
          <a:p>
            <a:pPr lvl="1"/>
            <a:r>
              <a:rPr lang="en-US" altLang="zh-CN" dirty="0"/>
              <a:t>RFC1869</a:t>
            </a:r>
            <a:r>
              <a:rPr lang="zh-CN" altLang="zh-CN" dirty="0"/>
              <a:t>、</a:t>
            </a:r>
            <a:r>
              <a:rPr lang="en-US" altLang="zh-CN" dirty="0"/>
              <a:t>RFC1870</a:t>
            </a:r>
            <a:r>
              <a:rPr lang="zh-CN" altLang="zh-CN" dirty="0"/>
              <a:t>、</a:t>
            </a:r>
            <a:r>
              <a:rPr lang="en-US" altLang="zh-CN" dirty="0"/>
              <a:t>RFC1891</a:t>
            </a:r>
            <a:r>
              <a:rPr lang="zh-CN" altLang="zh-CN" dirty="0"/>
              <a:t>和</a:t>
            </a:r>
            <a:r>
              <a:rPr lang="en-US" altLang="zh-CN" dirty="0"/>
              <a:t>RFC1985</a:t>
            </a:r>
          </a:p>
          <a:p>
            <a:pPr lvl="1"/>
            <a:r>
              <a:rPr lang="zh-CN" altLang="zh-CN" dirty="0"/>
              <a:t>提供了如身份认证和传输加密等功能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电子邮件格式及标准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RFC2822/RFC822</a:t>
            </a:r>
          </a:p>
          <a:p>
            <a:endParaRPr lang="en-US" altLang="zh-CN" dirty="0"/>
          </a:p>
          <a:p>
            <a:r>
              <a:rPr lang="en-US" altLang="zh-CN" dirty="0"/>
              <a:t>MIME</a:t>
            </a:r>
          </a:p>
          <a:p>
            <a:pPr lvl="1"/>
            <a:r>
              <a:rPr lang="en-US" altLang="zh-CN" sz="2800" dirty="0"/>
              <a:t>RFC2045</a:t>
            </a:r>
            <a:r>
              <a:rPr lang="zh-CN" altLang="en-US" sz="2800" dirty="0"/>
              <a:t>、</a:t>
            </a:r>
            <a:r>
              <a:rPr lang="en-US" altLang="zh-CN" sz="2800" dirty="0"/>
              <a:t>RFC2046</a:t>
            </a:r>
          </a:p>
          <a:p>
            <a:pPr lvl="1"/>
            <a:r>
              <a:rPr lang="en-US" altLang="zh-CN" sz="2800" dirty="0"/>
              <a:t>RFC2047</a:t>
            </a:r>
            <a:r>
              <a:rPr lang="zh-CN" altLang="en-US" sz="2800" dirty="0"/>
              <a:t>、</a:t>
            </a:r>
            <a:r>
              <a:rPr lang="en-US" altLang="zh-CN" sz="2800" dirty="0"/>
              <a:t>RFC4288</a:t>
            </a:r>
          </a:p>
          <a:p>
            <a:pPr lvl="1"/>
            <a:r>
              <a:rPr lang="en-US" altLang="zh-CN" sz="2800" dirty="0"/>
              <a:t>RFC4289</a:t>
            </a:r>
            <a:r>
              <a:rPr lang="zh-CN" altLang="en-US" sz="2800" dirty="0"/>
              <a:t>、</a:t>
            </a:r>
            <a:r>
              <a:rPr lang="en-US" altLang="zh-CN" sz="2800" dirty="0"/>
              <a:t>RFC2049</a:t>
            </a:r>
            <a:endParaRPr lang="zh-CN" altLang="en-US" sz="2800" dirty="0"/>
          </a:p>
          <a:p>
            <a:pPr lvl="1"/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860032" y="1772816"/>
          <a:ext cx="3649663" cy="388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3" imgW="2724150" imgH="2914650" progId="">
                  <p:embed/>
                </p:oleObj>
              </mc:Choice>
              <mc:Fallback>
                <p:oleObj r:id="rId3" imgW="2724150" imgH="291465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772816"/>
                        <a:ext cx="3649663" cy="3889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本章内容要点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电子邮件系统的组成及相关</a:t>
            </a:r>
            <a:r>
              <a:rPr lang="zh-CN" altLang="zh-CN" dirty="0"/>
              <a:t>协议</a:t>
            </a:r>
            <a:endParaRPr lang="en-US" altLang="zh-CN" dirty="0"/>
          </a:p>
          <a:p>
            <a:r>
              <a:rPr lang="zh-CN" altLang="zh-CN" dirty="0"/>
              <a:t>邮件消息的传输流程</a:t>
            </a:r>
            <a:endParaRPr lang="en-US" altLang="zh-CN" dirty="0"/>
          </a:p>
          <a:p>
            <a:r>
              <a:rPr lang="en-US" altLang="zh-CN" dirty="0"/>
              <a:t>Postfix</a:t>
            </a:r>
            <a:r>
              <a:rPr lang="zh-CN" altLang="zh-CN" dirty="0"/>
              <a:t>的体系结构</a:t>
            </a:r>
            <a:r>
              <a:rPr lang="zh-CN" altLang="en-US" dirty="0"/>
              <a:t>及</a:t>
            </a:r>
            <a:r>
              <a:rPr lang="zh-CN" altLang="zh-CN" dirty="0"/>
              <a:t>工作</a:t>
            </a:r>
            <a:r>
              <a:rPr lang="zh-CN" altLang="en-US" dirty="0"/>
              <a:t>流程</a:t>
            </a:r>
            <a:endParaRPr lang="en-US" altLang="zh-CN" dirty="0"/>
          </a:p>
          <a:p>
            <a:r>
              <a:rPr lang="en-US" altLang="zh-CN" dirty="0"/>
              <a:t>Postfix</a:t>
            </a:r>
            <a:r>
              <a:rPr lang="zh-CN" altLang="zh-CN" dirty="0"/>
              <a:t>的安装和配置</a:t>
            </a:r>
            <a:endParaRPr lang="en-US" altLang="zh-CN" dirty="0"/>
          </a:p>
          <a:p>
            <a:r>
              <a:rPr lang="en-US" altLang="zh-CN" dirty="0"/>
              <a:t>Dovecot</a:t>
            </a:r>
            <a:r>
              <a:rPr lang="zh-CN" altLang="zh-CN" dirty="0"/>
              <a:t>的安装和配置</a:t>
            </a:r>
            <a:endParaRPr lang="en-US" altLang="zh-CN" dirty="0"/>
          </a:p>
          <a:p>
            <a:r>
              <a:rPr lang="en-US" dirty="0"/>
              <a:t>SASL</a:t>
            </a:r>
            <a:r>
              <a:rPr lang="zh-CN" altLang="en-US" dirty="0"/>
              <a:t>与</a:t>
            </a:r>
            <a:r>
              <a:rPr lang="en-US" dirty="0"/>
              <a:t>TLS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2462-6AFA-4DFA-AFDB-F17DF9625822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电子邮件相关协议</a:t>
            </a:r>
            <a:br>
              <a:rPr lang="en-US" altLang="zh-CN" dirty="0"/>
            </a:br>
            <a:r>
              <a:rPr lang="en-US" altLang="zh-CN" dirty="0"/>
              <a:t>—</a:t>
            </a:r>
            <a:r>
              <a:rPr lang="zh-CN" altLang="zh-CN" dirty="0"/>
              <a:t>多用途互联网邮件扩</a:t>
            </a:r>
            <a:r>
              <a:rPr lang="zh-CN" altLang="en-US" dirty="0"/>
              <a:t>展（</a:t>
            </a:r>
            <a:r>
              <a:rPr lang="en-US" altLang="zh-CN" dirty="0"/>
              <a:t>MIME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Multipurpose Internet Mail Extension</a:t>
            </a:r>
          </a:p>
          <a:p>
            <a:pPr lvl="1"/>
            <a:r>
              <a:rPr lang="zh-CN" altLang="en-US" sz="2400" dirty="0"/>
              <a:t>提供了一个扩展的邮件格式标准，使消息在不同的邮件系统内进行交换</a:t>
            </a:r>
            <a:endParaRPr lang="en-US" altLang="zh-CN" sz="2400" dirty="0"/>
          </a:p>
          <a:p>
            <a:pPr lvl="1"/>
            <a:r>
              <a:rPr lang="en-US" altLang="zh-CN" sz="2400" dirty="0"/>
              <a:t>MIME</a:t>
            </a:r>
            <a:r>
              <a:rPr lang="zh-CN" altLang="en-US" sz="2400" dirty="0"/>
              <a:t>的主要功能</a:t>
            </a:r>
            <a:endParaRPr lang="en-US" altLang="zh-CN" sz="2400" dirty="0"/>
          </a:p>
          <a:p>
            <a:pPr lvl="2"/>
            <a:r>
              <a:rPr lang="zh-CN" altLang="en-US" sz="2000" dirty="0"/>
              <a:t>支持除了</a:t>
            </a:r>
            <a:r>
              <a:rPr lang="en-US" altLang="zh-CN" sz="2000" dirty="0"/>
              <a:t>ASCII</a:t>
            </a:r>
            <a:r>
              <a:rPr lang="zh-CN" altLang="en-US" sz="2000" dirty="0"/>
              <a:t>之外的字符集文本</a:t>
            </a:r>
          </a:p>
          <a:p>
            <a:pPr lvl="2"/>
            <a:r>
              <a:rPr lang="zh-CN" altLang="en-US" sz="2000" dirty="0"/>
              <a:t>支持非</a:t>
            </a:r>
            <a:r>
              <a:rPr lang="en-US" altLang="zh-CN" sz="2000" dirty="0"/>
              <a:t>ASCII</a:t>
            </a:r>
            <a:r>
              <a:rPr lang="zh-CN" altLang="en-US" sz="2000" dirty="0"/>
              <a:t>字符集的头信息</a:t>
            </a:r>
          </a:p>
          <a:p>
            <a:pPr lvl="2"/>
            <a:r>
              <a:rPr lang="zh-CN" altLang="en-US" sz="2000" dirty="0"/>
              <a:t>支持多种类型的非文本（图象、声音、视频及应用程序）附件</a:t>
            </a:r>
          </a:p>
          <a:p>
            <a:pPr lvl="1"/>
            <a:r>
              <a:rPr lang="zh-CN" altLang="en-US" sz="2400" dirty="0"/>
              <a:t>复合消息体包含多个部分</a:t>
            </a:r>
            <a:endParaRPr lang="en-US" altLang="zh-CN" sz="2400" dirty="0"/>
          </a:p>
          <a:p>
            <a:pPr lvl="2"/>
            <a:r>
              <a:rPr lang="zh-CN" altLang="en-US" sz="2000" dirty="0"/>
              <a:t>复合消息的目录信头设有分界标志</a:t>
            </a:r>
          </a:p>
          <a:p>
            <a:pPr lvl="2"/>
            <a:r>
              <a:rPr lang="zh-CN" altLang="en-US" sz="2000" dirty="0"/>
              <a:t>分界标志出现在各部之间以及消息体的开始和结束处</a:t>
            </a:r>
          </a:p>
          <a:p>
            <a:pPr lvl="2"/>
            <a:r>
              <a:rPr lang="zh-CN" altLang="en-US" sz="2000" dirty="0"/>
              <a:t>分界标志绝不可出现在消息的其它位置</a:t>
            </a:r>
            <a:endParaRPr lang="en-US" altLang="zh-CN" sz="2000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电子邮件相关协议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邮局协议（</a:t>
            </a:r>
            <a:r>
              <a:rPr lang="en-US" altLang="zh-CN" dirty="0"/>
              <a:t>POP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Post Office Protocol</a:t>
            </a:r>
          </a:p>
          <a:p>
            <a:pPr lvl="1"/>
            <a:r>
              <a:rPr lang="en-US" altLang="zh-CN" sz="2400" dirty="0"/>
              <a:t>RFC1939</a:t>
            </a:r>
            <a:r>
              <a:rPr lang="zh-CN" altLang="en-US" sz="2400" dirty="0"/>
              <a:t>（默认端口：</a:t>
            </a:r>
            <a:r>
              <a:rPr lang="en-US" altLang="zh-CN" sz="2400" dirty="0"/>
              <a:t>110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400" dirty="0"/>
              <a:t>所有数据（包括密码）都被明文传输</a:t>
            </a:r>
            <a:endParaRPr lang="en-US" altLang="zh-CN" sz="2400" dirty="0"/>
          </a:p>
          <a:p>
            <a:pPr lvl="1"/>
            <a:r>
              <a:rPr lang="zh-CN" altLang="en-US" sz="2400" dirty="0"/>
              <a:t>功能</a:t>
            </a:r>
            <a:endParaRPr lang="en-US" altLang="zh-CN" sz="2400" dirty="0"/>
          </a:p>
          <a:p>
            <a:pPr lvl="2"/>
            <a:r>
              <a:rPr lang="zh-CN" altLang="en-US" dirty="0"/>
              <a:t>检测用户的登录名和口令</a:t>
            </a:r>
          </a:p>
          <a:p>
            <a:pPr lvl="2"/>
            <a:r>
              <a:rPr lang="zh-CN" altLang="en-US" dirty="0"/>
              <a:t>下载服务器上的邮件到本地硬盘（同时删除保存在邮件服务器上的邮件），用户可以在本机上进行离线邮件阅读，用户不必长时间地与邮件服务器连接</a:t>
            </a:r>
            <a:endParaRPr lang="en-US" altLang="zh-CN" dirty="0"/>
          </a:p>
          <a:p>
            <a:pPr lvl="1"/>
            <a:r>
              <a:rPr lang="zh-CN" altLang="en-US" sz="2400" dirty="0"/>
              <a:t>当前使用的</a:t>
            </a:r>
            <a:r>
              <a:rPr lang="en-US" altLang="zh-CN" sz="2400" dirty="0"/>
              <a:t>POP</a:t>
            </a:r>
            <a:r>
              <a:rPr lang="zh-CN" altLang="en-US" sz="2400" dirty="0"/>
              <a:t>协议的版本是</a:t>
            </a:r>
            <a:r>
              <a:rPr lang="en-US" altLang="zh-CN" sz="2400" dirty="0"/>
              <a:t>POP3</a:t>
            </a:r>
          </a:p>
          <a:p>
            <a:pPr lvl="1"/>
            <a:r>
              <a:rPr lang="zh-CN" altLang="en-US" sz="2400" dirty="0"/>
              <a:t>可以通过</a:t>
            </a:r>
            <a:r>
              <a:rPr lang="en-US" altLang="zh-CN" sz="2400" dirty="0"/>
              <a:t>TCP:995</a:t>
            </a:r>
            <a:r>
              <a:rPr lang="zh-CN" altLang="en-US" sz="2400" dirty="0"/>
              <a:t>端口传递</a:t>
            </a:r>
            <a:r>
              <a:rPr lang="en-US" altLang="zh-CN" sz="2400" dirty="0"/>
              <a:t>POP3</a:t>
            </a:r>
            <a:r>
              <a:rPr lang="zh-CN" altLang="en-US" sz="2400" dirty="0"/>
              <a:t>的基于</a:t>
            </a:r>
            <a:r>
              <a:rPr lang="en-US" altLang="zh-CN" sz="2400" dirty="0"/>
              <a:t>SSL</a:t>
            </a:r>
            <a:r>
              <a:rPr lang="zh-CN" altLang="en-US" sz="2400" dirty="0"/>
              <a:t>的加密数据（</a:t>
            </a:r>
            <a:r>
              <a:rPr lang="en-US" altLang="zh-CN" sz="2400" dirty="0"/>
              <a:t>POPS</a:t>
            </a:r>
            <a:r>
              <a:rPr lang="zh-CN" altLang="en-US" sz="2400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</a:t>
            </a:r>
            <a:r>
              <a:rPr lang="zh-CN" altLang="en-US" dirty="0"/>
              <a:t>的缺点和</a:t>
            </a:r>
            <a:r>
              <a:rPr lang="en-US" altLang="zh-CN" dirty="0"/>
              <a:t>IMAP</a:t>
            </a:r>
            <a:r>
              <a:rPr lang="zh-CN" altLang="en-US" dirty="0"/>
              <a:t>引入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dirty="0"/>
              <a:t>用户几乎没有对邮件接收的控制决定权</a:t>
            </a:r>
            <a:endParaRPr lang="en-US" altLang="zh-CN" dirty="0"/>
          </a:p>
          <a:p>
            <a:pPr lvl="1"/>
            <a:r>
              <a:rPr lang="zh-CN" altLang="en-US" dirty="0"/>
              <a:t>在整个收信过程中，用户无法知道邮件的具体信息，只有全部收入硬盘后，才能慢慢浏览和删除</a:t>
            </a:r>
            <a:endParaRPr lang="en-US" altLang="zh-CN" dirty="0"/>
          </a:p>
          <a:p>
            <a:pPr lvl="1"/>
            <a:r>
              <a:rPr lang="zh-CN" altLang="en-US" dirty="0"/>
              <a:t>一旦碰上邮箱被轰炸，或有比较大的邮件，用户不能通过分析邮件的内容及发信人地址来决定是否下载或删除，从而造成系统资源的浪费</a:t>
            </a:r>
            <a:endParaRPr lang="en-US" altLang="zh-CN" dirty="0"/>
          </a:p>
          <a:p>
            <a:r>
              <a:rPr lang="en-US" altLang="zh-CN" dirty="0"/>
              <a:t>IMAP</a:t>
            </a:r>
            <a:r>
              <a:rPr lang="zh-CN" altLang="en-US" dirty="0"/>
              <a:t>协议可以克服</a:t>
            </a:r>
            <a:r>
              <a:rPr lang="en-US" altLang="zh-CN" dirty="0"/>
              <a:t>POP</a:t>
            </a:r>
            <a:r>
              <a:rPr lang="zh-CN" altLang="en-US" dirty="0"/>
              <a:t>协议的缺陷，同时提供更强大的功能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电子邮件相关协议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互联网邮件存取协议（</a:t>
            </a:r>
            <a:r>
              <a:rPr lang="en-US" altLang="zh-CN" dirty="0"/>
              <a:t>IMAP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74133"/>
          </a:xfrm>
        </p:spPr>
        <p:txBody>
          <a:bodyPr/>
          <a:lstStyle/>
          <a:p>
            <a:r>
              <a:rPr lang="en-US" altLang="zh-CN" dirty="0"/>
              <a:t>Internet Message Access Protocol</a:t>
            </a:r>
          </a:p>
          <a:p>
            <a:pPr lvl="1"/>
            <a:r>
              <a:rPr lang="en-US" altLang="zh-CN" sz="2400" dirty="0"/>
              <a:t>RFC2060</a:t>
            </a:r>
            <a:r>
              <a:rPr lang="zh-CN" altLang="en-US" sz="2400" dirty="0"/>
              <a:t>（默认端口：</a:t>
            </a:r>
            <a:r>
              <a:rPr lang="en-US" altLang="zh-CN" sz="2400" dirty="0"/>
              <a:t>143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400" dirty="0"/>
              <a:t>所有数据（包括密码）都被明文传输</a:t>
            </a:r>
            <a:endParaRPr lang="en-US" altLang="zh-CN" sz="2400" dirty="0"/>
          </a:p>
          <a:p>
            <a:pPr lvl="1"/>
            <a:r>
              <a:rPr lang="zh-CN" altLang="en-US" sz="2400" dirty="0"/>
              <a:t>功能</a:t>
            </a:r>
            <a:endParaRPr lang="en-US" altLang="zh-CN" sz="2400" dirty="0"/>
          </a:p>
          <a:p>
            <a:pPr lvl="2"/>
            <a:r>
              <a:rPr lang="zh-CN" altLang="en-US" dirty="0"/>
              <a:t>实现了</a:t>
            </a:r>
            <a:r>
              <a:rPr lang="en-US" altLang="zh-CN" dirty="0"/>
              <a:t>POP</a:t>
            </a:r>
            <a:r>
              <a:rPr lang="zh-CN" altLang="en-US" dirty="0"/>
              <a:t>协议的功能</a:t>
            </a:r>
            <a:endParaRPr lang="en-US" altLang="zh-CN" dirty="0"/>
          </a:p>
          <a:p>
            <a:pPr lvl="2"/>
            <a:r>
              <a:rPr lang="zh-CN" altLang="en-US" dirty="0"/>
              <a:t>在线从远程邮件服务器上获取</a:t>
            </a:r>
            <a:r>
              <a:rPr lang="en-US" altLang="zh-CN" dirty="0"/>
              <a:t>E-mail</a:t>
            </a:r>
            <a:r>
              <a:rPr lang="zh-CN" altLang="en-US" dirty="0"/>
              <a:t>信息</a:t>
            </a:r>
            <a:endParaRPr lang="en-US" altLang="zh-CN" dirty="0"/>
          </a:p>
          <a:p>
            <a:pPr lvl="2"/>
            <a:r>
              <a:rPr lang="zh-CN" altLang="en-US" dirty="0"/>
              <a:t>提供了如何远程维护服务器上的邮箱的功能</a:t>
            </a:r>
            <a:endParaRPr lang="en-US" altLang="zh-CN" dirty="0"/>
          </a:p>
          <a:p>
            <a:pPr lvl="2"/>
            <a:r>
              <a:rPr lang="zh-CN" altLang="en-US" dirty="0"/>
              <a:t>具有高性能和可扩展性的优点</a:t>
            </a:r>
            <a:endParaRPr lang="en-US" altLang="zh-CN" dirty="0"/>
          </a:p>
          <a:p>
            <a:pPr lvl="1"/>
            <a:r>
              <a:rPr lang="zh-CN" altLang="en-US" sz="2400" dirty="0"/>
              <a:t>当前使用的</a:t>
            </a:r>
            <a:r>
              <a:rPr lang="en-US" altLang="zh-CN" sz="2400" dirty="0"/>
              <a:t>IMAP</a:t>
            </a:r>
            <a:r>
              <a:rPr lang="zh-CN" altLang="en-US" sz="2400" dirty="0"/>
              <a:t>协议的版本是</a:t>
            </a:r>
            <a:r>
              <a:rPr lang="en-US" altLang="zh-CN" sz="2400" dirty="0"/>
              <a:t>IMAP4</a:t>
            </a:r>
          </a:p>
          <a:p>
            <a:pPr lvl="1"/>
            <a:r>
              <a:rPr lang="zh-CN" altLang="en-US" sz="2400" dirty="0"/>
              <a:t>可以通过</a:t>
            </a:r>
            <a:r>
              <a:rPr lang="en-US" altLang="zh-CN" sz="2400" dirty="0"/>
              <a:t>TCP:993</a:t>
            </a:r>
            <a:r>
              <a:rPr lang="zh-CN" altLang="en-US" sz="2400" dirty="0"/>
              <a:t>端口传递</a:t>
            </a:r>
            <a:r>
              <a:rPr lang="en-US" altLang="zh-CN" sz="2400" dirty="0"/>
              <a:t>IMAP4</a:t>
            </a:r>
            <a:r>
              <a:rPr lang="zh-CN" altLang="en-US" sz="2400" dirty="0"/>
              <a:t>的基于</a:t>
            </a:r>
            <a:r>
              <a:rPr lang="en-US" altLang="zh-CN" sz="2400" dirty="0"/>
              <a:t>SSL</a:t>
            </a:r>
            <a:r>
              <a:rPr lang="zh-CN" altLang="en-US" sz="2400" dirty="0"/>
              <a:t>的加密数据（</a:t>
            </a:r>
            <a:r>
              <a:rPr lang="en-US" altLang="zh-CN" sz="2400" dirty="0"/>
              <a:t>IMAPS</a:t>
            </a:r>
            <a:r>
              <a:rPr lang="zh-CN" altLang="en-US" sz="2400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IMAP</a:t>
            </a:r>
            <a:r>
              <a:rPr lang="zh-CN" altLang="en-US" dirty="0"/>
              <a:t>提供三种操作模式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dirty="0"/>
              <a:t>在线方式</a:t>
            </a:r>
            <a:endParaRPr lang="en-US" altLang="zh-CN" dirty="0"/>
          </a:p>
          <a:p>
            <a:pPr lvl="1"/>
            <a:r>
              <a:rPr lang="zh-CN" altLang="en-US" dirty="0"/>
              <a:t>邮件保留在服务器端，客户端可以对其进行管理</a:t>
            </a:r>
            <a:endParaRPr lang="en-US" altLang="zh-CN" dirty="0"/>
          </a:p>
          <a:p>
            <a:pPr lvl="1"/>
            <a:r>
              <a:rPr lang="zh-CN" altLang="en-US" dirty="0"/>
              <a:t>使用方式与</a:t>
            </a:r>
            <a:r>
              <a:rPr lang="en-US" altLang="zh-CN" dirty="0" err="1"/>
              <a:t>WebMail</a:t>
            </a:r>
            <a:r>
              <a:rPr lang="zh-CN" altLang="en-US" dirty="0"/>
              <a:t>相类似</a:t>
            </a:r>
          </a:p>
          <a:p>
            <a:r>
              <a:rPr lang="zh-CN" altLang="en-US" dirty="0"/>
              <a:t>离线方式</a:t>
            </a:r>
            <a:endParaRPr lang="en-US" altLang="zh-CN" dirty="0"/>
          </a:p>
          <a:p>
            <a:pPr lvl="1"/>
            <a:r>
              <a:rPr lang="zh-CN" altLang="en-US" dirty="0"/>
              <a:t>邮件保留在服务器端，客户端可以对其进行管理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POP</a:t>
            </a:r>
            <a:r>
              <a:rPr lang="zh-CN" altLang="en-US" dirty="0"/>
              <a:t>协议一样</a:t>
            </a:r>
          </a:p>
          <a:p>
            <a:r>
              <a:rPr lang="zh-CN" altLang="en-US" dirty="0"/>
              <a:t>分离方式</a:t>
            </a:r>
            <a:endParaRPr lang="en-US" altLang="zh-CN" dirty="0"/>
          </a:p>
          <a:p>
            <a:pPr lvl="1"/>
            <a:r>
              <a:rPr lang="zh-CN" altLang="en-US" dirty="0"/>
              <a:t>邮件的一部分在服务器端，一部分在客户端</a:t>
            </a:r>
            <a:endParaRPr lang="en-US" altLang="zh-CN" dirty="0"/>
          </a:p>
          <a:p>
            <a:pPr lvl="1"/>
            <a:r>
              <a:rPr lang="zh-CN" altLang="en-US" dirty="0"/>
              <a:t>与一些成熟的组件包应用（如</a:t>
            </a:r>
            <a:r>
              <a:rPr lang="en-US" altLang="zh-CN" dirty="0" err="1"/>
              <a:t>LotusNotes</a:t>
            </a:r>
            <a:r>
              <a:rPr lang="en-US" altLang="zh-CN" dirty="0"/>
              <a:t>/Domino</a:t>
            </a:r>
            <a:r>
              <a:rPr lang="zh-CN" altLang="en-US" dirty="0"/>
              <a:t>）的方式类似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zh-CN" dirty="0"/>
              <a:t>及其工作原理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zh-CN" dirty="0"/>
              <a:t>及其工作原理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/>
              <a:t>Postfix</a:t>
            </a:r>
            <a:r>
              <a:rPr lang="zh-CN" altLang="en-US" dirty="0"/>
              <a:t>的体系结构</a:t>
            </a:r>
            <a:endParaRPr lang="en-US" altLang="zh-CN" dirty="0"/>
          </a:p>
          <a:p>
            <a:pPr lvl="1"/>
            <a:r>
              <a:rPr lang="zh-CN" altLang="zh-CN" dirty="0"/>
              <a:t>多进程协同工作</a:t>
            </a:r>
            <a:endParaRPr lang="en-US" altLang="zh-CN" dirty="0"/>
          </a:p>
          <a:p>
            <a:pPr lvl="1"/>
            <a:r>
              <a:rPr lang="zh-CN" altLang="zh-CN" dirty="0"/>
              <a:t>邮件队列</a:t>
            </a:r>
            <a:r>
              <a:rPr lang="zh-CN" altLang="en-US" dirty="0"/>
              <a:t>及其</a:t>
            </a:r>
            <a:r>
              <a:rPr lang="zh-CN" altLang="zh-CN" dirty="0"/>
              <a:t>管理器</a:t>
            </a:r>
            <a:endParaRPr lang="en-US" altLang="zh-CN" dirty="0"/>
          </a:p>
          <a:p>
            <a:r>
              <a:rPr lang="en-US" altLang="zh-CN" dirty="0"/>
              <a:t>Postfix</a:t>
            </a:r>
            <a:r>
              <a:rPr lang="zh-CN" altLang="zh-CN" dirty="0"/>
              <a:t>邮件传输流程</a:t>
            </a:r>
            <a:endParaRPr lang="en-US" altLang="zh-CN" dirty="0"/>
          </a:p>
          <a:p>
            <a:r>
              <a:rPr lang="en-US" altLang="zh-CN" dirty="0"/>
              <a:t>Postfix</a:t>
            </a:r>
            <a:r>
              <a:rPr lang="zh-CN" altLang="en-US" dirty="0"/>
              <a:t>的</a:t>
            </a:r>
            <a:r>
              <a:rPr lang="en-US" altLang="zh-CN" dirty="0"/>
              <a:t>MTA</a:t>
            </a:r>
            <a:r>
              <a:rPr lang="zh-CN" altLang="en-US" dirty="0"/>
              <a:t>功能实现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en-US" dirty="0"/>
              <a:t>起源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es-ES" altLang="zh-CN" dirty="0"/>
              <a:t>Wietse Zweitze Venema </a:t>
            </a:r>
            <a:r>
              <a:rPr lang="zh-CN" altLang="zh-CN" dirty="0"/>
              <a:t>博士到</a:t>
            </a:r>
            <a:r>
              <a:rPr lang="es-ES" altLang="zh-CN" dirty="0"/>
              <a:t>IBM</a:t>
            </a:r>
            <a:r>
              <a:rPr lang="zh-CN" altLang="zh-CN" dirty="0"/>
              <a:t>公司的</a:t>
            </a:r>
            <a:r>
              <a:rPr lang="es-ES" altLang="zh-CN" dirty="0"/>
              <a:t>T. J. Watson</a:t>
            </a:r>
            <a:r>
              <a:rPr lang="zh-CN" altLang="zh-CN" dirty="0"/>
              <a:t>研究中心做学术休假的</a:t>
            </a:r>
            <a:r>
              <a:rPr lang="es-ES" altLang="zh-CN" dirty="0"/>
              <a:t>1998</a:t>
            </a:r>
            <a:r>
              <a:rPr lang="zh-CN" altLang="zh-CN" dirty="0"/>
              <a:t>年</a:t>
            </a:r>
            <a:r>
              <a:rPr lang="zh-CN" altLang="en-US" dirty="0"/>
              <a:t>时</a:t>
            </a:r>
            <a:endParaRPr lang="en-US" altLang="zh-CN" dirty="0"/>
          </a:p>
          <a:p>
            <a:r>
              <a:rPr lang="zh-CN" altLang="zh-CN" dirty="0"/>
              <a:t>启动了</a:t>
            </a:r>
            <a:r>
              <a:rPr lang="es-ES" altLang="zh-CN" dirty="0"/>
              <a:t>Postfix</a:t>
            </a:r>
            <a:r>
              <a:rPr lang="zh-CN" altLang="zh-CN" dirty="0"/>
              <a:t>项目</a:t>
            </a:r>
            <a:r>
              <a:rPr lang="zh-CN" altLang="en-US" dirty="0"/>
              <a:t>：“</a:t>
            </a:r>
            <a:r>
              <a:rPr lang="zh-CN" altLang="zh-CN" dirty="0"/>
              <a:t>设计一个可以取代</a:t>
            </a:r>
            <a:r>
              <a:rPr lang="es-ES" altLang="zh-CN" dirty="0"/>
              <a:t>Sendmail</a:t>
            </a:r>
            <a:r>
              <a:rPr lang="zh-CN" altLang="zh-CN" dirty="0"/>
              <a:t>的软件，可以为网站管理员提供一个更快速、 更安全、而且完全兼容于</a:t>
            </a:r>
            <a:r>
              <a:rPr lang="es-ES" altLang="zh-CN" dirty="0"/>
              <a:t>Sendmail</a:t>
            </a:r>
            <a:r>
              <a:rPr lang="zh-CN" altLang="zh-CN" dirty="0"/>
              <a:t>的邮件服务器软件！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es-ES" altLang="zh-CN" dirty="0"/>
              <a:t>Postfix</a:t>
            </a:r>
            <a:r>
              <a:rPr lang="zh-CN" altLang="zh-CN" dirty="0"/>
              <a:t>项目一直由</a:t>
            </a:r>
            <a:r>
              <a:rPr lang="es-ES" altLang="zh-CN" dirty="0"/>
              <a:t>IBM</a:t>
            </a:r>
            <a:r>
              <a:rPr lang="zh-CN" altLang="zh-CN" dirty="0"/>
              <a:t>资助并成为开源的自由软件项目，其主站在</a:t>
            </a:r>
            <a:r>
              <a:rPr lang="es-ES" altLang="zh-CN" dirty="0"/>
              <a:t> http://www.postfix.org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zh-CN" dirty="0"/>
              <a:t>的设计目标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高性能</a:t>
            </a:r>
            <a:r>
              <a:rPr lang="zh-CN" altLang="en-US" sz="2800" dirty="0"/>
              <a:t>：</a:t>
            </a:r>
            <a:r>
              <a:rPr lang="es-ES" altLang="zh-CN" sz="2800" dirty="0"/>
              <a:t> Postfix</a:t>
            </a:r>
            <a:r>
              <a:rPr lang="zh-CN" altLang="zh-CN" sz="2800" dirty="0"/>
              <a:t>要比同类的服务器产品速度快三倍以上</a:t>
            </a:r>
            <a:endParaRPr lang="zh-CN" altLang="en-US" sz="2800" dirty="0"/>
          </a:p>
          <a:p>
            <a:r>
              <a:rPr lang="zh-CN" altLang="en-US" sz="2800" b="1" dirty="0">
                <a:solidFill>
                  <a:srgbClr val="002060"/>
                </a:solidFill>
              </a:rPr>
              <a:t>兼容性</a:t>
            </a:r>
            <a:r>
              <a:rPr lang="zh-CN" altLang="en-US" sz="2800" dirty="0"/>
              <a:t>：</a:t>
            </a:r>
            <a:r>
              <a:rPr lang="zh-CN" altLang="zh-CN" sz="2800" dirty="0"/>
              <a:t>保持</a:t>
            </a:r>
            <a:r>
              <a:rPr lang="zh-CN" altLang="en-US" sz="2800" dirty="0"/>
              <a:t>与</a:t>
            </a:r>
            <a:r>
              <a:rPr lang="es-ES" altLang="zh-CN" sz="2800" dirty="0"/>
              <a:t>Sendmail</a:t>
            </a:r>
            <a:r>
              <a:rPr lang="zh-CN" altLang="zh-CN" sz="2800" dirty="0"/>
              <a:t>的兼容性</a:t>
            </a:r>
            <a:endParaRPr lang="zh-CN" altLang="en-US" sz="2800" dirty="0"/>
          </a:p>
          <a:p>
            <a:r>
              <a:rPr lang="zh-CN" altLang="en-US" sz="2800" b="1" dirty="0">
                <a:solidFill>
                  <a:srgbClr val="002060"/>
                </a:solidFill>
              </a:rPr>
              <a:t>健壮性</a:t>
            </a:r>
            <a:r>
              <a:rPr lang="zh-CN" altLang="en-US" sz="2800" dirty="0"/>
              <a:t>：</a:t>
            </a:r>
            <a:r>
              <a:rPr lang="zh-CN" altLang="zh-CN" sz="2800" dirty="0"/>
              <a:t>在过量负载情况下仍然保证程序的可靠性</a:t>
            </a:r>
            <a:endParaRPr lang="zh-CN" altLang="en-US" sz="2800" dirty="0"/>
          </a:p>
          <a:p>
            <a:r>
              <a:rPr lang="zh-CN" altLang="en-US" sz="2800" b="1" dirty="0">
                <a:solidFill>
                  <a:srgbClr val="002060"/>
                </a:solidFill>
              </a:rPr>
              <a:t>灵活性</a:t>
            </a:r>
            <a:r>
              <a:rPr lang="zh-CN" altLang="en-US" sz="2800" dirty="0"/>
              <a:t>：</a:t>
            </a:r>
            <a:r>
              <a:rPr lang="es-ES" altLang="zh-CN" sz="2800" dirty="0"/>
              <a:t> Postfix</a:t>
            </a:r>
            <a:r>
              <a:rPr lang="zh-CN" altLang="zh-CN" sz="2800" dirty="0"/>
              <a:t>结构上由十多个小的子模块组成，每个子模块完成特定的任务</a:t>
            </a:r>
            <a:endParaRPr lang="zh-CN" altLang="en-US" sz="2800" dirty="0"/>
          </a:p>
          <a:p>
            <a:r>
              <a:rPr lang="zh-CN" altLang="en-US" sz="2800" b="1" dirty="0">
                <a:solidFill>
                  <a:srgbClr val="002060"/>
                </a:solidFill>
              </a:rPr>
              <a:t>安全性</a:t>
            </a:r>
            <a:r>
              <a:rPr lang="zh-CN" altLang="en-US" sz="2800" dirty="0"/>
              <a:t>：</a:t>
            </a:r>
            <a:r>
              <a:rPr lang="es-ES" altLang="zh-CN" sz="2800" dirty="0"/>
              <a:t> Postfix</a:t>
            </a:r>
            <a:r>
              <a:rPr lang="zh-CN" altLang="zh-CN" sz="2800" dirty="0"/>
              <a:t>使用多层防护措施防范攻击者来保护本地系统</a:t>
            </a:r>
            <a:endParaRPr lang="zh-CN" altLang="en-US" sz="2800" dirty="0"/>
          </a:p>
          <a:p>
            <a:r>
              <a:rPr lang="zh-CN" altLang="en-US" sz="2800" b="1" dirty="0">
                <a:solidFill>
                  <a:srgbClr val="002060"/>
                </a:solidFill>
              </a:rPr>
              <a:t>开放性</a:t>
            </a:r>
            <a:r>
              <a:rPr lang="zh-CN" altLang="en-US" sz="2800" dirty="0"/>
              <a:t>：</a:t>
            </a:r>
            <a:r>
              <a:rPr lang="zh-CN" altLang="zh-CN" sz="2800" dirty="0"/>
              <a:t>遵从</a:t>
            </a:r>
            <a:r>
              <a:rPr lang="es-ES" altLang="zh-CN" sz="2800" dirty="0"/>
              <a:t>IBM</a:t>
            </a:r>
            <a:r>
              <a:rPr lang="zh-CN" altLang="zh-CN" sz="2800" dirty="0"/>
              <a:t>的开放源代码版权许可证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zh-CN" dirty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zh-CN" sz="2800" dirty="0"/>
              <a:t>配置简单</a:t>
            </a:r>
            <a:endParaRPr lang="en-US" altLang="zh-CN" sz="2800" dirty="0"/>
          </a:p>
          <a:p>
            <a:r>
              <a:rPr lang="zh-CN" altLang="zh-CN" sz="2800" dirty="0"/>
              <a:t>虚拟域支持</a:t>
            </a:r>
            <a:endParaRPr lang="es-ES" altLang="zh-CN" sz="2800" dirty="0"/>
          </a:p>
          <a:p>
            <a:r>
              <a:rPr lang="es-ES" altLang="zh-CN" dirty="0"/>
              <a:t>UCE</a:t>
            </a:r>
            <a:r>
              <a:rPr lang="zh-CN" altLang="zh-CN" dirty="0"/>
              <a:t>（</a:t>
            </a:r>
            <a:r>
              <a:rPr lang="es-ES" altLang="zh-CN" dirty="0"/>
              <a:t>Unsolicited Commercial Email</a:t>
            </a:r>
            <a:r>
              <a:rPr lang="zh-CN" altLang="zh-CN" dirty="0"/>
              <a:t>）控制</a:t>
            </a:r>
            <a:endParaRPr lang="en-US" altLang="zh-CN" dirty="0"/>
          </a:p>
          <a:p>
            <a:pPr lvl="1"/>
            <a:r>
              <a:rPr lang="zh-CN" altLang="zh-CN" dirty="0"/>
              <a:t>黑名单列表、</a:t>
            </a:r>
            <a:r>
              <a:rPr lang="es-ES" altLang="zh-CN" dirty="0"/>
              <a:t>RBL</a:t>
            </a:r>
            <a:r>
              <a:rPr lang="zh-CN" altLang="zh-CN" dirty="0"/>
              <a:t>查找、</a:t>
            </a:r>
            <a:r>
              <a:rPr lang="es-ES" altLang="zh-CN" dirty="0"/>
              <a:t>HELO/</a:t>
            </a:r>
            <a:r>
              <a:rPr lang="zh-CN" altLang="zh-CN" dirty="0"/>
              <a:t>发送者</a:t>
            </a:r>
            <a:r>
              <a:rPr lang="es-ES" altLang="zh-CN" dirty="0"/>
              <a:t>DNS</a:t>
            </a:r>
            <a:r>
              <a:rPr lang="zh-CN" altLang="zh-CN" dirty="0"/>
              <a:t>核实</a:t>
            </a:r>
            <a:endParaRPr lang="en-US" altLang="zh-CN" dirty="0"/>
          </a:p>
          <a:p>
            <a:pPr lvl="1"/>
            <a:r>
              <a:rPr lang="zh-CN" altLang="zh-CN" dirty="0"/>
              <a:t>邮件头和邮件内容过滤</a:t>
            </a:r>
            <a:endParaRPr lang="en-US" altLang="zh-CN" dirty="0"/>
          </a:p>
          <a:p>
            <a:r>
              <a:rPr lang="zh-CN" altLang="zh-CN" sz="2800" dirty="0"/>
              <a:t>表查询</a:t>
            </a:r>
            <a:endParaRPr lang="en-US" altLang="zh-CN" sz="2800" dirty="0"/>
          </a:p>
          <a:p>
            <a:pPr lvl="1"/>
            <a:r>
              <a:rPr lang="zh-CN" altLang="zh-CN" dirty="0"/>
              <a:t>使用一种扩展的表查询来实现地址重写功能</a:t>
            </a:r>
            <a:endParaRPr lang="en-US" altLang="zh-CN" dirty="0"/>
          </a:p>
          <a:p>
            <a:r>
              <a:rPr lang="zh-CN" altLang="en-US" sz="2800" dirty="0"/>
              <a:t>跨平台</a:t>
            </a:r>
            <a:endParaRPr lang="en-US" altLang="zh-CN" sz="2800" dirty="0"/>
          </a:p>
          <a:p>
            <a:pPr lvl="1"/>
            <a:r>
              <a:rPr lang="en-US" altLang="zh-CN" dirty="0"/>
              <a:t>Postfix </a:t>
            </a:r>
            <a:r>
              <a:rPr lang="zh-CN" altLang="en-US" dirty="0"/>
              <a:t>可以运行在类</a:t>
            </a:r>
            <a:r>
              <a:rPr lang="en-US" altLang="zh-CN" dirty="0"/>
              <a:t>UNIX</a:t>
            </a:r>
            <a:r>
              <a:rPr lang="zh-CN" altLang="en-US" dirty="0"/>
              <a:t>平台上（</a:t>
            </a:r>
            <a:r>
              <a:rPr lang="en-US" altLang="zh-CN" dirty="0"/>
              <a:t>AIX</a:t>
            </a:r>
            <a:r>
              <a:rPr lang="zh-CN" altLang="en-US" dirty="0"/>
              <a:t>、</a:t>
            </a:r>
            <a:r>
              <a:rPr lang="en-US" altLang="zh-CN" dirty="0"/>
              <a:t>Solaris</a:t>
            </a:r>
            <a:r>
              <a:rPr lang="zh-CN" altLang="en-US" dirty="0"/>
              <a:t>、</a:t>
            </a:r>
            <a:r>
              <a:rPr lang="en-US" altLang="zh-CN" dirty="0"/>
              <a:t>HP-UX</a:t>
            </a:r>
            <a:r>
              <a:rPr lang="zh-CN" altLang="en-US" dirty="0"/>
              <a:t>、</a:t>
            </a:r>
            <a:r>
              <a:rPr lang="en-US" altLang="zh-CN" dirty="0"/>
              <a:t>IRIX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FreeBSD</a:t>
            </a:r>
            <a:r>
              <a:rPr lang="zh-CN" altLang="en-US" dirty="0"/>
              <a:t>、</a:t>
            </a:r>
            <a:r>
              <a:rPr lang="en-US" altLang="zh-CN" dirty="0" err="1"/>
              <a:t>MacOS</a:t>
            </a:r>
            <a:r>
              <a:rPr lang="en-US" altLang="zh-CN" dirty="0"/>
              <a:t> X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本章学习目标 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1546"/>
            <a:ext cx="8229600" cy="5059379"/>
          </a:xfrm>
        </p:spPr>
        <p:txBody>
          <a:bodyPr/>
          <a:lstStyle/>
          <a:p>
            <a:r>
              <a:rPr lang="zh-CN" altLang="en-US" sz="2800" dirty="0"/>
              <a:t>理解电子邮件系统的组成</a:t>
            </a:r>
            <a:endParaRPr lang="en-US" altLang="zh-CN" sz="2800" dirty="0"/>
          </a:p>
          <a:p>
            <a:r>
              <a:rPr lang="zh-CN" altLang="en-US" sz="2800" dirty="0"/>
              <a:t>熟悉电子邮件相关</a:t>
            </a:r>
            <a:r>
              <a:rPr lang="zh-CN" altLang="zh-CN" sz="2800" dirty="0"/>
              <a:t>协议</a:t>
            </a:r>
            <a:endParaRPr lang="en-US" altLang="zh-CN" sz="2800" dirty="0"/>
          </a:p>
          <a:p>
            <a:r>
              <a:rPr lang="zh-CN" altLang="en-US" sz="2800" dirty="0"/>
              <a:t>熟悉</a:t>
            </a:r>
            <a:r>
              <a:rPr lang="en-US" altLang="zh-CN" sz="2800" dirty="0"/>
              <a:t>Postfix</a:t>
            </a:r>
            <a:r>
              <a:rPr lang="zh-CN" altLang="zh-CN" sz="2800" dirty="0"/>
              <a:t>的体系结构</a:t>
            </a:r>
            <a:r>
              <a:rPr lang="zh-CN" altLang="en-US" sz="2800" dirty="0"/>
              <a:t>及功能实现</a:t>
            </a:r>
            <a:endParaRPr lang="en-US" altLang="zh-CN" sz="2800" dirty="0"/>
          </a:p>
          <a:p>
            <a:r>
              <a:rPr lang="zh-CN" altLang="en-US" sz="2800" dirty="0"/>
              <a:t>掌握</a:t>
            </a:r>
            <a:r>
              <a:rPr lang="zh-CN" altLang="zh-CN" sz="2800" dirty="0"/>
              <a:t>邮件消息的传输流程</a:t>
            </a:r>
            <a:endParaRPr lang="en-US" altLang="zh-CN" sz="2800" dirty="0"/>
          </a:p>
          <a:p>
            <a:r>
              <a:rPr lang="zh-CN" altLang="en-US" sz="2800" dirty="0"/>
              <a:t>熟悉</a:t>
            </a:r>
            <a:r>
              <a:rPr lang="en-US" altLang="zh-CN" sz="2800" dirty="0"/>
              <a:t>Postfix</a:t>
            </a:r>
            <a:r>
              <a:rPr lang="zh-CN" altLang="zh-CN" sz="2800" dirty="0"/>
              <a:t>映射表的</a:t>
            </a:r>
            <a:r>
              <a:rPr lang="zh-CN" altLang="en-US" sz="2800" dirty="0"/>
              <a:t>功能及类型</a:t>
            </a:r>
            <a:endParaRPr lang="en-US" altLang="zh-CN" sz="2800" dirty="0"/>
          </a:p>
          <a:p>
            <a:r>
              <a:rPr lang="zh-CN" altLang="en-US" sz="2800" dirty="0"/>
              <a:t>学会配置和使用</a:t>
            </a:r>
            <a:r>
              <a:rPr lang="en-US" altLang="zh-CN" sz="2800" dirty="0"/>
              <a:t>access/aliases/virtual</a:t>
            </a:r>
            <a:r>
              <a:rPr lang="zh-CN" altLang="en-US" sz="2800" dirty="0"/>
              <a:t>映射表</a:t>
            </a:r>
            <a:endParaRPr lang="en-US" altLang="zh-CN" sz="2800" dirty="0"/>
          </a:p>
          <a:p>
            <a:r>
              <a:rPr lang="zh-CN" altLang="en-US" sz="2800" dirty="0"/>
              <a:t>掌握</a:t>
            </a:r>
            <a:r>
              <a:rPr lang="en-US" altLang="zh-CN" sz="2800" dirty="0"/>
              <a:t>Postfix</a:t>
            </a:r>
            <a:r>
              <a:rPr lang="zh-CN" altLang="en-US" sz="2800" dirty="0"/>
              <a:t> </a:t>
            </a:r>
            <a:r>
              <a:rPr lang="en-US" altLang="zh-CN" sz="2800" dirty="0"/>
              <a:t>UCE</a:t>
            </a:r>
            <a:r>
              <a:rPr lang="zh-CN" altLang="en-US" sz="2800" dirty="0"/>
              <a:t>控制的基本配置方法</a:t>
            </a:r>
            <a:endParaRPr lang="en-US" altLang="zh-CN" sz="2800" dirty="0"/>
          </a:p>
          <a:p>
            <a:r>
              <a:rPr lang="zh-CN" altLang="en-US" sz="2800" dirty="0"/>
              <a:t>学会</a:t>
            </a:r>
            <a:r>
              <a:rPr lang="zh-CN" altLang="zh-CN" sz="2800" dirty="0"/>
              <a:t>安装和配置</a:t>
            </a:r>
            <a:r>
              <a:rPr lang="en-US" altLang="zh-CN" sz="2800" dirty="0"/>
              <a:t>Dovecot</a:t>
            </a:r>
          </a:p>
          <a:p>
            <a:r>
              <a:rPr lang="zh-CN" altLang="en-US" sz="2800" dirty="0"/>
              <a:t>学会配置带有</a:t>
            </a:r>
            <a:r>
              <a:rPr lang="en-US" altLang="zh-CN" sz="2800" dirty="0"/>
              <a:t>SMTP</a:t>
            </a:r>
            <a:r>
              <a:rPr lang="zh-CN" altLang="en-US" sz="2800" dirty="0"/>
              <a:t>认证的</a:t>
            </a:r>
            <a:r>
              <a:rPr lang="en-US" altLang="zh-CN" sz="2800" dirty="0"/>
              <a:t>MTA</a:t>
            </a:r>
          </a:p>
          <a:p>
            <a:r>
              <a:rPr lang="zh-CN" altLang="en-US" sz="2800" dirty="0"/>
              <a:t>学会配置带有</a:t>
            </a:r>
            <a:r>
              <a:rPr lang="en-US" altLang="zh-CN" sz="2800" dirty="0"/>
              <a:t>SSL/TLS</a:t>
            </a:r>
            <a:r>
              <a:rPr lang="zh-CN" altLang="en-US" sz="2800" dirty="0"/>
              <a:t>支持的邮件服务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B645-3D00-4390-A80B-A886A73B120C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en-US" dirty="0"/>
              <a:t>在邮件系统中的角色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en-US" dirty="0"/>
              <a:t>在邮件系统中担任</a:t>
            </a:r>
            <a:r>
              <a:rPr lang="en-US" altLang="zh-CN" dirty="0"/>
              <a:t>MTA</a:t>
            </a:r>
            <a:r>
              <a:rPr lang="zh-CN" altLang="en-US" dirty="0"/>
              <a:t>的角色</a:t>
            </a:r>
          </a:p>
          <a:p>
            <a:r>
              <a:rPr lang="en-US" altLang="zh-CN" dirty="0"/>
              <a:t>Postfix</a:t>
            </a:r>
            <a:r>
              <a:rPr lang="zh-CN" altLang="en-US" dirty="0"/>
              <a:t>负责在服务器之间传递邮件，并收下其他系统寄到本地系统的邮件</a:t>
            </a:r>
          </a:p>
          <a:p>
            <a:r>
              <a:rPr lang="en-US" altLang="zh-CN" dirty="0"/>
              <a:t>Postfix</a:t>
            </a:r>
            <a:r>
              <a:rPr lang="zh-CN" altLang="en-US" b="1" dirty="0">
                <a:solidFill>
                  <a:srgbClr val="002060"/>
                </a:solidFill>
              </a:rPr>
              <a:t>不处理</a:t>
            </a:r>
            <a:r>
              <a:rPr lang="zh-CN" altLang="en-US" dirty="0"/>
              <a:t>任何</a:t>
            </a:r>
            <a:r>
              <a:rPr lang="en-US" altLang="zh-CN" dirty="0"/>
              <a:t>POP</a:t>
            </a:r>
            <a:r>
              <a:rPr lang="zh-CN" altLang="en-US" dirty="0"/>
              <a:t>或</a:t>
            </a:r>
            <a:r>
              <a:rPr lang="en-US" altLang="zh-CN" dirty="0"/>
              <a:t>IMAP</a:t>
            </a:r>
            <a:r>
              <a:rPr lang="zh-CN" altLang="en-US" dirty="0"/>
              <a:t>通信内容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en-US" dirty="0"/>
              <a:t>的体系结构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p:pic>
        <p:nvPicPr>
          <p:cNvPr id="2050" name="Picture 2" descr="Postfix 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628800"/>
            <a:ext cx="8280920" cy="3540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en-US" dirty="0"/>
              <a:t>的</a:t>
            </a:r>
            <a:r>
              <a:rPr lang="zh-CN" altLang="zh-CN" dirty="0"/>
              <a:t>多进程协作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基于模块化的互操作的多进程体系结构设计</a:t>
            </a:r>
            <a:endParaRPr lang="en-US" altLang="zh-CN" dirty="0"/>
          </a:p>
          <a:p>
            <a:r>
              <a:rPr lang="zh-CN" altLang="en-US" dirty="0"/>
              <a:t>每个独立的进程完成不同的任务，</a:t>
            </a:r>
            <a:r>
              <a:rPr lang="zh-CN" altLang="zh-CN" dirty="0"/>
              <a:t>这些独立的进程称为</a:t>
            </a:r>
            <a:r>
              <a:rPr lang="zh-CN" altLang="en-US" dirty="0"/>
              <a:t>组件</a:t>
            </a:r>
            <a:r>
              <a:rPr lang="zh-CN" altLang="zh-CN" dirty="0"/>
              <a:t>（</a:t>
            </a:r>
            <a:r>
              <a:rPr lang="en-US" altLang="zh-CN" dirty="0"/>
              <a:t>component</a:t>
            </a:r>
            <a:r>
              <a:rPr lang="zh-CN" altLang="zh-CN" dirty="0"/>
              <a:t>）</a:t>
            </a:r>
            <a:endParaRPr lang="en-US" altLang="zh-CN" dirty="0"/>
          </a:p>
          <a:p>
            <a:r>
              <a:rPr lang="en-US" altLang="zh-CN" dirty="0"/>
              <a:t>Postfix</a:t>
            </a:r>
            <a:r>
              <a:rPr lang="zh-CN" altLang="zh-CN" dirty="0"/>
              <a:t>的组件之间没有任何特定的进程衍生关系（父子关系）</a:t>
            </a:r>
            <a:endParaRPr lang="en-US" altLang="zh-CN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zh-CN" dirty="0"/>
              <a:t>具有更好的隔离性</a:t>
            </a:r>
            <a:endParaRPr lang="en-US" altLang="zh-CN" dirty="0"/>
          </a:p>
          <a:p>
            <a:pPr lvl="1"/>
            <a:r>
              <a:rPr lang="zh-CN" altLang="en-US" dirty="0"/>
              <a:t>便于</a:t>
            </a:r>
            <a:r>
              <a:rPr lang="zh-CN" altLang="zh-CN" dirty="0"/>
              <a:t>审计和排错</a:t>
            </a:r>
            <a:endParaRPr lang="en-US" altLang="zh-CN" dirty="0"/>
          </a:p>
          <a:p>
            <a:pPr lvl="1"/>
            <a:r>
              <a:rPr lang="zh-CN" altLang="en-US" dirty="0"/>
              <a:t>减少</a:t>
            </a:r>
            <a:r>
              <a:rPr lang="zh-CN" altLang="zh-CN" dirty="0"/>
              <a:t>进程创建开销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zh-CN" dirty="0"/>
              <a:t>协同工作的组件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3200" b="1" dirty="0"/>
              <a:t>pickup</a:t>
            </a:r>
          </a:p>
          <a:p>
            <a:r>
              <a:rPr lang="en-US" altLang="zh-CN" sz="3200" b="1" dirty="0" err="1"/>
              <a:t>smtpd</a:t>
            </a:r>
            <a:endParaRPr lang="en-US" altLang="zh-CN" sz="3200" b="1" dirty="0"/>
          </a:p>
          <a:p>
            <a:r>
              <a:rPr lang="en-US" altLang="zh-CN" sz="3200" b="1" dirty="0" err="1"/>
              <a:t>qmqpd</a:t>
            </a:r>
            <a:endParaRPr lang="en-US" altLang="zh-CN" sz="3200" b="1" dirty="0"/>
          </a:p>
          <a:p>
            <a:r>
              <a:rPr lang="en-US" altLang="zh-CN" sz="3200" b="1" dirty="0"/>
              <a:t>cleanup</a:t>
            </a:r>
          </a:p>
          <a:p>
            <a:r>
              <a:rPr lang="en-US" altLang="zh-CN" sz="3200" b="1" dirty="0" err="1"/>
              <a:t>qmgr</a:t>
            </a:r>
            <a:endParaRPr lang="en-US" altLang="zh-CN" sz="3200" b="1" dirty="0"/>
          </a:p>
          <a:p>
            <a:r>
              <a:rPr lang="en-US" altLang="zh-CN" sz="3200" b="1" dirty="0"/>
              <a:t>trivial-rewrite</a:t>
            </a:r>
            <a:endParaRPr lang="zh-CN" altLang="en-US" sz="3200" b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3200" b="1" dirty="0"/>
              <a:t>local</a:t>
            </a:r>
          </a:p>
          <a:p>
            <a:r>
              <a:rPr lang="en-US" altLang="zh-CN" sz="3200" b="1" dirty="0" err="1"/>
              <a:t>lmtp</a:t>
            </a:r>
            <a:endParaRPr lang="en-US" altLang="zh-CN" sz="3200" b="1" dirty="0"/>
          </a:p>
          <a:p>
            <a:r>
              <a:rPr lang="en-US" altLang="zh-CN" sz="3200" b="1" dirty="0" err="1"/>
              <a:t>smtp</a:t>
            </a:r>
            <a:endParaRPr lang="en-US" altLang="zh-CN" sz="3200" b="1" dirty="0"/>
          </a:p>
          <a:p>
            <a:r>
              <a:rPr lang="en-US" altLang="zh-CN" sz="3200" b="1" dirty="0"/>
              <a:t>virtual</a:t>
            </a:r>
          </a:p>
          <a:p>
            <a:r>
              <a:rPr lang="en-US" altLang="zh-CN" sz="3200" b="1" dirty="0"/>
              <a:t>pipe</a:t>
            </a:r>
            <a:endParaRPr lang="zh-CN" altLang="en-US" sz="3200" b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4BF8-6477-4AD8-AE76-E862F9A9539D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4EA2-A6CE-4637-87A2-EC07E3DEA922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zh-CN" dirty="0"/>
              <a:t>组件的运行方式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en-US" altLang="zh-CN" sz="2800" dirty="0"/>
              <a:t>Postfix </a:t>
            </a:r>
            <a:r>
              <a:rPr lang="zh-CN" altLang="en-US" sz="2800" dirty="0"/>
              <a:t>的各个组件以半驻留方式运行（</a:t>
            </a:r>
            <a:r>
              <a:rPr lang="zh-CN" altLang="zh-CN" sz="2800" dirty="0"/>
              <a:t>每隔一段时间执行一次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en-US" altLang="zh-CN" sz="2800" dirty="0"/>
              <a:t>Postfix</a:t>
            </a:r>
            <a:r>
              <a:rPr lang="zh-CN" altLang="zh-CN" sz="2800" dirty="0"/>
              <a:t>的</a:t>
            </a:r>
            <a:r>
              <a:rPr lang="zh-CN" altLang="en-US" sz="2800" dirty="0"/>
              <a:t>各个</a:t>
            </a:r>
            <a:r>
              <a:rPr lang="zh-CN" altLang="zh-CN" sz="2800" dirty="0"/>
              <a:t>组件由一个</a:t>
            </a:r>
            <a:r>
              <a:rPr lang="zh-CN" altLang="zh-CN" sz="2800" b="1" dirty="0">
                <a:solidFill>
                  <a:srgbClr val="002060"/>
                </a:solidFill>
              </a:rPr>
              <a:t>常驻内存</a:t>
            </a:r>
            <a:r>
              <a:rPr lang="zh-CN" altLang="zh-CN" sz="2800" dirty="0"/>
              <a:t>的</a:t>
            </a:r>
            <a:r>
              <a:rPr lang="zh-CN" altLang="zh-CN" sz="2800" b="1" dirty="0">
                <a:solidFill>
                  <a:srgbClr val="002060"/>
                </a:solidFill>
              </a:rPr>
              <a:t>主</a:t>
            </a:r>
            <a:r>
              <a:rPr lang="zh-CN" altLang="en-US" sz="2800" b="1" dirty="0">
                <a:solidFill>
                  <a:srgbClr val="002060"/>
                </a:solidFill>
              </a:rPr>
              <a:t>控</a:t>
            </a:r>
            <a:r>
              <a:rPr lang="zh-CN" altLang="zh-CN" sz="2800" b="1" dirty="0">
                <a:solidFill>
                  <a:srgbClr val="002060"/>
                </a:solidFill>
              </a:rPr>
              <a:t>守护进程</a:t>
            </a:r>
            <a:r>
              <a:rPr lang="zh-CN" altLang="zh-CN" sz="2800" dirty="0"/>
              <a:t>（</a:t>
            </a:r>
            <a:r>
              <a:rPr lang="en-US" altLang="zh-CN" sz="2800" dirty="0"/>
              <a:t>master</a:t>
            </a:r>
            <a:r>
              <a:rPr lang="zh-CN" altLang="zh-CN" sz="2800" dirty="0"/>
              <a:t>）控制</a:t>
            </a:r>
            <a:endParaRPr lang="en-US" altLang="zh-CN" sz="2800" dirty="0"/>
          </a:p>
          <a:p>
            <a:pPr lvl="1"/>
            <a:r>
              <a:rPr lang="zh-CN" altLang="zh-CN" dirty="0"/>
              <a:t>主导邮件的处理流程，是</a:t>
            </a:r>
            <a:r>
              <a:rPr lang="en-US" altLang="zh-CN" dirty="0"/>
              <a:t>Postfix</a:t>
            </a:r>
            <a:r>
              <a:rPr lang="zh-CN" altLang="zh-CN" dirty="0"/>
              <a:t>其他组件的总管</a:t>
            </a:r>
            <a:endParaRPr lang="en-US" altLang="zh-CN" dirty="0"/>
          </a:p>
          <a:p>
            <a:pPr lvl="1"/>
            <a:r>
              <a:rPr lang="zh-CN" altLang="zh-CN" dirty="0"/>
              <a:t>配置文件</a:t>
            </a:r>
            <a:r>
              <a:rPr lang="zh-CN" altLang="en-US" dirty="0"/>
              <a:t>为 </a:t>
            </a:r>
            <a:r>
              <a:rPr lang="en-US" altLang="zh-CN" b="1" dirty="0">
                <a:solidFill>
                  <a:srgbClr val="002060"/>
                </a:solidFill>
              </a:rPr>
              <a:t>master.cf</a:t>
            </a:r>
          </a:p>
          <a:p>
            <a:pPr lvl="1"/>
            <a:r>
              <a:rPr lang="zh-CN" altLang="en-US" dirty="0"/>
              <a:t>只有</a:t>
            </a:r>
            <a:r>
              <a:rPr lang="en-US" altLang="zh-CN" dirty="0"/>
              <a:t>master</a:t>
            </a:r>
            <a:r>
              <a:rPr lang="zh-CN" altLang="en-US" dirty="0"/>
              <a:t>以</a:t>
            </a:r>
            <a:r>
              <a:rPr lang="en-US" altLang="zh-CN" dirty="0"/>
              <a:t>root</a:t>
            </a:r>
            <a:r>
              <a:rPr lang="zh-CN" altLang="en-US" dirty="0"/>
              <a:t>身份运行的，其他</a:t>
            </a:r>
            <a:r>
              <a:rPr lang="en-US" altLang="zh-CN" dirty="0"/>
              <a:t>Postfix</a:t>
            </a:r>
            <a:r>
              <a:rPr lang="zh-CN" altLang="en-US" dirty="0"/>
              <a:t>组件以</a:t>
            </a:r>
            <a:r>
              <a:rPr lang="en-US" altLang="zh-CN" dirty="0"/>
              <a:t>postfix</a:t>
            </a:r>
            <a:r>
              <a:rPr lang="zh-CN" altLang="en-US" dirty="0"/>
              <a:t>用户身份运行</a:t>
            </a:r>
            <a:endParaRPr lang="en-US" altLang="zh-CN" dirty="0"/>
          </a:p>
          <a:p>
            <a:r>
              <a:rPr lang="en-US" altLang="zh-CN" sz="2800" dirty="0"/>
              <a:t>Postfix</a:t>
            </a:r>
            <a:r>
              <a:rPr lang="zh-CN" altLang="zh-CN" sz="2800" dirty="0"/>
              <a:t>的组件之间通过</a:t>
            </a:r>
            <a:r>
              <a:rPr lang="en-US" altLang="zh-CN" sz="2800" dirty="0"/>
              <a:t>UNIX</a:t>
            </a:r>
            <a:r>
              <a:rPr lang="zh-CN" altLang="zh-CN" sz="2800" dirty="0"/>
              <a:t>的</a:t>
            </a:r>
            <a:r>
              <a:rPr lang="zh-CN" altLang="en-US" sz="2800" dirty="0"/>
              <a:t>套接字（</a:t>
            </a:r>
            <a:r>
              <a:rPr lang="en-US" altLang="zh-CN" sz="2800" b="1" dirty="0">
                <a:solidFill>
                  <a:srgbClr val="002060"/>
                </a:solidFill>
              </a:rPr>
              <a:t>Socket</a:t>
            </a:r>
            <a:r>
              <a:rPr lang="zh-CN" altLang="zh-CN" sz="2800" dirty="0"/>
              <a:t> ）或受保护的目录之下的先入先出命名管道（</a:t>
            </a:r>
            <a:r>
              <a:rPr lang="en-US" altLang="zh-CN" sz="2800" b="1" dirty="0">
                <a:solidFill>
                  <a:srgbClr val="002060"/>
                </a:solidFill>
              </a:rPr>
              <a:t>FIFO</a:t>
            </a:r>
            <a:r>
              <a:rPr lang="zh-CN" altLang="zh-CN" sz="2800" dirty="0"/>
              <a:t>）进行通信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邮件队列</a:t>
            </a:r>
            <a:r>
              <a:rPr lang="zh-CN" altLang="en-US" dirty="0"/>
              <a:t>及其</a:t>
            </a:r>
            <a:r>
              <a:rPr lang="zh-CN" altLang="zh-CN" dirty="0"/>
              <a:t>管理器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zh-CN" dirty="0"/>
              <a:t>的各个组件之间通过队列管理器（</a:t>
            </a:r>
            <a:r>
              <a:rPr lang="en-US" altLang="zh-CN" dirty="0"/>
              <a:t>Queue Manager</a:t>
            </a:r>
            <a:r>
              <a:rPr lang="zh-CN" altLang="zh-CN" dirty="0"/>
              <a:t>）交换邮件</a:t>
            </a:r>
            <a:endParaRPr lang="en-US" altLang="zh-CN" dirty="0"/>
          </a:p>
          <a:p>
            <a:r>
              <a:rPr lang="zh-CN" altLang="zh-CN" dirty="0"/>
              <a:t>等候投递的邮件由</a:t>
            </a:r>
            <a:r>
              <a:rPr lang="en-US" altLang="zh-CN" dirty="0" err="1"/>
              <a:t>qmgr</a:t>
            </a:r>
            <a:r>
              <a:rPr lang="zh-CN" altLang="en-US" dirty="0"/>
              <a:t>进程</a:t>
            </a:r>
            <a:r>
              <a:rPr lang="zh-CN" altLang="zh-CN" dirty="0"/>
              <a:t>控制</a:t>
            </a:r>
            <a:endParaRPr lang="en-US" altLang="zh-CN" dirty="0"/>
          </a:p>
          <a:p>
            <a:r>
              <a:rPr lang="zh-CN" altLang="zh-CN" dirty="0"/>
              <a:t>由</a:t>
            </a:r>
            <a:r>
              <a:rPr lang="en-US" altLang="zh-CN" b="1" dirty="0" err="1">
                <a:solidFill>
                  <a:srgbClr val="002060"/>
                </a:solidFill>
              </a:rPr>
              <a:t>qmgr</a:t>
            </a:r>
            <a:r>
              <a:rPr lang="zh-CN" altLang="zh-CN" dirty="0"/>
              <a:t>管理的邮件队列</a:t>
            </a:r>
            <a:endParaRPr lang="en-US" altLang="zh-CN" dirty="0"/>
          </a:p>
          <a:p>
            <a:pPr lvl="1"/>
            <a:r>
              <a:rPr lang="en-US" altLang="zh-CN" b="1" dirty="0"/>
              <a:t>Incoming</a:t>
            </a:r>
            <a:r>
              <a:rPr lang="zh-CN" altLang="en-US" dirty="0"/>
              <a:t>（收件队列）</a:t>
            </a:r>
          </a:p>
          <a:p>
            <a:pPr lvl="1"/>
            <a:r>
              <a:rPr lang="en-US" altLang="zh-CN" b="1" dirty="0"/>
              <a:t>Active</a:t>
            </a:r>
            <a:r>
              <a:rPr lang="zh-CN" altLang="en-US" dirty="0"/>
              <a:t>（活动队列）</a:t>
            </a:r>
          </a:p>
          <a:p>
            <a:pPr lvl="1"/>
            <a:r>
              <a:rPr lang="en-US" altLang="zh-CN" b="1" dirty="0"/>
              <a:t>Deferred</a:t>
            </a:r>
            <a:r>
              <a:rPr lang="zh-CN" altLang="en-US" dirty="0"/>
              <a:t>（延迟队列）</a:t>
            </a:r>
          </a:p>
          <a:p>
            <a:pPr lvl="1"/>
            <a:r>
              <a:rPr lang="en-US" altLang="zh-CN" b="1" dirty="0"/>
              <a:t>Corrupt</a:t>
            </a:r>
            <a:r>
              <a:rPr lang="zh-CN" altLang="en-US" dirty="0"/>
              <a:t>（故障队列）</a:t>
            </a:r>
          </a:p>
          <a:p>
            <a:pPr lvl="1"/>
            <a:r>
              <a:rPr lang="en-US" altLang="zh-CN" dirty="0"/>
              <a:t>Hold</a:t>
            </a:r>
            <a:r>
              <a:rPr lang="zh-CN" altLang="en-US" dirty="0"/>
              <a:t>（保留队列）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zh-CN" dirty="0"/>
              <a:t>邮件传输流程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36</a:t>
            </a:fld>
            <a:endParaRPr lang="en-US" altLang="zh-CN" dirty="0"/>
          </a:p>
        </p:txBody>
      </p:sp>
      <p:pic>
        <p:nvPicPr>
          <p:cNvPr id="3074" name="Picture 2" descr="Postfix--Path of a mess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806383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en-US" dirty="0"/>
              <a:t>的</a:t>
            </a:r>
            <a:r>
              <a:rPr lang="en-US" altLang="zh-CN" dirty="0"/>
              <a:t>MTA</a:t>
            </a:r>
            <a:r>
              <a:rPr lang="zh-CN" altLang="en-US" dirty="0"/>
              <a:t>功能实现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Postfix </a:t>
            </a:r>
            <a:r>
              <a:rPr lang="zh-CN" altLang="en-US" dirty="0"/>
              <a:t>实现了 </a:t>
            </a:r>
            <a:r>
              <a:rPr lang="en-US" altLang="zh-CN" b="1" dirty="0">
                <a:solidFill>
                  <a:srgbClr val="002060"/>
                </a:solidFill>
              </a:rPr>
              <a:t>MTA</a:t>
            </a:r>
            <a:r>
              <a:rPr lang="en-US" altLang="zh-CN" dirty="0"/>
              <a:t> </a:t>
            </a:r>
            <a:r>
              <a:rPr lang="zh-CN" altLang="en-US" dirty="0"/>
              <a:t>的核心功能</a:t>
            </a:r>
            <a:endParaRPr lang="en-US" altLang="zh-CN" dirty="0"/>
          </a:p>
          <a:p>
            <a:pPr lvl="1"/>
            <a:r>
              <a:rPr lang="zh-CN" altLang="en-US" dirty="0"/>
              <a:t>邮件路由 （</a:t>
            </a:r>
            <a:r>
              <a:rPr lang="en-US" altLang="zh-CN" dirty="0"/>
              <a:t>Mail routing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邮件头重写 （</a:t>
            </a:r>
            <a:r>
              <a:rPr lang="en-US" altLang="zh-CN" dirty="0"/>
              <a:t>Header rewriting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授权 （</a:t>
            </a:r>
            <a:r>
              <a:rPr lang="en-US" altLang="zh-CN" dirty="0"/>
              <a:t>Authorization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内容过滤 （</a:t>
            </a:r>
            <a:r>
              <a:rPr lang="en-US" altLang="zh-CN" dirty="0"/>
              <a:t>Content filtering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en-US" dirty="0"/>
              <a:t>功能</a:t>
            </a:r>
            <a:r>
              <a:rPr lang="en-US" altLang="zh-CN" dirty="0"/>
              <a:t>——</a:t>
            </a:r>
            <a:r>
              <a:rPr lang="zh-CN" altLang="en-US" dirty="0"/>
              <a:t>邮件路由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查找收件人地址的服务器</a:t>
            </a:r>
            <a:endParaRPr lang="en-US" altLang="zh-CN" dirty="0"/>
          </a:p>
          <a:p>
            <a:r>
              <a:rPr lang="zh-CN" altLang="zh-CN" dirty="0"/>
              <a:t>选择适当的</a:t>
            </a:r>
            <a:r>
              <a:rPr lang="en-US" altLang="zh-CN" dirty="0"/>
              <a:t>MDA/LDA</a:t>
            </a:r>
            <a:r>
              <a:rPr lang="zh-CN" altLang="zh-CN" dirty="0"/>
              <a:t>投递邮件</a:t>
            </a:r>
            <a:endParaRPr lang="zh-CN" altLang="en-US" dirty="0"/>
          </a:p>
          <a:p>
            <a:r>
              <a:rPr lang="zh-CN" altLang="en-US" dirty="0"/>
              <a:t>为提交的邮件排队等待处理</a:t>
            </a:r>
          </a:p>
          <a:p>
            <a:r>
              <a:rPr lang="zh-CN" altLang="en-US" dirty="0"/>
              <a:t>重新提交失败的邮件消息</a:t>
            </a:r>
          </a:p>
          <a:p>
            <a:r>
              <a:rPr lang="zh-CN" altLang="en-US" dirty="0"/>
              <a:t>发送投递状态通知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邮件路由与</a:t>
            </a:r>
            <a:r>
              <a:rPr lang="en-US" altLang="zh-CN" dirty="0"/>
              <a:t>DNS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5981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Problem: </a:t>
            </a:r>
            <a:r>
              <a:rPr lang="zh-CN" altLang="en-US" dirty="0"/>
              <a:t>邮件路由过程中信件要投递给哪个服务器</a:t>
            </a:r>
            <a:r>
              <a:rPr lang="en-US" altLang="zh-CN" dirty="0"/>
              <a:t>?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Solution: </a:t>
            </a:r>
            <a:r>
              <a:rPr lang="zh-CN" altLang="en-US" dirty="0"/>
              <a:t>查询 </a:t>
            </a:r>
            <a:r>
              <a:rPr lang="en-US" altLang="zh-CN" dirty="0"/>
              <a:t>DNS </a:t>
            </a:r>
            <a:r>
              <a:rPr lang="zh-CN" altLang="en-US" dirty="0"/>
              <a:t>服务的 </a:t>
            </a:r>
            <a:r>
              <a:rPr lang="en-US" altLang="zh-CN" dirty="0"/>
              <a:t>MX </a:t>
            </a:r>
            <a:r>
              <a:rPr lang="zh-CN" altLang="en-US" dirty="0"/>
              <a:t>记录</a:t>
            </a:r>
            <a:endParaRPr lang="en-US" altLang="zh-CN" dirty="0"/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MX</a:t>
            </a:r>
            <a:r>
              <a:rPr lang="zh-CN" altLang="en-US" dirty="0"/>
              <a:t>记录优先数的升序进行选用</a:t>
            </a:r>
            <a:endParaRPr lang="en-US" altLang="zh-CN" dirty="0"/>
          </a:p>
          <a:p>
            <a:pPr lvl="1"/>
            <a:r>
              <a:rPr lang="zh-CN" altLang="en-US" dirty="0"/>
              <a:t>若没有找到</a:t>
            </a:r>
            <a:r>
              <a:rPr lang="en-US" altLang="zh-CN" dirty="0"/>
              <a:t>MX</a:t>
            </a:r>
            <a:r>
              <a:rPr lang="zh-CN" altLang="en-US" dirty="0"/>
              <a:t>记录，则查询邮件地址的</a:t>
            </a:r>
            <a:r>
              <a:rPr lang="en-US" altLang="zh-CN" dirty="0"/>
              <a:t>A</a:t>
            </a:r>
            <a:r>
              <a:rPr lang="zh-CN" altLang="en-US" dirty="0"/>
              <a:t>记录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251917"/>
            <a:ext cx="792088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example.com  MX  </a:t>
            </a:r>
            <a:r>
              <a:rPr lang="en-US" altLang="zh-CN" sz="2800" b="1" dirty="0">
                <a:solidFill>
                  <a:srgbClr val="002060"/>
                </a:solidFill>
              </a:rPr>
              <a:t>10</a:t>
            </a:r>
            <a:r>
              <a:rPr lang="en-US" altLang="zh-CN" sz="2800" dirty="0">
                <a:solidFill>
                  <a:srgbClr val="002060"/>
                </a:solidFill>
              </a:rPr>
              <a:t> mail1.example.com.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example.com  MX  </a:t>
            </a:r>
            <a:r>
              <a:rPr lang="en-US" altLang="zh-CN" sz="2800" b="1" dirty="0">
                <a:solidFill>
                  <a:srgbClr val="002060"/>
                </a:solidFill>
              </a:rPr>
              <a:t>20</a:t>
            </a:r>
            <a:r>
              <a:rPr lang="en-US" altLang="zh-CN" sz="2800" dirty="0">
                <a:solidFill>
                  <a:srgbClr val="002060"/>
                </a:solidFill>
              </a:rPr>
              <a:t> mail2.example.com.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example.com  MX  </a:t>
            </a:r>
            <a:r>
              <a:rPr lang="en-US" altLang="zh-CN" sz="2800" b="1" dirty="0">
                <a:solidFill>
                  <a:srgbClr val="002060"/>
                </a:solidFill>
              </a:rPr>
              <a:t>30</a:t>
            </a:r>
            <a:r>
              <a:rPr lang="en-US" altLang="zh-CN" sz="2800" dirty="0">
                <a:solidFill>
                  <a:srgbClr val="002060"/>
                </a:solidFill>
              </a:rPr>
              <a:t> mx.nodomain.org.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邮件系统与邮件协议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LDA</a:t>
            </a:r>
            <a:r>
              <a:rPr lang="zh-CN" altLang="en-US" dirty="0"/>
              <a:t>与用户邮箱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当邮件的目标地址是</a:t>
            </a:r>
            <a:r>
              <a:rPr lang="en-US" altLang="zh-CN" dirty="0"/>
              <a:t>Postfix</a:t>
            </a:r>
            <a:r>
              <a:rPr lang="zh-CN" altLang="en-US" dirty="0"/>
              <a:t>的</a:t>
            </a:r>
            <a:r>
              <a:rPr lang="en-US" altLang="zh-CN" b="1" dirty="0" err="1">
                <a:solidFill>
                  <a:srgbClr val="002060"/>
                </a:solidFill>
              </a:rPr>
              <a:t>mydestination</a:t>
            </a:r>
            <a:r>
              <a:rPr lang="zh-CN" altLang="en-US" dirty="0"/>
              <a:t>参数指定的网域之一时，</a:t>
            </a:r>
            <a:r>
              <a:rPr lang="en-US" altLang="zh-CN" dirty="0"/>
              <a:t>Postfix</a:t>
            </a:r>
            <a:r>
              <a:rPr lang="zh-CN" altLang="en-US" dirty="0"/>
              <a:t>由本地投递代理（</a:t>
            </a:r>
            <a:r>
              <a:rPr lang="en-US" altLang="zh-CN" dirty="0"/>
              <a:t>local</a:t>
            </a:r>
            <a:r>
              <a:rPr lang="zh-CN" altLang="en-US" dirty="0"/>
              <a:t>）将邮件投递到服务器上用户的邮箱。</a:t>
            </a:r>
          </a:p>
          <a:p>
            <a:r>
              <a:rPr lang="zh-CN" altLang="en-US" dirty="0"/>
              <a:t>用户邮箱主要有两种格式</a:t>
            </a:r>
            <a:endParaRPr lang="en-US" altLang="zh-CN" dirty="0"/>
          </a:p>
          <a:p>
            <a:pPr lvl="1"/>
            <a:r>
              <a:rPr lang="zh-CN" altLang="en-US" dirty="0"/>
              <a:t>传统的</a:t>
            </a:r>
            <a:r>
              <a:rPr lang="en-US" altLang="zh-CN" dirty="0" err="1"/>
              <a:t>mbox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rgbClr val="002060"/>
                </a:solidFill>
              </a:rPr>
              <a:t>/</a:t>
            </a:r>
            <a:r>
              <a:rPr lang="en-US" altLang="zh-CN" b="1" dirty="0" err="1">
                <a:solidFill>
                  <a:srgbClr val="002060"/>
                </a:solidFill>
              </a:rPr>
              <a:t>var</a:t>
            </a:r>
            <a:r>
              <a:rPr lang="en-US" altLang="zh-CN" b="1" dirty="0">
                <a:solidFill>
                  <a:srgbClr val="002060"/>
                </a:solidFill>
              </a:rPr>
              <a:t>/spool/mail/$USER</a:t>
            </a:r>
          </a:p>
          <a:p>
            <a:pPr lvl="1"/>
            <a:r>
              <a:rPr lang="zh-CN" altLang="en-US" dirty="0"/>
              <a:t>新型的</a:t>
            </a:r>
            <a:r>
              <a:rPr lang="en-US" altLang="zh-CN" dirty="0" err="1"/>
              <a:t>maildir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rgbClr val="002060"/>
                </a:solidFill>
              </a:rPr>
              <a:t>$HOME/mail/*</a:t>
            </a:r>
            <a:endParaRPr lang="zh-CN" altLang="en-US" b="1" dirty="0">
              <a:solidFill>
                <a:srgbClr val="002060"/>
              </a:solidFill>
            </a:endParaRPr>
          </a:p>
          <a:p>
            <a:r>
              <a:rPr lang="en-US" altLang="zh-CN" dirty="0" err="1"/>
              <a:t>CentOS</a:t>
            </a:r>
            <a:r>
              <a:rPr lang="en-US" altLang="zh-CN" dirty="0"/>
              <a:t> </a:t>
            </a:r>
            <a:r>
              <a:rPr lang="zh-CN" altLang="en-US" dirty="0"/>
              <a:t>中 </a:t>
            </a:r>
            <a:r>
              <a:rPr lang="en-US" altLang="zh-CN" dirty="0"/>
              <a:t>Postfix </a:t>
            </a:r>
            <a:r>
              <a:rPr lang="zh-CN" altLang="en-US" dirty="0"/>
              <a:t>默认配置使用</a:t>
            </a:r>
            <a:r>
              <a:rPr lang="en-US" altLang="zh-CN" dirty="0" err="1"/>
              <a:t>mbox</a:t>
            </a:r>
            <a:r>
              <a:rPr lang="zh-CN" altLang="en-US" dirty="0"/>
              <a:t>格式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en-US" dirty="0"/>
              <a:t>功能</a:t>
            </a:r>
            <a:r>
              <a:rPr lang="en-US" altLang="zh-CN" dirty="0"/>
              <a:t>——</a:t>
            </a:r>
            <a:r>
              <a:rPr lang="zh-CN" altLang="en-US" dirty="0"/>
              <a:t>邮件头重写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添加邮件的消息头</a:t>
            </a:r>
            <a:endParaRPr lang="en-US" altLang="zh-CN" dirty="0"/>
          </a:p>
          <a:p>
            <a:r>
              <a:rPr lang="zh-CN" altLang="en-US" dirty="0"/>
              <a:t>添加 </a:t>
            </a:r>
            <a:r>
              <a:rPr lang="en-US" altLang="zh-CN" dirty="0"/>
              <a:t>Message-ID</a:t>
            </a:r>
          </a:p>
          <a:p>
            <a:r>
              <a:rPr lang="zh-CN" altLang="en-US" dirty="0"/>
              <a:t>实现地址重写</a:t>
            </a:r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lvl="1"/>
            <a:r>
              <a:rPr lang="zh-CN" altLang="en-US" dirty="0"/>
              <a:t>移除主机名</a:t>
            </a:r>
            <a:endParaRPr lang="en-US" altLang="zh-CN" dirty="0"/>
          </a:p>
          <a:p>
            <a:pPr lvl="1"/>
            <a:r>
              <a:rPr lang="zh-CN" altLang="en-US" dirty="0"/>
              <a:t>添加域名</a:t>
            </a:r>
            <a:endParaRPr lang="en-US" altLang="zh-CN" dirty="0"/>
          </a:p>
          <a:p>
            <a:pPr lvl="1"/>
            <a:r>
              <a:rPr lang="en-US" altLang="zh-CN" dirty="0" err="1"/>
              <a:t>osmond</a:t>
            </a:r>
            <a:r>
              <a:rPr lang="en-US" altLang="zh-CN" dirty="0"/>
              <a:t> 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en-US" altLang="zh-CN" dirty="0" err="1"/>
              <a:t>osmond.liang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en-US" dirty="0"/>
              <a:t>功能</a:t>
            </a:r>
            <a:r>
              <a:rPr lang="en-US" altLang="zh-CN" dirty="0"/>
              <a:t>——</a:t>
            </a:r>
            <a:r>
              <a:rPr lang="zh-CN" altLang="en-US" dirty="0"/>
              <a:t>授权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dirty="0"/>
              <a:t>检查提交的主机的</a:t>
            </a:r>
            <a:r>
              <a:rPr lang="en-US" altLang="zh-CN" dirty="0"/>
              <a:t>IP</a:t>
            </a:r>
            <a:r>
              <a:rPr lang="zh-CN" altLang="en-US" dirty="0"/>
              <a:t>或域名</a:t>
            </a:r>
            <a:endParaRPr lang="en-US" altLang="zh-CN" dirty="0"/>
          </a:p>
          <a:p>
            <a:r>
              <a:rPr lang="zh-CN" altLang="en-US" dirty="0"/>
              <a:t>检查发件人地址</a:t>
            </a:r>
          </a:p>
          <a:p>
            <a:r>
              <a:rPr lang="zh-CN" altLang="en-US" dirty="0"/>
              <a:t>检查收件人地址</a:t>
            </a:r>
          </a:p>
          <a:p>
            <a:r>
              <a:rPr lang="zh-CN" altLang="en-US" dirty="0"/>
              <a:t>检查内容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通常情况下允许</a:t>
            </a:r>
          </a:p>
          <a:p>
            <a:pPr lvl="1"/>
            <a:r>
              <a:rPr lang="zh-CN" altLang="en-US" dirty="0"/>
              <a:t>来自本地系统的邮件</a:t>
            </a:r>
          </a:p>
          <a:p>
            <a:pPr lvl="1"/>
            <a:r>
              <a:rPr lang="zh-CN" altLang="en-US" dirty="0"/>
              <a:t>发送到本地系统的邮件</a:t>
            </a:r>
          </a:p>
          <a:p>
            <a:pPr lvl="1"/>
            <a:r>
              <a:rPr lang="zh-CN" altLang="en-US" dirty="0"/>
              <a:t>来自可信主机并发往任何系统的邮件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邮件中继（</a:t>
            </a:r>
            <a:r>
              <a:rPr lang="en-US" altLang="zh-CN" dirty="0"/>
              <a:t>relay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当需要把邮件从一个</a:t>
            </a:r>
            <a:r>
              <a:rPr lang="en-US" altLang="zh-CN" dirty="0"/>
              <a:t>MTA</a:t>
            </a:r>
            <a:r>
              <a:rPr lang="zh-CN" altLang="en-US" dirty="0"/>
              <a:t>传送到另一个</a:t>
            </a:r>
            <a:r>
              <a:rPr lang="en-US" altLang="zh-CN" dirty="0"/>
              <a:t>MTA</a:t>
            </a:r>
            <a:r>
              <a:rPr lang="zh-CN" altLang="en-US" dirty="0"/>
              <a:t>时，这个邮件中转的动作称为邮件中继。</a:t>
            </a:r>
            <a:endParaRPr lang="en-US" altLang="zh-CN" dirty="0"/>
          </a:p>
          <a:p>
            <a:r>
              <a:rPr lang="zh-CN" altLang="en-US" b="1" dirty="0">
                <a:solidFill>
                  <a:srgbClr val="002060"/>
                </a:solidFill>
              </a:rPr>
              <a:t>中继限制（</a:t>
            </a:r>
            <a:r>
              <a:rPr lang="en-US" altLang="zh-CN" b="1" dirty="0">
                <a:solidFill>
                  <a:srgbClr val="002060"/>
                </a:solidFill>
              </a:rPr>
              <a:t>Relay restrictions</a:t>
            </a:r>
            <a:r>
              <a:rPr lang="zh-CN" altLang="en-US" b="1" dirty="0">
                <a:solidFill>
                  <a:srgbClr val="002060"/>
                </a:solidFill>
              </a:rPr>
              <a:t>）</a:t>
            </a:r>
            <a:endParaRPr lang="en-US" altLang="zh-CN" b="1" dirty="0">
              <a:solidFill>
                <a:srgbClr val="002060"/>
              </a:solidFill>
            </a:endParaRPr>
          </a:p>
          <a:p>
            <a:pPr lvl="1"/>
            <a:r>
              <a:rPr lang="zh-CN" altLang="en-US" dirty="0">
                <a:solidFill>
                  <a:srgbClr val="002060"/>
                </a:solidFill>
              </a:rPr>
              <a:t>为了避免本地</a:t>
            </a:r>
            <a:r>
              <a:rPr lang="en-US" altLang="zh-CN" dirty="0">
                <a:solidFill>
                  <a:srgbClr val="002060"/>
                </a:solidFill>
              </a:rPr>
              <a:t>MTA</a:t>
            </a:r>
            <a:r>
              <a:rPr lang="zh-CN" altLang="en-US" dirty="0">
                <a:solidFill>
                  <a:srgbClr val="002060"/>
                </a:solidFill>
              </a:rPr>
              <a:t>成为垃圾邮件的中转站，通常本地</a:t>
            </a:r>
            <a:r>
              <a:rPr lang="en-US" altLang="zh-CN" dirty="0">
                <a:solidFill>
                  <a:srgbClr val="002060"/>
                </a:solidFill>
              </a:rPr>
              <a:t>MTA</a:t>
            </a:r>
            <a:r>
              <a:rPr lang="zh-CN" altLang="en-US" dirty="0">
                <a:solidFill>
                  <a:srgbClr val="002060"/>
                </a:solidFill>
              </a:rPr>
              <a:t>直接禁止其他不明身份的主机利用本地服务器投递邮件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这种情况下，一个非本地主机使用本地服务器进行投递时会产生“</a:t>
            </a:r>
            <a:r>
              <a:rPr lang="en-US" altLang="zh-CN" dirty="0"/>
              <a:t>550 relay denied</a:t>
            </a:r>
            <a:r>
              <a:rPr lang="zh-CN" altLang="en-US" dirty="0"/>
              <a:t>”</a:t>
            </a:r>
            <a:r>
              <a:rPr lang="en-US" altLang="zh-CN" dirty="0"/>
              <a:t> </a:t>
            </a:r>
            <a:r>
              <a:rPr lang="zh-CN" altLang="en-US" dirty="0"/>
              <a:t>错误。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en-US" dirty="0"/>
              <a:t>功能</a:t>
            </a:r>
            <a:r>
              <a:rPr lang="en-US" altLang="zh-CN" dirty="0"/>
              <a:t>——</a:t>
            </a:r>
            <a:r>
              <a:rPr lang="zh-CN" altLang="en-US" dirty="0"/>
              <a:t>内容过滤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en-US" dirty="0"/>
              <a:t>内置的内容检查</a:t>
            </a:r>
            <a:endParaRPr lang="en-US" altLang="zh-CN" dirty="0"/>
          </a:p>
          <a:p>
            <a:pPr lvl="1"/>
            <a:r>
              <a:rPr lang="en-US" altLang="zh-CN" dirty="0"/>
              <a:t>Header checks</a:t>
            </a:r>
          </a:p>
          <a:p>
            <a:pPr lvl="1"/>
            <a:r>
              <a:rPr lang="en-US" altLang="zh-CN" dirty="0"/>
              <a:t>Body checks</a:t>
            </a:r>
          </a:p>
          <a:p>
            <a:pPr lvl="1"/>
            <a:r>
              <a:rPr lang="en-US" altLang="zh-CN" dirty="0" err="1"/>
              <a:t>Regexp</a:t>
            </a:r>
            <a:r>
              <a:rPr lang="en-US" altLang="zh-CN" dirty="0"/>
              <a:t> checks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与其他内容过滤软件配合实现内容过滤</a:t>
            </a:r>
            <a:endParaRPr lang="en-US" altLang="zh-CN" dirty="0"/>
          </a:p>
          <a:p>
            <a:pPr lvl="1"/>
            <a:r>
              <a:rPr lang="zh-CN" altLang="en-US" dirty="0"/>
              <a:t>可以实现各种功能的重型的内容过滤</a:t>
            </a:r>
          </a:p>
          <a:p>
            <a:pPr lvl="1"/>
            <a:r>
              <a:rPr lang="zh-CN" altLang="en-US" dirty="0"/>
              <a:t>分为</a:t>
            </a:r>
            <a:r>
              <a:rPr lang="zh-CN" altLang="en-US" b="1" dirty="0">
                <a:solidFill>
                  <a:srgbClr val="002060"/>
                </a:solidFill>
              </a:rPr>
              <a:t>入队后过滤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002060"/>
                </a:solidFill>
              </a:rPr>
              <a:t>入队前过滤</a:t>
            </a:r>
            <a:r>
              <a:rPr lang="zh-CN" altLang="en-US" dirty="0"/>
              <a:t>两种实现方式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44</a:t>
            </a:fld>
            <a:endParaRPr lang="en-US" altLang="zh-CN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911910"/>
            <a:ext cx="4268060" cy="352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en-US" dirty="0"/>
              <a:t>与其他软件配合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实现各种内容过滤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30117"/>
          </a:xfrm>
        </p:spPr>
        <p:txBody>
          <a:bodyPr/>
          <a:lstStyle/>
          <a:p>
            <a:r>
              <a:rPr lang="zh-CN" altLang="en-US" dirty="0"/>
              <a:t>病毒（</a:t>
            </a:r>
            <a:r>
              <a:rPr lang="en-US" altLang="zh-CN" dirty="0"/>
              <a:t> virus </a:t>
            </a:r>
            <a:r>
              <a:rPr lang="zh-CN" altLang="en-US" dirty="0"/>
              <a:t>）内容扫描</a:t>
            </a:r>
          </a:p>
          <a:p>
            <a:r>
              <a:rPr lang="zh-CN" altLang="en-US" dirty="0"/>
              <a:t>检查附件的有效性</a:t>
            </a:r>
          </a:p>
          <a:p>
            <a:r>
              <a:rPr lang="zh-CN" altLang="en-US" dirty="0"/>
              <a:t>检查邮件的大小</a:t>
            </a:r>
          </a:p>
          <a:p>
            <a:r>
              <a:rPr lang="zh-CN" altLang="en-US" dirty="0"/>
              <a:t>检查垃圾邮件（</a:t>
            </a:r>
            <a:r>
              <a:rPr lang="en-US" altLang="zh-CN" dirty="0"/>
              <a:t>spam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sz="2400" dirty="0"/>
              <a:t>关键字过滤（</a:t>
            </a:r>
            <a:r>
              <a:rPr lang="en-US" altLang="zh-CN" sz="2400" dirty="0"/>
              <a:t>Keyword filters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400" dirty="0"/>
              <a:t>基于规则的过滤（</a:t>
            </a:r>
            <a:r>
              <a:rPr lang="en-US" altLang="zh-CN" sz="2400" dirty="0"/>
              <a:t>rule filters</a:t>
            </a:r>
            <a:r>
              <a:rPr lang="zh-CN" altLang="en-US" sz="2400" dirty="0"/>
              <a:t>）</a:t>
            </a:r>
          </a:p>
          <a:p>
            <a:pPr lvl="1"/>
            <a:r>
              <a:rPr lang="zh-CN" altLang="en-US" sz="2400" dirty="0"/>
              <a:t>基于</a:t>
            </a:r>
            <a:r>
              <a:rPr lang="en-US" altLang="zh-CN" sz="2400" dirty="0"/>
              <a:t>IP</a:t>
            </a:r>
            <a:r>
              <a:rPr lang="zh-CN" altLang="en-US" sz="2400" dirty="0"/>
              <a:t>地址黑名单（</a:t>
            </a:r>
            <a:r>
              <a:rPr lang="en-US" altLang="zh-CN" sz="2400" dirty="0"/>
              <a:t>IP address blacklists</a:t>
            </a:r>
            <a:r>
              <a:rPr lang="zh-CN" altLang="en-US" sz="2400" dirty="0"/>
              <a:t>）</a:t>
            </a:r>
          </a:p>
          <a:p>
            <a:pPr lvl="1"/>
            <a:r>
              <a:rPr lang="zh-CN" altLang="en-US" sz="2400" dirty="0"/>
              <a:t>基于</a:t>
            </a:r>
            <a:r>
              <a:rPr lang="en-US" altLang="zh-CN" sz="2400" dirty="0"/>
              <a:t>DNS</a:t>
            </a:r>
            <a:r>
              <a:rPr lang="zh-CN" altLang="en-US" sz="2400" dirty="0"/>
              <a:t>的黑名单（</a:t>
            </a:r>
            <a:r>
              <a:rPr lang="en-US" altLang="zh-CN" sz="2400" dirty="0"/>
              <a:t>DNS-based </a:t>
            </a:r>
            <a:r>
              <a:rPr lang="en-US" altLang="zh-CN" sz="2400" dirty="0" err="1"/>
              <a:t>blocklists</a:t>
            </a:r>
            <a:r>
              <a:rPr lang="zh-CN" altLang="en-US" sz="2400" dirty="0"/>
              <a:t>）</a:t>
            </a:r>
          </a:p>
          <a:p>
            <a:pPr lvl="1"/>
            <a:r>
              <a:rPr lang="zh-CN" altLang="en-US" sz="2400" dirty="0"/>
              <a:t>灰名单（</a:t>
            </a:r>
            <a:r>
              <a:rPr lang="en-US" altLang="zh-CN" sz="2400" dirty="0" err="1"/>
              <a:t>Greylisting</a:t>
            </a:r>
            <a:r>
              <a:rPr lang="zh-CN" altLang="en-US" sz="2400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RHEL/</a:t>
            </a:r>
            <a:r>
              <a:rPr lang="en-US" altLang="zh-CN" dirty="0" err="1"/>
              <a:t>CentOS</a:t>
            </a:r>
            <a:r>
              <a:rPr lang="en-US" altLang="zh-CN" dirty="0"/>
              <a:t> </a:t>
            </a:r>
            <a:r>
              <a:rPr lang="zh-CN" altLang="zh-CN" dirty="0"/>
              <a:t>下的</a:t>
            </a:r>
            <a:r>
              <a:rPr lang="en-US" altLang="zh-CN" dirty="0"/>
              <a:t>Postfix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安装和启用</a:t>
            </a:r>
            <a:r>
              <a:rPr lang="en-US" altLang="zh-CN" dirty="0"/>
              <a:t>Postfix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30751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Postfix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yum install postfix</a:t>
            </a:r>
          </a:p>
          <a:p>
            <a:r>
              <a:rPr lang="zh-CN" altLang="zh-CN" dirty="0"/>
              <a:t>管理</a:t>
            </a:r>
            <a:r>
              <a:rPr lang="en-US" altLang="zh-CN" dirty="0"/>
              <a:t>Postfix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systemctl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{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enable|disable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} postfix</a:t>
            </a:r>
          </a:p>
          <a:p>
            <a:pPr lvl="1">
              <a:buNone/>
            </a:pP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systemctl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{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start|stop|status|restart|reload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} postfix</a:t>
            </a:r>
          </a:p>
          <a:p>
            <a:pPr lvl="1"/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或</a:t>
            </a:r>
            <a:endParaRPr lang="zh-CN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postfix {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start</a:t>
            </a:r>
            <a:r>
              <a:rPr lang="en-US" altLang="zh-CN" b="1" dirty="0" err="1"/>
              <a:t>|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stop</a:t>
            </a:r>
            <a:r>
              <a:rPr lang="en-US" altLang="zh-CN" b="1" dirty="0" err="1"/>
              <a:t>|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reload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zh-CN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en-US" dirty="0"/>
              <a:t>服务概览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sz="2800" dirty="0"/>
              <a:t>软件包：</a:t>
            </a:r>
            <a:r>
              <a:rPr lang="en-US" altLang="zh-CN" sz="2800" dirty="0"/>
              <a:t>postfix</a:t>
            </a:r>
          </a:p>
          <a:p>
            <a:r>
              <a:rPr lang="zh-CN" altLang="en-US" sz="2800" dirty="0"/>
              <a:t>服务类型：由</a:t>
            </a:r>
            <a:r>
              <a:rPr lang="en-US" altLang="zh-CN" sz="2800" dirty="0" err="1"/>
              <a:t>Systemd</a:t>
            </a:r>
            <a:r>
              <a:rPr lang="zh-CN" altLang="en-US" sz="2800" dirty="0"/>
              <a:t>启动的守护进程</a:t>
            </a:r>
            <a:endParaRPr lang="en-US" altLang="zh-CN" sz="2800" dirty="0"/>
          </a:p>
          <a:p>
            <a:r>
              <a:rPr lang="zh-CN" altLang="en-US" sz="2800" dirty="0"/>
              <a:t>配置单元：</a:t>
            </a:r>
            <a:r>
              <a:rPr lang="en-US" altLang="zh-CN" sz="2800" dirty="0"/>
              <a:t> /</a:t>
            </a:r>
            <a:r>
              <a:rPr lang="en-US" altLang="zh-CN" sz="2800" dirty="0" err="1"/>
              <a:t>usr</a:t>
            </a:r>
            <a:r>
              <a:rPr lang="en-US" altLang="zh-CN" sz="2800" dirty="0"/>
              <a:t>/lib/</a:t>
            </a:r>
            <a:r>
              <a:rPr lang="en-US" altLang="zh-CN" sz="2800" dirty="0" err="1"/>
              <a:t>systemd</a:t>
            </a:r>
            <a:r>
              <a:rPr lang="en-US" altLang="zh-CN" sz="2800" dirty="0"/>
              <a:t>/system/</a:t>
            </a:r>
            <a:r>
              <a:rPr lang="en-US" altLang="zh-CN" sz="2800" dirty="0" err="1">
                <a:solidFill>
                  <a:srgbClr val="FF0000"/>
                </a:solidFill>
              </a:rPr>
              <a:t>postfix.service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守护进程：</a:t>
            </a:r>
            <a:r>
              <a:rPr lang="en-US" altLang="zh-CN" sz="2800" dirty="0"/>
              <a:t>/</a:t>
            </a:r>
            <a:r>
              <a:rPr lang="en-US" altLang="zh-CN" sz="2800" dirty="0" err="1"/>
              <a:t>usr</a:t>
            </a:r>
            <a:r>
              <a:rPr lang="en-US" altLang="zh-CN" sz="2800" dirty="0"/>
              <a:t>/</a:t>
            </a:r>
            <a:r>
              <a:rPr lang="en-US" altLang="zh-CN" sz="2800" dirty="0" err="1"/>
              <a:t>libexec</a:t>
            </a:r>
            <a:r>
              <a:rPr lang="en-US" altLang="zh-CN" sz="2800" dirty="0"/>
              <a:t>/postfix/master </a:t>
            </a:r>
          </a:p>
          <a:p>
            <a:r>
              <a:rPr lang="zh-CN" altLang="en-US" sz="2800" dirty="0"/>
              <a:t>端口：</a:t>
            </a:r>
            <a:r>
              <a:rPr lang="en-US" altLang="zh-CN" sz="2800" dirty="0"/>
              <a:t>25 (</a:t>
            </a:r>
            <a:r>
              <a:rPr lang="en-US" altLang="zh-CN" sz="2800" dirty="0" err="1"/>
              <a:t>smtp</a:t>
            </a:r>
            <a:r>
              <a:rPr lang="en-US" altLang="zh-CN" sz="2800" dirty="0"/>
              <a:t>)</a:t>
            </a:r>
            <a:r>
              <a:rPr lang="zh-CN" altLang="en-US" sz="2800" dirty="0"/>
              <a:t>，</a:t>
            </a:r>
            <a:r>
              <a:rPr lang="en-US" altLang="zh-CN" sz="2800" dirty="0"/>
              <a:t> 465 (</a:t>
            </a:r>
            <a:r>
              <a:rPr lang="en-US" altLang="zh-CN" sz="2800" dirty="0" err="1"/>
              <a:t>smtps</a:t>
            </a:r>
            <a:r>
              <a:rPr lang="en-US" altLang="zh-CN" sz="2800" dirty="0"/>
              <a:t>)</a:t>
            </a:r>
          </a:p>
          <a:p>
            <a:r>
              <a:rPr lang="zh-CN" altLang="en-US" sz="2800" dirty="0"/>
              <a:t>配置文件</a:t>
            </a:r>
            <a:endParaRPr lang="en-US" altLang="zh-CN" sz="2800" dirty="0"/>
          </a:p>
          <a:p>
            <a:pPr lvl="1"/>
            <a:r>
              <a:rPr lang="zh-CN" altLang="en-US" sz="2400" dirty="0"/>
              <a:t>主控守护进程配置文件：</a:t>
            </a:r>
            <a:r>
              <a:rPr lang="en-US" altLang="zh-CN" sz="2400" b="1" dirty="0">
                <a:solidFill>
                  <a:srgbClr val="002060"/>
                </a:solidFill>
              </a:rPr>
              <a:t>/etc/postfix/master.cf </a:t>
            </a:r>
          </a:p>
          <a:p>
            <a:pPr lvl="1"/>
            <a:r>
              <a:rPr lang="zh-CN" altLang="zh-CN" sz="2400" dirty="0"/>
              <a:t>主配置文件</a:t>
            </a:r>
            <a:r>
              <a:rPr lang="zh-CN" altLang="en-US" sz="2400" dirty="0"/>
              <a:t>：</a:t>
            </a:r>
            <a:r>
              <a:rPr lang="en-US" altLang="zh-CN" sz="2400" b="1" dirty="0">
                <a:solidFill>
                  <a:srgbClr val="002060"/>
                </a:solidFill>
              </a:rPr>
              <a:t>/etc/postfix/main.cf</a:t>
            </a:r>
          </a:p>
          <a:p>
            <a:r>
              <a:rPr lang="zh-CN" altLang="en-US" sz="2800" dirty="0"/>
              <a:t>相关软件包：</a:t>
            </a:r>
            <a:r>
              <a:rPr lang="en-US" altLang="zh-CN" sz="2800" dirty="0" err="1"/>
              <a:t>procmail</a:t>
            </a:r>
            <a:r>
              <a:rPr lang="en-US" altLang="zh-CN" sz="2800" dirty="0"/>
              <a:t> , </a:t>
            </a:r>
            <a:r>
              <a:rPr lang="en-US" altLang="zh-CN" sz="2800" dirty="0" err="1"/>
              <a:t>openssl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48</a:t>
            </a:fld>
            <a:endParaRPr lang="en-US" altLang="zh-C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en-US" dirty="0"/>
              <a:t>的命令工具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管理工具</a:t>
            </a:r>
            <a:endParaRPr lang="en-US" altLang="zh-CN" dirty="0"/>
          </a:p>
          <a:p>
            <a:pPr lvl="1"/>
            <a:r>
              <a:rPr lang="en-US" altLang="zh-CN" sz="2200" b="1" dirty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>
                <a:solidFill>
                  <a:srgbClr val="002060"/>
                </a:solidFill>
              </a:rPr>
              <a:t>usr</a:t>
            </a:r>
            <a:r>
              <a:rPr lang="en-US" altLang="zh-CN" sz="2200" b="1" dirty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>
                <a:solidFill>
                  <a:srgbClr val="002060"/>
                </a:solidFill>
              </a:rPr>
              <a:t>sbin</a:t>
            </a:r>
            <a:r>
              <a:rPr lang="en-US" altLang="zh-CN" sz="2200" b="1" dirty="0">
                <a:solidFill>
                  <a:srgbClr val="002060"/>
                </a:solidFill>
              </a:rPr>
              <a:t>/postfix</a:t>
            </a:r>
            <a:r>
              <a:rPr lang="zh-CN" altLang="en-US" sz="2200" dirty="0"/>
              <a:t>：</a:t>
            </a:r>
            <a:r>
              <a:rPr lang="en-US" altLang="zh-CN" sz="2200" dirty="0"/>
              <a:t>Postfix</a:t>
            </a:r>
            <a:r>
              <a:rPr lang="zh-CN" altLang="en-US" sz="2200" dirty="0"/>
              <a:t>的控制程序，类似于</a:t>
            </a:r>
            <a:r>
              <a:rPr lang="en-US" altLang="zh-CN" sz="2200" dirty="0"/>
              <a:t>Apache</a:t>
            </a:r>
            <a:r>
              <a:rPr lang="zh-CN" altLang="en-US" sz="2200" dirty="0"/>
              <a:t>的</a:t>
            </a:r>
            <a:r>
              <a:rPr lang="en-US" altLang="zh-CN" sz="2200" dirty="0" err="1"/>
              <a:t>apachectl</a:t>
            </a:r>
            <a:endParaRPr lang="en-US" altLang="zh-CN" sz="2200" dirty="0"/>
          </a:p>
          <a:p>
            <a:pPr lvl="1"/>
            <a:r>
              <a:rPr lang="en-US" altLang="zh-CN" sz="2200" b="1" dirty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>
                <a:solidFill>
                  <a:srgbClr val="002060"/>
                </a:solidFill>
              </a:rPr>
              <a:t>usr</a:t>
            </a:r>
            <a:r>
              <a:rPr lang="en-US" altLang="zh-CN" sz="2200" b="1" dirty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>
                <a:solidFill>
                  <a:srgbClr val="002060"/>
                </a:solidFill>
              </a:rPr>
              <a:t>sbin</a:t>
            </a:r>
            <a:r>
              <a:rPr lang="en-US" altLang="zh-CN" sz="2200" b="1" dirty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>
                <a:solidFill>
                  <a:srgbClr val="002060"/>
                </a:solidFill>
              </a:rPr>
              <a:t>postconf</a:t>
            </a:r>
            <a:r>
              <a:rPr lang="zh-CN" altLang="en-US" sz="2200" dirty="0"/>
              <a:t>：显示和编辑 </a:t>
            </a:r>
            <a:r>
              <a:rPr lang="en-US" altLang="zh-CN" sz="2200" dirty="0"/>
              <a:t>/etc/postfix/main.cf</a:t>
            </a:r>
            <a:r>
              <a:rPr lang="zh-CN" altLang="en-US" sz="2200" dirty="0"/>
              <a:t>的配置工具</a:t>
            </a:r>
          </a:p>
          <a:p>
            <a:pPr lvl="1"/>
            <a:r>
              <a:rPr lang="en-US" altLang="zh-CN" sz="2200" b="1" dirty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>
                <a:solidFill>
                  <a:srgbClr val="002060"/>
                </a:solidFill>
              </a:rPr>
              <a:t>usr</a:t>
            </a:r>
            <a:r>
              <a:rPr lang="en-US" altLang="zh-CN" sz="2200" b="1" dirty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>
                <a:solidFill>
                  <a:srgbClr val="002060"/>
                </a:solidFill>
              </a:rPr>
              <a:t>sbin</a:t>
            </a:r>
            <a:r>
              <a:rPr lang="en-US" altLang="zh-CN" sz="2200" b="1" dirty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>
                <a:solidFill>
                  <a:srgbClr val="002060"/>
                </a:solidFill>
              </a:rPr>
              <a:t>postalias</a:t>
            </a:r>
            <a:r>
              <a:rPr lang="zh-CN" altLang="en-US" sz="2200" dirty="0"/>
              <a:t>：构造、修改和查询别名表</a:t>
            </a:r>
          </a:p>
          <a:p>
            <a:pPr lvl="1"/>
            <a:r>
              <a:rPr lang="en-US" altLang="zh-CN" sz="2200" b="1" dirty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>
                <a:solidFill>
                  <a:srgbClr val="002060"/>
                </a:solidFill>
              </a:rPr>
              <a:t>usr</a:t>
            </a:r>
            <a:r>
              <a:rPr lang="en-US" altLang="zh-CN" sz="2200" b="1" dirty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>
                <a:solidFill>
                  <a:srgbClr val="002060"/>
                </a:solidFill>
              </a:rPr>
              <a:t>sbin</a:t>
            </a:r>
            <a:r>
              <a:rPr lang="en-US" altLang="zh-CN" sz="2200" b="1" dirty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>
                <a:solidFill>
                  <a:srgbClr val="002060"/>
                </a:solidFill>
              </a:rPr>
              <a:t>postmap</a:t>
            </a:r>
            <a:r>
              <a:rPr lang="zh-CN" altLang="en-US" sz="2200" dirty="0"/>
              <a:t>：构造、修改或者查询查找表</a:t>
            </a:r>
          </a:p>
          <a:p>
            <a:pPr lvl="1"/>
            <a:r>
              <a:rPr lang="en-US" altLang="zh-CN" sz="2200" b="1" dirty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>
                <a:solidFill>
                  <a:srgbClr val="002060"/>
                </a:solidFill>
              </a:rPr>
              <a:t>usr</a:t>
            </a:r>
            <a:r>
              <a:rPr lang="en-US" altLang="zh-CN" sz="2200" b="1" dirty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>
                <a:solidFill>
                  <a:srgbClr val="002060"/>
                </a:solidFill>
              </a:rPr>
              <a:t>sbin</a:t>
            </a:r>
            <a:r>
              <a:rPr lang="en-US" altLang="zh-CN" sz="2200" b="1" dirty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>
                <a:solidFill>
                  <a:srgbClr val="002060"/>
                </a:solidFill>
              </a:rPr>
              <a:t>postcat</a:t>
            </a:r>
            <a:r>
              <a:rPr lang="zh-CN" altLang="en-US" sz="2200" dirty="0"/>
              <a:t>：打印队列文件的内容</a:t>
            </a:r>
          </a:p>
          <a:p>
            <a:pPr lvl="1"/>
            <a:r>
              <a:rPr lang="en-US" altLang="zh-CN" sz="2200" b="1" dirty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>
                <a:solidFill>
                  <a:srgbClr val="002060"/>
                </a:solidFill>
              </a:rPr>
              <a:t>usr</a:t>
            </a:r>
            <a:r>
              <a:rPr lang="en-US" altLang="zh-CN" sz="2200" b="1" dirty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>
                <a:solidFill>
                  <a:srgbClr val="002060"/>
                </a:solidFill>
              </a:rPr>
              <a:t>sbin</a:t>
            </a:r>
            <a:r>
              <a:rPr lang="en-US" altLang="zh-CN" sz="2200" b="1" dirty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>
                <a:solidFill>
                  <a:srgbClr val="002060"/>
                </a:solidFill>
              </a:rPr>
              <a:t>postqueue</a:t>
            </a:r>
            <a:r>
              <a:rPr lang="zh-CN" altLang="en-US" sz="2200" dirty="0"/>
              <a:t>：邮件队列管理工具</a:t>
            </a:r>
          </a:p>
          <a:p>
            <a:pPr lvl="1"/>
            <a:r>
              <a:rPr lang="en-US" altLang="zh-CN" sz="2200" b="1" dirty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>
                <a:solidFill>
                  <a:srgbClr val="002060"/>
                </a:solidFill>
              </a:rPr>
              <a:t>usr</a:t>
            </a:r>
            <a:r>
              <a:rPr lang="en-US" altLang="zh-CN" sz="2200" b="1" dirty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>
                <a:solidFill>
                  <a:srgbClr val="002060"/>
                </a:solidFill>
              </a:rPr>
              <a:t>sbin</a:t>
            </a:r>
            <a:r>
              <a:rPr lang="en-US" altLang="zh-CN" sz="2200" b="1" dirty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>
                <a:solidFill>
                  <a:srgbClr val="002060"/>
                </a:solidFill>
              </a:rPr>
              <a:t>postsuper</a:t>
            </a:r>
            <a:r>
              <a:rPr lang="zh-CN" altLang="en-US" sz="2200" dirty="0"/>
              <a:t>：系统管理员的邮件队列管理工具</a:t>
            </a:r>
          </a:p>
          <a:p>
            <a:pPr lvl="1"/>
            <a:r>
              <a:rPr lang="en-US" altLang="zh-CN" sz="2200" b="1" dirty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>
                <a:solidFill>
                  <a:srgbClr val="002060"/>
                </a:solidFill>
              </a:rPr>
              <a:t>usr</a:t>
            </a:r>
            <a:r>
              <a:rPr lang="en-US" altLang="zh-CN" sz="2200" b="1" dirty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>
                <a:solidFill>
                  <a:srgbClr val="002060"/>
                </a:solidFill>
              </a:rPr>
              <a:t>sbin</a:t>
            </a:r>
            <a:r>
              <a:rPr lang="en-US" altLang="zh-CN" sz="2200" b="1" dirty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>
                <a:solidFill>
                  <a:srgbClr val="002060"/>
                </a:solidFill>
              </a:rPr>
              <a:t>postlog</a:t>
            </a:r>
            <a:r>
              <a:rPr lang="zh-CN" altLang="en-US" sz="2200" dirty="0"/>
              <a:t>：一个向邮件日志直接写入信息的工具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49</a:t>
            </a:fld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邮件系统与邮件协议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电子邮件系统的组成</a:t>
            </a:r>
            <a:endParaRPr lang="en-US" altLang="zh-CN" dirty="0"/>
          </a:p>
          <a:p>
            <a:r>
              <a:rPr lang="zh-CN" altLang="zh-CN" dirty="0"/>
              <a:t>邮件消息的传输流程</a:t>
            </a:r>
            <a:endParaRPr lang="en-US" altLang="zh-CN" dirty="0"/>
          </a:p>
          <a:p>
            <a:r>
              <a:rPr lang="zh-CN" altLang="zh-CN" dirty="0"/>
              <a:t>电子邮件</a:t>
            </a:r>
            <a:r>
              <a:rPr lang="zh-CN" altLang="en-US" dirty="0"/>
              <a:t>相关</a:t>
            </a:r>
            <a:r>
              <a:rPr lang="zh-CN" altLang="zh-CN" dirty="0"/>
              <a:t>协议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en-US" dirty="0"/>
              <a:t>的命令工具（续）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 err="1"/>
              <a:t>Sendmail</a:t>
            </a:r>
            <a:r>
              <a:rPr lang="zh-CN" altLang="en-US" dirty="0"/>
              <a:t>兼容的工具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/</a:t>
            </a:r>
            <a:r>
              <a:rPr lang="en-US" altLang="zh-CN" b="1" dirty="0" err="1">
                <a:solidFill>
                  <a:srgbClr val="002060"/>
                </a:solidFill>
              </a:rPr>
              <a:t>usr</a:t>
            </a:r>
            <a:r>
              <a:rPr lang="en-US" altLang="zh-CN" b="1" dirty="0">
                <a:solidFill>
                  <a:srgbClr val="002060"/>
                </a:solidFill>
              </a:rPr>
              <a:t>/</a:t>
            </a:r>
            <a:r>
              <a:rPr lang="en-US" altLang="zh-CN" b="1" dirty="0" err="1">
                <a:solidFill>
                  <a:srgbClr val="002060"/>
                </a:solidFill>
              </a:rPr>
              <a:t>sbin</a:t>
            </a:r>
            <a:r>
              <a:rPr lang="en-US" altLang="zh-CN" b="1" dirty="0">
                <a:solidFill>
                  <a:srgbClr val="002060"/>
                </a:solidFill>
              </a:rPr>
              <a:t>/</a:t>
            </a:r>
            <a:r>
              <a:rPr lang="en-US" altLang="zh-CN" b="1" dirty="0" err="1">
                <a:solidFill>
                  <a:srgbClr val="002060"/>
                </a:solidFill>
              </a:rPr>
              <a:t>sendmail</a:t>
            </a:r>
            <a:endParaRPr lang="en-US" altLang="zh-CN" dirty="0"/>
          </a:p>
          <a:p>
            <a:pPr lvl="2"/>
            <a:r>
              <a:rPr lang="zh-CN" altLang="en-US" dirty="0"/>
              <a:t>与</a:t>
            </a:r>
            <a:r>
              <a:rPr lang="en-US" altLang="zh-CN" dirty="0" err="1"/>
              <a:t>Sendmail</a:t>
            </a:r>
            <a:r>
              <a:rPr lang="zh-CN" altLang="en-US" dirty="0"/>
              <a:t>兼容的邮件发送替代工具</a:t>
            </a:r>
            <a:endParaRPr lang="en-US" altLang="zh-CN" dirty="0"/>
          </a:p>
          <a:p>
            <a:pPr lvl="2"/>
            <a:r>
              <a:rPr lang="zh-CN" altLang="en-US" dirty="0"/>
              <a:t>链接到 </a:t>
            </a:r>
            <a:r>
              <a:rPr lang="en-US" altLang="zh-CN" b="1" dirty="0">
                <a:solidFill>
                  <a:srgbClr val="002060"/>
                </a:solidFill>
              </a:rPr>
              <a:t>/</a:t>
            </a:r>
            <a:r>
              <a:rPr lang="en-US" altLang="zh-CN" b="1" dirty="0" err="1">
                <a:solidFill>
                  <a:srgbClr val="002060"/>
                </a:solidFill>
              </a:rPr>
              <a:t>usr</a:t>
            </a:r>
            <a:r>
              <a:rPr lang="en-US" altLang="zh-CN" b="1" dirty="0">
                <a:solidFill>
                  <a:srgbClr val="002060"/>
                </a:solidFill>
              </a:rPr>
              <a:t>/</a:t>
            </a:r>
            <a:r>
              <a:rPr lang="en-US" altLang="zh-CN" b="1" dirty="0" err="1">
                <a:solidFill>
                  <a:srgbClr val="002060"/>
                </a:solidFill>
              </a:rPr>
              <a:t>sbin</a:t>
            </a:r>
            <a:r>
              <a:rPr lang="en-US" altLang="zh-CN" b="1" dirty="0">
                <a:solidFill>
                  <a:srgbClr val="002060"/>
                </a:solidFill>
              </a:rPr>
              <a:t>/</a:t>
            </a:r>
            <a:r>
              <a:rPr lang="en-US" altLang="zh-CN" b="1" dirty="0" err="1">
                <a:solidFill>
                  <a:srgbClr val="002060"/>
                </a:solidFill>
              </a:rPr>
              <a:t>sendmail.postfix</a:t>
            </a:r>
            <a:endParaRPr lang="zh-CN" altLang="en-US" b="1" dirty="0">
              <a:solidFill>
                <a:srgbClr val="002060"/>
              </a:solidFill>
            </a:endParaRP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/</a:t>
            </a:r>
            <a:r>
              <a:rPr lang="en-US" altLang="zh-CN" b="1" dirty="0" err="1">
                <a:solidFill>
                  <a:srgbClr val="002060"/>
                </a:solidFill>
              </a:rPr>
              <a:t>usr</a:t>
            </a:r>
            <a:r>
              <a:rPr lang="en-US" altLang="zh-CN" b="1" dirty="0">
                <a:solidFill>
                  <a:srgbClr val="002060"/>
                </a:solidFill>
              </a:rPr>
              <a:t>/bin/</a:t>
            </a:r>
            <a:r>
              <a:rPr lang="en-US" altLang="zh-CN" b="1" dirty="0" err="1">
                <a:solidFill>
                  <a:srgbClr val="002060"/>
                </a:solidFill>
              </a:rPr>
              <a:t>newaliases</a:t>
            </a:r>
            <a:endParaRPr lang="en-US" altLang="zh-CN" dirty="0"/>
          </a:p>
          <a:p>
            <a:pPr lvl="2"/>
            <a:r>
              <a:rPr lang="zh-CN" altLang="en-US" dirty="0"/>
              <a:t>与</a:t>
            </a:r>
            <a:r>
              <a:rPr lang="en-US" altLang="zh-CN" dirty="0" err="1"/>
              <a:t>Sendmail</a:t>
            </a:r>
            <a:r>
              <a:rPr lang="zh-CN" altLang="en-US" dirty="0"/>
              <a:t>兼容的别名数据库生成替代工具</a:t>
            </a:r>
            <a:endParaRPr lang="en-US" altLang="zh-CN" dirty="0"/>
          </a:p>
          <a:p>
            <a:pPr lvl="2"/>
            <a:r>
              <a:rPr lang="zh-CN" altLang="en-US" dirty="0"/>
              <a:t>链接到</a:t>
            </a:r>
            <a:r>
              <a:rPr lang="zh-CN" altLang="en-US" b="1" dirty="0">
                <a:solidFill>
                  <a:srgbClr val="002060"/>
                </a:solidFill>
              </a:rPr>
              <a:t> </a:t>
            </a:r>
            <a:r>
              <a:rPr lang="en-US" altLang="zh-CN" b="1" dirty="0">
                <a:solidFill>
                  <a:srgbClr val="002060"/>
                </a:solidFill>
              </a:rPr>
              <a:t>/</a:t>
            </a:r>
            <a:r>
              <a:rPr lang="en-US" altLang="zh-CN" b="1" dirty="0" err="1">
                <a:solidFill>
                  <a:srgbClr val="002060"/>
                </a:solidFill>
              </a:rPr>
              <a:t>usr</a:t>
            </a:r>
            <a:r>
              <a:rPr lang="en-US" altLang="zh-CN" b="1" dirty="0">
                <a:solidFill>
                  <a:srgbClr val="002060"/>
                </a:solidFill>
              </a:rPr>
              <a:t>/bin/</a:t>
            </a:r>
            <a:r>
              <a:rPr lang="en-US" altLang="zh-CN" b="1" dirty="0" err="1">
                <a:solidFill>
                  <a:srgbClr val="002060"/>
                </a:solidFill>
              </a:rPr>
              <a:t>newaliases.postfix</a:t>
            </a:r>
            <a:endParaRPr lang="zh-CN" altLang="en-US" b="1" dirty="0">
              <a:solidFill>
                <a:srgbClr val="002060"/>
              </a:solidFill>
            </a:endParaRP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/</a:t>
            </a:r>
            <a:r>
              <a:rPr lang="en-US" altLang="zh-CN" b="1" dirty="0" err="1">
                <a:solidFill>
                  <a:srgbClr val="002060"/>
                </a:solidFill>
              </a:rPr>
              <a:t>usr</a:t>
            </a:r>
            <a:r>
              <a:rPr lang="en-US" altLang="zh-CN" b="1" dirty="0">
                <a:solidFill>
                  <a:srgbClr val="002060"/>
                </a:solidFill>
              </a:rPr>
              <a:t>/bin/</a:t>
            </a:r>
            <a:r>
              <a:rPr lang="en-US" altLang="zh-CN" b="1" dirty="0" err="1">
                <a:solidFill>
                  <a:srgbClr val="002060"/>
                </a:solidFill>
              </a:rPr>
              <a:t>mailq</a:t>
            </a:r>
            <a:endParaRPr lang="en-US" altLang="zh-CN" dirty="0"/>
          </a:p>
          <a:p>
            <a:pPr lvl="2"/>
            <a:r>
              <a:rPr lang="zh-CN" altLang="en-US" dirty="0"/>
              <a:t>与</a:t>
            </a:r>
            <a:r>
              <a:rPr lang="en-US" altLang="zh-CN" dirty="0" err="1"/>
              <a:t>Sendmail</a:t>
            </a:r>
            <a:r>
              <a:rPr lang="zh-CN" altLang="en-US" dirty="0"/>
              <a:t>兼容的邮件队列查询替代工具</a:t>
            </a:r>
            <a:endParaRPr lang="en-US" altLang="zh-CN" dirty="0"/>
          </a:p>
          <a:p>
            <a:pPr lvl="2"/>
            <a:r>
              <a:rPr lang="zh-CN" altLang="en-US" dirty="0"/>
              <a:t>链接到 </a:t>
            </a:r>
            <a:r>
              <a:rPr lang="en-US" altLang="zh-CN" b="1" dirty="0">
                <a:solidFill>
                  <a:srgbClr val="002060"/>
                </a:solidFill>
              </a:rPr>
              <a:t>/</a:t>
            </a:r>
            <a:r>
              <a:rPr lang="en-US" altLang="zh-CN" b="1" dirty="0" err="1">
                <a:solidFill>
                  <a:srgbClr val="002060"/>
                </a:solidFill>
              </a:rPr>
              <a:t>usr</a:t>
            </a:r>
            <a:r>
              <a:rPr lang="en-US" altLang="zh-CN" b="1" dirty="0">
                <a:solidFill>
                  <a:srgbClr val="002060"/>
                </a:solidFill>
              </a:rPr>
              <a:t>/bin/</a:t>
            </a:r>
            <a:r>
              <a:rPr lang="en-US" altLang="zh-CN" b="1" dirty="0" err="1">
                <a:solidFill>
                  <a:srgbClr val="002060"/>
                </a:solidFill>
              </a:rPr>
              <a:t>mailq.postfix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50</a:t>
            </a:fld>
            <a:endParaRPr lang="en-US" altLang="zh-C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控制</a:t>
            </a:r>
            <a:r>
              <a:rPr lang="zh-CN" altLang="en-US" dirty="0"/>
              <a:t>和监视</a:t>
            </a:r>
            <a:r>
              <a:rPr lang="en-US" altLang="zh-CN" dirty="0"/>
              <a:t>Postfix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6503"/>
          </a:xfrm>
        </p:spPr>
        <p:txBody>
          <a:bodyPr/>
          <a:lstStyle/>
          <a:p>
            <a:r>
              <a:rPr lang="zh-CN" altLang="zh-CN" dirty="0"/>
              <a:t>控制</a:t>
            </a:r>
            <a:r>
              <a:rPr lang="en-US" altLang="zh-CN" dirty="0"/>
              <a:t>Postfix</a:t>
            </a:r>
          </a:p>
          <a:p>
            <a:pPr lvl="1">
              <a:buNone/>
            </a:pP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</a:rPr>
              <a:t># postfix {</a:t>
            </a:r>
            <a:r>
              <a:rPr lang="en-US" altLang="zh-CN" sz="2200" b="1" dirty="0" err="1">
                <a:solidFill>
                  <a:schemeClr val="accent6">
                    <a:lumMod val="75000"/>
                  </a:schemeClr>
                </a:solidFill>
              </a:rPr>
              <a:t>abort|flush|check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lvl="1"/>
            <a:r>
              <a:rPr lang="en-US" altLang="zh-CN" sz="2200" dirty="0"/>
              <a:t>abort</a:t>
            </a:r>
            <a:r>
              <a:rPr lang="zh-CN" altLang="en-US" sz="2200" dirty="0"/>
              <a:t>：</a:t>
            </a:r>
            <a:r>
              <a:rPr lang="zh-CN" altLang="zh-CN" sz="2200" dirty="0"/>
              <a:t>立即退出</a:t>
            </a:r>
            <a:endParaRPr lang="zh-CN" altLang="en-US" sz="2200" dirty="0"/>
          </a:p>
          <a:p>
            <a:pPr lvl="1"/>
            <a:r>
              <a:rPr lang="en-US" altLang="zh-CN" sz="2200" dirty="0"/>
              <a:t>flush</a:t>
            </a:r>
            <a:r>
              <a:rPr lang="zh-CN" altLang="en-US" sz="2200" dirty="0"/>
              <a:t>： </a:t>
            </a:r>
            <a:r>
              <a:rPr lang="zh-CN" altLang="zh-CN" sz="2200" dirty="0"/>
              <a:t>强制将目前正在邮件队列的邮件寄出</a:t>
            </a:r>
            <a:endParaRPr lang="zh-CN" altLang="en-US" sz="2200" dirty="0"/>
          </a:p>
          <a:p>
            <a:pPr lvl="1"/>
            <a:r>
              <a:rPr lang="en-US" altLang="zh-CN" sz="2200" dirty="0"/>
              <a:t>check</a:t>
            </a:r>
            <a:r>
              <a:rPr lang="zh-CN" altLang="en-US" sz="2200" dirty="0"/>
              <a:t>：</a:t>
            </a:r>
            <a:r>
              <a:rPr lang="zh-CN" altLang="zh-CN" sz="2200" dirty="0"/>
              <a:t>检查</a:t>
            </a:r>
            <a:r>
              <a:rPr lang="en-US" altLang="zh-CN" sz="2200" dirty="0"/>
              <a:t>Postfix</a:t>
            </a:r>
            <a:r>
              <a:rPr lang="zh-CN" altLang="zh-CN" sz="2200" dirty="0"/>
              <a:t>的目录及文件的权限并创建丢失的目录</a:t>
            </a:r>
            <a:endParaRPr lang="en-US" altLang="zh-CN" sz="2200" dirty="0"/>
          </a:p>
          <a:p>
            <a:r>
              <a:rPr lang="zh-CN" altLang="en-US" dirty="0"/>
              <a:t>队列管理</a:t>
            </a:r>
            <a:endParaRPr lang="en-US" altLang="zh-CN" dirty="0"/>
          </a:p>
          <a:p>
            <a:pPr lvl="1"/>
            <a:r>
              <a:rPr lang="zh-CN" altLang="en-US" sz="2200" dirty="0"/>
              <a:t>查看延期的消息：</a:t>
            </a:r>
            <a:r>
              <a:rPr lang="en-US" altLang="zh-CN" sz="2200" b="1" dirty="0" err="1">
                <a:solidFill>
                  <a:schemeClr val="accent6">
                    <a:lumMod val="75000"/>
                  </a:schemeClr>
                </a:solidFill>
              </a:rPr>
              <a:t>postqueue -p</a:t>
            </a:r>
          </a:p>
          <a:p>
            <a:pPr lvl="1"/>
            <a:r>
              <a:rPr lang="zh-CN" altLang="en-US" sz="2200" dirty="0"/>
              <a:t>发送延期消息：</a:t>
            </a:r>
            <a:r>
              <a:rPr lang="en-US" altLang="zh-CN" sz="2200" b="1" dirty="0" err="1">
                <a:solidFill>
                  <a:schemeClr val="accent6">
                    <a:lumMod val="75000"/>
                  </a:schemeClr>
                </a:solidFill>
              </a:rPr>
              <a:t>postqueue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</a:rPr>
              <a:t> -f</a:t>
            </a:r>
          </a:p>
          <a:p>
            <a:r>
              <a:rPr lang="zh-CN" altLang="en-US" dirty="0"/>
              <a:t>监视</a:t>
            </a:r>
            <a:r>
              <a:rPr lang="en-US" altLang="zh-CN" dirty="0"/>
              <a:t>Postfix</a:t>
            </a:r>
            <a:r>
              <a:rPr lang="zh-CN" altLang="en-US" dirty="0"/>
              <a:t>日志</a:t>
            </a:r>
            <a:endParaRPr lang="en-US" altLang="zh-CN" dirty="0"/>
          </a:p>
          <a:p>
            <a:pPr lvl="1">
              <a:buNone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# tail -f /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/log/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maillog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egrep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 '(</a:t>
            </a:r>
            <a:r>
              <a:rPr lang="en-US" altLang="zh-CN" sz="2000" b="1" dirty="0" err="1">
                <a:solidFill>
                  <a:srgbClr val="002060"/>
                </a:solidFill>
              </a:rPr>
              <a:t>reject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|</a:t>
            </a:r>
            <a:r>
              <a:rPr lang="en-US" altLang="zh-CN" sz="2000" b="1" dirty="0" err="1">
                <a:solidFill>
                  <a:srgbClr val="002060"/>
                </a:solidFill>
              </a:rPr>
              <a:t>warning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|</a:t>
            </a:r>
            <a:r>
              <a:rPr lang="en-US" altLang="zh-CN" sz="2000" b="1" dirty="0" err="1">
                <a:solidFill>
                  <a:srgbClr val="002060"/>
                </a:solidFill>
              </a:rPr>
              <a:t>error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|</a:t>
            </a:r>
            <a:r>
              <a:rPr lang="en-US" altLang="zh-CN" sz="2000" b="1" dirty="0" err="1">
                <a:solidFill>
                  <a:srgbClr val="002060"/>
                </a:solidFill>
              </a:rPr>
              <a:t>fatal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|</a:t>
            </a:r>
            <a:r>
              <a:rPr lang="en-US" altLang="zh-CN" sz="2000" b="1" dirty="0" err="1">
                <a:solidFill>
                  <a:srgbClr val="002060"/>
                </a:solidFill>
              </a:rPr>
              <a:t>panic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):' /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/log/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maillog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51</a:t>
            </a:fld>
            <a:endParaRPr lang="en-US" altLang="zh-C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CentOS</a:t>
            </a:r>
            <a:r>
              <a:rPr lang="zh-CN" altLang="en-US" dirty="0"/>
              <a:t>中</a:t>
            </a:r>
            <a:r>
              <a:rPr lang="en-US" altLang="zh-CN" dirty="0"/>
              <a:t>Postfix</a:t>
            </a:r>
            <a:r>
              <a:rPr lang="zh-CN" altLang="zh-CN" dirty="0"/>
              <a:t>的默认配置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1036712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127.0.0.1</a:t>
            </a:r>
            <a:r>
              <a:rPr lang="zh-CN" altLang="en-US" dirty="0"/>
              <a:t>网络接口上监听</a:t>
            </a:r>
            <a:r>
              <a:rPr lang="en-US" altLang="zh-CN" dirty="0"/>
              <a:t>25</a:t>
            </a:r>
            <a:r>
              <a:rPr lang="zh-CN" altLang="en-US" dirty="0"/>
              <a:t>号端口</a:t>
            </a:r>
          </a:p>
          <a:p>
            <a:r>
              <a:rPr lang="zh-CN" altLang="en-US" dirty="0"/>
              <a:t>可以接收发往本地主机和本地域的邮件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276867"/>
            <a:ext cx="8208912" cy="38164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002060"/>
                </a:solidFill>
              </a:rPr>
              <a:t># service postfix start</a:t>
            </a:r>
          </a:p>
          <a:p>
            <a:r>
              <a:rPr lang="en-US" altLang="zh-CN" sz="2200" b="1" dirty="0">
                <a:solidFill>
                  <a:srgbClr val="002060"/>
                </a:solidFill>
              </a:rPr>
              <a:t># </a:t>
            </a:r>
            <a:r>
              <a:rPr lang="en-US" altLang="zh-CN" sz="2200" b="1" dirty="0" err="1">
                <a:solidFill>
                  <a:srgbClr val="002060"/>
                </a:solidFill>
              </a:rPr>
              <a:t>ps</a:t>
            </a:r>
            <a:r>
              <a:rPr lang="en-US" altLang="zh-CN" sz="2200" b="1" dirty="0">
                <a:solidFill>
                  <a:srgbClr val="002060"/>
                </a:solidFill>
              </a:rPr>
              <a:t> -</a:t>
            </a:r>
            <a:r>
              <a:rPr lang="en-US" altLang="zh-CN" sz="2200" b="1" dirty="0" err="1">
                <a:solidFill>
                  <a:srgbClr val="002060"/>
                </a:solidFill>
              </a:rPr>
              <a:t>ef|grep</a:t>
            </a:r>
            <a:r>
              <a:rPr lang="en-US" altLang="zh-CN" sz="2200" b="1" dirty="0">
                <a:solidFill>
                  <a:srgbClr val="002060"/>
                </a:solidFill>
              </a:rPr>
              <a:t> postfix</a:t>
            </a:r>
          </a:p>
          <a:p>
            <a:r>
              <a:rPr lang="en-US" altLang="zh-CN" sz="2200" dirty="0"/>
              <a:t>root      4755     1  0 Apr11 ?  00:00:00 /</a:t>
            </a:r>
            <a:r>
              <a:rPr lang="en-US" altLang="zh-CN" sz="2200" dirty="0" err="1"/>
              <a:t>usr</a:t>
            </a:r>
            <a:r>
              <a:rPr lang="en-US" altLang="zh-CN" sz="2200" dirty="0"/>
              <a:t>/</a:t>
            </a:r>
            <a:r>
              <a:rPr lang="en-US" altLang="zh-CN" sz="2200" dirty="0" err="1"/>
              <a:t>libexec</a:t>
            </a:r>
            <a:r>
              <a:rPr lang="en-US" altLang="zh-CN" sz="2200" dirty="0"/>
              <a:t>/postfix/master</a:t>
            </a:r>
          </a:p>
          <a:p>
            <a:r>
              <a:rPr lang="en-US" altLang="zh-CN" sz="2200" dirty="0"/>
              <a:t>postfix   4758  4755  0 Apr11 ?  00:00:00 </a:t>
            </a:r>
            <a:r>
              <a:rPr lang="en-US" altLang="zh-CN" sz="2200" dirty="0" err="1"/>
              <a:t>qmgr</a:t>
            </a:r>
            <a:r>
              <a:rPr lang="en-US" altLang="zh-CN" sz="2200" dirty="0"/>
              <a:t> -l -t </a:t>
            </a:r>
            <a:r>
              <a:rPr lang="en-US" altLang="zh-CN" sz="2200" dirty="0" err="1"/>
              <a:t>fifo</a:t>
            </a:r>
            <a:r>
              <a:rPr lang="en-US" altLang="zh-CN" sz="2200" dirty="0"/>
              <a:t> -u</a:t>
            </a:r>
          </a:p>
          <a:p>
            <a:r>
              <a:rPr lang="en-US" altLang="zh-CN" sz="2200" dirty="0"/>
              <a:t>postfix   6935  4755  0 02:33 ?  00:00:00 pickup -l -t </a:t>
            </a:r>
            <a:r>
              <a:rPr lang="en-US" altLang="zh-CN" sz="2200" dirty="0" err="1"/>
              <a:t>fifo</a:t>
            </a:r>
            <a:r>
              <a:rPr lang="en-US" altLang="zh-CN" sz="2200" dirty="0"/>
              <a:t> -u</a:t>
            </a:r>
          </a:p>
          <a:p>
            <a:r>
              <a:rPr lang="en-US" altLang="zh-CN" sz="2200" b="1" dirty="0">
                <a:solidFill>
                  <a:srgbClr val="002060"/>
                </a:solidFill>
              </a:rPr>
              <a:t># </a:t>
            </a:r>
            <a:r>
              <a:rPr lang="en-US" altLang="zh-CN" sz="2200" b="1" dirty="0" err="1">
                <a:solidFill>
                  <a:srgbClr val="002060"/>
                </a:solidFill>
              </a:rPr>
              <a:t>postconf</a:t>
            </a:r>
            <a:r>
              <a:rPr lang="en-US" altLang="zh-CN" sz="2200" b="1" dirty="0">
                <a:solidFill>
                  <a:srgbClr val="002060"/>
                </a:solidFill>
              </a:rPr>
              <a:t> -n |</a:t>
            </a:r>
            <a:r>
              <a:rPr lang="en-US" altLang="zh-CN" sz="2200" b="1" dirty="0" err="1">
                <a:solidFill>
                  <a:srgbClr val="002060"/>
                </a:solidFill>
              </a:rPr>
              <a:t>grep</a:t>
            </a:r>
            <a:r>
              <a:rPr lang="en-US" altLang="zh-CN" sz="2200" b="1" dirty="0">
                <a:solidFill>
                  <a:srgbClr val="002060"/>
                </a:solidFill>
              </a:rPr>
              <a:t> </a:t>
            </a:r>
            <a:r>
              <a:rPr lang="en-US" altLang="zh-CN" sz="2200" b="1" dirty="0" err="1">
                <a:solidFill>
                  <a:srgbClr val="002060"/>
                </a:solidFill>
              </a:rPr>
              <a:t>inet_interfaces</a:t>
            </a:r>
            <a:endParaRPr lang="en-US" altLang="zh-CN" sz="2200" b="1" dirty="0">
              <a:solidFill>
                <a:srgbClr val="002060"/>
              </a:solidFill>
            </a:endParaRPr>
          </a:p>
          <a:p>
            <a:r>
              <a:rPr lang="en-US" altLang="zh-CN" sz="2200" dirty="0" err="1"/>
              <a:t>inet_interfaces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localhost</a:t>
            </a:r>
            <a:endParaRPr lang="en-US" altLang="zh-CN" sz="2200" dirty="0"/>
          </a:p>
          <a:p>
            <a:r>
              <a:rPr lang="en-US" altLang="zh-CN" sz="2200" b="1" dirty="0">
                <a:solidFill>
                  <a:srgbClr val="002060"/>
                </a:solidFill>
              </a:rPr>
              <a:t># </a:t>
            </a:r>
            <a:r>
              <a:rPr lang="en-US" altLang="zh-CN" sz="2200" b="1" dirty="0" err="1">
                <a:solidFill>
                  <a:srgbClr val="002060"/>
                </a:solidFill>
              </a:rPr>
              <a:t>postconf</a:t>
            </a:r>
            <a:r>
              <a:rPr lang="en-US" altLang="zh-CN" sz="2200" b="1" dirty="0">
                <a:solidFill>
                  <a:srgbClr val="002060"/>
                </a:solidFill>
              </a:rPr>
              <a:t> -n |</a:t>
            </a:r>
            <a:r>
              <a:rPr lang="en-US" altLang="zh-CN" sz="2200" b="1" dirty="0" err="1">
                <a:solidFill>
                  <a:srgbClr val="002060"/>
                </a:solidFill>
              </a:rPr>
              <a:t>grep</a:t>
            </a:r>
            <a:r>
              <a:rPr lang="en-US" altLang="zh-CN" sz="2200" b="1" dirty="0">
                <a:solidFill>
                  <a:srgbClr val="002060"/>
                </a:solidFill>
              </a:rPr>
              <a:t> </a:t>
            </a:r>
            <a:r>
              <a:rPr lang="en-US" altLang="zh-CN" sz="2200" b="1" dirty="0" err="1">
                <a:solidFill>
                  <a:srgbClr val="002060"/>
                </a:solidFill>
              </a:rPr>
              <a:t>mydestination</a:t>
            </a:r>
            <a:endParaRPr lang="en-US" altLang="zh-CN" sz="2200" b="1" dirty="0">
              <a:solidFill>
                <a:srgbClr val="002060"/>
              </a:solidFill>
            </a:endParaRPr>
          </a:p>
          <a:p>
            <a:r>
              <a:rPr lang="en-US" altLang="zh-CN" sz="2200" dirty="0" err="1"/>
              <a:t>mydestination</a:t>
            </a:r>
            <a:r>
              <a:rPr lang="en-US" altLang="zh-CN" sz="2200" dirty="0"/>
              <a:t> = $</a:t>
            </a:r>
            <a:r>
              <a:rPr lang="en-US" altLang="zh-CN" sz="2200" dirty="0" err="1"/>
              <a:t>myhostname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localhost.$mydomain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localhost</a:t>
            </a:r>
            <a:endParaRPr lang="en-US" altLang="zh-CN" sz="2200" dirty="0"/>
          </a:p>
          <a:p>
            <a:r>
              <a:rPr lang="en-US" altLang="zh-CN" sz="2200" b="1" dirty="0">
                <a:solidFill>
                  <a:srgbClr val="002060"/>
                </a:solidFill>
              </a:rPr>
              <a:t># </a:t>
            </a:r>
            <a:r>
              <a:rPr lang="en-US" altLang="zh-CN" sz="2200" b="1" dirty="0" err="1">
                <a:solidFill>
                  <a:srgbClr val="002060"/>
                </a:solidFill>
              </a:rPr>
              <a:t>netstat</a:t>
            </a:r>
            <a:r>
              <a:rPr lang="en-US" altLang="zh-CN" sz="2200" b="1" dirty="0">
                <a:solidFill>
                  <a:srgbClr val="002060"/>
                </a:solidFill>
              </a:rPr>
              <a:t> -</a:t>
            </a:r>
            <a:r>
              <a:rPr lang="en-US" altLang="zh-CN" sz="2200" b="1" dirty="0" err="1">
                <a:solidFill>
                  <a:srgbClr val="002060"/>
                </a:solidFill>
              </a:rPr>
              <a:t>lunpt|grep</a:t>
            </a:r>
            <a:r>
              <a:rPr lang="en-US" altLang="zh-CN" sz="2200" b="1" dirty="0">
                <a:solidFill>
                  <a:srgbClr val="002060"/>
                </a:solidFill>
              </a:rPr>
              <a:t> :25</a:t>
            </a:r>
          </a:p>
          <a:p>
            <a:r>
              <a:rPr lang="en-US" altLang="zh-CN" sz="2200" dirty="0" err="1"/>
              <a:t>tcp</a:t>
            </a:r>
            <a:r>
              <a:rPr lang="en-US" altLang="zh-CN" sz="2200" dirty="0"/>
              <a:t>    0   0  127.0.0.1:25   0.0.0.0:*   LISTEN    4755/master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Postfix</a:t>
            </a:r>
            <a:r>
              <a:rPr lang="zh-CN" altLang="en-US" dirty="0"/>
              <a:t>的默认配置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使用邮件客户工具</a:t>
            </a:r>
            <a:endParaRPr lang="en-US" altLang="zh-CN" dirty="0"/>
          </a:p>
          <a:p>
            <a:pPr lvl="1"/>
            <a:r>
              <a:rPr lang="en-US" altLang="zh-CN" dirty="0"/>
              <a:t>mail </a:t>
            </a:r>
            <a:r>
              <a:rPr lang="zh-CN" altLang="zh-CN" dirty="0"/>
              <a:t>或</a:t>
            </a:r>
            <a:r>
              <a:rPr lang="en-US" altLang="zh-CN" dirty="0"/>
              <a:t> mutt</a:t>
            </a:r>
          </a:p>
          <a:p>
            <a:pPr lvl="1"/>
            <a:r>
              <a:rPr lang="zh-CN" altLang="zh-CN" dirty="0"/>
              <a:t>对</a:t>
            </a:r>
            <a:r>
              <a:rPr lang="en-US" altLang="zh-CN" dirty="0"/>
              <a:t>SMTP</a:t>
            </a:r>
            <a:r>
              <a:rPr lang="zh-CN" altLang="zh-CN" dirty="0"/>
              <a:t>协议是透明的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telnet</a:t>
            </a:r>
            <a:r>
              <a:rPr lang="zh-CN" altLang="en-US" dirty="0"/>
              <a:t>或</a:t>
            </a:r>
            <a:r>
              <a:rPr lang="en-US" altLang="zh-CN" dirty="0" err="1"/>
              <a:t>nc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>
              <a:buNone/>
            </a:pPr>
            <a:r>
              <a:rPr lang="fr-FR" altLang="zh-CN" b="1" dirty="0">
                <a:solidFill>
                  <a:schemeClr val="accent6">
                    <a:lumMod val="75000"/>
                  </a:schemeClr>
                </a:solidFill>
              </a:rPr>
              <a:t># nc localhost 25</a:t>
            </a:r>
          </a:p>
          <a:p>
            <a:pPr lvl="1">
              <a:buNone/>
            </a:pPr>
            <a:r>
              <a:rPr lang="fr-FR" altLang="zh-CN" b="1" dirty="0">
                <a:solidFill>
                  <a:schemeClr val="accent6">
                    <a:lumMod val="75000"/>
                  </a:schemeClr>
                </a:solidFill>
              </a:rPr>
              <a:t># telnet localhost 25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zh-CN" dirty="0"/>
              <a:t>需要熟悉</a:t>
            </a:r>
            <a:r>
              <a:rPr lang="en-US" altLang="zh-CN" dirty="0"/>
              <a:t>SMTP/ESMTP</a:t>
            </a:r>
            <a:r>
              <a:rPr lang="zh-CN" altLang="en-US" dirty="0"/>
              <a:t>协议</a:t>
            </a:r>
            <a:r>
              <a:rPr lang="zh-CN" altLang="zh-CN" dirty="0"/>
              <a:t>命令</a:t>
            </a:r>
            <a:endParaRPr lang="en-US" altLang="zh-CN" dirty="0"/>
          </a:p>
          <a:p>
            <a:r>
              <a:rPr lang="zh-CN" altLang="en-US" dirty="0"/>
              <a:t>使用自动化测试工具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53</a:t>
            </a:fld>
            <a:endParaRPr lang="en-US" altLang="zh-C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swaks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en-US" altLang="zh-CN" dirty="0" err="1"/>
              <a:t>swaks</a:t>
            </a:r>
            <a:r>
              <a:rPr lang="zh-CN" altLang="zh-CN" dirty="0"/>
              <a:t>（</a:t>
            </a:r>
            <a:r>
              <a:rPr lang="en-US" altLang="zh-CN" b="1" dirty="0" err="1">
                <a:solidFill>
                  <a:srgbClr val="002060"/>
                </a:solidFill>
              </a:rPr>
              <a:t>SW</a:t>
            </a:r>
            <a:r>
              <a:rPr lang="en-US" altLang="zh-CN" dirty="0" err="1"/>
              <a:t>iss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2060"/>
                </a:solidFill>
              </a:rPr>
              <a:t>A</a:t>
            </a:r>
            <a:r>
              <a:rPr lang="en-US" altLang="zh-CN" dirty="0"/>
              <a:t>rmy </a:t>
            </a:r>
            <a:r>
              <a:rPr lang="en-US" altLang="zh-CN" b="1" dirty="0">
                <a:solidFill>
                  <a:srgbClr val="002060"/>
                </a:solidFill>
              </a:rPr>
              <a:t>K</a:t>
            </a:r>
            <a:r>
              <a:rPr lang="en-US" altLang="zh-CN" dirty="0"/>
              <a:t>nife </a:t>
            </a:r>
            <a:r>
              <a:rPr lang="en-US" altLang="zh-CN" b="1" dirty="0">
                <a:solidFill>
                  <a:srgbClr val="002060"/>
                </a:solidFill>
              </a:rPr>
              <a:t>S</a:t>
            </a:r>
            <a:r>
              <a:rPr lang="en-US" altLang="zh-CN" dirty="0"/>
              <a:t>MTP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一个</a:t>
            </a:r>
            <a:r>
              <a:rPr lang="zh-CN" altLang="zh-CN" dirty="0"/>
              <a:t>专门的</a:t>
            </a:r>
            <a:r>
              <a:rPr lang="en-US" altLang="zh-CN" dirty="0"/>
              <a:t>SMTP/ESMTP</a:t>
            </a:r>
            <a:r>
              <a:rPr lang="zh-CN" altLang="zh-CN" dirty="0"/>
              <a:t>自动化测试工具</a:t>
            </a:r>
            <a:endParaRPr lang="en-US" altLang="zh-CN" dirty="0"/>
          </a:p>
          <a:p>
            <a:pPr lvl="1"/>
            <a:r>
              <a:rPr lang="zh-CN" altLang="zh-CN" dirty="0"/>
              <a:t>用</a:t>
            </a:r>
            <a:r>
              <a:rPr lang="en-US" altLang="zh-CN" dirty="0"/>
              <a:t> Perl </a:t>
            </a:r>
            <a:r>
              <a:rPr lang="zh-CN" altLang="zh-CN" dirty="0"/>
              <a:t>语言编写</a:t>
            </a:r>
            <a:endParaRPr lang="en-US" altLang="zh-CN" dirty="0"/>
          </a:p>
          <a:p>
            <a:pPr lvl="1"/>
            <a:r>
              <a:rPr lang="zh-CN" altLang="zh-CN" dirty="0"/>
              <a:t>主页</a:t>
            </a:r>
            <a:r>
              <a:rPr lang="zh-CN" altLang="en-US" dirty="0"/>
              <a:t>：</a:t>
            </a:r>
            <a:r>
              <a:rPr lang="en-US" altLang="zh-CN" dirty="0"/>
              <a:t>http://www.jetmore.org/john/code/swaks</a:t>
            </a:r>
          </a:p>
          <a:p>
            <a:pPr lvl="1"/>
            <a:r>
              <a:rPr lang="zh-CN" altLang="zh-CN" dirty="0"/>
              <a:t>在</a:t>
            </a:r>
            <a:r>
              <a:rPr lang="en-US" altLang="zh-CN" dirty="0"/>
              <a:t>EPEL</a:t>
            </a:r>
            <a:r>
              <a:rPr lang="zh-CN" altLang="zh-CN" dirty="0"/>
              <a:t>仓库里提供了其</a:t>
            </a:r>
            <a:r>
              <a:rPr lang="en-US" altLang="zh-CN" dirty="0"/>
              <a:t>RPM</a:t>
            </a:r>
            <a:r>
              <a:rPr lang="zh-CN" altLang="zh-CN" dirty="0"/>
              <a:t>包</a:t>
            </a:r>
            <a:endParaRPr lang="en-US" altLang="zh-CN" dirty="0"/>
          </a:p>
          <a:p>
            <a:pPr lvl="2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yum install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swaks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/>
              <a:t>使用方法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man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swaks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swaks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--to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osmond@localhost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54</a:t>
            </a:fld>
            <a:endParaRPr lang="en-US" altLang="zh-C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en-US" dirty="0"/>
              <a:t>的配置文件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 </a:t>
            </a:r>
            <a:r>
              <a:rPr lang="zh-CN" altLang="zh-CN" dirty="0"/>
              <a:t>的配置文件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/etc/postfix/master.cf</a:t>
            </a:r>
          </a:p>
          <a:p>
            <a:pPr lvl="1"/>
            <a:r>
              <a:rPr lang="en-US" altLang="zh-CN" sz="2400" dirty="0"/>
              <a:t>postfix</a:t>
            </a:r>
            <a:r>
              <a:rPr lang="zh-CN" altLang="en-US" sz="2400" dirty="0"/>
              <a:t>的</a:t>
            </a:r>
            <a:r>
              <a:rPr lang="en-US" altLang="zh-CN" sz="2400" dirty="0"/>
              <a:t>master</a:t>
            </a:r>
            <a:r>
              <a:rPr lang="zh-CN" altLang="en-US" sz="2400" dirty="0"/>
              <a:t>进程的配置文件</a:t>
            </a:r>
          </a:p>
          <a:p>
            <a:pPr lvl="1"/>
            <a:r>
              <a:rPr lang="zh-CN" altLang="en-US" sz="2400" dirty="0"/>
              <a:t>每一行配置一个</a:t>
            </a:r>
            <a:r>
              <a:rPr lang="en-US" altLang="zh-CN" sz="2400" dirty="0"/>
              <a:t>postfix</a:t>
            </a:r>
            <a:r>
              <a:rPr lang="zh-CN" altLang="en-US" sz="2400" dirty="0"/>
              <a:t>组件进程的运行方式</a:t>
            </a:r>
            <a:endParaRPr lang="en-US" altLang="zh-CN" sz="2400" dirty="0"/>
          </a:p>
          <a:p>
            <a:pPr lvl="1"/>
            <a:r>
              <a:rPr lang="zh-CN" altLang="zh-CN" sz="2400" dirty="0"/>
              <a:t>默认的</a:t>
            </a:r>
            <a:r>
              <a:rPr lang="en-US" altLang="zh-CN" sz="2400" dirty="0"/>
              <a:t>master.cf</a:t>
            </a:r>
            <a:r>
              <a:rPr lang="zh-CN" altLang="zh-CN" sz="2400" dirty="0"/>
              <a:t>文件即可良好的工作，通常无需修改</a:t>
            </a:r>
            <a:endParaRPr lang="en-US" altLang="zh-CN" sz="2400" dirty="0"/>
          </a:p>
          <a:p>
            <a:pPr lvl="1"/>
            <a:r>
              <a:rPr lang="zh-CN" altLang="zh-CN" sz="2400" dirty="0"/>
              <a:t>一般地，只有当</a:t>
            </a:r>
            <a:r>
              <a:rPr lang="en-US" altLang="zh-CN" sz="2400" dirty="0"/>
              <a:t>Postfix</a:t>
            </a:r>
            <a:r>
              <a:rPr lang="zh-CN" altLang="zh-CN" sz="2400" dirty="0"/>
              <a:t>需要配合其他软件协同工作时才需要修改</a:t>
            </a:r>
            <a:endParaRPr lang="en-US" altLang="zh-CN" sz="2400" dirty="0"/>
          </a:p>
          <a:p>
            <a:r>
              <a:rPr lang="en-US" altLang="zh-CN" b="1" dirty="0"/>
              <a:t>/etc/postfix/main.cf</a:t>
            </a:r>
          </a:p>
          <a:p>
            <a:pPr lvl="1"/>
            <a:r>
              <a:rPr lang="en-US" altLang="zh-CN" dirty="0"/>
              <a:t>postfix</a:t>
            </a:r>
            <a:r>
              <a:rPr lang="zh-CN" altLang="en-US" dirty="0"/>
              <a:t>的主配置文件</a:t>
            </a:r>
            <a:endParaRPr lang="en-US" altLang="zh-CN" dirty="0"/>
          </a:p>
          <a:p>
            <a:pPr lvl="1"/>
            <a:r>
              <a:rPr lang="zh-CN" altLang="zh-CN" dirty="0"/>
              <a:t>每一行指定一个参数的值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56</a:t>
            </a:fld>
            <a:endParaRPr lang="en-US" altLang="zh-C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main.cf</a:t>
            </a:r>
            <a:r>
              <a:rPr lang="zh-CN" altLang="en-US" b="1" dirty="0"/>
              <a:t>的配置语法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6101"/>
          </a:xfrm>
        </p:spPr>
        <p:txBody>
          <a:bodyPr/>
          <a:lstStyle/>
          <a:p>
            <a:r>
              <a:rPr lang="en-US" altLang="zh-CN" dirty="0"/>
              <a:t>Postfix</a:t>
            </a:r>
            <a:r>
              <a:rPr lang="zh-CN" altLang="zh-CN" dirty="0"/>
              <a:t>提供了</a:t>
            </a:r>
            <a:r>
              <a:rPr lang="en-US" altLang="zh-CN" dirty="0"/>
              <a:t>800</a:t>
            </a:r>
            <a:r>
              <a:rPr lang="zh-CN" altLang="zh-CN" dirty="0"/>
              <a:t>多个可供配置的参数</a:t>
            </a:r>
            <a:endParaRPr lang="en-US" altLang="zh-CN" dirty="0"/>
          </a:p>
          <a:p>
            <a:r>
              <a:rPr lang="zh-CN" altLang="en-US" dirty="0"/>
              <a:t>说明</a:t>
            </a:r>
            <a:endParaRPr lang="en-US" altLang="zh-CN" dirty="0"/>
          </a:p>
          <a:p>
            <a:pPr lvl="1"/>
            <a:r>
              <a:rPr lang="zh-CN" altLang="en-US" dirty="0"/>
              <a:t>等号左右两端紧跟的空格不是必须的。</a:t>
            </a:r>
          </a:p>
          <a:p>
            <a:pPr lvl="1"/>
            <a:r>
              <a:rPr lang="zh-CN" altLang="en-US" dirty="0"/>
              <a:t>一个参数的多个值之间以空格间隔或以逗号和空格作为间隔。</a:t>
            </a:r>
          </a:p>
          <a:p>
            <a:pPr lvl="1"/>
            <a:r>
              <a:rPr lang="zh-CN" altLang="en-US" dirty="0"/>
              <a:t>以空格开始的行为上一配置行的继续。</a:t>
            </a:r>
          </a:p>
          <a:p>
            <a:pPr lvl="1"/>
            <a:r>
              <a:rPr lang="zh-CN" altLang="en-US" dirty="0"/>
              <a:t>每个参数的值必须直接书写，不能使用单引号或双引号将其括起。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52736"/>
            <a:ext cx="828092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parameter = value1 [value2] [value3] [……]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main.cf</a:t>
            </a:r>
            <a:r>
              <a:rPr lang="zh-CN" altLang="en-US" b="1" dirty="0"/>
              <a:t>的配置语法（续）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8109"/>
          </a:xfrm>
        </p:spPr>
        <p:txBody>
          <a:bodyPr/>
          <a:lstStyle/>
          <a:p>
            <a:r>
              <a:rPr lang="zh-CN" altLang="en-US" dirty="0"/>
              <a:t>说明</a:t>
            </a:r>
            <a:endParaRPr lang="en-US" altLang="zh-CN" dirty="0"/>
          </a:p>
          <a:p>
            <a:pPr lvl="1"/>
            <a:r>
              <a:rPr lang="zh-CN" altLang="en-US" dirty="0"/>
              <a:t>不要在参数行后使用</a:t>
            </a:r>
            <a:r>
              <a:rPr lang="en-US" altLang="zh-CN" dirty="0"/>
              <a:t>#</a:t>
            </a:r>
            <a:r>
              <a:rPr lang="zh-CN" altLang="en-US" dirty="0"/>
              <a:t>号添加注释，所有以</a:t>
            </a:r>
            <a:r>
              <a:rPr lang="en-US" altLang="zh-CN" dirty="0"/>
              <a:t>#</a:t>
            </a:r>
            <a:r>
              <a:rPr lang="zh-CN" altLang="en-US" dirty="0"/>
              <a:t>号开始的注释行必须单独成行。</a:t>
            </a:r>
          </a:p>
          <a:p>
            <a:pPr lvl="1"/>
            <a:r>
              <a:rPr lang="zh-CN" altLang="en-US" dirty="0"/>
              <a:t>可以在等号右边的参数名前加</a:t>
            </a:r>
            <a:r>
              <a:rPr lang="en-US" altLang="zh-CN" dirty="0"/>
              <a:t>$</a:t>
            </a:r>
            <a:r>
              <a:rPr lang="zh-CN" altLang="en-US" dirty="0"/>
              <a:t>字符引用其他参数的值。</a:t>
            </a:r>
          </a:p>
          <a:p>
            <a:pPr lvl="1"/>
            <a:r>
              <a:rPr lang="zh-CN" altLang="en-US" dirty="0"/>
              <a:t>若重复设定某一参数的值，则以最后出现的设定值为准。</a:t>
            </a:r>
          </a:p>
          <a:p>
            <a:pPr lvl="1"/>
            <a:r>
              <a:rPr lang="zh-CN" altLang="en-US" dirty="0"/>
              <a:t>可将参数值写在另一个文本文件中，并把文件名提供给参数，任何以／字符开始的字符串都会被视为文件名。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58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52736"/>
            <a:ext cx="828092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parameter = value1 [value2] [value3] [……]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main.cf</a:t>
            </a:r>
            <a:r>
              <a:rPr lang="zh-CN" altLang="en-US" b="1" dirty="0"/>
              <a:t>的常用参数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661248"/>
            <a:ext cx="8229600" cy="469677"/>
          </a:xfrm>
        </p:spPr>
        <p:txBody>
          <a:bodyPr/>
          <a:lstStyle/>
          <a:p>
            <a:r>
              <a:rPr lang="zh-CN" altLang="en-US" sz="2400" dirty="0"/>
              <a:t>更多参数参见手册：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$ man 5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postconf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59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/>
        </p:nvGraphicFramePr>
        <p:xfrm>
          <a:off x="457200" y="1432912"/>
          <a:ext cx="8229601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3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>
                          <a:solidFill>
                            <a:srgbClr val="002060"/>
                          </a:solidFill>
                        </a:rPr>
                        <a:t>inet_interfaces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指定</a:t>
                      </a:r>
                      <a:r>
                        <a:rPr lang="en-US" altLang="zh-CN" sz="2000" dirty="0"/>
                        <a:t>Postfix</a:t>
                      </a:r>
                      <a:r>
                        <a:rPr lang="zh-CN" altLang="en-US" sz="2000" dirty="0"/>
                        <a:t>监听的网络接口。</a:t>
                      </a:r>
                      <a:r>
                        <a:rPr lang="en-US" altLang="zh-CN" sz="2000" dirty="0"/>
                        <a:t>all </a:t>
                      </a:r>
                      <a:r>
                        <a:rPr lang="zh-CN" altLang="en-US" sz="2000" dirty="0"/>
                        <a:t>表示所有网络接口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>
                          <a:solidFill>
                            <a:srgbClr val="002060"/>
                          </a:solidFill>
                        </a:rPr>
                        <a:t>myhostname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指定运行</a:t>
                      </a:r>
                      <a:r>
                        <a:rPr lang="en-US" altLang="zh-CN" sz="2000" dirty="0"/>
                        <a:t>Postfix</a:t>
                      </a:r>
                      <a:r>
                        <a:rPr lang="zh-CN" altLang="en-US" sz="2000" dirty="0"/>
                        <a:t>服务的邮件主机名称（</a:t>
                      </a:r>
                      <a:r>
                        <a:rPr lang="en-US" altLang="zh-CN" sz="2000" dirty="0"/>
                        <a:t>FQDN</a:t>
                      </a:r>
                      <a:r>
                        <a:rPr lang="zh-CN" altLang="en-US" sz="2000" dirty="0"/>
                        <a:t>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>
                          <a:solidFill>
                            <a:srgbClr val="002060"/>
                          </a:solidFill>
                        </a:rPr>
                        <a:t>mydomain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指定运行</a:t>
                      </a:r>
                      <a:r>
                        <a:rPr lang="en-US" altLang="zh-CN" sz="2000" dirty="0"/>
                        <a:t>Postfix</a:t>
                      </a:r>
                      <a:r>
                        <a:rPr lang="zh-CN" altLang="en-US" sz="2000" dirty="0"/>
                        <a:t>服务的邮件主机的域名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>
                          <a:solidFill>
                            <a:srgbClr val="002060"/>
                          </a:solidFill>
                        </a:rPr>
                        <a:t>myorigin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指定由本台邮件主机寄出的每封邮件的邮件头中</a:t>
                      </a:r>
                      <a:r>
                        <a:rPr lang="en-US" altLang="zh-CN" sz="2000" dirty="0"/>
                        <a:t>mail from</a:t>
                      </a:r>
                      <a:r>
                        <a:rPr lang="zh-CN" altLang="en-US" sz="2000" dirty="0"/>
                        <a:t>的地址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>
                          <a:solidFill>
                            <a:srgbClr val="002060"/>
                          </a:solidFill>
                        </a:rPr>
                        <a:t>mydestination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指定可接收邮件的主机名或域名，只有当发来的邮件的收件人地址与该参数值相匹配时，</a:t>
                      </a:r>
                      <a:r>
                        <a:rPr lang="en-US" altLang="zh-CN" sz="2000" dirty="0"/>
                        <a:t>Postfix</a:t>
                      </a:r>
                      <a:r>
                        <a:rPr lang="zh-CN" altLang="en-US" sz="2000" dirty="0"/>
                        <a:t>才会将该邮件接收下来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>
                          <a:solidFill>
                            <a:srgbClr val="002060"/>
                          </a:solidFill>
                        </a:rPr>
                        <a:t>mynetworks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设置可转发（</a:t>
                      </a:r>
                      <a:r>
                        <a:rPr lang="en-US" altLang="zh-CN" sz="2000" dirty="0"/>
                        <a:t>Relay</a:t>
                      </a:r>
                      <a:r>
                        <a:rPr lang="zh-CN" altLang="en-US" sz="2000" dirty="0"/>
                        <a:t>）哪些</a:t>
                      </a:r>
                      <a:r>
                        <a:rPr lang="en-US" altLang="zh-CN" sz="2000" dirty="0"/>
                        <a:t>IP</a:t>
                      </a:r>
                      <a:r>
                        <a:rPr lang="zh-CN" altLang="en-US" sz="2000" dirty="0"/>
                        <a:t>网段的邮件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>
                          <a:solidFill>
                            <a:srgbClr val="002060"/>
                          </a:solidFill>
                        </a:rPr>
                        <a:t>relay_domains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设置可转发（</a:t>
                      </a:r>
                      <a:r>
                        <a:rPr lang="en-US" altLang="zh-CN" sz="2000" dirty="0"/>
                        <a:t>Relay</a:t>
                      </a:r>
                      <a:r>
                        <a:rPr lang="zh-CN" altLang="en-US" sz="2000" dirty="0"/>
                        <a:t>）哪些网域的邮件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电子邮件系统组成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pic>
        <p:nvPicPr>
          <p:cNvPr id="1026" name="Picture 2" descr="Mail system compone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340768"/>
            <a:ext cx="8234599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en-US" dirty="0"/>
              <a:t>的配置方法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修改主配置文件</a:t>
            </a:r>
            <a:r>
              <a:rPr lang="en-US" altLang="zh-CN" b="1" dirty="0"/>
              <a:t>main.cf</a:t>
            </a:r>
            <a:r>
              <a:rPr lang="zh-CN" altLang="en-US" dirty="0"/>
              <a:t>的两种方法</a:t>
            </a:r>
            <a:endParaRPr lang="en-US" altLang="zh-CN" dirty="0"/>
          </a:p>
          <a:p>
            <a:pPr lvl="1"/>
            <a:r>
              <a:rPr lang="zh-CN" altLang="en-US" dirty="0"/>
              <a:t>使用文本编辑器直接修改主配置文件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b="1" dirty="0" err="1">
                <a:solidFill>
                  <a:srgbClr val="002060"/>
                </a:solidFill>
              </a:rPr>
              <a:t>postconf</a:t>
            </a:r>
            <a:r>
              <a:rPr lang="en-US" altLang="zh-CN" b="1" dirty="0">
                <a:solidFill>
                  <a:srgbClr val="002060"/>
                </a:solidFill>
              </a:rPr>
              <a:t> -e </a:t>
            </a:r>
            <a:r>
              <a:rPr lang="zh-CN" altLang="zh-CN" dirty="0"/>
              <a:t>命令修改</a:t>
            </a:r>
            <a:r>
              <a:rPr lang="zh-CN" altLang="en-US" dirty="0"/>
              <a:t>主配置</a:t>
            </a:r>
            <a:r>
              <a:rPr lang="zh-CN" altLang="zh-CN" dirty="0"/>
              <a:t>文件的配置</a:t>
            </a:r>
            <a:r>
              <a:rPr lang="zh-CN" altLang="en-US" dirty="0"/>
              <a:t>参数</a:t>
            </a:r>
            <a:endParaRPr lang="en-US" altLang="zh-CN" dirty="0"/>
          </a:p>
          <a:p>
            <a:r>
              <a:rPr lang="zh-CN" altLang="en-US" dirty="0"/>
              <a:t>使配置生效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postfix reload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60</a:t>
            </a:fld>
            <a:endParaRPr lang="en-US" altLang="zh-C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postconf</a:t>
            </a:r>
            <a:r>
              <a:rPr lang="en-US" altLang="zh-CN" dirty="0"/>
              <a:t> </a:t>
            </a:r>
            <a:r>
              <a:rPr lang="zh-CN" altLang="en-US" dirty="0"/>
              <a:t>的常用功能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dirty="0"/>
              <a:t>显示默认设置</a:t>
            </a:r>
          </a:p>
          <a:p>
            <a:pPr lvl="1"/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postconf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-d</a:t>
            </a:r>
          </a:p>
          <a:p>
            <a:r>
              <a:rPr lang="zh-CN" altLang="en-US" dirty="0"/>
              <a:t>显示当前的非默认设置</a:t>
            </a:r>
          </a:p>
          <a:p>
            <a:pPr lvl="1"/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postconf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-n</a:t>
            </a:r>
          </a:p>
          <a:p>
            <a:r>
              <a:rPr lang="zh-CN" altLang="en-US" dirty="0"/>
              <a:t>修改</a:t>
            </a:r>
            <a:r>
              <a:rPr lang="en-US" altLang="zh-CN" dirty="0"/>
              <a:t>main.cf </a:t>
            </a:r>
            <a:r>
              <a:rPr lang="zh-CN" altLang="en-US" dirty="0"/>
              <a:t>的配置参数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postconf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-e &lt;key&gt;=&lt;value...&gt;</a:t>
            </a:r>
          </a:p>
          <a:p>
            <a:r>
              <a:rPr lang="zh-CN" altLang="en-US" dirty="0"/>
              <a:t>显示支持的映射表类型</a:t>
            </a:r>
          </a:p>
          <a:p>
            <a:pPr lvl="1"/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postconf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-m</a:t>
            </a:r>
          </a:p>
          <a:p>
            <a:r>
              <a:rPr lang="zh-CN" altLang="en-US" dirty="0"/>
              <a:t>显示支持用哪些程序做</a:t>
            </a:r>
            <a:r>
              <a:rPr lang="en-US" altLang="zh-CN" dirty="0"/>
              <a:t>SASL</a:t>
            </a:r>
            <a:r>
              <a:rPr lang="zh-CN" altLang="en-US" dirty="0"/>
              <a:t>身份认证</a:t>
            </a:r>
          </a:p>
          <a:p>
            <a:pPr lvl="1"/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postconf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-a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61</a:t>
            </a:fld>
            <a:endParaRPr lang="en-US" altLang="zh-C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zh-CN" altLang="zh-CN" dirty="0"/>
              <a:t>基本功能的</a:t>
            </a:r>
            <a:r>
              <a:rPr lang="en-US" altLang="zh-CN" dirty="0"/>
              <a:t>MTA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vim /etc/postfix/main.cf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postfix reload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060848"/>
            <a:ext cx="7992888" cy="3046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err="1"/>
              <a:t>inet_interfaces</a:t>
            </a:r>
            <a:r>
              <a:rPr lang="en-US" altLang="zh-CN" sz="2400" dirty="0"/>
              <a:t> = </a:t>
            </a:r>
            <a:r>
              <a:rPr lang="en-US" altLang="zh-CN" sz="2400" b="1" dirty="0">
                <a:solidFill>
                  <a:srgbClr val="002060"/>
                </a:solidFill>
              </a:rPr>
              <a:t>all</a:t>
            </a:r>
          </a:p>
          <a:p>
            <a:r>
              <a:rPr lang="en-US" altLang="zh-CN" sz="2400" b="1" dirty="0" err="1"/>
              <a:t>myhostname</a:t>
            </a:r>
            <a:r>
              <a:rPr lang="en-US" altLang="zh-CN" sz="2400" dirty="0"/>
              <a:t> = </a:t>
            </a:r>
            <a:r>
              <a:rPr lang="en-US" altLang="zh-CN" sz="2400" b="1" dirty="0">
                <a:solidFill>
                  <a:srgbClr val="002060"/>
                </a:solidFill>
              </a:rPr>
              <a:t>centos1.ls-al.me</a:t>
            </a:r>
          </a:p>
          <a:p>
            <a:r>
              <a:rPr lang="en-US" altLang="zh-CN" sz="2400" b="1" dirty="0" err="1"/>
              <a:t>mydomain</a:t>
            </a:r>
            <a:r>
              <a:rPr lang="en-US" altLang="zh-CN" sz="2400" b="1" dirty="0"/>
              <a:t> </a:t>
            </a:r>
            <a:r>
              <a:rPr lang="en-US" altLang="zh-CN" sz="2400" dirty="0"/>
              <a:t>= </a:t>
            </a:r>
            <a:r>
              <a:rPr lang="en-US" altLang="zh-CN" sz="2400" b="1" dirty="0" err="1">
                <a:solidFill>
                  <a:srgbClr val="002060"/>
                </a:solidFill>
              </a:rPr>
              <a:t>ls-al.me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r>
              <a:rPr lang="en-US" altLang="zh-CN" sz="2400" b="1" dirty="0" err="1"/>
              <a:t>myorigin</a:t>
            </a:r>
            <a:r>
              <a:rPr lang="en-US" altLang="zh-CN" sz="2400" dirty="0"/>
              <a:t> = </a:t>
            </a:r>
            <a:r>
              <a:rPr lang="en-US" altLang="zh-CN" sz="2400" b="1" dirty="0">
                <a:solidFill>
                  <a:srgbClr val="002060"/>
                </a:solidFill>
              </a:rPr>
              <a:t>$</a:t>
            </a:r>
            <a:r>
              <a:rPr lang="en-US" altLang="zh-CN" sz="2400" b="1" dirty="0" err="1">
                <a:solidFill>
                  <a:srgbClr val="002060"/>
                </a:solidFill>
              </a:rPr>
              <a:t>mydomain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r>
              <a:rPr lang="en-US" altLang="zh-CN" sz="2400" b="1" dirty="0" err="1"/>
              <a:t>mydestination</a:t>
            </a:r>
            <a:r>
              <a:rPr lang="en-US" altLang="zh-CN" sz="2400" b="1" dirty="0"/>
              <a:t> </a:t>
            </a:r>
            <a:r>
              <a:rPr lang="en-US" altLang="zh-CN" sz="2400" dirty="0"/>
              <a:t>= </a:t>
            </a:r>
            <a:r>
              <a:rPr lang="en-US" altLang="zh-CN" sz="2400" b="1" dirty="0">
                <a:solidFill>
                  <a:srgbClr val="002060"/>
                </a:solidFill>
              </a:rPr>
              <a:t>$</a:t>
            </a:r>
            <a:r>
              <a:rPr lang="en-US" altLang="zh-CN" sz="2400" b="1" dirty="0" err="1">
                <a:solidFill>
                  <a:srgbClr val="002060"/>
                </a:solidFill>
              </a:rPr>
              <a:t>myhostname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dirty="0" err="1">
                <a:solidFill>
                  <a:srgbClr val="002060"/>
                </a:solidFill>
              </a:rPr>
              <a:t>localhost.$mydomain</a:t>
            </a:r>
            <a:r>
              <a:rPr lang="en-US" altLang="zh-CN" sz="2400" b="1" dirty="0">
                <a:solidFill>
                  <a:srgbClr val="002060"/>
                </a:solidFill>
              </a:rPr>
              <a:t>,</a:t>
            </a:r>
          </a:p>
          <a:p>
            <a:r>
              <a:rPr lang="en-US" altLang="zh-CN" sz="2400" b="1" dirty="0">
                <a:solidFill>
                  <a:srgbClr val="002060"/>
                </a:solidFill>
              </a:rPr>
              <a:t>   </a:t>
            </a:r>
            <a:r>
              <a:rPr lang="en-US" altLang="zh-CN" sz="2400" b="1" dirty="0" err="1">
                <a:solidFill>
                  <a:srgbClr val="002060"/>
                </a:solidFill>
              </a:rPr>
              <a:t>localhost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dirty="0" err="1">
                <a:solidFill>
                  <a:srgbClr val="002060"/>
                </a:solidFill>
              </a:rPr>
              <a:t>mail.$mydomain</a:t>
            </a:r>
            <a:r>
              <a:rPr lang="en-US" altLang="zh-CN" sz="2400" b="1" dirty="0">
                <a:solidFill>
                  <a:srgbClr val="002060"/>
                </a:solidFill>
              </a:rPr>
              <a:t>, $</a:t>
            </a:r>
            <a:r>
              <a:rPr lang="en-US" altLang="zh-CN" sz="2400" b="1" dirty="0" err="1">
                <a:solidFill>
                  <a:srgbClr val="002060"/>
                </a:solidFill>
              </a:rPr>
              <a:t>mydomain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r>
              <a:rPr lang="en-US" altLang="zh-CN" sz="2400" b="1" dirty="0" err="1"/>
              <a:t>mynetworks</a:t>
            </a:r>
            <a:r>
              <a:rPr lang="en-US" altLang="zh-CN" sz="2400" dirty="0"/>
              <a:t> = </a:t>
            </a:r>
            <a:r>
              <a:rPr lang="en-US" altLang="zh-CN" sz="2400" b="1" dirty="0">
                <a:solidFill>
                  <a:srgbClr val="002060"/>
                </a:solidFill>
              </a:rPr>
              <a:t>127.0.0.0/8, 192.168.0.0/24 </a:t>
            </a:r>
          </a:p>
          <a:p>
            <a:r>
              <a:rPr lang="en-US" altLang="zh-CN" sz="2400" b="1" dirty="0" err="1"/>
              <a:t>relay_domains</a:t>
            </a:r>
            <a:r>
              <a:rPr lang="en-US" altLang="zh-CN" sz="2400" dirty="0"/>
              <a:t> = </a:t>
            </a:r>
            <a:r>
              <a:rPr lang="en-US" altLang="zh-CN" sz="2400" b="1" dirty="0">
                <a:solidFill>
                  <a:srgbClr val="002060"/>
                </a:solidFill>
              </a:rPr>
              <a:t>$</a:t>
            </a:r>
            <a:r>
              <a:rPr lang="en-US" altLang="zh-CN" sz="2400" b="1" dirty="0" err="1">
                <a:solidFill>
                  <a:srgbClr val="002060"/>
                </a:solidFill>
              </a:rPr>
              <a:t>mydestination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zh-CN" dirty="0"/>
              <a:t>的映射表及其应用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63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zh-CN" dirty="0"/>
              <a:t>的映射表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en-US" dirty="0"/>
              <a:t>映射表（</a:t>
            </a:r>
            <a:r>
              <a:rPr lang="en-US" altLang="zh-CN" dirty="0"/>
              <a:t>Maps</a:t>
            </a:r>
            <a:r>
              <a:rPr lang="zh-CN" altLang="en-US" dirty="0"/>
              <a:t>）是</a:t>
            </a:r>
            <a:r>
              <a:rPr lang="en-US" altLang="zh-CN" dirty="0"/>
              <a:t>Postfix</a:t>
            </a:r>
            <a:r>
              <a:rPr lang="zh-CN" altLang="en-US" dirty="0"/>
              <a:t>用于查询信息的文件和数据库。</a:t>
            </a:r>
          </a:p>
          <a:p>
            <a:r>
              <a:rPr lang="zh-CN" altLang="en-US" dirty="0"/>
              <a:t>映射表可被用于多种不同的用途。</a:t>
            </a:r>
          </a:p>
          <a:p>
            <a:r>
              <a:rPr lang="en-US" altLang="zh-CN" dirty="0"/>
              <a:t>Postfix</a:t>
            </a:r>
            <a:r>
              <a:rPr lang="zh-CN" altLang="en-US" dirty="0"/>
              <a:t>使用映射表查询来实现各种地址重写功能。</a:t>
            </a:r>
          </a:p>
          <a:p>
            <a:r>
              <a:rPr lang="en-US" altLang="zh-CN" dirty="0"/>
              <a:t>Postfix</a:t>
            </a:r>
            <a:r>
              <a:rPr lang="zh-CN" altLang="en-US" dirty="0"/>
              <a:t>支持多种不同的映射类型，可用的格式依赖于</a:t>
            </a:r>
            <a:r>
              <a:rPr lang="en-US" altLang="zh-CN" dirty="0"/>
              <a:t>Postfix</a:t>
            </a:r>
            <a:r>
              <a:rPr lang="zh-CN" altLang="en-US" dirty="0"/>
              <a:t>的编译情况。</a:t>
            </a:r>
          </a:p>
          <a:p>
            <a:r>
              <a:rPr lang="zh-CN" altLang="en-US" dirty="0"/>
              <a:t>查看</a:t>
            </a:r>
            <a:r>
              <a:rPr lang="en-US" altLang="zh-CN" dirty="0"/>
              <a:t>Postfix</a:t>
            </a:r>
            <a:r>
              <a:rPr lang="zh-CN" altLang="en-US" dirty="0"/>
              <a:t>支持哪些类型的映射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postconf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-m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64</a:t>
            </a:fld>
            <a:endParaRPr lang="en-US" altLang="zh-CN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zh-CN" dirty="0"/>
              <a:t>的映射表</a:t>
            </a:r>
            <a:r>
              <a:rPr lang="zh-CN" altLang="en-US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索引映射表（</a:t>
            </a:r>
            <a:r>
              <a:rPr lang="en-US" altLang="zh-CN" dirty="0"/>
              <a:t>Indexed Maps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是从普通文本文件通过工具生成的二进制数据库</a:t>
            </a:r>
            <a:r>
              <a:rPr lang="en-US" altLang="zh-CN" dirty="0" err="1"/>
              <a:t>postmap</a:t>
            </a:r>
            <a:r>
              <a:rPr lang="en-US" altLang="zh-CN" dirty="0"/>
              <a:t>/</a:t>
            </a:r>
            <a:r>
              <a:rPr lang="en-US" altLang="zh-CN" dirty="0" err="1"/>
              <a:t>postalias</a:t>
            </a:r>
            <a:r>
              <a:rPr lang="en-US" altLang="zh-CN" dirty="0"/>
              <a:t>/</a:t>
            </a:r>
            <a:r>
              <a:rPr lang="en-US" altLang="zh-CN" dirty="0" err="1"/>
              <a:t>newaliases</a:t>
            </a:r>
            <a:endParaRPr lang="zh-CN" altLang="en-US" dirty="0"/>
          </a:p>
          <a:p>
            <a:pPr lvl="1"/>
            <a:r>
              <a:rPr lang="zh-CN" altLang="en-US" dirty="0"/>
              <a:t>这种键值数据库可以加快</a:t>
            </a:r>
            <a:r>
              <a:rPr lang="en-US" altLang="zh-CN" dirty="0"/>
              <a:t>Postfix</a:t>
            </a:r>
            <a:r>
              <a:rPr lang="zh-CN" altLang="en-US" dirty="0"/>
              <a:t>通过键来查找其对应值的速度</a:t>
            </a:r>
          </a:p>
          <a:p>
            <a:pPr lvl="1"/>
            <a:r>
              <a:rPr lang="zh-CN" altLang="en-US" dirty="0"/>
              <a:t>常用的映射类型为</a:t>
            </a:r>
            <a:r>
              <a:rPr lang="en-US" altLang="zh-CN" dirty="0"/>
              <a:t>hash</a:t>
            </a:r>
            <a:r>
              <a:rPr lang="zh-CN" altLang="en-US" dirty="0"/>
              <a:t>（</a:t>
            </a:r>
            <a:r>
              <a:rPr lang="en-US" altLang="zh-CN" dirty="0"/>
              <a:t>Postfix</a:t>
            </a:r>
            <a:r>
              <a:rPr lang="zh-CN" altLang="en-US" dirty="0"/>
              <a:t>默认的映射类型）、</a:t>
            </a:r>
            <a:r>
              <a:rPr lang="en-US" altLang="zh-CN" dirty="0" err="1"/>
              <a:t>btree</a:t>
            </a:r>
            <a:r>
              <a:rPr lang="zh-CN" altLang="en-US" dirty="0"/>
              <a:t>、</a:t>
            </a:r>
            <a:r>
              <a:rPr lang="en-US" altLang="zh-CN" dirty="0" err="1"/>
              <a:t>dbm</a:t>
            </a:r>
            <a:endParaRPr lang="en-US" altLang="zh-CN" dirty="0"/>
          </a:p>
          <a:p>
            <a:r>
              <a:rPr lang="zh-CN" altLang="en-US" dirty="0"/>
              <a:t>线性映射表（</a:t>
            </a:r>
            <a:r>
              <a:rPr lang="en-US" altLang="zh-CN" dirty="0"/>
              <a:t>Linear Maps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数据库（</a:t>
            </a:r>
            <a:r>
              <a:rPr lang="en-US" altLang="zh-CN" dirty="0"/>
              <a:t>Databases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65</a:t>
            </a:fld>
            <a:endParaRPr lang="en-US" altLang="zh-CN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zh-CN" dirty="0"/>
              <a:t>的映射表</a:t>
            </a:r>
            <a:r>
              <a:rPr lang="zh-CN" altLang="en-US" dirty="0"/>
              <a:t>类型（续）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线性映射表（</a:t>
            </a:r>
            <a:r>
              <a:rPr lang="en-US" altLang="zh-CN" dirty="0"/>
              <a:t>Linear Maps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线性映射表是常规的文本文件</a:t>
            </a:r>
          </a:p>
          <a:p>
            <a:pPr lvl="1"/>
            <a:r>
              <a:rPr lang="zh-CN" altLang="en-US" dirty="0"/>
              <a:t>无需也无法生成线性映射表对应的二进制文件</a:t>
            </a:r>
          </a:p>
          <a:p>
            <a:pPr lvl="1"/>
            <a:r>
              <a:rPr lang="zh-CN" altLang="en-US" dirty="0"/>
              <a:t>常用的映射类型为</a:t>
            </a:r>
            <a:r>
              <a:rPr lang="en-US" altLang="zh-CN" dirty="0" err="1"/>
              <a:t>pcre</a:t>
            </a:r>
            <a:r>
              <a:rPr lang="zh-CN" altLang="en-US" dirty="0"/>
              <a:t>、</a:t>
            </a:r>
            <a:r>
              <a:rPr lang="en-US" altLang="zh-CN" dirty="0" err="1"/>
              <a:t>regexp</a:t>
            </a:r>
            <a:r>
              <a:rPr lang="zh-CN" altLang="en-US" dirty="0"/>
              <a:t>、</a:t>
            </a:r>
            <a:r>
              <a:rPr lang="en-US" altLang="zh-CN" dirty="0" err="1"/>
              <a:t>cidr</a:t>
            </a:r>
            <a:endParaRPr lang="en-US" altLang="zh-CN" dirty="0"/>
          </a:p>
          <a:p>
            <a:r>
              <a:rPr lang="zh-CN" altLang="en-US" dirty="0"/>
              <a:t>数据库（</a:t>
            </a:r>
            <a:r>
              <a:rPr lang="en-US" altLang="zh-CN" dirty="0"/>
              <a:t>Databases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Postfix</a:t>
            </a:r>
            <a:r>
              <a:rPr lang="zh-CN" altLang="en-US" dirty="0"/>
              <a:t>对待数据库的处理类似于索引映射表</a:t>
            </a:r>
          </a:p>
          <a:p>
            <a:pPr lvl="1"/>
            <a:r>
              <a:rPr lang="zh-CN" altLang="en-US" dirty="0"/>
              <a:t>常用的映射类型为：</a:t>
            </a:r>
            <a:r>
              <a:rPr lang="en-US" altLang="zh-CN" dirty="0"/>
              <a:t>LDAP</a:t>
            </a:r>
            <a:r>
              <a:rPr lang="zh-CN" altLang="en-US" dirty="0"/>
              <a:t>、</a:t>
            </a:r>
            <a:r>
              <a:rPr lang="en-US" altLang="zh-CN" dirty="0" err="1"/>
              <a:t>MySQL</a:t>
            </a:r>
            <a:r>
              <a:rPr lang="zh-CN" altLang="en-US" dirty="0"/>
              <a:t>、</a:t>
            </a:r>
            <a:r>
              <a:rPr lang="en-US" altLang="zh-CN" dirty="0" err="1"/>
              <a:t>PostgreSQL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66</a:t>
            </a:fld>
            <a:endParaRPr lang="en-US" altLang="zh-CN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Postfix</a:t>
            </a:r>
            <a:r>
              <a:rPr lang="zh-CN" altLang="zh-CN" dirty="0"/>
              <a:t>重要的映射表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en-US" altLang="zh-CN" b="1" dirty="0">
                <a:solidFill>
                  <a:srgbClr val="002060"/>
                </a:solidFill>
              </a:rPr>
              <a:t>access</a:t>
            </a:r>
            <a:r>
              <a:rPr lang="zh-CN" altLang="en-US" dirty="0"/>
              <a:t>：</a:t>
            </a:r>
            <a:r>
              <a:rPr lang="en-US" altLang="zh-CN" dirty="0"/>
              <a:t>SMTP</a:t>
            </a:r>
            <a:r>
              <a:rPr lang="zh-CN" altLang="en-US" dirty="0"/>
              <a:t>存取控制映射表</a:t>
            </a:r>
          </a:p>
          <a:p>
            <a:r>
              <a:rPr lang="en-US" altLang="zh-CN" b="1" dirty="0">
                <a:solidFill>
                  <a:srgbClr val="002060"/>
                </a:solidFill>
              </a:rPr>
              <a:t>aliases</a:t>
            </a:r>
            <a:r>
              <a:rPr lang="zh-CN" altLang="en-US" dirty="0"/>
              <a:t>：别名映射表</a:t>
            </a:r>
          </a:p>
          <a:p>
            <a:r>
              <a:rPr lang="en-US" altLang="zh-CN" b="1" dirty="0">
                <a:solidFill>
                  <a:srgbClr val="002060"/>
                </a:solidFill>
              </a:rPr>
              <a:t>virtual</a:t>
            </a:r>
            <a:r>
              <a:rPr lang="zh-CN" altLang="en-US" dirty="0"/>
              <a:t>：虚拟别名映射表</a:t>
            </a:r>
          </a:p>
          <a:p>
            <a:r>
              <a:rPr lang="en-US" altLang="zh-CN" b="1" dirty="0">
                <a:solidFill>
                  <a:srgbClr val="002060"/>
                </a:solidFill>
              </a:rPr>
              <a:t>canonical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对传入的邮件进行地址改写的映射表</a:t>
            </a:r>
          </a:p>
          <a:p>
            <a:r>
              <a:rPr lang="en-US" altLang="zh-CN" b="1" dirty="0">
                <a:solidFill>
                  <a:srgbClr val="002060"/>
                </a:solidFill>
              </a:rPr>
              <a:t>generic</a:t>
            </a:r>
            <a:r>
              <a:rPr lang="zh-CN" altLang="en-US" dirty="0"/>
              <a:t> ：</a:t>
            </a:r>
            <a:endParaRPr lang="en-US" altLang="zh-CN" dirty="0"/>
          </a:p>
          <a:p>
            <a:pPr lvl="1"/>
            <a:r>
              <a:rPr lang="zh-CN" altLang="en-US" dirty="0"/>
              <a:t>对传出的邮件进行地址改写的映射表</a:t>
            </a:r>
            <a:endParaRPr lang="en-US" altLang="zh-CN" dirty="0"/>
          </a:p>
          <a:p>
            <a:r>
              <a:rPr lang="en-US" altLang="zh-CN" b="1" dirty="0" err="1">
                <a:solidFill>
                  <a:srgbClr val="002060"/>
                </a:solidFill>
              </a:rPr>
              <a:t>header_checks</a:t>
            </a:r>
            <a:r>
              <a:rPr lang="zh-CN" altLang="en-US" dirty="0"/>
              <a:t>：过滤邮件头使用的映射表</a:t>
            </a:r>
          </a:p>
          <a:p>
            <a:r>
              <a:rPr lang="en-US" altLang="zh-CN" b="1" dirty="0" err="1">
                <a:solidFill>
                  <a:srgbClr val="002060"/>
                </a:solidFill>
              </a:rPr>
              <a:t>body_checks</a:t>
            </a:r>
            <a:r>
              <a:rPr lang="zh-CN" altLang="en-US" dirty="0"/>
              <a:t>：过滤邮件内容使用的映射表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67</a:t>
            </a:fld>
            <a:endParaRPr lang="en-US" altLang="zh-CN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</a:t>
            </a:r>
            <a:r>
              <a:rPr lang="zh-CN" altLang="zh-CN" dirty="0"/>
              <a:t>映射表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en-US" altLang="zh-CN" dirty="0"/>
              <a:t>access</a:t>
            </a:r>
            <a:r>
              <a:rPr lang="zh-CN" altLang="zh-CN" dirty="0"/>
              <a:t>映射表</a:t>
            </a:r>
            <a:endParaRPr lang="en-US" altLang="zh-CN" dirty="0"/>
          </a:p>
          <a:p>
            <a:pPr lvl="1"/>
            <a:r>
              <a:rPr lang="zh-CN" altLang="en-US" dirty="0"/>
              <a:t>用于实现</a:t>
            </a:r>
            <a:r>
              <a:rPr lang="en-US" altLang="zh-CN" dirty="0"/>
              <a:t>SMTP</a:t>
            </a:r>
            <a:r>
              <a:rPr lang="zh-CN" altLang="zh-CN" dirty="0"/>
              <a:t>访问</a:t>
            </a:r>
            <a:r>
              <a:rPr lang="zh-CN" altLang="en-US" dirty="0"/>
              <a:t>限制</a:t>
            </a:r>
            <a:endParaRPr lang="en-US" altLang="zh-CN" dirty="0"/>
          </a:p>
          <a:p>
            <a:pPr lvl="1"/>
            <a:r>
              <a:rPr lang="zh-CN" altLang="zh-CN" dirty="0"/>
              <a:t>是索引映射表（</a:t>
            </a:r>
            <a:r>
              <a:rPr lang="es-ES" altLang="zh-CN" dirty="0"/>
              <a:t>Indexed Maps</a:t>
            </a:r>
            <a:r>
              <a:rPr lang="zh-CN" altLang="zh-CN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编辑纯文本文件 </a:t>
            </a:r>
            <a:r>
              <a:rPr lang="en-US" altLang="zh-CN" dirty="0"/>
              <a:t>/etc/postfix/access</a:t>
            </a:r>
          </a:p>
          <a:p>
            <a:pPr lvl="2"/>
            <a:r>
              <a:rPr lang="zh-CN" altLang="en-US" dirty="0"/>
              <a:t>生成散列数据库</a:t>
            </a:r>
            <a:endParaRPr lang="en-US" altLang="zh-CN" dirty="0"/>
          </a:p>
          <a:p>
            <a:pPr lvl="2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postmap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/etc/postfix/access</a:t>
            </a:r>
          </a:p>
          <a:p>
            <a:pPr lvl="2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postfix reload</a:t>
            </a:r>
          </a:p>
          <a:p>
            <a:r>
              <a:rPr lang="zh-CN" altLang="en-US" sz="2800" dirty="0"/>
              <a:t>在主配置文件 </a:t>
            </a:r>
            <a:r>
              <a:rPr lang="en-US" altLang="zh-CN" dirty="0"/>
              <a:t>main.cf</a:t>
            </a:r>
            <a:r>
              <a:rPr lang="zh-CN" altLang="en-US" sz="2800" dirty="0"/>
              <a:t>中配置使用</a:t>
            </a:r>
            <a:r>
              <a:rPr lang="en-US" altLang="zh-CN" dirty="0"/>
              <a:t>access</a:t>
            </a:r>
            <a:r>
              <a:rPr lang="zh-CN" altLang="zh-CN" sz="2800" dirty="0"/>
              <a:t>映射表</a:t>
            </a:r>
            <a:endParaRPr lang="en-US" altLang="zh-CN" sz="2800" dirty="0"/>
          </a:p>
          <a:p>
            <a:pPr lvl="1"/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TAG</a:t>
            </a:r>
            <a:r>
              <a:rPr lang="zh-CN" altLang="en-US" dirty="0"/>
              <a:t>可以是 </a:t>
            </a:r>
            <a:r>
              <a:rPr lang="en-US" altLang="zh-CN" b="1" dirty="0">
                <a:solidFill>
                  <a:srgbClr val="002060"/>
                </a:solidFill>
              </a:rPr>
              <a:t>sender, recipient, client, </a:t>
            </a:r>
            <a:r>
              <a:rPr lang="en-US" altLang="zh-CN" b="1" dirty="0" err="1">
                <a:solidFill>
                  <a:srgbClr val="002060"/>
                </a:solidFill>
              </a:rPr>
              <a:t>helo</a:t>
            </a:r>
            <a:endParaRPr lang="en-US" altLang="zh-CN" b="1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68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13176"/>
            <a:ext cx="784887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CN" dirty="0" err="1"/>
              <a:t>smtpd_</a:t>
            </a:r>
            <a:r>
              <a:rPr lang="en-US" altLang="zh-CN" b="1" dirty="0" err="1">
                <a:solidFill>
                  <a:srgbClr val="002060"/>
                </a:solidFill>
              </a:rPr>
              <a:t>TAG</a:t>
            </a:r>
            <a:r>
              <a:rPr lang="en-US" altLang="zh-CN" dirty="0" err="1"/>
              <a:t>_restrictions</a:t>
            </a:r>
            <a:r>
              <a:rPr lang="en-US" altLang="zh-CN" dirty="0"/>
              <a:t> = </a:t>
            </a:r>
            <a:r>
              <a:rPr lang="en-US" altLang="zh-CN" dirty="0" err="1"/>
              <a:t>check_</a:t>
            </a:r>
            <a:r>
              <a:rPr lang="en-US" altLang="zh-CN" b="1" dirty="0" err="1">
                <a:solidFill>
                  <a:srgbClr val="002060"/>
                </a:solidFill>
              </a:rPr>
              <a:t>TAG</a:t>
            </a:r>
            <a:r>
              <a:rPr lang="en-US" altLang="zh-CN" dirty="0" err="1"/>
              <a:t>_access</a:t>
            </a:r>
            <a:r>
              <a:rPr lang="en-US" altLang="zh-CN" dirty="0"/>
              <a:t> hash:/etc/postfix/access, …</a:t>
            </a:r>
            <a:endParaRPr lang="zh-CN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</a:t>
            </a:r>
            <a:r>
              <a:rPr lang="zh-CN" altLang="zh-CN" dirty="0"/>
              <a:t>映射表</a:t>
            </a:r>
            <a:r>
              <a:rPr lang="zh-CN" altLang="en-US" dirty="0"/>
              <a:t>的格式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dirty="0"/>
              <a:t>每一行的格式为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地址字段常用格式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1844824"/>
            <a:ext cx="655272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/>
              <a:t>&lt;</a:t>
            </a:r>
            <a:r>
              <a:rPr lang="zh-CN" altLang="en-US" sz="2400" b="1" dirty="0"/>
              <a:t>地址</a:t>
            </a:r>
            <a:r>
              <a:rPr lang="en-US" altLang="zh-CN" sz="2400" b="1" dirty="0"/>
              <a:t>&gt;  &lt;</a:t>
            </a:r>
            <a:r>
              <a:rPr lang="zh-CN" altLang="en-US" sz="2400" b="1" dirty="0"/>
              <a:t>动作</a:t>
            </a:r>
            <a:r>
              <a:rPr lang="en-US" altLang="zh-CN" sz="2400" b="1" dirty="0"/>
              <a:t>&gt;</a:t>
            </a:r>
            <a:endParaRPr lang="zh-CN" altLang="en-US" sz="2400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99592" y="3068960"/>
          <a:ext cx="7704856" cy="283181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/>
                        <a:t>格</a:t>
                      </a:r>
                      <a:r>
                        <a:rPr lang="en-US" sz="2400" b="1" kern="100" dirty="0"/>
                        <a:t>    </a:t>
                      </a:r>
                      <a:r>
                        <a:rPr lang="zh-CN" sz="2400" b="1" kern="100" dirty="0"/>
                        <a:t>式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/>
                        <a:t>举</a:t>
                      </a:r>
                      <a:r>
                        <a:rPr lang="en-US" sz="2400" b="1" kern="100" dirty="0"/>
                        <a:t>    </a:t>
                      </a:r>
                      <a:r>
                        <a:rPr lang="zh-CN" sz="2400" b="1" kern="100" dirty="0"/>
                        <a:t>例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940">
                <a:tc rowSpan="2">
                  <a:txBody>
                    <a:bodyPr/>
                    <a:lstStyle/>
                    <a:p>
                      <a:pPr indent="781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C00000"/>
                          </a:solidFill>
                        </a:rPr>
                        <a:t>domain</a:t>
                      </a:r>
                      <a:endParaRPr lang="zh-CN" sz="2400" kern="100" dirty="0">
                        <a:solidFill>
                          <a:srgbClr val="C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6256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yourdomain.com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6256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.</a:t>
                      </a:r>
                      <a:r>
                        <a:rPr lang="en-US" sz="2400" kern="100" dirty="0" err="1"/>
                        <a:t>yourdomain.com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672">
                <a:tc rowSpan="2">
                  <a:txBody>
                    <a:bodyPr/>
                    <a:lstStyle/>
                    <a:p>
                      <a:pPr marL="0" indent="78105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address</a:t>
                      </a:r>
                      <a:endParaRPr lang="zh-CN" sz="2400" kern="1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6256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192.168.12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6256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192.168.11.11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240">
                <a:tc>
                  <a:txBody>
                    <a:bodyPr/>
                    <a:lstStyle/>
                    <a:p>
                      <a:pPr marL="0" indent="78105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username@domain</a:t>
                      </a:r>
                      <a:endParaRPr lang="zh-CN" sz="2400" kern="1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6256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someone@somedomain.com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593">
                <a:tc>
                  <a:txBody>
                    <a:bodyPr/>
                    <a:lstStyle/>
                    <a:p>
                      <a:pPr marL="0" indent="78105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username@</a:t>
                      </a:r>
                      <a:endParaRPr lang="zh-CN" sz="2400" kern="1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6256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someone@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MUA</a:t>
            </a:r>
            <a:r>
              <a:rPr lang="zh-CN" altLang="en-US" dirty="0"/>
              <a:t>（邮件用户代理）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en-US" altLang="zh-CN" dirty="0"/>
              <a:t>Mail User Agent</a:t>
            </a:r>
          </a:p>
          <a:p>
            <a:pPr lvl="1"/>
            <a:r>
              <a:rPr lang="zh-CN" altLang="en-US" dirty="0"/>
              <a:t>提供发送和接收电子邮件的用户接口</a:t>
            </a:r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SMTP</a:t>
            </a:r>
            <a:r>
              <a:rPr lang="zh-CN" altLang="en-US" dirty="0"/>
              <a:t>协议向</a:t>
            </a:r>
            <a:r>
              <a:rPr lang="en-US" altLang="zh-CN" dirty="0"/>
              <a:t>MTA</a:t>
            </a:r>
            <a:r>
              <a:rPr lang="zh-CN" altLang="en-US" dirty="0"/>
              <a:t>发送邮件</a:t>
            </a:r>
          </a:p>
          <a:p>
            <a:pPr lvl="2"/>
            <a:r>
              <a:rPr lang="zh-CN" altLang="en-US" dirty="0"/>
              <a:t>读取由</a:t>
            </a:r>
            <a:r>
              <a:rPr lang="en-US" altLang="zh-CN" dirty="0"/>
              <a:t>MDA</a:t>
            </a:r>
            <a:r>
              <a:rPr lang="zh-CN" altLang="en-US" dirty="0"/>
              <a:t>递送的或由</a:t>
            </a:r>
            <a:r>
              <a:rPr lang="en-US" altLang="zh-CN" dirty="0"/>
              <a:t>MRA</a:t>
            </a:r>
            <a:r>
              <a:rPr lang="zh-CN" altLang="en-US" dirty="0"/>
              <a:t>检索的邮件</a:t>
            </a:r>
          </a:p>
          <a:p>
            <a:pPr lvl="1"/>
            <a:r>
              <a:rPr lang="zh-CN" altLang="zh-CN" dirty="0"/>
              <a:t>提供给用户方便的</a:t>
            </a:r>
            <a:r>
              <a:rPr lang="zh-CN" altLang="en-US" dirty="0"/>
              <a:t>阅读和撰写邮件的</a:t>
            </a:r>
            <a:r>
              <a:rPr lang="zh-CN" altLang="zh-CN" dirty="0"/>
              <a:t>编辑环境</a:t>
            </a:r>
            <a:endParaRPr lang="en-US" altLang="zh-CN" dirty="0"/>
          </a:p>
          <a:p>
            <a:r>
              <a:rPr lang="en-US" altLang="zh-CN" dirty="0"/>
              <a:t>Examples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Mozilla Thunderbird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Microsoft  Outlook Express</a:t>
            </a:r>
          </a:p>
          <a:p>
            <a:pPr lvl="1"/>
            <a:r>
              <a:rPr lang="en-US" altLang="zh-CN" b="1" dirty="0" err="1">
                <a:solidFill>
                  <a:srgbClr val="002060"/>
                </a:solidFill>
              </a:rPr>
              <a:t>Foxmail</a:t>
            </a:r>
            <a:endParaRPr lang="en-US" altLang="zh-CN" b="1" dirty="0">
              <a:solidFill>
                <a:srgbClr val="002060"/>
              </a:solidFill>
            </a:endParaRPr>
          </a:p>
          <a:p>
            <a:pPr lvl="1"/>
            <a:r>
              <a:rPr lang="en-US" altLang="zh-CN" b="1" dirty="0" err="1">
                <a:solidFill>
                  <a:srgbClr val="002060"/>
                </a:solidFill>
              </a:rPr>
              <a:t>DreamMail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</a:t>
            </a:r>
            <a:r>
              <a:rPr lang="zh-CN" altLang="zh-CN" dirty="0"/>
              <a:t>映射表</a:t>
            </a:r>
            <a:r>
              <a:rPr lang="zh-CN" altLang="en-US" dirty="0"/>
              <a:t>的格式（续）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dirty="0"/>
              <a:t>每一行的格式为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动作字段常用格式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70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1772816"/>
            <a:ext cx="655272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/>
              <a:t>&lt;</a:t>
            </a:r>
            <a:r>
              <a:rPr lang="zh-CN" altLang="en-US" sz="2400" b="1" dirty="0"/>
              <a:t>地址</a:t>
            </a:r>
            <a:r>
              <a:rPr lang="en-US" altLang="zh-CN" sz="2400" b="1" dirty="0"/>
              <a:t>&gt;  &lt;</a:t>
            </a:r>
            <a:r>
              <a:rPr lang="zh-CN" altLang="en-US" sz="2400" b="1" dirty="0"/>
              <a:t>动作</a:t>
            </a:r>
            <a:r>
              <a:rPr lang="en-US" altLang="zh-CN" sz="2400" b="1" dirty="0"/>
              <a:t>&gt;</a:t>
            </a:r>
            <a:endParaRPr lang="zh-CN" altLang="en-US" sz="2400" b="1" dirty="0"/>
          </a:p>
        </p:txBody>
      </p:sp>
      <p:graphicFrame>
        <p:nvGraphicFramePr>
          <p:cNvPr id="9" name="内容占位符 6"/>
          <p:cNvGraphicFramePr>
            <a:graphicFrameLocks/>
          </p:cNvGraphicFramePr>
          <p:nvPr/>
        </p:nvGraphicFramePr>
        <p:xfrm>
          <a:off x="899592" y="2862416"/>
          <a:ext cx="7067128" cy="31744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25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1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kern="100" dirty="0"/>
                        <a:t>动作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1" kern="1200" dirty="0">
                          <a:solidFill>
                            <a:srgbClr val="C00000"/>
                          </a:solidFill>
                        </a:rPr>
                        <a:t>OK</a:t>
                      </a:r>
                      <a:endParaRPr lang="zh-CN" altLang="zh-CN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200" dirty="0"/>
                        <a:t>无条件接受或发送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C00000"/>
                          </a:solidFill>
                        </a:rPr>
                        <a:t>RELAY</a:t>
                      </a:r>
                      <a:endParaRPr lang="zh-CN" altLang="en-US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/>
                        <a:t>允许中继代理投递</a:t>
                      </a:r>
                      <a:r>
                        <a:rPr lang="en-US" altLang="zh-CN" sz="2000" kern="1200" dirty="0"/>
                        <a:t>(SMTP RELAY)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C00000"/>
                          </a:solidFill>
                        </a:rPr>
                        <a:t>REJECT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拒绝接受并发布错误信息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C00000"/>
                          </a:solidFill>
                        </a:rPr>
                        <a:t>DISCARD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丢弃邮件，无错误信息发布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C00000"/>
                          </a:solidFill>
                        </a:rPr>
                        <a:t>HOLD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将邮件阻止在邮件队列中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C00000"/>
                          </a:solidFill>
                        </a:rPr>
                        <a:t>4nn  text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返回临时错误码</a:t>
                      </a:r>
                      <a:r>
                        <a:rPr lang="en-US" altLang="zh-CN" sz="2000" dirty="0"/>
                        <a:t>4nn</a:t>
                      </a:r>
                      <a:r>
                        <a:rPr lang="zh-CN" altLang="en-US" sz="2000" dirty="0"/>
                        <a:t>及消息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C00000"/>
                          </a:solidFill>
                        </a:rPr>
                        <a:t>5nn  text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返回临时错误码</a:t>
                      </a:r>
                      <a:r>
                        <a:rPr lang="en-US" altLang="zh-CN" sz="2000" dirty="0"/>
                        <a:t>5nn</a:t>
                      </a:r>
                      <a:r>
                        <a:rPr lang="zh-CN" altLang="en-US" sz="2000" dirty="0"/>
                        <a:t>及消息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</a:t>
            </a:r>
            <a:r>
              <a:rPr lang="zh-CN" altLang="zh-CN" dirty="0"/>
              <a:t>映射表</a:t>
            </a:r>
            <a:r>
              <a:rPr lang="zh-CN" altLang="en-US" dirty="0"/>
              <a:t>的使用时机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340768"/>
          <a:ext cx="82296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/>
                        <a:t>smtpd_client_restrictions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使用</a:t>
                      </a:r>
                      <a:r>
                        <a:rPr lang="en-US" altLang="zh-CN" sz="2000" b="1" dirty="0" err="1">
                          <a:solidFill>
                            <a:srgbClr val="002060"/>
                          </a:solidFill>
                        </a:rPr>
                        <a:t>check_client_access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选项</a:t>
                      </a:r>
                      <a:r>
                        <a:rPr lang="zh-CN" altLang="en-US" sz="2000" dirty="0"/>
                        <a:t>指定要检查的</a:t>
                      </a:r>
                      <a:r>
                        <a:rPr lang="en-US" altLang="zh-CN" sz="2000" dirty="0"/>
                        <a:t>access</a:t>
                      </a:r>
                      <a:r>
                        <a:rPr lang="zh-CN" altLang="en-US" sz="2000" dirty="0"/>
                        <a:t>映射表，</a:t>
                      </a:r>
                      <a:r>
                        <a:rPr lang="zh-CN" altLang="en-US" sz="2200" b="1" kern="1200" dirty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用于</a:t>
                      </a:r>
                      <a:r>
                        <a:rPr lang="en-US" altLang="zh-CN" sz="2200" b="1" kern="1200" dirty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SMTP</a:t>
                      </a:r>
                      <a:r>
                        <a:rPr lang="zh-CN" altLang="en-US" sz="2200" b="1" kern="1200" dirty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建立连接请求的阶段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/>
                        <a:t>smtpd_helo_restrictions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使用</a:t>
                      </a:r>
                      <a:r>
                        <a:rPr lang="en-US" altLang="zh-CN" sz="20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check_helo_access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选项</a:t>
                      </a:r>
                      <a:r>
                        <a:rPr lang="zh-CN" altLang="en-US" sz="2000" dirty="0"/>
                        <a:t>指定要检查的</a:t>
                      </a:r>
                      <a:r>
                        <a:rPr lang="en-US" altLang="zh-CN" sz="2000" dirty="0"/>
                        <a:t>access</a:t>
                      </a:r>
                      <a:r>
                        <a:rPr lang="zh-CN" altLang="en-US" sz="2000" dirty="0"/>
                        <a:t>映射表，</a:t>
                      </a:r>
                      <a:r>
                        <a:rPr lang="zh-CN" altLang="en-US" sz="2200" b="1" kern="1200" dirty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用于</a:t>
                      </a:r>
                      <a:r>
                        <a:rPr lang="en-US" altLang="zh-CN" sz="2200" b="1" kern="1200" dirty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SMTP</a:t>
                      </a:r>
                      <a:r>
                        <a:rPr lang="zh-CN" altLang="en-US" sz="2200" b="1" kern="1200" dirty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启动会话的</a:t>
                      </a:r>
                      <a:r>
                        <a:rPr lang="en-US" altLang="zh-CN" sz="2200" b="1" kern="1200" dirty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HELO/EHLO</a:t>
                      </a:r>
                      <a:r>
                        <a:rPr lang="zh-CN" altLang="en-US" sz="2200" b="1" kern="1200" dirty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命令阶段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/>
                        <a:t>smtpd_sender_restrictions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使用</a:t>
                      </a:r>
                      <a:r>
                        <a:rPr lang="en-US" altLang="zh-CN" sz="20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check_sender_access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选项</a:t>
                      </a:r>
                      <a:r>
                        <a:rPr lang="zh-CN" altLang="en-US" sz="2000" dirty="0"/>
                        <a:t>指定要检查的</a:t>
                      </a:r>
                      <a:r>
                        <a:rPr lang="en-US" altLang="zh-CN" sz="2000" dirty="0"/>
                        <a:t>access</a:t>
                      </a:r>
                      <a:r>
                        <a:rPr lang="zh-CN" altLang="en-US" sz="2000" dirty="0"/>
                        <a:t>映射表，</a:t>
                      </a:r>
                      <a:r>
                        <a:rPr lang="zh-CN" altLang="en-US" sz="2200" b="1" kern="1200" dirty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用于</a:t>
                      </a:r>
                      <a:r>
                        <a:rPr lang="en-US" altLang="zh-CN" sz="2200" b="1" kern="1200" dirty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SMTP</a:t>
                      </a:r>
                      <a:r>
                        <a:rPr lang="zh-CN" altLang="en-US" sz="2200" b="1" kern="1200" dirty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发件人说明的</a:t>
                      </a:r>
                      <a:r>
                        <a:rPr lang="en-US" altLang="zh-CN" sz="2200" b="1" kern="1200" dirty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MAIL FROM</a:t>
                      </a:r>
                      <a:r>
                        <a:rPr lang="zh-CN" altLang="en-US" sz="2200" b="1" kern="1200" dirty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命令阶段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/>
                        <a:t>smtpd_recipient_restrictions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使用</a:t>
                      </a:r>
                      <a:r>
                        <a:rPr lang="en-US" altLang="zh-CN" sz="20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check_recipient_access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选项</a:t>
                      </a:r>
                      <a:r>
                        <a:rPr lang="zh-CN" altLang="en-US" sz="2000" dirty="0"/>
                        <a:t>指定要检查的</a:t>
                      </a:r>
                      <a:r>
                        <a:rPr lang="en-US" altLang="zh-CN" sz="2000" dirty="0"/>
                        <a:t>access</a:t>
                      </a:r>
                      <a:r>
                        <a:rPr lang="zh-CN" altLang="en-US" sz="2000" dirty="0"/>
                        <a:t>映射表，</a:t>
                      </a:r>
                      <a:r>
                        <a:rPr lang="zh-CN" altLang="en-US" sz="2200" b="1" kern="1200" dirty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用于</a:t>
                      </a:r>
                      <a:r>
                        <a:rPr lang="en-US" altLang="zh-CN" sz="2200" b="1" kern="1200" dirty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SMTP</a:t>
                      </a:r>
                      <a:r>
                        <a:rPr lang="zh-CN" altLang="en-US" sz="2200" b="1" kern="1200" dirty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收件人说明的</a:t>
                      </a:r>
                      <a:r>
                        <a:rPr lang="en-US" altLang="zh-CN" sz="2200" b="1" kern="1200" dirty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RCPT TO</a:t>
                      </a:r>
                      <a:r>
                        <a:rPr lang="zh-CN" altLang="en-US" sz="2200" b="1" kern="1200" dirty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命令阶段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71</a:t>
            </a:fld>
            <a:endParaRPr lang="en-US" altLang="zh-CN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</a:t>
            </a:r>
            <a:r>
              <a:rPr lang="zh-CN" altLang="zh-CN" dirty="0"/>
              <a:t>映射表</a:t>
            </a:r>
            <a:r>
              <a:rPr lang="zh-CN" altLang="en-US" dirty="0"/>
              <a:t>配置举例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r>
              <a:rPr lang="zh-CN" altLang="zh-CN" dirty="0"/>
              <a:t>限制向</a:t>
            </a:r>
            <a:r>
              <a:rPr lang="en-US" altLang="zh-CN" dirty="0"/>
              <a:t>Postfix</a:t>
            </a:r>
            <a:r>
              <a:rPr lang="zh-CN" altLang="zh-CN" dirty="0"/>
              <a:t>发起</a:t>
            </a:r>
            <a:r>
              <a:rPr lang="en-US" altLang="zh-CN" dirty="0"/>
              <a:t>SMTP</a:t>
            </a:r>
            <a:r>
              <a:rPr lang="zh-CN" altLang="zh-CN" dirty="0"/>
              <a:t>连接的客户</a:t>
            </a:r>
            <a:endParaRPr lang="en-US" altLang="zh-CN" dirty="0"/>
          </a:p>
          <a:p>
            <a:r>
              <a:rPr lang="zh-CN" altLang="zh-CN" dirty="0"/>
              <a:t>通过收件人地址限制</a:t>
            </a:r>
            <a:r>
              <a:rPr lang="en-US" altLang="zh-CN" dirty="0"/>
              <a:t>Postfix</a:t>
            </a:r>
            <a:r>
              <a:rPr lang="zh-CN" altLang="zh-CN" dirty="0"/>
              <a:t>的转发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483768" y="3789040"/>
            <a:ext cx="295232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参见教材的操作步骤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aliases</a:t>
            </a:r>
            <a:r>
              <a:rPr lang="zh-CN" altLang="zh-CN" dirty="0"/>
              <a:t>映射表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es-ES" altLang="zh-CN" dirty="0"/>
              <a:t>aliases</a:t>
            </a:r>
            <a:r>
              <a:rPr lang="zh-CN" altLang="zh-CN" dirty="0"/>
              <a:t>映射表</a:t>
            </a:r>
            <a:endParaRPr lang="en-US" altLang="zh-CN" dirty="0"/>
          </a:p>
          <a:p>
            <a:pPr lvl="1"/>
            <a:r>
              <a:rPr lang="zh-CN" altLang="en-US" dirty="0"/>
              <a:t>用于实现</a:t>
            </a:r>
            <a:r>
              <a:rPr lang="en-US" altLang="zh-CN" dirty="0"/>
              <a:t>Postfix</a:t>
            </a:r>
            <a:r>
              <a:rPr lang="zh-CN" altLang="en-US" dirty="0"/>
              <a:t>的本地别名机制，与</a:t>
            </a:r>
            <a:r>
              <a:rPr lang="en-US" altLang="zh-CN" dirty="0" err="1"/>
              <a:t>Sendmail</a:t>
            </a:r>
            <a:r>
              <a:rPr lang="zh-CN" altLang="en-US" dirty="0"/>
              <a:t>兼容</a:t>
            </a:r>
            <a:endParaRPr lang="en-US" altLang="zh-CN" dirty="0"/>
          </a:p>
          <a:p>
            <a:pPr lvl="1"/>
            <a:r>
              <a:rPr lang="zh-CN" altLang="zh-CN" dirty="0"/>
              <a:t>是索引映射表（</a:t>
            </a:r>
            <a:r>
              <a:rPr lang="es-ES" altLang="zh-CN" dirty="0"/>
              <a:t>Indexed Maps</a:t>
            </a:r>
            <a:r>
              <a:rPr lang="zh-CN" altLang="zh-CN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编辑纯文本文件 </a:t>
            </a:r>
            <a:r>
              <a:rPr lang="en-US" altLang="zh-CN" dirty="0"/>
              <a:t>/etc/aliases</a:t>
            </a:r>
          </a:p>
          <a:p>
            <a:pPr lvl="2"/>
            <a:r>
              <a:rPr lang="zh-CN" altLang="en-US" dirty="0"/>
              <a:t>生成散列数据库</a:t>
            </a:r>
            <a:endParaRPr lang="en-US" altLang="zh-CN" dirty="0"/>
          </a:p>
          <a:p>
            <a:pPr lvl="2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postalias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/etc/aliases</a:t>
            </a:r>
          </a:p>
          <a:p>
            <a:pPr lvl="2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postfix reload</a:t>
            </a:r>
          </a:p>
          <a:p>
            <a:r>
              <a:rPr lang="zh-CN" altLang="en-US" sz="2800" dirty="0"/>
              <a:t>在主配置文件 </a:t>
            </a:r>
            <a:r>
              <a:rPr lang="en-US" altLang="zh-CN" dirty="0"/>
              <a:t>main.cf</a:t>
            </a:r>
            <a:r>
              <a:rPr lang="zh-CN" altLang="en-US" sz="2800" dirty="0"/>
              <a:t>中配置使用</a:t>
            </a:r>
            <a:r>
              <a:rPr lang="es-ES" altLang="zh-CN" dirty="0"/>
              <a:t>aliases</a:t>
            </a:r>
            <a:r>
              <a:rPr lang="zh-CN" altLang="zh-CN" sz="2800" dirty="0"/>
              <a:t>映射表</a:t>
            </a:r>
            <a:endParaRPr lang="en-US" altLang="zh-CN" sz="2800" dirty="0"/>
          </a:p>
          <a:p>
            <a:pPr lvl="1"/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756084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002060"/>
                </a:solidFill>
              </a:rPr>
              <a:t>alias_maps</a:t>
            </a:r>
            <a:r>
              <a:rPr lang="en-US" altLang="zh-CN" sz="2400" b="1" dirty="0">
                <a:solidFill>
                  <a:srgbClr val="002060"/>
                </a:solidFill>
              </a:rPr>
              <a:t> = hash:/etc/aliases</a:t>
            </a:r>
          </a:p>
          <a:p>
            <a:r>
              <a:rPr lang="en-US" altLang="zh-CN" sz="2400" b="1" dirty="0" err="1"/>
              <a:t>alias_database</a:t>
            </a:r>
            <a:r>
              <a:rPr lang="en-US" altLang="zh-CN" sz="2400" b="1" dirty="0"/>
              <a:t> = hash:/etc/aliases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aliases</a:t>
            </a:r>
            <a:r>
              <a:rPr lang="zh-CN" altLang="zh-CN" dirty="0"/>
              <a:t>映射表</a:t>
            </a:r>
            <a:r>
              <a:rPr lang="zh-CN" altLang="en-US" dirty="0"/>
              <a:t>的格式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dirty="0"/>
              <a:t>每一行的格式为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/etc/aliases</a:t>
            </a:r>
            <a:r>
              <a:rPr lang="zh-CN" altLang="en-US" dirty="0"/>
              <a:t>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1844824"/>
            <a:ext cx="655272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alias</a:t>
            </a:r>
            <a:r>
              <a:rPr lang="zh-CN" altLang="zh-CN" sz="2400" dirty="0"/>
              <a:t>：</a:t>
            </a:r>
            <a:r>
              <a:rPr lang="en-US" altLang="zh-CN" sz="2400" dirty="0"/>
              <a:t>recipient [</a:t>
            </a:r>
            <a:r>
              <a:rPr lang="zh-CN" altLang="zh-CN" sz="2400" dirty="0"/>
              <a:t>，</a:t>
            </a:r>
            <a:r>
              <a:rPr lang="en-US" altLang="zh-CN" sz="2400" dirty="0"/>
              <a:t>recipient</a:t>
            </a:r>
            <a:r>
              <a:rPr lang="zh-CN" altLang="zh-CN" sz="2400" dirty="0"/>
              <a:t>，</a:t>
            </a:r>
            <a:r>
              <a:rPr lang="en-US" altLang="zh-CN" sz="2400" dirty="0"/>
              <a:t>…]</a:t>
            </a:r>
            <a:endParaRPr lang="zh-CN" altLang="zh-C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2996952"/>
            <a:ext cx="7704856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002060"/>
                </a:solidFill>
              </a:rPr>
              <a:t>lrj:</a:t>
            </a:r>
            <a:r>
              <a:rPr lang="en-US" altLang="zh-CN" sz="2400" b="1" dirty="0" err="1"/>
              <a:t>osmond</a:t>
            </a:r>
            <a:endParaRPr lang="en-US" altLang="zh-CN" sz="2400" b="1" dirty="0"/>
          </a:p>
          <a:p>
            <a:r>
              <a:rPr lang="en-US" altLang="zh-CN" sz="2400" b="1" dirty="0" err="1">
                <a:solidFill>
                  <a:srgbClr val="002060"/>
                </a:solidFill>
              </a:rPr>
              <a:t>osmond:</a:t>
            </a:r>
            <a:r>
              <a:rPr lang="en-US" altLang="zh-CN" sz="2400" b="1" dirty="0" err="1"/>
              <a:t>sinosmond</a:t>
            </a:r>
            <a:r>
              <a:rPr lang="en-US" altLang="zh-CN" sz="2400" b="1" dirty="0"/>
              <a:t>,  sinosmond@domian.tld</a:t>
            </a:r>
          </a:p>
          <a:p>
            <a:r>
              <a:rPr lang="en-US" altLang="zh-CN" sz="2400" b="1" dirty="0" err="1">
                <a:solidFill>
                  <a:srgbClr val="002060"/>
                </a:solidFill>
              </a:rPr>
              <a:t>net_group:</a:t>
            </a:r>
            <a:r>
              <a:rPr lang="en-US" altLang="zh-CN" sz="2400" b="1" dirty="0" err="1"/>
              <a:t>osmond</a:t>
            </a:r>
            <a:r>
              <a:rPr lang="en-US" altLang="zh-CN" sz="2400" b="1" dirty="0"/>
              <a:t>, tom, </a:t>
            </a:r>
            <a:r>
              <a:rPr lang="en-US" altLang="zh-CN" sz="2400" b="1" dirty="0" err="1"/>
              <a:t>stillman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patrcko</a:t>
            </a:r>
            <a:endParaRPr lang="en-US" altLang="zh-CN" sz="2400" b="1" dirty="0"/>
          </a:p>
          <a:p>
            <a:r>
              <a:rPr lang="en-US" altLang="zh-CN" sz="2400" b="1" dirty="0" err="1">
                <a:solidFill>
                  <a:srgbClr val="002060"/>
                </a:solidFill>
              </a:rPr>
              <a:t>ourlist:</a:t>
            </a:r>
            <a:r>
              <a:rPr lang="en-US" altLang="zh-CN" sz="2400" b="1" dirty="0" err="1"/>
              <a:t>include</a:t>
            </a:r>
            <a:r>
              <a:rPr lang="en-US" altLang="zh-CN" sz="2400" b="1" dirty="0"/>
              <a:t>: /etc/postfix/</a:t>
            </a:r>
            <a:r>
              <a:rPr lang="en-US" altLang="zh-CN" sz="2400" b="1" dirty="0" err="1"/>
              <a:t>ourmailinglist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5013176"/>
            <a:ext cx="7632848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/>
              <a:t># </a:t>
            </a:r>
            <a:r>
              <a:rPr lang="en-US" altLang="zh-CN" sz="2400" b="1" dirty="0" err="1"/>
              <a:t>newaliases</a:t>
            </a:r>
            <a:endParaRPr lang="en-US" altLang="zh-CN" sz="2400" b="1" dirty="0"/>
          </a:p>
          <a:p>
            <a:r>
              <a:rPr lang="en-US" altLang="zh-CN" sz="2400" b="1" dirty="0"/>
              <a:t># service postfix reload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</a:t>
            </a:r>
            <a:r>
              <a:rPr lang="zh-CN" altLang="zh-CN" dirty="0"/>
              <a:t>映射表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en-US" altLang="zh-CN" sz="2800" dirty="0"/>
              <a:t>virtual</a:t>
            </a:r>
            <a:r>
              <a:rPr lang="zh-CN" altLang="zh-CN" sz="2800" dirty="0"/>
              <a:t>映射表</a:t>
            </a:r>
            <a:endParaRPr lang="en-US" altLang="zh-CN" sz="2800" dirty="0"/>
          </a:p>
          <a:p>
            <a:pPr lvl="1"/>
            <a:r>
              <a:rPr lang="zh-CN" altLang="en-US" dirty="0"/>
              <a:t>用于实现</a:t>
            </a:r>
            <a:r>
              <a:rPr lang="en-US" altLang="zh-CN" dirty="0"/>
              <a:t>Postfix</a:t>
            </a:r>
            <a:r>
              <a:rPr lang="zh-CN" altLang="en-US" dirty="0"/>
              <a:t>的虚拟别名机制</a:t>
            </a:r>
            <a:endParaRPr lang="en-US" altLang="zh-CN" dirty="0"/>
          </a:p>
          <a:p>
            <a:pPr lvl="2"/>
            <a:r>
              <a:rPr lang="zh-CN" altLang="en-US" dirty="0"/>
              <a:t>将发给虚拟域的邮件投递到真实域的用户邮箱中</a:t>
            </a:r>
          </a:p>
          <a:p>
            <a:pPr lvl="2"/>
            <a:r>
              <a:rPr lang="zh-CN" altLang="en-US" dirty="0"/>
              <a:t>也可以实现邮件列表的功能</a:t>
            </a:r>
            <a:endParaRPr lang="en-US" altLang="zh-CN" dirty="0"/>
          </a:p>
          <a:p>
            <a:pPr lvl="1"/>
            <a:r>
              <a:rPr lang="zh-CN" altLang="zh-CN" dirty="0"/>
              <a:t>是索引映射表（</a:t>
            </a:r>
            <a:r>
              <a:rPr lang="es-ES" altLang="zh-CN" dirty="0"/>
              <a:t>Indexed Maps</a:t>
            </a:r>
            <a:r>
              <a:rPr lang="zh-CN" altLang="zh-CN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编辑纯文本文件 </a:t>
            </a:r>
            <a:r>
              <a:rPr lang="en-US" altLang="zh-CN" dirty="0"/>
              <a:t>/etc/postfix/virtual</a:t>
            </a:r>
          </a:p>
          <a:p>
            <a:pPr lvl="2"/>
            <a:r>
              <a:rPr lang="zh-CN" altLang="en-US" dirty="0"/>
              <a:t>生成散列数据库</a:t>
            </a:r>
            <a:endParaRPr lang="en-US" altLang="zh-CN" dirty="0"/>
          </a:p>
          <a:p>
            <a:pPr lvl="2">
              <a:buNone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postalias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 /etc/postfix/virtual</a:t>
            </a:r>
          </a:p>
          <a:p>
            <a:pPr lvl="2">
              <a:buNone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# postfix reload</a:t>
            </a:r>
          </a:p>
          <a:p>
            <a:r>
              <a:rPr lang="zh-CN" altLang="en-US" sz="2800" dirty="0"/>
              <a:t>在主配置文件 </a:t>
            </a:r>
            <a:r>
              <a:rPr lang="en-US" altLang="zh-CN" sz="2800" dirty="0"/>
              <a:t>main.cf</a:t>
            </a:r>
            <a:r>
              <a:rPr lang="zh-CN" altLang="en-US" sz="2800" dirty="0"/>
              <a:t>中配置使用</a:t>
            </a:r>
            <a:r>
              <a:rPr lang="en-US" altLang="zh-CN" sz="2800" dirty="0"/>
              <a:t>virtual</a:t>
            </a:r>
            <a:r>
              <a:rPr lang="zh-CN" altLang="zh-CN" sz="2800" dirty="0"/>
              <a:t>映射表</a:t>
            </a:r>
            <a:endParaRPr lang="en-US" altLang="zh-CN" sz="2800" dirty="0"/>
          </a:p>
          <a:p>
            <a:pPr lvl="1"/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75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373216"/>
            <a:ext cx="756084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virtual_alias_maps</a:t>
            </a:r>
            <a:r>
              <a:rPr lang="en-US" altLang="zh-CN" sz="2000" b="1" dirty="0">
                <a:solidFill>
                  <a:srgbClr val="002060"/>
                </a:solidFill>
              </a:rPr>
              <a:t> = hash:/etc/postfix/virtual </a:t>
            </a:r>
          </a:p>
          <a:p>
            <a:r>
              <a:rPr lang="en-US" altLang="zh-CN" sz="2000" b="1" dirty="0" err="1"/>
              <a:t>virtual_alias_domains</a:t>
            </a:r>
            <a:r>
              <a:rPr lang="en-US" altLang="zh-CN" sz="2000" b="1" dirty="0"/>
              <a:t> = </a:t>
            </a:r>
            <a:r>
              <a:rPr lang="en-US" altLang="zh-CN" sz="2000" b="1" dirty="0">
                <a:solidFill>
                  <a:srgbClr val="C00000"/>
                </a:solidFill>
              </a:rPr>
              <a:t>olabs.org</a:t>
            </a:r>
            <a:r>
              <a:rPr lang="zh-CN" altLang="en-US" sz="2000" b="1" dirty="0"/>
              <a:t>，</a:t>
            </a:r>
            <a:r>
              <a:rPr lang="en-US" altLang="zh-CN" sz="2000" b="1" dirty="0">
                <a:solidFill>
                  <a:srgbClr val="C00000"/>
                </a:solidFill>
              </a:rPr>
              <a:t>olabs.net</a:t>
            </a:r>
            <a:r>
              <a:rPr lang="zh-CN" altLang="en-US" sz="2000" b="1" dirty="0"/>
              <a:t>，</a:t>
            </a:r>
            <a:r>
              <a:rPr lang="en-US" altLang="zh-CN" sz="2000" b="1" dirty="0">
                <a:solidFill>
                  <a:srgbClr val="C00000"/>
                </a:solidFill>
              </a:rPr>
              <a:t>olabs.com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</a:t>
            </a:r>
            <a:r>
              <a:rPr lang="zh-CN" altLang="zh-CN" dirty="0"/>
              <a:t>映射表</a:t>
            </a:r>
            <a:r>
              <a:rPr lang="zh-CN" altLang="en-US" dirty="0"/>
              <a:t>的格式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dirty="0"/>
              <a:t>每一行的格式为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/etc/postfix/virtual</a:t>
            </a:r>
            <a:r>
              <a:rPr lang="zh-CN" altLang="en-US" dirty="0"/>
              <a:t>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76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1700808"/>
            <a:ext cx="655272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/>
              <a:t>&lt;</a:t>
            </a:r>
            <a:r>
              <a:rPr lang="zh-CN" altLang="en-US" sz="2400" b="1" dirty="0"/>
              <a:t>虚拟域地址</a:t>
            </a:r>
            <a:r>
              <a:rPr lang="en-US" altLang="zh-CN" sz="2400" b="1" dirty="0"/>
              <a:t>&gt;  &lt;</a:t>
            </a:r>
            <a:r>
              <a:rPr lang="zh-CN" altLang="en-US" sz="2400" b="1" dirty="0"/>
              <a:t>真实域地址</a:t>
            </a:r>
            <a:r>
              <a:rPr lang="en-US" altLang="zh-CN" sz="2400" dirty="0"/>
              <a:t>&gt;</a:t>
            </a:r>
            <a:endParaRPr lang="zh-CN" altLang="zh-C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2780928"/>
            <a:ext cx="7704856" cy="24622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002060"/>
                </a:solidFill>
              </a:rPr>
              <a:t>@</a:t>
            </a:r>
            <a:r>
              <a:rPr lang="en-US" altLang="zh-CN" sz="2200" b="1" dirty="0" err="1">
                <a:solidFill>
                  <a:srgbClr val="002060"/>
                </a:solidFill>
              </a:rPr>
              <a:t>olabs.net</a:t>
            </a:r>
            <a:r>
              <a:rPr lang="en-US" altLang="zh-CN" sz="2200" b="1" dirty="0">
                <a:solidFill>
                  <a:srgbClr val="002060"/>
                </a:solidFill>
              </a:rPr>
              <a:t>              @</a:t>
            </a:r>
            <a:r>
              <a:rPr lang="en-US" altLang="zh-CN" sz="2200" b="1" dirty="0" err="1">
                <a:solidFill>
                  <a:srgbClr val="002060"/>
                </a:solidFill>
              </a:rPr>
              <a:t>ls-al.me</a:t>
            </a:r>
            <a:endParaRPr lang="en-US" altLang="zh-CN" sz="2200" b="1" dirty="0">
              <a:solidFill>
                <a:srgbClr val="002060"/>
              </a:solidFill>
            </a:endParaRPr>
          </a:p>
          <a:p>
            <a:r>
              <a:rPr lang="en-US" altLang="zh-CN" sz="2200" b="1" dirty="0">
                <a:solidFill>
                  <a:srgbClr val="002060"/>
                </a:solidFill>
              </a:rPr>
              <a:t>@</a:t>
            </a:r>
            <a:r>
              <a:rPr lang="en-US" altLang="zh-CN" sz="2200" b="1" dirty="0" err="1">
                <a:solidFill>
                  <a:srgbClr val="002060"/>
                </a:solidFill>
              </a:rPr>
              <a:t>olabs.org</a:t>
            </a:r>
            <a:r>
              <a:rPr lang="en-US" altLang="zh-CN" sz="2200" b="1" dirty="0">
                <a:solidFill>
                  <a:srgbClr val="002060"/>
                </a:solidFill>
              </a:rPr>
              <a:t>              @</a:t>
            </a:r>
            <a:r>
              <a:rPr lang="en-US" altLang="zh-CN" sz="2200" b="1" dirty="0" err="1">
                <a:solidFill>
                  <a:srgbClr val="002060"/>
                </a:solidFill>
              </a:rPr>
              <a:t>ls-al.me</a:t>
            </a:r>
            <a:endParaRPr lang="en-US" altLang="zh-CN" sz="2200" b="1" dirty="0">
              <a:solidFill>
                <a:srgbClr val="002060"/>
              </a:solidFill>
            </a:endParaRPr>
          </a:p>
          <a:p>
            <a:r>
              <a:rPr lang="en-US" altLang="zh-CN" sz="2200" b="1" dirty="0">
                <a:solidFill>
                  <a:srgbClr val="002060"/>
                </a:solidFill>
              </a:rPr>
              <a:t>sales@olabs.net         </a:t>
            </a:r>
            <a:r>
              <a:rPr lang="en-US" altLang="zh-CN" sz="2200" b="1" dirty="0" err="1">
                <a:solidFill>
                  <a:srgbClr val="002060"/>
                </a:solidFill>
              </a:rPr>
              <a:t>sinosmond</a:t>
            </a:r>
            <a:endParaRPr lang="en-US" altLang="zh-CN" sz="2200" b="1" dirty="0">
              <a:solidFill>
                <a:srgbClr val="002060"/>
              </a:solidFill>
            </a:endParaRPr>
          </a:p>
          <a:p>
            <a:r>
              <a:rPr lang="en-US" altLang="zh-CN" sz="2200" b="1" dirty="0">
                <a:solidFill>
                  <a:srgbClr val="002060"/>
                </a:solidFill>
              </a:rPr>
              <a:t>sales@olabs.org         </a:t>
            </a:r>
            <a:r>
              <a:rPr lang="en-US" altLang="zh-CN" sz="2200" b="1" dirty="0" err="1">
                <a:solidFill>
                  <a:srgbClr val="002060"/>
                </a:solidFill>
              </a:rPr>
              <a:t>sinosmond</a:t>
            </a:r>
            <a:endParaRPr lang="en-US" altLang="zh-CN" sz="2200" b="1" dirty="0">
              <a:solidFill>
                <a:srgbClr val="002060"/>
              </a:solidFill>
            </a:endParaRPr>
          </a:p>
          <a:p>
            <a:r>
              <a:rPr lang="en-US" altLang="zh-CN" sz="2200" b="1" dirty="0">
                <a:solidFill>
                  <a:srgbClr val="002060"/>
                </a:solidFill>
              </a:rPr>
              <a:t>sales@olabs.com       </a:t>
            </a:r>
            <a:r>
              <a:rPr lang="en-US" altLang="zh-CN" sz="2200" b="1" dirty="0" err="1">
                <a:solidFill>
                  <a:srgbClr val="002060"/>
                </a:solidFill>
              </a:rPr>
              <a:t>sinosmond</a:t>
            </a:r>
            <a:endParaRPr lang="en-US" altLang="zh-CN" sz="2200" b="1" dirty="0">
              <a:solidFill>
                <a:srgbClr val="002060"/>
              </a:solidFill>
            </a:endParaRPr>
          </a:p>
          <a:p>
            <a:r>
              <a:rPr lang="en-US" altLang="zh-CN" sz="2200" b="1" dirty="0">
                <a:solidFill>
                  <a:srgbClr val="002060"/>
                </a:solidFill>
              </a:rPr>
              <a:t>admin@olabs.com     </a:t>
            </a:r>
            <a:r>
              <a:rPr lang="en-US" altLang="zh-CN" sz="2200" b="1" dirty="0" err="1">
                <a:solidFill>
                  <a:srgbClr val="002060"/>
                </a:solidFill>
              </a:rPr>
              <a:t>osmond</a:t>
            </a:r>
            <a:r>
              <a:rPr lang="en-US" altLang="zh-CN" sz="2200" b="1" dirty="0">
                <a:solidFill>
                  <a:srgbClr val="002060"/>
                </a:solidFill>
              </a:rPr>
              <a:t>, osmond@domian.tld</a:t>
            </a:r>
          </a:p>
          <a:p>
            <a:r>
              <a:rPr lang="en-US" altLang="zh-CN" sz="2200" b="1" dirty="0">
                <a:solidFill>
                  <a:srgbClr val="002060"/>
                </a:solidFill>
              </a:rPr>
              <a:t>web@olabs.com         webmaster</a:t>
            </a:r>
            <a:r>
              <a:rPr lang="zh-CN" altLang="en-US" sz="2200" b="1" dirty="0">
                <a:solidFill>
                  <a:srgbClr val="002060"/>
                </a:solidFill>
              </a:rPr>
              <a:t>，</a:t>
            </a:r>
            <a:r>
              <a:rPr lang="en-US" altLang="zh-CN" sz="2200" b="1" dirty="0" err="1">
                <a:solidFill>
                  <a:srgbClr val="002060"/>
                </a:solidFill>
              </a:rPr>
              <a:t>osmond</a:t>
            </a:r>
            <a:endParaRPr lang="zh-CN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5385410"/>
            <a:ext cx="7632848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/>
              <a:t># </a:t>
            </a:r>
            <a:r>
              <a:rPr lang="en-US" altLang="zh-CN" sz="2000" b="1" dirty="0" err="1"/>
              <a:t>postalias</a:t>
            </a:r>
            <a:r>
              <a:rPr lang="en-US" altLang="zh-CN" sz="2000" b="1" dirty="0"/>
              <a:t> /etc/postfix/virtual</a:t>
            </a:r>
          </a:p>
          <a:p>
            <a:r>
              <a:rPr lang="en-US" altLang="zh-CN" sz="2000" b="1" dirty="0"/>
              <a:t># postfix reload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en-US" dirty="0"/>
              <a:t>的</a:t>
            </a:r>
            <a:r>
              <a:rPr lang="en-US" altLang="zh-CN" dirty="0"/>
              <a:t>UCE</a:t>
            </a:r>
            <a:r>
              <a:rPr lang="zh-CN" altLang="en-US" dirty="0"/>
              <a:t>控制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77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en-US" dirty="0"/>
              <a:t>默认的传输限制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接受符合以下条件的邮件</a:t>
            </a:r>
            <a:endParaRPr lang="en-US" altLang="zh-CN" dirty="0"/>
          </a:p>
          <a:p>
            <a:pPr lvl="1"/>
            <a:r>
              <a:rPr lang="zh-CN" altLang="en-US" dirty="0"/>
              <a:t>目的地为</a:t>
            </a:r>
            <a:r>
              <a:rPr lang="en-US" altLang="zh-CN" b="1" dirty="0">
                <a:solidFill>
                  <a:srgbClr val="002060"/>
                </a:solidFill>
              </a:rPr>
              <a:t>$</a:t>
            </a:r>
            <a:r>
              <a:rPr lang="en-US" altLang="zh-CN" b="1" dirty="0" err="1">
                <a:solidFill>
                  <a:srgbClr val="002060"/>
                </a:solidFill>
              </a:rPr>
              <a:t>inet_interfaces</a:t>
            </a:r>
            <a:r>
              <a:rPr lang="zh-CN" altLang="en-US" dirty="0"/>
              <a:t>的邮件 </a:t>
            </a:r>
          </a:p>
          <a:p>
            <a:pPr lvl="1"/>
            <a:r>
              <a:rPr lang="zh-CN" altLang="en-US" dirty="0"/>
              <a:t>目的地为</a:t>
            </a:r>
            <a:r>
              <a:rPr lang="en-US" altLang="zh-CN" b="1" dirty="0">
                <a:solidFill>
                  <a:srgbClr val="002060"/>
                </a:solidFill>
              </a:rPr>
              <a:t>$</a:t>
            </a:r>
            <a:r>
              <a:rPr lang="en-US" altLang="zh-CN" b="1" dirty="0" err="1">
                <a:solidFill>
                  <a:srgbClr val="002060"/>
                </a:solidFill>
              </a:rPr>
              <a:t>mydestination</a:t>
            </a:r>
            <a:r>
              <a:rPr lang="zh-CN" altLang="en-US" dirty="0"/>
              <a:t>的邮件 </a:t>
            </a:r>
          </a:p>
          <a:p>
            <a:pPr lvl="1"/>
            <a:r>
              <a:rPr lang="zh-CN" altLang="en-US" dirty="0"/>
              <a:t>目的地为</a:t>
            </a:r>
            <a:r>
              <a:rPr lang="en-US" altLang="zh-CN" b="1" dirty="0">
                <a:solidFill>
                  <a:srgbClr val="002060"/>
                </a:solidFill>
              </a:rPr>
              <a:t>$</a:t>
            </a:r>
            <a:r>
              <a:rPr lang="en-US" altLang="zh-CN" b="1" dirty="0" err="1">
                <a:solidFill>
                  <a:srgbClr val="002060"/>
                </a:solidFill>
              </a:rPr>
              <a:t>virtual_maps</a:t>
            </a:r>
            <a:r>
              <a:rPr lang="zh-CN" altLang="en-US" dirty="0"/>
              <a:t>的邮件</a:t>
            </a:r>
          </a:p>
          <a:p>
            <a:r>
              <a:rPr lang="zh-CN" altLang="en-US" dirty="0"/>
              <a:t>转发符合以下条件的邮件</a:t>
            </a:r>
            <a:endParaRPr lang="en-US" altLang="zh-CN" dirty="0"/>
          </a:p>
          <a:p>
            <a:pPr lvl="1"/>
            <a:r>
              <a:rPr lang="zh-CN" altLang="en-US" dirty="0"/>
              <a:t>来自客户端</a:t>
            </a:r>
            <a:r>
              <a:rPr lang="en-US" altLang="zh-CN" dirty="0"/>
              <a:t>IP</a:t>
            </a:r>
            <a:r>
              <a:rPr lang="zh-CN" altLang="en-US" dirty="0"/>
              <a:t>地址符合</a:t>
            </a:r>
            <a:r>
              <a:rPr lang="en-US" altLang="zh-CN" b="1" dirty="0">
                <a:solidFill>
                  <a:srgbClr val="002060"/>
                </a:solidFill>
              </a:rPr>
              <a:t>$</a:t>
            </a:r>
            <a:r>
              <a:rPr lang="en-US" altLang="zh-CN" b="1" dirty="0" err="1">
                <a:solidFill>
                  <a:srgbClr val="002060"/>
                </a:solidFill>
              </a:rPr>
              <a:t>mynetworks</a:t>
            </a:r>
            <a:r>
              <a:rPr lang="zh-CN" altLang="en-US" dirty="0"/>
              <a:t>的邮件 </a:t>
            </a:r>
          </a:p>
          <a:p>
            <a:pPr lvl="1"/>
            <a:r>
              <a:rPr lang="zh-CN" altLang="en-US" dirty="0"/>
              <a:t>来自客户端主机名符合</a:t>
            </a:r>
            <a:r>
              <a:rPr lang="en-US" altLang="zh-CN" b="1" dirty="0">
                <a:solidFill>
                  <a:srgbClr val="002060"/>
                </a:solidFill>
              </a:rPr>
              <a:t>$</a:t>
            </a:r>
            <a:r>
              <a:rPr lang="en-US" altLang="zh-CN" b="1" dirty="0" err="1">
                <a:solidFill>
                  <a:srgbClr val="002060"/>
                </a:solidFill>
              </a:rPr>
              <a:t>relay_domains</a:t>
            </a:r>
            <a:r>
              <a:rPr lang="zh-CN" altLang="en-US" dirty="0"/>
              <a:t>及其子域的邮件 </a:t>
            </a:r>
          </a:p>
          <a:p>
            <a:pPr lvl="1"/>
            <a:r>
              <a:rPr lang="zh-CN" altLang="en-US" dirty="0"/>
              <a:t>目的地为</a:t>
            </a:r>
            <a:r>
              <a:rPr lang="en-US" altLang="zh-CN" b="1" dirty="0">
                <a:solidFill>
                  <a:srgbClr val="002060"/>
                </a:solidFill>
              </a:rPr>
              <a:t>$</a:t>
            </a:r>
            <a:r>
              <a:rPr lang="en-US" altLang="zh-CN" b="1" dirty="0" err="1">
                <a:solidFill>
                  <a:srgbClr val="002060"/>
                </a:solidFill>
              </a:rPr>
              <a:t>relay_domains</a:t>
            </a:r>
            <a:r>
              <a:rPr lang="zh-CN" altLang="en-US" dirty="0"/>
              <a:t>及其子域的邮件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78</a:t>
            </a:fld>
            <a:endParaRPr lang="en-US" altLang="zh-CN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en-US" dirty="0"/>
              <a:t>的</a:t>
            </a:r>
            <a:r>
              <a:rPr lang="en-US" altLang="zh-CN" dirty="0"/>
              <a:t>UCE</a:t>
            </a:r>
            <a:r>
              <a:rPr lang="zh-CN" altLang="en-US" dirty="0"/>
              <a:t>控制简介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4934173"/>
          </a:xfrm>
        </p:spPr>
        <p:txBody>
          <a:bodyPr/>
          <a:lstStyle/>
          <a:p>
            <a:r>
              <a:rPr lang="en-US" altLang="zh-CN" sz="2800" dirty="0"/>
              <a:t>UCE</a:t>
            </a:r>
            <a:r>
              <a:rPr lang="zh-CN" altLang="en-US" sz="2800" dirty="0"/>
              <a:t>（</a:t>
            </a:r>
            <a:r>
              <a:rPr lang="en-US" altLang="zh-CN" sz="2800" b="1" dirty="0">
                <a:solidFill>
                  <a:srgbClr val="002060"/>
                </a:solidFill>
              </a:rPr>
              <a:t>U</a:t>
            </a:r>
            <a:r>
              <a:rPr lang="en-US" altLang="zh-CN" sz="2800" dirty="0"/>
              <a:t>nsolicited </a:t>
            </a:r>
            <a:r>
              <a:rPr lang="en-US" altLang="zh-CN" sz="2800" b="1" dirty="0">
                <a:solidFill>
                  <a:srgbClr val="002060"/>
                </a:solidFill>
              </a:rPr>
              <a:t>C</a:t>
            </a:r>
            <a:r>
              <a:rPr lang="en-US" altLang="zh-CN" sz="2800" dirty="0"/>
              <a:t>ommercial </a:t>
            </a:r>
            <a:r>
              <a:rPr lang="en-US" altLang="zh-CN" sz="2800" b="1" dirty="0">
                <a:solidFill>
                  <a:srgbClr val="002060"/>
                </a:solidFill>
              </a:rPr>
              <a:t>E</a:t>
            </a:r>
            <a:r>
              <a:rPr lang="en-US" altLang="zh-CN" sz="2800" dirty="0"/>
              <a:t>mail</a:t>
            </a:r>
            <a:r>
              <a:rPr lang="zh-CN" altLang="en-US" sz="2800" dirty="0"/>
              <a:t>）</a:t>
            </a:r>
            <a:r>
              <a:rPr lang="zh-CN" altLang="en-US" dirty="0"/>
              <a:t>控制</a:t>
            </a:r>
            <a:endParaRPr lang="en-US" altLang="zh-CN" dirty="0"/>
          </a:p>
          <a:p>
            <a:pPr lvl="1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控制 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Postfix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接收或转发来自于什么地方的邮件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控制 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Postfix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接收或转发内容与设置相符的邮件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/>
              <a:t>UCE</a:t>
            </a:r>
            <a:r>
              <a:rPr lang="zh-CN" altLang="en-US" dirty="0"/>
              <a:t>控制的功能</a:t>
            </a:r>
            <a:endParaRPr lang="en-US" altLang="zh-CN" dirty="0"/>
          </a:p>
          <a:p>
            <a:pPr lvl="1"/>
            <a:r>
              <a:rPr lang="zh-CN" altLang="en-US" dirty="0"/>
              <a:t>白名单（允许）列表、黑名单（拒绝）列表</a:t>
            </a:r>
            <a:endParaRPr lang="en-US" altLang="zh-CN" dirty="0"/>
          </a:p>
          <a:p>
            <a:pPr lvl="1"/>
            <a:r>
              <a:rPr lang="zh-CN" altLang="en-US" dirty="0"/>
              <a:t>实时黑名单列表</a:t>
            </a:r>
            <a:r>
              <a:rPr lang="en-US" altLang="zh-CN" sz="2000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Real-time </a:t>
            </a:r>
            <a:r>
              <a:rPr lang="en-US" altLang="zh-CN" dirty="0" err="1"/>
              <a:t>Blackhole</a:t>
            </a:r>
            <a:r>
              <a:rPr lang="en-US" altLang="zh-CN" dirty="0"/>
              <a:t> List</a:t>
            </a:r>
            <a:r>
              <a:rPr lang="zh-CN" altLang="en-US" dirty="0"/>
              <a:t>，</a:t>
            </a:r>
            <a:r>
              <a:rPr lang="en-US" altLang="zh-CN" dirty="0"/>
              <a:t>RBL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sz="2000" dirty="0"/>
              <a:t>DNSRBL——Domain Name System Real-time </a:t>
            </a:r>
            <a:r>
              <a:rPr lang="en-US" altLang="zh-CN" sz="2000" dirty="0" err="1"/>
              <a:t>Blackhole</a:t>
            </a:r>
            <a:r>
              <a:rPr lang="en-US" altLang="zh-CN" sz="2000" dirty="0"/>
              <a:t> List</a:t>
            </a:r>
          </a:p>
          <a:p>
            <a:pPr lvl="1"/>
            <a:r>
              <a:rPr lang="zh-CN" altLang="en-US" dirty="0"/>
              <a:t>发送者</a:t>
            </a:r>
            <a:r>
              <a:rPr lang="en-US" altLang="zh-CN" dirty="0"/>
              <a:t>DNS</a:t>
            </a:r>
            <a:r>
              <a:rPr lang="zh-CN" altLang="en-US" dirty="0"/>
              <a:t>核实</a:t>
            </a:r>
          </a:p>
          <a:p>
            <a:pPr lvl="1"/>
            <a:r>
              <a:rPr lang="zh-CN" altLang="en-US" dirty="0"/>
              <a:t>邮件头检查过滤</a:t>
            </a:r>
            <a:endParaRPr lang="en-US" altLang="zh-CN" dirty="0"/>
          </a:p>
          <a:p>
            <a:pPr lvl="1"/>
            <a:r>
              <a:rPr lang="zh-CN" altLang="en-US" dirty="0"/>
              <a:t>邮件内容检查过滤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79</a:t>
            </a:fld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MRA</a:t>
            </a:r>
            <a:r>
              <a:rPr lang="zh-CN" altLang="en-US" dirty="0"/>
              <a:t> （邮件检索代理）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Mail Retrieval Agent</a:t>
            </a:r>
          </a:p>
          <a:p>
            <a:pPr lvl="1"/>
            <a:r>
              <a:rPr lang="en-US" altLang="zh-CN" dirty="0"/>
              <a:t>MRA</a:t>
            </a:r>
            <a:r>
              <a:rPr lang="zh-CN" altLang="en-US" dirty="0"/>
              <a:t>从</a:t>
            </a:r>
            <a:r>
              <a:rPr lang="en-US" altLang="zh-CN" dirty="0"/>
              <a:t>MAA</a:t>
            </a:r>
            <a:r>
              <a:rPr lang="zh-CN" altLang="en-US" dirty="0"/>
              <a:t>检索或获取邮件</a:t>
            </a:r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MDA</a:t>
            </a:r>
            <a:r>
              <a:rPr lang="zh-CN" altLang="en-US" dirty="0"/>
              <a:t>协同工作将邮件投递到本地或远程的邮箱（</a:t>
            </a:r>
            <a:r>
              <a:rPr lang="en-US" altLang="zh-CN" dirty="0" err="1"/>
              <a:t>MailBox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为</a:t>
            </a:r>
            <a:r>
              <a:rPr lang="en-US" altLang="zh-CN" dirty="0"/>
              <a:t>MUA</a:t>
            </a:r>
            <a:r>
              <a:rPr lang="zh-CN" altLang="en-US" dirty="0"/>
              <a:t>读取邮件做好准备</a:t>
            </a:r>
            <a:endParaRPr lang="en-US" altLang="zh-CN" dirty="0"/>
          </a:p>
          <a:p>
            <a:r>
              <a:rPr lang="en-US" altLang="zh-CN" dirty="0"/>
              <a:t>Examples</a:t>
            </a:r>
          </a:p>
          <a:p>
            <a:pPr lvl="1"/>
            <a:r>
              <a:rPr lang="zh-CN" altLang="en-US" dirty="0"/>
              <a:t>独立的应用程序：如 </a:t>
            </a:r>
            <a:r>
              <a:rPr lang="en-US" altLang="zh-CN" b="1" dirty="0" err="1">
                <a:solidFill>
                  <a:srgbClr val="002060"/>
                </a:solidFill>
              </a:rPr>
              <a:t>fetchmail</a:t>
            </a:r>
            <a:r>
              <a:rPr lang="zh-CN" altLang="en-US" dirty="0"/>
              <a:t>和 </a:t>
            </a:r>
            <a:r>
              <a:rPr lang="en-US" altLang="zh-CN" b="1" dirty="0" err="1">
                <a:solidFill>
                  <a:srgbClr val="002060"/>
                </a:solidFill>
              </a:rPr>
              <a:t>getmail</a:t>
            </a:r>
            <a:endParaRPr lang="en-US" altLang="zh-CN" b="1" dirty="0">
              <a:solidFill>
                <a:srgbClr val="002060"/>
              </a:solidFill>
            </a:endParaRPr>
          </a:p>
          <a:p>
            <a:pPr lvl="1"/>
            <a:r>
              <a:rPr lang="zh-CN" altLang="en-US" dirty="0"/>
              <a:t>构建到</a:t>
            </a:r>
            <a:r>
              <a:rPr lang="en-US" altLang="zh-CN" dirty="0"/>
              <a:t>MUA</a:t>
            </a:r>
            <a:r>
              <a:rPr lang="zh-CN" altLang="en-US" dirty="0"/>
              <a:t>中，如在</a:t>
            </a:r>
            <a:r>
              <a:rPr lang="en-US" altLang="zh-CN" dirty="0"/>
              <a:t>Mozilla Thunderbird</a:t>
            </a:r>
            <a:r>
              <a:rPr lang="zh-CN" altLang="en-US" dirty="0"/>
              <a:t>中整合的</a:t>
            </a:r>
            <a:r>
              <a:rPr lang="en-US" altLang="zh-CN" dirty="0"/>
              <a:t>MSA</a:t>
            </a:r>
            <a:r>
              <a:rPr lang="zh-CN" altLang="en-US" dirty="0"/>
              <a:t>功能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实现强大的</a:t>
            </a:r>
            <a:r>
              <a:rPr lang="en-US" altLang="zh-CN" dirty="0"/>
              <a:t>UCE</a:t>
            </a:r>
            <a:r>
              <a:rPr lang="zh-CN" altLang="en-US" dirty="0"/>
              <a:t>控制功能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sz="2800" dirty="0"/>
              <a:t>通过</a:t>
            </a:r>
            <a:r>
              <a:rPr lang="en-US" altLang="zh-CN" sz="2800" dirty="0"/>
              <a:t>SMTP</a:t>
            </a:r>
            <a:r>
              <a:rPr lang="zh-CN" altLang="en-US" sz="2800" dirty="0"/>
              <a:t>限制（</a:t>
            </a:r>
            <a:r>
              <a:rPr lang="en-US" altLang="zh-CN" sz="2800" b="1" dirty="0" err="1"/>
              <a:t>smtpd</a:t>
            </a:r>
            <a:r>
              <a:rPr lang="en-US" altLang="zh-CN" sz="2800" b="1" dirty="0"/>
              <a:t> restrictions</a:t>
            </a:r>
            <a:r>
              <a:rPr lang="zh-CN" altLang="en-US" sz="2800" dirty="0"/>
              <a:t>）实现</a:t>
            </a:r>
            <a:endParaRPr lang="en-US" altLang="zh-CN" sz="2800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SMTP</a:t>
            </a:r>
            <a:r>
              <a:rPr lang="zh-CN" altLang="en-US" dirty="0"/>
              <a:t>会话的各个阶段进行限制</a:t>
            </a:r>
            <a:endParaRPr lang="en-US" altLang="zh-CN" dirty="0"/>
          </a:p>
          <a:p>
            <a:pPr lvl="2"/>
            <a:r>
              <a:rPr lang="en-US" altLang="zh-CN" b="1" dirty="0" err="1">
                <a:solidFill>
                  <a:srgbClr val="002060"/>
                </a:solidFill>
              </a:rPr>
              <a:t>smtpd</a:t>
            </a:r>
            <a:r>
              <a:rPr lang="en-US" altLang="zh-CN" b="1" dirty="0">
                <a:solidFill>
                  <a:srgbClr val="002060"/>
                </a:solidFill>
              </a:rPr>
              <a:t>_*_restrictions</a:t>
            </a:r>
          </a:p>
          <a:p>
            <a:pPr lvl="1"/>
            <a:r>
              <a:rPr lang="zh-CN" altLang="en-US" dirty="0"/>
              <a:t>通过严格</a:t>
            </a:r>
            <a:r>
              <a:rPr lang="en-US" altLang="zh-CN" dirty="0"/>
              <a:t>SMTP</a:t>
            </a:r>
            <a:r>
              <a:rPr lang="zh-CN" altLang="en-US" dirty="0"/>
              <a:t>会话标准进行限制</a:t>
            </a:r>
            <a:endParaRPr lang="en-US" altLang="zh-CN" dirty="0"/>
          </a:p>
          <a:p>
            <a:pPr lvl="2"/>
            <a:r>
              <a:rPr lang="en-US" altLang="zh-CN" b="1" dirty="0" err="1">
                <a:solidFill>
                  <a:srgbClr val="002060"/>
                </a:solidFill>
              </a:rPr>
              <a:t>smtpd_helo_required</a:t>
            </a:r>
            <a:r>
              <a:rPr lang="en-US" altLang="zh-CN" b="1" dirty="0">
                <a:solidFill>
                  <a:srgbClr val="002060"/>
                </a:solidFill>
              </a:rPr>
              <a:t> = </a:t>
            </a:r>
            <a:r>
              <a:rPr lang="en-US" altLang="zh-CN" b="1" dirty="0" err="1">
                <a:solidFill>
                  <a:srgbClr val="002060"/>
                </a:solidFill>
              </a:rPr>
              <a:t>no|yes</a:t>
            </a:r>
            <a:endParaRPr lang="en-US" altLang="zh-CN" b="1" dirty="0">
              <a:solidFill>
                <a:srgbClr val="002060"/>
              </a:solidFill>
            </a:endParaRPr>
          </a:p>
          <a:p>
            <a:r>
              <a:rPr lang="zh-CN" altLang="en-US" sz="2800" dirty="0"/>
              <a:t>通过</a:t>
            </a:r>
            <a:r>
              <a:rPr lang="en-US" altLang="zh-CN" sz="2800" dirty="0"/>
              <a:t>Postfix</a:t>
            </a:r>
            <a:r>
              <a:rPr lang="zh-CN" altLang="en-US" sz="2800" dirty="0"/>
              <a:t>内置的内容检查实现</a:t>
            </a:r>
          </a:p>
          <a:p>
            <a:pPr lvl="1"/>
            <a:r>
              <a:rPr lang="zh-CN" altLang="en-US" dirty="0"/>
              <a:t>通过邮件头是否符合</a:t>
            </a:r>
            <a:r>
              <a:rPr lang="en-US" altLang="zh-CN" dirty="0"/>
              <a:t>RFC</a:t>
            </a:r>
            <a:r>
              <a:rPr lang="zh-CN" altLang="en-US" dirty="0"/>
              <a:t>标准进行限制</a:t>
            </a:r>
            <a:endParaRPr lang="en-US" altLang="zh-CN" dirty="0"/>
          </a:p>
          <a:p>
            <a:pPr lvl="2"/>
            <a:r>
              <a:rPr lang="en-US" altLang="zh-CN" b="1" dirty="0">
                <a:solidFill>
                  <a:srgbClr val="002060"/>
                </a:solidFill>
              </a:rPr>
              <a:t>strict_rfc821_envelopes = </a:t>
            </a:r>
            <a:r>
              <a:rPr lang="en-US" altLang="zh-CN" b="1" dirty="0" err="1">
                <a:solidFill>
                  <a:srgbClr val="002060"/>
                </a:solidFill>
              </a:rPr>
              <a:t>no|yes</a:t>
            </a:r>
            <a:r>
              <a:rPr lang="en-US" altLang="zh-CN" b="1" dirty="0">
                <a:solidFill>
                  <a:srgbClr val="002060"/>
                </a:solidFill>
              </a:rPr>
              <a:t> </a:t>
            </a:r>
            <a:endParaRPr lang="zh-CN" altLang="en-US" b="1" dirty="0">
              <a:solidFill>
                <a:srgbClr val="002060"/>
              </a:solidFill>
            </a:endParaRPr>
          </a:p>
          <a:p>
            <a:pPr lvl="1"/>
            <a:r>
              <a:rPr lang="zh-CN" altLang="en-US" dirty="0"/>
              <a:t>通过</a:t>
            </a:r>
            <a:r>
              <a:rPr lang="zh-CN" altLang="en-US" b="1" dirty="0">
                <a:solidFill>
                  <a:srgbClr val="002060"/>
                </a:solidFill>
              </a:rPr>
              <a:t>邮件头过滤</a:t>
            </a:r>
            <a:r>
              <a:rPr lang="zh-CN" altLang="en-US" dirty="0"/>
              <a:t>进行限制（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2060"/>
                </a:solidFill>
              </a:rPr>
              <a:t>header_checks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通过</a:t>
            </a:r>
            <a:r>
              <a:rPr lang="zh-CN" altLang="en-US" b="1" dirty="0">
                <a:solidFill>
                  <a:srgbClr val="002060"/>
                </a:solidFill>
              </a:rPr>
              <a:t>邮件内容过滤</a:t>
            </a:r>
            <a:r>
              <a:rPr lang="zh-CN" altLang="en-US" dirty="0"/>
              <a:t>进行限制（</a:t>
            </a:r>
            <a:r>
              <a:rPr lang="en-US" altLang="zh-CN" b="1" dirty="0" err="1">
                <a:solidFill>
                  <a:srgbClr val="002060"/>
                </a:solidFill>
              </a:rPr>
              <a:t>body_checks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80</a:t>
            </a:fld>
            <a:endParaRPr lang="en-US" altLang="zh-CN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SMTP</a:t>
            </a:r>
            <a:r>
              <a:rPr lang="zh-CN" altLang="en-US" dirty="0"/>
              <a:t>限制的参数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81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95536" y="1148432"/>
          <a:ext cx="822960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dirty="0" err="1"/>
                        <a:t>smtpd_client_restrictions</a:t>
                      </a:r>
                      <a:endParaRPr lang="zh-CN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/>
                        <a:t>限制可以向</a:t>
                      </a:r>
                      <a:r>
                        <a:rPr lang="en-US" altLang="zh-CN" sz="2200" dirty="0"/>
                        <a:t>Postfix</a:t>
                      </a:r>
                      <a:r>
                        <a:rPr lang="zh-CN" altLang="en-US" sz="2200" dirty="0"/>
                        <a:t>发起</a:t>
                      </a:r>
                      <a:r>
                        <a:rPr lang="en-US" altLang="zh-CN" sz="2200" dirty="0"/>
                        <a:t>SMTP </a:t>
                      </a:r>
                      <a:r>
                        <a:rPr lang="zh-CN" altLang="en-US" sz="2200" dirty="0"/>
                        <a:t>连接的客户端的主机名或</a:t>
                      </a:r>
                      <a:r>
                        <a:rPr lang="en-US" altLang="zh-CN" sz="2200" dirty="0"/>
                        <a:t>IP</a:t>
                      </a:r>
                      <a:r>
                        <a:rPr lang="zh-CN" altLang="en-US" sz="2200" dirty="0"/>
                        <a:t>地址</a:t>
                      </a:r>
                      <a:endParaRPr lang="zh-CN" altLang="en-US" sz="2200" b="1" kern="1200" dirty="0">
                        <a:solidFill>
                          <a:schemeClr val="dk1"/>
                        </a:solidFill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dirty="0" err="1"/>
                        <a:t>smtpd_helo_restrictions</a:t>
                      </a:r>
                      <a:endParaRPr lang="zh-CN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/>
                        <a:t>指定客户端在执行</a:t>
                      </a:r>
                      <a:r>
                        <a:rPr lang="en-US" altLang="zh-CN" sz="22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HELO</a:t>
                      </a:r>
                      <a:r>
                        <a:rPr lang="zh-CN" altLang="en-US" sz="2200" dirty="0"/>
                        <a:t>命令时发送给</a:t>
                      </a:r>
                      <a:r>
                        <a:rPr lang="en-US" altLang="zh-CN" sz="2200" dirty="0"/>
                        <a:t>Postfix</a:t>
                      </a:r>
                      <a:r>
                        <a:rPr lang="zh-CN" altLang="en-US" sz="2200" dirty="0"/>
                        <a:t>的主机名</a:t>
                      </a:r>
                      <a:endParaRPr lang="zh-CN" altLang="en-US" sz="2200" b="1" kern="1200" dirty="0">
                        <a:solidFill>
                          <a:schemeClr val="dk1"/>
                        </a:solidFill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dirty="0" err="1"/>
                        <a:t>smtpd_sender_restrictions</a:t>
                      </a:r>
                      <a:endParaRPr lang="zh-CN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/>
                        <a:t>通过发件人在执行</a:t>
                      </a:r>
                      <a:r>
                        <a:rPr lang="en-US" altLang="zh-CN" sz="22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MAIL FROM</a:t>
                      </a:r>
                      <a:r>
                        <a:rPr lang="zh-CN" altLang="en-US" sz="2200" dirty="0"/>
                        <a:t>命令时提供的地址进行限制</a:t>
                      </a:r>
                      <a:endParaRPr lang="zh-CN" altLang="en-US" sz="2200" b="1" kern="1200" dirty="0">
                        <a:solidFill>
                          <a:schemeClr val="dk1"/>
                        </a:solidFill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r>
                        <a:rPr lang="en-US" altLang="zh-CN" sz="2200" b="1" dirty="0" err="1"/>
                        <a:t>smtpd_recipient_restrictions</a:t>
                      </a:r>
                      <a:endParaRPr lang="zh-CN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/>
                        <a:t>通过发件人在执行</a:t>
                      </a:r>
                      <a:r>
                        <a:rPr lang="en-US" altLang="zh-CN" sz="2200" b="1" dirty="0">
                          <a:solidFill>
                            <a:srgbClr val="002060"/>
                          </a:solidFill>
                        </a:rPr>
                        <a:t>RCPT TO</a:t>
                      </a:r>
                      <a:r>
                        <a:rPr lang="zh-CN" altLang="en-US" sz="2200" dirty="0"/>
                        <a:t>命令时提供的地址进行限制</a:t>
                      </a:r>
                      <a:endParaRPr lang="zh-CN" altLang="en-US" sz="2200" b="1" kern="1200" dirty="0">
                        <a:solidFill>
                          <a:schemeClr val="dk1"/>
                        </a:solidFill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3568" y="5631631"/>
            <a:ext cx="777686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kern="0" dirty="0"/>
              <a:t>使用</a:t>
            </a:r>
            <a:r>
              <a:rPr lang="en-US" altLang="zh-CN" sz="2400" kern="0" dirty="0"/>
              <a:t> </a:t>
            </a:r>
            <a:r>
              <a:rPr lang="en-US" altLang="zh-CN" sz="2400" b="1" kern="0" dirty="0">
                <a:solidFill>
                  <a:schemeClr val="accent6">
                    <a:lumMod val="75000"/>
                  </a:schemeClr>
                </a:solidFill>
              </a:rPr>
              <a:t>man  5  </a:t>
            </a:r>
            <a:r>
              <a:rPr lang="en-US" altLang="zh-CN" sz="2400" b="1" kern="0" dirty="0" err="1">
                <a:solidFill>
                  <a:schemeClr val="accent6">
                    <a:lumMod val="75000"/>
                  </a:schemeClr>
                </a:solidFill>
              </a:rPr>
              <a:t>postconf</a:t>
            </a:r>
            <a:r>
              <a:rPr lang="en-US" altLang="zh-CN" sz="2400" b="1" kern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sz="2400" b="1" kern="0" dirty="0"/>
              <a:t>命令查看上述参数可使用的规则</a:t>
            </a:r>
            <a:endParaRPr lang="zh-CN" altLang="en-US" sz="2400" b="1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23528" y="4725144"/>
            <a:ext cx="8363272" cy="7920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每个参数均可以同时指定一个或多个限制规则（多个规则用逗号分隔）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Postfix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按顺序查询每一个限制规则，第一条符合条件的规则将被执行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SMTP</a:t>
            </a:r>
            <a:r>
              <a:rPr lang="zh-CN" altLang="en-US" dirty="0"/>
              <a:t>会话一例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383154"/>
            <a:ext cx="8208912" cy="42780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# </a:t>
            </a:r>
            <a:r>
              <a:rPr lang="en-US" altLang="zh-CN" sz="2000" b="1" dirty="0" err="1">
                <a:solidFill>
                  <a:srgbClr val="C00000"/>
                </a:solidFill>
              </a:rPr>
              <a:t>swaks</a:t>
            </a:r>
            <a:r>
              <a:rPr lang="en-US" altLang="zh-CN" sz="2000" b="1" dirty="0">
                <a:solidFill>
                  <a:srgbClr val="C00000"/>
                </a:solidFill>
              </a:rPr>
              <a:t> --to </a:t>
            </a:r>
            <a:r>
              <a:rPr lang="en-US" altLang="zh-CN" sz="2000" b="1" dirty="0" err="1">
                <a:solidFill>
                  <a:srgbClr val="C00000"/>
                </a:solidFill>
              </a:rPr>
              <a:t>osmond@localhost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r>
              <a:rPr lang="en-US" altLang="zh-CN" dirty="0"/>
              <a:t>=== Trying localhost:25...</a:t>
            </a:r>
          </a:p>
          <a:p>
            <a:r>
              <a:rPr lang="en-US" altLang="zh-CN" dirty="0"/>
              <a:t>=== Connected to </a:t>
            </a:r>
            <a:r>
              <a:rPr lang="en-US" altLang="zh-CN" dirty="0" err="1"/>
              <a:t>localhost</a:t>
            </a:r>
            <a:r>
              <a:rPr lang="en-US" altLang="zh-CN" dirty="0"/>
              <a:t>.</a:t>
            </a:r>
          </a:p>
          <a:p>
            <a:r>
              <a:rPr lang="en-US" altLang="zh-CN" dirty="0">
                <a:sym typeface="Wingdings" pitchFamily="2" charset="2"/>
              </a:rPr>
              <a:t></a:t>
            </a:r>
            <a:r>
              <a:rPr lang="en-US" altLang="zh-CN" dirty="0"/>
              <a:t>  220 centos1.ls-al.me ESMTP Postfix</a:t>
            </a:r>
          </a:p>
          <a:p>
            <a:r>
              <a:rPr lang="en-US" altLang="zh-CN" dirty="0">
                <a:sym typeface="Wingdings" pitchFamily="2" charset="2"/>
              </a:rPr>
              <a:t> 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2060"/>
                </a:solidFill>
              </a:rPr>
              <a:t>EHLO</a:t>
            </a:r>
            <a:r>
              <a:rPr lang="en-US" altLang="zh-CN" dirty="0"/>
              <a:t> centos1.ls-al.me</a:t>
            </a:r>
          </a:p>
          <a:p>
            <a:r>
              <a:rPr lang="en-US" altLang="zh-CN" dirty="0">
                <a:sym typeface="Wingdings" pitchFamily="2" charset="2"/>
              </a:rPr>
              <a:t></a:t>
            </a:r>
            <a:r>
              <a:rPr lang="en-US" altLang="zh-CN" dirty="0"/>
              <a:t>  250-centos1.ls-al.me</a:t>
            </a:r>
          </a:p>
          <a:p>
            <a:r>
              <a:rPr lang="en-US" altLang="zh-CN" dirty="0">
                <a:sym typeface="Wingdings" pitchFamily="2" charset="2"/>
              </a:rPr>
              <a:t></a:t>
            </a:r>
            <a:r>
              <a:rPr lang="en-US" altLang="zh-CN" dirty="0"/>
              <a:t>  250-PIPELINING</a:t>
            </a:r>
          </a:p>
          <a:p>
            <a:r>
              <a:rPr lang="en-US" altLang="zh-CN" dirty="0">
                <a:sym typeface="Wingdings" pitchFamily="2" charset="2"/>
              </a:rPr>
              <a:t></a:t>
            </a:r>
            <a:r>
              <a:rPr lang="en-US" altLang="zh-CN" dirty="0"/>
              <a:t>  250-SIZE 10240000</a:t>
            </a:r>
          </a:p>
          <a:p>
            <a:r>
              <a:rPr lang="en-US" altLang="zh-CN" dirty="0">
                <a:sym typeface="Wingdings" pitchFamily="2" charset="2"/>
              </a:rPr>
              <a:t></a:t>
            </a:r>
            <a:r>
              <a:rPr lang="en-US" altLang="zh-CN" dirty="0"/>
              <a:t>  250-VRFY</a:t>
            </a:r>
          </a:p>
          <a:p>
            <a:r>
              <a:rPr lang="en-US" altLang="zh-CN" dirty="0">
                <a:sym typeface="Wingdings" pitchFamily="2" charset="2"/>
              </a:rPr>
              <a:t></a:t>
            </a:r>
            <a:r>
              <a:rPr lang="en-US" altLang="zh-CN" dirty="0"/>
              <a:t>  250-ETRN</a:t>
            </a:r>
          </a:p>
          <a:p>
            <a:r>
              <a:rPr lang="en-US" altLang="zh-CN" dirty="0">
                <a:sym typeface="Wingdings" pitchFamily="2" charset="2"/>
              </a:rPr>
              <a:t></a:t>
            </a:r>
            <a:r>
              <a:rPr lang="en-US" altLang="zh-CN" dirty="0"/>
              <a:t>  250-ENHANCEDSTATUSCODES</a:t>
            </a:r>
          </a:p>
          <a:p>
            <a:r>
              <a:rPr lang="en-US" altLang="zh-CN" dirty="0">
                <a:sym typeface="Wingdings" pitchFamily="2" charset="2"/>
              </a:rPr>
              <a:t></a:t>
            </a:r>
            <a:r>
              <a:rPr lang="en-US" altLang="zh-CN" dirty="0"/>
              <a:t>  250-8BITMIME</a:t>
            </a:r>
          </a:p>
          <a:p>
            <a:r>
              <a:rPr lang="en-US" altLang="zh-CN" dirty="0">
                <a:sym typeface="Wingdings" pitchFamily="2" charset="2"/>
              </a:rPr>
              <a:t></a:t>
            </a:r>
            <a:r>
              <a:rPr lang="en-US" altLang="zh-CN" dirty="0"/>
              <a:t>  250 DSN</a:t>
            </a:r>
          </a:p>
          <a:p>
            <a:r>
              <a:rPr lang="en-US" altLang="zh-CN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2060"/>
                </a:solidFill>
              </a:rPr>
              <a:t>MAIL FROM</a:t>
            </a:r>
            <a:r>
              <a:rPr lang="en-US" altLang="zh-CN" b="1" dirty="0"/>
              <a:t>:</a:t>
            </a:r>
            <a:r>
              <a:rPr lang="en-US" altLang="zh-CN" dirty="0"/>
              <a:t>&lt;root@centos1.ls-al.me&gt; </a:t>
            </a:r>
          </a:p>
          <a:p>
            <a:r>
              <a:rPr lang="en-US" altLang="zh-CN" dirty="0">
                <a:sym typeface="Wingdings" pitchFamily="2" charset="2"/>
              </a:rPr>
              <a:t></a:t>
            </a:r>
            <a:r>
              <a:rPr lang="en-US" altLang="zh-CN" dirty="0"/>
              <a:t>  250 2.1.0 Ok</a:t>
            </a:r>
          </a:p>
        </p:txBody>
      </p:sp>
      <p:sp>
        <p:nvSpPr>
          <p:cNvPr id="16" name="右大括号 15"/>
          <p:cNvSpPr/>
          <p:nvPr/>
        </p:nvSpPr>
        <p:spPr>
          <a:xfrm>
            <a:off x="5868144" y="1484784"/>
            <a:ext cx="504056" cy="10081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大括号 16"/>
          <p:cNvSpPr/>
          <p:nvPr/>
        </p:nvSpPr>
        <p:spPr>
          <a:xfrm>
            <a:off x="5868144" y="2636912"/>
            <a:ext cx="504056" cy="22322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/>
          <p:cNvSpPr/>
          <p:nvPr/>
        </p:nvSpPr>
        <p:spPr>
          <a:xfrm>
            <a:off x="5868144" y="5085184"/>
            <a:ext cx="504056" cy="4320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6660232" y="1772816"/>
            <a:ext cx="1656184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client</a:t>
            </a:r>
            <a:endParaRPr lang="zh-CN" altLang="en-US" sz="2400" dirty="0"/>
          </a:p>
        </p:txBody>
      </p:sp>
      <p:sp>
        <p:nvSpPr>
          <p:cNvPr id="23" name="圆角矩形 22"/>
          <p:cNvSpPr/>
          <p:nvPr/>
        </p:nvSpPr>
        <p:spPr>
          <a:xfrm>
            <a:off x="6660232" y="3501008"/>
            <a:ext cx="1656184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helo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ehlo</a:t>
            </a:r>
            <a:endParaRPr lang="zh-CN" altLang="en-US" sz="2400" dirty="0"/>
          </a:p>
        </p:txBody>
      </p:sp>
      <p:sp>
        <p:nvSpPr>
          <p:cNvPr id="24" name="圆角矩形 23"/>
          <p:cNvSpPr/>
          <p:nvPr/>
        </p:nvSpPr>
        <p:spPr>
          <a:xfrm>
            <a:off x="6660232" y="5085184"/>
            <a:ext cx="1656184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sender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SMTP</a:t>
            </a:r>
            <a:r>
              <a:rPr lang="zh-CN" altLang="en-US" dirty="0"/>
              <a:t>会话一例（续）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268760"/>
            <a:ext cx="8280920" cy="4801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dirty="0">
              <a:sym typeface="Wingdings" pitchFamily="2" charset="2"/>
            </a:endParaRPr>
          </a:p>
          <a:p>
            <a:r>
              <a:rPr lang="en-US" altLang="zh-CN" dirty="0">
                <a:sym typeface="Wingdings" pitchFamily="2" charset="2"/>
              </a:rPr>
              <a:t> 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2060"/>
                </a:solidFill>
              </a:rPr>
              <a:t>RCPT TO</a:t>
            </a:r>
            <a:r>
              <a:rPr lang="en-US" altLang="zh-CN" b="1" dirty="0"/>
              <a:t>:</a:t>
            </a:r>
            <a:r>
              <a:rPr lang="en-US" altLang="zh-CN" dirty="0"/>
              <a:t>&lt;</a:t>
            </a:r>
            <a:r>
              <a:rPr lang="en-US" altLang="zh-CN" dirty="0" err="1"/>
              <a:t>osmond@localhost</a:t>
            </a:r>
            <a:r>
              <a:rPr lang="en-US" altLang="zh-CN" dirty="0"/>
              <a:t>&gt;</a:t>
            </a:r>
          </a:p>
          <a:p>
            <a:r>
              <a:rPr lang="en-US" altLang="zh-CN" dirty="0">
                <a:sym typeface="Wingdings" pitchFamily="2" charset="2"/>
              </a:rPr>
              <a:t></a:t>
            </a:r>
            <a:r>
              <a:rPr lang="en-US" altLang="zh-CN" dirty="0"/>
              <a:t> 250 2.1.5 Ok</a:t>
            </a:r>
            <a:endParaRPr lang="zh-CN" altLang="en-US" dirty="0"/>
          </a:p>
          <a:p>
            <a:r>
              <a:rPr lang="en-US" altLang="zh-CN" dirty="0">
                <a:sym typeface="Wingdings" pitchFamily="2" charset="2"/>
              </a:rPr>
              <a:t> 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2060"/>
                </a:solidFill>
              </a:rPr>
              <a:t>DATA</a:t>
            </a:r>
          </a:p>
          <a:p>
            <a:r>
              <a:rPr lang="en-US" altLang="zh-CN" dirty="0">
                <a:sym typeface="Wingdings" pitchFamily="2" charset="2"/>
              </a:rPr>
              <a:t> </a:t>
            </a:r>
            <a:r>
              <a:rPr lang="en-US" altLang="zh-CN" dirty="0"/>
              <a:t>  354 End data with &lt;CR&gt;&lt;LF&gt;.&lt;CR&gt;&lt;LF&gt;</a:t>
            </a:r>
          </a:p>
          <a:p>
            <a:r>
              <a:rPr lang="en-US" altLang="zh-CN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 Date: Wed, 13 Apr 2011 04:07:33 +0800</a:t>
            </a:r>
          </a:p>
          <a:p>
            <a:r>
              <a:rPr lang="en-US" altLang="zh-CN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 To: </a:t>
            </a:r>
            <a:r>
              <a:rPr lang="en-US" altLang="zh-CN" dirty="0" err="1"/>
              <a:t>osmond@localhost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 From: root@centos1.ls-al.me</a:t>
            </a:r>
          </a:p>
          <a:p>
            <a:r>
              <a:rPr lang="en-US" altLang="zh-CN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 Subject: test Wed, 13 Apr 2011 04:07:33 +0800</a:t>
            </a:r>
          </a:p>
          <a:p>
            <a:r>
              <a:rPr lang="en-US" altLang="zh-CN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                                          </a:t>
            </a:r>
          </a:p>
          <a:p>
            <a:r>
              <a:rPr lang="en-US" altLang="zh-CN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 This is a test mailing</a:t>
            </a:r>
          </a:p>
          <a:p>
            <a:r>
              <a:rPr lang="en-US" altLang="zh-CN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 </a:t>
            </a:r>
            <a:r>
              <a:rPr lang="en-US" altLang="zh-CN" b="1" dirty="0"/>
              <a:t>.</a:t>
            </a:r>
          </a:p>
          <a:p>
            <a:r>
              <a:rPr lang="en-US" altLang="zh-CN" dirty="0">
                <a:sym typeface="Wingdings" pitchFamily="2" charset="2"/>
              </a:rPr>
              <a:t></a:t>
            </a:r>
            <a:r>
              <a:rPr lang="en-US" altLang="zh-CN" dirty="0"/>
              <a:t> 250 2.0.0 Ok: queued as 40FD39004B</a:t>
            </a:r>
          </a:p>
          <a:p>
            <a:r>
              <a:rPr lang="en-US" altLang="zh-CN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 QUIT</a:t>
            </a:r>
          </a:p>
          <a:p>
            <a:r>
              <a:rPr lang="en-US" altLang="zh-CN" dirty="0">
                <a:sym typeface="Wingdings" pitchFamily="2" charset="2"/>
              </a:rPr>
              <a:t></a:t>
            </a:r>
            <a:r>
              <a:rPr lang="en-US" altLang="zh-CN" dirty="0"/>
              <a:t>  221 2.0.0 Bye</a:t>
            </a:r>
          </a:p>
          <a:p>
            <a:r>
              <a:rPr lang="en-US" altLang="zh-CN" dirty="0"/>
              <a:t>=== Connection closed with remote host.</a:t>
            </a:r>
            <a:endParaRPr lang="zh-CN" altLang="en-US" dirty="0"/>
          </a:p>
        </p:txBody>
      </p:sp>
      <p:sp>
        <p:nvSpPr>
          <p:cNvPr id="10" name="右大括号 9"/>
          <p:cNvSpPr/>
          <p:nvPr/>
        </p:nvSpPr>
        <p:spPr>
          <a:xfrm>
            <a:off x="6156176" y="2132856"/>
            <a:ext cx="432048" cy="22322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331640" y="4725144"/>
            <a:ext cx="52565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右大括号 13"/>
          <p:cNvSpPr/>
          <p:nvPr/>
        </p:nvSpPr>
        <p:spPr>
          <a:xfrm>
            <a:off x="6156176" y="1628800"/>
            <a:ext cx="432048" cy="4320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876256" y="1628800"/>
            <a:ext cx="1656184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recipient</a:t>
            </a:r>
            <a:endParaRPr lang="zh-CN" altLang="en-US" sz="2400" dirty="0"/>
          </a:p>
        </p:txBody>
      </p:sp>
      <p:sp>
        <p:nvSpPr>
          <p:cNvPr id="16" name="圆角矩形 15"/>
          <p:cNvSpPr/>
          <p:nvPr/>
        </p:nvSpPr>
        <p:spPr>
          <a:xfrm>
            <a:off x="6876256" y="2996952"/>
            <a:ext cx="1656184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data</a:t>
            </a:r>
            <a:endParaRPr lang="zh-CN" altLang="en-US" sz="2400" dirty="0"/>
          </a:p>
        </p:txBody>
      </p:sp>
      <p:sp>
        <p:nvSpPr>
          <p:cNvPr id="17" name="圆角矩形 16"/>
          <p:cNvSpPr/>
          <p:nvPr/>
        </p:nvSpPr>
        <p:spPr>
          <a:xfrm>
            <a:off x="6660232" y="4437112"/>
            <a:ext cx="2016224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end_of_data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SMTP</a:t>
            </a:r>
            <a:r>
              <a:rPr lang="zh-CN" altLang="en-US" dirty="0"/>
              <a:t>限制的</a:t>
            </a:r>
            <a:br>
              <a:rPr lang="en-US" altLang="zh-CN" dirty="0"/>
            </a:br>
            <a:r>
              <a:rPr lang="zh-CN" altLang="en-US" dirty="0"/>
              <a:t>检查顺序和检查时机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038600" cy="4358109"/>
          </a:xfrm>
        </p:spPr>
        <p:txBody>
          <a:bodyPr/>
          <a:lstStyle/>
          <a:p>
            <a:r>
              <a:rPr lang="zh-CN" altLang="en-US" sz="3000" dirty="0"/>
              <a:t>检查顺序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4038600" cy="4358109"/>
          </a:xfrm>
        </p:spPr>
        <p:txBody>
          <a:bodyPr/>
          <a:lstStyle/>
          <a:p>
            <a:r>
              <a:rPr lang="zh-CN" altLang="en-US" sz="3000" dirty="0"/>
              <a:t>检查时机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4BF8-6477-4AD8-AE76-E862F9A9539D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4EA2-A6CE-4637-87A2-EC07E3DEA922}" type="slidenum">
              <a:rPr lang="en-US" altLang="zh-CN" smtClean="0"/>
              <a:pPr/>
              <a:t>84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827584" y="2564904"/>
            <a:ext cx="3312368" cy="31683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051720" y="2924944"/>
            <a:ext cx="136815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client</a:t>
            </a:r>
            <a:endParaRPr lang="zh-CN" altLang="en-US" sz="2400" dirty="0"/>
          </a:p>
        </p:txBody>
      </p:sp>
      <p:sp>
        <p:nvSpPr>
          <p:cNvPr id="16" name="圆角矩形 15"/>
          <p:cNvSpPr/>
          <p:nvPr/>
        </p:nvSpPr>
        <p:spPr>
          <a:xfrm>
            <a:off x="1907704" y="3356992"/>
            <a:ext cx="1656184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helo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ehlo</a:t>
            </a:r>
            <a:endParaRPr lang="zh-CN" altLang="en-US" sz="2400" dirty="0"/>
          </a:p>
        </p:txBody>
      </p:sp>
      <p:sp>
        <p:nvSpPr>
          <p:cNvPr id="17" name="圆角矩形 16"/>
          <p:cNvSpPr/>
          <p:nvPr/>
        </p:nvSpPr>
        <p:spPr>
          <a:xfrm>
            <a:off x="2051720" y="3789040"/>
            <a:ext cx="1440160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sender</a:t>
            </a:r>
            <a:endParaRPr lang="zh-CN" altLang="en-US" sz="2400" dirty="0"/>
          </a:p>
        </p:txBody>
      </p:sp>
      <p:sp>
        <p:nvSpPr>
          <p:cNvPr id="18" name="圆角矩形 17"/>
          <p:cNvSpPr/>
          <p:nvPr/>
        </p:nvSpPr>
        <p:spPr>
          <a:xfrm>
            <a:off x="1835696" y="4221088"/>
            <a:ext cx="1944216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recipient</a:t>
            </a:r>
            <a:endParaRPr lang="zh-CN" altLang="en-US" sz="2400" dirty="0"/>
          </a:p>
        </p:txBody>
      </p:sp>
      <p:sp>
        <p:nvSpPr>
          <p:cNvPr id="19" name="圆角矩形 18"/>
          <p:cNvSpPr/>
          <p:nvPr/>
        </p:nvSpPr>
        <p:spPr>
          <a:xfrm>
            <a:off x="2195736" y="4653136"/>
            <a:ext cx="1152128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data</a:t>
            </a:r>
            <a:endParaRPr lang="zh-CN" altLang="en-US" sz="2400" dirty="0"/>
          </a:p>
        </p:txBody>
      </p:sp>
      <p:sp>
        <p:nvSpPr>
          <p:cNvPr id="20" name="圆角矩形 19"/>
          <p:cNvSpPr/>
          <p:nvPr/>
        </p:nvSpPr>
        <p:spPr>
          <a:xfrm>
            <a:off x="1835696" y="5085184"/>
            <a:ext cx="194421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end_of_data</a:t>
            </a:r>
            <a:endParaRPr lang="zh-CN" altLang="en-US" sz="2400" dirty="0"/>
          </a:p>
        </p:txBody>
      </p:sp>
      <p:sp>
        <p:nvSpPr>
          <p:cNvPr id="21" name="下箭头 20"/>
          <p:cNvSpPr/>
          <p:nvPr/>
        </p:nvSpPr>
        <p:spPr>
          <a:xfrm>
            <a:off x="1187624" y="2924944"/>
            <a:ext cx="144016" cy="259228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355976" y="2564904"/>
            <a:ext cx="4248472" cy="32403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499992" y="2708920"/>
            <a:ext cx="396044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/>
              <a:t>smtpd_delay_reject</a:t>
            </a:r>
            <a:r>
              <a:rPr lang="en-US" altLang="zh-CN" sz="2400" dirty="0"/>
              <a:t>  =  </a:t>
            </a:r>
            <a:r>
              <a:rPr lang="en-US" altLang="zh-CN" sz="2400" b="1" dirty="0">
                <a:solidFill>
                  <a:srgbClr val="002060"/>
                </a:solidFill>
              </a:rPr>
              <a:t>yes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4788024" y="443711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4788024" y="486916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4788024" y="530120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 err="1"/>
              <a:t>smtpd_client_restrictions</a:t>
            </a:r>
            <a:br>
              <a:rPr lang="zh-CN" altLang="en-US" sz="4400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sz="2600" dirty="0"/>
              <a:t>缺省值为空，即接收来自任何客户端的</a:t>
            </a:r>
            <a:r>
              <a:rPr lang="en-US" altLang="zh-CN" sz="2600" dirty="0"/>
              <a:t>SMTP</a:t>
            </a:r>
            <a:r>
              <a:rPr lang="zh-CN" altLang="en-US" sz="2600" dirty="0"/>
              <a:t>连接</a:t>
            </a:r>
            <a:endParaRPr lang="en-US" altLang="zh-CN" sz="2600" dirty="0"/>
          </a:p>
          <a:p>
            <a:r>
              <a:rPr lang="zh-CN" altLang="en-US" sz="2600" dirty="0"/>
              <a:t>常用的限制规则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85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/>
        </p:nvGraphicFramePr>
        <p:xfrm>
          <a:off x="395536" y="2161376"/>
          <a:ext cx="8424936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8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4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限制规则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78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rgbClr val="002060"/>
                          </a:solidFill>
                        </a:rPr>
                        <a:t>permit_mynetworks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</a:t>
                      </a:r>
                      <a:r>
                        <a:rPr lang="en-US" altLang="zh-CN" dirty="0"/>
                        <a:t>$</a:t>
                      </a:r>
                      <a:r>
                        <a:rPr lang="en-US" altLang="zh-CN" dirty="0" err="1"/>
                        <a:t>mynetworks</a:t>
                      </a:r>
                      <a:r>
                        <a:rPr lang="zh-CN" altLang="en-US" dirty="0"/>
                        <a:t>参数定义的客户端连接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78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rgbClr val="002060"/>
                          </a:solidFill>
                        </a:rPr>
                        <a:t>permit_sasl_authenticated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接受已经过</a:t>
                      </a:r>
                      <a:r>
                        <a:rPr lang="en-US" altLang="zh-CN" dirty="0"/>
                        <a:t>SMTP</a:t>
                      </a:r>
                      <a:r>
                        <a:rPr lang="zh-CN" altLang="en-US" dirty="0"/>
                        <a:t>认证的客户端连接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195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rgbClr val="002060"/>
                          </a:solidFill>
                        </a:rPr>
                        <a:t>reject_unknown_client_hostname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若客户端的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反向解析失败，或主机名正向解析失败，或以主机名解析的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与客户端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不符则拒绝连接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637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rgbClr val="002060"/>
                          </a:solidFill>
                        </a:rPr>
                        <a:t>reject_unknown_reverse_client</a:t>
                      </a:r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_ hostname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若客户端的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反向解析失败则拒绝连接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78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rgbClr val="002060"/>
                          </a:solidFill>
                        </a:rPr>
                        <a:t>reject_rbl_client</a:t>
                      </a:r>
                      <a:r>
                        <a:rPr lang="en-US" altLang="zh-CN" b="1" dirty="0"/>
                        <a:t> </a:t>
                      </a:r>
                      <a:r>
                        <a:rPr lang="en-US" altLang="zh-CN" b="1" dirty="0" err="1"/>
                        <a:t>rbl_domain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使用客户端的反向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查询</a:t>
                      </a:r>
                      <a:r>
                        <a:rPr lang="en-US" altLang="zh-CN" dirty="0"/>
                        <a:t>RBL</a:t>
                      </a:r>
                      <a:r>
                        <a:rPr lang="zh-CN" altLang="en-US" dirty="0"/>
                        <a:t>，若在</a:t>
                      </a:r>
                      <a:r>
                        <a:rPr lang="en-US" altLang="zh-CN" dirty="0"/>
                        <a:t>RBL</a:t>
                      </a:r>
                      <a:r>
                        <a:rPr lang="zh-CN" altLang="en-US" dirty="0"/>
                        <a:t>中出现则拒绝连接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78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rgbClr val="002060"/>
                          </a:solidFill>
                        </a:rPr>
                        <a:t>check_client_access</a:t>
                      </a:r>
                      <a:r>
                        <a:rPr lang="en-US" altLang="zh-CN" b="1" dirty="0"/>
                        <a:t> </a:t>
                      </a:r>
                      <a:r>
                        <a:rPr lang="en-US" altLang="zh-CN" b="1" dirty="0" err="1"/>
                        <a:t>type:table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根据客户端的主机名、父域名、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地址或所属网段搜索</a:t>
                      </a:r>
                      <a:r>
                        <a:rPr lang="en-US" altLang="zh-CN" dirty="0"/>
                        <a:t>Access</a:t>
                      </a:r>
                      <a:r>
                        <a:rPr lang="zh-CN" altLang="en-US" dirty="0"/>
                        <a:t>映射表进行连接限制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中国反垃圾邮件联盟</a:t>
            </a:r>
            <a:r>
              <a:rPr lang="en-US" altLang="zh-CN" b="1" dirty="0"/>
              <a:t>(CASA)</a:t>
            </a:r>
            <a:br>
              <a:rPr lang="en-US" altLang="zh-CN" b="1" dirty="0"/>
            </a:br>
            <a:r>
              <a:rPr lang="en-US" altLang="zh-CN" b="1" dirty="0"/>
              <a:t>—— http://anti-spam.org.cn/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提供免费的实时黑名单列表（</a:t>
            </a:r>
            <a:r>
              <a:rPr lang="en-US" altLang="zh-CN" dirty="0"/>
              <a:t>RBL</a:t>
            </a:r>
            <a:r>
              <a:rPr lang="zh-CN" altLang="en-US" dirty="0"/>
              <a:t>）服务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配置</a:t>
            </a:r>
            <a:r>
              <a:rPr lang="en-US" altLang="zh-CN" dirty="0"/>
              <a:t>Postfix</a:t>
            </a:r>
            <a:r>
              <a:rPr lang="zh-CN" altLang="en-US" dirty="0"/>
              <a:t>使用</a:t>
            </a:r>
            <a:r>
              <a:rPr lang="en-US" altLang="zh-CN" dirty="0"/>
              <a:t>CASA</a:t>
            </a:r>
            <a:r>
              <a:rPr lang="zh-CN" altLang="en-US" dirty="0"/>
              <a:t>的</a:t>
            </a:r>
            <a:r>
              <a:rPr lang="en-US" altLang="zh-CN" dirty="0"/>
              <a:t>RBL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86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/>
        </p:nvGraphicFramePr>
        <p:xfrm>
          <a:off x="457200" y="2204864"/>
          <a:ext cx="8435280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6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8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网址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CBL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中国国内的主要垃圾邮件发送源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cbl.anti-spam.org.cn</a:t>
                      </a:r>
                      <a:endParaRPr lang="zh-CN" alt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CDL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中国国内动态分配地址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cdl.anti-spam.org.cn</a:t>
                      </a:r>
                      <a:endParaRPr lang="zh-CN" alt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CBL+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CBL</a:t>
                      </a:r>
                      <a:r>
                        <a:rPr lang="zh-CN" altLang="en-US" sz="2000" dirty="0"/>
                        <a:t>和</a:t>
                      </a:r>
                      <a:r>
                        <a:rPr lang="en-US" altLang="zh-CN" sz="2000" dirty="0"/>
                        <a:t>CDL</a:t>
                      </a:r>
                      <a:r>
                        <a:rPr lang="zh-CN" altLang="en-US" sz="2000" dirty="0"/>
                        <a:t>的合集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cblplus.anti-spam.org.cn</a:t>
                      </a:r>
                      <a:endParaRPr lang="zh-CN" alt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CBL-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CBL+</a:t>
                      </a:r>
                      <a:r>
                        <a:rPr lang="zh-CN" altLang="en-US" sz="2000" dirty="0"/>
                        <a:t>中去除了中国邮件服务运营商白名单（</a:t>
                      </a:r>
                      <a:r>
                        <a:rPr lang="en-US" altLang="zh-CN" sz="2000" dirty="0"/>
                        <a:t>CML</a:t>
                      </a:r>
                      <a:r>
                        <a:rPr lang="zh-CN" altLang="en-US" sz="2000" dirty="0"/>
                        <a:t>）的内容后的黑名单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cblless.anti-spam.org.cn</a:t>
                      </a:r>
                      <a:endParaRPr lang="zh-CN" alt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5576" y="5230941"/>
            <a:ext cx="784887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CN" sz="2400" b="1" dirty="0" err="1"/>
              <a:t>smtpd_client_restrictions</a:t>
            </a:r>
            <a:r>
              <a:rPr lang="en-US" altLang="zh-CN" sz="2400" dirty="0"/>
              <a:t> = ... </a:t>
            </a:r>
          </a:p>
          <a:p>
            <a:pPr marL="0" lvl="1"/>
            <a:r>
              <a:rPr lang="en-US" altLang="zh-CN" sz="2400" dirty="0"/>
              <a:t>    </a:t>
            </a:r>
            <a:r>
              <a:rPr lang="en-US" altLang="zh-CN" sz="2400" b="1" dirty="0" err="1">
                <a:solidFill>
                  <a:srgbClr val="002060"/>
                </a:solidFill>
              </a:rPr>
              <a:t>reject_rbl_client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cblless.anti-spam.org.cn</a:t>
            </a:r>
            <a:r>
              <a:rPr lang="en-US" altLang="zh-CN" sz="2400" dirty="0"/>
              <a:t>, ...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err="1"/>
              <a:t>smtpd_client_restrictions</a:t>
            </a:r>
            <a:r>
              <a:rPr lang="zh-CN" altLang="en-US" sz="4000" b="1" dirty="0"/>
              <a:t>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87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2577098"/>
            <a:ext cx="8208912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err="1"/>
              <a:t>smtpd_client_restrictions</a:t>
            </a:r>
            <a:r>
              <a:rPr lang="en-US" altLang="zh-CN" sz="2000" b="1" dirty="0"/>
              <a:t> =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>
                <a:solidFill>
                  <a:srgbClr val="002060"/>
                </a:solidFill>
              </a:rPr>
              <a:t>permit_mynetworks</a:t>
            </a:r>
            <a:r>
              <a:rPr lang="en-US" altLang="zh-CN" sz="2000" b="1" dirty="0"/>
              <a:t>,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>
                <a:solidFill>
                  <a:srgbClr val="002060"/>
                </a:solidFill>
              </a:rPr>
              <a:t>permit_sasl_authenticated</a:t>
            </a:r>
            <a:r>
              <a:rPr lang="en-US" altLang="zh-CN" sz="2000" b="1" dirty="0"/>
              <a:t>,</a:t>
            </a:r>
          </a:p>
          <a:p>
            <a:r>
              <a:rPr lang="en-US" altLang="zh-CN" sz="2000" b="1" dirty="0">
                <a:solidFill>
                  <a:srgbClr val="002060"/>
                </a:solidFill>
              </a:rPr>
              <a:t>    </a:t>
            </a:r>
            <a:r>
              <a:rPr lang="en-US" altLang="zh-CN" sz="2000" b="1" dirty="0" err="1">
                <a:solidFill>
                  <a:srgbClr val="002060"/>
                </a:solidFill>
              </a:rPr>
              <a:t>check_client_access</a:t>
            </a:r>
            <a:r>
              <a:rPr lang="en-US" altLang="zh-CN" sz="2000" b="1" dirty="0"/>
              <a:t> hash:/etc/postfix/</a:t>
            </a:r>
            <a:r>
              <a:rPr lang="en-US" altLang="zh-CN" sz="2000" b="1" dirty="0" err="1"/>
              <a:t>client_access</a:t>
            </a:r>
            <a:r>
              <a:rPr lang="en-US" altLang="zh-CN" sz="2000" b="1" dirty="0"/>
              <a:t>,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>
                <a:solidFill>
                  <a:srgbClr val="002060"/>
                </a:solidFill>
              </a:rPr>
              <a:t>reject_rbl_client</a:t>
            </a:r>
            <a:r>
              <a:rPr lang="en-US" altLang="zh-CN" sz="2000" b="1" dirty="0"/>
              <a:t> cblless.anti-spam.org.cn,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>
                <a:solidFill>
                  <a:srgbClr val="002060"/>
                </a:solidFill>
              </a:rPr>
              <a:t>reject_rbl_client</a:t>
            </a:r>
            <a:r>
              <a:rPr lang="en-US" altLang="zh-CN" sz="2000" b="1" dirty="0"/>
              <a:t> bl.spamcop.net, 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>
                <a:solidFill>
                  <a:srgbClr val="002060"/>
                </a:solidFill>
              </a:rPr>
              <a:t>reject_rbl_client</a:t>
            </a:r>
            <a:r>
              <a:rPr lang="en-US" altLang="zh-CN" sz="2000" b="1" dirty="0"/>
              <a:t> t1.dnsbl.net.au,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>
                <a:solidFill>
                  <a:srgbClr val="002060"/>
                </a:solidFill>
              </a:rPr>
              <a:t>reject_rbl_client</a:t>
            </a:r>
            <a:r>
              <a:rPr lang="en-US" altLang="zh-CN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/>
              <a:t>xbl.spamhaus.org</a:t>
            </a:r>
            <a:endParaRPr lang="zh-CN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24970"/>
            <a:ext cx="8208912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err="1"/>
              <a:t>smtpd_client_restrictions</a:t>
            </a:r>
            <a:r>
              <a:rPr lang="en-US" altLang="zh-CN" sz="2000" b="1" dirty="0"/>
              <a:t> =  </a:t>
            </a:r>
            <a:r>
              <a:rPr lang="en-US" altLang="zh-CN" sz="2000" b="1" dirty="0" err="1">
                <a:solidFill>
                  <a:srgbClr val="002060"/>
                </a:solidFill>
              </a:rPr>
              <a:t>permit_mynetworks</a:t>
            </a:r>
            <a:r>
              <a:rPr lang="en-US" altLang="zh-CN" sz="2000" b="1" dirty="0"/>
              <a:t>,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>
                <a:solidFill>
                  <a:srgbClr val="002060"/>
                </a:solidFill>
              </a:rPr>
              <a:t>permit_sasl_authenticated</a:t>
            </a:r>
            <a:endParaRPr lang="en-US" altLang="zh-CN" sz="2000" b="1" dirty="0"/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>
                <a:solidFill>
                  <a:srgbClr val="002060"/>
                </a:solidFill>
              </a:rPr>
              <a:t>reject_unknown_client_hostname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5241394"/>
            <a:ext cx="8208912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err="1"/>
              <a:t>smtpd_client_restrictions</a:t>
            </a:r>
            <a:r>
              <a:rPr lang="en-US" altLang="zh-CN" sz="2000" b="1" dirty="0"/>
              <a:t> =  </a:t>
            </a:r>
            <a:r>
              <a:rPr lang="en-US" altLang="zh-CN" sz="2000" b="1" dirty="0" err="1">
                <a:solidFill>
                  <a:srgbClr val="002060"/>
                </a:solidFill>
              </a:rPr>
              <a:t>permit_mynetworks</a:t>
            </a:r>
            <a:r>
              <a:rPr lang="en-US" altLang="zh-CN" sz="2000" b="1" dirty="0"/>
              <a:t>,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>
                <a:solidFill>
                  <a:srgbClr val="002060"/>
                </a:solidFill>
              </a:rPr>
              <a:t>permit_sasl_authenticated</a:t>
            </a:r>
            <a:r>
              <a:rPr lang="en-US" altLang="zh-CN" sz="2000" b="1" dirty="0">
                <a:solidFill>
                  <a:srgbClr val="002060"/>
                </a:solidFill>
              </a:rPr>
              <a:t>, reject</a:t>
            </a:r>
            <a:endParaRPr lang="en-US" altLang="zh-CN" sz="2000" b="1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 err="1"/>
              <a:t>smtpd_helo_restrictions</a:t>
            </a:r>
            <a:br>
              <a:rPr lang="en-US" altLang="zh-CN" sz="4400" b="1" dirty="0"/>
            </a:br>
            <a:br>
              <a:rPr lang="zh-CN" altLang="en-US" sz="4400" b="1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88</a:t>
            </a:fld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892696"/>
          </a:xfrm>
        </p:spPr>
        <p:txBody>
          <a:bodyPr/>
          <a:lstStyle/>
          <a:p>
            <a:r>
              <a:rPr lang="zh-CN" altLang="en-US" sz="2400" dirty="0"/>
              <a:t>缺省值为空，即接收客户端发送的任意形式的主机名</a:t>
            </a:r>
            <a:endParaRPr lang="en-US" altLang="zh-CN" sz="2400" dirty="0"/>
          </a:p>
          <a:p>
            <a:r>
              <a:rPr lang="zh-CN" altLang="en-US" sz="2400" dirty="0"/>
              <a:t>常用的限制规则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/>
        </p:nvGraphicFramePr>
        <p:xfrm>
          <a:off x="395536" y="2060848"/>
          <a:ext cx="835292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6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6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4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限制规则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78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rgbClr val="002060"/>
                          </a:solidFill>
                        </a:rPr>
                        <a:t>permit_mynetworks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若</a:t>
                      </a:r>
                      <a:r>
                        <a:rPr lang="en-US" altLang="zh-CN" dirty="0"/>
                        <a:t>HELO</a:t>
                      </a:r>
                      <a:r>
                        <a:rPr lang="zh-CN" altLang="en-US" dirty="0"/>
                        <a:t>命令所带的主机名参数包含在</a:t>
                      </a:r>
                      <a:r>
                        <a:rPr lang="en-US" altLang="zh-CN" dirty="0"/>
                        <a:t>$</a:t>
                      </a:r>
                      <a:r>
                        <a:rPr lang="en-US" altLang="zh-CN" dirty="0" err="1"/>
                        <a:t>mynetworks</a:t>
                      </a:r>
                      <a:r>
                        <a:rPr lang="zh-CN" altLang="en-US" dirty="0"/>
                        <a:t>参数中则允许客户端连接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78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rgbClr val="002060"/>
                          </a:solidFill>
                        </a:rPr>
                        <a:t>reject_invalid_helo_hostname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若</a:t>
                      </a:r>
                      <a:r>
                        <a:rPr lang="en-US" altLang="zh-CN" dirty="0"/>
                        <a:t>HELO</a:t>
                      </a:r>
                      <a:r>
                        <a:rPr lang="zh-CN" altLang="en-US" dirty="0"/>
                        <a:t>命令所带的主机名参数不符合语法规范则拒绝客户机的连接请求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195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rgbClr val="002060"/>
                          </a:solidFill>
                        </a:rPr>
                        <a:t>reject_non_fqdn_helo_hostname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若客户端执行</a:t>
                      </a:r>
                      <a:r>
                        <a:rPr lang="en-US" altLang="zh-CN" dirty="0"/>
                        <a:t>HELO</a:t>
                      </a:r>
                      <a:r>
                        <a:rPr lang="zh-CN" altLang="en-US" dirty="0"/>
                        <a:t>命令时的主机名不是</a:t>
                      </a:r>
                      <a:r>
                        <a:rPr lang="en-US" altLang="zh-CN" dirty="0"/>
                        <a:t>RFC</a:t>
                      </a:r>
                      <a:r>
                        <a:rPr lang="zh-CN" altLang="en-US" dirty="0"/>
                        <a:t>规定的</a:t>
                      </a:r>
                      <a:r>
                        <a:rPr lang="en-US" altLang="zh-CN" dirty="0"/>
                        <a:t>FQDN</a:t>
                      </a:r>
                      <a:r>
                        <a:rPr lang="zh-CN" altLang="en-US" dirty="0"/>
                        <a:t>则拒绝客户端的连接请求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637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rgbClr val="002060"/>
                          </a:solidFill>
                        </a:rPr>
                        <a:t>reject_unknown_helo_hostname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若客户端执行</a:t>
                      </a:r>
                      <a:r>
                        <a:rPr lang="en-US" altLang="zh-CN" dirty="0"/>
                        <a:t>HELO</a:t>
                      </a:r>
                      <a:r>
                        <a:rPr lang="zh-CN" altLang="en-US" dirty="0"/>
                        <a:t>命令时的主机名在</a:t>
                      </a:r>
                      <a:r>
                        <a:rPr lang="en-US" altLang="zh-CN" dirty="0"/>
                        <a:t>DNS</a:t>
                      </a:r>
                      <a:r>
                        <a:rPr lang="zh-CN" altLang="en-US" dirty="0"/>
                        <a:t>中没有相应的</a:t>
                      </a:r>
                      <a:r>
                        <a:rPr lang="en-US" altLang="zh-CN" dirty="0"/>
                        <a:t>A </a:t>
                      </a:r>
                      <a:r>
                        <a:rPr lang="zh-CN" altLang="en-US" dirty="0"/>
                        <a:t>或 </a:t>
                      </a:r>
                      <a:r>
                        <a:rPr lang="en-US" altLang="zh-CN" dirty="0"/>
                        <a:t>MX</a:t>
                      </a:r>
                      <a:r>
                        <a:rPr lang="zh-CN" altLang="en-US" dirty="0"/>
                        <a:t>记录则拒绝该客户端的连接请求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78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rgbClr val="002060"/>
                          </a:solidFill>
                        </a:rPr>
                        <a:t>reject_rhsbl_helo</a:t>
                      </a:r>
                      <a:r>
                        <a:rPr lang="en-US" altLang="zh-CN" b="1" dirty="0"/>
                        <a:t> </a:t>
                      </a:r>
                      <a:r>
                        <a:rPr lang="en-US" altLang="zh-CN" b="1" dirty="0" err="1"/>
                        <a:t>rbl_domain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若执行</a:t>
                      </a:r>
                      <a:r>
                        <a:rPr lang="en-US" altLang="zh-CN" dirty="0"/>
                        <a:t>HELO</a:t>
                      </a:r>
                      <a:r>
                        <a:rPr lang="zh-CN" altLang="en-US" dirty="0"/>
                        <a:t>命令时的主机名在</a:t>
                      </a:r>
                      <a:r>
                        <a:rPr lang="en-US" altLang="zh-CN" dirty="0"/>
                        <a:t>RBL</a:t>
                      </a:r>
                      <a:r>
                        <a:rPr lang="zh-CN" altLang="en-US" dirty="0"/>
                        <a:t>中出现则拒绝连接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78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rgbClr val="002060"/>
                          </a:solidFill>
                        </a:rPr>
                        <a:t>check_helo_access</a:t>
                      </a:r>
                      <a:r>
                        <a:rPr lang="en-US" altLang="zh-CN" b="1" dirty="0"/>
                        <a:t> </a:t>
                      </a:r>
                      <a:r>
                        <a:rPr lang="en-US" altLang="zh-CN" b="1" dirty="0" err="1"/>
                        <a:t>type:table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根据执行</a:t>
                      </a:r>
                      <a:r>
                        <a:rPr lang="en-US" altLang="zh-CN" dirty="0"/>
                        <a:t>HELO</a:t>
                      </a:r>
                      <a:r>
                        <a:rPr lang="zh-CN" altLang="en-US" dirty="0"/>
                        <a:t>命令时的主机名、父域名搜索</a:t>
                      </a:r>
                      <a:r>
                        <a:rPr lang="en-US" altLang="zh-CN" dirty="0"/>
                        <a:t>Access</a:t>
                      </a:r>
                      <a:r>
                        <a:rPr lang="zh-CN" altLang="en-US" dirty="0"/>
                        <a:t>映射表进行连接限制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err="1"/>
              <a:t>smtpd_helo_restrictions</a:t>
            </a:r>
            <a:r>
              <a:rPr lang="zh-CN" altLang="en-US" sz="4000" b="1" dirty="0"/>
              <a:t>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060848"/>
            <a:ext cx="7992888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err="1"/>
              <a:t>smtpd_helo_restrictions</a:t>
            </a:r>
            <a:r>
              <a:rPr lang="en-US" altLang="zh-CN" sz="2400" b="1" dirty="0"/>
              <a:t> = </a:t>
            </a:r>
          </a:p>
          <a:p>
            <a:r>
              <a:rPr lang="en-US" altLang="zh-CN" sz="2400" b="1" dirty="0"/>
              <a:t>    </a:t>
            </a:r>
            <a:r>
              <a:rPr lang="en-US" altLang="zh-CN" sz="2400" b="1" dirty="0" err="1">
                <a:solidFill>
                  <a:srgbClr val="002060"/>
                </a:solidFill>
              </a:rPr>
              <a:t>permit_mynetworks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r>
              <a:rPr lang="en-US" altLang="zh-CN" sz="2400" b="1" dirty="0"/>
              <a:t>    </a:t>
            </a:r>
            <a:r>
              <a:rPr lang="en-US" altLang="zh-CN" sz="2400" b="1" dirty="0" err="1">
                <a:solidFill>
                  <a:srgbClr val="002060"/>
                </a:solidFill>
              </a:rPr>
              <a:t>reject_invalid_helo_hostname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r>
              <a:rPr lang="en-US" altLang="zh-CN" sz="2400" b="1" dirty="0"/>
              <a:t>    </a:t>
            </a:r>
            <a:r>
              <a:rPr lang="en-US" altLang="zh-CN" sz="2400" b="1" dirty="0" err="1">
                <a:solidFill>
                  <a:srgbClr val="002060"/>
                </a:solidFill>
              </a:rPr>
              <a:t>reject_non_fqdn_helo_hostname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r>
              <a:rPr lang="en-US" altLang="zh-CN" sz="2400" b="1" dirty="0"/>
              <a:t>    </a:t>
            </a:r>
            <a:r>
              <a:rPr lang="en-US" altLang="zh-CN" sz="2400" b="1" dirty="0" err="1">
                <a:solidFill>
                  <a:srgbClr val="002060"/>
                </a:solidFill>
              </a:rPr>
              <a:t>reject_unknown_helo_hostname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r>
              <a:rPr lang="en-US" altLang="zh-CN" sz="2400" b="1" dirty="0"/>
              <a:t>    </a:t>
            </a:r>
            <a:r>
              <a:rPr lang="en-US" altLang="zh-CN" sz="2400" b="1" dirty="0" err="1">
                <a:solidFill>
                  <a:srgbClr val="002060"/>
                </a:solidFill>
              </a:rPr>
              <a:t>check_helo_access</a:t>
            </a:r>
            <a:r>
              <a:rPr lang="en-US" altLang="zh-CN" sz="2400" b="1" dirty="0"/>
              <a:t> hash:/etc/postfix/</a:t>
            </a:r>
            <a:r>
              <a:rPr lang="en-US" altLang="zh-CN" sz="2400" b="1" dirty="0" err="1"/>
              <a:t>helo_access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MAA</a:t>
            </a:r>
            <a:r>
              <a:rPr lang="zh-CN" altLang="en-US" dirty="0"/>
              <a:t>（邮件访问代理）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Mail Access Agent</a:t>
            </a:r>
          </a:p>
          <a:p>
            <a:pPr lvl="1"/>
            <a:r>
              <a:rPr lang="zh-CN" altLang="en-US" dirty="0"/>
              <a:t>将用户连接到系统邮件库，为</a:t>
            </a:r>
            <a:r>
              <a:rPr lang="en-US" altLang="zh-CN" dirty="0"/>
              <a:t>MUA</a:t>
            </a:r>
            <a:r>
              <a:rPr lang="zh-CN" altLang="en-US" dirty="0"/>
              <a:t>提供用户认证</a:t>
            </a:r>
          </a:p>
          <a:p>
            <a:pPr lvl="1"/>
            <a:r>
              <a:rPr lang="zh-CN" altLang="en-US" dirty="0"/>
              <a:t>为</a:t>
            </a:r>
            <a:r>
              <a:rPr lang="en-US" altLang="zh-CN" dirty="0"/>
              <a:t>MUA</a:t>
            </a:r>
            <a:r>
              <a:rPr lang="zh-CN" altLang="en-US" dirty="0"/>
              <a:t>使用</a:t>
            </a:r>
            <a:r>
              <a:rPr lang="en-US" altLang="zh-CN" dirty="0"/>
              <a:t>POP</a:t>
            </a:r>
            <a:r>
              <a:rPr lang="zh-CN" altLang="en-US" dirty="0"/>
              <a:t>或</a:t>
            </a:r>
            <a:r>
              <a:rPr lang="en-US" altLang="zh-CN" dirty="0"/>
              <a:t>IMAP</a:t>
            </a:r>
            <a:r>
              <a:rPr lang="zh-CN" altLang="en-US" dirty="0"/>
              <a:t>协议从用户邮箱读取邮件做好准备</a:t>
            </a:r>
          </a:p>
          <a:p>
            <a:r>
              <a:rPr lang="en-US" altLang="zh-CN" dirty="0"/>
              <a:t>Examples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Dovecot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Cyrus-IMAP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Courier-IMAP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UW-IMAP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 err="1"/>
              <a:t>smtpd_sender_restrictions</a:t>
            </a:r>
            <a:br>
              <a:rPr lang="zh-CN" altLang="en-US" sz="4400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sz="2400" dirty="0"/>
              <a:t>缺省值为空，即接受来自任何发件人的邮件</a:t>
            </a:r>
            <a:endParaRPr lang="en-US" altLang="zh-CN" sz="2400" dirty="0"/>
          </a:p>
          <a:p>
            <a:r>
              <a:rPr lang="zh-CN" altLang="en-US" sz="2400" dirty="0"/>
              <a:t>常用的限制规则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90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/>
        </p:nvGraphicFramePr>
        <p:xfrm>
          <a:off x="395536" y="2180808"/>
          <a:ext cx="835292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6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6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4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限制规则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78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rgbClr val="002060"/>
                          </a:solidFill>
                        </a:rPr>
                        <a:t>permit_mynetworks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若</a:t>
                      </a:r>
                      <a:r>
                        <a:rPr lang="fr-FR" altLang="zh-CN" dirty="0"/>
                        <a:t>MAIL FROM</a:t>
                      </a:r>
                      <a:r>
                        <a:rPr lang="zh-CN" altLang="fr-FR" dirty="0"/>
                        <a:t>命令提供的主机名</a:t>
                      </a:r>
                      <a:r>
                        <a:rPr lang="zh-CN" altLang="en-US" dirty="0"/>
                        <a:t>所对应的网段包含在</a:t>
                      </a:r>
                      <a:r>
                        <a:rPr lang="en-US" altLang="zh-CN" dirty="0"/>
                        <a:t>$</a:t>
                      </a:r>
                      <a:r>
                        <a:rPr lang="en-US" altLang="zh-CN" dirty="0" err="1"/>
                        <a:t>mynetworks</a:t>
                      </a:r>
                      <a:r>
                        <a:rPr lang="zh-CN" altLang="en-US" dirty="0"/>
                        <a:t>参数中则允许连接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195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rgbClr val="002060"/>
                          </a:solidFill>
                        </a:rPr>
                        <a:t>reject_non_fqdn_sender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若执行</a:t>
                      </a:r>
                      <a:r>
                        <a:rPr lang="fr-FR" altLang="zh-CN" dirty="0"/>
                        <a:t>MAIL FROM</a:t>
                      </a:r>
                      <a:r>
                        <a:rPr lang="zh-CN" altLang="fr-FR" dirty="0"/>
                        <a:t>命令提供的主机名</a:t>
                      </a:r>
                      <a:r>
                        <a:rPr lang="zh-CN" altLang="en-US" dirty="0"/>
                        <a:t>不是</a:t>
                      </a:r>
                      <a:r>
                        <a:rPr lang="en-US" altLang="zh-CN" dirty="0"/>
                        <a:t>RFC</a:t>
                      </a:r>
                      <a:r>
                        <a:rPr lang="zh-CN" altLang="en-US" dirty="0"/>
                        <a:t>规定的</a:t>
                      </a:r>
                      <a:r>
                        <a:rPr lang="en-US" altLang="zh-CN" dirty="0"/>
                        <a:t>FQDN</a:t>
                      </a:r>
                      <a:r>
                        <a:rPr lang="zh-CN" altLang="en-US" dirty="0"/>
                        <a:t>则拒绝客户端的连接请求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637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rgbClr val="002060"/>
                          </a:solidFill>
                        </a:rPr>
                        <a:t>reject_unknown_sender_domain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若执行</a:t>
                      </a:r>
                      <a:r>
                        <a:rPr lang="en-US" altLang="zh-CN" dirty="0"/>
                        <a:t>MAIL FROM</a:t>
                      </a:r>
                      <a:r>
                        <a:rPr lang="zh-CN" altLang="en-US" dirty="0"/>
                        <a:t>命令提供的主机名在</a:t>
                      </a:r>
                      <a:r>
                        <a:rPr lang="en-US" altLang="zh-CN" dirty="0"/>
                        <a:t>DNS</a:t>
                      </a:r>
                      <a:r>
                        <a:rPr lang="zh-CN" altLang="en-US" dirty="0"/>
                        <a:t>中没有相应的</a:t>
                      </a:r>
                      <a:r>
                        <a:rPr lang="en-US" altLang="zh-CN" dirty="0"/>
                        <a:t>A </a:t>
                      </a:r>
                      <a:r>
                        <a:rPr lang="zh-CN" altLang="en-US" dirty="0"/>
                        <a:t>或 </a:t>
                      </a:r>
                      <a:r>
                        <a:rPr lang="en-US" altLang="zh-CN" dirty="0"/>
                        <a:t>MX </a:t>
                      </a:r>
                      <a:r>
                        <a:rPr lang="zh-CN" altLang="en-US" dirty="0"/>
                        <a:t>记录则拒绝该客户端的连接请求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78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rgbClr val="002060"/>
                          </a:solidFill>
                        </a:rPr>
                        <a:t>reject_rhsbl_sender</a:t>
                      </a:r>
                      <a:r>
                        <a:rPr lang="en-US" altLang="zh-CN" b="1" dirty="0"/>
                        <a:t> </a:t>
                      </a:r>
                      <a:r>
                        <a:rPr lang="en-US" altLang="zh-CN" b="1" dirty="0" err="1"/>
                        <a:t>rbl_domain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若执行</a:t>
                      </a:r>
                      <a:r>
                        <a:rPr lang="en-US" altLang="zh-CN" dirty="0"/>
                        <a:t>MAIL FROM</a:t>
                      </a:r>
                      <a:r>
                        <a:rPr lang="zh-CN" altLang="en-US" dirty="0"/>
                        <a:t>命令时的主机名在</a:t>
                      </a:r>
                      <a:r>
                        <a:rPr lang="en-US" altLang="zh-CN" dirty="0"/>
                        <a:t>RBL</a:t>
                      </a:r>
                      <a:r>
                        <a:rPr lang="zh-CN" altLang="en-US" dirty="0"/>
                        <a:t>中出现则拒绝连接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78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rgbClr val="002060"/>
                          </a:solidFill>
                        </a:rPr>
                        <a:t>check_sender_access</a:t>
                      </a:r>
                      <a:r>
                        <a:rPr lang="en-US" altLang="zh-CN" b="1" dirty="0"/>
                        <a:t> </a:t>
                      </a:r>
                      <a:r>
                        <a:rPr lang="en-US" altLang="zh-CN" b="1" dirty="0" err="1"/>
                        <a:t>type:table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根据执行</a:t>
                      </a:r>
                      <a:r>
                        <a:rPr lang="en-US" altLang="zh-CN" dirty="0"/>
                        <a:t>MAIL FROM</a:t>
                      </a:r>
                      <a:r>
                        <a:rPr lang="zh-CN" altLang="en-US" dirty="0"/>
                        <a:t>命令时的主机名、父域名或发件用户搜索</a:t>
                      </a:r>
                      <a:r>
                        <a:rPr lang="en-US" altLang="zh-CN" dirty="0"/>
                        <a:t>Access</a:t>
                      </a:r>
                      <a:r>
                        <a:rPr lang="zh-CN" altLang="en-US" dirty="0"/>
                        <a:t>映射表进行连接限制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err="1"/>
              <a:t>smtpd_sender_restrictions</a:t>
            </a:r>
            <a:br>
              <a:rPr lang="en-US" altLang="zh-CN" sz="4000" b="1" dirty="0"/>
            </a:br>
            <a:r>
              <a:rPr lang="zh-CN" altLang="en-US" sz="4000" b="1" dirty="0"/>
              <a:t>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91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060848"/>
            <a:ext cx="7992888" cy="1785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b="1" dirty="0" err="1"/>
              <a:t>smtpd_sender_restrictions</a:t>
            </a:r>
            <a:r>
              <a:rPr lang="en-US" altLang="zh-CN" sz="2200" b="1" dirty="0"/>
              <a:t> = </a:t>
            </a:r>
          </a:p>
          <a:p>
            <a:r>
              <a:rPr lang="en-US" altLang="zh-CN" sz="2200" b="1" dirty="0"/>
              <a:t>    </a:t>
            </a:r>
            <a:r>
              <a:rPr lang="en-US" altLang="zh-CN" sz="2200" b="1" dirty="0" err="1">
                <a:solidFill>
                  <a:srgbClr val="002060"/>
                </a:solidFill>
              </a:rPr>
              <a:t>permit_mynetworks</a:t>
            </a:r>
            <a:endParaRPr lang="en-US" altLang="zh-CN" sz="2200" b="1" dirty="0">
              <a:solidFill>
                <a:srgbClr val="002060"/>
              </a:solidFill>
            </a:endParaRPr>
          </a:p>
          <a:p>
            <a:r>
              <a:rPr lang="en-US" altLang="zh-CN" sz="2200" b="1" dirty="0">
                <a:solidFill>
                  <a:srgbClr val="002060"/>
                </a:solidFill>
              </a:rPr>
              <a:t>    </a:t>
            </a:r>
            <a:r>
              <a:rPr lang="en-US" altLang="zh-CN" sz="2200" b="1" dirty="0" err="1">
                <a:solidFill>
                  <a:srgbClr val="002060"/>
                </a:solidFill>
              </a:rPr>
              <a:t>reject_non_fqdn_sender</a:t>
            </a:r>
            <a:endParaRPr lang="en-US" altLang="zh-CN" sz="2200" b="1" dirty="0">
              <a:solidFill>
                <a:srgbClr val="002060"/>
              </a:solidFill>
            </a:endParaRPr>
          </a:p>
          <a:p>
            <a:r>
              <a:rPr lang="en-US" altLang="zh-CN" sz="2200" b="1" dirty="0"/>
              <a:t>    </a:t>
            </a:r>
            <a:r>
              <a:rPr lang="en-US" altLang="zh-CN" sz="2200" b="1" dirty="0" err="1">
                <a:solidFill>
                  <a:srgbClr val="002060"/>
                </a:solidFill>
              </a:rPr>
              <a:t>reject_unknown_sender_domain</a:t>
            </a:r>
            <a:endParaRPr lang="en-US" altLang="zh-CN" sz="2200" b="1" dirty="0">
              <a:solidFill>
                <a:srgbClr val="002060"/>
              </a:solidFill>
            </a:endParaRPr>
          </a:p>
          <a:p>
            <a:r>
              <a:rPr lang="en-US" altLang="zh-CN" sz="2200" b="1" dirty="0"/>
              <a:t>    </a:t>
            </a:r>
            <a:r>
              <a:rPr lang="en-US" altLang="zh-CN" sz="2200" b="1" dirty="0" err="1">
                <a:solidFill>
                  <a:srgbClr val="002060"/>
                </a:solidFill>
              </a:rPr>
              <a:t>check_sender_access</a:t>
            </a:r>
            <a:r>
              <a:rPr lang="en-US" altLang="zh-CN" sz="2200" b="1" dirty="0"/>
              <a:t> hash:/etc/postfix/</a:t>
            </a:r>
            <a:r>
              <a:rPr lang="en-US" altLang="zh-CN" sz="2200" b="1" dirty="0" err="1"/>
              <a:t>sender_access</a:t>
            </a:r>
            <a:endParaRPr lang="zh-CN" altLang="en-US" sz="2200" b="1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smtpd_recipient_restrictions</a:t>
            </a:r>
            <a:br>
              <a:rPr lang="zh-CN" altLang="en-US" sz="4400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sz="2400" dirty="0"/>
              <a:t>缺省值为</a:t>
            </a:r>
            <a:endParaRPr lang="en-US" altLang="zh-CN" sz="2400" dirty="0"/>
          </a:p>
          <a:p>
            <a:pPr lvl="1"/>
            <a:r>
              <a:rPr lang="zh-CN" altLang="en-US" sz="2000" dirty="0"/>
              <a:t> </a:t>
            </a:r>
            <a:r>
              <a:rPr lang="en-US" altLang="zh-CN" sz="2000" b="1" dirty="0" err="1">
                <a:solidFill>
                  <a:srgbClr val="002060"/>
                </a:solidFill>
              </a:rPr>
              <a:t>permit_mynetworks</a:t>
            </a:r>
            <a:r>
              <a:rPr lang="en-US" altLang="zh-CN" sz="2000" b="1" dirty="0">
                <a:solidFill>
                  <a:srgbClr val="002060"/>
                </a:solidFill>
              </a:rPr>
              <a:t>, </a:t>
            </a:r>
            <a:r>
              <a:rPr lang="en-US" altLang="zh-CN" sz="2000" b="1" dirty="0" err="1">
                <a:solidFill>
                  <a:srgbClr val="002060"/>
                </a:solidFill>
              </a:rPr>
              <a:t>reject_unauth_destination</a:t>
            </a:r>
            <a:r>
              <a:rPr lang="en-US" altLang="zh-CN" sz="2000" b="1" dirty="0">
                <a:solidFill>
                  <a:srgbClr val="002060"/>
                </a:solidFill>
              </a:rPr>
              <a:t> </a:t>
            </a:r>
          </a:p>
          <a:p>
            <a:r>
              <a:rPr lang="zh-CN" altLang="en-US" sz="2400" dirty="0"/>
              <a:t>常用的限制规则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92</a:t>
            </a:fld>
            <a:endParaRPr lang="en-US" altLang="zh-CN" dirty="0"/>
          </a:p>
        </p:txBody>
      </p:sp>
      <p:graphicFrame>
        <p:nvGraphicFramePr>
          <p:cNvPr id="8" name="内容占位符 6"/>
          <p:cNvGraphicFramePr>
            <a:graphicFrameLocks/>
          </p:cNvGraphicFramePr>
          <p:nvPr/>
        </p:nvGraphicFramePr>
        <p:xfrm>
          <a:off x="395536" y="2488272"/>
          <a:ext cx="835292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4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限制规则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195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rgbClr val="002060"/>
                          </a:solidFill>
                        </a:rPr>
                        <a:t>reject_non_fqdn_recipient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若执行</a:t>
                      </a:r>
                      <a:r>
                        <a:rPr lang="fr-FR" altLang="zh-CN" dirty="0"/>
                        <a:t>RCPT TO</a:t>
                      </a:r>
                      <a:r>
                        <a:rPr lang="zh-CN" altLang="fr-FR" dirty="0"/>
                        <a:t>命令提供的主机名</a:t>
                      </a:r>
                      <a:r>
                        <a:rPr lang="zh-CN" altLang="en-US" dirty="0"/>
                        <a:t>不是</a:t>
                      </a:r>
                      <a:r>
                        <a:rPr lang="en-US" altLang="zh-CN" dirty="0"/>
                        <a:t>RFC</a:t>
                      </a:r>
                      <a:r>
                        <a:rPr lang="zh-CN" altLang="en-US" dirty="0"/>
                        <a:t>规定的</a:t>
                      </a:r>
                      <a:r>
                        <a:rPr lang="en-US" altLang="zh-CN" dirty="0"/>
                        <a:t>FQDN</a:t>
                      </a:r>
                      <a:r>
                        <a:rPr lang="zh-CN" altLang="en-US" dirty="0"/>
                        <a:t>则拒绝客户端的连接请求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637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rgbClr val="002060"/>
                          </a:solidFill>
                        </a:rPr>
                        <a:t>reject_unknown_recipient_domain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若执行</a:t>
                      </a:r>
                      <a:r>
                        <a:rPr lang="en-US" altLang="zh-CN" dirty="0"/>
                        <a:t>RCPT TO</a:t>
                      </a:r>
                      <a:r>
                        <a:rPr lang="zh-CN" altLang="en-US" dirty="0"/>
                        <a:t>命令提供的主机名在</a:t>
                      </a:r>
                      <a:r>
                        <a:rPr lang="en-US" altLang="zh-CN" dirty="0"/>
                        <a:t>DNS</a:t>
                      </a:r>
                      <a:r>
                        <a:rPr lang="zh-CN" altLang="en-US" dirty="0"/>
                        <a:t>中没有相应的</a:t>
                      </a:r>
                      <a:r>
                        <a:rPr lang="en-US" altLang="zh-CN" dirty="0"/>
                        <a:t>A </a:t>
                      </a:r>
                      <a:r>
                        <a:rPr lang="zh-CN" altLang="en-US" dirty="0"/>
                        <a:t>或 </a:t>
                      </a:r>
                      <a:r>
                        <a:rPr lang="en-US" altLang="zh-CN" dirty="0"/>
                        <a:t>MX </a:t>
                      </a:r>
                      <a:r>
                        <a:rPr lang="zh-CN" altLang="en-US" dirty="0"/>
                        <a:t>记录则拒绝该客户端的连接请求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78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rgbClr val="002060"/>
                          </a:solidFill>
                        </a:rPr>
                        <a:t>reject_rhsbl_recipient</a:t>
                      </a:r>
                      <a:r>
                        <a:rPr lang="en-US" altLang="zh-CN" b="1" dirty="0"/>
                        <a:t> </a:t>
                      </a:r>
                      <a:r>
                        <a:rPr lang="en-US" altLang="zh-CN" b="1" dirty="0" err="1"/>
                        <a:t>rbl_domain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若执行</a:t>
                      </a:r>
                      <a:r>
                        <a:rPr lang="en-US" altLang="zh-CN" dirty="0"/>
                        <a:t>RCPT TO</a:t>
                      </a:r>
                      <a:r>
                        <a:rPr lang="zh-CN" altLang="en-US" dirty="0"/>
                        <a:t>命令时的主机名在</a:t>
                      </a:r>
                      <a:r>
                        <a:rPr lang="en-US" altLang="zh-CN" dirty="0"/>
                        <a:t>RBL</a:t>
                      </a:r>
                      <a:r>
                        <a:rPr lang="zh-CN" altLang="en-US" dirty="0"/>
                        <a:t>中出现则拒绝连接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78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rgbClr val="002060"/>
                          </a:solidFill>
                        </a:rPr>
                        <a:t>check_recipient_access</a:t>
                      </a:r>
                      <a:r>
                        <a:rPr lang="en-US" altLang="zh-CN" b="1" dirty="0"/>
                        <a:t> </a:t>
                      </a:r>
                      <a:r>
                        <a:rPr lang="en-US" altLang="zh-CN" b="1" dirty="0" err="1"/>
                        <a:t>type:table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根据执行</a:t>
                      </a:r>
                      <a:r>
                        <a:rPr lang="en-US" altLang="zh-CN" dirty="0"/>
                        <a:t>RCPT TO</a:t>
                      </a:r>
                      <a:r>
                        <a:rPr lang="zh-CN" altLang="en-US" dirty="0"/>
                        <a:t>命令时的主机名、父域名或收件用户搜索</a:t>
                      </a:r>
                      <a:r>
                        <a:rPr lang="en-US" altLang="zh-CN" dirty="0"/>
                        <a:t>Access</a:t>
                      </a:r>
                      <a:r>
                        <a:rPr lang="zh-CN" altLang="en-US" dirty="0"/>
                        <a:t>映射表进行连接限制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smtpd_recipient_restrictions</a:t>
            </a:r>
            <a:br>
              <a:rPr lang="zh-CN" altLang="en-US" sz="4400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sz="2400" dirty="0"/>
              <a:t>缺省值为</a:t>
            </a:r>
            <a:endParaRPr lang="en-US" altLang="zh-CN" sz="2400" dirty="0"/>
          </a:p>
          <a:p>
            <a:pPr lvl="1"/>
            <a:r>
              <a:rPr lang="zh-CN" altLang="en-US" sz="2000" dirty="0"/>
              <a:t> </a:t>
            </a:r>
            <a:r>
              <a:rPr lang="en-US" altLang="zh-CN" sz="2000" b="1" dirty="0" err="1">
                <a:solidFill>
                  <a:srgbClr val="002060"/>
                </a:solidFill>
              </a:rPr>
              <a:t>permit_mynetworks</a:t>
            </a:r>
            <a:r>
              <a:rPr lang="en-US" altLang="zh-CN" sz="2000" b="1" dirty="0">
                <a:solidFill>
                  <a:srgbClr val="002060"/>
                </a:solidFill>
              </a:rPr>
              <a:t>, </a:t>
            </a:r>
            <a:r>
              <a:rPr lang="en-US" altLang="zh-CN" sz="2000" b="1" dirty="0" err="1">
                <a:solidFill>
                  <a:srgbClr val="002060"/>
                </a:solidFill>
              </a:rPr>
              <a:t>reject_unauth_destination</a:t>
            </a:r>
            <a:r>
              <a:rPr lang="en-US" altLang="zh-CN" sz="2000" b="1" dirty="0">
                <a:solidFill>
                  <a:srgbClr val="002060"/>
                </a:solidFill>
              </a:rPr>
              <a:t> </a:t>
            </a:r>
          </a:p>
          <a:p>
            <a:r>
              <a:rPr lang="zh-CN" altLang="en-US" sz="2400" dirty="0"/>
              <a:t>常用的限制规则（续）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93</a:t>
            </a:fld>
            <a:endParaRPr lang="en-US" altLang="zh-CN" dirty="0"/>
          </a:p>
        </p:txBody>
      </p:sp>
      <p:graphicFrame>
        <p:nvGraphicFramePr>
          <p:cNvPr id="8" name="内容占位符 6"/>
          <p:cNvGraphicFramePr>
            <a:graphicFrameLocks/>
          </p:cNvGraphicFramePr>
          <p:nvPr/>
        </p:nvGraphicFramePr>
        <p:xfrm>
          <a:off x="395536" y="2636912"/>
          <a:ext cx="835292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限制规则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permit_mynetworks</a:t>
                      </a:r>
                      <a:endParaRPr lang="zh-CN" altLang="en-US" sz="20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若</a:t>
                      </a:r>
                      <a:r>
                        <a:rPr lang="fr-FR" altLang="zh-CN" sz="2000" dirty="0"/>
                        <a:t>RCPT TO</a:t>
                      </a:r>
                      <a:r>
                        <a:rPr lang="zh-CN" altLang="fr-FR" sz="2000" dirty="0"/>
                        <a:t>命令提供的主机名</a:t>
                      </a:r>
                      <a:r>
                        <a:rPr lang="zh-CN" altLang="en-US" sz="2000" dirty="0"/>
                        <a:t>所对应的网段包含在</a:t>
                      </a:r>
                      <a:r>
                        <a:rPr lang="en-US" altLang="zh-CN" sz="2000" dirty="0"/>
                        <a:t>$</a:t>
                      </a:r>
                      <a:r>
                        <a:rPr lang="en-US" altLang="zh-CN" sz="2000" dirty="0" err="1"/>
                        <a:t>mynetworks</a:t>
                      </a:r>
                      <a:r>
                        <a:rPr lang="zh-CN" altLang="en-US" sz="2000" dirty="0"/>
                        <a:t>参数中则允许连接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permit_sasl_authenticated</a:t>
                      </a:r>
                      <a:endParaRPr lang="zh-CN" altLang="en-US" sz="20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允许已经通过</a:t>
                      </a:r>
                      <a:r>
                        <a:rPr lang="en-US" altLang="zh-CN" sz="2000" dirty="0"/>
                        <a:t>SMTP</a:t>
                      </a:r>
                      <a:r>
                        <a:rPr lang="zh-CN" altLang="en-US" sz="2000" dirty="0"/>
                        <a:t>认证的客户端连接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permit_auth_destination</a:t>
                      </a:r>
                      <a:endParaRPr lang="zh-CN" altLang="en-US" sz="20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若收件者域名符合</a:t>
                      </a:r>
                      <a:r>
                        <a:rPr lang="en-US" altLang="zh-CN" sz="2000" dirty="0"/>
                        <a:t>$</a:t>
                      </a:r>
                      <a:r>
                        <a:rPr lang="en-US" altLang="zh-CN" sz="2000" dirty="0" err="1"/>
                        <a:t>relay_domains</a:t>
                      </a:r>
                      <a:r>
                        <a:rPr lang="zh-CN" altLang="en-US" sz="2000" dirty="0"/>
                        <a:t>及其子域或收件者的目的地为本机（即域名列于</a:t>
                      </a:r>
                      <a:r>
                        <a:rPr lang="en-US" altLang="zh-CN" sz="2000" dirty="0"/>
                        <a:t>$</a:t>
                      </a:r>
                      <a:r>
                        <a:rPr lang="en-US" altLang="zh-CN" sz="2000" dirty="0" err="1"/>
                        <a:t>inet_interfaces</a:t>
                      </a:r>
                      <a:r>
                        <a:rPr lang="en-US" altLang="zh-CN" sz="2000" dirty="0"/>
                        <a:t>, $</a:t>
                      </a:r>
                      <a:r>
                        <a:rPr lang="en-US" altLang="zh-CN" sz="2000" dirty="0" err="1"/>
                        <a:t>proxy_interfaces</a:t>
                      </a:r>
                      <a:r>
                        <a:rPr lang="en-US" altLang="zh-CN" sz="2000" dirty="0"/>
                        <a:t>, $</a:t>
                      </a:r>
                      <a:r>
                        <a:rPr lang="en-US" altLang="zh-CN" sz="2000" dirty="0" err="1"/>
                        <a:t>mydestination</a:t>
                      </a:r>
                      <a:r>
                        <a:rPr lang="en-US" altLang="zh-CN" sz="2000" dirty="0"/>
                        <a:t>, $</a:t>
                      </a:r>
                      <a:r>
                        <a:rPr lang="en-US" altLang="zh-CN" sz="2000" dirty="0" err="1"/>
                        <a:t>virtual_alias_domains</a:t>
                      </a:r>
                      <a:r>
                        <a:rPr lang="en-US" altLang="zh-CN" sz="2000" dirty="0"/>
                        <a:t>, $</a:t>
                      </a:r>
                      <a:r>
                        <a:rPr lang="en-US" altLang="zh-CN" sz="2000" dirty="0" err="1"/>
                        <a:t>virtual_mailbox_domains</a:t>
                      </a:r>
                      <a:r>
                        <a:rPr lang="zh-CN" altLang="en-US" sz="2000" dirty="0"/>
                        <a:t>）则接受连接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reject_unauth_destination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与上一规则的逻辑相反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smtpd_recipient_restrictions</a:t>
            </a:r>
            <a:br>
              <a:rPr lang="en-US" altLang="zh-CN" b="1" dirty="0"/>
            </a:br>
            <a:r>
              <a:rPr lang="zh-CN" altLang="en-US" b="1" dirty="0"/>
              <a:t>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94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2060848"/>
            <a:ext cx="7992888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err="1"/>
              <a:t>smtpd_recipient_restrictions</a:t>
            </a:r>
            <a:r>
              <a:rPr lang="en-US" altLang="zh-CN" sz="2000" b="1" dirty="0"/>
              <a:t> = 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>
                <a:solidFill>
                  <a:srgbClr val="002060"/>
                </a:solidFill>
              </a:rPr>
              <a:t>reject_unknown_recipient_domain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>
                <a:solidFill>
                  <a:srgbClr val="002060"/>
                </a:solidFill>
              </a:rPr>
              <a:t>permit_mynetworks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r>
              <a:rPr lang="en-US" altLang="zh-CN" sz="2000" b="1" dirty="0">
                <a:solidFill>
                  <a:srgbClr val="002060"/>
                </a:solidFill>
              </a:rPr>
              <a:t>    </a:t>
            </a:r>
            <a:r>
              <a:rPr lang="en-US" altLang="zh-CN" sz="2000" b="1" dirty="0" err="1">
                <a:solidFill>
                  <a:srgbClr val="002060"/>
                </a:solidFill>
              </a:rPr>
              <a:t>permit_sasl_authenticated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r>
              <a:rPr lang="en-US" altLang="zh-CN" sz="2000" b="1" dirty="0">
                <a:solidFill>
                  <a:srgbClr val="002060"/>
                </a:solidFill>
              </a:rPr>
              <a:t>    </a:t>
            </a:r>
            <a:r>
              <a:rPr lang="en-US" altLang="zh-CN" sz="2000" b="1" dirty="0" err="1">
                <a:solidFill>
                  <a:srgbClr val="002060"/>
                </a:solidFill>
              </a:rPr>
              <a:t>reject_unauth_destination</a:t>
            </a:r>
            <a:endParaRPr lang="zh-CN" altLang="en-US" sz="2000" dirty="0"/>
          </a:p>
          <a:p>
            <a:r>
              <a:rPr lang="en-US" altLang="zh-CN" sz="2000" b="1" dirty="0">
                <a:solidFill>
                  <a:srgbClr val="002060"/>
                </a:solidFill>
              </a:rPr>
              <a:t>    </a:t>
            </a:r>
            <a:r>
              <a:rPr lang="en-US" altLang="zh-CN" sz="2000" b="1" dirty="0" err="1">
                <a:solidFill>
                  <a:srgbClr val="002060"/>
                </a:solidFill>
              </a:rPr>
              <a:t>check_recipient_access</a:t>
            </a:r>
            <a:r>
              <a:rPr lang="en-US" altLang="zh-CN" sz="2000" b="1" dirty="0"/>
              <a:t> hash:/etc/postfix/</a:t>
            </a:r>
            <a:r>
              <a:rPr lang="en-US" altLang="zh-CN" sz="2000" b="1" dirty="0" err="1"/>
              <a:t>recipient_access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en-US" dirty="0"/>
              <a:t>内置的内容检查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4042792" cy="4790157"/>
          </a:xfrm>
        </p:spPr>
        <p:txBody>
          <a:bodyPr/>
          <a:lstStyle/>
          <a:p>
            <a:r>
              <a:rPr lang="zh-CN" altLang="en-US" sz="2800" dirty="0"/>
              <a:t>内置的内容检查可以实现邮件头和邮件内容过滤</a:t>
            </a:r>
            <a:endParaRPr lang="en-US" altLang="zh-CN" sz="2800" dirty="0"/>
          </a:p>
          <a:p>
            <a:r>
              <a:rPr lang="zh-CN" altLang="en-US" sz="2800" dirty="0"/>
              <a:t>在邮件入队（调入</a:t>
            </a:r>
            <a:r>
              <a:rPr lang="en-US" altLang="zh-CN" sz="2800" dirty="0"/>
              <a:t>incoming</a:t>
            </a:r>
            <a:r>
              <a:rPr lang="zh-CN" altLang="en-US" sz="2800" dirty="0"/>
              <a:t>队列）之前由</a:t>
            </a:r>
            <a:r>
              <a:rPr lang="en-US" altLang="zh-CN" sz="2800" b="1" dirty="0"/>
              <a:t>cleanup</a:t>
            </a:r>
            <a:r>
              <a:rPr lang="zh-CN" altLang="en-US" sz="2800" dirty="0"/>
              <a:t>组件负责处理内容检查</a:t>
            </a:r>
            <a:endParaRPr lang="en-US" altLang="zh-CN" sz="2800" dirty="0"/>
          </a:p>
          <a:p>
            <a:pPr lvl="1"/>
            <a:r>
              <a:rPr lang="zh-CN" altLang="en-US" sz="2400" dirty="0"/>
              <a:t>仅接受</a:t>
            </a:r>
            <a:r>
              <a:rPr lang="en-US" altLang="zh-CN" sz="2400" dirty="0"/>
              <a:t>pickup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smtpd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qmqpd</a:t>
            </a:r>
            <a:r>
              <a:rPr lang="zh-CN" altLang="en-US" sz="2400" dirty="0"/>
              <a:t>组件接收的邮件</a:t>
            </a:r>
            <a:endParaRPr lang="en-US" altLang="zh-CN" sz="2400" dirty="0"/>
          </a:p>
          <a:p>
            <a:pPr lvl="1"/>
            <a:r>
              <a:rPr lang="zh-CN" altLang="en-US" sz="2400" dirty="0"/>
              <a:t>通过查询</a:t>
            </a:r>
            <a:r>
              <a:rPr lang="en-US" altLang="zh-CN" sz="2400" dirty="0" err="1"/>
              <a:t>pcre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regeap</a:t>
            </a:r>
            <a:r>
              <a:rPr lang="zh-CN" altLang="en-US" sz="2400" dirty="0"/>
              <a:t>类型的映射表实现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95</a:t>
            </a:fld>
            <a:endParaRPr lang="en-US" altLang="zh-CN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412776"/>
            <a:ext cx="4268060" cy="352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实现内置内容检查的参数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5"/>
            <a:ext cx="8363272" cy="4320481"/>
          </a:xfrm>
        </p:spPr>
        <p:txBody>
          <a:bodyPr/>
          <a:lstStyle/>
          <a:p>
            <a:r>
              <a:rPr lang="zh-CN" altLang="en-US" b="1" dirty="0"/>
              <a:t>参数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举例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有关</a:t>
            </a:r>
            <a:r>
              <a:rPr lang="en-US" altLang="zh-CN" b="1" dirty="0" err="1"/>
              <a:t>pcre</a:t>
            </a:r>
            <a:r>
              <a:rPr lang="zh-CN" altLang="en-US" b="1" dirty="0"/>
              <a:t>映射表的书写语法参见手册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96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/>
        </p:nvGraphicFramePr>
        <p:xfrm>
          <a:off x="395536" y="2057400"/>
          <a:ext cx="822960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rgbClr val="002060"/>
                          </a:solidFill>
                        </a:rPr>
                        <a:t>header_checks</a:t>
                      </a:r>
                      <a:r>
                        <a:rPr lang="en-US" altLang="zh-CN" sz="2400" b="1" dirty="0"/>
                        <a:t> </a:t>
                      </a:r>
                      <a:r>
                        <a:rPr lang="en-US" altLang="zh-CN" sz="2400" b="1" dirty="0" err="1"/>
                        <a:t>type:table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通过</a:t>
                      </a:r>
                      <a:r>
                        <a:rPr lang="zh-CN" alt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邮件头过滤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进行限制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rgbClr val="002060"/>
                          </a:solidFill>
                        </a:rPr>
                        <a:t>body_checks</a:t>
                      </a:r>
                      <a:r>
                        <a:rPr lang="en-US" altLang="zh-CN" sz="2400" b="1" dirty="0"/>
                        <a:t> </a:t>
                      </a:r>
                      <a:r>
                        <a:rPr lang="en-US" altLang="zh-CN" sz="2400" b="1" dirty="0" err="1"/>
                        <a:t>type:table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通过</a:t>
                      </a:r>
                      <a:r>
                        <a:rPr lang="zh-CN" alt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邮件内容过滤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进行限制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4293096"/>
            <a:ext cx="8064896" cy="769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b="1" dirty="0" err="1">
                <a:solidFill>
                  <a:srgbClr val="002060"/>
                </a:solidFill>
              </a:rPr>
              <a:t>header_checks</a:t>
            </a:r>
            <a:r>
              <a:rPr lang="en-US" altLang="zh-CN" sz="2200" b="1" dirty="0">
                <a:solidFill>
                  <a:srgbClr val="002060"/>
                </a:solidFill>
              </a:rPr>
              <a:t> = </a:t>
            </a:r>
            <a:r>
              <a:rPr lang="en-US" altLang="zh-CN" sz="2200" b="1" dirty="0" err="1"/>
              <a:t>pcre</a:t>
            </a:r>
            <a:r>
              <a:rPr lang="en-US" altLang="zh-CN" sz="2200" b="1" dirty="0"/>
              <a:t>:/etc/postfix/</a:t>
            </a:r>
            <a:r>
              <a:rPr lang="en-US" altLang="zh-CN" sz="2200" b="1" dirty="0" err="1"/>
              <a:t>header_checks</a:t>
            </a:r>
            <a:endParaRPr lang="en-US" altLang="zh-CN" sz="2200" b="1" dirty="0"/>
          </a:p>
          <a:p>
            <a:r>
              <a:rPr lang="en-US" altLang="zh-CN" sz="2200" b="1" dirty="0" err="1">
                <a:solidFill>
                  <a:srgbClr val="002060"/>
                </a:solidFill>
              </a:rPr>
              <a:t>body_checks</a:t>
            </a:r>
            <a:r>
              <a:rPr lang="en-US" altLang="zh-CN" sz="2200" b="1" dirty="0">
                <a:solidFill>
                  <a:srgbClr val="002060"/>
                </a:solidFill>
              </a:rPr>
              <a:t>    = </a:t>
            </a:r>
            <a:r>
              <a:rPr lang="en-US" altLang="zh-CN" sz="2200" b="1" dirty="0" err="1"/>
              <a:t>pcre</a:t>
            </a:r>
            <a:r>
              <a:rPr lang="en-US" altLang="zh-CN" sz="2200" b="1" dirty="0"/>
              <a:t>:/etc/postfix/</a:t>
            </a:r>
            <a:r>
              <a:rPr lang="en-US" altLang="zh-CN" sz="2200" b="1" dirty="0" err="1"/>
              <a:t>body_checks</a:t>
            </a:r>
            <a:endParaRPr lang="zh-CN" altLang="en-US" sz="2200" b="1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</a:t>
            </a:r>
            <a:r>
              <a:rPr lang="zh-CN" altLang="en-US" dirty="0"/>
              <a:t>内置内容检查</a:t>
            </a:r>
            <a:br>
              <a:rPr lang="en-US" altLang="zh-CN" dirty="0"/>
            </a:br>
            <a:r>
              <a:rPr lang="zh-CN" altLang="en-US" dirty="0"/>
              <a:t>的缺点及解决方法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02125"/>
          </a:xfrm>
        </p:spPr>
        <p:txBody>
          <a:bodyPr/>
          <a:lstStyle/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sz="2400" dirty="0"/>
              <a:t>采用一系列的</a:t>
            </a:r>
            <a:r>
              <a:rPr lang="en-US" altLang="zh-CN" sz="2400" dirty="0"/>
              <a:t>RE</a:t>
            </a:r>
            <a:r>
              <a:rPr lang="zh-CN" altLang="en-US" sz="2400" dirty="0"/>
              <a:t>匹配比对，相当耗费系统资源</a:t>
            </a:r>
            <a:endParaRPr lang="en-US" altLang="zh-CN" sz="2400" dirty="0"/>
          </a:p>
          <a:p>
            <a:pPr lvl="1"/>
            <a:r>
              <a:rPr lang="zh-CN" altLang="en-US" sz="2400" dirty="0"/>
              <a:t>只能实现轻量级的过滤规则处理</a:t>
            </a:r>
            <a:endParaRPr lang="en-US" altLang="zh-CN" sz="2400" dirty="0"/>
          </a:p>
          <a:p>
            <a:pPr lvl="1"/>
            <a:r>
              <a:rPr lang="zh-CN" altLang="en-US" sz="2400" dirty="0"/>
              <a:t>会导致 </a:t>
            </a:r>
            <a:r>
              <a:rPr lang="en-US" altLang="zh-CN" sz="2400" dirty="0"/>
              <a:t>cleanup </a:t>
            </a:r>
            <a:r>
              <a:rPr lang="zh-CN" altLang="en-US" sz="2400" dirty="0"/>
              <a:t>组件因等待大量过滤规则检查的完成而超时</a:t>
            </a:r>
            <a:endParaRPr lang="en-US" altLang="zh-CN" sz="2400" dirty="0"/>
          </a:p>
          <a:p>
            <a:pPr lvl="1"/>
            <a:r>
              <a:rPr lang="zh-CN" altLang="en-US" sz="2400" dirty="0"/>
              <a:t>不适合在生产环境中用于垃圾邮件和病毒邮件处理</a:t>
            </a:r>
            <a:endParaRPr lang="en-US" altLang="zh-CN" sz="2400" dirty="0"/>
          </a:p>
          <a:p>
            <a:r>
              <a:rPr lang="zh-CN" altLang="en-US" dirty="0"/>
              <a:t>解决</a:t>
            </a:r>
            <a:endParaRPr lang="en-US" altLang="zh-CN" dirty="0"/>
          </a:p>
          <a:p>
            <a:pPr lvl="1"/>
            <a:r>
              <a:rPr lang="zh-CN" altLang="en-US" sz="2400" dirty="0"/>
              <a:t>采用入队后的过滤处理避免</a:t>
            </a:r>
            <a:r>
              <a:rPr lang="en-US" altLang="zh-CN" sz="2400" dirty="0"/>
              <a:t>cleanup </a:t>
            </a:r>
            <a:r>
              <a:rPr lang="zh-CN" altLang="en-US" sz="2400" dirty="0"/>
              <a:t>组件因等待而超时</a:t>
            </a:r>
            <a:endParaRPr lang="en-US" altLang="zh-CN" sz="2400" dirty="0"/>
          </a:p>
          <a:p>
            <a:pPr lvl="1"/>
            <a:r>
              <a:rPr lang="zh-CN" altLang="en-US" sz="2400" dirty="0"/>
              <a:t>将邮件传给更专业的外部软件进行垃圾邮件和病毒邮件处理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97</a:t>
            </a:fld>
            <a:endParaRPr lang="en-US" altLang="zh-CN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/>
              <a:t>    Postfix</a:t>
            </a:r>
            <a:r>
              <a:rPr lang="zh-CN" altLang="en-US" dirty="0"/>
              <a:t>与外部软件配合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实现垃圾邮件和</a:t>
            </a:r>
            <a:br>
              <a:rPr lang="en-US" altLang="zh-CN" dirty="0"/>
            </a:br>
            <a:r>
              <a:rPr lang="zh-CN" altLang="en-US" dirty="0"/>
              <a:t>    病毒邮件处理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81E9-8965-42B3-8D4D-CC79855E8E54}" type="datetime2">
              <a:rPr lang="zh-CN" altLang="en-US" smtClean="0"/>
              <a:pPr/>
              <a:t>2018年11月13日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142D-38AE-4EE8-8F37-3DA5582FC589}" type="slidenum">
              <a:rPr lang="en-US" altLang="zh-CN" smtClean="0"/>
              <a:pPr/>
              <a:t>98</a:t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8769"/>
            <a:ext cx="5616624" cy="616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483768" y="5301208"/>
            <a:ext cx="489654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参考 </a:t>
            </a:r>
            <a:r>
              <a:rPr lang="en-US" altLang="zh-CN" dirty="0"/>
              <a:t>http://workaround.org/ispmail/lenny/bigpicture</a:t>
            </a:r>
            <a:endParaRPr lang="zh-CN" alt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Dovecot</a:t>
            </a:r>
            <a:r>
              <a:rPr lang="zh-CN" altLang="zh-CN" dirty="0"/>
              <a:t>的安装和配置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2018年11月13日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99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ntOS-CH-PPT2">
  <a:themeElements>
    <a:clrScheme name="介绍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介绍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介绍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CentOS-CH-PPT2</Template>
  <TotalTime>6033</TotalTime>
  <Words>10903</Words>
  <Application>Microsoft Office PowerPoint</Application>
  <PresentationFormat>全屏显示(4:3)</PresentationFormat>
  <Paragraphs>1655</Paragraphs>
  <Slides>127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127</vt:i4>
      </vt:variant>
    </vt:vector>
  </HeadingPairs>
  <TitlesOfParts>
    <vt:vector size="135" baseType="lpstr">
      <vt:lpstr>宋体</vt:lpstr>
      <vt:lpstr>黑体</vt:lpstr>
      <vt:lpstr>Arial</vt:lpstr>
      <vt:lpstr>Calibri</vt:lpstr>
      <vt:lpstr>Garamond</vt:lpstr>
      <vt:lpstr>Times New Roman</vt:lpstr>
      <vt:lpstr>Wingdings</vt:lpstr>
      <vt:lpstr>CentOS-CH-PPT2</vt:lpstr>
      <vt:lpstr>第16章 E-mail服务</vt:lpstr>
      <vt:lpstr>本章内容要点</vt:lpstr>
      <vt:lpstr>本章学习目标 </vt:lpstr>
      <vt:lpstr>邮件系统与邮件协议</vt:lpstr>
      <vt:lpstr>邮件系统与邮件协议</vt:lpstr>
      <vt:lpstr>电子邮件系统组成</vt:lpstr>
      <vt:lpstr>MUA（邮件用户代理）</vt:lpstr>
      <vt:lpstr>MRA （邮件检索代理）</vt:lpstr>
      <vt:lpstr>MAA（邮件访问代理）</vt:lpstr>
      <vt:lpstr>MSA（邮件提交代理）</vt:lpstr>
      <vt:lpstr>MTA（邮件传输代理）</vt:lpstr>
      <vt:lpstr>MDA（邮件投递代理）</vt:lpstr>
      <vt:lpstr>LDA（本地投递代理）</vt:lpstr>
      <vt:lpstr>邮件消息的传输流程</vt:lpstr>
      <vt:lpstr>邮件消息的传输流程（1）</vt:lpstr>
      <vt:lpstr>邮件消息的传输流程（2）</vt:lpstr>
      <vt:lpstr>电子邮件相关协议 ——简单邮件传输协议（SMTP）</vt:lpstr>
      <vt:lpstr>电子邮件相关协议 ——扩展的SMTP协议（ESMTP）</vt:lpstr>
      <vt:lpstr>电子邮件格式及标准</vt:lpstr>
      <vt:lpstr>电子邮件相关协议 —多用途互联网邮件扩展（MIME）</vt:lpstr>
      <vt:lpstr>电子邮件相关协议 ——邮局协议（POP）</vt:lpstr>
      <vt:lpstr>POP的缺点和IMAP引入</vt:lpstr>
      <vt:lpstr>电子邮件相关协议 ——互联网邮件存取协议（IMAP）</vt:lpstr>
      <vt:lpstr>IMAP提供三种操作模式</vt:lpstr>
      <vt:lpstr>Postfix及其工作原理</vt:lpstr>
      <vt:lpstr>Postfix及其工作原理</vt:lpstr>
      <vt:lpstr>Postfix起源</vt:lpstr>
      <vt:lpstr>Postfix的设计目标</vt:lpstr>
      <vt:lpstr>Postfix的特点</vt:lpstr>
      <vt:lpstr>Postfix在邮件系统中的角色</vt:lpstr>
      <vt:lpstr>Postfix的体系结构</vt:lpstr>
      <vt:lpstr>Postfix的多进程协作</vt:lpstr>
      <vt:lpstr>Postfix协同工作的组件</vt:lpstr>
      <vt:lpstr>Postfix组件的运行方式</vt:lpstr>
      <vt:lpstr>邮件队列及其管理器</vt:lpstr>
      <vt:lpstr>Postfix邮件传输流程</vt:lpstr>
      <vt:lpstr>Postfix的MTA功能实现</vt:lpstr>
      <vt:lpstr>Postfix功能——邮件路由</vt:lpstr>
      <vt:lpstr>邮件路由与DNS</vt:lpstr>
      <vt:lpstr>LDA与用户邮箱</vt:lpstr>
      <vt:lpstr>Postfix功能——邮件头重写</vt:lpstr>
      <vt:lpstr>Postfix功能——授权</vt:lpstr>
      <vt:lpstr>邮件中继（relay）</vt:lpstr>
      <vt:lpstr>Postfix功能——内容过滤</vt:lpstr>
      <vt:lpstr>Postfix与其他软件配合 ——实现各种内容过滤</vt:lpstr>
      <vt:lpstr>RHEL/CentOS 下的Postfix</vt:lpstr>
      <vt:lpstr>安装和启用Postfix</vt:lpstr>
      <vt:lpstr>Postfix服务概览</vt:lpstr>
      <vt:lpstr>Postfix的命令工具</vt:lpstr>
      <vt:lpstr>Postfix的命令工具（续）</vt:lpstr>
      <vt:lpstr>控制和监视Postfix</vt:lpstr>
      <vt:lpstr>CentOS中Postfix的默认配置</vt:lpstr>
      <vt:lpstr>测试Postfix的默认配置</vt:lpstr>
      <vt:lpstr>swaks</vt:lpstr>
      <vt:lpstr>Postfix的配置文件</vt:lpstr>
      <vt:lpstr>Postfix 的配置文件</vt:lpstr>
      <vt:lpstr>main.cf的配置语法</vt:lpstr>
      <vt:lpstr>main.cf的配置语法（续）</vt:lpstr>
      <vt:lpstr>main.cf的常用参数</vt:lpstr>
      <vt:lpstr>Postfix的配置方法</vt:lpstr>
      <vt:lpstr>postconf 的常用功能</vt:lpstr>
      <vt:lpstr>配置基本功能的MTA</vt:lpstr>
      <vt:lpstr>Postfix的映射表及其应用</vt:lpstr>
      <vt:lpstr>Postfix的映射表</vt:lpstr>
      <vt:lpstr>Postfix的映射表类型</vt:lpstr>
      <vt:lpstr>Postfix的映射表类型（续）</vt:lpstr>
      <vt:lpstr>Postfix重要的映射表</vt:lpstr>
      <vt:lpstr>access映射表</vt:lpstr>
      <vt:lpstr>access映射表的格式 </vt:lpstr>
      <vt:lpstr>access映射表的格式（续） </vt:lpstr>
      <vt:lpstr>access映射表的使用时机</vt:lpstr>
      <vt:lpstr>access映射表配置举例</vt:lpstr>
      <vt:lpstr>aliases映射表</vt:lpstr>
      <vt:lpstr>aliases映射表的格式 </vt:lpstr>
      <vt:lpstr>virtual映射表</vt:lpstr>
      <vt:lpstr>virtual映射表的格式 </vt:lpstr>
      <vt:lpstr>Postfix的UCE控制</vt:lpstr>
      <vt:lpstr>Postfix默认的传输限制</vt:lpstr>
      <vt:lpstr>Postfix的UCE控制简介</vt:lpstr>
      <vt:lpstr>实现强大的UCE控制功能</vt:lpstr>
      <vt:lpstr>实现SMTP限制的参数</vt:lpstr>
      <vt:lpstr>SMTP会话一例</vt:lpstr>
      <vt:lpstr>SMTP会话一例（续）</vt:lpstr>
      <vt:lpstr>SMTP限制的 检查顺序和检查时机</vt:lpstr>
      <vt:lpstr>smtpd_client_restrictions </vt:lpstr>
      <vt:lpstr>中国反垃圾邮件联盟(CASA) —— http://anti-spam.org.cn/</vt:lpstr>
      <vt:lpstr>smtpd_client_restrictions举例</vt:lpstr>
      <vt:lpstr>smtpd_helo_restrictions  </vt:lpstr>
      <vt:lpstr>smtpd_helo_restrictions举例</vt:lpstr>
      <vt:lpstr>smtpd_sender_restrictions </vt:lpstr>
      <vt:lpstr>smtpd_sender_restrictions 举例</vt:lpstr>
      <vt:lpstr>smtpd_recipient_restrictions </vt:lpstr>
      <vt:lpstr>smtpd_recipient_restrictions </vt:lpstr>
      <vt:lpstr>smtpd_recipient_restrictions 举例</vt:lpstr>
      <vt:lpstr>Postfix内置的内容检查</vt:lpstr>
      <vt:lpstr>实现内置内容检查的参数</vt:lpstr>
      <vt:lpstr>Postfix内置内容检查 的缺点及解决方法</vt:lpstr>
      <vt:lpstr>    Postfix与外部软件配合     实现垃圾邮件和     病毒邮件处理</vt:lpstr>
      <vt:lpstr>Dovecot的安装和配置</vt:lpstr>
      <vt:lpstr>Docecot简介</vt:lpstr>
      <vt:lpstr>Docecot的特点</vt:lpstr>
      <vt:lpstr>Docecot的系统结构 ——重要进程组件</vt:lpstr>
      <vt:lpstr>Dovecot服务概览</vt:lpstr>
      <vt:lpstr>Dovecot的安装和启动</vt:lpstr>
      <vt:lpstr>使用doveconf 显示Dovecot的配置</vt:lpstr>
      <vt:lpstr>Dovecot 的配置文件</vt:lpstr>
      <vt:lpstr>Dovecot的基本配置 ——实现POP3/IMAP服务</vt:lpstr>
      <vt:lpstr>检测POP和IMAP配置</vt:lpstr>
      <vt:lpstr>Postfix的SMTP认证</vt:lpstr>
      <vt:lpstr>开放中继和中继控制</vt:lpstr>
      <vt:lpstr>SMTP认证的引入和实现</vt:lpstr>
      <vt:lpstr>Postfix的SMTP认证</vt:lpstr>
      <vt:lpstr>配置Postfix启用SMTP认证1</vt:lpstr>
      <vt:lpstr>配置Postfix启用SMTP认证2</vt:lpstr>
      <vt:lpstr>Postfix的main.cf中 与SASL相关的配置参数</vt:lpstr>
      <vt:lpstr>Postfix的main.cf中 与SASL相关的配置参数（续）</vt:lpstr>
      <vt:lpstr>配置Postfix的SMTP认证</vt:lpstr>
      <vt:lpstr>检测Postfix的SMTP认证</vt:lpstr>
      <vt:lpstr>基于TLS/SSL的邮件服务</vt:lpstr>
      <vt:lpstr>邮件服务与TLS/SSL</vt:lpstr>
      <vt:lpstr>创建自签名证书</vt:lpstr>
      <vt:lpstr>配置基于TLS的Postfix</vt:lpstr>
      <vt:lpstr>配置基于TLS的Dovecot</vt:lpstr>
      <vt:lpstr>本章思考题</vt:lpstr>
      <vt:lpstr>本章实验</vt:lpstr>
      <vt:lpstr>进一步学习</vt:lpstr>
      <vt:lpstr>进一步学习（续）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第21章                    E-mail服务</dc:title>
  <dc:creator>osmond</dc:creator>
  <cp:lastModifiedBy>Young</cp:lastModifiedBy>
  <cp:revision>463</cp:revision>
  <dcterms:created xsi:type="dcterms:W3CDTF">2011-10-29T18:19:19Z</dcterms:created>
  <dcterms:modified xsi:type="dcterms:W3CDTF">2018-11-13T08:55:12Z</dcterms:modified>
</cp:coreProperties>
</file>