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0000101010101"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211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80d1f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99c5e063a_0_90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99c5e063a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99c5e063a_0_10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99c5e063a_0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99c5e063a_0_10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99c5e063a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99c5e063a_0_105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99c5e063a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99c5e063a_0_9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99c5e063a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80d1f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80d1ff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80d1f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99c5e063a_0_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99c5e063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99c5e063a_0_8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99c5e063a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99c5e063a_0_9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99c5e063a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99c5e063a_0_9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99c5e063a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99c5e063a_0_9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99c5e063a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99c5e063a_0_9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99c5e063a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a:t>Performance of TimeForce App</a:t>
            </a:r>
            <a:endParaRPr b="1"/>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Young C.</a:t>
            </a:r>
            <a:endParaRPr b="1"/>
          </a:p>
        </p:txBody>
      </p:sp>
      <p:pic>
        <p:nvPicPr>
          <p:cNvPr id="69" name="Google Shape;69;p13"/>
          <p:cNvPicPr preferRelativeResize="0"/>
          <p:nvPr/>
        </p:nvPicPr>
        <p:blipFill>
          <a:blip r:embed="rId3">
            <a:alphaModFix/>
          </a:blip>
          <a:stretch>
            <a:fillRect/>
          </a:stretch>
        </p:blipFill>
        <p:spPr>
          <a:xfrm>
            <a:off x="8474389" y="81150"/>
            <a:ext cx="615511" cy="432900"/>
          </a:xfrm>
          <a:prstGeom prst="rect">
            <a:avLst/>
          </a:prstGeom>
          <a:noFill/>
          <a:ln>
            <a:noFill/>
          </a:ln>
        </p:spPr>
      </p:pic>
      <p:sp>
        <p:nvSpPr>
          <p:cNvPr id="70" name="Google Shape;70;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60950" y="371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80" b="1"/>
              <a:t>What should we focus on to grow TimeForce adoption?</a:t>
            </a:r>
            <a:endParaRPr sz="3680" b="1"/>
          </a:p>
        </p:txBody>
      </p:sp>
      <p:sp>
        <p:nvSpPr>
          <p:cNvPr id="167" name="Google Shape;167;p22"/>
          <p:cNvSpPr txBox="1"/>
          <p:nvPr/>
        </p:nvSpPr>
        <p:spPr>
          <a:xfrm>
            <a:off x="1285550" y="2281475"/>
            <a:ext cx="5347500" cy="585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2600" b="1">
              <a:solidFill>
                <a:srgbClr val="FFFFFF"/>
              </a:solidFill>
              <a:latin typeface="Roboto"/>
              <a:ea typeface="Roboto"/>
              <a:cs typeface="Roboto"/>
              <a:sym typeface="Roboto"/>
            </a:endParaRPr>
          </a:p>
        </p:txBody>
      </p:sp>
      <p:sp>
        <p:nvSpPr>
          <p:cNvPr id="168" name="Google Shape;168;p22"/>
          <p:cNvSpPr txBox="1"/>
          <p:nvPr/>
        </p:nvSpPr>
        <p:spPr>
          <a:xfrm>
            <a:off x="460950" y="1806650"/>
            <a:ext cx="8773200" cy="2147100"/>
          </a:xfrm>
          <a:prstGeom prst="rect">
            <a:avLst/>
          </a:prstGeom>
          <a:noFill/>
          <a:ln>
            <a:noFill/>
          </a:ln>
        </p:spPr>
        <p:txBody>
          <a:bodyPr spcFirstLastPara="1" wrap="square" lIns="91425" tIns="91425" rIns="91425" bIns="91425" anchor="t" anchorCtr="0">
            <a:spAutoFit/>
          </a:bodyPr>
          <a:lstStyle/>
          <a:p>
            <a:pPr marL="457200" lvl="0" indent="-374650" algn="l" rtl="0">
              <a:lnSpc>
                <a:spcPct val="100000"/>
              </a:lnSpc>
              <a:spcBef>
                <a:spcPts val="0"/>
              </a:spcBef>
              <a:spcAft>
                <a:spcPts val="0"/>
              </a:spcAft>
              <a:buClr>
                <a:srgbClr val="FFFFFF"/>
              </a:buClr>
              <a:buSzPts val="2300"/>
              <a:buFont typeface="Roboto"/>
              <a:buChar char="●"/>
            </a:pPr>
            <a:r>
              <a:rPr lang="en" sz="2300" b="1">
                <a:solidFill>
                  <a:srgbClr val="FFFFFF"/>
                </a:solidFill>
                <a:latin typeface="Roboto"/>
                <a:ea typeface="Roboto"/>
                <a:cs typeface="Roboto"/>
                <a:sym typeface="Roboto"/>
              </a:rPr>
              <a:t>Option 1: Focus on Acquisition of NSFU over ESFU</a:t>
            </a:r>
            <a:endParaRPr sz="2300" b="1">
              <a:solidFill>
                <a:srgbClr val="FFFFFF"/>
              </a:solidFill>
              <a:latin typeface="Roboto"/>
              <a:ea typeface="Roboto"/>
              <a:cs typeface="Roboto"/>
              <a:sym typeface="Roboto"/>
            </a:endParaRPr>
          </a:p>
          <a:p>
            <a:pPr marL="457200" lvl="0" indent="0" algn="l" rtl="0">
              <a:lnSpc>
                <a:spcPct val="100000"/>
              </a:lnSpc>
              <a:spcBef>
                <a:spcPts val="0"/>
              </a:spcBef>
              <a:spcAft>
                <a:spcPts val="0"/>
              </a:spcAft>
              <a:buNone/>
            </a:pPr>
            <a:endParaRPr sz="2300" b="1">
              <a:solidFill>
                <a:srgbClr val="FFFFFF"/>
              </a:solidFill>
              <a:latin typeface="Roboto"/>
              <a:ea typeface="Roboto"/>
              <a:cs typeface="Roboto"/>
              <a:sym typeface="Roboto"/>
            </a:endParaRPr>
          </a:p>
          <a:p>
            <a:pPr marL="457200" lvl="0" indent="-374650" algn="l" rtl="0">
              <a:lnSpc>
                <a:spcPct val="100000"/>
              </a:lnSpc>
              <a:spcBef>
                <a:spcPts val="0"/>
              </a:spcBef>
              <a:spcAft>
                <a:spcPts val="0"/>
              </a:spcAft>
              <a:buClr>
                <a:srgbClr val="FFFFFF"/>
              </a:buClr>
              <a:buSzPts val="2300"/>
              <a:buFont typeface="Roboto"/>
              <a:buChar char="●"/>
            </a:pPr>
            <a:r>
              <a:rPr lang="en" sz="2300" b="1">
                <a:solidFill>
                  <a:srgbClr val="FFFFFF"/>
                </a:solidFill>
                <a:latin typeface="Roboto"/>
                <a:ea typeface="Roboto"/>
                <a:cs typeface="Roboto"/>
                <a:sym typeface="Roboto"/>
              </a:rPr>
              <a:t>Option 2: Improve NSFU’s Low Retention % Issue</a:t>
            </a:r>
            <a:endParaRPr sz="2300" b="1">
              <a:solidFill>
                <a:srgbClr val="FFFFFF"/>
              </a:solidFill>
              <a:latin typeface="Roboto"/>
              <a:ea typeface="Roboto"/>
              <a:cs typeface="Roboto"/>
              <a:sym typeface="Roboto"/>
            </a:endParaRPr>
          </a:p>
          <a:p>
            <a:pPr marL="0" lvl="0" indent="0" algn="l" rtl="0">
              <a:lnSpc>
                <a:spcPct val="150000"/>
              </a:lnSpc>
              <a:spcBef>
                <a:spcPts val="0"/>
              </a:spcBef>
              <a:spcAft>
                <a:spcPts val="0"/>
              </a:spcAft>
              <a:buNone/>
            </a:pPr>
            <a:endParaRPr sz="2300" b="1">
              <a:solidFill>
                <a:srgbClr val="FFFFFF"/>
              </a:solidFill>
              <a:latin typeface="Roboto"/>
              <a:ea typeface="Roboto"/>
              <a:cs typeface="Roboto"/>
              <a:sym typeface="Roboto"/>
            </a:endParaRPr>
          </a:p>
          <a:p>
            <a:pPr marL="0" lvl="0" indent="0" algn="l" rtl="0">
              <a:lnSpc>
                <a:spcPct val="150000"/>
              </a:lnSpc>
              <a:spcBef>
                <a:spcPts val="0"/>
              </a:spcBef>
              <a:spcAft>
                <a:spcPts val="0"/>
              </a:spcAft>
              <a:buNone/>
            </a:pPr>
            <a:endParaRPr sz="2400" b="1">
              <a:solidFill>
                <a:srgbClr val="FFFFFF"/>
              </a:solidFill>
              <a:latin typeface="Roboto"/>
              <a:ea typeface="Roboto"/>
              <a:cs typeface="Roboto"/>
              <a:sym typeface="Roboto"/>
            </a:endParaRPr>
          </a:p>
        </p:txBody>
      </p:sp>
      <p:pic>
        <p:nvPicPr>
          <p:cNvPr id="169" name="Google Shape;169;p22"/>
          <p:cNvPicPr preferRelativeResize="0"/>
          <p:nvPr/>
        </p:nvPicPr>
        <p:blipFill>
          <a:blip r:embed="rId3">
            <a:alphaModFix/>
          </a:blip>
          <a:stretch>
            <a:fillRect/>
          </a:stretch>
        </p:blipFill>
        <p:spPr>
          <a:xfrm>
            <a:off x="8474389" y="81150"/>
            <a:ext cx="615511" cy="432900"/>
          </a:xfrm>
          <a:prstGeom prst="rect">
            <a:avLst/>
          </a:prstGeom>
          <a:noFill/>
          <a:ln>
            <a:noFill/>
          </a:ln>
        </p:spPr>
      </p:pic>
      <p:sp>
        <p:nvSpPr>
          <p:cNvPr id="170" name="Google Shape;170;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460950" y="371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80" b="1"/>
              <a:t>What should we focus on to grow TimeForce adoption?</a:t>
            </a:r>
            <a:endParaRPr sz="3680" b="1"/>
          </a:p>
        </p:txBody>
      </p:sp>
      <p:sp>
        <p:nvSpPr>
          <p:cNvPr id="176" name="Google Shape;176;p23"/>
          <p:cNvSpPr txBox="1"/>
          <p:nvPr/>
        </p:nvSpPr>
        <p:spPr>
          <a:xfrm>
            <a:off x="1285550" y="2281475"/>
            <a:ext cx="5347500" cy="585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2600" b="1">
              <a:solidFill>
                <a:srgbClr val="FFFFFF"/>
              </a:solidFill>
              <a:latin typeface="Roboto"/>
              <a:ea typeface="Roboto"/>
              <a:cs typeface="Roboto"/>
              <a:sym typeface="Roboto"/>
            </a:endParaRPr>
          </a:p>
        </p:txBody>
      </p:sp>
      <p:sp>
        <p:nvSpPr>
          <p:cNvPr id="177" name="Google Shape;177;p23"/>
          <p:cNvSpPr txBox="1"/>
          <p:nvPr/>
        </p:nvSpPr>
        <p:spPr>
          <a:xfrm>
            <a:off x="370800" y="1626300"/>
            <a:ext cx="8773200" cy="23319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Clr>
                <a:srgbClr val="FFFFFF"/>
              </a:buClr>
              <a:buSzPts val="2300"/>
              <a:buFont typeface="Roboto"/>
              <a:buChar char="●"/>
            </a:pPr>
            <a:r>
              <a:rPr lang="en" sz="2300" b="1">
                <a:solidFill>
                  <a:srgbClr val="FFFFFF"/>
                </a:solidFill>
                <a:latin typeface="Roboto"/>
                <a:ea typeface="Roboto"/>
                <a:cs typeface="Roboto"/>
                <a:sym typeface="Roboto"/>
              </a:rPr>
              <a:t>Option 1: Focus on Acquisition of NSFU over ESFU</a:t>
            </a:r>
            <a:endParaRPr sz="1300" b="1">
              <a:solidFill>
                <a:srgbClr val="FFFFFF"/>
              </a:solidFill>
              <a:latin typeface="Roboto"/>
              <a:ea typeface="Roboto"/>
              <a:cs typeface="Roboto"/>
              <a:sym typeface="Roboto"/>
            </a:endParaRPr>
          </a:p>
          <a:p>
            <a:pPr marL="914400" lvl="1" indent="-323850" algn="l" rtl="0">
              <a:lnSpc>
                <a:spcPct val="150000"/>
              </a:lnSpc>
              <a:spcBef>
                <a:spcPts val="0"/>
              </a:spcBef>
              <a:spcAft>
                <a:spcPts val="0"/>
              </a:spcAft>
              <a:buClr>
                <a:srgbClr val="FFFFFF"/>
              </a:buClr>
              <a:buSzPts val="1500"/>
              <a:buFont typeface="Roboto"/>
              <a:buChar char="○"/>
            </a:pPr>
            <a:r>
              <a:rPr lang="en" sz="1500" b="1">
                <a:solidFill>
                  <a:srgbClr val="FFFFFF"/>
                </a:solidFill>
                <a:latin typeface="Roboto"/>
                <a:ea typeface="Roboto"/>
                <a:cs typeface="Roboto"/>
                <a:sym typeface="Roboto"/>
              </a:rPr>
              <a:t>Even though NSFU only represented 20% of MAU in the 1st month of product launch (Jan. ‘19), because of its stronger rate of growth relative to ESFU, NSFU has become the majority of users by Oct. ‘19, and by Dec. ‘19 NSFU represented 58% of overall MAU.</a:t>
            </a:r>
            <a:endParaRPr sz="1500" b="1">
              <a:solidFill>
                <a:srgbClr val="FFFFFF"/>
              </a:solidFill>
              <a:latin typeface="Roboto"/>
              <a:ea typeface="Roboto"/>
              <a:cs typeface="Roboto"/>
              <a:sym typeface="Roboto"/>
            </a:endParaRPr>
          </a:p>
          <a:p>
            <a:pPr marL="914400" lvl="1" indent="-323850" algn="l" rtl="0">
              <a:lnSpc>
                <a:spcPct val="150000"/>
              </a:lnSpc>
              <a:spcBef>
                <a:spcPts val="0"/>
              </a:spcBef>
              <a:spcAft>
                <a:spcPts val="0"/>
              </a:spcAft>
              <a:buClr>
                <a:srgbClr val="FFFFFF"/>
              </a:buClr>
              <a:buSzPts val="1500"/>
              <a:buFont typeface="Roboto"/>
              <a:buChar char="○"/>
            </a:pPr>
            <a:r>
              <a:rPr lang="en" sz="1500" b="1">
                <a:solidFill>
                  <a:srgbClr val="FFFFFF"/>
                </a:solidFill>
                <a:latin typeface="Roboto"/>
                <a:ea typeface="Roboto"/>
                <a:cs typeface="Roboto"/>
                <a:sym typeface="Roboto"/>
              </a:rPr>
              <a:t>Growth of ESFU has plateaued (3 month rolling average of growth in new user acquisition of -6% per month, compared to NSFU still strong at +22% per month).</a:t>
            </a:r>
            <a:endParaRPr sz="2600" b="1">
              <a:solidFill>
                <a:srgbClr val="FFFFFF"/>
              </a:solidFill>
              <a:latin typeface="Roboto"/>
              <a:ea typeface="Roboto"/>
              <a:cs typeface="Roboto"/>
              <a:sym typeface="Roboto"/>
            </a:endParaRPr>
          </a:p>
        </p:txBody>
      </p:sp>
      <p:pic>
        <p:nvPicPr>
          <p:cNvPr id="178" name="Google Shape;178;p23"/>
          <p:cNvPicPr preferRelativeResize="0"/>
          <p:nvPr/>
        </p:nvPicPr>
        <p:blipFill>
          <a:blip r:embed="rId3">
            <a:alphaModFix/>
          </a:blip>
          <a:stretch>
            <a:fillRect/>
          </a:stretch>
        </p:blipFill>
        <p:spPr>
          <a:xfrm>
            <a:off x="8474389" y="81150"/>
            <a:ext cx="615511" cy="432900"/>
          </a:xfrm>
          <a:prstGeom prst="rect">
            <a:avLst/>
          </a:prstGeom>
          <a:noFill/>
          <a:ln>
            <a:noFill/>
          </a:ln>
        </p:spPr>
      </p:pic>
      <p:sp>
        <p:nvSpPr>
          <p:cNvPr id="179" name="Google Shape;179;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460950" y="9182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680" b="1"/>
              <a:t>What should we focus on to grow TimeForce adoption?</a:t>
            </a:r>
            <a:endParaRPr sz="3680" b="1"/>
          </a:p>
        </p:txBody>
      </p:sp>
      <p:sp>
        <p:nvSpPr>
          <p:cNvPr id="185" name="Google Shape;185;p24"/>
          <p:cNvSpPr txBox="1"/>
          <p:nvPr/>
        </p:nvSpPr>
        <p:spPr>
          <a:xfrm>
            <a:off x="1285550" y="2281475"/>
            <a:ext cx="5347500" cy="585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2600" b="1">
              <a:solidFill>
                <a:srgbClr val="FFFFFF"/>
              </a:solidFill>
              <a:latin typeface="Roboto"/>
              <a:ea typeface="Roboto"/>
              <a:cs typeface="Roboto"/>
              <a:sym typeface="Roboto"/>
            </a:endParaRPr>
          </a:p>
        </p:txBody>
      </p:sp>
      <p:sp>
        <p:nvSpPr>
          <p:cNvPr id="186" name="Google Shape;186;p24"/>
          <p:cNvSpPr txBox="1"/>
          <p:nvPr/>
        </p:nvSpPr>
        <p:spPr>
          <a:xfrm>
            <a:off x="62100" y="1104625"/>
            <a:ext cx="9019800" cy="4335900"/>
          </a:xfrm>
          <a:prstGeom prst="rect">
            <a:avLst/>
          </a:prstGeom>
          <a:noFill/>
          <a:ln>
            <a:noFill/>
          </a:ln>
        </p:spPr>
        <p:txBody>
          <a:bodyPr spcFirstLastPara="1" wrap="square" lIns="91425" tIns="91425" rIns="91425" bIns="91425" anchor="t" anchorCtr="0">
            <a:spAutoFit/>
          </a:bodyPr>
          <a:lstStyle/>
          <a:p>
            <a:pPr marL="457200" lvl="0" indent="-355600" algn="l" rtl="0">
              <a:lnSpc>
                <a:spcPct val="100000"/>
              </a:lnSpc>
              <a:spcBef>
                <a:spcPts val="0"/>
              </a:spcBef>
              <a:spcAft>
                <a:spcPts val="0"/>
              </a:spcAft>
              <a:buClr>
                <a:srgbClr val="FFFFFF"/>
              </a:buClr>
              <a:buSzPts val="2000"/>
              <a:buFont typeface="Roboto"/>
              <a:buChar char="●"/>
            </a:pPr>
            <a:r>
              <a:rPr lang="en" sz="2000" b="1">
                <a:solidFill>
                  <a:srgbClr val="FFFFFF"/>
                </a:solidFill>
                <a:latin typeface="Roboto"/>
                <a:ea typeface="Roboto"/>
                <a:cs typeface="Roboto"/>
                <a:sym typeface="Roboto"/>
              </a:rPr>
              <a:t>Option 2: Improve NSFU’s Low Retention % Issue</a:t>
            </a:r>
            <a:endParaRPr sz="1000" b="1">
              <a:solidFill>
                <a:srgbClr val="FFFFFF"/>
              </a:solidFill>
              <a:latin typeface="Roboto"/>
              <a:ea typeface="Roboto"/>
              <a:cs typeface="Roboto"/>
              <a:sym typeface="Roboto"/>
            </a:endParaRPr>
          </a:p>
          <a:p>
            <a:pPr marL="571500" lvl="1" indent="-298450" algn="l" rtl="0">
              <a:lnSpc>
                <a:spcPct val="115000"/>
              </a:lnSpc>
              <a:spcBef>
                <a:spcPts val="0"/>
              </a:spcBef>
              <a:spcAft>
                <a:spcPts val="0"/>
              </a:spcAft>
              <a:buClr>
                <a:srgbClr val="FFFFFF"/>
              </a:buClr>
              <a:buSzPts val="1100"/>
              <a:buFont typeface="Roboto"/>
              <a:buChar char="○"/>
            </a:pPr>
            <a:r>
              <a:rPr lang="en" sz="1100" b="1">
                <a:solidFill>
                  <a:srgbClr val="FFFFFF"/>
                </a:solidFill>
                <a:latin typeface="Roboto"/>
                <a:ea typeface="Roboto"/>
                <a:cs typeface="Roboto"/>
                <a:sym typeface="Roboto"/>
              </a:rPr>
              <a:t>Compared to ESFU, NSFU exhibits lower retention rate (10%~15% lower) across cohort of users that joined in the same month. Considering the fact that a bulk of future MAU growth will most likely come from NSFU, fixing this will likely to have a major positive impact on the product adoption, but in order to fix it we first need to understand why NSFU suffer from the retention issue.</a:t>
            </a:r>
            <a:endParaRPr sz="1100" b="1">
              <a:solidFill>
                <a:srgbClr val="FFFFFF"/>
              </a:solidFill>
              <a:latin typeface="Roboto"/>
              <a:ea typeface="Roboto"/>
              <a:cs typeface="Roboto"/>
              <a:sym typeface="Roboto"/>
            </a:endParaRPr>
          </a:p>
          <a:p>
            <a:pPr marL="971550" lvl="3" indent="-298450" algn="l" rtl="0">
              <a:lnSpc>
                <a:spcPct val="115000"/>
              </a:lnSpc>
              <a:spcBef>
                <a:spcPts val="0"/>
              </a:spcBef>
              <a:spcAft>
                <a:spcPts val="0"/>
              </a:spcAft>
              <a:buClr>
                <a:srgbClr val="FFFFFF"/>
              </a:buClr>
              <a:buSzPts val="1100"/>
              <a:buFont typeface="Roboto"/>
              <a:buChar char="●"/>
            </a:pPr>
            <a:r>
              <a:rPr lang="en" sz="1100" b="1">
                <a:solidFill>
                  <a:srgbClr val="FFFFFF"/>
                </a:solidFill>
                <a:latin typeface="Roboto"/>
                <a:ea typeface="Roboto"/>
                <a:cs typeface="Roboto"/>
                <a:sym typeface="Roboto"/>
              </a:rPr>
              <a:t>One major pattern noticeable from usage segmentation (Number of active months vs. Avg monthly days active) is that the distributions of average monthly days active are actually shaped similar for NSFU and ESFU that used TimeForce for less than 1 month. However as we move along (increase) the number of active months bucket, the variations in the distribution of average monthly days active (between users) decrease significantly for both NSFU and ESFU, while average reduction in variation was much higher for NSFU). Also, the distributions of avg monthly days active for ESFU are skewed more to the right compared to NSFU. In other words, ESFU with consistent usage have considerably higher usage frequency than NSFU with consistent usage.</a:t>
            </a:r>
            <a:endParaRPr sz="1100" b="1">
              <a:solidFill>
                <a:srgbClr val="FFFFFF"/>
              </a:solidFill>
              <a:latin typeface="Roboto"/>
              <a:ea typeface="Roboto"/>
              <a:cs typeface="Roboto"/>
              <a:sym typeface="Roboto"/>
            </a:endParaRPr>
          </a:p>
          <a:p>
            <a:pPr marL="1314450" lvl="4" indent="-298450" algn="l" rtl="0">
              <a:lnSpc>
                <a:spcPct val="115000"/>
              </a:lnSpc>
              <a:spcBef>
                <a:spcPts val="0"/>
              </a:spcBef>
              <a:spcAft>
                <a:spcPts val="0"/>
              </a:spcAft>
              <a:buClr>
                <a:srgbClr val="FFFFFF"/>
              </a:buClr>
              <a:buSzPts val="1100"/>
              <a:buFont typeface="Roboto"/>
              <a:buChar char="○"/>
            </a:pPr>
            <a:r>
              <a:rPr lang="en" sz="1100" b="1">
                <a:solidFill>
                  <a:srgbClr val="FFFFFF"/>
                </a:solidFill>
                <a:latin typeface="Roboto"/>
                <a:ea typeface="Roboto"/>
                <a:cs typeface="Roboto"/>
                <a:sym typeface="Roboto"/>
              </a:rPr>
              <a:t>Hypothesis: There are many NSFU that try TimeForce with the intentions of using it for professional purpose (“pro-NSFU”), but because they are not as familiar or have existing knowledge of other SalesForce products, they experience steeper learning hurdles than pro-ESFU, thus pro-NSFU 1-month-churn at a higher rate than pro-ESFU.</a:t>
            </a:r>
            <a:endParaRPr sz="1100" b="1">
              <a:solidFill>
                <a:srgbClr val="FFFFFF"/>
              </a:solidFill>
              <a:latin typeface="Roboto"/>
              <a:ea typeface="Roboto"/>
              <a:cs typeface="Roboto"/>
              <a:sym typeface="Roboto"/>
            </a:endParaRPr>
          </a:p>
          <a:p>
            <a:pPr marL="685800" lvl="2" indent="-298450" algn="l" rtl="0">
              <a:lnSpc>
                <a:spcPct val="115000"/>
              </a:lnSpc>
              <a:spcBef>
                <a:spcPts val="0"/>
              </a:spcBef>
              <a:spcAft>
                <a:spcPts val="0"/>
              </a:spcAft>
              <a:buClr>
                <a:srgbClr val="FFFFFF"/>
              </a:buClr>
              <a:buSzPts val="1100"/>
              <a:buFont typeface="Roboto"/>
              <a:buChar char="■"/>
            </a:pPr>
            <a:r>
              <a:rPr lang="en" sz="1100" b="1">
                <a:solidFill>
                  <a:srgbClr val="FFFFFF"/>
                </a:solidFill>
                <a:latin typeface="Roboto"/>
                <a:ea typeface="Roboto"/>
                <a:cs typeface="Roboto"/>
                <a:sym typeface="Roboto"/>
              </a:rPr>
              <a:t>Recommendations:</a:t>
            </a:r>
            <a:endParaRPr sz="1100" b="1">
              <a:solidFill>
                <a:srgbClr val="FFFFFF"/>
              </a:solidFill>
              <a:latin typeface="Roboto"/>
              <a:ea typeface="Roboto"/>
              <a:cs typeface="Roboto"/>
              <a:sym typeface="Roboto"/>
            </a:endParaRPr>
          </a:p>
          <a:p>
            <a:pPr marL="1314450" lvl="3" indent="-298450" algn="l" rtl="0">
              <a:lnSpc>
                <a:spcPct val="115000"/>
              </a:lnSpc>
              <a:spcBef>
                <a:spcPts val="0"/>
              </a:spcBef>
              <a:spcAft>
                <a:spcPts val="0"/>
              </a:spcAft>
              <a:buClr>
                <a:srgbClr val="FFFFFF"/>
              </a:buClr>
              <a:buSzPts val="1100"/>
              <a:buFont typeface="Roboto"/>
              <a:buChar char="●"/>
            </a:pPr>
            <a:r>
              <a:rPr lang="en" sz="1100" b="1">
                <a:solidFill>
                  <a:srgbClr val="FFFFFF"/>
                </a:solidFill>
                <a:latin typeface="Roboto"/>
                <a:ea typeface="Roboto"/>
                <a:cs typeface="Roboto"/>
                <a:sym typeface="Roboto"/>
              </a:rPr>
              <a:t>Build or improve in-app tutorials of how to use TimeForce (especially to support professional use cases) or file a support ticket.</a:t>
            </a:r>
            <a:endParaRPr sz="1100" b="1">
              <a:solidFill>
                <a:srgbClr val="FFFFFF"/>
              </a:solidFill>
              <a:latin typeface="Roboto"/>
              <a:ea typeface="Roboto"/>
              <a:cs typeface="Roboto"/>
              <a:sym typeface="Roboto"/>
            </a:endParaRPr>
          </a:p>
          <a:p>
            <a:pPr marL="1314450" lvl="3" indent="-298450" algn="l" rtl="0">
              <a:lnSpc>
                <a:spcPct val="115000"/>
              </a:lnSpc>
              <a:spcBef>
                <a:spcPts val="0"/>
              </a:spcBef>
              <a:spcAft>
                <a:spcPts val="0"/>
              </a:spcAft>
              <a:buClr>
                <a:srgbClr val="FFFFFF"/>
              </a:buClr>
              <a:buSzPts val="1100"/>
              <a:buFont typeface="Roboto"/>
              <a:buChar char="●"/>
            </a:pPr>
            <a:r>
              <a:rPr lang="en" sz="1100" b="1">
                <a:solidFill>
                  <a:srgbClr val="FFFFFF"/>
                </a:solidFill>
                <a:latin typeface="Roboto"/>
                <a:ea typeface="Roboto"/>
                <a:cs typeface="Roboto"/>
                <a:sym typeface="Roboto"/>
              </a:rPr>
              <a:t>If we have to make a decision to invest in either feature X or feature Y, then gravitate towards the feature that aligns more with professional use than for personal use.</a:t>
            </a:r>
            <a:endParaRPr sz="1100" b="1">
              <a:solidFill>
                <a:srgbClr val="FFFFFF"/>
              </a:solidFill>
              <a:latin typeface="Roboto"/>
              <a:ea typeface="Roboto"/>
              <a:cs typeface="Roboto"/>
              <a:sym typeface="Roboto"/>
            </a:endParaRPr>
          </a:p>
          <a:p>
            <a:pPr marL="0" lvl="0" indent="0" algn="l" rtl="0">
              <a:lnSpc>
                <a:spcPct val="100000"/>
              </a:lnSpc>
              <a:spcBef>
                <a:spcPts val="0"/>
              </a:spcBef>
              <a:spcAft>
                <a:spcPts val="0"/>
              </a:spcAft>
              <a:buNone/>
            </a:pPr>
            <a:endParaRPr sz="1100" b="1">
              <a:solidFill>
                <a:srgbClr val="FFFFFF"/>
              </a:solidFill>
              <a:latin typeface="Roboto"/>
              <a:ea typeface="Roboto"/>
              <a:cs typeface="Roboto"/>
              <a:sym typeface="Roboto"/>
            </a:endParaRPr>
          </a:p>
          <a:p>
            <a:pPr marL="0" lvl="0" indent="0" algn="l" rtl="0">
              <a:lnSpc>
                <a:spcPct val="150000"/>
              </a:lnSpc>
              <a:spcBef>
                <a:spcPts val="0"/>
              </a:spcBef>
              <a:spcAft>
                <a:spcPts val="0"/>
              </a:spcAft>
              <a:buNone/>
            </a:pPr>
            <a:endParaRPr sz="1100" b="1">
              <a:solidFill>
                <a:srgbClr val="FFFFFF"/>
              </a:solidFill>
              <a:latin typeface="Roboto"/>
              <a:ea typeface="Roboto"/>
              <a:cs typeface="Roboto"/>
              <a:sym typeface="Roboto"/>
            </a:endParaRPr>
          </a:p>
        </p:txBody>
      </p:sp>
      <p:pic>
        <p:nvPicPr>
          <p:cNvPr id="187" name="Google Shape;187;p24"/>
          <p:cNvPicPr preferRelativeResize="0"/>
          <p:nvPr/>
        </p:nvPicPr>
        <p:blipFill>
          <a:blip r:embed="rId3">
            <a:alphaModFix/>
          </a:blip>
          <a:stretch>
            <a:fillRect/>
          </a:stretch>
        </p:blipFill>
        <p:spPr>
          <a:xfrm>
            <a:off x="8474389" y="81150"/>
            <a:ext cx="615511" cy="432900"/>
          </a:xfrm>
          <a:prstGeom prst="rect">
            <a:avLst/>
          </a:prstGeom>
          <a:noFill/>
          <a:ln>
            <a:noFill/>
          </a:ln>
        </p:spPr>
      </p:pic>
      <p:sp>
        <p:nvSpPr>
          <p:cNvPr id="188" name="Google Shape;188;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581325" y="429525"/>
            <a:ext cx="90939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3080" b="1"/>
              <a:t>Focus on Acquisition? OR Improve Retention?</a:t>
            </a:r>
            <a:endParaRPr sz="3080" b="1"/>
          </a:p>
        </p:txBody>
      </p:sp>
      <p:pic>
        <p:nvPicPr>
          <p:cNvPr id="194" name="Google Shape;194;p25"/>
          <p:cNvPicPr preferRelativeResize="0"/>
          <p:nvPr/>
        </p:nvPicPr>
        <p:blipFill>
          <a:blip r:embed="rId3">
            <a:alphaModFix/>
          </a:blip>
          <a:stretch>
            <a:fillRect/>
          </a:stretch>
        </p:blipFill>
        <p:spPr>
          <a:xfrm>
            <a:off x="8474389" y="81150"/>
            <a:ext cx="615511" cy="432900"/>
          </a:xfrm>
          <a:prstGeom prst="rect">
            <a:avLst/>
          </a:prstGeom>
          <a:noFill/>
          <a:ln>
            <a:noFill/>
          </a:ln>
        </p:spPr>
      </p:pic>
      <p:sp>
        <p:nvSpPr>
          <p:cNvPr id="195" name="Google Shape;195;p2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96" name="Google Shape;196;p25"/>
          <p:cNvPicPr preferRelativeResize="0"/>
          <p:nvPr/>
        </p:nvPicPr>
        <p:blipFill>
          <a:blip r:embed="rId4">
            <a:alphaModFix/>
          </a:blip>
          <a:stretch>
            <a:fillRect/>
          </a:stretch>
        </p:blipFill>
        <p:spPr>
          <a:xfrm>
            <a:off x="720525" y="1506125"/>
            <a:ext cx="7925467" cy="2736438"/>
          </a:xfrm>
          <a:prstGeom prst="rect">
            <a:avLst/>
          </a:prstGeom>
          <a:noFill/>
          <a:ln w="19050" cap="flat" cmpd="sng">
            <a:solidFill>
              <a:schemeClr val="dk2"/>
            </a:solidFill>
            <a:prstDash val="solid"/>
            <a:round/>
            <a:headEnd type="none" w="sm" len="sm"/>
            <a:tailEnd type="none" w="sm" len="sm"/>
          </a:ln>
        </p:spPr>
      </p:pic>
      <p:sp>
        <p:nvSpPr>
          <p:cNvPr id="197" name="Google Shape;197;p25"/>
          <p:cNvSpPr txBox="1"/>
          <p:nvPr/>
        </p:nvSpPr>
        <p:spPr>
          <a:xfrm>
            <a:off x="149300" y="4444825"/>
            <a:ext cx="9189000" cy="534000"/>
          </a:xfrm>
          <a:prstGeom prst="rect">
            <a:avLst/>
          </a:prstGeom>
          <a:noFill/>
          <a:ln>
            <a:noFill/>
          </a:ln>
        </p:spPr>
        <p:txBody>
          <a:bodyPr spcFirstLastPara="1" wrap="square" lIns="91425" tIns="91425" rIns="91425" bIns="91425" anchor="t" anchorCtr="0">
            <a:spAutoFit/>
          </a:bodyPr>
          <a:lstStyle/>
          <a:p>
            <a:pPr marL="0" lvl="0" indent="0" algn="l" rtl="0">
              <a:lnSpc>
                <a:spcPct val="10000"/>
              </a:lnSpc>
              <a:spcBef>
                <a:spcPts val="0"/>
              </a:spcBef>
              <a:spcAft>
                <a:spcPts val="0"/>
              </a:spcAft>
              <a:buNone/>
            </a:pPr>
            <a:r>
              <a:rPr lang="en" sz="1100" i="1">
                <a:solidFill>
                  <a:srgbClr val="FFFFFF"/>
                </a:solidFill>
                <a:latin typeface="Roboto"/>
                <a:ea typeface="Roboto"/>
                <a:cs typeface="Roboto"/>
                <a:sym typeface="Roboto"/>
              </a:rPr>
              <a:t>Expected MAU in 3 months has been calculated using:</a:t>
            </a:r>
            <a:endParaRPr sz="1100" i="1">
              <a:solidFill>
                <a:srgbClr val="FFFFFF"/>
              </a:solidFill>
              <a:latin typeface="Roboto"/>
              <a:ea typeface="Roboto"/>
              <a:cs typeface="Roboto"/>
              <a:sym typeface="Roboto"/>
            </a:endParaRPr>
          </a:p>
          <a:p>
            <a:pPr marL="0" lvl="0" indent="0" algn="l" rtl="0">
              <a:lnSpc>
                <a:spcPct val="10000"/>
              </a:lnSpc>
              <a:spcBef>
                <a:spcPts val="1200"/>
              </a:spcBef>
              <a:spcAft>
                <a:spcPts val="0"/>
              </a:spcAft>
              <a:buNone/>
            </a:pPr>
            <a:r>
              <a:rPr lang="en" sz="800" i="1">
                <a:solidFill>
                  <a:srgbClr val="FFFFFF"/>
                </a:solidFill>
                <a:latin typeface="Roboto"/>
                <a:ea typeface="Roboto"/>
                <a:cs typeface="Roboto"/>
                <a:sym typeface="Roboto"/>
              </a:rPr>
              <a:t>Previous month’s MAU + acquisition from current month * (base rate * 1+Expected Improvement in acquisition) - acquisition from previous month * (base rate * (1+ Expected Improvement in retention)</a:t>
            </a:r>
            <a:endParaRPr sz="800" i="1">
              <a:solidFill>
                <a:srgbClr val="FFFFFF"/>
              </a:solidFill>
              <a:latin typeface="Roboto"/>
              <a:ea typeface="Roboto"/>
              <a:cs typeface="Roboto"/>
              <a:sym typeface="Roboto"/>
            </a:endParaRPr>
          </a:p>
          <a:p>
            <a:pPr marL="0" lvl="0" indent="0" algn="l" rtl="0">
              <a:lnSpc>
                <a:spcPct val="10000"/>
              </a:lnSpc>
              <a:spcBef>
                <a:spcPts val="1200"/>
              </a:spcBef>
              <a:spcAft>
                <a:spcPts val="1200"/>
              </a:spcAft>
              <a:buNone/>
            </a:pPr>
            <a:r>
              <a:rPr lang="en" sz="800" i="1">
                <a:solidFill>
                  <a:srgbClr val="FFFFFF"/>
                </a:solidFill>
                <a:latin typeface="Roboto"/>
                <a:ea typeface="Roboto"/>
                <a:cs typeface="Roboto"/>
                <a:sym typeface="Roboto"/>
              </a:rPr>
              <a:t>Base rates (43% for retention rate &amp; 22% for acquisition growth rate) used are 3 months rolling average for each user group</a:t>
            </a:r>
            <a:endParaRPr sz="800" i="1">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60950" y="5140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Where should we look further?</a:t>
            </a:r>
            <a:endParaRPr b="1"/>
          </a:p>
        </p:txBody>
      </p:sp>
      <p:sp>
        <p:nvSpPr>
          <p:cNvPr id="203" name="Google Shape;203;p26"/>
          <p:cNvSpPr txBox="1"/>
          <p:nvPr/>
        </p:nvSpPr>
        <p:spPr>
          <a:xfrm>
            <a:off x="1285550" y="2281475"/>
            <a:ext cx="5347500" cy="585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2600" b="1">
              <a:solidFill>
                <a:srgbClr val="FFFFFF"/>
              </a:solidFill>
              <a:latin typeface="Roboto"/>
              <a:ea typeface="Roboto"/>
              <a:cs typeface="Roboto"/>
              <a:sym typeface="Roboto"/>
            </a:endParaRPr>
          </a:p>
        </p:txBody>
      </p:sp>
      <p:pic>
        <p:nvPicPr>
          <p:cNvPr id="204" name="Google Shape;204;p26"/>
          <p:cNvPicPr preferRelativeResize="0"/>
          <p:nvPr/>
        </p:nvPicPr>
        <p:blipFill>
          <a:blip r:embed="rId3">
            <a:alphaModFix/>
          </a:blip>
          <a:stretch>
            <a:fillRect/>
          </a:stretch>
        </p:blipFill>
        <p:spPr>
          <a:xfrm>
            <a:off x="8474389" y="81150"/>
            <a:ext cx="615511" cy="432900"/>
          </a:xfrm>
          <a:prstGeom prst="rect">
            <a:avLst/>
          </a:prstGeom>
          <a:noFill/>
          <a:ln>
            <a:noFill/>
          </a:ln>
        </p:spPr>
      </p:pic>
      <p:sp>
        <p:nvSpPr>
          <p:cNvPr id="205" name="Google Shape;205;p2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06" name="Google Shape;206;p26"/>
          <p:cNvSpPr txBox="1"/>
          <p:nvPr/>
        </p:nvSpPr>
        <p:spPr>
          <a:xfrm>
            <a:off x="460950" y="1609625"/>
            <a:ext cx="8773200" cy="3917400"/>
          </a:xfrm>
          <a:prstGeom prst="rect">
            <a:avLst/>
          </a:prstGeom>
          <a:noFill/>
          <a:ln>
            <a:noFill/>
          </a:ln>
        </p:spPr>
        <p:txBody>
          <a:bodyPr spcFirstLastPara="1" wrap="square" lIns="91425" tIns="91425" rIns="91425" bIns="91425" anchor="t" anchorCtr="0">
            <a:spAutoFit/>
          </a:bodyPr>
          <a:lstStyle/>
          <a:p>
            <a:pPr marL="457200" lvl="0" indent="-374650" algn="l" rtl="0">
              <a:lnSpc>
                <a:spcPct val="100000"/>
              </a:lnSpc>
              <a:spcBef>
                <a:spcPts val="0"/>
              </a:spcBef>
              <a:spcAft>
                <a:spcPts val="0"/>
              </a:spcAft>
              <a:buClr>
                <a:srgbClr val="FFFFFF"/>
              </a:buClr>
              <a:buSzPts val="2300"/>
              <a:buFont typeface="Roboto"/>
              <a:buChar char="●"/>
            </a:pPr>
            <a:r>
              <a:rPr lang="en" sz="2300" b="1">
                <a:solidFill>
                  <a:srgbClr val="FFFFFF"/>
                </a:solidFill>
                <a:latin typeface="Roboto"/>
                <a:ea typeface="Roboto"/>
                <a:cs typeface="Roboto"/>
                <a:sym typeface="Roboto"/>
              </a:rPr>
              <a:t>Compute absorption rates for NSFU to other SalesForce products and factor this into CLTV calculation to optimize multi-channel marketing campaigns.</a:t>
            </a:r>
            <a:endParaRPr sz="2300" b="1">
              <a:solidFill>
                <a:srgbClr val="FFFFFF"/>
              </a:solidFill>
              <a:latin typeface="Roboto"/>
              <a:ea typeface="Roboto"/>
              <a:cs typeface="Roboto"/>
              <a:sym typeface="Roboto"/>
            </a:endParaRPr>
          </a:p>
          <a:p>
            <a:pPr marL="457200" lvl="0" indent="-374650" algn="l" rtl="0">
              <a:lnSpc>
                <a:spcPct val="100000"/>
              </a:lnSpc>
              <a:spcBef>
                <a:spcPts val="0"/>
              </a:spcBef>
              <a:spcAft>
                <a:spcPts val="0"/>
              </a:spcAft>
              <a:buClr>
                <a:srgbClr val="FFFFFF"/>
              </a:buClr>
              <a:buSzPts val="2300"/>
              <a:buFont typeface="Roboto"/>
              <a:buChar char="●"/>
            </a:pPr>
            <a:r>
              <a:rPr lang="en" sz="2300" b="1">
                <a:solidFill>
                  <a:srgbClr val="FFFFFF"/>
                </a:solidFill>
                <a:latin typeface="Roboto"/>
                <a:ea typeface="Roboto"/>
                <a:cs typeface="Roboto"/>
                <a:sym typeface="Roboto"/>
              </a:rPr>
              <a:t>Estimate the impact of using TimeForce </a:t>
            </a:r>
            <a:r>
              <a:rPr lang="en" sz="1700" b="1">
                <a:solidFill>
                  <a:srgbClr val="FFFFFF"/>
                </a:solidFill>
                <a:latin typeface="Roboto"/>
                <a:ea typeface="Roboto"/>
                <a:cs typeface="Roboto"/>
                <a:sym typeface="Roboto"/>
              </a:rPr>
              <a:t>(for ESFU)</a:t>
            </a:r>
            <a:r>
              <a:rPr lang="en" sz="2300" b="1">
                <a:solidFill>
                  <a:srgbClr val="FFFFFF"/>
                </a:solidFill>
                <a:latin typeface="Roboto"/>
                <a:ea typeface="Roboto"/>
                <a:cs typeface="Roboto"/>
                <a:sym typeface="Roboto"/>
              </a:rPr>
              <a:t> on usage of other SalesForce product they were already using.</a:t>
            </a:r>
            <a:endParaRPr sz="2300" b="1">
              <a:solidFill>
                <a:srgbClr val="FFFFFF"/>
              </a:solidFill>
              <a:latin typeface="Roboto"/>
              <a:ea typeface="Roboto"/>
              <a:cs typeface="Roboto"/>
              <a:sym typeface="Roboto"/>
            </a:endParaRPr>
          </a:p>
          <a:p>
            <a:pPr marL="457200" lvl="0" indent="-374650" algn="l" rtl="0">
              <a:spcBef>
                <a:spcPts val="0"/>
              </a:spcBef>
              <a:spcAft>
                <a:spcPts val="0"/>
              </a:spcAft>
              <a:buClr>
                <a:srgbClr val="FFFFFF"/>
              </a:buClr>
              <a:buSzPts val="2300"/>
              <a:buFont typeface="Roboto"/>
              <a:buChar char="●"/>
            </a:pPr>
            <a:r>
              <a:rPr lang="en" sz="2300" b="1">
                <a:solidFill>
                  <a:srgbClr val="FFFFFF"/>
                </a:solidFill>
                <a:latin typeface="Roboto"/>
                <a:ea typeface="Roboto"/>
                <a:cs typeface="Roboto"/>
                <a:sym typeface="Roboto"/>
              </a:rPr>
              <a:t>Estimate the impact of using TimeForce </a:t>
            </a:r>
            <a:r>
              <a:rPr lang="en" sz="1700" b="1">
                <a:solidFill>
                  <a:srgbClr val="FFFFFF"/>
                </a:solidFill>
                <a:latin typeface="Roboto"/>
                <a:ea typeface="Roboto"/>
                <a:cs typeface="Roboto"/>
                <a:sym typeface="Roboto"/>
              </a:rPr>
              <a:t>(for ESFU)</a:t>
            </a:r>
            <a:r>
              <a:rPr lang="en" sz="2300" b="1">
                <a:solidFill>
                  <a:srgbClr val="FFFFFF"/>
                </a:solidFill>
                <a:latin typeface="Roboto"/>
                <a:ea typeface="Roboto"/>
                <a:cs typeface="Roboto"/>
                <a:sym typeface="Roboto"/>
              </a:rPr>
              <a:t> on signing up for other SalesForce products they never used before trying TimeForce.</a:t>
            </a:r>
            <a:endParaRPr sz="2300" b="1">
              <a:solidFill>
                <a:srgbClr val="FFFFFF"/>
              </a:solidFill>
              <a:latin typeface="Roboto"/>
              <a:ea typeface="Roboto"/>
              <a:cs typeface="Roboto"/>
              <a:sym typeface="Roboto"/>
            </a:endParaRPr>
          </a:p>
          <a:p>
            <a:pPr marL="0" lvl="0" indent="0" algn="l" rtl="0">
              <a:lnSpc>
                <a:spcPct val="150000"/>
              </a:lnSpc>
              <a:spcBef>
                <a:spcPts val="0"/>
              </a:spcBef>
              <a:spcAft>
                <a:spcPts val="0"/>
              </a:spcAft>
              <a:buNone/>
            </a:pPr>
            <a:endParaRPr sz="2300" b="1">
              <a:solidFill>
                <a:srgbClr val="FFFFFF"/>
              </a:solidFill>
              <a:latin typeface="Roboto"/>
              <a:ea typeface="Roboto"/>
              <a:cs typeface="Roboto"/>
              <a:sym typeface="Roboto"/>
            </a:endParaRPr>
          </a:p>
          <a:p>
            <a:pPr marL="0" lvl="0" indent="0" algn="l" rtl="0">
              <a:lnSpc>
                <a:spcPct val="150000"/>
              </a:lnSpc>
              <a:spcBef>
                <a:spcPts val="0"/>
              </a:spcBef>
              <a:spcAft>
                <a:spcPts val="0"/>
              </a:spcAft>
              <a:buNone/>
            </a:pPr>
            <a:endParaRPr sz="2400" b="1">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b="1" u="sng"/>
              <a:t>Definitions</a:t>
            </a:r>
            <a:endParaRPr b="1" u="sng"/>
          </a:p>
          <a:p>
            <a:pPr marL="0" lvl="0" indent="0" algn="l" rtl="0">
              <a:spcBef>
                <a:spcPts val="0"/>
              </a:spcBef>
              <a:spcAft>
                <a:spcPts val="0"/>
              </a:spcAft>
              <a:buNone/>
            </a:pPr>
            <a:r>
              <a:rPr lang="en" b="1"/>
              <a:t>ESFU vs. NSFU</a:t>
            </a:r>
            <a:endParaRPr b="1"/>
          </a:p>
        </p:txBody>
      </p:sp>
      <p:sp>
        <p:nvSpPr>
          <p:cNvPr id="76" name="Google Shape;76;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will be using 2 abbreviations, </a:t>
            </a:r>
            <a:r>
              <a:rPr lang="en" b="1"/>
              <a:t>ESFU </a:t>
            </a:r>
            <a:r>
              <a:rPr lang="en"/>
              <a:t>and </a:t>
            </a:r>
            <a:r>
              <a:rPr lang="en" b="1"/>
              <a:t>NSFU</a:t>
            </a:r>
            <a:r>
              <a:rPr lang="en"/>
              <a:t>, each representing a mutually exclusive type/group of TimeForce Users</a:t>
            </a:r>
            <a:endParaRPr/>
          </a:p>
          <a:p>
            <a:pPr marL="457200" lvl="0" indent="-330200" algn="l" rtl="0">
              <a:spcBef>
                <a:spcPts val="1200"/>
              </a:spcBef>
              <a:spcAft>
                <a:spcPts val="0"/>
              </a:spcAft>
              <a:buSzPts val="1600"/>
              <a:buChar char="●"/>
            </a:pPr>
            <a:r>
              <a:rPr lang="en" sz="1600" b="1"/>
              <a:t>ESFU (Existing SalesForce User)</a:t>
            </a:r>
            <a:r>
              <a:rPr lang="en" sz="1600"/>
              <a:t>: TimeForce Users that </a:t>
            </a:r>
            <a:r>
              <a:rPr lang="en" sz="1600" b="1"/>
              <a:t>DID have</a:t>
            </a:r>
            <a:r>
              <a:rPr lang="en" sz="1600"/>
              <a:t> history of using other SalesForce products before they first tried TimeForce</a:t>
            </a:r>
            <a:endParaRPr sz="1600"/>
          </a:p>
          <a:p>
            <a:pPr marL="457200" lvl="0" indent="0" algn="l" rtl="0">
              <a:lnSpc>
                <a:spcPct val="10000"/>
              </a:lnSpc>
              <a:spcBef>
                <a:spcPts val="1200"/>
              </a:spcBef>
              <a:spcAft>
                <a:spcPts val="0"/>
              </a:spcAft>
              <a:buNone/>
            </a:pPr>
            <a:endParaRPr sz="1600"/>
          </a:p>
          <a:p>
            <a:pPr marL="457200" lvl="0" indent="-330200" algn="l" rtl="0">
              <a:spcBef>
                <a:spcPts val="1200"/>
              </a:spcBef>
              <a:spcAft>
                <a:spcPts val="0"/>
              </a:spcAft>
              <a:buSzPts val="1600"/>
              <a:buChar char="●"/>
            </a:pPr>
            <a:r>
              <a:rPr lang="en" sz="1600" b="1"/>
              <a:t>NSFU (New SalesForce User)</a:t>
            </a:r>
            <a:r>
              <a:rPr lang="en" sz="1600"/>
              <a:t>: TimeForce Users that </a:t>
            </a:r>
            <a:r>
              <a:rPr lang="en" sz="1600" b="1"/>
              <a:t>DID NOT have</a:t>
            </a:r>
            <a:r>
              <a:rPr lang="en" sz="1600"/>
              <a:t> history of using other SalesForce products before they first tried TimeForce</a:t>
            </a:r>
            <a:endParaRPr sz="1600"/>
          </a:p>
        </p:txBody>
      </p:sp>
      <p:sp>
        <p:nvSpPr>
          <p:cNvPr id="77" name="Google Shape;77;p14"/>
          <p:cNvSpPr txBox="1"/>
          <p:nvPr/>
        </p:nvSpPr>
        <p:spPr>
          <a:xfrm>
            <a:off x="439800" y="4521025"/>
            <a:ext cx="8286300" cy="521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75000"/>
              </a:lnSpc>
              <a:spcBef>
                <a:spcPts val="0"/>
              </a:spcBef>
              <a:spcAft>
                <a:spcPts val="0"/>
              </a:spcAft>
              <a:buNone/>
            </a:pPr>
            <a:r>
              <a:rPr lang="en" b="1" i="1">
                <a:solidFill>
                  <a:schemeClr val="lt2"/>
                </a:solidFill>
                <a:latin typeface="Roboto"/>
                <a:ea typeface="Roboto"/>
                <a:cs typeface="Roboto"/>
                <a:sym typeface="Roboto"/>
              </a:rPr>
              <a:t>Note:</a:t>
            </a:r>
            <a:r>
              <a:rPr lang="en" i="1">
                <a:solidFill>
                  <a:schemeClr val="lt2"/>
                </a:solidFill>
                <a:latin typeface="Roboto"/>
                <a:ea typeface="Roboto"/>
                <a:cs typeface="Roboto"/>
                <a:sym typeface="Roboto"/>
              </a:rPr>
              <a:t> This field(user attribute) does NOT update!</a:t>
            </a:r>
            <a:endParaRPr i="1">
              <a:solidFill>
                <a:schemeClr val="lt2"/>
              </a:solidFill>
              <a:latin typeface="Roboto"/>
              <a:ea typeface="Roboto"/>
              <a:cs typeface="Roboto"/>
              <a:sym typeface="Roboto"/>
            </a:endParaRPr>
          </a:p>
          <a:p>
            <a:pPr marL="0" lvl="0" indent="0" algn="l" rtl="0">
              <a:lnSpc>
                <a:spcPct val="10000"/>
              </a:lnSpc>
              <a:spcBef>
                <a:spcPts val="1200"/>
              </a:spcBef>
              <a:spcAft>
                <a:spcPts val="1200"/>
              </a:spcAft>
              <a:buNone/>
            </a:pPr>
            <a:r>
              <a:rPr lang="en" i="1">
                <a:solidFill>
                  <a:schemeClr val="lt2"/>
                </a:solidFill>
                <a:latin typeface="Roboto"/>
                <a:ea typeface="Roboto"/>
                <a:cs typeface="Roboto"/>
                <a:sym typeface="Roboto"/>
              </a:rPr>
              <a:t>This means even after </a:t>
            </a:r>
            <a:r>
              <a:rPr lang="en" b="1" i="1">
                <a:solidFill>
                  <a:schemeClr val="lt2"/>
                </a:solidFill>
                <a:latin typeface="Roboto"/>
                <a:ea typeface="Roboto"/>
                <a:cs typeface="Roboto"/>
                <a:sym typeface="Roboto"/>
              </a:rPr>
              <a:t>NSFU </a:t>
            </a:r>
            <a:r>
              <a:rPr lang="en" i="1">
                <a:solidFill>
                  <a:schemeClr val="lt2"/>
                </a:solidFill>
                <a:latin typeface="Roboto"/>
                <a:ea typeface="Roboto"/>
                <a:cs typeface="Roboto"/>
                <a:sym typeface="Roboto"/>
              </a:rPr>
              <a:t>onboards to other SalesForce products, this user will NOT change to </a:t>
            </a:r>
            <a:r>
              <a:rPr lang="en" b="1" i="1">
                <a:solidFill>
                  <a:schemeClr val="lt2"/>
                </a:solidFill>
                <a:latin typeface="Roboto"/>
                <a:ea typeface="Roboto"/>
                <a:cs typeface="Roboto"/>
                <a:sym typeface="Roboto"/>
              </a:rPr>
              <a:t>ESFU</a:t>
            </a:r>
            <a:endParaRPr sz="1000" b="1" i="1"/>
          </a:p>
        </p:txBody>
      </p:sp>
      <p:pic>
        <p:nvPicPr>
          <p:cNvPr id="78" name="Google Shape;78;p14"/>
          <p:cNvPicPr preferRelativeResize="0"/>
          <p:nvPr/>
        </p:nvPicPr>
        <p:blipFill>
          <a:blip r:embed="rId3">
            <a:alphaModFix/>
          </a:blip>
          <a:stretch>
            <a:fillRect/>
          </a:stretch>
        </p:blipFill>
        <p:spPr>
          <a:xfrm>
            <a:off x="8474389" y="81150"/>
            <a:ext cx="615511" cy="432900"/>
          </a:xfrm>
          <a:prstGeom prst="rect">
            <a:avLst/>
          </a:prstGeom>
          <a:noFill/>
          <a:ln>
            <a:noFill/>
          </a:ln>
        </p:spPr>
      </p:pic>
      <p:sp>
        <p:nvSpPr>
          <p:cNvPr id="79" name="Google Shape;7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60950" y="10747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How is TimeForce doing?</a:t>
            </a:r>
            <a:endParaRPr b="1"/>
          </a:p>
        </p:txBody>
      </p:sp>
      <p:sp>
        <p:nvSpPr>
          <p:cNvPr id="85" name="Google Shape;85;p15"/>
          <p:cNvSpPr txBox="1"/>
          <p:nvPr/>
        </p:nvSpPr>
        <p:spPr>
          <a:xfrm>
            <a:off x="1006000" y="2128175"/>
            <a:ext cx="5347500" cy="2385900"/>
          </a:xfrm>
          <a:prstGeom prst="rect">
            <a:avLst/>
          </a:prstGeom>
          <a:noFill/>
          <a:ln>
            <a:noFill/>
          </a:ln>
        </p:spPr>
        <p:txBody>
          <a:bodyPr spcFirstLastPara="1" wrap="square" lIns="91425" tIns="91425" rIns="91425" bIns="91425" anchor="t" anchorCtr="0">
            <a:spAutoFit/>
          </a:bodyPr>
          <a:lstStyle/>
          <a:p>
            <a:pPr marL="457200" lvl="0" indent="-393700" algn="l" rtl="0">
              <a:lnSpc>
                <a:spcPct val="150000"/>
              </a:lnSpc>
              <a:spcBef>
                <a:spcPts val="0"/>
              </a:spcBef>
              <a:spcAft>
                <a:spcPts val="0"/>
              </a:spcAft>
              <a:buClr>
                <a:srgbClr val="FFFFFF"/>
              </a:buClr>
              <a:buSzPts val="2600"/>
              <a:buFont typeface="Roboto"/>
              <a:buChar char="●"/>
            </a:pPr>
            <a:r>
              <a:rPr lang="en" sz="2600" b="1">
                <a:solidFill>
                  <a:srgbClr val="FFFFFF"/>
                </a:solidFill>
                <a:latin typeface="Roboto"/>
                <a:ea typeface="Roboto"/>
                <a:cs typeface="Roboto"/>
                <a:sym typeface="Roboto"/>
              </a:rPr>
              <a:t>Monthly Active Users (MAU)</a:t>
            </a:r>
            <a:endParaRPr sz="2600" b="1">
              <a:solidFill>
                <a:srgbClr val="FFFFFF"/>
              </a:solidFill>
              <a:latin typeface="Roboto"/>
              <a:ea typeface="Roboto"/>
              <a:cs typeface="Roboto"/>
              <a:sym typeface="Roboto"/>
            </a:endParaRPr>
          </a:p>
          <a:p>
            <a:pPr marL="457200" lvl="0" indent="-393700" algn="l" rtl="0">
              <a:lnSpc>
                <a:spcPct val="150000"/>
              </a:lnSpc>
              <a:spcBef>
                <a:spcPts val="0"/>
              </a:spcBef>
              <a:spcAft>
                <a:spcPts val="0"/>
              </a:spcAft>
              <a:buClr>
                <a:srgbClr val="FFFFFF"/>
              </a:buClr>
              <a:buSzPts val="2600"/>
              <a:buFont typeface="Roboto"/>
              <a:buChar char="●"/>
            </a:pPr>
            <a:r>
              <a:rPr lang="en" sz="2600" b="1">
                <a:solidFill>
                  <a:srgbClr val="FFFFFF"/>
                </a:solidFill>
                <a:latin typeface="Roboto"/>
                <a:ea typeface="Roboto"/>
                <a:cs typeface="Roboto"/>
                <a:sym typeface="Roboto"/>
              </a:rPr>
              <a:t>New User Acquisition</a:t>
            </a:r>
            <a:endParaRPr sz="2600" b="1">
              <a:solidFill>
                <a:srgbClr val="FFFFFF"/>
              </a:solidFill>
              <a:latin typeface="Roboto"/>
              <a:ea typeface="Roboto"/>
              <a:cs typeface="Roboto"/>
              <a:sym typeface="Roboto"/>
            </a:endParaRPr>
          </a:p>
          <a:p>
            <a:pPr marL="457200" lvl="0" indent="-393700" algn="l" rtl="0">
              <a:lnSpc>
                <a:spcPct val="150000"/>
              </a:lnSpc>
              <a:spcBef>
                <a:spcPts val="0"/>
              </a:spcBef>
              <a:spcAft>
                <a:spcPts val="0"/>
              </a:spcAft>
              <a:buClr>
                <a:srgbClr val="FFFFFF"/>
              </a:buClr>
              <a:buSzPts val="2600"/>
              <a:buFont typeface="Roboto"/>
              <a:buChar char="●"/>
            </a:pPr>
            <a:r>
              <a:rPr lang="en" sz="2600" b="1">
                <a:solidFill>
                  <a:srgbClr val="FFFFFF"/>
                </a:solidFill>
                <a:latin typeface="Roboto"/>
                <a:ea typeface="Roboto"/>
                <a:cs typeface="Roboto"/>
                <a:sym typeface="Roboto"/>
              </a:rPr>
              <a:t>Retention % by Cohort</a:t>
            </a:r>
            <a:endParaRPr sz="2600" b="1">
              <a:solidFill>
                <a:srgbClr val="FFFFFF"/>
              </a:solidFill>
              <a:latin typeface="Roboto"/>
              <a:ea typeface="Roboto"/>
              <a:cs typeface="Roboto"/>
              <a:sym typeface="Roboto"/>
            </a:endParaRPr>
          </a:p>
          <a:p>
            <a:pPr marL="457200" lvl="0" indent="-393700" algn="l" rtl="0">
              <a:lnSpc>
                <a:spcPct val="150000"/>
              </a:lnSpc>
              <a:spcBef>
                <a:spcPts val="0"/>
              </a:spcBef>
              <a:spcAft>
                <a:spcPts val="0"/>
              </a:spcAft>
              <a:buClr>
                <a:srgbClr val="FFFFFF"/>
              </a:buClr>
              <a:buSzPts val="2600"/>
              <a:buFont typeface="Roboto"/>
              <a:buChar char="●"/>
            </a:pPr>
            <a:r>
              <a:rPr lang="en" sz="2600" b="1">
                <a:solidFill>
                  <a:srgbClr val="FFFFFF"/>
                </a:solidFill>
                <a:latin typeface="Roboto"/>
                <a:ea typeface="Roboto"/>
                <a:cs typeface="Roboto"/>
                <a:sym typeface="Roboto"/>
              </a:rPr>
              <a:t>Usage Segmentation by Cohort</a:t>
            </a:r>
            <a:endParaRPr sz="2600" b="1">
              <a:solidFill>
                <a:srgbClr val="FFFFFF"/>
              </a:solidFill>
              <a:latin typeface="Roboto"/>
              <a:ea typeface="Roboto"/>
              <a:cs typeface="Roboto"/>
              <a:sym typeface="Roboto"/>
            </a:endParaRPr>
          </a:p>
        </p:txBody>
      </p:sp>
      <p:pic>
        <p:nvPicPr>
          <p:cNvPr id="86" name="Google Shape;86;p15"/>
          <p:cNvPicPr preferRelativeResize="0"/>
          <p:nvPr/>
        </p:nvPicPr>
        <p:blipFill>
          <a:blip r:embed="rId3">
            <a:alphaModFix/>
          </a:blip>
          <a:stretch>
            <a:fillRect/>
          </a:stretch>
        </p:blipFill>
        <p:spPr>
          <a:xfrm>
            <a:off x="8474389" y="81150"/>
            <a:ext cx="615511" cy="432900"/>
          </a:xfrm>
          <a:prstGeom prst="rect">
            <a:avLst/>
          </a:prstGeom>
          <a:noFill/>
          <a:ln>
            <a:noFill/>
          </a:ln>
        </p:spPr>
      </p:pic>
      <p:sp>
        <p:nvSpPr>
          <p:cNvPr id="87" name="Google Shape;87;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173075" y="1650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Monthly Active Users (MAU)</a:t>
            </a:r>
            <a:endParaRPr b="1"/>
          </a:p>
        </p:txBody>
      </p:sp>
      <p:sp>
        <p:nvSpPr>
          <p:cNvPr id="93" name="Google Shape;93;p16"/>
          <p:cNvSpPr txBox="1"/>
          <p:nvPr/>
        </p:nvSpPr>
        <p:spPr>
          <a:xfrm>
            <a:off x="5018850" y="847675"/>
            <a:ext cx="42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94" name="Google Shape;94;p16"/>
          <p:cNvPicPr preferRelativeResize="0"/>
          <p:nvPr/>
        </p:nvPicPr>
        <p:blipFill>
          <a:blip r:embed="rId3">
            <a:alphaModFix/>
          </a:blip>
          <a:stretch>
            <a:fillRect/>
          </a:stretch>
        </p:blipFill>
        <p:spPr>
          <a:xfrm>
            <a:off x="173075" y="1292075"/>
            <a:ext cx="4453049" cy="3171724"/>
          </a:xfrm>
          <a:prstGeom prst="rect">
            <a:avLst/>
          </a:prstGeom>
          <a:noFill/>
          <a:ln w="19050" cap="flat" cmpd="sng">
            <a:solidFill>
              <a:schemeClr val="dk2"/>
            </a:solidFill>
            <a:prstDash val="solid"/>
            <a:round/>
            <a:headEnd type="none" w="sm" len="sm"/>
            <a:tailEnd type="none" w="sm" len="sm"/>
          </a:ln>
        </p:spPr>
      </p:pic>
      <p:pic>
        <p:nvPicPr>
          <p:cNvPr id="95" name="Google Shape;95;p16"/>
          <p:cNvPicPr preferRelativeResize="0"/>
          <p:nvPr/>
        </p:nvPicPr>
        <p:blipFill>
          <a:blip r:embed="rId4">
            <a:alphaModFix/>
          </a:blip>
          <a:stretch>
            <a:fillRect/>
          </a:stretch>
        </p:blipFill>
        <p:spPr>
          <a:xfrm>
            <a:off x="4718825" y="1292075"/>
            <a:ext cx="4289185" cy="3171726"/>
          </a:xfrm>
          <a:prstGeom prst="rect">
            <a:avLst/>
          </a:prstGeom>
          <a:noFill/>
          <a:ln w="19050" cap="flat" cmpd="sng">
            <a:solidFill>
              <a:schemeClr val="dk2"/>
            </a:solidFill>
            <a:prstDash val="solid"/>
            <a:round/>
            <a:headEnd type="none" w="sm" len="sm"/>
            <a:tailEnd type="none" w="sm" len="sm"/>
          </a:ln>
        </p:spPr>
      </p:pic>
      <p:pic>
        <p:nvPicPr>
          <p:cNvPr id="96" name="Google Shape;96;p16"/>
          <p:cNvPicPr preferRelativeResize="0"/>
          <p:nvPr/>
        </p:nvPicPr>
        <p:blipFill>
          <a:blip r:embed="rId5">
            <a:alphaModFix/>
          </a:blip>
          <a:stretch>
            <a:fillRect/>
          </a:stretch>
        </p:blipFill>
        <p:spPr>
          <a:xfrm>
            <a:off x="8474389" y="81150"/>
            <a:ext cx="615511" cy="432900"/>
          </a:xfrm>
          <a:prstGeom prst="rect">
            <a:avLst/>
          </a:prstGeom>
          <a:noFill/>
          <a:ln>
            <a:noFill/>
          </a:ln>
        </p:spPr>
      </p:pic>
      <p:sp>
        <p:nvSpPr>
          <p:cNvPr id="97" name="Google Shape;97;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105925" y="183125"/>
            <a:ext cx="95859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3380" b="1"/>
              <a:t>Monthly Active Users (MAU) by User Type</a:t>
            </a:r>
            <a:endParaRPr sz="3380" b="1"/>
          </a:p>
        </p:txBody>
      </p:sp>
      <p:sp>
        <p:nvSpPr>
          <p:cNvPr id="103" name="Google Shape;103;p17"/>
          <p:cNvSpPr txBox="1"/>
          <p:nvPr/>
        </p:nvSpPr>
        <p:spPr>
          <a:xfrm>
            <a:off x="5018850" y="847675"/>
            <a:ext cx="42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04" name="Google Shape;104;p17"/>
          <p:cNvPicPr preferRelativeResize="0"/>
          <p:nvPr/>
        </p:nvPicPr>
        <p:blipFill>
          <a:blip r:embed="rId3">
            <a:alphaModFix/>
          </a:blip>
          <a:stretch>
            <a:fillRect/>
          </a:stretch>
        </p:blipFill>
        <p:spPr>
          <a:xfrm>
            <a:off x="178050" y="1284738"/>
            <a:ext cx="4289175" cy="3186391"/>
          </a:xfrm>
          <a:prstGeom prst="rect">
            <a:avLst/>
          </a:prstGeom>
          <a:noFill/>
          <a:ln w="19050" cap="flat" cmpd="sng">
            <a:solidFill>
              <a:schemeClr val="dk2"/>
            </a:solidFill>
            <a:prstDash val="solid"/>
            <a:round/>
            <a:headEnd type="none" w="sm" len="sm"/>
            <a:tailEnd type="none" w="sm" len="sm"/>
          </a:ln>
        </p:spPr>
      </p:pic>
      <p:pic>
        <p:nvPicPr>
          <p:cNvPr id="105" name="Google Shape;105;p17"/>
          <p:cNvPicPr preferRelativeResize="0"/>
          <p:nvPr/>
        </p:nvPicPr>
        <p:blipFill>
          <a:blip r:embed="rId4">
            <a:alphaModFix/>
          </a:blip>
          <a:stretch>
            <a:fillRect/>
          </a:stretch>
        </p:blipFill>
        <p:spPr>
          <a:xfrm>
            <a:off x="4610600" y="1284750"/>
            <a:ext cx="4460924" cy="3186374"/>
          </a:xfrm>
          <a:prstGeom prst="rect">
            <a:avLst/>
          </a:prstGeom>
          <a:noFill/>
          <a:ln w="19050" cap="flat" cmpd="sng">
            <a:solidFill>
              <a:schemeClr val="dk2"/>
            </a:solidFill>
            <a:prstDash val="solid"/>
            <a:round/>
            <a:headEnd type="none" w="sm" len="sm"/>
            <a:tailEnd type="none" w="sm" len="sm"/>
          </a:ln>
        </p:spPr>
      </p:pic>
      <p:sp>
        <p:nvSpPr>
          <p:cNvPr id="106" name="Google Shape;106;p17"/>
          <p:cNvSpPr/>
          <p:nvPr/>
        </p:nvSpPr>
        <p:spPr>
          <a:xfrm>
            <a:off x="3431775" y="2218375"/>
            <a:ext cx="315600" cy="297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17"/>
          <p:cNvPicPr preferRelativeResize="0"/>
          <p:nvPr/>
        </p:nvPicPr>
        <p:blipFill>
          <a:blip r:embed="rId5">
            <a:alphaModFix/>
          </a:blip>
          <a:stretch>
            <a:fillRect/>
          </a:stretch>
        </p:blipFill>
        <p:spPr>
          <a:xfrm>
            <a:off x="8474389" y="81150"/>
            <a:ext cx="615511" cy="432900"/>
          </a:xfrm>
          <a:prstGeom prst="rect">
            <a:avLst/>
          </a:prstGeom>
          <a:noFill/>
          <a:ln>
            <a:noFill/>
          </a:ln>
        </p:spPr>
      </p:pic>
      <p:sp>
        <p:nvSpPr>
          <p:cNvPr id="108" name="Google Shape;108;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173075" y="1650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New User Acquisition</a:t>
            </a:r>
            <a:endParaRPr b="1"/>
          </a:p>
        </p:txBody>
      </p:sp>
      <p:sp>
        <p:nvSpPr>
          <p:cNvPr id="114" name="Google Shape;114;p18"/>
          <p:cNvSpPr txBox="1"/>
          <p:nvPr/>
        </p:nvSpPr>
        <p:spPr>
          <a:xfrm>
            <a:off x="5018850" y="847675"/>
            <a:ext cx="42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15" name="Google Shape;115;p18"/>
          <p:cNvPicPr preferRelativeResize="0"/>
          <p:nvPr/>
        </p:nvPicPr>
        <p:blipFill>
          <a:blip r:embed="rId3">
            <a:alphaModFix/>
          </a:blip>
          <a:stretch>
            <a:fillRect/>
          </a:stretch>
        </p:blipFill>
        <p:spPr>
          <a:xfrm>
            <a:off x="173075" y="1292075"/>
            <a:ext cx="4244032" cy="3070975"/>
          </a:xfrm>
          <a:prstGeom prst="rect">
            <a:avLst/>
          </a:prstGeom>
          <a:noFill/>
          <a:ln w="19050" cap="flat" cmpd="sng">
            <a:solidFill>
              <a:schemeClr val="dk2"/>
            </a:solidFill>
            <a:prstDash val="solid"/>
            <a:round/>
            <a:headEnd type="none" w="sm" len="sm"/>
            <a:tailEnd type="none" w="sm" len="sm"/>
          </a:ln>
        </p:spPr>
      </p:pic>
      <p:pic>
        <p:nvPicPr>
          <p:cNvPr id="116" name="Google Shape;116;p18"/>
          <p:cNvPicPr preferRelativeResize="0"/>
          <p:nvPr/>
        </p:nvPicPr>
        <p:blipFill>
          <a:blip r:embed="rId4">
            <a:alphaModFix/>
          </a:blip>
          <a:stretch>
            <a:fillRect/>
          </a:stretch>
        </p:blipFill>
        <p:spPr>
          <a:xfrm>
            <a:off x="4608200" y="1292075"/>
            <a:ext cx="4414550" cy="3070975"/>
          </a:xfrm>
          <a:prstGeom prst="rect">
            <a:avLst/>
          </a:prstGeom>
          <a:noFill/>
          <a:ln w="19050" cap="flat" cmpd="sng">
            <a:solidFill>
              <a:schemeClr val="dk2"/>
            </a:solidFill>
            <a:prstDash val="solid"/>
            <a:round/>
            <a:headEnd type="none" w="sm" len="sm"/>
            <a:tailEnd type="none" w="sm" len="sm"/>
          </a:ln>
        </p:spPr>
      </p:pic>
      <p:pic>
        <p:nvPicPr>
          <p:cNvPr id="117" name="Google Shape;117;p18"/>
          <p:cNvPicPr preferRelativeResize="0"/>
          <p:nvPr/>
        </p:nvPicPr>
        <p:blipFill>
          <a:blip r:embed="rId5">
            <a:alphaModFix/>
          </a:blip>
          <a:stretch>
            <a:fillRect/>
          </a:stretch>
        </p:blipFill>
        <p:spPr>
          <a:xfrm>
            <a:off x="8474389" y="81150"/>
            <a:ext cx="615511" cy="432900"/>
          </a:xfrm>
          <a:prstGeom prst="rect">
            <a:avLst/>
          </a:prstGeom>
          <a:noFill/>
          <a:ln>
            <a:noFill/>
          </a:ln>
        </p:spPr>
      </p:pic>
      <p:sp>
        <p:nvSpPr>
          <p:cNvPr id="118" name="Google Shape;118;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105925" y="183125"/>
            <a:ext cx="95859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SzPts val="990"/>
              <a:buNone/>
            </a:pPr>
            <a:r>
              <a:rPr lang="en" sz="3680" b="1"/>
              <a:t>New User Acquisition by User Type</a:t>
            </a:r>
            <a:endParaRPr sz="3680" b="1"/>
          </a:p>
        </p:txBody>
      </p:sp>
      <p:sp>
        <p:nvSpPr>
          <p:cNvPr id="124" name="Google Shape;124;p19"/>
          <p:cNvSpPr txBox="1"/>
          <p:nvPr/>
        </p:nvSpPr>
        <p:spPr>
          <a:xfrm>
            <a:off x="5018850" y="847675"/>
            <a:ext cx="42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25" name="Google Shape;125;p19"/>
          <p:cNvPicPr preferRelativeResize="0"/>
          <p:nvPr/>
        </p:nvPicPr>
        <p:blipFill>
          <a:blip r:embed="rId3">
            <a:alphaModFix/>
          </a:blip>
          <a:stretch>
            <a:fillRect/>
          </a:stretch>
        </p:blipFill>
        <p:spPr>
          <a:xfrm>
            <a:off x="201950" y="1284750"/>
            <a:ext cx="4280700" cy="3097875"/>
          </a:xfrm>
          <a:prstGeom prst="rect">
            <a:avLst/>
          </a:prstGeom>
          <a:noFill/>
          <a:ln w="19050" cap="flat" cmpd="sng">
            <a:solidFill>
              <a:schemeClr val="dk2"/>
            </a:solidFill>
            <a:prstDash val="solid"/>
            <a:round/>
            <a:headEnd type="none" w="sm" len="sm"/>
            <a:tailEnd type="none" w="sm" len="sm"/>
          </a:ln>
        </p:spPr>
      </p:pic>
      <p:pic>
        <p:nvPicPr>
          <p:cNvPr id="126" name="Google Shape;126;p19"/>
          <p:cNvPicPr preferRelativeResize="0"/>
          <p:nvPr/>
        </p:nvPicPr>
        <p:blipFill>
          <a:blip r:embed="rId4">
            <a:alphaModFix/>
          </a:blip>
          <a:stretch>
            <a:fillRect/>
          </a:stretch>
        </p:blipFill>
        <p:spPr>
          <a:xfrm>
            <a:off x="4737950" y="1284750"/>
            <a:ext cx="4280700" cy="3097864"/>
          </a:xfrm>
          <a:prstGeom prst="rect">
            <a:avLst/>
          </a:prstGeom>
          <a:noFill/>
          <a:ln w="19050" cap="flat" cmpd="sng">
            <a:solidFill>
              <a:schemeClr val="dk2"/>
            </a:solidFill>
            <a:prstDash val="solid"/>
            <a:round/>
            <a:headEnd type="none" w="sm" len="sm"/>
            <a:tailEnd type="none" w="sm" len="sm"/>
          </a:ln>
        </p:spPr>
      </p:pic>
      <p:sp>
        <p:nvSpPr>
          <p:cNvPr id="127" name="Google Shape;127;p19"/>
          <p:cNvSpPr/>
          <p:nvPr/>
        </p:nvSpPr>
        <p:spPr>
          <a:xfrm>
            <a:off x="2484900" y="2768450"/>
            <a:ext cx="315600" cy="2976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7949650" y="2571750"/>
            <a:ext cx="1001100" cy="864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8065975" y="3336575"/>
            <a:ext cx="952800" cy="477000"/>
          </a:xfrm>
          <a:prstGeom prst="ellipse">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txBox="1"/>
          <p:nvPr/>
        </p:nvSpPr>
        <p:spPr>
          <a:xfrm>
            <a:off x="7128000" y="2159225"/>
            <a:ext cx="2092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Roboto"/>
                <a:ea typeface="Roboto"/>
                <a:cs typeface="Roboto"/>
                <a:sym typeface="Roboto"/>
              </a:rPr>
              <a:t>3 month rolling avg of growth in NSFU acquisition: </a:t>
            </a:r>
            <a:r>
              <a:rPr lang="en" sz="1000" b="1">
                <a:solidFill>
                  <a:srgbClr val="38761D"/>
                </a:solidFill>
                <a:latin typeface="Roboto"/>
                <a:ea typeface="Roboto"/>
                <a:cs typeface="Roboto"/>
                <a:sym typeface="Roboto"/>
              </a:rPr>
              <a:t>+22%</a:t>
            </a:r>
            <a:endParaRPr sz="1000" b="1">
              <a:solidFill>
                <a:srgbClr val="38761D"/>
              </a:solidFill>
              <a:latin typeface="Roboto"/>
              <a:ea typeface="Roboto"/>
              <a:cs typeface="Roboto"/>
              <a:sym typeface="Roboto"/>
            </a:endParaRPr>
          </a:p>
        </p:txBody>
      </p:sp>
      <p:sp>
        <p:nvSpPr>
          <p:cNvPr id="131" name="Google Shape;131;p19"/>
          <p:cNvSpPr txBox="1"/>
          <p:nvPr/>
        </p:nvSpPr>
        <p:spPr>
          <a:xfrm>
            <a:off x="6349325" y="3420425"/>
            <a:ext cx="2092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Roboto"/>
                <a:ea typeface="Roboto"/>
                <a:cs typeface="Roboto"/>
                <a:sym typeface="Roboto"/>
              </a:rPr>
              <a:t>3 month rolling avg of growth in ESFU acquisition: </a:t>
            </a:r>
            <a:r>
              <a:rPr lang="en" sz="1000" b="1">
                <a:solidFill>
                  <a:srgbClr val="FF0000"/>
                </a:solidFill>
                <a:latin typeface="Roboto"/>
                <a:ea typeface="Roboto"/>
                <a:cs typeface="Roboto"/>
                <a:sym typeface="Roboto"/>
              </a:rPr>
              <a:t>-6%</a:t>
            </a:r>
            <a:endParaRPr sz="1000" b="1">
              <a:solidFill>
                <a:srgbClr val="FF0000"/>
              </a:solidFill>
              <a:latin typeface="Roboto"/>
              <a:ea typeface="Roboto"/>
              <a:cs typeface="Roboto"/>
              <a:sym typeface="Roboto"/>
            </a:endParaRPr>
          </a:p>
        </p:txBody>
      </p:sp>
      <p:pic>
        <p:nvPicPr>
          <p:cNvPr id="132" name="Google Shape;132;p19"/>
          <p:cNvPicPr preferRelativeResize="0"/>
          <p:nvPr/>
        </p:nvPicPr>
        <p:blipFill>
          <a:blip r:embed="rId5">
            <a:alphaModFix/>
          </a:blip>
          <a:stretch>
            <a:fillRect/>
          </a:stretch>
        </p:blipFill>
        <p:spPr>
          <a:xfrm>
            <a:off x="8474389" y="81150"/>
            <a:ext cx="615511" cy="432900"/>
          </a:xfrm>
          <a:prstGeom prst="rect">
            <a:avLst/>
          </a:prstGeom>
          <a:noFill/>
          <a:ln>
            <a:noFill/>
          </a:ln>
        </p:spPr>
      </p:pic>
      <p:sp>
        <p:nvSpPr>
          <p:cNvPr id="133" name="Google Shape;133;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173075" y="165075"/>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t>Retention % by Cohort</a:t>
            </a:r>
            <a:endParaRPr b="1"/>
          </a:p>
        </p:txBody>
      </p:sp>
      <p:sp>
        <p:nvSpPr>
          <p:cNvPr id="139" name="Google Shape;139;p20"/>
          <p:cNvSpPr txBox="1"/>
          <p:nvPr/>
        </p:nvSpPr>
        <p:spPr>
          <a:xfrm>
            <a:off x="5018850" y="847675"/>
            <a:ext cx="42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40" name="Google Shape;140;p20"/>
          <p:cNvPicPr preferRelativeResize="0"/>
          <p:nvPr/>
        </p:nvPicPr>
        <p:blipFill>
          <a:blip r:embed="rId3">
            <a:alphaModFix/>
          </a:blip>
          <a:stretch>
            <a:fillRect/>
          </a:stretch>
        </p:blipFill>
        <p:spPr>
          <a:xfrm>
            <a:off x="173075" y="1456525"/>
            <a:ext cx="4223700" cy="3409495"/>
          </a:xfrm>
          <a:prstGeom prst="rect">
            <a:avLst/>
          </a:prstGeom>
          <a:noFill/>
          <a:ln w="19050" cap="flat" cmpd="sng">
            <a:solidFill>
              <a:schemeClr val="dk2"/>
            </a:solidFill>
            <a:prstDash val="solid"/>
            <a:round/>
            <a:headEnd type="none" w="sm" len="sm"/>
            <a:tailEnd type="none" w="sm" len="sm"/>
          </a:ln>
        </p:spPr>
      </p:pic>
      <p:pic>
        <p:nvPicPr>
          <p:cNvPr id="141" name="Google Shape;141;p20"/>
          <p:cNvPicPr preferRelativeResize="0"/>
          <p:nvPr/>
        </p:nvPicPr>
        <p:blipFill>
          <a:blip r:embed="rId4">
            <a:alphaModFix/>
          </a:blip>
          <a:stretch>
            <a:fillRect/>
          </a:stretch>
        </p:blipFill>
        <p:spPr>
          <a:xfrm>
            <a:off x="4734300" y="1456525"/>
            <a:ext cx="4126635" cy="3409500"/>
          </a:xfrm>
          <a:prstGeom prst="rect">
            <a:avLst/>
          </a:prstGeom>
          <a:noFill/>
          <a:ln w="19050" cap="flat" cmpd="sng">
            <a:solidFill>
              <a:schemeClr val="dk2"/>
            </a:solidFill>
            <a:prstDash val="solid"/>
            <a:round/>
            <a:headEnd type="none" w="sm" len="sm"/>
            <a:tailEnd type="none" w="sm" len="sm"/>
          </a:ln>
        </p:spPr>
      </p:pic>
      <p:sp>
        <p:nvSpPr>
          <p:cNvPr id="142" name="Google Shape;142;p20"/>
          <p:cNvSpPr txBox="1"/>
          <p:nvPr/>
        </p:nvSpPr>
        <p:spPr>
          <a:xfrm>
            <a:off x="1405925" y="1117225"/>
            <a:ext cx="2092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FFFFFF"/>
                </a:solidFill>
                <a:latin typeface="Roboto"/>
                <a:ea typeface="Roboto"/>
                <a:cs typeface="Roboto"/>
                <a:sym typeface="Roboto"/>
              </a:rPr>
              <a:t>User Type: ESFU</a:t>
            </a:r>
            <a:endParaRPr sz="1500" b="1">
              <a:solidFill>
                <a:srgbClr val="FFFFFF"/>
              </a:solidFill>
              <a:latin typeface="Roboto"/>
              <a:ea typeface="Roboto"/>
              <a:cs typeface="Roboto"/>
              <a:sym typeface="Roboto"/>
            </a:endParaRPr>
          </a:p>
        </p:txBody>
      </p:sp>
      <p:sp>
        <p:nvSpPr>
          <p:cNvPr id="143" name="Google Shape;143;p20"/>
          <p:cNvSpPr txBox="1"/>
          <p:nvPr/>
        </p:nvSpPr>
        <p:spPr>
          <a:xfrm>
            <a:off x="5958913" y="1117225"/>
            <a:ext cx="20922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FFFFFF"/>
                </a:solidFill>
                <a:latin typeface="Roboto"/>
                <a:ea typeface="Roboto"/>
                <a:cs typeface="Roboto"/>
                <a:sym typeface="Roboto"/>
              </a:rPr>
              <a:t>User Type: NSFU</a:t>
            </a:r>
            <a:endParaRPr sz="1500" b="1">
              <a:solidFill>
                <a:srgbClr val="FFFFFF"/>
              </a:solidFill>
              <a:latin typeface="Roboto"/>
              <a:ea typeface="Roboto"/>
              <a:cs typeface="Roboto"/>
              <a:sym typeface="Roboto"/>
            </a:endParaRPr>
          </a:p>
        </p:txBody>
      </p:sp>
      <p:sp>
        <p:nvSpPr>
          <p:cNvPr id="144" name="Google Shape;144;p20"/>
          <p:cNvSpPr/>
          <p:nvPr/>
        </p:nvSpPr>
        <p:spPr>
          <a:xfrm>
            <a:off x="996975" y="1722375"/>
            <a:ext cx="279600" cy="261600"/>
          </a:xfrm>
          <a:prstGeom prst="ellipse">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5559050" y="1722375"/>
            <a:ext cx="279600" cy="261600"/>
          </a:xfrm>
          <a:prstGeom prst="ellipse">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3556225" y="1722375"/>
            <a:ext cx="279600" cy="261600"/>
          </a:xfrm>
          <a:prstGeom prst="ellipse">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8051125" y="1722375"/>
            <a:ext cx="279600" cy="261600"/>
          </a:xfrm>
          <a:prstGeom prst="ellipse">
            <a:avLst/>
          </a:prstGeom>
          <a:noFill/>
          <a:ln w="2857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20"/>
          <p:cNvPicPr preferRelativeResize="0"/>
          <p:nvPr/>
        </p:nvPicPr>
        <p:blipFill>
          <a:blip r:embed="rId5">
            <a:alphaModFix/>
          </a:blip>
          <a:stretch>
            <a:fillRect/>
          </a:stretch>
        </p:blipFill>
        <p:spPr>
          <a:xfrm>
            <a:off x="8474389" y="81150"/>
            <a:ext cx="615511" cy="432900"/>
          </a:xfrm>
          <a:prstGeom prst="rect">
            <a:avLst/>
          </a:prstGeom>
          <a:noFill/>
          <a:ln>
            <a:noFill/>
          </a:ln>
        </p:spPr>
      </p:pic>
      <p:sp>
        <p:nvSpPr>
          <p:cNvPr id="149" name="Google Shape;149;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73075" y="165075"/>
            <a:ext cx="99318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880" b="1"/>
              <a:t>Usage Segmentation by Cohort</a:t>
            </a:r>
            <a:endParaRPr sz="2880" b="1"/>
          </a:p>
          <a:p>
            <a:pPr marL="0" lvl="0" indent="0" algn="l" rtl="0">
              <a:spcBef>
                <a:spcPts val="0"/>
              </a:spcBef>
              <a:spcAft>
                <a:spcPts val="0"/>
              </a:spcAft>
              <a:buSzPts val="990"/>
              <a:buNone/>
            </a:pPr>
            <a:r>
              <a:rPr lang="en" sz="2080" b="1"/>
              <a:t>Number of Active Months vs. Average Monthly Days Active</a:t>
            </a:r>
            <a:r>
              <a:rPr lang="en" sz="2180" b="1"/>
              <a:t> </a:t>
            </a:r>
            <a:r>
              <a:rPr lang="en" sz="1180" b="1" i="1"/>
              <a:t>(at each customer-level)</a:t>
            </a:r>
            <a:endParaRPr sz="1180" b="1" i="1"/>
          </a:p>
        </p:txBody>
      </p:sp>
      <p:sp>
        <p:nvSpPr>
          <p:cNvPr id="155" name="Google Shape;155;p21"/>
          <p:cNvSpPr txBox="1"/>
          <p:nvPr/>
        </p:nvSpPr>
        <p:spPr>
          <a:xfrm>
            <a:off x="5018850" y="847675"/>
            <a:ext cx="422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6" name="Google Shape;156;p21"/>
          <p:cNvSpPr txBox="1"/>
          <p:nvPr/>
        </p:nvSpPr>
        <p:spPr>
          <a:xfrm>
            <a:off x="1391025" y="1041025"/>
            <a:ext cx="209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User Type: ESFU</a:t>
            </a:r>
            <a:endParaRPr b="1">
              <a:solidFill>
                <a:srgbClr val="FFFFFF"/>
              </a:solidFill>
              <a:latin typeface="Roboto"/>
              <a:ea typeface="Roboto"/>
              <a:cs typeface="Roboto"/>
              <a:sym typeface="Roboto"/>
            </a:endParaRPr>
          </a:p>
        </p:txBody>
      </p:sp>
      <p:sp>
        <p:nvSpPr>
          <p:cNvPr id="157" name="Google Shape;157;p21"/>
          <p:cNvSpPr txBox="1"/>
          <p:nvPr/>
        </p:nvSpPr>
        <p:spPr>
          <a:xfrm>
            <a:off x="5784413" y="1041025"/>
            <a:ext cx="209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User Type: NSFU</a:t>
            </a:r>
            <a:endParaRPr b="1">
              <a:solidFill>
                <a:srgbClr val="FFFFFF"/>
              </a:solidFill>
              <a:latin typeface="Roboto"/>
              <a:ea typeface="Roboto"/>
              <a:cs typeface="Roboto"/>
              <a:sym typeface="Roboto"/>
            </a:endParaRPr>
          </a:p>
        </p:txBody>
      </p:sp>
      <p:pic>
        <p:nvPicPr>
          <p:cNvPr id="158" name="Google Shape;158;p21"/>
          <p:cNvPicPr preferRelativeResize="0"/>
          <p:nvPr/>
        </p:nvPicPr>
        <p:blipFill>
          <a:blip r:embed="rId3">
            <a:alphaModFix/>
          </a:blip>
          <a:stretch>
            <a:fillRect/>
          </a:stretch>
        </p:blipFill>
        <p:spPr>
          <a:xfrm>
            <a:off x="371975" y="1378020"/>
            <a:ext cx="3780424" cy="3683829"/>
          </a:xfrm>
          <a:prstGeom prst="rect">
            <a:avLst/>
          </a:prstGeom>
          <a:noFill/>
          <a:ln w="19050" cap="flat" cmpd="sng">
            <a:solidFill>
              <a:schemeClr val="dk2"/>
            </a:solidFill>
            <a:prstDash val="solid"/>
            <a:round/>
            <a:headEnd type="none" w="sm" len="sm"/>
            <a:tailEnd type="none" w="sm" len="sm"/>
          </a:ln>
        </p:spPr>
      </p:pic>
      <p:pic>
        <p:nvPicPr>
          <p:cNvPr id="159" name="Google Shape;159;p21"/>
          <p:cNvPicPr preferRelativeResize="0"/>
          <p:nvPr/>
        </p:nvPicPr>
        <p:blipFill>
          <a:blip r:embed="rId4">
            <a:alphaModFix/>
          </a:blip>
          <a:stretch>
            <a:fillRect/>
          </a:stretch>
        </p:blipFill>
        <p:spPr>
          <a:xfrm>
            <a:off x="4818800" y="1379725"/>
            <a:ext cx="3780424" cy="3680424"/>
          </a:xfrm>
          <a:prstGeom prst="rect">
            <a:avLst/>
          </a:prstGeom>
          <a:noFill/>
          <a:ln w="19050" cap="flat" cmpd="sng">
            <a:solidFill>
              <a:schemeClr val="dk2"/>
            </a:solidFill>
            <a:prstDash val="solid"/>
            <a:round/>
            <a:headEnd type="none" w="sm" len="sm"/>
            <a:tailEnd type="none" w="sm" len="sm"/>
          </a:ln>
        </p:spPr>
      </p:pic>
      <p:pic>
        <p:nvPicPr>
          <p:cNvPr id="160" name="Google Shape;160;p21"/>
          <p:cNvPicPr preferRelativeResize="0"/>
          <p:nvPr/>
        </p:nvPicPr>
        <p:blipFill>
          <a:blip r:embed="rId5">
            <a:alphaModFix/>
          </a:blip>
          <a:stretch>
            <a:fillRect/>
          </a:stretch>
        </p:blipFill>
        <p:spPr>
          <a:xfrm>
            <a:off x="8474389" y="81150"/>
            <a:ext cx="615511" cy="432900"/>
          </a:xfrm>
          <a:prstGeom prst="rect">
            <a:avLst/>
          </a:prstGeom>
          <a:noFill/>
          <a:ln>
            <a:noFill/>
          </a:ln>
        </p:spPr>
      </p:pic>
      <p:sp>
        <p:nvSpPr>
          <p:cNvPr id="161" name="Google Shape;161;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876</Words>
  <Application>Microsoft Office PowerPoint</Application>
  <PresentationFormat>On-screen Show (16:9)</PresentationFormat>
  <Paragraphs>66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Material</vt:lpstr>
      <vt:lpstr>Performance of TimeForce App</vt:lpstr>
      <vt:lpstr>Definitions ESFU vs. NSFU</vt:lpstr>
      <vt:lpstr>How is TimeForce doing?</vt:lpstr>
      <vt:lpstr>Monthly Active Users (MAU)</vt:lpstr>
      <vt:lpstr>Monthly Active Users (MAU) by User Type</vt:lpstr>
      <vt:lpstr>New User Acquisition</vt:lpstr>
      <vt:lpstr>New User Acquisition by User Type</vt:lpstr>
      <vt:lpstr>Retention % by Cohort</vt:lpstr>
      <vt:lpstr>Usage Segmentation by Cohort Number of Active Months vs. Average Monthly Days Active (at each customer-level)</vt:lpstr>
      <vt:lpstr>What should we focus on to grow TimeForce adoption?</vt:lpstr>
      <vt:lpstr>What should we focus on to grow TimeForce adoption?</vt:lpstr>
      <vt:lpstr>What should we focus on to grow TimeForce adoption?</vt:lpstr>
      <vt:lpstr>Focus on Acquisition? OR Improve Retention?</vt:lpstr>
      <vt:lpstr>Where should we look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of TimeForce App</dc:title>
  <dc:creator>YC</dc:creator>
  <cp:lastModifiedBy>Young Cho</cp:lastModifiedBy>
  <cp:revision>1</cp:revision>
  <dcterms:modified xsi:type="dcterms:W3CDTF">2021-02-11T14:41:28Z</dcterms:modified>
</cp:coreProperties>
</file>