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Patrick Hand"/>
      <p:regular r:id="rId18"/>
    </p:embeddedFont>
    <p:embeddedFont>
      <p:font typeface="Roboto"/>
      <p:regular r:id="rId19"/>
      <p:bold r:id="rId20"/>
      <p:italic r:id="rId21"/>
      <p:boldItalic r:id="rId22"/>
    </p:embeddedFont>
    <p:embeddedFont>
      <p:font typeface="Patrick Hand SC"/>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7.xml"/><Relationship Id="rId22" Type="http://schemas.openxmlformats.org/officeDocument/2006/relationships/font" Target="fonts/Roboto-boldItalic.fntdata"/><Relationship Id="rId10" Type="http://schemas.openxmlformats.org/officeDocument/2006/relationships/slide" Target="slides/slide6.xml"/><Relationship Id="rId21"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PatrickHandS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regular.fntdata"/><Relationship Id="rId6" Type="http://schemas.openxmlformats.org/officeDocument/2006/relationships/slide" Target="slides/slide2.xml"/><Relationship Id="rId18" Type="http://schemas.openxmlformats.org/officeDocument/2006/relationships/font" Target="fonts/PatrickHand-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Hey guys, we are Group 5. Me along with ((other 4 names)) would like to </a:t>
            </a:r>
            <a:r>
              <a:rPr lang="en"/>
              <a:t>introduce</a:t>
            </a:r>
            <a:r>
              <a:rPr lang="en"/>
              <a:t> you to our final project, a website for audience evaluation of </a:t>
            </a:r>
            <a:r>
              <a:rPr lang="en"/>
              <a:t>presentations</a:t>
            </a: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5f2680baf_6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5f2680baf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Here’s an overview of our project. It’s an authenticated website where instructors and TAs are able to create presentation events. After that, audience members, the students, would be able to do an evaluation form for the presentation of other groups. The website would then be able to generate a page summarizing the results of evaluation for instructor reference to assign grades.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bc43da9ef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bc43da9e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5f2680baf_6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5f2680baf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2540425" y="1991825"/>
            <a:ext cx="4063200" cy="1159800"/>
          </a:xfrm>
          <a:prstGeom prst="rect">
            <a:avLst/>
          </a:prstGeom>
        </p:spPr>
        <p:txBody>
          <a:bodyPr anchorCtr="0" anchor="ctr" bIns="0" lIns="0" spcFirstLastPara="1" rIns="0" wrap="square" tIns="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blank">
  <p:cSld name="BLANK">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11"/>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_1">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12"/>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dget - Mobile">
  <p:cSld name="BLANK_1_2">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52" name="Google Shape;52;p13"/>
          <p:cNvSpPr txBox="1"/>
          <p:nvPr>
            <p:ph idx="1" type="body"/>
          </p:nvPr>
        </p:nvSpPr>
        <p:spPr>
          <a:xfrm>
            <a:off x="2137950" y="1973175"/>
            <a:ext cx="1281900" cy="1348200"/>
          </a:xfrm>
          <a:prstGeom prst="rect">
            <a:avLst/>
          </a:prstGeom>
        </p:spPr>
        <p:txBody>
          <a:bodyPr anchorCtr="0" anchor="t" bIns="0" lIns="0" spcFirstLastPara="1" rIns="0" wrap="square" tIns="0">
            <a:noAutofit/>
          </a:bodyPr>
          <a:lstStyle>
            <a:lvl1pPr indent="-304800" lvl="0" marL="457200" rtl="0">
              <a:spcBef>
                <a:spcPts val="600"/>
              </a:spcBef>
              <a:spcAft>
                <a:spcPts val="0"/>
              </a:spcAft>
              <a:buSzPts val="1200"/>
              <a:buChar char="&gt;"/>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dget - Tablet">
  <p:cSld name="BLANK_1_2_1">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55" name="Google Shape;55;p14"/>
          <p:cNvSpPr txBox="1"/>
          <p:nvPr>
            <p:ph idx="1" type="body"/>
          </p:nvPr>
        </p:nvSpPr>
        <p:spPr>
          <a:xfrm>
            <a:off x="1752950" y="1475875"/>
            <a:ext cx="1281900" cy="1348200"/>
          </a:xfrm>
          <a:prstGeom prst="rect">
            <a:avLst/>
          </a:prstGeom>
        </p:spPr>
        <p:txBody>
          <a:bodyPr anchorCtr="0" anchor="t" bIns="0" lIns="0" spcFirstLastPara="1" rIns="0" wrap="square" tIns="0">
            <a:noAutofit/>
          </a:bodyPr>
          <a:lstStyle>
            <a:lvl1pPr indent="-304800" lvl="0" marL="457200" rtl="0">
              <a:spcBef>
                <a:spcPts val="600"/>
              </a:spcBef>
              <a:spcAft>
                <a:spcPts val="0"/>
              </a:spcAft>
              <a:buSzPts val="1200"/>
              <a:buChar char="&gt;"/>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
    <p:spTree>
      <p:nvGrpSpPr>
        <p:cNvPr id="56" name="Shape 56"/>
        <p:cNvGrpSpPr/>
        <p:nvPr/>
      </p:nvGrpSpPr>
      <p:grpSpPr>
        <a:xfrm>
          <a:off x="0" y="0"/>
          <a:ext cx="0" cy="0"/>
          <a:chOff x="0" y="0"/>
          <a:chExt cx="0" cy="0"/>
        </a:xfrm>
      </p:grpSpPr>
      <p:pic>
        <p:nvPicPr>
          <p:cNvPr id="57" name="Google Shape;57;p15"/>
          <p:cNvPicPr preferRelativeResize="0"/>
          <p:nvPr/>
        </p:nvPicPr>
        <p:blipFill>
          <a:blip r:embed="rId2">
            <a:alphaModFix/>
          </a:blip>
          <a:stretch>
            <a:fillRect/>
          </a:stretch>
        </p:blipFill>
        <p:spPr>
          <a:xfrm>
            <a:off x="0" y="0"/>
            <a:ext cx="9144001" cy="5143500"/>
          </a:xfrm>
          <a:prstGeom prst="rect">
            <a:avLst/>
          </a:prstGeom>
          <a:noFill/>
          <a:ln>
            <a:noFill/>
          </a:ln>
        </p:spPr>
      </p:pic>
      <p:sp>
        <p:nvSpPr>
          <p:cNvPr id="58" name="Google Shape;58;p15"/>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2457500" y="1583350"/>
            <a:ext cx="4229100" cy="1159800"/>
          </a:xfrm>
          <a:prstGeom prst="rect">
            <a:avLst/>
          </a:prstGeom>
        </p:spPr>
        <p:txBody>
          <a:bodyPr anchorCtr="0" anchor="b" bIns="0" lIns="0" spcFirstLastPara="1" rIns="0" wrap="square" tIns="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3" name="Google Shape;13;p3"/>
          <p:cNvSpPr txBox="1"/>
          <p:nvPr>
            <p:ph idx="1" type="subTitle"/>
          </p:nvPr>
        </p:nvSpPr>
        <p:spPr>
          <a:xfrm>
            <a:off x="2457500" y="2840054"/>
            <a:ext cx="4229100" cy="784800"/>
          </a:xfrm>
          <a:prstGeom prst="rect">
            <a:avLst/>
          </a:prstGeom>
        </p:spPr>
        <p:txBody>
          <a:bodyPr anchorCtr="0" anchor="t" bIns="0" lIns="0" spcFirstLastPara="1" rIns="0" wrap="square" tIns="0">
            <a:noAutofit/>
          </a:bodyPr>
          <a:lstStyle>
            <a:lvl1pPr lvl="0" rtl="0" algn="ctr">
              <a:spcBef>
                <a:spcPts val="0"/>
              </a:spcBef>
              <a:spcAft>
                <a:spcPts val="0"/>
              </a:spcAft>
              <a:buClr>
                <a:schemeClr val="dk2"/>
              </a:buClr>
              <a:buSzPts val="2400"/>
              <a:buNone/>
              <a:defRPr>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4"/>
          <p:cNvSpPr txBox="1"/>
          <p:nvPr>
            <p:ph idx="1" type="body"/>
          </p:nvPr>
        </p:nvSpPr>
        <p:spPr>
          <a:xfrm>
            <a:off x="3135950" y="922850"/>
            <a:ext cx="2872200" cy="3588300"/>
          </a:xfrm>
          <a:prstGeom prst="rect">
            <a:avLst/>
          </a:prstGeom>
        </p:spPr>
        <p:txBody>
          <a:bodyPr anchorCtr="0" anchor="ctr" bIns="0" lIns="0" spcFirstLastPara="1" rIns="0" wrap="square" tIns="0">
            <a:noAutofit/>
          </a:bodyPr>
          <a:lstStyle>
            <a:lvl1pPr indent="-381000" lvl="0" marL="457200" rtl="0" algn="ctr">
              <a:spcBef>
                <a:spcPts val="600"/>
              </a:spcBef>
              <a:spcAft>
                <a:spcPts val="0"/>
              </a:spcAft>
              <a:buSzPts val="2400"/>
              <a:buChar char="&gt;"/>
              <a:defRPr/>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81000" lvl="3" marL="1828800" rtl="0" algn="ctr">
              <a:spcBef>
                <a:spcPts val="0"/>
              </a:spcBef>
              <a:spcAft>
                <a:spcPts val="0"/>
              </a:spcAft>
              <a:buSzPts val="2400"/>
              <a:buChar char="-"/>
              <a:defRPr/>
            </a:lvl4pPr>
            <a:lvl5pPr indent="-381000" lvl="4" marL="2286000" rtl="0" algn="ctr">
              <a:spcBef>
                <a:spcPts val="0"/>
              </a:spcBef>
              <a:spcAft>
                <a:spcPts val="0"/>
              </a:spcAft>
              <a:buSzPts val="2400"/>
              <a:buChar char="-"/>
              <a:defRPr/>
            </a:lvl5pPr>
            <a:lvl6pPr indent="-381000" lvl="5" marL="2743200" rtl="0" algn="ctr">
              <a:spcBef>
                <a:spcPts val="0"/>
              </a:spcBef>
              <a:spcAft>
                <a:spcPts val="0"/>
              </a:spcAft>
              <a:buSzPts val="2400"/>
              <a:buChar char="-"/>
              <a:defRPr/>
            </a:lvl6pPr>
            <a:lvl7pPr indent="-381000" lvl="6" marL="3200400" rtl="0" algn="ctr">
              <a:spcBef>
                <a:spcPts val="0"/>
              </a:spcBef>
              <a:spcAft>
                <a:spcPts val="0"/>
              </a:spcAft>
              <a:buSzPts val="2400"/>
              <a:buChar char="-"/>
              <a:defRPr/>
            </a:lvl7pPr>
            <a:lvl8pPr indent="-381000" lvl="7" marL="3657600" rtl="0" algn="ctr">
              <a:spcBef>
                <a:spcPts val="0"/>
              </a:spcBef>
              <a:spcAft>
                <a:spcPts val="0"/>
              </a:spcAft>
              <a:buSzPts val="2400"/>
              <a:buChar char="-"/>
              <a:defRPr/>
            </a:lvl8pPr>
            <a:lvl9pPr indent="-381000" lvl="8" marL="4114800" algn="ctr">
              <a:spcBef>
                <a:spcPts val="0"/>
              </a:spcBef>
              <a:spcAft>
                <a:spcPts val="0"/>
              </a:spcAft>
              <a:buSzPts val="2400"/>
              <a:buChar char="-"/>
              <a:defRPr/>
            </a:lvl9pPr>
          </a:lstStyle>
          <a:p/>
        </p:txBody>
      </p:sp>
      <p:sp>
        <p:nvSpPr>
          <p:cNvPr id="16" name="Google Shape;16;p4"/>
          <p:cNvSpPr txBox="1"/>
          <p:nvPr>
            <p:ph idx="12" type="sldNum"/>
          </p:nvPr>
        </p:nvSpPr>
        <p:spPr>
          <a:xfrm>
            <a:off x="4297650" y="4726525"/>
            <a:ext cx="548700" cy="416700"/>
          </a:xfrm>
          <a:prstGeom prst="rect">
            <a:avLst/>
          </a:prstGeom>
        </p:spPr>
        <p:txBody>
          <a:bodyPr anchorCtr="0" anchor="ctr" bIns="0" lIns="0" spcFirstLastPara="1" rIns="0" wrap="square" tIns="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5"/>
          <p:cNvSpPr/>
          <p:nvPr/>
        </p:nvSpPr>
        <p:spPr>
          <a:xfrm rot="254369">
            <a:off x="3871013" y="1231044"/>
            <a:ext cx="1406078" cy="118636"/>
          </a:xfrm>
          <a:custGeom>
            <a:rect b="b" l="l" r="r" t="t"/>
            <a:pathLst>
              <a:path extrusionOk="0" h="8963" w="8217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5"/>
          <p:cNvSpPr txBox="1"/>
          <p:nvPr>
            <p:ph type="title"/>
          </p:nvPr>
        </p:nvSpPr>
        <p:spPr>
          <a:xfrm>
            <a:off x="1628275" y="810800"/>
            <a:ext cx="5887500" cy="445500"/>
          </a:xfrm>
          <a:prstGeom prst="rect">
            <a:avLst/>
          </a:prstGeom>
        </p:spPr>
        <p:txBody>
          <a:bodyPr anchorCtr="0" anchor="b" bIns="0" lIns="0" spcFirstLastPara="1" rIns="0" wrap="square" tIns="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0" name="Google Shape;20;p5"/>
          <p:cNvSpPr txBox="1"/>
          <p:nvPr>
            <p:ph idx="1" type="body"/>
          </p:nvPr>
        </p:nvSpPr>
        <p:spPr>
          <a:xfrm>
            <a:off x="1628275" y="1428825"/>
            <a:ext cx="5887500" cy="29088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gt;"/>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1" name="Google Shape;21;p5"/>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6"/>
          <p:cNvSpPr txBox="1"/>
          <p:nvPr>
            <p:ph type="title"/>
          </p:nvPr>
        </p:nvSpPr>
        <p:spPr>
          <a:xfrm>
            <a:off x="1876225" y="1420400"/>
            <a:ext cx="2345100" cy="312300"/>
          </a:xfrm>
          <a:prstGeom prst="rect">
            <a:avLst/>
          </a:prstGeom>
        </p:spPr>
        <p:txBody>
          <a:bodyPr anchorCtr="0" anchor="b" bIns="0" lIns="0" spcFirstLastPara="1" rIns="0" wrap="square" tIns="0">
            <a:noAutofit/>
          </a:bodyPr>
          <a:lstStyle>
            <a:lvl1pPr lvl="0" rtl="0" algn="l">
              <a:spcBef>
                <a:spcPts val="0"/>
              </a:spcBef>
              <a:spcAft>
                <a:spcPts val="0"/>
              </a:spcAft>
              <a:buSzPts val="2400"/>
              <a:buNone/>
              <a:defRPr/>
            </a:lvl1pPr>
            <a:lvl2pPr lvl="1" rtl="0" algn="l">
              <a:spcBef>
                <a:spcPts val="0"/>
              </a:spcBef>
              <a:spcAft>
                <a:spcPts val="0"/>
              </a:spcAft>
              <a:buSzPts val="2400"/>
              <a:buNone/>
              <a:defRPr/>
            </a:lvl2pPr>
            <a:lvl3pPr lvl="2" rtl="0" algn="l">
              <a:spcBef>
                <a:spcPts val="0"/>
              </a:spcBef>
              <a:spcAft>
                <a:spcPts val="0"/>
              </a:spcAft>
              <a:buSzPts val="2400"/>
              <a:buNone/>
              <a:defRPr/>
            </a:lvl3pPr>
            <a:lvl4pPr lvl="3" rtl="0" algn="l">
              <a:spcBef>
                <a:spcPts val="0"/>
              </a:spcBef>
              <a:spcAft>
                <a:spcPts val="0"/>
              </a:spcAft>
              <a:buSzPts val="2400"/>
              <a:buNone/>
              <a:defRPr/>
            </a:lvl4pPr>
            <a:lvl5pPr lvl="4" rtl="0" algn="l">
              <a:spcBef>
                <a:spcPts val="0"/>
              </a:spcBef>
              <a:spcAft>
                <a:spcPts val="0"/>
              </a:spcAft>
              <a:buSzPts val="2400"/>
              <a:buNone/>
              <a:defRPr/>
            </a:lvl5pPr>
            <a:lvl6pPr lvl="5" rtl="0" algn="l">
              <a:spcBef>
                <a:spcPts val="0"/>
              </a:spcBef>
              <a:spcAft>
                <a:spcPts val="0"/>
              </a:spcAft>
              <a:buSzPts val="2400"/>
              <a:buNone/>
              <a:defRPr/>
            </a:lvl6pPr>
            <a:lvl7pPr lvl="6" rtl="0" algn="l">
              <a:spcBef>
                <a:spcPts val="0"/>
              </a:spcBef>
              <a:spcAft>
                <a:spcPts val="0"/>
              </a:spcAft>
              <a:buSzPts val="2400"/>
              <a:buNone/>
              <a:defRPr/>
            </a:lvl7pPr>
            <a:lvl8pPr lvl="7" rtl="0" algn="l">
              <a:spcBef>
                <a:spcPts val="0"/>
              </a:spcBef>
              <a:spcAft>
                <a:spcPts val="0"/>
              </a:spcAft>
              <a:buSzPts val="2400"/>
              <a:buNone/>
              <a:defRPr/>
            </a:lvl8pPr>
            <a:lvl9pPr lvl="8" rtl="0" algn="l">
              <a:spcBef>
                <a:spcPts val="0"/>
              </a:spcBef>
              <a:spcAft>
                <a:spcPts val="0"/>
              </a:spcAft>
              <a:buSzPts val="2400"/>
              <a:buNone/>
              <a:defRPr/>
            </a:lvl9pPr>
          </a:lstStyle>
          <a:p/>
        </p:txBody>
      </p:sp>
      <p:sp>
        <p:nvSpPr>
          <p:cNvPr id="24" name="Google Shape;24;p6"/>
          <p:cNvSpPr txBox="1"/>
          <p:nvPr>
            <p:ph idx="1" type="body"/>
          </p:nvPr>
        </p:nvSpPr>
        <p:spPr>
          <a:xfrm>
            <a:off x="1876225" y="1853502"/>
            <a:ext cx="2345100" cy="20385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gt;"/>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5" name="Google Shape;25;p6"/>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7"/>
          <p:cNvSpPr/>
          <p:nvPr/>
        </p:nvSpPr>
        <p:spPr>
          <a:xfrm rot="254369">
            <a:off x="3871013" y="1231044"/>
            <a:ext cx="1406078" cy="118636"/>
          </a:xfrm>
          <a:custGeom>
            <a:rect b="b" l="l" r="r" t="t"/>
            <a:pathLst>
              <a:path extrusionOk="0" h="8963" w="8217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7"/>
          <p:cNvSpPr txBox="1"/>
          <p:nvPr>
            <p:ph type="title"/>
          </p:nvPr>
        </p:nvSpPr>
        <p:spPr>
          <a:xfrm>
            <a:off x="1628275" y="810800"/>
            <a:ext cx="5887500" cy="445500"/>
          </a:xfrm>
          <a:prstGeom prst="rect">
            <a:avLst/>
          </a:prstGeom>
        </p:spPr>
        <p:txBody>
          <a:bodyPr anchorCtr="0" anchor="b" bIns="0" lIns="0" spcFirstLastPara="1" rIns="0" wrap="square" tIns="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9" name="Google Shape;29;p7"/>
          <p:cNvSpPr txBox="1"/>
          <p:nvPr>
            <p:ph idx="1" type="body"/>
          </p:nvPr>
        </p:nvSpPr>
        <p:spPr>
          <a:xfrm>
            <a:off x="1628225" y="1428825"/>
            <a:ext cx="2721300" cy="29088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gt;"/>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0" name="Google Shape;30;p7"/>
          <p:cNvSpPr txBox="1"/>
          <p:nvPr>
            <p:ph idx="2" type="body"/>
          </p:nvPr>
        </p:nvSpPr>
        <p:spPr>
          <a:xfrm>
            <a:off x="4794549" y="1428825"/>
            <a:ext cx="2721300" cy="29088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gt;"/>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7"/>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8"/>
          <p:cNvSpPr/>
          <p:nvPr/>
        </p:nvSpPr>
        <p:spPr>
          <a:xfrm rot="254369">
            <a:off x="3871013" y="1231044"/>
            <a:ext cx="1406078" cy="118636"/>
          </a:xfrm>
          <a:custGeom>
            <a:rect b="b" l="l" r="r" t="t"/>
            <a:pathLst>
              <a:path extrusionOk="0" h="8963" w="8217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8"/>
          <p:cNvSpPr txBox="1"/>
          <p:nvPr>
            <p:ph type="title"/>
          </p:nvPr>
        </p:nvSpPr>
        <p:spPr>
          <a:xfrm>
            <a:off x="1628275" y="810800"/>
            <a:ext cx="5887500" cy="4455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5" name="Google Shape;35;p8"/>
          <p:cNvSpPr txBox="1"/>
          <p:nvPr>
            <p:ph idx="1" type="body"/>
          </p:nvPr>
        </p:nvSpPr>
        <p:spPr>
          <a:xfrm>
            <a:off x="1628275" y="1428825"/>
            <a:ext cx="1786500" cy="29316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gt;"/>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6" name="Google Shape;36;p8"/>
          <p:cNvSpPr txBox="1"/>
          <p:nvPr>
            <p:ph idx="2" type="body"/>
          </p:nvPr>
        </p:nvSpPr>
        <p:spPr>
          <a:xfrm>
            <a:off x="3646725" y="1428825"/>
            <a:ext cx="1786500" cy="29316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gt;"/>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8"/>
          <p:cNvSpPr txBox="1"/>
          <p:nvPr>
            <p:ph idx="3" type="body"/>
          </p:nvPr>
        </p:nvSpPr>
        <p:spPr>
          <a:xfrm>
            <a:off x="5665175" y="1428825"/>
            <a:ext cx="1786500" cy="29316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gt;"/>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8"/>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p:nvPr/>
        </p:nvSpPr>
        <p:spPr>
          <a:xfrm rot="254369">
            <a:off x="3871013" y="1231044"/>
            <a:ext cx="1406078" cy="118636"/>
          </a:xfrm>
          <a:custGeom>
            <a:rect b="b" l="l" r="r" t="t"/>
            <a:pathLst>
              <a:path extrusionOk="0" h="8963" w="8217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1628275" y="810800"/>
            <a:ext cx="5887500" cy="445500"/>
          </a:xfrm>
          <a:prstGeom prst="rect">
            <a:avLst/>
          </a:prstGeom>
        </p:spPr>
        <p:txBody>
          <a:bodyPr anchorCtr="0" anchor="b" bIns="0" lIns="0" spcFirstLastPara="1" rIns="0" wrap="square" tIns="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2" name="Google Shape;42;p9"/>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10"/>
          <p:cNvSpPr txBox="1"/>
          <p:nvPr>
            <p:ph idx="1" type="body"/>
          </p:nvPr>
        </p:nvSpPr>
        <p:spPr>
          <a:xfrm>
            <a:off x="3068100" y="4101500"/>
            <a:ext cx="3007800" cy="519600"/>
          </a:xfrm>
          <a:prstGeom prst="rect">
            <a:avLst/>
          </a:prstGeom>
        </p:spPr>
        <p:txBody>
          <a:bodyPr anchorCtr="0" anchor="t" bIns="0" lIns="0" spcFirstLastPara="1" rIns="0" wrap="square" tIns="0">
            <a:noAutofit/>
          </a:bodyPr>
          <a:lstStyle>
            <a:lvl1pPr indent="-228600" lvl="0" marL="457200" algn="ctr">
              <a:spcBef>
                <a:spcPts val="360"/>
              </a:spcBef>
              <a:spcAft>
                <a:spcPts val="0"/>
              </a:spcAft>
              <a:buSzPts val="1600"/>
              <a:buNone/>
              <a:defRPr sz="1600">
                <a:solidFill>
                  <a:schemeClr val="dk2"/>
                </a:solidFill>
              </a:defRPr>
            </a:lvl1pPr>
          </a:lstStyle>
          <a:p/>
        </p:txBody>
      </p:sp>
      <p:sp>
        <p:nvSpPr>
          <p:cNvPr id="45" name="Google Shape;45;p10"/>
          <p:cNvSpPr txBox="1"/>
          <p:nvPr>
            <p:ph idx="12" type="sldNum"/>
          </p:nvPr>
        </p:nvSpPr>
        <p:spPr>
          <a:xfrm>
            <a:off x="4297650" y="4711450"/>
            <a:ext cx="548700" cy="432000"/>
          </a:xfrm>
          <a:prstGeom prst="rect">
            <a:avLst/>
          </a:prstGeom>
        </p:spPr>
        <p:txBody>
          <a:bodyPr anchorCtr="0" anchor="ctr" bIns="0" lIns="0" spcFirstLastPara="1" rIns="0" wrap="square" tIns="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628275" y="810800"/>
            <a:ext cx="5887500" cy="445500"/>
          </a:xfrm>
          <a:prstGeom prst="rect">
            <a:avLst/>
          </a:prstGeom>
          <a:noFill/>
          <a:ln>
            <a:noFill/>
          </a:ln>
        </p:spPr>
        <p:txBody>
          <a:bodyPr anchorCtr="0" anchor="b" bIns="0" lIns="0" spcFirstLastPara="1" rIns="0" wrap="square" tIns="0">
            <a:noAutofit/>
          </a:bodyPr>
          <a:lstStyle>
            <a:lvl1pPr lvl="0"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1pPr>
            <a:lvl2pPr lvl="1"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2pPr>
            <a:lvl3pPr lvl="2"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3pPr>
            <a:lvl4pPr lvl="3"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4pPr>
            <a:lvl5pPr lvl="4"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5pPr>
            <a:lvl6pPr lvl="5"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6pPr>
            <a:lvl7pPr lvl="6"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7pPr>
            <a:lvl8pPr lvl="7"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8pPr>
            <a:lvl9pPr lvl="8"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9pPr>
          </a:lstStyle>
          <a:p/>
        </p:txBody>
      </p:sp>
      <p:sp>
        <p:nvSpPr>
          <p:cNvPr id="7" name="Google Shape;7;p1"/>
          <p:cNvSpPr txBox="1"/>
          <p:nvPr>
            <p:ph idx="1" type="body"/>
          </p:nvPr>
        </p:nvSpPr>
        <p:spPr>
          <a:xfrm>
            <a:off x="1628275" y="1428825"/>
            <a:ext cx="5887500" cy="2908800"/>
          </a:xfrm>
          <a:prstGeom prst="rect">
            <a:avLst/>
          </a:prstGeom>
          <a:noFill/>
          <a:ln>
            <a:noFill/>
          </a:ln>
        </p:spPr>
        <p:txBody>
          <a:bodyPr anchorCtr="0" anchor="t" bIns="0" lIns="0" spcFirstLastPara="1" rIns="0" wrap="square" tIns="0">
            <a:noAutofit/>
          </a:bodyPr>
          <a:lstStyle>
            <a:lvl1pPr indent="-381000" lvl="0" marL="457200">
              <a:spcBef>
                <a:spcPts val="600"/>
              </a:spcBef>
              <a:spcAft>
                <a:spcPts val="0"/>
              </a:spcAft>
              <a:buClr>
                <a:schemeClr val="dk2"/>
              </a:buClr>
              <a:buSzPts val="2400"/>
              <a:buFont typeface="Patrick Hand"/>
              <a:buChar char="&gt;"/>
              <a:defRPr sz="2400">
                <a:solidFill>
                  <a:schemeClr val="dk1"/>
                </a:solidFill>
                <a:latin typeface="Patrick Hand"/>
                <a:ea typeface="Patrick Hand"/>
                <a:cs typeface="Patrick Hand"/>
                <a:sym typeface="Patrick Hand"/>
              </a:defRPr>
            </a:lvl1pPr>
            <a:lvl2pPr indent="-381000" lvl="1" marL="9144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2pPr>
            <a:lvl3pPr indent="-381000" lvl="2" marL="13716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3pPr>
            <a:lvl4pPr indent="-381000" lvl="3" marL="18288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4pPr>
            <a:lvl5pPr indent="-381000" lvl="4" marL="2286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5pPr>
            <a:lvl6pPr indent="-381000" lvl="5" marL="27432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6pPr>
            <a:lvl7pPr indent="-381000" lvl="6" marL="32004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7pPr>
            <a:lvl8pPr indent="-381000" lvl="7" marL="36576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8pPr>
            <a:lvl9pPr indent="-381000" lvl="8" marL="41148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9pPr>
          </a:lstStyle>
          <a:p/>
        </p:txBody>
      </p:sp>
      <p:sp>
        <p:nvSpPr>
          <p:cNvPr id="8" name="Google Shape;8;p1"/>
          <p:cNvSpPr txBox="1"/>
          <p:nvPr>
            <p:ph idx="12" type="sldNum"/>
          </p:nvPr>
        </p:nvSpPr>
        <p:spPr>
          <a:xfrm>
            <a:off x="4297650" y="4646800"/>
            <a:ext cx="548700" cy="496500"/>
          </a:xfrm>
          <a:prstGeom prst="rect">
            <a:avLst/>
          </a:prstGeom>
          <a:noFill/>
          <a:ln>
            <a:noFill/>
          </a:ln>
        </p:spPr>
        <p:txBody>
          <a:bodyPr anchorCtr="0" anchor="ctr" bIns="0" lIns="0" spcFirstLastPara="1" rIns="0" wrap="square" tIns="0">
            <a:noAutofit/>
          </a:bodyPr>
          <a:lstStyle>
            <a:lvl1pPr lvl="0" algn="ctr">
              <a:buNone/>
              <a:defRPr sz="1300">
                <a:solidFill>
                  <a:schemeClr val="lt1"/>
                </a:solidFill>
                <a:latin typeface="Patrick Hand"/>
                <a:ea typeface="Patrick Hand"/>
                <a:cs typeface="Patrick Hand"/>
                <a:sym typeface="Patrick Hand"/>
              </a:defRPr>
            </a:lvl1pPr>
            <a:lvl2pPr lvl="1" algn="ctr">
              <a:buNone/>
              <a:defRPr sz="1300">
                <a:solidFill>
                  <a:schemeClr val="lt1"/>
                </a:solidFill>
                <a:latin typeface="Patrick Hand"/>
                <a:ea typeface="Patrick Hand"/>
                <a:cs typeface="Patrick Hand"/>
                <a:sym typeface="Patrick Hand"/>
              </a:defRPr>
            </a:lvl2pPr>
            <a:lvl3pPr lvl="2" algn="ctr">
              <a:buNone/>
              <a:defRPr sz="1300">
                <a:solidFill>
                  <a:schemeClr val="lt1"/>
                </a:solidFill>
                <a:latin typeface="Patrick Hand"/>
                <a:ea typeface="Patrick Hand"/>
                <a:cs typeface="Patrick Hand"/>
                <a:sym typeface="Patrick Hand"/>
              </a:defRPr>
            </a:lvl3pPr>
            <a:lvl4pPr lvl="3" algn="ctr">
              <a:buNone/>
              <a:defRPr sz="1300">
                <a:solidFill>
                  <a:schemeClr val="lt1"/>
                </a:solidFill>
                <a:latin typeface="Patrick Hand"/>
                <a:ea typeface="Patrick Hand"/>
                <a:cs typeface="Patrick Hand"/>
                <a:sym typeface="Patrick Hand"/>
              </a:defRPr>
            </a:lvl4pPr>
            <a:lvl5pPr lvl="4" algn="ctr">
              <a:buNone/>
              <a:defRPr sz="1300">
                <a:solidFill>
                  <a:schemeClr val="lt1"/>
                </a:solidFill>
                <a:latin typeface="Patrick Hand"/>
                <a:ea typeface="Patrick Hand"/>
                <a:cs typeface="Patrick Hand"/>
                <a:sym typeface="Patrick Hand"/>
              </a:defRPr>
            </a:lvl5pPr>
            <a:lvl6pPr lvl="5" algn="ctr">
              <a:buNone/>
              <a:defRPr sz="1300">
                <a:solidFill>
                  <a:schemeClr val="lt1"/>
                </a:solidFill>
                <a:latin typeface="Patrick Hand"/>
                <a:ea typeface="Patrick Hand"/>
                <a:cs typeface="Patrick Hand"/>
                <a:sym typeface="Patrick Hand"/>
              </a:defRPr>
            </a:lvl6pPr>
            <a:lvl7pPr lvl="6" algn="ctr">
              <a:buNone/>
              <a:defRPr sz="1300">
                <a:solidFill>
                  <a:schemeClr val="lt1"/>
                </a:solidFill>
                <a:latin typeface="Patrick Hand"/>
                <a:ea typeface="Patrick Hand"/>
                <a:cs typeface="Patrick Hand"/>
                <a:sym typeface="Patrick Hand"/>
              </a:defRPr>
            </a:lvl7pPr>
            <a:lvl8pPr lvl="7" algn="ctr">
              <a:buNone/>
              <a:defRPr sz="1300">
                <a:solidFill>
                  <a:schemeClr val="lt1"/>
                </a:solidFill>
                <a:latin typeface="Patrick Hand"/>
                <a:ea typeface="Patrick Hand"/>
                <a:cs typeface="Patrick Hand"/>
                <a:sym typeface="Patrick Hand"/>
              </a:defRPr>
            </a:lvl8pPr>
            <a:lvl9pPr lvl="8" algn="ctr">
              <a:buNone/>
              <a:defRPr sz="1300">
                <a:solidFill>
                  <a:schemeClr val="lt1"/>
                </a:solidFill>
                <a:latin typeface="Patrick Hand"/>
                <a:ea typeface="Patrick Hand"/>
                <a:cs typeface="Patrick Hand"/>
                <a:sym typeface="Patrick Hand"/>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6"/>
          <p:cNvSpPr txBox="1"/>
          <p:nvPr>
            <p:ph type="ctrTitle"/>
          </p:nvPr>
        </p:nvSpPr>
        <p:spPr>
          <a:xfrm>
            <a:off x="2250275" y="1265775"/>
            <a:ext cx="4882200" cy="1285800"/>
          </a:xfrm>
          <a:prstGeom prst="rect">
            <a:avLst/>
          </a:prstGeom>
        </p:spPr>
        <p:txBody>
          <a:bodyPr anchorCtr="0" anchor="ctr" bIns="0" lIns="0" spcFirstLastPara="1" rIns="0" wrap="square" tIns="0">
            <a:noAutofit/>
          </a:bodyPr>
          <a:lstStyle/>
          <a:p>
            <a:pPr indent="0" lvl="0" marL="0" rtl="0" algn="ctr">
              <a:lnSpc>
                <a:spcPct val="120000"/>
              </a:lnSpc>
              <a:spcBef>
                <a:spcPts val="0"/>
              </a:spcBef>
              <a:spcAft>
                <a:spcPts val="0"/>
              </a:spcAft>
              <a:buNone/>
            </a:pPr>
            <a:r>
              <a:rPr lang="en" sz="3600"/>
              <a:t>Final Project: Audience Evaluation of Presentations</a:t>
            </a:r>
            <a:endParaRPr sz="3600">
              <a:solidFill>
                <a:srgbClr val="212529"/>
              </a:solidFill>
              <a:highlight>
                <a:srgbClr val="FFFFFF"/>
              </a:highlight>
              <a:latin typeface="Roboto"/>
              <a:ea typeface="Roboto"/>
              <a:cs typeface="Roboto"/>
              <a:sym typeface="Roboto"/>
            </a:endParaRPr>
          </a:p>
          <a:p>
            <a:pPr indent="0" lvl="0" marL="0" marR="0" rtl="0" algn="ctr">
              <a:lnSpc>
                <a:spcPct val="100000"/>
              </a:lnSpc>
              <a:spcBef>
                <a:spcPts val="400"/>
              </a:spcBef>
              <a:spcAft>
                <a:spcPts val="0"/>
              </a:spcAft>
              <a:buNone/>
            </a:pPr>
            <a:r>
              <a:t/>
            </a:r>
            <a:endParaRPr sz="3600"/>
          </a:p>
        </p:txBody>
      </p:sp>
      <p:sp>
        <p:nvSpPr>
          <p:cNvPr id="64" name="Google Shape;64;p16"/>
          <p:cNvSpPr txBox="1"/>
          <p:nvPr/>
        </p:nvSpPr>
        <p:spPr>
          <a:xfrm>
            <a:off x="4033450" y="2445600"/>
            <a:ext cx="1255800" cy="507900"/>
          </a:xfrm>
          <a:prstGeom prst="rect">
            <a:avLst/>
          </a:prstGeom>
          <a:solidFill>
            <a:schemeClr val="dk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2100">
                <a:latin typeface="Patrick Hand"/>
                <a:ea typeface="Patrick Hand"/>
                <a:cs typeface="Patrick Hand"/>
                <a:sym typeface="Patrick Hand"/>
              </a:rPr>
              <a:t>Group 5</a:t>
            </a:r>
            <a:endParaRPr b="1" i="1" sz="2100">
              <a:latin typeface="Patrick Hand"/>
              <a:ea typeface="Patrick Hand"/>
              <a:cs typeface="Patrick Hand"/>
              <a:sym typeface="Patrick Hand"/>
            </a:endParaRPr>
          </a:p>
        </p:txBody>
      </p:sp>
      <p:sp>
        <p:nvSpPr>
          <p:cNvPr id="65" name="Google Shape;65;p16"/>
          <p:cNvSpPr txBox="1"/>
          <p:nvPr/>
        </p:nvSpPr>
        <p:spPr>
          <a:xfrm>
            <a:off x="2532750" y="2953500"/>
            <a:ext cx="4078500" cy="1037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latin typeface="Patrick Hand"/>
                <a:ea typeface="Patrick Hand"/>
                <a:cs typeface="Patrick Hand"/>
                <a:sym typeface="Patrick Hand"/>
              </a:rPr>
              <a:t>Andrews Kontoh, Chaobo Cai, Yang Li, Olivia Ridge, Thomas Ghebremaria</a:t>
            </a:r>
            <a:r>
              <a:rPr lang="en" sz="1800">
                <a:latin typeface="Patrick Hand"/>
                <a:ea typeface="Patrick Hand"/>
                <a:cs typeface="Patrick Hand"/>
                <a:sym typeface="Patrick Hand"/>
              </a:rPr>
              <a:t>m</a:t>
            </a:r>
            <a:endParaRPr sz="900">
              <a:solidFill>
                <a:srgbClr val="24292F"/>
              </a:solidFill>
              <a:highlight>
                <a:srgbClr val="FFFFFF"/>
              </a:highlight>
            </a:endParaRPr>
          </a:p>
          <a:p>
            <a:pPr indent="0" lvl="0" marL="0" rtl="0" algn="l">
              <a:spcBef>
                <a:spcPts val="0"/>
              </a:spcBef>
              <a:spcAft>
                <a:spcPts val="0"/>
              </a:spcAft>
              <a:buNone/>
            </a:pPr>
            <a:r>
              <a:t/>
            </a:r>
            <a:endParaRPr>
              <a:latin typeface="Patrick Hand"/>
              <a:ea typeface="Patrick Hand"/>
              <a:cs typeface="Patrick Hand"/>
              <a:sym typeface="Patrick Ha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ctrTitle"/>
          </p:nvPr>
        </p:nvSpPr>
        <p:spPr>
          <a:xfrm>
            <a:off x="2457500" y="914175"/>
            <a:ext cx="4229100" cy="592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Client-View Demo Time</a:t>
            </a:r>
            <a:endParaRPr/>
          </a:p>
        </p:txBody>
      </p:sp>
      <p:pic>
        <p:nvPicPr>
          <p:cNvPr id="154" name="Google Shape;154;p25"/>
          <p:cNvPicPr preferRelativeResize="0"/>
          <p:nvPr/>
        </p:nvPicPr>
        <p:blipFill>
          <a:blip r:embed="rId3">
            <a:alphaModFix/>
          </a:blip>
          <a:stretch>
            <a:fillRect/>
          </a:stretch>
        </p:blipFill>
        <p:spPr>
          <a:xfrm>
            <a:off x="2246524" y="1597250"/>
            <a:ext cx="4871574" cy="2623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idx="1" type="body"/>
          </p:nvPr>
        </p:nvSpPr>
        <p:spPr>
          <a:xfrm>
            <a:off x="3135950" y="922850"/>
            <a:ext cx="2872200" cy="3588300"/>
          </a:xfrm>
          <a:prstGeom prst="rect">
            <a:avLst/>
          </a:prstGeom>
        </p:spPr>
        <p:txBody>
          <a:bodyPr anchorCtr="0" anchor="ctr" bIns="0" lIns="0" spcFirstLastPara="1" rIns="0" wrap="square" tIns="0">
            <a:noAutofit/>
          </a:bodyPr>
          <a:lstStyle/>
          <a:p>
            <a:pPr indent="0" lvl="0" marL="0" rtl="0" algn="ctr">
              <a:spcBef>
                <a:spcPts val="600"/>
              </a:spcBef>
              <a:spcAft>
                <a:spcPts val="0"/>
              </a:spcAft>
              <a:buNone/>
            </a:pPr>
            <a:r>
              <a:rPr lang="en"/>
              <a:t>Challenges</a:t>
            </a:r>
            <a:endParaRPr/>
          </a:p>
          <a:p>
            <a:pPr indent="-361950" lvl="0" marL="457200" rtl="0" algn="l">
              <a:spcBef>
                <a:spcPts val="600"/>
              </a:spcBef>
              <a:spcAft>
                <a:spcPts val="0"/>
              </a:spcAft>
              <a:buSzPts val="2100"/>
              <a:buChar char="-"/>
            </a:pPr>
            <a:r>
              <a:rPr lang="en" sz="2100"/>
              <a:t>Cocoon gem makes it difficult for us to assign students -&gt; teams (create duplicates)</a:t>
            </a:r>
            <a:endParaRPr sz="2100"/>
          </a:p>
          <a:p>
            <a:pPr indent="-361950" lvl="0" marL="457200" rtl="0" algn="l">
              <a:spcBef>
                <a:spcPts val="0"/>
              </a:spcBef>
              <a:spcAft>
                <a:spcPts val="0"/>
              </a:spcAft>
              <a:buSzPts val="2100"/>
              <a:buChar char="-"/>
            </a:pPr>
            <a:r>
              <a:rPr lang="en" sz="2100"/>
              <a:t>Difficult to integrate evaluations</a:t>
            </a:r>
            <a:endParaRPr sz="2100"/>
          </a:p>
          <a:p>
            <a:pPr indent="-361950" lvl="0" marL="457200" rtl="0" algn="l">
              <a:spcBef>
                <a:spcPts val="0"/>
              </a:spcBef>
              <a:spcAft>
                <a:spcPts val="0"/>
              </a:spcAft>
              <a:buSzPts val="2100"/>
              <a:buChar char="-"/>
            </a:pPr>
            <a:r>
              <a:rPr lang="en" sz="2100"/>
              <a:t>Research problems (always encounter errors)</a:t>
            </a:r>
            <a:endParaRPr sz="2100"/>
          </a:p>
        </p:txBody>
      </p:sp>
      <p:sp>
        <p:nvSpPr>
          <p:cNvPr id="160" name="Google Shape;160;p26"/>
          <p:cNvSpPr txBox="1"/>
          <p:nvPr>
            <p:ph idx="12" type="sldNum"/>
          </p:nvPr>
        </p:nvSpPr>
        <p:spPr>
          <a:xfrm>
            <a:off x="4297650" y="4726525"/>
            <a:ext cx="548700" cy="416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1628275" y="810800"/>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Final Goal</a:t>
            </a:r>
            <a:endParaRPr/>
          </a:p>
        </p:txBody>
      </p:sp>
      <p:sp>
        <p:nvSpPr>
          <p:cNvPr id="166" name="Google Shape;166;p27"/>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67" name="Google Shape;167;p27"/>
          <p:cNvSpPr txBox="1"/>
          <p:nvPr/>
        </p:nvSpPr>
        <p:spPr>
          <a:xfrm>
            <a:off x="1989100" y="1557125"/>
            <a:ext cx="5445000" cy="2232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rgbClr val="0B5394"/>
              </a:buClr>
              <a:buSzPts val="1900"/>
              <a:buFont typeface="Patrick Hand"/>
              <a:buChar char="●"/>
            </a:pPr>
            <a:r>
              <a:rPr lang="en" sz="1900">
                <a:solidFill>
                  <a:srgbClr val="0B5394"/>
                </a:solidFill>
                <a:latin typeface="Patrick Hand"/>
                <a:ea typeface="Patrick Hand"/>
                <a:cs typeface="Patrick Hand"/>
                <a:sym typeface="Patrick Hand"/>
              </a:rPr>
              <a:t>Prevent self-evaluation. </a:t>
            </a:r>
            <a:endParaRPr sz="1900">
              <a:solidFill>
                <a:srgbClr val="0B5394"/>
              </a:solidFill>
              <a:latin typeface="Patrick Hand"/>
              <a:ea typeface="Patrick Hand"/>
              <a:cs typeface="Patrick Hand"/>
              <a:sym typeface="Patrick Hand"/>
            </a:endParaRPr>
          </a:p>
          <a:p>
            <a:pPr indent="-349250" lvl="0" marL="457200" rtl="0" algn="l">
              <a:spcBef>
                <a:spcPts val="0"/>
              </a:spcBef>
              <a:spcAft>
                <a:spcPts val="0"/>
              </a:spcAft>
              <a:buClr>
                <a:srgbClr val="0B5394"/>
              </a:buClr>
              <a:buSzPts val="1900"/>
              <a:buFont typeface="Patrick Hand"/>
              <a:buChar char="●"/>
            </a:pPr>
            <a:r>
              <a:rPr lang="en" sz="1900">
                <a:solidFill>
                  <a:srgbClr val="0B5394"/>
                </a:solidFill>
                <a:latin typeface="Patrick Hand"/>
                <a:ea typeface="Patrick Hand"/>
                <a:cs typeface="Patrick Hand"/>
                <a:sym typeface="Patrick Hand"/>
              </a:rPr>
              <a:t>Auto-assign students -&gt; teams</a:t>
            </a:r>
            <a:endParaRPr sz="1900">
              <a:solidFill>
                <a:srgbClr val="0B5394"/>
              </a:solidFill>
              <a:latin typeface="Patrick Hand"/>
              <a:ea typeface="Patrick Hand"/>
              <a:cs typeface="Patrick Hand"/>
              <a:sym typeface="Patrick Hand"/>
            </a:endParaRPr>
          </a:p>
          <a:p>
            <a:pPr indent="-349250" lvl="0" marL="457200" rtl="0" algn="l">
              <a:spcBef>
                <a:spcPts val="0"/>
              </a:spcBef>
              <a:spcAft>
                <a:spcPts val="0"/>
              </a:spcAft>
              <a:buClr>
                <a:srgbClr val="0B5394"/>
              </a:buClr>
              <a:buSzPts val="1900"/>
              <a:buFont typeface="Patrick Hand"/>
              <a:buChar char="●"/>
            </a:pPr>
            <a:r>
              <a:rPr lang="en" sz="1900">
                <a:solidFill>
                  <a:srgbClr val="0B5394"/>
                </a:solidFill>
                <a:latin typeface="Patrick Hand"/>
                <a:ea typeface="Patrick Hand"/>
                <a:cs typeface="Patrick Hand"/>
                <a:sym typeface="Patrick Hand"/>
              </a:rPr>
              <a:t>Monitor the submission of evaluations and have the statistics regarding submission</a:t>
            </a:r>
            <a:endParaRPr sz="1900">
              <a:solidFill>
                <a:srgbClr val="0B5394"/>
              </a:solidFill>
              <a:latin typeface="Patrick Hand"/>
              <a:ea typeface="Patrick Hand"/>
              <a:cs typeface="Patrick Hand"/>
              <a:sym typeface="Patrick Hand"/>
            </a:endParaRPr>
          </a:p>
          <a:p>
            <a:pPr indent="-349250" lvl="0" marL="457200" rtl="0" algn="l">
              <a:spcBef>
                <a:spcPts val="0"/>
              </a:spcBef>
              <a:spcAft>
                <a:spcPts val="0"/>
              </a:spcAft>
              <a:buClr>
                <a:srgbClr val="0B5394"/>
              </a:buClr>
              <a:buSzPts val="1900"/>
              <a:buFont typeface="Patrick Hand"/>
              <a:buChar char="●"/>
            </a:pPr>
            <a:r>
              <a:rPr lang="en" sz="1900">
                <a:solidFill>
                  <a:srgbClr val="0B5394"/>
                </a:solidFill>
                <a:latin typeface="Patrick Hand"/>
                <a:ea typeface="Patrick Hand"/>
                <a:cs typeface="Patrick Hand"/>
                <a:sym typeface="Patrick Hand"/>
              </a:rPr>
              <a:t>Have different output formats</a:t>
            </a:r>
            <a:endParaRPr sz="1900">
              <a:solidFill>
                <a:srgbClr val="0B5394"/>
              </a:solidFill>
              <a:latin typeface="Patrick Hand"/>
              <a:ea typeface="Patrick Hand"/>
              <a:cs typeface="Patrick Hand"/>
              <a:sym typeface="Patrick Hand"/>
            </a:endParaRPr>
          </a:p>
          <a:p>
            <a:pPr indent="-349250" lvl="0" marL="457200" rtl="0" algn="l">
              <a:spcBef>
                <a:spcPts val="0"/>
              </a:spcBef>
              <a:spcAft>
                <a:spcPts val="0"/>
              </a:spcAft>
              <a:buClr>
                <a:srgbClr val="0B5394"/>
              </a:buClr>
              <a:buSzPts val="1900"/>
              <a:buFont typeface="Patrick Hand"/>
              <a:buChar char="●"/>
            </a:pPr>
            <a:r>
              <a:rPr lang="en" sz="1900">
                <a:solidFill>
                  <a:srgbClr val="0B5394"/>
                </a:solidFill>
                <a:latin typeface="Patrick Hand"/>
                <a:ea typeface="Patrick Hand"/>
                <a:cs typeface="Patrick Hand"/>
                <a:sym typeface="Patrick Hand"/>
              </a:rPr>
              <a:t>(Maybe) deploy the application to a service such as Heroku</a:t>
            </a:r>
            <a:endParaRPr sz="1900">
              <a:solidFill>
                <a:srgbClr val="0B5394"/>
              </a:solidFill>
              <a:latin typeface="Patrick Hand"/>
              <a:ea typeface="Patrick Hand"/>
              <a:cs typeface="Patrick Hand"/>
              <a:sym typeface="Patrick Ha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73" name="Google Shape;173;p28"/>
          <p:cNvSpPr txBox="1"/>
          <p:nvPr>
            <p:ph idx="4294967295" type="ctrTitle"/>
          </p:nvPr>
        </p:nvSpPr>
        <p:spPr>
          <a:xfrm>
            <a:off x="1918700" y="1485548"/>
            <a:ext cx="5306700" cy="68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000">
                <a:solidFill>
                  <a:schemeClr val="accent6"/>
                </a:solidFill>
              </a:rPr>
              <a:t>Thanks</a:t>
            </a:r>
            <a:r>
              <a:rPr lang="en" sz="6000">
                <a:solidFill>
                  <a:schemeClr val="accent6"/>
                </a:solidFill>
              </a:rPr>
              <a:t>!</a:t>
            </a:r>
            <a:endParaRPr sz="6000">
              <a:solidFill>
                <a:schemeClr val="accent6"/>
              </a:solidFill>
            </a:endParaRPr>
          </a:p>
        </p:txBody>
      </p:sp>
      <p:sp>
        <p:nvSpPr>
          <p:cNvPr id="174" name="Google Shape;174;p28"/>
          <p:cNvSpPr txBox="1"/>
          <p:nvPr>
            <p:ph idx="4294967295" type="subTitle"/>
          </p:nvPr>
        </p:nvSpPr>
        <p:spPr>
          <a:xfrm>
            <a:off x="1918700" y="2192769"/>
            <a:ext cx="5306700" cy="18573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3600">
                <a:solidFill>
                  <a:schemeClr val="lt1"/>
                </a:solidFill>
              </a:rPr>
              <a:t>Any questions?</a:t>
            </a:r>
            <a:endParaRPr b="1" sz="3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7"/>
          <p:cNvSpPr txBox="1"/>
          <p:nvPr>
            <p:ph type="title"/>
          </p:nvPr>
        </p:nvSpPr>
        <p:spPr>
          <a:xfrm>
            <a:off x="1628275" y="810800"/>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a:solidFill>
                  <a:srgbClr val="073763"/>
                </a:solidFill>
              </a:rPr>
              <a:t>Overview</a:t>
            </a:r>
            <a:endParaRPr b="1">
              <a:solidFill>
                <a:srgbClr val="073763"/>
              </a:solidFill>
            </a:endParaRPr>
          </a:p>
        </p:txBody>
      </p:sp>
      <p:sp>
        <p:nvSpPr>
          <p:cNvPr id="71" name="Google Shape;71;p17"/>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2" name="Google Shape;72;p17"/>
          <p:cNvSpPr txBox="1"/>
          <p:nvPr/>
        </p:nvSpPr>
        <p:spPr>
          <a:xfrm>
            <a:off x="1989100" y="1557125"/>
            <a:ext cx="5445000" cy="19395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rgbClr val="0B5394"/>
              </a:buClr>
              <a:buSzPts val="1900"/>
              <a:buFont typeface="Patrick Hand"/>
              <a:buChar char="●"/>
            </a:pPr>
            <a:r>
              <a:rPr lang="en" sz="1900">
                <a:solidFill>
                  <a:srgbClr val="0B5394"/>
                </a:solidFill>
                <a:latin typeface="Patrick Hand"/>
                <a:ea typeface="Patrick Hand"/>
                <a:cs typeface="Patrick Hand"/>
                <a:sym typeface="Patrick Hand"/>
              </a:rPr>
              <a:t>An authenticated website that’s able to create presentation events by instructors/TAs.</a:t>
            </a:r>
            <a:endParaRPr sz="1900">
              <a:solidFill>
                <a:srgbClr val="0B5394"/>
              </a:solidFill>
              <a:latin typeface="Patrick Hand"/>
              <a:ea typeface="Patrick Hand"/>
              <a:cs typeface="Patrick Hand"/>
              <a:sym typeface="Patrick Hand"/>
            </a:endParaRPr>
          </a:p>
          <a:p>
            <a:pPr indent="-349250" lvl="0" marL="457200" rtl="0" algn="l">
              <a:spcBef>
                <a:spcPts val="0"/>
              </a:spcBef>
              <a:spcAft>
                <a:spcPts val="0"/>
              </a:spcAft>
              <a:buClr>
                <a:srgbClr val="0B5394"/>
              </a:buClr>
              <a:buSzPts val="1900"/>
              <a:buFont typeface="Patrick Hand"/>
              <a:buChar char="●"/>
            </a:pPr>
            <a:r>
              <a:rPr lang="en" sz="1900">
                <a:solidFill>
                  <a:srgbClr val="0B5394"/>
                </a:solidFill>
                <a:latin typeface="Patrick Hand"/>
                <a:ea typeface="Patrick Hand"/>
                <a:cs typeface="Patrick Hand"/>
                <a:sym typeface="Patrick Hand"/>
              </a:rPr>
              <a:t>Audience members will submit scores and comments as an evaluation form for each </a:t>
            </a:r>
            <a:r>
              <a:rPr lang="en" sz="1900">
                <a:solidFill>
                  <a:srgbClr val="0B5394"/>
                </a:solidFill>
                <a:latin typeface="Patrick Hand"/>
                <a:ea typeface="Patrick Hand"/>
                <a:cs typeface="Patrick Hand"/>
                <a:sym typeface="Patrick Hand"/>
              </a:rPr>
              <a:t>presentation. </a:t>
            </a:r>
            <a:endParaRPr sz="1900">
              <a:solidFill>
                <a:srgbClr val="0B5394"/>
              </a:solidFill>
              <a:latin typeface="Patrick Hand"/>
              <a:ea typeface="Patrick Hand"/>
              <a:cs typeface="Patrick Hand"/>
              <a:sym typeface="Patrick Hand"/>
            </a:endParaRPr>
          </a:p>
          <a:p>
            <a:pPr indent="-349250" lvl="0" marL="457200" rtl="0" algn="l">
              <a:spcBef>
                <a:spcPts val="0"/>
              </a:spcBef>
              <a:spcAft>
                <a:spcPts val="0"/>
              </a:spcAft>
              <a:buClr>
                <a:srgbClr val="0B5394"/>
              </a:buClr>
              <a:buSzPts val="1900"/>
              <a:buFont typeface="Patrick Hand"/>
              <a:buChar char="●"/>
            </a:pPr>
            <a:r>
              <a:rPr lang="en" sz="1900">
                <a:solidFill>
                  <a:srgbClr val="0B5394"/>
                </a:solidFill>
                <a:latin typeface="Patrick Hand"/>
                <a:ea typeface="Patrick Hand"/>
                <a:cs typeface="Patrick Hand"/>
                <a:sym typeface="Patrick Hand"/>
              </a:rPr>
              <a:t>Grades will be assigned by the instructor based on result of evaluation form.</a:t>
            </a:r>
            <a:endParaRPr sz="1200">
              <a:solidFill>
                <a:srgbClr val="0B5394"/>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8"/>
          <p:cNvSpPr txBox="1"/>
          <p:nvPr>
            <p:ph type="title"/>
          </p:nvPr>
        </p:nvSpPr>
        <p:spPr>
          <a:xfrm>
            <a:off x="1628275" y="810800"/>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Design process</a:t>
            </a:r>
            <a:endParaRPr/>
          </a:p>
        </p:txBody>
      </p:sp>
      <p:sp>
        <p:nvSpPr>
          <p:cNvPr id="78" name="Google Shape;78;p18"/>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9" name="Google Shape;79;p18"/>
          <p:cNvSpPr/>
          <p:nvPr/>
        </p:nvSpPr>
        <p:spPr>
          <a:xfrm>
            <a:off x="6678594" y="2306484"/>
            <a:ext cx="927900" cy="5502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Patrick Hand"/>
                <a:ea typeface="Patrick Hand"/>
                <a:cs typeface="Patrick Hand"/>
                <a:sym typeface="Patrick Hand"/>
              </a:rPr>
              <a:t>8</a:t>
            </a:r>
            <a:endParaRPr sz="1000">
              <a:solidFill>
                <a:schemeClr val="lt1"/>
              </a:solidFill>
              <a:latin typeface="Patrick Hand"/>
              <a:ea typeface="Patrick Hand"/>
              <a:cs typeface="Patrick Hand"/>
              <a:sym typeface="Patrick Hand"/>
            </a:endParaRPr>
          </a:p>
        </p:txBody>
      </p:sp>
      <p:sp>
        <p:nvSpPr>
          <p:cNvPr id="80" name="Google Shape;80;p18"/>
          <p:cNvSpPr/>
          <p:nvPr/>
        </p:nvSpPr>
        <p:spPr>
          <a:xfrm>
            <a:off x="5978840" y="2306484"/>
            <a:ext cx="927900" cy="5502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Patrick Hand"/>
                <a:ea typeface="Patrick Hand"/>
                <a:cs typeface="Patrick Hand"/>
                <a:sym typeface="Patrick Hand"/>
              </a:rPr>
              <a:t>7</a:t>
            </a:r>
            <a:endParaRPr sz="1000">
              <a:solidFill>
                <a:schemeClr val="lt1"/>
              </a:solidFill>
              <a:latin typeface="Patrick Hand"/>
              <a:ea typeface="Patrick Hand"/>
              <a:cs typeface="Patrick Hand"/>
              <a:sym typeface="Patrick Hand"/>
            </a:endParaRPr>
          </a:p>
        </p:txBody>
      </p:sp>
      <p:sp>
        <p:nvSpPr>
          <p:cNvPr id="81" name="Google Shape;81;p18"/>
          <p:cNvSpPr/>
          <p:nvPr/>
        </p:nvSpPr>
        <p:spPr>
          <a:xfrm>
            <a:off x="5234418" y="2306484"/>
            <a:ext cx="927900" cy="5502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Patrick Hand"/>
                <a:ea typeface="Patrick Hand"/>
                <a:cs typeface="Patrick Hand"/>
                <a:sym typeface="Patrick Hand"/>
              </a:rPr>
              <a:t>6</a:t>
            </a:r>
            <a:endParaRPr sz="1000">
              <a:solidFill>
                <a:schemeClr val="lt1"/>
              </a:solidFill>
              <a:latin typeface="Patrick Hand"/>
              <a:ea typeface="Patrick Hand"/>
              <a:cs typeface="Patrick Hand"/>
              <a:sym typeface="Patrick Hand"/>
            </a:endParaRPr>
          </a:p>
        </p:txBody>
      </p:sp>
      <p:sp>
        <p:nvSpPr>
          <p:cNvPr id="82" name="Google Shape;82;p18"/>
          <p:cNvSpPr/>
          <p:nvPr/>
        </p:nvSpPr>
        <p:spPr>
          <a:xfrm>
            <a:off x="4489991" y="2306484"/>
            <a:ext cx="927900" cy="5502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Patrick Hand"/>
                <a:ea typeface="Patrick Hand"/>
                <a:cs typeface="Patrick Hand"/>
                <a:sym typeface="Patrick Hand"/>
              </a:rPr>
              <a:t>5</a:t>
            </a:r>
            <a:endParaRPr sz="1000">
              <a:solidFill>
                <a:schemeClr val="lt1"/>
              </a:solidFill>
              <a:latin typeface="Patrick Hand"/>
              <a:ea typeface="Patrick Hand"/>
              <a:cs typeface="Patrick Hand"/>
              <a:sym typeface="Patrick Hand"/>
            </a:endParaRPr>
          </a:p>
        </p:txBody>
      </p:sp>
      <p:sp>
        <p:nvSpPr>
          <p:cNvPr id="83" name="Google Shape;83;p18"/>
          <p:cNvSpPr/>
          <p:nvPr/>
        </p:nvSpPr>
        <p:spPr>
          <a:xfrm>
            <a:off x="3745551" y="2306484"/>
            <a:ext cx="927900" cy="5502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Patrick Hand"/>
                <a:ea typeface="Patrick Hand"/>
                <a:cs typeface="Patrick Hand"/>
                <a:sym typeface="Patrick Hand"/>
              </a:rPr>
              <a:t>4</a:t>
            </a:r>
            <a:endParaRPr sz="1000">
              <a:solidFill>
                <a:schemeClr val="lt1"/>
              </a:solidFill>
              <a:latin typeface="Patrick Hand"/>
              <a:ea typeface="Patrick Hand"/>
              <a:cs typeface="Patrick Hand"/>
              <a:sym typeface="Patrick Hand"/>
            </a:endParaRPr>
          </a:p>
        </p:txBody>
      </p:sp>
      <p:sp>
        <p:nvSpPr>
          <p:cNvPr id="84" name="Google Shape;84;p18"/>
          <p:cNvSpPr/>
          <p:nvPr/>
        </p:nvSpPr>
        <p:spPr>
          <a:xfrm>
            <a:off x="3001068" y="2306484"/>
            <a:ext cx="927900" cy="5502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Patrick Hand"/>
                <a:ea typeface="Patrick Hand"/>
                <a:cs typeface="Patrick Hand"/>
                <a:sym typeface="Patrick Hand"/>
              </a:rPr>
              <a:t>3</a:t>
            </a:r>
            <a:endParaRPr sz="1000">
              <a:solidFill>
                <a:schemeClr val="lt1"/>
              </a:solidFill>
              <a:latin typeface="Patrick Hand"/>
              <a:ea typeface="Patrick Hand"/>
              <a:cs typeface="Patrick Hand"/>
              <a:sym typeface="Patrick Hand"/>
            </a:endParaRPr>
          </a:p>
        </p:txBody>
      </p:sp>
      <p:sp>
        <p:nvSpPr>
          <p:cNvPr id="85" name="Google Shape;85;p18"/>
          <p:cNvSpPr/>
          <p:nvPr/>
        </p:nvSpPr>
        <p:spPr>
          <a:xfrm>
            <a:off x="2256647" y="2304318"/>
            <a:ext cx="927900" cy="5502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Patrick Hand"/>
                <a:ea typeface="Patrick Hand"/>
                <a:cs typeface="Patrick Hand"/>
                <a:sym typeface="Patrick Hand"/>
              </a:rPr>
              <a:t>2</a:t>
            </a:r>
            <a:endParaRPr sz="1000">
              <a:solidFill>
                <a:schemeClr val="lt1"/>
              </a:solidFill>
              <a:latin typeface="Patrick Hand"/>
              <a:ea typeface="Patrick Hand"/>
              <a:cs typeface="Patrick Hand"/>
              <a:sym typeface="Patrick Hand"/>
            </a:endParaRPr>
          </a:p>
        </p:txBody>
      </p:sp>
      <p:sp>
        <p:nvSpPr>
          <p:cNvPr id="86" name="Google Shape;86;p18"/>
          <p:cNvSpPr/>
          <p:nvPr/>
        </p:nvSpPr>
        <p:spPr>
          <a:xfrm>
            <a:off x="1512201" y="2304318"/>
            <a:ext cx="927900" cy="5502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Patrick Hand"/>
                <a:ea typeface="Patrick Hand"/>
                <a:cs typeface="Patrick Hand"/>
                <a:sym typeface="Patrick Hand"/>
              </a:rPr>
              <a:t>1</a:t>
            </a:r>
            <a:endParaRPr sz="1000">
              <a:solidFill>
                <a:schemeClr val="lt1"/>
              </a:solidFill>
              <a:latin typeface="Patrick Hand"/>
              <a:ea typeface="Patrick Hand"/>
              <a:cs typeface="Patrick Hand"/>
              <a:sym typeface="Patrick Hand"/>
            </a:endParaRPr>
          </a:p>
        </p:txBody>
      </p:sp>
      <p:sp>
        <p:nvSpPr>
          <p:cNvPr id="87" name="Google Shape;87;p18"/>
          <p:cNvSpPr/>
          <p:nvPr/>
        </p:nvSpPr>
        <p:spPr>
          <a:xfrm>
            <a:off x="1395025" y="2304340"/>
            <a:ext cx="300600" cy="550200"/>
          </a:xfrm>
          <a:prstGeom prst="homePlate">
            <a:avLst>
              <a:gd fmla="val 32030" name="adj"/>
            </a:avLst>
          </a:prstGeom>
          <a:solidFill>
            <a:schemeClr val="lt2"/>
          </a:solidFill>
          <a:ln>
            <a:noFill/>
          </a:ln>
          <a:effectLst>
            <a:outerShdw blurRad="28575" rotWithShape="0" algn="bl" dist="9525">
              <a:srgbClr val="000000">
                <a:alpha val="2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000">
              <a:solidFill>
                <a:schemeClr val="dk1"/>
              </a:solidFill>
            </a:endParaRPr>
          </a:p>
        </p:txBody>
      </p:sp>
      <p:cxnSp>
        <p:nvCxnSpPr>
          <p:cNvPr id="88" name="Google Shape;88;p18"/>
          <p:cNvCxnSpPr/>
          <p:nvPr/>
        </p:nvCxnSpPr>
        <p:spPr>
          <a:xfrm rot="10800000">
            <a:off x="1838497" y="1878468"/>
            <a:ext cx="6000" cy="460200"/>
          </a:xfrm>
          <a:prstGeom prst="straightConnector1">
            <a:avLst/>
          </a:prstGeom>
          <a:noFill/>
          <a:ln cap="flat" cmpd="sng" w="9525">
            <a:solidFill>
              <a:schemeClr val="lt2"/>
            </a:solidFill>
            <a:prstDash val="solid"/>
            <a:round/>
            <a:headEnd len="med" w="med" type="oval"/>
            <a:tailEnd len="med" w="med" type="oval"/>
          </a:ln>
        </p:spPr>
      </p:cxnSp>
      <p:sp>
        <p:nvSpPr>
          <p:cNvPr id="89" name="Google Shape;89;p18"/>
          <p:cNvSpPr txBox="1"/>
          <p:nvPr/>
        </p:nvSpPr>
        <p:spPr>
          <a:xfrm>
            <a:off x="1628268" y="1413775"/>
            <a:ext cx="954900" cy="3828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1200">
                <a:solidFill>
                  <a:schemeClr val="dk1"/>
                </a:solidFill>
                <a:latin typeface="Patrick Hand"/>
                <a:ea typeface="Patrick Hand"/>
                <a:cs typeface="Patrick Hand"/>
                <a:sym typeface="Patrick Hand"/>
              </a:rPr>
              <a:t>Large idea</a:t>
            </a:r>
            <a:endParaRPr sz="1200">
              <a:solidFill>
                <a:schemeClr val="dk1"/>
              </a:solidFill>
              <a:latin typeface="Patrick Hand"/>
              <a:ea typeface="Patrick Hand"/>
              <a:cs typeface="Patrick Hand"/>
              <a:sym typeface="Patrick Hand"/>
            </a:endParaRPr>
          </a:p>
        </p:txBody>
      </p:sp>
      <p:sp>
        <p:nvSpPr>
          <p:cNvPr id="90" name="Google Shape;90;p18"/>
          <p:cNvSpPr txBox="1"/>
          <p:nvPr/>
        </p:nvSpPr>
        <p:spPr>
          <a:xfrm>
            <a:off x="2987577" y="1413775"/>
            <a:ext cx="954900" cy="3828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1200">
                <a:solidFill>
                  <a:schemeClr val="dk1"/>
                </a:solidFill>
                <a:latin typeface="Patrick Hand"/>
                <a:ea typeface="Patrick Hand"/>
                <a:cs typeface="Patrick Hand"/>
                <a:sym typeface="Patrick Hand"/>
              </a:rPr>
              <a:t>Creste model</a:t>
            </a:r>
            <a:endParaRPr sz="1200">
              <a:solidFill>
                <a:schemeClr val="dk1"/>
              </a:solidFill>
              <a:latin typeface="Patrick Hand"/>
              <a:ea typeface="Patrick Hand"/>
              <a:cs typeface="Patrick Hand"/>
              <a:sym typeface="Patrick Hand"/>
            </a:endParaRPr>
          </a:p>
        </p:txBody>
      </p:sp>
      <p:sp>
        <p:nvSpPr>
          <p:cNvPr id="91" name="Google Shape;91;p18"/>
          <p:cNvSpPr txBox="1"/>
          <p:nvPr/>
        </p:nvSpPr>
        <p:spPr>
          <a:xfrm>
            <a:off x="4804045" y="1413775"/>
            <a:ext cx="954900" cy="3828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1200">
                <a:solidFill>
                  <a:schemeClr val="dk1"/>
                </a:solidFill>
                <a:latin typeface="Patrick Hand"/>
                <a:ea typeface="Patrick Hand"/>
                <a:cs typeface="Patrick Hand"/>
                <a:sym typeface="Patrick Hand"/>
              </a:rPr>
              <a:t>view</a:t>
            </a:r>
            <a:endParaRPr sz="1200">
              <a:solidFill>
                <a:schemeClr val="dk1"/>
              </a:solidFill>
              <a:latin typeface="Patrick Hand"/>
              <a:ea typeface="Patrick Hand"/>
              <a:cs typeface="Patrick Hand"/>
              <a:sym typeface="Patrick Hand"/>
            </a:endParaRPr>
          </a:p>
        </p:txBody>
      </p:sp>
      <p:cxnSp>
        <p:nvCxnSpPr>
          <p:cNvPr id="92" name="Google Shape;92;p18"/>
          <p:cNvCxnSpPr/>
          <p:nvPr/>
        </p:nvCxnSpPr>
        <p:spPr>
          <a:xfrm rot="10800000">
            <a:off x="7804875" y="1641768"/>
            <a:ext cx="0" cy="696900"/>
          </a:xfrm>
          <a:prstGeom prst="straightConnector1">
            <a:avLst/>
          </a:prstGeom>
          <a:noFill/>
          <a:ln cap="flat" cmpd="sng" w="9525">
            <a:solidFill>
              <a:schemeClr val="lt2"/>
            </a:solidFill>
            <a:prstDash val="solid"/>
            <a:round/>
            <a:headEnd len="med" w="med" type="oval"/>
            <a:tailEnd len="med" w="med" type="oval"/>
          </a:ln>
        </p:spPr>
      </p:cxnSp>
      <p:sp>
        <p:nvSpPr>
          <p:cNvPr id="93" name="Google Shape;93;p18"/>
          <p:cNvSpPr txBox="1"/>
          <p:nvPr/>
        </p:nvSpPr>
        <p:spPr>
          <a:xfrm>
            <a:off x="5965351" y="1413775"/>
            <a:ext cx="954900" cy="3828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1200">
                <a:solidFill>
                  <a:schemeClr val="dk1"/>
                </a:solidFill>
                <a:latin typeface="Patrick Hand"/>
                <a:ea typeface="Patrick Hand"/>
                <a:cs typeface="Patrick Hand"/>
                <a:sym typeface="Patrick Hand"/>
              </a:rPr>
              <a:t>More feature and adjustments</a:t>
            </a:r>
            <a:endParaRPr sz="1200">
              <a:solidFill>
                <a:schemeClr val="dk1"/>
              </a:solidFill>
              <a:latin typeface="Patrick Hand"/>
              <a:ea typeface="Patrick Hand"/>
              <a:cs typeface="Patrick Hand"/>
              <a:sym typeface="Patrick Hand"/>
            </a:endParaRPr>
          </a:p>
        </p:txBody>
      </p:sp>
      <p:cxnSp>
        <p:nvCxnSpPr>
          <p:cNvPr id="94" name="Google Shape;94;p18"/>
          <p:cNvCxnSpPr/>
          <p:nvPr/>
        </p:nvCxnSpPr>
        <p:spPr>
          <a:xfrm rot="10800000">
            <a:off x="2600987" y="2819872"/>
            <a:ext cx="0" cy="696900"/>
          </a:xfrm>
          <a:prstGeom prst="straightConnector1">
            <a:avLst/>
          </a:prstGeom>
          <a:noFill/>
          <a:ln cap="flat" cmpd="sng" w="9525">
            <a:solidFill>
              <a:schemeClr val="lt2"/>
            </a:solidFill>
            <a:prstDash val="solid"/>
            <a:round/>
            <a:headEnd len="med" w="med" type="oval"/>
            <a:tailEnd len="med" w="med" type="oval"/>
          </a:ln>
        </p:spPr>
      </p:cxnSp>
      <p:sp>
        <p:nvSpPr>
          <p:cNvPr id="95" name="Google Shape;95;p18"/>
          <p:cNvSpPr txBox="1"/>
          <p:nvPr/>
        </p:nvSpPr>
        <p:spPr>
          <a:xfrm>
            <a:off x="2123525" y="3616175"/>
            <a:ext cx="954900" cy="382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200">
                <a:solidFill>
                  <a:schemeClr val="dk1"/>
                </a:solidFill>
                <a:latin typeface="Patrick Hand"/>
                <a:ea typeface="Patrick Hand"/>
                <a:cs typeface="Patrick Hand"/>
                <a:sym typeface="Patrick Hand"/>
              </a:rPr>
              <a:t>Database details</a:t>
            </a:r>
            <a:endParaRPr sz="1200">
              <a:solidFill>
                <a:schemeClr val="dk1"/>
              </a:solidFill>
              <a:latin typeface="Patrick Hand"/>
              <a:ea typeface="Patrick Hand"/>
              <a:cs typeface="Patrick Hand"/>
              <a:sym typeface="Patrick Hand"/>
            </a:endParaRPr>
          </a:p>
        </p:txBody>
      </p:sp>
      <p:cxnSp>
        <p:nvCxnSpPr>
          <p:cNvPr id="96" name="Google Shape;96;p18"/>
          <p:cNvCxnSpPr/>
          <p:nvPr/>
        </p:nvCxnSpPr>
        <p:spPr>
          <a:xfrm rot="10800000">
            <a:off x="4091082" y="2819872"/>
            <a:ext cx="0" cy="696900"/>
          </a:xfrm>
          <a:prstGeom prst="straightConnector1">
            <a:avLst/>
          </a:prstGeom>
          <a:noFill/>
          <a:ln cap="flat" cmpd="sng" w="9525">
            <a:solidFill>
              <a:schemeClr val="lt2"/>
            </a:solidFill>
            <a:prstDash val="solid"/>
            <a:round/>
            <a:headEnd len="med" w="med" type="oval"/>
            <a:tailEnd len="med" w="med" type="oval"/>
          </a:ln>
        </p:spPr>
      </p:cxnSp>
      <p:cxnSp>
        <p:nvCxnSpPr>
          <p:cNvPr id="97" name="Google Shape;97;p18"/>
          <p:cNvCxnSpPr/>
          <p:nvPr/>
        </p:nvCxnSpPr>
        <p:spPr>
          <a:xfrm rot="10800000">
            <a:off x="5581177" y="2819872"/>
            <a:ext cx="0" cy="696900"/>
          </a:xfrm>
          <a:prstGeom prst="straightConnector1">
            <a:avLst/>
          </a:prstGeom>
          <a:noFill/>
          <a:ln cap="flat" cmpd="sng" w="9525">
            <a:solidFill>
              <a:schemeClr val="lt2"/>
            </a:solidFill>
            <a:prstDash val="solid"/>
            <a:round/>
            <a:headEnd len="med" w="med" type="oval"/>
            <a:tailEnd len="med" w="med" type="oval"/>
          </a:ln>
        </p:spPr>
      </p:cxnSp>
      <p:sp>
        <p:nvSpPr>
          <p:cNvPr id="98" name="Google Shape;98;p18"/>
          <p:cNvSpPr txBox="1"/>
          <p:nvPr/>
        </p:nvSpPr>
        <p:spPr>
          <a:xfrm>
            <a:off x="3928966" y="3666400"/>
            <a:ext cx="954900" cy="382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200">
                <a:solidFill>
                  <a:schemeClr val="dk1"/>
                </a:solidFill>
                <a:latin typeface="Patrick Hand"/>
                <a:ea typeface="Patrick Hand"/>
                <a:cs typeface="Patrick Hand"/>
                <a:sym typeface="Patrick Hand"/>
              </a:rPr>
              <a:t>controller</a:t>
            </a:r>
            <a:endParaRPr sz="1200">
              <a:solidFill>
                <a:schemeClr val="dk1"/>
              </a:solidFill>
              <a:latin typeface="Patrick Hand"/>
              <a:ea typeface="Patrick Hand"/>
              <a:cs typeface="Patrick Hand"/>
              <a:sym typeface="Patrick Hand"/>
            </a:endParaRPr>
          </a:p>
        </p:txBody>
      </p:sp>
      <p:cxnSp>
        <p:nvCxnSpPr>
          <p:cNvPr id="99" name="Google Shape;99;p18"/>
          <p:cNvCxnSpPr/>
          <p:nvPr/>
        </p:nvCxnSpPr>
        <p:spPr>
          <a:xfrm rot="10800000">
            <a:off x="7071271" y="2819872"/>
            <a:ext cx="0" cy="696900"/>
          </a:xfrm>
          <a:prstGeom prst="straightConnector1">
            <a:avLst/>
          </a:prstGeom>
          <a:noFill/>
          <a:ln cap="flat" cmpd="sng" w="9525">
            <a:solidFill>
              <a:schemeClr val="lt2"/>
            </a:solidFill>
            <a:prstDash val="solid"/>
            <a:round/>
            <a:headEnd len="med" w="med" type="oval"/>
            <a:tailEnd len="med" w="med" type="oval"/>
          </a:ln>
        </p:spPr>
      </p:cxnSp>
      <p:sp>
        <p:nvSpPr>
          <p:cNvPr id="100" name="Google Shape;100;p18"/>
          <p:cNvSpPr txBox="1"/>
          <p:nvPr/>
        </p:nvSpPr>
        <p:spPr>
          <a:xfrm>
            <a:off x="5103725" y="3616175"/>
            <a:ext cx="1058700" cy="382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200">
                <a:solidFill>
                  <a:schemeClr val="dk1"/>
                </a:solidFill>
                <a:latin typeface="Patrick Hand"/>
                <a:ea typeface="Patrick Hand"/>
                <a:cs typeface="Patrick Hand"/>
                <a:sym typeface="Patrick Hand"/>
              </a:rPr>
              <a:t>Format and styling</a:t>
            </a:r>
            <a:endParaRPr sz="1200">
              <a:solidFill>
                <a:schemeClr val="dk1"/>
              </a:solidFill>
              <a:latin typeface="Patrick Hand"/>
              <a:ea typeface="Patrick Hand"/>
              <a:cs typeface="Patrick Hand"/>
              <a:sym typeface="Patrick Hand"/>
            </a:endParaRPr>
          </a:p>
        </p:txBody>
      </p:sp>
      <p:sp>
        <p:nvSpPr>
          <p:cNvPr id="101" name="Google Shape;101;p18"/>
          <p:cNvSpPr txBox="1"/>
          <p:nvPr/>
        </p:nvSpPr>
        <p:spPr>
          <a:xfrm>
            <a:off x="6967035" y="3616175"/>
            <a:ext cx="790500" cy="382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200">
                <a:solidFill>
                  <a:schemeClr val="dk1"/>
                </a:solidFill>
                <a:latin typeface="Patrick Hand"/>
                <a:ea typeface="Patrick Hand"/>
                <a:cs typeface="Patrick Hand"/>
                <a:sym typeface="Patrick Hand"/>
              </a:rPr>
              <a:t>ready</a:t>
            </a:r>
            <a:endParaRPr sz="1200">
              <a:solidFill>
                <a:schemeClr val="dk1"/>
              </a:solidFill>
              <a:latin typeface="Patrick Hand"/>
              <a:ea typeface="Patrick Hand"/>
              <a:cs typeface="Patrick Hand"/>
              <a:sym typeface="Patrick Hand"/>
            </a:endParaRPr>
          </a:p>
        </p:txBody>
      </p:sp>
      <p:cxnSp>
        <p:nvCxnSpPr>
          <p:cNvPr id="102" name="Google Shape;102;p18"/>
          <p:cNvCxnSpPr/>
          <p:nvPr/>
        </p:nvCxnSpPr>
        <p:spPr>
          <a:xfrm rot="10800000">
            <a:off x="3316647" y="1878468"/>
            <a:ext cx="6000" cy="460200"/>
          </a:xfrm>
          <a:prstGeom prst="straightConnector1">
            <a:avLst/>
          </a:prstGeom>
          <a:noFill/>
          <a:ln cap="flat" cmpd="sng" w="9525">
            <a:solidFill>
              <a:schemeClr val="lt2"/>
            </a:solidFill>
            <a:prstDash val="solid"/>
            <a:round/>
            <a:headEnd len="med" w="med" type="oval"/>
            <a:tailEnd len="med" w="med" type="oval"/>
          </a:ln>
        </p:spPr>
      </p:cxnSp>
      <p:cxnSp>
        <p:nvCxnSpPr>
          <p:cNvPr id="103" name="Google Shape;103;p18"/>
          <p:cNvCxnSpPr/>
          <p:nvPr/>
        </p:nvCxnSpPr>
        <p:spPr>
          <a:xfrm rot="10800000">
            <a:off x="4883872" y="1878468"/>
            <a:ext cx="6000" cy="460200"/>
          </a:xfrm>
          <a:prstGeom prst="straightConnector1">
            <a:avLst/>
          </a:prstGeom>
          <a:noFill/>
          <a:ln cap="flat" cmpd="sng" w="9525">
            <a:solidFill>
              <a:schemeClr val="lt2"/>
            </a:solidFill>
            <a:prstDash val="solid"/>
            <a:round/>
            <a:headEnd len="med" w="med" type="oval"/>
            <a:tailEnd len="med" w="med" type="oval"/>
          </a:ln>
        </p:spPr>
      </p:cxnSp>
      <p:cxnSp>
        <p:nvCxnSpPr>
          <p:cNvPr id="104" name="Google Shape;104;p18"/>
          <p:cNvCxnSpPr/>
          <p:nvPr/>
        </p:nvCxnSpPr>
        <p:spPr>
          <a:xfrm rot="10800000">
            <a:off x="6236159" y="1878468"/>
            <a:ext cx="6000" cy="460200"/>
          </a:xfrm>
          <a:prstGeom prst="straightConnector1">
            <a:avLst/>
          </a:prstGeom>
          <a:noFill/>
          <a:ln cap="flat" cmpd="sng" w="9525">
            <a:solidFill>
              <a:schemeClr val="lt2"/>
            </a:solidFill>
            <a:prstDash val="solid"/>
            <a:round/>
            <a:headEnd len="med" w="med" type="oval"/>
            <a:tailEnd len="med" w="med" type="oval"/>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idx="4294967295" type="ctrTitle"/>
          </p:nvPr>
        </p:nvSpPr>
        <p:spPr>
          <a:xfrm>
            <a:off x="1918700" y="663026"/>
            <a:ext cx="5306700" cy="602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000">
                <a:solidFill>
                  <a:schemeClr val="accent6"/>
                </a:solidFill>
              </a:rPr>
              <a:t>GOAL</a:t>
            </a:r>
            <a:endParaRPr sz="6000">
              <a:solidFill>
                <a:schemeClr val="accent6"/>
              </a:solidFill>
            </a:endParaRPr>
          </a:p>
        </p:txBody>
      </p:sp>
      <p:sp>
        <p:nvSpPr>
          <p:cNvPr id="110" name="Google Shape;110;p19"/>
          <p:cNvSpPr txBox="1"/>
          <p:nvPr>
            <p:ph idx="4294967295" type="subTitle"/>
          </p:nvPr>
        </p:nvSpPr>
        <p:spPr>
          <a:xfrm>
            <a:off x="1647525" y="1305975"/>
            <a:ext cx="5577900" cy="2744100"/>
          </a:xfrm>
          <a:prstGeom prst="rect">
            <a:avLst/>
          </a:prstGeom>
        </p:spPr>
        <p:txBody>
          <a:bodyPr anchorCtr="0" anchor="t" bIns="0" lIns="0" spcFirstLastPara="1" rIns="0" wrap="square" tIns="0">
            <a:noAutofit/>
          </a:bodyPr>
          <a:lstStyle/>
          <a:p>
            <a:pPr indent="0" lvl="0" marL="0" rtl="0" algn="ctr">
              <a:spcBef>
                <a:spcPts val="600"/>
              </a:spcBef>
              <a:spcAft>
                <a:spcPts val="0"/>
              </a:spcAft>
              <a:buClr>
                <a:schemeClr val="dk1"/>
              </a:buClr>
              <a:buSzPts val="1100"/>
              <a:buFont typeface="Arial"/>
              <a:buNone/>
            </a:pPr>
            <a:r>
              <a:rPr b="1" i="1" lang="en" sz="2100">
                <a:solidFill>
                  <a:schemeClr val="lt1"/>
                </a:solidFill>
              </a:rPr>
              <a:t>For students</a:t>
            </a:r>
            <a:endParaRPr b="1" i="1" sz="2100">
              <a:solidFill>
                <a:schemeClr val="lt1"/>
              </a:solidFill>
            </a:endParaRPr>
          </a:p>
          <a:p>
            <a:pPr indent="-349250" lvl="0" marL="457200" rtl="0" algn="ctr">
              <a:spcBef>
                <a:spcPts val="600"/>
              </a:spcBef>
              <a:spcAft>
                <a:spcPts val="0"/>
              </a:spcAft>
              <a:buClr>
                <a:schemeClr val="lt1"/>
              </a:buClr>
              <a:buSzPts val="1900"/>
              <a:buChar char="&gt;"/>
            </a:pPr>
            <a:r>
              <a:rPr lang="en" sz="1900">
                <a:solidFill>
                  <a:schemeClr val="lt1"/>
                </a:solidFill>
              </a:rPr>
              <a:t>Give timely feedback on how they did on the project</a:t>
            </a:r>
            <a:endParaRPr sz="1900">
              <a:solidFill>
                <a:schemeClr val="lt1"/>
              </a:solidFill>
            </a:endParaRPr>
          </a:p>
          <a:p>
            <a:pPr indent="-349250" lvl="0" marL="457200" rtl="0" algn="ctr">
              <a:spcBef>
                <a:spcPts val="0"/>
              </a:spcBef>
              <a:spcAft>
                <a:spcPts val="0"/>
              </a:spcAft>
              <a:buClr>
                <a:schemeClr val="lt1"/>
              </a:buClr>
              <a:buSzPts val="1900"/>
              <a:buChar char="&gt;"/>
            </a:pPr>
            <a:r>
              <a:rPr lang="en" sz="1900">
                <a:solidFill>
                  <a:schemeClr val="lt1"/>
                </a:solidFill>
              </a:rPr>
              <a:t>Learn from each other and help each group improve</a:t>
            </a:r>
            <a:endParaRPr sz="1900">
              <a:solidFill>
                <a:schemeClr val="lt1"/>
              </a:solidFill>
            </a:endParaRPr>
          </a:p>
          <a:p>
            <a:pPr indent="0" lvl="0" marL="457200" rtl="0" algn="ctr">
              <a:spcBef>
                <a:spcPts val="600"/>
              </a:spcBef>
              <a:spcAft>
                <a:spcPts val="0"/>
              </a:spcAft>
              <a:buNone/>
            </a:pPr>
            <a:r>
              <a:t/>
            </a:r>
            <a:endParaRPr sz="1900">
              <a:solidFill>
                <a:schemeClr val="lt1"/>
              </a:solidFill>
            </a:endParaRPr>
          </a:p>
          <a:p>
            <a:pPr indent="0" lvl="0" marL="0" rtl="0" algn="ctr">
              <a:spcBef>
                <a:spcPts val="600"/>
              </a:spcBef>
              <a:spcAft>
                <a:spcPts val="0"/>
              </a:spcAft>
              <a:buClr>
                <a:schemeClr val="dk1"/>
              </a:buClr>
              <a:buSzPts val="1100"/>
              <a:buFont typeface="Arial"/>
              <a:buNone/>
            </a:pPr>
            <a:r>
              <a:rPr b="1" i="1" lang="en" sz="2100">
                <a:solidFill>
                  <a:schemeClr val="lt1"/>
                </a:solidFill>
              </a:rPr>
              <a:t>For instructor</a:t>
            </a:r>
            <a:endParaRPr b="1" i="1" sz="2100">
              <a:solidFill>
                <a:schemeClr val="lt1"/>
              </a:solidFill>
            </a:endParaRPr>
          </a:p>
          <a:p>
            <a:pPr indent="-349250" lvl="0" marL="457200" rtl="0" algn="ctr">
              <a:spcBef>
                <a:spcPts val="600"/>
              </a:spcBef>
              <a:spcAft>
                <a:spcPts val="0"/>
              </a:spcAft>
              <a:buClr>
                <a:schemeClr val="lt1"/>
              </a:buClr>
              <a:buSzPts val="1900"/>
              <a:buChar char="&gt;"/>
            </a:pPr>
            <a:r>
              <a:rPr lang="en" sz="1900">
                <a:solidFill>
                  <a:schemeClr val="lt1"/>
                </a:solidFill>
              </a:rPr>
              <a:t>Get an idea of how student think about performance of other groups</a:t>
            </a:r>
            <a:endParaRPr sz="1900">
              <a:solidFill>
                <a:schemeClr val="lt1"/>
              </a:solidFill>
            </a:endParaRPr>
          </a:p>
          <a:p>
            <a:pPr indent="-349250" lvl="0" marL="457200" rtl="0" algn="ctr">
              <a:spcBef>
                <a:spcPts val="0"/>
              </a:spcBef>
              <a:spcAft>
                <a:spcPts val="0"/>
              </a:spcAft>
              <a:buClr>
                <a:schemeClr val="lt1"/>
              </a:buClr>
              <a:buSzPts val="1900"/>
              <a:buChar char="&gt;"/>
            </a:pPr>
            <a:r>
              <a:rPr lang="en" sz="1900">
                <a:solidFill>
                  <a:schemeClr val="lt1"/>
                </a:solidFill>
              </a:rPr>
              <a:t>Easier to give feedback and grade</a:t>
            </a:r>
            <a:endParaRPr sz="1900">
              <a:solidFill>
                <a:schemeClr val="lt1"/>
              </a:solidFill>
            </a:endParaRPr>
          </a:p>
        </p:txBody>
      </p:sp>
      <p:sp>
        <p:nvSpPr>
          <p:cNvPr id="111" name="Google Shape;111;p19"/>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ctrTitle"/>
          </p:nvPr>
        </p:nvSpPr>
        <p:spPr>
          <a:xfrm>
            <a:off x="2457500" y="914175"/>
            <a:ext cx="4229100" cy="592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Users</a:t>
            </a:r>
            <a:endParaRPr/>
          </a:p>
        </p:txBody>
      </p:sp>
      <p:sp>
        <p:nvSpPr>
          <p:cNvPr id="117" name="Google Shape;117;p20"/>
          <p:cNvSpPr txBox="1"/>
          <p:nvPr>
            <p:ph idx="1" type="subTitle"/>
          </p:nvPr>
        </p:nvSpPr>
        <p:spPr>
          <a:xfrm>
            <a:off x="2457500" y="1717850"/>
            <a:ext cx="2203800" cy="1907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chemeClr val="dk1"/>
                </a:solidFill>
              </a:rPr>
              <a:t>Instructor/TA</a:t>
            </a:r>
            <a:endParaRPr>
              <a:solidFill>
                <a:schemeClr val="dk1"/>
              </a:solidFill>
            </a:endParaRPr>
          </a:p>
          <a:p>
            <a:pPr indent="-342900" lvl="0" marL="457200" rtl="0" algn="l">
              <a:spcBef>
                <a:spcPts val="0"/>
              </a:spcBef>
              <a:spcAft>
                <a:spcPts val="0"/>
              </a:spcAft>
              <a:buClr>
                <a:srgbClr val="0B5394"/>
              </a:buClr>
              <a:buSzPts val="1800"/>
              <a:buChar char="●"/>
            </a:pPr>
            <a:r>
              <a:rPr lang="en" sz="1800">
                <a:solidFill>
                  <a:srgbClr val="0B5394"/>
                </a:solidFill>
              </a:rPr>
              <a:t>Create</a:t>
            </a:r>
            <a:r>
              <a:rPr lang="en" sz="1800">
                <a:solidFill>
                  <a:srgbClr val="0B5394"/>
                </a:solidFill>
              </a:rPr>
              <a:t>, Read, Update, Delete presentation events</a:t>
            </a:r>
            <a:endParaRPr sz="1800">
              <a:solidFill>
                <a:srgbClr val="0B5394"/>
              </a:solidFill>
            </a:endParaRPr>
          </a:p>
          <a:p>
            <a:pPr indent="-342900" lvl="0" marL="457200" rtl="0" algn="l">
              <a:spcBef>
                <a:spcPts val="0"/>
              </a:spcBef>
              <a:spcAft>
                <a:spcPts val="0"/>
              </a:spcAft>
              <a:buClr>
                <a:srgbClr val="0B5394"/>
              </a:buClr>
              <a:buSzPts val="1800"/>
              <a:buChar char="●"/>
            </a:pPr>
            <a:r>
              <a:rPr lang="en" sz="1800">
                <a:solidFill>
                  <a:srgbClr val="0B5394"/>
                </a:solidFill>
              </a:rPr>
              <a:t>View summary score for each group</a:t>
            </a:r>
            <a:endParaRPr sz="1800">
              <a:solidFill>
                <a:srgbClr val="0B5394"/>
              </a:solidFill>
            </a:endParaRPr>
          </a:p>
        </p:txBody>
      </p:sp>
      <p:sp>
        <p:nvSpPr>
          <p:cNvPr id="118" name="Google Shape;118;p20"/>
          <p:cNvSpPr txBox="1"/>
          <p:nvPr>
            <p:ph idx="1" type="subTitle"/>
          </p:nvPr>
        </p:nvSpPr>
        <p:spPr>
          <a:xfrm>
            <a:off x="4801950" y="1717850"/>
            <a:ext cx="2203800" cy="1907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chemeClr val="dk1"/>
                </a:solidFill>
              </a:rPr>
              <a:t>Students</a:t>
            </a:r>
            <a:endParaRPr>
              <a:solidFill>
                <a:schemeClr val="dk1"/>
              </a:solidFill>
            </a:endParaRPr>
          </a:p>
          <a:p>
            <a:pPr indent="-342900" lvl="0" marL="457200" marR="0" rtl="0" algn="l">
              <a:lnSpc>
                <a:spcPct val="100000"/>
              </a:lnSpc>
              <a:spcBef>
                <a:spcPts val="0"/>
              </a:spcBef>
              <a:spcAft>
                <a:spcPts val="0"/>
              </a:spcAft>
              <a:buClr>
                <a:srgbClr val="0B5394"/>
              </a:buClr>
              <a:buSzPts val="1800"/>
              <a:buChar char="●"/>
            </a:pPr>
            <a:r>
              <a:rPr lang="en" sz="1800">
                <a:solidFill>
                  <a:srgbClr val="0B5394"/>
                </a:solidFill>
              </a:rPr>
              <a:t>Evaluate presentation of other groups</a:t>
            </a:r>
            <a:endParaRPr sz="1800">
              <a:solidFill>
                <a:srgbClr val="0B5394"/>
              </a:solidFill>
            </a:endParaRPr>
          </a:p>
          <a:p>
            <a:pPr indent="-342900" lvl="0" marL="457200" marR="0" rtl="0" algn="l">
              <a:lnSpc>
                <a:spcPct val="100000"/>
              </a:lnSpc>
              <a:spcBef>
                <a:spcPts val="0"/>
              </a:spcBef>
              <a:spcAft>
                <a:spcPts val="0"/>
              </a:spcAft>
              <a:buClr>
                <a:srgbClr val="0B5394"/>
              </a:buClr>
              <a:buSzPts val="1800"/>
              <a:buChar char="●"/>
            </a:pPr>
            <a:r>
              <a:rPr lang="en" sz="1800">
                <a:solidFill>
                  <a:srgbClr val="0B5394"/>
                </a:solidFill>
              </a:rPr>
              <a:t>Check score of the group they are in</a:t>
            </a:r>
            <a:endParaRPr sz="1800">
              <a:solidFill>
                <a:srgbClr val="0B539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396650" y="780550"/>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Models</a:t>
            </a:r>
            <a:endParaRPr/>
          </a:p>
        </p:txBody>
      </p:sp>
      <p:sp>
        <p:nvSpPr>
          <p:cNvPr id="124" name="Google Shape;124;p21"/>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5" name="Google Shape;125;p21"/>
          <p:cNvSpPr txBox="1"/>
          <p:nvPr/>
        </p:nvSpPr>
        <p:spPr>
          <a:xfrm>
            <a:off x="5232950" y="1429050"/>
            <a:ext cx="25014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atrick Hand"/>
              <a:buChar char="-"/>
            </a:pPr>
            <a:r>
              <a:rPr lang="en">
                <a:latin typeface="Patrick Hand"/>
                <a:ea typeface="Patrick Hand"/>
                <a:cs typeface="Patrick Hand"/>
                <a:sym typeface="Patrick Hand"/>
              </a:rPr>
              <a:t>Students</a:t>
            </a:r>
            <a:endParaRPr>
              <a:latin typeface="Patrick Hand"/>
              <a:ea typeface="Patrick Hand"/>
              <a:cs typeface="Patrick Hand"/>
              <a:sym typeface="Patrick Hand"/>
            </a:endParaRPr>
          </a:p>
          <a:p>
            <a:pPr indent="0" lvl="0" marL="457200" rtl="0" algn="l">
              <a:spcBef>
                <a:spcPts val="0"/>
              </a:spcBef>
              <a:spcAft>
                <a:spcPts val="0"/>
              </a:spcAft>
              <a:buNone/>
            </a:pPr>
            <a:r>
              <a:t/>
            </a:r>
            <a:endParaRPr>
              <a:latin typeface="Patrick Hand"/>
              <a:ea typeface="Patrick Hand"/>
              <a:cs typeface="Patrick Hand"/>
              <a:sym typeface="Patrick Hand"/>
            </a:endParaRPr>
          </a:p>
          <a:p>
            <a:pPr indent="-317500" lvl="0" marL="457200" rtl="0" algn="l">
              <a:spcBef>
                <a:spcPts val="0"/>
              </a:spcBef>
              <a:spcAft>
                <a:spcPts val="0"/>
              </a:spcAft>
              <a:buSzPts val="1400"/>
              <a:buFont typeface="Patrick Hand"/>
              <a:buChar char="-"/>
            </a:pPr>
            <a:r>
              <a:rPr lang="en">
                <a:latin typeface="Patrick Hand"/>
                <a:ea typeface="Patrick Hand"/>
                <a:cs typeface="Patrick Hand"/>
                <a:sym typeface="Patrick Hand"/>
              </a:rPr>
              <a:t>Instructors/TAs</a:t>
            </a:r>
            <a:endParaRPr>
              <a:latin typeface="Patrick Hand"/>
              <a:ea typeface="Patrick Hand"/>
              <a:cs typeface="Patrick Hand"/>
              <a:sym typeface="Patrick Hand"/>
            </a:endParaRPr>
          </a:p>
          <a:p>
            <a:pPr indent="0" lvl="0" marL="457200" rtl="0" algn="l">
              <a:spcBef>
                <a:spcPts val="0"/>
              </a:spcBef>
              <a:spcAft>
                <a:spcPts val="0"/>
              </a:spcAft>
              <a:buNone/>
            </a:pPr>
            <a:r>
              <a:t/>
            </a:r>
            <a:endParaRPr>
              <a:latin typeface="Patrick Hand"/>
              <a:ea typeface="Patrick Hand"/>
              <a:cs typeface="Patrick Hand"/>
              <a:sym typeface="Patrick Hand"/>
            </a:endParaRPr>
          </a:p>
          <a:p>
            <a:pPr indent="-317500" lvl="0" marL="457200" rtl="0" algn="l">
              <a:spcBef>
                <a:spcPts val="0"/>
              </a:spcBef>
              <a:spcAft>
                <a:spcPts val="0"/>
              </a:spcAft>
              <a:buSzPts val="1400"/>
              <a:buFont typeface="Patrick Hand"/>
              <a:buChar char="-"/>
            </a:pPr>
            <a:r>
              <a:rPr lang="en">
                <a:latin typeface="Patrick Hand"/>
                <a:ea typeface="Patrick Hand"/>
                <a:cs typeface="Patrick Hand"/>
                <a:sym typeface="Patrick Hand"/>
              </a:rPr>
              <a:t>Teams</a:t>
            </a:r>
            <a:endParaRPr>
              <a:latin typeface="Patrick Hand"/>
              <a:ea typeface="Patrick Hand"/>
              <a:cs typeface="Patrick Hand"/>
              <a:sym typeface="Patrick Hand"/>
            </a:endParaRPr>
          </a:p>
          <a:p>
            <a:pPr indent="0" lvl="0" marL="457200" rtl="0" algn="l">
              <a:spcBef>
                <a:spcPts val="0"/>
              </a:spcBef>
              <a:spcAft>
                <a:spcPts val="0"/>
              </a:spcAft>
              <a:buNone/>
            </a:pPr>
            <a:r>
              <a:t/>
            </a:r>
            <a:endParaRPr>
              <a:latin typeface="Patrick Hand"/>
              <a:ea typeface="Patrick Hand"/>
              <a:cs typeface="Patrick Hand"/>
              <a:sym typeface="Patrick Hand"/>
            </a:endParaRPr>
          </a:p>
          <a:p>
            <a:pPr indent="-317500" lvl="0" marL="457200" rtl="0" algn="l">
              <a:spcBef>
                <a:spcPts val="0"/>
              </a:spcBef>
              <a:spcAft>
                <a:spcPts val="0"/>
              </a:spcAft>
              <a:buSzPts val="1400"/>
              <a:buFont typeface="Patrick Hand"/>
              <a:buChar char="-"/>
            </a:pPr>
            <a:r>
              <a:rPr lang="en">
                <a:latin typeface="Patrick Hand"/>
                <a:ea typeface="Patrick Hand"/>
                <a:cs typeface="Patrick Hand"/>
                <a:sym typeface="Patrick Hand"/>
              </a:rPr>
              <a:t>Presentation Events</a:t>
            </a:r>
            <a:endParaRPr>
              <a:latin typeface="Patrick Hand"/>
              <a:ea typeface="Patrick Hand"/>
              <a:cs typeface="Patrick Hand"/>
              <a:sym typeface="Patrick Hand"/>
            </a:endParaRPr>
          </a:p>
          <a:p>
            <a:pPr indent="0" lvl="0" marL="0" rtl="0" algn="l">
              <a:spcBef>
                <a:spcPts val="0"/>
              </a:spcBef>
              <a:spcAft>
                <a:spcPts val="0"/>
              </a:spcAft>
              <a:buNone/>
            </a:pPr>
            <a:r>
              <a:t/>
            </a:r>
            <a:endParaRPr>
              <a:latin typeface="Patrick Hand"/>
              <a:ea typeface="Patrick Hand"/>
              <a:cs typeface="Patrick Hand"/>
              <a:sym typeface="Patrick Hand"/>
            </a:endParaRPr>
          </a:p>
          <a:p>
            <a:pPr indent="-317500" lvl="0" marL="457200" rtl="0" algn="l">
              <a:spcBef>
                <a:spcPts val="0"/>
              </a:spcBef>
              <a:spcAft>
                <a:spcPts val="0"/>
              </a:spcAft>
              <a:buSzPts val="1400"/>
              <a:buFont typeface="Patrick Hand"/>
              <a:buChar char="-"/>
            </a:pPr>
            <a:r>
              <a:rPr lang="en">
                <a:latin typeface="Patrick Hand"/>
                <a:ea typeface="Patrick Hand"/>
                <a:cs typeface="Patrick Hand"/>
                <a:sym typeface="Patrick Hand"/>
              </a:rPr>
              <a:t>Related Evaluation</a:t>
            </a:r>
            <a:endParaRPr>
              <a:latin typeface="Patrick Hand"/>
              <a:ea typeface="Patrick Hand"/>
              <a:cs typeface="Patrick Hand"/>
              <a:sym typeface="Patrick Hand"/>
            </a:endParaRPr>
          </a:p>
          <a:p>
            <a:pPr indent="0" lvl="0" marL="0" rtl="0" algn="l">
              <a:spcBef>
                <a:spcPts val="0"/>
              </a:spcBef>
              <a:spcAft>
                <a:spcPts val="0"/>
              </a:spcAft>
              <a:buNone/>
            </a:pPr>
            <a:r>
              <a:rPr lang="en">
                <a:latin typeface="Patrick Hand"/>
                <a:ea typeface="Patrick Hand"/>
                <a:cs typeface="Patrick Hand"/>
                <a:sym typeface="Patrick Hand"/>
              </a:rPr>
              <a:t>	(Weak entity)</a:t>
            </a:r>
            <a:endParaRPr>
              <a:latin typeface="Patrick Hand"/>
              <a:ea typeface="Patrick Hand"/>
              <a:cs typeface="Patrick Hand"/>
              <a:sym typeface="Patrick Hand"/>
            </a:endParaRPr>
          </a:p>
        </p:txBody>
      </p:sp>
      <p:pic>
        <p:nvPicPr>
          <p:cNvPr id="126" name="Google Shape;126;p21"/>
          <p:cNvPicPr preferRelativeResize="0"/>
          <p:nvPr/>
        </p:nvPicPr>
        <p:blipFill>
          <a:blip r:embed="rId3">
            <a:alphaModFix/>
          </a:blip>
          <a:stretch>
            <a:fillRect/>
          </a:stretch>
        </p:blipFill>
        <p:spPr>
          <a:xfrm>
            <a:off x="1721125" y="780550"/>
            <a:ext cx="3420214" cy="3582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1477575" y="87475"/>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solidFill>
                  <a:schemeClr val="lt1"/>
                </a:solidFill>
              </a:rPr>
              <a:t>Database Schema-Design</a:t>
            </a:r>
            <a:endParaRPr>
              <a:solidFill>
                <a:schemeClr val="lt1"/>
              </a:solidFill>
            </a:endParaRPr>
          </a:p>
        </p:txBody>
      </p:sp>
      <p:sp>
        <p:nvSpPr>
          <p:cNvPr id="132" name="Google Shape;132;p22"/>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33" name="Google Shape;133;p22"/>
          <p:cNvPicPr preferRelativeResize="0"/>
          <p:nvPr/>
        </p:nvPicPr>
        <p:blipFill>
          <a:blip r:embed="rId3">
            <a:alphaModFix/>
          </a:blip>
          <a:stretch>
            <a:fillRect/>
          </a:stretch>
        </p:blipFill>
        <p:spPr>
          <a:xfrm>
            <a:off x="1333788" y="692350"/>
            <a:ext cx="6476425" cy="3795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1628275" y="810800"/>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Architecture</a:t>
            </a:r>
            <a:endParaRPr/>
          </a:p>
        </p:txBody>
      </p:sp>
      <p:sp>
        <p:nvSpPr>
          <p:cNvPr id="139" name="Google Shape;139;p23"/>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40" name="Google Shape;140;p23"/>
          <p:cNvPicPr preferRelativeResize="0"/>
          <p:nvPr/>
        </p:nvPicPr>
        <p:blipFill>
          <a:blip r:embed="rId3">
            <a:alphaModFix/>
          </a:blip>
          <a:stretch>
            <a:fillRect/>
          </a:stretch>
        </p:blipFill>
        <p:spPr>
          <a:xfrm>
            <a:off x="2150938" y="1550437"/>
            <a:ext cx="4842126" cy="2802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1628275" y="810800"/>
            <a:ext cx="5887500" cy="445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Additional Features &amp; Packages</a:t>
            </a:r>
            <a:endParaRPr/>
          </a:p>
        </p:txBody>
      </p:sp>
      <p:sp>
        <p:nvSpPr>
          <p:cNvPr id="146" name="Google Shape;146;p24"/>
          <p:cNvSpPr txBox="1"/>
          <p:nvPr>
            <p:ph idx="12" type="sldNum"/>
          </p:nvPr>
        </p:nvSpPr>
        <p:spPr>
          <a:xfrm>
            <a:off x="4297650" y="4646800"/>
            <a:ext cx="548700" cy="4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47" name="Google Shape;147;p24"/>
          <p:cNvPicPr preferRelativeResize="0"/>
          <p:nvPr/>
        </p:nvPicPr>
        <p:blipFill rotWithShape="1">
          <a:blip r:embed="rId3">
            <a:alphaModFix/>
          </a:blip>
          <a:srcRect b="5989" l="28021" r="21850" t="18481"/>
          <a:stretch/>
        </p:blipFill>
        <p:spPr>
          <a:xfrm>
            <a:off x="4632600" y="1567175"/>
            <a:ext cx="2752575" cy="2330651"/>
          </a:xfrm>
          <a:prstGeom prst="rect">
            <a:avLst/>
          </a:prstGeom>
          <a:noFill/>
          <a:ln>
            <a:noFill/>
          </a:ln>
        </p:spPr>
      </p:pic>
      <p:sp>
        <p:nvSpPr>
          <p:cNvPr id="148" name="Google Shape;148;p24"/>
          <p:cNvSpPr txBox="1"/>
          <p:nvPr/>
        </p:nvSpPr>
        <p:spPr>
          <a:xfrm>
            <a:off x="2019225" y="1506875"/>
            <a:ext cx="23607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Patrick Hand"/>
              <a:buChar char="●"/>
            </a:pPr>
            <a:r>
              <a:rPr lang="en" sz="1600">
                <a:latin typeface="Patrick Hand"/>
                <a:ea typeface="Patrick Hand"/>
                <a:cs typeface="Patrick Hand"/>
                <a:sym typeface="Patrick Hand"/>
              </a:rPr>
              <a:t>Javascript popup warning box</a:t>
            </a:r>
            <a:endParaRPr sz="1600">
              <a:latin typeface="Patrick Hand"/>
              <a:ea typeface="Patrick Hand"/>
              <a:cs typeface="Patrick Hand"/>
              <a:sym typeface="Patrick Hand"/>
            </a:endParaRPr>
          </a:p>
          <a:p>
            <a:pPr indent="-330200" lvl="0" marL="457200" rtl="0" algn="l">
              <a:spcBef>
                <a:spcPts val="0"/>
              </a:spcBef>
              <a:spcAft>
                <a:spcPts val="0"/>
              </a:spcAft>
              <a:buSzPts val="1600"/>
              <a:buFont typeface="Patrick Hand"/>
              <a:buChar char="●"/>
            </a:pPr>
            <a:r>
              <a:rPr lang="en" sz="1600">
                <a:latin typeface="Patrick Hand"/>
                <a:ea typeface="Patrick Hand"/>
                <a:cs typeface="Patrick Hand"/>
                <a:sym typeface="Patrick Hand"/>
              </a:rPr>
              <a:t>Bootstrap to make page more professional</a:t>
            </a:r>
            <a:endParaRPr sz="1600">
              <a:latin typeface="Patrick Hand"/>
              <a:ea typeface="Patrick Hand"/>
              <a:cs typeface="Patrick Hand"/>
              <a:sym typeface="Patrick Hand"/>
            </a:endParaRPr>
          </a:p>
          <a:p>
            <a:pPr indent="-330200" lvl="0" marL="457200" rtl="0" algn="l">
              <a:spcBef>
                <a:spcPts val="0"/>
              </a:spcBef>
              <a:spcAft>
                <a:spcPts val="0"/>
              </a:spcAft>
              <a:buSzPts val="1600"/>
              <a:buFont typeface="Patrick Hand"/>
              <a:buChar char="●"/>
            </a:pPr>
            <a:r>
              <a:rPr lang="en" sz="1600">
                <a:latin typeface="Patrick Hand"/>
                <a:ea typeface="Patrick Hand"/>
                <a:cs typeface="Patrick Hand"/>
                <a:sym typeface="Patrick Hand"/>
              </a:rPr>
              <a:t>Cocoon to create nested form</a:t>
            </a:r>
            <a:endParaRPr sz="1600">
              <a:latin typeface="Patrick Hand"/>
              <a:ea typeface="Patrick Hand"/>
              <a:cs typeface="Patrick Hand"/>
              <a:sym typeface="Patrick Hand"/>
            </a:endParaRPr>
          </a:p>
          <a:p>
            <a:pPr indent="0" lvl="0" marL="457200" rtl="0" algn="l">
              <a:spcBef>
                <a:spcPts val="0"/>
              </a:spcBef>
              <a:spcAft>
                <a:spcPts val="0"/>
              </a:spcAft>
              <a:buNone/>
            </a:pPr>
            <a:r>
              <a:t/>
            </a:r>
            <a:endParaRPr sz="1600">
              <a:latin typeface="Patrick Hand"/>
              <a:ea typeface="Patrick Hand"/>
              <a:cs typeface="Patrick Hand"/>
              <a:sym typeface="Patrick Hand"/>
            </a:endParaRPr>
          </a:p>
          <a:p>
            <a:pPr indent="-330200" lvl="0" marL="457200" rtl="0" algn="l">
              <a:spcBef>
                <a:spcPts val="0"/>
              </a:spcBef>
              <a:spcAft>
                <a:spcPts val="0"/>
              </a:spcAft>
              <a:buSzPts val="1600"/>
              <a:buFont typeface="Patrick Hand"/>
              <a:buChar char="●"/>
            </a:pPr>
            <a:r>
              <a:rPr lang="en" sz="1600">
                <a:latin typeface="Patrick Hand"/>
                <a:ea typeface="Patrick Hand"/>
                <a:cs typeface="Patrick Hand"/>
                <a:sym typeface="Patrick Hand"/>
              </a:rPr>
              <a:t>Potential:</a:t>
            </a:r>
            <a:endParaRPr sz="1600">
              <a:latin typeface="Patrick Hand"/>
              <a:ea typeface="Patrick Hand"/>
              <a:cs typeface="Patrick Hand"/>
              <a:sym typeface="Patrick Hand"/>
            </a:endParaRPr>
          </a:p>
          <a:p>
            <a:pPr indent="-330200" lvl="1" marL="914400" rtl="0" algn="l">
              <a:spcBef>
                <a:spcPts val="0"/>
              </a:spcBef>
              <a:spcAft>
                <a:spcPts val="0"/>
              </a:spcAft>
              <a:buSzPts val="1600"/>
              <a:buFont typeface="Patrick Hand"/>
              <a:buChar char="○"/>
            </a:pPr>
            <a:r>
              <a:rPr lang="en" sz="1600">
                <a:latin typeface="Patrick Hand"/>
                <a:ea typeface="Patrick Hand"/>
                <a:cs typeface="Patrick Hand"/>
                <a:sym typeface="Patrick Hand"/>
              </a:rPr>
              <a:t>Csv (for output)</a:t>
            </a:r>
            <a:endParaRPr sz="1600">
              <a:latin typeface="Patrick Hand"/>
              <a:ea typeface="Patrick Hand"/>
              <a:cs typeface="Patrick Hand"/>
              <a:sym typeface="Patrick Hand"/>
            </a:endParaRPr>
          </a:p>
          <a:p>
            <a:pPr indent="0" lvl="0" marL="0" rtl="0" algn="l">
              <a:spcBef>
                <a:spcPts val="0"/>
              </a:spcBef>
              <a:spcAft>
                <a:spcPts val="0"/>
              </a:spcAft>
              <a:buNone/>
            </a:pPr>
            <a:r>
              <a:t/>
            </a:r>
            <a:endParaRPr sz="1600">
              <a:latin typeface="Patrick Hand"/>
              <a:ea typeface="Patrick Hand"/>
              <a:cs typeface="Patrick Hand"/>
              <a:sym typeface="Patrick Hand"/>
            </a:endParaRPr>
          </a:p>
          <a:p>
            <a:pPr indent="0" lvl="0" marL="0" rtl="0" algn="l">
              <a:spcBef>
                <a:spcPts val="0"/>
              </a:spcBef>
              <a:spcAft>
                <a:spcPts val="0"/>
              </a:spcAft>
              <a:buNone/>
            </a:pPr>
            <a:r>
              <a:t/>
            </a:r>
            <a:endParaRPr sz="1600">
              <a:latin typeface="Patrick Hand"/>
              <a:ea typeface="Patrick Hand"/>
              <a:cs typeface="Patrick Hand"/>
              <a:sym typeface="Patrick Hand"/>
            </a:endParaRPr>
          </a:p>
          <a:p>
            <a:pPr indent="0" lvl="0" marL="457200" rtl="0" algn="l">
              <a:spcBef>
                <a:spcPts val="0"/>
              </a:spcBef>
              <a:spcAft>
                <a:spcPts val="0"/>
              </a:spcAft>
              <a:buNone/>
            </a:pPr>
            <a:r>
              <a:t/>
            </a:r>
            <a:endParaRPr sz="1600">
              <a:latin typeface="Patrick Hand"/>
              <a:ea typeface="Patrick Hand"/>
              <a:cs typeface="Patrick Hand"/>
              <a:sym typeface="Patrick Hand"/>
            </a:endParaRPr>
          </a:p>
        </p:txBody>
      </p:sp>
    </p:spTree>
  </p:cSld>
  <p:clrMapOvr>
    <a:masterClrMapping/>
  </p:clrMapOvr>
</p:sld>
</file>

<file path=ppt/theme/theme1.xml><?xml version="1.0" encoding="utf-8"?>
<a:theme xmlns:a="http://schemas.openxmlformats.org/drawingml/2006/main" xmlns:r="http://schemas.openxmlformats.org/officeDocument/2006/relationships" name="Talbot template">
  <a:themeElements>
    <a:clrScheme name="Custom 347">
      <a:dk1>
        <a:srgbClr val="393B44"/>
      </a:dk1>
      <a:lt1>
        <a:srgbClr val="FFFFFF"/>
      </a:lt1>
      <a:dk2>
        <a:srgbClr val="98ADBE"/>
      </a:dk2>
      <a:lt2>
        <a:srgbClr val="CDD6DD"/>
      </a:lt2>
      <a:accent1>
        <a:srgbClr val="2768CF"/>
      </a:accent1>
      <a:accent2>
        <a:srgbClr val="39B5D8"/>
      </a:accent2>
      <a:accent3>
        <a:srgbClr val="F16A39"/>
      </a:accent3>
      <a:accent4>
        <a:srgbClr val="DA2323"/>
      </a:accent4>
      <a:accent5>
        <a:srgbClr val="FFE599"/>
      </a:accent5>
      <a:accent6>
        <a:srgbClr val="FFD451"/>
      </a:accent6>
      <a:hlink>
        <a:srgbClr val="0B8FB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