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和内容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垂直排列标题与 文本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标题幻灯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852971" y="5941339"/>
            <a:ext cx="1162200" cy="1307100"/>
          </a:xfrm>
          <a:custGeom>
            <a:pathLst>
              <a:path extrusionOk="0" h="120000" w="120000">
                <a:moveTo>
                  <a:pt x="56557" y="32125"/>
                </a:moveTo>
                <a:lnTo>
                  <a:pt x="120000" y="0"/>
                </a:lnTo>
                <a:lnTo>
                  <a:pt x="0" y="120000"/>
                </a:lnTo>
                <a:lnTo>
                  <a:pt x="56557" y="32125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E3E5E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5022139" y="5375662"/>
            <a:ext cx="1474800" cy="5571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7244" y="0"/>
                </a:lnTo>
                <a:lnTo>
                  <a:pt x="120000" y="93327"/>
                </a:lnTo>
                <a:lnTo>
                  <a:pt x="0" y="120000"/>
                </a:lnTo>
                <a:close/>
              </a:path>
            </a:pathLst>
          </a:custGeom>
          <a:solidFill>
            <a:srgbClr val="EDEEEF"/>
          </a:solidFill>
          <a:ln cap="flat" cmpd="sng" w="12700">
            <a:solidFill>
              <a:srgbClr val="E4E6E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241892" y="5165173"/>
            <a:ext cx="1245300" cy="641400"/>
          </a:xfrm>
          <a:custGeom>
            <a:pathLst>
              <a:path extrusionOk="0" h="120000" w="120000">
                <a:moveTo>
                  <a:pt x="0" y="38009"/>
                </a:moveTo>
                <a:lnTo>
                  <a:pt x="24091" y="0"/>
                </a:lnTo>
                <a:lnTo>
                  <a:pt x="120000" y="120000"/>
                </a:lnTo>
                <a:lnTo>
                  <a:pt x="0" y="38009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E3E5E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 rot="7233065">
            <a:off x="3761482" y="5141062"/>
            <a:ext cx="1793012" cy="80479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1228" y="0"/>
                </a:lnTo>
                <a:lnTo>
                  <a:pt x="119999" y="119195"/>
                </a:lnTo>
                <a:lnTo>
                  <a:pt x="0" y="120000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333823" y="4595619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Shape 84"/>
          <p:cNvCxnSpPr>
            <a:stCxn id="83" idx="7"/>
          </p:cNvCxnSpPr>
          <p:nvPr/>
        </p:nvCxnSpPr>
        <p:spPr>
          <a:xfrm flipH="1" rot="10800000">
            <a:off x="3372745" y="4290897"/>
            <a:ext cx="1232700" cy="3114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" name="Shape 85"/>
          <p:cNvSpPr/>
          <p:nvPr/>
        </p:nvSpPr>
        <p:spPr>
          <a:xfrm>
            <a:off x="4584932" y="4272723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 flipH="1" rot="10800000">
            <a:off x="3867148" y="4585050"/>
            <a:ext cx="889200" cy="15249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3515346" y="4917385"/>
            <a:ext cx="330300" cy="11880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3538358" y="4894532"/>
            <a:ext cx="1692000" cy="4758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9" name="Shape 89"/>
          <p:cNvCxnSpPr>
            <a:endCxn id="85" idx="5"/>
          </p:cNvCxnSpPr>
          <p:nvPr/>
        </p:nvCxnSpPr>
        <p:spPr>
          <a:xfrm rot="10800000">
            <a:off x="4623854" y="4311645"/>
            <a:ext cx="588900" cy="10425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3877976" y="5386585"/>
            <a:ext cx="1335000" cy="718800"/>
          </a:xfrm>
          <a:prstGeom prst="straightConnector1">
            <a:avLst/>
          </a:prstGeom>
          <a:noFill/>
          <a:ln cap="flat" cmpd="sng" w="9525">
            <a:solidFill>
              <a:srgbClr val="C7CB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476857" y="5153903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206142" y="5347475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846919" y="6116558"/>
            <a:ext cx="560400" cy="11357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060" y="0"/>
                </a:lnTo>
                <a:lnTo>
                  <a:pt x="120000" y="17347"/>
                </a:lnTo>
                <a:lnTo>
                  <a:pt x="0" y="120000"/>
                </a:lnTo>
                <a:close/>
              </a:path>
            </a:pathLst>
          </a:custGeom>
          <a:solidFill>
            <a:srgbClr val="EDEEEF"/>
          </a:solidFill>
          <a:ln cap="flat" cmpd="sng" w="12700">
            <a:solidFill>
              <a:srgbClr val="E4E6E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832755" y="7236039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866500" y="5939814"/>
            <a:ext cx="1147800" cy="348300"/>
          </a:xfrm>
          <a:custGeom>
            <a:pathLst>
              <a:path extrusionOk="0" h="120000" w="120000">
                <a:moveTo>
                  <a:pt x="0" y="62583"/>
                </a:moveTo>
                <a:lnTo>
                  <a:pt x="120000" y="0"/>
                </a:lnTo>
                <a:lnTo>
                  <a:pt x="57261" y="120000"/>
                </a:lnTo>
                <a:lnTo>
                  <a:pt x="0" y="62583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E3E5E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838951" y="6098691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491062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79540"/>
            <a:ext cx="12192000" cy="3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-12700" y="1539875"/>
            <a:ext cx="12204600" cy="4019400"/>
            <a:chOff x="-12700" y="1539875"/>
            <a:chExt cx="12204600" cy="40194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b="0" l="3289" r="17640" t="0"/>
            <a:stretch/>
          </p:blipFill>
          <p:spPr>
            <a:xfrm>
              <a:off x="-12700" y="1539875"/>
              <a:ext cx="12204600" cy="40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10850" y="4864100"/>
            <a:ext cx="5193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866500" y="2199025"/>
            <a:ext cx="5283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zh-CN" sz="3000">
                <a:solidFill>
                  <a:schemeClr val="lt1"/>
                </a:solidFill>
              </a:rPr>
              <a:t>The AADL Module of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zh-CN" sz="3000">
                <a:solidFill>
                  <a:schemeClr val="lt1"/>
                </a:solidFill>
              </a:rPr>
              <a:t>The Smart Home System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66499" y="3954100"/>
            <a:ext cx="37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600">
                <a:solidFill>
                  <a:schemeClr val="lt1"/>
                </a:solidFill>
              </a:rPr>
              <a:t>Instructor: </a:t>
            </a:r>
            <a:r>
              <a:rPr lang="zh-CN" sz="1600">
                <a:solidFill>
                  <a:schemeClr val="lt1"/>
                </a:solidFill>
              </a:rPr>
              <a:t>Dr. John D. McGregor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68824" y="3578375"/>
            <a:ext cx="55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  </a:t>
            </a:r>
            <a:r>
              <a:rPr lang="zh-CN" sz="1600">
                <a:solidFill>
                  <a:schemeClr val="lt1"/>
                </a:solidFill>
              </a:rPr>
              <a:t>Team : Yang Cao, Jinrui Wang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66491" y="4335091"/>
            <a:ext cx="28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600">
                <a:solidFill>
                  <a:schemeClr val="lt1"/>
                </a:solidFill>
              </a:rPr>
              <a:t>4</a:t>
            </a:r>
            <a:r>
              <a:rPr lang="zh-CN" sz="1600">
                <a:solidFill>
                  <a:schemeClr val="lt1"/>
                </a:solidFill>
              </a:rPr>
              <a:t>/25/2017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0" name="Shape 19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Devices</a:t>
            </a:r>
          </a:p>
        </p:txBody>
      </p:sp>
      <p:pic>
        <p:nvPicPr>
          <p:cNvPr descr="Screen Shot 2017-04-24 at 13.14.50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454" y="2033604"/>
            <a:ext cx="2445549" cy="330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13.16.08.png"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700" y="2090749"/>
            <a:ext cx="2192815" cy="3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0" name="Shape 20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Error Behaviors</a:t>
            </a:r>
          </a:p>
        </p:txBody>
      </p:sp>
      <p:pic>
        <p:nvPicPr>
          <p:cNvPr descr="Screen Shot 2017-04-24 at 15.00.23.pn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47849"/>
            <a:ext cx="5929800" cy="333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15.01.03.png"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399" y="1828800"/>
            <a:ext cx="5434000" cy="32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64636" y="4038135"/>
            <a:ext cx="3027363" cy="2732956"/>
            <a:chOff x="9164636" y="4038135"/>
            <a:chExt cx="3027363" cy="2732956"/>
          </a:xfrm>
        </p:grpSpPr>
        <p:sp>
          <p:nvSpPr>
            <p:cNvPr id="208" name="Shape 208"/>
            <p:cNvSpPr/>
            <p:nvPr/>
          </p:nvSpPr>
          <p:spPr>
            <a:xfrm>
              <a:off x="9525107" y="5430673"/>
              <a:ext cx="1162050" cy="1307229"/>
            </a:xfrm>
            <a:custGeom>
              <a:pathLst>
                <a:path extrusionOk="0" h="120000" w="120000">
                  <a:moveTo>
                    <a:pt x="56557" y="32125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56557" y="32125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E3E5E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694277" y="4864996"/>
              <a:ext cx="1474791" cy="55708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7244" y="0"/>
                  </a:lnTo>
                  <a:lnTo>
                    <a:pt x="120000" y="93327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4E6E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0914028" y="4654507"/>
              <a:ext cx="1245393" cy="641272"/>
            </a:xfrm>
            <a:custGeom>
              <a:pathLst>
                <a:path extrusionOk="0" h="120000" w="120000">
                  <a:moveTo>
                    <a:pt x="0" y="38009"/>
                  </a:moveTo>
                  <a:lnTo>
                    <a:pt x="24091" y="0"/>
                  </a:lnTo>
                  <a:lnTo>
                    <a:pt x="120000" y="120000"/>
                  </a:lnTo>
                  <a:lnTo>
                    <a:pt x="0" y="38009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E3E5E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7233140">
              <a:off x="9433483" y="4630456"/>
              <a:ext cx="1793111" cy="80482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31228" y="0"/>
                  </a:lnTo>
                  <a:lnTo>
                    <a:pt x="119999" y="119195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164636" y="4361030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Shape 213"/>
            <p:cNvCxnSpPr>
              <a:stCxn id="212" idx="7"/>
            </p:cNvCxnSpPr>
            <p:nvPr/>
          </p:nvCxnSpPr>
          <p:spPr>
            <a:xfrm flipH="1" rot="10800000">
              <a:off x="9203660" y="4056326"/>
              <a:ext cx="1232700" cy="311400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10415745" y="4038135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 flipH="1" rot="10800000">
              <a:off x="9539285" y="4074329"/>
              <a:ext cx="889219" cy="1524954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>
              <a:stCxn id="217" idx="1"/>
            </p:cNvCxnSpPr>
            <p:nvPr/>
          </p:nvCxnSpPr>
          <p:spPr>
            <a:xfrm rot="10800000">
              <a:off x="9187484" y="4406720"/>
              <a:ext cx="330300" cy="1188000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>
              <a:off x="9210357" y="4383891"/>
              <a:ext cx="1692138" cy="475776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>
              <a:stCxn id="220" idx="1"/>
              <a:endCxn id="214" idx="5"/>
            </p:cNvCxnSpPr>
            <p:nvPr/>
          </p:nvCxnSpPr>
          <p:spPr>
            <a:xfrm rot="10800000">
              <a:off x="10454774" y="4077304"/>
              <a:ext cx="430200" cy="766200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>
              <a:stCxn id="217" idx="7"/>
              <a:endCxn id="220" idx="3"/>
            </p:cNvCxnSpPr>
            <p:nvPr/>
          </p:nvCxnSpPr>
          <p:spPr>
            <a:xfrm flipH="1" rot="10800000">
              <a:off x="9550112" y="4875920"/>
              <a:ext cx="1335000" cy="718800"/>
            </a:xfrm>
            <a:prstGeom prst="straightConnector1">
              <a:avLst/>
            </a:prstGeom>
            <a:noFill/>
            <a:ln cap="flat" cmpd="sng" w="9525">
              <a:solidFill>
                <a:srgbClr val="C7CBD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2" name="Shape 222"/>
            <p:cNvSpPr/>
            <p:nvPr/>
          </p:nvSpPr>
          <p:spPr>
            <a:xfrm>
              <a:off x="10671971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1148993" y="4643237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0878278" y="4836808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9519057" y="5605892"/>
              <a:ext cx="560392" cy="113573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3060" y="0"/>
                  </a:lnTo>
                  <a:lnTo>
                    <a:pt x="120000" y="17347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2F2F2"/>
            </a:solidFill>
            <a:ln cap="flat" cmpd="sng" w="12700">
              <a:solidFill>
                <a:srgbClr val="E4E6E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9504892" y="6725372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9538636" y="5429148"/>
              <a:ext cx="1147763" cy="348379"/>
            </a:xfrm>
            <a:custGeom>
              <a:pathLst>
                <a:path extrusionOk="0" h="120000" w="120000">
                  <a:moveTo>
                    <a:pt x="0" y="62583"/>
                  </a:moveTo>
                  <a:lnTo>
                    <a:pt x="120000" y="0"/>
                  </a:lnTo>
                  <a:lnTo>
                    <a:pt x="57261" y="120000"/>
                  </a:lnTo>
                  <a:lnTo>
                    <a:pt x="0" y="6258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3E5E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9511089" y="5588025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0056425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Shape 229"/>
          <p:cNvCxnSpPr/>
          <p:nvPr/>
        </p:nvCxnSpPr>
        <p:spPr>
          <a:xfrm rot="10800000">
            <a:off x="0" y="6433142"/>
            <a:ext cx="12192001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4008000" y="2553300"/>
            <a:ext cx="4176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THANK YOU 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03250" y="461800"/>
            <a:ext cx="20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2800">
                <a:solidFill>
                  <a:srgbClr val="262626"/>
                </a:solidFill>
              </a:rPr>
              <a:t>CONTENT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3250" y="1037411"/>
            <a:ext cx="122847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710406" y="1006454"/>
            <a:ext cx="12925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>
            <a:off x="1447800" y="1295400"/>
            <a:ext cx="7709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Overview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Components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Quality Attributes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AADL Implementation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03250" y="500347"/>
            <a:ext cx="341631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OVERVIEW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10406" y="1044999"/>
            <a:ext cx="310515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" name="Shape 124"/>
          <p:cNvSpPr/>
          <p:nvPr/>
        </p:nvSpPr>
        <p:spPr>
          <a:xfrm>
            <a:off x="913150" y="1530000"/>
            <a:ext cx="56280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Multiple technologies are involved in the control of household appliances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Network communication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Internet of Things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Providing an intelligent living style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energy-efficient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convenient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secure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7F7F7F"/>
              </a:solidFill>
            </a:endParaRPr>
          </a:p>
        </p:txBody>
      </p:sp>
      <p:pic>
        <p:nvPicPr>
          <p:cNvPr descr="ICONMagazine-SmartHomeDemand.jpg" id="125" name="Shape 125"/>
          <p:cNvPicPr preferRelativeResize="0"/>
          <p:nvPr/>
        </p:nvPicPr>
        <p:blipFill rotWithShape="1">
          <a:blip r:embed="rId3">
            <a:alphaModFix/>
          </a:blip>
          <a:srcRect b="0" l="16736" r="0" t="0"/>
          <a:stretch/>
        </p:blipFill>
        <p:spPr>
          <a:xfrm>
            <a:off x="6705600" y="1676400"/>
            <a:ext cx="49244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0350000" y="5256000"/>
            <a:ext cx="1280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999999"/>
                </a:solidFill>
              </a:rPr>
              <a:t>From internet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03250" y="500347"/>
            <a:ext cx="3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COMPONENTS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710406" y="1044999"/>
            <a:ext cx="310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" name="Shape 133"/>
          <p:cNvSpPr/>
          <p:nvPr/>
        </p:nvSpPr>
        <p:spPr>
          <a:xfrm>
            <a:off x="913150" y="1431650"/>
            <a:ext cx="43338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Main Control Router</a:t>
            </a: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Remote Server</a:t>
            </a: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Clients</a:t>
            </a: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IP Devices</a:t>
            </a: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Zigbee Devices</a:t>
            </a:r>
          </a:p>
        </p:txBody>
      </p:sp>
      <p:pic>
        <p:nvPicPr>
          <p:cNvPr descr="Screen Shot 2017-04-24 at 12.25.42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50" y="1045000"/>
            <a:ext cx="6428024" cy="35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602462" y="4752000"/>
            <a:ext cx="371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Smart Home Architecture</a:t>
            </a: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03250" y="500350"/>
            <a:ext cx="419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QUALITY ATTRIBUTES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710406" y="1044999"/>
            <a:ext cx="310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" name="Shape 142"/>
          <p:cNvSpPr/>
          <p:nvPr/>
        </p:nvSpPr>
        <p:spPr>
          <a:xfrm>
            <a:off x="913150" y="1458000"/>
            <a:ext cx="67188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Scalability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and more subsystems can be embedded in the future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Modularized design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Security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Providing very strict access and authentication rules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Reliability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It should operate for 24 hour per day with strong fault-tolerant ability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Usability</a:t>
            </a: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Easy to use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4" y="0"/>
            <a:ext cx="121920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Screen Shot 2017-04-24 at 12.47.27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75" y="1214400"/>
            <a:ext cx="9591675" cy="5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Screen Shot 2017-04-24 at 12.53.23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400" y="1562099"/>
            <a:ext cx="7812599" cy="4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04000" y="1431650"/>
            <a:ext cx="37980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Providing Internet connecting function</a:t>
            </a: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Receiving and handling messages sent from other components</a:t>
            </a: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Sending messages to other components</a:t>
            </a: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Managing all of the devices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Main Control Router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Screen Shot 2017-04-24 at 13.06.01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1909762"/>
            <a:ext cx="46863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13.07.14.png"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900" y="352425"/>
            <a:ext cx="51054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13.07.29.png"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662" y="3576637"/>
            <a:ext cx="50958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Remote Server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9" name="Shape 17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0" name="Shape 18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Clients</a:t>
            </a:r>
          </a:p>
        </p:txBody>
      </p:sp>
      <p:pic>
        <p:nvPicPr>
          <p:cNvPr descr="Screen Shot 2017-04-24 at 13.12.43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838325"/>
            <a:ext cx="36576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13.12.55.png"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112" y="2038350"/>
            <a:ext cx="55149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