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  <p:sldId id="265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2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152E5-6AF2-40B3-A28D-F3FAEE2E40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7AC58A5-1213-4C1E-8288-627CEC8246C7}">
      <dgm:prSet phldrT="[텍스트]"/>
      <dgm:spPr/>
      <dgm:t>
        <a:bodyPr/>
        <a:lstStyle/>
        <a:p>
          <a:pPr latinLnBrk="1"/>
          <a:r>
            <a:rPr lang="ko-KR" altLang="en-US"/>
            <a:t>웹 애플리케이션 이름</a:t>
          </a:r>
        </a:p>
      </dgm:t>
    </dgm:pt>
    <dgm:pt modelId="{0FC2B225-4385-4D69-AD20-30791FDD7791}" type="parTrans" cxnId="{924846EE-8F53-482F-AB23-A1E03C8E6EDD}">
      <dgm:prSet/>
      <dgm:spPr/>
      <dgm:t>
        <a:bodyPr/>
        <a:lstStyle/>
        <a:p>
          <a:pPr latinLnBrk="1"/>
          <a:endParaRPr lang="ko-KR" altLang="en-US"/>
        </a:p>
      </dgm:t>
    </dgm:pt>
    <dgm:pt modelId="{FBF5A830-B5A7-4052-B0E0-D524347E9C94}" type="sibTrans" cxnId="{924846EE-8F53-482F-AB23-A1E03C8E6EDD}">
      <dgm:prSet/>
      <dgm:spPr/>
      <dgm:t>
        <a:bodyPr/>
        <a:lstStyle/>
        <a:p>
          <a:pPr latinLnBrk="1"/>
          <a:endParaRPr lang="ko-KR" altLang="en-US"/>
        </a:p>
      </dgm:t>
    </dgm:pt>
    <dgm:pt modelId="{4A769922-A006-4B7B-A6BF-4C32CA70AC15}" type="asst">
      <dgm:prSet phldrT="[텍스트]"/>
      <dgm:spPr/>
      <dgm:t>
        <a:bodyPr/>
        <a:lstStyle/>
        <a:p>
          <a:pPr latinLnBrk="1"/>
          <a:r>
            <a:rPr lang="en-US" altLang="ko-KR"/>
            <a:t>WEB-INF</a:t>
          </a:r>
          <a:endParaRPr lang="ko-KR" altLang="en-US"/>
        </a:p>
      </dgm:t>
    </dgm:pt>
    <dgm:pt modelId="{5F390CBC-9802-4A4B-A020-DC7F0C84BF2C}" type="parTrans" cxnId="{E4E0E62B-0EC8-494E-A6BF-BE163D508116}">
      <dgm:prSet/>
      <dgm:spPr/>
      <dgm:t>
        <a:bodyPr/>
        <a:lstStyle/>
        <a:p>
          <a:pPr latinLnBrk="1"/>
          <a:endParaRPr lang="ko-KR" altLang="en-US"/>
        </a:p>
      </dgm:t>
    </dgm:pt>
    <dgm:pt modelId="{BBB3C1FE-164B-4188-B900-A1B0998F67D1}" type="sibTrans" cxnId="{E4E0E62B-0EC8-494E-A6BF-BE163D508116}">
      <dgm:prSet/>
      <dgm:spPr/>
      <dgm:t>
        <a:bodyPr/>
        <a:lstStyle/>
        <a:p>
          <a:pPr latinLnBrk="1"/>
          <a:endParaRPr lang="ko-KR" altLang="en-US"/>
        </a:p>
      </dgm:t>
    </dgm:pt>
    <dgm:pt modelId="{DBB7C33F-C2A4-4B9C-8C3A-446E7C547112}">
      <dgm:prSet phldrT="[텍스트]" phldr="0"/>
      <dgm:spPr/>
      <dgm:t>
        <a:bodyPr/>
        <a:lstStyle/>
        <a:p>
          <a:pPr latinLnBrk="1"/>
          <a:r>
            <a:rPr lang="en-US" altLang="ko-KR"/>
            <a:t>classes</a:t>
          </a:r>
          <a:endParaRPr lang="ko-KR" altLang="en-US"/>
        </a:p>
      </dgm:t>
    </dgm:pt>
    <dgm:pt modelId="{793213EF-B5A4-4005-8B46-5E82615AA58D}" type="parTrans" cxnId="{DE551D13-9F20-41D0-9539-8DE6D6DD50ED}">
      <dgm:prSet/>
      <dgm:spPr/>
      <dgm:t>
        <a:bodyPr/>
        <a:lstStyle/>
        <a:p>
          <a:pPr latinLnBrk="1"/>
          <a:endParaRPr lang="ko-KR" altLang="en-US"/>
        </a:p>
      </dgm:t>
    </dgm:pt>
    <dgm:pt modelId="{3F5AF732-D0A8-414C-A2F5-CD4E135846AE}" type="sibTrans" cxnId="{DE551D13-9F20-41D0-9539-8DE6D6DD50ED}">
      <dgm:prSet/>
      <dgm:spPr/>
      <dgm:t>
        <a:bodyPr/>
        <a:lstStyle/>
        <a:p>
          <a:pPr latinLnBrk="1"/>
          <a:endParaRPr lang="ko-KR" altLang="en-US"/>
        </a:p>
      </dgm:t>
    </dgm:pt>
    <dgm:pt modelId="{5A51F5BC-0A21-417D-8599-9150C1390893}">
      <dgm:prSet phldrT="[텍스트]" phldr="0"/>
      <dgm:spPr/>
      <dgm:t>
        <a:bodyPr/>
        <a:lstStyle/>
        <a:p>
          <a:pPr latinLnBrk="1"/>
          <a:r>
            <a:rPr lang="en-US" altLang="ko-KR"/>
            <a:t>lib</a:t>
          </a:r>
          <a:endParaRPr lang="ko-KR" altLang="en-US"/>
        </a:p>
      </dgm:t>
    </dgm:pt>
    <dgm:pt modelId="{DB1C5C63-4D9E-45AA-8727-72CA7C447B6A}" type="parTrans" cxnId="{E528847F-8A45-4582-9452-D85F67010B0C}">
      <dgm:prSet/>
      <dgm:spPr/>
      <dgm:t>
        <a:bodyPr/>
        <a:lstStyle/>
        <a:p>
          <a:pPr latinLnBrk="1"/>
          <a:endParaRPr lang="ko-KR" altLang="en-US"/>
        </a:p>
      </dgm:t>
    </dgm:pt>
    <dgm:pt modelId="{E05DC66B-6142-463F-978A-856433A1832D}" type="sibTrans" cxnId="{E528847F-8A45-4582-9452-D85F67010B0C}">
      <dgm:prSet/>
      <dgm:spPr/>
      <dgm:t>
        <a:bodyPr/>
        <a:lstStyle/>
        <a:p>
          <a:pPr latinLnBrk="1"/>
          <a:endParaRPr lang="ko-KR" altLang="en-US"/>
        </a:p>
      </dgm:t>
    </dgm:pt>
    <dgm:pt modelId="{C799C273-5460-4997-80AA-4115C1F9202A}">
      <dgm:prSet phldrT="[텍스트]" phldr="0"/>
      <dgm:spPr/>
      <dgm:t>
        <a:bodyPr/>
        <a:lstStyle/>
        <a:p>
          <a:pPr latinLnBrk="1"/>
          <a:r>
            <a:rPr lang="en-US" altLang="ko-KR"/>
            <a:t> web.xml</a:t>
          </a:r>
          <a:endParaRPr lang="ko-KR" altLang="en-US"/>
        </a:p>
      </dgm:t>
    </dgm:pt>
    <dgm:pt modelId="{67BE4F40-E722-49B5-A5D3-1415FF4F6627}" type="parTrans" cxnId="{7464AD8F-9341-405D-A7F2-EA22E1621191}">
      <dgm:prSet/>
      <dgm:spPr/>
      <dgm:t>
        <a:bodyPr/>
        <a:lstStyle/>
        <a:p>
          <a:pPr latinLnBrk="1"/>
          <a:endParaRPr lang="ko-KR" altLang="en-US"/>
        </a:p>
      </dgm:t>
    </dgm:pt>
    <dgm:pt modelId="{1EDAAE16-59D0-40FA-A9BC-2BFA138A5612}" type="sibTrans" cxnId="{7464AD8F-9341-405D-A7F2-EA22E1621191}">
      <dgm:prSet/>
      <dgm:spPr/>
      <dgm:t>
        <a:bodyPr/>
        <a:lstStyle/>
        <a:p>
          <a:pPr latinLnBrk="1"/>
          <a:endParaRPr lang="ko-KR" altLang="en-US"/>
        </a:p>
      </dgm:t>
    </dgm:pt>
    <dgm:pt modelId="{BF3CB693-3B04-41BA-A7DE-F52F63C8550B}" type="pres">
      <dgm:prSet presAssocID="{F8E152E5-6AF2-40B3-A28D-F3FAEE2E40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B16F605-6D87-4CB3-977F-B5AAFD3F1DFC}" type="pres">
      <dgm:prSet presAssocID="{A7AC58A5-1213-4C1E-8288-627CEC8246C7}" presName="hierRoot1" presStyleCnt="0">
        <dgm:presLayoutVars>
          <dgm:hierBranch val="init"/>
        </dgm:presLayoutVars>
      </dgm:prSet>
      <dgm:spPr/>
    </dgm:pt>
    <dgm:pt modelId="{AF3EB4CD-8DBA-4967-9D98-5294289E35C0}" type="pres">
      <dgm:prSet presAssocID="{A7AC58A5-1213-4C1E-8288-627CEC8246C7}" presName="rootComposite1" presStyleCnt="0"/>
      <dgm:spPr/>
    </dgm:pt>
    <dgm:pt modelId="{6308DACE-065B-4EDD-8F78-186478D2042A}" type="pres">
      <dgm:prSet presAssocID="{A7AC58A5-1213-4C1E-8288-627CEC8246C7}" presName="rootText1" presStyleLbl="node0" presStyleIdx="0" presStyleCnt="1" custScaleX="225675">
        <dgm:presLayoutVars>
          <dgm:chPref val="3"/>
        </dgm:presLayoutVars>
      </dgm:prSet>
      <dgm:spPr/>
    </dgm:pt>
    <dgm:pt modelId="{F14DF907-2A05-4F55-A219-BCE556DA216F}" type="pres">
      <dgm:prSet presAssocID="{A7AC58A5-1213-4C1E-8288-627CEC8246C7}" presName="rootConnector1" presStyleLbl="node1" presStyleIdx="0" presStyleCnt="0"/>
      <dgm:spPr/>
    </dgm:pt>
    <dgm:pt modelId="{B8C28DEF-684D-4AA6-ABA5-7D910F8668D7}" type="pres">
      <dgm:prSet presAssocID="{A7AC58A5-1213-4C1E-8288-627CEC8246C7}" presName="hierChild2" presStyleCnt="0"/>
      <dgm:spPr/>
    </dgm:pt>
    <dgm:pt modelId="{84B70462-6D2D-45ED-8BC7-56B6E23B8EF3}" type="pres">
      <dgm:prSet presAssocID="{A7AC58A5-1213-4C1E-8288-627CEC8246C7}" presName="hierChild3" presStyleCnt="0"/>
      <dgm:spPr/>
    </dgm:pt>
    <dgm:pt modelId="{6672D22A-429A-450A-8203-E9986875EFB1}" type="pres">
      <dgm:prSet presAssocID="{5F390CBC-9802-4A4B-A020-DC7F0C84BF2C}" presName="Name111" presStyleLbl="parChTrans1D2" presStyleIdx="0" presStyleCnt="1"/>
      <dgm:spPr/>
    </dgm:pt>
    <dgm:pt modelId="{390A724B-A90B-4AB2-A431-56CBD1C38AA0}" type="pres">
      <dgm:prSet presAssocID="{4A769922-A006-4B7B-A6BF-4C32CA70AC15}" presName="hierRoot3" presStyleCnt="0">
        <dgm:presLayoutVars>
          <dgm:hierBranch val="init"/>
        </dgm:presLayoutVars>
      </dgm:prSet>
      <dgm:spPr/>
    </dgm:pt>
    <dgm:pt modelId="{95706ECD-EDE5-44AF-BCF2-5756AE776D32}" type="pres">
      <dgm:prSet presAssocID="{4A769922-A006-4B7B-A6BF-4C32CA70AC15}" presName="rootComposite3" presStyleCnt="0"/>
      <dgm:spPr/>
    </dgm:pt>
    <dgm:pt modelId="{2064F594-607A-4CDA-AFE6-32619EB2BB40}" type="pres">
      <dgm:prSet presAssocID="{4A769922-A006-4B7B-A6BF-4C32CA70AC15}" presName="rootText3" presStyleLbl="asst1" presStyleIdx="0" presStyleCnt="1">
        <dgm:presLayoutVars>
          <dgm:chPref val="3"/>
        </dgm:presLayoutVars>
      </dgm:prSet>
      <dgm:spPr/>
    </dgm:pt>
    <dgm:pt modelId="{6A1BDA0D-1C81-4090-B7C2-02E1BB77853E}" type="pres">
      <dgm:prSet presAssocID="{4A769922-A006-4B7B-A6BF-4C32CA70AC15}" presName="rootConnector3" presStyleLbl="asst1" presStyleIdx="0" presStyleCnt="1"/>
      <dgm:spPr/>
    </dgm:pt>
    <dgm:pt modelId="{6991A71B-CCDB-41B0-A52A-66330623A0E4}" type="pres">
      <dgm:prSet presAssocID="{4A769922-A006-4B7B-A6BF-4C32CA70AC15}" presName="hierChild6" presStyleCnt="0"/>
      <dgm:spPr/>
    </dgm:pt>
    <dgm:pt modelId="{AAA66EC0-D95E-4C12-9C34-0A2FEE94E6E5}" type="pres">
      <dgm:prSet presAssocID="{793213EF-B5A4-4005-8B46-5E82615AA58D}" presName="Name37" presStyleLbl="parChTrans1D3" presStyleIdx="0" presStyleCnt="3"/>
      <dgm:spPr/>
    </dgm:pt>
    <dgm:pt modelId="{7819E7AE-C818-45D5-AB57-0E6FC33E106D}" type="pres">
      <dgm:prSet presAssocID="{DBB7C33F-C2A4-4B9C-8C3A-446E7C547112}" presName="hierRoot2" presStyleCnt="0">
        <dgm:presLayoutVars>
          <dgm:hierBranch val="init"/>
        </dgm:presLayoutVars>
      </dgm:prSet>
      <dgm:spPr/>
    </dgm:pt>
    <dgm:pt modelId="{6C3D06D0-81E6-4BE8-B741-7E5F91673C57}" type="pres">
      <dgm:prSet presAssocID="{DBB7C33F-C2A4-4B9C-8C3A-446E7C547112}" presName="rootComposite" presStyleCnt="0"/>
      <dgm:spPr/>
    </dgm:pt>
    <dgm:pt modelId="{8A0E2B13-EF79-4FFB-8E77-F47C82AD7C81}" type="pres">
      <dgm:prSet presAssocID="{DBB7C33F-C2A4-4B9C-8C3A-446E7C547112}" presName="rootText" presStyleLbl="node3" presStyleIdx="0" presStyleCnt="3">
        <dgm:presLayoutVars>
          <dgm:chPref val="3"/>
        </dgm:presLayoutVars>
      </dgm:prSet>
      <dgm:spPr/>
    </dgm:pt>
    <dgm:pt modelId="{59B4F87B-AF63-44FF-AD41-D284F705FC0B}" type="pres">
      <dgm:prSet presAssocID="{DBB7C33F-C2A4-4B9C-8C3A-446E7C547112}" presName="rootConnector" presStyleLbl="node3" presStyleIdx="0" presStyleCnt="3"/>
      <dgm:spPr/>
    </dgm:pt>
    <dgm:pt modelId="{B6FD2333-08CF-45D1-82AB-69ECE74AC2B2}" type="pres">
      <dgm:prSet presAssocID="{DBB7C33F-C2A4-4B9C-8C3A-446E7C547112}" presName="hierChild4" presStyleCnt="0"/>
      <dgm:spPr/>
    </dgm:pt>
    <dgm:pt modelId="{4B890AAC-1E0C-4498-AC70-A5C04BC68123}" type="pres">
      <dgm:prSet presAssocID="{DBB7C33F-C2A4-4B9C-8C3A-446E7C547112}" presName="hierChild5" presStyleCnt="0"/>
      <dgm:spPr/>
    </dgm:pt>
    <dgm:pt modelId="{5B92518F-C675-40D6-82E5-99564C87450B}" type="pres">
      <dgm:prSet presAssocID="{DB1C5C63-4D9E-45AA-8727-72CA7C447B6A}" presName="Name37" presStyleLbl="parChTrans1D3" presStyleIdx="1" presStyleCnt="3"/>
      <dgm:spPr/>
    </dgm:pt>
    <dgm:pt modelId="{C9FD7733-0C55-4BC9-9B5A-BEE2B71002A8}" type="pres">
      <dgm:prSet presAssocID="{5A51F5BC-0A21-417D-8599-9150C1390893}" presName="hierRoot2" presStyleCnt="0">
        <dgm:presLayoutVars>
          <dgm:hierBranch val="init"/>
        </dgm:presLayoutVars>
      </dgm:prSet>
      <dgm:spPr/>
    </dgm:pt>
    <dgm:pt modelId="{96669B19-02A8-44FB-AF4D-6D99B0A27E62}" type="pres">
      <dgm:prSet presAssocID="{5A51F5BC-0A21-417D-8599-9150C1390893}" presName="rootComposite" presStyleCnt="0"/>
      <dgm:spPr/>
    </dgm:pt>
    <dgm:pt modelId="{745DA7BF-1E6A-42D9-B514-35CA55A4BF10}" type="pres">
      <dgm:prSet presAssocID="{5A51F5BC-0A21-417D-8599-9150C1390893}" presName="rootText" presStyleLbl="node3" presStyleIdx="1" presStyleCnt="3">
        <dgm:presLayoutVars>
          <dgm:chPref val="3"/>
        </dgm:presLayoutVars>
      </dgm:prSet>
      <dgm:spPr/>
    </dgm:pt>
    <dgm:pt modelId="{6DFCBBF5-A581-4E54-A102-CD4D15F0F2E4}" type="pres">
      <dgm:prSet presAssocID="{5A51F5BC-0A21-417D-8599-9150C1390893}" presName="rootConnector" presStyleLbl="node3" presStyleIdx="1" presStyleCnt="3"/>
      <dgm:spPr/>
    </dgm:pt>
    <dgm:pt modelId="{8BC5D5CF-642B-4B2B-8D5A-6BAAE0708F58}" type="pres">
      <dgm:prSet presAssocID="{5A51F5BC-0A21-417D-8599-9150C1390893}" presName="hierChild4" presStyleCnt="0"/>
      <dgm:spPr/>
    </dgm:pt>
    <dgm:pt modelId="{6C54DFAA-7F2F-4DA9-BAAE-AFA03A256F84}" type="pres">
      <dgm:prSet presAssocID="{5A51F5BC-0A21-417D-8599-9150C1390893}" presName="hierChild5" presStyleCnt="0"/>
      <dgm:spPr/>
    </dgm:pt>
    <dgm:pt modelId="{4DD3EAA4-83D0-4E12-8107-0DC25D275F1F}" type="pres">
      <dgm:prSet presAssocID="{67BE4F40-E722-49B5-A5D3-1415FF4F6627}" presName="Name37" presStyleLbl="parChTrans1D3" presStyleIdx="2" presStyleCnt="3"/>
      <dgm:spPr/>
    </dgm:pt>
    <dgm:pt modelId="{6EDDE271-329E-4C7C-B023-EE7EC406F5A3}" type="pres">
      <dgm:prSet presAssocID="{C799C273-5460-4997-80AA-4115C1F9202A}" presName="hierRoot2" presStyleCnt="0">
        <dgm:presLayoutVars>
          <dgm:hierBranch val="init"/>
        </dgm:presLayoutVars>
      </dgm:prSet>
      <dgm:spPr/>
    </dgm:pt>
    <dgm:pt modelId="{58A06F26-80C8-44FB-ACE2-0F59BF74366C}" type="pres">
      <dgm:prSet presAssocID="{C799C273-5460-4997-80AA-4115C1F9202A}" presName="rootComposite" presStyleCnt="0"/>
      <dgm:spPr/>
    </dgm:pt>
    <dgm:pt modelId="{0A335964-2EF6-4920-AAE3-D8300064BB9D}" type="pres">
      <dgm:prSet presAssocID="{C799C273-5460-4997-80AA-4115C1F9202A}" presName="rootText" presStyleLbl="node3" presStyleIdx="2" presStyleCnt="3">
        <dgm:presLayoutVars>
          <dgm:chPref val="3"/>
        </dgm:presLayoutVars>
      </dgm:prSet>
      <dgm:spPr/>
    </dgm:pt>
    <dgm:pt modelId="{E285B314-289F-456C-8976-BE9266337756}" type="pres">
      <dgm:prSet presAssocID="{C799C273-5460-4997-80AA-4115C1F9202A}" presName="rootConnector" presStyleLbl="node3" presStyleIdx="2" presStyleCnt="3"/>
      <dgm:spPr/>
    </dgm:pt>
    <dgm:pt modelId="{93019854-0200-423D-B6A9-D50D50B66F82}" type="pres">
      <dgm:prSet presAssocID="{C799C273-5460-4997-80AA-4115C1F9202A}" presName="hierChild4" presStyleCnt="0"/>
      <dgm:spPr/>
    </dgm:pt>
    <dgm:pt modelId="{DEE5109E-83B4-45A5-BB69-09E83C94E78F}" type="pres">
      <dgm:prSet presAssocID="{C799C273-5460-4997-80AA-4115C1F9202A}" presName="hierChild5" presStyleCnt="0"/>
      <dgm:spPr/>
    </dgm:pt>
    <dgm:pt modelId="{568E2493-DEC6-4933-A028-80EEB4C31920}" type="pres">
      <dgm:prSet presAssocID="{4A769922-A006-4B7B-A6BF-4C32CA70AC15}" presName="hierChild7" presStyleCnt="0"/>
      <dgm:spPr/>
    </dgm:pt>
  </dgm:ptLst>
  <dgm:cxnLst>
    <dgm:cxn modelId="{217D7903-E5BA-48F5-98A5-DDD0E813FDEE}" type="presOf" srcId="{DBB7C33F-C2A4-4B9C-8C3A-446E7C547112}" destId="{59B4F87B-AF63-44FF-AD41-D284F705FC0B}" srcOrd="1" destOrd="0" presId="urn:microsoft.com/office/officeart/2005/8/layout/orgChart1"/>
    <dgm:cxn modelId="{A8583A0F-910F-42EF-B207-F2D16CECA81C}" type="presOf" srcId="{C799C273-5460-4997-80AA-4115C1F9202A}" destId="{E285B314-289F-456C-8976-BE9266337756}" srcOrd="1" destOrd="0" presId="urn:microsoft.com/office/officeart/2005/8/layout/orgChart1"/>
    <dgm:cxn modelId="{DE551D13-9F20-41D0-9539-8DE6D6DD50ED}" srcId="{4A769922-A006-4B7B-A6BF-4C32CA70AC15}" destId="{DBB7C33F-C2A4-4B9C-8C3A-446E7C547112}" srcOrd="0" destOrd="0" parTransId="{793213EF-B5A4-4005-8B46-5E82615AA58D}" sibTransId="{3F5AF732-D0A8-414C-A2F5-CD4E135846AE}"/>
    <dgm:cxn modelId="{2A70871A-11D7-496E-8CC7-53FCD4F40268}" type="presOf" srcId="{C799C273-5460-4997-80AA-4115C1F9202A}" destId="{0A335964-2EF6-4920-AAE3-D8300064BB9D}" srcOrd="0" destOrd="0" presId="urn:microsoft.com/office/officeart/2005/8/layout/orgChart1"/>
    <dgm:cxn modelId="{E4E0E62B-0EC8-494E-A6BF-BE163D508116}" srcId="{A7AC58A5-1213-4C1E-8288-627CEC8246C7}" destId="{4A769922-A006-4B7B-A6BF-4C32CA70AC15}" srcOrd="0" destOrd="0" parTransId="{5F390CBC-9802-4A4B-A020-DC7F0C84BF2C}" sibTransId="{BBB3C1FE-164B-4188-B900-A1B0998F67D1}"/>
    <dgm:cxn modelId="{9800C637-06B0-4C16-B6E5-1275EEE0915E}" type="presOf" srcId="{793213EF-B5A4-4005-8B46-5E82615AA58D}" destId="{AAA66EC0-D95E-4C12-9C34-0A2FEE94E6E5}" srcOrd="0" destOrd="0" presId="urn:microsoft.com/office/officeart/2005/8/layout/orgChart1"/>
    <dgm:cxn modelId="{9C476F3A-46F0-4BD3-8A54-2AD3880C5F14}" type="presOf" srcId="{DBB7C33F-C2A4-4B9C-8C3A-446E7C547112}" destId="{8A0E2B13-EF79-4FFB-8E77-F47C82AD7C81}" srcOrd="0" destOrd="0" presId="urn:microsoft.com/office/officeart/2005/8/layout/orgChart1"/>
    <dgm:cxn modelId="{E528847F-8A45-4582-9452-D85F67010B0C}" srcId="{4A769922-A006-4B7B-A6BF-4C32CA70AC15}" destId="{5A51F5BC-0A21-417D-8599-9150C1390893}" srcOrd="1" destOrd="0" parTransId="{DB1C5C63-4D9E-45AA-8727-72CA7C447B6A}" sibTransId="{E05DC66B-6142-463F-978A-856433A1832D}"/>
    <dgm:cxn modelId="{37EE2D82-D759-43CE-8B5E-48DDF7DF1710}" type="presOf" srcId="{67BE4F40-E722-49B5-A5D3-1415FF4F6627}" destId="{4DD3EAA4-83D0-4E12-8107-0DC25D275F1F}" srcOrd="0" destOrd="0" presId="urn:microsoft.com/office/officeart/2005/8/layout/orgChart1"/>
    <dgm:cxn modelId="{5C74C687-D889-49E8-8B10-8B359B640393}" type="presOf" srcId="{4A769922-A006-4B7B-A6BF-4C32CA70AC15}" destId="{6A1BDA0D-1C81-4090-B7C2-02E1BB77853E}" srcOrd="1" destOrd="0" presId="urn:microsoft.com/office/officeart/2005/8/layout/orgChart1"/>
    <dgm:cxn modelId="{4BBE628F-CD20-4EFA-898D-5DA043FDD15D}" type="presOf" srcId="{F8E152E5-6AF2-40B3-A28D-F3FAEE2E40DB}" destId="{BF3CB693-3B04-41BA-A7DE-F52F63C8550B}" srcOrd="0" destOrd="0" presId="urn:microsoft.com/office/officeart/2005/8/layout/orgChart1"/>
    <dgm:cxn modelId="{7464AD8F-9341-405D-A7F2-EA22E1621191}" srcId="{4A769922-A006-4B7B-A6BF-4C32CA70AC15}" destId="{C799C273-5460-4997-80AA-4115C1F9202A}" srcOrd="2" destOrd="0" parTransId="{67BE4F40-E722-49B5-A5D3-1415FF4F6627}" sibTransId="{1EDAAE16-59D0-40FA-A9BC-2BFA138A5612}"/>
    <dgm:cxn modelId="{7C47C695-FBFB-4C01-A0A5-9BD51B112B01}" type="presOf" srcId="{A7AC58A5-1213-4C1E-8288-627CEC8246C7}" destId="{F14DF907-2A05-4F55-A219-BCE556DA216F}" srcOrd="1" destOrd="0" presId="urn:microsoft.com/office/officeart/2005/8/layout/orgChart1"/>
    <dgm:cxn modelId="{65794D99-F8C7-47A3-BAD9-E1CB5B76F6D9}" type="presOf" srcId="{5F390CBC-9802-4A4B-A020-DC7F0C84BF2C}" destId="{6672D22A-429A-450A-8203-E9986875EFB1}" srcOrd="0" destOrd="0" presId="urn:microsoft.com/office/officeart/2005/8/layout/orgChart1"/>
    <dgm:cxn modelId="{97B7389A-BCC4-4648-8662-DC5E65A734AF}" type="presOf" srcId="{5A51F5BC-0A21-417D-8599-9150C1390893}" destId="{745DA7BF-1E6A-42D9-B514-35CA55A4BF10}" srcOrd="0" destOrd="0" presId="urn:microsoft.com/office/officeart/2005/8/layout/orgChart1"/>
    <dgm:cxn modelId="{0AF5819E-991E-47C9-8F28-2160CBBA3604}" type="presOf" srcId="{DB1C5C63-4D9E-45AA-8727-72CA7C447B6A}" destId="{5B92518F-C675-40D6-82E5-99564C87450B}" srcOrd="0" destOrd="0" presId="urn:microsoft.com/office/officeart/2005/8/layout/orgChart1"/>
    <dgm:cxn modelId="{33CAB9E1-0C5A-4143-A840-221385CF7DA1}" type="presOf" srcId="{5A51F5BC-0A21-417D-8599-9150C1390893}" destId="{6DFCBBF5-A581-4E54-A102-CD4D15F0F2E4}" srcOrd="1" destOrd="0" presId="urn:microsoft.com/office/officeart/2005/8/layout/orgChart1"/>
    <dgm:cxn modelId="{924846EE-8F53-482F-AB23-A1E03C8E6EDD}" srcId="{F8E152E5-6AF2-40B3-A28D-F3FAEE2E40DB}" destId="{A7AC58A5-1213-4C1E-8288-627CEC8246C7}" srcOrd="0" destOrd="0" parTransId="{0FC2B225-4385-4D69-AD20-30791FDD7791}" sibTransId="{FBF5A830-B5A7-4052-B0E0-D524347E9C94}"/>
    <dgm:cxn modelId="{DAF6F5FD-0971-4F98-AA42-2955D960D33B}" type="presOf" srcId="{4A769922-A006-4B7B-A6BF-4C32CA70AC15}" destId="{2064F594-607A-4CDA-AFE6-32619EB2BB40}" srcOrd="0" destOrd="0" presId="urn:microsoft.com/office/officeart/2005/8/layout/orgChart1"/>
    <dgm:cxn modelId="{F99A3BFF-A524-40FA-B6DD-40081A96EC27}" type="presOf" srcId="{A7AC58A5-1213-4C1E-8288-627CEC8246C7}" destId="{6308DACE-065B-4EDD-8F78-186478D2042A}" srcOrd="0" destOrd="0" presId="urn:microsoft.com/office/officeart/2005/8/layout/orgChart1"/>
    <dgm:cxn modelId="{3269B431-3513-4431-9389-2D137AE33DAD}" type="presParOf" srcId="{BF3CB693-3B04-41BA-A7DE-F52F63C8550B}" destId="{9B16F605-6D87-4CB3-977F-B5AAFD3F1DFC}" srcOrd="0" destOrd="0" presId="urn:microsoft.com/office/officeart/2005/8/layout/orgChart1"/>
    <dgm:cxn modelId="{6F83B32C-6CD5-4F1E-955D-EFE6A4CBC066}" type="presParOf" srcId="{9B16F605-6D87-4CB3-977F-B5AAFD3F1DFC}" destId="{AF3EB4CD-8DBA-4967-9D98-5294289E35C0}" srcOrd="0" destOrd="0" presId="urn:microsoft.com/office/officeart/2005/8/layout/orgChart1"/>
    <dgm:cxn modelId="{F151E1A1-FAB7-4970-80C6-1D5272BFFDE5}" type="presParOf" srcId="{AF3EB4CD-8DBA-4967-9D98-5294289E35C0}" destId="{6308DACE-065B-4EDD-8F78-186478D2042A}" srcOrd="0" destOrd="0" presId="urn:microsoft.com/office/officeart/2005/8/layout/orgChart1"/>
    <dgm:cxn modelId="{DC0E1F15-7780-4335-8D4B-9CF461CD208E}" type="presParOf" srcId="{AF3EB4CD-8DBA-4967-9D98-5294289E35C0}" destId="{F14DF907-2A05-4F55-A219-BCE556DA216F}" srcOrd="1" destOrd="0" presId="urn:microsoft.com/office/officeart/2005/8/layout/orgChart1"/>
    <dgm:cxn modelId="{C0EEE2AA-024A-4BFD-8034-EAFFE600C95D}" type="presParOf" srcId="{9B16F605-6D87-4CB3-977F-B5AAFD3F1DFC}" destId="{B8C28DEF-684D-4AA6-ABA5-7D910F8668D7}" srcOrd="1" destOrd="0" presId="urn:microsoft.com/office/officeart/2005/8/layout/orgChart1"/>
    <dgm:cxn modelId="{D5F6A8F1-5316-410E-8E7E-171C773B3146}" type="presParOf" srcId="{9B16F605-6D87-4CB3-977F-B5AAFD3F1DFC}" destId="{84B70462-6D2D-45ED-8BC7-56B6E23B8EF3}" srcOrd="2" destOrd="0" presId="urn:microsoft.com/office/officeart/2005/8/layout/orgChart1"/>
    <dgm:cxn modelId="{10F4D295-21B9-4808-88F9-CB410376DBC3}" type="presParOf" srcId="{84B70462-6D2D-45ED-8BC7-56B6E23B8EF3}" destId="{6672D22A-429A-450A-8203-E9986875EFB1}" srcOrd="0" destOrd="0" presId="urn:microsoft.com/office/officeart/2005/8/layout/orgChart1"/>
    <dgm:cxn modelId="{77EBCE84-65C9-4CEE-A10C-7A422298712C}" type="presParOf" srcId="{84B70462-6D2D-45ED-8BC7-56B6E23B8EF3}" destId="{390A724B-A90B-4AB2-A431-56CBD1C38AA0}" srcOrd="1" destOrd="0" presId="urn:microsoft.com/office/officeart/2005/8/layout/orgChart1"/>
    <dgm:cxn modelId="{38AC819F-AE35-4E57-B6F9-B1C74631DC1D}" type="presParOf" srcId="{390A724B-A90B-4AB2-A431-56CBD1C38AA0}" destId="{95706ECD-EDE5-44AF-BCF2-5756AE776D32}" srcOrd="0" destOrd="0" presId="urn:microsoft.com/office/officeart/2005/8/layout/orgChart1"/>
    <dgm:cxn modelId="{7150DAA0-07A0-4104-AB77-C4DB7991D317}" type="presParOf" srcId="{95706ECD-EDE5-44AF-BCF2-5756AE776D32}" destId="{2064F594-607A-4CDA-AFE6-32619EB2BB40}" srcOrd="0" destOrd="0" presId="urn:microsoft.com/office/officeart/2005/8/layout/orgChart1"/>
    <dgm:cxn modelId="{978AA0C0-DFEA-45DC-9482-66CC55CA6C4F}" type="presParOf" srcId="{95706ECD-EDE5-44AF-BCF2-5756AE776D32}" destId="{6A1BDA0D-1C81-4090-B7C2-02E1BB77853E}" srcOrd="1" destOrd="0" presId="urn:microsoft.com/office/officeart/2005/8/layout/orgChart1"/>
    <dgm:cxn modelId="{6990CD46-2AC5-46B1-9871-4B597471C525}" type="presParOf" srcId="{390A724B-A90B-4AB2-A431-56CBD1C38AA0}" destId="{6991A71B-CCDB-41B0-A52A-66330623A0E4}" srcOrd="1" destOrd="0" presId="urn:microsoft.com/office/officeart/2005/8/layout/orgChart1"/>
    <dgm:cxn modelId="{C3FCEA45-89FD-4C2C-83CF-0F1CEE213771}" type="presParOf" srcId="{6991A71B-CCDB-41B0-A52A-66330623A0E4}" destId="{AAA66EC0-D95E-4C12-9C34-0A2FEE94E6E5}" srcOrd="0" destOrd="0" presId="urn:microsoft.com/office/officeart/2005/8/layout/orgChart1"/>
    <dgm:cxn modelId="{D5DB05CB-5494-4B13-9EEA-13E67720C91F}" type="presParOf" srcId="{6991A71B-CCDB-41B0-A52A-66330623A0E4}" destId="{7819E7AE-C818-45D5-AB57-0E6FC33E106D}" srcOrd="1" destOrd="0" presId="urn:microsoft.com/office/officeart/2005/8/layout/orgChart1"/>
    <dgm:cxn modelId="{E1E1EF2D-3E8F-4632-8278-E3DEBB393A7A}" type="presParOf" srcId="{7819E7AE-C818-45D5-AB57-0E6FC33E106D}" destId="{6C3D06D0-81E6-4BE8-B741-7E5F91673C57}" srcOrd="0" destOrd="0" presId="urn:microsoft.com/office/officeart/2005/8/layout/orgChart1"/>
    <dgm:cxn modelId="{995B4EB6-FDE0-4943-89CB-F2429BF90056}" type="presParOf" srcId="{6C3D06D0-81E6-4BE8-B741-7E5F91673C57}" destId="{8A0E2B13-EF79-4FFB-8E77-F47C82AD7C81}" srcOrd="0" destOrd="0" presId="urn:microsoft.com/office/officeart/2005/8/layout/orgChart1"/>
    <dgm:cxn modelId="{C0C9889E-5D6D-4675-9783-BAA9710D1377}" type="presParOf" srcId="{6C3D06D0-81E6-4BE8-B741-7E5F91673C57}" destId="{59B4F87B-AF63-44FF-AD41-D284F705FC0B}" srcOrd="1" destOrd="0" presId="urn:microsoft.com/office/officeart/2005/8/layout/orgChart1"/>
    <dgm:cxn modelId="{E5AA96DD-E759-4720-ABB9-A251C686B3B3}" type="presParOf" srcId="{7819E7AE-C818-45D5-AB57-0E6FC33E106D}" destId="{B6FD2333-08CF-45D1-82AB-69ECE74AC2B2}" srcOrd="1" destOrd="0" presId="urn:microsoft.com/office/officeart/2005/8/layout/orgChart1"/>
    <dgm:cxn modelId="{1B78C98A-AAEE-450C-986A-01A86BE8D5E8}" type="presParOf" srcId="{7819E7AE-C818-45D5-AB57-0E6FC33E106D}" destId="{4B890AAC-1E0C-4498-AC70-A5C04BC68123}" srcOrd="2" destOrd="0" presId="urn:microsoft.com/office/officeart/2005/8/layout/orgChart1"/>
    <dgm:cxn modelId="{821DBB75-FBED-4D08-8228-0B82F6ACF1E8}" type="presParOf" srcId="{6991A71B-CCDB-41B0-A52A-66330623A0E4}" destId="{5B92518F-C675-40D6-82E5-99564C87450B}" srcOrd="2" destOrd="0" presId="urn:microsoft.com/office/officeart/2005/8/layout/orgChart1"/>
    <dgm:cxn modelId="{18D9900A-A999-43C4-A2DE-0AAF716C8644}" type="presParOf" srcId="{6991A71B-CCDB-41B0-A52A-66330623A0E4}" destId="{C9FD7733-0C55-4BC9-9B5A-BEE2B71002A8}" srcOrd="3" destOrd="0" presId="urn:microsoft.com/office/officeart/2005/8/layout/orgChart1"/>
    <dgm:cxn modelId="{4CCCF033-8EDC-4CF9-B148-2C3F6AF063BF}" type="presParOf" srcId="{C9FD7733-0C55-4BC9-9B5A-BEE2B71002A8}" destId="{96669B19-02A8-44FB-AF4D-6D99B0A27E62}" srcOrd="0" destOrd="0" presId="urn:microsoft.com/office/officeart/2005/8/layout/orgChart1"/>
    <dgm:cxn modelId="{3F6590F1-BF79-4CCE-901D-DC7BA9B3070D}" type="presParOf" srcId="{96669B19-02A8-44FB-AF4D-6D99B0A27E62}" destId="{745DA7BF-1E6A-42D9-B514-35CA55A4BF10}" srcOrd="0" destOrd="0" presId="urn:microsoft.com/office/officeart/2005/8/layout/orgChart1"/>
    <dgm:cxn modelId="{8F4BE5C9-D444-403F-B329-9A0953562083}" type="presParOf" srcId="{96669B19-02A8-44FB-AF4D-6D99B0A27E62}" destId="{6DFCBBF5-A581-4E54-A102-CD4D15F0F2E4}" srcOrd="1" destOrd="0" presId="urn:microsoft.com/office/officeart/2005/8/layout/orgChart1"/>
    <dgm:cxn modelId="{58A13CF1-D0A7-4815-B6EC-44FF03E5DEB4}" type="presParOf" srcId="{C9FD7733-0C55-4BC9-9B5A-BEE2B71002A8}" destId="{8BC5D5CF-642B-4B2B-8D5A-6BAAE0708F58}" srcOrd="1" destOrd="0" presId="urn:microsoft.com/office/officeart/2005/8/layout/orgChart1"/>
    <dgm:cxn modelId="{F802C7CB-BFA7-4AA1-8C51-E904319ADB06}" type="presParOf" srcId="{C9FD7733-0C55-4BC9-9B5A-BEE2B71002A8}" destId="{6C54DFAA-7F2F-4DA9-BAAE-AFA03A256F84}" srcOrd="2" destOrd="0" presId="urn:microsoft.com/office/officeart/2005/8/layout/orgChart1"/>
    <dgm:cxn modelId="{1ED6C38A-A959-4BDB-A997-2D981188FCAF}" type="presParOf" srcId="{6991A71B-CCDB-41B0-A52A-66330623A0E4}" destId="{4DD3EAA4-83D0-4E12-8107-0DC25D275F1F}" srcOrd="4" destOrd="0" presId="urn:microsoft.com/office/officeart/2005/8/layout/orgChart1"/>
    <dgm:cxn modelId="{EE44F047-7504-4D45-AB70-20B2398B64D4}" type="presParOf" srcId="{6991A71B-CCDB-41B0-A52A-66330623A0E4}" destId="{6EDDE271-329E-4C7C-B023-EE7EC406F5A3}" srcOrd="5" destOrd="0" presId="urn:microsoft.com/office/officeart/2005/8/layout/orgChart1"/>
    <dgm:cxn modelId="{40E2095C-40C3-424D-82F0-E209D015A5E1}" type="presParOf" srcId="{6EDDE271-329E-4C7C-B023-EE7EC406F5A3}" destId="{58A06F26-80C8-44FB-ACE2-0F59BF74366C}" srcOrd="0" destOrd="0" presId="urn:microsoft.com/office/officeart/2005/8/layout/orgChart1"/>
    <dgm:cxn modelId="{74B62E5F-FC7F-423B-8E86-092E560C92DC}" type="presParOf" srcId="{58A06F26-80C8-44FB-ACE2-0F59BF74366C}" destId="{0A335964-2EF6-4920-AAE3-D8300064BB9D}" srcOrd="0" destOrd="0" presId="urn:microsoft.com/office/officeart/2005/8/layout/orgChart1"/>
    <dgm:cxn modelId="{A759D657-6262-492D-891F-ED2C91BA6ED3}" type="presParOf" srcId="{58A06F26-80C8-44FB-ACE2-0F59BF74366C}" destId="{E285B314-289F-456C-8976-BE9266337756}" srcOrd="1" destOrd="0" presId="urn:microsoft.com/office/officeart/2005/8/layout/orgChart1"/>
    <dgm:cxn modelId="{A2831123-F05C-45FD-9DCB-1AB69CFD0977}" type="presParOf" srcId="{6EDDE271-329E-4C7C-B023-EE7EC406F5A3}" destId="{93019854-0200-423D-B6A9-D50D50B66F82}" srcOrd="1" destOrd="0" presId="urn:microsoft.com/office/officeart/2005/8/layout/orgChart1"/>
    <dgm:cxn modelId="{29F38FC6-6E55-401C-B1D7-804FABA26CB1}" type="presParOf" srcId="{6EDDE271-329E-4C7C-B023-EE7EC406F5A3}" destId="{DEE5109E-83B4-45A5-BB69-09E83C94E78F}" srcOrd="2" destOrd="0" presId="urn:microsoft.com/office/officeart/2005/8/layout/orgChart1"/>
    <dgm:cxn modelId="{BBAA159C-1093-4B04-AD2C-A2987E9C1B52}" type="presParOf" srcId="{390A724B-A90B-4AB2-A431-56CBD1C38AA0}" destId="{568E2493-DEC6-4933-A028-80EEB4C3192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3EAA4-83D0-4E12-8107-0DC25D275F1F}">
      <dsp:nvSpPr>
        <dsp:cNvPr id="0" name=""/>
        <dsp:cNvSpPr/>
      </dsp:nvSpPr>
      <dsp:spPr>
        <a:xfrm>
          <a:off x="519721" y="1821169"/>
          <a:ext cx="155740" cy="1951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43"/>
              </a:lnTo>
              <a:lnTo>
                <a:pt x="155740" y="1951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2518F-C675-40D6-82E5-99564C87450B}">
      <dsp:nvSpPr>
        <dsp:cNvPr id="0" name=""/>
        <dsp:cNvSpPr/>
      </dsp:nvSpPr>
      <dsp:spPr>
        <a:xfrm>
          <a:off x="519721" y="1821169"/>
          <a:ext cx="155740" cy="1214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773"/>
              </a:lnTo>
              <a:lnTo>
                <a:pt x="155740" y="12147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66EC0-D95E-4C12-9C34-0A2FEE94E6E5}">
      <dsp:nvSpPr>
        <dsp:cNvPr id="0" name=""/>
        <dsp:cNvSpPr/>
      </dsp:nvSpPr>
      <dsp:spPr>
        <a:xfrm>
          <a:off x="519721" y="1821169"/>
          <a:ext cx="155740" cy="477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603"/>
              </a:lnTo>
              <a:lnTo>
                <a:pt x="155740" y="4776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2D22A-429A-450A-8203-E9986875EFB1}">
      <dsp:nvSpPr>
        <dsp:cNvPr id="0" name=""/>
        <dsp:cNvSpPr/>
      </dsp:nvSpPr>
      <dsp:spPr>
        <a:xfrm>
          <a:off x="1038855" y="1083999"/>
          <a:ext cx="783892" cy="477603"/>
        </a:xfrm>
        <a:custGeom>
          <a:avLst/>
          <a:gdLst/>
          <a:ahLst/>
          <a:cxnLst/>
          <a:rect l="0" t="0" r="0" b="0"/>
          <a:pathLst>
            <a:path>
              <a:moveTo>
                <a:pt x="783892" y="0"/>
              </a:moveTo>
              <a:lnTo>
                <a:pt x="783892" y="477603"/>
              </a:lnTo>
              <a:lnTo>
                <a:pt x="0" y="477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8DACE-065B-4EDD-8F78-186478D2042A}">
      <dsp:nvSpPr>
        <dsp:cNvPr id="0" name=""/>
        <dsp:cNvSpPr/>
      </dsp:nvSpPr>
      <dsp:spPr>
        <a:xfrm>
          <a:off x="651192" y="564865"/>
          <a:ext cx="2343111" cy="519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웹 애플리케이션 이름</a:t>
          </a:r>
        </a:p>
      </dsp:txBody>
      <dsp:txXfrm>
        <a:off x="651192" y="564865"/>
        <a:ext cx="2343111" cy="519133"/>
      </dsp:txXfrm>
    </dsp:sp>
    <dsp:sp modelId="{2064F594-607A-4CDA-AFE6-32619EB2BB40}">
      <dsp:nvSpPr>
        <dsp:cNvPr id="0" name=""/>
        <dsp:cNvSpPr/>
      </dsp:nvSpPr>
      <dsp:spPr>
        <a:xfrm>
          <a:off x="587" y="1302035"/>
          <a:ext cx="1038267" cy="519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WEB-INF</a:t>
          </a:r>
          <a:endParaRPr lang="ko-KR" altLang="en-US" sz="1800" kern="1200" dirty="0"/>
        </a:p>
      </dsp:txBody>
      <dsp:txXfrm>
        <a:off x="587" y="1302035"/>
        <a:ext cx="1038267" cy="519133"/>
      </dsp:txXfrm>
    </dsp:sp>
    <dsp:sp modelId="{8A0E2B13-EF79-4FFB-8E77-F47C82AD7C81}">
      <dsp:nvSpPr>
        <dsp:cNvPr id="0" name=""/>
        <dsp:cNvSpPr/>
      </dsp:nvSpPr>
      <dsp:spPr>
        <a:xfrm>
          <a:off x="675461" y="2039205"/>
          <a:ext cx="1038267" cy="519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classes</a:t>
          </a:r>
          <a:endParaRPr lang="ko-KR" altLang="en-US" sz="1800" kern="1200" dirty="0"/>
        </a:p>
      </dsp:txBody>
      <dsp:txXfrm>
        <a:off x="675461" y="2039205"/>
        <a:ext cx="1038267" cy="519133"/>
      </dsp:txXfrm>
    </dsp:sp>
    <dsp:sp modelId="{745DA7BF-1E6A-42D9-B514-35CA55A4BF10}">
      <dsp:nvSpPr>
        <dsp:cNvPr id="0" name=""/>
        <dsp:cNvSpPr/>
      </dsp:nvSpPr>
      <dsp:spPr>
        <a:xfrm>
          <a:off x="675461" y="2776375"/>
          <a:ext cx="1038267" cy="519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lib</a:t>
          </a:r>
          <a:endParaRPr lang="ko-KR" altLang="en-US" sz="1800" kern="1200" dirty="0"/>
        </a:p>
      </dsp:txBody>
      <dsp:txXfrm>
        <a:off x="675461" y="2776375"/>
        <a:ext cx="1038267" cy="519133"/>
      </dsp:txXfrm>
    </dsp:sp>
    <dsp:sp modelId="{0A335964-2EF6-4920-AAE3-D8300064BB9D}">
      <dsp:nvSpPr>
        <dsp:cNvPr id="0" name=""/>
        <dsp:cNvSpPr/>
      </dsp:nvSpPr>
      <dsp:spPr>
        <a:xfrm>
          <a:off x="675461" y="3513545"/>
          <a:ext cx="1038267" cy="519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 web.xml</a:t>
          </a:r>
          <a:endParaRPr lang="ko-KR" altLang="en-US" sz="1800" kern="1200" dirty="0"/>
        </a:p>
      </dsp:txBody>
      <dsp:txXfrm>
        <a:off x="675461" y="3513545"/>
        <a:ext cx="1038267" cy="519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2DDD-4641-4029-9292-953ABED53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CFFA49-5EB3-4CA3-8DC9-6FD215ED2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CF679-E5D6-4746-AC10-7BFE47F5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DFA2-4EAF-4B32-8137-17E02EAFDA7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E1FEF-28BD-4B91-B41D-F32E1ACC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9AAA0-8885-4856-9B2F-0BDC9CB8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5388-9B1A-4735-9593-7DEB3112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0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DF171-B6E0-4883-AD47-CF5A3AB1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8A2EA3-5138-4005-A6B4-B249F1300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72D43-1DA4-46BD-80C2-AA57AE8C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DFA2-4EAF-4B32-8137-17E02EAFDA7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EEC66-14FD-40B4-B003-BD74A44B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E00F3-4CAA-4A4D-9FA5-A98FCE08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5388-9B1A-4735-9593-7DEB3112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2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CF8EA4-F350-42B0-BA81-F03F799DD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040461-2FAD-4FB8-BAD0-14DC4B7AD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4667A-D973-4D6D-A6A5-8F667EE7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DFA2-4EAF-4B32-8137-17E02EAFDA7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5E101-31DC-4FA4-9C37-2F58C945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5CE35-509C-4DB4-A313-0E88D3C0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5388-9B1A-4735-9593-7DEB3112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4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7BCD8-D6E7-4E1B-BC22-ECAD0C67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3E5BC-5A67-4D0E-A1A0-343CD36E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1E2E0-EEF5-4FFA-BAA3-2DF4645B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DFA2-4EAF-4B32-8137-17E02EAFDA7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18837-DB3C-4996-89DF-F709983D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9C950-B964-4E95-B2F1-BC5F1BC1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5388-9B1A-4735-9593-7DEB3112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D6A76-393E-4B7F-81AF-CBC8421E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F31A9-DF99-4673-97CF-2DD8E6C19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91005-E227-4DA9-8429-E0546E30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DFA2-4EAF-4B32-8137-17E02EAFDA7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0C5C6-F30C-4827-9CA4-2639BDE8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B0829-D4DE-47E0-83CB-F874FECD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5388-9B1A-4735-9593-7DEB3112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63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DF21A-45DB-4C1C-9D30-48B359A9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DB993-4DAC-44BA-8F1E-AF5E549D3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AF139F-5AC2-4EF8-9942-240A0BA4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7E9AB-4890-40E6-A576-AD313025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DFA2-4EAF-4B32-8137-17E02EAFDA7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93C61-A35D-41D0-9766-61AC48E5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94FD6-6229-4206-9BEC-3E8656FC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5388-9B1A-4735-9593-7DEB3112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32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36E95-4589-45B9-946B-AA3FE3DE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EC902A-AB59-49CB-AE10-151E81F7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BB5CE-DF39-420E-B9D5-4A041FDFA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651CD-9F57-41F7-9A3F-480FCC18C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4AB14F-251A-47AE-B26F-DB326FA7F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7389F5-04A0-4303-BB41-02219FE4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DFA2-4EAF-4B32-8137-17E02EAFDA7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AE3150-F5DA-4C2A-8E9E-4A75FAD9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291373-A830-4175-A2A0-8D6A5980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5388-9B1A-4735-9593-7DEB3112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E9BE1-6D38-43A1-A9BD-736C6D2E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404779-3135-490B-A42E-8FCBDF89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DFA2-4EAF-4B32-8137-17E02EAFDA7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30D08A-C3E8-4F6F-98CA-69128EB6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7E490C-B1BC-453B-AD5C-C81C90EB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5388-9B1A-4735-9593-7DEB3112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30537-AD68-4C6D-804B-3473B661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DFA2-4EAF-4B32-8137-17E02EAFDA7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F0B6B0-B2B5-453E-8A63-E8270D84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1BC67-1F4F-4F20-80FF-53430DC8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5388-9B1A-4735-9593-7DEB3112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0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28404-8C46-4D86-98B9-A3700879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57539-C717-4CA6-B1E6-DDB4DBBC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11895-F514-4EB4-8ED8-560439EBA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64386-9C74-46B4-A2A0-2F01B50E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DFA2-4EAF-4B32-8137-17E02EAFDA7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B48D5-2AEF-41E0-8E5B-9CB54C60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C6CF5-653F-46F9-A5C2-861AA820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5388-9B1A-4735-9593-7DEB3112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1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E08CA-ECBC-4E46-8115-BFFCA679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677847-4C78-45CE-AC53-A07746B15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DEA027-B8D6-45AA-8C70-461C8E219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D1FA9-C585-4504-B7D9-B2ACE9F1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DFA2-4EAF-4B32-8137-17E02EAFDA7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2E7B3-6B45-49C6-ABF8-5B0ABCCF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A2FE5-2C5D-4864-A3AE-2B2593C1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5388-9B1A-4735-9593-7DEB3112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64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B152C1-E88B-43F9-8132-0BC91CCC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1E4C74-560D-432B-8B2D-4D6CD7D6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1EDA9-4A31-44AF-988D-ACC0FD77D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9DFA2-4EAF-4B32-8137-17E02EAFDA7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DB7EC-DD7C-4A59-930C-A6862ADE7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B1F21-27C9-46FF-8615-30AD9E79C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5388-9B1A-4735-9593-7DEB3112C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download-taglibs.cgi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p/jstl/sql" TargetMode="External"/><Relationship Id="rId2" Type="http://schemas.openxmlformats.org/officeDocument/2006/relationships/hyperlink" Target="http://java.sun.com/jsp/jstl/x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D9172-A3D5-4C01-B6FA-963FC3E6F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JSP(Java Server Page)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A878D-7177-41D4-9600-2243087BA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6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33495-6F85-4D1B-ACFA-20EF9725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를 실행하는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302F5-D4B8-4AD0-B213-7682332E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ko-KR" altLang="en-US">
                <a:solidFill>
                  <a:srgbClr val="FF0000"/>
                </a:solidFill>
              </a:rPr>
              <a:t>이클립스 내부에 </a:t>
            </a:r>
            <a:r>
              <a:rPr lang="en-US" altLang="ko-KR">
                <a:solidFill>
                  <a:srgbClr val="FF0000"/>
                </a:solidFill>
              </a:rPr>
              <a:t>tomcat</a:t>
            </a:r>
            <a:r>
              <a:rPr lang="ko-KR" altLang="en-US">
                <a:solidFill>
                  <a:srgbClr val="FF0000"/>
                </a:solidFill>
              </a:rPr>
              <a:t>서버를 설치하고 실행하는 방법</a:t>
            </a:r>
            <a:endParaRPr lang="en-US" altLang="ko-KR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US" altLang="ko-KR"/>
          </a:p>
          <a:p>
            <a:pPr marL="514350" indent="-514350">
              <a:buAutoNum type="arabicParenR"/>
            </a:pPr>
            <a:endParaRPr lang="en-US" altLang="ko-KR"/>
          </a:p>
          <a:p>
            <a:pPr marL="514350" indent="-514350">
              <a:buAutoNum type="arabicParenR"/>
            </a:pPr>
            <a:r>
              <a:rPr lang="en-US" altLang="ko-KR"/>
              <a:t>c:\tomcat9 </a:t>
            </a:r>
            <a:r>
              <a:rPr lang="ko-KR" altLang="en-US"/>
              <a:t>서버 이용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ko-KR" altLang="en-US"/>
              <a:t>위 폴더의 </a:t>
            </a:r>
            <a:r>
              <a:rPr lang="en-US" altLang="ko-KR"/>
              <a:t>webapps\ </a:t>
            </a:r>
            <a:r>
              <a:rPr lang="ko-KR" altLang="en-US"/>
              <a:t>프로젝트 생성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server.xml</a:t>
            </a:r>
            <a:r>
              <a:rPr lang="ko-KR" altLang="en-US"/>
              <a:t>에 환경설정 </a:t>
            </a:r>
            <a:r>
              <a:rPr lang="en-US" altLang="ko-KR"/>
              <a:t>(Context </a:t>
            </a:r>
            <a:r>
              <a:rPr lang="ko-KR" altLang="en-US"/>
              <a:t>등록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500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B8082-09C0-42EA-A33E-937B9765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Server.xml</a:t>
            </a:r>
            <a:r>
              <a:rPr lang="ko-KR" altLang="en-US"/>
              <a:t>에 </a:t>
            </a:r>
            <a:r>
              <a:rPr lang="en-US" altLang="ko-KR"/>
              <a:t>Context </a:t>
            </a:r>
            <a:r>
              <a:rPr lang="ko-KR" altLang="en-US"/>
              <a:t>등록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87E67F6-D07D-4303-AFAB-EB2B6C8C5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8722"/>
            <a:ext cx="10515600" cy="2649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C4BAC4-1555-48DE-9340-24A924992AAA}"/>
              </a:ext>
            </a:extLst>
          </p:cNvPr>
          <p:cNvSpPr txBox="1"/>
          <p:nvPr/>
        </p:nvSpPr>
        <p:spPr>
          <a:xfrm>
            <a:off x="1163782" y="4515785"/>
            <a:ext cx="95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&lt;Context path=“\</a:t>
            </a:r>
            <a:r>
              <a:rPr lang="ko-KR" altLang="en-US"/>
              <a:t>컨텍스트 이름</a:t>
            </a:r>
            <a:r>
              <a:rPr lang="en-US" altLang="ko-KR"/>
              <a:t>“ </a:t>
            </a:r>
            <a:r>
              <a:rPr lang="en-US" altLang="ko-KR" err="1"/>
              <a:t>docBase</a:t>
            </a:r>
            <a:r>
              <a:rPr lang="en-US" altLang="ko-KR"/>
              <a:t>=“</a:t>
            </a:r>
            <a:r>
              <a:rPr lang="ko-KR" altLang="en-US"/>
              <a:t>실제 웹 애플리케이션의 </a:t>
            </a:r>
            <a:r>
              <a:rPr lang="en-US" altLang="ko-KR"/>
              <a:t>WEB-INF </a:t>
            </a:r>
            <a:r>
              <a:rPr lang="ko-KR" altLang="en-US"/>
              <a:t>폴더위치</a:t>
            </a:r>
            <a:r>
              <a:rPr lang="en-US" altLang="ko-KR"/>
              <a:t>“</a:t>
            </a:r>
          </a:p>
          <a:p>
            <a:r>
              <a:rPr lang="en-US" altLang="ko-KR"/>
              <a:t>   reloadable=“true </a:t>
            </a:r>
            <a:r>
              <a:rPr lang="ko-KR" altLang="en-US"/>
              <a:t>또는 </a:t>
            </a:r>
            <a:r>
              <a:rPr lang="en-US" altLang="ko-KR"/>
              <a:t>false” /&gt;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9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5674C-8C73-4540-B9A1-8403F81E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 파일의 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62B60FB-7102-45D1-8DF8-8BBD44A70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2875"/>
            <a:ext cx="6743700" cy="3200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564FA5-48FB-42E2-AD58-023BB176B3B6}"/>
              </a:ext>
            </a:extLst>
          </p:cNvPr>
          <p:cNvSpPr txBox="1"/>
          <p:nvPr/>
        </p:nvSpPr>
        <p:spPr>
          <a:xfrm>
            <a:off x="1052945" y="5283200"/>
            <a:ext cx="700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 ~ 2 </a:t>
            </a:r>
            <a:r>
              <a:rPr lang="ko-KR" altLang="en-US"/>
              <a:t>라인 </a:t>
            </a:r>
            <a:r>
              <a:rPr lang="en-US" altLang="ko-KR"/>
              <a:t>: </a:t>
            </a:r>
            <a:r>
              <a:rPr lang="ko-KR" altLang="en-US"/>
              <a:t>페이지 지시자 </a:t>
            </a:r>
            <a:r>
              <a:rPr lang="en-US" altLang="ko-KR"/>
              <a:t>(</a:t>
            </a:r>
            <a:r>
              <a:rPr lang="ko-KR" altLang="en-US"/>
              <a:t>현재 페이지가 어떤 파일인지를 설명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85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24167-A0B2-4F57-9D2B-DF0975E6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</a:t>
            </a:r>
            <a:r>
              <a:rPr lang="ko-KR" altLang="en-US"/>
              <a:t>을 사용하여 개발 해야 하는 이유</a:t>
            </a:r>
            <a:r>
              <a:rPr lang="en-US" altLang="ko-KR"/>
              <a:t>?</a:t>
            </a:r>
            <a:br>
              <a:rPr lang="en-US" altLang="ko-KR"/>
            </a:br>
            <a:r>
              <a:rPr lang="en-US" altLang="ko-KR"/>
              <a:t>   ( = MVC</a:t>
            </a:r>
            <a:r>
              <a:rPr lang="ko-KR" altLang="en-US"/>
              <a:t> 패턴을 사용하는 이유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A13FCDC-3089-4E23-A125-6472A5487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8752"/>
            <a:ext cx="4892346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CC2DAE-40B3-42DF-915F-EC1943ED2279}"/>
              </a:ext>
            </a:extLst>
          </p:cNvPr>
          <p:cNvSpPr txBox="1"/>
          <p:nvPr/>
        </p:nvSpPr>
        <p:spPr>
          <a:xfrm>
            <a:off x="6096000" y="2142836"/>
            <a:ext cx="62408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기존의 </a:t>
            </a:r>
            <a:r>
              <a:rPr lang="en-US" altLang="ko-KR"/>
              <a:t>JSP</a:t>
            </a:r>
            <a:r>
              <a:rPr lang="ko-KR" altLang="en-US"/>
              <a:t>에 </a:t>
            </a:r>
            <a:r>
              <a:rPr lang="en-US" altLang="ko-KR" err="1"/>
              <a:t>Scriptlet</a:t>
            </a:r>
            <a:r>
              <a:rPr lang="ko-KR" altLang="en-US"/>
              <a:t>이나 표현식</a:t>
            </a:r>
            <a:r>
              <a:rPr lang="en-US" altLang="ko-KR"/>
              <a:t>(2</a:t>
            </a:r>
            <a:r>
              <a:rPr lang="ko-KR" altLang="en-US"/>
              <a:t>번 라인</a:t>
            </a:r>
            <a:r>
              <a:rPr lang="en-US" altLang="ko-KR"/>
              <a:t>)</a:t>
            </a:r>
            <a:r>
              <a:rPr lang="ko-KR" altLang="en-US"/>
              <a:t>을 사용하여</a:t>
            </a:r>
            <a:endParaRPr lang="en-US" altLang="ko-KR"/>
          </a:p>
          <a:p>
            <a:r>
              <a:rPr lang="en-US" altLang="ko-KR"/>
              <a:t>Java</a:t>
            </a:r>
            <a:r>
              <a:rPr lang="ko-KR" altLang="en-US"/>
              <a:t>문법을 사용할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이렇게 개발하면</a:t>
            </a:r>
            <a:r>
              <a:rPr lang="en-US" altLang="ko-KR"/>
              <a:t>(model1 </a:t>
            </a:r>
            <a:r>
              <a:rPr lang="ko-KR" altLang="en-US"/>
              <a:t>방식</a:t>
            </a:r>
            <a:r>
              <a:rPr lang="en-US" altLang="ko-KR"/>
              <a:t>) </a:t>
            </a:r>
            <a:r>
              <a:rPr lang="ko-KR" altLang="en-US"/>
              <a:t>생산성도 저하되고</a:t>
            </a:r>
            <a:r>
              <a:rPr lang="en-US" altLang="ko-KR"/>
              <a:t>,</a:t>
            </a:r>
          </a:p>
          <a:p>
            <a:r>
              <a:rPr lang="ko-KR" altLang="en-US"/>
              <a:t>유지보수도 힘들게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그래서</a:t>
            </a:r>
            <a:r>
              <a:rPr lang="en-US" altLang="ko-KR"/>
              <a:t>, </a:t>
            </a:r>
            <a:r>
              <a:rPr lang="ko-KR" altLang="en-US">
                <a:highlight>
                  <a:srgbClr val="FFFF00"/>
                </a:highlight>
              </a:rPr>
              <a:t>웹의 주요 구성 요소 객체인 </a:t>
            </a:r>
            <a:r>
              <a:rPr lang="en-US" altLang="ko-KR">
                <a:highlight>
                  <a:srgbClr val="FFFF00"/>
                </a:highlight>
              </a:rPr>
              <a:t>request / response</a:t>
            </a:r>
          </a:p>
          <a:p>
            <a:r>
              <a:rPr lang="ko-KR" altLang="en-US">
                <a:highlight>
                  <a:srgbClr val="FFFF00"/>
                </a:highlight>
              </a:rPr>
              <a:t>등을 비롯한 여러 객체가 내장 되어 있는 </a:t>
            </a:r>
            <a:r>
              <a:rPr lang="en-US" altLang="ko-KR">
                <a:highlight>
                  <a:srgbClr val="FFFF00"/>
                </a:highlight>
              </a:rPr>
              <a:t>java </a:t>
            </a:r>
            <a:r>
              <a:rPr lang="ko-KR" altLang="en-US">
                <a:highlight>
                  <a:srgbClr val="FFFF00"/>
                </a:highlight>
              </a:rPr>
              <a:t>파일을 </a:t>
            </a:r>
            <a:endParaRPr lang="en-US" altLang="ko-KR">
              <a:highlight>
                <a:srgbClr val="FFFF00"/>
              </a:highlight>
            </a:endParaRPr>
          </a:p>
          <a:p>
            <a:r>
              <a:rPr lang="ko-KR" altLang="en-US">
                <a:highlight>
                  <a:srgbClr val="FFFF00"/>
                </a:highlight>
              </a:rPr>
              <a:t>사용하게 되었는데</a:t>
            </a:r>
            <a:r>
              <a:rPr lang="en-US" altLang="ko-KR">
                <a:highlight>
                  <a:srgbClr val="FFFF00"/>
                </a:highlight>
              </a:rPr>
              <a:t>, </a:t>
            </a:r>
            <a:r>
              <a:rPr lang="ko-KR" altLang="en-US">
                <a:highlight>
                  <a:srgbClr val="FFFF00"/>
                </a:highlight>
              </a:rPr>
              <a:t>이것이 </a:t>
            </a:r>
            <a:r>
              <a:rPr lang="en-US" altLang="ko-KR">
                <a:highlight>
                  <a:srgbClr val="FFFF00"/>
                </a:highlight>
              </a:rPr>
              <a:t>Servlet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0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B84D1-E977-408D-803C-59662884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 (</a:t>
            </a:r>
            <a:r>
              <a:rPr lang="ko-KR" altLang="en-US" err="1"/>
              <a:t>서블릿</a:t>
            </a:r>
            <a:r>
              <a:rPr lang="en-US" altLang="ko-KR"/>
              <a:t>) 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97771-82B6-4A46-A490-9B37268E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Server + let (letter) : </a:t>
            </a:r>
            <a:r>
              <a:rPr lang="ko-KR" altLang="en-US"/>
              <a:t>서버에서 실행되는 프로그램 조각</a:t>
            </a:r>
            <a:endParaRPr lang="en-US" altLang="ko-KR"/>
          </a:p>
          <a:p>
            <a:r>
              <a:rPr lang="en-US" altLang="ko-KR">
                <a:highlight>
                  <a:srgbClr val="FFFF00"/>
                </a:highlight>
              </a:rPr>
              <a:t>Java WAS</a:t>
            </a:r>
            <a:r>
              <a:rPr lang="ko-KR" altLang="en-US">
                <a:highlight>
                  <a:srgbClr val="FFFF00"/>
                </a:highlight>
              </a:rPr>
              <a:t>에서 클라이언트의 요청에 따라 동적으로 서비스를 제공하는 </a:t>
            </a:r>
            <a:r>
              <a:rPr lang="en-US" altLang="ko-KR">
                <a:highlight>
                  <a:srgbClr val="FFFF00"/>
                </a:highlight>
              </a:rPr>
              <a:t>(= </a:t>
            </a:r>
            <a:r>
              <a:rPr lang="ko-KR" altLang="en-US">
                <a:highlight>
                  <a:srgbClr val="FFFF00"/>
                </a:highlight>
              </a:rPr>
              <a:t>응답</a:t>
            </a:r>
            <a:r>
              <a:rPr lang="en-US" altLang="ko-KR">
                <a:highlight>
                  <a:srgbClr val="FFFF00"/>
                </a:highlight>
              </a:rPr>
              <a:t>) </a:t>
            </a:r>
            <a:r>
              <a:rPr lang="ko-KR" altLang="en-US">
                <a:highlight>
                  <a:srgbClr val="FFFF00"/>
                </a:highlight>
              </a:rPr>
              <a:t>자바 클래스</a:t>
            </a:r>
            <a:endParaRPr lang="en-US" altLang="ko-KR">
              <a:highlight>
                <a:srgbClr val="FFFF00"/>
              </a:highlight>
            </a:endParaRPr>
          </a:p>
          <a:p>
            <a:endParaRPr lang="en-US" altLang="ko-KR"/>
          </a:p>
          <a:p>
            <a:r>
              <a:rPr lang="en-US" altLang="ko-KR"/>
              <a:t>Servlet</a:t>
            </a:r>
            <a:r>
              <a:rPr lang="ko-KR" altLang="en-US"/>
              <a:t>의 특징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서버단에서 실행된다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스레드 방식으로 실행된다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자바로 만들어져 객체지향의 특징을 가지고 있다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컨테이너 종류에 상관없이 실행 된다</a:t>
            </a:r>
            <a:r>
              <a:rPr lang="en-US" altLang="ko-KR"/>
              <a:t>(</a:t>
            </a:r>
            <a:r>
              <a:rPr lang="ko-KR" altLang="en-US"/>
              <a:t>플랫폼 독립적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보안 기능을 적용하기 쉽다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39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FD69F-1DDC-492E-BAA8-836C2EAD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서블릿</a:t>
            </a:r>
            <a:r>
              <a:rPr lang="ko-KR" altLang="en-US"/>
              <a:t> </a:t>
            </a:r>
            <a:r>
              <a:rPr lang="en-US" altLang="ko-KR"/>
              <a:t>mapping </a:t>
            </a:r>
            <a:r>
              <a:rPr lang="ko-KR" altLang="en-US"/>
              <a:t>방법 </a:t>
            </a:r>
            <a:r>
              <a:rPr lang="en-US" altLang="ko-KR"/>
              <a:t>(1)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0FD5D1-E452-4E2C-BDF0-A0EA773CB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163" y="1828395"/>
            <a:ext cx="7031182" cy="26797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51F28-E961-41A8-B2A1-5D10CDD2501A}"/>
              </a:ext>
            </a:extLst>
          </p:cNvPr>
          <p:cNvSpPr txBox="1"/>
          <p:nvPr/>
        </p:nvSpPr>
        <p:spPr>
          <a:xfrm>
            <a:off x="838200" y="4645891"/>
            <a:ext cx="5876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servlet-name : web.xml</a:t>
            </a:r>
            <a:r>
              <a:rPr lang="ko-KR" altLang="en-US"/>
              <a:t>에서 사용될 이름</a:t>
            </a:r>
            <a:endParaRPr lang="en-US" altLang="ko-KR"/>
          </a:p>
          <a:p>
            <a:r>
              <a:rPr lang="ko-KR" altLang="en-US"/>
              <a:t> </a:t>
            </a:r>
            <a:r>
              <a:rPr lang="en-US" altLang="ko-KR"/>
              <a:t>servlet-class : mapping</a:t>
            </a:r>
            <a:r>
              <a:rPr lang="ko-KR" altLang="en-US"/>
              <a:t>될 </a:t>
            </a:r>
            <a:r>
              <a:rPr lang="ko-KR" altLang="en-US" err="1"/>
              <a:t>서블릿의</a:t>
            </a:r>
            <a:r>
              <a:rPr lang="ko-KR" altLang="en-US"/>
              <a:t> 패키지명</a:t>
            </a:r>
            <a:r>
              <a:rPr lang="en-US" altLang="ko-KR"/>
              <a:t>.</a:t>
            </a:r>
            <a:r>
              <a:rPr lang="ko-KR" altLang="en-US"/>
              <a:t>클래스명</a:t>
            </a:r>
            <a:endParaRPr lang="en-US" altLang="ko-KR"/>
          </a:p>
          <a:p>
            <a:r>
              <a:rPr lang="en-US" altLang="ko-KR"/>
              <a:t> </a:t>
            </a:r>
            <a:r>
              <a:rPr lang="en-US" altLang="ko-KR" err="1"/>
              <a:t>url</a:t>
            </a:r>
            <a:r>
              <a:rPr lang="en-US" altLang="ko-KR"/>
              <a:t>-pattern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 err="1"/>
              <a:t>매핑될</a:t>
            </a:r>
            <a:r>
              <a:rPr lang="ko-KR" altLang="en-US"/>
              <a:t> 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4A982-8E2F-4C93-B61C-F3D421DDA877}"/>
              </a:ext>
            </a:extLst>
          </p:cNvPr>
          <p:cNvSpPr txBox="1"/>
          <p:nvPr/>
        </p:nvSpPr>
        <p:spPr>
          <a:xfrm>
            <a:off x="1487055" y="1459855"/>
            <a:ext cx="3748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Web.xml</a:t>
            </a:r>
            <a:r>
              <a:rPr lang="ko-KR" altLang="en-US" sz="2400">
                <a:solidFill>
                  <a:srgbClr val="FF0000"/>
                </a:solidFill>
              </a:rPr>
              <a:t>에 등록하는 방법</a:t>
            </a:r>
          </a:p>
        </p:txBody>
      </p:sp>
    </p:spTree>
    <p:extLst>
      <p:ext uri="{BB962C8B-B14F-4D97-AF65-F5344CB8AC3E}">
        <p14:creationId xmlns:p14="http://schemas.microsoft.com/office/powerpoint/2010/main" val="383530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1108B-B24B-4CD4-9B45-885C4162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서블릿</a:t>
            </a:r>
            <a:r>
              <a:rPr lang="ko-KR" altLang="en-US"/>
              <a:t> </a:t>
            </a:r>
            <a:r>
              <a:rPr lang="en-US" altLang="ko-KR"/>
              <a:t>mapping </a:t>
            </a:r>
            <a:r>
              <a:rPr lang="ko-KR" altLang="en-US"/>
              <a:t>방법 </a:t>
            </a:r>
            <a:r>
              <a:rPr lang="en-US" altLang="ko-KR"/>
              <a:t>(2)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FC1025-4CDC-46CB-9184-0F42B243D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797" y="1465407"/>
            <a:ext cx="8554244" cy="3956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90988-C8B6-470C-B0A3-4AAFA36FD485}"/>
              </a:ext>
            </a:extLst>
          </p:cNvPr>
          <p:cNvSpPr txBox="1"/>
          <p:nvPr/>
        </p:nvSpPr>
        <p:spPr>
          <a:xfrm>
            <a:off x="920797" y="5938982"/>
            <a:ext cx="639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</a:rPr>
              <a:t>@WebServlet(“</a:t>
            </a:r>
            <a:r>
              <a:rPr lang="ko-KR" altLang="en-US" err="1">
                <a:highlight>
                  <a:srgbClr val="FFFF00"/>
                </a:highlight>
              </a:rPr>
              <a:t>매핑이름</a:t>
            </a:r>
            <a:r>
              <a:rPr lang="en-US" altLang="ko-KR">
                <a:highlight>
                  <a:srgbClr val="FFFF00"/>
                </a:highlight>
              </a:rPr>
              <a:t>”)  </a:t>
            </a:r>
            <a:r>
              <a:rPr lang="ko-KR" altLang="en-US" err="1">
                <a:highlight>
                  <a:srgbClr val="FFFF00"/>
                </a:highlight>
              </a:rPr>
              <a:t>어노테이션으로</a:t>
            </a:r>
            <a:r>
              <a:rPr lang="ko-KR" altLang="en-US">
                <a:highlight>
                  <a:srgbClr val="FFFF00"/>
                </a:highlight>
              </a:rPr>
              <a:t> </a:t>
            </a:r>
            <a:r>
              <a:rPr lang="ko-KR" altLang="en-US" err="1">
                <a:highlight>
                  <a:srgbClr val="FFFF00"/>
                </a:highlight>
              </a:rPr>
              <a:t>서블릿을</a:t>
            </a:r>
            <a:r>
              <a:rPr lang="ko-KR" altLang="en-US">
                <a:highlight>
                  <a:srgbClr val="FFFF00"/>
                </a:highlight>
              </a:rPr>
              <a:t> 매핑함</a:t>
            </a:r>
          </a:p>
        </p:txBody>
      </p:sp>
    </p:spTree>
    <p:extLst>
      <p:ext uri="{BB962C8B-B14F-4D97-AF65-F5344CB8AC3E}">
        <p14:creationId xmlns:p14="http://schemas.microsoft.com/office/powerpoint/2010/main" val="202563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30C7-10F2-469A-A30A-A5038257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서블릿</a:t>
            </a:r>
            <a:r>
              <a:rPr lang="ko-KR" altLang="en-US"/>
              <a:t> 응답과 요청 수행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A3EF6B-250F-41AD-8AE7-CC991C5F5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418" y="1596818"/>
            <a:ext cx="10515600" cy="13545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84B55C-23F0-4333-8FD6-B59B24372599}"/>
              </a:ext>
            </a:extLst>
          </p:cNvPr>
          <p:cNvSpPr txBox="1"/>
          <p:nvPr/>
        </p:nvSpPr>
        <p:spPr>
          <a:xfrm>
            <a:off x="1006764" y="3657600"/>
            <a:ext cx="7132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highlight>
                  <a:srgbClr val="FFFF00"/>
                </a:highlight>
              </a:rPr>
              <a:t>요청과 관련된 객체 </a:t>
            </a:r>
            <a:r>
              <a:rPr lang="en-US" altLang="ko-KR">
                <a:highlight>
                  <a:srgbClr val="FFFF00"/>
                </a:highlight>
              </a:rPr>
              <a:t>: </a:t>
            </a:r>
            <a:r>
              <a:rPr lang="en-US" altLang="ko-KR" err="1">
                <a:highlight>
                  <a:srgbClr val="FFFF00"/>
                </a:highlight>
              </a:rPr>
              <a:t>javax.servlet.http.HttpServletRequest</a:t>
            </a:r>
            <a:r>
              <a:rPr lang="ko-KR" altLang="en-US">
                <a:highlight>
                  <a:srgbClr val="FFFF00"/>
                </a:highlight>
              </a:rPr>
              <a:t> 클래스</a:t>
            </a:r>
            <a:endParaRPr lang="en-US" altLang="ko-KR">
              <a:highlight>
                <a:srgbClr val="FFFF00"/>
              </a:highlight>
            </a:endParaRPr>
          </a:p>
          <a:p>
            <a:endParaRPr lang="en-US" altLang="ko-KR">
              <a:highlight>
                <a:srgbClr val="FFFF00"/>
              </a:highlight>
            </a:endParaRPr>
          </a:p>
          <a:p>
            <a:r>
              <a:rPr lang="ko-KR" altLang="en-US">
                <a:highlight>
                  <a:srgbClr val="FFFF00"/>
                </a:highlight>
              </a:rPr>
              <a:t>응답과 관련된 객체 </a:t>
            </a:r>
            <a:r>
              <a:rPr lang="en-US" altLang="ko-KR">
                <a:highlight>
                  <a:srgbClr val="FFFF00"/>
                </a:highlight>
              </a:rPr>
              <a:t>: </a:t>
            </a:r>
            <a:r>
              <a:rPr lang="en-US" altLang="ko-KR" err="1">
                <a:highlight>
                  <a:srgbClr val="FFFF00"/>
                </a:highlight>
              </a:rPr>
              <a:t>javax.servlet.http.HttpServletResponse</a:t>
            </a:r>
            <a:r>
              <a:rPr lang="en-US" altLang="ko-KR">
                <a:highlight>
                  <a:srgbClr val="FFFF00"/>
                </a:highlight>
              </a:rPr>
              <a:t> </a:t>
            </a:r>
            <a:r>
              <a:rPr lang="ko-KR" altLang="en-US">
                <a:highlight>
                  <a:srgbClr val="FFFF00"/>
                </a:highlight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3838122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A09A3-C13D-4FFC-A5C0-8AEC493D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HttpServletRequest</a:t>
            </a:r>
            <a:r>
              <a:rPr lang="ko-KR" altLang="en-US"/>
              <a:t>의 주요 메서드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253954-17BE-4004-A504-9EB4D946E5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03277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291">
                  <a:extLst>
                    <a:ext uri="{9D8B030D-6E8A-4147-A177-3AD203B41FA5}">
                      <a16:colId xmlns:a16="http://schemas.microsoft.com/office/drawing/2014/main" val="4207697872"/>
                    </a:ext>
                  </a:extLst>
                </a:gridCol>
                <a:gridCol w="7114309">
                  <a:extLst>
                    <a:ext uri="{9D8B030D-6E8A-4147-A177-3AD203B41FA5}">
                      <a16:colId xmlns:a16="http://schemas.microsoft.com/office/drawing/2014/main" val="373223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5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r>
                        <a:rPr lang="ko-KR" altLang="en-US"/>
                        <a:t> </a:t>
                      </a:r>
                      <a:r>
                        <a:rPr lang="en-US" altLang="ko-KR" err="1"/>
                        <a:t>getContextPath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요청한 컨텍스트를 가리키는 </a:t>
                      </a:r>
                      <a:r>
                        <a:rPr lang="en-US" altLang="ko-KR"/>
                        <a:t>URI</a:t>
                      </a:r>
                      <a:r>
                        <a:rPr lang="ko-KR" altLang="en-US"/>
                        <a:t>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82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Cookie[] </a:t>
                      </a:r>
                      <a:r>
                        <a:rPr lang="en-US" altLang="ko-KR" err="1"/>
                        <a:t>getCookies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클라이언트가 현재의 요청과 함께 보낸 쿠키 배열을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33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r>
                        <a:rPr lang="ko-KR" altLang="en-US"/>
                        <a:t> </a:t>
                      </a:r>
                      <a:r>
                        <a:rPr lang="en-US" altLang="ko-KR" err="1"/>
                        <a:t>getRequestURI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요청한 </a:t>
                      </a:r>
                      <a:r>
                        <a:rPr lang="en-US" altLang="ko-KR"/>
                        <a:t>URL</a:t>
                      </a:r>
                      <a:r>
                        <a:rPr lang="ko-KR" altLang="en-US"/>
                        <a:t>의 컨텍스트 이름과 파일 경로까지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7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 </a:t>
                      </a:r>
                      <a:r>
                        <a:rPr lang="en-US" altLang="ko-KR" err="1"/>
                        <a:t>getServletPath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요청한 </a:t>
                      </a:r>
                      <a:r>
                        <a:rPr lang="en-US" altLang="ko-KR"/>
                        <a:t>URL</a:t>
                      </a:r>
                      <a:r>
                        <a:rPr lang="ko-KR" altLang="en-US"/>
                        <a:t>에서 </a:t>
                      </a:r>
                      <a:r>
                        <a:rPr lang="ko-KR" altLang="en-US" err="1"/>
                        <a:t>서블릿이나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JSP </a:t>
                      </a:r>
                      <a:r>
                        <a:rPr lang="ko-KR" altLang="en-US"/>
                        <a:t>이름을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8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HttpSession</a:t>
                      </a:r>
                      <a:r>
                        <a:rPr lang="en-US" altLang="ko-KR"/>
                        <a:t> </a:t>
                      </a:r>
                      <a:r>
                        <a:rPr lang="en-US" altLang="ko-KR" err="1"/>
                        <a:t>getSession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현재의 요청과 연관된 세션을 반환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87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63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57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65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F1B99-E6B7-4EB5-84DF-00A8B3B9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HttpServletResponse</a:t>
            </a:r>
            <a:r>
              <a:rPr lang="ko-KR" altLang="en-US"/>
              <a:t>의 주요 메서드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2B94A42-90B5-4A85-BF01-1C696AE7D5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203958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545">
                  <a:extLst>
                    <a:ext uri="{9D8B030D-6E8A-4147-A177-3AD203B41FA5}">
                      <a16:colId xmlns:a16="http://schemas.microsoft.com/office/drawing/2014/main" val="141086455"/>
                    </a:ext>
                  </a:extLst>
                </a:gridCol>
                <a:gridCol w="5932055">
                  <a:extLst>
                    <a:ext uri="{9D8B030D-6E8A-4147-A177-3AD203B41FA5}">
                      <a16:colId xmlns:a16="http://schemas.microsoft.com/office/drawing/2014/main" val="2905508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3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 void </a:t>
                      </a:r>
                      <a:r>
                        <a:rPr lang="en-US" altLang="ko-KR" sz="1600" err="1"/>
                        <a:t>addCokie</a:t>
                      </a:r>
                      <a:r>
                        <a:rPr lang="en-US" altLang="ko-KR" sz="1600"/>
                        <a:t>(Cookie c)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응답에 쿠키를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70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 String </a:t>
                      </a:r>
                      <a:r>
                        <a:rPr lang="en-US" altLang="ko-KR" sz="1600" err="1"/>
                        <a:t>encodeURL</a:t>
                      </a:r>
                      <a:r>
                        <a:rPr lang="en-US" altLang="ko-KR" sz="1600"/>
                        <a:t>(String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 err="1"/>
                        <a:t>url</a:t>
                      </a: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세션 </a:t>
                      </a:r>
                      <a:r>
                        <a:rPr lang="en-US" altLang="ko-KR"/>
                        <a:t>id</a:t>
                      </a:r>
                      <a:r>
                        <a:rPr lang="ko-KR" altLang="en-US"/>
                        <a:t>를 포함한 특정 </a:t>
                      </a:r>
                      <a:r>
                        <a:rPr lang="en-US" altLang="ko-KR"/>
                        <a:t>URL</a:t>
                      </a:r>
                      <a:r>
                        <a:rPr lang="ko-KR" altLang="en-US"/>
                        <a:t>을 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6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 void </a:t>
                      </a:r>
                      <a:r>
                        <a:rPr lang="en-US" altLang="ko-KR" sz="1600" err="1"/>
                        <a:t>sendRedirect</a:t>
                      </a:r>
                      <a:r>
                        <a:rPr lang="en-US" altLang="ko-KR" sz="1600"/>
                        <a:t>(String location)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클라이언트에게 </a:t>
                      </a:r>
                      <a:r>
                        <a:rPr lang="ko-KR" altLang="en-US" err="1"/>
                        <a:t>리다이렉트</a:t>
                      </a:r>
                      <a:r>
                        <a:rPr lang="ko-KR" altLang="en-US"/>
                        <a:t> 응답을 보낸 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특정 </a:t>
                      </a:r>
                      <a:r>
                        <a:rPr lang="en-US" altLang="ko-KR"/>
                        <a:t>URL</a:t>
                      </a:r>
                      <a:r>
                        <a:rPr lang="ko-KR" altLang="en-US"/>
                        <a:t>을 다시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6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0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0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67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787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90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CFEF3-AC32-4D4D-9213-AD709CDE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JSP?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6CA96-6FEB-463D-8B41-FB56656A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정적 웹 프로그래밍 </a:t>
            </a:r>
            <a:r>
              <a:rPr lang="en-US" altLang="ko-KR" sz="2400"/>
              <a:t>: </a:t>
            </a:r>
            <a:r>
              <a:rPr lang="ko-KR" altLang="en-US" sz="2400"/>
              <a:t>프로그래머가 미리 작성해 둔 </a:t>
            </a:r>
            <a:r>
              <a:rPr lang="en-US" altLang="ko-KR" sz="2400"/>
              <a:t>html, </a:t>
            </a:r>
            <a:r>
              <a:rPr lang="en-US" altLang="ko-KR" sz="2400" err="1"/>
              <a:t>css</a:t>
            </a:r>
            <a:r>
              <a:rPr lang="en-US" altLang="ko-KR" sz="2400"/>
              <a:t>, </a:t>
            </a:r>
            <a:r>
              <a:rPr lang="en-US" altLang="ko-KR" sz="2400" err="1"/>
              <a:t>js</a:t>
            </a:r>
            <a:r>
              <a:rPr lang="en-US" altLang="ko-KR" sz="2400"/>
              <a:t> </a:t>
            </a:r>
            <a:r>
              <a:rPr lang="ko-KR" altLang="en-US" sz="2400"/>
              <a:t>파일이 유저의 요청</a:t>
            </a:r>
            <a:r>
              <a:rPr lang="en-US" altLang="ko-KR" sz="2400"/>
              <a:t>(request)</a:t>
            </a:r>
            <a:r>
              <a:rPr lang="ko-KR" altLang="en-US" sz="2400"/>
              <a:t>에 따라 응답</a:t>
            </a:r>
            <a:r>
              <a:rPr lang="en-US" altLang="ko-KR" sz="2400"/>
              <a:t>(response)</a:t>
            </a:r>
            <a:r>
              <a:rPr lang="ko-KR" altLang="en-US" sz="2400"/>
              <a:t>하여</a:t>
            </a:r>
            <a:r>
              <a:rPr lang="en-US" altLang="ko-KR" sz="2400"/>
              <a:t>, </a:t>
            </a:r>
            <a:r>
              <a:rPr lang="ko-KR" altLang="en-US" sz="2400"/>
              <a:t>프로그래머가 </a:t>
            </a:r>
            <a:r>
              <a:rPr lang="ko-KR" altLang="en-US" sz="2400" err="1"/>
              <a:t>만들어둔</a:t>
            </a:r>
            <a:r>
              <a:rPr lang="ko-KR" altLang="en-US" sz="2400"/>
              <a:t> 내용 그대로만 실행되는 방식</a:t>
            </a:r>
            <a:r>
              <a:rPr lang="en-US" altLang="ko-KR" sz="2400"/>
              <a:t>. </a:t>
            </a:r>
            <a:r>
              <a:rPr lang="ko-KR" altLang="en-US" sz="2400">
                <a:solidFill>
                  <a:srgbClr val="FF0000"/>
                </a:solidFill>
              </a:rPr>
              <a:t>프로그래머가 </a:t>
            </a:r>
            <a:r>
              <a:rPr lang="en-US" altLang="ko-KR" sz="2400" err="1">
                <a:solidFill>
                  <a:srgbClr val="FF0000"/>
                </a:solidFill>
              </a:rPr>
              <a:t>html,css</a:t>
            </a:r>
            <a:r>
              <a:rPr lang="en-US" altLang="ko-KR" sz="2400">
                <a:solidFill>
                  <a:srgbClr val="FF0000"/>
                </a:solidFill>
              </a:rPr>
              <a:t>, </a:t>
            </a:r>
            <a:r>
              <a:rPr lang="en-US" altLang="ko-KR" sz="2400" err="1">
                <a:solidFill>
                  <a:srgbClr val="FF0000"/>
                </a:solidFill>
              </a:rPr>
              <a:t>js</a:t>
            </a:r>
            <a:r>
              <a:rPr lang="ko-KR" altLang="en-US" sz="2400">
                <a:solidFill>
                  <a:srgbClr val="FF0000"/>
                </a:solidFill>
              </a:rPr>
              <a:t>파일을 수정하여 새로 업로드 하지 않는 한 유저는 매번 같은 페이지만 보게 되는 방식</a:t>
            </a:r>
            <a:r>
              <a:rPr lang="en-US" altLang="ko-KR" sz="2400">
                <a:solidFill>
                  <a:srgbClr val="FF0000"/>
                </a:solidFill>
              </a:rPr>
              <a:t>.</a:t>
            </a:r>
          </a:p>
          <a:p>
            <a:endParaRPr lang="en-US" altLang="ko-KR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FF0000"/>
                </a:solidFill>
              </a:rPr>
              <a:t>JSP(Java</a:t>
            </a:r>
            <a:r>
              <a:rPr lang="ko-KR" altLang="en-US" sz="2000">
                <a:solidFill>
                  <a:srgbClr val="FF0000"/>
                </a:solidFill>
              </a:rPr>
              <a:t> </a:t>
            </a:r>
            <a:r>
              <a:rPr lang="en-US" altLang="ko-KR" sz="2000">
                <a:solidFill>
                  <a:srgbClr val="FF0000"/>
                </a:solidFill>
              </a:rPr>
              <a:t>Server</a:t>
            </a:r>
            <a:r>
              <a:rPr lang="ko-KR" altLang="en-US" sz="2000">
                <a:solidFill>
                  <a:srgbClr val="FF0000"/>
                </a:solidFill>
              </a:rPr>
              <a:t> </a:t>
            </a:r>
            <a:r>
              <a:rPr lang="en-US" altLang="ko-KR" sz="2000">
                <a:solidFill>
                  <a:srgbClr val="FF0000"/>
                </a:solidFill>
              </a:rPr>
              <a:t>Page)</a:t>
            </a:r>
            <a:r>
              <a:rPr lang="ko-KR" altLang="en-US" sz="2000">
                <a:solidFill>
                  <a:srgbClr val="FF0000"/>
                </a:solidFill>
              </a:rPr>
              <a:t> </a:t>
            </a:r>
            <a:r>
              <a:rPr lang="en-US" altLang="ko-KR" sz="2000">
                <a:solidFill>
                  <a:srgbClr val="FF0000"/>
                </a:solidFill>
              </a:rPr>
              <a:t>:</a:t>
            </a:r>
            <a:r>
              <a:rPr lang="ko-KR" altLang="en-US" sz="2000">
                <a:solidFill>
                  <a:srgbClr val="FF0000"/>
                </a:solidFill>
              </a:rPr>
              <a:t> 자바 문법으로 만든 서버에서 동작하는 웹 페이지</a:t>
            </a:r>
            <a:r>
              <a:rPr lang="en-US" altLang="ko-KR" sz="2000">
                <a:solidFill>
                  <a:srgbClr val="FF0000"/>
                </a:solidFill>
              </a:rPr>
              <a:t>. </a:t>
            </a:r>
            <a:r>
              <a:rPr lang="ko-KR" altLang="en-US" sz="2000">
                <a:solidFill>
                  <a:srgbClr val="FF0000"/>
                </a:solidFill>
              </a:rPr>
              <a:t>유저의 액션에 반응하는 웹 페이지가 가능 </a:t>
            </a:r>
            <a:r>
              <a:rPr lang="en-US" altLang="ko-KR" sz="2000">
                <a:solidFill>
                  <a:srgbClr val="FF0000"/>
                </a:solidFill>
              </a:rPr>
              <a:t>– </a:t>
            </a:r>
            <a:r>
              <a:rPr lang="ko-KR" altLang="en-US" sz="2000">
                <a:solidFill>
                  <a:srgbClr val="FF0000"/>
                </a:solidFill>
              </a:rPr>
              <a:t>동적 웹 프로그래밍 </a:t>
            </a:r>
            <a:r>
              <a:rPr lang="en-US" altLang="ko-KR" sz="2000">
                <a:solidFill>
                  <a:srgbClr val="FF0000"/>
                </a:solidFill>
              </a:rPr>
              <a:t>(asp, php, </a:t>
            </a:r>
            <a:r>
              <a:rPr lang="en-US" altLang="ko-KR" b="1" err="1">
                <a:solidFill>
                  <a:srgbClr val="FF0000"/>
                </a:solidFill>
              </a:rPr>
              <a:t>jsp</a:t>
            </a:r>
            <a:r>
              <a:rPr lang="en-US" altLang="ko-KR" sz="2000">
                <a:solidFill>
                  <a:srgbClr val="FF0000"/>
                </a:solidFill>
              </a:rPr>
              <a:t>, ruby, Django(python), node.js)</a:t>
            </a: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err="1">
                <a:solidFill>
                  <a:srgbClr val="FF0000"/>
                </a:solidFill>
              </a:rPr>
              <a:t>Jsp</a:t>
            </a:r>
            <a:r>
              <a:rPr lang="en-US" altLang="ko-KR" sz="2000">
                <a:solidFill>
                  <a:srgbClr val="FF0000"/>
                </a:solidFill>
              </a:rPr>
              <a:t> = html(html + </a:t>
            </a:r>
            <a:r>
              <a:rPr lang="en-US" altLang="ko-KR" sz="2000" err="1">
                <a:solidFill>
                  <a:srgbClr val="FF0000"/>
                </a:solidFill>
              </a:rPr>
              <a:t>css</a:t>
            </a:r>
            <a:r>
              <a:rPr lang="en-US" altLang="ko-KR" sz="2000">
                <a:solidFill>
                  <a:srgbClr val="FF0000"/>
                </a:solidFill>
              </a:rPr>
              <a:t> + </a:t>
            </a:r>
            <a:r>
              <a:rPr lang="en-US" altLang="ko-KR" sz="2000" err="1">
                <a:solidFill>
                  <a:srgbClr val="FF0000"/>
                </a:solidFill>
              </a:rPr>
              <a:t>javascript</a:t>
            </a:r>
            <a:r>
              <a:rPr lang="en-US" altLang="ko-KR" sz="2000">
                <a:solidFill>
                  <a:srgbClr val="FF0000"/>
                </a:solidFill>
              </a:rPr>
              <a:t>) + </a:t>
            </a:r>
            <a:r>
              <a:rPr lang="ko-KR" altLang="en-US" sz="2000">
                <a:solidFill>
                  <a:srgbClr val="FF0000"/>
                </a:solidFill>
              </a:rPr>
              <a:t>자바 문법 으로 이루어진 페이지</a:t>
            </a:r>
          </a:p>
        </p:txBody>
      </p:sp>
    </p:spTree>
    <p:extLst>
      <p:ext uri="{BB962C8B-B14F-4D97-AF65-F5344CB8AC3E}">
        <p14:creationId xmlns:p14="http://schemas.microsoft.com/office/powerpoint/2010/main" val="668294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A71F4-555E-4876-85FA-A2E0BB16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Response </a:t>
            </a:r>
            <a:r>
              <a:rPr lang="ko-KR" altLang="en-US"/>
              <a:t>객체를 이용해 출력 할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B052F-A87C-4D34-B196-7CA6BBF3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MIME-TYPE </a:t>
            </a:r>
            <a:r>
              <a:rPr lang="ko-KR" altLang="en-US"/>
              <a:t>작성 예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 - html</a:t>
            </a:r>
            <a:r>
              <a:rPr lang="ko-KR" altLang="en-US"/>
              <a:t>로 전송 시 </a:t>
            </a:r>
            <a:r>
              <a:rPr lang="en-US" altLang="ko-KR"/>
              <a:t>: text/html</a:t>
            </a:r>
          </a:p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일반 텍스트 </a:t>
            </a:r>
            <a:r>
              <a:rPr lang="ko-KR" altLang="en-US" err="1"/>
              <a:t>전송시</a:t>
            </a:r>
            <a:r>
              <a:rPr lang="ko-KR" altLang="en-US"/>
              <a:t> </a:t>
            </a:r>
            <a:r>
              <a:rPr lang="en-US" altLang="ko-KR"/>
              <a:t>: text/plain</a:t>
            </a:r>
          </a:p>
          <a:p>
            <a:pPr marL="0" indent="0">
              <a:buNone/>
            </a:pPr>
            <a:r>
              <a:rPr lang="en-US" altLang="ko-KR"/>
              <a:t> - XML </a:t>
            </a:r>
            <a:r>
              <a:rPr lang="ko-KR" altLang="en-US"/>
              <a:t>데이터 </a:t>
            </a:r>
            <a:r>
              <a:rPr lang="ko-KR" altLang="en-US" err="1"/>
              <a:t>전송시</a:t>
            </a:r>
            <a:r>
              <a:rPr lang="ko-KR" altLang="en-US"/>
              <a:t> </a:t>
            </a:r>
            <a:r>
              <a:rPr lang="en-US" altLang="ko-KR"/>
              <a:t>: application/xml</a:t>
            </a:r>
          </a:p>
          <a:p>
            <a:pPr marL="0" indent="0">
              <a:buNone/>
            </a:pPr>
            <a:r>
              <a:rPr lang="en-US" altLang="ko-KR"/>
              <a:t> - JSON </a:t>
            </a:r>
            <a:r>
              <a:rPr lang="ko-KR" altLang="en-US"/>
              <a:t>데이터 </a:t>
            </a:r>
            <a:r>
              <a:rPr lang="ko-KR" altLang="en-US" err="1"/>
              <a:t>전송시</a:t>
            </a:r>
            <a:r>
              <a:rPr lang="ko-KR" altLang="en-US"/>
              <a:t> </a:t>
            </a:r>
            <a:r>
              <a:rPr lang="en-US" altLang="ko-KR"/>
              <a:t>: application/json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76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CDC80-5DA8-4489-B09D-2B5C2194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포워드</a:t>
            </a:r>
            <a:r>
              <a:rPr lang="en-US" altLang="ko-KR"/>
              <a:t>(forward) </a:t>
            </a:r>
            <a:r>
              <a:rPr lang="ko-KR" altLang="en-US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C18D6-6CA3-4A91-8D02-81F6FCFDE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하나의 </a:t>
            </a:r>
            <a:r>
              <a:rPr lang="ko-KR" altLang="en-US" err="1"/>
              <a:t>서블릿에서</a:t>
            </a:r>
            <a:r>
              <a:rPr lang="ko-KR" altLang="en-US"/>
              <a:t> 다른 </a:t>
            </a:r>
            <a:r>
              <a:rPr lang="ko-KR" altLang="en-US" err="1"/>
              <a:t>서블릿이나</a:t>
            </a:r>
            <a:r>
              <a:rPr lang="ko-KR" altLang="en-US"/>
              <a:t> </a:t>
            </a:r>
            <a:r>
              <a:rPr lang="en-US" altLang="ko-KR"/>
              <a:t>JSP</a:t>
            </a:r>
            <a:r>
              <a:rPr lang="ko-KR" altLang="en-US"/>
              <a:t>페이지로 </a:t>
            </a:r>
            <a:r>
              <a:rPr lang="ko-KR" altLang="en-US">
                <a:highlight>
                  <a:srgbClr val="FFFF00"/>
                </a:highlight>
              </a:rPr>
              <a:t>데이터를 전송하는 기술</a:t>
            </a:r>
            <a:r>
              <a:rPr lang="en-US" altLang="ko-KR">
                <a:highlight>
                  <a:srgbClr val="FFFF00"/>
                </a:highlight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ko-KR" altLang="en-US" sz="2400"/>
              <a:t>요청</a:t>
            </a:r>
            <a:r>
              <a:rPr lang="en-US" altLang="ko-KR" sz="2400"/>
              <a:t>(request)</a:t>
            </a:r>
            <a:r>
              <a:rPr lang="ko-KR" altLang="en-US" sz="2400"/>
              <a:t>에 포함된 정보를 다른 </a:t>
            </a:r>
            <a:r>
              <a:rPr lang="ko-KR" altLang="en-US" sz="2400" err="1"/>
              <a:t>서블릿이나</a:t>
            </a:r>
            <a:r>
              <a:rPr lang="ko-KR" altLang="en-US" sz="2400"/>
              <a:t> </a:t>
            </a:r>
            <a:r>
              <a:rPr lang="en-US" altLang="ko-KR" sz="2400"/>
              <a:t>JSP</a:t>
            </a:r>
            <a:r>
              <a:rPr lang="ko-KR" altLang="en-US" sz="2400"/>
              <a:t>에 전달</a:t>
            </a:r>
            <a:endParaRPr lang="en-US" altLang="ko-KR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 - </a:t>
            </a:r>
            <a:r>
              <a:rPr lang="ko-KR" altLang="en-US" sz="2400"/>
              <a:t>요청</a:t>
            </a:r>
            <a:r>
              <a:rPr lang="en-US" altLang="ko-KR" sz="2400"/>
              <a:t>(request)</a:t>
            </a:r>
            <a:r>
              <a:rPr lang="ko-KR" altLang="en-US" sz="2400"/>
              <a:t>에 또 다른 데이터를 추가하여 다른 </a:t>
            </a:r>
            <a:r>
              <a:rPr lang="ko-KR" altLang="en-US" sz="2400" err="1"/>
              <a:t>서블릿이나</a:t>
            </a:r>
            <a:r>
              <a:rPr lang="ko-KR" altLang="en-US" sz="2400"/>
              <a:t> </a:t>
            </a:r>
            <a:r>
              <a:rPr lang="en-US" altLang="ko-KR" sz="2400"/>
              <a:t>JSP</a:t>
            </a:r>
            <a:r>
              <a:rPr lang="ko-KR" altLang="en-US" sz="2400"/>
              <a:t>에 전달 할 수도 있다</a:t>
            </a:r>
            <a:r>
              <a:rPr lang="en-US" altLang="ko-KR" sz="240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54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C4146-A2A9-4D2F-9BB1-C9526EA0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포워드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63B5E-43B4-434E-8A63-318600AE4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/>
              <a:t>1) Redirect </a:t>
            </a:r>
            <a:r>
              <a:rPr lang="ko-KR" altLang="en-US"/>
              <a:t>방법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en-US" altLang="ko-KR" err="1"/>
              <a:t>HttpServletResponse</a:t>
            </a:r>
            <a:r>
              <a:rPr lang="ko-KR" altLang="en-US"/>
              <a:t> 객체의 </a:t>
            </a:r>
            <a:r>
              <a:rPr lang="en-US" altLang="ko-KR" err="1"/>
              <a:t>sendRedirect</a:t>
            </a:r>
            <a:r>
              <a:rPr lang="en-US" altLang="ko-KR"/>
              <a:t>() </a:t>
            </a:r>
            <a:r>
              <a:rPr lang="ko-KR" altLang="en-US"/>
              <a:t>메서드를 이용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보통 웹 브라우저에게 재 요청 </a:t>
            </a:r>
            <a:r>
              <a:rPr lang="ko-KR" altLang="en-US" err="1"/>
              <a:t>할때</a:t>
            </a:r>
            <a:r>
              <a:rPr lang="ko-KR" altLang="en-US"/>
              <a:t> 사용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 err="1">
                <a:highlight>
                  <a:srgbClr val="FFFF00"/>
                </a:highlight>
              </a:rPr>
              <a:t>쿼리스트링</a:t>
            </a:r>
            <a:r>
              <a:rPr lang="ko-KR" altLang="en-US">
                <a:highlight>
                  <a:srgbClr val="FFFF00"/>
                </a:highlight>
              </a:rPr>
              <a:t> 이용</a:t>
            </a:r>
            <a:endParaRPr lang="en-US" altLang="ko-KR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2) Refresh</a:t>
            </a:r>
            <a:r>
              <a:rPr lang="ko-KR" altLang="en-US"/>
              <a:t> 방법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en-US" altLang="ko-KR" err="1"/>
              <a:t>HttpServletResponse</a:t>
            </a:r>
            <a:r>
              <a:rPr lang="ko-KR" altLang="en-US"/>
              <a:t> 객체의  </a:t>
            </a:r>
            <a:r>
              <a:rPr lang="en-US" altLang="ko-KR" err="1"/>
              <a:t>addHeader</a:t>
            </a:r>
            <a:r>
              <a:rPr lang="en-US" altLang="ko-KR"/>
              <a:t>() </a:t>
            </a:r>
            <a:r>
              <a:rPr lang="ko-KR" altLang="en-US"/>
              <a:t>메서드를 이용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웹 브라우저에게 재 요청하는 방식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 </a:t>
            </a:r>
            <a:r>
              <a:rPr lang="ko-KR" altLang="en-US" err="1">
                <a:highlight>
                  <a:srgbClr val="FFFF00"/>
                </a:highlight>
              </a:rPr>
              <a:t>쿼리스트링</a:t>
            </a:r>
            <a:r>
              <a:rPr lang="ko-KR" altLang="en-US">
                <a:highlight>
                  <a:srgbClr val="FFFF00"/>
                </a:highlight>
              </a:rPr>
              <a:t> 이용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3) location</a:t>
            </a:r>
            <a:r>
              <a:rPr lang="ko-KR" altLang="en-US"/>
              <a:t> 방법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자바스크립트의 </a:t>
            </a:r>
            <a:r>
              <a:rPr lang="en-US" altLang="ko-KR"/>
              <a:t>location </a:t>
            </a:r>
            <a:r>
              <a:rPr lang="ko-KR" altLang="en-US"/>
              <a:t>객체의 </a:t>
            </a:r>
            <a:r>
              <a:rPr lang="en-US" altLang="ko-KR" err="1"/>
              <a:t>href</a:t>
            </a:r>
            <a:r>
              <a:rPr lang="en-US" altLang="ko-KR"/>
              <a:t> </a:t>
            </a:r>
            <a:r>
              <a:rPr lang="ko-KR" altLang="en-US"/>
              <a:t>속성을 이용하는 방법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 err="1">
                <a:highlight>
                  <a:srgbClr val="FFFF00"/>
                </a:highlight>
              </a:rPr>
              <a:t>쿼리스트링</a:t>
            </a:r>
            <a:r>
              <a:rPr lang="ko-KR" altLang="en-US">
                <a:highlight>
                  <a:srgbClr val="FFFF00"/>
                </a:highlight>
              </a:rPr>
              <a:t> 이용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4) </a:t>
            </a:r>
            <a:r>
              <a:rPr lang="en-US" altLang="ko-KR">
                <a:solidFill>
                  <a:srgbClr val="FF0000"/>
                </a:solidFill>
              </a:rPr>
              <a:t>Dispatch </a:t>
            </a:r>
            <a:r>
              <a:rPr lang="ko-KR" altLang="en-US">
                <a:solidFill>
                  <a:srgbClr val="FF0000"/>
                </a:solidFill>
              </a:rPr>
              <a:t>방법</a:t>
            </a:r>
            <a:endParaRPr lang="en-US" altLang="ko-KR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</a:rPr>
              <a:t> - </a:t>
            </a:r>
            <a:r>
              <a:rPr lang="ko-KR" altLang="en-US" err="1">
                <a:solidFill>
                  <a:srgbClr val="FF0000"/>
                </a:solidFill>
              </a:rPr>
              <a:t>서블릿이</a:t>
            </a:r>
            <a:r>
              <a:rPr lang="ko-KR" altLang="en-US">
                <a:solidFill>
                  <a:srgbClr val="FF0000"/>
                </a:solidFill>
              </a:rPr>
              <a:t> 직접 요청하는 방법</a:t>
            </a:r>
            <a:endParaRPr lang="en-US" altLang="ko-KR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</a:rPr>
              <a:t> - </a:t>
            </a:r>
            <a:r>
              <a:rPr lang="en-US" altLang="ko-KR" err="1">
                <a:solidFill>
                  <a:srgbClr val="FF0000"/>
                </a:solidFill>
              </a:rPr>
              <a:t>RequestDispatcher</a:t>
            </a:r>
            <a:r>
              <a:rPr lang="ko-KR" altLang="en-US">
                <a:solidFill>
                  <a:srgbClr val="FF0000"/>
                </a:solidFill>
              </a:rPr>
              <a:t> 클래스의 </a:t>
            </a:r>
            <a:r>
              <a:rPr lang="en-US" altLang="ko-KR">
                <a:solidFill>
                  <a:srgbClr val="FF0000"/>
                </a:solidFill>
              </a:rPr>
              <a:t>forward() </a:t>
            </a:r>
            <a:r>
              <a:rPr lang="ko-KR" altLang="en-US">
                <a:solidFill>
                  <a:srgbClr val="FF0000"/>
                </a:solidFill>
              </a:rPr>
              <a:t>메서드 사용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>
                <a:solidFill>
                  <a:srgbClr val="FF0000"/>
                </a:solidFill>
              </a:rPr>
              <a:t>URL </a:t>
            </a:r>
            <a:r>
              <a:rPr lang="ko-KR" altLang="en-US">
                <a:solidFill>
                  <a:srgbClr val="FF0000"/>
                </a:solidFill>
              </a:rPr>
              <a:t>주소가 바뀌지 않는다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중요</a:t>
            </a:r>
            <a:r>
              <a:rPr lang="en-US" altLang="ko-KR">
                <a:solidFill>
                  <a:srgbClr val="FF0000"/>
                </a:solidFill>
              </a:rPr>
              <a:t>!)</a:t>
            </a:r>
          </a:p>
          <a:p>
            <a:r>
              <a:rPr lang="ko-KR" altLang="en-US">
                <a:solidFill>
                  <a:srgbClr val="FF0000"/>
                </a:solidFill>
              </a:rPr>
              <a:t>모든 데이터 타입의 데이터를 다 전송 할 수 있기 때문에 많이 사용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27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00B58-50E4-476D-9119-FEF1AF47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바인딩</a:t>
            </a:r>
            <a:r>
              <a:rPr lang="en-US" altLang="ko-KR"/>
              <a:t>(binding)</a:t>
            </a:r>
            <a:r>
              <a:rPr lang="ko-KR" altLang="en-US"/>
              <a:t>과 관련된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65E9F-2462-4F92-A0AD-7CED5797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 void </a:t>
            </a:r>
            <a:r>
              <a:rPr lang="en-US" altLang="ko-KR" err="1"/>
              <a:t>setAttribute</a:t>
            </a:r>
            <a:r>
              <a:rPr lang="en-US" altLang="ko-KR"/>
              <a:t>(String name, Object o); </a:t>
            </a:r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내장객체에 </a:t>
            </a:r>
            <a:r>
              <a:rPr lang="en-US" altLang="ko-KR"/>
              <a:t>name</a:t>
            </a:r>
            <a:r>
              <a:rPr lang="ko-KR" altLang="en-US"/>
              <a:t>이름으로 </a:t>
            </a:r>
            <a:r>
              <a:rPr lang="en-US" altLang="ko-KR"/>
              <a:t>o</a:t>
            </a:r>
            <a:r>
              <a:rPr lang="ko-KR" altLang="en-US"/>
              <a:t>를 바인딩 시킨다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Object </a:t>
            </a:r>
            <a:r>
              <a:rPr lang="en-US" altLang="ko-KR" err="1"/>
              <a:t>getAttribute</a:t>
            </a:r>
            <a:r>
              <a:rPr lang="en-US" altLang="ko-KR"/>
              <a:t>(String name);</a:t>
            </a:r>
            <a:r>
              <a:rPr lang="ko-KR" altLang="en-US"/>
              <a:t>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name</a:t>
            </a:r>
            <a:r>
              <a:rPr lang="ko-KR" altLang="en-US"/>
              <a:t>이름으로 바인딩 시킨 객체를 반환 </a:t>
            </a:r>
            <a:r>
              <a:rPr lang="en-US" altLang="ko-KR"/>
              <a:t>(Object </a:t>
            </a:r>
            <a:r>
              <a:rPr lang="ko-KR" altLang="en-US"/>
              <a:t>타입으로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void </a:t>
            </a:r>
            <a:r>
              <a:rPr lang="en-US" altLang="ko-KR" err="1"/>
              <a:t>removeAttribute</a:t>
            </a:r>
            <a:r>
              <a:rPr lang="en-US" altLang="ko-KR"/>
              <a:t>(String name); </a:t>
            </a:r>
          </a:p>
          <a:p>
            <a:pPr marL="0" indent="0">
              <a:buNone/>
            </a:pPr>
            <a:r>
              <a:rPr lang="en-US" altLang="ko-KR"/>
              <a:t> - name</a:t>
            </a:r>
            <a:r>
              <a:rPr lang="ko-KR" altLang="en-US"/>
              <a:t>이름으로 바인딩 시킨 데이터를 삭제</a:t>
            </a:r>
          </a:p>
        </p:txBody>
      </p:sp>
    </p:spTree>
    <p:extLst>
      <p:ext uri="{BB962C8B-B14F-4D97-AF65-F5344CB8AC3E}">
        <p14:creationId xmlns:p14="http://schemas.microsoft.com/office/powerpoint/2010/main" val="3605924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EF8CF-DFE1-411B-9065-35A7BFBF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내장객체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6E1E7-87AB-4791-ACBB-2642CDCE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객체를 생성하지 않아도 미리 생성되어 있는 객체</a:t>
            </a:r>
            <a:r>
              <a:rPr lang="en-US" altLang="ko-KR"/>
              <a:t>.</a:t>
            </a:r>
          </a:p>
          <a:p>
            <a:r>
              <a:rPr lang="ko-KR" altLang="en-US"/>
              <a:t> </a:t>
            </a:r>
            <a:r>
              <a:rPr lang="ko-KR" altLang="en-US" err="1"/>
              <a:t>스크립트릿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en-US" altLang="ko-KR" err="1"/>
              <a:t>jsp</a:t>
            </a:r>
            <a:r>
              <a:rPr lang="ko-KR" altLang="en-US"/>
              <a:t>파일안에서 </a:t>
            </a:r>
            <a:r>
              <a:rPr lang="en-US" altLang="ko-KR"/>
              <a:t>&lt;% %&gt;) </a:t>
            </a:r>
            <a:r>
              <a:rPr lang="ko-KR" altLang="en-US"/>
              <a:t>내에서</a:t>
            </a:r>
            <a:r>
              <a:rPr lang="en-US" altLang="ko-KR"/>
              <a:t> </a:t>
            </a:r>
            <a:r>
              <a:rPr lang="ko-KR" altLang="en-US"/>
              <a:t>사용가능</a:t>
            </a:r>
            <a:endParaRPr lang="en-US" altLang="ko-KR"/>
          </a:p>
          <a:p>
            <a:r>
              <a:rPr lang="ko-KR" altLang="en-US"/>
              <a:t> 내장 객체와 같은 이름의 변수를 선언 할 수 없음</a:t>
            </a:r>
            <a:endParaRPr lang="en-US" altLang="ko-KR"/>
          </a:p>
          <a:p>
            <a:r>
              <a:rPr lang="ko-KR" altLang="en-US"/>
              <a:t> </a:t>
            </a:r>
            <a:r>
              <a:rPr lang="ko-KR" altLang="en-US" err="1"/>
              <a:t>서블릿</a:t>
            </a:r>
            <a:r>
              <a:rPr lang="ko-KR" altLang="en-US"/>
              <a:t> 컨테이너가 해당 </a:t>
            </a:r>
            <a:r>
              <a:rPr lang="en-US" altLang="ko-KR"/>
              <a:t>JSP </a:t>
            </a:r>
            <a:r>
              <a:rPr lang="ko-KR" altLang="en-US"/>
              <a:t>페이지 실행 시 자동 생성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67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1E549-E3CF-49A4-813A-06B661EC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내장 객체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801765F-0A62-488F-A5DA-B55DEEEB1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89164"/>
              </p:ext>
            </p:extLst>
          </p:nvPr>
        </p:nvGraphicFramePr>
        <p:xfrm>
          <a:off x="838200" y="1636395"/>
          <a:ext cx="10515597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527">
                  <a:extLst>
                    <a:ext uri="{9D8B030D-6E8A-4147-A177-3AD203B41FA5}">
                      <a16:colId xmlns:a16="http://schemas.microsoft.com/office/drawing/2014/main" val="1648570097"/>
                    </a:ext>
                  </a:extLst>
                </a:gridCol>
                <a:gridCol w="4331855">
                  <a:extLst>
                    <a:ext uri="{9D8B030D-6E8A-4147-A177-3AD203B41FA5}">
                      <a16:colId xmlns:a16="http://schemas.microsoft.com/office/drawing/2014/main" val="2552166413"/>
                    </a:ext>
                  </a:extLst>
                </a:gridCol>
                <a:gridCol w="4805215">
                  <a:extLst>
                    <a:ext uri="{9D8B030D-6E8A-4147-A177-3AD203B41FA5}">
                      <a16:colId xmlns:a16="http://schemas.microsoft.com/office/drawing/2014/main" val="2931278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내 장 객 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request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en-US" altLang="ko-KR" err="1"/>
                        <a:t>javax.servlet.http.HttpServletRequest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웹 브라우저의 요청 정보를 저장하는 객체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(request </a:t>
                      </a:r>
                      <a:r>
                        <a:rPr lang="ko-KR" altLang="en-US"/>
                        <a:t>객체를 넘기면 받은 </a:t>
                      </a:r>
                      <a:r>
                        <a:rPr lang="ko-KR" altLang="en-US" err="1"/>
                        <a:t>서블릿</a:t>
                      </a:r>
                      <a:r>
                        <a:rPr lang="ko-KR" altLang="en-US"/>
                        <a:t> 사이에서만 메모리에 존재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61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response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en-US" altLang="ko-KR" err="1"/>
                        <a:t>javax.servlet.http.HttpServletResponse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웹 브라우저의 응답 정보를 저장하는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out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en-US" altLang="ko-KR" err="1"/>
                        <a:t>javax.servlet.jsp.JspWriter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JSP</a:t>
                      </a:r>
                      <a:r>
                        <a:rPr lang="ko-KR" altLang="en-US"/>
                        <a:t> 페이지의 출력할 내용을 가지고 있는 출력 스트림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8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session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en-US" altLang="ko-KR" err="1"/>
                        <a:t>javax.servlet.http.HttpSession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하나의 웹 브라우저 내에서 정보를 유지하기 위한 세션 정보를 저장하는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0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application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en-US" altLang="ko-KR" err="1"/>
                        <a:t>javax.servlet.ServletContext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웹 어플리케이션 </a:t>
                      </a:r>
                      <a:r>
                        <a:rPr lang="en-US" altLang="ko-KR"/>
                        <a:t>Context</a:t>
                      </a:r>
                      <a:r>
                        <a:rPr lang="ko-KR" altLang="en-US"/>
                        <a:t>의 정보를 담고 있는 객체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서버가 종료 되는 순간 소멸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pageContext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en-US" altLang="ko-KR" err="1"/>
                        <a:t>javax.servlet.jsp.PageContext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JSP</a:t>
                      </a:r>
                      <a:r>
                        <a:rPr lang="ko-KR" altLang="en-US"/>
                        <a:t> 페이지에 대한 정보를 저장하는 객체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 (</a:t>
                      </a:r>
                      <a:r>
                        <a:rPr lang="ko-KR" altLang="en-US"/>
                        <a:t>하나의 페이지가 종료되면 소멸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96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exception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en-US" altLang="ko-KR" err="1"/>
                        <a:t>java.lang.Throwable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JSP </a:t>
                      </a:r>
                      <a:r>
                        <a:rPr lang="ko-KR" altLang="en-US"/>
                        <a:t>페이지에서 예외가 발생한 경우 사용되는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06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874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95776-FB5D-4B55-936F-4F7D2B04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내장</a:t>
            </a:r>
            <a:r>
              <a:rPr lang="en-US" altLang="ko-KR"/>
              <a:t> </a:t>
            </a:r>
            <a:r>
              <a:rPr lang="ko-KR" altLang="en-US"/>
              <a:t>객체의 영역</a:t>
            </a:r>
            <a:r>
              <a:rPr lang="en-US" altLang="ko-KR"/>
              <a:t>(scope)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82B3D-9AF6-4311-9D2B-87B97DF8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 어플리케이션은 </a:t>
            </a:r>
            <a:r>
              <a:rPr lang="en-US" altLang="ko-KR"/>
              <a:t>page, request, session, application </a:t>
            </a:r>
            <a:r>
              <a:rPr lang="ko-KR" altLang="en-US"/>
              <a:t>의</a:t>
            </a:r>
            <a:r>
              <a:rPr lang="en-US" altLang="ko-KR"/>
              <a:t> 4</a:t>
            </a:r>
            <a:r>
              <a:rPr lang="ko-KR" altLang="en-US"/>
              <a:t>개의 영역을 가진다</a:t>
            </a:r>
            <a:r>
              <a:rPr lang="en-US" altLang="ko-KR"/>
              <a:t>.</a:t>
            </a:r>
          </a:p>
          <a:p>
            <a:r>
              <a:rPr lang="ko-KR" altLang="en-US"/>
              <a:t>내장 객체의 영역은 </a:t>
            </a:r>
            <a:r>
              <a:rPr lang="ko-KR" altLang="en-US">
                <a:highlight>
                  <a:srgbClr val="FFFF00"/>
                </a:highlight>
              </a:rPr>
              <a:t>그 객체가 살아 있는 유효기간 </a:t>
            </a:r>
            <a:r>
              <a:rPr lang="ko-KR" altLang="en-US"/>
              <a:t>이라 봐도 좋다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</a:rPr>
              <a:t>page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request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session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application</a:t>
            </a:r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695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8E37B-6C6E-4C67-A015-14E9F71F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3B076-328E-4C05-98E8-AE3F6F4B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z="2000"/>
              <a:t> page</a:t>
            </a:r>
            <a:r>
              <a:rPr lang="ko-KR" altLang="en-US" sz="2000"/>
              <a:t>영역</a:t>
            </a:r>
            <a:endParaRPr lang="en-US" altLang="ko-KR" sz="200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/>
              <a:t> </a:t>
            </a:r>
            <a:r>
              <a:rPr lang="en-US" altLang="ko-KR" sz="2000"/>
              <a:t>- </a:t>
            </a:r>
            <a:r>
              <a:rPr lang="ko-KR" altLang="en-US" sz="2000"/>
              <a:t>한 번의 웹 브라우저</a:t>
            </a:r>
            <a:r>
              <a:rPr lang="en-US" altLang="ko-KR" sz="2000"/>
              <a:t>(</a:t>
            </a:r>
            <a:r>
              <a:rPr lang="ko-KR" altLang="en-US" sz="2000"/>
              <a:t>클라이언트</a:t>
            </a:r>
            <a:r>
              <a:rPr lang="en-US" altLang="ko-KR" sz="2000"/>
              <a:t>)</a:t>
            </a:r>
            <a:r>
              <a:rPr lang="ko-KR" altLang="en-US" sz="2000"/>
              <a:t>의 요청에 대해 하나의 </a:t>
            </a:r>
            <a:r>
              <a:rPr lang="en-US" altLang="ko-KR" sz="2000"/>
              <a:t>JSP</a:t>
            </a:r>
            <a:r>
              <a:rPr lang="ko-KR" altLang="en-US" sz="2000"/>
              <a:t>페이지가 호출됨</a:t>
            </a:r>
            <a:endParaRPr lang="en-US" altLang="ko-KR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/>
              <a:t> - </a:t>
            </a:r>
            <a:r>
              <a:rPr lang="ko-KR" altLang="en-US" sz="2000"/>
              <a:t>하나의 페이지 내에서만 객체가 존재</a:t>
            </a:r>
            <a:endParaRPr lang="en-US" altLang="ko-KR" sz="200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 err="1"/>
              <a:t>PageContext</a:t>
            </a:r>
            <a:r>
              <a:rPr lang="ko-KR" altLang="en-US" sz="2000"/>
              <a:t> 객체 사용</a:t>
            </a:r>
            <a:endParaRPr lang="en-US" altLang="ko-KR" sz="2000"/>
          </a:p>
          <a:p>
            <a:pPr marL="0" indent="0">
              <a:lnSpc>
                <a:spcPct val="150000"/>
              </a:lnSpc>
              <a:buNone/>
            </a:pPr>
            <a:endParaRPr lang="en-US" altLang="ko-KR" sz="2000"/>
          </a:p>
          <a:p>
            <a:pPr marL="514350" indent="-514350">
              <a:lnSpc>
                <a:spcPct val="150000"/>
              </a:lnSpc>
              <a:buAutoNum type="arabicParenR" startAt="2"/>
            </a:pPr>
            <a:r>
              <a:rPr lang="en-US" altLang="ko-KR" sz="2000"/>
              <a:t> request </a:t>
            </a:r>
            <a:r>
              <a:rPr lang="ko-KR" altLang="en-US" sz="2000"/>
              <a:t>영역</a:t>
            </a:r>
            <a:endParaRPr lang="en-US" altLang="ko-KR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/>
              <a:t> - </a:t>
            </a:r>
            <a:r>
              <a:rPr lang="ko-KR" altLang="en-US" sz="2000"/>
              <a:t>한번의 웹 브라우저</a:t>
            </a:r>
            <a:r>
              <a:rPr lang="en-US" altLang="ko-KR" sz="2000"/>
              <a:t>(</a:t>
            </a:r>
            <a:r>
              <a:rPr lang="ko-KR" altLang="en-US" sz="2000"/>
              <a:t>클라이언트</a:t>
            </a:r>
            <a:r>
              <a:rPr lang="en-US" altLang="ko-KR" sz="2000"/>
              <a:t>)</a:t>
            </a:r>
            <a:r>
              <a:rPr lang="ko-KR" altLang="en-US" sz="2000"/>
              <a:t>의 요청에 대해 같은 요청을 공유하는 페이지가 대응</a:t>
            </a:r>
            <a:endParaRPr lang="en-US" altLang="ko-KR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/>
              <a:t> - </a:t>
            </a:r>
            <a:r>
              <a:rPr lang="ko-KR" altLang="en-US" sz="2000"/>
              <a:t>데이터를 하나 또는 두개의 페이지 내에서 공유 가능</a:t>
            </a:r>
            <a:endParaRPr lang="en-US" altLang="ko-KR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/>
              <a:t> - </a:t>
            </a:r>
            <a:r>
              <a:rPr lang="en-US" altLang="ko-KR" sz="2000" err="1"/>
              <a:t>HttpServeltRequest</a:t>
            </a:r>
            <a:r>
              <a:rPr lang="en-US" altLang="ko-KR" sz="2000"/>
              <a:t> </a:t>
            </a:r>
            <a:r>
              <a:rPr lang="ko-KR" altLang="en-US" sz="2000"/>
              <a:t>객체 사용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97504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89231-42A1-4609-A430-3D87858B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EB192-F6E7-4627-954D-C596E7D7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lnSpc>
                <a:spcPct val="170000"/>
              </a:lnSpc>
              <a:buAutoNum type="arabicParenR" startAt="3"/>
            </a:pPr>
            <a:r>
              <a:rPr lang="en-US" altLang="ko-KR"/>
              <a:t> </a:t>
            </a:r>
            <a:r>
              <a:rPr lang="en-US" altLang="ko-KR" sz="2200"/>
              <a:t>session</a:t>
            </a:r>
            <a:r>
              <a:rPr lang="ko-KR" altLang="en-US" sz="2200"/>
              <a:t>영역</a:t>
            </a:r>
            <a:endParaRPr lang="en-US" altLang="ko-KR" sz="220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2200"/>
              <a:t> </a:t>
            </a:r>
            <a:r>
              <a:rPr lang="en-US" altLang="ko-KR" sz="2200"/>
              <a:t>- </a:t>
            </a:r>
            <a:r>
              <a:rPr lang="ko-KR" altLang="en-US" sz="2200"/>
              <a:t>하나의 웹 브라우저 당 </a:t>
            </a:r>
            <a:r>
              <a:rPr lang="en-US" altLang="ko-KR" sz="2200"/>
              <a:t>1</a:t>
            </a:r>
            <a:r>
              <a:rPr lang="ko-KR" altLang="en-US" sz="2200"/>
              <a:t>개의 </a:t>
            </a:r>
            <a:r>
              <a:rPr lang="en-US" altLang="ko-KR" sz="2200"/>
              <a:t>session </a:t>
            </a:r>
            <a:r>
              <a:rPr lang="ko-KR" altLang="en-US" sz="2200"/>
              <a:t>객체가 만들어짐</a:t>
            </a:r>
            <a:endParaRPr lang="en-US" altLang="ko-KR" sz="220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200"/>
              <a:t> - </a:t>
            </a:r>
            <a:r>
              <a:rPr lang="ko-KR" altLang="en-US" sz="2200"/>
              <a:t>같은 웹 브라우저 내에서 요청되는 페이지들은 같은 객체 공유</a:t>
            </a:r>
            <a:endParaRPr lang="en-US" altLang="ko-KR" sz="220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200"/>
              <a:t> - </a:t>
            </a:r>
            <a:r>
              <a:rPr lang="ko-KR" altLang="en-US" sz="2200"/>
              <a:t>주로 회원 인증</a:t>
            </a:r>
            <a:r>
              <a:rPr lang="en-US" altLang="ko-KR" sz="2200"/>
              <a:t>(login)</a:t>
            </a:r>
            <a:r>
              <a:rPr lang="ko-KR" altLang="en-US" sz="2200"/>
              <a:t>에 사용되며 </a:t>
            </a:r>
            <a:r>
              <a:rPr lang="en-US" altLang="ko-KR" sz="2200" err="1"/>
              <a:t>HttpSession</a:t>
            </a:r>
            <a:r>
              <a:rPr lang="en-US" altLang="ko-KR" sz="2200"/>
              <a:t> </a:t>
            </a:r>
            <a:r>
              <a:rPr lang="ko-KR" altLang="en-US" sz="2200"/>
              <a:t>객체 이용</a:t>
            </a:r>
            <a:endParaRPr lang="en-US" altLang="ko-KR" sz="2200"/>
          </a:p>
          <a:p>
            <a:pPr marL="0" indent="0">
              <a:lnSpc>
                <a:spcPct val="170000"/>
              </a:lnSpc>
              <a:buNone/>
            </a:pPr>
            <a:endParaRPr lang="en-US" altLang="ko-KR" sz="2200"/>
          </a:p>
          <a:p>
            <a:pPr marL="514350" indent="-514350">
              <a:lnSpc>
                <a:spcPct val="170000"/>
              </a:lnSpc>
              <a:buAutoNum type="arabicParenR" startAt="4"/>
            </a:pPr>
            <a:r>
              <a:rPr lang="en-US" altLang="ko-KR" sz="2200"/>
              <a:t> application </a:t>
            </a:r>
            <a:r>
              <a:rPr lang="ko-KR" altLang="en-US" sz="2200"/>
              <a:t>영역</a:t>
            </a:r>
            <a:endParaRPr lang="en-US" altLang="ko-KR" sz="220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200"/>
              <a:t> - </a:t>
            </a:r>
            <a:r>
              <a:rPr lang="ko-KR" altLang="en-US" sz="2200"/>
              <a:t>하나의 웹 어플리케이션</a:t>
            </a:r>
            <a:r>
              <a:rPr lang="en-US" altLang="ko-KR" sz="2200"/>
              <a:t>(</a:t>
            </a:r>
            <a:r>
              <a:rPr lang="ko-KR" altLang="en-US" sz="2200"/>
              <a:t>컨텍스트</a:t>
            </a:r>
            <a:r>
              <a:rPr lang="en-US" altLang="ko-KR" sz="2200"/>
              <a:t>)</a:t>
            </a:r>
            <a:r>
              <a:rPr lang="ko-KR" altLang="en-US" sz="2200"/>
              <a:t> 당 </a:t>
            </a:r>
            <a:r>
              <a:rPr lang="en-US" altLang="ko-KR" sz="2200"/>
              <a:t>1</a:t>
            </a:r>
            <a:r>
              <a:rPr lang="ko-KR" altLang="en-US" sz="2200"/>
              <a:t>개의 객체 생성</a:t>
            </a:r>
            <a:endParaRPr lang="en-US" altLang="ko-KR" sz="220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200"/>
              <a:t> - </a:t>
            </a:r>
            <a:r>
              <a:rPr lang="ko-KR" altLang="en-US" sz="2200"/>
              <a:t>서버 시작 후 컨텍스트가 서버에 올라가면 생성되고</a:t>
            </a:r>
            <a:r>
              <a:rPr lang="en-US" altLang="ko-KR" sz="2200"/>
              <a:t>, </a:t>
            </a:r>
            <a:r>
              <a:rPr lang="ko-KR" altLang="en-US" sz="2200"/>
              <a:t>서버에서 웹 어플리케이션이 종료 되면</a:t>
            </a:r>
            <a:r>
              <a:rPr lang="en-US" altLang="ko-KR" sz="2200"/>
              <a:t>(</a:t>
            </a:r>
            <a:r>
              <a:rPr lang="ko-KR" altLang="en-US" sz="2200"/>
              <a:t>서버 종료</a:t>
            </a:r>
            <a:r>
              <a:rPr lang="en-US" altLang="ko-KR" sz="2200"/>
              <a:t>) </a:t>
            </a:r>
            <a:r>
              <a:rPr lang="ko-KR" altLang="en-US" sz="2200"/>
              <a:t>소멸</a:t>
            </a:r>
            <a:endParaRPr lang="en-US" altLang="ko-KR" sz="220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200"/>
              <a:t> - Application </a:t>
            </a:r>
            <a:r>
              <a:rPr lang="ko-KR" altLang="en-US" sz="2200"/>
              <a:t>객체 사용</a:t>
            </a:r>
            <a:endParaRPr lang="en-US" altLang="ko-KR" sz="220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200"/>
              <a:t> - </a:t>
            </a:r>
            <a:r>
              <a:rPr lang="ko-KR" altLang="en-US" sz="2200"/>
              <a:t>과거에 웹 사이트 내의 전체 방문자 수를 구할 때 이용되기도 했음</a:t>
            </a:r>
            <a:r>
              <a:rPr lang="en-US" altLang="ko-KR" sz="220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200"/>
              <a:t> - </a:t>
            </a:r>
            <a:r>
              <a:rPr lang="ko-KR" altLang="en-US" sz="2200"/>
              <a:t>현재는 구글 </a:t>
            </a:r>
            <a:r>
              <a:rPr lang="ko-KR" altLang="en-US" sz="2200" err="1"/>
              <a:t>애널리틱스</a:t>
            </a:r>
            <a:r>
              <a:rPr lang="ko-KR" altLang="en-US" sz="2200"/>
              <a:t> 같은 응용 프로그램 활용</a:t>
            </a:r>
          </a:p>
        </p:txBody>
      </p:sp>
    </p:spTree>
    <p:extLst>
      <p:ext uri="{BB962C8B-B14F-4D97-AF65-F5344CB8AC3E}">
        <p14:creationId xmlns:p14="http://schemas.microsoft.com/office/powerpoint/2010/main" val="334634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AFAAC-6AEA-418E-936E-E60AE2B3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Cookie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85924-7C7A-4291-A209-E204C689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서버에서 </a:t>
            </a:r>
            <a:r>
              <a:rPr lang="ko-KR" altLang="en-US">
                <a:highlight>
                  <a:srgbClr val="FFFF00"/>
                </a:highlight>
              </a:rPr>
              <a:t>클라이언트에 저장하는 </a:t>
            </a:r>
            <a:r>
              <a:rPr lang="ko-KR" altLang="en-US"/>
              <a:t>작은 정보 조각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err="1"/>
              <a:t>javax.servlet.http.Cookie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DF15616-05CD-49A5-8570-FD4A55E12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18919"/>
              </p:ext>
            </p:extLst>
          </p:nvPr>
        </p:nvGraphicFramePr>
        <p:xfrm>
          <a:off x="1099127" y="2914679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673">
                  <a:extLst>
                    <a:ext uri="{9D8B030D-6E8A-4147-A177-3AD203B41FA5}">
                      <a16:colId xmlns:a16="http://schemas.microsoft.com/office/drawing/2014/main" val="3246068878"/>
                    </a:ext>
                  </a:extLst>
                </a:gridCol>
                <a:gridCol w="5366327">
                  <a:extLst>
                    <a:ext uri="{9D8B030D-6E8A-4147-A177-3AD203B41FA5}">
                      <a16:colId xmlns:a16="http://schemas.microsoft.com/office/drawing/2014/main" val="1119774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관련 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6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getMaxAge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쿠키 유효기간을 가져온다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0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getName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쿠키 이름을 가져온다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9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getValue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쿠키 설정 값을 가져온다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12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setMaxAge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쿠키 유효기간을 설정한다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6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setValue</a:t>
                      </a:r>
                      <a:r>
                        <a:rPr lang="en-US" altLang="ko-KR"/>
                        <a:t>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쿠키 값을 설정한다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5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addCookie</a:t>
                      </a:r>
                      <a:r>
                        <a:rPr lang="en-US" altLang="ko-KR"/>
                        <a:t>(Cookie c)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쿠키를 저장한다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8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9878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B841C7-D75D-4402-9D51-314CBFAF6B11}"/>
              </a:ext>
            </a:extLst>
          </p:cNvPr>
          <p:cNvSpPr txBox="1"/>
          <p:nvPr/>
        </p:nvSpPr>
        <p:spPr>
          <a:xfrm>
            <a:off x="838200" y="6198899"/>
            <a:ext cx="622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 하지 않은 유저에 대한 정보 처리 </a:t>
            </a:r>
            <a:r>
              <a:rPr lang="ko-KR" altLang="en-US" err="1"/>
              <a:t>할때</a:t>
            </a:r>
            <a:r>
              <a:rPr lang="ko-KR" altLang="en-US"/>
              <a:t> 쿠키를 이용</a:t>
            </a:r>
          </a:p>
        </p:txBody>
      </p:sp>
    </p:spTree>
    <p:extLst>
      <p:ext uri="{BB962C8B-B14F-4D97-AF65-F5344CB8AC3E}">
        <p14:creationId xmlns:p14="http://schemas.microsoft.com/office/powerpoint/2010/main" val="120511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2F6E1-7B1B-44C0-B488-BBE37F21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클라이언트 </a:t>
            </a:r>
            <a:r>
              <a:rPr lang="en-US" altLang="ko-KR"/>
              <a:t>– </a:t>
            </a:r>
            <a:r>
              <a:rPr lang="ko-KR" altLang="en-US"/>
              <a:t>서버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48762-A734-4B67-87B0-DE6CCD1E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는 서버에서 동작된다</a:t>
            </a:r>
            <a:r>
              <a:rPr lang="en-US" altLang="ko-KR"/>
              <a:t>. </a:t>
            </a:r>
            <a:r>
              <a:rPr lang="ko-KR" altLang="en-US"/>
              <a:t>이는 유저</a:t>
            </a:r>
            <a:r>
              <a:rPr lang="en-US" altLang="ko-KR"/>
              <a:t>(</a:t>
            </a:r>
            <a:r>
              <a:rPr lang="ko-KR" altLang="en-US"/>
              <a:t>클라이언트</a:t>
            </a:r>
            <a:r>
              <a:rPr lang="en-US" altLang="ko-KR"/>
              <a:t>)</a:t>
            </a:r>
            <a:r>
              <a:rPr lang="ko-KR" altLang="en-US"/>
              <a:t>가 </a:t>
            </a:r>
            <a:r>
              <a:rPr lang="ko-KR" altLang="en-US">
                <a:highlight>
                  <a:srgbClr val="FFFF00"/>
                </a:highlight>
              </a:rPr>
              <a:t>요청</a:t>
            </a:r>
            <a:r>
              <a:rPr lang="en-US" altLang="ko-KR">
                <a:highlight>
                  <a:srgbClr val="FFFF00"/>
                </a:highlight>
              </a:rPr>
              <a:t>(request)</a:t>
            </a:r>
            <a:r>
              <a:rPr lang="ko-KR" altLang="en-US"/>
              <a:t>을 </a:t>
            </a:r>
            <a:r>
              <a:rPr lang="ko-KR" altLang="en-US" err="1"/>
              <a:t>하게되면</a:t>
            </a:r>
            <a:r>
              <a:rPr lang="en-US" altLang="ko-KR"/>
              <a:t>, </a:t>
            </a:r>
            <a:r>
              <a:rPr lang="ko-KR" altLang="en-US"/>
              <a:t>프로그래머가 만든 해당 </a:t>
            </a:r>
            <a:r>
              <a:rPr lang="en-US" altLang="ko-KR" err="1"/>
              <a:t>jsp</a:t>
            </a:r>
            <a:r>
              <a:rPr lang="ko-KR" altLang="en-US"/>
              <a:t>가 실행 됨으로써 </a:t>
            </a:r>
            <a:r>
              <a:rPr lang="ko-KR" altLang="en-US">
                <a:highlight>
                  <a:srgbClr val="FFFF00"/>
                </a:highlight>
              </a:rPr>
              <a:t>응답</a:t>
            </a:r>
            <a:r>
              <a:rPr lang="en-US" altLang="ko-KR">
                <a:highlight>
                  <a:srgbClr val="FFFF00"/>
                </a:highlight>
              </a:rPr>
              <a:t>(response)</a:t>
            </a:r>
            <a:r>
              <a:rPr lang="ko-KR" altLang="en-US"/>
              <a:t>을 할 수 있는 구조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58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BFA2D-B520-40E5-A384-F868641D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highlight>
                  <a:srgbClr val="FFFF00"/>
                </a:highlight>
              </a:rPr>
              <a:t>Session(</a:t>
            </a:r>
            <a:r>
              <a:rPr lang="en-US" altLang="ko-KR" err="1">
                <a:solidFill>
                  <a:srgbClr val="FF0000"/>
                </a:solidFill>
                <a:highlight>
                  <a:srgbClr val="FFFF00"/>
                </a:highlight>
              </a:rPr>
              <a:t>javax.servlet.http.HttpSession</a:t>
            </a:r>
            <a:r>
              <a:rPr lang="en-US" altLang="ko-KR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endParaRPr lang="ko-KR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D352A-53F2-4290-BB91-158515D1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/>
              <a:t>각 브라우저 당 한 개</a:t>
            </a:r>
            <a:r>
              <a:rPr lang="en-US" altLang="ko-KR"/>
              <a:t>(</a:t>
            </a:r>
            <a:r>
              <a:rPr lang="ko-KR" altLang="en-US"/>
              <a:t>한 사용자 당 한 개</a:t>
            </a:r>
            <a:r>
              <a:rPr lang="en-US" altLang="ko-KR"/>
              <a:t>, </a:t>
            </a:r>
            <a:r>
              <a:rPr lang="ko-KR" altLang="en-US"/>
              <a:t>브라우저의 종류가 다르면 </a:t>
            </a:r>
            <a:r>
              <a:rPr lang="ko-KR" altLang="en-US" err="1"/>
              <a:t>세션값은</a:t>
            </a:r>
            <a:r>
              <a:rPr lang="ko-KR" altLang="en-US"/>
              <a:t> 달라진다</a:t>
            </a:r>
            <a:r>
              <a:rPr lang="en-US" altLang="ko-KR"/>
              <a:t>)</a:t>
            </a:r>
            <a:r>
              <a:rPr lang="ko-KR" altLang="en-US"/>
              <a:t>가 생성되어 공유되는 내장 객체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세션은 서버의 메모리를 사용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쿠키보다 보안에 유리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서버에 부하를 줄 수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브라우저 당 한 개의 세션이 생성 된다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세션은 유효 시간을 가진다</a:t>
            </a:r>
            <a:r>
              <a:rPr lang="en-US" altLang="ko-KR"/>
              <a:t>(</a:t>
            </a:r>
            <a:r>
              <a:rPr lang="ko-KR" altLang="en-US"/>
              <a:t>기본</a:t>
            </a:r>
            <a:r>
              <a:rPr lang="en-US" altLang="ko-KR"/>
              <a:t> 30</a:t>
            </a:r>
            <a:r>
              <a:rPr lang="ko-KR" altLang="en-US"/>
              <a:t>분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로그인 </a:t>
            </a:r>
            <a:r>
              <a:rPr lang="ko-KR" altLang="en-US">
                <a:highlight>
                  <a:srgbClr val="FFFF00"/>
                </a:highlight>
              </a:rPr>
              <a:t>상태 유지 </a:t>
            </a:r>
            <a:r>
              <a:rPr lang="ko-KR" altLang="en-US"/>
              <a:t>기능</a:t>
            </a:r>
            <a:r>
              <a:rPr lang="en-US" altLang="ko-KR"/>
              <a:t>, </a:t>
            </a:r>
            <a:r>
              <a:rPr lang="ko-KR" altLang="en-US"/>
              <a:t>쇼핑몰의 비회원 장바구니 담기에 활용</a:t>
            </a:r>
          </a:p>
        </p:txBody>
      </p:sp>
    </p:spTree>
    <p:extLst>
      <p:ext uri="{BB962C8B-B14F-4D97-AF65-F5344CB8AC3E}">
        <p14:creationId xmlns:p14="http://schemas.microsoft.com/office/powerpoint/2010/main" val="207968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E143-C137-43B6-9EA3-0CEBF300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의 등장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102A3-EBF3-4291-8ACD-A2F67F35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기존 </a:t>
            </a:r>
            <a:r>
              <a:rPr lang="ko-KR" altLang="en-US" err="1"/>
              <a:t>서블릿에서</a:t>
            </a:r>
            <a:r>
              <a:rPr lang="ko-KR" altLang="en-US"/>
              <a:t> 화면을 구성할 때</a:t>
            </a:r>
            <a:r>
              <a:rPr lang="en-US" altLang="ko-KR"/>
              <a:t>, response </a:t>
            </a:r>
            <a:r>
              <a:rPr lang="ko-KR" altLang="en-US"/>
              <a:t>객체를 활용하여 구성했다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시대가 변화해서</a:t>
            </a:r>
            <a:r>
              <a:rPr lang="en-US" altLang="ko-KR"/>
              <a:t>, </a:t>
            </a:r>
            <a:r>
              <a:rPr lang="ko-KR" altLang="en-US"/>
              <a:t>사용자의 </a:t>
            </a:r>
            <a:r>
              <a:rPr lang="en-US" altLang="ko-KR"/>
              <a:t>UI/UX</a:t>
            </a:r>
            <a:r>
              <a:rPr lang="ko-KR" altLang="en-US"/>
              <a:t>요구가 다양해지면서 화면 구성이 </a:t>
            </a:r>
            <a:r>
              <a:rPr lang="ko-KR" altLang="en-US" err="1"/>
              <a:t>복잡해졌다</a:t>
            </a:r>
            <a:r>
              <a:rPr lang="en-US" altLang="ko-KR"/>
              <a:t>. -&gt; </a:t>
            </a:r>
            <a:r>
              <a:rPr lang="ko-KR" altLang="en-US"/>
              <a:t>디자인 역할 증대 </a:t>
            </a:r>
            <a:r>
              <a:rPr lang="en-US" altLang="ko-KR"/>
              <a:t>-&gt; </a:t>
            </a:r>
            <a:r>
              <a:rPr lang="ko-KR" altLang="en-US"/>
              <a:t>디자이너 </a:t>
            </a:r>
            <a:r>
              <a:rPr lang="en-US" altLang="ko-KR"/>
              <a:t>java</a:t>
            </a:r>
            <a:r>
              <a:rPr lang="ko-KR" altLang="en-US"/>
              <a:t> 코드에 익숙하지 않아서 화면 구성하는 것이 불편했다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JSP </a:t>
            </a:r>
            <a:r>
              <a:rPr lang="ko-KR" altLang="en-US"/>
              <a:t>탄생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6171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A91C9-9595-48B5-8B7B-BA564A14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페이지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A79C0-A430-4408-BF0A-367D4F6B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디렉티브</a:t>
            </a:r>
            <a:r>
              <a:rPr lang="ko-KR" altLang="en-US"/>
              <a:t> 태그</a:t>
            </a:r>
            <a:endParaRPr lang="en-US" altLang="ko-KR"/>
          </a:p>
          <a:p>
            <a:r>
              <a:rPr lang="ko-KR" altLang="en-US" err="1"/>
              <a:t>스크립트릿</a:t>
            </a:r>
            <a:r>
              <a:rPr lang="en-US" altLang="ko-KR"/>
              <a:t>, </a:t>
            </a:r>
            <a:r>
              <a:rPr lang="ko-KR" altLang="en-US"/>
              <a:t>표현식</a:t>
            </a:r>
            <a:r>
              <a:rPr lang="en-US" altLang="ko-KR"/>
              <a:t>, </a:t>
            </a:r>
            <a:r>
              <a:rPr lang="ko-KR" altLang="en-US"/>
              <a:t>선언식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  <a:highlight>
                  <a:srgbClr val="FFFF00"/>
                </a:highlight>
              </a:rPr>
              <a:t>표현언어</a:t>
            </a:r>
            <a:r>
              <a:rPr lang="en-US" altLang="ko-KR">
                <a:solidFill>
                  <a:srgbClr val="FF0000"/>
                </a:solidFill>
                <a:highlight>
                  <a:srgbClr val="FFFF00"/>
                </a:highlight>
              </a:rPr>
              <a:t>(EL)</a:t>
            </a:r>
          </a:p>
          <a:p>
            <a:r>
              <a:rPr lang="ko-KR" altLang="en-US"/>
              <a:t>내장 객체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  <a:highlight>
                  <a:srgbClr val="FFFF00"/>
                </a:highlight>
              </a:rPr>
              <a:t>액션태그</a:t>
            </a:r>
            <a:r>
              <a:rPr lang="en-US" altLang="ko-KR">
                <a:solidFill>
                  <a:srgbClr val="FF0000"/>
                </a:solidFill>
                <a:highlight>
                  <a:srgbClr val="FFFF00"/>
                </a:highlight>
              </a:rPr>
              <a:t>(Action Tag, JSTL)</a:t>
            </a:r>
          </a:p>
          <a:p>
            <a:r>
              <a:rPr lang="ko-KR" altLang="en-US"/>
              <a:t>커스텀 태그</a:t>
            </a:r>
            <a:r>
              <a:rPr lang="en-US" altLang="ko-KR"/>
              <a:t>(JSTL)</a:t>
            </a:r>
          </a:p>
        </p:txBody>
      </p:sp>
    </p:spTree>
    <p:extLst>
      <p:ext uri="{BB962C8B-B14F-4D97-AF65-F5344CB8AC3E}">
        <p14:creationId xmlns:p14="http://schemas.microsoft.com/office/powerpoint/2010/main" val="3260938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09BE8-FD6F-4331-861C-0B81919F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디렉티브</a:t>
            </a:r>
            <a:r>
              <a:rPr lang="ko-KR" altLang="en-US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049FC-3410-41D6-908C-18F536D6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err="1"/>
              <a:t>디렉티브</a:t>
            </a:r>
            <a:r>
              <a:rPr lang="ko-KR" altLang="en-US"/>
              <a:t> 태그 </a:t>
            </a:r>
            <a:r>
              <a:rPr lang="en-US" altLang="ko-KR"/>
              <a:t>: JSP</a:t>
            </a:r>
            <a:r>
              <a:rPr lang="ko-KR" altLang="en-US"/>
              <a:t>페이지에 대한 전반적인 설정 정보 지정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 - </a:t>
            </a:r>
            <a:r>
              <a:rPr lang="ko-KR" altLang="en-US"/>
              <a:t>페이지 </a:t>
            </a:r>
            <a:r>
              <a:rPr lang="ko-KR" altLang="en-US" err="1"/>
              <a:t>디렉티브</a:t>
            </a:r>
            <a:r>
              <a:rPr lang="ko-KR" altLang="en-US"/>
              <a:t> 태그 </a:t>
            </a:r>
            <a:r>
              <a:rPr lang="en-US" altLang="ko-KR"/>
              <a:t>: JSP</a:t>
            </a:r>
            <a:r>
              <a:rPr lang="ko-KR" altLang="en-US"/>
              <a:t>페이지의 전반적인 설정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 - </a:t>
            </a:r>
            <a:r>
              <a:rPr lang="ko-KR" altLang="en-US" err="1"/>
              <a:t>인클루드</a:t>
            </a:r>
            <a:r>
              <a:rPr lang="ko-KR" altLang="en-US"/>
              <a:t> </a:t>
            </a:r>
            <a:r>
              <a:rPr lang="ko-KR" altLang="en-US" err="1"/>
              <a:t>디렉티브</a:t>
            </a:r>
            <a:r>
              <a:rPr lang="ko-KR" altLang="en-US"/>
              <a:t> 태그 </a:t>
            </a:r>
            <a:r>
              <a:rPr lang="en-US" altLang="ko-KR"/>
              <a:t>: </a:t>
            </a:r>
            <a:r>
              <a:rPr lang="ko-KR" altLang="en-US"/>
              <a:t>공통으로 사용하는 </a:t>
            </a:r>
            <a:r>
              <a:rPr lang="en-US" altLang="ko-KR"/>
              <a:t>JSP</a:t>
            </a:r>
            <a:r>
              <a:rPr lang="ko-KR" altLang="en-US"/>
              <a:t>페이지를 다른 </a:t>
            </a:r>
            <a:r>
              <a:rPr lang="en-US" altLang="ko-KR"/>
              <a:t>JSP</a:t>
            </a:r>
            <a:r>
              <a:rPr lang="ko-KR" altLang="en-US"/>
              <a:t>페이지에 추가 할 때 사용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 - </a:t>
            </a:r>
            <a:r>
              <a:rPr lang="ko-KR" altLang="en-US"/>
              <a:t>태그 라이브 </a:t>
            </a:r>
            <a:r>
              <a:rPr lang="ko-KR" altLang="en-US" err="1"/>
              <a:t>디렉티브</a:t>
            </a:r>
            <a:r>
              <a:rPr lang="ko-KR" altLang="en-US"/>
              <a:t> 태그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244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31839-B298-4D15-AEAE-DE673F4A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디렉티브</a:t>
            </a:r>
            <a:r>
              <a:rPr lang="ko-KR" altLang="en-US"/>
              <a:t> 태그 속성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A4FC9D7-E042-444D-843B-12A0F9734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223441"/>
              </p:ext>
            </p:extLst>
          </p:nvPr>
        </p:nvGraphicFramePr>
        <p:xfrm>
          <a:off x="838200" y="1567007"/>
          <a:ext cx="10515600" cy="461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043">
                  <a:extLst>
                    <a:ext uri="{9D8B030D-6E8A-4147-A177-3AD203B41FA5}">
                      <a16:colId xmlns:a16="http://schemas.microsoft.com/office/drawing/2014/main" val="678757109"/>
                    </a:ext>
                  </a:extLst>
                </a:gridCol>
                <a:gridCol w="2635325">
                  <a:extLst>
                    <a:ext uri="{9D8B030D-6E8A-4147-A177-3AD203B41FA5}">
                      <a16:colId xmlns:a16="http://schemas.microsoft.com/office/drawing/2014/main" val="2002525491"/>
                    </a:ext>
                  </a:extLst>
                </a:gridCol>
                <a:gridCol w="5469232">
                  <a:extLst>
                    <a:ext uri="{9D8B030D-6E8A-4147-A177-3AD203B41FA5}">
                      <a16:colId xmlns:a16="http://schemas.microsoft.com/office/drawing/2014/main" val="3882625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기본값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3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info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페이지를 설명하는 문자열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4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language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“java”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JSP</a:t>
                      </a:r>
                      <a:r>
                        <a:rPr lang="ko-KR" altLang="en-US"/>
                        <a:t>페이지에서 사용할 언어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0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en-US" altLang="ko-KR" err="1"/>
                        <a:t>contentType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“text/html”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JSP</a:t>
                      </a:r>
                      <a:r>
                        <a:rPr lang="ko-KR" altLang="en-US"/>
                        <a:t>페이지 출력 </a:t>
                      </a:r>
                      <a:r>
                        <a:rPr lang="en-US" altLang="ko-KR"/>
                        <a:t>MIME-TYPE </a:t>
                      </a:r>
                      <a:r>
                        <a:rPr lang="ko-KR" altLang="en-US"/>
                        <a:t>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12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import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JSP</a:t>
                      </a:r>
                      <a:r>
                        <a:rPr lang="ko-KR" altLang="en-US"/>
                        <a:t>페이지에서 다른 패키지의 클래스를 </a:t>
                      </a:r>
                      <a:r>
                        <a:rPr lang="ko-KR" altLang="en-US" err="1"/>
                        <a:t>임포트</a:t>
                      </a:r>
                      <a:r>
                        <a:rPr lang="ko-KR" altLang="en-US"/>
                        <a:t> 할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78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session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“true”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HttpSession</a:t>
                      </a:r>
                      <a:r>
                        <a:rPr lang="ko-KR" altLang="en-US"/>
                        <a:t> 객체를 사용할 것인지를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9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ko-KR" err="1">
                          <a:highlight>
                            <a:srgbClr val="FFFF00"/>
                          </a:highlight>
                        </a:rPr>
                        <a:t>errorPage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“false”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JSP </a:t>
                      </a:r>
                      <a:r>
                        <a:rPr lang="ko-KR" altLang="en-US"/>
                        <a:t>페이지 처리 도중 예외가 발생할 경우 예외 처리 담당 </a:t>
                      </a:r>
                      <a:r>
                        <a:rPr lang="en-US" altLang="ko-KR"/>
                        <a:t>JSP </a:t>
                      </a:r>
                      <a:r>
                        <a:rPr lang="ko-KR" altLang="en-US"/>
                        <a:t>페이지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77299"/>
                  </a:ext>
                </a:extLst>
              </a:tr>
              <a:tr h="341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ko-KR" err="1">
                          <a:highlight>
                            <a:srgbClr val="FFFF00"/>
                          </a:highlight>
                        </a:rPr>
                        <a:t>isErrorPage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“false”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</a:t>
                      </a:r>
                      <a:r>
                        <a:rPr lang="en-US" altLang="ko-KR"/>
                        <a:t>JSP</a:t>
                      </a:r>
                      <a:r>
                        <a:rPr lang="ko-KR" altLang="en-US"/>
                        <a:t>페이지가 예외 처리 담당 페이지인지 지정</a:t>
                      </a: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6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pageEncoding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“ISO-8859-1”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JSP</a:t>
                      </a:r>
                      <a:r>
                        <a:rPr lang="ko-KR" altLang="en-US"/>
                        <a:t>페이지에서 사용하는 문자열 인코딩 방식 지정</a:t>
                      </a: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8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9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73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698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C1DA-245F-48EB-B854-D8C0C0EA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highlight>
                  <a:srgbClr val="FFFF00"/>
                </a:highlight>
              </a:rPr>
              <a:t>인클루드</a:t>
            </a:r>
            <a:r>
              <a:rPr lang="ko-KR" altLang="en-US">
                <a:highlight>
                  <a:srgbClr val="FFFF00"/>
                </a:highlight>
              </a:rPr>
              <a:t> </a:t>
            </a:r>
            <a:r>
              <a:rPr lang="ko-KR" altLang="en-US" err="1">
                <a:highlight>
                  <a:srgbClr val="FFFF00"/>
                </a:highlight>
              </a:rPr>
              <a:t>디렉티브</a:t>
            </a:r>
            <a:r>
              <a:rPr lang="ko-KR" altLang="en-US">
                <a:highlight>
                  <a:srgbClr val="FFFF00"/>
                </a:highlight>
              </a:rPr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9D67A-49F7-4C1A-AA80-C91634A21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반복되는 태그 요소를 지정해 두고 페이지에 </a:t>
            </a:r>
            <a:r>
              <a:rPr lang="ko-KR" altLang="en-US" err="1"/>
              <a:t>끼워두는</a:t>
            </a:r>
            <a:r>
              <a:rPr lang="ko-KR" altLang="en-US"/>
              <a:t> 방식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Cf : &lt;iframe&gt;</a:t>
            </a:r>
            <a:r>
              <a:rPr lang="ko-KR" altLang="en-US"/>
              <a:t>과</a:t>
            </a:r>
            <a:r>
              <a:rPr lang="en-US" altLang="ko-KR"/>
              <a:t> </a:t>
            </a:r>
            <a:r>
              <a:rPr lang="ko-KR" altLang="en-US" err="1"/>
              <a:t>비슷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&lt;%@ include file=‘</a:t>
            </a:r>
            <a:r>
              <a:rPr lang="ko-KR" altLang="en-US" err="1"/>
              <a:t>끼워넣을경로</a:t>
            </a:r>
            <a:r>
              <a:rPr lang="en-US" altLang="ko-KR"/>
              <a:t>/</a:t>
            </a:r>
            <a:r>
              <a:rPr lang="ko-KR" altLang="en-US"/>
              <a:t>파일</a:t>
            </a:r>
            <a:r>
              <a:rPr lang="en-US" altLang="ko-KR"/>
              <a:t>’ %&gt;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04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C8802-EFF7-4730-920D-B862775C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스크립트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1E9A9-8556-4942-B688-3035F3AE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선언부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멤버 변수 </a:t>
            </a:r>
            <a:r>
              <a:rPr lang="en-US" altLang="ko-KR"/>
              <a:t>or </a:t>
            </a:r>
            <a:r>
              <a:rPr lang="ko-KR" altLang="en-US"/>
              <a:t>멤버 메서드를 사용할 때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이 곳에 선언하는 변수나</a:t>
            </a:r>
            <a:r>
              <a:rPr lang="en-US" altLang="ko-KR"/>
              <a:t>, </a:t>
            </a:r>
            <a:r>
              <a:rPr lang="ko-KR" altLang="en-US"/>
              <a:t>메서드는 </a:t>
            </a:r>
            <a:r>
              <a:rPr lang="ko-KR" altLang="en-US" err="1"/>
              <a:t>서블릿</a:t>
            </a:r>
            <a:r>
              <a:rPr lang="ko-KR" altLang="en-US"/>
              <a:t> 클래스로 변환될 때 멤버가 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&lt;%! 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ko-KR" altLang="en-US" err="1"/>
              <a:t>선언부</a:t>
            </a:r>
            <a:r>
              <a:rPr lang="ko-KR" altLang="en-US"/>
              <a:t>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%&gt;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79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7B42A-EC75-4FD7-B9E0-88DA97BD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Action</a:t>
            </a:r>
            <a:r>
              <a:rPr lang="ko-KR" altLang="en-US"/>
              <a:t> </a:t>
            </a:r>
            <a:r>
              <a:rPr lang="en-US" altLang="ko-KR"/>
              <a:t>Tag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액션 태그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5E97E-A276-4CCB-9C0C-8409A361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 페이지 내의 </a:t>
            </a:r>
            <a:r>
              <a:rPr lang="ko-KR" altLang="en-US" err="1"/>
              <a:t>스크립트릿을</a:t>
            </a:r>
            <a:r>
              <a:rPr lang="ko-KR" altLang="en-US"/>
              <a:t> 없애기 위한 노력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13A642-E54B-4FBC-B1AC-AD65D47EA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709103"/>
              </p:ext>
            </p:extLst>
          </p:nvPr>
        </p:nvGraphicFramePr>
        <p:xfrm>
          <a:off x="1487054" y="2517934"/>
          <a:ext cx="85990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868">
                  <a:extLst>
                    <a:ext uri="{9D8B030D-6E8A-4147-A177-3AD203B41FA5}">
                      <a16:colId xmlns:a16="http://schemas.microsoft.com/office/drawing/2014/main" val="2145838696"/>
                    </a:ext>
                  </a:extLst>
                </a:gridCol>
                <a:gridCol w="5523187">
                  <a:extLst>
                    <a:ext uri="{9D8B030D-6E8A-4147-A177-3AD203B41FA5}">
                      <a16:colId xmlns:a16="http://schemas.microsoft.com/office/drawing/2014/main" val="607649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02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ko-KR" err="1">
                          <a:solidFill>
                            <a:srgbClr val="FF0000"/>
                          </a:solidFill>
                        </a:rPr>
                        <a:t>jsp:include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include </a:t>
                      </a:r>
                      <a:r>
                        <a:rPr lang="ko-KR" altLang="en-US"/>
                        <a:t>지시자와 같은 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47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ko-KR" err="1">
                          <a:solidFill>
                            <a:srgbClr val="FF0000"/>
                          </a:solidFill>
                        </a:rPr>
                        <a:t>jsp:forward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en-US" altLang="ko-KR" err="1"/>
                        <a:t>RequestDispatcher</a:t>
                      </a:r>
                      <a:r>
                        <a:rPr lang="ko-KR" altLang="en-US"/>
                        <a:t>의 </a:t>
                      </a:r>
                      <a:r>
                        <a:rPr lang="en-US" altLang="ko-KR"/>
                        <a:t>forward() </a:t>
                      </a:r>
                      <a:r>
                        <a:rPr lang="ko-KR" altLang="en-US"/>
                        <a:t>호출한 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9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</a:t>
                      </a:r>
                      <a:r>
                        <a:rPr lang="en-US" altLang="ko-KR" err="1"/>
                        <a:t>jsp:useBean</a:t>
                      </a:r>
                      <a:r>
                        <a:rPr lang="en-US" altLang="ko-KR"/>
                        <a:t>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객체를 생성하기 위한 </a:t>
                      </a:r>
                      <a:r>
                        <a:rPr lang="en-US" altLang="ko-KR"/>
                        <a:t>new</a:t>
                      </a:r>
                      <a:r>
                        <a:rPr lang="ko-KR" altLang="en-US"/>
                        <a:t>연산자를 대신하는 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596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</a:t>
                      </a:r>
                      <a:r>
                        <a:rPr lang="en-US" altLang="ko-KR" err="1"/>
                        <a:t>jsp:setProperty</a:t>
                      </a:r>
                      <a:r>
                        <a:rPr lang="en-US" altLang="ko-KR"/>
                        <a:t>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setter </a:t>
                      </a:r>
                      <a:r>
                        <a:rPr lang="ko-KR" altLang="en-US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1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</a:t>
                      </a:r>
                      <a:r>
                        <a:rPr lang="en-US" altLang="ko-KR" err="1"/>
                        <a:t>jsp:getProperty</a:t>
                      </a:r>
                      <a:r>
                        <a:rPr lang="en-US" altLang="ko-KR"/>
                        <a:t>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getter</a:t>
                      </a:r>
                      <a:r>
                        <a:rPr lang="ko-KR" altLang="en-US"/>
                        <a:t> 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98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7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528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FFB6F-C6C5-483E-92D5-D403E657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en-US" altLang="ko-KR" err="1"/>
              <a:t>jsp:useBean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7F205-C4AC-48E1-A88F-281C0583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>
                <a:highlight>
                  <a:srgbClr val="FFFF00"/>
                </a:highlight>
              </a:rPr>
              <a:t>&lt;</a:t>
            </a:r>
            <a:r>
              <a:rPr lang="en-US" altLang="ko-KR" sz="1800" err="1">
                <a:highlight>
                  <a:srgbClr val="FFFF00"/>
                </a:highlight>
              </a:rPr>
              <a:t>jsp:useBean</a:t>
            </a:r>
            <a:r>
              <a:rPr lang="en-US" altLang="ko-KR" sz="1800">
                <a:highlight>
                  <a:srgbClr val="FFFF00"/>
                </a:highlight>
              </a:rPr>
              <a:t> id=“</a:t>
            </a:r>
            <a:r>
              <a:rPr lang="ko-KR" altLang="en-US" sz="1800" err="1">
                <a:highlight>
                  <a:srgbClr val="FFFF00"/>
                </a:highlight>
              </a:rPr>
              <a:t>객체명</a:t>
            </a:r>
            <a:r>
              <a:rPr lang="en-US" altLang="ko-KR" sz="1800">
                <a:highlight>
                  <a:srgbClr val="FFFF00"/>
                </a:highlight>
              </a:rPr>
              <a:t>” class=“</a:t>
            </a:r>
            <a:r>
              <a:rPr lang="ko-KR" altLang="en-US" sz="1800" err="1">
                <a:highlight>
                  <a:srgbClr val="FFFF00"/>
                </a:highlight>
              </a:rPr>
              <a:t>객체로만들클래스</a:t>
            </a:r>
            <a:r>
              <a:rPr lang="en-US" altLang="ko-KR" sz="1800">
                <a:highlight>
                  <a:srgbClr val="FFFF00"/>
                </a:highlight>
              </a:rPr>
              <a:t>” scope=“</a:t>
            </a:r>
            <a:r>
              <a:rPr lang="ko-KR" altLang="en-US" sz="1800" err="1">
                <a:highlight>
                  <a:srgbClr val="FFFF00"/>
                </a:highlight>
              </a:rPr>
              <a:t>이객체가</a:t>
            </a:r>
            <a:r>
              <a:rPr lang="ko-KR" altLang="en-US" sz="1800">
                <a:highlight>
                  <a:srgbClr val="FFFF00"/>
                </a:highlight>
              </a:rPr>
              <a:t> </a:t>
            </a:r>
            <a:r>
              <a:rPr lang="ko-KR" altLang="en-US" sz="1800" err="1">
                <a:highlight>
                  <a:srgbClr val="FFFF00"/>
                </a:highlight>
              </a:rPr>
              <a:t>살아있는범위</a:t>
            </a:r>
            <a:r>
              <a:rPr lang="en-US" altLang="ko-KR" sz="1800">
                <a:highlight>
                  <a:srgbClr val="FFFF00"/>
                </a:highlight>
              </a:rPr>
              <a:t>” /&gt;</a:t>
            </a:r>
          </a:p>
          <a:p>
            <a:pPr marL="0" indent="0">
              <a:buNone/>
            </a:pPr>
            <a:endParaRPr lang="en-US" altLang="ko-KR" sz="1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1800">
                <a:highlight>
                  <a:srgbClr val="FFFF00"/>
                </a:highlight>
              </a:rPr>
              <a:t>&lt;</a:t>
            </a:r>
            <a:r>
              <a:rPr lang="en-US" altLang="ko-KR" sz="1800" err="1">
                <a:highlight>
                  <a:srgbClr val="FFFF00"/>
                </a:highlight>
              </a:rPr>
              <a:t>jsp:setProperty</a:t>
            </a:r>
            <a:r>
              <a:rPr lang="ko-KR" altLang="en-US" sz="1800">
                <a:highlight>
                  <a:srgbClr val="FFFF00"/>
                </a:highlight>
              </a:rPr>
              <a:t> </a:t>
            </a:r>
            <a:r>
              <a:rPr lang="en-US" altLang="ko-KR" sz="1800">
                <a:highlight>
                  <a:srgbClr val="FFFF00"/>
                </a:highlight>
              </a:rPr>
              <a:t>name=“</a:t>
            </a:r>
            <a:r>
              <a:rPr lang="ko-KR" altLang="en-US" sz="1800" err="1">
                <a:highlight>
                  <a:srgbClr val="FFFF00"/>
                </a:highlight>
              </a:rPr>
              <a:t>객체명</a:t>
            </a:r>
            <a:r>
              <a:rPr lang="en-US" altLang="ko-KR" sz="1800">
                <a:highlight>
                  <a:srgbClr val="FFFF00"/>
                </a:highlight>
              </a:rPr>
              <a:t>” property=“</a:t>
            </a:r>
            <a:r>
              <a:rPr lang="ko-KR" altLang="en-US" sz="1800">
                <a:highlight>
                  <a:srgbClr val="FFFF00"/>
                </a:highlight>
              </a:rPr>
              <a:t>멤버변수명</a:t>
            </a:r>
            <a:r>
              <a:rPr lang="en-US" altLang="ko-KR" sz="1800">
                <a:highlight>
                  <a:srgbClr val="FFFF00"/>
                </a:highlight>
              </a:rPr>
              <a:t>” value=“</a:t>
            </a:r>
            <a:r>
              <a:rPr lang="ko-KR" altLang="en-US" sz="1800">
                <a:highlight>
                  <a:srgbClr val="FFFF00"/>
                </a:highlight>
              </a:rPr>
              <a:t>값</a:t>
            </a:r>
            <a:r>
              <a:rPr lang="en-US" altLang="ko-KR" sz="1800">
                <a:highlight>
                  <a:srgbClr val="FFFF00"/>
                </a:highlight>
              </a:rPr>
              <a:t>“/&gt;</a:t>
            </a:r>
          </a:p>
          <a:p>
            <a:pPr marL="0" indent="0">
              <a:buNone/>
            </a:pPr>
            <a:r>
              <a:rPr lang="en-US" altLang="ko-KR" sz="1800"/>
              <a:t> - setter</a:t>
            </a:r>
            <a:r>
              <a:rPr lang="ko-KR" altLang="en-US" sz="1800"/>
              <a:t>역할</a:t>
            </a: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>
                <a:highlight>
                  <a:srgbClr val="FFFF00"/>
                </a:highlight>
              </a:rPr>
              <a:t>&lt;</a:t>
            </a:r>
            <a:r>
              <a:rPr lang="en-US" altLang="ko-KR" sz="1800" err="1">
                <a:highlight>
                  <a:srgbClr val="FFFF00"/>
                </a:highlight>
              </a:rPr>
              <a:t>jsp:getProperty</a:t>
            </a:r>
            <a:r>
              <a:rPr lang="ko-KR" altLang="en-US" sz="1800">
                <a:highlight>
                  <a:srgbClr val="FFFF00"/>
                </a:highlight>
              </a:rPr>
              <a:t> </a:t>
            </a:r>
            <a:r>
              <a:rPr lang="en-US" altLang="ko-KR" sz="1800">
                <a:highlight>
                  <a:srgbClr val="FFFF00"/>
                </a:highlight>
              </a:rPr>
              <a:t>name=“</a:t>
            </a:r>
            <a:r>
              <a:rPr lang="ko-KR" altLang="en-US" sz="1800" err="1">
                <a:highlight>
                  <a:srgbClr val="FFFF00"/>
                </a:highlight>
              </a:rPr>
              <a:t>객체명</a:t>
            </a:r>
            <a:r>
              <a:rPr lang="en-US" altLang="ko-KR" sz="1800">
                <a:highlight>
                  <a:srgbClr val="FFFF00"/>
                </a:highlight>
              </a:rPr>
              <a:t>” property=“</a:t>
            </a:r>
            <a:r>
              <a:rPr lang="ko-KR" altLang="en-US" sz="1800">
                <a:highlight>
                  <a:srgbClr val="FFFF00"/>
                </a:highlight>
              </a:rPr>
              <a:t>멤버변수명</a:t>
            </a:r>
            <a:r>
              <a:rPr lang="en-US" altLang="ko-KR" sz="1800">
                <a:highlight>
                  <a:srgbClr val="FFFF00"/>
                </a:highlight>
              </a:rPr>
              <a:t>” /&gt;</a:t>
            </a:r>
          </a:p>
          <a:p>
            <a:pPr marL="0" indent="0">
              <a:buNone/>
            </a:pPr>
            <a:r>
              <a:rPr lang="en-US" altLang="ko-KR" sz="1800"/>
              <a:t> - getter</a:t>
            </a:r>
            <a:r>
              <a:rPr lang="ko-KR" altLang="en-US" sz="1800"/>
              <a:t>역할</a:t>
            </a: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545346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A8F34-9C1E-4B45-A406-7D59C688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  <a:highlight>
                  <a:srgbClr val="FFFF00"/>
                </a:highlight>
              </a:rPr>
              <a:t>표현언어 </a:t>
            </a:r>
            <a:r>
              <a:rPr lang="en-US" altLang="ko-KR">
                <a:solidFill>
                  <a:srgbClr val="FF0000"/>
                </a:solidFill>
                <a:highlight>
                  <a:srgbClr val="FFFF00"/>
                </a:highlight>
              </a:rPr>
              <a:t>(EL : Expression Language)</a:t>
            </a:r>
            <a:endParaRPr lang="ko-KR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3B2F9-C98E-466C-8DB0-F4CB6C3F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자바 코드가 들어가는 표현식을 좀 더 편리하게 사용하기 위해 </a:t>
            </a:r>
            <a:r>
              <a:rPr lang="en-US" altLang="ko-KR"/>
              <a:t>JSP 2.0</a:t>
            </a:r>
            <a:r>
              <a:rPr lang="ko-KR" altLang="en-US"/>
              <a:t>부터 도입된 데이터 출력 기능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 </a:t>
            </a:r>
            <a:r>
              <a:rPr lang="en-US" altLang="ko-KR" sz="2000"/>
              <a:t>- </a:t>
            </a:r>
            <a:r>
              <a:rPr lang="ko-KR" altLang="en-US" sz="2000"/>
              <a:t>기존 표현식보다 편리하게 값을 출력</a:t>
            </a:r>
            <a:endParaRPr lang="en-US" altLang="ko-KR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/>
              <a:t> - </a:t>
            </a:r>
            <a:r>
              <a:rPr lang="ko-KR" altLang="en-US" sz="2000"/>
              <a:t>변수와 여러가지 연산자를 포함</a:t>
            </a:r>
            <a:endParaRPr lang="en-US" altLang="ko-KR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/>
              <a:t> - </a:t>
            </a:r>
            <a:r>
              <a:rPr lang="ko-KR" altLang="en-US" sz="2000"/>
              <a:t>자바 객체까지 </a:t>
            </a:r>
            <a:r>
              <a:rPr lang="en-US" altLang="ko-KR" sz="2000"/>
              <a:t>EL</a:t>
            </a:r>
            <a:r>
              <a:rPr lang="ko-KR" altLang="en-US" sz="2000"/>
              <a:t>로 출력 가능</a:t>
            </a:r>
            <a:endParaRPr lang="en-US" altLang="ko-KR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>
                <a:solidFill>
                  <a:srgbClr val="FF0000"/>
                </a:solidFill>
              </a:rPr>
              <a:t> ${ </a:t>
            </a:r>
            <a:r>
              <a:rPr lang="ko-KR" altLang="en-US">
                <a:solidFill>
                  <a:srgbClr val="FF0000"/>
                </a:solidFill>
              </a:rPr>
              <a:t>표현식 </a:t>
            </a:r>
            <a:r>
              <a:rPr lang="en-US" altLang="ko-KR">
                <a:solidFill>
                  <a:srgbClr val="FF0000"/>
                </a:solidFill>
              </a:rPr>
              <a:t>or </a:t>
            </a:r>
            <a:r>
              <a:rPr lang="ko-KR" altLang="en-US">
                <a:solidFill>
                  <a:srgbClr val="FF0000"/>
                </a:solidFill>
              </a:rPr>
              <a:t>값</a:t>
            </a:r>
            <a:r>
              <a:rPr lang="en-US" altLang="ko-KR">
                <a:solidFill>
                  <a:srgbClr val="FF0000"/>
                </a:solidFill>
              </a:rPr>
              <a:t> }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4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1A2A5-9773-4152-9A39-DFB307D0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WAS(Web Application Server)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E585B-2220-4733-94F9-3D4BB6F4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 서버와는 다르게</a:t>
            </a:r>
            <a:r>
              <a:rPr lang="en-US" altLang="ko-KR"/>
              <a:t>, </a:t>
            </a:r>
            <a:r>
              <a:rPr lang="ko-KR" altLang="en-US"/>
              <a:t>우리가 만든 </a:t>
            </a:r>
            <a:r>
              <a:rPr lang="en-US" altLang="ko-KR" err="1"/>
              <a:t>jsp</a:t>
            </a:r>
            <a:r>
              <a:rPr lang="en-US" altLang="ko-KR"/>
              <a:t>, java </a:t>
            </a:r>
            <a:r>
              <a:rPr lang="ko-KR" altLang="en-US"/>
              <a:t>파일을 컴파일 하고 실행하는 서버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Apache</a:t>
            </a:r>
            <a:r>
              <a:rPr lang="ko-KR" altLang="en-US"/>
              <a:t>에서 만든 </a:t>
            </a:r>
            <a:r>
              <a:rPr lang="en-US" altLang="ko-KR"/>
              <a:t>Tomcat </a:t>
            </a:r>
            <a:r>
              <a:rPr lang="ko-KR" altLang="en-US"/>
              <a:t>서버를 사용할 예정</a:t>
            </a:r>
          </a:p>
        </p:txBody>
      </p:sp>
    </p:spTree>
    <p:extLst>
      <p:ext uri="{BB962C8B-B14F-4D97-AF65-F5344CB8AC3E}">
        <p14:creationId xmlns:p14="http://schemas.microsoft.com/office/powerpoint/2010/main" val="4022481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B87A-8169-4B49-B6D2-4E71CEF5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EL</a:t>
            </a:r>
            <a:r>
              <a:rPr lang="ko-KR" altLang="en-US"/>
              <a:t>에서 사용되는 자료형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587FE6-2F11-4EEA-A0A5-485D0AEB9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288389"/>
              </p:ext>
            </p:extLst>
          </p:nvPr>
        </p:nvGraphicFramePr>
        <p:xfrm>
          <a:off x="838200" y="1825625"/>
          <a:ext cx="90077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289">
                  <a:extLst>
                    <a:ext uri="{9D8B030D-6E8A-4147-A177-3AD203B41FA5}">
                      <a16:colId xmlns:a16="http://schemas.microsoft.com/office/drawing/2014/main" val="1334615491"/>
                    </a:ext>
                  </a:extLst>
                </a:gridCol>
                <a:gridCol w="5888475">
                  <a:extLst>
                    <a:ext uri="{9D8B030D-6E8A-4147-A177-3AD203B41FA5}">
                      <a16:colId xmlns:a16="http://schemas.microsoft.com/office/drawing/2014/main" val="3170613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자료 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4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Bool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r>
                        <a:rPr lang="ko-KR" altLang="en-US"/>
                        <a:t> 또는 </a:t>
                      </a:r>
                      <a:r>
                        <a:rPr lang="en-US" altLang="ko-KR"/>
                        <a:t>false </a:t>
                      </a:r>
                      <a:r>
                        <a:rPr lang="ko-KR" altLang="en-US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1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23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3.14e5 </a:t>
                      </a:r>
                      <a:r>
                        <a:rPr lang="ko-KR" altLang="en-US"/>
                        <a:t>처럼 지수형으로 표현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43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작은 따옴표나 큰 따옴표로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null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8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097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6BB1C-7A16-441B-A769-2BD76410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EL</a:t>
            </a:r>
            <a:r>
              <a:rPr lang="ko-KR" altLang="en-US"/>
              <a:t>에서 표현하는 연산자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3908EE-4AC7-4F5E-8E2E-E19443E35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082020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127">
                  <a:extLst>
                    <a:ext uri="{9D8B030D-6E8A-4147-A177-3AD203B41FA5}">
                      <a16:colId xmlns:a16="http://schemas.microsoft.com/office/drawing/2014/main" val="3174164139"/>
                    </a:ext>
                  </a:extLst>
                </a:gridCol>
                <a:gridCol w="7003473">
                  <a:extLst>
                    <a:ext uri="{9D8B030D-6E8A-4147-A177-3AD203B41FA5}">
                      <a16:colId xmlns:a16="http://schemas.microsoft.com/office/drawing/2014/main" val="3888920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16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+, - , *, /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div, %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mod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덧셈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뺄셈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곱셈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나눗셈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나머지 연산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9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==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eq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69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!=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ne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3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 err="1"/>
                        <a:t>lt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&gt;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 err="1"/>
                        <a:t>gt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8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&lt;=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0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&gt;=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 err="1"/>
                        <a:t>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3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&amp;&amp;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and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8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||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or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7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!  </a:t>
                      </a:r>
                      <a:r>
                        <a:rPr lang="ko-KR" altLang="en-US"/>
                        <a:t>또는</a:t>
                      </a:r>
                      <a:r>
                        <a:rPr lang="en-US" altLang="ko-KR"/>
                        <a:t> not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1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empty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값이 </a:t>
                      </a:r>
                      <a:r>
                        <a:rPr lang="en-US" altLang="ko-KR"/>
                        <a:t>null</a:t>
                      </a:r>
                      <a:r>
                        <a:rPr lang="ko-KR" altLang="en-US"/>
                        <a:t>이거나 빈 문자열이면 </a:t>
                      </a:r>
                      <a:r>
                        <a:rPr lang="en-US" altLang="ko-KR"/>
                        <a:t>true </a:t>
                      </a:r>
                      <a:r>
                        <a:rPr lang="ko-KR" altLang="en-US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0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47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561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C9732-048D-4859-AFD7-714BE824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EL</a:t>
            </a:r>
            <a:r>
              <a:rPr lang="ko-KR" altLang="en-US"/>
              <a:t>에서 사용할 수 있는 내장 객체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BDA27E8-E8CD-40F9-8607-8851F662E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175394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745">
                  <a:extLst>
                    <a:ext uri="{9D8B030D-6E8A-4147-A177-3AD203B41FA5}">
                      <a16:colId xmlns:a16="http://schemas.microsoft.com/office/drawing/2014/main" val="4120837472"/>
                    </a:ext>
                  </a:extLst>
                </a:gridCol>
                <a:gridCol w="7252855">
                  <a:extLst>
                    <a:ext uri="{9D8B030D-6E8A-4147-A177-3AD203B41FA5}">
                      <a16:colId xmlns:a16="http://schemas.microsoft.com/office/drawing/2014/main" val="1454050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pageScope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JSP</a:t>
                      </a:r>
                      <a:r>
                        <a:rPr lang="ko-KR" altLang="en-US"/>
                        <a:t>에서의 </a:t>
                      </a:r>
                      <a:r>
                        <a:rPr lang="en-US" altLang="ko-KR"/>
                        <a:t>page</a:t>
                      </a:r>
                      <a:r>
                        <a:rPr lang="ko-KR" altLang="en-US"/>
                        <a:t>내장객체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85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highlight>
                            <a:srgbClr val="FFFF00"/>
                          </a:highlight>
                        </a:rPr>
                        <a:t>requestScope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JSP</a:t>
                      </a:r>
                      <a:r>
                        <a:rPr lang="ko-KR" altLang="en-US"/>
                        <a:t>에서의 </a:t>
                      </a:r>
                      <a:r>
                        <a:rPr lang="en-US" altLang="ko-KR"/>
                        <a:t>request</a:t>
                      </a:r>
                      <a:r>
                        <a:rPr lang="ko-KR" altLang="en-US"/>
                        <a:t>내장객체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7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highlight>
                            <a:srgbClr val="FFFF00"/>
                          </a:highlight>
                        </a:rPr>
                        <a:t>sessionScope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JSP</a:t>
                      </a:r>
                      <a:r>
                        <a:rPr lang="ko-KR" altLang="en-US"/>
                        <a:t>에서의 </a:t>
                      </a:r>
                      <a:r>
                        <a:rPr lang="en-US" altLang="ko-KR"/>
                        <a:t>session</a:t>
                      </a:r>
                      <a:r>
                        <a:rPr lang="ko-KR" altLang="en-US"/>
                        <a:t>내장객체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3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applicationScope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JSP</a:t>
                      </a:r>
                      <a:r>
                        <a:rPr lang="ko-KR" altLang="en-US"/>
                        <a:t>에서의 </a:t>
                      </a:r>
                      <a:r>
                        <a:rPr lang="en-US" altLang="ko-KR"/>
                        <a:t>application</a:t>
                      </a:r>
                      <a:r>
                        <a:rPr lang="ko-KR" altLang="en-US"/>
                        <a:t>내장객체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33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param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en-US" altLang="ko-KR" err="1"/>
                        <a:t>request.getParameter</a:t>
                      </a:r>
                      <a:r>
                        <a:rPr lang="en-US" altLang="ko-KR"/>
                        <a:t>()</a:t>
                      </a:r>
                      <a:r>
                        <a:rPr lang="ko-KR" altLang="en-US"/>
                        <a:t>와 같은 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5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paramValues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en-US" altLang="ko-KR" err="1"/>
                        <a:t>request.getParameterValues</a:t>
                      </a:r>
                      <a:r>
                        <a:rPr lang="en-US" altLang="ko-KR"/>
                        <a:t>()</a:t>
                      </a:r>
                      <a:r>
                        <a:rPr lang="ko-KR" altLang="en-US"/>
                        <a:t>와 같은 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92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54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560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E1631-8128-4F92-8FF3-DE0C7EAB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JSTL(JSP Standard Tag Library)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C051E-0167-4A07-9900-1DC8EB87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JSTL : JSP</a:t>
            </a:r>
            <a:r>
              <a:rPr lang="ko-KR" altLang="en-US"/>
              <a:t> 페이지에서 가장 많이 사용될 만한 기능들을 태그로 제공하며</a:t>
            </a:r>
            <a:r>
              <a:rPr lang="en-US" altLang="ko-KR"/>
              <a:t>, JSTL </a:t>
            </a:r>
            <a:r>
              <a:rPr lang="ko-KR" altLang="en-US"/>
              <a:t>라이브러리를 따로 설치해서 사용해야 함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>
                <a:hlinkClick r:id="rId2"/>
              </a:rPr>
              <a:t>https://tomcat.apache.org/download-taglibs.cgi</a:t>
            </a:r>
            <a:r>
              <a:rPr lang="en-US" altLang="ko-KR"/>
              <a:t> </a:t>
            </a:r>
            <a:r>
              <a:rPr lang="ko-KR" altLang="en-US"/>
              <a:t>에서 태그 라이브러리 </a:t>
            </a:r>
            <a:r>
              <a:rPr lang="en-US" altLang="ko-KR"/>
              <a:t>jar</a:t>
            </a:r>
            <a:r>
              <a:rPr lang="ko-KR" altLang="en-US"/>
              <a:t>파일을 받아</a:t>
            </a:r>
            <a:r>
              <a:rPr lang="en-US" altLang="ko-KR"/>
              <a:t>, JSP </a:t>
            </a:r>
            <a:r>
              <a:rPr lang="ko-KR" altLang="en-US"/>
              <a:t>프로젝트의 </a:t>
            </a:r>
            <a:r>
              <a:rPr lang="en-US" altLang="ko-KR"/>
              <a:t>WEB-INF\lib </a:t>
            </a:r>
            <a:r>
              <a:rPr lang="ko-KR" altLang="en-US"/>
              <a:t>폴더에 복사 붙여넣기 하면 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21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5A6A8-1B04-46D9-BF75-FB86CE89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JSTL</a:t>
            </a:r>
            <a:r>
              <a:rPr lang="ko-KR" altLang="en-US"/>
              <a:t> 태그 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6FA5A68-3548-4DF3-9316-439C5BC87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015488"/>
              </p:ext>
            </p:extLst>
          </p:nvPr>
        </p:nvGraphicFramePr>
        <p:xfrm>
          <a:off x="838200" y="1825625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164">
                  <a:extLst>
                    <a:ext uri="{9D8B030D-6E8A-4147-A177-3AD203B41FA5}">
                      <a16:colId xmlns:a16="http://schemas.microsoft.com/office/drawing/2014/main" val="1479833142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8938667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823650641"/>
                    </a:ext>
                  </a:extLst>
                </a:gridCol>
                <a:gridCol w="5008418">
                  <a:extLst>
                    <a:ext uri="{9D8B030D-6E8A-4147-A177-3AD203B41FA5}">
                      <a16:colId xmlns:a16="http://schemas.microsoft.com/office/drawing/2014/main" val="3323327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접두어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URI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8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FF0000"/>
                          </a:solidFill>
                        </a:rPr>
                        <a:t>코어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FF0000"/>
                          </a:solidFill>
                        </a:rPr>
                        <a:t>변수지원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</a:rPr>
                        <a:t>흐름제어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err="1">
                          <a:solidFill>
                            <a:srgbClr val="FF0000"/>
                          </a:solidFill>
                        </a:rPr>
                        <a:t>반복문처리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, URL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</a:rPr>
                        <a:t>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 http://java.sun.com/jsp/jstl/core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4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FF0000"/>
                          </a:solidFill>
                        </a:rPr>
                        <a:t>국제화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FF0000"/>
                          </a:solidFill>
                        </a:rPr>
                        <a:t>지역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</a:rPr>
                        <a:t>메시지 형식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</a:rPr>
                        <a:t>숫자 및 날짜 형식 </a:t>
                      </a:r>
                      <a:r>
                        <a:rPr lang="ko-KR" altLang="en-US" sz="1400" err="1">
                          <a:solidFill>
                            <a:srgbClr val="FF0000"/>
                          </a:solidFill>
                        </a:rPr>
                        <a:t>포맷팅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>
                          <a:solidFill>
                            <a:srgbClr val="FF0000"/>
                          </a:solidFill>
                        </a:rPr>
                        <a:t>fmt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 http://java.sun.com/jsp/jstl/fmt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36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XML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XML </a:t>
                      </a:r>
                      <a:r>
                        <a:rPr lang="ko-KR" altLang="en-US" sz="1400"/>
                        <a:t>코어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흐름제어</a:t>
                      </a:r>
                      <a:r>
                        <a:rPr lang="en-US" altLang="ko-KR" sz="1400"/>
                        <a:t>, XML </a:t>
                      </a:r>
                      <a:r>
                        <a:rPr lang="ko-KR" altLang="en-US" sz="1400"/>
                        <a:t>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 x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 </a:t>
                      </a:r>
                      <a:r>
                        <a:rPr lang="en-US" altLang="ko-KR" sz="1400">
                          <a:hlinkClick r:id="rId2"/>
                        </a:rPr>
                        <a:t>http://java.sun.com/jsp/jstl/xml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3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데이터베이스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SQL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sql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 </a:t>
                      </a:r>
                      <a:r>
                        <a:rPr lang="en-US" altLang="ko-KR" sz="1400">
                          <a:hlinkClick r:id="rId3"/>
                        </a:rPr>
                        <a:t>http://java.sun.com/jsp/jstl/sql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33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함수</a:t>
                      </a:r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컬렉션 처리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문자열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fn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 http://java.sun.com/jsp/jstl/functions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3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066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C567F-6078-4AC1-B96A-289EEF0D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JSTL Core </a:t>
            </a:r>
            <a:r>
              <a:rPr lang="ko-KR" altLang="en-US"/>
              <a:t>태그 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AA44D7E-9768-468D-998F-B9DF8842E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661352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745">
                  <a:extLst>
                    <a:ext uri="{9D8B030D-6E8A-4147-A177-3AD203B41FA5}">
                      <a16:colId xmlns:a16="http://schemas.microsoft.com/office/drawing/2014/main" val="2805715527"/>
                    </a:ext>
                  </a:extLst>
                </a:gridCol>
                <a:gridCol w="7252855">
                  <a:extLst>
                    <a:ext uri="{9D8B030D-6E8A-4147-A177-3AD203B41FA5}">
                      <a16:colId xmlns:a16="http://schemas.microsoft.com/office/drawing/2014/main" val="157305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9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</a:t>
                      </a:r>
                      <a:r>
                        <a:rPr lang="en-US" altLang="ko-KR" err="1"/>
                        <a:t>c:set</a:t>
                      </a:r>
                      <a:r>
                        <a:rPr lang="en-US" altLang="ko-KR"/>
                        <a:t>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JSP</a:t>
                      </a:r>
                      <a:r>
                        <a:rPr lang="ko-KR" altLang="en-US"/>
                        <a:t>페이지에서 변수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3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</a:t>
                      </a:r>
                      <a:r>
                        <a:rPr lang="en-US" altLang="ko-KR" err="1"/>
                        <a:t>c:remove</a:t>
                      </a:r>
                      <a:r>
                        <a:rPr lang="en-US" altLang="ko-KR"/>
                        <a:t>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Set</a:t>
                      </a:r>
                      <a:r>
                        <a:rPr lang="ko-KR" altLang="en-US"/>
                        <a:t>태그로 지정된 변수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0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&lt;</a:t>
                      </a:r>
                      <a:r>
                        <a:rPr lang="en-US" altLang="ko-KR" err="1">
                          <a:highlight>
                            <a:srgbClr val="FFFF00"/>
                          </a:highlight>
                        </a:rPr>
                        <a:t>c:if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&gt;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If </a:t>
                      </a:r>
                      <a:r>
                        <a:rPr lang="ko-KR" altLang="en-US"/>
                        <a:t>조건문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72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&lt;</a:t>
                      </a:r>
                      <a:r>
                        <a:rPr lang="en-US" altLang="ko-KR" err="1">
                          <a:highlight>
                            <a:srgbClr val="FFFF00"/>
                          </a:highlight>
                        </a:rPr>
                        <a:t>c:choose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&gt;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If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~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else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if</a:t>
                      </a:r>
                      <a:r>
                        <a:rPr lang="ko-KR" altLang="en-US"/>
                        <a:t> 구조를 만들 때 사용</a:t>
                      </a:r>
                      <a:r>
                        <a:rPr lang="en-US" altLang="ko-KR"/>
                        <a:t>(&lt;</a:t>
                      </a:r>
                      <a:r>
                        <a:rPr lang="en-US" altLang="ko-KR" err="1"/>
                        <a:t>c:when</a:t>
                      </a:r>
                      <a:r>
                        <a:rPr lang="en-US" altLang="ko-KR"/>
                        <a:t>&gt;, &lt;</a:t>
                      </a:r>
                      <a:r>
                        <a:rPr lang="en-US" altLang="ko-KR" err="1"/>
                        <a:t>c:otherwise</a:t>
                      </a:r>
                      <a:r>
                        <a:rPr lang="en-US" altLang="ko-KR"/>
                        <a:t>&gt;</a:t>
                      </a:r>
                      <a:r>
                        <a:rPr lang="ko-KR" altLang="en-US"/>
                        <a:t>와 사용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4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&lt;</a:t>
                      </a:r>
                      <a:r>
                        <a:rPr lang="en-US" altLang="ko-KR" err="1">
                          <a:highlight>
                            <a:srgbClr val="FFFF00"/>
                          </a:highlight>
                        </a:rPr>
                        <a:t>c:forEach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&gt;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반복문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1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</a:t>
                      </a:r>
                      <a:r>
                        <a:rPr lang="en-US" altLang="ko-KR" err="1"/>
                        <a:t>c:forTokens</a:t>
                      </a:r>
                      <a:r>
                        <a:rPr lang="en-US" altLang="ko-KR"/>
                        <a:t>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구분자로 분리된 토큰을 처리 할 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1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</a:t>
                      </a:r>
                      <a:r>
                        <a:rPr lang="en-US" altLang="ko-KR" err="1"/>
                        <a:t>c:import</a:t>
                      </a:r>
                      <a:r>
                        <a:rPr lang="en-US" altLang="ko-KR"/>
                        <a:t>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다른 자원을 </a:t>
                      </a:r>
                      <a:r>
                        <a:rPr lang="en-US" altLang="ko-KR"/>
                        <a:t>JSP</a:t>
                      </a:r>
                      <a:r>
                        <a:rPr lang="ko-KR" altLang="en-US"/>
                        <a:t>에 추가 </a:t>
                      </a:r>
                      <a:r>
                        <a:rPr lang="ko-KR" altLang="en-US" err="1"/>
                        <a:t>할때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43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&lt;</a:t>
                      </a:r>
                      <a:r>
                        <a:rPr lang="en-US" altLang="ko-KR" err="1">
                          <a:highlight>
                            <a:srgbClr val="FFFF00"/>
                          </a:highlight>
                        </a:rPr>
                        <a:t>c:redirect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&gt;</a:t>
                      </a:r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en-US" altLang="ko-KR" err="1"/>
                        <a:t>response.sendRedirect</a:t>
                      </a:r>
                      <a:r>
                        <a:rPr lang="en-US" altLang="ko-KR"/>
                        <a:t>() </a:t>
                      </a:r>
                      <a:r>
                        <a:rPr lang="ko-KR" altLang="en-US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8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</a:t>
                      </a:r>
                      <a:r>
                        <a:rPr lang="en-US" altLang="ko-KR" err="1"/>
                        <a:t>c:url</a:t>
                      </a:r>
                      <a:r>
                        <a:rPr lang="en-US" altLang="ko-KR"/>
                        <a:t>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 매개변수로부터 </a:t>
                      </a:r>
                      <a:r>
                        <a:rPr lang="en-US" altLang="ko-KR"/>
                        <a:t>URL </a:t>
                      </a:r>
                      <a:r>
                        <a:rPr lang="ko-KR" altLang="en-US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</a:t>
                      </a:r>
                      <a:r>
                        <a:rPr lang="en-US" altLang="ko-KR" err="1"/>
                        <a:t>c:catch</a:t>
                      </a:r>
                      <a:r>
                        <a:rPr lang="en-US" altLang="ko-KR"/>
                        <a:t>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예외처리 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0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</a:t>
                      </a:r>
                      <a:r>
                        <a:rPr lang="en-US" altLang="ko-KR" err="1"/>
                        <a:t>c:out</a:t>
                      </a:r>
                      <a:r>
                        <a:rPr lang="en-US" altLang="ko-KR"/>
                        <a:t>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out</a:t>
                      </a:r>
                      <a:r>
                        <a:rPr lang="ko-KR" altLang="en-US"/>
                        <a:t> 내장객체 역할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 err="1"/>
                        <a:t>출력시</a:t>
                      </a:r>
                      <a:r>
                        <a:rPr lang="ko-KR" altLang="en-US"/>
                        <a:t>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48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501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F2E0D-5CB9-4809-A4A5-CE46500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en-US" altLang="ko-KR" err="1"/>
              <a:t>c:set</a:t>
            </a:r>
            <a:r>
              <a:rPr lang="en-US" altLang="ko-KR"/>
              <a:t>&gt;, &lt;</a:t>
            </a:r>
            <a:r>
              <a:rPr lang="en-US" altLang="ko-KR" err="1"/>
              <a:t>c:remove</a:t>
            </a:r>
            <a:r>
              <a:rPr lang="en-US" altLang="ko-KR"/>
              <a:t>&gt;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D430FFD-7C09-4CB9-8A55-8F286B246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135" y="1690688"/>
            <a:ext cx="7991475" cy="4238625"/>
          </a:xfrm>
        </p:spPr>
      </p:pic>
    </p:spTree>
    <p:extLst>
      <p:ext uri="{BB962C8B-B14F-4D97-AF65-F5344CB8AC3E}">
        <p14:creationId xmlns:p14="http://schemas.microsoft.com/office/powerpoint/2010/main" val="708917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62C94-725B-4630-91C4-C44A5F8C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en-US" altLang="ko-KR" err="1"/>
              <a:t>c:if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10D55-0C36-4628-980D-B9298D407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If</a:t>
            </a:r>
            <a:r>
              <a:rPr lang="ko-KR" altLang="en-US"/>
              <a:t>문 </a:t>
            </a:r>
            <a:r>
              <a:rPr lang="en-US" altLang="ko-KR"/>
              <a:t>(</a:t>
            </a:r>
            <a:r>
              <a:rPr lang="ko-KR" altLang="en-US"/>
              <a:t>단순 </a:t>
            </a:r>
            <a:r>
              <a:rPr lang="en-US" altLang="ko-KR"/>
              <a:t>if</a:t>
            </a:r>
            <a:r>
              <a:rPr lang="ko-KR" altLang="en-US"/>
              <a:t>문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err="1"/>
              <a:t>c:if</a:t>
            </a:r>
            <a:r>
              <a:rPr lang="ko-KR" altLang="en-US"/>
              <a:t> </a:t>
            </a:r>
            <a:r>
              <a:rPr lang="en-US" altLang="ko-KR"/>
              <a:t>test=“${</a:t>
            </a:r>
            <a:r>
              <a:rPr lang="ko-KR" altLang="en-US"/>
              <a:t>조건식 </a:t>
            </a:r>
            <a:r>
              <a:rPr lang="en-US" altLang="ko-KR"/>
              <a:t>}” [var=“</a:t>
            </a:r>
            <a:r>
              <a:rPr lang="ko-KR" altLang="en-US"/>
              <a:t>조건식의 </a:t>
            </a:r>
            <a:r>
              <a:rPr lang="ko-KR" altLang="en-US" err="1"/>
              <a:t>결과를저장할변수명</a:t>
            </a:r>
            <a:r>
              <a:rPr lang="en-US" altLang="ko-KR"/>
              <a:t>”]</a:t>
            </a:r>
          </a:p>
          <a:p>
            <a:pPr marL="0" indent="0">
              <a:buNone/>
            </a:pPr>
            <a:r>
              <a:rPr lang="en-US" altLang="ko-KR"/>
              <a:t>                    [scope=“scope</a:t>
            </a:r>
            <a:r>
              <a:rPr lang="ko-KR" altLang="en-US"/>
              <a:t>속성 중 하나</a:t>
            </a:r>
            <a:r>
              <a:rPr lang="en-US" altLang="ko-KR"/>
              <a:t>“] 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ko-KR" altLang="en-US"/>
              <a:t>조건식이 참일 때 수행할 문장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&lt;/</a:t>
            </a:r>
            <a:r>
              <a:rPr lang="en-US" altLang="ko-KR" err="1"/>
              <a:t>c:if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6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ED35B-0C6E-40E6-BEA0-2C8334F3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en-US" altLang="ko-KR" err="1"/>
              <a:t>c:choose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0720E-8E24-448A-A8CD-A04E77B7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err="1"/>
              <a:t>c:choose</a:t>
            </a:r>
            <a:r>
              <a:rPr lang="en-US" altLang="ko-KR"/>
              <a:t>&gt;</a:t>
            </a:r>
          </a:p>
          <a:p>
            <a:pPr marL="0" indent="0">
              <a:buNone/>
            </a:pPr>
            <a:r>
              <a:rPr lang="en-US" altLang="ko-KR"/>
              <a:t>	&lt;</a:t>
            </a:r>
            <a:r>
              <a:rPr lang="en-US" altLang="ko-KR" err="1"/>
              <a:t>c:when</a:t>
            </a:r>
            <a:r>
              <a:rPr lang="en-US" altLang="ko-KR"/>
              <a:t> test=“${</a:t>
            </a:r>
            <a:r>
              <a:rPr lang="ko-KR" altLang="en-US"/>
              <a:t>조건식</a:t>
            </a:r>
            <a:r>
              <a:rPr lang="en-US" altLang="ko-KR"/>
              <a:t>1}“&gt; </a:t>
            </a:r>
            <a:r>
              <a:rPr lang="ko-KR" altLang="en-US"/>
              <a:t>조건식</a:t>
            </a:r>
            <a:r>
              <a:rPr lang="en-US" altLang="ko-KR"/>
              <a:t>1</a:t>
            </a:r>
            <a:r>
              <a:rPr lang="ko-KR" altLang="en-US"/>
              <a:t>이 </a:t>
            </a:r>
            <a:r>
              <a:rPr lang="ko-KR" altLang="en-US" err="1"/>
              <a:t>참일때</a:t>
            </a:r>
            <a:r>
              <a:rPr lang="en-US" altLang="ko-KR"/>
              <a:t>&lt;/</a:t>
            </a:r>
            <a:r>
              <a:rPr lang="en-US" altLang="ko-KR" err="1"/>
              <a:t>c:when</a:t>
            </a:r>
            <a:r>
              <a:rPr lang="en-US" altLang="ko-KR"/>
              <a:t>&gt;</a:t>
            </a:r>
          </a:p>
          <a:p>
            <a:pPr marL="0" indent="0">
              <a:buNone/>
            </a:pPr>
            <a:r>
              <a:rPr lang="en-US" altLang="ko-KR"/>
              <a:t>	&lt;</a:t>
            </a:r>
            <a:r>
              <a:rPr lang="en-US" altLang="ko-KR" err="1"/>
              <a:t>c:when</a:t>
            </a:r>
            <a:r>
              <a:rPr lang="en-US" altLang="ko-KR"/>
              <a:t> test=“${</a:t>
            </a:r>
            <a:r>
              <a:rPr lang="ko-KR" altLang="en-US"/>
              <a:t>조건식</a:t>
            </a:r>
            <a:r>
              <a:rPr lang="en-US" altLang="ko-KR"/>
              <a:t>2}“&gt; </a:t>
            </a:r>
            <a:r>
              <a:rPr lang="ko-KR" altLang="en-US"/>
              <a:t>조건식</a:t>
            </a:r>
            <a:r>
              <a:rPr lang="en-US" altLang="ko-KR"/>
              <a:t>2</a:t>
            </a:r>
            <a:r>
              <a:rPr lang="ko-KR" altLang="en-US"/>
              <a:t>이 </a:t>
            </a:r>
            <a:r>
              <a:rPr lang="ko-KR" altLang="en-US" err="1"/>
              <a:t>참일때</a:t>
            </a:r>
            <a:r>
              <a:rPr lang="en-US" altLang="ko-KR"/>
              <a:t>&lt;/</a:t>
            </a:r>
            <a:r>
              <a:rPr lang="en-US" altLang="ko-KR" err="1"/>
              <a:t>c:when</a:t>
            </a:r>
            <a:r>
              <a:rPr lang="en-US" altLang="ko-KR"/>
              <a:t>&gt;</a:t>
            </a:r>
          </a:p>
          <a:p>
            <a:pPr marL="0" indent="0">
              <a:buNone/>
            </a:pPr>
            <a:r>
              <a:rPr lang="en-US" altLang="ko-KR"/>
              <a:t>        &lt;</a:t>
            </a:r>
            <a:r>
              <a:rPr lang="en-US" altLang="ko-KR" err="1"/>
              <a:t>c:when</a:t>
            </a:r>
            <a:r>
              <a:rPr lang="en-US" altLang="ko-KR"/>
              <a:t> test=“${</a:t>
            </a:r>
            <a:r>
              <a:rPr lang="ko-KR" altLang="en-US"/>
              <a:t>조건식</a:t>
            </a:r>
            <a:r>
              <a:rPr lang="en-US" altLang="ko-KR"/>
              <a:t>n}“&gt; </a:t>
            </a:r>
            <a:r>
              <a:rPr lang="ko-KR" altLang="en-US"/>
              <a:t>조건식</a:t>
            </a:r>
            <a:r>
              <a:rPr lang="en-US" altLang="ko-KR"/>
              <a:t>n</a:t>
            </a:r>
            <a:r>
              <a:rPr lang="ko-KR" altLang="en-US"/>
              <a:t>이 </a:t>
            </a:r>
            <a:r>
              <a:rPr lang="ko-KR" altLang="en-US" err="1"/>
              <a:t>참일때</a:t>
            </a:r>
            <a:r>
              <a:rPr lang="en-US" altLang="ko-KR"/>
              <a:t>&lt;/</a:t>
            </a:r>
            <a:r>
              <a:rPr lang="en-US" altLang="ko-KR" err="1"/>
              <a:t>c:when</a:t>
            </a:r>
            <a:r>
              <a:rPr lang="en-US" altLang="ko-KR"/>
              <a:t>&gt;</a:t>
            </a:r>
          </a:p>
          <a:p>
            <a:pPr marL="0" indent="0">
              <a:buNone/>
            </a:pPr>
            <a:r>
              <a:rPr lang="en-US" altLang="ko-KR"/>
              <a:t>	&lt;</a:t>
            </a:r>
            <a:r>
              <a:rPr lang="en-US" altLang="ko-KR" err="1"/>
              <a:t>c:otherwise</a:t>
            </a:r>
            <a:r>
              <a:rPr lang="en-US" altLang="ko-KR"/>
              <a:t>&gt;</a:t>
            </a:r>
          </a:p>
          <a:p>
            <a:pPr marL="0" indent="0">
              <a:buNone/>
            </a:pPr>
            <a:r>
              <a:rPr lang="en-US" altLang="ko-KR"/>
              <a:t>		</a:t>
            </a:r>
            <a:r>
              <a:rPr lang="ko-KR" altLang="en-US"/>
              <a:t>조건식이 모두 거짓일 때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&lt;/</a:t>
            </a:r>
            <a:r>
              <a:rPr lang="en-US" altLang="ko-KR" err="1"/>
              <a:t>c:otherwise</a:t>
            </a:r>
            <a:r>
              <a:rPr lang="en-US" altLang="ko-KR"/>
              <a:t>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&lt;/</a:t>
            </a:r>
            <a:r>
              <a:rPr lang="en-US" altLang="ko-KR" err="1"/>
              <a:t>c:choose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495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9DFA1-EDB2-45A0-BE40-9394AB5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en-US" altLang="ko-KR" err="1"/>
              <a:t>c:forEach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74EE7-9418-4672-B370-E6A324EC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반복문</a:t>
            </a:r>
            <a:r>
              <a:rPr lang="ko-KR" altLang="en-US"/>
              <a:t> 수행 태그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err="1"/>
              <a:t>c:forEach</a:t>
            </a:r>
            <a:r>
              <a:rPr lang="en-US" altLang="ko-KR"/>
              <a:t> var=“</a:t>
            </a:r>
            <a:r>
              <a:rPr lang="ko-KR" altLang="en-US" err="1"/>
              <a:t>변수명</a:t>
            </a:r>
            <a:r>
              <a:rPr lang="ko-KR" altLang="en-US"/>
              <a:t> </a:t>
            </a:r>
            <a:r>
              <a:rPr lang="en-US" altLang="ko-KR"/>
              <a:t>items=“</a:t>
            </a:r>
            <a:r>
              <a:rPr lang="ko-KR" altLang="en-US" err="1"/>
              <a:t>반복할객체이름</a:t>
            </a:r>
            <a:r>
              <a:rPr lang="en-US" altLang="ko-KR"/>
              <a:t>” </a:t>
            </a:r>
          </a:p>
          <a:p>
            <a:pPr marL="0" indent="0">
              <a:buNone/>
            </a:pPr>
            <a:r>
              <a:rPr lang="en-US" altLang="ko-KR"/>
              <a:t>		begin=“</a:t>
            </a:r>
            <a:r>
              <a:rPr lang="ko-KR" altLang="en-US" err="1"/>
              <a:t>시작값</a:t>
            </a:r>
            <a:r>
              <a:rPr lang="en-US" altLang="ko-KR"/>
              <a:t>”</a:t>
            </a:r>
            <a:r>
              <a:rPr lang="ko-KR" altLang="en-US"/>
              <a:t>  </a:t>
            </a:r>
            <a:r>
              <a:rPr lang="en-US" altLang="ko-KR"/>
              <a:t>end=“</a:t>
            </a:r>
            <a:r>
              <a:rPr lang="ko-KR" altLang="en-US" err="1"/>
              <a:t>마지막값</a:t>
            </a:r>
            <a:r>
              <a:rPr lang="en-US" altLang="ko-KR"/>
              <a:t>“  step=“</a:t>
            </a:r>
            <a:r>
              <a:rPr lang="ko-KR" altLang="en-US" err="1"/>
              <a:t>증감값</a:t>
            </a:r>
            <a:r>
              <a:rPr lang="en-US" altLang="ko-KR"/>
              <a:t>”</a:t>
            </a:r>
          </a:p>
          <a:p>
            <a:pPr marL="0" indent="0">
              <a:buNone/>
            </a:pPr>
            <a:r>
              <a:rPr lang="en-US" altLang="ko-KR"/>
              <a:t>              </a:t>
            </a:r>
            <a:r>
              <a:rPr lang="en-US" altLang="ko-KR" err="1"/>
              <a:t>varStatus</a:t>
            </a:r>
            <a:r>
              <a:rPr lang="en-US" altLang="ko-KR"/>
              <a:t>=“</a:t>
            </a:r>
            <a:r>
              <a:rPr lang="ko-KR" altLang="en-US"/>
              <a:t>반복상태속성</a:t>
            </a:r>
            <a:r>
              <a:rPr lang="en-US" altLang="ko-KR"/>
              <a:t>”&gt;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</a:t>
            </a:r>
            <a:r>
              <a:rPr lang="ko-KR" altLang="en-US"/>
              <a:t>반복 수행할 문장</a:t>
            </a:r>
            <a:r>
              <a:rPr lang="en-US" altLang="ko-KR"/>
              <a:t>….</a:t>
            </a:r>
          </a:p>
          <a:p>
            <a:pPr marL="0" indent="0">
              <a:buNone/>
            </a:pPr>
            <a:r>
              <a:rPr lang="en-US" altLang="ko-KR"/>
              <a:t>&lt;/</a:t>
            </a:r>
            <a:r>
              <a:rPr lang="en-US" altLang="ko-KR" err="1"/>
              <a:t>c:forEach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54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32046-EE2B-4C95-8C4B-6DC3F380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Server vs WAS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1ABA7-BAB6-4F86-8D7B-4C4C154C7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Web Server : html + </a:t>
            </a:r>
            <a:r>
              <a:rPr lang="en-US" altLang="ko-KR" err="1"/>
              <a:t>css</a:t>
            </a:r>
            <a:r>
              <a:rPr lang="en-US" altLang="ko-KR"/>
              <a:t> + </a:t>
            </a:r>
            <a:r>
              <a:rPr lang="en-US" altLang="ko-KR" err="1"/>
              <a:t>javascript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WAS : Web Server + </a:t>
            </a:r>
            <a:r>
              <a:rPr lang="ko-KR" altLang="en-US"/>
              <a:t>자바 문법을 기반으로 만들어진 파일</a:t>
            </a:r>
            <a:r>
              <a:rPr lang="en-US" altLang="ko-KR"/>
              <a:t>(JSP, Java Servlet)</a:t>
            </a:r>
            <a:r>
              <a:rPr lang="ko-KR" altLang="en-US"/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35531179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7DF64-A002-4FC6-8932-A4A4AC88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varStatus</a:t>
            </a:r>
            <a:r>
              <a:rPr lang="ko-KR" altLang="en-US"/>
              <a:t>에 사용 할 수 있는 속성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19F29-8F46-4244-83FE-7C5F4ED6A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/>
              <a:t> index</a:t>
            </a:r>
            <a:r>
              <a:rPr lang="ko-KR" altLang="en-US" sz="2400"/>
              <a:t>  </a:t>
            </a:r>
            <a:r>
              <a:rPr lang="en-US" altLang="ko-KR" sz="2400"/>
              <a:t>: items</a:t>
            </a:r>
            <a:r>
              <a:rPr lang="ko-KR" altLang="en-US" sz="2400"/>
              <a:t>에서 정의한 항목을 가리키는 </a:t>
            </a:r>
            <a:r>
              <a:rPr lang="en-US" altLang="ko-KR" sz="2400"/>
              <a:t>index</a:t>
            </a:r>
            <a:r>
              <a:rPr lang="ko-KR" altLang="en-US" sz="2400"/>
              <a:t>번호</a:t>
            </a:r>
            <a:r>
              <a:rPr lang="en-US" altLang="ko-KR" sz="2400"/>
              <a:t>. ( begin : 0</a:t>
            </a:r>
            <a:r>
              <a:rPr lang="ko-KR" altLang="en-US" sz="2400" err="1"/>
              <a:t>일때</a:t>
            </a:r>
            <a:r>
              <a:rPr lang="en-US" altLang="ko-KR" sz="2400"/>
              <a:t>, 0</a:t>
            </a:r>
            <a:r>
              <a:rPr lang="ko-KR" altLang="en-US" sz="2400" err="1"/>
              <a:t>부터시작</a:t>
            </a:r>
            <a:r>
              <a:rPr lang="en-US" altLang="ko-KR" sz="240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 </a:t>
            </a:r>
            <a:r>
              <a:rPr lang="en-US" altLang="ko-KR" sz="2400"/>
              <a:t>count</a:t>
            </a:r>
            <a:r>
              <a:rPr lang="ko-KR" altLang="en-US" sz="2400"/>
              <a:t> </a:t>
            </a:r>
            <a:r>
              <a:rPr lang="en-US" altLang="ko-KR" sz="2400"/>
              <a:t>:</a:t>
            </a:r>
            <a:r>
              <a:rPr lang="ko-KR" altLang="en-US" sz="2400"/>
              <a:t> 몇 번째 반복인지 나타냄</a:t>
            </a:r>
            <a:r>
              <a:rPr lang="en-US" altLang="ko-KR" sz="2400"/>
              <a:t>. (1</a:t>
            </a:r>
            <a:r>
              <a:rPr lang="ko-KR" altLang="en-US" sz="2400"/>
              <a:t>부터 시작</a:t>
            </a:r>
            <a:r>
              <a:rPr lang="en-US" altLang="ko-KR" sz="24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 first : </a:t>
            </a:r>
            <a:r>
              <a:rPr lang="ko-KR" altLang="en-US" sz="2400"/>
              <a:t>첫번째 반복인지</a:t>
            </a:r>
            <a:r>
              <a:rPr lang="en-US" altLang="ko-KR" sz="2400"/>
              <a:t>? (true </a:t>
            </a:r>
            <a:r>
              <a:rPr lang="ko-KR" altLang="en-US" sz="2400"/>
              <a:t>또는 </a:t>
            </a:r>
            <a:r>
              <a:rPr lang="en-US" altLang="ko-KR" sz="2400"/>
              <a:t>false)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 last</a:t>
            </a:r>
            <a:r>
              <a:rPr lang="ko-KR" altLang="en-US" sz="2400"/>
              <a:t> </a:t>
            </a:r>
            <a:r>
              <a:rPr lang="en-US" altLang="ko-KR" sz="2400"/>
              <a:t>:</a:t>
            </a:r>
            <a:r>
              <a:rPr lang="ko-KR" altLang="en-US" sz="2400"/>
              <a:t> 마지막 반복인지 </a:t>
            </a:r>
            <a:r>
              <a:rPr lang="en-US" altLang="ko-KR" sz="2400"/>
              <a:t>? (true </a:t>
            </a:r>
            <a:r>
              <a:rPr lang="ko-KR" altLang="en-US" sz="2400"/>
              <a:t>또는 </a:t>
            </a:r>
            <a:r>
              <a:rPr lang="en-US" altLang="ko-KR" sz="2400"/>
              <a:t>false)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8220221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CCD02-EBF9-4F17-A30B-65528CF4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 횟수를 지정하여 반복 시킬 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D725D3-5289-430F-8D5B-3153CA01C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995155"/>
          </a:xfrm>
        </p:spPr>
      </p:pic>
    </p:spTree>
    <p:extLst>
      <p:ext uri="{BB962C8B-B14F-4D97-AF65-F5344CB8AC3E}">
        <p14:creationId xmlns:p14="http://schemas.microsoft.com/office/powerpoint/2010/main" val="19766247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EBFE5-2C3A-4DCC-A2D3-2B0CCC32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en-US" altLang="ko-KR" err="1"/>
              <a:t>c:forTokens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6DE15-0BC1-4CB3-B5EE-6BC0F553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err="1"/>
              <a:t>c:forTokens</a:t>
            </a:r>
            <a:r>
              <a:rPr lang="en-US" altLang="ko-KR"/>
              <a:t> var=“</a:t>
            </a:r>
            <a:r>
              <a:rPr lang="ko-KR" altLang="en-US" err="1"/>
              <a:t>변수명</a:t>
            </a:r>
            <a:r>
              <a:rPr lang="en-US" altLang="ko-KR"/>
              <a:t>” items=“${</a:t>
            </a:r>
            <a:r>
              <a:rPr lang="ko-KR" altLang="en-US"/>
              <a:t>배열</a:t>
            </a:r>
            <a:r>
              <a:rPr lang="en-US" altLang="ko-KR"/>
              <a:t>}” </a:t>
            </a:r>
            <a:r>
              <a:rPr lang="en-US" altLang="ko-KR" err="1"/>
              <a:t>delims</a:t>
            </a:r>
            <a:r>
              <a:rPr lang="en-US" altLang="ko-KR"/>
              <a:t>=“</a:t>
            </a:r>
            <a:r>
              <a:rPr lang="ko-KR" altLang="en-US"/>
              <a:t>데이터구분문자</a:t>
            </a:r>
            <a:r>
              <a:rPr lang="en-US" altLang="ko-KR"/>
              <a:t>”&gt;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ko-KR" altLang="en-US"/>
              <a:t>구분자에 분리된 문자 </a:t>
            </a:r>
            <a:r>
              <a:rPr lang="ko-KR" altLang="en-US" err="1"/>
              <a:t>갯수</a:t>
            </a:r>
            <a:r>
              <a:rPr lang="ko-KR" altLang="en-US"/>
              <a:t> 만큼 반복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&lt;/</a:t>
            </a:r>
            <a:r>
              <a:rPr lang="en-US" altLang="ko-KR" err="1"/>
              <a:t>c:forTokens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431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61075-A380-4297-9E15-A0D83D6C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en-US" altLang="ko-KR" err="1"/>
              <a:t>c:redirect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B03B2-7272-443F-929D-581903355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err="1"/>
              <a:t>response.sendRedirect</a:t>
            </a:r>
            <a:r>
              <a:rPr lang="en-US" altLang="ko-KR"/>
              <a:t>() </a:t>
            </a:r>
            <a:r>
              <a:rPr lang="ko-KR" altLang="en-US"/>
              <a:t>역할 수행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7EB6FB-F804-4666-BD16-AD6BB970D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47" y="2925185"/>
            <a:ext cx="58864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12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D49DE-5FE5-42EF-993E-3526C6D8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JSTL formatting library</a:t>
            </a:r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2F3EE1B-97CC-4D2C-B809-CBAEA7F8B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62043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455">
                  <a:extLst>
                    <a:ext uri="{9D8B030D-6E8A-4147-A177-3AD203B41FA5}">
                      <a16:colId xmlns:a16="http://schemas.microsoft.com/office/drawing/2014/main" val="1907911623"/>
                    </a:ext>
                  </a:extLst>
                </a:gridCol>
                <a:gridCol w="7225145">
                  <a:extLst>
                    <a:ext uri="{9D8B030D-6E8A-4147-A177-3AD203B41FA5}">
                      <a16:colId xmlns:a16="http://schemas.microsoft.com/office/drawing/2014/main" val="3234633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2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&lt;fmt:timeZone&gt;</a:t>
                      </a: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지정된 국가의 시간을 세팅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68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&lt;fmt:setTimeZone&gt;</a:t>
                      </a: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2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&lt;fmt:formatNumber&gt;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표시할 숫자의 형식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&lt;fmt:formatDate&gt;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지정한 형식의 날짜를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41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55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30A3C-DE85-4FA8-A47A-F38845DB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웹 프로그래밍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A7498-B874-4480-8475-1B47B6EE2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WAS(Web Application Server)</a:t>
            </a:r>
            <a:r>
              <a:rPr lang="ko-KR" altLang="en-US"/>
              <a:t>가 클라이언트의 요청이 있을 때 마다 실시간으로 </a:t>
            </a:r>
            <a:r>
              <a:rPr lang="en-US" altLang="ko-KR"/>
              <a:t>DB</a:t>
            </a:r>
            <a:r>
              <a:rPr lang="ko-KR" altLang="en-US"/>
              <a:t>에서 실시간 정보를 얻어와서 클라이언트에 전송하는 방식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동적 웹 프로그래밍 </a:t>
            </a:r>
            <a:r>
              <a:rPr lang="en-US" altLang="ko-KR"/>
              <a:t>: asp(C#</a:t>
            </a:r>
            <a:r>
              <a:rPr lang="ko-KR" altLang="en-US"/>
              <a:t>기반</a:t>
            </a:r>
            <a:r>
              <a:rPr lang="en-US" altLang="ko-KR"/>
              <a:t>), JSP(java</a:t>
            </a:r>
            <a:r>
              <a:rPr lang="ko-KR" altLang="en-US"/>
              <a:t>기반</a:t>
            </a:r>
            <a:r>
              <a:rPr lang="en-US" altLang="ko-KR"/>
              <a:t>), PHP, Ruby, Django(python</a:t>
            </a:r>
            <a:r>
              <a:rPr lang="ko-KR" altLang="en-US"/>
              <a:t>기반</a:t>
            </a:r>
            <a:r>
              <a:rPr lang="en-US" altLang="ko-KR"/>
              <a:t>), node.js(</a:t>
            </a:r>
            <a:r>
              <a:rPr lang="en-US" altLang="ko-KR" err="1"/>
              <a:t>javascript</a:t>
            </a:r>
            <a:r>
              <a:rPr lang="ko-KR" altLang="en-US"/>
              <a:t>기반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5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D299B-0E0E-4010-9640-C5C65154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3C1FB-2CEC-4105-A931-84A239E58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어떤 웹 애플리케이션을 여러 유저가 동시에 사용 한다고 </a:t>
            </a:r>
            <a:r>
              <a:rPr lang="ko-KR" altLang="en-US" err="1"/>
              <a:t>할때</a:t>
            </a:r>
            <a:r>
              <a:rPr lang="en-US" altLang="ko-KR"/>
              <a:t>,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 </a:t>
            </a:r>
            <a:r>
              <a:rPr lang="ko-KR" altLang="en-US"/>
              <a:t>유저가 요청할 때마다 애플리케이션이 서버에서 재 실행</a:t>
            </a:r>
            <a:r>
              <a:rPr lang="en-US" altLang="ko-KR"/>
              <a:t>(</a:t>
            </a:r>
            <a:r>
              <a:rPr lang="ko-KR" altLang="en-US"/>
              <a:t>컴파일</a:t>
            </a:r>
            <a:r>
              <a:rPr lang="en-US" altLang="ko-KR"/>
              <a:t>) </a:t>
            </a:r>
            <a:r>
              <a:rPr lang="ko-KR" altLang="en-US"/>
              <a:t>되는 것이 아니라</a:t>
            </a:r>
            <a:r>
              <a:rPr lang="en-US" altLang="ko-KR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  </a:t>
            </a:r>
            <a:r>
              <a:rPr lang="ko-KR" altLang="en-US">
                <a:solidFill>
                  <a:srgbClr val="FF0000"/>
                </a:solidFill>
              </a:rPr>
              <a:t>서버가 실행될 때 한번 애플리케이션을 로딩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컴파일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한 후 유저가 접속할 때는 이미 메모리에 있는 애플리케이션을 </a:t>
            </a:r>
            <a:r>
              <a:rPr lang="en-US" altLang="ko-KR">
                <a:solidFill>
                  <a:srgbClr val="FF0000"/>
                </a:solidFill>
              </a:rPr>
              <a:t>thread </a:t>
            </a:r>
            <a:r>
              <a:rPr lang="ko-KR" altLang="en-US">
                <a:solidFill>
                  <a:srgbClr val="FF0000"/>
                </a:solidFill>
              </a:rPr>
              <a:t>방식을 사용해 실행 한다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7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9DEBE-DB01-4DE8-802F-584B3CC9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애플리케이션의 기본 폴더 구조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F648FC8-25F3-429A-AB58-80808B9FF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240878"/>
              </p:ext>
            </p:extLst>
          </p:nvPr>
        </p:nvGraphicFramePr>
        <p:xfrm>
          <a:off x="838200" y="1579418"/>
          <a:ext cx="2994891" cy="4597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0B3777-9AEA-45E8-B500-1B6C25802952}"/>
              </a:ext>
            </a:extLst>
          </p:cNvPr>
          <p:cNvSpPr txBox="1"/>
          <p:nvPr/>
        </p:nvSpPr>
        <p:spPr>
          <a:xfrm>
            <a:off x="4498109" y="2022764"/>
            <a:ext cx="75809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톰캣</a:t>
            </a:r>
            <a:r>
              <a:rPr lang="ko-KR" altLang="en-US"/>
              <a:t> 같은 </a:t>
            </a:r>
            <a:r>
              <a:rPr lang="en-US" altLang="ko-KR"/>
              <a:t>WAS </a:t>
            </a:r>
            <a:r>
              <a:rPr lang="ko-KR" altLang="en-US"/>
              <a:t>컨테이너에서 실행되는 웹 애플리케이션은 일정한</a:t>
            </a:r>
            <a:endParaRPr lang="en-US" altLang="ko-KR"/>
          </a:p>
          <a:p>
            <a:r>
              <a:rPr lang="ko-KR" altLang="en-US"/>
              <a:t>디렉토리 구조를 갖는데 왼쪽 모습의 형태가 일반적이다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WEB-INF</a:t>
            </a:r>
            <a:r>
              <a:rPr lang="ko-KR" altLang="en-US"/>
              <a:t>폴더 </a:t>
            </a:r>
            <a:r>
              <a:rPr lang="en-US" altLang="ko-KR"/>
              <a:t>: </a:t>
            </a:r>
            <a:r>
              <a:rPr lang="ko-KR" altLang="en-US"/>
              <a:t>웹 애플리케이션의 정보</a:t>
            </a:r>
            <a:r>
              <a:rPr lang="en-US" altLang="ko-KR"/>
              <a:t>(context.xml, web.xml </a:t>
            </a:r>
            <a:r>
              <a:rPr lang="ko-KR" altLang="en-US"/>
              <a:t>파일 등이</a:t>
            </a:r>
            <a:endParaRPr lang="en-US" altLang="ko-KR"/>
          </a:p>
          <a:p>
            <a:r>
              <a:rPr lang="ko-KR" altLang="en-US"/>
              <a:t>위치하는 곳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32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6E328-4861-4550-9B6F-24647DD3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261B7-71F4-4858-86AD-A6DB18ED4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400" err="1"/>
              <a:t>FirstJSP</a:t>
            </a:r>
            <a:r>
              <a:rPr lang="en-US" altLang="ko-KR" sz="2400"/>
              <a:t> : </a:t>
            </a:r>
            <a:r>
              <a:rPr lang="ko-KR" altLang="en-US" sz="2400"/>
              <a:t>웹 애플리케이션의 루트 디렉토리</a:t>
            </a:r>
            <a:r>
              <a:rPr lang="en-US" altLang="ko-KR" sz="2400"/>
              <a:t>. </a:t>
            </a:r>
            <a:r>
              <a:rPr lang="ko-KR" altLang="en-US" sz="2400"/>
              <a:t>동일 서버 내의 다른 웹 애플리케이션 이름과 중복</a:t>
            </a:r>
            <a:r>
              <a:rPr lang="en-US" altLang="ko-KR" sz="2400"/>
              <a:t>x . 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WEB-INF : </a:t>
            </a:r>
            <a:r>
              <a:rPr lang="ko-KR" altLang="en-US" sz="2400"/>
              <a:t>웹 애플리케이션에 관한 정보가 저장되는 곳</a:t>
            </a:r>
            <a:r>
              <a:rPr lang="en-US" altLang="ko-KR" sz="2400"/>
              <a:t>. </a:t>
            </a:r>
            <a:r>
              <a:rPr lang="ko-KR" altLang="en-US" sz="2400"/>
              <a:t>이 디렉토리는 외부에서 접근이 불가 하다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 classes : </a:t>
            </a:r>
            <a:r>
              <a:rPr lang="ko-KR" altLang="en-US" sz="2400"/>
              <a:t>웹 애플리케이션이 수행하는 </a:t>
            </a:r>
            <a:r>
              <a:rPr lang="ko-KR" altLang="en-US" sz="2400" err="1"/>
              <a:t>서블릿과</a:t>
            </a:r>
            <a:r>
              <a:rPr lang="ko-KR" altLang="en-US" sz="2400"/>
              <a:t> 다른 클래스 파일들이 위치하는 곳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 lib : </a:t>
            </a:r>
            <a:r>
              <a:rPr lang="ko-KR" altLang="en-US" sz="2400"/>
              <a:t>웹 애플리케이션이 동작될 때 외부 라이브러리 파일등이 위치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en-US" altLang="ko-KR" sz="2400"/>
              <a:t> web.xml : </a:t>
            </a:r>
            <a:r>
              <a:rPr lang="ko-KR" altLang="en-US" sz="2400"/>
              <a:t>웹 애플리케이션에 대한 여러가지 설정을 할 때 사용</a:t>
            </a:r>
            <a:endParaRPr lang="en-US" altLang="ko-KR" sz="2400"/>
          </a:p>
          <a:p>
            <a:pPr>
              <a:lnSpc>
                <a:spcPct val="150000"/>
              </a:lnSpc>
            </a:pP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3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2888</Words>
  <Application>Microsoft Office PowerPoint</Application>
  <PresentationFormat>와이드스크린</PresentationFormat>
  <Paragraphs>459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7" baseType="lpstr">
      <vt:lpstr>맑은 고딕</vt:lpstr>
      <vt:lpstr>Arial</vt:lpstr>
      <vt:lpstr>Office 테마</vt:lpstr>
      <vt:lpstr>JSP(Java Server Page)</vt:lpstr>
      <vt:lpstr>JSP? </vt:lpstr>
      <vt:lpstr>클라이언트 – 서버 구조</vt:lpstr>
      <vt:lpstr>WAS(Web Application Server)</vt:lpstr>
      <vt:lpstr>Web Server vs WAS </vt:lpstr>
      <vt:lpstr>동적 웹 프로그래밍?</vt:lpstr>
      <vt:lpstr>JSP의 장점</vt:lpstr>
      <vt:lpstr>웹 애플리케이션의 기본 폴더 구조</vt:lpstr>
      <vt:lpstr>PowerPoint 프레젠테이션</vt:lpstr>
      <vt:lpstr>JSP를 실행하는 방법</vt:lpstr>
      <vt:lpstr>Server.xml에 Context 등록</vt:lpstr>
      <vt:lpstr>JSP 파일의 구조</vt:lpstr>
      <vt:lpstr>Servlet을 사용하여 개발 해야 하는 이유?    ( = MVC 패턴을 사용하는 이유)</vt:lpstr>
      <vt:lpstr>Servlet (서블릿) ?</vt:lpstr>
      <vt:lpstr>서블릿 mapping 방법 (1)</vt:lpstr>
      <vt:lpstr>서블릿 mapping 방법 (2)</vt:lpstr>
      <vt:lpstr>서블릿 응답과 요청 수행</vt:lpstr>
      <vt:lpstr>HttpServletRequest의 주요 메서드</vt:lpstr>
      <vt:lpstr>HttpServletResponse의 주요 메서드</vt:lpstr>
      <vt:lpstr>Response 객체를 이용해 출력 할 때</vt:lpstr>
      <vt:lpstr>포워드(forward) 사용</vt:lpstr>
      <vt:lpstr>포워드 방법</vt:lpstr>
      <vt:lpstr>바인딩(binding)과 관련된 메서드</vt:lpstr>
      <vt:lpstr>JSP 내장객체</vt:lpstr>
      <vt:lpstr>JSP 내장 객체</vt:lpstr>
      <vt:lpstr>내장 객체의 영역(scope)</vt:lpstr>
      <vt:lpstr>PowerPoint 프레젠테이션</vt:lpstr>
      <vt:lpstr>PowerPoint 프레젠테이션</vt:lpstr>
      <vt:lpstr>Cookie</vt:lpstr>
      <vt:lpstr>Session(javax.servlet.http.HttpSession)</vt:lpstr>
      <vt:lpstr>JSP의 등장 배경</vt:lpstr>
      <vt:lpstr>JSP 페이지 구성 요소</vt:lpstr>
      <vt:lpstr>디렉티브 태그</vt:lpstr>
      <vt:lpstr>디렉티브 태그 속성</vt:lpstr>
      <vt:lpstr>인클루드 디렉티브 태그</vt:lpstr>
      <vt:lpstr>JSP 스크립트 요소</vt:lpstr>
      <vt:lpstr>Action Tag (액션 태그)</vt:lpstr>
      <vt:lpstr>&lt;jsp:useBean&gt;</vt:lpstr>
      <vt:lpstr>표현언어 (EL : Expression Language)</vt:lpstr>
      <vt:lpstr>EL에서 사용되는 자료형</vt:lpstr>
      <vt:lpstr>EL에서 표현하는 연산자</vt:lpstr>
      <vt:lpstr>EL에서 사용할 수 있는 내장 객체</vt:lpstr>
      <vt:lpstr>JSTL(JSP Standard Tag Library)</vt:lpstr>
      <vt:lpstr>JSTL 태그 종류</vt:lpstr>
      <vt:lpstr>JSTL Core 태그 종류</vt:lpstr>
      <vt:lpstr>&lt;c:set&gt;, &lt;c:remove&gt;</vt:lpstr>
      <vt:lpstr>&lt;c:if&gt;</vt:lpstr>
      <vt:lpstr>&lt;c:choose&gt;</vt:lpstr>
      <vt:lpstr>&lt;c:forEach&gt;</vt:lpstr>
      <vt:lpstr>varStatus에 사용 할 수 있는 속성 </vt:lpstr>
      <vt:lpstr>반복 횟수를 지정하여 반복 시킬 때</vt:lpstr>
      <vt:lpstr>&lt;c:forTokens&gt;</vt:lpstr>
      <vt:lpstr>&lt;c:redirect&gt;</vt:lpstr>
      <vt:lpstr>JSTL formatting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JSP(Java Server Page)</dc:title>
  <dc:creator>goott6</dc:creator>
  <cp:lastModifiedBy>goott6</cp:lastModifiedBy>
  <cp:revision>102</cp:revision>
  <dcterms:created xsi:type="dcterms:W3CDTF">2021-07-26T00:38:16Z</dcterms:created>
  <dcterms:modified xsi:type="dcterms:W3CDTF">2021-08-03T07:55:00Z</dcterms:modified>
</cp:coreProperties>
</file>