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9" r:id="rId2"/>
    <p:sldId id="258" r:id="rId3"/>
    <p:sldId id="259" r:id="rId4"/>
    <p:sldId id="266" r:id="rId5"/>
    <p:sldId id="257" r:id="rId6"/>
    <p:sldId id="280" r:id="rId7"/>
    <p:sldId id="281" r:id="rId8"/>
    <p:sldId id="282" r:id="rId9"/>
    <p:sldId id="283" r:id="rId10"/>
    <p:sldId id="290" r:id="rId11"/>
    <p:sldId id="291" r:id="rId12"/>
    <p:sldId id="272" r:id="rId13"/>
    <p:sldId id="273" r:id="rId14"/>
    <p:sldId id="277" r:id="rId15"/>
    <p:sldId id="292" r:id="rId16"/>
    <p:sldId id="271" r:id="rId17"/>
    <p:sldId id="286" r:id="rId18"/>
    <p:sldId id="279" r:id="rId19"/>
    <p:sldId id="263" r:id="rId20"/>
    <p:sldId id="278" r:id="rId21"/>
    <p:sldId id="264" r:id="rId22"/>
    <p:sldId id="268" r:id="rId23"/>
    <p:sldId id="287" r:id="rId24"/>
    <p:sldId id="288" r:id="rId25"/>
    <p:sldId id="267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4A2C1"/>
    <a:srgbClr val="F1A7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99"/>
    <p:restoredTop sz="94679"/>
  </p:normalViewPr>
  <p:slideViewPr>
    <p:cSldViewPr snapToGrid="0" snapToObjects="1">
      <p:cViewPr varScale="1">
        <p:scale>
          <a:sx n="115" d="100"/>
          <a:sy n="115" d="100"/>
        </p:scale>
        <p:origin x="39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931E1-3547-5F4D-A496-A8982F82D872}" type="datetimeFigureOut">
              <a:rPr kumimoji="1" lang="ko-KR" altLang="en-US" smtClean="0"/>
              <a:t>2020-09-02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29C6C-F707-FC4E-98E3-3F8D17EFCB4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32119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931E1-3547-5F4D-A496-A8982F82D872}" type="datetimeFigureOut">
              <a:rPr kumimoji="1" lang="ko-KR" altLang="en-US" smtClean="0"/>
              <a:t>2020-09-02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29C6C-F707-FC4E-98E3-3F8D17EFCB4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15937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931E1-3547-5F4D-A496-A8982F82D872}" type="datetimeFigureOut">
              <a:rPr kumimoji="1" lang="ko-KR" altLang="en-US" smtClean="0"/>
              <a:t>2020-09-02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29C6C-F707-FC4E-98E3-3F8D17EFCB4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87110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931E1-3547-5F4D-A496-A8982F82D872}" type="datetimeFigureOut">
              <a:rPr kumimoji="1" lang="ko-KR" altLang="en-US" smtClean="0"/>
              <a:t>2020-09-02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29C6C-F707-FC4E-98E3-3F8D17EFCB4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51986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931E1-3547-5F4D-A496-A8982F82D872}" type="datetimeFigureOut">
              <a:rPr kumimoji="1" lang="ko-KR" altLang="en-US" smtClean="0"/>
              <a:t>2020-09-02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29C6C-F707-FC4E-98E3-3F8D17EFCB4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04850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931E1-3547-5F4D-A496-A8982F82D872}" type="datetimeFigureOut">
              <a:rPr kumimoji="1" lang="ko-KR" altLang="en-US" smtClean="0"/>
              <a:t>2020-09-02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29C6C-F707-FC4E-98E3-3F8D17EFCB4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88951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931E1-3547-5F4D-A496-A8982F82D872}" type="datetimeFigureOut">
              <a:rPr kumimoji="1" lang="ko-KR" altLang="en-US" smtClean="0"/>
              <a:t>2020-09-02</a:t>
            </a:fld>
            <a:endParaRPr kumimoji="1"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29C6C-F707-FC4E-98E3-3F8D17EFCB4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2367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931E1-3547-5F4D-A496-A8982F82D872}" type="datetimeFigureOut">
              <a:rPr kumimoji="1" lang="ko-KR" altLang="en-US" smtClean="0"/>
              <a:t>2020-09-02</a:t>
            </a:fld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29C6C-F707-FC4E-98E3-3F8D17EFCB4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89912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931E1-3547-5F4D-A496-A8982F82D872}" type="datetimeFigureOut">
              <a:rPr kumimoji="1" lang="ko-KR" altLang="en-US" smtClean="0"/>
              <a:t>2020-09-02</a:t>
            </a:fld>
            <a:endParaRPr kumimoji="1"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29C6C-F707-FC4E-98E3-3F8D17EFCB4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73326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931E1-3547-5F4D-A496-A8982F82D872}" type="datetimeFigureOut">
              <a:rPr kumimoji="1" lang="ko-KR" altLang="en-US" smtClean="0"/>
              <a:t>2020-09-02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29C6C-F707-FC4E-98E3-3F8D17EFCB4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44165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931E1-3547-5F4D-A496-A8982F82D872}" type="datetimeFigureOut">
              <a:rPr kumimoji="1" lang="ko-KR" altLang="en-US" smtClean="0"/>
              <a:t>2020-09-02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29C6C-F707-FC4E-98E3-3F8D17EFCB4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4142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4931E1-3547-5F4D-A496-A8982F82D872}" type="datetimeFigureOut">
              <a:rPr kumimoji="1" lang="ko-KR" altLang="en-US" smtClean="0"/>
              <a:t>2020-09-02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529C6C-F707-FC4E-98E3-3F8D17EFCB4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12564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ko-KR" altLang="en-US" dirty="0"/>
              <a:t>분석</a:t>
            </a:r>
            <a:r>
              <a:rPr kumimoji="1" lang="en-US" altLang="ko-KR" dirty="0"/>
              <a:t>/</a:t>
            </a:r>
            <a:r>
              <a:rPr kumimoji="1" lang="ko-KR" altLang="en-US" dirty="0"/>
              <a:t>설계</a:t>
            </a:r>
          </a:p>
        </p:txBody>
      </p:sp>
      <p:sp>
        <p:nvSpPr>
          <p:cNvPr id="5" name="부제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ko-KR" dirty="0"/>
              <a:t>“</a:t>
            </a:r>
            <a:r>
              <a:rPr kumimoji="1" lang="ko-KR" altLang="en-US" dirty="0"/>
              <a:t>배달의 민족</a:t>
            </a:r>
            <a:r>
              <a:rPr kumimoji="1" lang="en-US" altLang="ko-KR" dirty="0"/>
              <a:t>”</a:t>
            </a:r>
            <a:r>
              <a:rPr kumimoji="1" lang="ko-KR" altLang="en-US" dirty="0"/>
              <a:t> </a:t>
            </a:r>
            <a:r>
              <a:rPr kumimoji="1" lang="en-US" altLang="ko-KR" dirty="0"/>
              <a:t>MSA </a:t>
            </a:r>
            <a:r>
              <a:rPr kumimoji="1" lang="ko-KR" altLang="en-US" dirty="0"/>
              <a:t>로 설계</a:t>
            </a:r>
            <a:r>
              <a:rPr kumimoji="1" lang="en-US" altLang="ko-KR" dirty="0"/>
              <a:t>/</a:t>
            </a:r>
            <a:r>
              <a:rPr kumimoji="1" lang="ko-KR" altLang="en-US" dirty="0"/>
              <a:t>구현하기</a:t>
            </a:r>
          </a:p>
        </p:txBody>
      </p:sp>
    </p:spTree>
    <p:extLst>
      <p:ext uri="{BB962C8B-B14F-4D97-AF65-F5344CB8AC3E}">
        <p14:creationId xmlns:p14="http://schemas.microsoft.com/office/powerpoint/2010/main" val="14722296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ko-KR" altLang="en-US" dirty="0"/>
              <a:t>이벤트스토밍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</a:t>
            </a:r>
            <a:r>
              <a:rPr kumimoji="1" lang="en-US" altLang="ko-KR" dirty="0"/>
              <a:t>Bounded Context</a:t>
            </a:r>
            <a:endParaRPr kumimoji="1" lang="ko-KR" altLang="en-US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E2694977-93A7-46B7-B5B8-DC93A5042E07}"/>
              </a:ext>
            </a:extLst>
          </p:cNvPr>
          <p:cNvSpPr/>
          <p:nvPr/>
        </p:nvSpPr>
        <p:spPr>
          <a:xfrm>
            <a:off x="2537172" y="2334281"/>
            <a:ext cx="1300163" cy="498875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병원정보</a:t>
            </a:r>
            <a:endParaRPr kumimoji="1"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등록됨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47CBE640-D99D-450D-89F4-870DAF2046BA}"/>
              </a:ext>
            </a:extLst>
          </p:cNvPr>
          <p:cNvSpPr/>
          <p:nvPr/>
        </p:nvSpPr>
        <p:spPr>
          <a:xfrm>
            <a:off x="6942570" y="2630722"/>
            <a:ext cx="794212" cy="763281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검진예약</a:t>
            </a:r>
            <a:endParaRPr kumimoji="1"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요청됨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0D38709A-6688-4047-A19E-93A890252275}"/>
              </a:ext>
            </a:extLst>
          </p:cNvPr>
          <p:cNvSpPr/>
          <p:nvPr/>
        </p:nvSpPr>
        <p:spPr>
          <a:xfrm>
            <a:off x="10109690" y="2616969"/>
            <a:ext cx="1300163" cy="763682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예약완료됨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F3B3E3C3-A957-48F8-873C-B3B28BC1AE62}"/>
              </a:ext>
            </a:extLst>
          </p:cNvPr>
          <p:cNvSpPr/>
          <p:nvPr/>
        </p:nvSpPr>
        <p:spPr>
          <a:xfrm>
            <a:off x="1181896" y="2204052"/>
            <a:ext cx="1300163" cy="69679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병원정보등록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31F4C5F5-084D-4648-8726-49D968B75F17}"/>
              </a:ext>
            </a:extLst>
          </p:cNvPr>
          <p:cNvSpPr/>
          <p:nvPr/>
        </p:nvSpPr>
        <p:spPr>
          <a:xfrm>
            <a:off x="5331154" y="2649324"/>
            <a:ext cx="1300163" cy="76328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검진예약요청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A703B36A-6DCA-4FCC-A440-8019F534779C}"/>
              </a:ext>
            </a:extLst>
          </p:cNvPr>
          <p:cNvSpPr/>
          <p:nvPr/>
        </p:nvSpPr>
        <p:spPr>
          <a:xfrm>
            <a:off x="8644303" y="2616970"/>
            <a:ext cx="1300163" cy="76368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예약완료</a:t>
            </a:r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939E5BF7-BED6-4601-9DD8-7DD2D9486296}"/>
              </a:ext>
            </a:extLst>
          </p:cNvPr>
          <p:cNvGrpSpPr/>
          <p:nvPr/>
        </p:nvGrpSpPr>
        <p:grpSpPr>
          <a:xfrm>
            <a:off x="491335" y="1921761"/>
            <a:ext cx="814952" cy="1257300"/>
            <a:chOff x="194792" y="1921761"/>
            <a:chExt cx="1300163" cy="1257300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C102C8B5-6302-43BE-A527-41949BAA1A29}"/>
                </a:ext>
              </a:extLst>
            </p:cNvPr>
            <p:cNvSpPr/>
            <p:nvPr/>
          </p:nvSpPr>
          <p:spPr>
            <a:xfrm>
              <a:off x="194792" y="1921761"/>
              <a:ext cx="1300163" cy="12573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ko-KR" sz="1200" b="1" dirty="0">
                  <a:solidFill>
                    <a:schemeClr val="tx1"/>
                  </a:solidFill>
                </a:rPr>
                <a:t>admin</a:t>
              </a:r>
              <a:endParaRPr kumimoji="1"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5D0435FC-FF64-424F-914D-ACA4D24F2484}"/>
                </a:ext>
              </a:extLst>
            </p:cNvPr>
            <p:cNvSpPr/>
            <p:nvPr/>
          </p:nvSpPr>
          <p:spPr>
            <a:xfrm>
              <a:off x="635000" y="2224372"/>
              <a:ext cx="343696" cy="34635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49" name="직선 연결선[R] 5">
              <a:extLst>
                <a:ext uri="{FF2B5EF4-FFF2-40B4-BE49-F238E27FC236}">
                  <a16:creationId xmlns:a16="http://schemas.microsoft.com/office/drawing/2014/main" id="{1733429D-7A41-40F0-8371-895B1DE936AE}"/>
                </a:ext>
              </a:extLst>
            </p:cNvPr>
            <p:cNvCxnSpPr/>
            <p:nvPr/>
          </p:nvCxnSpPr>
          <p:spPr>
            <a:xfrm>
              <a:off x="651177" y="2666448"/>
              <a:ext cx="34369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[R] 20">
              <a:extLst>
                <a:ext uri="{FF2B5EF4-FFF2-40B4-BE49-F238E27FC236}">
                  <a16:creationId xmlns:a16="http://schemas.microsoft.com/office/drawing/2014/main" id="{08958BAF-C4D3-4E53-9A19-7F53C96D9C37}"/>
                </a:ext>
              </a:extLst>
            </p:cNvPr>
            <p:cNvCxnSpPr>
              <a:stCxn id="48" idx="4"/>
            </p:cNvCxnSpPr>
            <p:nvPr/>
          </p:nvCxnSpPr>
          <p:spPr>
            <a:xfrm>
              <a:off x="806848" y="2570731"/>
              <a:ext cx="0" cy="26197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[R] 22">
              <a:extLst>
                <a:ext uri="{FF2B5EF4-FFF2-40B4-BE49-F238E27FC236}">
                  <a16:creationId xmlns:a16="http://schemas.microsoft.com/office/drawing/2014/main" id="{33797D86-0230-4AA0-97DA-3833DE79B3C8}"/>
                </a:ext>
              </a:extLst>
            </p:cNvPr>
            <p:cNvCxnSpPr/>
            <p:nvPr/>
          </p:nvCxnSpPr>
          <p:spPr>
            <a:xfrm flipH="1">
              <a:off x="658750" y="2810654"/>
              <a:ext cx="152400" cy="17444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[R] 24">
              <a:extLst>
                <a:ext uri="{FF2B5EF4-FFF2-40B4-BE49-F238E27FC236}">
                  <a16:creationId xmlns:a16="http://schemas.microsoft.com/office/drawing/2014/main" id="{A3C70380-3534-4E88-84F4-C97EE79A2852}"/>
                </a:ext>
              </a:extLst>
            </p:cNvPr>
            <p:cNvCxnSpPr/>
            <p:nvPr/>
          </p:nvCxnSpPr>
          <p:spPr>
            <a:xfrm>
              <a:off x="823025" y="2791924"/>
              <a:ext cx="156989" cy="2068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5777D519-68F4-4DE6-BB63-47EA8070BB1B}"/>
              </a:ext>
            </a:extLst>
          </p:cNvPr>
          <p:cNvSpPr/>
          <p:nvPr/>
        </p:nvSpPr>
        <p:spPr>
          <a:xfrm>
            <a:off x="5273954" y="3527528"/>
            <a:ext cx="1300163" cy="76327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검진예약취소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DDC9A9FB-03F9-467D-A547-37563F303B39}"/>
              </a:ext>
            </a:extLst>
          </p:cNvPr>
          <p:cNvSpPr/>
          <p:nvPr/>
        </p:nvSpPr>
        <p:spPr>
          <a:xfrm>
            <a:off x="6919606" y="3602331"/>
            <a:ext cx="794212" cy="741438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검진예약</a:t>
            </a:r>
            <a:endParaRPr kumimoji="1"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취소됨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11BD9538-5D16-46EE-9A87-7F789A33B427}"/>
              </a:ext>
            </a:extLst>
          </p:cNvPr>
          <p:cNvSpPr/>
          <p:nvPr/>
        </p:nvSpPr>
        <p:spPr>
          <a:xfrm>
            <a:off x="10138280" y="3860554"/>
            <a:ext cx="1300163" cy="569703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예약변경됨</a:t>
            </a: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77A84099-7C63-4E44-B919-135F313591E1}"/>
              </a:ext>
            </a:extLst>
          </p:cNvPr>
          <p:cNvSpPr/>
          <p:nvPr/>
        </p:nvSpPr>
        <p:spPr>
          <a:xfrm>
            <a:off x="2609560" y="5157127"/>
            <a:ext cx="1300163" cy="665964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병원정보</a:t>
            </a:r>
            <a:endParaRPr kumimoji="1"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삭제됨</a:t>
            </a: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0845F338-D515-4F8B-A149-877E250ADB8E}"/>
              </a:ext>
            </a:extLst>
          </p:cNvPr>
          <p:cNvSpPr/>
          <p:nvPr/>
        </p:nvSpPr>
        <p:spPr>
          <a:xfrm>
            <a:off x="1181896" y="5117237"/>
            <a:ext cx="1300163" cy="66596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병원정보삭제</a:t>
            </a: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82FD3821-F36F-481F-B89E-C8993E25B6FA}"/>
              </a:ext>
            </a:extLst>
          </p:cNvPr>
          <p:cNvSpPr/>
          <p:nvPr/>
        </p:nvSpPr>
        <p:spPr>
          <a:xfrm>
            <a:off x="2562955" y="3853462"/>
            <a:ext cx="1300163" cy="665965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병원정보</a:t>
            </a:r>
            <a:endParaRPr kumimoji="1"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변경됨</a:t>
            </a:r>
          </a:p>
        </p:txBody>
      </p: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604EEBB7-3FAD-4108-9993-624BD434154E}"/>
              </a:ext>
            </a:extLst>
          </p:cNvPr>
          <p:cNvGrpSpPr/>
          <p:nvPr/>
        </p:nvGrpSpPr>
        <p:grpSpPr>
          <a:xfrm>
            <a:off x="433071" y="3640954"/>
            <a:ext cx="931480" cy="1130169"/>
            <a:chOff x="194792" y="1921761"/>
            <a:chExt cx="1300163" cy="1257300"/>
          </a:xfrm>
        </p:grpSpPr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14009AB5-844D-4C81-B0E7-931B54FB51C0}"/>
                </a:ext>
              </a:extLst>
            </p:cNvPr>
            <p:cNvSpPr/>
            <p:nvPr/>
          </p:nvSpPr>
          <p:spPr>
            <a:xfrm>
              <a:off x="194792" y="1921761"/>
              <a:ext cx="1300163" cy="12573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ko-KR" altLang="en-US" sz="1200" b="1" dirty="0">
                  <a:solidFill>
                    <a:schemeClr val="tx1"/>
                  </a:solidFill>
                </a:rPr>
                <a:t>사용자</a:t>
              </a:r>
            </a:p>
          </p:txBody>
        </p:sp>
        <p:sp>
          <p:nvSpPr>
            <p:cNvPr id="75" name="타원 74">
              <a:extLst>
                <a:ext uri="{FF2B5EF4-FFF2-40B4-BE49-F238E27FC236}">
                  <a16:creationId xmlns:a16="http://schemas.microsoft.com/office/drawing/2014/main" id="{8D7C12E0-898F-4E2C-BB4F-14A97303450C}"/>
                </a:ext>
              </a:extLst>
            </p:cNvPr>
            <p:cNvSpPr/>
            <p:nvPr/>
          </p:nvSpPr>
          <p:spPr>
            <a:xfrm>
              <a:off x="635000" y="2224372"/>
              <a:ext cx="343696" cy="34635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76" name="직선 연결선[R] 31">
              <a:extLst>
                <a:ext uri="{FF2B5EF4-FFF2-40B4-BE49-F238E27FC236}">
                  <a16:creationId xmlns:a16="http://schemas.microsoft.com/office/drawing/2014/main" id="{D9529E13-A8BD-4561-9C85-E2A275B347CB}"/>
                </a:ext>
              </a:extLst>
            </p:cNvPr>
            <p:cNvCxnSpPr/>
            <p:nvPr/>
          </p:nvCxnSpPr>
          <p:spPr>
            <a:xfrm>
              <a:off x="651177" y="2666448"/>
              <a:ext cx="34369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[R] 32">
              <a:extLst>
                <a:ext uri="{FF2B5EF4-FFF2-40B4-BE49-F238E27FC236}">
                  <a16:creationId xmlns:a16="http://schemas.microsoft.com/office/drawing/2014/main" id="{DD65FCBE-E759-4670-9AA8-0EE232479C7C}"/>
                </a:ext>
              </a:extLst>
            </p:cNvPr>
            <p:cNvCxnSpPr>
              <a:stCxn id="74" idx="4"/>
            </p:cNvCxnSpPr>
            <p:nvPr/>
          </p:nvCxnSpPr>
          <p:spPr>
            <a:xfrm>
              <a:off x="806848" y="2570731"/>
              <a:ext cx="0" cy="26197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[R] 33">
              <a:extLst>
                <a:ext uri="{FF2B5EF4-FFF2-40B4-BE49-F238E27FC236}">
                  <a16:creationId xmlns:a16="http://schemas.microsoft.com/office/drawing/2014/main" id="{E9839C6A-101F-4822-953D-E82BEA2303E4}"/>
                </a:ext>
              </a:extLst>
            </p:cNvPr>
            <p:cNvCxnSpPr/>
            <p:nvPr/>
          </p:nvCxnSpPr>
          <p:spPr>
            <a:xfrm flipH="1">
              <a:off x="658750" y="2810654"/>
              <a:ext cx="152400" cy="17444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연결선[R] 34">
              <a:extLst>
                <a:ext uri="{FF2B5EF4-FFF2-40B4-BE49-F238E27FC236}">
                  <a16:creationId xmlns:a16="http://schemas.microsoft.com/office/drawing/2014/main" id="{C1CFF149-379E-4152-B373-C75FCCB78A2B}"/>
                </a:ext>
              </a:extLst>
            </p:cNvPr>
            <p:cNvCxnSpPr/>
            <p:nvPr/>
          </p:nvCxnSpPr>
          <p:spPr>
            <a:xfrm>
              <a:off x="823025" y="2791924"/>
              <a:ext cx="156989" cy="2068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7A6D43C4-B504-49B3-AF22-DE6B9D44245B}"/>
              </a:ext>
            </a:extLst>
          </p:cNvPr>
          <p:cNvSpPr/>
          <p:nvPr/>
        </p:nvSpPr>
        <p:spPr>
          <a:xfrm>
            <a:off x="1301234" y="4308873"/>
            <a:ext cx="1300163" cy="57580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검진예약</a:t>
            </a:r>
            <a:endParaRPr kumimoji="1"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취소요청</a:t>
            </a: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F96DF948-FCE7-476F-BDBE-614E31F843B3}"/>
              </a:ext>
            </a:extLst>
          </p:cNvPr>
          <p:cNvSpPr/>
          <p:nvPr/>
        </p:nvSpPr>
        <p:spPr>
          <a:xfrm>
            <a:off x="1287811" y="3172855"/>
            <a:ext cx="1300163" cy="57580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검진예약</a:t>
            </a:r>
            <a:endParaRPr kumimoji="1"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요청</a:t>
            </a:r>
          </a:p>
        </p:txBody>
      </p: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D322E355-FE1B-45E6-9FFA-268C8FBEBD81}"/>
              </a:ext>
            </a:extLst>
          </p:cNvPr>
          <p:cNvGrpSpPr/>
          <p:nvPr/>
        </p:nvGrpSpPr>
        <p:grpSpPr>
          <a:xfrm>
            <a:off x="491335" y="5043136"/>
            <a:ext cx="814952" cy="1257300"/>
            <a:chOff x="194792" y="1921761"/>
            <a:chExt cx="1300163" cy="1257300"/>
          </a:xfrm>
        </p:grpSpPr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BDF5301F-F9DD-43A3-8021-55445DBB670B}"/>
                </a:ext>
              </a:extLst>
            </p:cNvPr>
            <p:cNvSpPr/>
            <p:nvPr/>
          </p:nvSpPr>
          <p:spPr>
            <a:xfrm>
              <a:off x="194792" y="1921761"/>
              <a:ext cx="1300163" cy="12573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ko-KR" sz="1200" b="1" dirty="0">
                  <a:solidFill>
                    <a:schemeClr val="tx1"/>
                  </a:solidFill>
                </a:rPr>
                <a:t>admin</a:t>
              </a:r>
              <a:endParaRPr kumimoji="1"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11BDA0E8-140C-43D9-81C1-5C58D4A089D5}"/>
                </a:ext>
              </a:extLst>
            </p:cNvPr>
            <p:cNvSpPr/>
            <p:nvPr/>
          </p:nvSpPr>
          <p:spPr>
            <a:xfrm>
              <a:off x="635000" y="2224372"/>
              <a:ext cx="343696" cy="34635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85" name="직선 연결선[R] 5">
              <a:extLst>
                <a:ext uri="{FF2B5EF4-FFF2-40B4-BE49-F238E27FC236}">
                  <a16:creationId xmlns:a16="http://schemas.microsoft.com/office/drawing/2014/main" id="{367E802A-6369-4A8E-A5B4-DFD5521B7966}"/>
                </a:ext>
              </a:extLst>
            </p:cNvPr>
            <p:cNvCxnSpPr/>
            <p:nvPr/>
          </p:nvCxnSpPr>
          <p:spPr>
            <a:xfrm>
              <a:off x="651177" y="2666448"/>
              <a:ext cx="34369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연결선[R] 20">
              <a:extLst>
                <a:ext uri="{FF2B5EF4-FFF2-40B4-BE49-F238E27FC236}">
                  <a16:creationId xmlns:a16="http://schemas.microsoft.com/office/drawing/2014/main" id="{954FAA0C-899A-4EC8-943A-393D6553B7FB}"/>
                </a:ext>
              </a:extLst>
            </p:cNvPr>
            <p:cNvCxnSpPr>
              <a:stCxn id="84" idx="4"/>
            </p:cNvCxnSpPr>
            <p:nvPr/>
          </p:nvCxnSpPr>
          <p:spPr>
            <a:xfrm>
              <a:off x="806848" y="2570731"/>
              <a:ext cx="0" cy="26197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연결선[R] 22">
              <a:extLst>
                <a:ext uri="{FF2B5EF4-FFF2-40B4-BE49-F238E27FC236}">
                  <a16:creationId xmlns:a16="http://schemas.microsoft.com/office/drawing/2014/main" id="{57E0911D-A8BD-4BDB-B272-1C3D1B30B1D2}"/>
                </a:ext>
              </a:extLst>
            </p:cNvPr>
            <p:cNvCxnSpPr/>
            <p:nvPr/>
          </p:nvCxnSpPr>
          <p:spPr>
            <a:xfrm flipH="1">
              <a:off x="658750" y="2810654"/>
              <a:ext cx="152400" cy="17444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연결선[R] 24">
              <a:extLst>
                <a:ext uri="{FF2B5EF4-FFF2-40B4-BE49-F238E27FC236}">
                  <a16:creationId xmlns:a16="http://schemas.microsoft.com/office/drawing/2014/main" id="{45FBC095-AA2F-4B49-BDA3-FCB333562BF5}"/>
                </a:ext>
              </a:extLst>
            </p:cNvPr>
            <p:cNvCxnSpPr/>
            <p:nvPr/>
          </p:nvCxnSpPr>
          <p:spPr>
            <a:xfrm>
              <a:off x="823025" y="2791924"/>
              <a:ext cx="156989" cy="2068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C308A700-9E72-462F-A785-B85AADDC4180}"/>
              </a:ext>
            </a:extLst>
          </p:cNvPr>
          <p:cNvSpPr/>
          <p:nvPr/>
        </p:nvSpPr>
        <p:spPr>
          <a:xfrm>
            <a:off x="2315200" y="1723672"/>
            <a:ext cx="514738" cy="456903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b="1">
                <a:solidFill>
                  <a:sysClr val="windowText" lastClr="000000"/>
                </a:solidFill>
              </a:rPr>
              <a:t>병원</a:t>
            </a:r>
            <a:endParaRPr kumimoji="1" lang="ko-KR" altLang="en-US" sz="1400" b="1" dirty="0">
              <a:solidFill>
                <a:sysClr val="windowText" lastClr="000000"/>
              </a:solidFill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71496F3B-D8AA-4539-8FA7-DCA11344C007}"/>
              </a:ext>
            </a:extLst>
          </p:cNvPr>
          <p:cNvSpPr/>
          <p:nvPr/>
        </p:nvSpPr>
        <p:spPr>
          <a:xfrm>
            <a:off x="6493886" y="2455817"/>
            <a:ext cx="514738" cy="206361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b="1" dirty="0">
                <a:solidFill>
                  <a:sysClr val="windowText" lastClr="000000"/>
                </a:solidFill>
              </a:rPr>
              <a:t>검진</a:t>
            </a: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BECD16A2-AD74-4F25-913A-AE46ED3C68E3}"/>
              </a:ext>
            </a:extLst>
          </p:cNvPr>
          <p:cNvSpPr/>
          <p:nvPr/>
        </p:nvSpPr>
        <p:spPr>
          <a:xfrm>
            <a:off x="9784004" y="2455817"/>
            <a:ext cx="514738" cy="215328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b="1" dirty="0">
                <a:solidFill>
                  <a:sysClr val="windowText" lastClr="000000"/>
                </a:solidFill>
              </a:rPr>
              <a:t>예약</a:t>
            </a: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796D60E5-CD4B-40E3-990C-CDC1CAF06728}"/>
              </a:ext>
            </a:extLst>
          </p:cNvPr>
          <p:cNvSpPr/>
          <p:nvPr/>
        </p:nvSpPr>
        <p:spPr>
          <a:xfrm>
            <a:off x="8564072" y="3804361"/>
            <a:ext cx="1300163" cy="65542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예약취소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7F953FF-F5E9-4E1A-838D-BA3C2F35265B}"/>
              </a:ext>
            </a:extLst>
          </p:cNvPr>
          <p:cNvSpPr/>
          <p:nvPr/>
        </p:nvSpPr>
        <p:spPr>
          <a:xfrm>
            <a:off x="4614918" y="2334280"/>
            <a:ext cx="3409734" cy="226249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ko-KR" altLang="en-US" sz="1400" dirty="0">
                <a:solidFill>
                  <a:schemeClr val="tx1"/>
                </a:solidFill>
              </a:rPr>
              <a:t>검진관리</a:t>
            </a:r>
          </a:p>
        </p:txBody>
      </p: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054C4EB9-4E66-480C-8BBC-7C67B52C9EDC}"/>
              </a:ext>
            </a:extLst>
          </p:cNvPr>
          <p:cNvGrpSpPr/>
          <p:nvPr/>
        </p:nvGrpSpPr>
        <p:grpSpPr>
          <a:xfrm>
            <a:off x="4826721" y="2810654"/>
            <a:ext cx="675188" cy="1130169"/>
            <a:chOff x="194792" y="1921761"/>
            <a:chExt cx="1300163" cy="1257300"/>
          </a:xfrm>
        </p:grpSpPr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7E4B5D6E-BD15-432F-B847-CD047C6E12E7}"/>
                </a:ext>
              </a:extLst>
            </p:cNvPr>
            <p:cNvSpPr/>
            <p:nvPr/>
          </p:nvSpPr>
          <p:spPr>
            <a:xfrm>
              <a:off x="194792" y="1921761"/>
              <a:ext cx="1300163" cy="12573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ko-KR" altLang="en-US" sz="1200" b="1" dirty="0">
                  <a:solidFill>
                    <a:schemeClr val="tx1"/>
                  </a:solidFill>
                </a:rPr>
                <a:t>사용자</a:t>
              </a:r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026ED58E-8097-43C3-922F-0E32CC53787D}"/>
                </a:ext>
              </a:extLst>
            </p:cNvPr>
            <p:cNvSpPr/>
            <p:nvPr/>
          </p:nvSpPr>
          <p:spPr>
            <a:xfrm>
              <a:off x="635000" y="2224372"/>
              <a:ext cx="343696" cy="34635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63" name="직선 연결선[R] 31">
              <a:extLst>
                <a:ext uri="{FF2B5EF4-FFF2-40B4-BE49-F238E27FC236}">
                  <a16:creationId xmlns:a16="http://schemas.microsoft.com/office/drawing/2014/main" id="{42A7F379-81C2-4507-B592-0629318601D8}"/>
                </a:ext>
              </a:extLst>
            </p:cNvPr>
            <p:cNvCxnSpPr/>
            <p:nvPr/>
          </p:nvCxnSpPr>
          <p:spPr>
            <a:xfrm>
              <a:off x="651177" y="2666448"/>
              <a:ext cx="34369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[R] 32">
              <a:extLst>
                <a:ext uri="{FF2B5EF4-FFF2-40B4-BE49-F238E27FC236}">
                  <a16:creationId xmlns:a16="http://schemas.microsoft.com/office/drawing/2014/main" id="{C7C94B92-14E1-4EFE-B438-636211D8B830}"/>
                </a:ext>
              </a:extLst>
            </p:cNvPr>
            <p:cNvCxnSpPr>
              <a:stCxn id="61" idx="4"/>
            </p:cNvCxnSpPr>
            <p:nvPr/>
          </p:nvCxnSpPr>
          <p:spPr>
            <a:xfrm>
              <a:off x="806848" y="2570731"/>
              <a:ext cx="0" cy="26197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[R] 33">
              <a:extLst>
                <a:ext uri="{FF2B5EF4-FFF2-40B4-BE49-F238E27FC236}">
                  <a16:creationId xmlns:a16="http://schemas.microsoft.com/office/drawing/2014/main" id="{F5ED6DF1-F85B-4C9D-98BD-85BD2308980D}"/>
                </a:ext>
              </a:extLst>
            </p:cNvPr>
            <p:cNvCxnSpPr/>
            <p:nvPr/>
          </p:nvCxnSpPr>
          <p:spPr>
            <a:xfrm flipH="1">
              <a:off x="658750" y="2810654"/>
              <a:ext cx="152400" cy="17444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[R] 34">
              <a:extLst>
                <a:ext uri="{FF2B5EF4-FFF2-40B4-BE49-F238E27FC236}">
                  <a16:creationId xmlns:a16="http://schemas.microsoft.com/office/drawing/2014/main" id="{091ECB42-A27A-46DD-9858-2123F7DD0C82}"/>
                </a:ext>
              </a:extLst>
            </p:cNvPr>
            <p:cNvCxnSpPr/>
            <p:nvPr/>
          </p:nvCxnSpPr>
          <p:spPr>
            <a:xfrm>
              <a:off x="823025" y="2791924"/>
              <a:ext cx="156989" cy="2068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471FA5C9-F7A6-49C0-A1F8-01FBEA8C15FA}"/>
              </a:ext>
            </a:extLst>
          </p:cNvPr>
          <p:cNvSpPr/>
          <p:nvPr/>
        </p:nvSpPr>
        <p:spPr>
          <a:xfrm>
            <a:off x="8296663" y="2204052"/>
            <a:ext cx="3409734" cy="256707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ko-KR" altLang="en-US" sz="1400" dirty="0">
                <a:solidFill>
                  <a:schemeClr val="tx1"/>
                </a:solidFill>
              </a:rPr>
              <a:t>예약관리</a:t>
            </a:r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07A1893F-AC22-456D-AD48-A97304356920}"/>
              </a:ext>
            </a:extLst>
          </p:cNvPr>
          <p:cNvSpPr/>
          <p:nvPr/>
        </p:nvSpPr>
        <p:spPr>
          <a:xfrm>
            <a:off x="362099" y="1423735"/>
            <a:ext cx="3875511" cy="5069139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ko-KR" altLang="en-US" sz="1400" dirty="0">
                <a:solidFill>
                  <a:schemeClr val="tx1"/>
                </a:solidFill>
              </a:rPr>
              <a:t>병원관리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4087D7A-4DD7-4267-A85B-7E21E322B663}"/>
              </a:ext>
            </a:extLst>
          </p:cNvPr>
          <p:cNvSpPr/>
          <p:nvPr/>
        </p:nvSpPr>
        <p:spPr>
          <a:xfrm>
            <a:off x="7597609" y="2766314"/>
            <a:ext cx="900851" cy="632797"/>
          </a:xfrm>
          <a:prstGeom prst="rect">
            <a:avLst/>
          </a:prstGeom>
          <a:solidFill>
            <a:srgbClr val="D4A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b="1" dirty="0">
                <a:solidFill>
                  <a:schemeClr val="tx1"/>
                </a:solidFill>
              </a:rPr>
              <a:t>예약요청</a:t>
            </a:r>
            <a:endParaRPr kumimoji="1" lang="en-US" altLang="ko-KR" sz="1050" b="1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R" sz="1050" b="1" dirty="0">
                <a:solidFill>
                  <a:schemeClr val="tx1"/>
                </a:solidFill>
              </a:rPr>
              <a:t>(</a:t>
            </a:r>
            <a:r>
              <a:rPr kumimoji="1" lang="ko-KR" altLang="en-US" sz="1050" b="1" dirty="0">
                <a:solidFill>
                  <a:schemeClr val="tx1"/>
                </a:solidFill>
              </a:rPr>
              <a:t>검진</a:t>
            </a:r>
            <a:r>
              <a:rPr kumimoji="1" lang="en-US" altLang="ko-KR" sz="1050" b="1" dirty="0">
                <a:solidFill>
                  <a:schemeClr val="tx1"/>
                </a:solidFill>
              </a:rPr>
              <a:t>)</a:t>
            </a:r>
            <a:endParaRPr kumimoji="1"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99779B36-4769-4983-8798-41F1DAEF15F6}"/>
              </a:ext>
            </a:extLst>
          </p:cNvPr>
          <p:cNvSpPr/>
          <p:nvPr/>
        </p:nvSpPr>
        <p:spPr>
          <a:xfrm>
            <a:off x="7597609" y="3914192"/>
            <a:ext cx="900851" cy="632797"/>
          </a:xfrm>
          <a:prstGeom prst="rect">
            <a:avLst/>
          </a:prstGeom>
          <a:solidFill>
            <a:srgbClr val="D4A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b="1" dirty="0">
                <a:solidFill>
                  <a:schemeClr val="tx1"/>
                </a:solidFill>
              </a:rPr>
              <a:t>예약취소</a:t>
            </a:r>
            <a:endParaRPr kumimoji="1" lang="en-US" altLang="ko-KR" sz="1050" b="1" dirty="0">
              <a:solidFill>
                <a:schemeClr val="tx1"/>
              </a:solidFill>
            </a:endParaRPr>
          </a:p>
          <a:p>
            <a:pPr algn="ctr"/>
            <a:r>
              <a:rPr kumimoji="1" lang="ko-KR" altLang="en-US" sz="1050" b="1" dirty="0">
                <a:solidFill>
                  <a:schemeClr val="tx1"/>
                </a:solidFill>
              </a:rPr>
              <a:t>요청</a:t>
            </a:r>
            <a:endParaRPr kumimoji="1" lang="en-US" altLang="ko-KR" sz="1050" b="1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R" sz="1050" b="1" dirty="0">
                <a:solidFill>
                  <a:schemeClr val="tx1"/>
                </a:solidFill>
              </a:rPr>
              <a:t>(</a:t>
            </a:r>
            <a:r>
              <a:rPr kumimoji="1" lang="ko-KR" altLang="en-US" sz="1050" b="1" dirty="0">
                <a:solidFill>
                  <a:schemeClr val="tx1"/>
                </a:solidFill>
              </a:rPr>
              <a:t>검진</a:t>
            </a:r>
            <a:r>
              <a:rPr kumimoji="1" lang="en-US" altLang="ko-KR" sz="1050" b="1" dirty="0">
                <a:solidFill>
                  <a:schemeClr val="tx1"/>
                </a:solidFill>
              </a:rPr>
              <a:t>)</a:t>
            </a:r>
            <a:endParaRPr kumimoji="1"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537CF2A9-3B45-4281-AACD-AC9ACA8E89A6}"/>
              </a:ext>
            </a:extLst>
          </p:cNvPr>
          <p:cNvSpPr/>
          <p:nvPr/>
        </p:nvSpPr>
        <p:spPr>
          <a:xfrm>
            <a:off x="11153084" y="2766314"/>
            <a:ext cx="900851" cy="632797"/>
          </a:xfrm>
          <a:prstGeom prst="rect">
            <a:avLst/>
          </a:prstGeom>
          <a:solidFill>
            <a:srgbClr val="D4A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b="1" dirty="0">
                <a:solidFill>
                  <a:schemeClr val="tx1"/>
                </a:solidFill>
              </a:rPr>
              <a:t>예약완료</a:t>
            </a:r>
            <a:endParaRPr kumimoji="1" lang="en-US" altLang="ko-KR" sz="1050" b="1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R" sz="1050" b="1" dirty="0">
                <a:solidFill>
                  <a:schemeClr val="tx1"/>
                </a:solidFill>
              </a:rPr>
              <a:t>(</a:t>
            </a:r>
            <a:r>
              <a:rPr kumimoji="1" lang="ko-KR" altLang="en-US" sz="1050" b="1" dirty="0">
                <a:solidFill>
                  <a:schemeClr val="tx1"/>
                </a:solidFill>
              </a:rPr>
              <a:t>예약</a:t>
            </a:r>
            <a:r>
              <a:rPr kumimoji="1" lang="en-US" altLang="ko-KR" sz="1050" b="1" dirty="0">
                <a:solidFill>
                  <a:schemeClr val="tx1"/>
                </a:solidFill>
              </a:rPr>
              <a:t>)</a:t>
            </a:r>
            <a:endParaRPr kumimoji="1"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01AB7710-E3C7-487D-BA5C-1881820F8ED9}"/>
              </a:ext>
            </a:extLst>
          </p:cNvPr>
          <p:cNvSpPr/>
          <p:nvPr/>
        </p:nvSpPr>
        <p:spPr>
          <a:xfrm>
            <a:off x="3706646" y="5185629"/>
            <a:ext cx="900851" cy="632797"/>
          </a:xfrm>
          <a:prstGeom prst="rect">
            <a:avLst/>
          </a:prstGeom>
          <a:solidFill>
            <a:srgbClr val="D4A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b="1" dirty="0">
                <a:solidFill>
                  <a:schemeClr val="tx1"/>
                </a:solidFill>
              </a:rPr>
              <a:t>병원정보</a:t>
            </a:r>
            <a:endParaRPr kumimoji="1" lang="en-US" altLang="ko-KR" sz="1050" b="1" dirty="0">
              <a:solidFill>
                <a:schemeClr val="tx1"/>
              </a:solidFill>
            </a:endParaRPr>
          </a:p>
          <a:p>
            <a:pPr algn="ctr"/>
            <a:r>
              <a:rPr kumimoji="1" lang="ko-KR" altLang="en-US" sz="1050" b="1" dirty="0">
                <a:solidFill>
                  <a:schemeClr val="tx1"/>
                </a:solidFill>
              </a:rPr>
              <a:t>삭제</a:t>
            </a:r>
            <a:endParaRPr kumimoji="1" lang="en-US" altLang="ko-KR" sz="1050" b="1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R" sz="1050" b="1" dirty="0">
                <a:solidFill>
                  <a:schemeClr val="tx1"/>
                </a:solidFill>
              </a:rPr>
              <a:t>(</a:t>
            </a:r>
            <a:r>
              <a:rPr kumimoji="1" lang="ko-KR" altLang="en-US" sz="1050" b="1" dirty="0">
                <a:solidFill>
                  <a:schemeClr val="tx1"/>
                </a:solidFill>
              </a:rPr>
              <a:t>병원</a:t>
            </a:r>
            <a:r>
              <a:rPr kumimoji="1" lang="en-US" altLang="ko-KR" sz="1050" b="1" dirty="0">
                <a:solidFill>
                  <a:schemeClr val="tx1"/>
                </a:solidFill>
              </a:rPr>
              <a:t>)</a:t>
            </a:r>
            <a:endParaRPr kumimoji="1"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74E0EB9F-5EFD-491D-9FB9-B080F2562166}"/>
              </a:ext>
            </a:extLst>
          </p:cNvPr>
          <p:cNvSpPr/>
          <p:nvPr/>
        </p:nvSpPr>
        <p:spPr>
          <a:xfrm>
            <a:off x="11153084" y="3853462"/>
            <a:ext cx="900851" cy="632797"/>
          </a:xfrm>
          <a:prstGeom prst="rect">
            <a:avLst/>
          </a:prstGeom>
          <a:solidFill>
            <a:srgbClr val="D4A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b="1" dirty="0">
                <a:solidFill>
                  <a:schemeClr val="tx1"/>
                </a:solidFill>
              </a:rPr>
              <a:t>예약변경</a:t>
            </a:r>
            <a:endParaRPr kumimoji="1" lang="en-US" altLang="ko-KR" sz="1050" b="1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R" sz="1050" b="1" dirty="0">
                <a:solidFill>
                  <a:schemeClr val="tx1"/>
                </a:solidFill>
              </a:rPr>
              <a:t>(</a:t>
            </a:r>
            <a:r>
              <a:rPr kumimoji="1" lang="ko-KR" altLang="en-US" sz="1050" b="1" dirty="0">
                <a:solidFill>
                  <a:schemeClr val="tx1"/>
                </a:solidFill>
              </a:rPr>
              <a:t>예약</a:t>
            </a:r>
            <a:r>
              <a:rPr kumimoji="1" lang="en-US" altLang="ko-KR" sz="1050" b="1" dirty="0">
                <a:solidFill>
                  <a:schemeClr val="tx1"/>
                </a:solidFill>
              </a:rPr>
              <a:t>)</a:t>
            </a:r>
            <a:endParaRPr kumimoji="1"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2A510C49-D49A-49AD-92AC-154F4A8C3597}"/>
              </a:ext>
            </a:extLst>
          </p:cNvPr>
          <p:cNvSpPr/>
          <p:nvPr/>
        </p:nvSpPr>
        <p:spPr>
          <a:xfrm>
            <a:off x="3706646" y="3848797"/>
            <a:ext cx="900851" cy="632797"/>
          </a:xfrm>
          <a:prstGeom prst="rect">
            <a:avLst/>
          </a:prstGeom>
          <a:solidFill>
            <a:srgbClr val="D4A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b="1" dirty="0">
                <a:solidFill>
                  <a:schemeClr val="tx1"/>
                </a:solidFill>
              </a:rPr>
              <a:t>병원정보</a:t>
            </a:r>
            <a:endParaRPr kumimoji="1" lang="en-US" altLang="ko-KR" sz="1050" b="1" dirty="0">
              <a:solidFill>
                <a:schemeClr val="tx1"/>
              </a:solidFill>
            </a:endParaRPr>
          </a:p>
          <a:p>
            <a:pPr algn="ctr"/>
            <a:r>
              <a:rPr kumimoji="1" lang="ko-KR" altLang="en-US" sz="1050" b="1" dirty="0">
                <a:solidFill>
                  <a:schemeClr val="tx1"/>
                </a:solidFill>
              </a:rPr>
              <a:t>변경</a:t>
            </a:r>
            <a:endParaRPr kumimoji="1" lang="en-US" altLang="ko-KR" sz="1050" b="1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R" sz="1050" b="1" dirty="0">
                <a:solidFill>
                  <a:schemeClr val="tx1"/>
                </a:solidFill>
              </a:rPr>
              <a:t>(</a:t>
            </a:r>
            <a:r>
              <a:rPr kumimoji="1" lang="ko-KR" altLang="en-US" sz="1050" b="1" dirty="0">
                <a:solidFill>
                  <a:schemeClr val="tx1"/>
                </a:solidFill>
              </a:rPr>
              <a:t>병원</a:t>
            </a:r>
            <a:r>
              <a:rPr kumimoji="1" lang="en-US" altLang="ko-KR" sz="1050" b="1" dirty="0">
                <a:solidFill>
                  <a:schemeClr val="tx1"/>
                </a:solidFill>
              </a:rPr>
              <a:t>)</a:t>
            </a:r>
            <a:endParaRPr kumimoji="1"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359FFF82-1ED3-4DF0-B67C-50FA02078716}"/>
              </a:ext>
            </a:extLst>
          </p:cNvPr>
          <p:cNvSpPr/>
          <p:nvPr/>
        </p:nvSpPr>
        <p:spPr>
          <a:xfrm>
            <a:off x="3706646" y="2332925"/>
            <a:ext cx="900851" cy="632797"/>
          </a:xfrm>
          <a:prstGeom prst="rect">
            <a:avLst/>
          </a:prstGeom>
          <a:solidFill>
            <a:srgbClr val="D4A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b="1" dirty="0">
                <a:solidFill>
                  <a:schemeClr val="tx1"/>
                </a:solidFill>
              </a:rPr>
              <a:t>병원정보</a:t>
            </a:r>
            <a:endParaRPr kumimoji="1" lang="en-US" altLang="ko-KR" sz="1050" b="1" dirty="0">
              <a:solidFill>
                <a:schemeClr val="tx1"/>
              </a:solidFill>
            </a:endParaRPr>
          </a:p>
          <a:p>
            <a:pPr algn="ctr"/>
            <a:r>
              <a:rPr kumimoji="1" lang="ko-KR" altLang="en-US" sz="1050" b="1" dirty="0">
                <a:solidFill>
                  <a:schemeClr val="tx1"/>
                </a:solidFill>
              </a:rPr>
              <a:t>등록</a:t>
            </a:r>
            <a:endParaRPr kumimoji="1" lang="en-US" altLang="ko-KR" sz="1050" b="1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R" sz="1050" b="1" dirty="0">
                <a:solidFill>
                  <a:schemeClr val="tx1"/>
                </a:solidFill>
              </a:rPr>
              <a:t>(</a:t>
            </a:r>
            <a:r>
              <a:rPr kumimoji="1" lang="ko-KR" altLang="en-US" sz="1050" b="1" dirty="0">
                <a:solidFill>
                  <a:schemeClr val="tx1"/>
                </a:solidFill>
              </a:rPr>
              <a:t>병원</a:t>
            </a:r>
            <a:r>
              <a:rPr kumimoji="1" lang="en-US" altLang="ko-KR" sz="1050" b="1" dirty="0">
                <a:solidFill>
                  <a:schemeClr val="tx1"/>
                </a:solidFill>
              </a:rPr>
              <a:t>)</a:t>
            </a:r>
            <a:endParaRPr kumimoji="1" lang="ko-KR" altLang="en-US" sz="105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81989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838199" y="74179"/>
            <a:ext cx="11215735" cy="1325563"/>
          </a:xfrm>
        </p:spPr>
        <p:txBody>
          <a:bodyPr/>
          <a:lstStyle/>
          <a:p>
            <a:r>
              <a:rPr kumimoji="1" lang="ko-KR" altLang="en-US" dirty="0" err="1"/>
              <a:t>이벤트스토밍</a:t>
            </a:r>
            <a:r>
              <a:rPr kumimoji="1" lang="ko-KR" altLang="en-US" dirty="0"/>
              <a:t>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</a:t>
            </a:r>
            <a:r>
              <a:rPr kumimoji="1" lang="en-US" altLang="ko-KR" dirty="0"/>
              <a:t>Policy </a:t>
            </a:r>
            <a:r>
              <a:rPr kumimoji="1" lang="ko-KR" altLang="en-US" dirty="0"/>
              <a:t>를 수행주체로 이동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E2694977-93A7-46B7-B5B8-DC93A5042E07}"/>
              </a:ext>
            </a:extLst>
          </p:cNvPr>
          <p:cNvSpPr/>
          <p:nvPr/>
        </p:nvSpPr>
        <p:spPr>
          <a:xfrm>
            <a:off x="2537172" y="2334281"/>
            <a:ext cx="1300163" cy="498875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병원정보</a:t>
            </a:r>
            <a:endParaRPr kumimoji="1"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등록됨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47CBE640-D99D-450D-89F4-870DAF2046BA}"/>
              </a:ext>
            </a:extLst>
          </p:cNvPr>
          <p:cNvSpPr/>
          <p:nvPr/>
        </p:nvSpPr>
        <p:spPr>
          <a:xfrm>
            <a:off x="6942570" y="2630722"/>
            <a:ext cx="794212" cy="763281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검진예약</a:t>
            </a:r>
            <a:endParaRPr kumimoji="1"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요청됨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0D38709A-6688-4047-A19E-93A890252275}"/>
              </a:ext>
            </a:extLst>
          </p:cNvPr>
          <p:cNvSpPr/>
          <p:nvPr/>
        </p:nvSpPr>
        <p:spPr>
          <a:xfrm>
            <a:off x="10109690" y="2616969"/>
            <a:ext cx="1300163" cy="763682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예약완료됨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F3B3E3C3-A957-48F8-873C-B3B28BC1AE62}"/>
              </a:ext>
            </a:extLst>
          </p:cNvPr>
          <p:cNvSpPr/>
          <p:nvPr/>
        </p:nvSpPr>
        <p:spPr>
          <a:xfrm>
            <a:off x="1181896" y="2204052"/>
            <a:ext cx="1300163" cy="69679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병원정보등록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31F4C5F5-084D-4648-8726-49D968B75F17}"/>
              </a:ext>
            </a:extLst>
          </p:cNvPr>
          <p:cNvSpPr/>
          <p:nvPr/>
        </p:nvSpPr>
        <p:spPr>
          <a:xfrm>
            <a:off x="5331154" y="2649324"/>
            <a:ext cx="1300163" cy="76328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검진예약요청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A703B36A-6DCA-4FCC-A440-8019F534779C}"/>
              </a:ext>
            </a:extLst>
          </p:cNvPr>
          <p:cNvSpPr/>
          <p:nvPr/>
        </p:nvSpPr>
        <p:spPr>
          <a:xfrm>
            <a:off x="8644303" y="2616970"/>
            <a:ext cx="1300163" cy="76368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예약완료</a:t>
            </a:r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939E5BF7-BED6-4601-9DD8-7DD2D9486296}"/>
              </a:ext>
            </a:extLst>
          </p:cNvPr>
          <p:cNvGrpSpPr/>
          <p:nvPr/>
        </p:nvGrpSpPr>
        <p:grpSpPr>
          <a:xfrm>
            <a:off x="491335" y="1921761"/>
            <a:ext cx="814952" cy="1257300"/>
            <a:chOff x="194792" y="1921761"/>
            <a:chExt cx="1300163" cy="1257300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C102C8B5-6302-43BE-A527-41949BAA1A29}"/>
                </a:ext>
              </a:extLst>
            </p:cNvPr>
            <p:cNvSpPr/>
            <p:nvPr/>
          </p:nvSpPr>
          <p:spPr>
            <a:xfrm>
              <a:off x="194792" y="1921761"/>
              <a:ext cx="1300163" cy="12573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ko-KR" sz="1200" b="1" dirty="0">
                  <a:solidFill>
                    <a:schemeClr val="tx1"/>
                  </a:solidFill>
                </a:rPr>
                <a:t>admin</a:t>
              </a:r>
              <a:endParaRPr kumimoji="1"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5D0435FC-FF64-424F-914D-ACA4D24F2484}"/>
                </a:ext>
              </a:extLst>
            </p:cNvPr>
            <p:cNvSpPr/>
            <p:nvPr/>
          </p:nvSpPr>
          <p:spPr>
            <a:xfrm>
              <a:off x="635000" y="2224372"/>
              <a:ext cx="343696" cy="34635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49" name="직선 연결선[R] 5">
              <a:extLst>
                <a:ext uri="{FF2B5EF4-FFF2-40B4-BE49-F238E27FC236}">
                  <a16:creationId xmlns:a16="http://schemas.microsoft.com/office/drawing/2014/main" id="{1733429D-7A41-40F0-8371-895B1DE936AE}"/>
                </a:ext>
              </a:extLst>
            </p:cNvPr>
            <p:cNvCxnSpPr/>
            <p:nvPr/>
          </p:nvCxnSpPr>
          <p:spPr>
            <a:xfrm>
              <a:off x="651177" y="2666448"/>
              <a:ext cx="34369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[R] 20">
              <a:extLst>
                <a:ext uri="{FF2B5EF4-FFF2-40B4-BE49-F238E27FC236}">
                  <a16:creationId xmlns:a16="http://schemas.microsoft.com/office/drawing/2014/main" id="{08958BAF-C4D3-4E53-9A19-7F53C96D9C37}"/>
                </a:ext>
              </a:extLst>
            </p:cNvPr>
            <p:cNvCxnSpPr>
              <a:stCxn id="48" idx="4"/>
            </p:cNvCxnSpPr>
            <p:nvPr/>
          </p:nvCxnSpPr>
          <p:spPr>
            <a:xfrm>
              <a:off x="806848" y="2570731"/>
              <a:ext cx="0" cy="26197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[R] 22">
              <a:extLst>
                <a:ext uri="{FF2B5EF4-FFF2-40B4-BE49-F238E27FC236}">
                  <a16:creationId xmlns:a16="http://schemas.microsoft.com/office/drawing/2014/main" id="{33797D86-0230-4AA0-97DA-3833DE79B3C8}"/>
                </a:ext>
              </a:extLst>
            </p:cNvPr>
            <p:cNvCxnSpPr/>
            <p:nvPr/>
          </p:nvCxnSpPr>
          <p:spPr>
            <a:xfrm flipH="1">
              <a:off x="658750" y="2810654"/>
              <a:ext cx="152400" cy="17444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[R] 24">
              <a:extLst>
                <a:ext uri="{FF2B5EF4-FFF2-40B4-BE49-F238E27FC236}">
                  <a16:creationId xmlns:a16="http://schemas.microsoft.com/office/drawing/2014/main" id="{A3C70380-3534-4E88-84F4-C97EE79A2852}"/>
                </a:ext>
              </a:extLst>
            </p:cNvPr>
            <p:cNvCxnSpPr/>
            <p:nvPr/>
          </p:nvCxnSpPr>
          <p:spPr>
            <a:xfrm>
              <a:off x="823025" y="2791924"/>
              <a:ext cx="156989" cy="2068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5777D519-68F4-4DE6-BB63-47EA8070BB1B}"/>
              </a:ext>
            </a:extLst>
          </p:cNvPr>
          <p:cNvSpPr/>
          <p:nvPr/>
        </p:nvSpPr>
        <p:spPr>
          <a:xfrm>
            <a:off x="5273954" y="3527528"/>
            <a:ext cx="1300163" cy="76327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검진예약취소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DDC9A9FB-03F9-467D-A547-37563F303B39}"/>
              </a:ext>
            </a:extLst>
          </p:cNvPr>
          <p:cNvSpPr/>
          <p:nvPr/>
        </p:nvSpPr>
        <p:spPr>
          <a:xfrm>
            <a:off x="6919606" y="3602331"/>
            <a:ext cx="794212" cy="741438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검진예약</a:t>
            </a:r>
            <a:endParaRPr kumimoji="1"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취소됨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11BD9538-5D16-46EE-9A87-7F789A33B427}"/>
              </a:ext>
            </a:extLst>
          </p:cNvPr>
          <p:cNvSpPr/>
          <p:nvPr/>
        </p:nvSpPr>
        <p:spPr>
          <a:xfrm>
            <a:off x="10138280" y="3860554"/>
            <a:ext cx="1300163" cy="569703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예약변경됨</a:t>
            </a: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77A84099-7C63-4E44-B919-135F313591E1}"/>
              </a:ext>
            </a:extLst>
          </p:cNvPr>
          <p:cNvSpPr/>
          <p:nvPr/>
        </p:nvSpPr>
        <p:spPr>
          <a:xfrm>
            <a:off x="2609560" y="5157127"/>
            <a:ext cx="1300163" cy="665964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병원정보</a:t>
            </a:r>
            <a:endParaRPr kumimoji="1"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삭제됨</a:t>
            </a: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0845F338-D515-4F8B-A149-877E250ADB8E}"/>
              </a:ext>
            </a:extLst>
          </p:cNvPr>
          <p:cNvSpPr/>
          <p:nvPr/>
        </p:nvSpPr>
        <p:spPr>
          <a:xfrm>
            <a:off x="1181896" y="5117237"/>
            <a:ext cx="1300163" cy="66596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병원정보삭제</a:t>
            </a: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82FD3821-F36F-481F-B89E-C8993E25B6FA}"/>
              </a:ext>
            </a:extLst>
          </p:cNvPr>
          <p:cNvSpPr/>
          <p:nvPr/>
        </p:nvSpPr>
        <p:spPr>
          <a:xfrm>
            <a:off x="2562955" y="3853462"/>
            <a:ext cx="1300163" cy="665965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병원정보</a:t>
            </a:r>
            <a:endParaRPr kumimoji="1"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변경됨</a:t>
            </a: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7A6D43C4-B504-49B3-AF22-DE6B9D44245B}"/>
              </a:ext>
            </a:extLst>
          </p:cNvPr>
          <p:cNvSpPr/>
          <p:nvPr/>
        </p:nvSpPr>
        <p:spPr>
          <a:xfrm>
            <a:off x="1301234" y="4308873"/>
            <a:ext cx="1300163" cy="57580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검진예약</a:t>
            </a:r>
            <a:endParaRPr kumimoji="1"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취소요청</a:t>
            </a: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F96DF948-FCE7-476F-BDBE-614E31F843B3}"/>
              </a:ext>
            </a:extLst>
          </p:cNvPr>
          <p:cNvSpPr/>
          <p:nvPr/>
        </p:nvSpPr>
        <p:spPr>
          <a:xfrm>
            <a:off x="1287811" y="3688225"/>
            <a:ext cx="1300163" cy="57580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검진예약</a:t>
            </a:r>
            <a:endParaRPr kumimoji="1"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요청</a:t>
            </a:r>
          </a:p>
        </p:txBody>
      </p: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D322E355-FE1B-45E6-9FFA-268C8FBEBD81}"/>
              </a:ext>
            </a:extLst>
          </p:cNvPr>
          <p:cNvGrpSpPr/>
          <p:nvPr/>
        </p:nvGrpSpPr>
        <p:grpSpPr>
          <a:xfrm>
            <a:off x="491335" y="5043136"/>
            <a:ext cx="814952" cy="1257300"/>
            <a:chOff x="194792" y="1921761"/>
            <a:chExt cx="1300163" cy="1257300"/>
          </a:xfrm>
        </p:grpSpPr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BDF5301F-F9DD-43A3-8021-55445DBB670B}"/>
                </a:ext>
              </a:extLst>
            </p:cNvPr>
            <p:cNvSpPr/>
            <p:nvPr/>
          </p:nvSpPr>
          <p:spPr>
            <a:xfrm>
              <a:off x="194792" y="1921761"/>
              <a:ext cx="1300163" cy="12573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ko-KR" sz="1200" b="1" dirty="0">
                  <a:solidFill>
                    <a:schemeClr val="tx1"/>
                  </a:solidFill>
                </a:rPr>
                <a:t>admin</a:t>
              </a:r>
              <a:endParaRPr kumimoji="1"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11BDA0E8-140C-43D9-81C1-5C58D4A089D5}"/>
                </a:ext>
              </a:extLst>
            </p:cNvPr>
            <p:cNvSpPr/>
            <p:nvPr/>
          </p:nvSpPr>
          <p:spPr>
            <a:xfrm>
              <a:off x="635000" y="2224372"/>
              <a:ext cx="343696" cy="34635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85" name="직선 연결선[R] 5">
              <a:extLst>
                <a:ext uri="{FF2B5EF4-FFF2-40B4-BE49-F238E27FC236}">
                  <a16:creationId xmlns:a16="http://schemas.microsoft.com/office/drawing/2014/main" id="{367E802A-6369-4A8E-A5B4-DFD5521B7966}"/>
                </a:ext>
              </a:extLst>
            </p:cNvPr>
            <p:cNvCxnSpPr/>
            <p:nvPr/>
          </p:nvCxnSpPr>
          <p:spPr>
            <a:xfrm>
              <a:off x="651177" y="2666448"/>
              <a:ext cx="34369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연결선[R] 20">
              <a:extLst>
                <a:ext uri="{FF2B5EF4-FFF2-40B4-BE49-F238E27FC236}">
                  <a16:creationId xmlns:a16="http://schemas.microsoft.com/office/drawing/2014/main" id="{954FAA0C-899A-4EC8-943A-393D6553B7FB}"/>
                </a:ext>
              </a:extLst>
            </p:cNvPr>
            <p:cNvCxnSpPr>
              <a:stCxn id="84" idx="4"/>
            </p:cNvCxnSpPr>
            <p:nvPr/>
          </p:nvCxnSpPr>
          <p:spPr>
            <a:xfrm>
              <a:off x="806848" y="2570731"/>
              <a:ext cx="0" cy="26197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연결선[R] 22">
              <a:extLst>
                <a:ext uri="{FF2B5EF4-FFF2-40B4-BE49-F238E27FC236}">
                  <a16:creationId xmlns:a16="http://schemas.microsoft.com/office/drawing/2014/main" id="{57E0911D-A8BD-4BDB-B272-1C3D1B30B1D2}"/>
                </a:ext>
              </a:extLst>
            </p:cNvPr>
            <p:cNvCxnSpPr/>
            <p:nvPr/>
          </p:nvCxnSpPr>
          <p:spPr>
            <a:xfrm flipH="1">
              <a:off x="658750" y="2810654"/>
              <a:ext cx="152400" cy="17444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연결선[R] 24">
              <a:extLst>
                <a:ext uri="{FF2B5EF4-FFF2-40B4-BE49-F238E27FC236}">
                  <a16:creationId xmlns:a16="http://schemas.microsoft.com/office/drawing/2014/main" id="{45FBC095-AA2F-4B49-BDA3-FCB333562BF5}"/>
                </a:ext>
              </a:extLst>
            </p:cNvPr>
            <p:cNvCxnSpPr/>
            <p:nvPr/>
          </p:nvCxnSpPr>
          <p:spPr>
            <a:xfrm>
              <a:off x="823025" y="2791924"/>
              <a:ext cx="156989" cy="2068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C308A700-9E72-462F-A785-B85AADDC4180}"/>
              </a:ext>
            </a:extLst>
          </p:cNvPr>
          <p:cNvSpPr/>
          <p:nvPr/>
        </p:nvSpPr>
        <p:spPr>
          <a:xfrm>
            <a:off x="2315200" y="1723672"/>
            <a:ext cx="514738" cy="456903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b="1">
                <a:solidFill>
                  <a:sysClr val="windowText" lastClr="000000"/>
                </a:solidFill>
              </a:rPr>
              <a:t>병원</a:t>
            </a:r>
            <a:endParaRPr kumimoji="1" lang="ko-KR" altLang="en-US" sz="1400" b="1" dirty="0">
              <a:solidFill>
                <a:sysClr val="windowText" lastClr="000000"/>
              </a:solidFill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71496F3B-D8AA-4539-8FA7-DCA11344C007}"/>
              </a:ext>
            </a:extLst>
          </p:cNvPr>
          <p:cNvSpPr/>
          <p:nvPr/>
        </p:nvSpPr>
        <p:spPr>
          <a:xfrm>
            <a:off x="6493886" y="2455817"/>
            <a:ext cx="514738" cy="206361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b="1" dirty="0">
                <a:solidFill>
                  <a:sysClr val="windowText" lastClr="000000"/>
                </a:solidFill>
              </a:rPr>
              <a:t>검진</a:t>
            </a: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BECD16A2-AD74-4F25-913A-AE46ED3C68E3}"/>
              </a:ext>
            </a:extLst>
          </p:cNvPr>
          <p:cNvSpPr/>
          <p:nvPr/>
        </p:nvSpPr>
        <p:spPr>
          <a:xfrm>
            <a:off x="9784004" y="2455817"/>
            <a:ext cx="514738" cy="215328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b="1" dirty="0">
                <a:solidFill>
                  <a:sysClr val="windowText" lastClr="000000"/>
                </a:solidFill>
              </a:rPr>
              <a:t>예약</a:t>
            </a: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796D60E5-CD4B-40E3-990C-CDC1CAF06728}"/>
              </a:ext>
            </a:extLst>
          </p:cNvPr>
          <p:cNvSpPr/>
          <p:nvPr/>
        </p:nvSpPr>
        <p:spPr>
          <a:xfrm>
            <a:off x="8564072" y="3804361"/>
            <a:ext cx="1300163" cy="65542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예약취소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7F953FF-F5E9-4E1A-838D-BA3C2F35265B}"/>
              </a:ext>
            </a:extLst>
          </p:cNvPr>
          <p:cNvSpPr/>
          <p:nvPr/>
        </p:nvSpPr>
        <p:spPr>
          <a:xfrm>
            <a:off x="4614918" y="2334280"/>
            <a:ext cx="3409734" cy="226249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ko-KR" altLang="en-US" sz="1400" dirty="0">
                <a:solidFill>
                  <a:schemeClr val="tx1"/>
                </a:solidFill>
              </a:rPr>
              <a:t>검진관리</a:t>
            </a:r>
          </a:p>
        </p:txBody>
      </p: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054C4EB9-4E66-480C-8BBC-7C67B52C9EDC}"/>
              </a:ext>
            </a:extLst>
          </p:cNvPr>
          <p:cNvGrpSpPr/>
          <p:nvPr/>
        </p:nvGrpSpPr>
        <p:grpSpPr>
          <a:xfrm>
            <a:off x="4826721" y="2810654"/>
            <a:ext cx="675188" cy="1130169"/>
            <a:chOff x="194792" y="1921761"/>
            <a:chExt cx="1300163" cy="1257300"/>
          </a:xfrm>
        </p:grpSpPr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7E4B5D6E-BD15-432F-B847-CD047C6E12E7}"/>
                </a:ext>
              </a:extLst>
            </p:cNvPr>
            <p:cNvSpPr/>
            <p:nvPr/>
          </p:nvSpPr>
          <p:spPr>
            <a:xfrm>
              <a:off x="194792" y="1921761"/>
              <a:ext cx="1300163" cy="12573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ko-KR" altLang="en-US" sz="1200" b="1" dirty="0">
                  <a:solidFill>
                    <a:schemeClr val="tx1"/>
                  </a:solidFill>
                </a:rPr>
                <a:t>사용자</a:t>
              </a:r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026ED58E-8097-43C3-922F-0E32CC53787D}"/>
                </a:ext>
              </a:extLst>
            </p:cNvPr>
            <p:cNvSpPr/>
            <p:nvPr/>
          </p:nvSpPr>
          <p:spPr>
            <a:xfrm>
              <a:off x="635000" y="2224372"/>
              <a:ext cx="343696" cy="34635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63" name="직선 연결선[R] 31">
              <a:extLst>
                <a:ext uri="{FF2B5EF4-FFF2-40B4-BE49-F238E27FC236}">
                  <a16:creationId xmlns:a16="http://schemas.microsoft.com/office/drawing/2014/main" id="{42A7F379-81C2-4507-B592-0629318601D8}"/>
                </a:ext>
              </a:extLst>
            </p:cNvPr>
            <p:cNvCxnSpPr/>
            <p:nvPr/>
          </p:nvCxnSpPr>
          <p:spPr>
            <a:xfrm>
              <a:off x="651177" y="2666448"/>
              <a:ext cx="34369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[R] 32">
              <a:extLst>
                <a:ext uri="{FF2B5EF4-FFF2-40B4-BE49-F238E27FC236}">
                  <a16:creationId xmlns:a16="http://schemas.microsoft.com/office/drawing/2014/main" id="{C7C94B92-14E1-4EFE-B438-636211D8B830}"/>
                </a:ext>
              </a:extLst>
            </p:cNvPr>
            <p:cNvCxnSpPr>
              <a:stCxn id="61" idx="4"/>
            </p:cNvCxnSpPr>
            <p:nvPr/>
          </p:nvCxnSpPr>
          <p:spPr>
            <a:xfrm>
              <a:off x="806848" y="2570731"/>
              <a:ext cx="0" cy="26197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[R] 33">
              <a:extLst>
                <a:ext uri="{FF2B5EF4-FFF2-40B4-BE49-F238E27FC236}">
                  <a16:creationId xmlns:a16="http://schemas.microsoft.com/office/drawing/2014/main" id="{F5ED6DF1-F85B-4C9D-98BD-85BD2308980D}"/>
                </a:ext>
              </a:extLst>
            </p:cNvPr>
            <p:cNvCxnSpPr/>
            <p:nvPr/>
          </p:nvCxnSpPr>
          <p:spPr>
            <a:xfrm flipH="1">
              <a:off x="658750" y="2810654"/>
              <a:ext cx="152400" cy="17444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[R] 34">
              <a:extLst>
                <a:ext uri="{FF2B5EF4-FFF2-40B4-BE49-F238E27FC236}">
                  <a16:creationId xmlns:a16="http://schemas.microsoft.com/office/drawing/2014/main" id="{091ECB42-A27A-46DD-9858-2123F7DD0C82}"/>
                </a:ext>
              </a:extLst>
            </p:cNvPr>
            <p:cNvCxnSpPr/>
            <p:nvPr/>
          </p:nvCxnSpPr>
          <p:spPr>
            <a:xfrm>
              <a:off x="823025" y="2791924"/>
              <a:ext cx="156989" cy="2068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471FA5C9-F7A6-49C0-A1F8-01FBEA8C15FA}"/>
              </a:ext>
            </a:extLst>
          </p:cNvPr>
          <p:cNvSpPr/>
          <p:nvPr/>
        </p:nvSpPr>
        <p:spPr>
          <a:xfrm>
            <a:off x="8296663" y="2204052"/>
            <a:ext cx="3409734" cy="256707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ko-KR" altLang="en-US" sz="1400" dirty="0">
                <a:solidFill>
                  <a:schemeClr val="tx1"/>
                </a:solidFill>
              </a:rPr>
              <a:t>예약관리</a:t>
            </a:r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07A1893F-AC22-456D-AD48-A97304356920}"/>
              </a:ext>
            </a:extLst>
          </p:cNvPr>
          <p:cNvSpPr/>
          <p:nvPr/>
        </p:nvSpPr>
        <p:spPr>
          <a:xfrm>
            <a:off x="362099" y="1423735"/>
            <a:ext cx="3875511" cy="5069139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ko-KR" altLang="en-US" sz="1400" dirty="0">
                <a:solidFill>
                  <a:schemeClr val="tx1"/>
                </a:solidFill>
              </a:rPr>
              <a:t>병원관리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4087D7A-4DD7-4267-A85B-7E21E322B663}"/>
              </a:ext>
            </a:extLst>
          </p:cNvPr>
          <p:cNvSpPr/>
          <p:nvPr/>
        </p:nvSpPr>
        <p:spPr>
          <a:xfrm>
            <a:off x="8498460" y="2254332"/>
            <a:ext cx="900851" cy="632797"/>
          </a:xfrm>
          <a:prstGeom prst="rect">
            <a:avLst/>
          </a:prstGeom>
          <a:solidFill>
            <a:srgbClr val="D4A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b="1" dirty="0" err="1" smtClean="0">
                <a:solidFill>
                  <a:schemeClr val="tx1"/>
                </a:solidFill>
              </a:rPr>
              <a:t>검진요청</a:t>
            </a:r>
            <a:endParaRPr kumimoji="1" lang="en-US" altLang="ko-KR" sz="1050" b="1" dirty="0" smtClean="0">
              <a:solidFill>
                <a:schemeClr val="tx1"/>
              </a:solidFill>
            </a:endParaRPr>
          </a:p>
          <a:p>
            <a:pPr algn="ctr"/>
            <a:r>
              <a:rPr kumimoji="1" lang="ko-KR" altLang="en-US" sz="1050" b="1" dirty="0" smtClean="0">
                <a:solidFill>
                  <a:schemeClr val="tx1"/>
                </a:solidFill>
              </a:rPr>
              <a:t>완료</a:t>
            </a:r>
          </a:p>
          <a:p>
            <a:pPr algn="ctr"/>
            <a:r>
              <a:rPr kumimoji="1" lang="en-US" altLang="ko-KR" sz="1050" b="1" dirty="0" smtClean="0">
                <a:solidFill>
                  <a:schemeClr val="tx1"/>
                </a:solidFill>
              </a:rPr>
              <a:t>(</a:t>
            </a:r>
            <a:r>
              <a:rPr kumimoji="1" lang="ko-KR" altLang="en-US" sz="1050" b="1" dirty="0" smtClean="0">
                <a:solidFill>
                  <a:schemeClr val="tx1"/>
                </a:solidFill>
              </a:rPr>
              <a:t>검진</a:t>
            </a:r>
            <a:r>
              <a:rPr kumimoji="1" lang="en-US" altLang="ko-KR" sz="1050" b="1" dirty="0" smtClean="0">
                <a:solidFill>
                  <a:schemeClr val="tx1"/>
                </a:solidFill>
              </a:rPr>
              <a:t>)</a:t>
            </a:r>
            <a:endParaRPr kumimoji="1"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99779B36-4769-4983-8798-41F1DAEF15F6}"/>
              </a:ext>
            </a:extLst>
          </p:cNvPr>
          <p:cNvSpPr/>
          <p:nvPr/>
        </p:nvSpPr>
        <p:spPr>
          <a:xfrm>
            <a:off x="8148325" y="3425281"/>
            <a:ext cx="900851" cy="632797"/>
          </a:xfrm>
          <a:prstGeom prst="rect">
            <a:avLst/>
          </a:prstGeom>
          <a:solidFill>
            <a:srgbClr val="D4A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b="1" dirty="0">
                <a:solidFill>
                  <a:schemeClr val="tx1"/>
                </a:solidFill>
              </a:rPr>
              <a:t>예약취소</a:t>
            </a:r>
            <a:endParaRPr kumimoji="1" lang="en-US" altLang="ko-KR" sz="1050" b="1" dirty="0">
              <a:solidFill>
                <a:schemeClr val="tx1"/>
              </a:solidFill>
            </a:endParaRPr>
          </a:p>
          <a:p>
            <a:pPr algn="ctr"/>
            <a:r>
              <a:rPr kumimoji="1" lang="ko-KR" altLang="en-US" sz="1050" b="1" dirty="0">
                <a:solidFill>
                  <a:schemeClr val="tx1"/>
                </a:solidFill>
              </a:rPr>
              <a:t>요청</a:t>
            </a:r>
            <a:endParaRPr kumimoji="1" lang="en-US" altLang="ko-KR" sz="1050" b="1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R" sz="1050" b="1" dirty="0">
                <a:solidFill>
                  <a:schemeClr val="tx1"/>
                </a:solidFill>
              </a:rPr>
              <a:t>(</a:t>
            </a:r>
            <a:r>
              <a:rPr kumimoji="1" lang="ko-KR" altLang="en-US" sz="1050" b="1" dirty="0">
                <a:solidFill>
                  <a:schemeClr val="tx1"/>
                </a:solidFill>
              </a:rPr>
              <a:t>검진</a:t>
            </a:r>
            <a:r>
              <a:rPr kumimoji="1" lang="en-US" altLang="ko-KR" sz="1050" b="1" dirty="0">
                <a:solidFill>
                  <a:schemeClr val="tx1"/>
                </a:solidFill>
              </a:rPr>
              <a:t>)</a:t>
            </a:r>
            <a:endParaRPr kumimoji="1"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537CF2A9-3B45-4281-AACD-AC9ACA8E89A6}"/>
              </a:ext>
            </a:extLst>
          </p:cNvPr>
          <p:cNvSpPr/>
          <p:nvPr/>
        </p:nvSpPr>
        <p:spPr>
          <a:xfrm>
            <a:off x="5687860" y="4386849"/>
            <a:ext cx="900851" cy="632797"/>
          </a:xfrm>
          <a:prstGeom prst="rect">
            <a:avLst/>
          </a:prstGeom>
          <a:solidFill>
            <a:srgbClr val="D4A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b="1" dirty="0">
                <a:solidFill>
                  <a:schemeClr val="tx1"/>
                </a:solidFill>
              </a:rPr>
              <a:t>예약완료</a:t>
            </a:r>
            <a:endParaRPr kumimoji="1" lang="en-US" altLang="ko-KR" sz="1050" b="1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R" sz="1050" b="1" dirty="0">
                <a:solidFill>
                  <a:schemeClr val="tx1"/>
                </a:solidFill>
              </a:rPr>
              <a:t>(</a:t>
            </a:r>
            <a:r>
              <a:rPr kumimoji="1" lang="ko-KR" altLang="en-US" sz="1050" b="1" dirty="0">
                <a:solidFill>
                  <a:schemeClr val="tx1"/>
                </a:solidFill>
              </a:rPr>
              <a:t>예약</a:t>
            </a:r>
            <a:r>
              <a:rPr kumimoji="1" lang="en-US" altLang="ko-KR" sz="1050" b="1" dirty="0">
                <a:solidFill>
                  <a:schemeClr val="tx1"/>
                </a:solidFill>
              </a:rPr>
              <a:t>)</a:t>
            </a:r>
            <a:endParaRPr kumimoji="1"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359FFF82-1ED3-4DF0-B67C-50FA02078716}"/>
              </a:ext>
            </a:extLst>
          </p:cNvPr>
          <p:cNvSpPr/>
          <p:nvPr/>
        </p:nvSpPr>
        <p:spPr>
          <a:xfrm>
            <a:off x="3706646" y="2332925"/>
            <a:ext cx="900851" cy="632797"/>
          </a:xfrm>
          <a:prstGeom prst="rect">
            <a:avLst/>
          </a:prstGeom>
          <a:solidFill>
            <a:srgbClr val="D4A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b="1" dirty="0">
                <a:solidFill>
                  <a:schemeClr val="tx1"/>
                </a:solidFill>
              </a:rPr>
              <a:t>병원정보</a:t>
            </a:r>
            <a:endParaRPr kumimoji="1" lang="en-US" altLang="ko-KR" sz="1050" b="1" dirty="0">
              <a:solidFill>
                <a:schemeClr val="tx1"/>
              </a:solidFill>
            </a:endParaRPr>
          </a:p>
          <a:p>
            <a:pPr algn="ctr"/>
            <a:r>
              <a:rPr kumimoji="1" lang="ko-KR" altLang="en-US" sz="1050" b="1" dirty="0">
                <a:solidFill>
                  <a:schemeClr val="tx1"/>
                </a:solidFill>
              </a:rPr>
              <a:t>등록</a:t>
            </a:r>
            <a:endParaRPr kumimoji="1" lang="en-US" altLang="ko-KR" sz="1050" b="1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R" sz="1050" b="1" dirty="0">
                <a:solidFill>
                  <a:schemeClr val="tx1"/>
                </a:solidFill>
              </a:rPr>
              <a:t>(</a:t>
            </a:r>
            <a:r>
              <a:rPr kumimoji="1" lang="ko-KR" altLang="en-US" sz="1050" b="1" dirty="0">
                <a:solidFill>
                  <a:schemeClr val="tx1"/>
                </a:solidFill>
              </a:rPr>
              <a:t>병원</a:t>
            </a:r>
            <a:r>
              <a:rPr kumimoji="1" lang="en-US" altLang="ko-KR" sz="1050" b="1" dirty="0">
                <a:solidFill>
                  <a:schemeClr val="tx1"/>
                </a:solidFill>
              </a:rPr>
              <a:t>)</a:t>
            </a:r>
            <a:endParaRPr kumimoji="1" lang="ko-KR" altLang="en-US" sz="1050" b="1" dirty="0">
              <a:solidFill>
                <a:schemeClr val="tx1"/>
              </a:solidFill>
            </a:endParaRPr>
          </a:p>
        </p:txBody>
      </p:sp>
      <p:cxnSp>
        <p:nvCxnSpPr>
          <p:cNvPr id="4" name="연결선: 꺾임 3">
            <a:extLst>
              <a:ext uri="{FF2B5EF4-FFF2-40B4-BE49-F238E27FC236}">
                <a16:creationId xmlns:a16="http://schemas.microsoft.com/office/drawing/2014/main" id="{D40E2D9B-8C60-40EF-9CC4-6AD9322D1C48}"/>
              </a:ext>
            </a:extLst>
          </p:cNvPr>
          <p:cNvCxnSpPr>
            <a:stCxn id="39" idx="0"/>
            <a:endCxn id="81" idx="1"/>
          </p:cNvCxnSpPr>
          <p:nvPr/>
        </p:nvCxnSpPr>
        <p:spPr>
          <a:xfrm rot="16200000" flipH="1" flipV="1">
            <a:off x="3641041" y="277492"/>
            <a:ext cx="1345406" cy="6051865"/>
          </a:xfrm>
          <a:prstGeom prst="bentConnector4">
            <a:avLst>
              <a:gd name="adj1" fmla="val -70745"/>
              <a:gd name="adj2" fmla="val 114354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꺾인 연결선 11"/>
          <p:cNvCxnSpPr>
            <a:stCxn id="39" idx="3"/>
            <a:endCxn id="2" idx="1"/>
          </p:cNvCxnSpPr>
          <p:nvPr/>
        </p:nvCxnSpPr>
        <p:spPr>
          <a:xfrm flipV="1">
            <a:off x="7736782" y="2570731"/>
            <a:ext cx="761678" cy="441632"/>
          </a:xfrm>
          <a:prstGeom prst="bentConnector3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꺾인 연결선 89"/>
          <p:cNvCxnSpPr>
            <a:stCxn id="68" idx="3"/>
            <a:endCxn id="54" idx="1"/>
          </p:cNvCxnSpPr>
          <p:nvPr/>
        </p:nvCxnSpPr>
        <p:spPr>
          <a:xfrm flipV="1">
            <a:off x="7713818" y="3741680"/>
            <a:ext cx="434507" cy="23137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꺾인 연결선 91"/>
          <p:cNvCxnSpPr>
            <a:stCxn id="40" idx="3"/>
            <a:endCxn id="55" idx="2"/>
          </p:cNvCxnSpPr>
          <p:nvPr/>
        </p:nvCxnSpPr>
        <p:spPr>
          <a:xfrm flipH="1">
            <a:off x="6138286" y="2998810"/>
            <a:ext cx="5271567" cy="2020836"/>
          </a:xfrm>
          <a:prstGeom prst="bentConnector4">
            <a:avLst>
              <a:gd name="adj1" fmla="val -10801"/>
              <a:gd name="adj2" fmla="val 151624"/>
            </a:avLst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01AB7710-E3C7-487D-BA5C-1881820F8ED9}"/>
              </a:ext>
            </a:extLst>
          </p:cNvPr>
          <p:cNvSpPr/>
          <p:nvPr/>
        </p:nvSpPr>
        <p:spPr>
          <a:xfrm>
            <a:off x="4726319" y="4308564"/>
            <a:ext cx="900851" cy="632797"/>
          </a:xfrm>
          <a:prstGeom prst="rect">
            <a:avLst/>
          </a:prstGeom>
          <a:solidFill>
            <a:srgbClr val="D4A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b="1" dirty="0">
                <a:solidFill>
                  <a:schemeClr val="tx1"/>
                </a:solidFill>
              </a:rPr>
              <a:t>병원정보</a:t>
            </a:r>
            <a:endParaRPr kumimoji="1" lang="en-US" altLang="ko-KR" sz="1050" b="1" dirty="0">
              <a:solidFill>
                <a:schemeClr val="tx1"/>
              </a:solidFill>
            </a:endParaRPr>
          </a:p>
          <a:p>
            <a:pPr algn="ctr"/>
            <a:r>
              <a:rPr kumimoji="1" lang="ko-KR" altLang="en-US" sz="1050" b="1" dirty="0">
                <a:solidFill>
                  <a:schemeClr val="tx1"/>
                </a:solidFill>
              </a:rPr>
              <a:t>삭제</a:t>
            </a:r>
            <a:endParaRPr kumimoji="1" lang="en-US" altLang="ko-KR" sz="1050" b="1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R" sz="1050" b="1" dirty="0">
                <a:solidFill>
                  <a:schemeClr val="tx1"/>
                </a:solidFill>
              </a:rPr>
              <a:t>(</a:t>
            </a:r>
            <a:r>
              <a:rPr kumimoji="1" lang="ko-KR" altLang="en-US" sz="1050" b="1" dirty="0">
                <a:solidFill>
                  <a:schemeClr val="tx1"/>
                </a:solidFill>
              </a:rPr>
              <a:t>병원</a:t>
            </a:r>
            <a:r>
              <a:rPr kumimoji="1" lang="en-US" altLang="ko-KR" sz="1050" b="1" dirty="0">
                <a:solidFill>
                  <a:schemeClr val="tx1"/>
                </a:solidFill>
              </a:rPr>
              <a:t>)</a:t>
            </a:r>
            <a:endParaRPr kumimoji="1"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01AB7710-E3C7-487D-BA5C-1881820F8ED9}"/>
              </a:ext>
            </a:extLst>
          </p:cNvPr>
          <p:cNvSpPr/>
          <p:nvPr/>
        </p:nvSpPr>
        <p:spPr>
          <a:xfrm>
            <a:off x="8296663" y="4510565"/>
            <a:ext cx="900851" cy="632797"/>
          </a:xfrm>
          <a:prstGeom prst="rect">
            <a:avLst/>
          </a:prstGeom>
          <a:solidFill>
            <a:srgbClr val="D4A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b="1" dirty="0">
                <a:solidFill>
                  <a:schemeClr val="tx1"/>
                </a:solidFill>
              </a:rPr>
              <a:t>병원정보</a:t>
            </a:r>
            <a:endParaRPr kumimoji="1" lang="en-US" altLang="ko-KR" sz="1050" b="1" dirty="0">
              <a:solidFill>
                <a:schemeClr val="tx1"/>
              </a:solidFill>
            </a:endParaRPr>
          </a:p>
          <a:p>
            <a:pPr algn="ctr"/>
            <a:r>
              <a:rPr kumimoji="1" lang="ko-KR" altLang="en-US" sz="1050" b="1" dirty="0">
                <a:solidFill>
                  <a:schemeClr val="tx1"/>
                </a:solidFill>
              </a:rPr>
              <a:t>삭제</a:t>
            </a:r>
            <a:endParaRPr kumimoji="1" lang="en-US" altLang="ko-KR" sz="1050" b="1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R" sz="1050" b="1" dirty="0">
                <a:solidFill>
                  <a:schemeClr val="tx1"/>
                </a:solidFill>
              </a:rPr>
              <a:t>(</a:t>
            </a:r>
            <a:r>
              <a:rPr kumimoji="1" lang="ko-KR" altLang="en-US" sz="1050" b="1" dirty="0">
                <a:solidFill>
                  <a:schemeClr val="tx1"/>
                </a:solidFill>
              </a:rPr>
              <a:t>병원</a:t>
            </a:r>
            <a:r>
              <a:rPr kumimoji="1" lang="en-US" altLang="ko-KR" sz="1050" b="1" dirty="0">
                <a:solidFill>
                  <a:schemeClr val="tx1"/>
                </a:solidFill>
              </a:rPr>
              <a:t>)</a:t>
            </a:r>
            <a:endParaRPr kumimoji="1" lang="ko-KR" altLang="en-US" sz="1050" b="1" dirty="0">
              <a:solidFill>
                <a:schemeClr val="tx1"/>
              </a:solidFill>
            </a:endParaRPr>
          </a:p>
        </p:txBody>
      </p:sp>
      <p:cxnSp>
        <p:nvCxnSpPr>
          <p:cNvPr id="96" name="꺾인 연결선 95"/>
          <p:cNvCxnSpPr>
            <a:stCxn id="70" idx="3"/>
            <a:endCxn id="94" idx="2"/>
          </p:cNvCxnSpPr>
          <p:nvPr/>
        </p:nvCxnSpPr>
        <p:spPr>
          <a:xfrm flipV="1">
            <a:off x="3909723" y="4941361"/>
            <a:ext cx="1267022" cy="548748"/>
          </a:xfrm>
          <a:prstGeom prst="bentConnector2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꺾인 연결선 96"/>
          <p:cNvCxnSpPr>
            <a:endCxn id="95" idx="2"/>
          </p:cNvCxnSpPr>
          <p:nvPr/>
        </p:nvCxnSpPr>
        <p:spPr>
          <a:xfrm flipV="1">
            <a:off x="3909723" y="5143362"/>
            <a:ext cx="4837366" cy="346747"/>
          </a:xfrm>
          <a:prstGeom prst="bentConnector2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99779B36-4769-4983-8798-41F1DAEF15F6}"/>
              </a:ext>
            </a:extLst>
          </p:cNvPr>
          <p:cNvSpPr/>
          <p:nvPr/>
        </p:nvSpPr>
        <p:spPr>
          <a:xfrm>
            <a:off x="445097" y="4290481"/>
            <a:ext cx="900851" cy="632797"/>
          </a:xfrm>
          <a:prstGeom prst="rect">
            <a:avLst/>
          </a:prstGeom>
          <a:solidFill>
            <a:srgbClr val="D4A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b="1" dirty="0">
                <a:solidFill>
                  <a:schemeClr val="tx1"/>
                </a:solidFill>
              </a:rPr>
              <a:t>예약취소</a:t>
            </a:r>
            <a:endParaRPr kumimoji="1" lang="en-US" altLang="ko-KR" sz="1050" b="1" dirty="0">
              <a:solidFill>
                <a:schemeClr val="tx1"/>
              </a:solidFill>
            </a:endParaRPr>
          </a:p>
          <a:p>
            <a:pPr algn="ctr"/>
            <a:r>
              <a:rPr kumimoji="1" lang="ko-KR" altLang="en-US" sz="1050" b="1" dirty="0">
                <a:solidFill>
                  <a:schemeClr val="tx1"/>
                </a:solidFill>
              </a:rPr>
              <a:t>요청</a:t>
            </a:r>
            <a:endParaRPr kumimoji="1" lang="en-US" altLang="ko-KR" sz="1050" b="1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R" sz="1050" b="1" dirty="0">
                <a:solidFill>
                  <a:schemeClr val="tx1"/>
                </a:solidFill>
              </a:rPr>
              <a:t>(</a:t>
            </a:r>
            <a:r>
              <a:rPr kumimoji="1" lang="ko-KR" altLang="en-US" sz="1050" b="1" dirty="0">
                <a:solidFill>
                  <a:schemeClr val="tx1"/>
                </a:solidFill>
              </a:rPr>
              <a:t>검진</a:t>
            </a:r>
            <a:r>
              <a:rPr kumimoji="1" lang="en-US" altLang="ko-KR" sz="1050" b="1" dirty="0">
                <a:solidFill>
                  <a:schemeClr val="tx1"/>
                </a:solidFill>
              </a:rPr>
              <a:t>)</a:t>
            </a:r>
            <a:endParaRPr kumimoji="1" lang="ko-KR" altLang="en-US" sz="1050" b="1" dirty="0">
              <a:solidFill>
                <a:schemeClr val="tx1"/>
              </a:solidFill>
            </a:endParaRPr>
          </a:p>
        </p:txBody>
      </p:sp>
      <p:cxnSp>
        <p:nvCxnSpPr>
          <p:cNvPr id="99" name="꺾인 연결선 98"/>
          <p:cNvCxnSpPr>
            <a:stCxn id="68" idx="3"/>
            <a:endCxn id="98" idx="1"/>
          </p:cNvCxnSpPr>
          <p:nvPr/>
        </p:nvCxnSpPr>
        <p:spPr>
          <a:xfrm flipH="1">
            <a:off x="445097" y="3973050"/>
            <a:ext cx="7268721" cy="633830"/>
          </a:xfrm>
          <a:prstGeom prst="bentConnector5">
            <a:avLst>
              <a:gd name="adj1" fmla="val -3145"/>
              <a:gd name="adj2" fmla="val -419931"/>
              <a:gd name="adj3" fmla="val 103145"/>
            </a:avLst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38281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65" y="2038620"/>
            <a:ext cx="11790023" cy="3687875"/>
          </a:xfrm>
          <a:prstGeom prst="rect">
            <a:avLst/>
          </a:prstGeom>
        </p:spPr>
      </p:pic>
      <p:sp>
        <p:nvSpPr>
          <p:cNvPr id="3" name="제목 1"/>
          <p:cNvSpPr txBox="1">
            <a:spLocks/>
          </p:cNvSpPr>
          <p:nvPr/>
        </p:nvSpPr>
        <p:spPr>
          <a:xfrm>
            <a:off x="774032" y="-704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ko-KR" altLang="en-US" dirty="0"/>
              <a:t>기능 요구사항 </a:t>
            </a:r>
            <a:r>
              <a:rPr kumimoji="1" lang="en-US" altLang="ko-KR" dirty="0"/>
              <a:t>coverage</a:t>
            </a:r>
            <a:endParaRPr kumimoji="1"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429625" y="4613347"/>
            <a:ext cx="3471863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342900" indent="-342900">
              <a:buFontTx/>
              <a:buAutoNum type="arabicPeriod"/>
            </a:pPr>
            <a:r>
              <a:rPr kumimoji="1" lang="ko-KR" altLang="en-US" dirty="0"/>
              <a:t>요구사항별로 모든 나래이션이 가능한지 검증함</a:t>
            </a:r>
            <a:endParaRPr kumimoji="1" lang="en-US" altLang="ko-KR" dirty="0"/>
          </a:p>
          <a:p>
            <a:pPr marL="342900" indent="-342900">
              <a:buFontTx/>
              <a:buAutoNum type="arabicPeriod"/>
            </a:pPr>
            <a:r>
              <a:rPr kumimoji="1" lang="ko-KR" altLang="en-US" dirty="0"/>
              <a:t>기능 요구사항별로 패스 표시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215719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시나리오 </a:t>
            </a:r>
            <a:r>
              <a:rPr kumimoji="1" lang="en-US" altLang="ko-KR" dirty="0"/>
              <a:t>Coverage Check (1)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1099800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관리자가 병원 정보</a:t>
            </a:r>
            <a:r>
              <a:rPr lang="en-US" altLang="ko-KR" dirty="0"/>
              <a:t>( </a:t>
            </a:r>
            <a:r>
              <a:rPr lang="ko-KR" altLang="en-US" dirty="0" err="1"/>
              <a:t>병원이름</a:t>
            </a:r>
            <a:r>
              <a:rPr lang="en-US" altLang="ko-KR" dirty="0"/>
              <a:t>, </a:t>
            </a:r>
            <a:r>
              <a:rPr lang="ko-KR" altLang="en-US" dirty="0"/>
              <a:t>예약일</a:t>
            </a:r>
            <a:r>
              <a:rPr lang="en-US" altLang="ko-KR" dirty="0"/>
              <a:t>, </a:t>
            </a:r>
            <a:r>
              <a:rPr lang="ko-KR" altLang="en-US" dirty="0" err="1"/>
              <a:t>가능인원수</a:t>
            </a:r>
            <a:r>
              <a:rPr lang="en-US" altLang="ko-KR" dirty="0"/>
              <a:t>)</a:t>
            </a:r>
            <a:r>
              <a:rPr lang="ko-KR" altLang="en-US" dirty="0"/>
              <a:t>를 등록한다</a:t>
            </a:r>
            <a:r>
              <a:rPr lang="en-US" altLang="ko-KR" dirty="0"/>
              <a:t>.</a:t>
            </a:r>
            <a:endParaRPr kumimoji="1" lang="en-US" altLang="ko-KR" dirty="0"/>
          </a:p>
          <a:p>
            <a:pPr marL="514350" indent="-514350">
              <a:buFont typeface="+mj-lt"/>
              <a:buAutoNum type="arabicPeriod"/>
            </a:pPr>
            <a:endParaRPr kumimoji="1"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087" y="2471738"/>
            <a:ext cx="10029825" cy="370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8593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시나리오 </a:t>
            </a:r>
            <a:r>
              <a:rPr kumimoji="1" lang="en-US" altLang="ko-KR" dirty="0"/>
              <a:t>Coverage Check (2)</a:t>
            </a:r>
            <a:endParaRPr kumimoji="1" lang="ko-KR" altLang="en-US" dirty="0"/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452436" y="1445948"/>
            <a:ext cx="1097756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/>
              <a:t>2</a:t>
            </a:r>
            <a:r>
              <a:rPr lang="en-US" altLang="ko-KR" dirty="0" smtClean="0"/>
              <a:t>. </a:t>
            </a:r>
            <a:r>
              <a:rPr lang="ko-KR" altLang="en-US" dirty="0" smtClean="0"/>
              <a:t>고객이 </a:t>
            </a:r>
            <a:r>
              <a:rPr lang="ko-KR" altLang="en-US" dirty="0"/>
              <a:t>건강검진을 예약을 요청한다</a:t>
            </a:r>
            <a:r>
              <a:rPr lang="en-US" altLang="ko-KR" dirty="0"/>
              <a:t>.</a:t>
            </a:r>
            <a:r>
              <a:rPr lang="ko-KR" altLang="en-US" dirty="0"/>
              <a:t/>
            </a:r>
            <a:br>
              <a:rPr lang="ko-KR" altLang="en-US" dirty="0"/>
            </a:br>
            <a:r>
              <a:rPr lang="en-US" altLang="ko-KR" dirty="0"/>
              <a:t>3</a:t>
            </a:r>
            <a:r>
              <a:rPr lang="en-US" altLang="ko-KR" dirty="0" smtClean="0"/>
              <a:t>. </a:t>
            </a:r>
            <a:r>
              <a:rPr lang="ko-KR" altLang="en-US" dirty="0" smtClean="0"/>
              <a:t>해당 </a:t>
            </a:r>
            <a:r>
              <a:rPr lang="ko-KR" altLang="en-US" dirty="0"/>
              <a:t>병원의 </a:t>
            </a:r>
            <a:r>
              <a:rPr lang="ko-KR" altLang="en-US" dirty="0" err="1"/>
              <a:t>검진가능</a:t>
            </a:r>
            <a:r>
              <a:rPr lang="ko-KR" altLang="en-US" dirty="0"/>
              <a:t> 인원이 감소한다</a:t>
            </a:r>
            <a:r>
              <a:rPr lang="en-US" altLang="ko-KR" dirty="0"/>
              <a:t>. (Sync)</a:t>
            </a:r>
            <a:r>
              <a:rPr lang="ko-KR" altLang="en-US" dirty="0"/>
              <a:t/>
            </a:r>
            <a:br>
              <a:rPr lang="ko-KR" altLang="en-US" dirty="0"/>
            </a:br>
            <a:r>
              <a:rPr lang="en-US" altLang="ko-KR" dirty="0"/>
              <a:t>4</a:t>
            </a:r>
            <a:r>
              <a:rPr lang="en-US" altLang="ko-KR" dirty="0" smtClean="0"/>
              <a:t>. </a:t>
            </a:r>
            <a:r>
              <a:rPr lang="ko-KR" altLang="en-US" dirty="0" smtClean="0"/>
              <a:t>예약 </a:t>
            </a:r>
            <a:r>
              <a:rPr lang="ko-KR" altLang="en-US" dirty="0"/>
              <a:t>완료로 변경된다</a:t>
            </a:r>
            <a:r>
              <a:rPr lang="en-US" altLang="ko-KR" dirty="0"/>
              <a:t>. (</a:t>
            </a:r>
            <a:r>
              <a:rPr lang="en-US" altLang="ko-KR" dirty="0" err="1"/>
              <a:t>Async</a:t>
            </a:r>
            <a:r>
              <a:rPr lang="en-US" altLang="ko-KR" dirty="0"/>
              <a:t>)</a:t>
            </a:r>
            <a:r>
              <a:rPr lang="ko-KR" altLang="en-US" dirty="0"/>
              <a:t/>
            </a:r>
            <a:br>
              <a:rPr lang="ko-KR" altLang="en-US" dirty="0"/>
            </a:br>
            <a:r>
              <a:rPr lang="en-US" altLang="ko-KR" dirty="0"/>
              <a:t>5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예약관리의</a:t>
            </a:r>
            <a:r>
              <a:rPr lang="ko-KR" altLang="en-US" dirty="0" smtClean="0"/>
              <a:t> </a:t>
            </a:r>
            <a:r>
              <a:rPr lang="ko-KR" altLang="en-US" dirty="0"/>
              <a:t>해당 내역의 상태가 등록된다</a:t>
            </a:r>
            <a:r>
              <a:rPr lang="en-US" altLang="ko-KR" dirty="0"/>
              <a:t>.</a:t>
            </a:r>
            <a:endParaRPr kumimoji="1"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087" y="3032654"/>
            <a:ext cx="10029825" cy="370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8123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시나리오 </a:t>
            </a:r>
            <a:r>
              <a:rPr kumimoji="1" lang="en-US" altLang="ko-KR" dirty="0"/>
              <a:t>Coverage Check </a:t>
            </a:r>
            <a:r>
              <a:rPr kumimoji="1" lang="en-US" altLang="ko-KR" dirty="0" smtClean="0"/>
              <a:t>(3)</a:t>
            </a:r>
            <a:endParaRPr kumimoji="1" lang="ko-KR" altLang="en-US" dirty="0"/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452436" y="1445948"/>
            <a:ext cx="1097756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/>
              <a:t>6</a:t>
            </a:r>
            <a:r>
              <a:rPr lang="en-US" altLang="ko-KR" dirty="0" smtClean="0"/>
              <a:t>. </a:t>
            </a:r>
            <a:r>
              <a:rPr lang="ko-KR" altLang="en-US" dirty="0" smtClean="0"/>
              <a:t>고객이 </a:t>
            </a:r>
            <a:r>
              <a:rPr lang="ko-KR" altLang="en-US" dirty="0"/>
              <a:t>건강검진 예약을 취소한다</a:t>
            </a:r>
            <a:r>
              <a:rPr lang="en-US" altLang="ko-KR" dirty="0"/>
              <a:t>.</a:t>
            </a:r>
            <a:r>
              <a:rPr lang="ko-KR" altLang="en-US" dirty="0"/>
              <a:t/>
            </a:r>
            <a:br>
              <a:rPr lang="ko-KR" altLang="en-US" dirty="0"/>
            </a:br>
            <a:r>
              <a:rPr lang="en-US" altLang="ko-KR" dirty="0"/>
              <a:t>7</a:t>
            </a:r>
            <a:r>
              <a:rPr lang="en-US" altLang="ko-KR" dirty="0" smtClean="0"/>
              <a:t>. </a:t>
            </a:r>
            <a:r>
              <a:rPr lang="ko-KR" altLang="en-US" dirty="0" smtClean="0"/>
              <a:t>취소 </a:t>
            </a:r>
            <a:r>
              <a:rPr lang="ko-KR" altLang="en-US" dirty="0"/>
              <a:t>시</a:t>
            </a:r>
            <a:r>
              <a:rPr lang="en-US" altLang="ko-KR" dirty="0"/>
              <a:t>, </a:t>
            </a:r>
            <a:r>
              <a:rPr lang="ko-KR" altLang="en-US" dirty="0"/>
              <a:t>병원의 </a:t>
            </a:r>
            <a:r>
              <a:rPr lang="ko-KR" altLang="en-US" dirty="0" err="1"/>
              <a:t>검진가능</a:t>
            </a:r>
            <a:r>
              <a:rPr lang="ko-KR" altLang="en-US" dirty="0"/>
              <a:t> 인원이 증가한다</a:t>
            </a:r>
            <a:r>
              <a:rPr lang="en-US" altLang="ko-KR" dirty="0"/>
              <a:t>. (</a:t>
            </a:r>
            <a:r>
              <a:rPr lang="en-US" altLang="ko-KR" dirty="0" err="1"/>
              <a:t>Async</a:t>
            </a:r>
            <a:r>
              <a:rPr lang="en-US" altLang="ko-KR" dirty="0"/>
              <a:t>)</a:t>
            </a:r>
            <a:r>
              <a:rPr lang="ko-KR" altLang="en-US" dirty="0"/>
              <a:t/>
            </a:r>
            <a:br>
              <a:rPr lang="ko-KR" altLang="en-US" dirty="0"/>
            </a:br>
            <a:r>
              <a:rPr lang="en-US" altLang="ko-KR" dirty="0"/>
              <a:t>8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예약관리의</a:t>
            </a:r>
            <a:r>
              <a:rPr lang="ko-KR" altLang="en-US" dirty="0" smtClean="0"/>
              <a:t> </a:t>
            </a:r>
            <a:r>
              <a:rPr lang="ko-KR" altLang="en-US" dirty="0"/>
              <a:t>해당 내역의 상태가 예약 취소로 변경된다</a:t>
            </a:r>
            <a:r>
              <a:rPr lang="en-US" altLang="ko-KR" dirty="0"/>
              <a:t>.</a:t>
            </a:r>
            <a:endParaRPr kumimoji="1"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087" y="2771511"/>
            <a:ext cx="10029825" cy="370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1573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761727" y="4175236"/>
            <a:ext cx="10197146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1. </a:t>
            </a:r>
            <a:r>
              <a:rPr lang="ko-KR" altLang="en-US" sz="1600" dirty="0" smtClean="0"/>
              <a:t>트랜잭션</a:t>
            </a:r>
            <a:endParaRPr lang="ko-KR" altLang="en-US" sz="1600" dirty="0"/>
          </a:p>
          <a:p>
            <a:pPr lvl="1"/>
            <a:r>
              <a:rPr lang="en-US" altLang="ko-KR" sz="1600" dirty="0" smtClean="0"/>
              <a:t>- </a:t>
            </a:r>
            <a:r>
              <a:rPr lang="ko-KR" altLang="en-US" sz="1600" dirty="0" smtClean="0"/>
              <a:t>고객의 </a:t>
            </a:r>
            <a:r>
              <a:rPr lang="ko-KR" altLang="en-US" sz="1600" dirty="0"/>
              <a:t>예약에 따라서 해당 날짜 </a:t>
            </a:r>
            <a:r>
              <a:rPr lang="en-US" altLang="ko-KR" sz="1600" dirty="0"/>
              <a:t>/ </a:t>
            </a:r>
            <a:r>
              <a:rPr lang="ko-KR" altLang="en-US" sz="1600" dirty="0"/>
              <a:t>병원의 </a:t>
            </a:r>
            <a:r>
              <a:rPr lang="ko-KR" altLang="en-US" sz="1600" dirty="0" err="1"/>
              <a:t>검진가능</a:t>
            </a:r>
            <a:r>
              <a:rPr lang="ko-KR" altLang="en-US" sz="1600" dirty="0"/>
              <a:t> 인원이 감소한다</a:t>
            </a:r>
            <a:r>
              <a:rPr lang="en-US" altLang="ko-KR" sz="1600" dirty="0"/>
              <a:t>. &gt; Sync</a:t>
            </a:r>
          </a:p>
          <a:p>
            <a:pPr lvl="1"/>
            <a:r>
              <a:rPr lang="en-US" altLang="ko-KR" sz="1600" dirty="0" smtClean="0"/>
              <a:t>- </a:t>
            </a:r>
            <a:r>
              <a:rPr lang="ko-KR" altLang="en-US" sz="1600" dirty="0" smtClean="0"/>
              <a:t>고객의 </a:t>
            </a:r>
            <a:r>
              <a:rPr lang="ko-KR" altLang="en-US" sz="1600" dirty="0"/>
              <a:t>취소에 따라서 해당 날짜 </a:t>
            </a:r>
            <a:r>
              <a:rPr lang="en-US" altLang="ko-KR" sz="1600" dirty="0"/>
              <a:t>/ </a:t>
            </a:r>
            <a:r>
              <a:rPr lang="ko-KR" altLang="en-US" sz="1600" dirty="0"/>
              <a:t>병원의 </a:t>
            </a:r>
            <a:r>
              <a:rPr lang="ko-KR" altLang="en-US" sz="1600" dirty="0" err="1"/>
              <a:t>검진가능</a:t>
            </a:r>
            <a:r>
              <a:rPr lang="ko-KR" altLang="en-US" sz="1600" dirty="0"/>
              <a:t> 인원이 증가한다</a:t>
            </a:r>
            <a:r>
              <a:rPr lang="en-US" altLang="ko-KR" sz="1600" dirty="0"/>
              <a:t>. &gt; </a:t>
            </a:r>
            <a:r>
              <a:rPr lang="en-US" altLang="ko-KR" sz="1600" dirty="0" err="1"/>
              <a:t>Async</a:t>
            </a:r>
            <a:endParaRPr lang="en-US" altLang="ko-KR" sz="1600" dirty="0"/>
          </a:p>
          <a:p>
            <a:r>
              <a:rPr lang="en-US" altLang="ko-KR" sz="1600" dirty="0" smtClean="0"/>
              <a:t>2. </a:t>
            </a:r>
            <a:r>
              <a:rPr lang="ko-KR" altLang="en-US" sz="1600" dirty="0" err="1" smtClean="0"/>
              <a:t>장애격리</a:t>
            </a:r>
            <a:endParaRPr lang="ko-KR" altLang="en-US" sz="1600" dirty="0"/>
          </a:p>
          <a:p>
            <a:pPr lvl="1"/>
            <a:r>
              <a:rPr lang="en-US" altLang="ko-KR" sz="1600" dirty="0" smtClean="0"/>
              <a:t>- </a:t>
            </a:r>
            <a:r>
              <a:rPr lang="ko-KR" altLang="en-US" sz="1600" dirty="0" smtClean="0"/>
              <a:t>예약 </a:t>
            </a:r>
            <a:r>
              <a:rPr lang="ko-KR" altLang="en-US" sz="1600" dirty="0"/>
              <a:t>관리 서비스에 장애가 발생하더라도 검진 예약은 정상적으로 처리 가능하다</a:t>
            </a:r>
            <a:r>
              <a:rPr lang="en-US" altLang="ko-KR" sz="1600" dirty="0"/>
              <a:t>. &gt; </a:t>
            </a:r>
            <a:r>
              <a:rPr lang="en-US" altLang="ko-KR" sz="1600" dirty="0" err="1"/>
              <a:t>Async</a:t>
            </a:r>
            <a:r>
              <a:rPr lang="en-US" altLang="ko-KR" sz="1600" dirty="0"/>
              <a:t> (event-driven)</a:t>
            </a:r>
          </a:p>
          <a:p>
            <a:pPr lvl="1"/>
            <a:r>
              <a:rPr lang="en-US" altLang="ko-KR" sz="1600" dirty="0" smtClean="0"/>
              <a:t>- </a:t>
            </a:r>
            <a:r>
              <a:rPr lang="ko-KR" altLang="en-US" sz="1600" dirty="0" smtClean="0"/>
              <a:t>서킷 </a:t>
            </a:r>
            <a:r>
              <a:rPr lang="ko-KR" altLang="en-US" sz="1600" dirty="0" err="1"/>
              <a:t>브레이킹</a:t>
            </a:r>
            <a:r>
              <a:rPr lang="ko-KR" altLang="en-US" sz="1600" dirty="0"/>
              <a:t> 프레임워크 </a:t>
            </a:r>
            <a:r>
              <a:rPr lang="en-US" altLang="ko-KR" sz="1600" dirty="0"/>
              <a:t>&gt; </a:t>
            </a:r>
            <a:r>
              <a:rPr lang="en-US" altLang="ko-KR" sz="1600" dirty="0" err="1"/>
              <a:t>istio</a:t>
            </a:r>
            <a:r>
              <a:rPr lang="en-US" altLang="ko-KR" sz="1600" dirty="0"/>
              <a:t>-injection + </a:t>
            </a:r>
            <a:r>
              <a:rPr lang="en-US" altLang="ko-KR" sz="1600" dirty="0" err="1"/>
              <a:t>DestinationRule</a:t>
            </a:r>
            <a:endParaRPr lang="en-US" altLang="ko-KR" sz="1600" dirty="0"/>
          </a:p>
          <a:p>
            <a:r>
              <a:rPr lang="en-US" altLang="ko-KR" sz="1600" dirty="0" smtClean="0"/>
              <a:t>3. </a:t>
            </a:r>
            <a:r>
              <a:rPr lang="ko-KR" altLang="en-US" sz="1600" dirty="0" smtClean="0"/>
              <a:t>성능</a:t>
            </a:r>
            <a:endParaRPr lang="ko-KR" altLang="en-US" sz="1600" dirty="0"/>
          </a:p>
          <a:p>
            <a:pPr lvl="1"/>
            <a:r>
              <a:rPr lang="en-US" altLang="ko-KR" sz="1600" dirty="0" smtClean="0"/>
              <a:t>- </a:t>
            </a:r>
            <a:r>
              <a:rPr lang="ko-KR" altLang="en-US" sz="1600" dirty="0" smtClean="0"/>
              <a:t>고객은 </a:t>
            </a:r>
            <a:r>
              <a:rPr lang="ko-KR" altLang="en-US" sz="1600" dirty="0"/>
              <a:t>본인의 예약 상태 및 이력 정보를 확인할 수 있다</a:t>
            </a:r>
            <a:r>
              <a:rPr lang="en-US" altLang="ko-KR" sz="1600" dirty="0"/>
              <a:t>. &gt; CQRS</a:t>
            </a:r>
          </a:p>
          <a:p>
            <a:pPr marL="342900" indent="-342900">
              <a:buAutoNum type="arabicPeriod"/>
            </a:pPr>
            <a:endParaRPr kumimoji="1" lang="en-US" altLang="ko-KR" sz="1600" dirty="0"/>
          </a:p>
        </p:txBody>
      </p:sp>
      <p:sp>
        <p:nvSpPr>
          <p:cNvPr id="3" name="제목 1"/>
          <p:cNvSpPr txBox="1">
            <a:spLocks/>
          </p:cNvSpPr>
          <p:nvPr/>
        </p:nvSpPr>
        <p:spPr>
          <a:xfrm>
            <a:off x="838200" y="-10804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ko-KR" altLang="en-US" dirty="0"/>
              <a:t>비기능 요구사항 </a:t>
            </a:r>
            <a:r>
              <a:rPr kumimoji="1" lang="en-US" altLang="ko-KR" dirty="0"/>
              <a:t>coverage</a:t>
            </a:r>
            <a:endParaRPr kumimoji="1" lang="ko-KR" altLang="en-US" dirty="0"/>
          </a:p>
        </p:txBody>
      </p:sp>
      <p:sp>
        <p:nvSpPr>
          <p:cNvPr id="2" name="타원 1"/>
          <p:cNvSpPr/>
          <p:nvPr/>
        </p:nvSpPr>
        <p:spPr>
          <a:xfrm>
            <a:off x="8446967" y="4411751"/>
            <a:ext cx="247973" cy="26347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1</a:t>
            </a:r>
            <a:endParaRPr kumimoji="1"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8581608" y="4745087"/>
            <a:ext cx="247973" cy="26347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2</a:t>
            </a:r>
            <a:endParaRPr kumimoji="1"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1926583" y="5351550"/>
            <a:ext cx="247973" cy="26347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3</a:t>
            </a:r>
            <a:endParaRPr kumimoji="1"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7391903" y="6182822"/>
            <a:ext cx="247973" cy="26347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/>
              <a:t>4</a:t>
            </a:r>
            <a:endParaRPr kumimoji="1"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2027" y="1307289"/>
            <a:ext cx="8821773" cy="2759418"/>
          </a:xfrm>
          <a:prstGeom prst="rect">
            <a:avLst/>
          </a:prstGeom>
        </p:spPr>
      </p:pic>
      <p:sp>
        <p:nvSpPr>
          <p:cNvPr id="12" name="타원 11"/>
          <p:cNvSpPr/>
          <p:nvPr/>
        </p:nvSpPr>
        <p:spPr>
          <a:xfrm>
            <a:off x="10834886" y="1860204"/>
            <a:ext cx="247973" cy="26347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/>
              <a:t>4</a:t>
            </a:r>
            <a:endParaRPr kumimoji="1"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7986561" y="1326049"/>
            <a:ext cx="247973" cy="26347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3</a:t>
            </a:r>
            <a:endParaRPr kumimoji="1"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6311497" y="1808020"/>
            <a:ext cx="247973" cy="26347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1</a:t>
            </a:r>
            <a:endParaRPr kumimoji="1" lang="ko-KR" altLang="en-US" dirty="0"/>
          </a:p>
        </p:txBody>
      </p:sp>
      <p:sp>
        <p:nvSpPr>
          <p:cNvPr id="15" name="타원 14"/>
          <p:cNvSpPr/>
          <p:nvPr/>
        </p:nvSpPr>
        <p:spPr>
          <a:xfrm>
            <a:off x="2310457" y="1991939"/>
            <a:ext cx="247973" cy="26347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2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60761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헥사고날 아키텍처 </a:t>
            </a:r>
          </a:p>
        </p:txBody>
      </p:sp>
      <p:sp>
        <p:nvSpPr>
          <p:cNvPr id="42" name="원통 41"/>
          <p:cNvSpPr/>
          <p:nvPr/>
        </p:nvSpPr>
        <p:spPr>
          <a:xfrm rot="5400000">
            <a:off x="5894859" y="-3362649"/>
            <a:ext cx="457204" cy="11092444"/>
          </a:xfrm>
          <a:prstGeom prst="can">
            <a:avLst>
              <a:gd name="adj" fmla="val 55864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4372464" y="1998907"/>
            <a:ext cx="26741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 smtClean="0"/>
              <a:t>분산 이벤트 스트림 </a:t>
            </a:r>
            <a:r>
              <a:rPr lang="en-US" altLang="ko-KR" sz="1600" dirty="0" smtClean="0"/>
              <a:t>(Kafka)</a:t>
            </a:r>
            <a:endParaRPr lang="ko-KR" altLang="en-US" sz="1600" dirty="0"/>
          </a:p>
        </p:txBody>
      </p:sp>
      <p:sp>
        <p:nvSpPr>
          <p:cNvPr id="48" name="육각형 47"/>
          <p:cNvSpPr/>
          <p:nvPr/>
        </p:nvSpPr>
        <p:spPr>
          <a:xfrm>
            <a:off x="1327482" y="2654639"/>
            <a:ext cx="1770612" cy="1643126"/>
          </a:xfrm>
          <a:prstGeom prst="hexagon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육각형 48"/>
          <p:cNvSpPr/>
          <p:nvPr/>
        </p:nvSpPr>
        <p:spPr>
          <a:xfrm>
            <a:off x="1579505" y="2885999"/>
            <a:ext cx="1266566" cy="1175370"/>
          </a:xfrm>
          <a:prstGeom prst="hexagon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Screening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1930155" y="4171495"/>
            <a:ext cx="565265" cy="24246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JPA</a:t>
            </a:r>
            <a:endParaRPr lang="ko-KR" altLang="en-US" sz="1200" dirty="0"/>
          </a:p>
        </p:txBody>
      </p:sp>
      <p:sp>
        <p:nvSpPr>
          <p:cNvPr id="51" name="원통 50"/>
          <p:cNvSpPr/>
          <p:nvPr/>
        </p:nvSpPr>
        <p:spPr>
          <a:xfrm>
            <a:off x="1930155" y="4524089"/>
            <a:ext cx="565264" cy="433256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H2</a:t>
            </a:r>
            <a:endParaRPr lang="ko-KR" altLang="en-US" sz="1400" dirty="0"/>
          </a:p>
        </p:txBody>
      </p:sp>
      <p:cxnSp>
        <p:nvCxnSpPr>
          <p:cNvPr id="52" name="직선 화살표 연결선 51"/>
          <p:cNvCxnSpPr>
            <a:stCxn id="50" idx="2"/>
            <a:endCxn id="51" idx="0"/>
          </p:cNvCxnSpPr>
          <p:nvPr/>
        </p:nvCxnSpPr>
        <p:spPr>
          <a:xfrm flipH="1">
            <a:off x="2212787" y="4413962"/>
            <a:ext cx="1" cy="2184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/>
          <p:cNvSpPr/>
          <p:nvPr/>
        </p:nvSpPr>
        <p:spPr>
          <a:xfrm>
            <a:off x="2700714" y="3362588"/>
            <a:ext cx="794759" cy="35892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Kafka</a:t>
            </a: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publisher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930103" y="2855123"/>
            <a:ext cx="794759" cy="358924"/>
          </a:xfrm>
          <a:prstGeom prst="rect">
            <a:avLst/>
          </a:prstGeom>
          <a:solidFill>
            <a:srgbClr val="CC66FF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Kafka</a:t>
            </a: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Listener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930103" y="3298071"/>
            <a:ext cx="794759" cy="35892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Rest</a:t>
            </a:r>
            <a:r>
              <a:rPr lang="ko-KR" altLang="en-US" sz="1000" dirty="0" smtClean="0">
                <a:solidFill>
                  <a:schemeClr val="bg1"/>
                </a:solidFill>
              </a:rPr>
              <a:t> </a:t>
            </a:r>
            <a:r>
              <a:rPr lang="en-US" altLang="ko-KR" sz="1000" dirty="0" smtClean="0">
                <a:solidFill>
                  <a:schemeClr val="bg1"/>
                </a:solidFill>
              </a:rPr>
              <a:t>Adapter</a:t>
            </a:r>
          </a:p>
        </p:txBody>
      </p:sp>
      <p:sp>
        <p:nvSpPr>
          <p:cNvPr id="58" name="직사각형 57"/>
          <p:cNvSpPr/>
          <p:nvPr/>
        </p:nvSpPr>
        <p:spPr>
          <a:xfrm>
            <a:off x="2701064" y="3839177"/>
            <a:ext cx="794759" cy="35892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Rest</a:t>
            </a:r>
            <a:r>
              <a:rPr lang="ko-KR" altLang="en-US" sz="1000" dirty="0" smtClean="0">
                <a:solidFill>
                  <a:schemeClr val="tx1"/>
                </a:solidFill>
              </a:rPr>
              <a:t> </a:t>
            </a:r>
            <a:r>
              <a:rPr lang="en-US" altLang="ko-KR" sz="1000" dirty="0" smtClean="0">
                <a:solidFill>
                  <a:schemeClr val="tx1"/>
                </a:solidFill>
              </a:rPr>
              <a:t>Invoker</a:t>
            </a:r>
          </a:p>
        </p:txBody>
      </p:sp>
      <p:sp>
        <p:nvSpPr>
          <p:cNvPr id="59" name="육각형 58"/>
          <p:cNvSpPr/>
          <p:nvPr/>
        </p:nvSpPr>
        <p:spPr>
          <a:xfrm>
            <a:off x="4266380" y="2654639"/>
            <a:ext cx="1770612" cy="1643126"/>
          </a:xfrm>
          <a:prstGeom prst="hexagon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육각형 60"/>
          <p:cNvSpPr/>
          <p:nvPr/>
        </p:nvSpPr>
        <p:spPr>
          <a:xfrm>
            <a:off x="4518403" y="2885999"/>
            <a:ext cx="1266566" cy="1175370"/>
          </a:xfrm>
          <a:prstGeom prst="hexagon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Hospital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4869053" y="4171495"/>
            <a:ext cx="565265" cy="24246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JPA</a:t>
            </a:r>
            <a:endParaRPr lang="ko-KR" altLang="en-US" sz="1200" dirty="0"/>
          </a:p>
        </p:txBody>
      </p:sp>
      <p:sp>
        <p:nvSpPr>
          <p:cNvPr id="65" name="원통 64"/>
          <p:cNvSpPr/>
          <p:nvPr/>
        </p:nvSpPr>
        <p:spPr>
          <a:xfrm>
            <a:off x="4869053" y="4524089"/>
            <a:ext cx="565264" cy="433256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H2</a:t>
            </a:r>
            <a:endParaRPr lang="ko-KR" altLang="en-US" sz="1400" dirty="0"/>
          </a:p>
        </p:txBody>
      </p:sp>
      <p:cxnSp>
        <p:nvCxnSpPr>
          <p:cNvPr id="66" name="직선 화살표 연결선 65"/>
          <p:cNvCxnSpPr>
            <a:stCxn id="62" idx="2"/>
            <a:endCxn id="65" idx="0"/>
          </p:cNvCxnSpPr>
          <p:nvPr/>
        </p:nvCxnSpPr>
        <p:spPr>
          <a:xfrm flipH="1">
            <a:off x="5151685" y="4413962"/>
            <a:ext cx="1" cy="2184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/>
          <p:cNvSpPr/>
          <p:nvPr/>
        </p:nvSpPr>
        <p:spPr>
          <a:xfrm>
            <a:off x="5639612" y="3362588"/>
            <a:ext cx="794759" cy="35892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Kafka</a:t>
            </a: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publisher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3869001" y="2855123"/>
            <a:ext cx="794759" cy="358924"/>
          </a:xfrm>
          <a:prstGeom prst="rect">
            <a:avLst/>
          </a:prstGeom>
          <a:solidFill>
            <a:srgbClr val="CC66FF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Kafka</a:t>
            </a: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Listener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3869001" y="3298071"/>
            <a:ext cx="794759" cy="35892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Rest</a:t>
            </a:r>
            <a:r>
              <a:rPr lang="ko-KR" altLang="en-US" sz="1000" dirty="0" smtClean="0">
                <a:solidFill>
                  <a:schemeClr val="bg1"/>
                </a:solidFill>
              </a:rPr>
              <a:t> </a:t>
            </a:r>
            <a:r>
              <a:rPr lang="en-US" altLang="ko-KR" sz="1000" dirty="0" smtClean="0">
                <a:solidFill>
                  <a:schemeClr val="bg1"/>
                </a:solidFill>
              </a:rPr>
              <a:t>Adapter</a:t>
            </a:r>
          </a:p>
        </p:txBody>
      </p:sp>
      <p:sp>
        <p:nvSpPr>
          <p:cNvPr id="77" name="직사각형 76"/>
          <p:cNvSpPr/>
          <p:nvPr/>
        </p:nvSpPr>
        <p:spPr>
          <a:xfrm>
            <a:off x="5639962" y="3839177"/>
            <a:ext cx="794759" cy="35892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Rest</a:t>
            </a:r>
            <a:r>
              <a:rPr lang="ko-KR" altLang="en-US" sz="1000" dirty="0" smtClean="0">
                <a:solidFill>
                  <a:schemeClr val="tx1"/>
                </a:solidFill>
              </a:rPr>
              <a:t> </a:t>
            </a:r>
            <a:r>
              <a:rPr lang="en-US" altLang="ko-KR" sz="1000" dirty="0" smtClean="0">
                <a:solidFill>
                  <a:schemeClr val="tx1"/>
                </a:solidFill>
              </a:rPr>
              <a:t>Invoker</a:t>
            </a:r>
          </a:p>
        </p:txBody>
      </p:sp>
      <p:sp>
        <p:nvSpPr>
          <p:cNvPr id="80" name="육각형 79"/>
          <p:cNvSpPr/>
          <p:nvPr/>
        </p:nvSpPr>
        <p:spPr>
          <a:xfrm>
            <a:off x="7037044" y="2654639"/>
            <a:ext cx="1770612" cy="1643126"/>
          </a:xfrm>
          <a:prstGeom prst="hexagon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육각형 80"/>
          <p:cNvSpPr/>
          <p:nvPr/>
        </p:nvSpPr>
        <p:spPr>
          <a:xfrm>
            <a:off x="7289067" y="2885999"/>
            <a:ext cx="1266566" cy="1175370"/>
          </a:xfrm>
          <a:prstGeom prst="hexagon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Reservation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7639717" y="4171495"/>
            <a:ext cx="565265" cy="24246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JPA</a:t>
            </a:r>
            <a:endParaRPr lang="ko-KR" altLang="en-US" sz="1200" dirty="0"/>
          </a:p>
        </p:txBody>
      </p:sp>
      <p:sp>
        <p:nvSpPr>
          <p:cNvPr id="83" name="원통 82"/>
          <p:cNvSpPr/>
          <p:nvPr/>
        </p:nvSpPr>
        <p:spPr>
          <a:xfrm>
            <a:off x="7639717" y="4524089"/>
            <a:ext cx="565264" cy="433256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H2</a:t>
            </a:r>
            <a:endParaRPr lang="ko-KR" altLang="en-US" sz="1400" dirty="0"/>
          </a:p>
        </p:txBody>
      </p:sp>
      <p:cxnSp>
        <p:nvCxnSpPr>
          <p:cNvPr id="84" name="직선 화살표 연결선 83"/>
          <p:cNvCxnSpPr>
            <a:stCxn id="82" idx="2"/>
            <a:endCxn id="83" idx="0"/>
          </p:cNvCxnSpPr>
          <p:nvPr/>
        </p:nvCxnSpPr>
        <p:spPr>
          <a:xfrm flipH="1">
            <a:off x="7922349" y="4413962"/>
            <a:ext cx="1" cy="2184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직사각형 84"/>
          <p:cNvSpPr/>
          <p:nvPr/>
        </p:nvSpPr>
        <p:spPr>
          <a:xfrm>
            <a:off x="8410276" y="3362588"/>
            <a:ext cx="794759" cy="35892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Kafka</a:t>
            </a: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publisher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6639665" y="2855123"/>
            <a:ext cx="794759" cy="358924"/>
          </a:xfrm>
          <a:prstGeom prst="rect">
            <a:avLst/>
          </a:prstGeom>
          <a:solidFill>
            <a:srgbClr val="CC66FF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Kafka</a:t>
            </a: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Listener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7" name="육각형 86"/>
          <p:cNvSpPr/>
          <p:nvPr/>
        </p:nvSpPr>
        <p:spPr>
          <a:xfrm>
            <a:off x="9622531" y="2654639"/>
            <a:ext cx="1770612" cy="1643126"/>
          </a:xfrm>
          <a:prstGeom prst="hexagon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육각형 87"/>
          <p:cNvSpPr/>
          <p:nvPr/>
        </p:nvSpPr>
        <p:spPr>
          <a:xfrm>
            <a:off x="9874554" y="2885999"/>
            <a:ext cx="1266566" cy="1175370"/>
          </a:xfrm>
          <a:prstGeom prst="hexagon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</a:rPr>
              <a:t>Mypage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10225204" y="4171495"/>
            <a:ext cx="565265" cy="24246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JPA</a:t>
            </a:r>
            <a:endParaRPr lang="ko-KR" altLang="en-US" sz="1200" dirty="0"/>
          </a:p>
        </p:txBody>
      </p:sp>
      <p:sp>
        <p:nvSpPr>
          <p:cNvPr id="90" name="원통 89"/>
          <p:cNvSpPr/>
          <p:nvPr/>
        </p:nvSpPr>
        <p:spPr>
          <a:xfrm>
            <a:off x="10040028" y="4524089"/>
            <a:ext cx="935616" cy="43325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 smtClean="0"/>
              <a:t>hsqldb</a:t>
            </a:r>
            <a:endParaRPr lang="ko-KR" altLang="en-US" sz="1400" b="1" dirty="0"/>
          </a:p>
        </p:txBody>
      </p:sp>
      <p:cxnSp>
        <p:nvCxnSpPr>
          <p:cNvPr id="91" name="직선 화살표 연결선 90"/>
          <p:cNvCxnSpPr>
            <a:stCxn id="89" idx="2"/>
            <a:endCxn id="90" idx="0"/>
          </p:cNvCxnSpPr>
          <p:nvPr/>
        </p:nvCxnSpPr>
        <p:spPr>
          <a:xfrm flipH="1">
            <a:off x="10507836" y="4413962"/>
            <a:ext cx="1" cy="2184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직사각형 91"/>
          <p:cNvSpPr/>
          <p:nvPr/>
        </p:nvSpPr>
        <p:spPr>
          <a:xfrm>
            <a:off x="9225152" y="2855123"/>
            <a:ext cx="794759" cy="358924"/>
          </a:xfrm>
          <a:prstGeom prst="rect">
            <a:avLst/>
          </a:prstGeom>
          <a:solidFill>
            <a:srgbClr val="CC66FF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Kafka</a:t>
            </a: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Listener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93" name="직선 화살표 연결선 92"/>
          <p:cNvCxnSpPr>
            <a:stCxn id="54" idx="0"/>
          </p:cNvCxnSpPr>
          <p:nvPr/>
        </p:nvCxnSpPr>
        <p:spPr>
          <a:xfrm flipV="1">
            <a:off x="3098094" y="2412176"/>
            <a:ext cx="0" cy="950412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/>
          <p:cNvCxnSpPr/>
          <p:nvPr/>
        </p:nvCxnSpPr>
        <p:spPr>
          <a:xfrm flipV="1">
            <a:off x="6036992" y="2412176"/>
            <a:ext cx="0" cy="950412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/>
          <p:cNvCxnSpPr/>
          <p:nvPr/>
        </p:nvCxnSpPr>
        <p:spPr>
          <a:xfrm flipV="1">
            <a:off x="8807656" y="2412176"/>
            <a:ext cx="0" cy="950412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화살표 연결선 95"/>
          <p:cNvCxnSpPr>
            <a:stCxn id="55" idx="0"/>
          </p:cNvCxnSpPr>
          <p:nvPr/>
        </p:nvCxnSpPr>
        <p:spPr>
          <a:xfrm flipH="1" flipV="1">
            <a:off x="1321666" y="2412176"/>
            <a:ext cx="5817" cy="44294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/>
          <p:cNvCxnSpPr>
            <a:stCxn id="86" idx="0"/>
          </p:cNvCxnSpPr>
          <p:nvPr/>
        </p:nvCxnSpPr>
        <p:spPr>
          <a:xfrm flipH="1" flipV="1">
            <a:off x="7031228" y="2412177"/>
            <a:ext cx="5817" cy="44294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/>
          <p:cNvCxnSpPr/>
          <p:nvPr/>
        </p:nvCxnSpPr>
        <p:spPr>
          <a:xfrm flipH="1" flipV="1">
            <a:off x="4260562" y="2433165"/>
            <a:ext cx="5817" cy="44294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/>
          <p:cNvCxnSpPr/>
          <p:nvPr/>
        </p:nvCxnSpPr>
        <p:spPr>
          <a:xfrm flipH="1" flipV="1">
            <a:off x="9616713" y="2428919"/>
            <a:ext cx="5817" cy="44294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꺾인 연결선 99"/>
          <p:cNvCxnSpPr>
            <a:stCxn id="58" idx="3"/>
            <a:endCxn id="74" idx="1"/>
          </p:cNvCxnSpPr>
          <p:nvPr/>
        </p:nvCxnSpPr>
        <p:spPr>
          <a:xfrm flipV="1">
            <a:off x="3495823" y="3477533"/>
            <a:ext cx="373178" cy="54110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50678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ko-KR" altLang="en-US" dirty="0"/>
              <a:t>구현</a:t>
            </a:r>
          </a:p>
        </p:txBody>
      </p:sp>
      <p:sp>
        <p:nvSpPr>
          <p:cNvPr id="5" name="부제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519156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ko-KR" altLang="en-US" dirty="0"/>
              <a:t>구현</a:t>
            </a:r>
            <a:r>
              <a:rPr kumimoji="1" lang="en-US" altLang="ko-KR" dirty="0"/>
              <a:t>:</a:t>
            </a:r>
            <a:r>
              <a:rPr kumimoji="1" lang="ko-KR" altLang="en-US" dirty="0"/>
              <a:t> 장애의 격리</a:t>
            </a:r>
          </a:p>
        </p:txBody>
      </p:sp>
    </p:spTree>
    <p:extLst>
      <p:ext uri="{BB962C8B-B14F-4D97-AF65-F5344CB8AC3E}">
        <p14:creationId xmlns:p14="http://schemas.microsoft.com/office/powerpoint/2010/main" val="26405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시나리오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kumimoji="1" lang="ko-KR" altLang="en-US" dirty="0"/>
              <a:t>고객이 메뉴를 선택하여 주문한다</a:t>
            </a:r>
            <a:endParaRPr kumimoji="1" lang="en-US" altLang="ko-KR" dirty="0"/>
          </a:p>
          <a:p>
            <a:pPr marL="514350" indent="-514350">
              <a:buFont typeface="+mj-lt"/>
              <a:buAutoNum type="arabicPeriod"/>
            </a:pPr>
            <a:r>
              <a:rPr kumimoji="1" lang="ko-KR" altLang="en-US" dirty="0"/>
              <a:t>고객이 결제한다</a:t>
            </a:r>
            <a:endParaRPr kumimoji="1" lang="en-US" altLang="ko-KR" dirty="0"/>
          </a:p>
          <a:p>
            <a:pPr marL="514350" indent="-514350">
              <a:buFont typeface="+mj-lt"/>
              <a:buAutoNum type="arabicPeriod"/>
            </a:pPr>
            <a:r>
              <a:rPr kumimoji="1" lang="ko-KR" altLang="en-US" dirty="0"/>
              <a:t>주문이 되면 주문 내역이 입점상점주인에게 전달된다</a:t>
            </a:r>
            <a:endParaRPr kumimoji="1" lang="en-US" altLang="ko-KR" dirty="0"/>
          </a:p>
          <a:p>
            <a:pPr marL="514350" indent="-514350">
              <a:buFont typeface="+mj-lt"/>
              <a:buAutoNum type="arabicPeriod"/>
            </a:pPr>
            <a:r>
              <a:rPr kumimoji="1" lang="ko-KR" altLang="en-US" dirty="0"/>
              <a:t>상점주인이 확인하여 요리해서 배달 출발한다</a:t>
            </a:r>
            <a:endParaRPr kumimoji="1" lang="en-US" altLang="ko-KR" dirty="0"/>
          </a:p>
          <a:p>
            <a:pPr marL="514350" indent="-514350">
              <a:buFont typeface="+mj-lt"/>
              <a:buAutoNum type="arabicPeriod"/>
            </a:pPr>
            <a:r>
              <a:rPr kumimoji="1" lang="ko-KR" altLang="en-US" dirty="0"/>
              <a:t>고객이 주문을 취소할 수 있다</a:t>
            </a:r>
            <a:endParaRPr kumimoji="1" lang="en-US" altLang="ko-KR" dirty="0"/>
          </a:p>
          <a:p>
            <a:pPr marL="514350" indent="-514350">
              <a:buFont typeface="+mj-lt"/>
              <a:buAutoNum type="arabicPeriod"/>
            </a:pPr>
            <a:r>
              <a:rPr kumimoji="1" lang="ko-KR" altLang="en-US" dirty="0"/>
              <a:t>주문이 취소되면 배달이 취소된다</a:t>
            </a:r>
            <a:endParaRPr kumimoji="1" lang="en-US" altLang="ko-KR" dirty="0"/>
          </a:p>
          <a:p>
            <a:pPr marL="514350" indent="-514350">
              <a:buFont typeface="+mj-lt"/>
              <a:buAutoNum type="arabicPeriod"/>
            </a:pPr>
            <a:r>
              <a:rPr kumimoji="1" lang="ko-KR" altLang="en-US" dirty="0"/>
              <a:t>고객이 주문상태를 중간중간 조회한다</a:t>
            </a:r>
            <a:endParaRPr kumimoji="1" lang="en-US" altLang="ko-KR" dirty="0"/>
          </a:p>
          <a:p>
            <a:pPr marL="514350" indent="-514350">
              <a:buFont typeface="+mj-lt"/>
              <a:buAutoNum type="arabicPeriod"/>
            </a:pPr>
            <a:r>
              <a:rPr kumimoji="1" lang="ko-KR" altLang="en-US" dirty="0"/>
              <a:t>주문상태가 바뀔 때 마다 카톡으로 알림을 보낸다</a:t>
            </a:r>
            <a:endParaRPr kumimoji="1" lang="en-US" altLang="ko-KR" dirty="0"/>
          </a:p>
          <a:p>
            <a:pPr marL="514350" indent="-514350">
              <a:buFont typeface="+mj-lt"/>
              <a:buAutoNum type="arabicPeriod"/>
            </a:pP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89387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ko-KR" altLang="en-US" dirty="0"/>
              <a:t>지속적 개선</a:t>
            </a:r>
          </a:p>
        </p:txBody>
      </p:sp>
      <p:sp>
        <p:nvSpPr>
          <p:cNvPr id="5" name="부제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ko-KR" altLang="en-US" dirty="0"/>
              <a:t>간섭없는 개발 조직의 추가</a:t>
            </a:r>
          </a:p>
        </p:txBody>
      </p:sp>
    </p:spTree>
    <p:extLst>
      <p:ext uri="{BB962C8B-B14F-4D97-AF65-F5344CB8AC3E}">
        <p14:creationId xmlns:p14="http://schemas.microsoft.com/office/powerpoint/2010/main" val="8293028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 txBox="1">
            <a:spLocks/>
          </p:cNvSpPr>
          <p:nvPr/>
        </p:nvSpPr>
        <p:spPr>
          <a:xfrm>
            <a:off x="373251" y="19722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ko-KR" altLang="en-US"/>
              <a:t>마케팅팀의 </a:t>
            </a:r>
            <a:r>
              <a:rPr kumimoji="1" lang="ko-KR" altLang="en-US" dirty="0"/>
              <a:t>추가 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9052367" y="1707524"/>
            <a:ext cx="1178517" cy="48031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ko-KR" altLang="en-US" dirty="0"/>
              <a:t>마케팅팀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739498" y="1730210"/>
            <a:ext cx="1178517" cy="480310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ko-KR" altLang="en-US">
                <a:solidFill>
                  <a:schemeClr val="accent1">
                    <a:lumMod val="75000"/>
                  </a:schemeClr>
                </a:solidFill>
              </a:rPr>
              <a:t>상점시스템팀</a:t>
            </a:r>
            <a:endParaRPr kumimoji="1"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369899" y="1730210"/>
            <a:ext cx="1178517" cy="480310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ko-KR" altLang="en-US" dirty="0">
                <a:solidFill>
                  <a:schemeClr val="accent1">
                    <a:lumMod val="75000"/>
                  </a:schemeClr>
                </a:solidFill>
              </a:rPr>
              <a:t>주문결제팀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30433" y="3465906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/>
              <a:t>CEO</a:t>
            </a:r>
            <a:endParaRPr kumimoji="1" lang="ko-KR" altLang="en-US" dirty="0"/>
          </a:p>
        </p:txBody>
      </p:sp>
      <p:grpSp>
        <p:nvGrpSpPr>
          <p:cNvPr id="8" name="그룹 7"/>
          <p:cNvGrpSpPr/>
          <p:nvPr/>
        </p:nvGrpSpPr>
        <p:grpSpPr>
          <a:xfrm>
            <a:off x="4543812" y="2074236"/>
            <a:ext cx="5796366" cy="4069678"/>
            <a:chOff x="1069382" y="961438"/>
            <a:chExt cx="7873140" cy="5866938"/>
          </a:xfrm>
        </p:grpSpPr>
        <p:sp>
          <p:nvSpPr>
            <p:cNvPr id="9" name="직사각형 8"/>
            <p:cNvSpPr/>
            <p:nvPr/>
          </p:nvSpPr>
          <p:spPr>
            <a:xfrm>
              <a:off x="1069383" y="5480024"/>
              <a:ext cx="7873139" cy="134835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R" dirty="0">
                  <a:solidFill>
                    <a:schemeClr val="accent1">
                      <a:lumMod val="75000"/>
                    </a:schemeClr>
                  </a:solidFill>
                </a:rPr>
                <a:t>DBA </a:t>
              </a:r>
              <a:endParaRPr kumimoji="1" lang="ko-KR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1069382" y="3927611"/>
              <a:ext cx="7873139" cy="134835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R" dirty="0">
                  <a:solidFill>
                    <a:schemeClr val="accent1">
                      <a:lumMod val="75000"/>
                    </a:schemeClr>
                  </a:solidFill>
                </a:rPr>
                <a:t>Backend Developer</a:t>
              </a:r>
              <a:endParaRPr kumimoji="1" lang="ko-KR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069382" y="961438"/>
              <a:ext cx="7873139" cy="134835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R" dirty="0">
                  <a:solidFill>
                    <a:schemeClr val="accent1">
                      <a:lumMod val="75000"/>
                    </a:schemeClr>
                  </a:solidFill>
                </a:rPr>
                <a:t>PO</a:t>
              </a:r>
              <a:endParaRPr kumimoji="1" lang="ko-KR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90074" y="2695036"/>
              <a:ext cx="920097" cy="912736"/>
            </a:xfrm>
            <a:prstGeom prst="rect">
              <a:avLst/>
            </a:prstGeom>
          </p:spPr>
        </p:pic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697802" y="2650352"/>
              <a:ext cx="920097" cy="912736"/>
            </a:xfrm>
            <a:prstGeom prst="rect">
              <a:avLst/>
            </a:prstGeom>
          </p:spPr>
        </p:pic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405444" y="2693595"/>
              <a:ext cx="920097" cy="912736"/>
            </a:xfrm>
            <a:prstGeom prst="rect">
              <a:avLst/>
            </a:prstGeom>
          </p:spPr>
        </p:pic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90071" y="1336351"/>
              <a:ext cx="920097" cy="912736"/>
            </a:xfrm>
            <a:prstGeom prst="rect">
              <a:avLst/>
            </a:prstGeom>
          </p:spPr>
        </p:pic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90073" y="4205325"/>
              <a:ext cx="920097" cy="912736"/>
            </a:xfrm>
            <a:prstGeom prst="rect">
              <a:avLst/>
            </a:prstGeom>
          </p:spPr>
        </p:pic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730583" y="4156218"/>
              <a:ext cx="920097" cy="912736"/>
            </a:xfrm>
            <a:prstGeom prst="rect">
              <a:avLst/>
            </a:prstGeom>
          </p:spPr>
        </p:pic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420664" y="4200903"/>
              <a:ext cx="920097" cy="912736"/>
            </a:xfrm>
            <a:prstGeom prst="rect">
              <a:avLst/>
            </a:prstGeom>
          </p:spPr>
        </p:pic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90072" y="5697832"/>
              <a:ext cx="920097" cy="912736"/>
            </a:xfrm>
            <a:prstGeom prst="rect">
              <a:avLst/>
            </a:prstGeom>
          </p:spPr>
        </p:pic>
        <p:pic>
          <p:nvPicPr>
            <p:cNvPr id="20" name="그림 1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730583" y="5653147"/>
              <a:ext cx="920097" cy="912736"/>
            </a:xfrm>
            <a:prstGeom prst="rect">
              <a:avLst/>
            </a:prstGeom>
          </p:spPr>
        </p:pic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420664" y="5697831"/>
              <a:ext cx="920097" cy="912736"/>
            </a:xfrm>
            <a:prstGeom prst="rect">
              <a:avLst/>
            </a:prstGeom>
          </p:spPr>
        </p:pic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697801" y="1291666"/>
              <a:ext cx="920097" cy="912736"/>
            </a:xfrm>
            <a:prstGeom prst="rect">
              <a:avLst/>
            </a:prstGeom>
          </p:spPr>
        </p:pic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413457" y="1264897"/>
              <a:ext cx="920097" cy="912736"/>
            </a:xfrm>
            <a:prstGeom prst="rect">
              <a:avLst/>
            </a:prstGeom>
          </p:spPr>
        </p:pic>
        <p:sp>
          <p:nvSpPr>
            <p:cNvPr id="24" name="직사각형 23"/>
            <p:cNvSpPr/>
            <p:nvPr/>
          </p:nvSpPr>
          <p:spPr>
            <a:xfrm>
              <a:off x="1069382" y="2440402"/>
              <a:ext cx="7873139" cy="134835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R" dirty="0">
                  <a:solidFill>
                    <a:schemeClr val="accent1">
                      <a:lumMod val="75000"/>
                    </a:schemeClr>
                  </a:solidFill>
                </a:rPr>
                <a:t>UI Developer</a:t>
              </a:r>
              <a:endParaRPr kumimoji="1" lang="ko-KR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pic>
        <p:nvPicPr>
          <p:cNvPr id="25" name="그림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3931" y="2553170"/>
            <a:ext cx="920097" cy="912736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2290833" y="5248849"/>
            <a:ext cx="620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CTO</a:t>
            </a:r>
            <a:endParaRPr kumimoji="1" lang="ko-KR" altLang="en-US" dirty="0"/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4331" y="4336113"/>
            <a:ext cx="920097" cy="912736"/>
          </a:xfrm>
          <a:prstGeom prst="rect">
            <a:avLst/>
          </a:prstGeom>
        </p:spPr>
      </p:pic>
      <p:sp>
        <p:nvSpPr>
          <p:cNvPr id="30" name="타원형 설명선[O] 29"/>
          <p:cNvSpPr/>
          <p:nvPr/>
        </p:nvSpPr>
        <p:spPr>
          <a:xfrm>
            <a:off x="9689309" y="377875"/>
            <a:ext cx="1664491" cy="1076217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KPI: </a:t>
            </a:r>
            <a:r>
              <a:rPr kumimoji="1" lang="ko-KR" altLang="en-US" dirty="0"/>
              <a:t>신규고객유입률</a:t>
            </a:r>
          </a:p>
        </p:txBody>
      </p:sp>
    </p:spTree>
    <p:extLst>
      <p:ext uri="{BB962C8B-B14F-4D97-AF65-F5344CB8AC3E}">
        <p14:creationId xmlns:p14="http://schemas.microsoft.com/office/powerpoint/2010/main" val="58460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시나리오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마케팅 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/>
              <a:t>우수고객에게 쿠폰을 발행한다</a:t>
            </a:r>
            <a:endParaRPr kumimoji="1" lang="en-US" altLang="ko-KR" dirty="0"/>
          </a:p>
          <a:p>
            <a:r>
              <a:rPr kumimoji="1" lang="ko-KR" altLang="en-US" dirty="0"/>
              <a:t>자주 주문하는 상품에 대한 유사 제품을 홍보한다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045835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563" y="0"/>
            <a:ext cx="110388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0548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헥사고날 아키텍처 </a:t>
            </a:r>
          </a:p>
        </p:txBody>
      </p:sp>
      <p:sp>
        <p:nvSpPr>
          <p:cNvPr id="4" name="원통[C] 3"/>
          <p:cNvSpPr/>
          <p:nvPr/>
        </p:nvSpPr>
        <p:spPr>
          <a:xfrm rot="5400000">
            <a:off x="5843828" y="-3904684"/>
            <a:ext cx="481263" cy="1119074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392636" y="1488434"/>
            <a:ext cx="3414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>
                <a:solidFill>
                  <a:schemeClr val="bg1"/>
                </a:solidFill>
              </a:rPr>
              <a:t>분산 이벤트 스트림</a:t>
            </a:r>
            <a:r>
              <a:rPr kumimoji="1" lang="en-US" altLang="ko-KR" dirty="0">
                <a:solidFill>
                  <a:schemeClr val="bg1"/>
                </a:solidFill>
              </a:rPr>
              <a:t> (Kafka)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grpSp>
        <p:nvGrpSpPr>
          <p:cNvPr id="43" name="그룹 42"/>
          <p:cNvGrpSpPr/>
          <p:nvPr/>
        </p:nvGrpSpPr>
        <p:grpSpPr>
          <a:xfrm>
            <a:off x="3504708" y="2529224"/>
            <a:ext cx="2708548" cy="1663247"/>
            <a:chOff x="3680661" y="2117559"/>
            <a:chExt cx="3218594" cy="1941094"/>
          </a:xfrm>
        </p:grpSpPr>
        <p:sp>
          <p:nvSpPr>
            <p:cNvPr id="7" name="육각형[H] 6"/>
            <p:cNvSpPr/>
            <p:nvPr/>
          </p:nvSpPr>
          <p:spPr>
            <a:xfrm>
              <a:off x="4134852" y="2117559"/>
              <a:ext cx="2294022" cy="1941094"/>
            </a:xfrm>
            <a:prstGeom prst="hexagon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/>
                <a:t>pay</a:t>
              </a:r>
              <a:endParaRPr kumimoji="1" lang="ko-KR" altLang="en-US" dirty="0"/>
            </a:p>
          </p:txBody>
        </p:sp>
        <p:sp>
          <p:nvSpPr>
            <p:cNvPr id="11" name="육각형[H] 10"/>
            <p:cNvSpPr/>
            <p:nvPr/>
          </p:nvSpPr>
          <p:spPr>
            <a:xfrm>
              <a:off x="4639176" y="2512596"/>
              <a:ext cx="1285374" cy="1151020"/>
            </a:xfrm>
            <a:prstGeom prst="hexago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pay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3680661" y="2326103"/>
              <a:ext cx="1269834" cy="3569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050"/>
                <a:t>REST Adaptor</a:t>
              </a:r>
              <a:endParaRPr kumimoji="1" lang="ko-KR" altLang="en-US" sz="1050" dirty="0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5864038" y="2821465"/>
              <a:ext cx="1035217" cy="50219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200">
                  <a:solidFill>
                    <a:schemeClr val="tx1"/>
                  </a:solidFill>
                </a:rPr>
                <a:t>Kafka Publisher</a:t>
              </a:r>
              <a:endParaRPr kumimoji="1" lang="ko-KR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육각형[H] 5"/>
          <p:cNvSpPr/>
          <p:nvPr/>
        </p:nvSpPr>
        <p:spPr>
          <a:xfrm>
            <a:off x="897233" y="2568904"/>
            <a:ext cx="1916663" cy="1623567"/>
          </a:xfrm>
          <a:prstGeom prst="hexagon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app</a:t>
            </a:r>
            <a:endParaRPr kumimoji="1" lang="ko-KR" altLang="en-US" sz="1200" dirty="0"/>
          </a:p>
        </p:txBody>
      </p:sp>
      <p:sp>
        <p:nvSpPr>
          <p:cNvPr id="10" name="육각형[H] 9"/>
          <p:cNvSpPr/>
          <p:nvPr/>
        </p:nvSpPr>
        <p:spPr>
          <a:xfrm>
            <a:off x="1322786" y="2904352"/>
            <a:ext cx="1073934" cy="962735"/>
          </a:xfrm>
          <a:prstGeom prst="hexago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000" dirty="0">
                <a:solidFill>
                  <a:schemeClr val="tx1"/>
                </a:solidFill>
              </a:rPr>
              <a:t>app</a:t>
            </a:r>
            <a:endParaRPr kumimoji="1"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81794" y="3155096"/>
            <a:ext cx="1025768" cy="295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REST Adaptor</a:t>
            </a:r>
            <a:r>
              <a:rPr kumimoji="1" lang="ko-KR" altLang="en-US" sz="1000" dirty="0"/>
              <a:t> 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32313" y="2707200"/>
            <a:ext cx="1067859" cy="343835"/>
          </a:xfrm>
          <a:prstGeom prst="rect">
            <a:avLst/>
          </a:prstGeom>
          <a:solidFill>
            <a:srgbClr val="D4A2C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>
                <a:solidFill>
                  <a:schemeClr val="tx1"/>
                </a:solidFill>
              </a:rPr>
              <a:t>Kafka Listener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2293987" y="3217846"/>
            <a:ext cx="864927" cy="42004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>
                <a:solidFill>
                  <a:schemeClr val="tx1"/>
                </a:solidFill>
              </a:rPr>
              <a:t>Kafka </a:t>
            </a:r>
            <a:r>
              <a:rPr kumimoji="1" lang="en-US" altLang="ko-KR" sz="1000" dirty="0" err="1">
                <a:solidFill>
                  <a:schemeClr val="tx1"/>
                </a:solidFill>
              </a:rPr>
              <a:t>publiser</a:t>
            </a:r>
            <a:endParaRPr kumimoji="1" lang="en-US" altLang="ko-KR" sz="1000" dirty="0">
              <a:solidFill>
                <a:schemeClr val="tx1"/>
              </a:solidFill>
            </a:endParaRPr>
          </a:p>
        </p:txBody>
      </p:sp>
      <p:cxnSp>
        <p:nvCxnSpPr>
          <p:cNvPr id="27" name="직선 화살표 연결선 26"/>
          <p:cNvCxnSpPr>
            <a:stCxn id="25" idx="0"/>
          </p:cNvCxnSpPr>
          <p:nvPr/>
        </p:nvCxnSpPr>
        <p:spPr>
          <a:xfrm flipH="1" flipV="1">
            <a:off x="2716789" y="1931200"/>
            <a:ext cx="9662" cy="1286646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endCxn id="24" idx="0"/>
          </p:cNvCxnSpPr>
          <p:nvPr/>
        </p:nvCxnSpPr>
        <p:spPr>
          <a:xfrm flipH="1">
            <a:off x="866243" y="1949213"/>
            <a:ext cx="16718" cy="757987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그룹 44"/>
          <p:cNvGrpSpPr/>
          <p:nvPr/>
        </p:nvGrpSpPr>
        <p:grpSpPr>
          <a:xfrm>
            <a:off x="9631535" y="2789744"/>
            <a:ext cx="2197219" cy="1650927"/>
            <a:chOff x="9621288" y="2336911"/>
            <a:chExt cx="2570747" cy="1941094"/>
          </a:xfrm>
        </p:grpSpPr>
        <p:sp>
          <p:nvSpPr>
            <p:cNvPr id="9" name="육각형[H] 8"/>
            <p:cNvSpPr/>
            <p:nvPr/>
          </p:nvSpPr>
          <p:spPr>
            <a:xfrm>
              <a:off x="9898013" y="2336911"/>
              <a:ext cx="2294022" cy="1941094"/>
            </a:xfrm>
            <a:prstGeom prst="hexagon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/>
                <a:t>customer</a:t>
              </a:r>
              <a:endParaRPr kumimoji="1" lang="ko-KR" altLang="en-US" dirty="0"/>
            </a:p>
          </p:txBody>
        </p:sp>
        <p:sp>
          <p:nvSpPr>
            <p:cNvPr id="13" name="육각형[H] 12"/>
            <p:cNvSpPr/>
            <p:nvPr/>
          </p:nvSpPr>
          <p:spPr>
            <a:xfrm>
              <a:off x="10402337" y="2731948"/>
              <a:ext cx="1285374" cy="1151020"/>
            </a:xfrm>
            <a:prstGeom prst="hexago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kumimoji="1" lang="en-US" altLang="ko-KR" sz="1400" dirty="0">
                  <a:solidFill>
                    <a:schemeClr val="tx1"/>
                  </a:solidFill>
                </a:rPr>
                <a:t>customer</a:t>
              </a:r>
            </a:p>
            <a:p>
              <a:pPr algn="ctr"/>
              <a:r>
                <a:rPr kumimoji="1" lang="en-US" altLang="ko-KR" sz="1400" dirty="0">
                  <a:solidFill>
                    <a:schemeClr val="tx1"/>
                  </a:solidFill>
                </a:rPr>
                <a:t>(python)</a:t>
              </a:r>
              <a:endParaRPr kumimoji="1"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9621288" y="2515941"/>
              <a:ext cx="1035217" cy="411080"/>
            </a:xfrm>
            <a:prstGeom prst="rect">
              <a:avLst/>
            </a:prstGeom>
            <a:solidFill>
              <a:srgbClr val="D4A2C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200" dirty="0">
                  <a:solidFill>
                    <a:schemeClr val="tx1"/>
                  </a:solidFill>
                </a:rPr>
                <a:t>이벤트 </a:t>
              </a:r>
              <a:endParaRPr kumimoji="1"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kumimoji="1" lang="ko-KR" altLang="en-US" sz="1200" dirty="0">
                  <a:solidFill>
                    <a:schemeClr val="tx1"/>
                  </a:solidFill>
                </a:rPr>
                <a:t>리스너</a:t>
              </a:r>
            </a:p>
          </p:txBody>
        </p:sp>
      </p:grpSp>
      <p:grpSp>
        <p:nvGrpSpPr>
          <p:cNvPr id="44" name="그룹 43"/>
          <p:cNvGrpSpPr/>
          <p:nvPr/>
        </p:nvGrpSpPr>
        <p:grpSpPr>
          <a:xfrm>
            <a:off x="6770788" y="2529224"/>
            <a:ext cx="2484059" cy="1719275"/>
            <a:chOff x="6635414" y="2117559"/>
            <a:chExt cx="2986061" cy="1941094"/>
          </a:xfrm>
        </p:grpSpPr>
        <p:sp>
          <p:nvSpPr>
            <p:cNvPr id="8" name="육각형[H] 7"/>
            <p:cNvSpPr/>
            <p:nvPr/>
          </p:nvSpPr>
          <p:spPr>
            <a:xfrm>
              <a:off x="6902115" y="2117559"/>
              <a:ext cx="2294022" cy="1941094"/>
            </a:xfrm>
            <a:prstGeom prst="hexagon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400" dirty="0"/>
                <a:t>store</a:t>
              </a:r>
              <a:endParaRPr kumimoji="1" lang="ko-KR" altLang="en-US" sz="1400" dirty="0"/>
            </a:p>
          </p:txBody>
        </p:sp>
        <p:sp>
          <p:nvSpPr>
            <p:cNvPr id="12" name="육각형[H] 11"/>
            <p:cNvSpPr/>
            <p:nvPr/>
          </p:nvSpPr>
          <p:spPr>
            <a:xfrm>
              <a:off x="7420476" y="2512596"/>
              <a:ext cx="1285374" cy="1151020"/>
            </a:xfrm>
            <a:prstGeom prst="hexago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store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6635414" y="2337257"/>
              <a:ext cx="1035217" cy="411080"/>
            </a:xfrm>
            <a:prstGeom prst="rect">
              <a:avLst/>
            </a:prstGeom>
            <a:solidFill>
              <a:srgbClr val="D4A2C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050" dirty="0">
                  <a:solidFill>
                    <a:schemeClr val="tx1"/>
                  </a:solidFill>
                </a:rPr>
                <a:t>Kafka Listener</a:t>
              </a: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8586258" y="2739723"/>
              <a:ext cx="1035217" cy="50219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050" dirty="0">
                  <a:solidFill>
                    <a:schemeClr val="tx1"/>
                  </a:solidFill>
                </a:rPr>
                <a:t>Kafka Publisher</a:t>
              </a:r>
              <a:endParaRPr kumimoji="1" lang="ko-KR" altLang="en-US" sz="105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7" name="꺾인 연결선[E] 46"/>
          <p:cNvCxnSpPr>
            <a:stCxn id="53" idx="3"/>
            <a:endCxn id="16" idx="1"/>
          </p:cNvCxnSpPr>
          <p:nvPr/>
        </p:nvCxnSpPr>
        <p:spPr>
          <a:xfrm flipV="1">
            <a:off x="3127585" y="2860841"/>
            <a:ext cx="377123" cy="1068091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/>
          <p:cNvSpPr/>
          <p:nvPr/>
        </p:nvSpPr>
        <p:spPr>
          <a:xfrm>
            <a:off x="2262658" y="3718910"/>
            <a:ext cx="864927" cy="42004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>
                <a:solidFill>
                  <a:schemeClr val="tx1"/>
                </a:solidFill>
              </a:rPr>
              <a:t>REST Invoker</a:t>
            </a:r>
          </a:p>
        </p:txBody>
      </p:sp>
      <p:cxnSp>
        <p:nvCxnSpPr>
          <p:cNvPr id="56" name="직선 화살표 연결선 55"/>
          <p:cNvCxnSpPr>
            <a:stCxn id="19" idx="0"/>
          </p:cNvCxnSpPr>
          <p:nvPr/>
        </p:nvCxnSpPr>
        <p:spPr>
          <a:xfrm flipH="1" flipV="1">
            <a:off x="5773036" y="1949213"/>
            <a:ext cx="4636" cy="118316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>
            <a:endCxn id="22" idx="0"/>
          </p:cNvCxnSpPr>
          <p:nvPr/>
        </p:nvCxnSpPr>
        <p:spPr>
          <a:xfrm>
            <a:off x="7182549" y="1931320"/>
            <a:ext cx="18830" cy="792496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>
            <a:endCxn id="40" idx="0"/>
          </p:cNvCxnSpPr>
          <p:nvPr/>
        </p:nvCxnSpPr>
        <p:spPr>
          <a:xfrm flipH="1">
            <a:off x="10073936" y="1946153"/>
            <a:ext cx="2316" cy="995858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>
            <a:stCxn id="41" idx="0"/>
          </p:cNvCxnSpPr>
          <p:nvPr/>
        </p:nvCxnSpPr>
        <p:spPr>
          <a:xfrm flipH="1" flipV="1">
            <a:off x="8821379" y="1966308"/>
            <a:ext cx="2878" cy="1113982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원통[C] 67"/>
          <p:cNvSpPr/>
          <p:nvPr/>
        </p:nvSpPr>
        <p:spPr>
          <a:xfrm>
            <a:off x="1368088" y="4465700"/>
            <a:ext cx="996548" cy="44917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/>
              <a:t>mongo</a:t>
            </a:r>
            <a:endParaRPr kumimoji="1" lang="ko-KR" altLang="en-US" sz="1200" dirty="0"/>
          </a:p>
        </p:txBody>
      </p:sp>
      <p:sp>
        <p:nvSpPr>
          <p:cNvPr id="69" name="원통[C] 68"/>
          <p:cNvSpPr/>
          <p:nvPr/>
        </p:nvSpPr>
        <p:spPr>
          <a:xfrm>
            <a:off x="4353896" y="4465700"/>
            <a:ext cx="996548" cy="44917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 err="1"/>
              <a:t>mysql</a:t>
            </a:r>
            <a:endParaRPr kumimoji="1" lang="ko-KR" altLang="en-US" sz="1200" dirty="0"/>
          </a:p>
        </p:txBody>
      </p:sp>
      <p:sp>
        <p:nvSpPr>
          <p:cNvPr id="70" name="원통[C] 69"/>
          <p:cNvSpPr/>
          <p:nvPr/>
        </p:nvSpPr>
        <p:spPr>
          <a:xfrm>
            <a:off x="7460236" y="4465700"/>
            <a:ext cx="996548" cy="44917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err="1"/>
              <a:t>mysql</a:t>
            </a:r>
            <a:endParaRPr kumimoji="1" lang="ko-KR" altLang="en-US" dirty="0"/>
          </a:p>
        </p:txBody>
      </p:sp>
      <p:sp>
        <p:nvSpPr>
          <p:cNvPr id="71" name="직사각형 70"/>
          <p:cNvSpPr/>
          <p:nvPr/>
        </p:nvSpPr>
        <p:spPr>
          <a:xfrm>
            <a:off x="1524002" y="4064239"/>
            <a:ext cx="686239" cy="25931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/>
              <a:t>JPA</a:t>
            </a:r>
            <a:endParaRPr kumimoji="1" lang="ko-KR" altLang="en-US" sz="1000" dirty="0"/>
          </a:p>
        </p:txBody>
      </p:sp>
      <p:cxnSp>
        <p:nvCxnSpPr>
          <p:cNvPr id="72" name="꺾인 연결선[E] 71"/>
          <p:cNvCxnSpPr>
            <a:stCxn id="71" idx="2"/>
            <a:endCxn id="68" idx="0"/>
          </p:cNvCxnSpPr>
          <p:nvPr/>
        </p:nvCxnSpPr>
        <p:spPr>
          <a:xfrm rot="5400000">
            <a:off x="1739520" y="4450393"/>
            <a:ext cx="254444" cy="76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직사각형 74"/>
          <p:cNvSpPr/>
          <p:nvPr/>
        </p:nvSpPr>
        <p:spPr>
          <a:xfrm>
            <a:off x="4515856" y="4056219"/>
            <a:ext cx="686239" cy="25931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/>
              <a:t>JPA</a:t>
            </a:r>
            <a:endParaRPr kumimoji="1" lang="ko-KR" altLang="en-US" sz="1000" dirty="0"/>
          </a:p>
        </p:txBody>
      </p:sp>
      <p:cxnSp>
        <p:nvCxnSpPr>
          <p:cNvPr id="76" name="꺾인 연결선[E] 75"/>
          <p:cNvCxnSpPr/>
          <p:nvPr/>
        </p:nvCxnSpPr>
        <p:spPr>
          <a:xfrm rot="5400000">
            <a:off x="4731374" y="4442373"/>
            <a:ext cx="254444" cy="76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직사각형 77"/>
          <p:cNvSpPr/>
          <p:nvPr/>
        </p:nvSpPr>
        <p:spPr>
          <a:xfrm>
            <a:off x="7644062" y="4024135"/>
            <a:ext cx="686239" cy="25931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/>
              <a:t>JPA</a:t>
            </a:r>
            <a:endParaRPr kumimoji="1" lang="ko-KR" altLang="en-US" sz="1000" dirty="0"/>
          </a:p>
        </p:txBody>
      </p:sp>
      <p:cxnSp>
        <p:nvCxnSpPr>
          <p:cNvPr id="79" name="꺾인 연결선[E] 78"/>
          <p:cNvCxnSpPr/>
          <p:nvPr/>
        </p:nvCxnSpPr>
        <p:spPr>
          <a:xfrm rot="5400000">
            <a:off x="7859580" y="4410289"/>
            <a:ext cx="254444" cy="76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" name="그룹 90"/>
          <p:cNvGrpSpPr/>
          <p:nvPr/>
        </p:nvGrpSpPr>
        <p:grpSpPr>
          <a:xfrm>
            <a:off x="8672661" y="4521347"/>
            <a:ext cx="2484059" cy="1719275"/>
            <a:chOff x="6635414" y="2117559"/>
            <a:chExt cx="2986061" cy="1941094"/>
          </a:xfrm>
        </p:grpSpPr>
        <p:sp>
          <p:nvSpPr>
            <p:cNvPr id="92" name="육각형[H] 91"/>
            <p:cNvSpPr/>
            <p:nvPr/>
          </p:nvSpPr>
          <p:spPr>
            <a:xfrm>
              <a:off x="6902115" y="2117559"/>
              <a:ext cx="2294022" cy="1941094"/>
            </a:xfrm>
            <a:prstGeom prst="hexagon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400" dirty="0"/>
                <a:t>store</a:t>
              </a:r>
              <a:endParaRPr kumimoji="1" lang="ko-KR" altLang="en-US" sz="1400" dirty="0"/>
            </a:p>
          </p:txBody>
        </p:sp>
        <p:sp>
          <p:nvSpPr>
            <p:cNvPr id="93" name="육각형[H] 92"/>
            <p:cNvSpPr/>
            <p:nvPr/>
          </p:nvSpPr>
          <p:spPr>
            <a:xfrm>
              <a:off x="7291540" y="2512596"/>
              <a:ext cx="1620530" cy="1151020"/>
            </a:xfrm>
            <a:prstGeom prst="hexago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400" dirty="0">
                  <a:solidFill>
                    <a:schemeClr val="tx1"/>
                  </a:solidFill>
                </a:rPr>
                <a:t>Recommendation</a:t>
              </a:r>
            </a:p>
            <a:p>
              <a:pPr algn="ctr"/>
              <a:r>
                <a:rPr kumimoji="1" lang="en-US" altLang="ko-KR" sz="1400" dirty="0">
                  <a:solidFill>
                    <a:schemeClr val="tx1"/>
                  </a:solidFill>
                </a:rPr>
                <a:t>(python)</a:t>
              </a:r>
              <a:endParaRPr kumimoji="1"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94" name="직사각형 93"/>
            <p:cNvSpPr/>
            <p:nvPr/>
          </p:nvSpPr>
          <p:spPr>
            <a:xfrm>
              <a:off x="6635414" y="2337257"/>
              <a:ext cx="1035217" cy="411080"/>
            </a:xfrm>
            <a:prstGeom prst="rect">
              <a:avLst/>
            </a:prstGeom>
            <a:solidFill>
              <a:srgbClr val="D4A2C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050" dirty="0">
                  <a:solidFill>
                    <a:schemeClr val="tx1"/>
                  </a:solidFill>
                </a:rPr>
                <a:t>Kafka Listener</a:t>
              </a:r>
            </a:p>
          </p:txBody>
        </p:sp>
        <p:sp>
          <p:nvSpPr>
            <p:cNvPr id="95" name="직사각형 94"/>
            <p:cNvSpPr/>
            <p:nvPr/>
          </p:nvSpPr>
          <p:spPr>
            <a:xfrm>
              <a:off x="8586258" y="2739723"/>
              <a:ext cx="1035217" cy="50219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050" dirty="0">
                  <a:solidFill>
                    <a:schemeClr val="tx1"/>
                  </a:solidFill>
                </a:rPr>
                <a:t>Kafka Publisher</a:t>
              </a:r>
              <a:endParaRPr kumimoji="1" lang="ko-KR" altLang="en-US" sz="105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96" name="직선 화살표 연결선 95"/>
          <p:cNvCxnSpPr/>
          <p:nvPr/>
        </p:nvCxnSpPr>
        <p:spPr>
          <a:xfrm flipH="1">
            <a:off x="9103252" y="1966308"/>
            <a:ext cx="4941" cy="2749631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/>
          <p:cNvCxnSpPr/>
          <p:nvPr/>
        </p:nvCxnSpPr>
        <p:spPr>
          <a:xfrm flipH="1" flipV="1">
            <a:off x="10691573" y="1931200"/>
            <a:ext cx="34557" cy="3141213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원통[C] 97"/>
          <p:cNvSpPr/>
          <p:nvPr/>
        </p:nvSpPr>
        <p:spPr>
          <a:xfrm>
            <a:off x="9390021" y="6153144"/>
            <a:ext cx="996548" cy="44917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Filesystem</a:t>
            </a:r>
            <a:endParaRPr kumimoji="1" lang="ko-KR" altLang="en-US" sz="1200" dirty="0"/>
          </a:p>
        </p:txBody>
      </p:sp>
      <p:sp>
        <p:nvSpPr>
          <p:cNvPr id="103" name="TextBox 102"/>
          <p:cNvSpPr txBox="1"/>
          <p:nvPr/>
        </p:nvSpPr>
        <p:spPr>
          <a:xfrm>
            <a:off x="8655222" y="2247358"/>
            <a:ext cx="3173531" cy="45243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ko-KR" altLang="en-US" dirty="0"/>
              <a:t>마케팅팀</a:t>
            </a:r>
            <a:endParaRPr kumimoji="1" lang="en-US" altLang="ko-KR" dirty="0"/>
          </a:p>
          <a:p>
            <a:pPr algn="r"/>
            <a:endParaRPr kumimoji="1" lang="en-US" altLang="ko-KR" dirty="0"/>
          </a:p>
          <a:p>
            <a:pPr algn="r"/>
            <a:endParaRPr kumimoji="1" lang="en-US" altLang="ko-KR" dirty="0"/>
          </a:p>
          <a:p>
            <a:pPr algn="r"/>
            <a:endParaRPr kumimoji="1" lang="en-US" altLang="ko-KR" dirty="0"/>
          </a:p>
          <a:p>
            <a:pPr algn="r"/>
            <a:endParaRPr kumimoji="1" lang="en-US" altLang="ko-KR" dirty="0"/>
          </a:p>
          <a:p>
            <a:pPr algn="r"/>
            <a:endParaRPr kumimoji="1" lang="en-US" altLang="ko-KR" dirty="0"/>
          </a:p>
          <a:p>
            <a:pPr algn="r"/>
            <a:endParaRPr kumimoji="1" lang="en-US" altLang="ko-KR" dirty="0"/>
          </a:p>
          <a:p>
            <a:pPr algn="r"/>
            <a:endParaRPr kumimoji="1" lang="en-US" altLang="ko-KR" dirty="0"/>
          </a:p>
          <a:p>
            <a:pPr algn="r"/>
            <a:endParaRPr kumimoji="1" lang="en-US" altLang="ko-KR" dirty="0"/>
          </a:p>
          <a:p>
            <a:pPr algn="r"/>
            <a:endParaRPr kumimoji="1" lang="en-US" altLang="ko-KR" dirty="0"/>
          </a:p>
          <a:p>
            <a:pPr algn="r"/>
            <a:endParaRPr kumimoji="1" lang="en-US" altLang="ko-KR" dirty="0"/>
          </a:p>
          <a:p>
            <a:pPr algn="r"/>
            <a:endParaRPr kumimoji="1" lang="en-US" altLang="ko-KR" dirty="0"/>
          </a:p>
          <a:p>
            <a:pPr algn="r"/>
            <a:endParaRPr kumimoji="1" lang="en-US" altLang="ko-KR" dirty="0"/>
          </a:p>
          <a:p>
            <a:pPr algn="r"/>
            <a:endParaRPr kumimoji="1" lang="en-US" altLang="ko-KR" dirty="0"/>
          </a:p>
          <a:p>
            <a:pPr algn="r"/>
            <a:endParaRPr kumimoji="1" lang="en-US" altLang="ko-KR" dirty="0"/>
          </a:p>
          <a:p>
            <a:pPr algn="r"/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643892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ko-KR" altLang="en-US" dirty="0"/>
              <a:t>이벤트스토밍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마케팅 </a:t>
            </a:r>
            <a:r>
              <a:rPr kumimoji="1" lang="en-US" altLang="ko-KR" dirty="0"/>
              <a:t>BC </a:t>
            </a:r>
            <a:r>
              <a:rPr kumimoji="1" lang="ko-KR" altLang="en-US" dirty="0"/>
              <a:t>추가 </a:t>
            </a:r>
          </a:p>
        </p:txBody>
      </p:sp>
    </p:spTree>
    <p:extLst>
      <p:ext uri="{BB962C8B-B14F-4D97-AF65-F5344CB8AC3E}">
        <p14:creationId xmlns:p14="http://schemas.microsoft.com/office/powerpoint/2010/main" val="668094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창업시기 조직구조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</a:t>
            </a:r>
            <a:r>
              <a:rPr kumimoji="1" lang="en-US" altLang="ko-KR" dirty="0"/>
              <a:t>Horizontal </a:t>
            </a:r>
            <a:endParaRPr kumimoji="1" lang="ko-KR" altLang="en-US" dirty="0"/>
          </a:p>
        </p:txBody>
      </p:sp>
      <p:grpSp>
        <p:nvGrpSpPr>
          <p:cNvPr id="23" name="그룹 22"/>
          <p:cNvGrpSpPr/>
          <p:nvPr/>
        </p:nvGrpSpPr>
        <p:grpSpPr>
          <a:xfrm>
            <a:off x="1162373" y="1892166"/>
            <a:ext cx="5765370" cy="4325398"/>
            <a:chOff x="1503333" y="1142306"/>
            <a:chExt cx="7873142" cy="5879797"/>
          </a:xfrm>
        </p:grpSpPr>
        <p:sp>
          <p:nvSpPr>
            <p:cNvPr id="22" name="직사각형 21"/>
            <p:cNvSpPr/>
            <p:nvPr/>
          </p:nvSpPr>
          <p:spPr>
            <a:xfrm>
              <a:off x="1503333" y="1142306"/>
              <a:ext cx="7873139" cy="13483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R"/>
                <a:t>Business</a:t>
              </a:r>
              <a:endParaRPr kumimoji="1" lang="ko-KR" altLang="en-US" dirty="0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1503336" y="5673751"/>
              <a:ext cx="7873139" cy="13483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R" dirty="0"/>
                <a:t>DBA </a:t>
              </a:r>
              <a:endParaRPr kumimoji="1" lang="ko-KR" altLang="en-US" dirty="0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503335" y="4121338"/>
              <a:ext cx="7873139" cy="13483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R" dirty="0"/>
                <a:t>Backend Developer</a:t>
              </a:r>
              <a:endParaRPr kumimoji="1" lang="ko-KR" altLang="en-US" dirty="0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503334" y="2568925"/>
              <a:ext cx="7873139" cy="13483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R" dirty="0"/>
                <a:t>UI Developer</a:t>
              </a:r>
              <a:endParaRPr kumimoji="1" lang="ko-KR" altLang="en-US" dirty="0"/>
            </a:p>
          </p:txBody>
        </p:sp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68326" y="2837748"/>
              <a:ext cx="920097" cy="912736"/>
            </a:xfrm>
            <a:prstGeom prst="rect">
              <a:avLst/>
            </a:prstGeom>
          </p:spPr>
        </p:pic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96000" y="1438381"/>
              <a:ext cx="920097" cy="912736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/>
          </p:nvSpPr>
          <p:spPr>
            <a:xfrm>
              <a:off x="7279824" y="1710083"/>
              <a:ext cx="6270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/>
                <a:t>CEO</a:t>
              </a:r>
              <a:endParaRPr kumimoji="1" lang="ko-KR" altLang="en-US" dirty="0"/>
            </a:p>
          </p:txBody>
        </p:sp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68325" y="4348037"/>
              <a:ext cx="920097" cy="912736"/>
            </a:xfrm>
            <a:prstGeom prst="rect">
              <a:avLst/>
            </a:prstGeom>
          </p:spPr>
        </p:pic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68324" y="5840544"/>
              <a:ext cx="920097" cy="912736"/>
            </a:xfrm>
            <a:prstGeom prst="rect">
              <a:avLst/>
            </a:prstGeom>
          </p:spPr>
        </p:pic>
      </p:grpSp>
      <p:pic>
        <p:nvPicPr>
          <p:cNvPr id="24" name="그림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2006" y="4250420"/>
            <a:ext cx="673772" cy="671443"/>
          </a:xfrm>
          <a:prstGeom prst="rect">
            <a:avLst/>
          </a:prstGeom>
        </p:spPr>
      </p:pic>
      <p:sp>
        <p:nvSpPr>
          <p:cNvPr id="25" name="타원형 설명선[O] 24"/>
          <p:cNvSpPr/>
          <p:nvPr/>
        </p:nvSpPr>
        <p:spPr>
          <a:xfrm>
            <a:off x="7830216" y="1587171"/>
            <a:ext cx="3620145" cy="1016024"/>
          </a:xfrm>
          <a:prstGeom prst="wedgeEllipseCallout">
            <a:avLst>
              <a:gd name="adj1" fmla="val -89536"/>
              <a:gd name="adj2" fmla="val 452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서비스 이익률</a:t>
            </a:r>
            <a:r>
              <a:rPr kumimoji="1" lang="en-US" altLang="ko-KR" dirty="0"/>
              <a:t>,</a:t>
            </a:r>
            <a:r>
              <a:rPr kumimoji="1" lang="ko-KR" altLang="en-US" dirty="0"/>
              <a:t> 신규고객창출</a:t>
            </a:r>
            <a:r>
              <a:rPr kumimoji="1" lang="en-US" altLang="ko-KR" dirty="0"/>
              <a:t>,</a:t>
            </a:r>
            <a:r>
              <a:rPr kumimoji="1" lang="ko-KR" altLang="en-US" dirty="0"/>
              <a:t> 상점 친화 이미지 </a:t>
            </a:r>
            <a:r>
              <a:rPr kumimoji="1" lang="en-US" altLang="ko-KR" dirty="0"/>
              <a:t>….</a:t>
            </a:r>
            <a:r>
              <a:rPr kumimoji="1" lang="ko-KR" altLang="en-US" dirty="0"/>
              <a:t> </a:t>
            </a:r>
          </a:p>
        </p:txBody>
      </p:sp>
      <p:sp>
        <p:nvSpPr>
          <p:cNvPr id="26" name="타원형 설명선[O] 25"/>
          <p:cNvSpPr/>
          <p:nvPr/>
        </p:nvSpPr>
        <p:spPr>
          <a:xfrm>
            <a:off x="7733654" y="2735503"/>
            <a:ext cx="3620145" cy="1016024"/>
          </a:xfrm>
          <a:prstGeom prst="wedgeEllipseCallout">
            <a:avLst>
              <a:gd name="adj1" fmla="val -89536"/>
              <a:gd name="adj2" fmla="val 452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예쁘고 편리한 </a:t>
            </a:r>
            <a:r>
              <a:rPr kumimoji="1" lang="en-US" altLang="ko-KR" dirty="0"/>
              <a:t>UI</a:t>
            </a:r>
            <a:endParaRPr kumimoji="1" lang="ko-KR" altLang="en-US" dirty="0"/>
          </a:p>
        </p:txBody>
      </p:sp>
      <p:sp>
        <p:nvSpPr>
          <p:cNvPr id="27" name="타원형 설명선[O] 26"/>
          <p:cNvSpPr/>
          <p:nvPr/>
        </p:nvSpPr>
        <p:spPr>
          <a:xfrm>
            <a:off x="7901799" y="3810839"/>
            <a:ext cx="3620145" cy="1016024"/>
          </a:xfrm>
          <a:prstGeom prst="wedgeEllipseCallout">
            <a:avLst>
              <a:gd name="adj1" fmla="val -89536"/>
              <a:gd name="adj2" fmla="val 452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안정된 서버 시스템</a:t>
            </a:r>
          </a:p>
        </p:txBody>
      </p:sp>
      <p:sp>
        <p:nvSpPr>
          <p:cNvPr id="28" name="타원형 설명선[O] 27"/>
          <p:cNvSpPr/>
          <p:nvPr/>
        </p:nvSpPr>
        <p:spPr>
          <a:xfrm>
            <a:off x="7901798" y="4940748"/>
            <a:ext cx="3620145" cy="1016024"/>
          </a:xfrm>
          <a:prstGeom prst="wedgeEllipseCallout">
            <a:avLst>
              <a:gd name="adj1" fmla="val -89536"/>
              <a:gd name="adj2" fmla="val 452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안정된 데이터베이스 시스템</a:t>
            </a:r>
          </a:p>
        </p:txBody>
      </p:sp>
    </p:spTree>
    <p:extLst>
      <p:ext uri="{BB962C8B-B14F-4D97-AF65-F5344CB8AC3E}">
        <p14:creationId xmlns:p14="http://schemas.microsoft.com/office/powerpoint/2010/main" val="17921252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id="{EFEACED4-7C62-4A30-B4A8-AE9640D15B05}"/>
              </a:ext>
            </a:extLst>
          </p:cNvPr>
          <p:cNvSpPr/>
          <p:nvPr/>
        </p:nvSpPr>
        <p:spPr>
          <a:xfrm>
            <a:off x="9106529" y="1730210"/>
            <a:ext cx="1178517" cy="48031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ko-KR" altLang="en-US" dirty="0"/>
              <a:t>예약정보</a:t>
            </a:r>
            <a:endParaRPr kumimoji="1" lang="en-US" altLang="ko-KR" dirty="0"/>
          </a:p>
          <a:p>
            <a:pPr algn="ctr"/>
            <a:r>
              <a:rPr kumimoji="1" lang="ko-KR" altLang="en-US" dirty="0"/>
              <a:t>시스템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7739498" y="1730210"/>
            <a:ext cx="1178517" cy="48031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ko-KR" altLang="en-US" dirty="0"/>
              <a:t>검진</a:t>
            </a:r>
            <a:endParaRPr kumimoji="1" lang="en-US" altLang="ko-KR" dirty="0"/>
          </a:p>
          <a:p>
            <a:pPr algn="ctr"/>
            <a:r>
              <a:rPr kumimoji="1" lang="ko-KR" altLang="en-US" dirty="0"/>
              <a:t>시스템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6369899" y="1730210"/>
            <a:ext cx="1178517" cy="48031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ko-KR" altLang="en-US" dirty="0"/>
              <a:t>병원</a:t>
            </a:r>
            <a:endParaRPr kumimoji="1" lang="en-US" altLang="ko-KR" dirty="0"/>
          </a:p>
          <a:p>
            <a:pPr algn="ctr"/>
            <a:r>
              <a:rPr kumimoji="1" lang="ko-KR" altLang="en-US" dirty="0"/>
              <a:t>시스템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조직구조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</a:t>
            </a:r>
            <a:r>
              <a:rPr kumimoji="1" lang="en-US" altLang="ko-KR" dirty="0"/>
              <a:t>Vertical</a:t>
            </a:r>
            <a:endParaRPr kumimoji="1"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230433" y="3465906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/>
              <a:t>CEO</a:t>
            </a:r>
            <a:endParaRPr kumimoji="1"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569570" y="5343148"/>
            <a:ext cx="5796365" cy="9353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dirty="0">
                <a:solidFill>
                  <a:schemeClr val="accent1">
                    <a:lumMod val="75000"/>
                  </a:schemeClr>
                </a:solidFill>
              </a:rPr>
              <a:t>DBA </a:t>
            </a:r>
            <a:endParaRPr kumimoji="1"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569569" y="4266297"/>
            <a:ext cx="5796365" cy="9353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dirty="0">
                <a:solidFill>
                  <a:schemeClr val="accent1">
                    <a:lumMod val="75000"/>
                  </a:schemeClr>
                </a:solidFill>
              </a:rPr>
              <a:t>Backend Developer</a:t>
            </a:r>
            <a:endParaRPr kumimoji="1"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569569" y="2208772"/>
            <a:ext cx="5796365" cy="9353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dirty="0">
                <a:solidFill>
                  <a:schemeClr val="accent1">
                    <a:lumMod val="75000"/>
                  </a:schemeClr>
                </a:solidFill>
              </a:rPr>
              <a:t>PO</a:t>
            </a:r>
            <a:endParaRPr kumimoji="1"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6220" y="3411305"/>
            <a:ext cx="677394" cy="633131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7106" y="3380309"/>
            <a:ext cx="677394" cy="633131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6218" y="2468835"/>
            <a:ext cx="677394" cy="633131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6219" y="4458936"/>
            <a:ext cx="677394" cy="633131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240" y="4424873"/>
            <a:ext cx="677394" cy="633131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6218" y="5494233"/>
            <a:ext cx="677394" cy="633131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240" y="5463237"/>
            <a:ext cx="677394" cy="633131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7105" y="2437839"/>
            <a:ext cx="677394" cy="633131"/>
          </a:xfrm>
          <a:prstGeom prst="rect">
            <a:avLst/>
          </a:prstGeom>
        </p:spPr>
      </p:pic>
      <p:sp>
        <p:nvSpPr>
          <p:cNvPr id="24" name="직사각형 23"/>
          <p:cNvSpPr/>
          <p:nvPr/>
        </p:nvSpPr>
        <p:spPr>
          <a:xfrm>
            <a:off x="4569569" y="3234675"/>
            <a:ext cx="5796365" cy="9353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dirty="0">
                <a:solidFill>
                  <a:schemeClr val="accent1">
                    <a:lumMod val="75000"/>
                  </a:schemeClr>
                </a:solidFill>
              </a:rPr>
              <a:t>UI Developer</a:t>
            </a:r>
            <a:endParaRPr kumimoji="1"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3931" y="2553170"/>
            <a:ext cx="920097" cy="912736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2290833" y="5248849"/>
            <a:ext cx="620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CTO</a:t>
            </a:r>
            <a:endParaRPr kumimoji="1" lang="ko-KR" altLang="en-US" dirty="0"/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4331" y="4336113"/>
            <a:ext cx="920097" cy="912736"/>
          </a:xfrm>
          <a:prstGeom prst="rect">
            <a:avLst/>
          </a:prstGeom>
        </p:spPr>
      </p:pic>
      <p:sp>
        <p:nvSpPr>
          <p:cNvPr id="4" name="타원형 설명선[O] 3"/>
          <p:cNvSpPr/>
          <p:nvPr/>
        </p:nvSpPr>
        <p:spPr>
          <a:xfrm>
            <a:off x="6096000" y="399131"/>
            <a:ext cx="1664491" cy="1076217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병원정보</a:t>
            </a:r>
            <a:endParaRPr kumimoji="1" lang="en-US" altLang="ko-KR" dirty="0"/>
          </a:p>
          <a:p>
            <a:pPr algn="ctr"/>
            <a:r>
              <a:rPr kumimoji="1" lang="ko-KR" altLang="en-US" dirty="0"/>
              <a:t>관리</a:t>
            </a:r>
          </a:p>
        </p:txBody>
      </p:sp>
      <p:sp>
        <p:nvSpPr>
          <p:cNvPr id="31" name="타원형 설명선[O] 30"/>
          <p:cNvSpPr/>
          <p:nvPr/>
        </p:nvSpPr>
        <p:spPr>
          <a:xfrm>
            <a:off x="7846388" y="414712"/>
            <a:ext cx="1664491" cy="1076217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24</a:t>
            </a:r>
            <a:r>
              <a:rPr kumimoji="1" lang="ko-KR" altLang="en-US" dirty="0"/>
              <a:t>시간</a:t>
            </a:r>
            <a:endParaRPr kumimoji="1" lang="en-US" altLang="ko-KR" dirty="0"/>
          </a:p>
          <a:p>
            <a:pPr algn="ctr"/>
            <a:r>
              <a:rPr kumimoji="1" lang="ko-KR" altLang="en-US" dirty="0"/>
              <a:t>검진예약</a:t>
            </a: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BF89FEA2-82EE-4A0E-87B3-A98D66178F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7333" y="3380309"/>
            <a:ext cx="677394" cy="633131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72CA6AAA-CB26-4803-BA19-3F86674DB7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1467" y="4424873"/>
            <a:ext cx="677394" cy="633131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1475894E-D799-4026-9113-120E1D0B29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1467" y="5463237"/>
            <a:ext cx="677394" cy="633131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2995B998-47A6-4449-8D58-6CEC58C273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7332" y="2437839"/>
            <a:ext cx="677394" cy="633131"/>
          </a:xfrm>
          <a:prstGeom prst="rect">
            <a:avLst/>
          </a:prstGeom>
        </p:spPr>
      </p:pic>
      <p:sp>
        <p:nvSpPr>
          <p:cNvPr id="40" name="타원형 설명선[O] 30">
            <a:extLst>
              <a:ext uri="{FF2B5EF4-FFF2-40B4-BE49-F238E27FC236}">
                <a16:creationId xmlns:a16="http://schemas.microsoft.com/office/drawing/2014/main" id="{1FEF7445-0111-4BE9-9FEE-35200F547243}"/>
              </a:ext>
            </a:extLst>
          </p:cNvPr>
          <p:cNvSpPr/>
          <p:nvPr/>
        </p:nvSpPr>
        <p:spPr>
          <a:xfrm>
            <a:off x="9636029" y="414712"/>
            <a:ext cx="1664491" cy="1076217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예약정보</a:t>
            </a:r>
            <a:endParaRPr kumimoji="1" lang="en-US" altLang="ko-KR" dirty="0"/>
          </a:p>
          <a:p>
            <a:pPr algn="ctr"/>
            <a:r>
              <a:rPr kumimoji="1" lang="ko-KR" altLang="en-US" dirty="0"/>
              <a:t>관리</a:t>
            </a:r>
          </a:p>
        </p:txBody>
      </p:sp>
    </p:spTree>
    <p:extLst>
      <p:ext uri="{BB962C8B-B14F-4D97-AF65-F5344CB8AC3E}">
        <p14:creationId xmlns:p14="http://schemas.microsoft.com/office/powerpoint/2010/main" val="287105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ko-KR" altLang="en-US" dirty="0"/>
              <a:t>이벤트스토밍 </a:t>
            </a:r>
            <a:r>
              <a:rPr kumimoji="1" lang="en-US" altLang="ko-KR" dirty="0"/>
              <a:t>-</a:t>
            </a:r>
            <a:r>
              <a:rPr kumimoji="1" lang="ko-KR" altLang="en-US" dirty="0"/>
              <a:t> </a:t>
            </a:r>
            <a:r>
              <a:rPr kumimoji="1" lang="en-US" altLang="ko-KR" dirty="0"/>
              <a:t>Event</a:t>
            </a:r>
            <a:endParaRPr kumimoji="1"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577058" y="2486343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병원정보</a:t>
            </a:r>
            <a:endParaRPr kumimoji="1"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등록됨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2248696" y="2486343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병원 정보</a:t>
            </a:r>
            <a:endParaRPr kumimoji="1"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변경됨</a:t>
            </a:r>
            <a:endParaRPr kumimoji="1" lang="en-US" altLang="ko-KR" sz="1200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777458" y="2486343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병원정보</a:t>
            </a:r>
            <a:endParaRPr kumimoji="1"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삭제됨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7111799" y="2486343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검진예약</a:t>
            </a:r>
            <a:endParaRPr kumimoji="1"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요청됨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5534819" y="4223703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검진예약</a:t>
            </a:r>
            <a:endParaRPr kumimoji="1"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취소됨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9045969" y="4223703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예약</a:t>
            </a:r>
            <a:endParaRPr kumimoji="1"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변경됨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0545441" y="4223703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예약</a:t>
            </a:r>
            <a:endParaRPr kumimoji="1"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완료됨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0C69A84-64D8-4AF4-B26F-E3CF19C3F82A}"/>
              </a:ext>
            </a:extLst>
          </p:cNvPr>
          <p:cNvSpPr/>
          <p:nvPr/>
        </p:nvSpPr>
        <p:spPr>
          <a:xfrm>
            <a:off x="7111798" y="4253775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검진예약</a:t>
            </a:r>
            <a:endParaRPr kumimoji="1"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강제</a:t>
            </a:r>
            <a:endParaRPr kumimoji="1"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취소됨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4A92D4B-B855-4AA5-BA39-0BB970462C2A}"/>
              </a:ext>
            </a:extLst>
          </p:cNvPr>
          <p:cNvSpPr/>
          <p:nvPr/>
        </p:nvSpPr>
        <p:spPr>
          <a:xfrm>
            <a:off x="9045968" y="2486343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검진비용</a:t>
            </a:r>
            <a:endParaRPr kumimoji="1"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결제됨</a:t>
            </a:r>
            <a:endParaRPr kumimoji="1" lang="en-US" altLang="ko-KR" sz="1200" b="1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BD5CF74-1E38-4A12-8B7E-8B11559F9799}"/>
              </a:ext>
            </a:extLst>
          </p:cNvPr>
          <p:cNvSpPr/>
          <p:nvPr/>
        </p:nvSpPr>
        <p:spPr>
          <a:xfrm>
            <a:off x="5534819" y="2486343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검진예약버튼</a:t>
            </a:r>
            <a:endParaRPr kumimoji="1"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클릭됨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2D092DE-28D7-4B18-A195-04700FF1D85B}"/>
              </a:ext>
            </a:extLst>
          </p:cNvPr>
          <p:cNvSpPr/>
          <p:nvPr/>
        </p:nvSpPr>
        <p:spPr>
          <a:xfrm>
            <a:off x="10545441" y="2486343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검진요청</a:t>
            </a:r>
            <a:endParaRPr kumimoji="1"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완료됨</a:t>
            </a:r>
            <a:endParaRPr kumimoji="1" lang="en-US" altLang="ko-KR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5617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ko-KR" altLang="en-US" dirty="0"/>
              <a:t>이벤트스토밍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비적격 이벤트 제거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2D4DEB7-AF4C-46ED-9085-48D47E2C62D4}"/>
              </a:ext>
            </a:extLst>
          </p:cNvPr>
          <p:cNvSpPr/>
          <p:nvPr/>
        </p:nvSpPr>
        <p:spPr>
          <a:xfrm>
            <a:off x="577058" y="2486343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병원정보</a:t>
            </a:r>
            <a:endParaRPr kumimoji="1"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등록됨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AB4C498-BD1A-4072-B35E-EB092656BB30}"/>
              </a:ext>
            </a:extLst>
          </p:cNvPr>
          <p:cNvSpPr/>
          <p:nvPr/>
        </p:nvSpPr>
        <p:spPr>
          <a:xfrm>
            <a:off x="2248696" y="2486343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병원 정보</a:t>
            </a:r>
            <a:endParaRPr kumimoji="1"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변경됨</a:t>
            </a:r>
            <a:endParaRPr kumimoji="1" lang="en-US" altLang="ko-KR" sz="1200" b="1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0E384F7-E805-43E1-A4A3-6A35EEF8FB2A}"/>
              </a:ext>
            </a:extLst>
          </p:cNvPr>
          <p:cNvSpPr/>
          <p:nvPr/>
        </p:nvSpPr>
        <p:spPr>
          <a:xfrm>
            <a:off x="3777458" y="2486343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병원정보</a:t>
            </a:r>
            <a:endParaRPr kumimoji="1"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삭제됨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40E36F0-D8B0-4C05-9CA5-BD1CB040A96B}"/>
              </a:ext>
            </a:extLst>
          </p:cNvPr>
          <p:cNvSpPr/>
          <p:nvPr/>
        </p:nvSpPr>
        <p:spPr>
          <a:xfrm>
            <a:off x="7111799" y="2486343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검진예약</a:t>
            </a:r>
            <a:endParaRPr kumimoji="1"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요청됨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260DAEF-F0AF-4F60-9B2C-82671967F854}"/>
              </a:ext>
            </a:extLst>
          </p:cNvPr>
          <p:cNvSpPr/>
          <p:nvPr/>
        </p:nvSpPr>
        <p:spPr>
          <a:xfrm>
            <a:off x="5534819" y="4223703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검진예약</a:t>
            </a:r>
            <a:endParaRPr kumimoji="1"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취소됨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359985D-914E-4FA6-82AD-13FEC4305DF8}"/>
              </a:ext>
            </a:extLst>
          </p:cNvPr>
          <p:cNvSpPr/>
          <p:nvPr/>
        </p:nvSpPr>
        <p:spPr>
          <a:xfrm>
            <a:off x="9045969" y="4223703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예약</a:t>
            </a:r>
            <a:endParaRPr kumimoji="1"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변경됨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C3F487D-D7C1-474F-A9C7-EA2BD0317665}"/>
              </a:ext>
            </a:extLst>
          </p:cNvPr>
          <p:cNvSpPr/>
          <p:nvPr/>
        </p:nvSpPr>
        <p:spPr>
          <a:xfrm>
            <a:off x="10545441" y="4223703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예약</a:t>
            </a:r>
            <a:endParaRPr kumimoji="1"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완료됨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53C5411-CDF4-43A9-96CE-63E523E3E395}"/>
              </a:ext>
            </a:extLst>
          </p:cNvPr>
          <p:cNvSpPr/>
          <p:nvPr/>
        </p:nvSpPr>
        <p:spPr>
          <a:xfrm>
            <a:off x="7111798" y="4253775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검진예약</a:t>
            </a:r>
            <a:endParaRPr kumimoji="1"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강제</a:t>
            </a:r>
            <a:endParaRPr kumimoji="1"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취소됨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E1A33CF-8165-4ECD-BCEC-70B1DBDEB856}"/>
              </a:ext>
            </a:extLst>
          </p:cNvPr>
          <p:cNvSpPr/>
          <p:nvPr/>
        </p:nvSpPr>
        <p:spPr>
          <a:xfrm rot="19480939">
            <a:off x="9045968" y="2486343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검진비용</a:t>
            </a:r>
            <a:endParaRPr kumimoji="1"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결제됨</a:t>
            </a:r>
            <a:endParaRPr kumimoji="1" lang="en-US" altLang="ko-KR" sz="1200" b="1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1624F82-8110-489B-938F-DDAB6834DEE2}"/>
              </a:ext>
            </a:extLst>
          </p:cNvPr>
          <p:cNvSpPr/>
          <p:nvPr/>
        </p:nvSpPr>
        <p:spPr>
          <a:xfrm rot="19713482">
            <a:off x="5534819" y="2486343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검진예약버튼</a:t>
            </a:r>
            <a:endParaRPr kumimoji="1"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클릭됨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60E214A-B8E2-41F4-8FF9-1FC11D294E09}"/>
              </a:ext>
            </a:extLst>
          </p:cNvPr>
          <p:cNvSpPr/>
          <p:nvPr/>
        </p:nvSpPr>
        <p:spPr>
          <a:xfrm>
            <a:off x="10545441" y="2486343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검진요청</a:t>
            </a:r>
            <a:endParaRPr kumimoji="1"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완료됨</a:t>
            </a:r>
            <a:endParaRPr kumimoji="1" lang="en-US" altLang="ko-KR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39420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ko-KR" altLang="en-US" dirty="0"/>
              <a:t>이벤트스토밍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</a:t>
            </a:r>
            <a:r>
              <a:rPr kumimoji="1" lang="en-US" altLang="ko-KR" dirty="0"/>
              <a:t>Actor, Command</a:t>
            </a:r>
            <a:endParaRPr kumimoji="1"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2248696" y="2486343"/>
            <a:ext cx="1300163" cy="942657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병원정보</a:t>
            </a:r>
            <a:endParaRPr kumimoji="1"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등록됨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5306220" y="2486343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검진예약</a:t>
            </a:r>
            <a:endParaRPr kumimoji="1"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요청됨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8363744" y="2486343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예약완료됨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1181896" y="2204052"/>
            <a:ext cx="1300163" cy="1257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병원정보등록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4239420" y="2204052"/>
            <a:ext cx="1300163" cy="1257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검진예약요청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7296944" y="2204052"/>
            <a:ext cx="1300163" cy="1257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예약완료</a:t>
            </a:r>
          </a:p>
        </p:txBody>
      </p:sp>
      <p:grpSp>
        <p:nvGrpSpPr>
          <p:cNvPr id="28" name="그룹 27"/>
          <p:cNvGrpSpPr/>
          <p:nvPr/>
        </p:nvGrpSpPr>
        <p:grpSpPr>
          <a:xfrm>
            <a:off x="491335" y="1921761"/>
            <a:ext cx="814952" cy="1257300"/>
            <a:chOff x="194792" y="1921761"/>
            <a:chExt cx="1300163" cy="1257300"/>
          </a:xfrm>
        </p:grpSpPr>
        <p:sp>
          <p:nvSpPr>
            <p:cNvPr id="19" name="직사각형 18"/>
            <p:cNvSpPr/>
            <p:nvPr/>
          </p:nvSpPr>
          <p:spPr>
            <a:xfrm>
              <a:off x="194792" y="1921761"/>
              <a:ext cx="1300163" cy="12573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ko-KR" sz="1200" b="1" dirty="0">
                  <a:solidFill>
                    <a:schemeClr val="tx1"/>
                  </a:solidFill>
                </a:rPr>
                <a:t>admin</a:t>
              </a:r>
              <a:endParaRPr kumimoji="1"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3" name="타원 2"/>
            <p:cNvSpPr/>
            <p:nvPr/>
          </p:nvSpPr>
          <p:spPr>
            <a:xfrm>
              <a:off x="635000" y="2224372"/>
              <a:ext cx="343696" cy="34635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6" name="직선 연결선[R] 5"/>
            <p:cNvCxnSpPr/>
            <p:nvPr/>
          </p:nvCxnSpPr>
          <p:spPr>
            <a:xfrm>
              <a:off x="651177" y="2666448"/>
              <a:ext cx="34369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[R] 20"/>
            <p:cNvCxnSpPr>
              <a:stCxn id="3" idx="4"/>
            </p:cNvCxnSpPr>
            <p:nvPr/>
          </p:nvCxnSpPr>
          <p:spPr>
            <a:xfrm>
              <a:off x="806848" y="2570731"/>
              <a:ext cx="0" cy="26197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[R] 22"/>
            <p:cNvCxnSpPr/>
            <p:nvPr/>
          </p:nvCxnSpPr>
          <p:spPr>
            <a:xfrm flipH="1">
              <a:off x="658750" y="2810654"/>
              <a:ext cx="152400" cy="17444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[R] 24"/>
            <p:cNvCxnSpPr/>
            <p:nvPr/>
          </p:nvCxnSpPr>
          <p:spPr>
            <a:xfrm>
              <a:off x="823025" y="2791924"/>
              <a:ext cx="156989" cy="2068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그룹 28"/>
          <p:cNvGrpSpPr/>
          <p:nvPr/>
        </p:nvGrpSpPr>
        <p:grpSpPr>
          <a:xfrm>
            <a:off x="6834983" y="1331244"/>
            <a:ext cx="931480" cy="1130169"/>
            <a:chOff x="194792" y="1921761"/>
            <a:chExt cx="1300163" cy="1257300"/>
          </a:xfrm>
        </p:grpSpPr>
        <p:sp>
          <p:nvSpPr>
            <p:cNvPr id="30" name="직사각형 29"/>
            <p:cNvSpPr/>
            <p:nvPr/>
          </p:nvSpPr>
          <p:spPr>
            <a:xfrm>
              <a:off x="194792" y="1921761"/>
              <a:ext cx="1300163" cy="12573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ko-KR" sz="1200" b="1" dirty="0">
                  <a:solidFill>
                    <a:schemeClr val="tx1"/>
                  </a:solidFill>
                </a:rPr>
                <a:t>system</a:t>
              </a:r>
              <a:endParaRPr kumimoji="1"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31" name="타원 30"/>
            <p:cNvSpPr/>
            <p:nvPr/>
          </p:nvSpPr>
          <p:spPr>
            <a:xfrm>
              <a:off x="635000" y="2224372"/>
              <a:ext cx="343696" cy="34635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32" name="직선 연결선[R] 31"/>
            <p:cNvCxnSpPr/>
            <p:nvPr/>
          </p:nvCxnSpPr>
          <p:spPr>
            <a:xfrm>
              <a:off x="651177" y="2666448"/>
              <a:ext cx="34369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[R] 32"/>
            <p:cNvCxnSpPr>
              <a:stCxn id="30" idx="4"/>
            </p:cNvCxnSpPr>
            <p:nvPr/>
          </p:nvCxnSpPr>
          <p:spPr>
            <a:xfrm>
              <a:off x="806848" y="2570731"/>
              <a:ext cx="0" cy="26197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[R] 33"/>
            <p:cNvCxnSpPr/>
            <p:nvPr/>
          </p:nvCxnSpPr>
          <p:spPr>
            <a:xfrm flipH="1">
              <a:off x="658750" y="2810654"/>
              <a:ext cx="152400" cy="17444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[R] 34"/>
            <p:cNvCxnSpPr/>
            <p:nvPr/>
          </p:nvCxnSpPr>
          <p:spPr>
            <a:xfrm>
              <a:off x="823025" y="2791924"/>
              <a:ext cx="156989" cy="2068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4E1EF09B-D62F-47FD-A74D-8E96593556EF}"/>
              </a:ext>
            </a:extLst>
          </p:cNvPr>
          <p:cNvGrpSpPr/>
          <p:nvPr/>
        </p:nvGrpSpPr>
        <p:grpSpPr>
          <a:xfrm>
            <a:off x="3958021" y="1419739"/>
            <a:ext cx="931480" cy="1130169"/>
            <a:chOff x="194792" y="1921761"/>
            <a:chExt cx="1300163" cy="1257300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835B1E3F-D511-4DEB-A176-585BC5365E35}"/>
                </a:ext>
              </a:extLst>
            </p:cNvPr>
            <p:cNvSpPr/>
            <p:nvPr/>
          </p:nvSpPr>
          <p:spPr>
            <a:xfrm>
              <a:off x="194792" y="1921761"/>
              <a:ext cx="1300163" cy="12573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ko-KR" altLang="en-US" sz="1200" b="1" dirty="0">
                  <a:solidFill>
                    <a:schemeClr val="tx1"/>
                  </a:solidFill>
                </a:rPr>
                <a:t>사용자</a:t>
              </a:r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A3A70EF5-8992-420B-AC31-73770A14FB45}"/>
                </a:ext>
              </a:extLst>
            </p:cNvPr>
            <p:cNvSpPr/>
            <p:nvPr/>
          </p:nvSpPr>
          <p:spPr>
            <a:xfrm>
              <a:off x="635000" y="2224372"/>
              <a:ext cx="343696" cy="34635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46" name="직선 연결선[R] 31">
              <a:extLst>
                <a:ext uri="{FF2B5EF4-FFF2-40B4-BE49-F238E27FC236}">
                  <a16:creationId xmlns:a16="http://schemas.microsoft.com/office/drawing/2014/main" id="{BF9D70EF-7651-4EE1-BC0E-9450E876B596}"/>
                </a:ext>
              </a:extLst>
            </p:cNvPr>
            <p:cNvCxnSpPr/>
            <p:nvPr/>
          </p:nvCxnSpPr>
          <p:spPr>
            <a:xfrm>
              <a:off x="651177" y="2666448"/>
              <a:ext cx="34369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[R] 32">
              <a:extLst>
                <a:ext uri="{FF2B5EF4-FFF2-40B4-BE49-F238E27FC236}">
                  <a16:creationId xmlns:a16="http://schemas.microsoft.com/office/drawing/2014/main" id="{E588A1D2-A308-4D10-A53F-C933C6AB4FAD}"/>
                </a:ext>
              </a:extLst>
            </p:cNvPr>
            <p:cNvCxnSpPr>
              <a:stCxn id="44" idx="4"/>
            </p:cNvCxnSpPr>
            <p:nvPr/>
          </p:nvCxnSpPr>
          <p:spPr>
            <a:xfrm>
              <a:off x="806848" y="2570731"/>
              <a:ext cx="0" cy="26197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[R] 33">
              <a:extLst>
                <a:ext uri="{FF2B5EF4-FFF2-40B4-BE49-F238E27FC236}">
                  <a16:creationId xmlns:a16="http://schemas.microsoft.com/office/drawing/2014/main" id="{7BB88944-9009-47EE-AC7A-9695FFB0D65A}"/>
                </a:ext>
              </a:extLst>
            </p:cNvPr>
            <p:cNvCxnSpPr/>
            <p:nvPr/>
          </p:nvCxnSpPr>
          <p:spPr>
            <a:xfrm flipH="1">
              <a:off x="658750" y="2810654"/>
              <a:ext cx="152400" cy="17444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[R] 34">
              <a:extLst>
                <a:ext uri="{FF2B5EF4-FFF2-40B4-BE49-F238E27FC236}">
                  <a16:creationId xmlns:a16="http://schemas.microsoft.com/office/drawing/2014/main" id="{3F85FF62-1633-4071-B176-C617B1C3A870}"/>
                </a:ext>
              </a:extLst>
            </p:cNvPr>
            <p:cNvCxnSpPr/>
            <p:nvPr/>
          </p:nvCxnSpPr>
          <p:spPr>
            <a:xfrm>
              <a:off x="823025" y="2791924"/>
              <a:ext cx="156989" cy="2068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1177CF0E-1CB5-4ABF-9A5D-1EF9063FCE76}"/>
              </a:ext>
            </a:extLst>
          </p:cNvPr>
          <p:cNvSpPr/>
          <p:nvPr/>
        </p:nvSpPr>
        <p:spPr>
          <a:xfrm>
            <a:off x="4239420" y="4271825"/>
            <a:ext cx="1300163" cy="1257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검진예약취소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9FADA9B8-E305-4D29-A73C-2233167ED185}"/>
              </a:ext>
            </a:extLst>
          </p:cNvPr>
          <p:cNvSpPr/>
          <p:nvPr/>
        </p:nvSpPr>
        <p:spPr>
          <a:xfrm>
            <a:off x="5306220" y="4749170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검진예약</a:t>
            </a:r>
            <a:endParaRPr kumimoji="1"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취소됨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E711B957-DA3C-46AD-8441-1511BBF2741A}"/>
              </a:ext>
            </a:extLst>
          </p:cNvPr>
          <p:cNvSpPr/>
          <p:nvPr/>
        </p:nvSpPr>
        <p:spPr>
          <a:xfrm>
            <a:off x="8363744" y="5090483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예약변경됨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CB1E24F3-1E6B-4E71-8934-5D91E075DB91}"/>
              </a:ext>
            </a:extLst>
          </p:cNvPr>
          <p:cNvSpPr/>
          <p:nvPr/>
        </p:nvSpPr>
        <p:spPr>
          <a:xfrm>
            <a:off x="7296944" y="4808192"/>
            <a:ext cx="1300163" cy="1257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예약취소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82F4DEC6-84EC-463F-ACE1-59CB6A6406F7}"/>
              </a:ext>
            </a:extLst>
          </p:cNvPr>
          <p:cNvSpPr/>
          <p:nvPr/>
        </p:nvSpPr>
        <p:spPr>
          <a:xfrm>
            <a:off x="2248696" y="5399528"/>
            <a:ext cx="1300163" cy="665964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병원정보</a:t>
            </a:r>
            <a:endParaRPr kumimoji="1"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삭제됨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EECF5031-5990-4374-923E-A8F2E848CEE9}"/>
              </a:ext>
            </a:extLst>
          </p:cNvPr>
          <p:cNvSpPr/>
          <p:nvPr/>
        </p:nvSpPr>
        <p:spPr>
          <a:xfrm>
            <a:off x="1181896" y="5117237"/>
            <a:ext cx="1300163" cy="66596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병원정보삭제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5E19F9A2-87ED-4BBD-9FEF-9672BAF1DA9B}"/>
              </a:ext>
            </a:extLst>
          </p:cNvPr>
          <p:cNvSpPr/>
          <p:nvPr/>
        </p:nvSpPr>
        <p:spPr>
          <a:xfrm>
            <a:off x="2248696" y="3834142"/>
            <a:ext cx="1300163" cy="942657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병원정보</a:t>
            </a:r>
            <a:endParaRPr kumimoji="1"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변경됨</a:t>
            </a:r>
          </a:p>
        </p:txBody>
      </p: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D663AF54-6D62-4CFA-93C4-8F196FBE699E}"/>
              </a:ext>
            </a:extLst>
          </p:cNvPr>
          <p:cNvGrpSpPr/>
          <p:nvPr/>
        </p:nvGrpSpPr>
        <p:grpSpPr>
          <a:xfrm>
            <a:off x="433071" y="3640954"/>
            <a:ext cx="931480" cy="1130169"/>
            <a:chOff x="194792" y="1921761"/>
            <a:chExt cx="1300163" cy="1257300"/>
          </a:xfrm>
        </p:grpSpPr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5D5D7DCE-5F92-4BD3-BDCB-338CC22F79E9}"/>
                </a:ext>
              </a:extLst>
            </p:cNvPr>
            <p:cNvSpPr/>
            <p:nvPr/>
          </p:nvSpPr>
          <p:spPr>
            <a:xfrm>
              <a:off x="194792" y="1921761"/>
              <a:ext cx="1300163" cy="12573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ko-KR" altLang="en-US" sz="1200" b="1" dirty="0">
                  <a:solidFill>
                    <a:schemeClr val="tx1"/>
                  </a:solidFill>
                </a:rPr>
                <a:t>사용자</a:t>
              </a:r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170B2A36-466C-4328-907B-AFF705442486}"/>
                </a:ext>
              </a:extLst>
            </p:cNvPr>
            <p:cNvSpPr/>
            <p:nvPr/>
          </p:nvSpPr>
          <p:spPr>
            <a:xfrm>
              <a:off x="635000" y="2224372"/>
              <a:ext cx="343696" cy="34635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63" name="직선 연결선[R] 31">
              <a:extLst>
                <a:ext uri="{FF2B5EF4-FFF2-40B4-BE49-F238E27FC236}">
                  <a16:creationId xmlns:a16="http://schemas.microsoft.com/office/drawing/2014/main" id="{477815EA-59AF-4862-8CFF-07C089E277A6}"/>
                </a:ext>
              </a:extLst>
            </p:cNvPr>
            <p:cNvCxnSpPr/>
            <p:nvPr/>
          </p:nvCxnSpPr>
          <p:spPr>
            <a:xfrm>
              <a:off x="651177" y="2666448"/>
              <a:ext cx="34369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[R] 32">
              <a:extLst>
                <a:ext uri="{FF2B5EF4-FFF2-40B4-BE49-F238E27FC236}">
                  <a16:creationId xmlns:a16="http://schemas.microsoft.com/office/drawing/2014/main" id="{AB096CD4-A2C4-4C5E-996C-40411C5B396A}"/>
                </a:ext>
              </a:extLst>
            </p:cNvPr>
            <p:cNvCxnSpPr>
              <a:stCxn id="61" idx="4"/>
            </p:cNvCxnSpPr>
            <p:nvPr/>
          </p:nvCxnSpPr>
          <p:spPr>
            <a:xfrm>
              <a:off x="806848" y="2570731"/>
              <a:ext cx="0" cy="26197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[R] 33">
              <a:extLst>
                <a:ext uri="{FF2B5EF4-FFF2-40B4-BE49-F238E27FC236}">
                  <a16:creationId xmlns:a16="http://schemas.microsoft.com/office/drawing/2014/main" id="{03BA6423-5F37-4224-A966-6F217D49788B}"/>
                </a:ext>
              </a:extLst>
            </p:cNvPr>
            <p:cNvCxnSpPr/>
            <p:nvPr/>
          </p:nvCxnSpPr>
          <p:spPr>
            <a:xfrm flipH="1">
              <a:off x="658750" y="2810654"/>
              <a:ext cx="152400" cy="17444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[R] 34">
              <a:extLst>
                <a:ext uri="{FF2B5EF4-FFF2-40B4-BE49-F238E27FC236}">
                  <a16:creationId xmlns:a16="http://schemas.microsoft.com/office/drawing/2014/main" id="{C2859C44-6853-4C7F-8FAB-9D9678F974B4}"/>
                </a:ext>
              </a:extLst>
            </p:cNvPr>
            <p:cNvCxnSpPr/>
            <p:nvPr/>
          </p:nvCxnSpPr>
          <p:spPr>
            <a:xfrm>
              <a:off x="823025" y="2791924"/>
              <a:ext cx="156989" cy="2068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9B3890A8-1A43-4B42-B9AE-C4BA6C25AC23}"/>
              </a:ext>
            </a:extLst>
          </p:cNvPr>
          <p:cNvSpPr/>
          <p:nvPr/>
        </p:nvSpPr>
        <p:spPr>
          <a:xfrm>
            <a:off x="1301234" y="4308873"/>
            <a:ext cx="1300163" cy="57580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검진예약</a:t>
            </a:r>
            <a:endParaRPr kumimoji="1"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취소요청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BD10A069-5612-4AF4-9F33-00E1657ED2C9}"/>
              </a:ext>
            </a:extLst>
          </p:cNvPr>
          <p:cNvSpPr/>
          <p:nvPr/>
        </p:nvSpPr>
        <p:spPr>
          <a:xfrm>
            <a:off x="1248376" y="3616037"/>
            <a:ext cx="1300163" cy="57580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검진예약</a:t>
            </a:r>
            <a:endParaRPr kumimoji="1"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요청</a:t>
            </a:r>
          </a:p>
        </p:txBody>
      </p: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507854D8-95FB-4789-9AF0-71A6C86FD7B8}"/>
              </a:ext>
            </a:extLst>
          </p:cNvPr>
          <p:cNvGrpSpPr/>
          <p:nvPr/>
        </p:nvGrpSpPr>
        <p:grpSpPr>
          <a:xfrm>
            <a:off x="491335" y="5043136"/>
            <a:ext cx="814952" cy="1257300"/>
            <a:chOff x="194792" y="1921761"/>
            <a:chExt cx="1300163" cy="1257300"/>
          </a:xfrm>
        </p:grpSpPr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62F99830-7261-4654-91AE-DB4C5F831C15}"/>
                </a:ext>
              </a:extLst>
            </p:cNvPr>
            <p:cNvSpPr/>
            <p:nvPr/>
          </p:nvSpPr>
          <p:spPr>
            <a:xfrm>
              <a:off x="194792" y="1921761"/>
              <a:ext cx="1300163" cy="12573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ko-KR" sz="1200" b="1" dirty="0">
                  <a:solidFill>
                    <a:schemeClr val="tx1"/>
                  </a:solidFill>
                </a:rPr>
                <a:t>admin</a:t>
              </a:r>
              <a:endParaRPr kumimoji="1"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A8489554-9D07-4381-9DD1-B56C0ABDE430}"/>
                </a:ext>
              </a:extLst>
            </p:cNvPr>
            <p:cNvSpPr/>
            <p:nvPr/>
          </p:nvSpPr>
          <p:spPr>
            <a:xfrm>
              <a:off x="635000" y="2224372"/>
              <a:ext cx="343696" cy="34635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71" name="직선 연결선[R] 5">
              <a:extLst>
                <a:ext uri="{FF2B5EF4-FFF2-40B4-BE49-F238E27FC236}">
                  <a16:creationId xmlns:a16="http://schemas.microsoft.com/office/drawing/2014/main" id="{60C76A16-57BE-472A-909A-573FEB3715E9}"/>
                </a:ext>
              </a:extLst>
            </p:cNvPr>
            <p:cNvCxnSpPr/>
            <p:nvPr/>
          </p:nvCxnSpPr>
          <p:spPr>
            <a:xfrm>
              <a:off x="651177" y="2666448"/>
              <a:ext cx="34369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[R] 20">
              <a:extLst>
                <a:ext uri="{FF2B5EF4-FFF2-40B4-BE49-F238E27FC236}">
                  <a16:creationId xmlns:a16="http://schemas.microsoft.com/office/drawing/2014/main" id="{FF705D46-DB42-4304-8F98-B4CA6E6AD264}"/>
                </a:ext>
              </a:extLst>
            </p:cNvPr>
            <p:cNvCxnSpPr>
              <a:stCxn id="70" idx="4"/>
            </p:cNvCxnSpPr>
            <p:nvPr/>
          </p:nvCxnSpPr>
          <p:spPr>
            <a:xfrm>
              <a:off x="806848" y="2570731"/>
              <a:ext cx="0" cy="26197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[R] 22">
              <a:extLst>
                <a:ext uri="{FF2B5EF4-FFF2-40B4-BE49-F238E27FC236}">
                  <a16:creationId xmlns:a16="http://schemas.microsoft.com/office/drawing/2014/main" id="{22022FBC-2C25-41BF-B740-6163BAC52973}"/>
                </a:ext>
              </a:extLst>
            </p:cNvPr>
            <p:cNvCxnSpPr/>
            <p:nvPr/>
          </p:nvCxnSpPr>
          <p:spPr>
            <a:xfrm flipH="1">
              <a:off x="658750" y="2810654"/>
              <a:ext cx="152400" cy="17444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[R] 24">
              <a:extLst>
                <a:ext uri="{FF2B5EF4-FFF2-40B4-BE49-F238E27FC236}">
                  <a16:creationId xmlns:a16="http://schemas.microsoft.com/office/drawing/2014/main" id="{364F5D16-1F43-4B06-BA84-763C576854F1}"/>
                </a:ext>
              </a:extLst>
            </p:cNvPr>
            <p:cNvCxnSpPr/>
            <p:nvPr/>
          </p:nvCxnSpPr>
          <p:spPr>
            <a:xfrm>
              <a:off x="823025" y="2791924"/>
              <a:ext cx="156989" cy="2068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A909F598-B113-44D8-9411-7EED1A97B92F}"/>
              </a:ext>
            </a:extLst>
          </p:cNvPr>
          <p:cNvGrpSpPr/>
          <p:nvPr/>
        </p:nvGrpSpPr>
        <p:grpSpPr>
          <a:xfrm>
            <a:off x="3958021" y="3503550"/>
            <a:ext cx="931480" cy="1130169"/>
            <a:chOff x="194792" y="1921761"/>
            <a:chExt cx="1300163" cy="1257300"/>
          </a:xfrm>
        </p:grpSpPr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E3A3912A-5E9C-4AD3-A7DD-F71FFBCFDA12}"/>
                </a:ext>
              </a:extLst>
            </p:cNvPr>
            <p:cNvSpPr/>
            <p:nvPr/>
          </p:nvSpPr>
          <p:spPr>
            <a:xfrm>
              <a:off x="194792" y="1921761"/>
              <a:ext cx="1300163" cy="12573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ko-KR" altLang="en-US" sz="1200" b="1" dirty="0">
                  <a:solidFill>
                    <a:schemeClr val="tx1"/>
                  </a:solidFill>
                </a:rPr>
                <a:t>사용자</a:t>
              </a:r>
            </a:p>
          </p:txBody>
        </p:sp>
        <p:sp>
          <p:nvSpPr>
            <p:cNvPr id="77" name="타원 76">
              <a:extLst>
                <a:ext uri="{FF2B5EF4-FFF2-40B4-BE49-F238E27FC236}">
                  <a16:creationId xmlns:a16="http://schemas.microsoft.com/office/drawing/2014/main" id="{C879064D-0774-44B9-BCDC-8CA14BDF8085}"/>
                </a:ext>
              </a:extLst>
            </p:cNvPr>
            <p:cNvSpPr/>
            <p:nvPr/>
          </p:nvSpPr>
          <p:spPr>
            <a:xfrm>
              <a:off x="635000" y="2224372"/>
              <a:ext cx="343696" cy="34635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78" name="직선 연결선[R] 31">
              <a:extLst>
                <a:ext uri="{FF2B5EF4-FFF2-40B4-BE49-F238E27FC236}">
                  <a16:creationId xmlns:a16="http://schemas.microsoft.com/office/drawing/2014/main" id="{CDD3C471-A0DC-496C-9634-B8EFC53F19A3}"/>
                </a:ext>
              </a:extLst>
            </p:cNvPr>
            <p:cNvCxnSpPr/>
            <p:nvPr/>
          </p:nvCxnSpPr>
          <p:spPr>
            <a:xfrm>
              <a:off x="651177" y="2666448"/>
              <a:ext cx="34369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연결선[R] 32">
              <a:extLst>
                <a:ext uri="{FF2B5EF4-FFF2-40B4-BE49-F238E27FC236}">
                  <a16:creationId xmlns:a16="http://schemas.microsoft.com/office/drawing/2014/main" id="{CE72246D-0DA0-4A77-ADEA-5A0C96561428}"/>
                </a:ext>
              </a:extLst>
            </p:cNvPr>
            <p:cNvCxnSpPr>
              <a:stCxn id="76" idx="4"/>
            </p:cNvCxnSpPr>
            <p:nvPr/>
          </p:nvCxnSpPr>
          <p:spPr>
            <a:xfrm>
              <a:off x="806848" y="2570731"/>
              <a:ext cx="0" cy="26197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[R] 33">
              <a:extLst>
                <a:ext uri="{FF2B5EF4-FFF2-40B4-BE49-F238E27FC236}">
                  <a16:creationId xmlns:a16="http://schemas.microsoft.com/office/drawing/2014/main" id="{F66D6B36-B119-4ACA-BB62-A25EFB0498BE}"/>
                </a:ext>
              </a:extLst>
            </p:cNvPr>
            <p:cNvCxnSpPr/>
            <p:nvPr/>
          </p:nvCxnSpPr>
          <p:spPr>
            <a:xfrm flipH="1">
              <a:off x="658750" y="2810654"/>
              <a:ext cx="152400" cy="17444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연결선[R] 34">
              <a:extLst>
                <a:ext uri="{FF2B5EF4-FFF2-40B4-BE49-F238E27FC236}">
                  <a16:creationId xmlns:a16="http://schemas.microsoft.com/office/drawing/2014/main" id="{9C9BE33F-AE5D-42C0-B62D-83FB8CFBD6FD}"/>
                </a:ext>
              </a:extLst>
            </p:cNvPr>
            <p:cNvCxnSpPr/>
            <p:nvPr/>
          </p:nvCxnSpPr>
          <p:spPr>
            <a:xfrm>
              <a:off x="823025" y="2791924"/>
              <a:ext cx="156989" cy="2068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3868ED16-76A6-4B5E-B339-C7A50E61FE57}"/>
              </a:ext>
            </a:extLst>
          </p:cNvPr>
          <p:cNvGrpSpPr/>
          <p:nvPr/>
        </p:nvGrpSpPr>
        <p:grpSpPr>
          <a:xfrm>
            <a:off x="6834983" y="4068634"/>
            <a:ext cx="931480" cy="1130169"/>
            <a:chOff x="194792" y="1921761"/>
            <a:chExt cx="1300163" cy="1257300"/>
          </a:xfrm>
        </p:grpSpPr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72887988-8039-40C6-9477-DDB6CA4FDA8A}"/>
                </a:ext>
              </a:extLst>
            </p:cNvPr>
            <p:cNvSpPr/>
            <p:nvPr/>
          </p:nvSpPr>
          <p:spPr>
            <a:xfrm>
              <a:off x="194792" y="1921761"/>
              <a:ext cx="1300163" cy="12573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ko-KR" sz="1200" b="1" dirty="0">
                  <a:solidFill>
                    <a:schemeClr val="tx1"/>
                  </a:solidFill>
                </a:rPr>
                <a:t>system</a:t>
              </a:r>
              <a:endParaRPr kumimoji="1"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A2672A55-9B6C-4A7F-81A4-B86328289D7B}"/>
                </a:ext>
              </a:extLst>
            </p:cNvPr>
            <p:cNvSpPr/>
            <p:nvPr/>
          </p:nvSpPr>
          <p:spPr>
            <a:xfrm>
              <a:off x="635000" y="2224372"/>
              <a:ext cx="343696" cy="34635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85" name="직선 연결선[R] 31">
              <a:extLst>
                <a:ext uri="{FF2B5EF4-FFF2-40B4-BE49-F238E27FC236}">
                  <a16:creationId xmlns:a16="http://schemas.microsoft.com/office/drawing/2014/main" id="{472BA5EE-AA06-4CDF-8678-72D55BDD6718}"/>
                </a:ext>
              </a:extLst>
            </p:cNvPr>
            <p:cNvCxnSpPr/>
            <p:nvPr/>
          </p:nvCxnSpPr>
          <p:spPr>
            <a:xfrm>
              <a:off x="651177" y="2666448"/>
              <a:ext cx="34369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연결선[R] 32">
              <a:extLst>
                <a:ext uri="{FF2B5EF4-FFF2-40B4-BE49-F238E27FC236}">
                  <a16:creationId xmlns:a16="http://schemas.microsoft.com/office/drawing/2014/main" id="{D2EE8465-57D0-4BB7-9D5A-95D137DCA422}"/>
                </a:ext>
              </a:extLst>
            </p:cNvPr>
            <p:cNvCxnSpPr>
              <a:stCxn id="83" idx="4"/>
            </p:cNvCxnSpPr>
            <p:nvPr/>
          </p:nvCxnSpPr>
          <p:spPr>
            <a:xfrm>
              <a:off x="806848" y="2570731"/>
              <a:ext cx="0" cy="26197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연결선[R] 33">
              <a:extLst>
                <a:ext uri="{FF2B5EF4-FFF2-40B4-BE49-F238E27FC236}">
                  <a16:creationId xmlns:a16="http://schemas.microsoft.com/office/drawing/2014/main" id="{99143191-C816-4508-A006-1DC53F1F65D0}"/>
                </a:ext>
              </a:extLst>
            </p:cNvPr>
            <p:cNvCxnSpPr/>
            <p:nvPr/>
          </p:nvCxnSpPr>
          <p:spPr>
            <a:xfrm flipH="1">
              <a:off x="658750" y="2810654"/>
              <a:ext cx="152400" cy="17444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연결선[R] 34">
              <a:extLst>
                <a:ext uri="{FF2B5EF4-FFF2-40B4-BE49-F238E27FC236}">
                  <a16:creationId xmlns:a16="http://schemas.microsoft.com/office/drawing/2014/main" id="{37113E77-4F8C-424C-B4F0-BD278BEF7A8A}"/>
                </a:ext>
              </a:extLst>
            </p:cNvPr>
            <p:cNvCxnSpPr/>
            <p:nvPr/>
          </p:nvCxnSpPr>
          <p:spPr>
            <a:xfrm>
              <a:off x="823025" y="2791924"/>
              <a:ext cx="156989" cy="2068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50013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ko-KR" altLang="en-US" dirty="0"/>
              <a:t>이벤트스토밍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</a:t>
            </a:r>
            <a:r>
              <a:rPr kumimoji="1" lang="en-US" altLang="ko-KR" dirty="0"/>
              <a:t>Aggregate</a:t>
            </a:r>
            <a:endParaRPr kumimoji="1" lang="ko-KR" altLang="en-US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D575D78-CE81-466D-87CD-4F5A39DB68DF}"/>
              </a:ext>
            </a:extLst>
          </p:cNvPr>
          <p:cNvSpPr/>
          <p:nvPr/>
        </p:nvSpPr>
        <p:spPr>
          <a:xfrm>
            <a:off x="2537172" y="2334281"/>
            <a:ext cx="1300163" cy="498875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병원정보</a:t>
            </a:r>
            <a:endParaRPr kumimoji="1"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등록됨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F73B7E0-C4E7-4447-8DF0-B74F6D14684D}"/>
              </a:ext>
            </a:extLst>
          </p:cNvPr>
          <p:cNvSpPr/>
          <p:nvPr/>
        </p:nvSpPr>
        <p:spPr>
          <a:xfrm>
            <a:off x="6942570" y="2451834"/>
            <a:ext cx="794212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검진예약</a:t>
            </a:r>
            <a:endParaRPr kumimoji="1"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요청됨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88D2D312-5E68-4B10-9369-8725681057FD}"/>
              </a:ext>
            </a:extLst>
          </p:cNvPr>
          <p:cNvSpPr/>
          <p:nvPr/>
        </p:nvSpPr>
        <p:spPr>
          <a:xfrm>
            <a:off x="10109690" y="2518263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예약완료됨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7D9592E8-7B3D-4CA0-B5D7-2DBA204ECEB6}"/>
              </a:ext>
            </a:extLst>
          </p:cNvPr>
          <p:cNvSpPr/>
          <p:nvPr/>
        </p:nvSpPr>
        <p:spPr>
          <a:xfrm>
            <a:off x="1181896" y="2204052"/>
            <a:ext cx="1300163" cy="69679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병원정보등록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6D17EF35-924D-4A9E-B717-7928A262B080}"/>
              </a:ext>
            </a:extLst>
          </p:cNvPr>
          <p:cNvSpPr/>
          <p:nvPr/>
        </p:nvSpPr>
        <p:spPr>
          <a:xfrm>
            <a:off x="5331154" y="2649324"/>
            <a:ext cx="1300163" cy="76328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검진예약요청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D81A4408-8A76-44B5-A88F-52ADE4E0F570}"/>
              </a:ext>
            </a:extLst>
          </p:cNvPr>
          <p:cNvSpPr/>
          <p:nvPr/>
        </p:nvSpPr>
        <p:spPr>
          <a:xfrm>
            <a:off x="8644303" y="2318986"/>
            <a:ext cx="1300163" cy="1257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예약완료</a:t>
            </a: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E1D68B4F-EB0A-4214-9744-435345CF6B48}"/>
              </a:ext>
            </a:extLst>
          </p:cNvPr>
          <p:cNvGrpSpPr/>
          <p:nvPr/>
        </p:nvGrpSpPr>
        <p:grpSpPr>
          <a:xfrm>
            <a:off x="491335" y="1921761"/>
            <a:ext cx="814952" cy="1257300"/>
            <a:chOff x="194792" y="1921761"/>
            <a:chExt cx="1300163" cy="1257300"/>
          </a:xfrm>
        </p:grpSpPr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C7869EC5-2622-472E-B9F2-DF881D254572}"/>
                </a:ext>
              </a:extLst>
            </p:cNvPr>
            <p:cNvSpPr/>
            <p:nvPr/>
          </p:nvSpPr>
          <p:spPr>
            <a:xfrm>
              <a:off x="194792" y="1921761"/>
              <a:ext cx="1300163" cy="12573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ko-KR" sz="1200" b="1" dirty="0">
                  <a:solidFill>
                    <a:schemeClr val="tx1"/>
                  </a:solidFill>
                </a:rPr>
                <a:t>admin</a:t>
              </a:r>
              <a:endParaRPr kumimoji="1"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4FF92344-1529-4DAC-B166-FC53E77DCCF8}"/>
                </a:ext>
              </a:extLst>
            </p:cNvPr>
            <p:cNvSpPr/>
            <p:nvPr/>
          </p:nvSpPr>
          <p:spPr>
            <a:xfrm>
              <a:off x="635000" y="2224372"/>
              <a:ext cx="343696" cy="34635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47" name="직선 연결선[R] 5">
              <a:extLst>
                <a:ext uri="{FF2B5EF4-FFF2-40B4-BE49-F238E27FC236}">
                  <a16:creationId xmlns:a16="http://schemas.microsoft.com/office/drawing/2014/main" id="{4AE65DA5-7BB3-469B-9EF9-D8E8432F7BC8}"/>
                </a:ext>
              </a:extLst>
            </p:cNvPr>
            <p:cNvCxnSpPr/>
            <p:nvPr/>
          </p:nvCxnSpPr>
          <p:spPr>
            <a:xfrm>
              <a:off x="651177" y="2666448"/>
              <a:ext cx="34369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[R] 20">
              <a:extLst>
                <a:ext uri="{FF2B5EF4-FFF2-40B4-BE49-F238E27FC236}">
                  <a16:creationId xmlns:a16="http://schemas.microsoft.com/office/drawing/2014/main" id="{6D24046B-E639-46FA-954D-586A14AB085C}"/>
                </a:ext>
              </a:extLst>
            </p:cNvPr>
            <p:cNvCxnSpPr>
              <a:stCxn id="46" idx="4"/>
            </p:cNvCxnSpPr>
            <p:nvPr/>
          </p:nvCxnSpPr>
          <p:spPr>
            <a:xfrm>
              <a:off x="806848" y="2570731"/>
              <a:ext cx="0" cy="26197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[R] 22">
              <a:extLst>
                <a:ext uri="{FF2B5EF4-FFF2-40B4-BE49-F238E27FC236}">
                  <a16:creationId xmlns:a16="http://schemas.microsoft.com/office/drawing/2014/main" id="{BACDBBAA-9DD4-4B44-8E81-E26AD0A73F03}"/>
                </a:ext>
              </a:extLst>
            </p:cNvPr>
            <p:cNvCxnSpPr/>
            <p:nvPr/>
          </p:nvCxnSpPr>
          <p:spPr>
            <a:xfrm flipH="1">
              <a:off x="658750" y="2810654"/>
              <a:ext cx="152400" cy="17444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[R] 24">
              <a:extLst>
                <a:ext uri="{FF2B5EF4-FFF2-40B4-BE49-F238E27FC236}">
                  <a16:creationId xmlns:a16="http://schemas.microsoft.com/office/drawing/2014/main" id="{8B17CB25-0C51-4975-BA63-394A24EEA786}"/>
                </a:ext>
              </a:extLst>
            </p:cNvPr>
            <p:cNvCxnSpPr/>
            <p:nvPr/>
          </p:nvCxnSpPr>
          <p:spPr>
            <a:xfrm>
              <a:off x="823025" y="2791924"/>
              <a:ext cx="156989" cy="2068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778A82C0-4B47-4DCC-A070-0277C560B708}"/>
              </a:ext>
            </a:extLst>
          </p:cNvPr>
          <p:cNvGrpSpPr/>
          <p:nvPr/>
        </p:nvGrpSpPr>
        <p:grpSpPr>
          <a:xfrm>
            <a:off x="8182342" y="1446178"/>
            <a:ext cx="931480" cy="1130169"/>
            <a:chOff x="194792" y="1921761"/>
            <a:chExt cx="1300163" cy="1257300"/>
          </a:xfrm>
        </p:grpSpPr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0DBEEC8E-3A0C-456A-9876-BD9F0F4645EF}"/>
                </a:ext>
              </a:extLst>
            </p:cNvPr>
            <p:cNvSpPr/>
            <p:nvPr/>
          </p:nvSpPr>
          <p:spPr>
            <a:xfrm>
              <a:off x="194792" y="1921761"/>
              <a:ext cx="1300163" cy="12573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ko-KR" sz="1200" b="1" dirty="0">
                  <a:solidFill>
                    <a:schemeClr val="tx1"/>
                  </a:solidFill>
                </a:rPr>
                <a:t>system</a:t>
              </a:r>
              <a:endParaRPr kumimoji="1"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14942540-B87F-4A53-BF5C-21A90A83C0AA}"/>
                </a:ext>
              </a:extLst>
            </p:cNvPr>
            <p:cNvSpPr/>
            <p:nvPr/>
          </p:nvSpPr>
          <p:spPr>
            <a:xfrm>
              <a:off x="635000" y="2224372"/>
              <a:ext cx="343696" cy="34635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54" name="직선 연결선[R] 31">
              <a:extLst>
                <a:ext uri="{FF2B5EF4-FFF2-40B4-BE49-F238E27FC236}">
                  <a16:creationId xmlns:a16="http://schemas.microsoft.com/office/drawing/2014/main" id="{0B1EF1C1-798A-489D-813C-2485252057D9}"/>
                </a:ext>
              </a:extLst>
            </p:cNvPr>
            <p:cNvCxnSpPr/>
            <p:nvPr/>
          </p:nvCxnSpPr>
          <p:spPr>
            <a:xfrm>
              <a:off x="651177" y="2666448"/>
              <a:ext cx="34369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[R] 32">
              <a:extLst>
                <a:ext uri="{FF2B5EF4-FFF2-40B4-BE49-F238E27FC236}">
                  <a16:creationId xmlns:a16="http://schemas.microsoft.com/office/drawing/2014/main" id="{64F71CE2-D555-4858-8621-653FA4403D77}"/>
                </a:ext>
              </a:extLst>
            </p:cNvPr>
            <p:cNvCxnSpPr>
              <a:stCxn id="52" idx="4"/>
            </p:cNvCxnSpPr>
            <p:nvPr/>
          </p:nvCxnSpPr>
          <p:spPr>
            <a:xfrm>
              <a:off x="806848" y="2570731"/>
              <a:ext cx="0" cy="26197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[R] 33">
              <a:extLst>
                <a:ext uri="{FF2B5EF4-FFF2-40B4-BE49-F238E27FC236}">
                  <a16:creationId xmlns:a16="http://schemas.microsoft.com/office/drawing/2014/main" id="{F08634F8-0BCA-4A34-8D5B-0DA01944DBD2}"/>
                </a:ext>
              </a:extLst>
            </p:cNvPr>
            <p:cNvCxnSpPr/>
            <p:nvPr/>
          </p:nvCxnSpPr>
          <p:spPr>
            <a:xfrm flipH="1">
              <a:off x="658750" y="2810654"/>
              <a:ext cx="152400" cy="17444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[R] 34">
              <a:extLst>
                <a:ext uri="{FF2B5EF4-FFF2-40B4-BE49-F238E27FC236}">
                  <a16:creationId xmlns:a16="http://schemas.microsoft.com/office/drawing/2014/main" id="{FED245B3-D3FA-423C-8D7F-981912CF8C94}"/>
                </a:ext>
              </a:extLst>
            </p:cNvPr>
            <p:cNvCxnSpPr/>
            <p:nvPr/>
          </p:nvCxnSpPr>
          <p:spPr>
            <a:xfrm>
              <a:off x="823025" y="2791924"/>
              <a:ext cx="156989" cy="2068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5FC1752A-3F28-4729-AADB-1DE528CED136}"/>
              </a:ext>
            </a:extLst>
          </p:cNvPr>
          <p:cNvGrpSpPr/>
          <p:nvPr/>
        </p:nvGrpSpPr>
        <p:grpSpPr>
          <a:xfrm>
            <a:off x="5049755" y="1865011"/>
            <a:ext cx="931480" cy="1130169"/>
            <a:chOff x="194792" y="1921761"/>
            <a:chExt cx="1300163" cy="1257300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CCBC20CB-BE5E-44FE-89B9-A197BF0BF009}"/>
                </a:ext>
              </a:extLst>
            </p:cNvPr>
            <p:cNvSpPr/>
            <p:nvPr/>
          </p:nvSpPr>
          <p:spPr>
            <a:xfrm>
              <a:off x="194792" y="1921761"/>
              <a:ext cx="1300163" cy="12573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ko-KR" altLang="en-US" sz="1200" b="1" dirty="0">
                  <a:solidFill>
                    <a:schemeClr val="tx1"/>
                  </a:solidFill>
                </a:rPr>
                <a:t>사용자</a:t>
              </a:r>
            </a:p>
          </p:txBody>
        </p: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7C108E49-14D7-4F4A-A75F-F63E3B15EE57}"/>
                </a:ext>
              </a:extLst>
            </p:cNvPr>
            <p:cNvSpPr/>
            <p:nvPr/>
          </p:nvSpPr>
          <p:spPr>
            <a:xfrm>
              <a:off x="635000" y="2224372"/>
              <a:ext cx="343696" cy="34635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61" name="직선 연결선[R] 31">
              <a:extLst>
                <a:ext uri="{FF2B5EF4-FFF2-40B4-BE49-F238E27FC236}">
                  <a16:creationId xmlns:a16="http://schemas.microsoft.com/office/drawing/2014/main" id="{E0EF7E20-1186-41F8-A2BE-0281A764D7F6}"/>
                </a:ext>
              </a:extLst>
            </p:cNvPr>
            <p:cNvCxnSpPr/>
            <p:nvPr/>
          </p:nvCxnSpPr>
          <p:spPr>
            <a:xfrm>
              <a:off x="651177" y="2666448"/>
              <a:ext cx="34369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[R] 32">
              <a:extLst>
                <a:ext uri="{FF2B5EF4-FFF2-40B4-BE49-F238E27FC236}">
                  <a16:creationId xmlns:a16="http://schemas.microsoft.com/office/drawing/2014/main" id="{4A8CC72B-82F6-4067-8AEB-6EF0CEE0A0FA}"/>
                </a:ext>
              </a:extLst>
            </p:cNvPr>
            <p:cNvCxnSpPr>
              <a:stCxn id="59" idx="4"/>
            </p:cNvCxnSpPr>
            <p:nvPr/>
          </p:nvCxnSpPr>
          <p:spPr>
            <a:xfrm>
              <a:off x="806848" y="2570731"/>
              <a:ext cx="0" cy="26197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[R] 33">
              <a:extLst>
                <a:ext uri="{FF2B5EF4-FFF2-40B4-BE49-F238E27FC236}">
                  <a16:creationId xmlns:a16="http://schemas.microsoft.com/office/drawing/2014/main" id="{958C289B-94C2-4868-88A3-68584FACEACD}"/>
                </a:ext>
              </a:extLst>
            </p:cNvPr>
            <p:cNvCxnSpPr/>
            <p:nvPr/>
          </p:nvCxnSpPr>
          <p:spPr>
            <a:xfrm flipH="1">
              <a:off x="658750" y="2810654"/>
              <a:ext cx="152400" cy="17444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[R] 34">
              <a:extLst>
                <a:ext uri="{FF2B5EF4-FFF2-40B4-BE49-F238E27FC236}">
                  <a16:creationId xmlns:a16="http://schemas.microsoft.com/office/drawing/2014/main" id="{D3F067C5-4CD1-40ED-818B-DE9E8E83E133}"/>
                </a:ext>
              </a:extLst>
            </p:cNvPr>
            <p:cNvCxnSpPr/>
            <p:nvPr/>
          </p:nvCxnSpPr>
          <p:spPr>
            <a:xfrm>
              <a:off x="823025" y="2791924"/>
              <a:ext cx="156989" cy="2068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22CD831B-6D8F-4777-80C1-96DDF5562B48}"/>
              </a:ext>
            </a:extLst>
          </p:cNvPr>
          <p:cNvSpPr/>
          <p:nvPr/>
        </p:nvSpPr>
        <p:spPr>
          <a:xfrm>
            <a:off x="5331154" y="4873396"/>
            <a:ext cx="1300163" cy="76327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검진예약취소</a:t>
            </a: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5DDA2B6D-E51B-4200-AE8A-C265990DEBBE}"/>
              </a:ext>
            </a:extLst>
          </p:cNvPr>
          <p:cNvSpPr/>
          <p:nvPr/>
        </p:nvSpPr>
        <p:spPr>
          <a:xfrm>
            <a:off x="6942570" y="4714661"/>
            <a:ext cx="794212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검진예약</a:t>
            </a:r>
            <a:endParaRPr kumimoji="1"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취소됨</a:t>
            </a: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ECEEF3BD-DD7D-4C4C-A51D-7C3D816DF108}"/>
              </a:ext>
            </a:extLst>
          </p:cNvPr>
          <p:cNvSpPr/>
          <p:nvPr/>
        </p:nvSpPr>
        <p:spPr>
          <a:xfrm>
            <a:off x="10086721" y="5078991"/>
            <a:ext cx="1300163" cy="569703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예약변경됨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8C93F71C-72B3-4334-BA84-D0DE32B981C9}"/>
              </a:ext>
            </a:extLst>
          </p:cNvPr>
          <p:cNvSpPr/>
          <p:nvPr/>
        </p:nvSpPr>
        <p:spPr>
          <a:xfrm>
            <a:off x="2562955" y="5418848"/>
            <a:ext cx="1300163" cy="665964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병원정보</a:t>
            </a:r>
            <a:endParaRPr kumimoji="1"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삭제됨</a:t>
            </a: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F87A90CD-627D-4BF0-A10F-E43B8D5ACC79}"/>
              </a:ext>
            </a:extLst>
          </p:cNvPr>
          <p:cNvSpPr/>
          <p:nvPr/>
        </p:nvSpPr>
        <p:spPr>
          <a:xfrm>
            <a:off x="1181896" y="5117237"/>
            <a:ext cx="1300163" cy="66596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병원정보삭제</a:t>
            </a: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8A4CBB89-62DC-4F52-B8C7-855D1CDB787C}"/>
              </a:ext>
            </a:extLst>
          </p:cNvPr>
          <p:cNvSpPr/>
          <p:nvPr/>
        </p:nvSpPr>
        <p:spPr>
          <a:xfrm>
            <a:off x="2562955" y="3853462"/>
            <a:ext cx="1300163" cy="942657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병원정보</a:t>
            </a:r>
            <a:endParaRPr kumimoji="1"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변경됨</a:t>
            </a:r>
          </a:p>
        </p:txBody>
      </p: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F8749528-B750-4ECA-8B43-2D4CE7231A83}"/>
              </a:ext>
            </a:extLst>
          </p:cNvPr>
          <p:cNvGrpSpPr/>
          <p:nvPr/>
        </p:nvGrpSpPr>
        <p:grpSpPr>
          <a:xfrm>
            <a:off x="433071" y="3640954"/>
            <a:ext cx="931480" cy="1130169"/>
            <a:chOff x="194792" y="1921761"/>
            <a:chExt cx="1300163" cy="1257300"/>
          </a:xfrm>
        </p:grpSpPr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21810AA7-B21C-450A-8331-CD3CDF6E31E5}"/>
                </a:ext>
              </a:extLst>
            </p:cNvPr>
            <p:cNvSpPr/>
            <p:nvPr/>
          </p:nvSpPr>
          <p:spPr>
            <a:xfrm>
              <a:off x="194792" y="1921761"/>
              <a:ext cx="1300163" cy="12573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ko-KR" altLang="en-US" sz="1200" b="1" dirty="0">
                  <a:solidFill>
                    <a:schemeClr val="tx1"/>
                  </a:solidFill>
                </a:rPr>
                <a:t>사용자</a:t>
              </a:r>
            </a:p>
          </p:txBody>
        </p:sp>
        <p:sp>
          <p:nvSpPr>
            <p:cNvPr id="74" name="타원 73">
              <a:extLst>
                <a:ext uri="{FF2B5EF4-FFF2-40B4-BE49-F238E27FC236}">
                  <a16:creationId xmlns:a16="http://schemas.microsoft.com/office/drawing/2014/main" id="{EAAA4251-8043-4652-8841-0D2DECD818B7}"/>
                </a:ext>
              </a:extLst>
            </p:cNvPr>
            <p:cNvSpPr/>
            <p:nvPr/>
          </p:nvSpPr>
          <p:spPr>
            <a:xfrm>
              <a:off x="635000" y="2224372"/>
              <a:ext cx="343696" cy="34635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75" name="직선 연결선[R] 31">
              <a:extLst>
                <a:ext uri="{FF2B5EF4-FFF2-40B4-BE49-F238E27FC236}">
                  <a16:creationId xmlns:a16="http://schemas.microsoft.com/office/drawing/2014/main" id="{93755430-C553-4B07-83CC-3F0A95F90A9B}"/>
                </a:ext>
              </a:extLst>
            </p:cNvPr>
            <p:cNvCxnSpPr/>
            <p:nvPr/>
          </p:nvCxnSpPr>
          <p:spPr>
            <a:xfrm>
              <a:off x="651177" y="2666448"/>
              <a:ext cx="34369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[R] 32">
              <a:extLst>
                <a:ext uri="{FF2B5EF4-FFF2-40B4-BE49-F238E27FC236}">
                  <a16:creationId xmlns:a16="http://schemas.microsoft.com/office/drawing/2014/main" id="{4B6E6F9A-0F65-4978-AFA8-A57570FB8C09}"/>
                </a:ext>
              </a:extLst>
            </p:cNvPr>
            <p:cNvCxnSpPr>
              <a:stCxn id="73" idx="4"/>
            </p:cNvCxnSpPr>
            <p:nvPr/>
          </p:nvCxnSpPr>
          <p:spPr>
            <a:xfrm>
              <a:off x="806848" y="2570731"/>
              <a:ext cx="0" cy="26197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[R] 33">
              <a:extLst>
                <a:ext uri="{FF2B5EF4-FFF2-40B4-BE49-F238E27FC236}">
                  <a16:creationId xmlns:a16="http://schemas.microsoft.com/office/drawing/2014/main" id="{CD70BC98-AEC9-43A8-8E95-5AFEB46D4D2C}"/>
                </a:ext>
              </a:extLst>
            </p:cNvPr>
            <p:cNvCxnSpPr/>
            <p:nvPr/>
          </p:nvCxnSpPr>
          <p:spPr>
            <a:xfrm flipH="1">
              <a:off x="658750" y="2810654"/>
              <a:ext cx="152400" cy="17444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[R] 34">
              <a:extLst>
                <a:ext uri="{FF2B5EF4-FFF2-40B4-BE49-F238E27FC236}">
                  <a16:creationId xmlns:a16="http://schemas.microsoft.com/office/drawing/2014/main" id="{E6EDC76A-888B-41EA-B00D-49B592C1B596}"/>
                </a:ext>
              </a:extLst>
            </p:cNvPr>
            <p:cNvCxnSpPr/>
            <p:nvPr/>
          </p:nvCxnSpPr>
          <p:spPr>
            <a:xfrm>
              <a:off x="823025" y="2791924"/>
              <a:ext cx="156989" cy="2068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5AF3404F-ADEA-43DA-A97A-C77EF8FB7F95}"/>
              </a:ext>
            </a:extLst>
          </p:cNvPr>
          <p:cNvSpPr/>
          <p:nvPr/>
        </p:nvSpPr>
        <p:spPr>
          <a:xfrm>
            <a:off x="1301234" y="4308873"/>
            <a:ext cx="1300163" cy="57580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검진예약</a:t>
            </a:r>
            <a:endParaRPr kumimoji="1"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취소요청</a:t>
            </a: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9DE6063D-99B8-4525-8D6E-E942F89AC6BE}"/>
              </a:ext>
            </a:extLst>
          </p:cNvPr>
          <p:cNvSpPr/>
          <p:nvPr/>
        </p:nvSpPr>
        <p:spPr>
          <a:xfrm>
            <a:off x="1248376" y="3616037"/>
            <a:ext cx="1300163" cy="57580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검진예약</a:t>
            </a:r>
            <a:endParaRPr kumimoji="1"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요청</a:t>
            </a:r>
          </a:p>
        </p:txBody>
      </p: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7DF2ED15-222B-40F9-881F-B86DED6655E2}"/>
              </a:ext>
            </a:extLst>
          </p:cNvPr>
          <p:cNvGrpSpPr/>
          <p:nvPr/>
        </p:nvGrpSpPr>
        <p:grpSpPr>
          <a:xfrm>
            <a:off x="491335" y="5043136"/>
            <a:ext cx="814952" cy="1257300"/>
            <a:chOff x="194792" y="1921761"/>
            <a:chExt cx="1300163" cy="1257300"/>
          </a:xfrm>
        </p:grpSpPr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21E6A82D-2194-481C-9E8E-C27546CBD79E}"/>
                </a:ext>
              </a:extLst>
            </p:cNvPr>
            <p:cNvSpPr/>
            <p:nvPr/>
          </p:nvSpPr>
          <p:spPr>
            <a:xfrm>
              <a:off x="194792" y="1921761"/>
              <a:ext cx="1300163" cy="12573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ko-KR" sz="1200" b="1" dirty="0">
                  <a:solidFill>
                    <a:schemeClr val="tx1"/>
                  </a:solidFill>
                </a:rPr>
                <a:t>admin</a:t>
              </a:r>
              <a:endParaRPr kumimoji="1"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BF880483-387A-4344-B41D-1F0360AF1508}"/>
                </a:ext>
              </a:extLst>
            </p:cNvPr>
            <p:cNvSpPr/>
            <p:nvPr/>
          </p:nvSpPr>
          <p:spPr>
            <a:xfrm>
              <a:off x="635000" y="2224372"/>
              <a:ext cx="343696" cy="34635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84" name="직선 연결선[R] 5">
              <a:extLst>
                <a:ext uri="{FF2B5EF4-FFF2-40B4-BE49-F238E27FC236}">
                  <a16:creationId xmlns:a16="http://schemas.microsoft.com/office/drawing/2014/main" id="{C41C9CEF-DDF3-429A-8C41-E782ED475EB3}"/>
                </a:ext>
              </a:extLst>
            </p:cNvPr>
            <p:cNvCxnSpPr/>
            <p:nvPr/>
          </p:nvCxnSpPr>
          <p:spPr>
            <a:xfrm>
              <a:off x="651177" y="2666448"/>
              <a:ext cx="34369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연결선[R] 20">
              <a:extLst>
                <a:ext uri="{FF2B5EF4-FFF2-40B4-BE49-F238E27FC236}">
                  <a16:creationId xmlns:a16="http://schemas.microsoft.com/office/drawing/2014/main" id="{8A381F86-22A0-4C33-A2DD-F31099CBA25B}"/>
                </a:ext>
              </a:extLst>
            </p:cNvPr>
            <p:cNvCxnSpPr>
              <a:stCxn id="83" idx="4"/>
            </p:cNvCxnSpPr>
            <p:nvPr/>
          </p:nvCxnSpPr>
          <p:spPr>
            <a:xfrm>
              <a:off x="806848" y="2570731"/>
              <a:ext cx="0" cy="26197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연결선[R] 22">
              <a:extLst>
                <a:ext uri="{FF2B5EF4-FFF2-40B4-BE49-F238E27FC236}">
                  <a16:creationId xmlns:a16="http://schemas.microsoft.com/office/drawing/2014/main" id="{31C19674-DD50-49D9-9EE5-73A26D72E15E}"/>
                </a:ext>
              </a:extLst>
            </p:cNvPr>
            <p:cNvCxnSpPr/>
            <p:nvPr/>
          </p:nvCxnSpPr>
          <p:spPr>
            <a:xfrm flipH="1">
              <a:off x="658750" y="2810654"/>
              <a:ext cx="152400" cy="17444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연결선[R] 24">
              <a:extLst>
                <a:ext uri="{FF2B5EF4-FFF2-40B4-BE49-F238E27FC236}">
                  <a16:creationId xmlns:a16="http://schemas.microsoft.com/office/drawing/2014/main" id="{0EA7A63B-6B77-4B6A-A5E5-F6193DD17DCF}"/>
                </a:ext>
              </a:extLst>
            </p:cNvPr>
            <p:cNvCxnSpPr/>
            <p:nvPr/>
          </p:nvCxnSpPr>
          <p:spPr>
            <a:xfrm>
              <a:off x="823025" y="2791924"/>
              <a:ext cx="156989" cy="2068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8C68AA91-788E-4FB2-B012-17EBD2DF3546}"/>
              </a:ext>
            </a:extLst>
          </p:cNvPr>
          <p:cNvGrpSpPr/>
          <p:nvPr/>
        </p:nvGrpSpPr>
        <p:grpSpPr>
          <a:xfrm>
            <a:off x="5049755" y="3948822"/>
            <a:ext cx="931480" cy="1130169"/>
            <a:chOff x="194792" y="1921761"/>
            <a:chExt cx="1300163" cy="1257300"/>
          </a:xfrm>
        </p:grpSpPr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D110151A-5B24-405F-B2FC-5C28BD6F45B0}"/>
                </a:ext>
              </a:extLst>
            </p:cNvPr>
            <p:cNvSpPr/>
            <p:nvPr/>
          </p:nvSpPr>
          <p:spPr>
            <a:xfrm>
              <a:off x="194792" y="1921761"/>
              <a:ext cx="1300163" cy="12573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ko-KR" altLang="en-US" sz="1200" b="1" dirty="0">
                  <a:solidFill>
                    <a:schemeClr val="tx1"/>
                  </a:solidFill>
                </a:rPr>
                <a:t>사용자</a:t>
              </a:r>
            </a:p>
          </p:txBody>
        </p:sp>
        <p:sp>
          <p:nvSpPr>
            <p:cNvPr id="90" name="타원 89">
              <a:extLst>
                <a:ext uri="{FF2B5EF4-FFF2-40B4-BE49-F238E27FC236}">
                  <a16:creationId xmlns:a16="http://schemas.microsoft.com/office/drawing/2014/main" id="{C749457F-0C21-4B4F-A077-F4B2520F7CE0}"/>
                </a:ext>
              </a:extLst>
            </p:cNvPr>
            <p:cNvSpPr/>
            <p:nvPr/>
          </p:nvSpPr>
          <p:spPr>
            <a:xfrm>
              <a:off x="635000" y="2224372"/>
              <a:ext cx="343696" cy="34635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91" name="직선 연결선[R] 31">
              <a:extLst>
                <a:ext uri="{FF2B5EF4-FFF2-40B4-BE49-F238E27FC236}">
                  <a16:creationId xmlns:a16="http://schemas.microsoft.com/office/drawing/2014/main" id="{BF5ECA0C-FF4C-4066-B5FD-02B924968A72}"/>
                </a:ext>
              </a:extLst>
            </p:cNvPr>
            <p:cNvCxnSpPr/>
            <p:nvPr/>
          </p:nvCxnSpPr>
          <p:spPr>
            <a:xfrm>
              <a:off x="651177" y="2666448"/>
              <a:ext cx="34369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연결선[R] 32">
              <a:extLst>
                <a:ext uri="{FF2B5EF4-FFF2-40B4-BE49-F238E27FC236}">
                  <a16:creationId xmlns:a16="http://schemas.microsoft.com/office/drawing/2014/main" id="{7B52575B-38B4-4774-87AC-C586AB915E57}"/>
                </a:ext>
              </a:extLst>
            </p:cNvPr>
            <p:cNvCxnSpPr>
              <a:stCxn id="89" idx="4"/>
            </p:cNvCxnSpPr>
            <p:nvPr/>
          </p:nvCxnSpPr>
          <p:spPr>
            <a:xfrm>
              <a:off x="806848" y="2570731"/>
              <a:ext cx="0" cy="26197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연결선[R] 33">
              <a:extLst>
                <a:ext uri="{FF2B5EF4-FFF2-40B4-BE49-F238E27FC236}">
                  <a16:creationId xmlns:a16="http://schemas.microsoft.com/office/drawing/2014/main" id="{F6DE5C43-76EF-42F0-A06B-5ECFD953B37D}"/>
                </a:ext>
              </a:extLst>
            </p:cNvPr>
            <p:cNvCxnSpPr/>
            <p:nvPr/>
          </p:nvCxnSpPr>
          <p:spPr>
            <a:xfrm flipH="1">
              <a:off x="658750" y="2810654"/>
              <a:ext cx="152400" cy="17444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연결선[R] 34">
              <a:extLst>
                <a:ext uri="{FF2B5EF4-FFF2-40B4-BE49-F238E27FC236}">
                  <a16:creationId xmlns:a16="http://schemas.microsoft.com/office/drawing/2014/main" id="{878A29BB-0B0C-4712-95C5-8D26081CFCF3}"/>
                </a:ext>
              </a:extLst>
            </p:cNvPr>
            <p:cNvCxnSpPr/>
            <p:nvPr/>
          </p:nvCxnSpPr>
          <p:spPr>
            <a:xfrm>
              <a:off x="823025" y="2791924"/>
              <a:ext cx="156989" cy="2068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그룹 94">
            <a:extLst>
              <a:ext uri="{FF2B5EF4-FFF2-40B4-BE49-F238E27FC236}">
                <a16:creationId xmlns:a16="http://schemas.microsoft.com/office/drawing/2014/main" id="{6F144DB2-DE7D-47BD-8638-EA508754BB8C}"/>
              </a:ext>
            </a:extLst>
          </p:cNvPr>
          <p:cNvGrpSpPr/>
          <p:nvPr/>
        </p:nvGrpSpPr>
        <p:grpSpPr>
          <a:xfrm>
            <a:off x="8182342" y="4183568"/>
            <a:ext cx="931480" cy="1130169"/>
            <a:chOff x="194792" y="1921761"/>
            <a:chExt cx="1300163" cy="1257300"/>
          </a:xfrm>
        </p:grpSpPr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7B8CB2D9-B67D-48A8-9E0C-31EC2ECEDC7D}"/>
                </a:ext>
              </a:extLst>
            </p:cNvPr>
            <p:cNvSpPr/>
            <p:nvPr/>
          </p:nvSpPr>
          <p:spPr>
            <a:xfrm>
              <a:off x="194792" y="1921761"/>
              <a:ext cx="1300163" cy="12573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ko-KR" sz="1200" b="1" dirty="0">
                  <a:solidFill>
                    <a:schemeClr val="tx1"/>
                  </a:solidFill>
                </a:rPr>
                <a:t>system</a:t>
              </a:r>
              <a:endParaRPr kumimoji="1"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97" name="타원 96">
              <a:extLst>
                <a:ext uri="{FF2B5EF4-FFF2-40B4-BE49-F238E27FC236}">
                  <a16:creationId xmlns:a16="http://schemas.microsoft.com/office/drawing/2014/main" id="{2030B565-6F5E-4765-BFB1-8B74B4882854}"/>
                </a:ext>
              </a:extLst>
            </p:cNvPr>
            <p:cNvSpPr/>
            <p:nvPr/>
          </p:nvSpPr>
          <p:spPr>
            <a:xfrm>
              <a:off x="635000" y="2224372"/>
              <a:ext cx="343696" cy="34635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98" name="직선 연결선[R] 31">
              <a:extLst>
                <a:ext uri="{FF2B5EF4-FFF2-40B4-BE49-F238E27FC236}">
                  <a16:creationId xmlns:a16="http://schemas.microsoft.com/office/drawing/2014/main" id="{7E6D8AC8-1D17-4E1E-8CD7-11AD4C6E4D0E}"/>
                </a:ext>
              </a:extLst>
            </p:cNvPr>
            <p:cNvCxnSpPr/>
            <p:nvPr/>
          </p:nvCxnSpPr>
          <p:spPr>
            <a:xfrm>
              <a:off x="651177" y="2666448"/>
              <a:ext cx="34369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[R] 32">
              <a:extLst>
                <a:ext uri="{FF2B5EF4-FFF2-40B4-BE49-F238E27FC236}">
                  <a16:creationId xmlns:a16="http://schemas.microsoft.com/office/drawing/2014/main" id="{773494BB-2223-47E9-8941-92ECD9D1B4E6}"/>
                </a:ext>
              </a:extLst>
            </p:cNvPr>
            <p:cNvCxnSpPr>
              <a:stCxn id="96" idx="4"/>
            </p:cNvCxnSpPr>
            <p:nvPr/>
          </p:nvCxnSpPr>
          <p:spPr>
            <a:xfrm>
              <a:off x="806848" y="2570731"/>
              <a:ext cx="0" cy="26197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[R] 33">
              <a:extLst>
                <a:ext uri="{FF2B5EF4-FFF2-40B4-BE49-F238E27FC236}">
                  <a16:creationId xmlns:a16="http://schemas.microsoft.com/office/drawing/2014/main" id="{389F0AE2-4AEF-40E3-ADBF-FA3FEEB39EBE}"/>
                </a:ext>
              </a:extLst>
            </p:cNvPr>
            <p:cNvCxnSpPr/>
            <p:nvPr/>
          </p:nvCxnSpPr>
          <p:spPr>
            <a:xfrm flipH="1">
              <a:off x="658750" y="2810654"/>
              <a:ext cx="152400" cy="17444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[R] 34">
              <a:extLst>
                <a:ext uri="{FF2B5EF4-FFF2-40B4-BE49-F238E27FC236}">
                  <a16:creationId xmlns:a16="http://schemas.microsoft.com/office/drawing/2014/main" id="{8C35C54A-6DD2-4502-9831-91A438D61A40}"/>
                </a:ext>
              </a:extLst>
            </p:cNvPr>
            <p:cNvCxnSpPr/>
            <p:nvPr/>
          </p:nvCxnSpPr>
          <p:spPr>
            <a:xfrm>
              <a:off x="823025" y="2791924"/>
              <a:ext cx="156989" cy="2068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직사각형 3">
            <a:extLst>
              <a:ext uri="{FF2B5EF4-FFF2-40B4-BE49-F238E27FC236}">
                <a16:creationId xmlns:a16="http://schemas.microsoft.com/office/drawing/2014/main" id="{53ACDF0C-5BD8-4E95-895F-AE9FEDE48BB8}"/>
              </a:ext>
            </a:extLst>
          </p:cNvPr>
          <p:cNvSpPr/>
          <p:nvPr/>
        </p:nvSpPr>
        <p:spPr>
          <a:xfrm>
            <a:off x="2315200" y="1723672"/>
            <a:ext cx="514738" cy="456903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b="1">
                <a:solidFill>
                  <a:sysClr val="windowText" lastClr="000000"/>
                </a:solidFill>
              </a:rPr>
              <a:t>병원</a:t>
            </a:r>
            <a:endParaRPr kumimoji="1" lang="ko-KR" altLang="en-US" sz="1400" b="1" dirty="0">
              <a:solidFill>
                <a:sysClr val="windowText" lastClr="000000"/>
              </a:solidFill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5C6E19FE-7DE8-4088-AE9B-519D5715A544}"/>
              </a:ext>
            </a:extLst>
          </p:cNvPr>
          <p:cNvSpPr/>
          <p:nvPr/>
        </p:nvSpPr>
        <p:spPr>
          <a:xfrm>
            <a:off x="6467058" y="1723672"/>
            <a:ext cx="514738" cy="456903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b="1" dirty="0">
                <a:solidFill>
                  <a:sysClr val="windowText" lastClr="000000"/>
                </a:solidFill>
              </a:rPr>
              <a:t>검진</a:t>
            </a: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D54B8D46-9C9C-4DBA-8482-CAA90BE03EBA}"/>
              </a:ext>
            </a:extLst>
          </p:cNvPr>
          <p:cNvSpPr/>
          <p:nvPr/>
        </p:nvSpPr>
        <p:spPr>
          <a:xfrm>
            <a:off x="9784004" y="1723672"/>
            <a:ext cx="514738" cy="456903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b="1" dirty="0">
                <a:solidFill>
                  <a:sysClr val="windowText" lastClr="000000"/>
                </a:solidFill>
              </a:rPr>
              <a:t>예약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3026498A-F7A3-4A99-98B2-18E1D42DEC83}"/>
              </a:ext>
            </a:extLst>
          </p:cNvPr>
          <p:cNvSpPr/>
          <p:nvPr/>
        </p:nvSpPr>
        <p:spPr>
          <a:xfrm>
            <a:off x="8644303" y="4923126"/>
            <a:ext cx="1300163" cy="76898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예약취소</a:t>
            </a:r>
          </a:p>
        </p:txBody>
      </p:sp>
    </p:spTree>
    <p:extLst>
      <p:ext uri="{BB962C8B-B14F-4D97-AF65-F5344CB8AC3E}">
        <p14:creationId xmlns:p14="http://schemas.microsoft.com/office/powerpoint/2010/main" val="11688041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ko-KR" altLang="en-US" dirty="0"/>
              <a:t>이벤트스토밍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</a:t>
            </a:r>
            <a:r>
              <a:rPr kumimoji="1" lang="en-US" altLang="ko-KR" dirty="0"/>
              <a:t>Bounded Context</a:t>
            </a:r>
            <a:endParaRPr kumimoji="1" lang="ko-KR" altLang="en-US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E2694977-93A7-46B7-B5B8-DC93A5042E07}"/>
              </a:ext>
            </a:extLst>
          </p:cNvPr>
          <p:cNvSpPr/>
          <p:nvPr/>
        </p:nvSpPr>
        <p:spPr>
          <a:xfrm>
            <a:off x="2537172" y="2334281"/>
            <a:ext cx="1300163" cy="498875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병원정보</a:t>
            </a:r>
            <a:endParaRPr kumimoji="1"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등록됨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47CBE640-D99D-450D-89F4-870DAF2046BA}"/>
              </a:ext>
            </a:extLst>
          </p:cNvPr>
          <p:cNvSpPr/>
          <p:nvPr/>
        </p:nvSpPr>
        <p:spPr>
          <a:xfrm>
            <a:off x="6942570" y="2630722"/>
            <a:ext cx="794212" cy="763281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검진예약</a:t>
            </a:r>
            <a:endParaRPr kumimoji="1"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요청됨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0D38709A-6688-4047-A19E-93A890252275}"/>
              </a:ext>
            </a:extLst>
          </p:cNvPr>
          <p:cNvSpPr/>
          <p:nvPr/>
        </p:nvSpPr>
        <p:spPr>
          <a:xfrm>
            <a:off x="10109690" y="2616969"/>
            <a:ext cx="1300163" cy="763682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예약완료됨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F3B3E3C3-A957-48F8-873C-B3B28BC1AE62}"/>
              </a:ext>
            </a:extLst>
          </p:cNvPr>
          <p:cNvSpPr/>
          <p:nvPr/>
        </p:nvSpPr>
        <p:spPr>
          <a:xfrm>
            <a:off x="1181896" y="2204052"/>
            <a:ext cx="1300163" cy="69679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병원정보등록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31F4C5F5-084D-4648-8726-49D968B75F17}"/>
              </a:ext>
            </a:extLst>
          </p:cNvPr>
          <p:cNvSpPr/>
          <p:nvPr/>
        </p:nvSpPr>
        <p:spPr>
          <a:xfrm>
            <a:off x="5331154" y="2649324"/>
            <a:ext cx="1300163" cy="76328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검진예약요청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A703B36A-6DCA-4FCC-A440-8019F534779C}"/>
              </a:ext>
            </a:extLst>
          </p:cNvPr>
          <p:cNvSpPr/>
          <p:nvPr/>
        </p:nvSpPr>
        <p:spPr>
          <a:xfrm>
            <a:off x="8644303" y="2616970"/>
            <a:ext cx="1300163" cy="76368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예약완료</a:t>
            </a:r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939E5BF7-BED6-4601-9DD8-7DD2D9486296}"/>
              </a:ext>
            </a:extLst>
          </p:cNvPr>
          <p:cNvGrpSpPr/>
          <p:nvPr/>
        </p:nvGrpSpPr>
        <p:grpSpPr>
          <a:xfrm>
            <a:off x="491335" y="1921761"/>
            <a:ext cx="814952" cy="1257300"/>
            <a:chOff x="194792" y="1921761"/>
            <a:chExt cx="1300163" cy="1257300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C102C8B5-6302-43BE-A527-41949BAA1A29}"/>
                </a:ext>
              </a:extLst>
            </p:cNvPr>
            <p:cNvSpPr/>
            <p:nvPr/>
          </p:nvSpPr>
          <p:spPr>
            <a:xfrm>
              <a:off x="194792" y="1921761"/>
              <a:ext cx="1300163" cy="12573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ko-KR" sz="1200" b="1" dirty="0">
                  <a:solidFill>
                    <a:schemeClr val="tx1"/>
                  </a:solidFill>
                </a:rPr>
                <a:t>admin</a:t>
              </a:r>
              <a:endParaRPr kumimoji="1"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5D0435FC-FF64-424F-914D-ACA4D24F2484}"/>
                </a:ext>
              </a:extLst>
            </p:cNvPr>
            <p:cNvSpPr/>
            <p:nvPr/>
          </p:nvSpPr>
          <p:spPr>
            <a:xfrm>
              <a:off x="635000" y="2224372"/>
              <a:ext cx="343696" cy="34635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49" name="직선 연결선[R] 5">
              <a:extLst>
                <a:ext uri="{FF2B5EF4-FFF2-40B4-BE49-F238E27FC236}">
                  <a16:creationId xmlns:a16="http://schemas.microsoft.com/office/drawing/2014/main" id="{1733429D-7A41-40F0-8371-895B1DE936AE}"/>
                </a:ext>
              </a:extLst>
            </p:cNvPr>
            <p:cNvCxnSpPr/>
            <p:nvPr/>
          </p:nvCxnSpPr>
          <p:spPr>
            <a:xfrm>
              <a:off x="651177" y="2666448"/>
              <a:ext cx="34369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[R] 20">
              <a:extLst>
                <a:ext uri="{FF2B5EF4-FFF2-40B4-BE49-F238E27FC236}">
                  <a16:creationId xmlns:a16="http://schemas.microsoft.com/office/drawing/2014/main" id="{08958BAF-C4D3-4E53-9A19-7F53C96D9C37}"/>
                </a:ext>
              </a:extLst>
            </p:cNvPr>
            <p:cNvCxnSpPr>
              <a:stCxn id="48" idx="4"/>
            </p:cNvCxnSpPr>
            <p:nvPr/>
          </p:nvCxnSpPr>
          <p:spPr>
            <a:xfrm>
              <a:off x="806848" y="2570731"/>
              <a:ext cx="0" cy="26197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[R] 22">
              <a:extLst>
                <a:ext uri="{FF2B5EF4-FFF2-40B4-BE49-F238E27FC236}">
                  <a16:creationId xmlns:a16="http://schemas.microsoft.com/office/drawing/2014/main" id="{33797D86-0230-4AA0-97DA-3833DE79B3C8}"/>
                </a:ext>
              </a:extLst>
            </p:cNvPr>
            <p:cNvCxnSpPr/>
            <p:nvPr/>
          </p:nvCxnSpPr>
          <p:spPr>
            <a:xfrm flipH="1">
              <a:off x="658750" y="2810654"/>
              <a:ext cx="152400" cy="17444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[R] 24">
              <a:extLst>
                <a:ext uri="{FF2B5EF4-FFF2-40B4-BE49-F238E27FC236}">
                  <a16:creationId xmlns:a16="http://schemas.microsoft.com/office/drawing/2014/main" id="{A3C70380-3534-4E88-84F4-C97EE79A2852}"/>
                </a:ext>
              </a:extLst>
            </p:cNvPr>
            <p:cNvCxnSpPr/>
            <p:nvPr/>
          </p:nvCxnSpPr>
          <p:spPr>
            <a:xfrm>
              <a:off x="823025" y="2791924"/>
              <a:ext cx="156989" cy="2068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5777D519-68F4-4DE6-BB63-47EA8070BB1B}"/>
              </a:ext>
            </a:extLst>
          </p:cNvPr>
          <p:cNvSpPr/>
          <p:nvPr/>
        </p:nvSpPr>
        <p:spPr>
          <a:xfrm>
            <a:off x="5273954" y="3527528"/>
            <a:ext cx="1300163" cy="76327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검진예약취소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DDC9A9FB-03F9-467D-A547-37563F303B39}"/>
              </a:ext>
            </a:extLst>
          </p:cNvPr>
          <p:cNvSpPr/>
          <p:nvPr/>
        </p:nvSpPr>
        <p:spPr>
          <a:xfrm>
            <a:off x="6919606" y="3602331"/>
            <a:ext cx="794212" cy="741438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검진예약</a:t>
            </a:r>
            <a:endParaRPr kumimoji="1"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취소됨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11BD9538-5D16-46EE-9A87-7F789A33B427}"/>
              </a:ext>
            </a:extLst>
          </p:cNvPr>
          <p:cNvSpPr/>
          <p:nvPr/>
        </p:nvSpPr>
        <p:spPr>
          <a:xfrm>
            <a:off x="10138280" y="3860554"/>
            <a:ext cx="1300163" cy="569703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예약변경됨</a:t>
            </a: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77A84099-7C63-4E44-B919-135F313591E1}"/>
              </a:ext>
            </a:extLst>
          </p:cNvPr>
          <p:cNvSpPr/>
          <p:nvPr/>
        </p:nvSpPr>
        <p:spPr>
          <a:xfrm>
            <a:off x="2609560" y="5157127"/>
            <a:ext cx="1300163" cy="665964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병원정보</a:t>
            </a:r>
            <a:endParaRPr kumimoji="1"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삭제됨</a:t>
            </a: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0845F338-D515-4F8B-A149-877E250ADB8E}"/>
              </a:ext>
            </a:extLst>
          </p:cNvPr>
          <p:cNvSpPr/>
          <p:nvPr/>
        </p:nvSpPr>
        <p:spPr>
          <a:xfrm>
            <a:off x="1181896" y="5117237"/>
            <a:ext cx="1300163" cy="66596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병원정보삭제</a:t>
            </a: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82FD3821-F36F-481F-B89E-C8993E25B6FA}"/>
              </a:ext>
            </a:extLst>
          </p:cNvPr>
          <p:cNvSpPr/>
          <p:nvPr/>
        </p:nvSpPr>
        <p:spPr>
          <a:xfrm>
            <a:off x="2562955" y="3853462"/>
            <a:ext cx="1300163" cy="665965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병원정보</a:t>
            </a:r>
            <a:endParaRPr kumimoji="1"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변경됨</a:t>
            </a:r>
          </a:p>
        </p:txBody>
      </p: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604EEBB7-3FAD-4108-9993-624BD434154E}"/>
              </a:ext>
            </a:extLst>
          </p:cNvPr>
          <p:cNvGrpSpPr/>
          <p:nvPr/>
        </p:nvGrpSpPr>
        <p:grpSpPr>
          <a:xfrm>
            <a:off x="433071" y="3640954"/>
            <a:ext cx="931480" cy="1130169"/>
            <a:chOff x="194792" y="1921761"/>
            <a:chExt cx="1300163" cy="1257300"/>
          </a:xfrm>
        </p:grpSpPr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14009AB5-844D-4C81-B0E7-931B54FB51C0}"/>
                </a:ext>
              </a:extLst>
            </p:cNvPr>
            <p:cNvSpPr/>
            <p:nvPr/>
          </p:nvSpPr>
          <p:spPr>
            <a:xfrm>
              <a:off x="194792" y="1921761"/>
              <a:ext cx="1300163" cy="12573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ko-KR" altLang="en-US" sz="1200" b="1" dirty="0">
                  <a:solidFill>
                    <a:schemeClr val="tx1"/>
                  </a:solidFill>
                </a:rPr>
                <a:t>사용자</a:t>
              </a:r>
            </a:p>
          </p:txBody>
        </p:sp>
        <p:sp>
          <p:nvSpPr>
            <p:cNvPr id="75" name="타원 74">
              <a:extLst>
                <a:ext uri="{FF2B5EF4-FFF2-40B4-BE49-F238E27FC236}">
                  <a16:creationId xmlns:a16="http://schemas.microsoft.com/office/drawing/2014/main" id="{8D7C12E0-898F-4E2C-BB4F-14A97303450C}"/>
                </a:ext>
              </a:extLst>
            </p:cNvPr>
            <p:cNvSpPr/>
            <p:nvPr/>
          </p:nvSpPr>
          <p:spPr>
            <a:xfrm>
              <a:off x="635000" y="2224372"/>
              <a:ext cx="343696" cy="34635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76" name="직선 연결선[R] 31">
              <a:extLst>
                <a:ext uri="{FF2B5EF4-FFF2-40B4-BE49-F238E27FC236}">
                  <a16:creationId xmlns:a16="http://schemas.microsoft.com/office/drawing/2014/main" id="{D9529E13-A8BD-4561-9C85-E2A275B347CB}"/>
                </a:ext>
              </a:extLst>
            </p:cNvPr>
            <p:cNvCxnSpPr/>
            <p:nvPr/>
          </p:nvCxnSpPr>
          <p:spPr>
            <a:xfrm>
              <a:off x="651177" y="2666448"/>
              <a:ext cx="34369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[R] 32">
              <a:extLst>
                <a:ext uri="{FF2B5EF4-FFF2-40B4-BE49-F238E27FC236}">
                  <a16:creationId xmlns:a16="http://schemas.microsoft.com/office/drawing/2014/main" id="{DD65FCBE-E759-4670-9AA8-0EE232479C7C}"/>
                </a:ext>
              </a:extLst>
            </p:cNvPr>
            <p:cNvCxnSpPr>
              <a:stCxn id="74" idx="4"/>
            </p:cNvCxnSpPr>
            <p:nvPr/>
          </p:nvCxnSpPr>
          <p:spPr>
            <a:xfrm>
              <a:off x="806848" y="2570731"/>
              <a:ext cx="0" cy="26197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[R] 33">
              <a:extLst>
                <a:ext uri="{FF2B5EF4-FFF2-40B4-BE49-F238E27FC236}">
                  <a16:creationId xmlns:a16="http://schemas.microsoft.com/office/drawing/2014/main" id="{E9839C6A-101F-4822-953D-E82BEA2303E4}"/>
                </a:ext>
              </a:extLst>
            </p:cNvPr>
            <p:cNvCxnSpPr/>
            <p:nvPr/>
          </p:nvCxnSpPr>
          <p:spPr>
            <a:xfrm flipH="1">
              <a:off x="658750" y="2810654"/>
              <a:ext cx="152400" cy="17444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연결선[R] 34">
              <a:extLst>
                <a:ext uri="{FF2B5EF4-FFF2-40B4-BE49-F238E27FC236}">
                  <a16:creationId xmlns:a16="http://schemas.microsoft.com/office/drawing/2014/main" id="{C1CFF149-379E-4152-B373-C75FCCB78A2B}"/>
                </a:ext>
              </a:extLst>
            </p:cNvPr>
            <p:cNvCxnSpPr/>
            <p:nvPr/>
          </p:nvCxnSpPr>
          <p:spPr>
            <a:xfrm>
              <a:off x="823025" y="2791924"/>
              <a:ext cx="156989" cy="2068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7A6D43C4-B504-49B3-AF22-DE6B9D44245B}"/>
              </a:ext>
            </a:extLst>
          </p:cNvPr>
          <p:cNvSpPr/>
          <p:nvPr/>
        </p:nvSpPr>
        <p:spPr>
          <a:xfrm>
            <a:off x="1301234" y="4308873"/>
            <a:ext cx="1300163" cy="57580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검진예약</a:t>
            </a:r>
            <a:endParaRPr kumimoji="1"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취소요청</a:t>
            </a: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F96DF948-FCE7-476F-BDBE-614E31F843B3}"/>
              </a:ext>
            </a:extLst>
          </p:cNvPr>
          <p:cNvSpPr/>
          <p:nvPr/>
        </p:nvSpPr>
        <p:spPr>
          <a:xfrm>
            <a:off x="1287811" y="3172855"/>
            <a:ext cx="1300163" cy="57580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검진예약</a:t>
            </a:r>
            <a:endParaRPr kumimoji="1"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요청</a:t>
            </a:r>
          </a:p>
        </p:txBody>
      </p: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D322E355-FE1B-45E6-9FFA-268C8FBEBD81}"/>
              </a:ext>
            </a:extLst>
          </p:cNvPr>
          <p:cNvGrpSpPr/>
          <p:nvPr/>
        </p:nvGrpSpPr>
        <p:grpSpPr>
          <a:xfrm>
            <a:off x="491335" y="5043136"/>
            <a:ext cx="814952" cy="1257300"/>
            <a:chOff x="194792" y="1921761"/>
            <a:chExt cx="1300163" cy="1257300"/>
          </a:xfrm>
        </p:grpSpPr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BDF5301F-F9DD-43A3-8021-55445DBB670B}"/>
                </a:ext>
              </a:extLst>
            </p:cNvPr>
            <p:cNvSpPr/>
            <p:nvPr/>
          </p:nvSpPr>
          <p:spPr>
            <a:xfrm>
              <a:off x="194792" y="1921761"/>
              <a:ext cx="1300163" cy="12573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ko-KR" sz="1200" b="1" dirty="0">
                  <a:solidFill>
                    <a:schemeClr val="tx1"/>
                  </a:solidFill>
                </a:rPr>
                <a:t>admin</a:t>
              </a:r>
              <a:endParaRPr kumimoji="1"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11BDA0E8-140C-43D9-81C1-5C58D4A089D5}"/>
                </a:ext>
              </a:extLst>
            </p:cNvPr>
            <p:cNvSpPr/>
            <p:nvPr/>
          </p:nvSpPr>
          <p:spPr>
            <a:xfrm>
              <a:off x="635000" y="2224372"/>
              <a:ext cx="343696" cy="34635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85" name="직선 연결선[R] 5">
              <a:extLst>
                <a:ext uri="{FF2B5EF4-FFF2-40B4-BE49-F238E27FC236}">
                  <a16:creationId xmlns:a16="http://schemas.microsoft.com/office/drawing/2014/main" id="{367E802A-6369-4A8E-A5B4-DFD5521B7966}"/>
                </a:ext>
              </a:extLst>
            </p:cNvPr>
            <p:cNvCxnSpPr/>
            <p:nvPr/>
          </p:nvCxnSpPr>
          <p:spPr>
            <a:xfrm>
              <a:off x="651177" y="2666448"/>
              <a:ext cx="34369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연결선[R] 20">
              <a:extLst>
                <a:ext uri="{FF2B5EF4-FFF2-40B4-BE49-F238E27FC236}">
                  <a16:creationId xmlns:a16="http://schemas.microsoft.com/office/drawing/2014/main" id="{954FAA0C-899A-4EC8-943A-393D6553B7FB}"/>
                </a:ext>
              </a:extLst>
            </p:cNvPr>
            <p:cNvCxnSpPr>
              <a:stCxn id="84" idx="4"/>
            </p:cNvCxnSpPr>
            <p:nvPr/>
          </p:nvCxnSpPr>
          <p:spPr>
            <a:xfrm>
              <a:off x="806848" y="2570731"/>
              <a:ext cx="0" cy="26197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연결선[R] 22">
              <a:extLst>
                <a:ext uri="{FF2B5EF4-FFF2-40B4-BE49-F238E27FC236}">
                  <a16:creationId xmlns:a16="http://schemas.microsoft.com/office/drawing/2014/main" id="{57E0911D-A8BD-4BDB-B272-1C3D1B30B1D2}"/>
                </a:ext>
              </a:extLst>
            </p:cNvPr>
            <p:cNvCxnSpPr/>
            <p:nvPr/>
          </p:nvCxnSpPr>
          <p:spPr>
            <a:xfrm flipH="1">
              <a:off x="658750" y="2810654"/>
              <a:ext cx="152400" cy="17444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연결선[R] 24">
              <a:extLst>
                <a:ext uri="{FF2B5EF4-FFF2-40B4-BE49-F238E27FC236}">
                  <a16:creationId xmlns:a16="http://schemas.microsoft.com/office/drawing/2014/main" id="{45FBC095-AA2F-4B49-BDA3-FCB333562BF5}"/>
                </a:ext>
              </a:extLst>
            </p:cNvPr>
            <p:cNvCxnSpPr/>
            <p:nvPr/>
          </p:nvCxnSpPr>
          <p:spPr>
            <a:xfrm>
              <a:off x="823025" y="2791924"/>
              <a:ext cx="156989" cy="2068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C308A700-9E72-462F-A785-B85AADDC4180}"/>
              </a:ext>
            </a:extLst>
          </p:cNvPr>
          <p:cNvSpPr/>
          <p:nvPr/>
        </p:nvSpPr>
        <p:spPr>
          <a:xfrm>
            <a:off x="2315200" y="1723672"/>
            <a:ext cx="514738" cy="456903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b="1">
                <a:solidFill>
                  <a:sysClr val="windowText" lastClr="000000"/>
                </a:solidFill>
              </a:rPr>
              <a:t>병원</a:t>
            </a:r>
            <a:endParaRPr kumimoji="1" lang="ko-KR" altLang="en-US" sz="1400" b="1" dirty="0">
              <a:solidFill>
                <a:sysClr val="windowText" lastClr="000000"/>
              </a:solidFill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71496F3B-D8AA-4539-8FA7-DCA11344C007}"/>
              </a:ext>
            </a:extLst>
          </p:cNvPr>
          <p:cNvSpPr/>
          <p:nvPr/>
        </p:nvSpPr>
        <p:spPr>
          <a:xfrm>
            <a:off x="6493886" y="2455817"/>
            <a:ext cx="514738" cy="206361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b="1" dirty="0">
                <a:solidFill>
                  <a:sysClr val="windowText" lastClr="000000"/>
                </a:solidFill>
              </a:rPr>
              <a:t>검진</a:t>
            </a: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BECD16A2-AD74-4F25-913A-AE46ED3C68E3}"/>
              </a:ext>
            </a:extLst>
          </p:cNvPr>
          <p:cNvSpPr/>
          <p:nvPr/>
        </p:nvSpPr>
        <p:spPr>
          <a:xfrm>
            <a:off x="9784004" y="2455817"/>
            <a:ext cx="514738" cy="215328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b="1" dirty="0">
                <a:solidFill>
                  <a:sysClr val="windowText" lastClr="000000"/>
                </a:solidFill>
              </a:rPr>
              <a:t>예약</a:t>
            </a: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796D60E5-CD4B-40E3-990C-CDC1CAF06728}"/>
              </a:ext>
            </a:extLst>
          </p:cNvPr>
          <p:cNvSpPr/>
          <p:nvPr/>
        </p:nvSpPr>
        <p:spPr>
          <a:xfrm>
            <a:off x="8564072" y="3804361"/>
            <a:ext cx="1300163" cy="65542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예약취소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7F953FF-F5E9-4E1A-838D-BA3C2F35265B}"/>
              </a:ext>
            </a:extLst>
          </p:cNvPr>
          <p:cNvSpPr/>
          <p:nvPr/>
        </p:nvSpPr>
        <p:spPr>
          <a:xfrm>
            <a:off x="4614918" y="2334280"/>
            <a:ext cx="3409734" cy="226249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ko-KR" altLang="en-US" sz="1400" dirty="0">
                <a:solidFill>
                  <a:schemeClr val="tx1"/>
                </a:solidFill>
              </a:rPr>
              <a:t>검진관리</a:t>
            </a:r>
          </a:p>
        </p:txBody>
      </p: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054C4EB9-4E66-480C-8BBC-7C67B52C9EDC}"/>
              </a:ext>
            </a:extLst>
          </p:cNvPr>
          <p:cNvGrpSpPr/>
          <p:nvPr/>
        </p:nvGrpSpPr>
        <p:grpSpPr>
          <a:xfrm>
            <a:off x="4826721" y="2810654"/>
            <a:ext cx="675188" cy="1130169"/>
            <a:chOff x="194792" y="1921761"/>
            <a:chExt cx="1300163" cy="1257300"/>
          </a:xfrm>
        </p:grpSpPr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7E4B5D6E-BD15-432F-B847-CD047C6E12E7}"/>
                </a:ext>
              </a:extLst>
            </p:cNvPr>
            <p:cNvSpPr/>
            <p:nvPr/>
          </p:nvSpPr>
          <p:spPr>
            <a:xfrm>
              <a:off x="194792" y="1921761"/>
              <a:ext cx="1300163" cy="12573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ko-KR" altLang="en-US" sz="1200" b="1" dirty="0">
                  <a:solidFill>
                    <a:schemeClr val="tx1"/>
                  </a:solidFill>
                </a:rPr>
                <a:t>사용자</a:t>
              </a:r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026ED58E-8097-43C3-922F-0E32CC53787D}"/>
                </a:ext>
              </a:extLst>
            </p:cNvPr>
            <p:cNvSpPr/>
            <p:nvPr/>
          </p:nvSpPr>
          <p:spPr>
            <a:xfrm>
              <a:off x="635000" y="2224372"/>
              <a:ext cx="343696" cy="34635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63" name="직선 연결선[R] 31">
              <a:extLst>
                <a:ext uri="{FF2B5EF4-FFF2-40B4-BE49-F238E27FC236}">
                  <a16:creationId xmlns:a16="http://schemas.microsoft.com/office/drawing/2014/main" id="{42A7F379-81C2-4507-B592-0629318601D8}"/>
                </a:ext>
              </a:extLst>
            </p:cNvPr>
            <p:cNvCxnSpPr/>
            <p:nvPr/>
          </p:nvCxnSpPr>
          <p:spPr>
            <a:xfrm>
              <a:off x="651177" y="2666448"/>
              <a:ext cx="34369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[R] 32">
              <a:extLst>
                <a:ext uri="{FF2B5EF4-FFF2-40B4-BE49-F238E27FC236}">
                  <a16:creationId xmlns:a16="http://schemas.microsoft.com/office/drawing/2014/main" id="{C7C94B92-14E1-4EFE-B438-636211D8B830}"/>
                </a:ext>
              </a:extLst>
            </p:cNvPr>
            <p:cNvCxnSpPr>
              <a:stCxn id="61" idx="4"/>
            </p:cNvCxnSpPr>
            <p:nvPr/>
          </p:nvCxnSpPr>
          <p:spPr>
            <a:xfrm>
              <a:off x="806848" y="2570731"/>
              <a:ext cx="0" cy="26197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[R] 33">
              <a:extLst>
                <a:ext uri="{FF2B5EF4-FFF2-40B4-BE49-F238E27FC236}">
                  <a16:creationId xmlns:a16="http://schemas.microsoft.com/office/drawing/2014/main" id="{F5ED6DF1-F85B-4C9D-98BD-85BD2308980D}"/>
                </a:ext>
              </a:extLst>
            </p:cNvPr>
            <p:cNvCxnSpPr/>
            <p:nvPr/>
          </p:nvCxnSpPr>
          <p:spPr>
            <a:xfrm flipH="1">
              <a:off x="658750" y="2810654"/>
              <a:ext cx="152400" cy="17444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[R] 34">
              <a:extLst>
                <a:ext uri="{FF2B5EF4-FFF2-40B4-BE49-F238E27FC236}">
                  <a16:creationId xmlns:a16="http://schemas.microsoft.com/office/drawing/2014/main" id="{091ECB42-A27A-46DD-9858-2123F7DD0C82}"/>
                </a:ext>
              </a:extLst>
            </p:cNvPr>
            <p:cNvCxnSpPr/>
            <p:nvPr/>
          </p:nvCxnSpPr>
          <p:spPr>
            <a:xfrm>
              <a:off x="823025" y="2791924"/>
              <a:ext cx="156989" cy="2068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471FA5C9-F7A6-49C0-A1F8-01FBEA8C15FA}"/>
              </a:ext>
            </a:extLst>
          </p:cNvPr>
          <p:cNvSpPr/>
          <p:nvPr/>
        </p:nvSpPr>
        <p:spPr>
          <a:xfrm>
            <a:off x="8296663" y="2204052"/>
            <a:ext cx="3409734" cy="256707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ko-KR" altLang="en-US" sz="1400" dirty="0">
                <a:solidFill>
                  <a:schemeClr val="tx1"/>
                </a:solidFill>
              </a:rPr>
              <a:t>예약관리</a:t>
            </a:r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07A1893F-AC22-456D-AD48-A97304356920}"/>
              </a:ext>
            </a:extLst>
          </p:cNvPr>
          <p:cNvSpPr/>
          <p:nvPr/>
        </p:nvSpPr>
        <p:spPr>
          <a:xfrm>
            <a:off x="362099" y="1423735"/>
            <a:ext cx="3875511" cy="5069139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ko-KR" altLang="en-US" sz="1400" dirty="0">
                <a:solidFill>
                  <a:schemeClr val="tx1"/>
                </a:solidFill>
              </a:rPr>
              <a:t>병원관리</a:t>
            </a:r>
          </a:p>
        </p:txBody>
      </p:sp>
    </p:spTree>
    <p:extLst>
      <p:ext uri="{BB962C8B-B14F-4D97-AF65-F5344CB8AC3E}">
        <p14:creationId xmlns:p14="http://schemas.microsoft.com/office/powerpoint/2010/main" val="11399741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19050"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1885</TotalTime>
  <Words>745</Words>
  <Application>Microsoft Office PowerPoint</Application>
  <PresentationFormat>와이드스크린</PresentationFormat>
  <Paragraphs>411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28" baseType="lpstr">
      <vt:lpstr>맑은 고딕</vt:lpstr>
      <vt:lpstr>Arial</vt:lpstr>
      <vt:lpstr>Office 테마</vt:lpstr>
      <vt:lpstr>분석/설계</vt:lpstr>
      <vt:lpstr>시나리오</vt:lpstr>
      <vt:lpstr>창업시기 조직구조 – Horizontal </vt:lpstr>
      <vt:lpstr>조직구조 – Vertical</vt:lpstr>
      <vt:lpstr>이벤트스토밍 - Event</vt:lpstr>
      <vt:lpstr>이벤트스토밍 – 비적격 이벤트 제거</vt:lpstr>
      <vt:lpstr>이벤트스토밍 – Actor, Command</vt:lpstr>
      <vt:lpstr>이벤트스토밍 – Aggregate</vt:lpstr>
      <vt:lpstr>이벤트스토밍 – Bounded Context</vt:lpstr>
      <vt:lpstr>이벤트스토밍 – Bounded Context</vt:lpstr>
      <vt:lpstr>이벤트스토밍 – Policy 를 수행주체로 이동</vt:lpstr>
      <vt:lpstr>PowerPoint 프레젠테이션</vt:lpstr>
      <vt:lpstr>시나리오 Coverage Check (1)</vt:lpstr>
      <vt:lpstr>시나리오 Coverage Check (2)</vt:lpstr>
      <vt:lpstr>시나리오 Coverage Check (3)</vt:lpstr>
      <vt:lpstr>PowerPoint 프레젠테이션</vt:lpstr>
      <vt:lpstr>헥사고날 아키텍처 </vt:lpstr>
      <vt:lpstr>구현</vt:lpstr>
      <vt:lpstr>PowerPoint 프레젠테이션</vt:lpstr>
      <vt:lpstr>지속적 개선</vt:lpstr>
      <vt:lpstr>PowerPoint 프레젠테이션</vt:lpstr>
      <vt:lpstr>시나리오 – 마케팅 팀</vt:lpstr>
      <vt:lpstr>PowerPoint 프레젠테이션</vt:lpstr>
      <vt:lpstr>헥사고날 아키텍처 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창업시기 시나리오</dc:title>
  <dc:creator>Microsoft Office 사용자</dc:creator>
  <cp:lastModifiedBy>SKCC</cp:lastModifiedBy>
  <cp:revision>35</cp:revision>
  <dcterms:created xsi:type="dcterms:W3CDTF">2020-04-17T09:21:25Z</dcterms:created>
  <dcterms:modified xsi:type="dcterms:W3CDTF">2020-09-02T09:44:00Z</dcterms:modified>
</cp:coreProperties>
</file>