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8" r:id="rId3"/>
    <p:sldId id="267" r:id="rId4"/>
    <p:sldId id="265" r:id="rId5"/>
    <p:sldId id="269" r:id="rId6"/>
    <p:sldId id="27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92" d="100"/>
          <a:sy n="92" d="100"/>
        </p:scale>
        <p:origin x="3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38FE33-4A9F-4906-A7D3-AA57139CF2FF}"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D29AD-2A8B-4240-A14B-70E0F3EC7F7B}" type="slidenum">
              <a:rPr lang="en-US" smtClean="0"/>
              <a:t>‹#›</a:t>
            </a:fld>
            <a:endParaRPr lang="en-US"/>
          </a:p>
        </p:txBody>
      </p:sp>
    </p:spTree>
    <p:extLst>
      <p:ext uri="{BB962C8B-B14F-4D97-AF65-F5344CB8AC3E}">
        <p14:creationId xmlns:p14="http://schemas.microsoft.com/office/powerpoint/2010/main" val="99478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38FE33-4A9F-4906-A7D3-AA57139CF2FF}"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D29AD-2A8B-4240-A14B-70E0F3EC7F7B}" type="slidenum">
              <a:rPr lang="en-US" smtClean="0"/>
              <a:t>‹#›</a:t>
            </a:fld>
            <a:endParaRPr lang="en-US"/>
          </a:p>
        </p:txBody>
      </p:sp>
    </p:spTree>
    <p:extLst>
      <p:ext uri="{BB962C8B-B14F-4D97-AF65-F5344CB8AC3E}">
        <p14:creationId xmlns:p14="http://schemas.microsoft.com/office/powerpoint/2010/main" val="1884475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38FE33-4A9F-4906-A7D3-AA57139CF2FF}"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D29AD-2A8B-4240-A14B-70E0F3EC7F7B}" type="slidenum">
              <a:rPr lang="en-US" smtClean="0"/>
              <a:t>‹#›</a:t>
            </a:fld>
            <a:endParaRPr lang="en-US"/>
          </a:p>
        </p:txBody>
      </p:sp>
    </p:spTree>
    <p:extLst>
      <p:ext uri="{BB962C8B-B14F-4D97-AF65-F5344CB8AC3E}">
        <p14:creationId xmlns:p14="http://schemas.microsoft.com/office/powerpoint/2010/main" val="112675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38FE33-4A9F-4906-A7D3-AA57139CF2FF}"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D29AD-2A8B-4240-A14B-70E0F3EC7F7B}" type="slidenum">
              <a:rPr lang="en-US" smtClean="0"/>
              <a:t>‹#›</a:t>
            </a:fld>
            <a:endParaRPr lang="en-US"/>
          </a:p>
        </p:txBody>
      </p:sp>
    </p:spTree>
    <p:extLst>
      <p:ext uri="{BB962C8B-B14F-4D97-AF65-F5344CB8AC3E}">
        <p14:creationId xmlns:p14="http://schemas.microsoft.com/office/powerpoint/2010/main" val="1230414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38FE33-4A9F-4906-A7D3-AA57139CF2FF}"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D29AD-2A8B-4240-A14B-70E0F3EC7F7B}" type="slidenum">
              <a:rPr lang="en-US" smtClean="0"/>
              <a:t>‹#›</a:t>
            </a:fld>
            <a:endParaRPr lang="en-US"/>
          </a:p>
        </p:txBody>
      </p:sp>
    </p:spTree>
    <p:extLst>
      <p:ext uri="{BB962C8B-B14F-4D97-AF65-F5344CB8AC3E}">
        <p14:creationId xmlns:p14="http://schemas.microsoft.com/office/powerpoint/2010/main" val="1832001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38FE33-4A9F-4906-A7D3-AA57139CF2FF}"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D29AD-2A8B-4240-A14B-70E0F3EC7F7B}" type="slidenum">
              <a:rPr lang="en-US" smtClean="0"/>
              <a:t>‹#›</a:t>
            </a:fld>
            <a:endParaRPr lang="en-US"/>
          </a:p>
        </p:txBody>
      </p:sp>
    </p:spTree>
    <p:extLst>
      <p:ext uri="{BB962C8B-B14F-4D97-AF65-F5344CB8AC3E}">
        <p14:creationId xmlns:p14="http://schemas.microsoft.com/office/powerpoint/2010/main" val="294375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38FE33-4A9F-4906-A7D3-AA57139CF2FF}" type="datetimeFigureOut">
              <a:rPr lang="en-US" smtClean="0"/>
              <a:t>12/29/2022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6D29AD-2A8B-4240-A14B-70E0F3EC7F7B}" type="slidenum">
              <a:rPr lang="en-US" smtClean="0"/>
              <a:t>‹#›</a:t>
            </a:fld>
            <a:endParaRPr lang="en-US"/>
          </a:p>
        </p:txBody>
      </p:sp>
    </p:spTree>
    <p:extLst>
      <p:ext uri="{BB962C8B-B14F-4D97-AF65-F5344CB8AC3E}">
        <p14:creationId xmlns:p14="http://schemas.microsoft.com/office/powerpoint/2010/main" val="194895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38FE33-4A9F-4906-A7D3-AA57139CF2FF}" type="datetimeFigureOut">
              <a:rPr lang="en-US" smtClean="0"/>
              <a:t>12/29/2022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6D29AD-2A8B-4240-A14B-70E0F3EC7F7B}" type="slidenum">
              <a:rPr lang="en-US" smtClean="0"/>
              <a:t>‹#›</a:t>
            </a:fld>
            <a:endParaRPr lang="en-US"/>
          </a:p>
        </p:txBody>
      </p:sp>
    </p:spTree>
    <p:extLst>
      <p:ext uri="{BB962C8B-B14F-4D97-AF65-F5344CB8AC3E}">
        <p14:creationId xmlns:p14="http://schemas.microsoft.com/office/powerpoint/2010/main" val="619301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8FE33-4A9F-4906-A7D3-AA57139CF2FF}" type="datetimeFigureOut">
              <a:rPr lang="en-US" smtClean="0"/>
              <a:t>12/29/2022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6D29AD-2A8B-4240-A14B-70E0F3EC7F7B}" type="slidenum">
              <a:rPr lang="en-US" smtClean="0"/>
              <a:t>‹#›</a:t>
            </a:fld>
            <a:endParaRPr lang="en-US"/>
          </a:p>
        </p:txBody>
      </p:sp>
    </p:spTree>
    <p:extLst>
      <p:ext uri="{BB962C8B-B14F-4D97-AF65-F5344CB8AC3E}">
        <p14:creationId xmlns:p14="http://schemas.microsoft.com/office/powerpoint/2010/main" val="3314194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38FE33-4A9F-4906-A7D3-AA57139CF2FF}"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D29AD-2A8B-4240-A14B-70E0F3EC7F7B}" type="slidenum">
              <a:rPr lang="en-US" smtClean="0"/>
              <a:t>‹#›</a:t>
            </a:fld>
            <a:endParaRPr lang="en-US"/>
          </a:p>
        </p:txBody>
      </p:sp>
    </p:spTree>
    <p:extLst>
      <p:ext uri="{BB962C8B-B14F-4D97-AF65-F5344CB8AC3E}">
        <p14:creationId xmlns:p14="http://schemas.microsoft.com/office/powerpoint/2010/main" val="3340888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38FE33-4A9F-4906-A7D3-AA57139CF2FF}"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D29AD-2A8B-4240-A14B-70E0F3EC7F7B}" type="slidenum">
              <a:rPr lang="en-US" smtClean="0"/>
              <a:t>‹#›</a:t>
            </a:fld>
            <a:endParaRPr lang="en-US"/>
          </a:p>
        </p:txBody>
      </p:sp>
    </p:spTree>
    <p:extLst>
      <p:ext uri="{BB962C8B-B14F-4D97-AF65-F5344CB8AC3E}">
        <p14:creationId xmlns:p14="http://schemas.microsoft.com/office/powerpoint/2010/main" val="168821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8FE33-4A9F-4906-A7D3-AA57139CF2FF}" type="datetimeFigureOut">
              <a:rPr lang="en-US" smtClean="0"/>
              <a:t>12/29/2022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D29AD-2A8B-4240-A14B-70E0F3EC7F7B}" type="slidenum">
              <a:rPr lang="en-US" smtClean="0"/>
              <a:t>‹#›</a:t>
            </a:fld>
            <a:endParaRPr lang="en-US"/>
          </a:p>
        </p:txBody>
      </p:sp>
    </p:spTree>
    <p:extLst>
      <p:ext uri="{BB962C8B-B14F-4D97-AF65-F5344CB8AC3E}">
        <p14:creationId xmlns:p14="http://schemas.microsoft.com/office/powerpoint/2010/main" val="1124406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848590"/>
            <a:ext cx="2755883" cy="461665"/>
          </a:xfrm>
          <a:prstGeom prst="rect">
            <a:avLst/>
          </a:prstGeom>
          <a:noFill/>
        </p:spPr>
        <p:txBody>
          <a:bodyPr wrap="none" rtlCol="0">
            <a:spAutoFit/>
          </a:bodyPr>
          <a:lstStyle/>
          <a:p>
            <a:r>
              <a:rPr lang="en-US" sz="2400" dirty="0" err="1" smtClean="0">
                <a:solidFill>
                  <a:prstClr val="black"/>
                </a:solidFill>
              </a:rPr>
              <a:t>Qwikvendor</a:t>
            </a:r>
            <a:r>
              <a:rPr lang="en-US" sz="2400" dirty="0" smtClean="0">
                <a:solidFill>
                  <a:prstClr val="black"/>
                </a:solidFill>
              </a:rPr>
              <a:t>/Partner</a:t>
            </a:r>
            <a:endParaRPr lang="en-US" sz="2400" dirty="0">
              <a:solidFill>
                <a:prstClr val="black"/>
              </a:solidFill>
            </a:endParaRPr>
          </a:p>
        </p:txBody>
      </p:sp>
      <p:sp>
        <p:nvSpPr>
          <p:cNvPr id="4" name="TextBox 3"/>
          <p:cNvSpPr txBox="1"/>
          <p:nvPr/>
        </p:nvSpPr>
        <p:spPr>
          <a:xfrm>
            <a:off x="166255" y="2409690"/>
            <a:ext cx="1343381" cy="369332"/>
          </a:xfrm>
          <a:prstGeom prst="rect">
            <a:avLst/>
          </a:prstGeom>
          <a:noFill/>
        </p:spPr>
        <p:txBody>
          <a:bodyPr wrap="none" rtlCol="0">
            <a:spAutoFit/>
          </a:bodyPr>
          <a:lstStyle/>
          <a:p>
            <a:r>
              <a:rPr lang="en-US" dirty="0" err="1" smtClean="0">
                <a:solidFill>
                  <a:prstClr val="black"/>
                </a:solidFill>
              </a:rPr>
              <a:t>QwikVendor</a:t>
            </a:r>
            <a:endParaRPr lang="en-US" dirty="0">
              <a:solidFill>
                <a:prstClr val="black"/>
              </a:solidFill>
            </a:endParaRPr>
          </a:p>
        </p:txBody>
      </p:sp>
      <p:sp>
        <p:nvSpPr>
          <p:cNvPr id="5" name="TextBox 4"/>
          <p:cNvSpPr txBox="1"/>
          <p:nvPr/>
        </p:nvSpPr>
        <p:spPr>
          <a:xfrm>
            <a:off x="166255" y="2779022"/>
            <a:ext cx="2263568" cy="369332"/>
          </a:xfrm>
          <a:prstGeom prst="rect">
            <a:avLst/>
          </a:prstGeom>
          <a:noFill/>
          <a:ln>
            <a:solidFill>
              <a:schemeClr val="tx1"/>
            </a:solidFill>
          </a:ln>
        </p:spPr>
        <p:txBody>
          <a:bodyPr wrap="none" rtlCol="0">
            <a:spAutoFit/>
          </a:bodyPr>
          <a:lstStyle/>
          <a:p>
            <a:pPr marL="285750" indent="-285750">
              <a:buFont typeface="Arial" panose="020B0604020202020204" pitchFamily="34" charset="0"/>
              <a:buChar char="•"/>
            </a:pPr>
            <a:r>
              <a:rPr lang="en-US" dirty="0" smtClean="0"/>
              <a:t>Transfer of product</a:t>
            </a:r>
            <a:endParaRPr lang="en-US" dirty="0"/>
          </a:p>
        </p:txBody>
      </p:sp>
      <p:pic>
        <p:nvPicPr>
          <p:cNvPr id="9" name="Picture 8"/>
          <p:cNvPicPr>
            <a:picLocks noChangeAspect="1"/>
          </p:cNvPicPr>
          <p:nvPr/>
        </p:nvPicPr>
        <p:blipFill>
          <a:blip r:embed="rId2"/>
          <a:stretch>
            <a:fillRect/>
          </a:stretch>
        </p:blipFill>
        <p:spPr>
          <a:xfrm>
            <a:off x="4343396" y="373184"/>
            <a:ext cx="6739770" cy="1530204"/>
          </a:xfrm>
          <a:prstGeom prst="rect">
            <a:avLst/>
          </a:prstGeom>
        </p:spPr>
      </p:pic>
      <p:sp>
        <p:nvSpPr>
          <p:cNvPr id="19" name="Rectangle 18"/>
          <p:cNvSpPr/>
          <p:nvPr/>
        </p:nvSpPr>
        <p:spPr>
          <a:xfrm>
            <a:off x="0" y="6371447"/>
            <a:ext cx="5815887"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r>
              <a:rPr lang="en-US">
                <a:solidFill>
                  <a:srgbClr val="FF0000"/>
                </a:solidFill>
              </a:rPr>
              <a:t>Counter should </a:t>
            </a:r>
            <a:r>
              <a:rPr lang="en-US" smtClean="0">
                <a:solidFill>
                  <a:srgbClr val="FF0000"/>
                </a:solidFill>
              </a:rPr>
              <a:t>auto-updateafter QwikVendor confirmation </a:t>
            </a:r>
            <a:endParaRPr lang="en-US">
              <a:solidFill>
                <a:srgbClr val="FF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081470139"/>
              </p:ext>
            </p:extLst>
          </p:nvPr>
        </p:nvGraphicFramePr>
        <p:xfrm>
          <a:off x="3470563" y="2121243"/>
          <a:ext cx="7925982" cy="2615293"/>
        </p:xfrm>
        <a:graphic>
          <a:graphicData uri="http://schemas.openxmlformats.org/drawingml/2006/table">
            <a:tbl>
              <a:tblPr firstRow="1" bandRow="1">
                <a:tableStyleId>{5C22544A-7EE6-4342-B048-85BDC9FD1C3A}</a:tableStyleId>
              </a:tblPr>
              <a:tblGrid>
                <a:gridCol w="736540"/>
                <a:gridCol w="1251480"/>
                <a:gridCol w="994008"/>
                <a:gridCol w="1035274"/>
                <a:gridCol w="1035274"/>
                <a:gridCol w="1035274"/>
                <a:gridCol w="1035274"/>
                <a:gridCol w="802858"/>
              </a:tblGrid>
              <a:tr h="1335133">
                <a:tc>
                  <a:txBody>
                    <a:bodyPr/>
                    <a:lstStyle/>
                    <a:p>
                      <a:r>
                        <a:rPr lang="en-US" dirty="0" smtClean="0"/>
                        <a:t>Date &amp;</a:t>
                      </a:r>
                      <a:r>
                        <a:rPr lang="en-US" baseline="0" dirty="0" smtClean="0"/>
                        <a:t> Time</a:t>
                      </a:r>
                      <a:endParaRPr lang="en-US" dirty="0"/>
                    </a:p>
                  </a:txBody>
                  <a:tcPr/>
                </a:tc>
                <a:tc>
                  <a:txBody>
                    <a:bodyPr/>
                    <a:lstStyle/>
                    <a:p>
                      <a:r>
                        <a:rPr lang="en-US" dirty="0" smtClean="0"/>
                        <a:t>Outlet</a:t>
                      </a:r>
                      <a:endParaRPr lang="en-US" dirty="0"/>
                    </a:p>
                  </a:txBody>
                  <a:tcPr/>
                </a:tc>
                <a:tc>
                  <a:txBody>
                    <a:bodyPr/>
                    <a:lstStyle/>
                    <a:p>
                      <a:r>
                        <a:rPr lang="en-US" dirty="0" smtClean="0"/>
                        <a:t>Cylinder</a:t>
                      </a:r>
                      <a:r>
                        <a:rPr lang="en-US" baseline="0" dirty="0" smtClean="0"/>
                        <a:t> ID</a:t>
                      </a:r>
                      <a:endParaRPr lang="en-US" dirty="0"/>
                    </a:p>
                  </a:txBody>
                  <a:tcPr/>
                </a:tc>
                <a:tc>
                  <a:txBody>
                    <a:bodyPr/>
                    <a:lstStyle/>
                    <a:p>
                      <a:r>
                        <a:rPr lang="en-US" baseline="0" dirty="0" smtClean="0"/>
                        <a:t>Cylinder Type</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Transfer</a:t>
                      </a:r>
                      <a:r>
                        <a:rPr lang="en-US" baseline="0" dirty="0" smtClean="0"/>
                        <a:t> mode</a:t>
                      </a:r>
                      <a:endParaRPr lang="en-US" dirty="0"/>
                    </a:p>
                  </a:txBody>
                  <a:tcPr/>
                </a:tc>
                <a:tc>
                  <a:txBody>
                    <a:bodyPr/>
                    <a:lstStyle/>
                    <a:p>
                      <a:r>
                        <a:rPr lang="en-US" dirty="0" smtClean="0"/>
                        <a:t>Status</a:t>
                      </a:r>
                      <a:endParaRPr lang="en-US" dirty="0"/>
                    </a:p>
                  </a:txBody>
                  <a:tcPr/>
                </a:tc>
              </a:tr>
              <a:tr h="759763">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Receiving or transfer</a:t>
                      </a:r>
                      <a:endParaRPr lang="en-US" dirty="0"/>
                    </a:p>
                  </a:txBody>
                  <a:tcPr/>
                </a:tc>
                <a:tc>
                  <a:txBody>
                    <a:bodyPr/>
                    <a:lstStyle/>
                    <a:p>
                      <a:endParaRPr lang="en-US" dirty="0"/>
                    </a:p>
                  </a:txBody>
                  <a:tcPr/>
                </a:tc>
              </a:tr>
              <a:tr h="303905">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7" name="Rectangle 6"/>
          <p:cNvSpPr/>
          <p:nvPr/>
        </p:nvSpPr>
        <p:spPr>
          <a:xfrm>
            <a:off x="5415502" y="5087346"/>
            <a:ext cx="6096000" cy="2031325"/>
          </a:xfrm>
          <a:prstGeom prst="rect">
            <a:avLst/>
          </a:prstGeom>
        </p:spPr>
        <p:txBody>
          <a:bodyPr>
            <a:spAutoFit/>
          </a:bodyPr>
          <a:lstStyle/>
          <a:p>
            <a:pPr marL="400050" indent="-400050">
              <a:buFontTx/>
              <a:buAutoNum type="romanLcPeriod"/>
            </a:pPr>
            <a:r>
              <a:rPr lang="en-US" dirty="0" smtClean="0">
                <a:solidFill>
                  <a:prstClr val="black"/>
                </a:solidFill>
              </a:rPr>
              <a:t>Cylinders IDs available for selection should be IDs from  Delivered filled to </a:t>
            </a:r>
            <a:r>
              <a:rPr lang="en-US" dirty="0" err="1" smtClean="0">
                <a:solidFill>
                  <a:prstClr val="black"/>
                </a:solidFill>
              </a:rPr>
              <a:t>qwiklet</a:t>
            </a:r>
            <a:endParaRPr lang="en-US" dirty="0" smtClean="0">
              <a:solidFill>
                <a:prstClr val="black"/>
              </a:solidFill>
            </a:endParaRPr>
          </a:p>
          <a:p>
            <a:pPr marL="400050" indent="-400050">
              <a:buFontTx/>
              <a:buAutoNum type="romanLcPeriod"/>
            </a:pPr>
            <a:r>
              <a:rPr lang="en-US" dirty="0" smtClean="0">
                <a:solidFill>
                  <a:prstClr val="black"/>
                </a:solidFill>
              </a:rPr>
              <a:t>The outlet rep would be the one to enter the product details, subject to acceptance or decline by </a:t>
            </a:r>
            <a:r>
              <a:rPr lang="en-US" dirty="0" err="1" smtClean="0">
                <a:solidFill>
                  <a:prstClr val="black"/>
                </a:solidFill>
              </a:rPr>
              <a:t>qwikpartner</a:t>
            </a:r>
            <a:endParaRPr lang="en-US" dirty="0" smtClean="0">
              <a:solidFill>
                <a:prstClr val="black"/>
              </a:solidFill>
            </a:endParaRPr>
          </a:p>
          <a:p>
            <a:pPr marL="400050" indent="-400050">
              <a:buFontTx/>
              <a:buAutoNum type="romanLcPeriod"/>
            </a:pPr>
            <a:r>
              <a:rPr lang="en-US" dirty="0" smtClean="0">
                <a:solidFill>
                  <a:prstClr val="black"/>
                </a:solidFill>
              </a:rPr>
              <a:t>It would populate to the cylinder available for selection on the receiving outlet account and also in the transfer section as received for transfer mode</a:t>
            </a:r>
          </a:p>
        </p:txBody>
      </p:sp>
    </p:spTree>
    <p:extLst>
      <p:ext uri="{BB962C8B-B14F-4D97-AF65-F5344CB8AC3E}">
        <p14:creationId xmlns:p14="http://schemas.microsoft.com/office/powerpoint/2010/main" val="3405746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6255" y="2912349"/>
            <a:ext cx="2515689" cy="646331"/>
          </a:xfrm>
          <a:prstGeom prst="rect">
            <a:avLst/>
          </a:prstGeom>
          <a:noFill/>
          <a:ln>
            <a:solidFill>
              <a:schemeClr val="tx1"/>
            </a:solidFill>
          </a:ln>
        </p:spPr>
        <p:txBody>
          <a:bodyPr wrap="none" rtlCol="0">
            <a:spAutoFit/>
          </a:bodyPr>
          <a:lstStyle/>
          <a:p>
            <a:pPr marL="285750" indent="-285750">
              <a:buFont typeface="Arial" panose="020B0604020202020204" pitchFamily="34" charset="0"/>
              <a:buChar char="•"/>
            </a:pPr>
            <a:r>
              <a:rPr lang="en-US" dirty="0" smtClean="0"/>
              <a:t>Restocking of product</a:t>
            </a:r>
          </a:p>
          <a:p>
            <a:pPr marL="285750" indent="-285750">
              <a:buFont typeface="Arial" panose="020B0604020202020204" pitchFamily="34" charset="0"/>
              <a:buChar char="•"/>
            </a:pPr>
            <a:endParaRPr lang="en-US" dirty="0"/>
          </a:p>
        </p:txBody>
      </p:sp>
      <p:pic>
        <p:nvPicPr>
          <p:cNvPr id="9" name="Picture 8"/>
          <p:cNvPicPr>
            <a:picLocks noChangeAspect="1"/>
          </p:cNvPicPr>
          <p:nvPr/>
        </p:nvPicPr>
        <p:blipFill>
          <a:blip r:embed="rId2"/>
          <a:stretch>
            <a:fillRect/>
          </a:stretch>
        </p:blipFill>
        <p:spPr>
          <a:xfrm>
            <a:off x="4343396" y="373184"/>
            <a:ext cx="6739770" cy="1530204"/>
          </a:xfrm>
          <a:prstGeom prst="rect">
            <a:avLst/>
          </a:prstGeom>
        </p:spPr>
      </p:pic>
      <p:sp>
        <p:nvSpPr>
          <p:cNvPr id="19" name="Rectangle 18"/>
          <p:cNvSpPr/>
          <p:nvPr/>
        </p:nvSpPr>
        <p:spPr>
          <a:xfrm>
            <a:off x="0" y="6371447"/>
            <a:ext cx="5815887"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r>
              <a:rPr lang="en-US">
                <a:solidFill>
                  <a:srgbClr val="FF0000"/>
                </a:solidFill>
              </a:rPr>
              <a:t>Counter should </a:t>
            </a:r>
            <a:r>
              <a:rPr lang="en-US" smtClean="0">
                <a:solidFill>
                  <a:srgbClr val="FF0000"/>
                </a:solidFill>
              </a:rPr>
              <a:t>auto-updateafter QwikVendor confirmation </a:t>
            </a:r>
            <a:endParaRPr lang="en-US">
              <a:solidFill>
                <a:srgbClr val="FF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568594517"/>
              </p:ext>
            </p:extLst>
          </p:nvPr>
        </p:nvGraphicFramePr>
        <p:xfrm>
          <a:off x="3470563" y="2121243"/>
          <a:ext cx="7925982" cy="2460656"/>
        </p:xfrm>
        <a:graphic>
          <a:graphicData uri="http://schemas.openxmlformats.org/drawingml/2006/table">
            <a:tbl>
              <a:tblPr firstRow="1" bandRow="1">
                <a:tableStyleId>{5C22544A-7EE6-4342-B048-85BDC9FD1C3A}</a:tableStyleId>
              </a:tblPr>
              <a:tblGrid>
                <a:gridCol w="736540"/>
                <a:gridCol w="1251480"/>
                <a:gridCol w="994008"/>
                <a:gridCol w="1035274"/>
                <a:gridCol w="1035274"/>
                <a:gridCol w="1035274"/>
                <a:gridCol w="1035274"/>
                <a:gridCol w="802858"/>
              </a:tblGrid>
              <a:tr h="1335133">
                <a:tc>
                  <a:txBody>
                    <a:bodyPr/>
                    <a:lstStyle/>
                    <a:p>
                      <a:r>
                        <a:rPr lang="en-US" dirty="0" smtClean="0"/>
                        <a:t>Date &amp;</a:t>
                      </a:r>
                      <a:r>
                        <a:rPr lang="en-US" baseline="0" dirty="0" smtClean="0"/>
                        <a:t> Time</a:t>
                      </a:r>
                      <a:endParaRPr lang="en-US" dirty="0"/>
                    </a:p>
                  </a:txBody>
                  <a:tcPr/>
                </a:tc>
                <a:tc>
                  <a:txBody>
                    <a:bodyPr/>
                    <a:lstStyle/>
                    <a:p>
                      <a:r>
                        <a:rPr lang="en-US" dirty="0" smtClean="0"/>
                        <a:t>Cylinder type</a:t>
                      </a:r>
                      <a:endParaRPr lang="en-US" dirty="0"/>
                    </a:p>
                  </a:txBody>
                  <a:tcPr/>
                </a:tc>
                <a:tc>
                  <a:txBody>
                    <a:bodyPr/>
                    <a:lstStyle/>
                    <a:p>
                      <a:r>
                        <a:rPr lang="en-US" dirty="0" smtClean="0"/>
                        <a:t>Quantity</a:t>
                      </a:r>
                      <a:endParaRPr lang="en-US" dirty="0"/>
                    </a:p>
                  </a:txBody>
                  <a:tcPr/>
                </a:tc>
                <a:tc>
                  <a:txBody>
                    <a:bodyPr/>
                    <a:lstStyle/>
                    <a:p>
                      <a:r>
                        <a:rPr lang="en-US" dirty="0" smtClean="0"/>
                        <a:t>Plant</a:t>
                      </a:r>
                      <a:endParaRPr lang="en-US" dirty="0"/>
                    </a:p>
                  </a:txBody>
                  <a:tcPr/>
                </a:tc>
                <a:tc>
                  <a:txBody>
                    <a:bodyPr/>
                    <a:lstStyle/>
                    <a:p>
                      <a:r>
                        <a:rPr lang="en-US" dirty="0" smtClean="0"/>
                        <a:t>Payment Option</a:t>
                      </a:r>
                      <a:endParaRPr lang="en-US" dirty="0"/>
                    </a:p>
                  </a:txBody>
                  <a:tcPr/>
                </a:tc>
                <a:tc>
                  <a:txBody>
                    <a:bodyPr/>
                    <a:lstStyle/>
                    <a:p>
                      <a:r>
                        <a:rPr lang="en-US" dirty="0" smtClean="0"/>
                        <a:t>Cost</a:t>
                      </a:r>
                      <a:endParaRPr lang="en-US" dirty="0" smtClean="0"/>
                    </a:p>
                    <a:p>
                      <a:r>
                        <a:rPr lang="en-US" dirty="0" smtClean="0"/>
                        <a:t>Per kg</a:t>
                      </a:r>
                      <a:endParaRPr lang="en-US" dirty="0"/>
                    </a:p>
                  </a:txBody>
                  <a:tcPr/>
                </a:tc>
                <a:tc>
                  <a:txBody>
                    <a:bodyPr/>
                    <a:lstStyle/>
                    <a:p>
                      <a:r>
                        <a:rPr lang="en-US" dirty="0" smtClean="0"/>
                        <a:t>Total</a:t>
                      </a:r>
                      <a:endParaRPr lang="en-US" dirty="0"/>
                    </a:p>
                  </a:txBody>
                  <a:tcPr/>
                </a:tc>
                <a:tc>
                  <a:txBody>
                    <a:bodyPr/>
                    <a:lstStyle/>
                    <a:p>
                      <a:endParaRPr lang="en-US" dirty="0"/>
                    </a:p>
                  </a:txBody>
                  <a:tcPr/>
                </a:tc>
              </a:tr>
              <a:tr h="759763">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03905">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1" name="TextBox 10"/>
          <p:cNvSpPr txBox="1"/>
          <p:nvPr/>
        </p:nvSpPr>
        <p:spPr>
          <a:xfrm>
            <a:off x="176646" y="660866"/>
            <a:ext cx="2234045" cy="830997"/>
          </a:xfrm>
          <a:prstGeom prst="rect">
            <a:avLst/>
          </a:prstGeom>
          <a:noFill/>
        </p:spPr>
        <p:txBody>
          <a:bodyPr wrap="square" rtlCol="0">
            <a:spAutoFit/>
          </a:bodyPr>
          <a:lstStyle/>
          <a:p>
            <a:r>
              <a:rPr lang="en-US" sz="2400" dirty="0" smtClean="0">
                <a:solidFill>
                  <a:prstClr val="black"/>
                </a:solidFill>
              </a:rPr>
              <a:t>Admin Account section</a:t>
            </a:r>
            <a:endParaRPr lang="en-US" sz="2400" dirty="0">
              <a:solidFill>
                <a:prstClr val="black"/>
              </a:solidFill>
            </a:endParaRPr>
          </a:p>
        </p:txBody>
      </p:sp>
      <p:sp>
        <p:nvSpPr>
          <p:cNvPr id="12" name="Rectangle 11"/>
          <p:cNvSpPr/>
          <p:nvPr/>
        </p:nvSpPr>
        <p:spPr>
          <a:xfrm>
            <a:off x="5415502" y="5087346"/>
            <a:ext cx="6096000" cy="1754326"/>
          </a:xfrm>
          <a:prstGeom prst="rect">
            <a:avLst/>
          </a:prstGeom>
        </p:spPr>
        <p:txBody>
          <a:bodyPr>
            <a:spAutoFit/>
          </a:bodyPr>
          <a:lstStyle/>
          <a:p>
            <a:pPr marL="400050" indent="-400050">
              <a:buFontTx/>
              <a:buAutoNum type="romanLcPeriod"/>
            </a:pPr>
            <a:r>
              <a:rPr lang="en-US" dirty="0" smtClean="0">
                <a:solidFill>
                  <a:prstClr val="black"/>
                </a:solidFill>
              </a:rPr>
              <a:t>There should be option to add new</a:t>
            </a:r>
          </a:p>
          <a:p>
            <a:pPr marL="400050" indent="-400050">
              <a:buFontTx/>
              <a:buAutoNum type="romanLcPeriod"/>
            </a:pPr>
            <a:r>
              <a:rPr lang="en-US" dirty="0" smtClean="0">
                <a:solidFill>
                  <a:prstClr val="black"/>
                </a:solidFill>
              </a:rPr>
              <a:t>The cylinder should include a drop down to select the </a:t>
            </a:r>
            <a:r>
              <a:rPr lang="en-US" dirty="0" smtClean="0">
                <a:solidFill>
                  <a:prstClr val="black"/>
                </a:solidFill>
              </a:rPr>
              <a:t>cylinder type</a:t>
            </a:r>
            <a:endParaRPr lang="en-US" dirty="0" smtClean="0">
              <a:solidFill>
                <a:prstClr val="black"/>
              </a:solidFill>
            </a:endParaRPr>
          </a:p>
          <a:p>
            <a:pPr marL="400050" indent="-400050">
              <a:buFontTx/>
              <a:buAutoNum type="romanLcPeriod"/>
            </a:pPr>
            <a:r>
              <a:rPr lang="en-US" dirty="0" smtClean="0">
                <a:solidFill>
                  <a:prstClr val="black"/>
                </a:solidFill>
              </a:rPr>
              <a:t>Plant should include a drop down to select from</a:t>
            </a:r>
          </a:p>
          <a:p>
            <a:pPr marL="400050" indent="-400050">
              <a:buFontTx/>
              <a:buAutoNum type="romanLcPeriod"/>
            </a:pPr>
            <a:r>
              <a:rPr lang="en-US" dirty="0" smtClean="0">
                <a:solidFill>
                  <a:prstClr val="black"/>
                </a:solidFill>
              </a:rPr>
              <a:t>The </a:t>
            </a:r>
            <a:r>
              <a:rPr lang="en-US" dirty="0" smtClean="0">
                <a:solidFill>
                  <a:prstClr val="black"/>
                </a:solidFill>
              </a:rPr>
              <a:t>cost</a:t>
            </a:r>
            <a:r>
              <a:rPr lang="en-US" dirty="0" smtClean="0">
                <a:solidFill>
                  <a:prstClr val="black"/>
                </a:solidFill>
              </a:rPr>
              <a:t> </a:t>
            </a:r>
            <a:r>
              <a:rPr lang="en-US" dirty="0" smtClean="0">
                <a:solidFill>
                  <a:prstClr val="black"/>
                </a:solidFill>
              </a:rPr>
              <a:t>per kg should be open </a:t>
            </a:r>
          </a:p>
          <a:p>
            <a:pPr marL="400050" indent="-400050">
              <a:buFontTx/>
              <a:buAutoNum type="romanLcPeriod"/>
            </a:pPr>
            <a:endParaRPr lang="en-US" dirty="0" smtClean="0">
              <a:solidFill>
                <a:prstClr val="black"/>
              </a:solidFill>
            </a:endParaRPr>
          </a:p>
        </p:txBody>
      </p:sp>
    </p:spTree>
    <p:extLst>
      <p:ext uri="{BB962C8B-B14F-4D97-AF65-F5344CB8AC3E}">
        <p14:creationId xmlns:p14="http://schemas.microsoft.com/office/powerpoint/2010/main" val="1072037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6255" y="2912349"/>
            <a:ext cx="1368452" cy="646331"/>
          </a:xfrm>
          <a:prstGeom prst="rect">
            <a:avLst/>
          </a:prstGeom>
          <a:noFill/>
          <a:ln>
            <a:solidFill>
              <a:schemeClr val="tx1"/>
            </a:solidFill>
          </a:ln>
        </p:spPr>
        <p:txBody>
          <a:bodyPr wrap="none" rtlCol="0">
            <a:spAutoFit/>
          </a:bodyPr>
          <a:lstStyle/>
          <a:p>
            <a:pPr marL="285750" indent="-285750">
              <a:buFont typeface="Arial" panose="020B0604020202020204" pitchFamily="34" charset="0"/>
              <a:buChar char="•"/>
            </a:pPr>
            <a:r>
              <a:rPr lang="en-US" dirty="0" smtClean="0"/>
              <a:t>Expenses</a:t>
            </a:r>
          </a:p>
          <a:p>
            <a:pPr marL="285750" indent="-285750">
              <a:buFont typeface="Arial" panose="020B0604020202020204" pitchFamily="34" charset="0"/>
              <a:buChar char="•"/>
            </a:pPr>
            <a:endParaRPr lang="en-US" dirty="0"/>
          </a:p>
        </p:txBody>
      </p:sp>
      <p:pic>
        <p:nvPicPr>
          <p:cNvPr id="9" name="Picture 8"/>
          <p:cNvPicPr>
            <a:picLocks noChangeAspect="1"/>
          </p:cNvPicPr>
          <p:nvPr/>
        </p:nvPicPr>
        <p:blipFill>
          <a:blip r:embed="rId2"/>
          <a:stretch>
            <a:fillRect/>
          </a:stretch>
        </p:blipFill>
        <p:spPr>
          <a:xfrm>
            <a:off x="4343396" y="373184"/>
            <a:ext cx="6739770" cy="1530204"/>
          </a:xfrm>
          <a:prstGeom prst="rect">
            <a:avLst/>
          </a:prstGeom>
        </p:spPr>
      </p:pic>
      <p:sp>
        <p:nvSpPr>
          <p:cNvPr id="19" name="Rectangle 18"/>
          <p:cNvSpPr/>
          <p:nvPr/>
        </p:nvSpPr>
        <p:spPr>
          <a:xfrm>
            <a:off x="0" y="6371447"/>
            <a:ext cx="5815887"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r>
              <a:rPr lang="en-US">
                <a:solidFill>
                  <a:srgbClr val="FF0000"/>
                </a:solidFill>
              </a:rPr>
              <a:t>Counter should </a:t>
            </a:r>
            <a:r>
              <a:rPr lang="en-US" smtClean="0">
                <a:solidFill>
                  <a:srgbClr val="FF0000"/>
                </a:solidFill>
              </a:rPr>
              <a:t>auto-updateafter QwikVendor confirmation </a:t>
            </a:r>
            <a:endParaRPr lang="en-US">
              <a:solidFill>
                <a:srgbClr val="FF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184062901"/>
              </p:ext>
            </p:extLst>
          </p:nvPr>
        </p:nvGraphicFramePr>
        <p:xfrm>
          <a:off x="3470563" y="2121243"/>
          <a:ext cx="7925982" cy="2460656"/>
        </p:xfrm>
        <a:graphic>
          <a:graphicData uri="http://schemas.openxmlformats.org/drawingml/2006/table">
            <a:tbl>
              <a:tblPr firstRow="1" bandRow="1">
                <a:tableStyleId>{5C22544A-7EE6-4342-B048-85BDC9FD1C3A}</a:tableStyleId>
              </a:tblPr>
              <a:tblGrid>
                <a:gridCol w="736540"/>
                <a:gridCol w="1251480"/>
                <a:gridCol w="994008"/>
                <a:gridCol w="1035274"/>
                <a:gridCol w="1035274"/>
                <a:gridCol w="1035274"/>
                <a:gridCol w="1035274"/>
                <a:gridCol w="802858"/>
              </a:tblGrid>
              <a:tr h="1335133">
                <a:tc>
                  <a:txBody>
                    <a:bodyPr/>
                    <a:lstStyle/>
                    <a:p>
                      <a:r>
                        <a:rPr lang="en-US" dirty="0" smtClean="0"/>
                        <a:t>Date &amp;</a:t>
                      </a:r>
                      <a:r>
                        <a:rPr lang="en-US" baseline="0" dirty="0" smtClean="0"/>
                        <a:t> Time</a:t>
                      </a:r>
                      <a:endParaRPr lang="en-US" dirty="0"/>
                    </a:p>
                  </a:txBody>
                  <a:tcPr/>
                </a:tc>
                <a:tc>
                  <a:txBody>
                    <a:bodyPr/>
                    <a:lstStyle/>
                    <a:p>
                      <a:r>
                        <a:rPr lang="en-US" dirty="0" smtClean="0"/>
                        <a:t>Invoice</a:t>
                      </a:r>
                      <a:r>
                        <a:rPr lang="en-US" baseline="0" dirty="0" smtClean="0"/>
                        <a:t> Number</a:t>
                      </a:r>
                      <a:endParaRPr lang="en-US" dirty="0"/>
                    </a:p>
                  </a:txBody>
                  <a:tcPr/>
                </a:tc>
                <a:tc>
                  <a:txBody>
                    <a:bodyPr/>
                    <a:lstStyle/>
                    <a:p>
                      <a:r>
                        <a:rPr lang="en-US" dirty="0" smtClean="0"/>
                        <a:t>OUTLET</a:t>
                      </a:r>
                      <a:endParaRPr lang="en-US" dirty="0"/>
                    </a:p>
                  </a:txBody>
                  <a:tcPr/>
                </a:tc>
                <a:tc>
                  <a:txBody>
                    <a:bodyPr/>
                    <a:lstStyle/>
                    <a:p>
                      <a:r>
                        <a:rPr lang="en-US" dirty="0" smtClean="0"/>
                        <a:t>purpose</a:t>
                      </a:r>
                      <a:endParaRPr lang="en-US" dirty="0"/>
                    </a:p>
                  </a:txBody>
                  <a:tcPr/>
                </a:tc>
                <a:tc>
                  <a:txBody>
                    <a:bodyPr/>
                    <a:lstStyle/>
                    <a:p>
                      <a:r>
                        <a:rPr lang="en-US" dirty="0" smtClean="0"/>
                        <a:t>Paid</a:t>
                      </a:r>
                      <a:r>
                        <a:rPr lang="en-US" baseline="0" dirty="0" smtClean="0"/>
                        <a:t> to</a:t>
                      </a:r>
                      <a:endParaRPr lang="en-US" dirty="0"/>
                    </a:p>
                  </a:txBody>
                  <a:tcPr/>
                </a:tc>
                <a:tc>
                  <a:txBody>
                    <a:bodyPr/>
                    <a:lstStyle/>
                    <a:p>
                      <a:r>
                        <a:rPr lang="en-US" dirty="0" smtClean="0"/>
                        <a:t>Approved</a:t>
                      </a:r>
                      <a:r>
                        <a:rPr lang="en-US" baseline="0" dirty="0" smtClean="0"/>
                        <a:t> by</a:t>
                      </a:r>
                      <a:endParaRPr lang="en-US" dirty="0"/>
                    </a:p>
                  </a:txBody>
                  <a:tcPr/>
                </a:tc>
                <a:tc>
                  <a:txBody>
                    <a:bodyPr/>
                    <a:lstStyle/>
                    <a:p>
                      <a:r>
                        <a:rPr lang="en-US" dirty="0" smtClean="0"/>
                        <a:t>Payment</a:t>
                      </a:r>
                      <a:r>
                        <a:rPr lang="en-US" baseline="0" dirty="0" smtClean="0"/>
                        <a:t> Type</a:t>
                      </a:r>
                      <a:endParaRPr lang="en-US" dirty="0"/>
                    </a:p>
                  </a:txBody>
                  <a:tcPr/>
                </a:tc>
                <a:tc>
                  <a:txBody>
                    <a:bodyPr/>
                    <a:lstStyle/>
                    <a:p>
                      <a:r>
                        <a:rPr lang="en-US" dirty="0" smtClean="0"/>
                        <a:t>Amount</a:t>
                      </a:r>
                      <a:endParaRPr lang="en-US" dirty="0"/>
                    </a:p>
                  </a:txBody>
                  <a:tcPr/>
                </a:tc>
              </a:tr>
              <a:tr h="759763">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03905">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1" name="TextBox 10"/>
          <p:cNvSpPr txBox="1"/>
          <p:nvPr/>
        </p:nvSpPr>
        <p:spPr>
          <a:xfrm>
            <a:off x="176646" y="660866"/>
            <a:ext cx="2234045" cy="830997"/>
          </a:xfrm>
          <a:prstGeom prst="rect">
            <a:avLst/>
          </a:prstGeom>
          <a:noFill/>
        </p:spPr>
        <p:txBody>
          <a:bodyPr wrap="square" rtlCol="0">
            <a:spAutoFit/>
          </a:bodyPr>
          <a:lstStyle/>
          <a:p>
            <a:r>
              <a:rPr lang="en-US" sz="2400" dirty="0" smtClean="0">
                <a:solidFill>
                  <a:prstClr val="black"/>
                </a:solidFill>
              </a:rPr>
              <a:t>Admin Account section</a:t>
            </a:r>
            <a:endParaRPr lang="en-US" sz="2400" dirty="0">
              <a:solidFill>
                <a:prstClr val="black"/>
              </a:solidFill>
            </a:endParaRPr>
          </a:p>
        </p:txBody>
      </p:sp>
      <p:sp>
        <p:nvSpPr>
          <p:cNvPr id="12" name="Rectangle 11"/>
          <p:cNvSpPr/>
          <p:nvPr/>
        </p:nvSpPr>
        <p:spPr>
          <a:xfrm>
            <a:off x="5415502" y="5087346"/>
            <a:ext cx="6096000" cy="2585323"/>
          </a:xfrm>
          <a:prstGeom prst="rect">
            <a:avLst/>
          </a:prstGeom>
        </p:spPr>
        <p:txBody>
          <a:bodyPr>
            <a:spAutoFit/>
          </a:bodyPr>
          <a:lstStyle/>
          <a:p>
            <a:pPr marL="400050" indent="-400050">
              <a:buFontTx/>
              <a:buAutoNum type="romanLcPeriod"/>
            </a:pPr>
            <a:r>
              <a:rPr lang="en-US" dirty="0" smtClean="0">
                <a:solidFill>
                  <a:prstClr val="black"/>
                </a:solidFill>
              </a:rPr>
              <a:t>There should be option to add new</a:t>
            </a:r>
          </a:p>
          <a:p>
            <a:pPr marL="400050" indent="-400050">
              <a:buFontTx/>
              <a:buAutoNum type="romanLcPeriod"/>
            </a:pPr>
            <a:r>
              <a:rPr lang="en-US" dirty="0" smtClean="0">
                <a:solidFill>
                  <a:prstClr val="black"/>
                </a:solidFill>
              </a:rPr>
              <a:t>The option of invoice number should be open to include the number</a:t>
            </a:r>
          </a:p>
          <a:p>
            <a:pPr marL="400050" indent="-400050">
              <a:buFontTx/>
              <a:buAutoNum type="romanLcPeriod"/>
            </a:pPr>
            <a:r>
              <a:rPr lang="en-US" dirty="0" smtClean="0">
                <a:solidFill>
                  <a:prstClr val="black"/>
                </a:solidFill>
              </a:rPr>
              <a:t>There should be a drop down for the </a:t>
            </a:r>
            <a:r>
              <a:rPr lang="en-US" dirty="0" smtClean="0">
                <a:solidFill>
                  <a:prstClr val="black"/>
                </a:solidFill>
              </a:rPr>
              <a:t>outlet selection</a:t>
            </a:r>
            <a:endParaRPr lang="en-US" dirty="0" smtClean="0">
              <a:solidFill>
                <a:prstClr val="black"/>
              </a:solidFill>
            </a:endParaRPr>
          </a:p>
          <a:p>
            <a:pPr marL="400050" indent="-400050">
              <a:buFontTx/>
              <a:buAutoNum type="romanLcPeriod"/>
            </a:pPr>
            <a:r>
              <a:rPr lang="en-US" dirty="0" smtClean="0">
                <a:solidFill>
                  <a:prstClr val="black"/>
                </a:solidFill>
              </a:rPr>
              <a:t>Purpose should be open too to include details</a:t>
            </a:r>
          </a:p>
          <a:p>
            <a:pPr marL="400050" indent="-400050">
              <a:buFontTx/>
              <a:buAutoNum type="romanLcPeriod"/>
            </a:pPr>
            <a:r>
              <a:rPr lang="en-US" dirty="0" smtClean="0">
                <a:solidFill>
                  <a:prstClr val="black"/>
                </a:solidFill>
              </a:rPr>
              <a:t>Paid to should include the portfolio of all staff</a:t>
            </a:r>
          </a:p>
          <a:p>
            <a:pPr marL="400050" indent="-400050">
              <a:buFontTx/>
              <a:buAutoNum type="romanLcPeriod"/>
            </a:pPr>
            <a:r>
              <a:rPr lang="en-US" dirty="0" smtClean="0">
                <a:solidFill>
                  <a:prstClr val="black"/>
                </a:solidFill>
              </a:rPr>
              <a:t>Approved by should include The drop down for team lead and lead finance</a:t>
            </a:r>
          </a:p>
          <a:p>
            <a:pPr marL="400050" indent="-400050">
              <a:buFontTx/>
              <a:buAutoNum type="romanLcPeriod"/>
            </a:pPr>
            <a:r>
              <a:rPr lang="en-US" dirty="0" smtClean="0">
                <a:solidFill>
                  <a:prstClr val="black"/>
                </a:solidFill>
              </a:rPr>
              <a:t>The payment should include either cash or bank</a:t>
            </a:r>
          </a:p>
        </p:txBody>
      </p:sp>
    </p:spTree>
    <p:extLst>
      <p:ext uri="{BB962C8B-B14F-4D97-AF65-F5344CB8AC3E}">
        <p14:creationId xmlns:p14="http://schemas.microsoft.com/office/powerpoint/2010/main" val="671748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6255" y="2912349"/>
            <a:ext cx="1595821" cy="369332"/>
          </a:xfrm>
          <a:prstGeom prst="rect">
            <a:avLst/>
          </a:prstGeom>
          <a:noFill/>
          <a:ln>
            <a:solidFill>
              <a:schemeClr val="tx1"/>
            </a:solidFill>
          </a:ln>
        </p:spPr>
        <p:txBody>
          <a:bodyPr wrap="none" rtlCol="0">
            <a:spAutoFit/>
          </a:bodyPr>
          <a:lstStyle/>
          <a:p>
            <a:pPr marL="285750" indent="-285750">
              <a:buFont typeface="Arial" panose="020B0604020202020204" pitchFamily="34" charset="0"/>
              <a:buChar char="•"/>
            </a:pPr>
            <a:r>
              <a:rPr lang="en-US" dirty="0" smtClean="0"/>
              <a:t>DECANTING</a:t>
            </a:r>
            <a:endParaRPr lang="en-US" dirty="0"/>
          </a:p>
        </p:txBody>
      </p:sp>
      <p:pic>
        <p:nvPicPr>
          <p:cNvPr id="9" name="Picture 8"/>
          <p:cNvPicPr>
            <a:picLocks noChangeAspect="1"/>
          </p:cNvPicPr>
          <p:nvPr/>
        </p:nvPicPr>
        <p:blipFill>
          <a:blip r:embed="rId2"/>
          <a:stretch>
            <a:fillRect/>
          </a:stretch>
        </p:blipFill>
        <p:spPr>
          <a:xfrm>
            <a:off x="4343396" y="373184"/>
            <a:ext cx="6739770" cy="1530204"/>
          </a:xfrm>
          <a:prstGeom prst="rect">
            <a:avLst/>
          </a:prstGeom>
        </p:spPr>
      </p:pic>
      <p:sp>
        <p:nvSpPr>
          <p:cNvPr id="19" name="Rectangle 18"/>
          <p:cNvSpPr/>
          <p:nvPr/>
        </p:nvSpPr>
        <p:spPr>
          <a:xfrm>
            <a:off x="0" y="6371447"/>
            <a:ext cx="5815887"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r>
              <a:rPr lang="en-US">
                <a:solidFill>
                  <a:srgbClr val="FF0000"/>
                </a:solidFill>
              </a:rPr>
              <a:t>Counter should </a:t>
            </a:r>
            <a:r>
              <a:rPr lang="en-US" smtClean="0">
                <a:solidFill>
                  <a:srgbClr val="FF0000"/>
                </a:solidFill>
              </a:rPr>
              <a:t>auto-updateafter QwikVendor confirmation </a:t>
            </a:r>
            <a:endParaRPr lang="en-US">
              <a:solidFill>
                <a:srgbClr val="FF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906395580"/>
              </p:ext>
            </p:extLst>
          </p:nvPr>
        </p:nvGraphicFramePr>
        <p:xfrm>
          <a:off x="3470563" y="2121243"/>
          <a:ext cx="7925982" cy="2460656"/>
        </p:xfrm>
        <a:graphic>
          <a:graphicData uri="http://schemas.openxmlformats.org/drawingml/2006/table">
            <a:tbl>
              <a:tblPr firstRow="1" bandRow="1">
                <a:tableStyleId>{5C22544A-7EE6-4342-B048-85BDC9FD1C3A}</a:tableStyleId>
              </a:tblPr>
              <a:tblGrid>
                <a:gridCol w="736540"/>
                <a:gridCol w="1251480"/>
                <a:gridCol w="994008"/>
                <a:gridCol w="1035274"/>
                <a:gridCol w="1035274"/>
                <a:gridCol w="1035274"/>
                <a:gridCol w="1035274"/>
                <a:gridCol w="802858"/>
              </a:tblGrid>
              <a:tr h="1335133">
                <a:tc>
                  <a:txBody>
                    <a:bodyPr/>
                    <a:lstStyle/>
                    <a:p>
                      <a:r>
                        <a:rPr lang="en-US" dirty="0" smtClean="0"/>
                        <a:t>Date &amp;</a:t>
                      </a:r>
                      <a:r>
                        <a:rPr lang="en-US" baseline="0" dirty="0" smtClean="0"/>
                        <a:t> Time</a:t>
                      </a:r>
                      <a:endParaRPr lang="en-US" dirty="0"/>
                    </a:p>
                  </a:txBody>
                  <a:tcPr/>
                </a:tc>
                <a:tc>
                  <a:txBody>
                    <a:bodyPr/>
                    <a:lstStyle/>
                    <a:p>
                      <a:r>
                        <a:rPr lang="en-US" dirty="0" smtClean="0"/>
                        <a:t>Cylinder</a:t>
                      </a:r>
                      <a:r>
                        <a:rPr lang="en-US" baseline="0" dirty="0" smtClean="0"/>
                        <a:t> Type</a:t>
                      </a:r>
                      <a:endParaRPr lang="en-US" dirty="0"/>
                    </a:p>
                  </a:txBody>
                  <a:tcPr/>
                </a:tc>
                <a:tc>
                  <a:txBody>
                    <a:bodyPr/>
                    <a:lstStyle/>
                    <a:p>
                      <a:r>
                        <a:rPr lang="en-US" dirty="0" smtClean="0"/>
                        <a:t>Cylinder</a:t>
                      </a:r>
                      <a:r>
                        <a:rPr lang="en-US" baseline="0" dirty="0" smtClean="0"/>
                        <a:t> ID</a:t>
                      </a:r>
                      <a:endParaRPr lang="en-US" dirty="0"/>
                    </a:p>
                  </a:txBody>
                  <a:tcPr/>
                </a:tc>
                <a:tc>
                  <a:txBody>
                    <a:bodyPr/>
                    <a:lstStyle/>
                    <a:p>
                      <a:r>
                        <a:rPr lang="en-US" dirty="0" smtClean="0"/>
                        <a:t>Plant</a:t>
                      </a:r>
                      <a:endParaRPr lang="en-US" dirty="0"/>
                    </a:p>
                  </a:txBody>
                  <a:tcPr/>
                </a:tc>
                <a:tc>
                  <a:txBody>
                    <a:bodyPr/>
                    <a:lstStyle/>
                    <a:p>
                      <a:r>
                        <a:rPr lang="en-US" dirty="0" smtClean="0"/>
                        <a:t>Cost</a:t>
                      </a:r>
                      <a:r>
                        <a:rPr lang="en-US" baseline="0" dirty="0" smtClean="0"/>
                        <a:t> per KG</a:t>
                      </a:r>
                      <a:endParaRPr lang="en-US" dirty="0"/>
                    </a:p>
                  </a:txBody>
                  <a:tcPr/>
                </a:tc>
                <a:tc>
                  <a:txBody>
                    <a:bodyPr/>
                    <a:lstStyle/>
                    <a:p>
                      <a:r>
                        <a:rPr lang="en-US" dirty="0" smtClean="0"/>
                        <a:t>TOTAL</a:t>
                      </a:r>
                      <a:endParaRPr lang="en-US" dirty="0"/>
                    </a:p>
                  </a:txBody>
                  <a:tcPr/>
                </a:tc>
                <a:tc>
                  <a:txBody>
                    <a:bodyPr/>
                    <a:lstStyle/>
                    <a:p>
                      <a:endParaRPr lang="en-US" dirty="0"/>
                    </a:p>
                  </a:txBody>
                  <a:tcPr/>
                </a:tc>
                <a:tc>
                  <a:txBody>
                    <a:bodyPr/>
                    <a:lstStyle/>
                    <a:p>
                      <a:endParaRPr lang="en-US" dirty="0"/>
                    </a:p>
                  </a:txBody>
                  <a:tcPr/>
                </a:tc>
              </a:tr>
              <a:tr h="759763">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03905">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7" name="Rectangle 6"/>
          <p:cNvSpPr/>
          <p:nvPr/>
        </p:nvSpPr>
        <p:spPr>
          <a:xfrm>
            <a:off x="5415502" y="5087346"/>
            <a:ext cx="6096000" cy="646331"/>
          </a:xfrm>
          <a:prstGeom prst="rect">
            <a:avLst/>
          </a:prstGeom>
        </p:spPr>
        <p:txBody>
          <a:bodyPr>
            <a:spAutoFit/>
          </a:bodyPr>
          <a:lstStyle/>
          <a:p>
            <a:pPr marL="400050" indent="-400050">
              <a:buFontTx/>
              <a:buAutoNum type="romanLcPeriod"/>
            </a:pPr>
            <a:r>
              <a:rPr lang="en-US" dirty="0" smtClean="0">
                <a:solidFill>
                  <a:prstClr val="black"/>
                </a:solidFill>
              </a:rPr>
              <a:t>This is for restocking, when the vendor wants to there should be option to add the above </a:t>
            </a:r>
            <a:r>
              <a:rPr lang="en-US" dirty="0" err="1" smtClean="0">
                <a:solidFill>
                  <a:prstClr val="black"/>
                </a:solidFill>
              </a:rPr>
              <a:t>informantion</a:t>
            </a:r>
            <a:r>
              <a:rPr lang="en-US" dirty="0" smtClean="0">
                <a:solidFill>
                  <a:prstClr val="black"/>
                </a:solidFill>
              </a:rPr>
              <a:t>  </a:t>
            </a:r>
            <a:endParaRPr lang="en-US" dirty="0" smtClean="0">
              <a:solidFill>
                <a:prstClr val="black"/>
              </a:solidFill>
            </a:endParaRPr>
          </a:p>
        </p:txBody>
      </p:sp>
    </p:spTree>
    <p:extLst>
      <p:ext uri="{BB962C8B-B14F-4D97-AF65-F5344CB8AC3E}">
        <p14:creationId xmlns:p14="http://schemas.microsoft.com/office/powerpoint/2010/main" val="2350100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6255" y="2912349"/>
            <a:ext cx="2501134" cy="646331"/>
          </a:xfrm>
          <a:prstGeom prst="rect">
            <a:avLst/>
          </a:prstGeom>
          <a:noFill/>
          <a:ln>
            <a:solidFill>
              <a:schemeClr val="tx1"/>
            </a:solidFill>
          </a:ln>
        </p:spPr>
        <p:txBody>
          <a:bodyPr wrap="none" rtlCol="0">
            <a:spAutoFit/>
          </a:bodyPr>
          <a:lstStyle/>
          <a:p>
            <a:pPr marL="285750" indent="-285750">
              <a:buFont typeface="Arial" panose="020B0604020202020204" pitchFamily="34" charset="0"/>
              <a:buChar char="•"/>
            </a:pPr>
            <a:r>
              <a:rPr lang="en-US" dirty="0" smtClean="0"/>
              <a:t>DECANTING</a:t>
            </a:r>
          </a:p>
          <a:p>
            <a:pPr marL="285750" indent="-285750">
              <a:buFont typeface="Arial" panose="020B0604020202020204" pitchFamily="34" charset="0"/>
              <a:buChar char="•"/>
            </a:pPr>
            <a:r>
              <a:rPr lang="en-US" dirty="0" smtClean="0"/>
              <a:t>Released to customer</a:t>
            </a:r>
            <a:endParaRPr lang="en-US" dirty="0"/>
          </a:p>
        </p:txBody>
      </p:sp>
      <p:pic>
        <p:nvPicPr>
          <p:cNvPr id="9" name="Picture 8"/>
          <p:cNvPicPr>
            <a:picLocks noChangeAspect="1"/>
          </p:cNvPicPr>
          <p:nvPr/>
        </p:nvPicPr>
        <p:blipFill>
          <a:blip r:embed="rId2"/>
          <a:stretch>
            <a:fillRect/>
          </a:stretch>
        </p:blipFill>
        <p:spPr>
          <a:xfrm>
            <a:off x="4343396" y="373184"/>
            <a:ext cx="6739770" cy="1530204"/>
          </a:xfrm>
          <a:prstGeom prst="rect">
            <a:avLst/>
          </a:prstGeom>
        </p:spPr>
      </p:pic>
      <p:sp>
        <p:nvSpPr>
          <p:cNvPr id="19" name="Rectangle 18"/>
          <p:cNvSpPr/>
          <p:nvPr/>
        </p:nvSpPr>
        <p:spPr>
          <a:xfrm>
            <a:off x="0" y="6371447"/>
            <a:ext cx="5815887"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r>
              <a:rPr lang="en-US">
                <a:solidFill>
                  <a:srgbClr val="FF0000"/>
                </a:solidFill>
              </a:rPr>
              <a:t>Counter should </a:t>
            </a:r>
            <a:r>
              <a:rPr lang="en-US" smtClean="0">
                <a:solidFill>
                  <a:srgbClr val="FF0000"/>
                </a:solidFill>
              </a:rPr>
              <a:t>auto-updateafter QwikVendor confirmation </a:t>
            </a:r>
            <a:endParaRPr lang="en-US">
              <a:solidFill>
                <a:srgbClr val="FF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672652182"/>
              </p:ext>
            </p:extLst>
          </p:nvPr>
        </p:nvGraphicFramePr>
        <p:xfrm>
          <a:off x="3470563" y="2121243"/>
          <a:ext cx="7925984" cy="2588563"/>
        </p:xfrm>
        <a:graphic>
          <a:graphicData uri="http://schemas.openxmlformats.org/drawingml/2006/table">
            <a:tbl>
              <a:tblPr firstRow="1" bandRow="1">
                <a:tableStyleId>{5C22544A-7EE6-4342-B048-85BDC9FD1C3A}</a:tableStyleId>
              </a:tblPr>
              <a:tblGrid>
                <a:gridCol w="597884"/>
                <a:gridCol w="1015884"/>
                <a:gridCol w="806883"/>
                <a:gridCol w="840380"/>
                <a:gridCol w="840380"/>
                <a:gridCol w="840380"/>
                <a:gridCol w="896168"/>
                <a:gridCol w="784591"/>
                <a:gridCol w="651717"/>
                <a:gridCol w="651717"/>
              </a:tblGrid>
              <a:tr h="1335133">
                <a:tc>
                  <a:txBody>
                    <a:bodyPr/>
                    <a:lstStyle/>
                    <a:p>
                      <a:r>
                        <a:rPr lang="en-US" dirty="0" smtClean="0"/>
                        <a:t>Date &amp;</a:t>
                      </a:r>
                      <a:r>
                        <a:rPr lang="en-US" baseline="0" dirty="0" smtClean="0"/>
                        <a:t> Time</a:t>
                      </a:r>
                      <a:endParaRPr lang="en-US" dirty="0"/>
                    </a:p>
                  </a:txBody>
                  <a:tcPr/>
                </a:tc>
                <a:tc>
                  <a:txBody>
                    <a:bodyPr/>
                    <a:lstStyle/>
                    <a:p>
                      <a:r>
                        <a:rPr lang="en-US" dirty="0" smtClean="0"/>
                        <a:t>Cylinder</a:t>
                      </a:r>
                      <a:r>
                        <a:rPr lang="en-US" baseline="0" dirty="0" smtClean="0"/>
                        <a:t> type</a:t>
                      </a:r>
                      <a:endParaRPr lang="en-US" dirty="0"/>
                    </a:p>
                  </a:txBody>
                  <a:tcPr/>
                </a:tc>
                <a:tc>
                  <a:txBody>
                    <a:bodyPr/>
                    <a:lstStyle/>
                    <a:p>
                      <a:r>
                        <a:rPr lang="en-US" dirty="0" smtClean="0"/>
                        <a:t>Cylinder</a:t>
                      </a:r>
                      <a:r>
                        <a:rPr lang="en-US" baseline="0" dirty="0" smtClean="0"/>
                        <a:t> ID</a:t>
                      </a:r>
                      <a:endParaRPr lang="en-US" dirty="0"/>
                    </a:p>
                  </a:txBody>
                  <a:tcPr/>
                </a:tc>
                <a:tc>
                  <a:txBody>
                    <a:bodyPr/>
                    <a:lstStyle/>
                    <a:p>
                      <a:r>
                        <a:rPr lang="en-US" dirty="0" smtClean="0"/>
                        <a:t>Name of Customer</a:t>
                      </a:r>
                      <a:r>
                        <a:rPr lang="en-US" baseline="0" dirty="0" smtClean="0"/>
                        <a:t> </a:t>
                      </a:r>
                      <a:endParaRPr lang="en-US" dirty="0"/>
                    </a:p>
                  </a:txBody>
                  <a:tcPr/>
                </a:tc>
                <a:tc>
                  <a:txBody>
                    <a:bodyPr/>
                    <a:lstStyle/>
                    <a:p>
                      <a:r>
                        <a:rPr lang="en-US" dirty="0" smtClean="0"/>
                        <a:t>No</a:t>
                      </a:r>
                      <a:r>
                        <a:rPr lang="en-US" baseline="0" dirty="0" smtClean="0"/>
                        <a:t> of KG released</a:t>
                      </a:r>
                      <a:endParaRPr lang="en-US" dirty="0"/>
                    </a:p>
                  </a:txBody>
                  <a:tcPr/>
                </a:tc>
                <a:tc>
                  <a:txBody>
                    <a:bodyPr/>
                    <a:lstStyle/>
                    <a:p>
                      <a:r>
                        <a:rPr lang="en-US" dirty="0" smtClean="0"/>
                        <a:t>Price</a:t>
                      </a:r>
                    </a:p>
                    <a:p>
                      <a:r>
                        <a:rPr lang="en-US" dirty="0" smtClean="0"/>
                        <a:t> Per KG</a:t>
                      </a:r>
                      <a:endParaRPr lang="en-US" dirty="0"/>
                    </a:p>
                  </a:txBody>
                  <a:tcPr/>
                </a:tc>
                <a:tc>
                  <a:txBody>
                    <a:bodyPr/>
                    <a:lstStyle/>
                    <a:p>
                      <a:r>
                        <a:rPr lang="en-US" smtClean="0"/>
                        <a:t>Total</a:t>
                      </a:r>
                      <a:r>
                        <a:rPr lang="en-US" baseline="0" smtClean="0"/>
                        <a:t> Amount</a:t>
                      </a:r>
                      <a:endParaRPr lang="en-US" dirty="0"/>
                    </a:p>
                  </a:txBody>
                  <a:tcPr/>
                </a:tc>
                <a:tc>
                  <a:txBody>
                    <a:bodyPr/>
                    <a:lstStyle/>
                    <a:p>
                      <a:r>
                        <a:rPr lang="en-US" dirty="0" smtClean="0"/>
                        <a:t>Payment Type</a:t>
                      </a:r>
                      <a:endParaRPr lang="en-US" dirty="0"/>
                    </a:p>
                  </a:txBody>
                  <a:tcPr/>
                </a:tc>
                <a:tc>
                  <a:txBody>
                    <a:bodyPr/>
                    <a:lstStyle/>
                    <a:p>
                      <a:r>
                        <a:rPr lang="en-US" dirty="0" smtClean="0"/>
                        <a:t>Payment Choice</a:t>
                      </a:r>
                      <a:endParaRPr lang="en-US" dirty="0"/>
                    </a:p>
                  </a:txBody>
                  <a:tcPr/>
                </a:tc>
                <a:tc>
                  <a:txBody>
                    <a:bodyPr/>
                    <a:lstStyle/>
                    <a:p>
                      <a:r>
                        <a:rPr lang="en-US" dirty="0" smtClean="0"/>
                        <a:t>No of KG available</a:t>
                      </a:r>
                      <a:endParaRPr lang="en-US" dirty="0"/>
                    </a:p>
                  </a:txBody>
                  <a:tcPr/>
                </a:tc>
              </a:tr>
              <a:tr h="759763">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03905">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8" name="Rectangle 7"/>
          <p:cNvSpPr/>
          <p:nvPr/>
        </p:nvSpPr>
        <p:spPr>
          <a:xfrm>
            <a:off x="5415502" y="5087346"/>
            <a:ext cx="6096000" cy="2308324"/>
          </a:xfrm>
          <a:prstGeom prst="rect">
            <a:avLst/>
          </a:prstGeom>
        </p:spPr>
        <p:txBody>
          <a:bodyPr>
            <a:spAutoFit/>
          </a:bodyPr>
          <a:lstStyle/>
          <a:p>
            <a:pPr marL="400050" indent="-400050">
              <a:buFontTx/>
              <a:buAutoNum type="romanLcPeriod"/>
            </a:pPr>
            <a:r>
              <a:rPr lang="en-US" dirty="0" smtClean="0">
                <a:solidFill>
                  <a:prstClr val="black"/>
                </a:solidFill>
              </a:rPr>
              <a:t>There should be option to add new on the page</a:t>
            </a:r>
          </a:p>
          <a:p>
            <a:pPr marL="400050" indent="-400050">
              <a:buFontTx/>
              <a:buAutoNum type="romanLcPeriod"/>
            </a:pPr>
            <a:r>
              <a:rPr lang="en-US" dirty="0" smtClean="0">
                <a:solidFill>
                  <a:prstClr val="black"/>
                </a:solidFill>
              </a:rPr>
              <a:t>No of KG available would be the cylinder type kg less the no of kg released</a:t>
            </a:r>
          </a:p>
          <a:p>
            <a:pPr marL="400050" indent="-400050">
              <a:buFontTx/>
              <a:buAutoNum type="romanLcPeriod"/>
            </a:pPr>
            <a:r>
              <a:rPr lang="en-US" dirty="0" smtClean="0">
                <a:solidFill>
                  <a:prstClr val="black"/>
                </a:solidFill>
              </a:rPr>
              <a:t>For subsequent selection of the same cylinder ID, the no of Kg available would be two, one to show the previous remainder and another to show the remainder after the sales</a:t>
            </a:r>
          </a:p>
          <a:p>
            <a:pPr marL="400050" indent="-400050">
              <a:buFontTx/>
              <a:buAutoNum type="romanLcPeriod"/>
            </a:pPr>
            <a:endParaRPr lang="en-US" dirty="0" smtClean="0">
              <a:solidFill>
                <a:prstClr val="black"/>
              </a:solidFill>
            </a:endParaRPr>
          </a:p>
        </p:txBody>
      </p:sp>
    </p:spTree>
    <p:extLst>
      <p:ext uri="{BB962C8B-B14F-4D97-AF65-F5344CB8AC3E}">
        <p14:creationId xmlns:p14="http://schemas.microsoft.com/office/powerpoint/2010/main" val="4276716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6255" y="2912349"/>
            <a:ext cx="3118418" cy="646331"/>
          </a:xfrm>
          <a:prstGeom prst="rect">
            <a:avLst/>
          </a:prstGeom>
          <a:noFill/>
          <a:ln>
            <a:solidFill>
              <a:schemeClr val="tx1"/>
            </a:solidFill>
          </a:ln>
        </p:spPr>
        <p:txBody>
          <a:bodyPr wrap="none" rtlCol="0">
            <a:spAutoFit/>
          </a:bodyPr>
          <a:lstStyle/>
          <a:p>
            <a:pPr marL="285750" indent="-285750">
              <a:buFont typeface="Arial" panose="020B0604020202020204" pitchFamily="34" charset="0"/>
              <a:buChar char="•"/>
            </a:pPr>
            <a:r>
              <a:rPr lang="en-US" dirty="0" smtClean="0"/>
              <a:t>Restocking of </a:t>
            </a:r>
            <a:r>
              <a:rPr lang="en-US" dirty="0" smtClean="0"/>
              <a:t>Other product</a:t>
            </a:r>
            <a:endParaRPr lang="en-US" dirty="0" smtClean="0"/>
          </a:p>
          <a:p>
            <a:pPr marL="285750" indent="-285750">
              <a:buFont typeface="Arial" panose="020B0604020202020204" pitchFamily="34" charset="0"/>
              <a:buChar char="•"/>
            </a:pPr>
            <a:endParaRPr lang="en-US" dirty="0"/>
          </a:p>
        </p:txBody>
      </p:sp>
      <p:pic>
        <p:nvPicPr>
          <p:cNvPr id="9" name="Picture 8"/>
          <p:cNvPicPr>
            <a:picLocks noChangeAspect="1"/>
          </p:cNvPicPr>
          <p:nvPr/>
        </p:nvPicPr>
        <p:blipFill>
          <a:blip r:embed="rId2"/>
          <a:stretch>
            <a:fillRect/>
          </a:stretch>
        </p:blipFill>
        <p:spPr>
          <a:xfrm>
            <a:off x="4343396" y="373184"/>
            <a:ext cx="6739770" cy="1530204"/>
          </a:xfrm>
          <a:prstGeom prst="rect">
            <a:avLst/>
          </a:prstGeom>
        </p:spPr>
      </p:pic>
      <p:sp>
        <p:nvSpPr>
          <p:cNvPr id="19" name="Rectangle 18"/>
          <p:cNvSpPr/>
          <p:nvPr/>
        </p:nvSpPr>
        <p:spPr>
          <a:xfrm>
            <a:off x="0" y="6371447"/>
            <a:ext cx="5815887"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r>
              <a:rPr lang="en-US">
                <a:solidFill>
                  <a:srgbClr val="FF0000"/>
                </a:solidFill>
              </a:rPr>
              <a:t>Counter should </a:t>
            </a:r>
            <a:r>
              <a:rPr lang="en-US" smtClean="0">
                <a:solidFill>
                  <a:srgbClr val="FF0000"/>
                </a:solidFill>
              </a:rPr>
              <a:t>auto-updateafter QwikVendor confirmation </a:t>
            </a:r>
            <a:endParaRPr lang="en-US">
              <a:solidFill>
                <a:srgbClr val="FF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420133610"/>
              </p:ext>
            </p:extLst>
          </p:nvPr>
        </p:nvGraphicFramePr>
        <p:xfrm>
          <a:off x="3470563" y="2121243"/>
          <a:ext cx="7925982" cy="2460656"/>
        </p:xfrm>
        <a:graphic>
          <a:graphicData uri="http://schemas.openxmlformats.org/drawingml/2006/table">
            <a:tbl>
              <a:tblPr firstRow="1" bandRow="1">
                <a:tableStyleId>{5C22544A-7EE6-4342-B048-85BDC9FD1C3A}</a:tableStyleId>
              </a:tblPr>
              <a:tblGrid>
                <a:gridCol w="736540"/>
                <a:gridCol w="1251480"/>
                <a:gridCol w="994008"/>
                <a:gridCol w="1035274"/>
                <a:gridCol w="1035274"/>
                <a:gridCol w="1035274"/>
                <a:gridCol w="1035274"/>
                <a:gridCol w="802858"/>
              </a:tblGrid>
              <a:tr h="1335133">
                <a:tc>
                  <a:txBody>
                    <a:bodyPr/>
                    <a:lstStyle/>
                    <a:p>
                      <a:r>
                        <a:rPr lang="en-US" dirty="0" smtClean="0"/>
                        <a:t>Date &amp;</a:t>
                      </a:r>
                      <a:r>
                        <a:rPr lang="en-US" baseline="0" dirty="0" smtClean="0"/>
                        <a:t> Time</a:t>
                      </a:r>
                      <a:endParaRPr lang="en-US" dirty="0"/>
                    </a:p>
                  </a:txBody>
                  <a:tcPr/>
                </a:tc>
                <a:tc>
                  <a:txBody>
                    <a:bodyPr/>
                    <a:lstStyle/>
                    <a:p>
                      <a:r>
                        <a:rPr lang="en-US" dirty="0" smtClean="0"/>
                        <a:t>Product type</a:t>
                      </a:r>
                      <a:endParaRPr lang="en-US" dirty="0"/>
                    </a:p>
                  </a:txBody>
                  <a:tcPr/>
                </a:tc>
                <a:tc>
                  <a:txBody>
                    <a:bodyPr/>
                    <a:lstStyle/>
                    <a:p>
                      <a:r>
                        <a:rPr lang="en-US" dirty="0" smtClean="0"/>
                        <a:t>Quantity</a:t>
                      </a:r>
                      <a:endParaRPr lang="en-US" dirty="0"/>
                    </a:p>
                  </a:txBody>
                  <a:tcPr/>
                </a:tc>
                <a:tc>
                  <a:txBody>
                    <a:bodyPr/>
                    <a:lstStyle/>
                    <a:p>
                      <a:r>
                        <a:rPr lang="en-US" dirty="0" smtClean="0"/>
                        <a:t>Payment Option</a:t>
                      </a:r>
                      <a:endParaRPr lang="en-US" dirty="0"/>
                    </a:p>
                  </a:txBody>
                  <a:tcPr/>
                </a:tc>
                <a:tc>
                  <a:txBody>
                    <a:bodyPr/>
                    <a:lstStyle/>
                    <a:p>
                      <a:r>
                        <a:rPr lang="en-US" dirty="0" smtClean="0"/>
                        <a:t>Unit Price</a:t>
                      </a:r>
                      <a:endParaRPr lang="en-US" dirty="0"/>
                    </a:p>
                  </a:txBody>
                  <a:tcPr/>
                </a:tc>
                <a:tc>
                  <a:txBody>
                    <a:bodyPr/>
                    <a:lstStyle/>
                    <a:p>
                      <a:r>
                        <a:rPr lang="en-US" dirty="0" smtClean="0"/>
                        <a:t>Total</a:t>
                      </a:r>
                      <a:endParaRPr lang="en-US" dirty="0"/>
                    </a:p>
                  </a:txBody>
                  <a:tcPr/>
                </a:tc>
                <a:tc>
                  <a:txBody>
                    <a:bodyPr/>
                    <a:lstStyle/>
                    <a:p>
                      <a:endParaRPr lang="en-US" dirty="0"/>
                    </a:p>
                  </a:txBody>
                  <a:tcPr/>
                </a:tc>
                <a:tc>
                  <a:txBody>
                    <a:bodyPr/>
                    <a:lstStyle/>
                    <a:p>
                      <a:endParaRPr lang="en-US" dirty="0"/>
                    </a:p>
                  </a:txBody>
                  <a:tcPr/>
                </a:tc>
              </a:tr>
              <a:tr h="759763">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03905">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1" name="TextBox 10"/>
          <p:cNvSpPr txBox="1"/>
          <p:nvPr/>
        </p:nvSpPr>
        <p:spPr>
          <a:xfrm>
            <a:off x="176646" y="660866"/>
            <a:ext cx="2234045" cy="830997"/>
          </a:xfrm>
          <a:prstGeom prst="rect">
            <a:avLst/>
          </a:prstGeom>
          <a:noFill/>
        </p:spPr>
        <p:txBody>
          <a:bodyPr wrap="square" rtlCol="0">
            <a:spAutoFit/>
          </a:bodyPr>
          <a:lstStyle/>
          <a:p>
            <a:r>
              <a:rPr lang="en-US" sz="2400" dirty="0" smtClean="0">
                <a:solidFill>
                  <a:prstClr val="black"/>
                </a:solidFill>
              </a:rPr>
              <a:t>Admin Account section</a:t>
            </a:r>
            <a:endParaRPr lang="en-US" sz="2400" dirty="0">
              <a:solidFill>
                <a:prstClr val="black"/>
              </a:solidFill>
            </a:endParaRPr>
          </a:p>
        </p:txBody>
      </p:sp>
      <p:sp>
        <p:nvSpPr>
          <p:cNvPr id="12" name="Rectangle 11"/>
          <p:cNvSpPr/>
          <p:nvPr/>
        </p:nvSpPr>
        <p:spPr>
          <a:xfrm>
            <a:off x="5415502" y="5087346"/>
            <a:ext cx="6096000" cy="2308324"/>
          </a:xfrm>
          <a:prstGeom prst="rect">
            <a:avLst/>
          </a:prstGeom>
        </p:spPr>
        <p:txBody>
          <a:bodyPr>
            <a:spAutoFit/>
          </a:bodyPr>
          <a:lstStyle/>
          <a:p>
            <a:pPr marL="400050" indent="-400050">
              <a:buFontTx/>
              <a:buAutoNum type="romanLcPeriod"/>
            </a:pPr>
            <a:r>
              <a:rPr lang="en-US" dirty="0" smtClean="0">
                <a:solidFill>
                  <a:prstClr val="black"/>
                </a:solidFill>
              </a:rPr>
              <a:t>After adding the product info on the admin page</a:t>
            </a:r>
          </a:p>
          <a:p>
            <a:pPr marL="400050" indent="-400050">
              <a:buFontTx/>
              <a:buAutoNum type="romanLcPeriod"/>
            </a:pPr>
            <a:r>
              <a:rPr lang="en-US" dirty="0" smtClean="0">
                <a:solidFill>
                  <a:prstClr val="black"/>
                </a:solidFill>
              </a:rPr>
              <a:t>The </a:t>
            </a:r>
            <a:r>
              <a:rPr lang="en-US" dirty="0" err="1" smtClean="0">
                <a:solidFill>
                  <a:prstClr val="black"/>
                </a:solidFill>
              </a:rPr>
              <a:t>qwikvendor</a:t>
            </a:r>
            <a:r>
              <a:rPr lang="en-US" dirty="0" smtClean="0">
                <a:solidFill>
                  <a:prstClr val="black"/>
                </a:solidFill>
              </a:rPr>
              <a:t> should also be able to add after restocking it</a:t>
            </a:r>
          </a:p>
          <a:p>
            <a:pPr marL="400050" indent="-400050">
              <a:buFontTx/>
              <a:buAutoNum type="romanLcPeriod"/>
            </a:pPr>
            <a:r>
              <a:rPr lang="en-US" dirty="0" smtClean="0">
                <a:solidFill>
                  <a:prstClr val="black"/>
                </a:solidFill>
              </a:rPr>
              <a:t>Product type-There should be drop down to select other product added to the product page on admin aside from the cylinder </a:t>
            </a:r>
          </a:p>
          <a:p>
            <a:pPr marL="400050" indent="-400050">
              <a:buFontTx/>
              <a:buAutoNum type="romanLcPeriod"/>
            </a:pPr>
            <a:endParaRPr lang="en-US" dirty="0" smtClean="0">
              <a:solidFill>
                <a:prstClr val="black"/>
              </a:solidFill>
            </a:endParaRPr>
          </a:p>
          <a:p>
            <a:pPr marL="400050" indent="-400050">
              <a:buFontTx/>
              <a:buAutoNum type="romanLcPeriod"/>
            </a:pPr>
            <a:endParaRPr lang="en-US" dirty="0" smtClean="0">
              <a:solidFill>
                <a:prstClr val="black"/>
              </a:solidFill>
            </a:endParaRPr>
          </a:p>
        </p:txBody>
      </p:sp>
    </p:spTree>
    <p:extLst>
      <p:ext uri="{BB962C8B-B14F-4D97-AF65-F5344CB8AC3E}">
        <p14:creationId xmlns:p14="http://schemas.microsoft.com/office/powerpoint/2010/main" val="1665378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2376</TotalTime>
  <Words>428</Words>
  <Application>Microsoft Office PowerPoint</Application>
  <PresentationFormat>Widescreen</PresentationFormat>
  <Paragraphs>85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dc:title>
  <dc:creator>Microsoft account</dc:creator>
  <cp:lastModifiedBy>Microsoft account</cp:lastModifiedBy>
  <cp:revision>44</cp:revision>
  <dcterms:created xsi:type="dcterms:W3CDTF">2022-03-09T15:23:38Z</dcterms:created>
  <dcterms:modified xsi:type="dcterms:W3CDTF">2022-12-29T11:58:25Z</dcterms:modified>
</cp:coreProperties>
</file>