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257" r:id="rId4"/>
    <p:sldId id="276" r:id="rId5"/>
    <p:sldId id="283" r:id="rId6"/>
    <p:sldId id="272" r:id="rId7"/>
    <p:sldId id="285" r:id="rId8"/>
    <p:sldId id="289" r:id="rId9"/>
    <p:sldId id="284" r:id="rId10"/>
    <p:sldId id="275" r:id="rId11"/>
    <p:sldId id="288" r:id="rId12"/>
    <p:sldId id="286" r:id="rId13"/>
    <p:sldId id="287" r:id="rId14"/>
  </p:sldIdLst>
  <p:sldSz cx="9144000" cy="5143500" type="screen16x9"/>
  <p:notesSz cx="6858000" cy="9144000"/>
  <p:embeddedFontLst>
    <p:embeddedFont>
      <p:font typeface="나눔고딕 ExtraBold" charset="-127"/>
      <p:bold r:id="rId16"/>
    </p:embeddedFont>
    <p:embeddedFont>
      <p:font typeface="Hind" charset="0"/>
      <p:regular r:id="rId17"/>
      <p:bold r:id="rId18"/>
    </p:embeddedFont>
    <p:embeddedFont>
      <p:font typeface="-윤고딕360" charset="-127"/>
      <p:regular r:id="rId19"/>
    </p:embeddedFont>
    <p:embeddedFont>
      <p:font typeface="-윤고딕320" charset="-127"/>
      <p:regular r:id="rId20"/>
    </p:embeddedFont>
    <p:embeddedFont>
      <p:font typeface="HY견고딕" pitchFamily="18" charset="-127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F30"/>
  </p:clrMru>
</p:presentationPr>
</file>

<file path=ppt/tableStyles.xml><?xml version="1.0" encoding="utf-8"?>
<a:tblStyleLst xmlns:a="http://schemas.openxmlformats.org/drawingml/2006/main" def="{E3E48FF9-5594-4A20-BF08-2EE78CC120D4}">
  <a:tblStyle styleId="{E3E48FF9-5594-4A20-BF08-2EE78CC120D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736" autoAdjust="0"/>
  </p:normalViewPr>
  <p:slideViewPr>
    <p:cSldViewPr>
      <p:cViewPr>
        <p:scale>
          <a:sx n="77" d="100"/>
          <a:sy n="77" d="100"/>
        </p:scale>
        <p:origin x="-2604" y="-7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atinLnBrk="1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(1pg)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안녕하세요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11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 발표를 맡게 된 미술학과 서양화전공 정 하현 입니다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(2pg)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 팀은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MPT,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마스터 </a:t>
            </a:r>
            <a:r>
              <a:rPr lang="ko-KR" alt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피리오딕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테이블로 이름 붙여진 화학관련 어플리케이션을 만들기로 했습니다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앱은 특정 원소의 조합으로 이루어진 화합물을 찾는 것에 용이하도록 개발될 예정인데요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마땅히 이러한 데이터를 정리하여 손쉽게 접근할 수 있는 소스가 없기 때문에 수요가 존재할 것으로 기대됩니다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(3pg)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팀원의 변동이 있었기에 다시 소개를 해드리자면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 팀은 컴퓨터 공학과 미술학과 학도로 구성되어 있으며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 다섯 명이었으나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4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월에 한 분이 휴학을 하면서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명이 되었습니다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이미 진행과정이 어느 정도 궤도에 올랐기 때문에 큰 어려움은 없을 것으로 예상되는 바입니다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(4pg)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이것은 초기 </a:t>
            </a:r>
            <a:r>
              <a:rPr lang="ko-KR" alt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화면입니다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인터페이스도 빈약하고 원소 수도 적을 뿐더러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검색하였을 시 화합물의 정보만 보여주고 끝이었습니다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저희는 이것을 기반으로 삼아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좀더 확장된 정보를 제공함과 동시에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융합프로젝트의 주제에 맞추어 저희 미술학과에서는 </a:t>
            </a:r>
            <a:r>
              <a:rPr lang="ko-KR" alt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앱디자인과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화합물의 분자구조를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3d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모델링으로 제공하기로 하였습니다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손이 제일 많이 가는 파트답게 몇 번의 시행착오를 겪었는데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진행과정에서 다시 언급하겠습니다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(5pg)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우선 초반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DB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사용하려는 계획을 발표했었습니다만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문제는 데이터베이스에 배열을 넣으면 불필요하게 복잡해진다는 점이었습니다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목표를 고려해보았을 때 이는 삭제하는 것이 낫다고 판단하여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수정하였습니다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(6pg)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유저 인터페이스를 디자인하는 과정에서 기본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중복선택 세가지 상황을 고려하여 세 개의 다른 버튼을 만들었습니다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그러나 이온화 상태에서 달라지는 버튼 디자인이 누락된 것과 더불어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원소 기호 하단에 한국어를 지원하자는 의견이 제시되어 다음 개발목표 중 하나로 두고 있습니다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(7pg)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왼쪽 화면은 처음 모델링에 재질을 입힌 후 </a:t>
            </a:r>
            <a:r>
              <a:rPr lang="ko-KR" alt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상으로 불러왔을 때의 화면입니다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그러나 </a:t>
            </a:r>
            <a:r>
              <a:rPr lang="ko-KR" alt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익스포트하는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과정에서 해당 오브제의 </a:t>
            </a:r>
            <a:r>
              <a:rPr lang="ko-KR" alt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메테레얼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값을 저장하지 못해 왼쪽처럼 회색 일색의 구조가 뜨게 됩니다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오른쪽 화면은 일반 사진을 모델링파일에 </a:t>
            </a:r>
            <a:r>
              <a:rPr lang="ko-KR" alt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맵핑하는데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성공하여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왼쪽과 달리 음영도 생긴 상황입니다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다만 스피어와 실린더에 각각 다른 소스를 주는데 실패하여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분자구조를 한눈에 파악하기 어렵다는 문제가 생기게 됩니다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점 또한 저번 주 작업을 통해 개선되었는데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 시연영상을 보여드리겠습니다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부분에서 저희가 가장 많은 공을 들였는데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관련한 기술적인 부분에 대해서는 발표 끝나고 질문 받겠습니다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대답은 </a:t>
            </a:r>
            <a:r>
              <a:rPr lang="ko-KR" alt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컴공과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팀원 분께서 해주실 예정입니다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(8pg)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여기까지가 저희 팀의 개발 현황이었습니다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 다음 최종발표까지 남은 과제로는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모델링 구현이 가능하게 되었으므로 추가적인 기타 화합물의 분자구조를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3dsMAX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구현하는 것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인트로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화면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주기율표 등의 디자인을 완성하는 것 정도가 있겠습니다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1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03" name="Shape 103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bandicam%202016-05-18%2018-21-34-527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-KR" sz="4800" spc="-2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Master Periodic Table</a:t>
            </a:r>
            <a:endParaRPr lang="en" dirty="0"/>
          </a:p>
        </p:txBody>
      </p:sp>
      <p:sp>
        <p:nvSpPr>
          <p:cNvPr id="3" name="Shape 1884"/>
          <p:cNvSpPr/>
          <p:nvPr/>
        </p:nvSpPr>
        <p:spPr>
          <a:xfrm>
            <a:off x="4499992" y="1419622"/>
            <a:ext cx="216024" cy="36004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041F3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 rot="5400000">
            <a:off x="2722365" y="-835196"/>
            <a:ext cx="3335538" cy="669304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6660232" y="4227934"/>
            <a:ext cx="2340408" cy="9155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33CCCC"/>
                </a:solidFill>
              </a:rPr>
              <a:t>ANDROID</a:t>
            </a:r>
            <a:r>
              <a:rPr lang="en" sz="1800" b="1" dirty="0"/>
              <a:t> </a:t>
            </a:r>
            <a:r>
              <a:rPr lang="en" sz="1800" b="1" dirty="0" smtClean="0"/>
              <a:t>PROJECT</a:t>
            </a:r>
            <a:endParaRPr lang="en" sz="1800" b="1" dirty="0"/>
          </a:p>
          <a:p>
            <a:pPr lvl="0" rtl="0">
              <a:spcBef>
                <a:spcPts val="0"/>
              </a:spcBef>
              <a:buNone/>
            </a:pPr>
            <a:r>
              <a:rPr lang="ko-KR" altLang="en-US" sz="1800" dirty="0" smtClean="0"/>
              <a:t>실제 시연영상</a:t>
            </a:r>
            <a:endParaRPr lang="en" sz="1800" dirty="0"/>
          </a:p>
        </p:txBody>
      </p:sp>
      <p:sp>
        <p:nvSpPr>
          <p:cNvPr id="9" name="Shape 287"/>
          <p:cNvSpPr txBox="1"/>
          <p:nvPr/>
        </p:nvSpPr>
        <p:spPr>
          <a:xfrm>
            <a:off x="-36512" y="-164554"/>
            <a:ext cx="1509000" cy="12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</a:p>
        </p:txBody>
      </p:sp>
      <p:sp>
        <p:nvSpPr>
          <p:cNvPr id="10" name="Shape 331"/>
          <p:cNvSpPr/>
          <p:nvPr/>
        </p:nvSpPr>
        <p:spPr>
          <a:xfrm>
            <a:off x="1800160" y="987574"/>
            <a:ext cx="5364128" cy="3024336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screen</a:t>
            </a:r>
            <a:endParaRPr lang="en"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92546"/>
            <a:ext cx="9324528" cy="5472608"/>
          </a:xfrm>
          <a:prstGeom prst="rect">
            <a:avLst/>
          </a:prstGeom>
          <a:solidFill>
            <a:srgbClr val="041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bandicam 2016-05-18 18-21-34-52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2976" y="0"/>
            <a:ext cx="7072362" cy="5304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Goal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추후 개발 방향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801153" y="1805209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THANKS!</a:t>
            </a:r>
          </a:p>
        </p:txBody>
      </p:sp>
      <p:sp>
        <p:nvSpPr>
          <p:cNvPr id="7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801153" y="2776234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66FF33"/>
                </a:solidFill>
              </a:rPr>
              <a:t>QnA?</a:t>
            </a:r>
            <a:endParaRPr lang="en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411760" y="1851670"/>
            <a:ext cx="4300364" cy="11198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Introduction &amp; Concept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팀원 소개 및 </a:t>
            </a:r>
            <a:r>
              <a:rPr lang="ko-KR" altLang="en-US" dirty="0" err="1" smtClean="0"/>
              <a:t>개발컨셉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067087" y="3032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-윤고딕360" pitchFamily="18" charset="-127"/>
                <a:ea typeface="-윤고딕360" pitchFamily="18" charset="-127"/>
              </a:rPr>
              <a:t>팀원소개</a:t>
            </a:r>
            <a:endParaRPr lang="en" dirty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1067100" y="895350"/>
            <a:ext cx="6373199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1200" b="1" dirty="0" smtClean="0">
                <a:latin typeface="-윤고딕320" pitchFamily="18" charset="-127"/>
                <a:ea typeface="-윤고딕320" pitchFamily="18" charset="-127"/>
              </a:rPr>
              <a:t>컴퓨터 공학과</a:t>
            </a:r>
            <a:r>
              <a:rPr lang="en-US" altLang="ko-KR" sz="1200" b="1" dirty="0" smtClean="0">
                <a:latin typeface="-윤고딕320" pitchFamily="18" charset="-127"/>
                <a:ea typeface="-윤고딕320" pitchFamily="18" charset="-127"/>
              </a:rPr>
              <a:t>&amp;</a:t>
            </a:r>
            <a:r>
              <a:rPr lang="ko-KR" altLang="en-US" sz="1200" b="1" dirty="0" smtClean="0">
                <a:latin typeface="-윤고딕320" pitchFamily="18" charset="-127"/>
                <a:ea typeface="-윤고딕320" pitchFamily="18" charset="-127"/>
              </a:rPr>
              <a:t>미술학과</a:t>
            </a:r>
            <a:r>
              <a:rPr lang="en-US" altLang="ko-KR" sz="1200" b="1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200" b="1" dirty="0" smtClean="0">
                <a:latin typeface="-윤고딕320" pitchFamily="18" charset="-127"/>
                <a:ea typeface="-윤고딕320" pitchFamily="18" charset="-127"/>
              </a:rPr>
              <a:t>총 네 명의 팀원으로 구성</a:t>
            </a:r>
            <a:endParaRPr lang="en-US" altLang="ko-KR" sz="1200" b="1" dirty="0" smtClean="0">
              <a:latin typeface="-윤고딕320" pitchFamily="18" charset="-127"/>
              <a:ea typeface="-윤고딕320" pitchFamily="18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latin typeface="-윤고딕320" pitchFamily="18" charset="-127"/>
                <a:ea typeface="-윤고딕320" pitchFamily="18" charset="-127"/>
              </a:rPr>
              <a:t>*1</a:t>
            </a:r>
            <a:r>
              <a:rPr lang="ko-KR" altLang="en-US" sz="1200" b="1" dirty="0" smtClean="0">
                <a:latin typeface="-윤고딕320" pitchFamily="18" charset="-127"/>
                <a:ea typeface="-윤고딕320" pitchFamily="18" charset="-127"/>
              </a:rPr>
              <a:t>명 휴학</a:t>
            </a:r>
            <a:endParaRPr lang="en" sz="1200" b="1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Shape 234"/>
          <p:cNvSpPr/>
          <p:nvPr/>
        </p:nvSpPr>
        <p:spPr>
          <a:xfrm>
            <a:off x="2245819" y="1347614"/>
            <a:ext cx="2520280" cy="252028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-KR" b="1" dirty="0" smtClean="0">
                <a:solidFill>
                  <a:srgbClr val="FFCC00"/>
                </a:solidFill>
              </a:rPr>
              <a:t>Computer Engineering</a:t>
            </a:r>
            <a:endParaRPr lang="en" altLang="ko-KR" b="1" dirty="0" smtClean="0">
              <a:solidFill>
                <a:srgbClr val="FFCC00"/>
              </a:solidFill>
            </a:endParaRPr>
          </a:p>
          <a:p>
            <a:pPr lvl="0" algn="ctr"/>
            <a:endParaRPr lang="en-US" altLang="ko-KR" dirty="0" smtClean="0">
              <a:solidFill>
                <a:schemeClr val="bg1"/>
              </a:solidFill>
              <a:latin typeface="KoPub바탕체 Medium" pitchFamily="18" charset="-127"/>
              <a:ea typeface="KoPub바탕체 Medium" pitchFamily="18" charset="-127"/>
            </a:endParaRPr>
          </a:p>
          <a:p>
            <a:pPr lvl="0" algn="ctr"/>
            <a:r>
              <a:rPr lang="ko-KR" altLang="en-US" dirty="0" smtClean="0">
                <a:solidFill>
                  <a:schemeClr val="bg1"/>
                </a:solidFill>
                <a:latin typeface="KoPub바탕체 Medium" pitchFamily="18" charset="-127"/>
                <a:ea typeface="KoPub바탕체 Medium" pitchFamily="18" charset="-127"/>
              </a:rPr>
              <a:t>임영규</a:t>
            </a:r>
            <a:endParaRPr lang="en-US" altLang="ko-KR" dirty="0" smtClean="0">
              <a:solidFill>
                <a:schemeClr val="bg1"/>
              </a:solidFill>
              <a:latin typeface="KoPub바탕체 Medium" pitchFamily="18" charset="-127"/>
              <a:ea typeface="KoPub바탕체 Medium" pitchFamily="18" charset="-127"/>
            </a:endParaRPr>
          </a:p>
          <a:p>
            <a:pPr lvl="0" algn="ctr"/>
            <a:r>
              <a:rPr lang="ko-KR" altLang="en-US" dirty="0" smtClean="0">
                <a:solidFill>
                  <a:schemeClr val="bg1"/>
                </a:solidFill>
                <a:latin typeface="KoPub바탕체 Medium" pitchFamily="18" charset="-127"/>
                <a:ea typeface="KoPub바탕체 Medium" pitchFamily="18" charset="-127"/>
              </a:rPr>
              <a:t>이지원</a:t>
            </a:r>
            <a:endParaRPr lang="en-US" altLang="ko-KR" dirty="0" smtClean="0">
              <a:solidFill>
                <a:schemeClr val="bg1"/>
              </a:solidFill>
              <a:latin typeface="KoPub바탕체 Medium" pitchFamily="18" charset="-127"/>
              <a:ea typeface="KoPub바탕체 Medium" pitchFamily="18" charset="-127"/>
            </a:endParaRPr>
          </a:p>
          <a:p>
            <a:pPr lvl="0" algn="ctr"/>
            <a:r>
              <a:rPr lang="ko-KR" altLang="en-US" dirty="0" smtClean="0">
                <a:solidFill>
                  <a:schemeClr val="bg1"/>
                </a:solidFill>
                <a:latin typeface="KoPub바탕체 Medium" pitchFamily="18" charset="-127"/>
                <a:ea typeface="KoPub바탕체 Medium" pitchFamily="18" charset="-127"/>
              </a:rPr>
              <a:t>장호택</a:t>
            </a:r>
            <a:endParaRPr lang="en" altLang="ko-KR" dirty="0">
              <a:solidFill>
                <a:schemeClr val="bg1"/>
              </a:solidFill>
              <a:latin typeface="KoPub바탕체 Medium" pitchFamily="18" charset="-127"/>
              <a:ea typeface="KoPub바탕체 Medium" pitchFamily="18" charset="-127"/>
            </a:endParaRPr>
          </a:p>
        </p:txBody>
      </p:sp>
      <p:sp>
        <p:nvSpPr>
          <p:cNvPr id="8" name="Shape 236"/>
          <p:cNvSpPr/>
          <p:nvPr/>
        </p:nvSpPr>
        <p:spPr>
          <a:xfrm>
            <a:off x="4139952" y="1347614"/>
            <a:ext cx="2520280" cy="252028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altLang="ko-KR" sz="1600" b="1" dirty="0" smtClean="0">
                <a:solidFill>
                  <a:srgbClr val="FF6600"/>
                </a:solidFill>
              </a:rPr>
              <a:t>Fine Art</a:t>
            </a:r>
          </a:p>
          <a:p>
            <a:pPr lvl="0" algn="ctr"/>
            <a:endParaRPr lang="en-US" altLang="ko-KR" dirty="0" smtClean="0">
              <a:solidFill>
                <a:schemeClr val="bg1"/>
              </a:solidFill>
              <a:latin typeface="KoPub바탕체 Medium" pitchFamily="18" charset="-127"/>
              <a:ea typeface="KoPub바탕체 Medium" pitchFamily="18" charset="-127"/>
            </a:endParaRPr>
          </a:p>
          <a:p>
            <a:pPr lvl="0" algn="ctr"/>
            <a:endParaRPr lang="en-US" altLang="ko-KR" dirty="0" smtClean="0">
              <a:solidFill>
                <a:schemeClr val="bg1"/>
              </a:solidFill>
              <a:latin typeface="KoPub바탕체 Medium" pitchFamily="18" charset="-127"/>
              <a:ea typeface="KoPub바탕체 Medium" pitchFamily="18" charset="-127"/>
            </a:endParaRPr>
          </a:p>
          <a:p>
            <a:pPr lvl="0"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KoPub바탕체 Medium" pitchFamily="18" charset="-127"/>
                <a:ea typeface="KoPub바탕체 Medium" pitchFamily="18" charset="-127"/>
              </a:rPr>
              <a:t>이 나연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바탕체 Medium" pitchFamily="18" charset="-127"/>
                <a:ea typeface="KoPub바탕체 Medium" pitchFamily="18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KoPub바탕체 Medium" pitchFamily="18" charset="-127"/>
                <a:ea typeface="KoPub바탕체 Medium" pitchFamily="18" charset="-127"/>
              </a:rPr>
              <a:t>휴학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바탕체 Medium" pitchFamily="18" charset="-127"/>
                <a:ea typeface="KoPub바탕체 Medium" pitchFamily="18" charset="-127"/>
              </a:rPr>
              <a:t>)</a:t>
            </a:r>
          </a:p>
          <a:p>
            <a:pPr lvl="0" algn="ctr"/>
            <a:r>
              <a:rPr lang="ko-KR" altLang="en-US" dirty="0" smtClean="0">
                <a:solidFill>
                  <a:schemeClr val="bg1"/>
                </a:solidFill>
                <a:latin typeface="KoPub바탕체 Medium" pitchFamily="18" charset="-127"/>
                <a:ea typeface="KoPub바탕체 Medium" pitchFamily="18" charset="-127"/>
              </a:rPr>
              <a:t>정 하현</a:t>
            </a:r>
            <a:endParaRPr lang="en" altLang="ko-KR" dirty="0">
              <a:solidFill>
                <a:schemeClr val="bg1"/>
              </a:solidFill>
              <a:latin typeface="KoPub바탕체 Medium" pitchFamily="18" charset="-127"/>
              <a:ea typeface="KoPub바탕체 Medium" pitchFamily="18" charset="-127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 rot="16200000">
            <a:off x="2937924" y="-574494"/>
            <a:ext cx="3096344" cy="6364496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4294967295"/>
          </p:nvPr>
        </p:nvSpPr>
        <p:spPr>
          <a:xfrm>
            <a:off x="251520" y="123478"/>
            <a:ext cx="2016224" cy="8794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CC00"/>
                </a:solidFill>
              </a:rPr>
              <a:t>EARIER</a:t>
            </a:r>
            <a:r>
              <a:rPr lang="en" sz="1800" b="1" dirty="0" smtClean="0"/>
              <a:t> MODEL</a:t>
            </a:r>
            <a:endParaRPr lang="en" sz="1800" b="1" dirty="0"/>
          </a:p>
          <a:p>
            <a:pPr lvl="0" rtl="0">
              <a:spcBef>
                <a:spcPts val="0"/>
              </a:spcBef>
              <a:buNone/>
            </a:pPr>
            <a:r>
              <a:rPr lang="ko-KR" altLang="en-US" sz="1600" dirty="0" smtClean="0">
                <a:latin typeface="KoPub바탕체 Medium" pitchFamily="18" charset="-127"/>
                <a:ea typeface="KoPub바탕체 Medium" pitchFamily="18" charset="-127"/>
              </a:rPr>
              <a:t>초기 </a:t>
            </a:r>
            <a:r>
              <a:rPr lang="ko-KR" altLang="en-US" sz="1600" dirty="0" err="1" smtClean="0">
                <a:latin typeface="KoPub바탕체 Medium" pitchFamily="18" charset="-127"/>
                <a:ea typeface="KoPub바탕체 Medium" pitchFamily="18" charset="-127"/>
              </a:rPr>
              <a:t>앱</a:t>
            </a:r>
            <a:r>
              <a:rPr lang="ko-KR" altLang="en-US" sz="1600" dirty="0" smtClean="0">
                <a:latin typeface="KoPub바탕체 Medium" pitchFamily="18" charset="-127"/>
                <a:ea typeface="KoPub바탕체 Medium" pitchFamily="18" charset="-127"/>
              </a:rPr>
              <a:t> 화면</a:t>
            </a:r>
            <a:endParaRPr lang="en" sz="1600" dirty="0">
              <a:latin typeface="KoPub바탕체 Medium" pitchFamily="18" charset="-127"/>
              <a:ea typeface="KoPub바탕체 Medium" pitchFamily="18" charset="-127"/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9950" y="1347614"/>
            <a:ext cx="4464496" cy="25202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2.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Our Progress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진행 상황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043608" y="267494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진행과정</a:t>
            </a:r>
            <a:endParaRPr lang="en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11560" y="1779662"/>
            <a:ext cx="6696744" cy="1263519"/>
            <a:chOff x="539552" y="1779662"/>
            <a:chExt cx="6696744" cy="1263519"/>
          </a:xfrm>
        </p:grpSpPr>
        <p:grpSp>
          <p:nvGrpSpPr>
            <p:cNvPr id="276" name="Shape 276"/>
            <p:cNvGrpSpPr/>
            <p:nvPr/>
          </p:nvGrpSpPr>
          <p:grpSpPr>
            <a:xfrm rot="10800000" flipH="1">
              <a:off x="4286053" y="1803912"/>
              <a:ext cx="821730" cy="1228759"/>
              <a:chOff x="4171678" y="1802747"/>
              <a:chExt cx="821730" cy="1228759"/>
            </a:xfrm>
          </p:grpSpPr>
          <p:sp>
            <p:nvSpPr>
              <p:cNvPr id="277" name="Shape 277"/>
              <p:cNvSpPr/>
              <p:nvPr/>
            </p:nvSpPr>
            <p:spPr>
              <a:xfrm rot="10800000">
                <a:off x="4171678" y="2413507"/>
                <a:ext cx="821700" cy="618000"/>
              </a:xfrm>
              <a:prstGeom prst="parallelogram">
                <a:avLst>
                  <a:gd name="adj" fmla="val 81897"/>
                </a:avLst>
              </a:prstGeom>
              <a:gradFill>
                <a:gsLst>
                  <a:gs pos="0">
                    <a:srgbClr val="CC3399"/>
                  </a:gs>
                  <a:gs pos="100000">
                    <a:srgbClr val="6699FF"/>
                  </a:gs>
                </a:gsLst>
                <a:lin ang="5400012" scaled="0"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 flipH="1">
                <a:off x="4171679" y="1802747"/>
                <a:ext cx="821729" cy="617853"/>
              </a:xfrm>
              <a:prstGeom prst="parallelogram">
                <a:avLst>
                  <a:gd name="adj" fmla="val 81897"/>
                </a:avLst>
              </a:prstGeom>
              <a:gradFill>
                <a:gsLst>
                  <a:gs pos="0">
                    <a:srgbClr val="CC3399"/>
                  </a:gs>
                  <a:gs pos="100000">
                    <a:srgbClr val="6699FF"/>
                  </a:gs>
                </a:gsLst>
                <a:lin ang="5400012" scaled="0"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Shape 279"/>
            <p:cNvGrpSpPr/>
            <p:nvPr/>
          </p:nvGrpSpPr>
          <p:grpSpPr>
            <a:xfrm rot="10800000" flipH="1">
              <a:off x="2087199" y="1802808"/>
              <a:ext cx="821729" cy="1228858"/>
              <a:chOff x="1972824" y="1803752"/>
              <a:chExt cx="821729" cy="1228858"/>
            </a:xfrm>
          </p:grpSpPr>
          <p:sp>
            <p:nvSpPr>
              <p:cNvPr id="280" name="Shape 280"/>
              <p:cNvSpPr/>
              <p:nvPr/>
            </p:nvSpPr>
            <p:spPr>
              <a:xfrm rot="10800000">
                <a:off x="1972824" y="2414611"/>
                <a:ext cx="821700" cy="618000"/>
              </a:xfrm>
              <a:prstGeom prst="parallelogram">
                <a:avLst>
                  <a:gd name="adj" fmla="val 81897"/>
                </a:avLst>
              </a:prstGeom>
              <a:gradFill>
                <a:gsLst>
                  <a:gs pos="0">
                    <a:srgbClr val="FF0066"/>
                  </a:gs>
                  <a:gs pos="100000">
                    <a:srgbClr val="FF9900"/>
                  </a:gs>
                </a:gsLst>
                <a:lin ang="5400012" scaled="0"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 flipH="1">
                <a:off x="1972824" y="1803752"/>
                <a:ext cx="821729" cy="617853"/>
              </a:xfrm>
              <a:prstGeom prst="parallelogram">
                <a:avLst>
                  <a:gd name="adj" fmla="val 81897"/>
                </a:avLst>
              </a:prstGeom>
              <a:gradFill>
                <a:gsLst>
                  <a:gs pos="0">
                    <a:srgbClr val="FF0066"/>
                  </a:gs>
                  <a:gs pos="100000">
                    <a:srgbClr val="FF9900"/>
                  </a:gs>
                </a:gsLst>
                <a:lin ang="5400012" scaled="0"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Shape 282"/>
            <p:cNvGrpSpPr/>
            <p:nvPr/>
          </p:nvGrpSpPr>
          <p:grpSpPr>
            <a:xfrm rot="10800000" flipH="1">
              <a:off x="6414567" y="1779662"/>
              <a:ext cx="821729" cy="1228977"/>
              <a:chOff x="5808538" y="1803695"/>
              <a:chExt cx="821729" cy="1228977"/>
            </a:xfrm>
          </p:grpSpPr>
          <p:sp>
            <p:nvSpPr>
              <p:cNvPr id="283" name="Shape 283"/>
              <p:cNvSpPr/>
              <p:nvPr/>
            </p:nvSpPr>
            <p:spPr>
              <a:xfrm rot="10800000">
                <a:off x="5808538" y="2414672"/>
                <a:ext cx="821700" cy="618000"/>
              </a:xfrm>
              <a:prstGeom prst="parallelogram">
                <a:avLst>
                  <a:gd name="adj" fmla="val 81897"/>
                </a:avLst>
              </a:prstGeom>
              <a:gradFill>
                <a:gsLst>
                  <a:gs pos="0">
                    <a:srgbClr val="33CCCC"/>
                  </a:gs>
                  <a:gs pos="100000">
                    <a:srgbClr val="66FF33"/>
                  </a:gs>
                </a:gsLst>
                <a:lin ang="5400012" scaled="0"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 flipH="1">
                <a:off x="5808538" y="1803695"/>
                <a:ext cx="821729" cy="617853"/>
              </a:xfrm>
              <a:prstGeom prst="parallelogram">
                <a:avLst>
                  <a:gd name="adj" fmla="val 81897"/>
                </a:avLst>
              </a:prstGeom>
              <a:gradFill>
                <a:gsLst>
                  <a:gs pos="0">
                    <a:srgbClr val="33CCCC"/>
                  </a:gs>
                  <a:gs pos="100000">
                    <a:srgbClr val="66FF33"/>
                  </a:gs>
                </a:gsLst>
                <a:lin ang="5400012" scaled="0"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5" name="Shape 285"/>
            <p:cNvSpPr txBox="1"/>
            <p:nvPr/>
          </p:nvSpPr>
          <p:spPr>
            <a:xfrm>
              <a:off x="539552" y="1807782"/>
              <a:ext cx="1509000" cy="1235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en" sz="2400" b="1" dirty="0">
                  <a:solidFill>
                    <a:srgbClr val="FF6600"/>
                  </a:solidFill>
                  <a:latin typeface="Hind"/>
                  <a:ea typeface="Hind"/>
                  <a:cs typeface="Hind"/>
                  <a:sym typeface="Hind"/>
                </a:rPr>
                <a:t>FIRST</a:t>
              </a: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2596763" y="1807782"/>
              <a:ext cx="1872000" cy="1235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2400" b="1" dirty="0">
                  <a:solidFill>
                    <a:srgbClr val="6699FF"/>
                  </a:solidFill>
                  <a:latin typeface="Hind"/>
                  <a:ea typeface="Hind"/>
                  <a:cs typeface="Hind"/>
                  <a:sym typeface="Hind"/>
                </a:rPr>
                <a:t>SECOND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4833559" y="1807782"/>
              <a:ext cx="1509000" cy="1235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2400" b="1" dirty="0">
                  <a:solidFill>
                    <a:srgbClr val="66FF33"/>
                  </a:solidFill>
                  <a:latin typeface="Hind"/>
                  <a:ea typeface="Hind"/>
                  <a:cs typeface="Hind"/>
                  <a:sym typeface="Hind"/>
                </a:rPr>
                <a:t>LAST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 276"/>
          <p:cNvGrpSpPr/>
          <p:nvPr/>
        </p:nvGrpSpPr>
        <p:grpSpPr>
          <a:xfrm rot="10800000" flipH="1">
            <a:off x="3995936" y="2139702"/>
            <a:ext cx="821730" cy="1228759"/>
            <a:chOff x="4171678" y="1802747"/>
            <a:chExt cx="821730" cy="1228759"/>
          </a:xfrm>
        </p:grpSpPr>
        <p:sp>
          <p:nvSpPr>
            <p:cNvPr id="15" name="Shape 277"/>
            <p:cNvSpPr/>
            <p:nvPr/>
          </p:nvSpPr>
          <p:spPr>
            <a:xfrm rot="10800000">
              <a:off x="4171678" y="2413507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278"/>
            <p:cNvSpPr/>
            <p:nvPr/>
          </p:nvSpPr>
          <p:spPr>
            <a:xfrm flipH="1">
              <a:off x="4171679" y="1802747"/>
              <a:ext cx="821729" cy="617853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Shape 286"/>
          <p:cNvSpPr txBox="1"/>
          <p:nvPr/>
        </p:nvSpPr>
        <p:spPr>
          <a:xfrm>
            <a:off x="107712" y="1"/>
            <a:ext cx="1367944" cy="9155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r>
              <a:rPr lang="en" altLang="ko-KR" sz="2400" b="1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</a:p>
        </p:txBody>
      </p:sp>
      <p:sp>
        <p:nvSpPr>
          <p:cNvPr id="23" name="Shape 158"/>
          <p:cNvSpPr txBox="1">
            <a:spLocks/>
          </p:cNvSpPr>
          <p:nvPr/>
        </p:nvSpPr>
        <p:spPr>
          <a:xfrm>
            <a:off x="1979712" y="2499742"/>
            <a:ext cx="2924700" cy="22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DB</a:t>
            </a:r>
            <a:r>
              <a:rPr kumimoji="0" lang="en" sz="1600" b="1" i="0" u="none" strike="noStrike" kern="0" cap="none" spc="0" normalizeH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TABLE</a:t>
            </a:r>
            <a:endParaRPr kumimoji="0" lang="en" sz="1600" b="1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94312" y="2316817"/>
            <a:ext cx="2862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/>
                </a:solidFill>
              </a:rPr>
              <a:t>Data Base</a:t>
            </a:r>
            <a:r>
              <a:rPr lang="ko-KR" altLang="en-US" sz="1200" dirty="0" smtClean="0">
                <a:solidFill>
                  <a:schemeClr val="bg1"/>
                </a:solidFill>
              </a:rPr>
              <a:t>에 배열을 넣으면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lvl="0"/>
            <a:r>
              <a:rPr lang="ko-KR" altLang="en-US" sz="1200" dirty="0" smtClean="0">
                <a:solidFill>
                  <a:schemeClr val="bg1"/>
                </a:solidFill>
              </a:rPr>
              <a:t>불필요하게 복잡해짐</a:t>
            </a:r>
            <a:endParaRPr lang="en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목표를 고려해 보았을 때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안 하는 것이 낫다고 판단</a:t>
            </a:r>
            <a:endParaRPr lang="ko-KR" altLang="en-US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571618"/>
            <a:ext cx="1143008" cy="1143008"/>
          </a:xfrm>
          <a:prstGeom prst="rect">
            <a:avLst/>
          </a:prstGeom>
        </p:spPr>
      </p:pic>
      <p:pic>
        <p:nvPicPr>
          <p:cNvPr id="17" name="그림 16" descr="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1728742"/>
            <a:ext cx="1143008" cy="1143008"/>
          </a:xfrm>
          <a:prstGeom prst="rect">
            <a:avLst/>
          </a:prstGeom>
        </p:spPr>
      </p:pic>
      <p:pic>
        <p:nvPicPr>
          <p:cNvPr id="18" name="그림 17" descr="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4" y="1857370"/>
            <a:ext cx="1143008" cy="1143008"/>
          </a:xfrm>
          <a:prstGeom prst="rect">
            <a:avLst/>
          </a:prstGeom>
        </p:spPr>
      </p:pic>
      <p:pic>
        <p:nvPicPr>
          <p:cNvPr id="19" name="그림 18" descr="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554" y="3286130"/>
            <a:ext cx="1127972" cy="428628"/>
          </a:xfrm>
          <a:prstGeom prst="rect">
            <a:avLst/>
          </a:prstGeom>
        </p:spPr>
      </p:pic>
      <p:pic>
        <p:nvPicPr>
          <p:cNvPr id="20" name="그림 19" descr="0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9124" y="3429006"/>
            <a:ext cx="1127972" cy="428628"/>
          </a:xfrm>
          <a:prstGeom prst="rect">
            <a:avLst/>
          </a:prstGeom>
        </p:spPr>
      </p:pic>
      <p:pic>
        <p:nvPicPr>
          <p:cNvPr id="21" name="그림 20" descr="0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446" y="3571882"/>
            <a:ext cx="1127972" cy="428628"/>
          </a:xfrm>
          <a:prstGeom prst="rect">
            <a:avLst/>
          </a:prstGeom>
        </p:spPr>
      </p:pic>
      <p:sp>
        <p:nvSpPr>
          <p:cNvPr id="23" name="Shape 286"/>
          <p:cNvSpPr txBox="1"/>
          <p:nvPr/>
        </p:nvSpPr>
        <p:spPr>
          <a:xfrm>
            <a:off x="107712" y="1"/>
            <a:ext cx="1367944" cy="9155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r>
              <a:rPr lang="en" altLang="ko-KR" sz="2400" b="1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54688" y="-175817"/>
            <a:ext cx="1509000" cy="12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/>
            <a:r>
              <a:rPr lang="en" altLang="ko-KR" sz="2400" b="1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lang="en" altLang="ko-KR" sz="2400" b="1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7624" y="627534"/>
            <a:ext cx="5832648" cy="4298372"/>
            <a:chOff x="1043608" y="627534"/>
            <a:chExt cx="5832648" cy="429837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275606"/>
              <a:ext cx="1874404" cy="30243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rcRect l="2979" t="4255" r="10638" b="2128"/>
            <a:stretch>
              <a:fillRect/>
            </a:stretch>
          </p:blipFill>
          <p:spPr>
            <a:xfrm>
              <a:off x="4788024" y="1275606"/>
              <a:ext cx="1908000" cy="2968000"/>
            </a:xfrm>
            <a:prstGeom prst="rect">
              <a:avLst/>
            </a:prstGeom>
          </p:spPr>
        </p:pic>
        <p:grpSp>
          <p:nvGrpSpPr>
            <p:cNvPr id="19" name="Shape 279"/>
            <p:cNvGrpSpPr/>
            <p:nvPr/>
          </p:nvGrpSpPr>
          <p:grpSpPr>
            <a:xfrm rot="10800000" flipH="1">
              <a:off x="3606255" y="2139702"/>
              <a:ext cx="821729" cy="1228858"/>
              <a:chOff x="1972824" y="1803752"/>
              <a:chExt cx="821729" cy="1228858"/>
            </a:xfrm>
          </p:grpSpPr>
          <p:sp>
            <p:nvSpPr>
              <p:cNvPr id="20" name="Shape 280"/>
              <p:cNvSpPr/>
              <p:nvPr/>
            </p:nvSpPr>
            <p:spPr>
              <a:xfrm rot="10800000">
                <a:off x="1972824" y="2414611"/>
                <a:ext cx="821700" cy="618000"/>
              </a:xfrm>
              <a:prstGeom prst="parallelogram">
                <a:avLst>
                  <a:gd name="adj" fmla="val 81897"/>
                </a:avLst>
              </a:prstGeom>
              <a:gradFill>
                <a:gsLst>
                  <a:gs pos="0">
                    <a:srgbClr val="FF0066"/>
                  </a:gs>
                  <a:gs pos="100000">
                    <a:srgbClr val="FF9900"/>
                  </a:gs>
                </a:gsLst>
                <a:lin ang="5400012" scaled="0"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Shape 281"/>
              <p:cNvSpPr/>
              <p:nvPr/>
            </p:nvSpPr>
            <p:spPr>
              <a:xfrm flipH="1">
                <a:off x="1972824" y="1803752"/>
                <a:ext cx="821729" cy="617853"/>
              </a:xfrm>
              <a:prstGeom prst="parallelogram">
                <a:avLst>
                  <a:gd name="adj" fmla="val 81897"/>
                </a:avLst>
              </a:prstGeom>
              <a:gradFill>
                <a:gsLst>
                  <a:gs pos="0">
                    <a:srgbClr val="FF0066"/>
                  </a:gs>
                  <a:gs pos="100000">
                    <a:srgbClr val="FF9900"/>
                  </a:gs>
                </a:gsLst>
                <a:lin ang="5400012" scaled="0"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" name="Shape 316"/>
            <p:cNvSpPr/>
            <p:nvPr/>
          </p:nvSpPr>
          <p:spPr>
            <a:xfrm>
              <a:off x="1043608" y="627534"/>
              <a:ext cx="2304256" cy="4298372"/>
            </a:xfrm>
            <a:custGeom>
              <a:avLst/>
              <a:gdLst/>
              <a:ahLst/>
              <a:cxnLst/>
              <a:rect l="0" t="0" r="0" b="0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316"/>
            <p:cNvSpPr/>
            <p:nvPr/>
          </p:nvSpPr>
          <p:spPr>
            <a:xfrm>
              <a:off x="4572000" y="627534"/>
              <a:ext cx="2304256" cy="4298372"/>
            </a:xfrm>
            <a:custGeom>
              <a:avLst/>
              <a:gdLst/>
              <a:ahLst/>
              <a:cxnLst/>
              <a:rect l="0" t="0" r="0" b="0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481</Words>
  <Application>Microsoft Office PowerPoint</Application>
  <PresentationFormat>화면 슬라이드 쇼(16:9)</PresentationFormat>
  <Paragraphs>51</Paragraphs>
  <Slides>13</Slides>
  <Notes>12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나눔고딕 ExtraBold</vt:lpstr>
      <vt:lpstr>Hind</vt:lpstr>
      <vt:lpstr>-윤고딕360</vt:lpstr>
      <vt:lpstr>-윤고딕320</vt:lpstr>
      <vt:lpstr>KoPub바탕체 Medium</vt:lpstr>
      <vt:lpstr>HY견고딕</vt:lpstr>
      <vt:lpstr>Calibri</vt:lpstr>
      <vt:lpstr>맑은 고딕</vt:lpstr>
      <vt:lpstr>Dumaine</vt:lpstr>
      <vt:lpstr>Master Periodic Table</vt:lpstr>
      <vt:lpstr>1. Introduction &amp; Concept</vt:lpstr>
      <vt:lpstr>팀원소개</vt:lpstr>
      <vt:lpstr>슬라이드 4</vt:lpstr>
      <vt:lpstr>2. Our Progress</vt:lpstr>
      <vt:lpstr>진행과정</vt:lpstr>
      <vt:lpstr>슬라이드 7</vt:lpstr>
      <vt:lpstr>슬라이드 8</vt:lpstr>
      <vt:lpstr>슬라이드 9</vt:lpstr>
      <vt:lpstr>슬라이드 10</vt:lpstr>
      <vt:lpstr>슬라이드 11</vt:lpstr>
      <vt:lpstr>3. Next Goal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Periodic Table</dc:title>
  <dc:creator>msi</dc:creator>
  <cp:lastModifiedBy>User</cp:lastModifiedBy>
  <cp:revision>26</cp:revision>
  <dcterms:modified xsi:type="dcterms:W3CDTF">2016-05-18T09:58:43Z</dcterms:modified>
</cp:coreProperties>
</file>