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11"/>
  </p:notesMasterIdLst>
  <p:sldIdLst>
    <p:sldId id="335" r:id="rId5"/>
    <p:sldId id="336" r:id="rId6"/>
    <p:sldId id="338" r:id="rId7"/>
    <p:sldId id="337" r:id="rId8"/>
    <p:sldId id="339" r:id="rId9"/>
    <p:sldId id="331" r:id="rId10"/>
  </p:sldIdLst>
  <p:sldSz cx="10796588" cy="75565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444" userDrawn="1">
          <p15:clr>
            <a:srgbClr val="A4A3A4"/>
          </p15:clr>
        </p15:guide>
        <p15:guide id="3" orient="horz" pos="1087" userDrawn="1">
          <p15:clr>
            <a:srgbClr val="A4A3A4"/>
          </p15:clr>
        </p15:guide>
        <p15:guide id="4" orient="horz" pos="2516" userDrawn="1">
          <p15:clr>
            <a:srgbClr val="A4A3A4"/>
          </p15:clr>
        </p15:guide>
        <p15:guide id="5" pos="3446" userDrawn="1">
          <p15:clr>
            <a:srgbClr val="A4A3A4"/>
          </p15:clr>
        </p15:guide>
        <p15:guide id="6" pos="6462" userDrawn="1">
          <p15:clr>
            <a:srgbClr val="A4A3A4"/>
          </p15:clr>
        </p15:guide>
        <p15:guide id="7" pos="3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일규" initials="박" lastIdx="1" clrIdx="0">
    <p:extLst>
      <p:ext uri="{19B8F6BF-5375-455C-9EA6-DF929625EA0E}">
        <p15:presenceInfo xmlns:p15="http://schemas.microsoft.com/office/powerpoint/2012/main" userId="박일규" providerId="None"/>
      </p:ext>
    </p:extLst>
  </p:cmAuthor>
  <p:cmAuthor id="2" name="박 일규" initials="박일" lastIdx="1" clrIdx="1">
    <p:extLst>
      <p:ext uri="{19B8F6BF-5375-455C-9EA6-DF929625EA0E}">
        <p15:presenceInfo xmlns:p15="http://schemas.microsoft.com/office/powerpoint/2012/main" userId="a8600f62c5205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4CE"/>
    <a:srgbClr val="FFFFFF"/>
    <a:srgbClr val="E6E6E6"/>
    <a:srgbClr val="3F3F3F"/>
    <a:srgbClr val="EB7103"/>
    <a:srgbClr val="4C5F6B"/>
    <a:srgbClr val="CAEBFF"/>
    <a:srgbClr val="2880CC"/>
    <a:srgbClr val="7ACAFF"/>
    <a:srgbClr val="3E7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F8699-2C8F-40CF-8EE9-CC6398395D8F}" v="1531" dt="2021-06-23T09:52:44.012"/>
  </p1510:revLst>
</p1510:revInfo>
</file>

<file path=ppt/tableStyles.xml><?xml version="1.0" encoding="utf-8"?>
<a:tblStyleLst xmlns:a="http://schemas.openxmlformats.org/drawingml/2006/main" def="{A774E63B-A342-4DFA-A92E-D1043FF02B44}">
  <a:tblStyle styleId="{A774E63B-A342-4DFA-A92E-D1043FF02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6B36C0-9A92-458E-9AE8-C893293A9D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6196" autoAdjust="0"/>
  </p:normalViewPr>
  <p:slideViewPr>
    <p:cSldViewPr snapToGrid="0">
      <p:cViewPr varScale="1">
        <p:scale>
          <a:sx n="151" d="100"/>
          <a:sy n="151" d="100"/>
        </p:scale>
        <p:origin x="1080" y="115"/>
      </p:cViewPr>
      <p:guideLst>
        <p:guide orient="horz" pos="4444"/>
        <p:guide orient="horz" pos="1087"/>
        <p:guide orient="horz" pos="2516"/>
        <p:guide pos="3446"/>
        <p:guide pos="6462"/>
        <p:guide pos="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195"/>
    </p:cViewPr>
  </p:sorterViewPr>
  <p:notesViewPr>
    <p:cSldViewPr snapToGrid="0" showGuides="1">
      <p:cViewPr varScale="1">
        <p:scale>
          <a:sx n="87" d="100"/>
          <a:sy n="87" d="100"/>
        </p:scale>
        <p:origin x="19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일규" userId="262d7f48-c102-4d63-8402-4117f24eb66a" providerId="ADAL" clId="{F8A34F01-6B8D-4B8F-BDA6-3E086084B167}"/>
    <pc:docChg chg="undo custSel modSld">
      <pc:chgData name="박일규" userId="262d7f48-c102-4d63-8402-4117f24eb66a" providerId="ADAL" clId="{F8A34F01-6B8D-4B8F-BDA6-3E086084B167}" dt="2021-06-24T00:38:16.811" v="7" actId="1036"/>
      <pc:docMkLst>
        <pc:docMk/>
      </pc:docMkLst>
      <pc:sldChg chg="modSp mod">
        <pc:chgData name="박일규" userId="262d7f48-c102-4d63-8402-4117f24eb66a" providerId="ADAL" clId="{F8A34F01-6B8D-4B8F-BDA6-3E086084B167}" dt="2021-06-24T00:38:16.811" v="7" actId="1036"/>
        <pc:sldMkLst>
          <pc:docMk/>
          <pc:sldMk cId="686965403" sldId="335"/>
        </pc:sldMkLst>
        <pc:grpChg chg="mod">
          <ac:chgData name="박일규" userId="262d7f48-c102-4d63-8402-4117f24eb66a" providerId="ADAL" clId="{F8A34F01-6B8D-4B8F-BDA6-3E086084B167}" dt="2021-06-24T00:38:07.538" v="2" actId="1076"/>
          <ac:grpSpMkLst>
            <pc:docMk/>
            <pc:sldMk cId="686965403" sldId="335"/>
            <ac:grpSpMk id="86" creationId="{7F5C49DB-29C7-4A37-A37C-C24C7C1566B7}"/>
          </ac:grpSpMkLst>
        </pc:grpChg>
        <pc:graphicFrameChg chg="mod modGraphic">
          <ac:chgData name="박일규" userId="262d7f48-c102-4d63-8402-4117f24eb66a" providerId="ADAL" clId="{F8A34F01-6B8D-4B8F-BDA6-3E086084B167}" dt="2021-06-24T00:38:16.811" v="7" actId="1036"/>
          <ac:graphicFrameMkLst>
            <pc:docMk/>
            <pc:sldMk cId="686965403" sldId="335"/>
            <ac:graphicFrameMk id="340" creationId="{04CD1228-8020-4E27-938D-140E3CB4735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65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458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102651" y="101802"/>
            <a:ext cx="10571658" cy="7076835"/>
            <a:chOff x="1" y="-65"/>
            <a:chExt cx="12534898" cy="8992005"/>
          </a:xfrm>
        </p:grpSpPr>
        <p:pic>
          <p:nvPicPr>
            <p:cNvPr id="138" name="Google Shape;138;p20"/>
            <p:cNvPicPr preferRelativeResize="0"/>
            <p:nvPr/>
          </p:nvPicPr>
          <p:blipFill rotWithShape="1">
            <a:blip r:embed="rId2">
              <a:alphaModFix/>
            </a:blip>
            <a:srcRect r="34853" b="11420"/>
            <a:stretch/>
          </p:blipFill>
          <p:spPr>
            <a:xfrm>
              <a:off x="1" y="1524"/>
              <a:ext cx="4467827" cy="8772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2">
              <a:alphaModFix/>
            </a:blip>
            <a:srcRect l="24601" r="27512" b="9199"/>
            <a:stretch/>
          </p:blipFill>
          <p:spPr>
            <a:xfrm>
              <a:off x="4376731" y="-65"/>
              <a:ext cx="8158168" cy="8992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0"/>
          <p:cNvSpPr/>
          <p:nvPr/>
        </p:nvSpPr>
        <p:spPr>
          <a:xfrm>
            <a:off x="5159978" y="7271634"/>
            <a:ext cx="476636" cy="15617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r="45895" b="88641"/>
          <a:stretch/>
        </p:blipFill>
        <p:spPr>
          <a:xfrm>
            <a:off x="1" y="0"/>
            <a:ext cx="3129323" cy="885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0"/>
          <p:cNvGrpSpPr/>
          <p:nvPr/>
        </p:nvGrpSpPr>
        <p:grpSpPr>
          <a:xfrm>
            <a:off x="0" y="7489578"/>
            <a:ext cx="10796588" cy="66922"/>
            <a:chOff x="0" y="9516170"/>
            <a:chExt cx="12801600" cy="85030"/>
          </a:xfrm>
        </p:grpSpPr>
        <p:sp>
          <p:nvSpPr>
            <p:cNvPr id="144" name="Google Shape;144;p20"/>
            <p:cNvSpPr/>
            <p:nvPr/>
          </p:nvSpPr>
          <p:spPr>
            <a:xfrm>
              <a:off x="0" y="9542839"/>
              <a:ext cx="12801600" cy="58361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1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154676" y="9516170"/>
              <a:ext cx="492248" cy="45719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1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24;p3">
            <a:extLst>
              <a:ext uri="{FF2B5EF4-FFF2-40B4-BE49-F238E27FC236}">
                <a16:creationId xmlns:a16="http://schemas.microsoft.com/office/drawing/2014/main" xmlns="" id="{98CDDF1F-D984-4C5B-9BAE-B31A4DC98666}"/>
              </a:ext>
            </a:extLst>
          </p:cNvPr>
          <p:cNvSpPr txBox="1"/>
          <p:nvPr userDrawn="1"/>
        </p:nvSpPr>
        <p:spPr>
          <a:xfrm>
            <a:off x="4735158" y="7174214"/>
            <a:ext cx="1324686" cy="18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00" tIns="42650" rIns="85300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스터4" preserve="1">
  <p:cSld name="마스터4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E02F94-C951-4F38-B607-B6BECDFDA5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9" y="-19050"/>
            <a:ext cx="10792389" cy="7556500"/>
          </a:xfrm>
          <a:prstGeom prst="rect">
            <a:avLst/>
          </a:prstGeom>
        </p:spPr>
      </p:pic>
      <p:sp>
        <p:nvSpPr>
          <p:cNvPr id="48" name="Google Shape;48;p6"/>
          <p:cNvSpPr txBox="1"/>
          <p:nvPr/>
        </p:nvSpPr>
        <p:spPr>
          <a:xfrm>
            <a:off x="4735158" y="7174214"/>
            <a:ext cx="1324686" cy="18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00" tIns="42650" rIns="85300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33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66928DE-3718-49AB-BDBC-8FE1090A0E70}"/>
              </a:ext>
            </a:extLst>
          </p:cNvPr>
          <p:cNvSpPr/>
          <p:nvPr userDrawn="1"/>
        </p:nvSpPr>
        <p:spPr>
          <a:xfrm>
            <a:off x="457729" y="7150332"/>
            <a:ext cx="2420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2021</a:t>
            </a:r>
            <a:r>
              <a:rPr lang="ko-KR" altLang="en-US" sz="900" spc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지능형 휴대 수하물 보안검색 기술 개발</a:t>
            </a:r>
          </a:p>
        </p:txBody>
      </p:sp>
      <p:pic>
        <p:nvPicPr>
          <p:cNvPr id="9" name="Google Shape;13;p1" descr="CUBOX">
            <a:extLst>
              <a:ext uri="{FF2B5EF4-FFF2-40B4-BE49-F238E27FC236}">
                <a16:creationId xmlns:a16="http://schemas.microsoft.com/office/drawing/2014/main" xmlns="" id="{BD7F3A27-7673-409F-AFA9-E09460E1F07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457067" y="7191903"/>
            <a:ext cx="781672" cy="159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1">
            <a:extLst>
              <a:ext uri="{FF2B5EF4-FFF2-40B4-BE49-F238E27FC236}">
                <a16:creationId xmlns:a16="http://schemas.microsoft.com/office/drawing/2014/main" xmlns="" id="{A8C102D8-00F0-4042-9A81-A2A980562063}"/>
              </a:ext>
            </a:extLst>
          </p:cNvPr>
          <p:cNvSpPr/>
          <p:nvPr userDrawn="1"/>
        </p:nvSpPr>
        <p:spPr>
          <a:xfrm>
            <a:off x="9273039" y="7195480"/>
            <a:ext cx="987706" cy="1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2495B3"/>
                </a:solidFill>
                <a:latin typeface="고도 B" panose="02000503000000020004" pitchFamily="2" charset="-127"/>
                <a:ea typeface="고도 B" panose="02000503000000020004" pitchFamily="2" charset="-127"/>
                <a:cs typeface="Arial"/>
                <a:sym typeface="Arial"/>
              </a:rPr>
              <a:t>CONSORTIUM</a:t>
            </a:r>
            <a:endParaRPr sz="1100" b="0" i="0" u="none" strike="noStrike" cap="none">
              <a:solidFill>
                <a:srgbClr val="2495B3"/>
              </a:solidFill>
              <a:latin typeface="고도 B" panose="02000503000000020004" pitchFamily="2" charset="-127"/>
              <a:ea typeface="고도 B" panose="02000503000000020004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7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9">
          <p15:clr>
            <a:srgbClr val="FBAE40"/>
          </p15:clr>
        </p15:guide>
        <p15:guide id="2" orient="horz" pos="4748">
          <p15:clr>
            <a:srgbClr val="FBAE40"/>
          </p15:clr>
        </p15:guide>
        <p15:guide id="3" pos="455">
          <p15:clr>
            <a:srgbClr val="FBAE40"/>
          </p15:clr>
        </p15:guide>
        <p15:guide id="4" pos="75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42266" y="7003758"/>
            <a:ext cx="242923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576370" y="7003758"/>
            <a:ext cx="3643848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625090" y="7003758"/>
            <a:ext cx="2429232" cy="40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" name="Google Shape;13;p1" descr="CUBOX">
            <a:extLst>
              <a:ext uri="{FF2B5EF4-FFF2-40B4-BE49-F238E27FC236}">
                <a16:creationId xmlns:a16="http://schemas.microsoft.com/office/drawing/2014/main" xmlns="" id="{601CED4A-FAAE-4098-8618-704335DB0C8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457067" y="7191903"/>
            <a:ext cx="781672" cy="1594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;p1">
            <a:extLst>
              <a:ext uri="{FF2B5EF4-FFF2-40B4-BE49-F238E27FC236}">
                <a16:creationId xmlns:a16="http://schemas.microsoft.com/office/drawing/2014/main" xmlns="" id="{9EFEA9A3-148E-403A-A2E6-D880AA280008}"/>
              </a:ext>
            </a:extLst>
          </p:cNvPr>
          <p:cNvSpPr/>
          <p:nvPr userDrawn="1"/>
        </p:nvSpPr>
        <p:spPr>
          <a:xfrm>
            <a:off x="9273039" y="7224055"/>
            <a:ext cx="987706" cy="18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rgbClr val="2495B3"/>
                </a:solidFill>
                <a:latin typeface="고도 B" panose="02000503000000020004" pitchFamily="2" charset="-127"/>
                <a:ea typeface="고도 B" panose="02000503000000020004" pitchFamily="2" charset="-127"/>
                <a:cs typeface="Arial"/>
                <a:sym typeface="Arial"/>
              </a:rPr>
              <a:t>CONSORTIUM</a:t>
            </a:r>
            <a:endParaRPr sz="1100" b="0" i="0" u="none" strike="noStrike" cap="none" dirty="0">
              <a:solidFill>
                <a:srgbClr val="2495B3"/>
              </a:solidFill>
              <a:latin typeface="고도 B" panose="02000503000000020004" pitchFamily="2" charset="-127"/>
              <a:ea typeface="고도 B" panose="02000503000000020004" pitchFamily="2" charset="-127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452C05F-4AFB-4833-A61D-49598CC0375C}"/>
              </a:ext>
            </a:extLst>
          </p:cNvPr>
          <p:cNvSpPr/>
          <p:nvPr userDrawn="1"/>
        </p:nvSpPr>
        <p:spPr>
          <a:xfrm>
            <a:off x="457729" y="7150332"/>
            <a:ext cx="22717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2022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</a:t>
            </a:r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91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번 </a:t>
            </a:r>
            <a:r>
              <a:rPr lang="en-US" altLang="ko-KR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X-ray </a:t>
            </a:r>
            <a:r>
              <a:rPr lang="ko-KR" altLang="en-US" sz="900" spc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다중 객체 인식 데이터 </a:t>
            </a:r>
            <a:endParaRPr lang="ko-KR" altLang="en-US" sz="900" spc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22">
            <a:extLst>
              <a:ext uri="{FF2B5EF4-FFF2-40B4-BE49-F238E27FC236}">
                <a16:creationId xmlns:a16="http://schemas.microsoft.com/office/drawing/2014/main" xmlns="" id="{661331D3-A654-414F-8809-F4C1DCECE7A3}"/>
              </a:ext>
            </a:extLst>
          </p:cNvPr>
          <p:cNvSpPr/>
          <p:nvPr/>
        </p:nvSpPr>
        <p:spPr>
          <a:xfrm flipH="1">
            <a:off x="2342586" y="1795549"/>
            <a:ext cx="1410115" cy="9227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79" name="직사각형 22">
            <a:extLst>
              <a:ext uri="{FF2B5EF4-FFF2-40B4-BE49-F238E27FC236}">
                <a16:creationId xmlns:a16="http://schemas.microsoft.com/office/drawing/2014/main" xmlns="" id="{FDEAFBF5-A8BC-4C99-B00E-D4874F1A844A}"/>
              </a:ext>
            </a:extLst>
          </p:cNvPr>
          <p:cNvSpPr/>
          <p:nvPr/>
        </p:nvSpPr>
        <p:spPr>
          <a:xfrm flipH="1">
            <a:off x="6612215" y="1642414"/>
            <a:ext cx="3966718" cy="5270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88BF19C-466F-4E50-9FBE-468FB47D96B2}"/>
              </a:ext>
            </a:extLst>
          </p:cNvPr>
          <p:cNvSpPr/>
          <p:nvPr/>
        </p:nvSpPr>
        <p:spPr>
          <a:xfrm>
            <a:off x="6684248" y="574999"/>
            <a:ext cx="216000" cy="212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530"/>
            <a:endParaRPr lang="ko-KR" altLang="en-US" sz="150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3" name="Google Shape;255;p29">
            <a:extLst>
              <a:ext uri="{FF2B5EF4-FFF2-40B4-BE49-F238E27FC236}">
                <a16:creationId xmlns:a16="http://schemas.microsoft.com/office/drawing/2014/main" xmlns="" id="{4B9B5EB0-07BE-4888-B2EB-D848F66AB5D5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45"/>
              <a:buFont typeface="Arial"/>
              <a:buNone/>
            </a:pP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관리 시스템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구성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4" name="Google Shape;256;p29">
            <a:extLst>
              <a:ext uri="{FF2B5EF4-FFF2-40B4-BE49-F238E27FC236}">
                <a16:creationId xmlns:a16="http://schemas.microsoft.com/office/drawing/2014/main" xmlns="" id="{77EF7AFA-9662-4806-A676-CC42A0FEEF45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1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sp>
        <p:nvSpPr>
          <p:cNvPr id="231" name="Text Box 821">
            <a:extLst>
              <a:ext uri="{FF2B5EF4-FFF2-40B4-BE49-F238E27FC236}">
                <a16:creationId xmlns:a16="http://schemas.microsoft.com/office/drawing/2014/main" xmlns="" id="{815EFD0F-886F-45B2-995E-C9E59E88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057" y="1216470"/>
            <a:ext cx="3953824" cy="412809"/>
          </a:xfrm>
          <a:prstGeom prst="rect">
            <a:avLst/>
          </a:prstGeom>
          <a:solidFill>
            <a:srgbClr val="2074CE"/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>
              <a:defRPr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 Bold" panose="020D0304000000000000" pitchFamily="50" charset="-127"/>
                <a:ea typeface="나눔고딕 Bold" panose="020D0304000000000000" pitchFamily="50" charset="-127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촬영 관리 클라이언트 구성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3130DFA6-6B32-4F8B-AC9F-E69E4670A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6" t="22377" r="29526" b="7839"/>
          <a:stretch/>
        </p:blipFill>
        <p:spPr>
          <a:xfrm>
            <a:off x="660753" y="2060504"/>
            <a:ext cx="863747" cy="638103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F7E7D0D4-5604-431A-8C74-AAE13F7FC20D}"/>
              </a:ext>
            </a:extLst>
          </p:cNvPr>
          <p:cNvSpPr txBox="1"/>
          <p:nvPr/>
        </p:nvSpPr>
        <p:spPr>
          <a:xfrm>
            <a:off x="519537" y="1848470"/>
            <a:ext cx="108802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X-RAY</a:t>
            </a:r>
            <a:endParaRPr lang="en-US" altLang="ko-KR" sz="3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  <a:stCxn id="237" idx="3"/>
            <a:endCxn id="257" idx="1"/>
          </p:cNvCxnSpPr>
          <p:nvPr/>
        </p:nvCxnSpPr>
        <p:spPr>
          <a:xfrm>
            <a:off x="1524500" y="2379556"/>
            <a:ext cx="3354331" cy="1965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48A0A656-DFFB-46F0-801E-3BD6970AE481}"/>
              </a:ext>
            </a:extLst>
          </p:cNvPr>
          <p:cNvGrpSpPr/>
          <p:nvPr/>
        </p:nvGrpSpPr>
        <p:grpSpPr>
          <a:xfrm>
            <a:off x="7480628" y="2075367"/>
            <a:ext cx="2255054" cy="1492626"/>
            <a:chOff x="-636255" y="2278753"/>
            <a:chExt cx="6875039" cy="4760676"/>
          </a:xfrm>
        </p:grpSpPr>
        <p:pic>
          <p:nvPicPr>
            <p:cNvPr id="242" name="Picture 2" descr="D:\바탕화면\iMac.png">
              <a:extLst>
                <a:ext uri="{FF2B5EF4-FFF2-40B4-BE49-F238E27FC236}">
                  <a16:creationId xmlns:a16="http://schemas.microsoft.com/office/drawing/2014/main" xmlns="" id="{B8A64D18-AC7C-4FE9-ABD1-8B35D35390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67" r="-1563" b="5838"/>
            <a:stretch/>
          </p:blipFill>
          <p:spPr bwMode="auto">
            <a:xfrm flipH="1">
              <a:off x="-636255" y="2278753"/>
              <a:ext cx="6875039" cy="460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xmlns="" id="{F3C79B3E-1696-4669-98DB-AAFD7F30C0AD}"/>
                </a:ext>
              </a:extLst>
            </p:cNvPr>
            <p:cNvSpPr/>
            <p:nvPr/>
          </p:nvSpPr>
          <p:spPr>
            <a:xfrm>
              <a:off x="1646193" y="6647544"/>
              <a:ext cx="2336800" cy="3918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530"/>
              <a:endParaRPr lang="ko-KR" altLang="en-US" sz="8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245" name="직사각형 22">
            <a:extLst>
              <a:ext uri="{FF2B5EF4-FFF2-40B4-BE49-F238E27FC236}">
                <a16:creationId xmlns:a16="http://schemas.microsoft.com/office/drawing/2014/main" xmlns="" id="{8B88E1B8-C757-4D2E-AACE-B90169C6FC18}"/>
              </a:ext>
            </a:extLst>
          </p:cNvPr>
          <p:cNvSpPr/>
          <p:nvPr/>
        </p:nvSpPr>
        <p:spPr>
          <a:xfrm flipH="1">
            <a:off x="4419382" y="3241553"/>
            <a:ext cx="1410115" cy="10466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5820" indent="-85820" eaLnBrk="0" fontAlgn="base" latinLnBrk="0" hangingPunct="0">
              <a:spcAft>
                <a:spcPts val="1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tabLst>
                <a:tab pos="502398" algn="l"/>
                <a:tab pos="1004799" algn="l"/>
                <a:tab pos="1510318" algn="l"/>
                <a:tab pos="2012716" algn="l"/>
                <a:tab pos="2515116" algn="l"/>
                <a:tab pos="3019075" algn="l"/>
                <a:tab pos="3521473" algn="l"/>
                <a:tab pos="4025433" algn="l"/>
                <a:tab pos="4529392" algn="l"/>
                <a:tab pos="5031790" algn="l"/>
                <a:tab pos="5535748" algn="l"/>
                <a:tab pos="6542108" algn="l"/>
                <a:tab pos="7046067" algn="l"/>
                <a:tab pos="7548465" algn="l"/>
                <a:tab pos="8050864" algn="l"/>
                <a:tab pos="8554824" algn="l"/>
                <a:tab pos="9058781" algn="l"/>
                <a:tab pos="9561181" algn="l"/>
                <a:tab pos="10065141" algn="l"/>
                <a:tab pos="10567540" algn="l"/>
                <a:tab pos="11071499" algn="l"/>
                <a:tab pos="11575459" algn="l"/>
                <a:tab pos="12077858" algn="l"/>
                <a:tab pos="12581815" algn="l"/>
                <a:tab pos="13084215" algn="l"/>
                <a:tab pos="13586613" algn="l"/>
                <a:tab pos="14092134" algn="l"/>
                <a:tab pos="14594531" algn="l"/>
                <a:tab pos="15096932" algn="l"/>
                <a:tab pos="15600890" algn="l"/>
                <a:tab pos="16103289" algn="l"/>
              </a:tabLst>
            </a:pPr>
            <a:endParaRPr kumimoji="1" lang="ko-KR" altLang="en-US" sz="900" spc="-8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55" name="Text Box 821">
            <a:extLst>
              <a:ext uri="{FF2B5EF4-FFF2-40B4-BE49-F238E27FC236}">
                <a16:creationId xmlns:a16="http://schemas.microsoft.com/office/drawing/2014/main" xmlns="" id="{C2B5B3A7-6F52-4643-837B-312062AC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07" y="1190657"/>
            <a:ext cx="1675422" cy="412809"/>
          </a:xfrm>
          <a:prstGeom prst="rect">
            <a:avLst/>
          </a:prstGeom>
          <a:solidFill>
            <a:srgbClr val="2074CE"/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>
            <a:defPPr>
              <a:defRPr lang="ko-KR"/>
            </a:defPPr>
            <a:lvl1pPr>
              <a:defRPr sz="11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 Bold" panose="020D0304000000000000" pitchFamily="50" charset="-127"/>
                <a:ea typeface="나눔고딕 Bold" panose="020D0304000000000000" pitchFamily="50" charset="-127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휴대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수하물반입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4573310" y="4011235"/>
            <a:ext cx="10868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실사 이미지</a:t>
            </a:r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/</a:t>
            </a:r>
          </a:p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X-Ray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이미지 저장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289" name="이등변 삼각형 288">
            <a:extLst>
              <a:ext uri="{FF2B5EF4-FFF2-40B4-BE49-F238E27FC236}">
                <a16:creationId xmlns:a16="http://schemas.microsoft.com/office/drawing/2014/main" xmlns="" id="{24A2E94A-9E76-4577-ACD0-272F6D6D0C6D}"/>
              </a:ext>
            </a:extLst>
          </p:cNvPr>
          <p:cNvSpPr/>
          <p:nvPr/>
        </p:nvSpPr>
        <p:spPr>
          <a:xfrm rot="16200000">
            <a:off x="4064460" y="4378481"/>
            <a:ext cx="4339595" cy="641582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" name="이등변 삼각형 289">
            <a:extLst>
              <a:ext uri="{FF2B5EF4-FFF2-40B4-BE49-F238E27FC236}">
                <a16:creationId xmlns:a16="http://schemas.microsoft.com/office/drawing/2014/main" xmlns="" id="{A85DF250-79BB-4FF4-92E6-B9EE7A6DAF6C}"/>
              </a:ext>
            </a:extLst>
          </p:cNvPr>
          <p:cNvSpPr/>
          <p:nvPr/>
        </p:nvSpPr>
        <p:spPr>
          <a:xfrm rot="16200000" flipH="1">
            <a:off x="5576681" y="1551107"/>
            <a:ext cx="1303909" cy="652825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2" name="양쪽 모서리가 둥근 사각형 281">
            <a:extLst>
              <a:ext uri="{FF2B5EF4-FFF2-40B4-BE49-F238E27FC236}">
                <a16:creationId xmlns:a16="http://schemas.microsoft.com/office/drawing/2014/main" xmlns="" id="{FB0CAA59-CB2C-40E5-92B9-4C3542CE6527}"/>
              </a:ext>
            </a:extLst>
          </p:cNvPr>
          <p:cNvSpPr/>
          <p:nvPr/>
        </p:nvSpPr>
        <p:spPr>
          <a:xfrm flipH="1">
            <a:off x="4428692" y="3140655"/>
            <a:ext cx="1389844" cy="253731"/>
          </a:xfrm>
          <a:prstGeom prst="rect">
            <a:avLst/>
          </a:prstGeom>
          <a:solidFill>
            <a:srgbClr val="7ACAFF"/>
          </a:solidFill>
          <a:ln w="3175" cmpd="thinThick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NAS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서버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60B1AD4F-DD2C-4FF3-AE82-B77F9581FCFC}"/>
              </a:ext>
            </a:extLst>
          </p:cNvPr>
          <p:cNvSpPr txBox="1"/>
          <p:nvPr/>
        </p:nvSpPr>
        <p:spPr>
          <a:xfrm>
            <a:off x="7858432" y="3651967"/>
            <a:ext cx="14740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클라이언트 예시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xmlns="" id="{2EF6CD16-D6FE-4E32-897E-D150909E27CB}"/>
              </a:ext>
            </a:extLst>
          </p:cNvPr>
          <p:cNvGrpSpPr/>
          <p:nvPr/>
        </p:nvGrpSpPr>
        <p:grpSpPr>
          <a:xfrm>
            <a:off x="2430670" y="1845218"/>
            <a:ext cx="427548" cy="346765"/>
            <a:chOff x="8031606" y="5603758"/>
            <a:chExt cx="585808" cy="449907"/>
          </a:xfrm>
        </p:grpSpPr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xmlns="" id="{33C82472-7CDA-4745-A58F-291DA8087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64781" y="5603758"/>
              <a:ext cx="345559" cy="345558"/>
            </a:xfrm>
            <a:prstGeom prst="rect">
              <a:avLst/>
            </a:prstGeom>
          </p:spPr>
        </p:pic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xmlns="" id="{1917E53C-3E4C-4637-B97A-859F022321D2}"/>
                </a:ext>
              </a:extLst>
            </p:cNvPr>
            <p:cNvSpPr/>
            <p:nvPr/>
          </p:nvSpPr>
          <p:spPr>
            <a:xfrm>
              <a:off x="8031606" y="5924606"/>
              <a:ext cx="585808" cy="1290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600" b="1" dirty="0">
                  <a:solidFill>
                    <a:schemeClr val="bg2"/>
                  </a:solidFill>
                  <a:latin typeface="Cambria Math"/>
                </a:rPr>
                <a:t>Images</a:t>
              </a:r>
            </a:p>
          </p:txBody>
        </p:sp>
      </p:grpSp>
      <p:pic>
        <p:nvPicPr>
          <p:cNvPr id="336" name="그림 335">
            <a:extLst>
              <a:ext uri="{FF2B5EF4-FFF2-40B4-BE49-F238E27FC236}">
                <a16:creationId xmlns:a16="http://schemas.microsoft.com/office/drawing/2014/main" xmlns="" id="{17253EA1-195D-4996-AB06-1430EB37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4128" y="2203130"/>
            <a:ext cx="1083289" cy="44842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xmlns="" id="{0B994052-6164-48B7-81FB-D227E3247181}"/>
              </a:ext>
            </a:extLst>
          </p:cNvPr>
          <p:cNvSpPr txBox="1"/>
          <p:nvPr/>
        </p:nvSpPr>
        <p:spPr>
          <a:xfrm>
            <a:off x="2781429" y="1878602"/>
            <a:ext cx="7144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관리 클라이언트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xmlns="" id="{A568CDAE-5061-456A-9CC6-22E1A591085E}"/>
              </a:ext>
            </a:extLst>
          </p:cNvPr>
          <p:cNvSpPr txBox="1"/>
          <p:nvPr/>
        </p:nvSpPr>
        <p:spPr>
          <a:xfrm>
            <a:off x="3743237" y="2053714"/>
            <a:ext cx="10388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실사 이미지</a:t>
            </a:r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</a:t>
            </a:r>
          </a:p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</a:t>
            </a:r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전송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3DA4F478-DBBB-464A-8EFC-CEBEFB5007F4}"/>
              </a:ext>
            </a:extLst>
          </p:cNvPr>
          <p:cNvGrpSpPr/>
          <p:nvPr/>
        </p:nvGrpSpPr>
        <p:grpSpPr>
          <a:xfrm>
            <a:off x="708134" y="4731798"/>
            <a:ext cx="4789224" cy="2408416"/>
            <a:chOff x="720581" y="6166041"/>
            <a:chExt cx="3111683" cy="201367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DCDE6DB3-4309-4645-897A-FE70928542F0}"/>
                </a:ext>
              </a:extLst>
            </p:cNvPr>
            <p:cNvSpPr/>
            <p:nvPr/>
          </p:nvSpPr>
          <p:spPr>
            <a:xfrm>
              <a:off x="720581" y="6441461"/>
              <a:ext cx="3111681" cy="17382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marL="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3872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67745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1617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3549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69362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03235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37107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70980" algn="l" defTabSz="1067745" rtl="0" eaLnBrk="1" latinLnBrk="1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09" marR="0" lvl="0" indent="-85709" algn="l" defTabSz="10674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itchFamily="18" charset="-127"/>
                <a:ea typeface="Rix모던고딕 L" pitchFamily="18" charset="-127"/>
                <a:cs typeface="+mn-cs"/>
              </a:endParaRPr>
            </a:p>
          </p:txBody>
        </p:sp>
        <p:sp>
          <p:nvSpPr>
            <p:cNvPr id="111" name="양쪽 모서리가 둥근 사각형 51">
              <a:extLst>
                <a:ext uri="{FF2B5EF4-FFF2-40B4-BE49-F238E27FC236}">
                  <a16:creationId xmlns:a16="http://schemas.microsoft.com/office/drawing/2014/main" xmlns="" id="{3192158A-DAB3-47C0-A2A5-1767CFEE6FB1}"/>
                </a:ext>
              </a:extLst>
            </p:cNvPr>
            <p:cNvSpPr/>
            <p:nvPr/>
          </p:nvSpPr>
          <p:spPr>
            <a:xfrm rot="10800000" flipH="1" flipV="1">
              <a:off x="720583" y="6166041"/>
              <a:ext cx="3111681" cy="275674"/>
            </a:xfrm>
            <a:prstGeom prst="round2SameRect">
              <a:avLst/>
            </a:prstGeom>
            <a:solidFill>
              <a:srgbClr val="2074CE"/>
            </a:solidFill>
            <a:ln w="3175" cmpd="thinThick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 indent="-74197" algn="ctr" defTabSz="919745" eaLnBrk="0" fontAlgn="ctr" hangingPunct="0">
                <a:spcBef>
                  <a:spcPct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80000"/>
                <a:tabLst>
                  <a:tab pos="2374104" algn="l"/>
                  <a:tab pos="4980577" algn="l"/>
                </a:tabLst>
                <a:defRPr/>
              </a:pPr>
              <a:r>
                <a:rPr lang="ko-KR" altLang="en-US" sz="1200" kern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관리 사이트 </a:t>
              </a:r>
              <a:r>
                <a:rPr kumimoji="1" lang="ko-KR" altLang="en-US" sz="1200" dirty="0" smtClean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rPr>
                <a:t>구성</a:t>
              </a:r>
              <a:endParaRPr kumimoji="1" lang="en-US" altLang="ko-KR" sz="1200" dirty="0">
                <a:solidFill>
                  <a:prstClr val="white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010F0C92-1C24-4455-8CE2-D4DC0982ED6D}"/>
              </a:ext>
            </a:extLst>
          </p:cNvPr>
          <p:cNvGrpSpPr/>
          <p:nvPr/>
        </p:nvGrpSpPr>
        <p:grpSpPr>
          <a:xfrm>
            <a:off x="4720317" y="1855741"/>
            <a:ext cx="822473" cy="934917"/>
            <a:chOff x="3322497" y="3693279"/>
            <a:chExt cx="735958" cy="976687"/>
          </a:xfrm>
        </p:grpSpPr>
        <p:pic>
          <p:nvPicPr>
            <p:cNvPr id="257" name="Picture 18">
              <a:extLst>
                <a:ext uri="{FF2B5EF4-FFF2-40B4-BE49-F238E27FC236}">
                  <a16:creationId xmlns:a16="http://schemas.microsoft.com/office/drawing/2014/main" xmlns="" id="{FF50B052-A56E-4581-A6B3-2B8DA8DC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37" y="3852097"/>
              <a:ext cx="425776" cy="817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xmlns="" id="{88FBA9F3-6688-4EF5-AB31-53326E0F555B}"/>
                </a:ext>
              </a:extLst>
            </p:cNvPr>
            <p:cNvSpPr txBox="1"/>
            <p:nvPr/>
          </p:nvSpPr>
          <p:spPr>
            <a:xfrm>
              <a:off x="3322497" y="3693279"/>
              <a:ext cx="735958" cy="1446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dirty="0" smtClean="0">
                  <a:gradFill>
                    <a:gsLst>
                      <a:gs pos="83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서버 전송용 </a:t>
              </a:r>
              <a:r>
                <a:rPr lang="en-US" altLang="ko-KR" sz="900" dirty="0" smtClean="0">
                  <a:gradFill>
                    <a:gsLst>
                      <a:gs pos="83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PC</a:t>
              </a:r>
              <a:endParaRPr lang="en-US" altLang="ko-KR" sz="9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</p:grpSp>
      <p:pic>
        <p:nvPicPr>
          <p:cNvPr id="124" name="그림 2">
            <a:extLst>
              <a:ext uri="{FF2B5EF4-FFF2-40B4-BE49-F238E27FC236}">
                <a16:creationId xmlns:a16="http://schemas.microsoft.com/office/drawing/2014/main" xmlns="" id="{23DD61FE-CE92-434C-A9DF-2DB76A17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03" y="3581213"/>
            <a:ext cx="732422" cy="4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  <a:stCxn id="257" idx="2"/>
            <a:endCxn id="302" idx="0"/>
          </p:cNvCxnSpPr>
          <p:nvPr/>
        </p:nvCxnSpPr>
        <p:spPr>
          <a:xfrm>
            <a:off x="5116745" y="2790656"/>
            <a:ext cx="6869" cy="34999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3E986C20-AF3D-437C-AD55-097D32EF94D3}"/>
              </a:ext>
            </a:extLst>
          </p:cNvPr>
          <p:cNvGrpSpPr/>
          <p:nvPr/>
        </p:nvGrpSpPr>
        <p:grpSpPr>
          <a:xfrm>
            <a:off x="2634708" y="3537690"/>
            <a:ext cx="822701" cy="533557"/>
            <a:chOff x="1013618" y="7215068"/>
            <a:chExt cx="517271" cy="380650"/>
          </a:xfrm>
        </p:grpSpPr>
        <p:sp>
          <p:nvSpPr>
            <p:cNvPr id="77" name="Freeform 200">
              <a:extLst>
                <a:ext uri="{FF2B5EF4-FFF2-40B4-BE49-F238E27FC236}">
                  <a16:creationId xmlns:a16="http://schemas.microsoft.com/office/drawing/2014/main" xmlns="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78" name="Rectangle 201">
              <a:extLst>
                <a:ext uri="{FF2B5EF4-FFF2-40B4-BE49-F238E27FC236}">
                  <a16:creationId xmlns:a16="http://schemas.microsoft.com/office/drawing/2014/main" xmlns="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79" name="Freeform 202">
              <a:extLst>
                <a:ext uri="{FF2B5EF4-FFF2-40B4-BE49-F238E27FC236}">
                  <a16:creationId xmlns:a16="http://schemas.microsoft.com/office/drawing/2014/main" xmlns="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81" name="Freeform 203">
              <a:extLst>
                <a:ext uri="{FF2B5EF4-FFF2-40B4-BE49-F238E27FC236}">
                  <a16:creationId xmlns:a16="http://schemas.microsoft.com/office/drawing/2014/main" xmlns="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2518468" y="4179254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이미지 검수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</p:cNvCxnSpPr>
          <p:nvPr/>
        </p:nvCxnSpPr>
        <p:spPr>
          <a:xfrm flipH="1">
            <a:off x="3565956" y="3746697"/>
            <a:ext cx="743652" cy="680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8FBA9F3-6688-4EF5-AB31-53326E0F555B}"/>
              </a:ext>
            </a:extLst>
          </p:cNvPr>
          <p:cNvSpPr txBox="1"/>
          <p:nvPr/>
        </p:nvSpPr>
        <p:spPr>
          <a:xfrm>
            <a:off x="2646618" y="3244813"/>
            <a:ext cx="82247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관리 사이트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3E986C20-AF3D-437C-AD55-097D32EF94D3}"/>
              </a:ext>
            </a:extLst>
          </p:cNvPr>
          <p:cNvGrpSpPr/>
          <p:nvPr/>
        </p:nvGrpSpPr>
        <p:grpSpPr>
          <a:xfrm>
            <a:off x="650350" y="3531125"/>
            <a:ext cx="822701" cy="533557"/>
            <a:chOff x="1013618" y="7215068"/>
            <a:chExt cx="517271" cy="380650"/>
          </a:xfrm>
        </p:grpSpPr>
        <p:sp>
          <p:nvSpPr>
            <p:cNvPr id="94" name="Freeform 200">
              <a:extLst>
                <a:ext uri="{FF2B5EF4-FFF2-40B4-BE49-F238E27FC236}">
                  <a16:creationId xmlns:a16="http://schemas.microsoft.com/office/drawing/2014/main" xmlns="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5" name="Rectangle 201">
              <a:extLst>
                <a:ext uri="{FF2B5EF4-FFF2-40B4-BE49-F238E27FC236}">
                  <a16:creationId xmlns:a16="http://schemas.microsoft.com/office/drawing/2014/main" xmlns="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6" name="Freeform 202">
              <a:extLst>
                <a:ext uri="{FF2B5EF4-FFF2-40B4-BE49-F238E27FC236}">
                  <a16:creationId xmlns:a16="http://schemas.microsoft.com/office/drawing/2014/main" xmlns="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97" name="Freeform 203">
              <a:extLst>
                <a:ext uri="{FF2B5EF4-FFF2-40B4-BE49-F238E27FC236}">
                  <a16:creationId xmlns:a16="http://schemas.microsoft.com/office/drawing/2014/main" xmlns="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534110" y="4172689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촬영 이미지 </a:t>
            </a:r>
            <a:r>
              <a:rPr lang="ko-KR" altLang="en-US" sz="90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라벨링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88FBA9F3-6688-4EF5-AB31-53326E0F555B}"/>
              </a:ext>
            </a:extLst>
          </p:cNvPr>
          <p:cNvSpPr txBox="1"/>
          <p:nvPr/>
        </p:nvSpPr>
        <p:spPr>
          <a:xfrm>
            <a:off x="586150" y="3265283"/>
            <a:ext cx="94345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Superb AI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D1354463-779B-4016-859D-EB264FD1AD3A}"/>
              </a:ext>
            </a:extLst>
          </p:cNvPr>
          <p:cNvCxnSpPr>
            <a:cxnSpLocks/>
          </p:cNvCxnSpPr>
          <p:nvPr/>
        </p:nvCxnSpPr>
        <p:spPr>
          <a:xfrm flipH="1" flipV="1">
            <a:off x="1506195" y="3746697"/>
            <a:ext cx="1066340" cy="160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8FBA9F3-6688-4EF5-AB31-53326E0F555B}"/>
              </a:ext>
            </a:extLst>
          </p:cNvPr>
          <p:cNvSpPr txBox="1"/>
          <p:nvPr/>
        </p:nvSpPr>
        <p:spPr>
          <a:xfrm>
            <a:off x="1516691" y="3523903"/>
            <a:ext cx="10663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검수된 이미지 전송</a:t>
            </a:r>
            <a:endParaRPr lang="en-US" altLang="ko-KR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534110" y="2789260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9-View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41709" y="2965655"/>
            <a:ext cx="5519911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89191" y="2702339"/>
            <a:ext cx="1518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ea typeface="Rix모던고딕 B" panose="02020603020101020101"/>
              </a:rPr>
              <a:t>[</a:t>
            </a:r>
            <a:r>
              <a:rPr lang="en-US" altLang="ko-KR" sz="900" dirty="0" err="1" smtClean="0">
                <a:ea typeface="Rix모던고딕 B" panose="02020603020101020101"/>
              </a:rPr>
              <a:t>SSTLabs</a:t>
            </a:r>
            <a:r>
              <a:rPr lang="en-US" altLang="ko-KR" sz="900" dirty="0" smtClean="0">
                <a:ea typeface="Rix모던고딕 B" panose="02020603020101020101"/>
              </a:rPr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96167" y="4315100"/>
            <a:ext cx="1518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ea typeface="Rix모던고딕 B" panose="02020603020101020101"/>
              </a:rPr>
              <a:t>[</a:t>
            </a:r>
            <a:r>
              <a:rPr lang="ko-KR" altLang="en-US" sz="900" dirty="0" err="1" smtClean="0">
                <a:ea typeface="Rix모던고딕 B" panose="02020603020101020101"/>
              </a:rPr>
              <a:t>씨유박스</a:t>
            </a:r>
            <a:r>
              <a:rPr lang="en-US" altLang="ko-KR" sz="900" dirty="0" smtClean="0">
                <a:ea typeface="Rix모던고딕 B" panose="02020603020101020101"/>
              </a:rPr>
              <a:t>]</a:t>
            </a:r>
          </a:p>
        </p:txBody>
      </p:sp>
      <p:graphicFrame>
        <p:nvGraphicFramePr>
          <p:cNvPr id="90" name="표 14">
            <a:extLst>
              <a:ext uri="{FF2B5EF4-FFF2-40B4-BE49-F238E27FC236}">
                <a16:creationId xmlns:a16="http://schemas.microsoft.com/office/drawing/2014/main" xmlns="" id="{04CD1228-8020-4E27-938D-140E3CB4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14752"/>
              </p:ext>
            </p:extLst>
          </p:nvPr>
        </p:nvGraphicFramePr>
        <p:xfrm>
          <a:off x="3026464" y="5179785"/>
          <a:ext cx="2328195" cy="167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0">
                  <a:extLst>
                    <a:ext uri="{9D8B030D-6E8A-4147-A177-3AD203B41FA5}">
                      <a16:colId xmlns:a16="http://schemas.microsoft.com/office/drawing/2014/main" xmlns="" val="3957726469"/>
                    </a:ext>
                  </a:extLst>
                </a:gridCol>
                <a:gridCol w="1661695">
                  <a:extLst>
                    <a:ext uri="{9D8B030D-6E8A-4147-A177-3AD203B41FA5}">
                      <a16:colId xmlns:a16="http://schemas.microsoft.com/office/drawing/2014/main" xmlns="" val="3082110953"/>
                    </a:ext>
                  </a:extLst>
                </a:gridCol>
              </a:tblGrid>
              <a:tr h="32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strike="noStrike" kern="120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 및 설명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199199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HW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서버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NAS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8207235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SW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Front : React.js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Backend : Spring boot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5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서버</a:t>
                      </a:r>
                      <a:r>
                        <a:rPr lang="en-US" altLang="ko-KR" sz="85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 </a:t>
                      </a:r>
                      <a:r>
                        <a:rPr lang="ko-KR" altLang="en-US" sz="85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</a:t>
                      </a:r>
                      <a:endParaRPr lang="ko-KR" altLang="en-US" sz="85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Docker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Tomcat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PostgreSQL</a:t>
                      </a:r>
                    </a:p>
                    <a:p>
                      <a:pPr marL="171450" marR="0" lvl="0" indent="-1714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pc="-50" baseline="0" dirty="0" smtClean="0">
                          <a:gradFill>
                            <a:gsLst>
                              <a:gs pos="83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File Server</a:t>
                      </a:r>
                      <a:endParaRPr lang="en-US" altLang="ko-KR" sz="800" spc="-50" dirty="0">
                        <a:gradFill>
                          <a:gsLst>
                            <a:gs pos="8300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7350552"/>
                  </a:ext>
                </a:extLst>
              </a:tr>
            </a:tbl>
          </a:graphicData>
        </a:graphic>
      </p:graphicFrame>
      <p:graphicFrame>
        <p:nvGraphicFramePr>
          <p:cNvPr id="340" name="표 14">
            <a:extLst>
              <a:ext uri="{FF2B5EF4-FFF2-40B4-BE49-F238E27FC236}">
                <a16:creationId xmlns:a16="http://schemas.microsoft.com/office/drawing/2014/main" xmlns="" id="{04CD1228-8020-4E27-938D-140E3CB4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3414"/>
              </p:ext>
            </p:extLst>
          </p:nvPr>
        </p:nvGraphicFramePr>
        <p:xfrm>
          <a:off x="6744993" y="4057130"/>
          <a:ext cx="3700923" cy="190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30">
                  <a:extLst>
                    <a:ext uri="{9D8B030D-6E8A-4147-A177-3AD203B41FA5}">
                      <a16:colId xmlns:a16="http://schemas.microsoft.com/office/drawing/2014/main" xmlns="" val="3957726469"/>
                    </a:ext>
                  </a:extLst>
                </a:gridCol>
                <a:gridCol w="2829493">
                  <a:extLst>
                    <a:ext uri="{9D8B030D-6E8A-4147-A177-3AD203B41FA5}">
                      <a16:colId xmlns:a16="http://schemas.microsoft.com/office/drawing/2014/main" xmlns="" val="3082110953"/>
                    </a:ext>
                  </a:extLst>
                </a:gridCol>
              </a:tblGrid>
              <a:tr h="19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strike="noStrike" kern="120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구성 및 설명</a:t>
                      </a:r>
                      <a:endParaRPr lang="ko-KR" altLang="en-US" sz="900" b="1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199199"/>
                  </a:ext>
                </a:extLst>
              </a:tr>
              <a:tr h="496479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HW</a:t>
                      </a:r>
                      <a:endParaRPr lang="ko-KR" altLang="en-US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스캐너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프린터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소니 </a:t>
                      </a:r>
                      <a:r>
                        <a:rPr lang="ko-KR" altLang="en-US" sz="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미러리스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tx1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카메라</a:t>
                      </a:r>
                      <a:endParaRPr lang="en-US" altLang="ko-KR" sz="800" b="0" i="0" u="none" strike="noStrike" kern="1200" baseline="0" dirty="0" smtClean="0"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9532737"/>
                  </a:ext>
                </a:extLst>
              </a:tr>
              <a:tr h="7193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SW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향후 서비스 유지보수의 용이성을 위해 관리 사이트 개발 언어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(Java – Spring boot)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와 통일하면 좋으나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관리 클라이언트의 컨트롤이 </a:t>
                      </a: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C#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언어가 적합하다고 판단 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C#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기반의 윈도우 프로그램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C++ </a:t>
                      </a:r>
                      <a:r>
                        <a:rPr lang="ko-KR" altLang="en-US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라이브러리</a:t>
                      </a:r>
                      <a:endParaRPr lang="en-US" altLang="ko-KR" sz="800" b="0" i="0" u="none" strike="noStrike" kern="120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8207235"/>
                  </a:ext>
                </a:extLst>
              </a:tr>
              <a:tr h="380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B" panose="02020603020101020101" pitchFamily="18" charset="-127"/>
                          <a:ea typeface="Rix모던고딕 B" panose="02020603020101020101" pitchFamily="18" charset="-127"/>
                        </a:rPr>
                        <a:t>전송 형식</a:t>
                      </a:r>
                      <a:endParaRPr lang="en-US" altLang="ko-KR" sz="9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JSON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i="0" u="none" strike="noStrike" kern="120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Excel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xmlns="" id="{A85DF250-79BB-4FF4-92E6-B9EE7A6DAF6C}"/>
              </a:ext>
            </a:extLst>
          </p:cNvPr>
          <p:cNvSpPr/>
          <p:nvPr/>
        </p:nvSpPr>
        <p:spPr>
          <a:xfrm flipH="1">
            <a:off x="3058900" y="4354253"/>
            <a:ext cx="2455468" cy="395373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xmlns="" id="{A85DF250-79BB-4FF4-92E6-B9EE7A6DAF6C}"/>
              </a:ext>
            </a:extLst>
          </p:cNvPr>
          <p:cNvSpPr/>
          <p:nvPr/>
        </p:nvSpPr>
        <p:spPr>
          <a:xfrm>
            <a:off x="665650" y="4352529"/>
            <a:ext cx="2392204" cy="395373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3E986C20-AF3D-437C-AD55-097D32EF94D3}"/>
              </a:ext>
            </a:extLst>
          </p:cNvPr>
          <p:cNvGrpSpPr/>
          <p:nvPr/>
        </p:nvGrpSpPr>
        <p:grpSpPr>
          <a:xfrm>
            <a:off x="872425" y="5278280"/>
            <a:ext cx="1985793" cy="1312417"/>
            <a:chOff x="1013618" y="7215068"/>
            <a:chExt cx="517271" cy="380650"/>
          </a:xfrm>
        </p:grpSpPr>
        <p:sp>
          <p:nvSpPr>
            <p:cNvPr id="120" name="Freeform 200">
              <a:extLst>
                <a:ext uri="{FF2B5EF4-FFF2-40B4-BE49-F238E27FC236}">
                  <a16:creationId xmlns:a16="http://schemas.microsoft.com/office/drawing/2014/main" xmlns="" id="{4407852F-F2A8-4DE7-A2D5-397204FE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0" y="7552775"/>
              <a:ext cx="85727" cy="42943"/>
            </a:xfrm>
            <a:custGeom>
              <a:avLst/>
              <a:gdLst>
                <a:gd name="T0" fmla="*/ 541 w 541"/>
                <a:gd name="T1" fmla="*/ 271 h 271"/>
                <a:gd name="T2" fmla="*/ 0 w 541"/>
                <a:gd name="T3" fmla="*/ 271 h 271"/>
                <a:gd name="T4" fmla="*/ 68 w 541"/>
                <a:gd name="T5" fmla="*/ 0 h 271"/>
                <a:gd name="T6" fmla="*/ 474 w 541"/>
                <a:gd name="T7" fmla="*/ 0 h 271"/>
                <a:gd name="T8" fmla="*/ 541 w 541"/>
                <a:gd name="T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271">
                  <a:moveTo>
                    <a:pt x="541" y="271"/>
                  </a:moveTo>
                  <a:lnTo>
                    <a:pt x="0" y="271"/>
                  </a:lnTo>
                  <a:lnTo>
                    <a:pt x="68" y="0"/>
                  </a:lnTo>
                  <a:lnTo>
                    <a:pt x="474" y="0"/>
                  </a:lnTo>
                  <a:lnTo>
                    <a:pt x="541" y="271"/>
                  </a:lnTo>
                  <a:close/>
                </a:path>
              </a:pathLst>
            </a:custGeom>
            <a:solidFill>
              <a:srgbClr val="BF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1" name="Rectangle 201">
              <a:extLst>
                <a:ext uri="{FF2B5EF4-FFF2-40B4-BE49-F238E27FC236}">
                  <a16:creationId xmlns:a16="http://schemas.microsoft.com/office/drawing/2014/main" xmlns="" id="{F8C08DF1-A71E-4486-B7CE-4097CFF1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" y="7590330"/>
              <a:ext cx="128511" cy="5388"/>
            </a:xfrm>
            <a:prstGeom prst="rect">
              <a:avLst/>
            </a:pr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2" name="Freeform 202">
              <a:extLst>
                <a:ext uri="{FF2B5EF4-FFF2-40B4-BE49-F238E27FC236}">
                  <a16:creationId xmlns:a16="http://schemas.microsoft.com/office/drawing/2014/main" xmlns="" id="{976E6E5F-D374-493C-9C1F-9762404A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520766"/>
              <a:ext cx="517271" cy="32009"/>
            </a:xfrm>
            <a:custGeom>
              <a:avLst/>
              <a:gdLst>
                <a:gd name="T0" fmla="*/ 2096 w 2163"/>
                <a:gd name="T1" fmla="*/ 202 h 202"/>
                <a:gd name="T2" fmla="*/ 68 w 2163"/>
                <a:gd name="T3" fmla="*/ 202 h 202"/>
                <a:gd name="T4" fmla="*/ 68 w 2163"/>
                <a:gd name="T5" fmla="*/ 202 h 202"/>
                <a:gd name="T6" fmla="*/ 60 w 2163"/>
                <a:gd name="T7" fmla="*/ 202 h 202"/>
                <a:gd name="T8" fmla="*/ 54 w 2163"/>
                <a:gd name="T9" fmla="*/ 201 h 202"/>
                <a:gd name="T10" fmla="*/ 48 w 2163"/>
                <a:gd name="T11" fmla="*/ 199 h 202"/>
                <a:gd name="T12" fmla="*/ 41 w 2163"/>
                <a:gd name="T13" fmla="*/ 197 h 202"/>
                <a:gd name="T14" fmla="*/ 35 w 2163"/>
                <a:gd name="T15" fmla="*/ 194 h 202"/>
                <a:gd name="T16" fmla="*/ 30 w 2163"/>
                <a:gd name="T17" fmla="*/ 191 h 202"/>
                <a:gd name="T18" fmla="*/ 20 w 2163"/>
                <a:gd name="T19" fmla="*/ 182 h 202"/>
                <a:gd name="T20" fmla="*/ 12 w 2163"/>
                <a:gd name="T21" fmla="*/ 173 h 202"/>
                <a:gd name="T22" fmla="*/ 9 w 2163"/>
                <a:gd name="T23" fmla="*/ 168 h 202"/>
                <a:gd name="T24" fmla="*/ 5 w 2163"/>
                <a:gd name="T25" fmla="*/ 161 h 202"/>
                <a:gd name="T26" fmla="*/ 3 w 2163"/>
                <a:gd name="T27" fmla="*/ 155 h 202"/>
                <a:gd name="T28" fmla="*/ 1 w 2163"/>
                <a:gd name="T29" fmla="*/ 149 h 202"/>
                <a:gd name="T30" fmla="*/ 0 w 2163"/>
                <a:gd name="T31" fmla="*/ 142 h 202"/>
                <a:gd name="T32" fmla="*/ 0 w 2163"/>
                <a:gd name="T33" fmla="*/ 135 h 202"/>
                <a:gd name="T34" fmla="*/ 0 w 2163"/>
                <a:gd name="T35" fmla="*/ 0 h 202"/>
                <a:gd name="T36" fmla="*/ 2163 w 2163"/>
                <a:gd name="T37" fmla="*/ 0 h 202"/>
                <a:gd name="T38" fmla="*/ 2163 w 2163"/>
                <a:gd name="T39" fmla="*/ 135 h 202"/>
                <a:gd name="T40" fmla="*/ 2163 w 2163"/>
                <a:gd name="T41" fmla="*/ 135 h 202"/>
                <a:gd name="T42" fmla="*/ 2163 w 2163"/>
                <a:gd name="T43" fmla="*/ 142 h 202"/>
                <a:gd name="T44" fmla="*/ 2162 w 2163"/>
                <a:gd name="T45" fmla="*/ 149 h 202"/>
                <a:gd name="T46" fmla="*/ 2160 w 2163"/>
                <a:gd name="T47" fmla="*/ 155 h 202"/>
                <a:gd name="T48" fmla="*/ 2158 w 2163"/>
                <a:gd name="T49" fmla="*/ 161 h 202"/>
                <a:gd name="T50" fmla="*/ 2155 w 2163"/>
                <a:gd name="T51" fmla="*/ 168 h 202"/>
                <a:gd name="T52" fmla="*/ 2152 w 2163"/>
                <a:gd name="T53" fmla="*/ 173 h 202"/>
                <a:gd name="T54" fmla="*/ 2143 w 2163"/>
                <a:gd name="T55" fmla="*/ 182 h 202"/>
                <a:gd name="T56" fmla="*/ 2134 w 2163"/>
                <a:gd name="T57" fmla="*/ 191 h 202"/>
                <a:gd name="T58" fmla="*/ 2129 w 2163"/>
                <a:gd name="T59" fmla="*/ 194 h 202"/>
                <a:gd name="T60" fmla="*/ 2122 w 2163"/>
                <a:gd name="T61" fmla="*/ 197 h 202"/>
                <a:gd name="T62" fmla="*/ 2116 w 2163"/>
                <a:gd name="T63" fmla="*/ 199 h 202"/>
                <a:gd name="T64" fmla="*/ 2109 w 2163"/>
                <a:gd name="T65" fmla="*/ 201 h 202"/>
                <a:gd name="T66" fmla="*/ 2103 w 2163"/>
                <a:gd name="T67" fmla="*/ 202 h 202"/>
                <a:gd name="T68" fmla="*/ 2096 w 2163"/>
                <a:gd name="T69" fmla="*/ 202 h 202"/>
                <a:gd name="T70" fmla="*/ 2096 w 2163"/>
                <a:gd name="T7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3" h="202">
                  <a:moveTo>
                    <a:pt x="2096" y="202"/>
                  </a:moveTo>
                  <a:lnTo>
                    <a:pt x="68" y="202"/>
                  </a:lnTo>
                  <a:lnTo>
                    <a:pt x="68" y="202"/>
                  </a:lnTo>
                  <a:lnTo>
                    <a:pt x="60" y="202"/>
                  </a:lnTo>
                  <a:lnTo>
                    <a:pt x="54" y="201"/>
                  </a:lnTo>
                  <a:lnTo>
                    <a:pt x="48" y="199"/>
                  </a:lnTo>
                  <a:lnTo>
                    <a:pt x="41" y="197"/>
                  </a:lnTo>
                  <a:lnTo>
                    <a:pt x="35" y="194"/>
                  </a:lnTo>
                  <a:lnTo>
                    <a:pt x="30" y="191"/>
                  </a:lnTo>
                  <a:lnTo>
                    <a:pt x="20" y="182"/>
                  </a:lnTo>
                  <a:lnTo>
                    <a:pt x="12" y="173"/>
                  </a:lnTo>
                  <a:lnTo>
                    <a:pt x="9" y="168"/>
                  </a:lnTo>
                  <a:lnTo>
                    <a:pt x="5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63" y="0"/>
                  </a:lnTo>
                  <a:lnTo>
                    <a:pt x="2163" y="135"/>
                  </a:lnTo>
                  <a:lnTo>
                    <a:pt x="2163" y="135"/>
                  </a:lnTo>
                  <a:lnTo>
                    <a:pt x="2163" y="142"/>
                  </a:lnTo>
                  <a:lnTo>
                    <a:pt x="2162" y="149"/>
                  </a:lnTo>
                  <a:lnTo>
                    <a:pt x="2160" y="155"/>
                  </a:lnTo>
                  <a:lnTo>
                    <a:pt x="2158" y="161"/>
                  </a:lnTo>
                  <a:lnTo>
                    <a:pt x="2155" y="168"/>
                  </a:lnTo>
                  <a:lnTo>
                    <a:pt x="2152" y="173"/>
                  </a:lnTo>
                  <a:lnTo>
                    <a:pt x="2143" y="182"/>
                  </a:lnTo>
                  <a:lnTo>
                    <a:pt x="2134" y="191"/>
                  </a:lnTo>
                  <a:lnTo>
                    <a:pt x="2129" y="194"/>
                  </a:lnTo>
                  <a:lnTo>
                    <a:pt x="2122" y="197"/>
                  </a:lnTo>
                  <a:lnTo>
                    <a:pt x="2116" y="199"/>
                  </a:lnTo>
                  <a:lnTo>
                    <a:pt x="2109" y="201"/>
                  </a:lnTo>
                  <a:lnTo>
                    <a:pt x="2103" y="202"/>
                  </a:lnTo>
                  <a:lnTo>
                    <a:pt x="2096" y="202"/>
                  </a:lnTo>
                  <a:lnTo>
                    <a:pt x="2096" y="202"/>
                  </a:lnTo>
                  <a:close/>
                </a:path>
              </a:pathLst>
            </a:custGeom>
            <a:solidFill>
              <a:srgbClr val="D8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  <p:sp>
          <p:nvSpPr>
            <p:cNvPr id="123" name="Freeform 203">
              <a:extLst>
                <a:ext uri="{FF2B5EF4-FFF2-40B4-BE49-F238E27FC236}">
                  <a16:creationId xmlns:a16="http://schemas.microsoft.com/office/drawing/2014/main" xmlns="" id="{15651A2D-89BE-4D1B-8371-B452807F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" y="7215068"/>
              <a:ext cx="517271" cy="305698"/>
            </a:xfrm>
            <a:custGeom>
              <a:avLst/>
              <a:gdLst>
                <a:gd name="T0" fmla="*/ 2163 w 2163"/>
                <a:gd name="T1" fmla="*/ 1420 h 1420"/>
                <a:gd name="T2" fmla="*/ 0 w 2163"/>
                <a:gd name="T3" fmla="*/ 1420 h 1420"/>
                <a:gd name="T4" fmla="*/ 0 w 2163"/>
                <a:gd name="T5" fmla="*/ 68 h 1420"/>
                <a:gd name="T6" fmla="*/ 0 w 2163"/>
                <a:gd name="T7" fmla="*/ 68 h 1420"/>
                <a:gd name="T8" fmla="*/ 0 w 2163"/>
                <a:gd name="T9" fmla="*/ 60 h 1420"/>
                <a:gd name="T10" fmla="*/ 1 w 2163"/>
                <a:gd name="T11" fmla="*/ 54 h 1420"/>
                <a:gd name="T12" fmla="*/ 3 w 2163"/>
                <a:gd name="T13" fmla="*/ 47 h 1420"/>
                <a:gd name="T14" fmla="*/ 5 w 2163"/>
                <a:gd name="T15" fmla="*/ 41 h 1420"/>
                <a:gd name="T16" fmla="*/ 9 w 2163"/>
                <a:gd name="T17" fmla="*/ 35 h 1420"/>
                <a:gd name="T18" fmla="*/ 12 w 2163"/>
                <a:gd name="T19" fmla="*/ 30 h 1420"/>
                <a:gd name="T20" fmla="*/ 20 w 2163"/>
                <a:gd name="T21" fmla="*/ 20 h 1420"/>
                <a:gd name="T22" fmla="*/ 30 w 2163"/>
                <a:gd name="T23" fmla="*/ 12 h 1420"/>
                <a:gd name="T24" fmla="*/ 35 w 2163"/>
                <a:gd name="T25" fmla="*/ 8 h 1420"/>
                <a:gd name="T26" fmla="*/ 41 w 2163"/>
                <a:gd name="T27" fmla="*/ 5 h 1420"/>
                <a:gd name="T28" fmla="*/ 48 w 2163"/>
                <a:gd name="T29" fmla="*/ 3 h 1420"/>
                <a:gd name="T30" fmla="*/ 54 w 2163"/>
                <a:gd name="T31" fmla="*/ 1 h 1420"/>
                <a:gd name="T32" fmla="*/ 60 w 2163"/>
                <a:gd name="T33" fmla="*/ 0 h 1420"/>
                <a:gd name="T34" fmla="*/ 68 w 2163"/>
                <a:gd name="T35" fmla="*/ 0 h 1420"/>
                <a:gd name="T36" fmla="*/ 2096 w 2163"/>
                <a:gd name="T37" fmla="*/ 0 h 1420"/>
                <a:gd name="T38" fmla="*/ 2096 w 2163"/>
                <a:gd name="T39" fmla="*/ 0 h 1420"/>
                <a:gd name="T40" fmla="*/ 2103 w 2163"/>
                <a:gd name="T41" fmla="*/ 0 h 1420"/>
                <a:gd name="T42" fmla="*/ 2109 w 2163"/>
                <a:gd name="T43" fmla="*/ 1 h 1420"/>
                <a:gd name="T44" fmla="*/ 2116 w 2163"/>
                <a:gd name="T45" fmla="*/ 3 h 1420"/>
                <a:gd name="T46" fmla="*/ 2122 w 2163"/>
                <a:gd name="T47" fmla="*/ 5 h 1420"/>
                <a:gd name="T48" fmla="*/ 2129 w 2163"/>
                <a:gd name="T49" fmla="*/ 8 h 1420"/>
                <a:gd name="T50" fmla="*/ 2134 w 2163"/>
                <a:gd name="T51" fmla="*/ 12 h 1420"/>
                <a:gd name="T52" fmla="*/ 2143 w 2163"/>
                <a:gd name="T53" fmla="*/ 20 h 1420"/>
                <a:gd name="T54" fmla="*/ 2152 w 2163"/>
                <a:gd name="T55" fmla="*/ 30 h 1420"/>
                <a:gd name="T56" fmla="*/ 2155 w 2163"/>
                <a:gd name="T57" fmla="*/ 35 h 1420"/>
                <a:gd name="T58" fmla="*/ 2158 w 2163"/>
                <a:gd name="T59" fmla="*/ 41 h 1420"/>
                <a:gd name="T60" fmla="*/ 2160 w 2163"/>
                <a:gd name="T61" fmla="*/ 47 h 1420"/>
                <a:gd name="T62" fmla="*/ 2162 w 2163"/>
                <a:gd name="T63" fmla="*/ 54 h 1420"/>
                <a:gd name="T64" fmla="*/ 2163 w 2163"/>
                <a:gd name="T65" fmla="*/ 60 h 1420"/>
                <a:gd name="T66" fmla="*/ 2163 w 2163"/>
                <a:gd name="T67" fmla="*/ 68 h 1420"/>
                <a:gd name="T68" fmla="*/ 2163 w 2163"/>
                <a:gd name="T69" fmla="*/ 142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3" h="1420">
                  <a:moveTo>
                    <a:pt x="2163" y="1420"/>
                  </a:moveTo>
                  <a:lnTo>
                    <a:pt x="0" y="142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9" y="35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35" y="8"/>
                  </a:lnTo>
                  <a:lnTo>
                    <a:pt x="41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103" y="0"/>
                  </a:lnTo>
                  <a:lnTo>
                    <a:pt x="2109" y="1"/>
                  </a:lnTo>
                  <a:lnTo>
                    <a:pt x="2116" y="3"/>
                  </a:lnTo>
                  <a:lnTo>
                    <a:pt x="2122" y="5"/>
                  </a:lnTo>
                  <a:lnTo>
                    <a:pt x="2129" y="8"/>
                  </a:lnTo>
                  <a:lnTo>
                    <a:pt x="2134" y="12"/>
                  </a:lnTo>
                  <a:lnTo>
                    <a:pt x="2143" y="20"/>
                  </a:lnTo>
                  <a:lnTo>
                    <a:pt x="2152" y="30"/>
                  </a:lnTo>
                  <a:lnTo>
                    <a:pt x="2155" y="35"/>
                  </a:lnTo>
                  <a:lnTo>
                    <a:pt x="2158" y="41"/>
                  </a:lnTo>
                  <a:lnTo>
                    <a:pt x="2160" y="47"/>
                  </a:lnTo>
                  <a:lnTo>
                    <a:pt x="2162" y="54"/>
                  </a:lnTo>
                  <a:lnTo>
                    <a:pt x="2163" y="60"/>
                  </a:lnTo>
                  <a:lnTo>
                    <a:pt x="2163" y="68"/>
                  </a:lnTo>
                  <a:lnTo>
                    <a:pt x="2163" y="1420"/>
                  </a:lnTo>
                  <a:close/>
                </a:path>
              </a:pathLst>
            </a:custGeom>
            <a:solidFill>
              <a:srgbClr val="47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산돌고딕B" pitchFamily="18" charset="-127"/>
                <a:cs typeface="+mn-cs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3C45E79-9698-4995-B0E9-A75D9B00418A}"/>
              </a:ext>
            </a:extLst>
          </p:cNvPr>
          <p:cNvSpPr txBox="1"/>
          <p:nvPr/>
        </p:nvSpPr>
        <p:spPr>
          <a:xfrm>
            <a:off x="1343771" y="6684969"/>
            <a:ext cx="10868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검수 화면 예시</a:t>
            </a:r>
            <a:endParaRPr lang="ko-KR" altLang="en-US" sz="9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252" y="2136024"/>
            <a:ext cx="2078662" cy="11251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528" y="5384185"/>
            <a:ext cx="735207" cy="85065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856700" y="5359057"/>
            <a:ext cx="0" cy="875786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7354" y="5368034"/>
            <a:ext cx="699663" cy="853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283" y="5071309"/>
            <a:ext cx="110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ea typeface="Rix모던고딕 EB" panose="02020603020101020101"/>
              </a:rPr>
              <a:t>실사 이미지</a:t>
            </a:r>
            <a:r>
              <a:rPr lang="en-US" altLang="ko-KR" sz="800" dirty="0" smtClean="0">
                <a:ea typeface="Rix모던고딕 EB" panose="02020603020101020101"/>
              </a:rPr>
              <a:t>(</a:t>
            </a:r>
            <a:r>
              <a:rPr lang="ko-KR" altLang="en-US" sz="800" dirty="0" smtClean="0">
                <a:ea typeface="Rix모던고딕 EB" panose="02020603020101020101"/>
              </a:rPr>
              <a:t>좌</a:t>
            </a:r>
            <a:r>
              <a:rPr lang="en-US" altLang="ko-KR" sz="800" dirty="0" smtClean="0">
                <a:ea typeface="Rix모던고딕 EB" panose="02020603020101020101"/>
              </a:rPr>
              <a:t>)</a:t>
            </a:r>
            <a:endParaRPr lang="ko-KR" altLang="en-US" sz="800" dirty="0">
              <a:ea typeface="Rix모던고딕 EB" panose="02020603020101020101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61935" y="5067071"/>
            <a:ext cx="1383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ea typeface="Rix모던고딕 EB" panose="02020603020101020101"/>
              </a:rPr>
              <a:t>엑스레이 이미지</a:t>
            </a:r>
            <a:r>
              <a:rPr lang="en-US" altLang="ko-KR" sz="800" dirty="0" smtClean="0">
                <a:ea typeface="Rix모던고딕 EB" panose="02020603020101020101"/>
              </a:rPr>
              <a:t>(</a:t>
            </a:r>
            <a:r>
              <a:rPr lang="ko-KR" altLang="en-US" sz="800" dirty="0" smtClean="0">
                <a:ea typeface="Rix모던고딕 EB" panose="02020603020101020101"/>
              </a:rPr>
              <a:t>우</a:t>
            </a:r>
            <a:r>
              <a:rPr lang="en-US" altLang="ko-KR" sz="800" dirty="0" smtClean="0">
                <a:ea typeface="Rix모던고딕 EB" panose="02020603020101020101"/>
              </a:rPr>
              <a:t>)</a:t>
            </a:r>
            <a:endParaRPr lang="ko-KR" altLang="en-US" sz="800" dirty="0">
              <a:ea typeface="Rix모던고딕 E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869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6631FBD-71B6-4E96-B0BB-27676BE54C95}"/>
              </a:ext>
            </a:extLst>
          </p:cNvPr>
          <p:cNvSpPr/>
          <p:nvPr/>
        </p:nvSpPr>
        <p:spPr>
          <a:xfrm>
            <a:off x="538163" y="2217764"/>
            <a:ext cx="9720262" cy="4853586"/>
          </a:xfrm>
          <a:prstGeom prst="rect">
            <a:avLst/>
          </a:prstGeom>
          <a:solidFill>
            <a:srgbClr val="E1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156">
            <a:extLst>
              <a:ext uri="{FF2B5EF4-FFF2-40B4-BE49-F238E27FC236}">
                <a16:creationId xmlns:a16="http://schemas.microsoft.com/office/drawing/2014/main" xmlns="" id="{446B39A8-0F48-42CC-A5F2-EB39A3327B08}"/>
              </a:ext>
            </a:extLst>
          </p:cNvPr>
          <p:cNvSpPr/>
          <p:nvPr/>
        </p:nvSpPr>
        <p:spPr>
          <a:xfrm rot="5400000">
            <a:off x="4950963" y="-3019108"/>
            <a:ext cx="894661" cy="97202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7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530"/>
            <a:endParaRPr lang="ko-KR" altLang="en-US" dirty="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A95241F-6BD3-4EC4-9A1C-DD99700C28BE}"/>
              </a:ext>
            </a:extLst>
          </p:cNvPr>
          <p:cNvSpPr/>
          <p:nvPr/>
        </p:nvSpPr>
        <p:spPr>
          <a:xfrm>
            <a:off x="838200" y="3024956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전송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5E04950-25CA-43AF-883C-57B856E65926}"/>
              </a:ext>
            </a:extLst>
          </p:cNvPr>
          <p:cNvSpPr/>
          <p:nvPr/>
        </p:nvSpPr>
        <p:spPr>
          <a:xfrm>
            <a:off x="838200" y="4560779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검수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DB77873-4185-4C28-B619-60E2D3D6EE8A}"/>
              </a:ext>
            </a:extLst>
          </p:cNvPr>
          <p:cNvSpPr/>
          <p:nvPr/>
        </p:nvSpPr>
        <p:spPr>
          <a:xfrm>
            <a:off x="838200" y="5121336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F8CD6C-B1EB-4F1B-8AE2-621080757426}"/>
              </a:ext>
            </a:extLst>
          </p:cNvPr>
          <p:cNvSpPr/>
          <p:nvPr/>
        </p:nvSpPr>
        <p:spPr>
          <a:xfrm>
            <a:off x="838200" y="3530143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저장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6763F6-971D-4685-8436-B2A9666DDA44}"/>
              </a:ext>
            </a:extLst>
          </p:cNvPr>
          <p:cNvSpPr/>
          <p:nvPr/>
        </p:nvSpPr>
        <p:spPr>
          <a:xfrm>
            <a:off x="1796024" y="3530144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데이터 </a:t>
            </a:r>
            <a:r>
              <a:rPr lang="ko-KR" altLang="en-US" sz="100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다운로드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3280627" y="353014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계층형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파일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98F1DA4-63DF-4C9C-BA78-063239D2704B}"/>
              </a:ext>
            </a:extLst>
          </p:cNvPr>
          <p:cNvSpPr/>
          <p:nvPr/>
        </p:nvSpPr>
        <p:spPr>
          <a:xfrm>
            <a:off x="1789045" y="3033511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en-US" altLang="ko-KR" sz="9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NAS </a:t>
            </a:r>
            <a:r>
              <a:rPr lang="ko-KR" altLang="en-US" sz="90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업로드</a:t>
            </a:r>
            <a:endParaRPr lang="ko-KR" altLang="en-US" sz="90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B5EC28-6E36-4C13-86EC-A9D6537AF6AA}"/>
              </a:ext>
            </a:extLst>
          </p:cNvPr>
          <p:cNvSpPr/>
          <p:nvPr/>
        </p:nvSpPr>
        <p:spPr>
          <a:xfrm>
            <a:off x="1789045" y="4560780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실시간 모니터링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8F0114-B51B-4F9B-A2EF-B8501AD84A2A}"/>
              </a:ext>
            </a:extLst>
          </p:cNvPr>
          <p:cNvSpPr/>
          <p:nvPr/>
        </p:nvSpPr>
        <p:spPr>
          <a:xfrm>
            <a:off x="3273648" y="4560780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승인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34D198-7D02-4A00-8884-B4836CA483AC}"/>
              </a:ext>
            </a:extLst>
          </p:cNvPr>
          <p:cNvSpPr/>
          <p:nvPr/>
        </p:nvSpPr>
        <p:spPr>
          <a:xfrm>
            <a:off x="1789045" y="5121336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데이터 다양성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407DFA5-99BF-4DC7-9BC4-3AAEDCF92AF5}"/>
              </a:ext>
            </a:extLst>
          </p:cNvPr>
          <p:cNvSpPr/>
          <p:nvPr/>
        </p:nvSpPr>
        <p:spPr>
          <a:xfrm>
            <a:off x="3273648" y="5121336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카테고리 분류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8B49AAF-B516-4DDE-B83C-E10D4B0A62E5}"/>
              </a:ext>
            </a:extLst>
          </p:cNvPr>
          <p:cNvSpPr/>
          <p:nvPr/>
        </p:nvSpPr>
        <p:spPr>
          <a:xfrm>
            <a:off x="838200" y="2519769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수집대상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5E47406-6055-4D89-A3BA-039F40544A50}"/>
              </a:ext>
            </a:extLst>
          </p:cNvPr>
          <p:cNvSpPr/>
          <p:nvPr/>
        </p:nvSpPr>
        <p:spPr>
          <a:xfrm>
            <a:off x="1796024" y="2508017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실사 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1B82DC5-07BD-44C2-8A2E-2ED42ED41385}"/>
              </a:ext>
            </a:extLst>
          </p:cNvPr>
          <p:cNvSpPr/>
          <p:nvPr/>
        </p:nvSpPr>
        <p:spPr>
          <a:xfrm>
            <a:off x="3273648" y="250312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개봉 실사 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관리도구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pic>
        <p:nvPicPr>
          <p:cNvPr id="55" name="Picture 24" descr="D:\프로젝트\아이콘\플랫아이콘_02\1461065294_notepad.png">
            <a:extLst>
              <a:ext uri="{FF2B5EF4-FFF2-40B4-BE49-F238E27FC236}">
                <a16:creationId xmlns:a16="http://schemas.microsoft.com/office/drawing/2014/main" xmlns="" id="{767F383E-4532-4B27-9892-D8FE1E27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83144"/>
            <a:ext cx="255375" cy="25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21C73D4-422E-4854-82D0-4F625A0EF5D6}"/>
              </a:ext>
            </a:extLst>
          </p:cNvPr>
          <p:cNvSpPr txBox="1"/>
          <p:nvPr/>
        </p:nvSpPr>
        <p:spPr>
          <a:xfrm>
            <a:off x="760283" y="1546092"/>
            <a:ext cx="139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개발목적 </a:t>
            </a:r>
            <a:r>
              <a:rPr lang="ko-KR" altLang="en-US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: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1B82DC5-07BD-44C2-8A2E-2ED42ED41385}"/>
              </a:ext>
            </a:extLst>
          </p:cNvPr>
          <p:cNvSpPr/>
          <p:nvPr/>
        </p:nvSpPr>
        <p:spPr>
          <a:xfrm>
            <a:off x="4765230" y="251215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9-view X-ray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C6763F6-971D-4685-8436-B2A9666DDA44}"/>
              </a:ext>
            </a:extLst>
          </p:cNvPr>
          <p:cNvSpPr/>
          <p:nvPr/>
        </p:nvSpPr>
        <p:spPr>
          <a:xfrm>
            <a:off x="1796024" y="4026929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메타 정보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4765231" y="4022700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JSON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6249835" y="4022700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Excel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3280627" y="3033510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실시간 전송</a:t>
            </a:r>
            <a:endParaRPr lang="en-US" altLang="ko-KR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 사이트</a:t>
            </a:r>
            <a:r>
              <a:rPr lang="en-US" altLang="ko-KR" sz="1050" dirty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3280627" y="4027601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XML 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형식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A1B82DC5-07BD-44C2-8A2E-2ED42ED41385}"/>
              </a:ext>
            </a:extLst>
          </p:cNvPr>
          <p:cNvSpPr/>
          <p:nvPr/>
        </p:nvSpPr>
        <p:spPr>
          <a:xfrm>
            <a:off x="4765230" y="3530144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자동 </a:t>
            </a:r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48F0114-B51B-4F9B-A2EF-B8501AD84A2A}"/>
              </a:ext>
            </a:extLst>
          </p:cNvPr>
          <p:cNvSpPr/>
          <p:nvPr/>
        </p:nvSpPr>
        <p:spPr>
          <a:xfrm>
            <a:off x="4765231" y="4560780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반려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21C73D4-422E-4854-82D0-4F625A0EF5D6}"/>
              </a:ext>
            </a:extLst>
          </p:cNvPr>
          <p:cNvSpPr txBox="1"/>
          <p:nvPr/>
        </p:nvSpPr>
        <p:spPr>
          <a:xfrm>
            <a:off x="1593851" y="1546092"/>
            <a:ext cx="8664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실제 </a:t>
            </a:r>
            <a:r>
              <a:rPr lang="ko-KR" altLang="en-US" spc="-50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라벨링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업무 전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해당 이미지가 데이터로써의 적합성 검수 및 데이터의 다양성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카테고리 관리 등</a:t>
            </a:r>
            <a:endParaRPr lang="en-US" altLang="ko-KR" spc="-5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분석의 목적으로 사용하기 위함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 </a:t>
            </a:r>
          </a:p>
          <a:p>
            <a:pPr latinLnBrk="0"/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추가로</a:t>
            </a:r>
            <a:r>
              <a:rPr lang="en-US" altLang="ko-KR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모던고딕 B" pitchFamily="18" charset="-127"/>
                <a:ea typeface="Rix모던고딕 B" pitchFamily="18" charset="-127"/>
              </a:rPr>
              <a:t>자동 촬영 기능을 활용하여 작업자의 공수를 줄이기 위함</a:t>
            </a:r>
            <a:endParaRPr lang="ko-KR" altLang="en-US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DAF2271-158C-4656-AF13-0C1C55C5E002}"/>
              </a:ext>
            </a:extLst>
          </p:cNvPr>
          <p:cNvSpPr/>
          <p:nvPr/>
        </p:nvSpPr>
        <p:spPr>
          <a:xfrm>
            <a:off x="6256814" y="251215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</a:t>
            </a:r>
            <a:r>
              <a:rPr lang="en-US" altLang="ko-KR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DB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DB77873-4185-4C28-B619-60E2D3D6EE8A}"/>
              </a:ext>
            </a:extLst>
          </p:cNvPr>
          <p:cNvSpPr/>
          <p:nvPr/>
        </p:nvSpPr>
        <p:spPr>
          <a:xfrm>
            <a:off x="838200" y="5695091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내보내기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48F0114-B51B-4F9B-A2EF-B8501AD84A2A}"/>
              </a:ext>
            </a:extLst>
          </p:cNvPr>
          <p:cNvSpPr/>
          <p:nvPr/>
        </p:nvSpPr>
        <p:spPr>
          <a:xfrm>
            <a:off x="6256814" y="4560780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반려 사유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98F1DA4-63DF-4C9C-BA78-063239D2704B}"/>
              </a:ext>
            </a:extLst>
          </p:cNvPr>
          <p:cNvSpPr/>
          <p:nvPr/>
        </p:nvSpPr>
        <p:spPr>
          <a:xfrm>
            <a:off x="1789045" y="5681892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전송</a:t>
            </a:r>
            <a:r>
              <a:rPr lang="en-US" altLang="ko-KR" sz="1050" spc="-1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(Superb AI)</a:t>
            </a:r>
            <a:endParaRPr lang="ko-KR" altLang="en-US" sz="1050" spc="-1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DB77873-4185-4C28-B619-60E2D3D6EE8A}"/>
              </a:ext>
            </a:extLst>
          </p:cNvPr>
          <p:cNvSpPr/>
          <p:nvPr/>
        </p:nvSpPr>
        <p:spPr>
          <a:xfrm>
            <a:off x="838200" y="6228943"/>
            <a:ext cx="827897" cy="321754"/>
          </a:xfrm>
          <a:prstGeom prst="rect">
            <a:avLst/>
          </a:prstGeom>
          <a:solidFill>
            <a:srgbClr val="2074CE"/>
          </a:solidFill>
          <a:ln>
            <a:solidFill>
              <a:srgbClr val="2074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</a:t>
            </a:r>
            <a:endParaRPr lang="ko-KR" altLang="en-US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E34D198-7D02-4A00-8884-B4836CA483AC}"/>
              </a:ext>
            </a:extLst>
          </p:cNvPr>
          <p:cNvSpPr/>
          <p:nvPr/>
        </p:nvSpPr>
        <p:spPr>
          <a:xfrm>
            <a:off x="1789045" y="6242448"/>
            <a:ext cx="1361656" cy="3217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학습 데이터 관리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407DFA5-99BF-4DC7-9BC4-3AAEDCF92AF5}"/>
              </a:ext>
            </a:extLst>
          </p:cNvPr>
          <p:cNvSpPr/>
          <p:nvPr/>
        </p:nvSpPr>
        <p:spPr>
          <a:xfrm>
            <a:off x="3273648" y="624244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원시 데이터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407DFA5-99BF-4DC7-9BC4-3AAEDCF92AF5}"/>
              </a:ext>
            </a:extLst>
          </p:cNvPr>
          <p:cNvSpPr/>
          <p:nvPr/>
        </p:nvSpPr>
        <p:spPr>
          <a:xfrm>
            <a:off x="4770849" y="624244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원천 데이터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E407DFA5-99BF-4DC7-9BC4-3AAEDCF92AF5}"/>
              </a:ext>
            </a:extLst>
          </p:cNvPr>
          <p:cNvSpPr/>
          <p:nvPr/>
        </p:nvSpPr>
        <p:spPr>
          <a:xfrm>
            <a:off x="6256814" y="6242447"/>
            <a:ext cx="1361656" cy="321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라벨링</a:t>
            </a:r>
            <a:r>
              <a:rPr lang="ko-KR" altLang="en-US" sz="1050" dirty="0" smtClean="0">
                <a:solidFill>
                  <a:schemeClr val="tx2">
                    <a:lumMod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데이터</a:t>
            </a:r>
            <a:endParaRPr lang="ko-KR" altLang="en-US" sz="1050" dirty="0">
              <a:solidFill>
                <a:schemeClr val="tx2">
                  <a:lumMod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83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검수도구 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endParaRPr lang="ko-KR" altLang="en-US" sz="28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71664"/>
              </p:ext>
            </p:extLst>
          </p:nvPr>
        </p:nvGraphicFramePr>
        <p:xfrm>
          <a:off x="538163" y="1695975"/>
          <a:ext cx="9787989" cy="4424410"/>
        </p:xfrm>
        <a:graphic>
          <a:graphicData uri="http://schemas.openxmlformats.org/drawingml/2006/table">
            <a:tbl>
              <a:tblPr firstRow="1" bandRow="1"/>
              <a:tblGrid>
                <a:gridCol w="1088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062">
                  <a:extLst>
                    <a:ext uri="{9D8B030D-6E8A-4147-A177-3AD203B41FA5}">
                      <a16:colId xmlns:a16="http://schemas.microsoft.com/office/drawing/2014/main" xmlns="" val="1607221161"/>
                    </a:ext>
                  </a:extLst>
                </a:gridCol>
                <a:gridCol w="6727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37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8"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로그인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접속 시 남은 로그를 통해 유저의 작업 시간과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작업량을 증빙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3866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사물 인식 및 촬영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실시간 모니터링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컨베이어 벨트에 움직이는 물체의 영상 재생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: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물체가 중앙에 위치 했을 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사진 게시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80697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자동 촬영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OpenCV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기반 사물 인식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물체 추적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화면에 인식된 물체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바운딩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박스로 표시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 중앙에 물체 위치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 대기 후 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전송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171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원격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수동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 촬영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[Space]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의 영상 현 상태 촬영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키보드 입력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 대기 후 화면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촬영 이미지 전송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220735"/>
                  </a:ext>
                </a:extLst>
              </a:tr>
              <a:tr h="543536">
                <a:tc vMerge="1"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소니 카메라 제어</a:t>
                      </a:r>
                      <a:endParaRPr lang="en-US" altLang="ko-KR" sz="900" b="0" u="none" kern="0" spc="0" baseline="0" dirty="0">
                        <a:solidFill>
                          <a:schemeClr val="tx1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전용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SDK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자동 촬영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수동 촬영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리모콘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키보드 입력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32362">
                <a:tc rowSpan="3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수집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 스캔 및 바코드 정보 수집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촬영된 실사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(9-view)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자동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맵핑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자동적으로 매칭된 이미지에 대해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변환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규칙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Shot Code + Object Serial Number + Class Name + _ + Angle Number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규칙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이미지에서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Angle Number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삭제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439365"/>
                  </a:ext>
                </a:extLst>
              </a:tr>
              <a:tr h="238787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전송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바코드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X-ray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(9-view) NAS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서버로 전송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14906"/>
                  </a:ext>
                </a:extLst>
              </a:tr>
              <a:tr h="238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컬러 변환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Gray Scale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엑스레이 이미지 원본을 컬러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맵핑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제공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씨유박스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1)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촬영 관리 시스템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9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74427"/>
              </p:ext>
            </p:extLst>
          </p:nvPr>
        </p:nvGraphicFramePr>
        <p:xfrm>
          <a:off x="601026" y="1722435"/>
          <a:ext cx="9985015" cy="5366249"/>
        </p:xfrm>
        <a:graphic>
          <a:graphicData uri="http://schemas.openxmlformats.org/drawingml/2006/table">
            <a:tbl>
              <a:tblPr firstRow="1" bandRow="1"/>
              <a:tblGrid>
                <a:gridCol w="1040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737">
                  <a:extLst>
                    <a:ext uri="{9D8B030D-6E8A-4147-A177-3AD203B41FA5}">
                      <a16:colId xmlns:a16="http://schemas.microsoft.com/office/drawing/2014/main" xmlns="" val="1607221161"/>
                    </a:ext>
                  </a:extLst>
                </a:gridCol>
                <a:gridCol w="666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3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999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996">
                <a:tc rowSpan="4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회원가입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작업자 이름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ID(email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인증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 PWD,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회원가입 등록 기기의 종류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내국인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판별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나이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개인 정보 수집 동의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계좌 번호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핸드폰 인증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996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로그인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검수 기록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 화면에 접속 시간 </a:t>
                      </a:r>
                      <a:r>
                        <a:rPr kumimoji="1"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체킹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남은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로그를 통해 유저의 작업 시간과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작업량을 증빙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3549">
                <a:tc vMerge="1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조회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 평균 및 총 작업량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 시간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정산될 금액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권한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등록된 계좌 번호 조회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Email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기준 아이디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패스워드 찾기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정보 변경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닉네임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비밀번호 변경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계좌 번호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회원가입 이름과 동일한 명의의 계정에 한함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핸드폰 변경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본인 명의 인증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회원 삭제 기능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추가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884207"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권한관리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권한 부여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관리자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[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씨유박스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에서 사용할 관리자 아이디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 등록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– Owner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권한 부여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사이트 전체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Owner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사이트 전체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Admin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 생성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하위에 적힌 모든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Manager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 권한에 프로젝트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검수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작업물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할당 및 권한 삭제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생성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+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하위에 적힌 모든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User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모니터링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=&gt;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220735"/>
                  </a:ext>
                </a:extLst>
              </a:tr>
              <a:tr h="393549">
                <a:tc rowSpan="6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프로젝트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M" panose="02020603020101020101"/>
                          <a:cs typeface="+mn-cs"/>
                        </a:rPr>
                        <a:t>프로젝트 생성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M" panose="02020603020101020101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a typeface="Rix모던고딕 M" panose="02020603020101020101"/>
                          <a:cs typeface="+mn-cs"/>
                        </a:rPr>
                        <a:t>프로젝트 이름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a typeface="Rix모던고딕 M" panose="02020603020101020101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a typeface="Rix모던고딕 M" panose="02020603020101020101"/>
                          <a:cs typeface="+mn-cs"/>
                        </a:rPr>
                        <a:t>초기 작업자 초대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a typeface="Rix모던고딕 M" panose="02020603020101020101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a typeface="Rix모던고딕 M" panose="02020603020101020101"/>
                          <a:cs typeface="+mn-cs"/>
                        </a:rPr>
                        <a:t>프로젝트 수정 가능</a:t>
                      </a:r>
                      <a:endParaRPr lang="ko-KR" altLang="en-US" sz="900" dirty="0">
                        <a:ea typeface="Rix모던고딕 M" panose="0202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439365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M" panose="02020603020101020101"/>
                          <a:cs typeface="+mn-cs"/>
                        </a:rPr>
                        <a:t>이미지 업로드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M" panose="02020603020101020101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계층형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폴더 구조로 관리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업로드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[In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Progress]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상태 표시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삭제 기능 추가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업로드 로그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데이터를 사이트에 업로드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로그 저장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업로드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.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.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데이터 파일 이름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Daily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마다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Report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저장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 별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Report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생성 →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폴더 별로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얼마나 검수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진행된 총량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등록된 이미지 총량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사용자 별 검수 총량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M" panose="02020603020101020101"/>
                          <a:cs typeface="+mn-cs"/>
                        </a:rPr>
                        <a:t>작업자 초대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M" panose="02020603020101020101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Email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기준으로 초대 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초대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해당 프로젝트의 권한 부여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M" panose="02020603020101020101"/>
                          <a:cs typeface="+mn-cs"/>
                        </a:rPr>
                        <a:t>작업 할당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M" panose="02020603020101020101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검수할 이미지 일괄 체크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박스 표시 후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체크박스 전체 선택 기능 必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작업자 리스트 조회 후 할당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할당 할 때 작업량 분배 기능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작업자 별로 남은 검수 수량이 다를 경우에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차 작업 할당을 할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모든 작업자들의 작업 총량이 같도록 작업 재할당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모니터링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모니터링 화면 비율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기준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1:1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혹은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X-ray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이미지가 더 많은 화면 비율 차지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[Shift] + 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휠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캠퍼스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확대 </a:t>
                      </a: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[Esc]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/>
                          <a:cs typeface="+mn-cs"/>
                        </a:rPr>
                        <a:t>확대 전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/>
                          <a:cs typeface="+mn-cs"/>
                        </a:rPr>
                        <a:t>이미지 캠퍼스 크기로 돌아가기 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/>
                          <a:cs typeface="+mn-cs"/>
                        </a:rPr>
                        <a:t>[Shift] + 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/>
                          <a:cs typeface="+mn-cs"/>
                        </a:rPr>
                        <a:t>마우스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좌 클릭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사진 끌기 기능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우 클릭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마우스 커서가 위치한 캠퍼스의 위치가 확대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픽셀 단위까지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2)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관리 사이트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55;p29">
            <a:extLst>
              <a:ext uri="{FF2B5EF4-FFF2-40B4-BE49-F238E27FC236}">
                <a16:creationId xmlns:a16="http://schemas.microsoft.com/office/drawing/2014/main" xmlns="" id="{6ABC2B9F-273D-419A-AC3D-2DF9D461F8F2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도구 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기능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(</a:t>
            </a: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안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)</a:t>
            </a:r>
            <a:endParaRPr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Google Shape;256;p29">
            <a:extLst>
              <a:ext uri="{FF2B5EF4-FFF2-40B4-BE49-F238E27FC236}">
                <a16:creationId xmlns:a16="http://schemas.microsoft.com/office/drawing/2014/main" xmlns="" id="{86A017EE-2D67-4314-980C-41D69BA18184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2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C6709F31-9DDB-438E-8E8C-6269731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43169"/>
              </p:ext>
            </p:extLst>
          </p:nvPr>
        </p:nvGraphicFramePr>
        <p:xfrm>
          <a:off x="541588" y="1626831"/>
          <a:ext cx="9985015" cy="5506720"/>
        </p:xfrm>
        <a:graphic>
          <a:graphicData uri="http://schemas.openxmlformats.org/drawingml/2006/table">
            <a:tbl>
              <a:tblPr firstRow="1" bandRow="1"/>
              <a:tblGrid>
                <a:gridCol w="10408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1737">
                  <a:extLst>
                    <a:ext uri="{9D8B030D-6E8A-4147-A177-3AD203B41FA5}">
                      <a16:colId xmlns:a16="http://schemas.microsoft.com/office/drawing/2014/main" xmlns="" val="1607221161"/>
                    </a:ext>
                  </a:extLst>
                </a:gridCol>
                <a:gridCol w="6668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3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기능 레벨 </a:t>
                      </a:r>
                      <a:r>
                        <a:rPr lang="en-US" altLang="ko-KR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360">
                <a:tc rowSpan="2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프로젝트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검수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: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내보내기 실행 후 다음 검수 이미지로 이동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(Reject)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숫자 자판에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커스텀한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반려되는 이유 자판으로 선택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중복 선택 가능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반려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[</a:t>
                      </a:r>
                      <a:r>
                        <a:rPr kumimoji="1" lang="en-US" altLang="ko-KR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SSTLabs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 해당 사유와 같이 전송 후 재촬영 요구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다음 이미지로 이동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실사 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X-ray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1:9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비율로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사진이 전환되어야 함 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 완료 시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해당 상태 표시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 / Reject)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67560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내보내기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(Approve)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된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실시간으로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슈퍼브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에이아이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프로젝트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혹은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AWS or NAS)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 업로드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로그는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Daily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전송 방식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542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데이터 관리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900" dirty="0">
                        <a:ea typeface="Rix모던고딕 M" panose="0202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관리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 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등록 페이지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엑셀 업로드 가능 기능 必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테이블 형식으로 행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열의 개수를 유연하게 수정할 수 있는 폼을 제작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정보를 직접 입력할 수 있는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추가 기능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1st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Column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Title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고정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향후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JSON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혹은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로 변환 시 첫 행을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key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값으로 활용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정보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XML, JSON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형식 저장 기능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이미지는 해당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row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클릭 시 조그마한 창으로 조회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창 생성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X,  preview 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방식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파일 분류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등록 및 수정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+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필터링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엑셀 필터 기능과 유사하게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=&gt; 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하단 카테고리 관리 기능 칸에 구체적인 설명 있음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7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이미지 파일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 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카테고리 별 실사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(R)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엑스레이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(X)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이미지 데이터 파일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관리 페이지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 이미지에 다수의 물체가 있는 경우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파일 네임에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Target Class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만이 </a:t>
                      </a:r>
                      <a:r>
                        <a:rPr kumimoji="1"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네이밍되는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문제점 해소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시나리오 확인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시나리오와 이미지 촬영 횟수의 </a:t>
                      </a:r>
                      <a:r>
                        <a:rPr kumimoji="1" lang="ko-KR" altLang="en-US" sz="9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매핑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상태 확인 페이지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다양성 관리</a:t>
                      </a:r>
                      <a:endParaRPr lang="en-US" altLang="ko-KR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구입한 물품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종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Class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의 통계 자료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– Count =&gt;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물품 구입 시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특정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Class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에 편향 되지 않았는지 확인 용도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Case(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단일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복수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믹스 촬영 별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자료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– Count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메타 정보 저장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사물 정보 저장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포장 용기의 재질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단일 개체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길이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용량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무게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전력량 등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XML, JSON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형식 중 선택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28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카테고리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통계 자료</a:t>
                      </a:r>
                      <a:endParaRPr lang="ko-KR" altLang="en-US" sz="900" b="0" kern="0" spc="0" baseline="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3998" marR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클래스 별 이미지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찾고자 하는 클래스가 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 이상 포함된 이미지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or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찾고자 하는 클래스 네임이 적혀있는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이미지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내부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논의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en-US" altLang="ko-KR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인스턴스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전체 데이터 셋에서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클래스에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대한 </a:t>
                      </a:r>
                      <a:r>
                        <a:rPr kumimoji="1" lang="ko-KR" altLang="en-US" sz="90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어노테이션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수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전체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데이터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셋→한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프로젝트에 존재 하는 모든 이미지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통계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자료</a:t>
                      </a:r>
                      <a:endParaRPr kumimoji="1" lang="en-US" altLang="ko-KR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7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관리 기능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특정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row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만 확인할 수 있는 필터 기능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(ex. Object ID_1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에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Knife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키워드 포함되어 있는 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row,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검색은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 이상도 가능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)\</a:t>
                      </a: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셀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값 바꾸기 기능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모두 바꾸기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단축키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45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5929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업로드 </a:t>
                      </a:r>
                      <a:r>
                        <a:rPr lang="en-US" altLang="ko-KR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0" spc="0" baseline="0" dirty="0" smtClean="0"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다운로드</a:t>
                      </a:r>
                      <a:endParaRPr lang="en-US" altLang="ko-KR" sz="900" b="0" kern="0" spc="0" baseline="0" dirty="0" smtClean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엑셀 파일을 업로드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=&gt; </a:t>
                      </a:r>
                      <a:r>
                        <a:rPr kumimoji="1" lang="ko-KR" altLang="en-US" sz="9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사이트의 파일과 내용 연동</a:t>
                      </a:r>
                      <a:endParaRPr kumimoji="1" lang="en-US" altLang="ko-KR" sz="9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촬영 시나리오 업로드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103998" marR="0" lvl="0" indent="-103998" algn="l" defTabSz="109299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압축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83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파일 형태로 다운로드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900" b="0" kern="1200" dirty="0">
                        <a:gradFill>
                          <a:gsLst>
                            <a:gs pos="83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5393692-90C6-4A7D-9434-3E7B5115C876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1FBAEF1-C111-4D30-A46F-29757F973B5B}"/>
              </a:ext>
            </a:extLst>
          </p:cNvPr>
          <p:cNvSpPr txBox="1"/>
          <p:nvPr/>
        </p:nvSpPr>
        <p:spPr>
          <a:xfrm>
            <a:off x="748859" y="1156308"/>
            <a:ext cx="65187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2)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관리 사이트 기능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55;p29">
            <a:extLst>
              <a:ext uri="{FF2B5EF4-FFF2-40B4-BE49-F238E27FC236}">
                <a16:creationId xmlns:a16="http://schemas.microsoft.com/office/drawing/2014/main" xmlns="" id="{6FDC02BF-47AC-47E5-A5EA-D8E15B995048}"/>
              </a:ext>
            </a:extLst>
          </p:cNvPr>
          <p:cNvSpPr txBox="1"/>
          <p:nvPr/>
        </p:nvSpPr>
        <p:spPr>
          <a:xfrm>
            <a:off x="1053507" y="485150"/>
            <a:ext cx="8292334" cy="4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2645"/>
            </a:pPr>
            <a:r>
              <a:rPr lang="ko-KR" altLang="en-US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엑스레이 이미지 데이터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검수도구</a:t>
            </a:r>
            <a:r>
              <a:rPr lang="en-US" altLang="ko-KR" sz="2645" dirty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645" dirty="0" smtClean="0">
                <a:solidFill>
                  <a:srgbClr val="3F3F3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세부 규칙</a:t>
            </a:r>
            <a:endParaRPr lang="ko-KR" altLang="en-US" sz="28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6" name="Google Shape;256;p29">
            <a:extLst>
              <a:ext uri="{FF2B5EF4-FFF2-40B4-BE49-F238E27FC236}">
                <a16:creationId xmlns:a16="http://schemas.microsoft.com/office/drawing/2014/main" xmlns="" id="{045058A3-7F69-4114-8227-B71F111BE040}"/>
              </a:ext>
            </a:extLst>
          </p:cNvPr>
          <p:cNvSpPr/>
          <p:nvPr/>
        </p:nvSpPr>
        <p:spPr>
          <a:xfrm flipH="1">
            <a:off x="541588" y="432935"/>
            <a:ext cx="516323" cy="4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85" dirty="0" smtClean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sym typeface="Arial"/>
              </a:rPr>
              <a:t>0</a:t>
            </a:r>
            <a:r>
              <a:rPr lang="en-US" altLang="ko-KR" sz="3085" dirty="0">
                <a:solidFill>
                  <a:srgbClr val="00357B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</a:t>
            </a:r>
            <a:endParaRPr sz="2645" dirty="0">
              <a:solidFill>
                <a:srgbClr val="00357B"/>
              </a:solidFill>
              <a:latin typeface="Rix모던고딕 B" panose="02020603020101020101" pitchFamily="18" charset="-127"/>
              <a:ea typeface="Rix모던고딕 B" panose="02020603020101020101" pitchFamily="18" charset="-127"/>
              <a:sym typeface="Arial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xmlns="" id="{CC0DCA7F-DCEB-4E3A-9989-588074BCB59D}"/>
              </a:ext>
            </a:extLst>
          </p:cNvPr>
          <p:cNvSpPr/>
          <p:nvPr/>
        </p:nvSpPr>
        <p:spPr>
          <a:xfrm>
            <a:off x="929444" y="1725613"/>
            <a:ext cx="3789062" cy="390336"/>
          </a:xfrm>
          <a:prstGeom prst="rect">
            <a:avLst/>
          </a:prstGeom>
          <a:solidFill>
            <a:srgbClr val="7A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xmlns="" id="{5034A720-A36C-413D-BB4C-C55B30E6260C}"/>
              </a:ext>
            </a:extLst>
          </p:cNvPr>
          <p:cNvSpPr/>
          <p:nvPr/>
        </p:nvSpPr>
        <p:spPr>
          <a:xfrm>
            <a:off x="929444" y="2314421"/>
            <a:ext cx="3789062" cy="4618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xmlns="" id="{5FDA5BFD-3FBB-4589-85B3-166120A8EB5F}"/>
              </a:ext>
            </a:extLst>
          </p:cNvPr>
          <p:cNvSpPr txBox="1"/>
          <p:nvPr/>
        </p:nvSpPr>
        <p:spPr>
          <a:xfrm>
            <a:off x="2048194" y="1782281"/>
            <a:ext cx="15503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err="1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네이밍</a:t>
            </a:r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규칙</a:t>
            </a:r>
            <a:endParaRPr lang="en-US" altLang="ko-KR" sz="180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xmlns="" id="{7B89B6DA-8D44-464C-8DCE-2AFCB75653A2}"/>
              </a:ext>
            </a:extLst>
          </p:cNvPr>
          <p:cNvCxnSpPr/>
          <p:nvPr/>
        </p:nvCxnSpPr>
        <p:spPr>
          <a:xfrm>
            <a:off x="928814" y="2314421"/>
            <a:ext cx="3789062" cy="0"/>
          </a:xfrm>
          <a:prstGeom prst="line">
            <a:avLst/>
          </a:prstGeom>
          <a:ln w="38100">
            <a:solidFill>
              <a:srgbClr val="288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이등변 삼각형 370">
            <a:extLst>
              <a:ext uri="{FF2B5EF4-FFF2-40B4-BE49-F238E27FC236}">
                <a16:creationId xmlns:a16="http://schemas.microsoft.com/office/drawing/2014/main" xmlns="" id="{8D9A200B-6FA2-4138-B39A-D4AD507714B2}"/>
              </a:ext>
            </a:extLst>
          </p:cNvPr>
          <p:cNvSpPr/>
          <p:nvPr/>
        </p:nvSpPr>
        <p:spPr>
          <a:xfrm flipH="1">
            <a:off x="2670348" y="2140949"/>
            <a:ext cx="305991" cy="206202"/>
          </a:xfrm>
          <a:prstGeom prst="triangle">
            <a:avLst/>
          </a:prstGeom>
          <a:solidFill>
            <a:srgbClr val="288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xmlns="" id="{075F2C7F-E1CA-4C6A-9538-6014AE1B3BC7}"/>
              </a:ext>
            </a:extLst>
          </p:cNvPr>
          <p:cNvSpPr/>
          <p:nvPr/>
        </p:nvSpPr>
        <p:spPr>
          <a:xfrm>
            <a:off x="4966579" y="1725613"/>
            <a:ext cx="5176513" cy="390336"/>
          </a:xfrm>
          <a:prstGeom prst="rect">
            <a:avLst/>
          </a:prstGeom>
          <a:solidFill>
            <a:srgbClr val="7A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xmlns="" id="{CB92785E-16E1-49C5-8D93-EF9702DD00DC}"/>
              </a:ext>
            </a:extLst>
          </p:cNvPr>
          <p:cNvSpPr/>
          <p:nvPr/>
        </p:nvSpPr>
        <p:spPr>
          <a:xfrm>
            <a:off x="4960998" y="2314421"/>
            <a:ext cx="5176513" cy="461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xmlns="" id="{FE67E644-4CFE-45D1-BF41-324B74F45DD3}"/>
              </a:ext>
            </a:extLst>
          </p:cNvPr>
          <p:cNvSpPr txBox="1"/>
          <p:nvPr/>
        </p:nvSpPr>
        <p:spPr>
          <a:xfrm>
            <a:off x="5199674" y="3270978"/>
            <a:ext cx="464149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촬영 </a:t>
            </a:r>
            <a:r>
              <a:rPr lang="ko-KR" altLang="en-US" dirty="0">
                <a:ea typeface="Rix모던고딕 B" panose="02020603020101020101"/>
              </a:rPr>
              <a:t>시나리오 </a:t>
            </a:r>
            <a:r>
              <a:rPr lang="en-US" altLang="ko-KR" dirty="0">
                <a:ea typeface="Rix모던고딕 B" panose="02020603020101020101"/>
              </a:rPr>
              <a:t>DB </a:t>
            </a:r>
            <a:r>
              <a:rPr lang="ko-KR" altLang="en-US" dirty="0" smtClean="0">
                <a:ea typeface="Rix모던고딕 B" panose="02020603020101020101"/>
              </a:rPr>
              <a:t>업로드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실사 </a:t>
            </a:r>
            <a:r>
              <a:rPr lang="ko-KR" altLang="en-US" dirty="0">
                <a:ea typeface="Rix모던고딕 B" panose="02020603020101020101"/>
              </a:rPr>
              <a:t>이미지</a:t>
            </a:r>
            <a:r>
              <a:rPr lang="en-US" altLang="ko-KR" dirty="0">
                <a:ea typeface="Rix모던고딕 B" panose="02020603020101020101"/>
              </a:rPr>
              <a:t>, </a:t>
            </a:r>
            <a:r>
              <a:rPr lang="ko-KR" altLang="en-US" dirty="0">
                <a:ea typeface="Rix모던고딕 B" panose="02020603020101020101"/>
              </a:rPr>
              <a:t>엑스레이 이미지 촬영 후 해당 촬영의 시나리오를 </a:t>
            </a:r>
            <a:r>
              <a:rPr lang="ko-KR" altLang="en-US" dirty="0" smtClean="0">
                <a:ea typeface="Rix모던고딕 B" panose="02020603020101020101"/>
              </a:rPr>
              <a:t>체크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시나리오 </a:t>
            </a:r>
            <a:r>
              <a:rPr lang="ko-KR" altLang="en-US" dirty="0">
                <a:ea typeface="Rix모던고딕 B" panose="02020603020101020101"/>
              </a:rPr>
              <a:t>및 촬영시점 정보를 통해 </a:t>
            </a:r>
            <a:r>
              <a:rPr lang="ko-KR" altLang="en-US" dirty="0" err="1">
                <a:ea typeface="Rix모던고딕 B" panose="02020603020101020101"/>
              </a:rPr>
              <a:t>네이밍</a:t>
            </a:r>
            <a:r>
              <a:rPr lang="ko-KR" altLang="en-US" dirty="0">
                <a:ea typeface="Rix모던고딕 B" panose="02020603020101020101"/>
              </a:rPr>
              <a:t> 변환된 후 데이터 </a:t>
            </a:r>
            <a:r>
              <a:rPr lang="ko-KR" altLang="en-US" dirty="0" smtClean="0">
                <a:ea typeface="Rix모던고딕 B" panose="02020603020101020101"/>
              </a:rPr>
              <a:t>전송</a:t>
            </a:r>
            <a:endParaRPr lang="en-US" altLang="ko-KR" dirty="0" smtClean="0">
              <a:ea typeface="Rix모던고딕 B" panose="02020603020101020101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 smtClean="0">
              <a:ea typeface="Rix모던고딕 B" panose="02020603020101020101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Rix모던고딕 B" panose="02020603020101020101"/>
              </a:rPr>
              <a:t>촬영 </a:t>
            </a:r>
            <a:r>
              <a:rPr lang="ko-KR" altLang="en-US" dirty="0">
                <a:ea typeface="Rix모던고딕 B" panose="02020603020101020101"/>
              </a:rPr>
              <a:t>시나리오 </a:t>
            </a:r>
            <a:r>
              <a:rPr lang="en-US" altLang="ko-KR" dirty="0">
                <a:ea typeface="Rix모던고딕 B" panose="02020603020101020101"/>
              </a:rPr>
              <a:t>DB</a:t>
            </a:r>
            <a:r>
              <a:rPr lang="ko-KR" altLang="en-US" dirty="0">
                <a:ea typeface="Rix모던고딕 B" panose="02020603020101020101"/>
              </a:rPr>
              <a:t>에 생성되는 파일 이름 </a:t>
            </a:r>
            <a:r>
              <a:rPr lang="ko-KR" altLang="en-US" dirty="0" smtClean="0">
                <a:ea typeface="Rix모던고딕 B" panose="02020603020101020101"/>
              </a:rPr>
              <a:t>업로드</a:t>
            </a:r>
            <a:r>
              <a:rPr lang="en-US" altLang="ko-KR" dirty="0" smtClean="0">
                <a:ea typeface="Rix모던고딕 B" panose="02020603020101020101"/>
              </a:rPr>
              <a:t>(</a:t>
            </a:r>
            <a:r>
              <a:rPr lang="ko-KR" altLang="en-US" dirty="0" smtClean="0">
                <a:ea typeface="Rix모던고딕 B" panose="02020603020101020101"/>
              </a:rPr>
              <a:t>이미지</a:t>
            </a:r>
            <a:r>
              <a:rPr lang="en-US" altLang="ko-KR" dirty="0">
                <a:ea typeface="Rix모던고딕 B" panose="02020603020101020101"/>
              </a:rPr>
              <a:t> </a:t>
            </a:r>
            <a:r>
              <a:rPr lang="ko-KR" altLang="en-US" dirty="0" smtClean="0">
                <a:ea typeface="Rix모던고딕 B" panose="02020603020101020101"/>
              </a:rPr>
              <a:t>데이터 </a:t>
            </a:r>
            <a:r>
              <a:rPr lang="ko-KR" altLang="en-US" dirty="0">
                <a:ea typeface="Rix모던고딕 B" panose="02020603020101020101"/>
              </a:rPr>
              <a:t>파일 네임과 시나리오간에 </a:t>
            </a:r>
            <a:r>
              <a:rPr lang="ko-KR" altLang="en-US" dirty="0" err="1" smtClean="0">
                <a:ea typeface="Rix모던고딕 B" panose="02020603020101020101"/>
              </a:rPr>
              <a:t>매핑을</a:t>
            </a:r>
            <a:r>
              <a:rPr lang="ko-KR" altLang="en-US" dirty="0" smtClean="0">
                <a:ea typeface="Rix모던고딕 B" panose="02020603020101020101"/>
              </a:rPr>
              <a:t> 위함</a:t>
            </a:r>
            <a:r>
              <a:rPr lang="en-US" altLang="ko-KR" dirty="0" smtClean="0">
                <a:ea typeface="Rix모던고딕 B" panose="02020603020101020101"/>
              </a:rPr>
              <a:t>)</a:t>
            </a:r>
            <a:r>
              <a:rPr lang="ko-KR" altLang="en-US" dirty="0" smtClean="0">
                <a:ea typeface="Rix모던고딕 B" panose="02020603020101020101"/>
              </a:rPr>
              <a:t> </a:t>
            </a:r>
            <a:endParaRPr lang="en-US" altLang="ko-KR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B" panose="02020603020101020101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xmlns="" id="{C084D154-C12D-47EA-9FB7-7CD703C566D5}"/>
              </a:ext>
            </a:extLst>
          </p:cNvPr>
          <p:cNvSpPr txBox="1"/>
          <p:nvPr/>
        </p:nvSpPr>
        <p:spPr>
          <a:xfrm>
            <a:off x="5668882" y="1782281"/>
            <a:ext cx="39668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자동 </a:t>
            </a:r>
            <a:r>
              <a:rPr lang="ko-KR" altLang="en-US" sz="1800" dirty="0" err="1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매핑</a:t>
            </a:r>
            <a:r>
              <a:rPr lang="ko-KR" altLang="en-US" sz="1800" dirty="0" smtClean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방법</a:t>
            </a:r>
            <a:endParaRPr lang="en-US" altLang="ko-KR" sz="180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xmlns="" id="{F19053BA-FA0C-41D1-A3A9-1490A294B82F}"/>
              </a:ext>
            </a:extLst>
          </p:cNvPr>
          <p:cNvCxnSpPr/>
          <p:nvPr/>
        </p:nvCxnSpPr>
        <p:spPr>
          <a:xfrm>
            <a:off x="4965950" y="2314421"/>
            <a:ext cx="5176513" cy="0"/>
          </a:xfrm>
          <a:prstGeom prst="line">
            <a:avLst/>
          </a:prstGeom>
          <a:ln w="38100">
            <a:solidFill>
              <a:srgbClr val="288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이등변 삼각형 377">
            <a:extLst>
              <a:ext uri="{FF2B5EF4-FFF2-40B4-BE49-F238E27FC236}">
                <a16:creationId xmlns:a16="http://schemas.microsoft.com/office/drawing/2014/main" xmlns="" id="{1725FB9F-67F2-4E8A-89BD-6FAEE4B9AA1E}"/>
              </a:ext>
            </a:extLst>
          </p:cNvPr>
          <p:cNvSpPr/>
          <p:nvPr/>
        </p:nvSpPr>
        <p:spPr>
          <a:xfrm flipH="1">
            <a:off x="7549254" y="2140949"/>
            <a:ext cx="206151" cy="206202"/>
          </a:xfrm>
          <a:prstGeom prst="triangle">
            <a:avLst/>
          </a:prstGeom>
          <a:solidFill>
            <a:srgbClr val="288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xmlns="" id="{6797157F-22CB-444D-8D3F-19ADA1AADE82}"/>
              </a:ext>
            </a:extLst>
          </p:cNvPr>
          <p:cNvSpPr txBox="1"/>
          <p:nvPr/>
        </p:nvSpPr>
        <p:spPr>
          <a:xfrm>
            <a:off x="1013420" y="2562432"/>
            <a:ext cx="3583840" cy="2913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en-US" altLang="ko-KR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 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ko-KR" altLang="en-US" b="1" u="sng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</a:t>
            </a:r>
            <a:endParaRPr lang="en-US" altLang="ko-KR" b="1" u="sng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en-US" altLang="ko-KR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+ Object Serial Number + Class Name + _ + </a:t>
            </a:r>
            <a:r>
              <a:rPr kumimoji="1" lang="en-US" altLang="ko-KR" sz="9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sz="8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장비 모델명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일자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월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일련번호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촬영 일련번호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는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 day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마다 초기화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Object Serial Number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-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일련번호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종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: AI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식별용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코드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 일련번호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(3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자리 숫자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같은 물품 종의 물품을 등록할 때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씩 증가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물품이 여러 개일 경우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시나리오 내 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target object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serial number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와 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사용한다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 :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해당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Class name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영문 명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 :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 ~ 8 (9-view)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6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A671BFCA-344E-43B6-A7BC-9C98AC40BA53}"/>
              </a:ext>
            </a:extLst>
          </p:cNvPr>
          <p:cNvCxnSpPr/>
          <p:nvPr/>
        </p:nvCxnSpPr>
        <p:spPr>
          <a:xfrm flipV="1">
            <a:off x="601026" y="1047908"/>
            <a:ext cx="0" cy="540000"/>
          </a:xfrm>
          <a:prstGeom prst="line">
            <a:avLst/>
          </a:prstGeom>
          <a:ln w="50800">
            <a:solidFill>
              <a:srgbClr val="5E6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E22D93B-EED1-4315-AB4A-27EB5DB5D6B4}"/>
              </a:ext>
            </a:extLst>
          </p:cNvPr>
          <p:cNvSpPr txBox="1"/>
          <p:nvPr/>
        </p:nvSpPr>
        <p:spPr>
          <a:xfrm>
            <a:off x="748859" y="1156308"/>
            <a:ext cx="70065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flatTx/>
          </a:bodyPr>
          <a:lstStyle/>
          <a:p>
            <a:pPr>
              <a:defRPr/>
            </a:pP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실사 이미지 </a:t>
            </a:r>
            <a:r>
              <a:rPr lang="en-US" altLang="ko-KR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/ X-ray 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이미지 </a:t>
            </a:r>
            <a:r>
              <a:rPr lang="ko-KR" altLang="en-US" sz="2000" spc="-50" dirty="0" err="1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네이밍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 규칙 및 자동 </a:t>
            </a:r>
            <a:r>
              <a:rPr lang="ko-KR" altLang="en-US" sz="2000" spc="-50" dirty="0" err="1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매핑</a:t>
            </a:r>
            <a:r>
              <a:rPr lang="ko-KR" altLang="en-US" sz="2000" spc="-50" dirty="0" smtClean="0">
                <a:ln w="0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Rix모던고딕 B" pitchFamily="18" charset="-127"/>
                <a:ea typeface="Rix모던고딕 B" pitchFamily="18" charset="-127"/>
              </a:rPr>
              <a:t> 방법</a:t>
            </a:r>
            <a:endParaRPr lang="en-US" altLang="ko-KR" sz="2000" spc="-50" dirty="0">
              <a:ln w="0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797157F-22CB-444D-8D3F-19ADA1AADE82}"/>
              </a:ext>
            </a:extLst>
          </p:cNvPr>
          <p:cNvSpPr txBox="1"/>
          <p:nvPr/>
        </p:nvSpPr>
        <p:spPr>
          <a:xfrm>
            <a:off x="1010387" y="5537605"/>
            <a:ext cx="35414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※ </a:t>
            </a:r>
            <a:r>
              <a:rPr lang="ko-KR" altLang="en-US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실사</a:t>
            </a:r>
            <a:r>
              <a:rPr lang="en-US" altLang="ko-KR" b="1" u="sng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b="1" u="sng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lang="ko-KR" altLang="en-US" b="1" u="sng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lang="ko-KR" altLang="en-US" b="1" u="sng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</a:t>
            </a:r>
            <a:endParaRPr lang="en-US" altLang="ko-KR" b="1" u="sng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en-US" altLang="ko-KR" sz="9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Shot Code + Object Serial Number + Class </a:t>
            </a:r>
            <a:r>
              <a:rPr kumimoji="1" lang="en-US" altLang="ko-KR" sz="9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Name)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ko-KR" sz="9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ko-KR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X-ray 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이미지 </a:t>
            </a:r>
            <a:r>
              <a:rPr kumimoji="1" lang="ko-KR" altLang="en-US" sz="1100" kern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네이밍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규칙에서 </a:t>
            </a:r>
            <a:r>
              <a:rPr kumimoji="1" lang="en-US" altLang="ko-KR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Angle Number </a:t>
            </a:r>
            <a:r>
              <a:rPr kumimoji="1" lang="ko-KR" altLang="en-US" sz="110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제외</a:t>
            </a:r>
            <a:endParaRPr kumimoji="1" lang="en-US" altLang="ko-KR" sz="1100" kern="1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9186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BE1BBDBC45294A954C016BDA2AA231" ma:contentTypeVersion="9" ma:contentTypeDescription="새 문서를 만듭니다." ma:contentTypeScope="" ma:versionID="fc3c8a87c5d4df719b27196f256512a0">
  <xsd:schema xmlns:xsd="http://www.w3.org/2001/XMLSchema" xmlns:xs="http://www.w3.org/2001/XMLSchema" xmlns:p="http://schemas.microsoft.com/office/2006/metadata/properties" xmlns:ns2="56c9b57e-9300-4c91-a7a1-0e3d17c5c12f" targetNamespace="http://schemas.microsoft.com/office/2006/metadata/properties" ma:root="true" ma:fieldsID="d2159274ab26b63bd398b5585e802d1d" ns2:_="">
    <xsd:import namespace="56c9b57e-9300-4c91-a7a1-0e3d17c5c1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9b57e-9300-4c91-a7a1-0e3d17c5c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C915F-88BE-48D2-998C-E44CB5FBA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C5A9B-2645-4802-AAA4-CE2CDB6CF09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6c9b57e-9300-4c91-a7a1-0e3d17c5c12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3CB87CC-D7F3-4486-A420-B94C5A8C4E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9b57e-9300-4c91-a7a1-0e3d17c5c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1598</Words>
  <Application>Microsoft Office PowerPoint</Application>
  <PresentationFormat>사용자 지정</PresentationFormat>
  <Paragraphs>252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Rix모던고딕 B</vt:lpstr>
      <vt:lpstr>Rix모던고딕 EB</vt:lpstr>
      <vt:lpstr>Rix모던고딕 L</vt:lpstr>
      <vt:lpstr>Rix모던고딕 M</vt:lpstr>
      <vt:lpstr>고도 B</vt:lpstr>
      <vt:lpstr>맑은 고딕</vt:lpstr>
      <vt:lpstr>산돌고딕B</vt:lpstr>
      <vt:lpstr>Arial</vt:lpstr>
      <vt:lpstr>Calibri</vt:lpstr>
      <vt:lpstr>Cambria Math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240</cp:revision>
  <cp:lastPrinted>2021-04-26T01:38:20Z</cp:lastPrinted>
  <dcterms:modified xsi:type="dcterms:W3CDTF">2022-04-29T08:45:56Z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0x010100D9BE1BBDBC45294A954C016BDA2AA231</vt:lpwstr>
  </property>
</Properties>
</file>