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76" r:id="rId8"/>
    <p:sldId id="258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5" r:id="rId24"/>
    <p:sldId id="280" r:id="rId25"/>
    <p:sldId id="278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BCA"/>
          </a:solidFill>
        </a:fill>
      </a:tcStyle>
    </a:wholeTbl>
    <a:band2H>
      <a:tcTxStyle/>
      <a:tcStyle>
        <a:tcBdr/>
        <a:fill>
          <a:solidFill>
            <a:srgbClr val="ED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CD"/>
          </a:solidFill>
        </a:fill>
      </a:tcStyle>
    </a:wholeTbl>
    <a:band2H>
      <a:tcTxStyle/>
      <a:tcStyle>
        <a:tcBdr/>
        <a:fill>
          <a:solidFill>
            <a:srgbClr val="FF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ACA"/>
          </a:solidFill>
        </a:fill>
      </a:tcStyle>
    </a:wholeTbl>
    <a:band2H>
      <a:tcTxStyle/>
      <a:tcStyle>
        <a:tcBdr/>
        <a:fill>
          <a:solidFill>
            <a:srgbClr val="EA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8" name="Shape 7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86797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6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1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9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1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5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9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5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19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6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86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6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2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6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6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6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5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6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7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1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7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3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7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4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7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4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2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4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3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7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4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4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4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6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7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8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4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0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8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1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8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8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3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48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5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8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8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3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5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9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2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9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9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59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6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6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9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8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9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0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04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8"/>
            <a:ext cx="5354283" cy="397728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0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8" y="3682079"/>
            <a:ext cx="5354284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4" cy="3977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0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5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0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6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0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3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7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7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4" cy="18968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 spc="0">
                <a:latin typeface="+mn-lt"/>
                <a:ea typeface="+mn-ea"/>
                <a:cs typeface="+mn-cs"/>
                <a:sym typeface="Helvetica"/>
              </a:defRPr>
            </a:lvl1pPr>
            <a:lvl2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2pPr>
            <a:lvl3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3pPr>
            <a:lvl4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4pPr>
            <a:lvl5pPr indent="0">
              <a:spcBef>
                <a:spcPts val="0"/>
              </a:spcBef>
              <a:buClrTx/>
              <a:defRPr sz="1800" spc="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0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7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4" cy="1896842"/>
          </a:xfrm>
          <a:prstGeom prst="rect">
            <a:avLst/>
          </a:prstGeom>
        </p:spPr>
        <p:txBody>
          <a:bodyPr anchor="t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2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  <a:endParaRPr/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478" y="273598"/>
            <a:ext cx="10972443" cy="5307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31999" marR="0" indent="-323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540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007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511998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94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37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807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sz="2800" b="0" i="0" u="none" strike="noStrike" cap="none" spc="-1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-2" y="5384520"/>
            <a:ext cx="12191764" cy="147276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1" name="CustomShape 2"/>
          <p:cNvSpPr txBox="1"/>
          <p:nvPr/>
        </p:nvSpPr>
        <p:spPr>
          <a:xfrm>
            <a:off x="44998" y="5451268"/>
            <a:ext cx="12101764" cy="78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 spc="-1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CHESS in C++</a:t>
            </a:r>
          </a:p>
        </p:txBody>
      </p:sp>
      <p:sp>
        <p:nvSpPr>
          <p:cNvPr id="792" name="CustomShape 3"/>
          <p:cNvSpPr txBox="1"/>
          <p:nvPr/>
        </p:nvSpPr>
        <p:spPr>
          <a:xfrm>
            <a:off x="44998" y="6290086"/>
            <a:ext cx="12101764" cy="414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21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 smtClean="0"/>
              <a:t>Chess </a:t>
            </a:r>
            <a:r>
              <a:rPr dirty="0" smtClean="0"/>
              <a:t>Team </a:t>
            </a:r>
            <a:r>
              <a:rPr sz="1800" b="0" dirty="0"/>
              <a:t>: </a:t>
            </a:r>
            <a:r>
              <a:rPr sz="1800" b="0" dirty="0" err="1"/>
              <a:t>김나영</a:t>
            </a:r>
            <a:r>
              <a:rPr sz="1800" b="0" dirty="0"/>
              <a:t> </a:t>
            </a:r>
            <a:r>
              <a:rPr sz="1800" b="0" dirty="0" err="1"/>
              <a:t>김윤재</a:t>
            </a:r>
            <a:r>
              <a:rPr sz="1800" b="0" dirty="0"/>
              <a:t> 이영한 </a:t>
            </a:r>
            <a:r>
              <a:rPr sz="1800" b="0" dirty="0" err="1"/>
              <a:t>장하림</a:t>
            </a:r>
            <a:endParaRPr sz="18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 txBox="1"/>
          <p:nvPr/>
        </p:nvSpPr>
        <p:spPr>
          <a:xfrm>
            <a:off x="758518" y="720668"/>
            <a:ext cx="6228588" cy="76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 err="1"/>
              <a:t>주별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과정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179828" y="404014"/>
            <a:ext cx="11482921" cy="96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주별 진행 과정</a:t>
            </a:r>
          </a:p>
        </p:txBody>
      </p:sp>
      <p:sp>
        <p:nvSpPr>
          <p:cNvPr id="889" name="CustomShape 2"/>
          <p:cNvSpPr/>
          <p:nvPr/>
        </p:nvSpPr>
        <p:spPr>
          <a:xfrm>
            <a:off x="9154000" y="3306466"/>
            <a:ext cx="2231641" cy="64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0" name="CustomShape 3"/>
          <p:cNvSpPr/>
          <p:nvPr/>
        </p:nvSpPr>
        <p:spPr>
          <a:xfrm>
            <a:off x="7120000" y="3306466"/>
            <a:ext cx="2231642" cy="64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1" name="CustomShape 4"/>
          <p:cNvSpPr/>
          <p:nvPr/>
        </p:nvSpPr>
        <p:spPr>
          <a:xfrm>
            <a:off x="5076280" y="3306466"/>
            <a:ext cx="2231641" cy="64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2" name="CustomShape 5"/>
          <p:cNvSpPr/>
          <p:nvPr/>
        </p:nvSpPr>
        <p:spPr>
          <a:xfrm>
            <a:off x="3041918" y="3306466"/>
            <a:ext cx="2231644" cy="64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3" name="CustomShape 6"/>
          <p:cNvSpPr/>
          <p:nvPr/>
        </p:nvSpPr>
        <p:spPr>
          <a:xfrm>
            <a:off x="1018719" y="3306466"/>
            <a:ext cx="2231643" cy="64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4" name="CustomShape 7"/>
          <p:cNvSpPr txBox="1"/>
          <p:nvPr/>
        </p:nvSpPr>
        <p:spPr>
          <a:xfrm>
            <a:off x="3302920" y="3488625"/>
            <a:ext cx="1747801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1주차</a:t>
            </a:r>
          </a:p>
        </p:txBody>
      </p:sp>
      <p:sp>
        <p:nvSpPr>
          <p:cNvPr id="895" name="CustomShape 8"/>
          <p:cNvSpPr txBox="1"/>
          <p:nvPr/>
        </p:nvSpPr>
        <p:spPr>
          <a:xfrm>
            <a:off x="5374187" y="3482716"/>
            <a:ext cx="157680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2주차</a:t>
            </a:r>
          </a:p>
        </p:txBody>
      </p:sp>
      <p:sp>
        <p:nvSpPr>
          <p:cNvPr id="896" name="CustomShape 9"/>
          <p:cNvSpPr txBox="1"/>
          <p:nvPr/>
        </p:nvSpPr>
        <p:spPr>
          <a:xfrm>
            <a:off x="7412195" y="3482716"/>
            <a:ext cx="154440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3주차</a:t>
            </a:r>
          </a:p>
        </p:txBody>
      </p:sp>
      <p:sp>
        <p:nvSpPr>
          <p:cNvPr id="897" name="CustomShape 10"/>
          <p:cNvSpPr txBox="1"/>
          <p:nvPr/>
        </p:nvSpPr>
        <p:spPr>
          <a:xfrm>
            <a:off x="9391308" y="3488625"/>
            <a:ext cx="129348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4주차</a:t>
            </a:r>
          </a:p>
        </p:txBody>
      </p:sp>
      <p:sp>
        <p:nvSpPr>
          <p:cNvPr id="898" name="CustomShape 20"/>
          <p:cNvSpPr/>
          <p:nvPr/>
        </p:nvSpPr>
        <p:spPr>
          <a:xfrm rot="10800000">
            <a:off x="3312964" y="4045053"/>
            <a:ext cx="287642" cy="248042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9" name="CustomShape 21"/>
          <p:cNvSpPr/>
          <p:nvPr/>
        </p:nvSpPr>
        <p:spPr>
          <a:xfrm rot="10800000">
            <a:off x="7219611" y="4023366"/>
            <a:ext cx="287642" cy="248040"/>
          </a:xfrm>
          <a:prstGeom prst="triangl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0" name="CustomShape 22"/>
          <p:cNvSpPr/>
          <p:nvPr/>
        </p:nvSpPr>
        <p:spPr>
          <a:xfrm>
            <a:off x="5185171" y="2996950"/>
            <a:ext cx="287643" cy="248044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1" name="CustomShape 23"/>
          <p:cNvSpPr txBox="1"/>
          <p:nvPr/>
        </p:nvSpPr>
        <p:spPr>
          <a:xfrm>
            <a:off x="1197723" y="3485560"/>
            <a:ext cx="129348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4월 </a:t>
            </a:r>
          </a:p>
        </p:txBody>
      </p:sp>
      <p:sp>
        <p:nvSpPr>
          <p:cNvPr id="902" name="CustomShape 20"/>
          <p:cNvSpPr/>
          <p:nvPr/>
        </p:nvSpPr>
        <p:spPr>
          <a:xfrm>
            <a:off x="1152724" y="2996950"/>
            <a:ext cx="287641" cy="248044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3" name="CustomShape 18"/>
          <p:cNvSpPr txBox="1"/>
          <p:nvPr/>
        </p:nvSpPr>
        <p:spPr>
          <a:xfrm>
            <a:off x="965884" y="2112193"/>
            <a:ext cx="3243046" cy="57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500" spc="-1">
                <a:latin typeface="+mj-lt"/>
                <a:ea typeface="+mj-ea"/>
                <a:cs typeface="+mj-cs"/>
                <a:sym typeface="맑은 고딕"/>
              </a:defRPr>
            </a:pPr>
            <a:r>
              <a:t>체스 구조 설계</a:t>
            </a:r>
            <a:endParaRPr>
              <a:latin typeface="굴림"/>
              <a:ea typeface="굴림"/>
              <a:cs typeface="굴림"/>
              <a:sym typeface="굴림"/>
            </a:endParaRPr>
          </a:p>
          <a:p>
            <a:pPr>
              <a:defRPr sz="1500" spc="-1">
                <a:latin typeface="+mj-lt"/>
                <a:ea typeface="+mj-ea"/>
                <a:cs typeface="+mj-cs"/>
                <a:sym typeface="맑은 고딕"/>
              </a:defRPr>
            </a:pPr>
            <a:r>
              <a:t>Piece, Board 클래스 구현</a:t>
            </a:r>
          </a:p>
        </p:txBody>
      </p:sp>
      <p:sp>
        <p:nvSpPr>
          <p:cNvPr id="904" name="CustomShape 18"/>
          <p:cNvSpPr txBox="1"/>
          <p:nvPr/>
        </p:nvSpPr>
        <p:spPr>
          <a:xfrm>
            <a:off x="3063556" y="4384044"/>
            <a:ext cx="3243046" cy="33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Console, Graphic 클래스 구현</a:t>
            </a:r>
          </a:p>
        </p:txBody>
      </p:sp>
      <p:sp>
        <p:nvSpPr>
          <p:cNvPr id="905" name="CustomShape 18"/>
          <p:cNvSpPr txBox="1"/>
          <p:nvPr/>
        </p:nvSpPr>
        <p:spPr>
          <a:xfrm>
            <a:off x="7118177" y="4422776"/>
            <a:ext cx="2648321" cy="33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디버깅</a:t>
            </a:r>
          </a:p>
        </p:txBody>
      </p:sp>
      <p:sp>
        <p:nvSpPr>
          <p:cNvPr id="906" name="CustomShape 18"/>
          <p:cNvSpPr txBox="1"/>
          <p:nvPr/>
        </p:nvSpPr>
        <p:spPr>
          <a:xfrm>
            <a:off x="9102956" y="2626824"/>
            <a:ext cx="3031458" cy="33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발표 준비</a:t>
            </a:r>
          </a:p>
        </p:txBody>
      </p:sp>
      <p:sp>
        <p:nvSpPr>
          <p:cNvPr id="907" name="CustomShape 21"/>
          <p:cNvSpPr/>
          <p:nvPr/>
        </p:nvSpPr>
        <p:spPr>
          <a:xfrm>
            <a:off x="9290018" y="3006999"/>
            <a:ext cx="287643" cy="248043"/>
          </a:xfrm>
          <a:prstGeom prst="triangle">
            <a:avLst/>
          </a:prstGeom>
          <a:solidFill>
            <a:srgbClr val="FAD22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8" name="CustomShape 18"/>
          <p:cNvSpPr txBox="1"/>
          <p:nvPr/>
        </p:nvSpPr>
        <p:spPr>
          <a:xfrm>
            <a:off x="5034420" y="2427929"/>
            <a:ext cx="3243046" cy="33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디버깅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Shape 1"/>
          <p:cNvSpPr txBox="1"/>
          <p:nvPr/>
        </p:nvSpPr>
        <p:spPr>
          <a:xfrm>
            <a:off x="-1" y="49207"/>
            <a:ext cx="3642697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Week 1</a:t>
            </a:r>
          </a:p>
        </p:txBody>
      </p:sp>
      <p:sp>
        <p:nvSpPr>
          <p:cNvPr id="911" name="CustomShape 2"/>
          <p:cNvSpPr/>
          <p:nvPr/>
        </p:nvSpPr>
        <p:spPr>
          <a:xfrm>
            <a:off x="8868389" y="5968259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2" name="CustomShape 3"/>
          <p:cNvSpPr/>
          <p:nvPr/>
        </p:nvSpPr>
        <p:spPr>
          <a:xfrm>
            <a:off x="6834389" y="5968259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3" name="CustomShape 4"/>
          <p:cNvSpPr/>
          <p:nvPr/>
        </p:nvSpPr>
        <p:spPr>
          <a:xfrm>
            <a:off x="4790669" y="5968259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4" name="CustomShape 5"/>
          <p:cNvSpPr/>
          <p:nvPr/>
        </p:nvSpPr>
        <p:spPr>
          <a:xfrm>
            <a:off x="2756308" y="5968259"/>
            <a:ext cx="2231643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5" name="CustomShape 6"/>
          <p:cNvSpPr/>
          <p:nvPr/>
        </p:nvSpPr>
        <p:spPr>
          <a:xfrm>
            <a:off x="733108" y="5968259"/>
            <a:ext cx="2231643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6" name="CustomShape 7"/>
          <p:cNvSpPr txBox="1"/>
          <p:nvPr/>
        </p:nvSpPr>
        <p:spPr>
          <a:xfrm>
            <a:off x="3017309" y="6150418"/>
            <a:ext cx="174780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1주차</a:t>
            </a:r>
          </a:p>
        </p:txBody>
      </p:sp>
      <p:sp>
        <p:nvSpPr>
          <p:cNvPr id="917" name="CustomShape 8"/>
          <p:cNvSpPr txBox="1"/>
          <p:nvPr/>
        </p:nvSpPr>
        <p:spPr>
          <a:xfrm>
            <a:off x="5088576" y="6144509"/>
            <a:ext cx="157680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2주차</a:t>
            </a:r>
          </a:p>
        </p:txBody>
      </p:sp>
      <p:sp>
        <p:nvSpPr>
          <p:cNvPr id="918" name="CustomShape 9"/>
          <p:cNvSpPr txBox="1"/>
          <p:nvPr/>
        </p:nvSpPr>
        <p:spPr>
          <a:xfrm>
            <a:off x="7126585" y="6144509"/>
            <a:ext cx="154440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3주차</a:t>
            </a:r>
          </a:p>
        </p:txBody>
      </p:sp>
      <p:sp>
        <p:nvSpPr>
          <p:cNvPr id="919" name="CustomShape 10"/>
          <p:cNvSpPr txBox="1"/>
          <p:nvPr/>
        </p:nvSpPr>
        <p:spPr>
          <a:xfrm>
            <a:off x="9105697" y="6150418"/>
            <a:ext cx="129348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4주차</a:t>
            </a:r>
          </a:p>
        </p:txBody>
      </p:sp>
      <p:sp>
        <p:nvSpPr>
          <p:cNvPr id="920" name="CustomShape 23"/>
          <p:cNvSpPr txBox="1"/>
          <p:nvPr/>
        </p:nvSpPr>
        <p:spPr>
          <a:xfrm>
            <a:off x="912112" y="6147353"/>
            <a:ext cx="129348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4월 </a:t>
            </a:r>
          </a:p>
        </p:txBody>
      </p:sp>
      <p:sp>
        <p:nvSpPr>
          <p:cNvPr id="921" name="CustomShape 20"/>
          <p:cNvSpPr/>
          <p:nvPr/>
        </p:nvSpPr>
        <p:spPr>
          <a:xfrm>
            <a:off x="867113" y="5658744"/>
            <a:ext cx="287642" cy="248043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2" name="CustomShape 18"/>
          <p:cNvSpPr txBox="1"/>
          <p:nvPr/>
        </p:nvSpPr>
        <p:spPr>
          <a:xfrm>
            <a:off x="671349" y="5023395"/>
            <a:ext cx="3243045" cy="57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500" spc="-1">
                <a:latin typeface="+mj-lt"/>
                <a:ea typeface="+mj-ea"/>
                <a:cs typeface="+mj-cs"/>
                <a:sym typeface="맑은 고딕"/>
              </a:defRPr>
            </a:pPr>
            <a:r>
              <a:t>체스 구조 설계</a:t>
            </a:r>
            <a:endParaRPr>
              <a:latin typeface="굴림"/>
              <a:ea typeface="굴림"/>
              <a:cs typeface="굴림"/>
              <a:sym typeface="굴림"/>
            </a:endParaRPr>
          </a:p>
          <a:p>
            <a:pPr>
              <a:defRPr sz="1500" spc="-1">
                <a:latin typeface="+mj-lt"/>
                <a:ea typeface="+mj-ea"/>
                <a:cs typeface="+mj-cs"/>
                <a:sym typeface="맑은 고딕"/>
              </a:defRPr>
            </a:pPr>
            <a:r>
              <a:t>Piece, Board 클래스 구현</a:t>
            </a:r>
          </a:p>
        </p:txBody>
      </p:sp>
      <p:pic>
        <p:nvPicPr>
          <p:cNvPr id="923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rcRect l="26072" t="14221" r="38285" b="15682"/>
          <a:stretch>
            <a:fillRect/>
          </a:stretch>
        </p:blipFill>
        <p:spPr>
          <a:xfrm>
            <a:off x="2959260" y="565313"/>
            <a:ext cx="4486434" cy="4962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rcRect l="26643" t="14554" r="46285" b="42476"/>
          <a:stretch>
            <a:fillRect/>
          </a:stretch>
        </p:blipFill>
        <p:spPr>
          <a:xfrm>
            <a:off x="7477841" y="562733"/>
            <a:ext cx="4799115" cy="4967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Shape 1"/>
          <p:cNvSpPr txBox="1"/>
          <p:nvPr/>
        </p:nvSpPr>
        <p:spPr>
          <a:xfrm>
            <a:off x="-1" y="49207"/>
            <a:ext cx="3642697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Week 2</a:t>
            </a:r>
          </a:p>
        </p:txBody>
      </p:sp>
      <p:sp>
        <p:nvSpPr>
          <p:cNvPr id="927" name="CustomShape 2"/>
          <p:cNvSpPr/>
          <p:nvPr/>
        </p:nvSpPr>
        <p:spPr>
          <a:xfrm>
            <a:off x="8868389" y="5966214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8" name="CustomShape 3"/>
          <p:cNvSpPr/>
          <p:nvPr/>
        </p:nvSpPr>
        <p:spPr>
          <a:xfrm>
            <a:off x="6834389" y="5966214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9" name="CustomShape 4"/>
          <p:cNvSpPr/>
          <p:nvPr/>
        </p:nvSpPr>
        <p:spPr>
          <a:xfrm>
            <a:off x="4790669" y="5966214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0" name="CustomShape 5"/>
          <p:cNvSpPr/>
          <p:nvPr/>
        </p:nvSpPr>
        <p:spPr>
          <a:xfrm>
            <a:off x="2756308" y="5966214"/>
            <a:ext cx="2231643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1" name="CustomShape 6"/>
          <p:cNvSpPr/>
          <p:nvPr/>
        </p:nvSpPr>
        <p:spPr>
          <a:xfrm>
            <a:off x="733108" y="5966214"/>
            <a:ext cx="2231643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2" name="CustomShape 7"/>
          <p:cNvSpPr txBox="1"/>
          <p:nvPr/>
        </p:nvSpPr>
        <p:spPr>
          <a:xfrm>
            <a:off x="3017309" y="6148373"/>
            <a:ext cx="174780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1주차</a:t>
            </a:r>
          </a:p>
        </p:txBody>
      </p:sp>
      <p:sp>
        <p:nvSpPr>
          <p:cNvPr id="933" name="CustomShape 8"/>
          <p:cNvSpPr txBox="1"/>
          <p:nvPr/>
        </p:nvSpPr>
        <p:spPr>
          <a:xfrm>
            <a:off x="5088576" y="6142464"/>
            <a:ext cx="157680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2주차</a:t>
            </a:r>
          </a:p>
        </p:txBody>
      </p:sp>
      <p:sp>
        <p:nvSpPr>
          <p:cNvPr id="934" name="CustomShape 9"/>
          <p:cNvSpPr txBox="1"/>
          <p:nvPr/>
        </p:nvSpPr>
        <p:spPr>
          <a:xfrm>
            <a:off x="7126585" y="6142464"/>
            <a:ext cx="154440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3주차</a:t>
            </a:r>
          </a:p>
        </p:txBody>
      </p:sp>
      <p:sp>
        <p:nvSpPr>
          <p:cNvPr id="935" name="CustomShape 10"/>
          <p:cNvSpPr txBox="1"/>
          <p:nvPr/>
        </p:nvSpPr>
        <p:spPr>
          <a:xfrm>
            <a:off x="9105697" y="6148373"/>
            <a:ext cx="129348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4주차</a:t>
            </a:r>
          </a:p>
        </p:txBody>
      </p:sp>
      <p:sp>
        <p:nvSpPr>
          <p:cNvPr id="936" name="CustomShape 23"/>
          <p:cNvSpPr txBox="1"/>
          <p:nvPr/>
        </p:nvSpPr>
        <p:spPr>
          <a:xfrm>
            <a:off x="912112" y="6145308"/>
            <a:ext cx="1293482" cy="31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4월 </a:t>
            </a:r>
          </a:p>
        </p:txBody>
      </p:sp>
      <p:sp>
        <p:nvSpPr>
          <p:cNvPr id="937" name="CustomShape 20"/>
          <p:cNvSpPr/>
          <p:nvPr/>
        </p:nvSpPr>
        <p:spPr>
          <a:xfrm>
            <a:off x="3044893" y="5656243"/>
            <a:ext cx="287642" cy="248043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8" name="CustomShape 18"/>
          <p:cNvSpPr txBox="1"/>
          <p:nvPr/>
        </p:nvSpPr>
        <p:spPr>
          <a:xfrm>
            <a:off x="2644066" y="5262378"/>
            <a:ext cx="3243045" cy="33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Console, Graphic 클래스 구현</a:t>
            </a:r>
          </a:p>
        </p:txBody>
      </p:sp>
      <p:pic>
        <p:nvPicPr>
          <p:cNvPr id="93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rcRect l="27285" t="14221" r="42573" b="45905"/>
          <a:stretch>
            <a:fillRect/>
          </a:stretch>
        </p:blipFill>
        <p:spPr>
          <a:xfrm>
            <a:off x="7527337" y="374160"/>
            <a:ext cx="4600198" cy="4693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rcRect l="26714" t="14094" r="46500" b="34476"/>
          <a:stretch>
            <a:fillRect/>
          </a:stretch>
        </p:blipFill>
        <p:spPr>
          <a:xfrm>
            <a:off x="3126155" y="374160"/>
            <a:ext cx="4345359" cy="4692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TextShape 1"/>
          <p:cNvSpPr txBox="1"/>
          <p:nvPr/>
        </p:nvSpPr>
        <p:spPr>
          <a:xfrm>
            <a:off x="473042" y="49207"/>
            <a:ext cx="3642696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Week 3~5</a:t>
            </a:r>
          </a:p>
        </p:txBody>
      </p:sp>
      <p:sp>
        <p:nvSpPr>
          <p:cNvPr id="943" name="CustomShape 2"/>
          <p:cNvSpPr/>
          <p:nvPr/>
        </p:nvSpPr>
        <p:spPr>
          <a:xfrm>
            <a:off x="9073672" y="2940527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4" name="CustomShape 3"/>
          <p:cNvSpPr/>
          <p:nvPr/>
        </p:nvSpPr>
        <p:spPr>
          <a:xfrm>
            <a:off x="7039672" y="2940527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5" name="CustomShape 4"/>
          <p:cNvSpPr/>
          <p:nvPr/>
        </p:nvSpPr>
        <p:spPr>
          <a:xfrm>
            <a:off x="4995952" y="2940527"/>
            <a:ext cx="2231641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6" name="CustomShape 5"/>
          <p:cNvSpPr/>
          <p:nvPr/>
        </p:nvSpPr>
        <p:spPr>
          <a:xfrm>
            <a:off x="2961590" y="2940527"/>
            <a:ext cx="2231644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7" name="CustomShape 6"/>
          <p:cNvSpPr/>
          <p:nvPr/>
        </p:nvSpPr>
        <p:spPr>
          <a:xfrm>
            <a:off x="938391" y="2940527"/>
            <a:ext cx="2231643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8" name="CustomShape 7"/>
          <p:cNvSpPr txBox="1"/>
          <p:nvPr/>
        </p:nvSpPr>
        <p:spPr>
          <a:xfrm>
            <a:off x="3222592" y="3122686"/>
            <a:ext cx="1747801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1주차</a:t>
            </a:r>
          </a:p>
        </p:txBody>
      </p:sp>
      <p:sp>
        <p:nvSpPr>
          <p:cNvPr id="949" name="CustomShape 8"/>
          <p:cNvSpPr txBox="1"/>
          <p:nvPr/>
        </p:nvSpPr>
        <p:spPr>
          <a:xfrm>
            <a:off x="5293859" y="3116777"/>
            <a:ext cx="157680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2주차</a:t>
            </a:r>
          </a:p>
        </p:txBody>
      </p:sp>
      <p:sp>
        <p:nvSpPr>
          <p:cNvPr id="950" name="CustomShape 9"/>
          <p:cNvSpPr txBox="1"/>
          <p:nvPr/>
        </p:nvSpPr>
        <p:spPr>
          <a:xfrm>
            <a:off x="7331867" y="3116777"/>
            <a:ext cx="154440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3주차</a:t>
            </a:r>
          </a:p>
        </p:txBody>
      </p:sp>
      <p:sp>
        <p:nvSpPr>
          <p:cNvPr id="951" name="CustomShape 10"/>
          <p:cNvSpPr txBox="1"/>
          <p:nvPr/>
        </p:nvSpPr>
        <p:spPr>
          <a:xfrm>
            <a:off x="9310980" y="3122686"/>
            <a:ext cx="129348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5월 4주차</a:t>
            </a:r>
          </a:p>
        </p:txBody>
      </p:sp>
      <p:sp>
        <p:nvSpPr>
          <p:cNvPr id="952" name="CustomShape 22"/>
          <p:cNvSpPr/>
          <p:nvPr/>
        </p:nvSpPr>
        <p:spPr>
          <a:xfrm>
            <a:off x="5104843" y="2631012"/>
            <a:ext cx="287643" cy="248043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3" name="CustomShape 23"/>
          <p:cNvSpPr txBox="1"/>
          <p:nvPr/>
        </p:nvSpPr>
        <p:spPr>
          <a:xfrm>
            <a:off x="1117395" y="3119621"/>
            <a:ext cx="1293482" cy="31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4월 </a:t>
            </a:r>
          </a:p>
        </p:txBody>
      </p:sp>
      <p:sp>
        <p:nvSpPr>
          <p:cNvPr id="954" name="CustomShape 18"/>
          <p:cNvSpPr txBox="1"/>
          <p:nvPr/>
        </p:nvSpPr>
        <p:spPr>
          <a:xfrm>
            <a:off x="6942940" y="2258334"/>
            <a:ext cx="2648322" cy="33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디버깅</a:t>
            </a:r>
          </a:p>
        </p:txBody>
      </p:sp>
      <p:sp>
        <p:nvSpPr>
          <p:cNvPr id="955" name="CustomShape 18"/>
          <p:cNvSpPr txBox="1"/>
          <p:nvPr/>
        </p:nvSpPr>
        <p:spPr>
          <a:xfrm>
            <a:off x="8969076" y="2257695"/>
            <a:ext cx="3031458" cy="33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발표 준비</a:t>
            </a:r>
          </a:p>
        </p:txBody>
      </p:sp>
      <p:sp>
        <p:nvSpPr>
          <p:cNvPr id="956" name="CustomShape 21"/>
          <p:cNvSpPr/>
          <p:nvPr/>
        </p:nvSpPr>
        <p:spPr>
          <a:xfrm>
            <a:off x="9209691" y="2641060"/>
            <a:ext cx="287642" cy="248043"/>
          </a:xfrm>
          <a:prstGeom prst="triangle">
            <a:avLst/>
          </a:prstGeom>
          <a:solidFill>
            <a:srgbClr val="FAD22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7" name="CustomShape 18"/>
          <p:cNvSpPr txBox="1"/>
          <p:nvPr/>
        </p:nvSpPr>
        <p:spPr>
          <a:xfrm>
            <a:off x="5010915" y="2258336"/>
            <a:ext cx="3243045" cy="33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500" spc="-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디버깅</a:t>
            </a:r>
          </a:p>
        </p:txBody>
      </p:sp>
      <p:sp>
        <p:nvSpPr>
          <p:cNvPr id="958" name="CustomShape 21"/>
          <p:cNvSpPr/>
          <p:nvPr/>
        </p:nvSpPr>
        <p:spPr>
          <a:xfrm>
            <a:off x="7157267" y="2631012"/>
            <a:ext cx="287643" cy="248043"/>
          </a:xfrm>
          <a:prstGeom prst="triangle">
            <a:avLst/>
          </a:prstGeom>
          <a:solidFill>
            <a:srgbClr val="FAD22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Shape 1"/>
          <p:cNvSpPr txBox="1"/>
          <p:nvPr/>
        </p:nvSpPr>
        <p:spPr>
          <a:xfrm>
            <a:off x="92328" y="41070"/>
            <a:ext cx="11482921" cy="96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5400" spc="-1">
                <a:latin typeface="+mj-lt"/>
                <a:ea typeface="+mj-ea"/>
                <a:cs typeface="+mj-cs"/>
                <a:sym typeface="맑은 고딕"/>
              </a:defRPr>
            </a:pPr>
            <a:r>
              <a:t>역할 분배</a:t>
            </a:r>
          </a:p>
        </p:txBody>
      </p:sp>
      <p:grpSp>
        <p:nvGrpSpPr>
          <p:cNvPr id="963" name="오각형 2"/>
          <p:cNvGrpSpPr/>
          <p:nvPr/>
        </p:nvGrpSpPr>
        <p:grpSpPr>
          <a:xfrm>
            <a:off x="551384" y="1108776"/>
            <a:ext cx="2736305" cy="720083"/>
            <a:chOff x="0" y="0"/>
            <a:chExt cx="2736304" cy="720082"/>
          </a:xfrm>
        </p:grpSpPr>
        <p:sp>
          <p:nvSpPr>
            <p:cNvPr id="961" name="도형"/>
            <p:cNvSpPr/>
            <p:nvPr/>
          </p:nvSpPr>
          <p:spPr>
            <a:xfrm>
              <a:off x="0" y="-1"/>
              <a:ext cx="2736305" cy="72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836" y="0"/>
                  </a:lnTo>
                  <a:lnTo>
                    <a:pt x="21600" y="10800"/>
                  </a:lnTo>
                  <a:lnTo>
                    <a:pt x="18836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ADB9C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62" name="김나영"/>
            <p:cNvSpPr txBox="1"/>
            <p:nvPr/>
          </p:nvSpPr>
          <p:spPr>
            <a:xfrm>
              <a:off x="58420" y="41269"/>
              <a:ext cx="2444385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김나영</a:t>
              </a:r>
            </a:p>
          </p:txBody>
        </p:sp>
      </p:grpSp>
      <p:sp>
        <p:nvSpPr>
          <p:cNvPr id="964" name="CustomShape 18"/>
          <p:cNvSpPr txBox="1"/>
          <p:nvPr/>
        </p:nvSpPr>
        <p:spPr>
          <a:xfrm>
            <a:off x="3620720" y="1024886"/>
            <a:ext cx="6678753" cy="69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000" spc="-1">
                <a:solidFill>
                  <a:srgbClr val="0433FF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Queen, Bishop CLASS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>
              <a:defRPr sz="2000" spc="-1">
                <a:solidFill>
                  <a:srgbClr val="009051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Chess Graphics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CLASS</a:t>
            </a:r>
          </a:p>
        </p:txBody>
      </p:sp>
      <p:grpSp>
        <p:nvGrpSpPr>
          <p:cNvPr id="967" name="오각형 4"/>
          <p:cNvGrpSpPr/>
          <p:nvPr/>
        </p:nvGrpSpPr>
        <p:grpSpPr>
          <a:xfrm>
            <a:off x="551384" y="2420453"/>
            <a:ext cx="2736305" cy="720083"/>
            <a:chOff x="0" y="0"/>
            <a:chExt cx="2736304" cy="720082"/>
          </a:xfrm>
        </p:grpSpPr>
        <p:sp>
          <p:nvSpPr>
            <p:cNvPr id="965" name="도형"/>
            <p:cNvSpPr/>
            <p:nvPr/>
          </p:nvSpPr>
          <p:spPr>
            <a:xfrm>
              <a:off x="0" y="-1"/>
              <a:ext cx="2736305" cy="72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836" y="0"/>
                  </a:lnTo>
                  <a:lnTo>
                    <a:pt x="21600" y="10800"/>
                  </a:lnTo>
                  <a:lnTo>
                    <a:pt x="18836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18171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66" name="김윤재"/>
            <p:cNvSpPr txBox="1"/>
            <p:nvPr/>
          </p:nvSpPr>
          <p:spPr>
            <a:xfrm>
              <a:off x="58420" y="41269"/>
              <a:ext cx="2444385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김윤재</a:t>
              </a:r>
            </a:p>
          </p:txBody>
        </p:sp>
      </p:grpSp>
      <p:sp>
        <p:nvSpPr>
          <p:cNvPr id="968" name="CustomShape 18"/>
          <p:cNvSpPr txBox="1"/>
          <p:nvPr/>
        </p:nvSpPr>
        <p:spPr>
          <a:xfrm>
            <a:off x="3620720" y="2420454"/>
            <a:ext cx="6678753" cy="100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000" spc="-1">
                <a:solidFill>
                  <a:srgbClr val="0433FF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Chess Board CLASS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>
              <a:defRPr sz="2000" spc="-1">
                <a:solidFill>
                  <a:srgbClr val="009051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Chess Console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CLASS</a:t>
            </a:r>
          </a:p>
          <a:p>
            <a:pPr>
              <a:defRPr sz="2000" spc="-1">
                <a:solidFill>
                  <a:srgbClr val="942193"/>
                </a:solid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t>디버깅</a:t>
            </a:r>
          </a:p>
        </p:txBody>
      </p:sp>
      <p:grpSp>
        <p:nvGrpSpPr>
          <p:cNvPr id="971" name="오각형 6"/>
          <p:cNvGrpSpPr/>
          <p:nvPr/>
        </p:nvGrpSpPr>
        <p:grpSpPr>
          <a:xfrm>
            <a:off x="551384" y="3861860"/>
            <a:ext cx="2736305" cy="720084"/>
            <a:chOff x="0" y="0"/>
            <a:chExt cx="2736304" cy="720082"/>
          </a:xfrm>
        </p:grpSpPr>
        <p:sp>
          <p:nvSpPr>
            <p:cNvPr id="969" name="도형"/>
            <p:cNvSpPr/>
            <p:nvPr/>
          </p:nvSpPr>
          <p:spPr>
            <a:xfrm>
              <a:off x="0" y="-1"/>
              <a:ext cx="2736305" cy="72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836" y="0"/>
                  </a:lnTo>
                  <a:lnTo>
                    <a:pt x="21600" y="10800"/>
                  </a:lnTo>
                  <a:lnTo>
                    <a:pt x="18836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ADB9C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70" name="이영한"/>
            <p:cNvSpPr txBox="1"/>
            <p:nvPr/>
          </p:nvSpPr>
          <p:spPr>
            <a:xfrm>
              <a:off x="58420" y="41269"/>
              <a:ext cx="2444385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이영한</a:t>
              </a:r>
            </a:p>
          </p:txBody>
        </p:sp>
      </p:grpSp>
      <p:sp>
        <p:nvSpPr>
          <p:cNvPr id="972" name="CustomShape 18"/>
          <p:cNvSpPr txBox="1"/>
          <p:nvPr/>
        </p:nvSpPr>
        <p:spPr>
          <a:xfrm>
            <a:off x="3620720" y="3729654"/>
            <a:ext cx="6678753" cy="100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000" spc="-1">
                <a:solidFill>
                  <a:srgbClr val="0433FF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Rook, Piece, Pawn CLASS</a:t>
            </a:r>
          </a:p>
          <a:p>
            <a:pPr>
              <a:defRPr sz="2000" spc="-1">
                <a:solidFill>
                  <a:srgbClr val="009051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Chess Graphics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CLASS</a:t>
            </a:r>
          </a:p>
          <a:p>
            <a:pPr>
              <a:defRPr sz="2000" spc="-1">
                <a:solidFill>
                  <a:srgbClr val="942193"/>
                </a:solidFill>
                <a:latin typeface="DejaVu Sans"/>
                <a:ea typeface="DejaVu Sans"/>
                <a:cs typeface="DejaVu Sans"/>
                <a:sym typeface="DejaVu Sans"/>
              </a:defRPr>
            </a:pPr>
            <a:r>
              <a:t>디버깅</a:t>
            </a:r>
          </a:p>
        </p:txBody>
      </p:sp>
      <p:grpSp>
        <p:nvGrpSpPr>
          <p:cNvPr id="975" name="오각형 8"/>
          <p:cNvGrpSpPr/>
          <p:nvPr/>
        </p:nvGrpSpPr>
        <p:grpSpPr>
          <a:xfrm>
            <a:off x="551384" y="5313271"/>
            <a:ext cx="2736305" cy="720084"/>
            <a:chOff x="0" y="0"/>
            <a:chExt cx="2736304" cy="720082"/>
          </a:xfrm>
        </p:grpSpPr>
        <p:sp>
          <p:nvSpPr>
            <p:cNvPr id="973" name="도형"/>
            <p:cNvSpPr/>
            <p:nvPr/>
          </p:nvSpPr>
          <p:spPr>
            <a:xfrm>
              <a:off x="0" y="-1"/>
              <a:ext cx="2736305" cy="72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836" y="0"/>
                  </a:lnTo>
                  <a:lnTo>
                    <a:pt x="21600" y="10800"/>
                  </a:lnTo>
                  <a:lnTo>
                    <a:pt x="18836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181717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974" name="장하림"/>
            <p:cNvSpPr txBox="1"/>
            <p:nvPr/>
          </p:nvSpPr>
          <p:spPr>
            <a:xfrm>
              <a:off x="58420" y="41269"/>
              <a:ext cx="2444385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장하림</a:t>
              </a:r>
            </a:p>
          </p:txBody>
        </p:sp>
      </p:grpSp>
      <p:sp>
        <p:nvSpPr>
          <p:cNvPr id="976" name="CustomShape 18"/>
          <p:cNvSpPr txBox="1"/>
          <p:nvPr/>
        </p:nvSpPr>
        <p:spPr>
          <a:xfrm>
            <a:off x="3620720" y="5303266"/>
            <a:ext cx="6678753" cy="100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000" spc="-1">
                <a:solidFill>
                  <a:srgbClr val="0433FF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Knight, King CLASS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>
              <a:defRPr sz="2000" spc="-1">
                <a:solidFill>
                  <a:srgbClr val="009051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Chess Console CLASS</a:t>
            </a:r>
          </a:p>
          <a:p>
            <a:pPr>
              <a:defRPr sz="2000" spc="-1">
                <a:solidFill>
                  <a:srgbClr val="942193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디버깅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 txBox="1"/>
          <p:nvPr/>
        </p:nvSpPr>
        <p:spPr>
          <a:xfrm>
            <a:off x="758519" y="720668"/>
            <a:ext cx="7812762" cy="76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sz="4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rPr dirty="0" smtClean="0"/>
              <a:t>0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 err="1"/>
              <a:t>세부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27285" t="14350" r="51285" b="42476"/>
          <a:stretch>
            <a:fillRect/>
          </a:stretch>
        </p:blipFill>
        <p:spPr>
          <a:xfrm>
            <a:off x="0" y="926342"/>
            <a:ext cx="5540189" cy="5931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35643" t="19985" r="14571" b="12254"/>
          <a:stretch>
            <a:fillRect/>
          </a:stretch>
        </p:blipFill>
        <p:spPr>
          <a:xfrm>
            <a:off x="5799908" y="1395037"/>
            <a:ext cx="6069876" cy="464704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extShape 1"/>
          <p:cNvSpPr txBox="1"/>
          <p:nvPr/>
        </p:nvSpPr>
        <p:spPr>
          <a:xfrm>
            <a:off x="-1" y="25197"/>
            <a:ext cx="3642697" cy="96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Main 함수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run.png" descr="ru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6462" y="4960277"/>
            <a:ext cx="4165457" cy="179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5" name="execute.png" descr="execute.png"/>
          <p:cNvPicPr>
            <a:picLocks noChangeAspect="1"/>
          </p:cNvPicPr>
          <p:nvPr/>
        </p:nvPicPr>
        <p:blipFill>
          <a:blip r:embed="rId3">
            <a:extLst/>
          </a:blip>
          <a:srcRect r="35896" b="10341"/>
          <a:stretch>
            <a:fillRect/>
          </a:stretch>
        </p:blipFill>
        <p:spPr>
          <a:xfrm>
            <a:off x="36048" y="1054800"/>
            <a:ext cx="4231865" cy="5698896"/>
          </a:xfrm>
          <a:prstGeom prst="rect">
            <a:avLst/>
          </a:prstGeom>
          <a:ln w="12700">
            <a:miter lim="400000"/>
          </a:ln>
        </p:spPr>
      </p:pic>
      <p:sp>
        <p:nvSpPr>
          <p:cNvPr id="986" name="TextShape 1"/>
          <p:cNvSpPr txBox="1"/>
          <p:nvPr/>
        </p:nvSpPr>
        <p:spPr>
          <a:xfrm>
            <a:off x="-363900" y="-2661"/>
            <a:ext cx="5680502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Console class</a:t>
            </a:r>
          </a:p>
        </p:txBody>
      </p:sp>
      <p:pic>
        <p:nvPicPr>
          <p:cNvPr id="987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rcRect l="35642" t="19984" r="14571" b="12254"/>
          <a:stretch>
            <a:fillRect/>
          </a:stretch>
        </p:blipFill>
        <p:spPr>
          <a:xfrm>
            <a:off x="5666028" y="372045"/>
            <a:ext cx="5680690" cy="4349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printboard.png" descr="print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31" y="897145"/>
            <a:ext cx="6735553" cy="5969279"/>
          </a:xfrm>
          <a:prstGeom prst="rect">
            <a:avLst/>
          </a:prstGeom>
          <a:ln w="12700">
            <a:miter lim="400000"/>
          </a:ln>
        </p:spPr>
      </p:pic>
      <p:sp>
        <p:nvSpPr>
          <p:cNvPr id="990" name="TextShape 1"/>
          <p:cNvSpPr txBox="1"/>
          <p:nvPr/>
        </p:nvSpPr>
        <p:spPr>
          <a:xfrm>
            <a:off x="0" y="-38362"/>
            <a:ext cx="5680501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Graphics class</a:t>
            </a:r>
          </a:p>
        </p:txBody>
      </p:sp>
      <p:pic>
        <p:nvPicPr>
          <p:cNvPr id="99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35643" t="19984" r="14571" b="12254"/>
          <a:stretch>
            <a:fillRect/>
          </a:stretch>
        </p:blipFill>
        <p:spPr>
          <a:xfrm>
            <a:off x="6781695" y="1969231"/>
            <a:ext cx="4760286" cy="364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 txBox="1"/>
          <p:nvPr/>
        </p:nvSpPr>
        <p:spPr>
          <a:xfrm>
            <a:off x="820079" y="904877"/>
            <a:ext cx="2629443" cy="854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5400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INDEX</a:t>
            </a:r>
          </a:p>
        </p:txBody>
      </p:sp>
      <p:sp>
        <p:nvSpPr>
          <p:cNvPr id="795" name="CustomShape 3"/>
          <p:cNvSpPr txBox="1"/>
          <p:nvPr/>
        </p:nvSpPr>
        <p:spPr>
          <a:xfrm>
            <a:off x="5676119" y="2217240"/>
            <a:ext cx="4058280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8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lang="ko-KR" altLang="en-US" dirty="0" smtClean="0"/>
              <a:t>시연</a:t>
            </a:r>
            <a:endParaRPr dirty="0"/>
          </a:p>
        </p:txBody>
      </p:sp>
      <p:sp>
        <p:nvSpPr>
          <p:cNvPr id="796" name="CustomShape 4"/>
          <p:cNvSpPr txBox="1"/>
          <p:nvPr/>
        </p:nvSpPr>
        <p:spPr>
          <a:xfrm>
            <a:off x="4847759" y="2186278"/>
            <a:ext cx="854641" cy="57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2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dirty="0" smtClean="0"/>
              <a:t>02</a:t>
            </a:r>
            <a:endParaRPr dirty="0"/>
          </a:p>
        </p:txBody>
      </p:sp>
      <p:sp>
        <p:nvSpPr>
          <p:cNvPr id="797" name="CustomShape 6"/>
          <p:cNvSpPr txBox="1"/>
          <p:nvPr/>
        </p:nvSpPr>
        <p:spPr>
          <a:xfrm>
            <a:off x="5676119" y="3683880"/>
            <a:ext cx="4058280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8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진행 사항</a:t>
            </a:r>
            <a:endParaRPr dirty="0"/>
          </a:p>
        </p:txBody>
      </p:sp>
      <p:sp>
        <p:nvSpPr>
          <p:cNvPr id="798" name="CustomShape 7"/>
          <p:cNvSpPr txBox="1"/>
          <p:nvPr/>
        </p:nvSpPr>
        <p:spPr>
          <a:xfrm>
            <a:off x="4847759" y="3652920"/>
            <a:ext cx="854641" cy="57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2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03</a:t>
            </a:r>
          </a:p>
        </p:txBody>
      </p:sp>
      <p:sp>
        <p:nvSpPr>
          <p:cNvPr id="799" name="CustomShape 9"/>
          <p:cNvSpPr txBox="1"/>
          <p:nvPr/>
        </p:nvSpPr>
        <p:spPr>
          <a:xfrm>
            <a:off x="5676119" y="789271"/>
            <a:ext cx="4058280" cy="50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8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구조</a:t>
            </a:r>
          </a:p>
        </p:txBody>
      </p:sp>
      <p:sp>
        <p:nvSpPr>
          <p:cNvPr id="800" name="CustomShape 10"/>
          <p:cNvSpPr txBox="1"/>
          <p:nvPr/>
        </p:nvSpPr>
        <p:spPr>
          <a:xfrm>
            <a:off x="4847759" y="751679"/>
            <a:ext cx="854641" cy="57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2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01</a:t>
            </a:r>
          </a:p>
        </p:txBody>
      </p:sp>
      <p:sp>
        <p:nvSpPr>
          <p:cNvPr id="801" name="CustomShape 6"/>
          <p:cNvSpPr txBox="1"/>
          <p:nvPr/>
        </p:nvSpPr>
        <p:spPr>
          <a:xfrm>
            <a:off x="5758493" y="4989023"/>
            <a:ext cx="4058280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8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lang="ko-KR" altLang="en-US" dirty="0" smtClean="0"/>
              <a:t>세부 구현</a:t>
            </a:r>
            <a:endParaRPr dirty="0"/>
          </a:p>
        </p:txBody>
      </p:sp>
      <p:sp>
        <p:nvSpPr>
          <p:cNvPr id="802" name="CustomShape 7"/>
          <p:cNvSpPr txBox="1"/>
          <p:nvPr/>
        </p:nvSpPr>
        <p:spPr>
          <a:xfrm>
            <a:off x="4930132" y="4958063"/>
            <a:ext cx="854641" cy="57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2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printpiece.png" descr="printpie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82" y="988663"/>
            <a:ext cx="6299724" cy="5973676"/>
          </a:xfrm>
          <a:prstGeom prst="rect">
            <a:avLst/>
          </a:prstGeom>
          <a:ln w="12700">
            <a:miter lim="400000"/>
          </a:ln>
        </p:spPr>
      </p:pic>
      <p:sp>
        <p:nvSpPr>
          <p:cNvPr id="994" name="TextShape 1"/>
          <p:cNvSpPr txBox="1"/>
          <p:nvPr/>
        </p:nvSpPr>
        <p:spPr>
          <a:xfrm>
            <a:off x="0" y="33040"/>
            <a:ext cx="5680501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Graphics class</a:t>
            </a:r>
          </a:p>
        </p:txBody>
      </p:sp>
      <p:pic>
        <p:nvPicPr>
          <p:cNvPr id="995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35643" t="19985" r="14571" b="12253"/>
          <a:stretch>
            <a:fillRect/>
          </a:stretch>
        </p:blipFill>
        <p:spPr>
          <a:xfrm>
            <a:off x="6290802" y="1553857"/>
            <a:ext cx="5769161" cy="4416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chessboard.png" descr="chess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53" y="687480"/>
            <a:ext cx="3848846" cy="6177267"/>
          </a:xfrm>
          <a:prstGeom prst="rect">
            <a:avLst/>
          </a:prstGeom>
          <a:ln w="12700">
            <a:miter lim="400000"/>
          </a:ln>
        </p:spPr>
      </p:pic>
      <p:sp>
        <p:nvSpPr>
          <p:cNvPr id="998" name="TextShape 1"/>
          <p:cNvSpPr txBox="1"/>
          <p:nvPr/>
        </p:nvSpPr>
        <p:spPr>
          <a:xfrm>
            <a:off x="-655962" y="-154392"/>
            <a:ext cx="5680502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Board class</a:t>
            </a:r>
          </a:p>
        </p:txBody>
      </p:sp>
      <p:pic>
        <p:nvPicPr>
          <p:cNvPr id="99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35643" t="19985" r="14571" b="12254"/>
          <a:stretch>
            <a:fillRect/>
          </a:stretch>
        </p:blipFill>
        <p:spPr>
          <a:xfrm>
            <a:off x="5799908" y="1395037"/>
            <a:ext cx="6069876" cy="4647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-89906" y="-124738"/>
            <a:ext cx="10113471" cy="8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algn="l"/>
            <a:r>
              <a:rPr lang="en-US" dirty="0" smtClean="0"/>
              <a:t>King, Knight, Pawn</a:t>
            </a:r>
            <a:r>
              <a:rPr dirty="0" smtClean="0"/>
              <a:t> </a:t>
            </a:r>
            <a:r>
              <a:rPr dirty="0"/>
              <a:t>class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14349" r="45357" b="39556"/>
          <a:stretch/>
        </p:blipFill>
        <p:spPr>
          <a:xfrm>
            <a:off x="0" y="627016"/>
            <a:ext cx="4393534" cy="62309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12446" r="39428" b="30666"/>
          <a:stretch/>
        </p:blipFill>
        <p:spPr>
          <a:xfrm>
            <a:off x="4393534" y="627015"/>
            <a:ext cx="4153989" cy="6230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7" t="14476" r="44215" b="29651"/>
          <a:stretch/>
        </p:blipFill>
        <p:spPr>
          <a:xfrm>
            <a:off x="8547523" y="627015"/>
            <a:ext cx="3644477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0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quit.png" descr="qu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52" y="4044537"/>
            <a:ext cx="7327235" cy="1947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2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28199" t="37258" r="49335" b="43750"/>
          <a:stretch>
            <a:fillRect/>
          </a:stretch>
        </p:blipFill>
        <p:spPr>
          <a:xfrm>
            <a:off x="151730" y="2004231"/>
            <a:ext cx="4167051" cy="1872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rcRect l="35643" t="19984" r="14570" b="12254"/>
          <a:stretch>
            <a:fillRect/>
          </a:stretch>
        </p:blipFill>
        <p:spPr>
          <a:xfrm>
            <a:off x="6317578" y="130359"/>
            <a:ext cx="5017096" cy="3841048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TextShape 1"/>
          <p:cNvSpPr txBox="1"/>
          <p:nvPr/>
        </p:nvSpPr>
        <p:spPr>
          <a:xfrm>
            <a:off x="-314197" y="411305"/>
            <a:ext cx="5680502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종료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3" name="CustomShape 2"/>
          <p:cNvSpPr txBox="1"/>
          <p:nvPr/>
        </p:nvSpPr>
        <p:spPr>
          <a:xfrm>
            <a:off x="0" y="1614804"/>
            <a:ext cx="12101764" cy="101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6000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Q n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5486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-2" y="4476239"/>
            <a:ext cx="12191764" cy="1950482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11" name="CustomShape 2"/>
          <p:cNvSpPr txBox="1"/>
          <p:nvPr/>
        </p:nvSpPr>
        <p:spPr>
          <a:xfrm>
            <a:off x="44998" y="4751473"/>
            <a:ext cx="12101764" cy="94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6000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1012" name="CustomShape 3"/>
          <p:cNvSpPr txBox="1"/>
          <p:nvPr/>
        </p:nvSpPr>
        <p:spPr>
          <a:xfrm>
            <a:off x="44998" y="5635968"/>
            <a:ext cx="12101404" cy="41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 algn="ctr">
              <a:defRPr sz="21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 smtClean="0"/>
              <a:t>Chess </a:t>
            </a:r>
            <a:r>
              <a:rPr dirty="0" smtClean="0"/>
              <a:t>Team </a:t>
            </a:r>
            <a:r>
              <a:rPr sz="1800" b="0" dirty="0"/>
              <a:t>: </a:t>
            </a:r>
            <a:r>
              <a:rPr sz="1800" b="0" dirty="0" err="1"/>
              <a:t>김나영</a:t>
            </a:r>
            <a:r>
              <a:rPr sz="1800" b="0" dirty="0"/>
              <a:t> </a:t>
            </a:r>
            <a:r>
              <a:rPr sz="1800" b="0" dirty="0" err="1"/>
              <a:t>김윤재</a:t>
            </a:r>
            <a:r>
              <a:rPr sz="1800" b="0" dirty="0"/>
              <a:t> 이영한 </a:t>
            </a:r>
            <a:r>
              <a:rPr sz="1800" b="0" dirty="0" err="1"/>
              <a:t>장하림</a:t>
            </a:r>
            <a:endParaRPr sz="18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 txBox="1"/>
          <p:nvPr/>
        </p:nvSpPr>
        <p:spPr>
          <a:xfrm>
            <a:off x="758520" y="703547"/>
            <a:ext cx="7836480" cy="80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/>
          <a:p>
            <a:pPr>
              <a:defRPr sz="4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01 구조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236344" y="449030"/>
            <a:ext cx="11482921" cy="91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흐름</a:t>
            </a:r>
          </a:p>
        </p:txBody>
      </p:sp>
      <p:sp>
        <p:nvSpPr>
          <p:cNvPr id="811" name="CustomShape 2"/>
          <p:cNvSpPr/>
          <p:nvPr/>
        </p:nvSpPr>
        <p:spPr>
          <a:xfrm flipH="1">
            <a:off x="1580399" y="4294668"/>
            <a:ext cx="2469963" cy="129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90" y="0"/>
                </a:lnTo>
                <a:lnTo>
                  <a:pt x="21600" y="0"/>
                </a:lnTo>
                <a:lnTo>
                  <a:pt x="11610" y="21600"/>
                </a:lnTo>
                <a:close/>
              </a:path>
            </a:pathLst>
          </a:custGeom>
          <a:solidFill>
            <a:srgbClr val="470F0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2" name="CustomShape 3"/>
          <p:cNvSpPr/>
          <p:nvPr/>
        </p:nvSpPr>
        <p:spPr>
          <a:xfrm rot="1680000">
            <a:off x="1247400" y="3861949"/>
            <a:ext cx="1170002" cy="2384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926"/>
                </a:lnTo>
                <a:lnTo>
                  <a:pt x="0" y="21600"/>
                </a:lnTo>
                <a:lnTo>
                  <a:pt x="0" y="567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3" name="CustomShape 4"/>
          <p:cNvSpPr/>
          <p:nvPr/>
        </p:nvSpPr>
        <p:spPr>
          <a:xfrm flipH="1">
            <a:off x="5536438" y="3800028"/>
            <a:ext cx="2469964" cy="1283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18" y="0"/>
                </a:lnTo>
                <a:lnTo>
                  <a:pt x="21600" y="0"/>
                </a:lnTo>
                <a:lnTo>
                  <a:pt x="11682" y="21600"/>
                </a:lnTo>
                <a:close/>
              </a:path>
            </a:pathLst>
          </a:custGeom>
          <a:solidFill>
            <a:srgbClr val="9D5E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4" name="CustomShape 5"/>
          <p:cNvSpPr/>
          <p:nvPr/>
        </p:nvSpPr>
        <p:spPr>
          <a:xfrm flipH="1">
            <a:off x="7479358" y="3554148"/>
            <a:ext cx="2469963" cy="129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90" y="0"/>
                </a:lnTo>
                <a:lnTo>
                  <a:pt x="21600" y="0"/>
                </a:lnTo>
                <a:lnTo>
                  <a:pt x="11610" y="21600"/>
                </a:lnTo>
                <a:close/>
              </a:path>
            </a:pathLst>
          </a:custGeom>
          <a:solidFill>
            <a:srgbClr val="A578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5" name="CustomShape 6"/>
          <p:cNvSpPr/>
          <p:nvPr/>
        </p:nvSpPr>
        <p:spPr>
          <a:xfrm flipH="1">
            <a:off x="3554999" y="4057789"/>
            <a:ext cx="2469963" cy="129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990" y="0"/>
                </a:lnTo>
                <a:lnTo>
                  <a:pt x="21600" y="0"/>
                </a:lnTo>
                <a:lnTo>
                  <a:pt x="11610" y="21600"/>
                </a:lnTo>
                <a:close/>
              </a:path>
            </a:pathLst>
          </a:custGeom>
          <a:solidFill>
            <a:srgbClr val="6E361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6" name="CustomShape 7"/>
          <p:cNvSpPr/>
          <p:nvPr/>
        </p:nvSpPr>
        <p:spPr>
          <a:xfrm rot="1680000">
            <a:off x="7162200" y="3122509"/>
            <a:ext cx="1170001" cy="2384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926"/>
                </a:lnTo>
                <a:lnTo>
                  <a:pt x="0" y="21600"/>
                </a:lnTo>
                <a:lnTo>
                  <a:pt x="0" y="567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7" name="CustomShape 8"/>
          <p:cNvSpPr/>
          <p:nvPr/>
        </p:nvSpPr>
        <p:spPr>
          <a:xfrm rot="1680000">
            <a:off x="5191559" y="3383869"/>
            <a:ext cx="1170002" cy="2384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926"/>
                </a:lnTo>
                <a:lnTo>
                  <a:pt x="0" y="21600"/>
                </a:lnTo>
                <a:lnTo>
                  <a:pt x="0" y="5674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8" name="CustomShape 9"/>
          <p:cNvSpPr/>
          <p:nvPr/>
        </p:nvSpPr>
        <p:spPr>
          <a:xfrm rot="1680000">
            <a:off x="3220920" y="3635149"/>
            <a:ext cx="1170002" cy="2384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926"/>
                </a:lnTo>
                <a:lnTo>
                  <a:pt x="0" y="21600"/>
                </a:lnTo>
                <a:lnTo>
                  <a:pt x="0" y="567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9" name="CustomShape 10"/>
          <p:cNvSpPr/>
          <p:nvPr/>
        </p:nvSpPr>
        <p:spPr>
          <a:xfrm rot="1680000">
            <a:off x="9204838" y="2388828"/>
            <a:ext cx="1170002" cy="290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6946"/>
                </a:lnTo>
                <a:lnTo>
                  <a:pt x="0" y="21600"/>
                </a:lnTo>
                <a:lnTo>
                  <a:pt x="0" y="465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22" name="Group 11"/>
          <p:cNvGrpSpPr/>
          <p:nvPr/>
        </p:nvGrpSpPr>
        <p:grpSpPr>
          <a:xfrm>
            <a:off x="1671478" y="3203149"/>
            <a:ext cx="1307882" cy="550998"/>
            <a:chOff x="0" y="0"/>
            <a:chExt cx="1307880" cy="550997"/>
          </a:xfrm>
        </p:grpSpPr>
        <p:sp>
          <p:nvSpPr>
            <p:cNvPr id="820" name="CustomShape 12"/>
            <p:cNvSpPr txBox="1"/>
            <p:nvPr/>
          </p:nvSpPr>
          <p:spPr>
            <a:xfrm>
              <a:off x="9000" y="246239"/>
              <a:ext cx="1298881" cy="304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프로그램 실행</a:t>
              </a:r>
            </a:p>
          </p:txBody>
        </p:sp>
        <p:sp>
          <p:nvSpPr>
            <p:cNvPr id="821" name="CustomShape 13"/>
            <p:cNvSpPr txBox="1"/>
            <p:nvPr/>
          </p:nvSpPr>
          <p:spPr>
            <a:xfrm>
              <a:off x="0" y="-1"/>
              <a:ext cx="1270082" cy="305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1. Start</a:t>
              </a:r>
            </a:p>
          </p:txBody>
        </p:sp>
      </p:grpSp>
      <p:grpSp>
        <p:nvGrpSpPr>
          <p:cNvPr id="825" name="Group 14"/>
          <p:cNvGrpSpPr/>
          <p:nvPr/>
        </p:nvGrpSpPr>
        <p:grpSpPr>
          <a:xfrm>
            <a:off x="3636359" y="2923427"/>
            <a:ext cx="1506242" cy="1196520"/>
            <a:chOff x="0" y="0"/>
            <a:chExt cx="1506241" cy="1196519"/>
          </a:xfrm>
        </p:grpSpPr>
        <p:sp>
          <p:nvSpPr>
            <p:cNvPr id="823" name="CustomShape 15"/>
            <p:cNvSpPr txBox="1"/>
            <p:nvPr/>
          </p:nvSpPr>
          <p:spPr>
            <a:xfrm>
              <a:off x="1080" y="194400"/>
              <a:ext cx="1298880" cy="1002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체스판 양끝에</a:t>
              </a: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각자의 말을 놓는다</a:t>
              </a:r>
            </a:p>
          </p:txBody>
        </p:sp>
        <p:sp>
          <p:nvSpPr>
            <p:cNvPr id="824" name="CustomShape 16"/>
            <p:cNvSpPr txBox="1"/>
            <p:nvPr/>
          </p:nvSpPr>
          <p:spPr>
            <a:xfrm>
              <a:off x="0" y="0"/>
              <a:ext cx="1506242" cy="31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2. 체스판 초기화</a:t>
              </a:r>
            </a:p>
          </p:txBody>
        </p:sp>
      </p:grpSp>
      <p:grpSp>
        <p:nvGrpSpPr>
          <p:cNvPr id="828" name="Group 17"/>
          <p:cNvGrpSpPr/>
          <p:nvPr/>
        </p:nvGrpSpPr>
        <p:grpSpPr>
          <a:xfrm>
            <a:off x="5608799" y="2602669"/>
            <a:ext cx="1308242" cy="1033598"/>
            <a:chOff x="0" y="0"/>
            <a:chExt cx="1308241" cy="1033597"/>
          </a:xfrm>
        </p:grpSpPr>
        <p:sp>
          <p:nvSpPr>
            <p:cNvPr id="826" name="CustomShape 18"/>
            <p:cNvSpPr txBox="1"/>
            <p:nvPr/>
          </p:nvSpPr>
          <p:spPr>
            <a:xfrm>
              <a:off x="9358" y="246239"/>
              <a:ext cx="1298884" cy="787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각 말의 고유한</a:t>
              </a: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이동방식</a:t>
              </a:r>
            </a:p>
          </p:txBody>
        </p:sp>
        <p:sp>
          <p:nvSpPr>
            <p:cNvPr id="827" name="CustomShape 19"/>
            <p:cNvSpPr txBox="1"/>
            <p:nvPr/>
          </p:nvSpPr>
          <p:spPr>
            <a:xfrm>
              <a:off x="0" y="0"/>
              <a:ext cx="1270083" cy="31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chemeClr val="accent2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3. 말의 이동</a:t>
              </a:r>
            </a:p>
          </p:txBody>
        </p:sp>
      </p:grpSp>
      <p:grpSp>
        <p:nvGrpSpPr>
          <p:cNvPr id="831" name="Group 20"/>
          <p:cNvGrpSpPr/>
          <p:nvPr/>
        </p:nvGrpSpPr>
        <p:grpSpPr>
          <a:xfrm>
            <a:off x="7565039" y="2186508"/>
            <a:ext cx="1307881" cy="1474679"/>
            <a:chOff x="0" y="0"/>
            <a:chExt cx="1307880" cy="1474678"/>
          </a:xfrm>
        </p:grpSpPr>
        <p:sp>
          <p:nvSpPr>
            <p:cNvPr id="829" name="CustomShape 21"/>
            <p:cNvSpPr txBox="1"/>
            <p:nvPr/>
          </p:nvSpPr>
          <p:spPr>
            <a:xfrm>
              <a:off x="9000" y="246239"/>
              <a:ext cx="1298881" cy="122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말을 이동시킨 칸에 상대방의 말이 있다면 상대방 말은 Die</a:t>
              </a:r>
            </a:p>
          </p:txBody>
        </p:sp>
        <p:sp>
          <p:nvSpPr>
            <p:cNvPr id="830" name="CustomShape 22"/>
            <p:cNvSpPr txBox="1"/>
            <p:nvPr/>
          </p:nvSpPr>
          <p:spPr>
            <a:xfrm>
              <a:off x="0" y="0"/>
              <a:ext cx="1270082" cy="31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A5780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4. 말의 공격</a:t>
              </a:r>
            </a:p>
          </p:txBody>
        </p:sp>
      </p:grpSp>
      <p:grpSp>
        <p:nvGrpSpPr>
          <p:cNvPr id="834" name="Group 23"/>
          <p:cNvGrpSpPr/>
          <p:nvPr/>
        </p:nvGrpSpPr>
        <p:grpSpPr>
          <a:xfrm>
            <a:off x="9659518" y="1805627"/>
            <a:ext cx="1792083" cy="976039"/>
            <a:chOff x="0" y="0"/>
            <a:chExt cx="1792081" cy="976038"/>
          </a:xfrm>
        </p:grpSpPr>
        <p:sp>
          <p:nvSpPr>
            <p:cNvPr id="832" name="CustomShape 24"/>
            <p:cNvSpPr txBox="1"/>
            <p:nvPr/>
          </p:nvSpPr>
          <p:spPr>
            <a:xfrm>
              <a:off x="18360" y="177119"/>
              <a:ext cx="1773722" cy="798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King이 사망하면</a:t>
              </a: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3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프로그램 종료</a:t>
              </a:r>
            </a:p>
          </p:txBody>
        </p:sp>
        <p:sp>
          <p:nvSpPr>
            <p:cNvPr id="833" name="CustomShape 25"/>
            <p:cNvSpPr txBox="1"/>
            <p:nvPr/>
          </p:nvSpPr>
          <p:spPr>
            <a:xfrm>
              <a:off x="-1" y="-1"/>
              <a:ext cx="1747802" cy="305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5. END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TextShape 1"/>
          <p:cNvSpPr txBox="1"/>
          <p:nvPr/>
        </p:nvSpPr>
        <p:spPr>
          <a:xfrm>
            <a:off x="-124331" y="255771"/>
            <a:ext cx="11482921" cy="96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5400" spc="-1">
                <a:solidFill>
                  <a:srgbClr val="262626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구 조</a:t>
            </a:r>
          </a:p>
        </p:txBody>
      </p:sp>
      <p:sp>
        <p:nvSpPr>
          <p:cNvPr id="837" name="CustomShape 2"/>
          <p:cNvSpPr/>
          <p:nvPr/>
        </p:nvSpPr>
        <p:spPr>
          <a:xfrm>
            <a:off x="6604817" y="4468562"/>
            <a:ext cx="2231642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8" name="CustomShape 3"/>
          <p:cNvSpPr/>
          <p:nvPr/>
        </p:nvSpPr>
        <p:spPr>
          <a:xfrm>
            <a:off x="6508629" y="1269600"/>
            <a:ext cx="2231641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9" name="CustomShape 4"/>
          <p:cNvSpPr/>
          <p:nvPr/>
        </p:nvSpPr>
        <p:spPr>
          <a:xfrm>
            <a:off x="665126" y="4468562"/>
            <a:ext cx="2231641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0" name="CustomShape 5"/>
          <p:cNvSpPr/>
          <p:nvPr/>
        </p:nvSpPr>
        <p:spPr>
          <a:xfrm>
            <a:off x="665126" y="1269600"/>
            <a:ext cx="2231641" cy="64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77" y="0"/>
                </a:lnTo>
                <a:lnTo>
                  <a:pt x="19777" y="7337"/>
                </a:lnTo>
                <a:lnTo>
                  <a:pt x="21600" y="10800"/>
                </a:lnTo>
                <a:lnTo>
                  <a:pt x="19777" y="14263"/>
                </a:lnTo>
                <a:lnTo>
                  <a:pt x="1977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1" name="CustomShape 8"/>
          <p:cNvSpPr txBox="1"/>
          <p:nvPr/>
        </p:nvSpPr>
        <p:spPr>
          <a:xfrm>
            <a:off x="886167" y="4612825"/>
            <a:ext cx="1576802" cy="35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7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Board 클래스</a:t>
            </a:r>
          </a:p>
        </p:txBody>
      </p:sp>
      <p:sp>
        <p:nvSpPr>
          <p:cNvPr id="842" name="CustomShape 9"/>
          <p:cNvSpPr txBox="1"/>
          <p:nvPr/>
        </p:nvSpPr>
        <p:spPr>
          <a:xfrm>
            <a:off x="6728666" y="1413860"/>
            <a:ext cx="1727358" cy="359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7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Graphic 클래스</a:t>
            </a:r>
          </a:p>
        </p:txBody>
      </p:sp>
      <p:grpSp>
        <p:nvGrpSpPr>
          <p:cNvPr id="845" name="Group 14"/>
          <p:cNvGrpSpPr/>
          <p:nvPr/>
        </p:nvGrpSpPr>
        <p:grpSpPr>
          <a:xfrm>
            <a:off x="3189864" y="1221504"/>
            <a:ext cx="2142004" cy="1442235"/>
            <a:chOff x="0" y="0"/>
            <a:chExt cx="2142003" cy="1442226"/>
          </a:xfrm>
        </p:grpSpPr>
        <p:sp>
          <p:nvSpPr>
            <p:cNvPr id="843" name="CustomShape 15"/>
            <p:cNvSpPr/>
            <p:nvPr/>
          </p:nvSpPr>
          <p:spPr>
            <a:xfrm>
              <a:off x="0" y="243360"/>
              <a:ext cx="2142003" cy="1198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Pawn </a:t>
              </a:r>
              <a:r>
                <a:rPr dirty="0" smtClean="0"/>
                <a:t>class</a:t>
              </a:r>
              <a:r>
                <a:rPr lang="en-US" dirty="0" smtClean="0"/>
                <a:t> 	</a:t>
              </a:r>
              <a:r>
                <a:rPr lang="en-US" dirty="0" smtClean="0">
                  <a:solidFill>
                    <a:srgbClr val="FF0000"/>
                  </a:solidFill>
                </a:rPr>
                <a:t>: public Piece</a:t>
              </a:r>
              <a:endParaRPr dirty="0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Rook </a:t>
              </a:r>
              <a:r>
                <a:rPr dirty="0" smtClean="0"/>
                <a:t>class</a:t>
              </a:r>
              <a:r>
                <a:rPr lang="en-US" dirty="0" smtClean="0"/>
                <a:t> 	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: </a:t>
              </a:r>
              <a:r>
                <a:rPr lang="en-US" altLang="ko-KR" sz="1200" spc="-1" dirty="0">
                  <a:solidFill>
                    <a:srgbClr val="FF0000"/>
                  </a:solidFill>
                  <a:sym typeface="맑은 고딕"/>
                </a:rPr>
                <a:t>public 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Piece</a:t>
              </a:r>
              <a:endParaRPr dirty="0"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Knight </a:t>
              </a:r>
              <a:r>
                <a:rPr dirty="0" smtClean="0"/>
                <a:t>class</a:t>
              </a:r>
              <a:r>
                <a:rPr lang="en-US" dirty="0" smtClean="0"/>
                <a:t> 	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: </a:t>
              </a:r>
              <a:r>
                <a:rPr lang="en-US" altLang="ko-KR" sz="1200" spc="-1" dirty="0">
                  <a:solidFill>
                    <a:srgbClr val="FF0000"/>
                  </a:solidFill>
                  <a:sym typeface="맑은 고딕"/>
                </a:rPr>
                <a:t>public 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Piece</a:t>
              </a:r>
              <a:endParaRPr dirty="0"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Bishop </a:t>
              </a:r>
              <a:r>
                <a:rPr dirty="0" smtClean="0"/>
                <a:t>class</a:t>
              </a:r>
              <a:r>
                <a:rPr lang="en-US" dirty="0" smtClean="0"/>
                <a:t> 	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: </a:t>
              </a:r>
              <a:r>
                <a:rPr lang="en-US" altLang="ko-KR" sz="1200" spc="-1" dirty="0">
                  <a:solidFill>
                    <a:srgbClr val="FF0000"/>
                  </a:solidFill>
                  <a:sym typeface="맑은 고딕"/>
                </a:rPr>
                <a:t>public 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Piece</a:t>
              </a:r>
              <a:endParaRPr dirty="0"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Queen </a:t>
              </a:r>
              <a:r>
                <a:rPr dirty="0" smtClean="0"/>
                <a:t>class</a:t>
              </a:r>
              <a:r>
                <a:rPr lang="en-US" dirty="0" smtClean="0"/>
                <a:t> 	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: </a:t>
              </a:r>
              <a:r>
                <a:rPr lang="en-US" altLang="ko-KR" sz="1200" spc="-1" dirty="0">
                  <a:solidFill>
                    <a:srgbClr val="FF0000"/>
                  </a:solidFill>
                  <a:sym typeface="맑은 고딕"/>
                </a:rPr>
                <a:t>public 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Piece</a:t>
              </a:r>
              <a:endParaRPr dirty="0"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/>
                <a:t>King class </a:t>
              </a:r>
              <a:r>
                <a:rPr lang="en-US" dirty="0" smtClean="0"/>
                <a:t>	</a:t>
              </a:r>
              <a:r>
                <a:rPr lang="en-US" altLang="ko-KR" sz="1200" spc="-1" dirty="0" smtClean="0">
                  <a:solidFill>
                    <a:srgbClr val="FF0000"/>
                  </a:solidFill>
                  <a:sym typeface="맑은 고딕"/>
                </a:rPr>
                <a:t>: public Piece</a:t>
              </a:r>
              <a:endParaRPr lang="en-US" altLang="ko-KR" dirty="0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endParaRPr>
            </a:p>
          </p:txBody>
        </p:sp>
        <p:sp>
          <p:nvSpPr>
            <p:cNvPr id="844" name="CustomShape 16"/>
            <p:cNvSpPr txBox="1"/>
            <p:nvPr/>
          </p:nvSpPr>
          <p:spPr>
            <a:xfrm>
              <a:off x="0" y="0"/>
              <a:ext cx="2142003" cy="305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Piece class</a:t>
              </a:r>
            </a:p>
          </p:txBody>
        </p:sp>
      </p:grpSp>
      <p:grpSp>
        <p:nvGrpSpPr>
          <p:cNvPr id="848" name="Group 17"/>
          <p:cNvGrpSpPr/>
          <p:nvPr/>
        </p:nvGrpSpPr>
        <p:grpSpPr>
          <a:xfrm>
            <a:off x="3189864" y="4360131"/>
            <a:ext cx="2142003" cy="243002"/>
            <a:chOff x="0" y="0"/>
            <a:chExt cx="2142002" cy="243001"/>
          </a:xfrm>
        </p:grpSpPr>
        <p:sp>
          <p:nvSpPr>
            <p:cNvPr id="846" name="CustomShape 18"/>
            <p:cNvSpPr/>
            <p:nvPr/>
          </p:nvSpPr>
          <p:spPr>
            <a:xfrm>
              <a:off x="0" y="243001"/>
              <a:ext cx="214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체스판</a:t>
              </a: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Piece 클래스가 저장됨</a:t>
              </a:r>
            </a:p>
          </p:txBody>
        </p:sp>
        <p:sp>
          <p:nvSpPr>
            <p:cNvPr id="847" name="CustomShape 19"/>
            <p:cNvSpPr/>
            <p:nvPr/>
          </p:nvSpPr>
          <p:spPr>
            <a:xfrm>
              <a:off x="0" y="0"/>
              <a:ext cx="214200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Board class</a:t>
              </a:r>
            </a:p>
          </p:txBody>
        </p:sp>
      </p:grpSp>
      <p:sp>
        <p:nvSpPr>
          <p:cNvPr id="849" name="CustomShape 8"/>
          <p:cNvSpPr txBox="1"/>
          <p:nvPr/>
        </p:nvSpPr>
        <p:spPr>
          <a:xfrm>
            <a:off x="886167" y="1413860"/>
            <a:ext cx="1576802" cy="359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7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Piece 클래스</a:t>
            </a:r>
          </a:p>
        </p:txBody>
      </p:sp>
      <p:sp>
        <p:nvSpPr>
          <p:cNvPr id="850" name="CustomShape 9"/>
          <p:cNvSpPr txBox="1"/>
          <p:nvPr/>
        </p:nvSpPr>
        <p:spPr>
          <a:xfrm>
            <a:off x="6842059" y="4611959"/>
            <a:ext cx="1715401" cy="35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7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Console 클래스</a:t>
            </a:r>
          </a:p>
        </p:txBody>
      </p:sp>
      <p:grpSp>
        <p:nvGrpSpPr>
          <p:cNvPr id="853" name="Group 17"/>
          <p:cNvGrpSpPr/>
          <p:nvPr/>
        </p:nvGrpSpPr>
        <p:grpSpPr>
          <a:xfrm>
            <a:off x="9028107" y="4455381"/>
            <a:ext cx="2142004" cy="887874"/>
            <a:chOff x="0" y="0"/>
            <a:chExt cx="2142003" cy="887873"/>
          </a:xfrm>
        </p:grpSpPr>
        <p:sp>
          <p:nvSpPr>
            <p:cNvPr id="851" name="CustomShape 18"/>
            <p:cNvSpPr txBox="1"/>
            <p:nvPr/>
          </p:nvSpPr>
          <p:spPr>
            <a:xfrm>
              <a:off x="0" y="242999"/>
              <a:ext cx="2142003" cy="644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 err="1"/>
                <a:t>나머지</a:t>
              </a:r>
              <a:r>
                <a:rPr dirty="0"/>
                <a:t> 3개의 </a:t>
              </a:r>
              <a:r>
                <a:rPr dirty="0" err="1"/>
                <a:t>class</a:t>
              </a:r>
              <a:r>
                <a:rPr dirty="0" err="1" smtClean="0"/>
                <a:t>를</a:t>
              </a:r>
              <a:endParaRPr lang="en-US" dirty="0" smtClean="0"/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dirty="0" err="1" smtClean="0"/>
                <a:t>유기적으로</a:t>
              </a:r>
              <a:r>
                <a:rPr lang="en-US" dirty="0" smtClean="0">
                  <a:latin typeface="굴림"/>
                  <a:ea typeface="굴림"/>
                  <a:sym typeface="굴림"/>
                </a:rPr>
                <a:t> </a:t>
              </a:r>
              <a:r>
                <a:rPr lang="ko-KR" altLang="en-US" dirty="0" smtClean="0">
                  <a:latin typeface="굴림"/>
                  <a:ea typeface="굴림"/>
                  <a:sym typeface="굴림"/>
                </a:rPr>
                <a:t>연결하여</a:t>
              </a:r>
              <a:endParaRPr lang="en-US" altLang="ko-KR" dirty="0" smtClean="0">
                <a:latin typeface="굴림"/>
                <a:ea typeface="굴림"/>
                <a:sym typeface="굴림"/>
              </a:endParaRPr>
            </a:p>
            <a:p>
              <a: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 lang="ko-KR" altLang="en-US" dirty="0" smtClean="0">
                  <a:latin typeface="굴림"/>
                  <a:ea typeface="굴림"/>
                  <a:sym typeface="굴림"/>
                </a:rPr>
                <a:t>게임 진행</a:t>
              </a:r>
              <a:endParaRPr dirty="0"/>
            </a:p>
          </p:txBody>
        </p:sp>
        <p:sp>
          <p:nvSpPr>
            <p:cNvPr id="852" name="CustomShape 19"/>
            <p:cNvSpPr txBox="1"/>
            <p:nvPr/>
          </p:nvSpPr>
          <p:spPr>
            <a:xfrm>
              <a:off x="0" y="0"/>
              <a:ext cx="2142003" cy="305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Console class</a:t>
              </a:r>
            </a:p>
          </p:txBody>
        </p:sp>
      </p:grpSp>
      <p:grpSp>
        <p:nvGrpSpPr>
          <p:cNvPr id="856" name="Group 14"/>
          <p:cNvGrpSpPr/>
          <p:nvPr/>
        </p:nvGrpSpPr>
        <p:grpSpPr>
          <a:xfrm>
            <a:off x="9028107" y="1221504"/>
            <a:ext cx="2142003" cy="305899"/>
            <a:chOff x="0" y="0"/>
            <a:chExt cx="2142002" cy="305897"/>
          </a:xfrm>
        </p:grpSpPr>
        <p:sp>
          <p:nvSpPr>
            <p:cNvPr id="854" name="CustomShape 15"/>
            <p:cNvSpPr/>
            <p:nvPr/>
          </p:nvSpPr>
          <p:spPr>
            <a:xfrm>
              <a:off x="0" y="243360"/>
              <a:ext cx="214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200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콘솔 창 출력</a:t>
              </a:r>
            </a:p>
          </p:txBody>
        </p:sp>
        <p:sp>
          <p:nvSpPr>
            <p:cNvPr id="855" name="CustomShape 16"/>
            <p:cNvSpPr txBox="1"/>
            <p:nvPr/>
          </p:nvSpPr>
          <p:spPr>
            <a:xfrm>
              <a:off x="0" y="0"/>
              <a:ext cx="2142003" cy="305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sz="1400" b="1" spc="-1">
                  <a:solidFill>
                    <a:srgbClr val="404040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Graphic class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모서리가 둥근 직사각형 3"/>
          <p:cNvGrpSpPr/>
          <p:nvPr/>
        </p:nvGrpSpPr>
        <p:grpSpPr>
          <a:xfrm>
            <a:off x="4467497" y="244181"/>
            <a:ext cx="2621280" cy="408622"/>
            <a:chOff x="0" y="0"/>
            <a:chExt cx="2621279" cy="408620"/>
          </a:xfrm>
        </p:grpSpPr>
        <p:sp>
          <p:nvSpPr>
            <p:cNvPr id="858" name="모서리가 둥근 직사각형"/>
            <p:cNvSpPr/>
            <p:nvPr/>
          </p:nvSpPr>
          <p:spPr>
            <a:xfrm>
              <a:off x="0" y="0"/>
              <a:ext cx="2621280" cy="40862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F0543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9" name="Main 함수"/>
            <p:cNvSpPr txBox="1"/>
            <p:nvPr/>
          </p:nvSpPr>
          <p:spPr>
            <a:xfrm>
              <a:off x="32646" y="18912"/>
              <a:ext cx="2555988" cy="370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Main</a:t>
              </a:r>
              <a:r>
                <a:rPr>
                  <a:solidFill>
                    <a:srgbClr val="000000"/>
                  </a:solidFill>
                </a:rPr>
                <a:t> 함수</a:t>
              </a:r>
            </a:p>
          </p:txBody>
        </p:sp>
      </p:grpSp>
      <p:sp>
        <p:nvSpPr>
          <p:cNvPr id="861" name="직선 화살표 연결선 5"/>
          <p:cNvSpPr/>
          <p:nvPr/>
        </p:nvSpPr>
        <p:spPr>
          <a:xfrm>
            <a:off x="5786844" y="757645"/>
            <a:ext cx="1" cy="79248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2" name="직사각형 6"/>
          <p:cNvSpPr/>
          <p:nvPr/>
        </p:nvSpPr>
        <p:spPr>
          <a:xfrm>
            <a:off x="4602479" y="1633351"/>
            <a:ext cx="2425338" cy="6427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Console CLASS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::</a:t>
            </a:r>
            <a:r>
              <a:rPr>
                <a:solidFill>
                  <a:srgbClr val="00B0F0"/>
                </a:solidFill>
              </a:rPr>
              <a:t>RUN</a:t>
            </a:r>
          </a:p>
        </p:txBody>
      </p:sp>
      <p:sp>
        <p:nvSpPr>
          <p:cNvPr id="863" name="직사각형 7"/>
          <p:cNvSpPr/>
          <p:nvPr/>
        </p:nvSpPr>
        <p:spPr>
          <a:xfrm>
            <a:off x="4602479" y="2757098"/>
            <a:ext cx="2425338" cy="6427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Console CLASS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::</a:t>
            </a:r>
            <a:r>
              <a:rPr>
                <a:solidFill>
                  <a:srgbClr val="00B0F0"/>
                </a:solidFill>
              </a:rPr>
              <a:t>ExecuteCommand</a:t>
            </a:r>
          </a:p>
        </p:txBody>
      </p:sp>
      <p:grpSp>
        <p:nvGrpSpPr>
          <p:cNvPr id="867" name="웃는 얼굴 8"/>
          <p:cNvGrpSpPr/>
          <p:nvPr/>
        </p:nvGrpSpPr>
        <p:grpSpPr>
          <a:xfrm>
            <a:off x="9091748" y="3794757"/>
            <a:ext cx="1558835" cy="1471751"/>
            <a:chOff x="0" y="0"/>
            <a:chExt cx="1558834" cy="1471749"/>
          </a:xfrm>
        </p:grpSpPr>
        <p:sp>
          <p:nvSpPr>
            <p:cNvPr id="864" name="타원형"/>
            <p:cNvSpPr/>
            <p:nvPr/>
          </p:nvSpPr>
          <p:spPr>
            <a:xfrm>
              <a:off x="-1" y="0"/>
              <a:ext cx="1558836" cy="14717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5" name="도형"/>
            <p:cNvSpPr/>
            <p:nvPr/>
          </p:nvSpPr>
          <p:spPr>
            <a:xfrm>
              <a:off x="448526" y="439140"/>
              <a:ext cx="661783" cy="15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6" name="도형"/>
            <p:cNvSpPr/>
            <p:nvPr/>
          </p:nvSpPr>
          <p:spPr>
            <a:xfrm>
              <a:off x="-1" y="0"/>
              <a:ext cx="1558836" cy="147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68" name="직선 화살표 연결선 10"/>
          <p:cNvSpPr/>
          <p:nvPr/>
        </p:nvSpPr>
        <p:spPr>
          <a:xfrm>
            <a:off x="5782490" y="2407575"/>
            <a:ext cx="1" cy="2525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9" name="직선 화살표 연결선 12"/>
          <p:cNvSpPr/>
          <p:nvPr/>
        </p:nvSpPr>
        <p:spPr>
          <a:xfrm flipH="1" flipV="1">
            <a:off x="7445829" y="3413759"/>
            <a:ext cx="1419498" cy="740231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0" name="직사각형 13"/>
          <p:cNvSpPr/>
          <p:nvPr/>
        </p:nvSpPr>
        <p:spPr>
          <a:xfrm>
            <a:off x="4602479" y="4331212"/>
            <a:ext cx="2425338" cy="642761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5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Graphics CLASS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::</a:t>
            </a:r>
            <a:r>
              <a:rPr>
                <a:solidFill>
                  <a:srgbClr val="00B0F0"/>
                </a:solidFill>
              </a:rPr>
              <a:t>Print</a:t>
            </a:r>
          </a:p>
        </p:txBody>
      </p:sp>
      <p:sp>
        <p:nvSpPr>
          <p:cNvPr id="871" name="직선 화살표 연결선 15"/>
          <p:cNvSpPr/>
          <p:nvPr/>
        </p:nvSpPr>
        <p:spPr>
          <a:xfrm>
            <a:off x="5810790" y="3527935"/>
            <a:ext cx="2180" cy="68298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2" name="직선 화살표 연결선 19"/>
          <p:cNvSpPr/>
          <p:nvPr/>
        </p:nvSpPr>
        <p:spPr>
          <a:xfrm>
            <a:off x="7445829" y="4720046"/>
            <a:ext cx="1419498" cy="1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3" name="TextBox 22"/>
          <p:cNvSpPr txBox="1"/>
          <p:nvPr/>
        </p:nvSpPr>
        <p:spPr>
          <a:xfrm>
            <a:off x="8155577" y="3401643"/>
            <a:ext cx="111034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stdin</a:t>
            </a:r>
          </a:p>
        </p:txBody>
      </p:sp>
      <p:sp>
        <p:nvSpPr>
          <p:cNvPr id="874" name="TextBox 23"/>
          <p:cNvSpPr txBox="1"/>
          <p:nvPr/>
        </p:nvSpPr>
        <p:spPr>
          <a:xfrm>
            <a:off x="7714705" y="4720046"/>
            <a:ext cx="88174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stdout</a:t>
            </a:r>
          </a:p>
        </p:txBody>
      </p:sp>
      <p:sp>
        <p:nvSpPr>
          <p:cNvPr id="875" name="TextBox 24"/>
          <p:cNvSpPr txBox="1"/>
          <p:nvPr/>
        </p:nvSpPr>
        <p:spPr>
          <a:xfrm>
            <a:off x="9527182" y="3401643"/>
            <a:ext cx="10276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USER</a:t>
            </a:r>
          </a:p>
        </p:txBody>
      </p:sp>
      <p:sp>
        <p:nvSpPr>
          <p:cNvPr id="876" name="직사각형 27"/>
          <p:cNvSpPr/>
          <p:nvPr/>
        </p:nvSpPr>
        <p:spPr>
          <a:xfrm>
            <a:off x="4032069" y="5900177"/>
            <a:ext cx="3682637" cy="3760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Board CLASS, Piece CLASS</a:t>
            </a:r>
          </a:p>
        </p:txBody>
      </p:sp>
      <p:sp>
        <p:nvSpPr>
          <p:cNvPr id="877" name="직선 화살표 연결선 30"/>
          <p:cNvSpPr/>
          <p:nvPr/>
        </p:nvSpPr>
        <p:spPr>
          <a:xfrm>
            <a:off x="5810789" y="5089376"/>
            <a:ext cx="1" cy="7018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8" name="직선 화살표 연결선 32"/>
          <p:cNvSpPr/>
          <p:nvPr/>
        </p:nvSpPr>
        <p:spPr>
          <a:xfrm>
            <a:off x="2769325" y="3078477"/>
            <a:ext cx="1602378" cy="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9" name="직선 연결선 34"/>
          <p:cNvSpPr/>
          <p:nvPr/>
        </p:nvSpPr>
        <p:spPr>
          <a:xfrm>
            <a:off x="2769325" y="3078478"/>
            <a:ext cx="17419" cy="3087192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0" name="직선 연결선 36"/>
          <p:cNvSpPr/>
          <p:nvPr/>
        </p:nvSpPr>
        <p:spPr>
          <a:xfrm>
            <a:off x="2786743" y="6165669"/>
            <a:ext cx="1245327" cy="1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1" name="직선 연결선 38"/>
          <p:cNvSpPr/>
          <p:nvPr/>
        </p:nvSpPr>
        <p:spPr>
          <a:xfrm>
            <a:off x="7027815" y="2899954"/>
            <a:ext cx="1680756" cy="8709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2" name="직선 연결선 40"/>
          <p:cNvSpPr/>
          <p:nvPr/>
        </p:nvSpPr>
        <p:spPr>
          <a:xfrm flipV="1">
            <a:off x="8708570" y="409303"/>
            <a:ext cx="1" cy="2499361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3" name="직선 화살표 연결선 42"/>
          <p:cNvSpPr/>
          <p:nvPr/>
        </p:nvSpPr>
        <p:spPr>
          <a:xfrm flipH="1" flipV="1">
            <a:off x="7193280" y="409303"/>
            <a:ext cx="1515292" cy="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4" name="TextBox 43"/>
          <p:cNvSpPr txBox="1"/>
          <p:nvPr/>
        </p:nvSpPr>
        <p:spPr>
          <a:xfrm>
            <a:off x="8769531" y="1288869"/>
            <a:ext cx="137595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King Die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CustomShape 1"/>
          <p:cNvSpPr txBox="1"/>
          <p:nvPr/>
        </p:nvSpPr>
        <p:spPr>
          <a:xfrm>
            <a:off x="758519" y="720667"/>
            <a:ext cx="7812762" cy="76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 b="1" spc="-1"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 err="1"/>
              <a:t>시연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roup 1"/>
          <p:cNvGrpSpPr/>
          <p:nvPr/>
        </p:nvGrpSpPr>
        <p:grpSpPr>
          <a:xfrm>
            <a:off x="5696999" y="2120780"/>
            <a:ext cx="6174003" cy="2904167"/>
            <a:chOff x="0" y="0"/>
            <a:chExt cx="6174002" cy="2904166"/>
          </a:xfrm>
        </p:grpSpPr>
        <p:sp>
          <p:nvSpPr>
            <p:cNvPr id="804" name="CustomShape 2"/>
            <p:cNvSpPr txBox="1"/>
            <p:nvPr/>
          </p:nvSpPr>
          <p:spPr>
            <a:xfrm>
              <a:off x="0" y="0"/>
              <a:ext cx="6174003" cy="768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>
                <a:defRPr sz="4800" b="1" spc="-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Chess game in C++</a:t>
              </a:r>
            </a:p>
          </p:txBody>
        </p:sp>
        <p:sp>
          <p:nvSpPr>
            <p:cNvPr id="805" name="CustomShape 3"/>
            <p:cNvSpPr txBox="1"/>
            <p:nvPr/>
          </p:nvSpPr>
          <p:spPr>
            <a:xfrm>
              <a:off x="0" y="1664554"/>
              <a:ext cx="6174003" cy="1239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>
                <a:defRPr spc="-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2 Player’s Multi-play Game</a:t>
              </a: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pc="-1">
                  <a:latin typeface="굴림"/>
                  <a:ea typeface="굴림"/>
                  <a:cs typeface="굴림"/>
                  <a:sym typeface="굴림"/>
                </a:defRPr>
              </a:pP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pc="-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하나의 컴퓨터에서 실행</a:t>
              </a:r>
              <a:endParaRPr>
                <a:latin typeface="굴림"/>
                <a:ea typeface="굴림"/>
                <a:cs typeface="굴림"/>
                <a:sym typeface="굴림"/>
              </a:endParaRPr>
            </a:p>
            <a:p>
              <a:pPr>
                <a:defRPr spc="-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2인의 사용자가 서로 대결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체스시연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132" r="63834" b="12553"/>
          <a:stretch/>
        </p:blipFill>
        <p:spPr>
          <a:xfrm>
            <a:off x="4003005" y="600890"/>
            <a:ext cx="3878252" cy="508580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342</Words>
  <Application>Microsoft Office PowerPoint</Application>
  <PresentationFormat>와이드스크린</PresentationFormat>
  <Paragraphs>134</Paragraphs>
  <Slides>25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DejaVu Sans</vt:lpstr>
      <vt:lpstr>HY견고딕</vt:lpstr>
      <vt:lpstr>굴림</vt:lpstr>
      <vt:lpstr>맑은 고딕</vt:lpstr>
      <vt:lpstr>Arial</vt:lpstr>
      <vt:lpstr>Calibri</vt:lpstr>
      <vt:lpstr>Calibri Light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계정</cp:lastModifiedBy>
  <cp:revision>7</cp:revision>
  <dcterms:modified xsi:type="dcterms:W3CDTF">2021-06-01T17:01:57Z</dcterms:modified>
</cp:coreProperties>
</file>