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72" r:id="rId7"/>
    <p:sldId id="273" r:id="rId8"/>
    <p:sldId id="268" r:id="rId9"/>
    <p:sldId id="261" r:id="rId10"/>
    <p:sldId id="269" r:id="rId11"/>
    <p:sldId id="270" r:id="rId12"/>
    <p:sldId id="264" r:id="rId13"/>
    <p:sldId id="265" r:id="rId14"/>
    <p:sldId id="271" r:id="rId15"/>
    <p:sldId id="262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88AAF-9A85-4895-9BC7-0174784FD20B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695317-155C-4601-AB61-759404428F04}">
      <dgm:prSet phldrT="[텍스트]"/>
      <dgm:spPr/>
      <dgm:t>
        <a:bodyPr/>
        <a:lstStyle/>
        <a:p>
          <a:pPr latinLnBrk="1"/>
          <a:r>
            <a:rPr lang="en-US" altLang="ko-KR" dirty="0"/>
            <a:t>Our Model learns price</a:t>
          </a:r>
          <a:endParaRPr lang="ko-KR" altLang="en-US" dirty="0"/>
        </a:p>
      </dgm:t>
    </dgm:pt>
    <dgm:pt modelId="{EFD30D33-58F0-4352-955A-3FA11FAE9FB3}" type="parTrans" cxnId="{9FBD4F69-7CCC-40C1-AD2C-BDC74018BBC3}">
      <dgm:prSet/>
      <dgm:spPr/>
      <dgm:t>
        <a:bodyPr/>
        <a:lstStyle/>
        <a:p>
          <a:pPr latinLnBrk="1"/>
          <a:endParaRPr lang="ko-KR" altLang="en-US"/>
        </a:p>
      </dgm:t>
    </dgm:pt>
    <dgm:pt modelId="{65EE902A-2653-4F3A-87FC-13550BED6B10}" type="sibTrans" cxnId="{9FBD4F69-7CCC-40C1-AD2C-BDC74018BBC3}">
      <dgm:prSet/>
      <dgm:spPr/>
      <dgm:t>
        <a:bodyPr/>
        <a:lstStyle/>
        <a:p>
          <a:pPr latinLnBrk="1"/>
          <a:endParaRPr lang="ko-KR" altLang="en-US"/>
        </a:p>
      </dgm:t>
    </dgm:pt>
    <dgm:pt modelId="{37950F5B-5CAD-44E2-9255-485070EA8C05}">
      <dgm:prSet phldrT="[텍스트]"/>
      <dgm:spPr/>
      <dgm:t>
        <a:bodyPr/>
        <a:lstStyle/>
        <a:p>
          <a:pPr latinLnBrk="1"/>
          <a:r>
            <a:rPr lang="ko-KR" altLang="en-US" dirty="0"/>
            <a:t>가격을 예측한다</a:t>
          </a:r>
          <a:r>
            <a:rPr lang="en-US" altLang="ko-KR" dirty="0"/>
            <a:t>.</a:t>
          </a:r>
          <a:endParaRPr lang="ko-KR" altLang="en-US" dirty="0"/>
        </a:p>
      </dgm:t>
    </dgm:pt>
    <dgm:pt modelId="{6F19428A-0236-4458-A5F8-705762CA672F}" type="parTrans" cxnId="{F250B119-A24E-48F6-BFE3-E7BC1B786F9F}">
      <dgm:prSet/>
      <dgm:spPr/>
      <dgm:t>
        <a:bodyPr/>
        <a:lstStyle/>
        <a:p>
          <a:pPr latinLnBrk="1"/>
          <a:endParaRPr lang="ko-KR" altLang="en-US"/>
        </a:p>
      </dgm:t>
    </dgm:pt>
    <dgm:pt modelId="{9E6E907D-2099-4A55-86CF-778092EEA92F}" type="sibTrans" cxnId="{F250B119-A24E-48F6-BFE3-E7BC1B786F9F}">
      <dgm:prSet/>
      <dgm:spPr/>
      <dgm:t>
        <a:bodyPr/>
        <a:lstStyle/>
        <a:p>
          <a:pPr latinLnBrk="1"/>
          <a:endParaRPr lang="ko-KR" altLang="en-US"/>
        </a:p>
      </dgm:t>
    </dgm:pt>
    <dgm:pt modelId="{C5B45A6B-32DF-4C42-B87F-BBE032531F84}">
      <dgm:prSet phldrT="[텍스트]"/>
      <dgm:spPr/>
      <dgm:t>
        <a:bodyPr/>
        <a:lstStyle/>
        <a:p>
          <a:pPr latinLnBrk="1"/>
          <a:r>
            <a:rPr lang="ko-KR" altLang="en-US" dirty="0"/>
            <a:t>예측가격과 현재가격을 비교한다</a:t>
          </a:r>
          <a:r>
            <a:rPr lang="en-US" altLang="ko-KR" dirty="0"/>
            <a:t>.</a:t>
          </a:r>
          <a:endParaRPr lang="ko-KR" altLang="en-US" dirty="0"/>
        </a:p>
      </dgm:t>
    </dgm:pt>
    <dgm:pt modelId="{9C14C4FA-B139-421C-82B6-7F7CF67E7F47}" type="parTrans" cxnId="{D3B9B1B1-3DBB-4B73-BCE2-D9DF6BA4DDED}">
      <dgm:prSet/>
      <dgm:spPr/>
      <dgm:t>
        <a:bodyPr/>
        <a:lstStyle/>
        <a:p>
          <a:pPr latinLnBrk="1"/>
          <a:endParaRPr lang="ko-KR" altLang="en-US"/>
        </a:p>
      </dgm:t>
    </dgm:pt>
    <dgm:pt modelId="{8DC8DEC3-8891-4226-BA81-36D33735D4F1}" type="sibTrans" cxnId="{D3B9B1B1-3DBB-4B73-BCE2-D9DF6BA4DDED}">
      <dgm:prSet/>
      <dgm:spPr/>
      <dgm:t>
        <a:bodyPr/>
        <a:lstStyle/>
        <a:p>
          <a:pPr latinLnBrk="1"/>
          <a:endParaRPr lang="ko-KR" altLang="en-US"/>
        </a:p>
      </dgm:t>
    </dgm:pt>
    <dgm:pt modelId="{973869C5-C846-4A2F-8A04-36C69BB065EA}">
      <dgm:prSet phldrT="[텍스트]"/>
      <dgm:spPr/>
      <dgm:t>
        <a:bodyPr/>
        <a:lstStyle/>
        <a:p>
          <a:pPr latinLnBrk="1"/>
          <a:r>
            <a:rPr lang="en-US" altLang="ko-KR" dirty="0"/>
            <a:t>Our Model learns movement</a:t>
          </a:r>
          <a:endParaRPr lang="ko-KR" altLang="en-US" dirty="0"/>
        </a:p>
      </dgm:t>
    </dgm:pt>
    <dgm:pt modelId="{04544829-D41F-43DD-8546-04FADE37834C}" type="parTrans" cxnId="{4E462DD6-04F5-4728-B577-C06931EFA7E3}">
      <dgm:prSet/>
      <dgm:spPr/>
      <dgm:t>
        <a:bodyPr/>
        <a:lstStyle/>
        <a:p>
          <a:pPr latinLnBrk="1"/>
          <a:endParaRPr lang="ko-KR" altLang="en-US"/>
        </a:p>
      </dgm:t>
    </dgm:pt>
    <dgm:pt modelId="{BEBA8EC0-04D9-498B-9600-2E817C596161}" type="sibTrans" cxnId="{4E462DD6-04F5-4728-B577-C06931EFA7E3}">
      <dgm:prSet/>
      <dgm:spPr/>
      <dgm:t>
        <a:bodyPr/>
        <a:lstStyle/>
        <a:p>
          <a:pPr latinLnBrk="1"/>
          <a:endParaRPr lang="ko-KR" altLang="en-US"/>
        </a:p>
      </dgm:t>
    </dgm:pt>
    <dgm:pt modelId="{17F21208-A463-4053-BBE5-839E83420561}">
      <dgm:prSet phldrT="[텍스트]"/>
      <dgm:spPr/>
      <dgm:t>
        <a:bodyPr/>
        <a:lstStyle/>
        <a:p>
          <a:pPr latinLnBrk="1"/>
          <a:r>
            <a:rPr lang="ko-KR" altLang="en-US" dirty="0"/>
            <a:t>상승</a:t>
          </a:r>
          <a:r>
            <a:rPr lang="en-US" altLang="ko-KR" dirty="0"/>
            <a:t>, </a:t>
          </a:r>
          <a:r>
            <a:rPr lang="ko-KR" altLang="en-US" dirty="0"/>
            <a:t>보합</a:t>
          </a:r>
          <a:r>
            <a:rPr lang="en-US" altLang="ko-KR" dirty="0"/>
            <a:t>, </a:t>
          </a:r>
          <a:r>
            <a:rPr lang="ko-KR" altLang="en-US" dirty="0"/>
            <a:t>하락으로 분류한다</a:t>
          </a:r>
          <a:r>
            <a:rPr lang="en-US" altLang="ko-KR" dirty="0"/>
            <a:t>.</a:t>
          </a:r>
          <a:endParaRPr lang="ko-KR" altLang="en-US" dirty="0"/>
        </a:p>
      </dgm:t>
    </dgm:pt>
    <dgm:pt modelId="{845F7EB9-647F-43FF-B3D0-A28B5756F11C}" type="parTrans" cxnId="{A9D920A6-49F5-4F20-8925-25F4F787A276}">
      <dgm:prSet/>
      <dgm:spPr/>
      <dgm:t>
        <a:bodyPr/>
        <a:lstStyle/>
        <a:p>
          <a:pPr latinLnBrk="1"/>
          <a:endParaRPr lang="ko-KR" altLang="en-US"/>
        </a:p>
      </dgm:t>
    </dgm:pt>
    <dgm:pt modelId="{FA3D41BE-A96A-4877-9F98-5D9C148D807F}" type="sibTrans" cxnId="{A9D920A6-49F5-4F20-8925-25F4F787A276}">
      <dgm:prSet/>
      <dgm:spPr/>
      <dgm:t>
        <a:bodyPr/>
        <a:lstStyle/>
        <a:p>
          <a:pPr latinLnBrk="1"/>
          <a:endParaRPr lang="ko-KR" altLang="en-US"/>
        </a:p>
      </dgm:t>
    </dgm:pt>
    <dgm:pt modelId="{05C8FCCC-EFB9-428F-A91B-D6EFC22FE345}">
      <dgm:prSet phldrT="[텍스트]"/>
      <dgm:spPr/>
      <dgm:t>
        <a:bodyPr/>
        <a:lstStyle/>
        <a:p>
          <a:pPr latinLnBrk="1"/>
          <a:r>
            <a:rPr lang="en-US" altLang="ko-KR" dirty="0"/>
            <a:t>3-Class </a:t>
          </a:r>
          <a:r>
            <a:rPr lang="ko-KR" altLang="en-US" dirty="0"/>
            <a:t>분류문제</a:t>
          </a:r>
        </a:p>
      </dgm:t>
    </dgm:pt>
    <dgm:pt modelId="{F7999E50-3D50-4C13-BAB4-C5F821976FF2}" type="parTrans" cxnId="{6A5EA9F2-5D9E-4912-8A3D-E0CE2CD5236B}">
      <dgm:prSet/>
      <dgm:spPr/>
      <dgm:t>
        <a:bodyPr/>
        <a:lstStyle/>
        <a:p>
          <a:pPr latinLnBrk="1"/>
          <a:endParaRPr lang="ko-KR" altLang="en-US"/>
        </a:p>
      </dgm:t>
    </dgm:pt>
    <dgm:pt modelId="{1E9024A5-B746-4ACE-9AF4-207154123149}" type="sibTrans" cxnId="{6A5EA9F2-5D9E-4912-8A3D-E0CE2CD5236B}">
      <dgm:prSet/>
      <dgm:spPr/>
      <dgm:t>
        <a:bodyPr/>
        <a:lstStyle/>
        <a:p>
          <a:pPr latinLnBrk="1"/>
          <a:endParaRPr lang="ko-KR" altLang="en-US"/>
        </a:p>
      </dgm:t>
    </dgm:pt>
    <dgm:pt modelId="{1BF18FBA-4768-4EC1-9190-514A685FC0B6}">
      <dgm:prSet phldrT="[텍스트]"/>
      <dgm:spPr/>
      <dgm:t>
        <a:bodyPr/>
        <a:lstStyle/>
        <a:p>
          <a:pPr latinLnBrk="1"/>
          <a:r>
            <a:rPr lang="ko-KR" altLang="en-US" dirty="0"/>
            <a:t>예측가격 </a:t>
          </a:r>
          <a:r>
            <a:rPr lang="en-US" altLang="ko-KR" dirty="0"/>
            <a:t>&gt; </a:t>
          </a:r>
          <a:r>
            <a:rPr lang="ko-KR" altLang="en-US" dirty="0"/>
            <a:t>현재가격 이면 상승</a:t>
          </a:r>
          <a:r>
            <a:rPr lang="en-US" altLang="ko-KR" dirty="0"/>
            <a:t>, </a:t>
          </a:r>
          <a:r>
            <a:rPr lang="ko-KR" altLang="en-US" dirty="0"/>
            <a:t>반대의 경우 하락</a:t>
          </a:r>
        </a:p>
      </dgm:t>
    </dgm:pt>
    <dgm:pt modelId="{85B0C503-6904-461F-81B0-C7DD3E8CFD05}" type="parTrans" cxnId="{DD184E68-F28F-451C-A91B-39CAA1FE5ECF}">
      <dgm:prSet/>
      <dgm:spPr/>
      <dgm:t>
        <a:bodyPr/>
        <a:lstStyle/>
        <a:p>
          <a:pPr latinLnBrk="1"/>
          <a:endParaRPr lang="ko-KR" altLang="en-US"/>
        </a:p>
      </dgm:t>
    </dgm:pt>
    <dgm:pt modelId="{B484BFE1-DA59-497A-B8CF-5ABE3A0BBAF5}" type="sibTrans" cxnId="{DD184E68-F28F-451C-A91B-39CAA1FE5ECF}">
      <dgm:prSet/>
      <dgm:spPr/>
      <dgm:t>
        <a:bodyPr/>
        <a:lstStyle/>
        <a:p>
          <a:pPr latinLnBrk="1"/>
          <a:endParaRPr lang="ko-KR" altLang="en-US"/>
        </a:p>
      </dgm:t>
    </dgm:pt>
    <dgm:pt modelId="{0E6532AA-F7E1-4AED-A333-F6A375B975CC}">
      <dgm:prSet phldrT="[텍스트]"/>
      <dgm:spPr/>
      <dgm:t>
        <a:bodyPr/>
        <a:lstStyle/>
        <a:p>
          <a:pPr latinLnBrk="1"/>
          <a:r>
            <a:rPr lang="en-US" altLang="ko-KR" dirty="0"/>
            <a:t>Price Data</a:t>
          </a:r>
          <a:r>
            <a:rPr lang="ko-KR" altLang="en-US" dirty="0"/>
            <a:t>를 </a:t>
          </a:r>
          <a:r>
            <a:rPr lang="en-US" altLang="ko-KR" dirty="0"/>
            <a:t>Price Difference</a:t>
          </a:r>
          <a:r>
            <a:rPr lang="ko-KR" altLang="en-US" dirty="0"/>
            <a:t>로 </a:t>
          </a:r>
          <a:r>
            <a:rPr lang="en-US" altLang="ko-KR" dirty="0"/>
            <a:t>Transformation</a:t>
          </a:r>
          <a:r>
            <a:rPr lang="ko-KR" altLang="en-US" dirty="0"/>
            <a:t>한다</a:t>
          </a:r>
          <a:r>
            <a:rPr lang="en-US" altLang="ko-KR" dirty="0"/>
            <a:t>.</a:t>
          </a:r>
          <a:endParaRPr lang="ko-KR" altLang="en-US" dirty="0"/>
        </a:p>
      </dgm:t>
    </dgm:pt>
    <dgm:pt modelId="{3787CEC4-88D5-404A-84A9-706E63B950A4}" type="parTrans" cxnId="{447B1E3D-F615-4786-AEAA-9880F5F1A13A}">
      <dgm:prSet/>
      <dgm:spPr/>
      <dgm:t>
        <a:bodyPr/>
        <a:lstStyle/>
        <a:p>
          <a:pPr latinLnBrk="1"/>
          <a:endParaRPr lang="ko-KR" altLang="en-US"/>
        </a:p>
      </dgm:t>
    </dgm:pt>
    <dgm:pt modelId="{2AAA7B7A-F60E-4F5D-BFF0-E1348EB96B5F}" type="sibTrans" cxnId="{447B1E3D-F615-4786-AEAA-9880F5F1A13A}">
      <dgm:prSet/>
      <dgm:spPr/>
      <dgm:t>
        <a:bodyPr/>
        <a:lstStyle/>
        <a:p>
          <a:pPr latinLnBrk="1"/>
          <a:endParaRPr lang="ko-KR" altLang="en-US"/>
        </a:p>
      </dgm:t>
    </dgm:pt>
    <dgm:pt modelId="{7F0DFDE6-43C5-4440-9FB6-E20FBD5D7D3B}">
      <dgm:prSet phldrT="[텍스트]"/>
      <dgm:spPr/>
      <dgm:t>
        <a:bodyPr/>
        <a:lstStyle/>
        <a:p>
          <a:pPr latinLnBrk="1"/>
          <a:r>
            <a:rPr lang="ko-KR" altLang="en-US" dirty="0"/>
            <a:t>회귀문제</a:t>
          </a:r>
        </a:p>
      </dgm:t>
    </dgm:pt>
    <dgm:pt modelId="{7DC176C2-E95E-4588-9731-C2C405831D93}" type="parTrans" cxnId="{E69210FA-80E4-4CB9-AF94-2B9D311D6CAA}">
      <dgm:prSet/>
      <dgm:spPr/>
      <dgm:t>
        <a:bodyPr/>
        <a:lstStyle/>
        <a:p>
          <a:pPr latinLnBrk="1"/>
          <a:endParaRPr lang="ko-KR" altLang="en-US"/>
        </a:p>
      </dgm:t>
    </dgm:pt>
    <dgm:pt modelId="{0E845972-DFCF-4859-A691-5C9DB0278EA4}" type="sibTrans" cxnId="{E69210FA-80E4-4CB9-AF94-2B9D311D6CAA}">
      <dgm:prSet/>
      <dgm:spPr/>
      <dgm:t>
        <a:bodyPr/>
        <a:lstStyle/>
        <a:p>
          <a:pPr latinLnBrk="1"/>
          <a:endParaRPr lang="ko-KR" altLang="en-US"/>
        </a:p>
      </dgm:t>
    </dgm:pt>
    <dgm:pt modelId="{C99C691C-A474-43BF-9208-1B34F27C4D9D}" type="pres">
      <dgm:prSet presAssocID="{C7A88AAF-9A85-4895-9BC7-0174784FD20B}" presName="Name0" presStyleCnt="0">
        <dgm:presLayoutVars>
          <dgm:dir/>
          <dgm:animLvl val="lvl"/>
          <dgm:resizeHandles val="exact"/>
        </dgm:presLayoutVars>
      </dgm:prSet>
      <dgm:spPr/>
    </dgm:pt>
    <dgm:pt modelId="{59817CBD-8148-4623-AD0C-AE915C336D04}" type="pres">
      <dgm:prSet presAssocID="{5D695317-155C-4601-AB61-759404428F04}" presName="composite" presStyleCnt="0"/>
      <dgm:spPr/>
    </dgm:pt>
    <dgm:pt modelId="{AA41071F-BBE1-4BB9-8ECD-47FC16FFA21F}" type="pres">
      <dgm:prSet presAssocID="{5D695317-155C-4601-AB61-759404428F0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773F93-013D-4DA6-8769-4D62DB4408DF}" type="pres">
      <dgm:prSet presAssocID="{5D695317-155C-4601-AB61-759404428F04}" presName="desTx" presStyleLbl="alignAccFollowNode1" presStyleIdx="0" presStyleCnt="2">
        <dgm:presLayoutVars>
          <dgm:bulletEnabled val="1"/>
        </dgm:presLayoutVars>
      </dgm:prSet>
      <dgm:spPr/>
    </dgm:pt>
    <dgm:pt modelId="{C81C7336-EB22-4917-926A-689CFA97A33A}" type="pres">
      <dgm:prSet presAssocID="{65EE902A-2653-4F3A-87FC-13550BED6B10}" presName="space" presStyleCnt="0"/>
      <dgm:spPr/>
    </dgm:pt>
    <dgm:pt modelId="{19681D57-2231-4C7F-BEEF-E984DA9961B0}" type="pres">
      <dgm:prSet presAssocID="{973869C5-C846-4A2F-8A04-36C69BB065EA}" presName="composite" presStyleCnt="0"/>
      <dgm:spPr/>
    </dgm:pt>
    <dgm:pt modelId="{14AF5343-0727-4FAC-A6BE-7E2CEB4DDD08}" type="pres">
      <dgm:prSet presAssocID="{973869C5-C846-4A2F-8A04-36C69BB065E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9DBA78-83B4-43FA-B959-D03957CD2E37}" type="pres">
      <dgm:prSet presAssocID="{973869C5-C846-4A2F-8A04-36C69BB065E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3EB170C-7FC3-4850-B46A-E3A226FFD3AE}" type="presOf" srcId="{7F0DFDE6-43C5-4440-9FB6-E20FBD5D7D3B}" destId="{B3773F93-013D-4DA6-8769-4D62DB4408DF}" srcOrd="0" destOrd="3" presId="urn:microsoft.com/office/officeart/2005/8/layout/hList1"/>
    <dgm:cxn modelId="{F250B119-A24E-48F6-BFE3-E7BC1B786F9F}" srcId="{5D695317-155C-4601-AB61-759404428F04}" destId="{37950F5B-5CAD-44E2-9255-485070EA8C05}" srcOrd="0" destOrd="0" parTransId="{6F19428A-0236-4458-A5F8-705762CA672F}" sibTransId="{9E6E907D-2099-4A55-86CF-778092EEA92F}"/>
    <dgm:cxn modelId="{2A38A922-BBF3-4701-9532-0FB1F0382D17}" type="presOf" srcId="{17F21208-A463-4053-BBE5-839E83420561}" destId="{729DBA78-83B4-43FA-B959-D03957CD2E37}" srcOrd="0" destOrd="1" presId="urn:microsoft.com/office/officeart/2005/8/layout/hList1"/>
    <dgm:cxn modelId="{02E8303A-95CE-4C79-898D-9C82C77716B0}" type="presOf" srcId="{05C8FCCC-EFB9-428F-A91B-D6EFC22FE345}" destId="{729DBA78-83B4-43FA-B959-D03957CD2E37}" srcOrd="0" destOrd="2" presId="urn:microsoft.com/office/officeart/2005/8/layout/hList1"/>
    <dgm:cxn modelId="{447B1E3D-F615-4786-AEAA-9880F5F1A13A}" srcId="{973869C5-C846-4A2F-8A04-36C69BB065EA}" destId="{0E6532AA-F7E1-4AED-A333-F6A375B975CC}" srcOrd="0" destOrd="0" parTransId="{3787CEC4-88D5-404A-84A9-706E63B950A4}" sibTransId="{2AAA7B7A-F60E-4F5D-BFF0-E1348EB96B5F}"/>
    <dgm:cxn modelId="{DD184E68-F28F-451C-A91B-39CAA1FE5ECF}" srcId="{5D695317-155C-4601-AB61-759404428F04}" destId="{1BF18FBA-4768-4EC1-9190-514A685FC0B6}" srcOrd="2" destOrd="0" parTransId="{85B0C503-6904-461F-81B0-C7DD3E8CFD05}" sibTransId="{B484BFE1-DA59-497A-B8CF-5ABE3A0BBAF5}"/>
    <dgm:cxn modelId="{9FBD4F69-7CCC-40C1-AD2C-BDC74018BBC3}" srcId="{C7A88AAF-9A85-4895-9BC7-0174784FD20B}" destId="{5D695317-155C-4601-AB61-759404428F04}" srcOrd="0" destOrd="0" parTransId="{EFD30D33-58F0-4352-955A-3FA11FAE9FB3}" sibTransId="{65EE902A-2653-4F3A-87FC-13550BED6B10}"/>
    <dgm:cxn modelId="{A9D920A6-49F5-4F20-8925-25F4F787A276}" srcId="{973869C5-C846-4A2F-8A04-36C69BB065EA}" destId="{17F21208-A463-4053-BBE5-839E83420561}" srcOrd="1" destOrd="0" parTransId="{845F7EB9-647F-43FF-B3D0-A28B5756F11C}" sibTransId="{FA3D41BE-A96A-4877-9F98-5D9C148D807F}"/>
    <dgm:cxn modelId="{B72D58AB-D9DE-4BD8-A313-190738B4EAFE}" type="presOf" srcId="{1BF18FBA-4768-4EC1-9190-514A685FC0B6}" destId="{B3773F93-013D-4DA6-8769-4D62DB4408DF}" srcOrd="0" destOrd="2" presId="urn:microsoft.com/office/officeart/2005/8/layout/hList1"/>
    <dgm:cxn modelId="{D3B9B1B1-3DBB-4B73-BCE2-D9DF6BA4DDED}" srcId="{5D695317-155C-4601-AB61-759404428F04}" destId="{C5B45A6B-32DF-4C42-B87F-BBE032531F84}" srcOrd="1" destOrd="0" parTransId="{9C14C4FA-B139-421C-82B6-7F7CF67E7F47}" sibTransId="{8DC8DEC3-8891-4226-BA81-36D33735D4F1}"/>
    <dgm:cxn modelId="{C12A42B9-A2AA-468B-95A3-F50B7377F16C}" type="presOf" srcId="{C5B45A6B-32DF-4C42-B87F-BBE032531F84}" destId="{B3773F93-013D-4DA6-8769-4D62DB4408DF}" srcOrd="0" destOrd="1" presId="urn:microsoft.com/office/officeart/2005/8/layout/hList1"/>
    <dgm:cxn modelId="{8A44E0BE-4D54-42FF-940C-9A945A97D18D}" type="presOf" srcId="{0E6532AA-F7E1-4AED-A333-F6A375B975CC}" destId="{729DBA78-83B4-43FA-B959-D03957CD2E37}" srcOrd="0" destOrd="0" presId="urn:microsoft.com/office/officeart/2005/8/layout/hList1"/>
    <dgm:cxn modelId="{4E462DD6-04F5-4728-B577-C06931EFA7E3}" srcId="{C7A88AAF-9A85-4895-9BC7-0174784FD20B}" destId="{973869C5-C846-4A2F-8A04-36C69BB065EA}" srcOrd="1" destOrd="0" parTransId="{04544829-D41F-43DD-8546-04FADE37834C}" sibTransId="{BEBA8EC0-04D9-498B-9600-2E817C596161}"/>
    <dgm:cxn modelId="{FB5E19DB-59DB-455A-92DC-A740B46B2581}" type="presOf" srcId="{5D695317-155C-4601-AB61-759404428F04}" destId="{AA41071F-BBE1-4BB9-8ECD-47FC16FFA21F}" srcOrd="0" destOrd="0" presId="urn:microsoft.com/office/officeart/2005/8/layout/hList1"/>
    <dgm:cxn modelId="{086737E3-5327-492A-84B5-874E9A9626DE}" type="presOf" srcId="{37950F5B-5CAD-44E2-9255-485070EA8C05}" destId="{B3773F93-013D-4DA6-8769-4D62DB4408DF}" srcOrd="0" destOrd="0" presId="urn:microsoft.com/office/officeart/2005/8/layout/hList1"/>
    <dgm:cxn modelId="{16ED55E5-670B-44AF-B001-D47ECDDFC50F}" type="presOf" srcId="{973869C5-C846-4A2F-8A04-36C69BB065EA}" destId="{14AF5343-0727-4FAC-A6BE-7E2CEB4DDD08}" srcOrd="0" destOrd="0" presId="urn:microsoft.com/office/officeart/2005/8/layout/hList1"/>
    <dgm:cxn modelId="{6A5EA9F2-5D9E-4912-8A3D-E0CE2CD5236B}" srcId="{973869C5-C846-4A2F-8A04-36C69BB065EA}" destId="{05C8FCCC-EFB9-428F-A91B-D6EFC22FE345}" srcOrd="2" destOrd="0" parTransId="{F7999E50-3D50-4C13-BAB4-C5F821976FF2}" sibTransId="{1E9024A5-B746-4ACE-9AF4-207154123149}"/>
    <dgm:cxn modelId="{E69210FA-80E4-4CB9-AF94-2B9D311D6CAA}" srcId="{5D695317-155C-4601-AB61-759404428F04}" destId="{7F0DFDE6-43C5-4440-9FB6-E20FBD5D7D3B}" srcOrd="3" destOrd="0" parTransId="{7DC176C2-E95E-4588-9731-C2C405831D93}" sibTransId="{0E845972-DFCF-4859-A691-5C9DB0278EA4}"/>
    <dgm:cxn modelId="{4CFFE5FF-9469-4E46-8689-4DDAD1C4AE14}" type="presOf" srcId="{C7A88AAF-9A85-4895-9BC7-0174784FD20B}" destId="{C99C691C-A474-43BF-9208-1B34F27C4D9D}" srcOrd="0" destOrd="0" presId="urn:microsoft.com/office/officeart/2005/8/layout/hList1"/>
    <dgm:cxn modelId="{2B5D3EE4-D66C-4185-8A43-C4D8221105AB}" type="presParOf" srcId="{C99C691C-A474-43BF-9208-1B34F27C4D9D}" destId="{59817CBD-8148-4623-AD0C-AE915C336D04}" srcOrd="0" destOrd="0" presId="urn:microsoft.com/office/officeart/2005/8/layout/hList1"/>
    <dgm:cxn modelId="{947A7E48-921E-475D-AC16-243461D5A733}" type="presParOf" srcId="{59817CBD-8148-4623-AD0C-AE915C336D04}" destId="{AA41071F-BBE1-4BB9-8ECD-47FC16FFA21F}" srcOrd="0" destOrd="0" presId="urn:microsoft.com/office/officeart/2005/8/layout/hList1"/>
    <dgm:cxn modelId="{A54697C6-C048-49AB-9841-ACA2EF63161A}" type="presParOf" srcId="{59817CBD-8148-4623-AD0C-AE915C336D04}" destId="{B3773F93-013D-4DA6-8769-4D62DB4408DF}" srcOrd="1" destOrd="0" presId="urn:microsoft.com/office/officeart/2005/8/layout/hList1"/>
    <dgm:cxn modelId="{D8F3A913-4B69-4789-BDAC-3AE19232FE55}" type="presParOf" srcId="{C99C691C-A474-43BF-9208-1B34F27C4D9D}" destId="{C81C7336-EB22-4917-926A-689CFA97A33A}" srcOrd="1" destOrd="0" presId="urn:microsoft.com/office/officeart/2005/8/layout/hList1"/>
    <dgm:cxn modelId="{461371E3-4FE7-4DB5-9669-1065774C4180}" type="presParOf" srcId="{C99C691C-A474-43BF-9208-1B34F27C4D9D}" destId="{19681D57-2231-4C7F-BEEF-E984DA9961B0}" srcOrd="2" destOrd="0" presId="urn:microsoft.com/office/officeart/2005/8/layout/hList1"/>
    <dgm:cxn modelId="{E1B3B493-8E88-4C2B-95D3-5031C7B083DC}" type="presParOf" srcId="{19681D57-2231-4C7F-BEEF-E984DA9961B0}" destId="{14AF5343-0727-4FAC-A6BE-7E2CEB4DDD08}" srcOrd="0" destOrd="0" presId="urn:microsoft.com/office/officeart/2005/8/layout/hList1"/>
    <dgm:cxn modelId="{B6125DB3-5BAD-46EF-B9E8-F79C4ECCE2A1}" type="presParOf" srcId="{19681D57-2231-4C7F-BEEF-E984DA9961B0}" destId="{729DBA78-83B4-43FA-B959-D03957CD2E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071F-BBE1-4BB9-8ECD-47FC16FFA21F}">
      <dsp:nvSpPr>
        <dsp:cNvPr id="0" name=""/>
        <dsp:cNvSpPr/>
      </dsp:nvSpPr>
      <dsp:spPr>
        <a:xfrm>
          <a:off x="48" y="31419"/>
          <a:ext cx="4618146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Our Model learns price</a:t>
          </a:r>
          <a:endParaRPr lang="ko-KR" altLang="en-US" sz="2500" kern="1200" dirty="0"/>
        </a:p>
      </dsp:txBody>
      <dsp:txXfrm>
        <a:off x="48" y="31419"/>
        <a:ext cx="4618146" cy="720000"/>
      </dsp:txXfrm>
    </dsp:sp>
    <dsp:sp modelId="{B3773F93-013D-4DA6-8769-4D62DB4408DF}">
      <dsp:nvSpPr>
        <dsp:cNvPr id="0" name=""/>
        <dsp:cNvSpPr/>
      </dsp:nvSpPr>
      <dsp:spPr>
        <a:xfrm>
          <a:off x="48" y="751419"/>
          <a:ext cx="461814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가격을 예측한다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예측가격과 현재가격을 비교한다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예측가격 </a:t>
          </a:r>
          <a:r>
            <a:rPr lang="en-US" altLang="ko-KR" sz="2500" kern="1200" dirty="0"/>
            <a:t>&gt; </a:t>
          </a:r>
          <a:r>
            <a:rPr lang="ko-KR" altLang="en-US" sz="2500" kern="1200" dirty="0"/>
            <a:t>현재가격 이면 상승</a:t>
          </a:r>
          <a:r>
            <a:rPr lang="en-US" altLang="ko-KR" sz="2500" kern="1200" dirty="0"/>
            <a:t>, </a:t>
          </a:r>
          <a:r>
            <a:rPr lang="ko-KR" altLang="en-US" sz="2500" kern="1200" dirty="0"/>
            <a:t>반대의 경우 하락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회귀문제</a:t>
          </a:r>
        </a:p>
      </dsp:txBody>
      <dsp:txXfrm>
        <a:off x="48" y="751419"/>
        <a:ext cx="4618146" cy="3568500"/>
      </dsp:txXfrm>
    </dsp:sp>
    <dsp:sp modelId="{14AF5343-0727-4FAC-A6BE-7E2CEB4DDD08}">
      <dsp:nvSpPr>
        <dsp:cNvPr id="0" name=""/>
        <dsp:cNvSpPr/>
      </dsp:nvSpPr>
      <dsp:spPr>
        <a:xfrm>
          <a:off x="5264735" y="31419"/>
          <a:ext cx="4618146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Our Model learns movement</a:t>
          </a:r>
          <a:endParaRPr lang="ko-KR" altLang="en-US" sz="2500" kern="1200" dirty="0"/>
        </a:p>
      </dsp:txBody>
      <dsp:txXfrm>
        <a:off x="5264735" y="31419"/>
        <a:ext cx="4618146" cy="720000"/>
      </dsp:txXfrm>
    </dsp:sp>
    <dsp:sp modelId="{729DBA78-83B4-43FA-B959-D03957CD2E37}">
      <dsp:nvSpPr>
        <dsp:cNvPr id="0" name=""/>
        <dsp:cNvSpPr/>
      </dsp:nvSpPr>
      <dsp:spPr>
        <a:xfrm>
          <a:off x="5264735" y="751419"/>
          <a:ext cx="461814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500" kern="1200" dirty="0"/>
            <a:t>Price Data</a:t>
          </a:r>
          <a:r>
            <a:rPr lang="ko-KR" altLang="en-US" sz="2500" kern="1200" dirty="0"/>
            <a:t>를 </a:t>
          </a:r>
          <a:r>
            <a:rPr lang="en-US" altLang="ko-KR" sz="2500" kern="1200" dirty="0"/>
            <a:t>Price Difference</a:t>
          </a:r>
          <a:r>
            <a:rPr lang="ko-KR" altLang="en-US" sz="2500" kern="1200" dirty="0"/>
            <a:t>로 </a:t>
          </a:r>
          <a:r>
            <a:rPr lang="en-US" altLang="ko-KR" sz="2500" kern="1200" dirty="0"/>
            <a:t>Transformation</a:t>
          </a:r>
          <a:r>
            <a:rPr lang="ko-KR" altLang="en-US" sz="2500" kern="1200" dirty="0"/>
            <a:t>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상승</a:t>
          </a:r>
          <a:r>
            <a:rPr lang="en-US" altLang="ko-KR" sz="2500" kern="1200" dirty="0"/>
            <a:t>, </a:t>
          </a:r>
          <a:r>
            <a:rPr lang="ko-KR" altLang="en-US" sz="2500" kern="1200" dirty="0"/>
            <a:t>보합</a:t>
          </a:r>
          <a:r>
            <a:rPr lang="en-US" altLang="ko-KR" sz="2500" kern="1200" dirty="0"/>
            <a:t>, </a:t>
          </a:r>
          <a:r>
            <a:rPr lang="ko-KR" altLang="en-US" sz="2500" kern="1200" dirty="0"/>
            <a:t>하락으로 분류한다</a:t>
          </a:r>
          <a:r>
            <a:rPr lang="en-US" altLang="ko-KR" sz="2500" kern="1200" dirty="0"/>
            <a:t>.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500" kern="1200" dirty="0"/>
            <a:t>3-Class </a:t>
          </a:r>
          <a:r>
            <a:rPr lang="ko-KR" altLang="en-US" sz="2500" kern="1200" dirty="0"/>
            <a:t>분류문제</a:t>
          </a:r>
        </a:p>
      </dsp:txBody>
      <dsp:txXfrm>
        <a:off x="5264735" y="751419"/>
        <a:ext cx="4618146" cy="356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18E44-8CBA-4550-BBF6-B9375883C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7F504F-C3B4-4E1A-AFB2-D89A26DF4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76DE6-C2C1-4669-A144-C025BCBF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3455E-6B47-4D75-B2FA-A6CE5C16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C88A5-F63A-4A47-8037-5B13F3F7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45E4A-DE9C-484B-9105-5B7ECE08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CA1D7-681E-405A-AE54-D121ED3B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08544-0D9B-4399-8D64-F45887F4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4A9B3-CCF2-4075-9F23-091F9ED7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97AE-25F9-4263-AF7C-F54E7A62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2550F-66AC-4CD3-ACEE-7DD59AEB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5102D-A517-41B2-9CD9-D661C212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7081-98D0-4111-9C1C-8CF56244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E24EF-A1CB-4FD6-92CB-7B7320B0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CEEF-84A1-47D1-8F28-F81156E7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9BA58-AA94-4A00-B825-F3F59FFD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97537-33A8-4FDD-830A-7C08C77F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16001-0C9F-4340-AD67-B4DF0E2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926E0-B55D-45FC-BE1C-CB644E50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455-0701-49CE-AC53-9714D8BC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E862-D899-49A4-AE8E-80C52588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0337F-0A54-4E42-B5CC-B89925D7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FB2D6-88A0-41A8-B192-FD207791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3DA00-E64E-448A-BB76-CE907059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B746B-260B-4312-B08D-1F2E1658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1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14F5-46AE-43D5-AD25-6FB77FCD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E5CC6-2FE6-4264-93B4-52E375AD0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079A5-C85A-4662-B79C-1CFDB0D5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F3A3E-8518-496A-967F-49F77395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33E30-25A6-4212-B5BD-7895339A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FA1B6-A43F-4AB1-BEF6-FDF1DE8C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C6ED-9D0A-4B11-88A8-507D3D01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DAA1B-CD29-4F47-9C0C-BA4C6BD1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15B6D-5FA4-4FC6-A1CA-931067F4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FCA08-EDB1-40C7-8BB1-9C4D83DEA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3D2DC6-F7E2-444A-B9A6-752F2A077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272F56-8654-467B-B42F-BC2BFFDA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59B990-EB8E-4284-B060-59E6442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F0C341-D1D0-41EA-A7C3-F8D7090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A67D-8A63-433A-8786-8282312A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4B2575-0D35-4340-962E-C8F6611E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CBD23-C346-4773-AB7E-3D904DCD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E210E-0D95-4502-8495-125BAD1F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A65A7A-6947-4464-AC0C-691F0ADD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4118B2-1F58-4212-8CBE-D91D4C79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86E2F-A8F9-4048-A7B1-22ADEBB6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92DD-6C23-4A02-BDE7-3F107DE7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178CF-13A4-43B9-815C-9DABBC7C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F9F57-7FFF-4F2A-9373-27DD4A303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30530-04EB-4DCE-AEB0-2EB91D84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9305E-A829-4D37-98D2-0B4E16DB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C50C4-C6C1-49A4-986E-F89E2874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182E-7877-42E1-9C8E-93131A16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EBA54-CDD9-46D7-A2F1-1728429C5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AD793-C655-40BD-9CCC-E1D06DFC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C6358-3C39-4792-838A-7E677CD3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359F1-0CEF-4722-B867-E83D9E3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5F658-2AAA-4286-9B53-C801619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59D179-2211-4CF7-9E63-C800CD37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E730B-F786-4579-893A-A697CF05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D83AC-88F7-47D6-8252-19158E4A1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B181-35F6-417C-9D3D-00F04B2E83B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3387-1BD6-4AD1-9C50-FE378D09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BFA58-19B3-4333-BEEF-AEEB2784F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408B-3173-46D2-8F0C-FB2C5655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-northeast-2.console.aws.amazon.com/console/home?region=ap-northeast-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cli/" TargetMode="External"/><Relationship Id="rId2" Type="http://schemas.openxmlformats.org/officeDocument/2006/relationships/hyperlink" Target="https://s3.console.aws.amazon.com/s3/home?region=us-east-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-northeast-2.console.aws.amazon.com/sagemaker/home?notebookState=L3RyZWU%3D&amp;region=ap-northeast-2#/dashboar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ws@neuralbc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euralbc-ai.notebook.ap-northeast-2.sagemaker.aws/tre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billing/home?#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dl.com/" TargetMode="External"/><Relationship Id="rId2" Type="http://schemas.openxmlformats.org/officeDocument/2006/relationships/hyperlink" Target="https://www.coinapi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mqm.korea.ac.kr/board/view.asp?B_CATEGORY=0&amp;B_CODE=b_papers&amp;tID=105&amp;sID=122&amp;IDX=98&amp;gotopage=3&amp;search_category=&amp;searchstring=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nr15/NeuralBC/tree/master/Meeting_minutes/AI_Team" TargetMode="External"/><Relationship Id="rId7" Type="http://schemas.openxmlformats.org/officeDocument/2006/relationships/hyperlink" Target="https://github.com/yhnr15/NeuralBC" TargetMode="External"/><Relationship Id="rId2" Type="http://schemas.openxmlformats.org/officeDocument/2006/relationships/hyperlink" Target="https://github.com/yhnr15/NeuralBC/tree/master/AI_Model_Scrip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hnr15/NeuralBC/tree/master/Meeting_minutes/AI_Team/Research_Papers" TargetMode="External"/><Relationship Id="rId5" Type="http://schemas.openxmlformats.org/officeDocument/2006/relationships/hyperlink" Target="https://github.com/yhnr15/NeuralBC/tree/master/Meeting_minutes/AI_Team/Weekly_meeting_2018" TargetMode="External"/><Relationship Id="rId4" Type="http://schemas.openxmlformats.org/officeDocument/2006/relationships/hyperlink" Target="https://github.com/yhnr15/NeuralBC/tree/master/Meeting_minutes/AI_Team/Stud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0C315-A008-4164-ADA1-DA41EF7E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NeuralBC</a:t>
            </a:r>
            <a:r>
              <a:rPr lang="en-US" altLang="ko-KR" dirty="0"/>
              <a:t> Co. Ltd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0FF07-F8A9-49FD-8FD6-B72C5FE0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689"/>
          </a:xfrm>
        </p:spPr>
        <p:txBody>
          <a:bodyPr/>
          <a:lstStyle/>
          <a:p>
            <a:r>
              <a:rPr lang="ko-KR" altLang="en-US" dirty="0"/>
              <a:t>설립일 </a:t>
            </a:r>
            <a:r>
              <a:rPr lang="en-US" altLang="ko-KR" dirty="0"/>
              <a:t>: 2018. 7. 23</a:t>
            </a:r>
          </a:p>
          <a:p>
            <a:r>
              <a:rPr lang="ko-KR" altLang="en-US" dirty="0"/>
              <a:t>블록체인 </a:t>
            </a:r>
            <a:r>
              <a:rPr lang="en-US" altLang="ko-KR" dirty="0"/>
              <a:t>Smart Contract </a:t>
            </a:r>
            <a:r>
              <a:rPr lang="ko-KR" altLang="en-US" dirty="0"/>
              <a:t>체결 및 관련 보상 서비스업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24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207EE-37EF-4D75-ADB6-16698CE8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1325563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74BFFE-37FA-4F2D-81CB-65011F320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16" y="1599122"/>
            <a:ext cx="7706135" cy="4952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3C9BD-C1C9-445B-B324-4BF64C4308A7}"/>
              </a:ext>
            </a:extLst>
          </p:cNvPr>
          <p:cNvSpPr txBox="1"/>
          <p:nvPr/>
        </p:nvSpPr>
        <p:spPr>
          <a:xfrm>
            <a:off x="2812701" y="1234291"/>
            <a:ext cx="937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https://ap-northeast-2.console.aws.amazon.com/console/home?region=ap-northeast-2#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2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02B2-8673-48E4-A12E-80EDFE64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에 파일 업로드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BC705-6CB6-4C2F-9315-E1A8C316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AWS CLI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Windows PowerShell</a:t>
            </a:r>
            <a:r>
              <a:rPr lang="ko-KR" altLang="en-US" dirty="0"/>
              <a:t>을 열고 콘솔창에 </a:t>
            </a:r>
            <a:r>
              <a:rPr lang="en-US" altLang="ko-KR" dirty="0" err="1"/>
              <a:t>aws</a:t>
            </a:r>
            <a:r>
              <a:rPr lang="en-US" altLang="ko-KR" dirty="0"/>
              <a:t> configure</a:t>
            </a:r>
            <a:r>
              <a:rPr lang="ko-KR" altLang="en-US" dirty="0"/>
              <a:t>를 입력하면 보안키 입력란이 나올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AWS Access Key ID: AKIAJBI3V4WGCYRXMVYQ</a:t>
            </a:r>
          </a:p>
          <a:p>
            <a:r>
              <a:rPr lang="en-US" altLang="ko-KR" dirty="0"/>
              <a:t>AWS Secret Access Key: JkCoKH3jv90XnvebohTH5FmWkOYZdibfjDIRS9lQ</a:t>
            </a:r>
          </a:p>
          <a:p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region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ap-northeast-2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각각 </a:t>
            </a:r>
            <a:r>
              <a:rPr lang="ko-KR" altLang="en-US" dirty="0" err="1"/>
              <a:t>복붙한다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</a:t>
            </a:r>
            <a:r>
              <a:rPr lang="en-US" altLang="ko-KR" dirty="0"/>
              <a:t>mean_price.csv</a:t>
            </a:r>
            <a:r>
              <a:rPr lang="ko-KR" altLang="en-US" dirty="0"/>
              <a:t>을 </a:t>
            </a:r>
            <a:r>
              <a:rPr lang="en-US" altLang="ko-KR" dirty="0"/>
              <a:t>S3</a:t>
            </a:r>
            <a:r>
              <a:rPr lang="ko-KR" altLang="en-US" dirty="0"/>
              <a:t>에 업로드하는 예시 </a:t>
            </a:r>
            <a:r>
              <a:rPr lang="en-US" altLang="ko-KR" dirty="0"/>
              <a:t>: D:\NeuralBC\AI_Model_Scripts&gt; </a:t>
            </a:r>
            <a:r>
              <a:rPr lang="en-US" altLang="ko-KR" dirty="0" err="1"/>
              <a:t>aws</a:t>
            </a:r>
            <a:r>
              <a:rPr lang="en-US" altLang="ko-KR" dirty="0"/>
              <a:t> s3 cp ./mean_price.csv s3://sagemaker-neuralbc/data_input_csv/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C2BA5-4B62-4C02-B000-68DA172D4B0D}"/>
              </a:ext>
            </a:extLst>
          </p:cNvPr>
          <p:cNvSpPr txBox="1"/>
          <p:nvPr/>
        </p:nvSpPr>
        <p:spPr>
          <a:xfrm>
            <a:off x="5279472" y="112991"/>
            <a:ext cx="676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https://s3.console.aws.amazon.com/s3/home?region=us-east-1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89EA7-2048-4A19-B89E-797157091D14}"/>
              </a:ext>
            </a:extLst>
          </p:cNvPr>
          <p:cNvSpPr txBox="1"/>
          <p:nvPr/>
        </p:nvSpPr>
        <p:spPr>
          <a:xfrm>
            <a:off x="4261608" y="1825625"/>
            <a:ext cx="34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https://aws.amazon.com/ko/cli/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90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30372-EC33-46B0-B0FE-18DD927E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8" y="163789"/>
            <a:ext cx="10515600" cy="1325563"/>
          </a:xfrm>
        </p:spPr>
        <p:txBody>
          <a:bodyPr/>
          <a:lstStyle/>
          <a:p>
            <a:r>
              <a:rPr lang="en-US" altLang="ko-KR" err="1"/>
              <a:t>Sagemaker</a:t>
            </a:r>
            <a:r>
              <a:rPr lang="en-US" altLang="ko-KR" dirty="0"/>
              <a:t> </a:t>
            </a:r>
            <a:r>
              <a:rPr lang="ko-KR" altLang="en-US" dirty="0"/>
              <a:t>관리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B3F01-EDB5-4F58-938B-A68A7816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DA2C1-F341-447A-AB7D-8FEF628B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3901"/>
            <a:ext cx="10540902" cy="5156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DCC43-4213-4863-8FD8-64F7D74CD865}"/>
              </a:ext>
            </a:extLst>
          </p:cNvPr>
          <p:cNvSpPr txBox="1"/>
          <p:nvPr/>
        </p:nvSpPr>
        <p:spPr>
          <a:xfrm>
            <a:off x="863502" y="6203994"/>
            <a:ext cx="10540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https://ap-northeast-2.console.aws.amazon.com/sagemaker/home?notebookState=L3RyZWU%3D&amp;region=ap-northeast-2#/dashboard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A2DD3-4FDD-4E1E-9B6B-A602513BF7BA}"/>
              </a:ext>
            </a:extLst>
          </p:cNvPr>
          <p:cNvSpPr txBox="1"/>
          <p:nvPr/>
        </p:nvSpPr>
        <p:spPr>
          <a:xfrm>
            <a:off x="8765886" y="30670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aws@neuralbc.com</a:t>
            </a:r>
            <a:endParaRPr lang="en-US" altLang="ko-KR" dirty="0"/>
          </a:p>
          <a:p>
            <a:r>
              <a:rPr lang="en-US" altLang="ko-KR" dirty="0"/>
              <a:t>Pw : bcnatura1@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1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E53BF-EC60-4F77-A723-815F38F2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Sagemaker</a:t>
            </a:r>
            <a:r>
              <a:rPr lang="en-US" altLang="ko-KR" dirty="0"/>
              <a:t> Notebook </a:t>
            </a:r>
            <a:r>
              <a:rPr lang="ko-KR" altLang="en-US" dirty="0"/>
              <a:t>인스턴스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A29AC-37AE-4CE5-A738-15B91EE73CBC}"/>
              </a:ext>
            </a:extLst>
          </p:cNvPr>
          <p:cNvSpPr txBox="1"/>
          <p:nvPr/>
        </p:nvSpPr>
        <p:spPr>
          <a:xfrm>
            <a:off x="2936147" y="6300435"/>
            <a:ext cx="615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hlinkClick r:id="rId2"/>
              </a:rPr>
              <a:t>https://neuralbc-ai.notebook.ap-northeast-2.sagemaker.aws/tree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5F600FA-6986-44FE-96DD-E337DA090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2565"/>
            <a:ext cx="10515600" cy="3757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5FFD8-E7D5-4006-A724-1B3EAF586A95}"/>
              </a:ext>
            </a:extLst>
          </p:cNvPr>
          <p:cNvSpPr txBox="1"/>
          <p:nvPr/>
        </p:nvSpPr>
        <p:spPr>
          <a:xfrm>
            <a:off x="2382149" y="4639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가격예측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FA675-3D77-4493-BB09-79A2538BDF26}"/>
              </a:ext>
            </a:extLst>
          </p:cNvPr>
          <p:cNvSpPr txBox="1"/>
          <p:nvPr/>
        </p:nvSpPr>
        <p:spPr>
          <a:xfrm>
            <a:off x="2936147" y="433850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가격움직임예측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3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755FD-FF57-46C0-B2F5-53D38266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– </a:t>
            </a:r>
            <a:r>
              <a:rPr lang="ko-KR" altLang="en-US" dirty="0"/>
              <a:t>비용 모니터링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A2FA05-CB69-48F8-94FB-0130FF54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251" y="1615696"/>
            <a:ext cx="9065576" cy="487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978561-A8A1-44A1-9858-6854F6841FE8}"/>
              </a:ext>
            </a:extLst>
          </p:cNvPr>
          <p:cNvSpPr txBox="1"/>
          <p:nvPr/>
        </p:nvSpPr>
        <p:spPr>
          <a:xfrm>
            <a:off x="6359011" y="1246364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https://console.aws.amazon.com/billing/home?#/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74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D9CAB-BCF4-46A6-B681-E67985FA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team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CF3AC-D318-42B7-B644-EC7F500F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Daniel (</a:t>
            </a:r>
            <a:r>
              <a:rPr lang="ko-KR" altLang="en-US" dirty="0" err="1"/>
              <a:t>진선휘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Nick (</a:t>
            </a:r>
            <a:r>
              <a:rPr lang="ko-KR" altLang="en-US" dirty="0" err="1"/>
              <a:t>김무겸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Elaine (Cui Jing Dan)</a:t>
            </a:r>
          </a:p>
          <a:p>
            <a:endParaRPr lang="en-US" altLang="ko-KR" dirty="0"/>
          </a:p>
          <a:p>
            <a:r>
              <a:rPr lang="en-US" altLang="ko-KR"/>
              <a:t>Jay </a:t>
            </a:r>
            <a:r>
              <a:rPr lang="en-US" altLang="ko-KR" dirty="0"/>
              <a:t>(</a:t>
            </a:r>
            <a:r>
              <a:rPr lang="ko-KR" altLang="en-US" dirty="0"/>
              <a:t>박진순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42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CE7-2C52-4E36-82BF-630905A5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오그라드는 </a:t>
            </a:r>
            <a:r>
              <a:rPr lang="en-US" altLang="ko-KR" dirty="0"/>
              <a:t>Team </a:t>
            </a:r>
            <a:r>
              <a:rPr lang="ko-KR" altLang="en-US" dirty="0"/>
              <a:t>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166F-D2C1-43AB-87AE-714CC994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85" y="2471577"/>
            <a:ext cx="5235430" cy="21927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하나 보다 나은 둘</a:t>
            </a:r>
            <a:endParaRPr lang="en-US" altLang="ko-KR" dirty="0"/>
          </a:p>
          <a:p>
            <a:r>
              <a:rPr lang="ko-KR" altLang="en-US" dirty="0"/>
              <a:t>존중하고 소통하기</a:t>
            </a:r>
            <a:endParaRPr lang="en-US" altLang="ko-KR" dirty="0"/>
          </a:p>
          <a:p>
            <a:r>
              <a:rPr lang="ko-KR" altLang="en-US" dirty="0"/>
              <a:t>같이 성장하기</a:t>
            </a:r>
            <a:endParaRPr lang="en-US" altLang="ko-KR" dirty="0"/>
          </a:p>
          <a:p>
            <a:r>
              <a:rPr lang="ko-KR" altLang="en-US" dirty="0"/>
              <a:t>끊임없이 공부하기</a:t>
            </a:r>
            <a:endParaRPr lang="en-US" altLang="ko-KR" dirty="0"/>
          </a:p>
          <a:p>
            <a:r>
              <a:rPr lang="ko-KR" altLang="en-US" dirty="0"/>
              <a:t>거리낌없이 아이디어를 말하기</a:t>
            </a:r>
          </a:p>
        </p:txBody>
      </p:sp>
    </p:spTree>
    <p:extLst>
      <p:ext uri="{BB962C8B-B14F-4D97-AF65-F5344CB8AC3E}">
        <p14:creationId xmlns:p14="http://schemas.microsoft.com/office/powerpoint/2010/main" val="37937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F868F-A9C9-40DF-9921-A5A8B696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관련 추진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5B18D-26EF-4AE4-988F-73114A4A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65" y="2672913"/>
            <a:ext cx="7403479" cy="60508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Price Prediction After 2 hours by Artificial Intelligence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565E58-F371-41E5-8ACF-04B88B06169B}"/>
              </a:ext>
            </a:extLst>
          </p:cNvPr>
          <p:cNvGrpSpPr/>
          <p:nvPr/>
        </p:nvGrpSpPr>
        <p:grpSpPr>
          <a:xfrm>
            <a:off x="685922" y="3220097"/>
            <a:ext cx="3981154" cy="2071639"/>
            <a:chOff x="973123" y="3322040"/>
            <a:chExt cx="3981154" cy="156986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617794C-2D90-4CE8-9784-B25AE259F7E2}"/>
                </a:ext>
              </a:extLst>
            </p:cNvPr>
            <p:cNvCxnSpPr/>
            <p:nvPr/>
          </p:nvCxnSpPr>
          <p:spPr>
            <a:xfrm flipH="1">
              <a:off x="2901890" y="3322040"/>
              <a:ext cx="1493941" cy="1057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2FB0FC-62BA-456A-8D41-7424DDBEBA32}"/>
                </a:ext>
              </a:extLst>
            </p:cNvPr>
            <p:cNvSpPr txBox="1"/>
            <p:nvPr/>
          </p:nvSpPr>
          <p:spPr>
            <a:xfrm>
              <a:off x="973123" y="4402123"/>
              <a:ext cx="3981154" cy="489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3D Characters identifying AI models</a:t>
              </a:r>
            </a:p>
            <a:p>
              <a:r>
                <a:rPr lang="en-US" altLang="ko-KR" dirty="0"/>
                <a:t>Character Story Board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4148D3-54CE-48F5-90C1-451F02CF9B74}"/>
              </a:ext>
            </a:extLst>
          </p:cNvPr>
          <p:cNvGrpSpPr/>
          <p:nvPr/>
        </p:nvGrpSpPr>
        <p:grpSpPr>
          <a:xfrm>
            <a:off x="3432294" y="3429000"/>
            <a:ext cx="3177473" cy="2512721"/>
            <a:chOff x="3287524" y="3429000"/>
            <a:chExt cx="3177473" cy="25127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4291202-5611-4C90-933F-2F58D173F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1783" y="3429000"/>
              <a:ext cx="822122" cy="2099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224A0-1473-443C-807A-6F2C86A3E4A7}"/>
                </a:ext>
              </a:extLst>
            </p:cNvPr>
            <p:cNvSpPr txBox="1"/>
            <p:nvPr/>
          </p:nvSpPr>
          <p:spPr>
            <a:xfrm>
              <a:off x="3287524" y="5572389"/>
              <a:ext cx="3177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Rank AI models by Accuracy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20D7E2-2B38-4473-99B2-2FC6B8F5C805}"/>
              </a:ext>
            </a:extLst>
          </p:cNvPr>
          <p:cNvGrpSpPr/>
          <p:nvPr/>
        </p:nvGrpSpPr>
        <p:grpSpPr>
          <a:xfrm>
            <a:off x="6781689" y="1261550"/>
            <a:ext cx="4674287" cy="1161784"/>
            <a:chOff x="6920918" y="1325660"/>
            <a:chExt cx="4674287" cy="116178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7A49C3-AE21-4A0A-BB4D-AE5C9E259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0918" y="1734732"/>
              <a:ext cx="1023456" cy="752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D653FF-7A71-4159-B76A-7245CCBBDDB9}"/>
                </a:ext>
              </a:extLst>
            </p:cNvPr>
            <p:cNvSpPr txBox="1"/>
            <p:nvPr/>
          </p:nvSpPr>
          <p:spPr>
            <a:xfrm>
              <a:off x="7524924" y="1325660"/>
              <a:ext cx="407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Reward Participants by giving Tokens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094C2B-C3AB-4D9F-909C-63C18448B3CF}"/>
              </a:ext>
            </a:extLst>
          </p:cNvPr>
          <p:cNvGrpSpPr/>
          <p:nvPr/>
        </p:nvGrpSpPr>
        <p:grpSpPr>
          <a:xfrm>
            <a:off x="7650760" y="3324134"/>
            <a:ext cx="2495919" cy="2227279"/>
            <a:chOff x="7524925" y="3345110"/>
            <a:chExt cx="2495919" cy="222727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1314772-F85D-48BE-836E-B46AE5706043}"/>
                </a:ext>
              </a:extLst>
            </p:cNvPr>
            <p:cNvCxnSpPr>
              <a:cxnSpLocks/>
            </p:cNvCxnSpPr>
            <p:nvPr/>
          </p:nvCxnSpPr>
          <p:spPr>
            <a:xfrm>
              <a:off x="7524925" y="3345110"/>
              <a:ext cx="671119" cy="1298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4BA60D-737D-410C-85D1-FDEC144B4DCB}"/>
                </a:ext>
              </a:extLst>
            </p:cNvPr>
            <p:cNvSpPr txBox="1"/>
            <p:nvPr/>
          </p:nvSpPr>
          <p:spPr>
            <a:xfrm>
              <a:off x="7965153" y="3780568"/>
              <a:ext cx="2055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Subsidiary Project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8D8FE9-0D22-4D8E-8030-914408540F9C}"/>
                </a:ext>
              </a:extLst>
            </p:cNvPr>
            <p:cNvSpPr txBox="1"/>
            <p:nvPr/>
          </p:nvSpPr>
          <p:spPr>
            <a:xfrm>
              <a:off x="8012376" y="4649059"/>
              <a:ext cx="1581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International </a:t>
              </a:r>
            </a:p>
            <a:p>
              <a:r>
                <a:rPr lang="en-US" altLang="ko-KR" dirty="0" err="1"/>
                <a:t>Preisprophet</a:t>
              </a:r>
              <a:endParaRPr lang="en-US" altLang="ko-KR" dirty="0"/>
            </a:p>
            <a:p>
              <a:r>
                <a:rPr lang="en-US" altLang="ko-KR" dirty="0"/>
                <a:t>AI Challenge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9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3216-4835-4890-A27A-022DED64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First Step of Price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7240F-0510-4301-BB15-B159BDE5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46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We are more interested in predicting price movement than price itself.</a:t>
            </a:r>
          </a:p>
          <a:p>
            <a:r>
              <a:rPr lang="en-US" altLang="ko-KR" dirty="0"/>
              <a:t>Because No one can accurately forecast </a:t>
            </a:r>
            <a:r>
              <a:rPr lang="en-US" altLang="ko-KR" dirty="0" err="1"/>
              <a:t>BitCoin</a:t>
            </a:r>
            <a:r>
              <a:rPr lang="en-US" altLang="ko-KR" dirty="0"/>
              <a:t> price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2F179F-401A-4D67-994B-BFB3D15EA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1437"/>
              </p:ext>
            </p:extLst>
          </p:nvPr>
        </p:nvGraphicFramePr>
        <p:xfrm>
          <a:off x="4909424" y="3426903"/>
          <a:ext cx="18101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158">
                  <a:extLst>
                    <a:ext uri="{9D8B030D-6E8A-4147-A177-3AD203B41FA5}">
                      <a16:colId xmlns:a16="http://schemas.microsoft.com/office/drawing/2014/main" val="234978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상승 </a:t>
                      </a:r>
                      <a:r>
                        <a:rPr lang="en-US" altLang="ko-KR" dirty="0"/>
                        <a:t>(Rise)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보합 </a:t>
                      </a:r>
                      <a:r>
                        <a:rPr lang="en-US" altLang="ko-KR" dirty="0"/>
                        <a:t>(Steady)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0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하락 </a:t>
                      </a:r>
                      <a:r>
                        <a:rPr lang="en-US" altLang="ko-KR" dirty="0"/>
                        <a:t>(Fall)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3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E7985-0AFA-4214-B47F-6B7AE280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Strategies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DDBED89-D01B-494D-9543-AF924ED4C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429062"/>
              </p:ext>
            </p:extLst>
          </p:nvPr>
        </p:nvGraphicFramePr>
        <p:xfrm>
          <a:off x="838200" y="1825625"/>
          <a:ext cx="98829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0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DB353-9A36-4299-B26C-4BA58879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D92E4-764A-410F-BCF3-AD485269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12479" cy="2259814"/>
          </a:xfrm>
        </p:spPr>
        <p:txBody>
          <a:bodyPr>
            <a:norm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(OHLC), </a:t>
            </a:r>
            <a:r>
              <a:rPr lang="ko-KR" altLang="en-US" dirty="0"/>
              <a:t>거래량</a:t>
            </a:r>
            <a:r>
              <a:rPr lang="en-US" altLang="ko-KR" dirty="0"/>
              <a:t>(Volume) – </a:t>
            </a:r>
            <a:r>
              <a:rPr lang="en-US" altLang="ko-KR" dirty="0">
                <a:hlinkClick r:id="rId2"/>
              </a:rPr>
              <a:t>https://www.coinapi.io/</a:t>
            </a:r>
            <a:endParaRPr lang="en-US" altLang="ko-KR" dirty="0"/>
          </a:p>
          <a:p>
            <a:r>
              <a:rPr lang="en-US" altLang="ko-KR" dirty="0" err="1"/>
              <a:t>Wikipedia_page_views</a:t>
            </a:r>
            <a:endParaRPr lang="en-US" altLang="ko-KR" dirty="0"/>
          </a:p>
          <a:p>
            <a:r>
              <a:rPr lang="en-US" altLang="ko-KR" dirty="0"/>
              <a:t>Oil and Gold prices – </a:t>
            </a:r>
            <a:r>
              <a:rPr lang="en-US" altLang="ko-KR" dirty="0">
                <a:hlinkClick r:id="rId3"/>
              </a:rPr>
              <a:t>https://www.quandl.com/</a:t>
            </a:r>
            <a:endParaRPr lang="en-US" altLang="ko-KR" dirty="0"/>
          </a:p>
          <a:p>
            <a:r>
              <a:rPr lang="ko-KR" altLang="en-US" dirty="0"/>
              <a:t>미국 국채 금리 등등</a:t>
            </a:r>
          </a:p>
        </p:txBody>
      </p:sp>
    </p:spTree>
    <p:extLst>
      <p:ext uri="{BB962C8B-B14F-4D97-AF65-F5344CB8AC3E}">
        <p14:creationId xmlns:p14="http://schemas.microsoft.com/office/powerpoint/2010/main" val="20289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8CE8-0F56-4A0B-8AF0-F543C756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Models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BF732-1E53-4509-892D-95195F444982}"/>
              </a:ext>
            </a:extLst>
          </p:cNvPr>
          <p:cNvSpPr/>
          <p:nvPr/>
        </p:nvSpPr>
        <p:spPr>
          <a:xfrm>
            <a:off x="1686187" y="2374084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C9B4E4-E38F-4358-B151-ACD8130763A9}"/>
              </a:ext>
            </a:extLst>
          </p:cNvPr>
          <p:cNvSpPr/>
          <p:nvPr/>
        </p:nvSpPr>
        <p:spPr>
          <a:xfrm>
            <a:off x="2349616" y="2374083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A8FF3A-71AB-4B3A-903D-6EA5734B7238}"/>
              </a:ext>
            </a:extLst>
          </p:cNvPr>
          <p:cNvSpPr/>
          <p:nvPr/>
        </p:nvSpPr>
        <p:spPr>
          <a:xfrm>
            <a:off x="3013045" y="2374083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DD48C9-30FB-4CA3-87D7-4DDE12AD4EB7}"/>
              </a:ext>
            </a:extLst>
          </p:cNvPr>
          <p:cNvSpPr/>
          <p:nvPr/>
        </p:nvSpPr>
        <p:spPr>
          <a:xfrm>
            <a:off x="3676474" y="2374082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AAB53-BE5E-44ED-829A-363D21CA1445}"/>
              </a:ext>
            </a:extLst>
          </p:cNvPr>
          <p:cNvSpPr/>
          <p:nvPr/>
        </p:nvSpPr>
        <p:spPr>
          <a:xfrm>
            <a:off x="4339903" y="2374081"/>
            <a:ext cx="394283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DB45CB-8572-44AD-95F6-3F45546DC2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80470" y="2571225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4385A9-40FC-43BA-9A21-8BAF09CD9C3E}"/>
              </a:ext>
            </a:extLst>
          </p:cNvPr>
          <p:cNvCxnSpPr/>
          <p:nvPr/>
        </p:nvCxnSpPr>
        <p:spPr>
          <a:xfrm flipV="1">
            <a:off x="2743899" y="2571221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3767BC-9D4D-436E-B260-91774793E4F8}"/>
              </a:ext>
            </a:extLst>
          </p:cNvPr>
          <p:cNvCxnSpPr/>
          <p:nvPr/>
        </p:nvCxnSpPr>
        <p:spPr>
          <a:xfrm flipV="1">
            <a:off x="3387403" y="2571221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ED4A6C-6D4A-4681-96DE-55F507F22027}"/>
              </a:ext>
            </a:extLst>
          </p:cNvPr>
          <p:cNvCxnSpPr/>
          <p:nvPr/>
        </p:nvCxnSpPr>
        <p:spPr>
          <a:xfrm flipV="1">
            <a:off x="4070757" y="2571221"/>
            <a:ext cx="269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8DEEB1-0C84-4727-8932-80F84C22EB3A}"/>
              </a:ext>
            </a:extLst>
          </p:cNvPr>
          <p:cNvCxnSpPr>
            <a:cxnSpLocks/>
          </p:cNvCxnSpPr>
          <p:nvPr/>
        </p:nvCxnSpPr>
        <p:spPr>
          <a:xfrm flipV="1">
            <a:off x="4530751" y="2768364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3297EA-5F98-4515-811C-CA27F7C03698}"/>
              </a:ext>
            </a:extLst>
          </p:cNvPr>
          <p:cNvCxnSpPr>
            <a:cxnSpLocks/>
          </p:cNvCxnSpPr>
          <p:nvPr/>
        </p:nvCxnSpPr>
        <p:spPr>
          <a:xfrm flipV="1">
            <a:off x="3877110" y="2768364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88C4C6-421F-4CAA-9EA0-362664557C3F}"/>
              </a:ext>
            </a:extLst>
          </p:cNvPr>
          <p:cNvCxnSpPr>
            <a:cxnSpLocks/>
          </p:cNvCxnSpPr>
          <p:nvPr/>
        </p:nvCxnSpPr>
        <p:spPr>
          <a:xfrm flipV="1">
            <a:off x="3210186" y="2768363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367102-D1A4-4F62-96E4-23491578C0C1}"/>
              </a:ext>
            </a:extLst>
          </p:cNvPr>
          <p:cNvCxnSpPr>
            <a:cxnSpLocks/>
          </p:cNvCxnSpPr>
          <p:nvPr/>
        </p:nvCxnSpPr>
        <p:spPr>
          <a:xfrm flipV="1">
            <a:off x="2546757" y="2764165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2E526C-ADFF-4552-895B-7A960251774A}"/>
              </a:ext>
            </a:extLst>
          </p:cNvPr>
          <p:cNvCxnSpPr>
            <a:cxnSpLocks/>
          </p:cNvCxnSpPr>
          <p:nvPr/>
        </p:nvCxnSpPr>
        <p:spPr>
          <a:xfrm flipV="1">
            <a:off x="1885422" y="2764164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2970E8-0ED9-4078-9494-9645174B8F20}"/>
              </a:ext>
            </a:extLst>
          </p:cNvPr>
          <p:cNvCxnSpPr>
            <a:cxnSpLocks/>
          </p:cNvCxnSpPr>
          <p:nvPr/>
        </p:nvCxnSpPr>
        <p:spPr>
          <a:xfrm flipV="1">
            <a:off x="4530751" y="2116818"/>
            <a:ext cx="0" cy="2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90402F-69F3-4D98-9F92-E36D54FEBC13}"/>
              </a:ext>
            </a:extLst>
          </p:cNvPr>
          <p:cNvGrpSpPr/>
          <p:nvPr/>
        </p:nvGrpSpPr>
        <p:grpSpPr>
          <a:xfrm>
            <a:off x="4371586" y="3104039"/>
            <a:ext cx="362600" cy="2152548"/>
            <a:chOff x="4371586" y="3074252"/>
            <a:chExt cx="362600" cy="2152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8379FF-BEC6-4829-BEFB-2286497178EA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F90E32-7E26-44E3-A9EF-C54581E5A8DF}"/>
                </a:ext>
              </a:extLst>
            </p:cNvPr>
            <p:cNvSpPr txBox="1"/>
            <p:nvPr/>
          </p:nvSpPr>
          <p:spPr>
            <a:xfrm>
              <a:off x="4398343" y="4857468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4B00DC-231D-4E63-87EF-C507851ECCB8}"/>
              </a:ext>
            </a:extLst>
          </p:cNvPr>
          <p:cNvGrpSpPr/>
          <p:nvPr/>
        </p:nvGrpSpPr>
        <p:grpSpPr>
          <a:xfrm>
            <a:off x="3698194" y="3104039"/>
            <a:ext cx="499066" cy="2152548"/>
            <a:chOff x="4371586" y="3074252"/>
            <a:chExt cx="499066" cy="2152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0CD84F-512F-421E-937E-90E7EC5ACA41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976F09-D0C0-4EC1-9304-D111F3DB3597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t-1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9BC5DA-ABD0-44C9-915C-6A6100A6735C}"/>
              </a:ext>
            </a:extLst>
          </p:cNvPr>
          <p:cNvGrpSpPr/>
          <p:nvPr/>
        </p:nvGrpSpPr>
        <p:grpSpPr>
          <a:xfrm>
            <a:off x="3024803" y="3104039"/>
            <a:ext cx="499066" cy="2152548"/>
            <a:chOff x="4371586" y="3074252"/>
            <a:chExt cx="499066" cy="2152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3E31E0-A01B-42DA-8469-460F9C87E436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570751-CA89-4357-81FF-8286B418EBF7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t-2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6927103-3C5E-42E2-869C-2333B95E487F}"/>
              </a:ext>
            </a:extLst>
          </p:cNvPr>
          <p:cNvGrpSpPr/>
          <p:nvPr/>
        </p:nvGrpSpPr>
        <p:grpSpPr>
          <a:xfrm>
            <a:off x="2357246" y="3104039"/>
            <a:ext cx="499066" cy="2152548"/>
            <a:chOff x="4371586" y="3074252"/>
            <a:chExt cx="499066" cy="2152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AEFA7C-2CE6-40A8-B8DD-95600AC16A6B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011B05-C6B9-4BF5-91A9-51DCB70E1286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t-3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9E0F04-C27D-434B-BFDD-8F899CE2609C}"/>
              </a:ext>
            </a:extLst>
          </p:cNvPr>
          <p:cNvGrpSpPr/>
          <p:nvPr/>
        </p:nvGrpSpPr>
        <p:grpSpPr>
          <a:xfrm>
            <a:off x="1675482" y="3104039"/>
            <a:ext cx="499066" cy="2152548"/>
            <a:chOff x="4371586" y="3074252"/>
            <a:chExt cx="499066" cy="2152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E651B4-9B35-4B0E-9FEE-49136BA421CC}"/>
                </a:ext>
              </a:extLst>
            </p:cNvPr>
            <p:cNvSpPr txBox="1"/>
            <p:nvPr/>
          </p:nvSpPr>
          <p:spPr>
            <a:xfrm>
              <a:off x="4371586" y="3074252"/>
              <a:ext cx="3626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</a:t>
              </a:r>
            </a:p>
            <a:p>
              <a:r>
                <a:rPr lang="en-US" altLang="ko-KR" dirty="0"/>
                <a:t>H</a:t>
              </a:r>
            </a:p>
            <a:p>
              <a:r>
                <a:rPr lang="en-US" altLang="ko-KR" dirty="0"/>
                <a:t>L</a:t>
              </a:r>
            </a:p>
            <a:p>
              <a:r>
                <a:rPr lang="en-US" altLang="ko-KR" dirty="0"/>
                <a:t>C</a:t>
              </a:r>
            </a:p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20FC19-F1DB-437B-8003-CE30C00381FA}"/>
                </a:ext>
              </a:extLst>
            </p:cNvPr>
            <p:cNvSpPr txBox="1"/>
            <p:nvPr/>
          </p:nvSpPr>
          <p:spPr>
            <a:xfrm>
              <a:off x="4398343" y="4857468"/>
              <a:ext cx="472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t-4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6E7190-92A2-4598-B577-1B937AFEBE92}"/>
              </a:ext>
            </a:extLst>
          </p:cNvPr>
          <p:cNvSpPr txBox="1"/>
          <p:nvPr/>
        </p:nvSpPr>
        <p:spPr>
          <a:xfrm>
            <a:off x="4351087" y="169149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F3EAA-5399-4E1B-AA08-5ADBF2082B8F}"/>
              </a:ext>
            </a:extLst>
          </p:cNvPr>
          <p:cNvSpPr txBox="1"/>
          <p:nvPr/>
        </p:nvSpPr>
        <p:spPr>
          <a:xfrm>
            <a:off x="4253564" y="134733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t+4</a:t>
            </a:r>
            <a:endParaRPr lang="ko-KR" altLang="en-US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86576CB-6540-4606-85EE-4557A106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95499"/>
              </p:ext>
            </p:extLst>
          </p:nvPr>
        </p:nvGraphicFramePr>
        <p:xfrm>
          <a:off x="6110622" y="1456717"/>
          <a:ext cx="511502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511">
                  <a:extLst>
                    <a:ext uri="{9D8B030D-6E8A-4147-A177-3AD203B41FA5}">
                      <a16:colId xmlns:a16="http://schemas.microsoft.com/office/drawing/2014/main" val="3248465551"/>
                    </a:ext>
                  </a:extLst>
                </a:gridCol>
                <a:gridCol w="2557511">
                  <a:extLst>
                    <a:ext uri="{9D8B030D-6E8A-4147-A177-3AD203B41FA5}">
                      <a16:colId xmlns:a16="http://schemas.microsoft.com/office/drawing/2014/main" val="2930218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9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Model_01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3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5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4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Two-Layer-RNN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Two-Layer-LSTM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Two-Layer-GRU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6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Three-Layer-LSTM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0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Wavelet-LSTM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 w/ Diff 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9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Model_10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E086-9F89-400F-AFCE-F0EE6758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59889-28AA-431A-8C8C-98F7404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도입</a:t>
            </a:r>
            <a:endParaRPr lang="en-US" altLang="ko-KR" dirty="0"/>
          </a:p>
          <a:p>
            <a:r>
              <a:rPr lang="en-US" altLang="ko-KR" dirty="0"/>
              <a:t>OHCLV input</a:t>
            </a:r>
            <a:r>
              <a:rPr lang="ko-KR" altLang="en-US" dirty="0"/>
              <a:t>에 대한 </a:t>
            </a:r>
            <a:r>
              <a:rPr lang="en-US" altLang="ko-KR" dirty="0"/>
              <a:t>Denoise or Decomposition(Trend, Seasonal, Noise)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변수들간의</a:t>
            </a:r>
            <a:r>
              <a:rPr lang="ko-KR" altLang="en-US" dirty="0"/>
              <a:t> </a:t>
            </a:r>
            <a:r>
              <a:rPr lang="en-US" altLang="ko-KR" dirty="0"/>
              <a:t>Correlation (Open price vs Close price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LOESS</a:t>
            </a:r>
            <a:r>
              <a:rPr lang="en-US" altLang="ko-KR" dirty="0">
                <a:hlinkClick r:id="rId2"/>
              </a:rPr>
              <a:t>—</a:t>
            </a:r>
            <a:r>
              <a:rPr lang="en-US" altLang="ko-KR" u="sng" dirty="0">
                <a:hlinkClick r:id="rId2"/>
              </a:rPr>
              <a:t>h</a:t>
            </a:r>
            <a:r>
              <a:rPr lang="en-US" altLang="ko-KR" u="sng" dirty="0">
                <a:hlinkClick r:id="rId2"/>
              </a:rPr>
              <a:t>ttp://dmqm.korea.ac.kr/board/view.asp?B_CATEGORY=0&amp;B_CODE=b_papers&amp;tID=105&amp;sID=122&amp;IDX=98&amp;gotopage=3&amp;search_category=&amp;searchstring=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51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C979-8011-4E88-AC55-E996EFB9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공유 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6E8A3-6C96-4A61-A7E0-D4FBCCA5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80"/>
            <a:ext cx="10515600" cy="44828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소스코드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https://github.com/yhnr15/NeuralBC/tree/master/AI_Model_Scripts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연구진행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https://github.com/yhnr15/NeuralBC/tree/master/Meeting_minutes/AI_Team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AI_model_Research</a:t>
            </a:r>
            <a:r>
              <a:rPr lang="ko-KR" altLang="en-US" dirty="0"/>
              <a:t>로 시작하는 파일들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스터디 자료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https://github.com/yhnr15/NeuralBC/tree/master/Meeting_minutes/AI_Team/Study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팀 미팅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https://github.com/yhnr15/NeuralBC/tree/master/Meeting_minutes/AI_Team/Weekly_meeting_2018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논문들 </a:t>
            </a:r>
            <a:r>
              <a:rPr lang="en-US" altLang="ko-KR" dirty="0"/>
              <a:t>- </a:t>
            </a:r>
            <a:r>
              <a:rPr lang="en-US" altLang="ko-KR" dirty="0">
                <a:hlinkClick r:id="rId6"/>
              </a:rPr>
              <a:t>https://github.com/yhnr15/NeuralBC/tree/master/Meeting_minutes/AI_Team/Research_Papers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7F6F8D-FA9A-49AC-A00D-42D9FC44ACF7}"/>
              </a:ext>
            </a:extLst>
          </p:cNvPr>
          <p:cNvSpPr/>
          <p:nvPr/>
        </p:nvSpPr>
        <p:spPr>
          <a:xfrm>
            <a:off x="6000394" y="843240"/>
            <a:ext cx="399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7"/>
              </a:rPr>
              <a:t>https://github.com/yhnr15/NeuralBC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8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BE5E-0B95-4B99-87D0-3636BFA6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Platform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2251F-ABD4-4296-873C-778B4A2F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Amazon Web Service </a:t>
            </a:r>
            <a:r>
              <a:rPr lang="en-US" altLang="ko-KR" dirty="0" err="1"/>
              <a:t>SageMaker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ml.p3.2xlarge instance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notebooks are pre-loaded with CUDA and </a:t>
            </a:r>
            <a:r>
              <a:rPr lang="en-US" altLang="ko-KR" dirty="0" err="1"/>
              <a:t>cuDNN</a:t>
            </a:r>
            <a:r>
              <a:rPr lang="en-US" altLang="ko-KR" dirty="0"/>
              <a:t> drivers for popular deep learning platforms, Anaconda packages, and libraries for TensorFlow, Apache </a:t>
            </a:r>
            <a:r>
              <a:rPr lang="en-US" altLang="ko-KR" dirty="0" err="1"/>
              <a:t>MXNet</a:t>
            </a:r>
            <a:r>
              <a:rPr lang="en-US" altLang="ko-KR" dirty="0"/>
              <a:t>, </a:t>
            </a:r>
            <a:r>
              <a:rPr lang="en-US" altLang="ko-KR" dirty="0" err="1"/>
              <a:t>Chainer</a:t>
            </a:r>
            <a:r>
              <a:rPr lang="en-US" altLang="ko-KR" dirty="0"/>
              <a:t>, and </a:t>
            </a:r>
            <a:r>
              <a:rPr lang="en-US" altLang="ko-KR" dirty="0" err="1"/>
              <a:t>PyTorch</a:t>
            </a:r>
            <a:r>
              <a:rPr lang="en-US" altLang="ko-KR" dirty="0"/>
              <a:t>.</a:t>
            </a:r>
          </a:p>
        </p:txBody>
      </p:sp>
      <p:pic>
        <p:nvPicPr>
          <p:cNvPr id="17" name="Picture 44">
            <a:extLst>
              <a:ext uri="{FF2B5EF4-FFF2-40B4-BE49-F238E27FC236}">
                <a16:creationId xmlns:a16="http://schemas.microsoft.com/office/drawing/2014/main" id="{CF0CF04A-1740-484D-AFE6-746C5823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660877"/>
            <a:ext cx="731520" cy="73152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B73FF9-358B-4AD9-8734-8DC6FE4116C1}"/>
              </a:ext>
            </a:extLst>
          </p:cNvPr>
          <p:cNvGrpSpPr/>
          <p:nvPr/>
        </p:nvGrpSpPr>
        <p:grpSpPr>
          <a:xfrm>
            <a:off x="2024709" y="2189527"/>
            <a:ext cx="6834065" cy="1079776"/>
            <a:chOff x="2301546" y="2659310"/>
            <a:chExt cx="6834065" cy="107977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255D09D-C45B-415F-987A-A3A7C8502DF8}"/>
                </a:ext>
              </a:extLst>
            </p:cNvPr>
            <p:cNvGrpSpPr/>
            <p:nvPr/>
          </p:nvGrpSpPr>
          <p:grpSpPr>
            <a:xfrm>
              <a:off x="8378249" y="2739610"/>
              <a:ext cx="731520" cy="789531"/>
              <a:chOff x="7707133" y="2753658"/>
              <a:chExt cx="731520" cy="789531"/>
            </a:xfrm>
          </p:grpSpPr>
          <p:pic>
            <p:nvPicPr>
              <p:cNvPr id="11" name="Picture 5">
                <a:extLst>
                  <a:ext uri="{FF2B5EF4-FFF2-40B4-BE49-F238E27FC236}">
                    <a16:creationId xmlns:a16="http://schemas.microsoft.com/office/drawing/2014/main" id="{C486AB1F-9DEF-40E9-9962-989F54419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2210" y="27536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AC423A-1701-4842-83A8-61AB4946255D}"/>
                  </a:ext>
                </a:extLst>
              </p:cNvPr>
              <p:cNvSpPr txBox="1"/>
              <p:nvPr/>
            </p:nvSpPr>
            <p:spPr>
              <a:xfrm>
                <a:off x="7707133" y="3387557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/>
                  <a:t>Amazon</a:t>
                </a:r>
                <a:br>
                  <a:rPr lang="en-US" sz="1000" b="1" dirty="0"/>
                </a:br>
                <a:r>
                  <a:rPr lang="en-US" sz="1000" b="1" dirty="0"/>
                  <a:t>S3</a:t>
                </a:r>
                <a:endParaRPr lang="en-US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7D2E74-0E60-4A42-A832-B9A8352D47EC}"/>
                </a:ext>
              </a:extLst>
            </p:cNvPr>
            <p:cNvGrpSpPr/>
            <p:nvPr/>
          </p:nvGrpSpPr>
          <p:grpSpPr>
            <a:xfrm>
              <a:off x="7721823" y="2847574"/>
              <a:ext cx="640080" cy="861642"/>
              <a:chOff x="8366864" y="2839146"/>
              <a:chExt cx="640080" cy="861642"/>
            </a:xfrm>
          </p:grpSpPr>
          <p:pic>
            <p:nvPicPr>
              <p:cNvPr id="14" name="Picture 8">
                <a:extLst>
                  <a:ext uri="{FF2B5EF4-FFF2-40B4-BE49-F238E27FC236}">
                    <a16:creationId xmlns:a16="http://schemas.microsoft.com/office/drawing/2014/main" id="{D8869171-CA3B-4129-AB3B-C2610014B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8653" y="2839146"/>
                <a:ext cx="503140" cy="52177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943DE7-1C73-4E1F-B858-EC3C08ECBF34}"/>
                  </a:ext>
                </a:extLst>
              </p:cNvPr>
              <p:cNvSpPr txBox="1"/>
              <p:nvPr/>
            </p:nvSpPr>
            <p:spPr>
              <a:xfrm>
                <a:off x="8366864" y="3426468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/>
                  <a:t>bucket</a:t>
                </a:r>
                <a:endParaRPr lang="en-US" sz="1400" b="1" dirty="0"/>
              </a:p>
            </p:txBody>
          </p:sp>
        </p:grp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C6E8310C-9FAB-4500-AFB2-D74E66EA2C0C}"/>
                </a:ext>
              </a:extLst>
            </p:cNvPr>
            <p:cNvSpPr/>
            <p:nvPr/>
          </p:nvSpPr>
          <p:spPr>
            <a:xfrm>
              <a:off x="7608579" y="2659310"/>
              <a:ext cx="1527032" cy="103228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A457CD3-DE96-4DD2-A113-CABB6C3ABDCD}"/>
                </a:ext>
              </a:extLst>
            </p:cNvPr>
            <p:cNvCxnSpPr/>
            <p:nvPr/>
          </p:nvCxnSpPr>
          <p:spPr>
            <a:xfrm>
              <a:off x="6795083" y="3145872"/>
              <a:ext cx="912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7E5CD9A-2ABB-45B2-B438-ACD2D059839E}"/>
                </a:ext>
              </a:extLst>
            </p:cNvPr>
            <p:cNvGrpSpPr/>
            <p:nvPr/>
          </p:nvGrpSpPr>
          <p:grpSpPr>
            <a:xfrm>
              <a:off x="2301546" y="2739610"/>
              <a:ext cx="4774886" cy="999476"/>
              <a:chOff x="2301546" y="2739610"/>
              <a:chExt cx="4774886" cy="999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6F3B378-1CFB-4707-AA22-B4C673E4C0C7}"/>
                  </a:ext>
                </a:extLst>
              </p:cNvPr>
              <p:cNvGrpSpPr/>
              <p:nvPr/>
            </p:nvGrpSpPr>
            <p:grpSpPr>
              <a:xfrm>
                <a:off x="2634257" y="2739610"/>
                <a:ext cx="855563" cy="917990"/>
                <a:chOff x="2902705" y="2680887"/>
                <a:chExt cx="855563" cy="917990"/>
              </a:xfrm>
            </p:grpSpPr>
            <p:pic>
              <p:nvPicPr>
                <p:cNvPr id="5" name="Picture 145">
                  <a:extLst>
                    <a:ext uri="{FF2B5EF4-FFF2-40B4-BE49-F238E27FC236}">
                      <a16:creationId xmlns:a16="http://schemas.microsoft.com/office/drawing/2014/main" id="{ABD57F8F-3AAB-4E9A-894F-BA60059F17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1705" y="2680887"/>
                  <a:ext cx="544781" cy="65373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6E1D1B-09EE-4953-989E-49D6BB84A0A5}"/>
                    </a:ext>
                  </a:extLst>
                </p:cNvPr>
                <p:cNvSpPr txBox="1"/>
                <p:nvPr/>
              </p:nvSpPr>
              <p:spPr>
                <a:xfrm>
                  <a:off x="2902705" y="3367745"/>
                  <a:ext cx="855563" cy="2311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000" b="1" dirty="0"/>
                    <a:t>Amazon EC2</a:t>
                  </a:r>
                  <a:endParaRPr lang="en-US" b="1" dirty="0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59BE4AF-E5E0-41FF-84E8-EFF479E73A77}"/>
                  </a:ext>
                </a:extLst>
              </p:cNvPr>
              <p:cNvGrpSpPr/>
              <p:nvPr/>
            </p:nvGrpSpPr>
            <p:grpSpPr>
              <a:xfrm>
                <a:off x="3679619" y="2812510"/>
                <a:ext cx="855563" cy="926576"/>
                <a:chOff x="3897733" y="2778954"/>
                <a:chExt cx="855563" cy="926576"/>
              </a:xfrm>
            </p:grpSpPr>
            <p:pic>
              <p:nvPicPr>
                <p:cNvPr id="8" name="Picture 137">
                  <a:extLst>
                    <a:ext uri="{FF2B5EF4-FFF2-40B4-BE49-F238E27FC236}">
                      <a16:creationId xmlns:a16="http://schemas.microsoft.com/office/drawing/2014/main" id="{0A05E070-EB18-4F31-8910-5202FF7FFB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3125" y="2778954"/>
                  <a:ext cx="544781" cy="575047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68532D-BF1A-47CA-A587-AAFF6B3AC2FE}"/>
                    </a:ext>
                  </a:extLst>
                </p:cNvPr>
                <p:cNvSpPr txBox="1"/>
                <p:nvPr/>
              </p:nvSpPr>
              <p:spPr>
                <a:xfrm>
                  <a:off x="3897733" y="3426468"/>
                  <a:ext cx="855563" cy="2790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sz="800" b="1" dirty="0"/>
                    <a:t>DB on instance</a:t>
                  </a:r>
                  <a:endParaRPr lang="en-US" sz="1400" b="1" dirty="0"/>
                </a:p>
              </p:txBody>
            </p:sp>
          </p:grpSp>
          <p:sp>
            <p:nvSpPr>
              <p:cNvPr id="19" name="Rounded Rectangle 6">
                <a:extLst>
                  <a:ext uri="{FF2B5EF4-FFF2-40B4-BE49-F238E27FC236}">
                    <a16:creationId xmlns:a16="http://schemas.microsoft.com/office/drawing/2014/main" id="{D2768124-D664-4331-868B-48BCF8082B05}"/>
                  </a:ext>
                </a:extLst>
              </p:cNvPr>
              <p:cNvSpPr/>
              <p:nvPr/>
            </p:nvSpPr>
            <p:spPr>
              <a:xfrm>
                <a:off x="2301546" y="2739610"/>
                <a:ext cx="4774886" cy="91799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36D2F99-A6B8-4183-A7E9-825364DAD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634" y="2812510"/>
                <a:ext cx="1614356" cy="807178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121F770-EB18-40C9-BDB5-DBFFDFEBB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5182" y="3108461"/>
                <a:ext cx="1195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C1B2BE-E8F1-422E-877A-2E17F2F6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88278"/>
              </p:ext>
            </p:extLst>
          </p:nvPr>
        </p:nvGraphicFramePr>
        <p:xfrm>
          <a:off x="1570605" y="382573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65912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37851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24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(</a:t>
                      </a:r>
                      <a:r>
                        <a:rPr lang="en-US" altLang="ko-KR" dirty="0" err="1"/>
                        <a:t>nVidia</a:t>
                      </a:r>
                      <a:r>
                        <a:rPr lang="en-US" altLang="ko-KR" dirty="0"/>
                        <a:t> Tesla V100)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 GB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0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9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811</Words>
  <Application>Microsoft Office PowerPoint</Application>
  <PresentationFormat>와이드스크린</PresentationFormat>
  <Paragraphs>159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Helvetica Neue</vt:lpstr>
      <vt:lpstr>맑은 고딕</vt:lpstr>
      <vt:lpstr>Arial</vt:lpstr>
      <vt:lpstr>Office 테마</vt:lpstr>
      <vt:lpstr>NeuralBC Co. Ltd</vt:lpstr>
      <vt:lpstr>AI 관련 추진 프로젝트</vt:lpstr>
      <vt:lpstr>The First Step of Price Prediction</vt:lpstr>
      <vt:lpstr>Two Strategies</vt:lpstr>
      <vt:lpstr>데이터 수집</vt:lpstr>
      <vt:lpstr>Current Models</vt:lpstr>
      <vt:lpstr>To Do</vt:lpstr>
      <vt:lpstr>자료 공유 : Github</vt:lpstr>
      <vt:lpstr>Working Platform</vt:lpstr>
      <vt:lpstr>AWS Management Console</vt:lpstr>
      <vt:lpstr>S3에 파일 업로드 방법</vt:lpstr>
      <vt:lpstr>Sagemaker 관리 화면</vt:lpstr>
      <vt:lpstr>Sagemaker Notebook 인스턴스 화면</vt:lpstr>
      <vt:lpstr>기타 – 비용 모니터링</vt:lpstr>
      <vt:lpstr>Our team</vt:lpstr>
      <vt:lpstr>오그라드는 Team 철학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team</dc:title>
  <dc:creator>user</dc:creator>
  <cp:lastModifiedBy>user</cp:lastModifiedBy>
  <cp:revision>44</cp:revision>
  <dcterms:created xsi:type="dcterms:W3CDTF">2018-09-06T07:48:11Z</dcterms:created>
  <dcterms:modified xsi:type="dcterms:W3CDTF">2018-09-10T02:07:34Z</dcterms:modified>
</cp:coreProperties>
</file>