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62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73" r:id="rId16"/>
    <p:sldId id="280" r:id="rId17"/>
    <p:sldId id="279" r:id="rId18"/>
    <p:sldId id="282" r:id="rId19"/>
    <p:sldId id="266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934"/>
    <a:srgbClr val="04242E"/>
    <a:srgbClr val="D1F1FB"/>
    <a:srgbClr val="095871"/>
    <a:srgbClr val="925AF0"/>
    <a:srgbClr val="3F8624"/>
    <a:srgbClr val="090909"/>
    <a:srgbClr val="EB0029"/>
    <a:srgbClr val="03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Training</a:t>
            </a:r>
            <a:r>
              <a:rPr lang="en-US" altLang="ko-KR" baseline="0" dirty="0"/>
              <a:t> and Validation Loss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0.59319999999999995</c:v>
                </c:pt>
                <c:pt idx="1">
                  <c:v>0.2492</c:v>
                </c:pt>
                <c:pt idx="2">
                  <c:v>0.1678</c:v>
                </c:pt>
                <c:pt idx="3">
                  <c:v>0.13289999999999999</c:v>
                </c:pt>
                <c:pt idx="4">
                  <c:v>0.1138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99-4DA2-A2D1-92130311EB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0.4844</c:v>
                </c:pt>
                <c:pt idx="1">
                  <c:v>0.23569999999999999</c:v>
                </c:pt>
                <c:pt idx="2">
                  <c:v>0.16300000000000001</c:v>
                </c:pt>
                <c:pt idx="3">
                  <c:v>0.1305</c:v>
                </c:pt>
                <c:pt idx="4">
                  <c:v>0.1123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99-4DA2-A2D1-92130311E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9723391"/>
        <c:axId val="1489725311"/>
      </c:lineChart>
      <c:catAx>
        <c:axId val="148972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9725311"/>
        <c:crosses val="autoZero"/>
        <c:auto val="1"/>
        <c:lblAlgn val="ctr"/>
        <c:lblOffset val="100"/>
        <c:noMultiLvlLbl val="0"/>
      </c:catAx>
      <c:valAx>
        <c:axId val="148972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972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7A029-010D-40FC-BDC0-A1FA5C5D5335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4AE2F-2F9A-4DCA-9C75-9A53CFC9D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5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E2F-2F9A-4DCA-9C75-9A53CFC9D7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8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FAD59-3A79-9F03-F9FC-7DFD920F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7D1783-7FF4-1708-E187-9D41E38B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1AA75-A3C5-DDBE-5835-CF0B013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7A82C-051C-1243-052F-D6EF0917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BEA7E-9B45-711B-0DB1-DD262081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87CAD-C160-7F5A-7F76-22F3384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C2FD4-81B5-AC50-4EE6-7AB5E4B28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F78B-F425-00DC-A12A-40842E1C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0B4CE-52D5-D924-65EA-FB4E2050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87E86-92FA-163C-B053-11D78FAE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5CF29-8733-C97A-3AD7-9FF5CB1C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F1D65-297E-2EDA-0509-01CCE5CF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3EA32-32D4-DEF9-AAEC-E7367DC5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29823-DFCD-E080-DB7F-FC69E974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1DB4-86F1-2F59-DCE1-C19F2DE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70274-A1AC-64A5-DAD6-BC635D53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F7D2C-BC78-A2DE-9C15-9FC4E56C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175B1-7154-7101-502B-97EF1DCA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58691-2091-0D08-9857-528CC42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6D59F-17C9-898E-23F0-3084DC5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DEE5-1D7B-D271-519D-5A9D9D12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A356A-BB90-03F7-90C9-A7B3F059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EF569-4BB8-0408-9C8A-62B9241D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C1F9E-1925-01EE-EBFA-8F4CFA9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D2F44-8895-EFF9-400F-699A8491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0598-537B-C6FD-B646-17DC8909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BABA-8DB8-E19F-BDDA-7E077D83C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3C1C8-B0AA-DE53-6D83-7212B7ED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6BC24-7309-C1C0-A7DE-B971BABA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52454-EAE9-4F7D-4794-5D21DEC4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45DA1-6484-5C49-C2F5-A2BC7C6E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5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D8FB5-9AA6-4E56-DE43-12FF5E60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5D6F1-6B35-4ABE-DA8F-F5C236F8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F1AA8-B572-C78A-54A2-682454C7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4BD18A-1E9C-44B4-D6A6-A76118441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3FBCD-1A62-30C4-8329-ED929CF7E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9039-05C3-7A59-EE4C-9D3ACE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01C20-5005-D1CB-8719-139EC402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8514B9-4EE5-C80C-2624-1DD1CEDC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3CF7-D85C-BA71-72F8-440CA83F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36A512-FC96-1BF0-E6A3-E9AC960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95AD8B-A33D-559D-D594-71CB13E7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7BF74-8334-79B6-E482-97CF7195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3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FB278-221B-2E4A-EEAF-AB213409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A1FBA1-0A89-7664-A09C-1319DB56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F50B0-7CCE-375A-25E4-B24922AD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1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9B34-CBB0-13F6-B558-10A6BED8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6F7FF-FC96-6647-FCBD-5CCE9BDF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04CF4-E6C3-3BA9-D70D-183D0043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07B28-46B0-EB49-F910-D33D3148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7F8F4-60A3-E29D-CA2F-DE5D4B26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DB367-BB82-6D4B-F74A-4B841E2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422-F808-7996-7267-E4C4FC0B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EAD740-AB9B-92CA-482A-9B0B94A2C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5A345-28E8-A582-5C34-F89DC1E2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7ADE7-ADF7-C86C-99EE-CC232493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2C8A-DF0E-182C-6CB3-5CF9C5E5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E880-39FB-F2F2-571C-C675DCD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9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46A51F-D194-BFB1-66F9-B0916BA2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B163F-8FE4-01BE-4AF9-AF3D04F3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2256B-99E2-CDA2-0EDB-73CB7230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AEEC-CB03-4A56-AF80-507DACD049E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5E880-ED1E-4411-0EFF-3A94FEBF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2619-5180-BE60-C9AC-9EFDB8FA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B2C5CF-E713-D6EA-55EB-6129D4F412FE}"/>
              </a:ext>
            </a:extLst>
          </p:cNvPr>
          <p:cNvGrpSpPr/>
          <p:nvPr/>
        </p:nvGrpSpPr>
        <p:grpSpPr>
          <a:xfrm>
            <a:off x="-1" y="0"/>
            <a:ext cx="9040306" cy="3556002"/>
            <a:chOff x="-1" y="0"/>
            <a:chExt cx="9040306" cy="3556002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7EABF91-69C6-0B10-6F0A-CE59D04CD41C}"/>
                </a:ext>
              </a:extLst>
            </p:cNvPr>
            <p:cNvSpPr/>
            <p:nvPr/>
          </p:nvSpPr>
          <p:spPr>
            <a:xfrm rot="5400000">
              <a:off x="2742152" y="-2742151"/>
              <a:ext cx="3556000" cy="9040306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LoL 상점">
              <a:extLst>
                <a:ext uri="{FF2B5EF4-FFF2-40B4-BE49-F238E27FC236}">
                  <a16:creationId xmlns:a16="http://schemas.microsoft.com/office/drawing/2014/main" id="{6977B730-C4C5-EB63-3F91-247264C33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3706" b="17213"/>
            <a:stretch>
              <a:fillRect/>
            </a:stretch>
          </p:blipFill>
          <p:spPr bwMode="auto">
            <a:xfrm>
              <a:off x="-1" y="0"/>
              <a:ext cx="7167418" cy="3556000"/>
            </a:xfrm>
            <a:custGeom>
              <a:avLst/>
              <a:gdLst>
                <a:gd name="connsiteX0" fmla="*/ 0 w 7167418"/>
                <a:gd name="connsiteY0" fmla="*/ 0 h 3556000"/>
                <a:gd name="connsiteX1" fmla="*/ 7167418 w 7167418"/>
                <a:gd name="connsiteY1" fmla="*/ 0 h 3556000"/>
                <a:gd name="connsiteX2" fmla="*/ 0 w 7167418"/>
                <a:gd name="connsiteY2" fmla="*/ 3556000 h 35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7418" h="3556000">
                  <a:moveTo>
                    <a:pt x="0" y="0"/>
                  </a:moveTo>
                  <a:lnTo>
                    <a:pt x="7167418" y="0"/>
                  </a:lnTo>
                  <a:lnTo>
                    <a:pt x="0" y="3556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1B8399-85B1-7B81-A71B-A723B4E77E35}"/>
              </a:ext>
            </a:extLst>
          </p:cNvPr>
          <p:cNvGrpSpPr/>
          <p:nvPr/>
        </p:nvGrpSpPr>
        <p:grpSpPr>
          <a:xfrm>
            <a:off x="3151694" y="3302000"/>
            <a:ext cx="9040306" cy="3556000"/>
            <a:chOff x="3151694" y="3302000"/>
            <a:chExt cx="9040306" cy="3556000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0AC2C6D1-DCBD-160B-D6CC-8110FCDF4CC8}"/>
                </a:ext>
              </a:extLst>
            </p:cNvPr>
            <p:cNvSpPr/>
            <p:nvPr/>
          </p:nvSpPr>
          <p:spPr>
            <a:xfrm rot="16200000">
              <a:off x="5893847" y="559847"/>
              <a:ext cx="3556000" cy="9040306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LoL 상점">
              <a:extLst>
                <a:ext uri="{FF2B5EF4-FFF2-40B4-BE49-F238E27FC236}">
                  <a16:creationId xmlns:a16="http://schemas.microsoft.com/office/drawing/2014/main" id="{57C6F9A9-7D5B-A0B0-BB25-7F86D4E6D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95" b="45078"/>
            <a:stretch>
              <a:fillRect/>
            </a:stretch>
          </p:blipFill>
          <p:spPr bwMode="auto">
            <a:xfrm>
              <a:off x="5024582" y="3304092"/>
              <a:ext cx="7167418" cy="3553908"/>
            </a:xfrm>
            <a:custGeom>
              <a:avLst/>
              <a:gdLst>
                <a:gd name="connsiteX0" fmla="*/ 7163195 w 7167418"/>
                <a:gd name="connsiteY0" fmla="*/ 0 h 3553908"/>
                <a:gd name="connsiteX1" fmla="*/ 7167418 w 7167418"/>
                <a:gd name="connsiteY1" fmla="*/ 0 h 3553908"/>
                <a:gd name="connsiteX2" fmla="*/ 7167418 w 7167418"/>
                <a:gd name="connsiteY2" fmla="*/ 3553908 h 3553908"/>
                <a:gd name="connsiteX3" fmla="*/ 0 w 7167418"/>
                <a:gd name="connsiteY3" fmla="*/ 3553908 h 355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7418" h="3553908">
                  <a:moveTo>
                    <a:pt x="7163195" y="0"/>
                  </a:moveTo>
                  <a:lnTo>
                    <a:pt x="7167418" y="0"/>
                  </a:lnTo>
                  <a:lnTo>
                    <a:pt x="7167418" y="3553908"/>
                  </a:lnTo>
                  <a:lnTo>
                    <a:pt x="0" y="355390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22EFF0-449C-F1CB-8497-BAEFBA93CB6B}"/>
              </a:ext>
            </a:extLst>
          </p:cNvPr>
          <p:cNvGrpSpPr/>
          <p:nvPr/>
        </p:nvGrpSpPr>
        <p:grpSpPr>
          <a:xfrm>
            <a:off x="3583708" y="2326847"/>
            <a:ext cx="6174590" cy="1793491"/>
            <a:chOff x="3478721" y="2262192"/>
            <a:chExt cx="6174590" cy="179349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BE0B71C-B6FB-AEBF-6C00-1F44829F3A5C}"/>
                </a:ext>
              </a:extLst>
            </p:cNvPr>
            <p:cNvGrpSpPr/>
            <p:nvPr/>
          </p:nvGrpSpPr>
          <p:grpSpPr>
            <a:xfrm>
              <a:off x="5347403" y="3318390"/>
              <a:ext cx="3173395" cy="602245"/>
              <a:chOff x="6128576" y="2958085"/>
              <a:chExt cx="3173395" cy="60224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37C055-D1BF-2804-F4F5-45C9CEDE727C}"/>
                  </a:ext>
                </a:extLst>
              </p:cNvPr>
              <p:cNvSpPr txBox="1"/>
              <p:nvPr/>
            </p:nvSpPr>
            <p:spPr>
              <a:xfrm>
                <a:off x="6128576" y="2958085"/>
                <a:ext cx="3046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3283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AI</a:t>
                </a:r>
                <a:r>
                  <a:rPr lang="ko-KR" altLang="en-US" dirty="0">
                    <a:solidFill>
                      <a:srgbClr val="03283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이용한</a:t>
                </a:r>
                <a:r>
                  <a:rPr lang="en-US" altLang="ko-KR" dirty="0">
                    <a:solidFill>
                      <a:srgbClr val="03283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rgbClr val="03283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승률 예측 사이트</a:t>
                </a:r>
                <a:endParaRPr lang="en-US" altLang="ko-KR" dirty="0">
                  <a:solidFill>
                    <a:srgbClr val="03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546814-0EC2-B053-DC03-92CDCC42502A}"/>
                  </a:ext>
                </a:extLst>
              </p:cNvPr>
              <p:cNvSpPr txBox="1"/>
              <p:nvPr/>
            </p:nvSpPr>
            <p:spPr>
              <a:xfrm>
                <a:off x="6137322" y="3252553"/>
                <a:ext cx="3164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4242E"/>
                    </a:solidFill>
                    <a:highlight>
                      <a:srgbClr val="FDFDFD"/>
                    </a:highlight>
                    <a:latin typeface="Bahnschrift Light" panose="020B0502040204020203" pitchFamily="34" charset="0"/>
                  </a:rPr>
                  <a:t>AI-based winning rate prediction site</a:t>
                </a:r>
                <a:endParaRPr lang="ko-KR" altLang="en-US" sz="1400" dirty="0">
                  <a:solidFill>
                    <a:srgbClr val="04242E"/>
                  </a:solidFill>
                  <a:highlight>
                    <a:srgbClr val="FDFDFD"/>
                  </a:highlight>
                  <a:latin typeface="Bahnschrift Light" panose="020B0502040204020203" pitchFamily="34" charset="0"/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760E668-2152-C7D1-1BDE-D60D93CC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14" t="21626" r="32614" b="43354"/>
            <a:stretch>
              <a:fillRect/>
            </a:stretch>
          </p:blipFill>
          <p:spPr>
            <a:xfrm>
              <a:off x="3478721" y="2262192"/>
              <a:ext cx="1687063" cy="1793491"/>
            </a:xfrm>
            <a:custGeom>
              <a:avLst/>
              <a:gdLst>
                <a:gd name="connsiteX0" fmla="*/ 0 w 2367645"/>
                <a:gd name="connsiteY0" fmla="*/ 0 h 2469823"/>
                <a:gd name="connsiteX1" fmla="*/ 2367645 w 2367645"/>
                <a:gd name="connsiteY1" fmla="*/ 0 h 2469823"/>
                <a:gd name="connsiteX2" fmla="*/ 2367645 w 2367645"/>
                <a:gd name="connsiteY2" fmla="*/ 2469823 h 2469823"/>
                <a:gd name="connsiteX3" fmla="*/ 0 w 2367645"/>
                <a:gd name="connsiteY3" fmla="*/ 2469823 h 246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7645" h="2469823">
                  <a:moveTo>
                    <a:pt x="0" y="0"/>
                  </a:moveTo>
                  <a:lnTo>
                    <a:pt x="2367645" y="0"/>
                  </a:lnTo>
                  <a:lnTo>
                    <a:pt x="2367645" y="2469823"/>
                  </a:lnTo>
                  <a:lnTo>
                    <a:pt x="0" y="2469823"/>
                  </a:lnTo>
                  <a:close/>
                </a:path>
              </a:pathLst>
            </a:cu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E1FFBD-BD65-D709-2D99-BD5780BAA2F4}"/>
                </a:ext>
              </a:extLst>
            </p:cNvPr>
            <p:cNvSpPr txBox="1"/>
            <p:nvPr/>
          </p:nvSpPr>
          <p:spPr>
            <a:xfrm>
              <a:off x="5328088" y="2660368"/>
              <a:ext cx="4325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042934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RECODE OF LOL / 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91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04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4242E"/>
                </a:solidFill>
                <a:latin typeface="+mn-ea"/>
              </a:rPr>
              <a:t>구현 결과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624029" y="6466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ㆍ웹</a:t>
            </a:r>
            <a:r>
              <a:rPr lang="ko-KR" altLang="en-US" sz="1200" b="1" dirty="0">
                <a:solidFill>
                  <a:srgbClr val="04242E"/>
                </a:solidFill>
              </a:rPr>
              <a:t> 페이지</a:t>
            </a: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2124999" y="6443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트러블슈팅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660088" y="6466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참고 문헌</a:t>
            </a: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A8AB913-F810-45ED-F801-E64998157172}"/>
              </a:ext>
            </a:extLst>
          </p:cNvPr>
          <p:cNvSpPr/>
          <p:nvPr/>
        </p:nvSpPr>
        <p:spPr>
          <a:xfrm>
            <a:off x="328504" y="960872"/>
            <a:ext cx="150226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7E0700-00BA-2E1E-8C2A-0C1B444F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48" y="2009675"/>
            <a:ext cx="3972479" cy="462979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0193AB-E67B-4F9B-8205-29FAE93E80CE}"/>
              </a:ext>
            </a:extLst>
          </p:cNvPr>
          <p:cNvGrpSpPr/>
          <p:nvPr/>
        </p:nvGrpSpPr>
        <p:grpSpPr>
          <a:xfrm>
            <a:off x="1697557" y="1338092"/>
            <a:ext cx="8305810" cy="643119"/>
            <a:chOff x="1697557" y="1338092"/>
            <a:chExt cx="8305810" cy="6431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D724975-4F14-6F89-F97E-6E22EBE0E83F}"/>
                </a:ext>
              </a:extLst>
            </p:cNvPr>
            <p:cNvGrpSpPr/>
            <p:nvPr/>
          </p:nvGrpSpPr>
          <p:grpSpPr>
            <a:xfrm>
              <a:off x="2124999" y="1338092"/>
              <a:ext cx="7878368" cy="643119"/>
              <a:chOff x="328504" y="1338092"/>
              <a:chExt cx="7878368" cy="643119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918329-3289-A79E-609B-70CFF02B0CB5}"/>
                  </a:ext>
                </a:extLst>
              </p:cNvPr>
              <p:cNvSpPr/>
              <p:nvPr/>
            </p:nvSpPr>
            <p:spPr>
              <a:xfrm>
                <a:off x="328504" y="1338092"/>
                <a:ext cx="7878368" cy="551684"/>
              </a:xfrm>
              <a:prstGeom prst="roundRect">
                <a:avLst/>
              </a:prstGeom>
              <a:solidFill>
                <a:srgbClr val="04242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8F69-A969-1024-A1E2-4A206B9D245D}"/>
                  </a:ext>
                </a:extLst>
              </p:cNvPr>
              <p:cNvSpPr txBox="1"/>
              <p:nvPr/>
            </p:nvSpPr>
            <p:spPr>
              <a:xfrm>
                <a:off x="468856" y="1457991"/>
                <a:ext cx="7738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print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((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isnull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().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/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altLang="ko-KR" sz="1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100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sort_values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ascending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)[:</a:t>
                </a:r>
                <a:r>
                  <a:rPr lang="en-US" altLang="ko-KR" sz="1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20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])</a:t>
                </a:r>
              </a:p>
              <a:p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023D4E-0744-5F1A-A6FC-92B142276CB8}"/>
                </a:ext>
              </a:extLst>
            </p:cNvPr>
            <p:cNvSpPr txBox="1"/>
            <p:nvPr/>
          </p:nvSpPr>
          <p:spPr>
            <a:xfrm>
              <a:off x="1697557" y="1565712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[3]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4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8203 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78648F-2559-5C03-C5E7-015C43964FED}"/>
              </a:ext>
            </a:extLst>
          </p:cNvPr>
          <p:cNvGrpSpPr/>
          <p:nvPr/>
        </p:nvGrpSpPr>
        <p:grpSpPr>
          <a:xfrm>
            <a:off x="564564" y="2557291"/>
            <a:ext cx="6119314" cy="1401167"/>
            <a:chOff x="1697557" y="1338091"/>
            <a:chExt cx="6119314" cy="140116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964B4A9-2DDB-7774-1648-CF1F63EE9A5E}"/>
                </a:ext>
              </a:extLst>
            </p:cNvPr>
            <p:cNvGrpSpPr/>
            <p:nvPr/>
          </p:nvGrpSpPr>
          <p:grpSpPr>
            <a:xfrm>
              <a:off x="2124999" y="1338091"/>
              <a:ext cx="5691872" cy="1401167"/>
              <a:chOff x="328504" y="1338091"/>
              <a:chExt cx="5691872" cy="1401167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2EE2C593-A78A-E698-8589-8D702F41F45E}"/>
                  </a:ext>
                </a:extLst>
              </p:cNvPr>
              <p:cNvSpPr/>
              <p:nvPr/>
            </p:nvSpPr>
            <p:spPr>
              <a:xfrm>
                <a:off x="328504" y="1338091"/>
                <a:ext cx="5691872" cy="1401167"/>
              </a:xfrm>
              <a:prstGeom prst="roundRect">
                <a:avLst/>
              </a:prstGeom>
              <a:solidFill>
                <a:srgbClr val="04242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AF5FCF-7E0D-7DCA-6038-BD196E37CCB4}"/>
                  </a:ext>
                </a:extLst>
              </p:cNvPr>
              <p:cNvSpPr txBox="1"/>
              <p:nvPr/>
            </p:nvSpPr>
            <p:spPr>
              <a:xfrm>
                <a:off x="468856" y="1457991"/>
                <a:ext cx="555152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numeric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select_dtypes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include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'int'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'float'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])</a:t>
                </a:r>
              </a:p>
              <a:p>
                <a:b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columns_to_impute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numeric</a:t>
                </a:r>
                <a:r>
                  <a:rPr lang="en-US" altLang="ko-KR" sz="14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columns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altLang="ko-KR" sz="1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altLang="ko-KR" sz="1400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columns_to_impute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fillna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].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median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2F22BB-7D70-18DC-C4A2-DAF24F499327}"/>
                </a:ext>
              </a:extLst>
            </p:cNvPr>
            <p:cNvSpPr txBox="1"/>
            <p:nvPr/>
          </p:nvSpPr>
          <p:spPr>
            <a:xfrm>
              <a:off x="1697557" y="2431481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[4]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17C5DB-ED47-5DA1-A5D7-3BA899FB2A67}"/>
              </a:ext>
            </a:extLst>
          </p:cNvPr>
          <p:cNvGrpSpPr/>
          <p:nvPr/>
        </p:nvGrpSpPr>
        <p:grpSpPr>
          <a:xfrm>
            <a:off x="528774" y="4187509"/>
            <a:ext cx="6155104" cy="532273"/>
            <a:chOff x="1661767" y="1338091"/>
            <a:chExt cx="6155104" cy="5322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B63AB-1FBB-AF36-E75E-881C95D3C5B9}"/>
                </a:ext>
              </a:extLst>
            </p:cNvPr>
            <p:cNvGrpSpPr/>
            <p:nvPr/>
          </p:nvGrpSpPr>
          <p:grpSpPr>
            <a:xfrm>
              <a:off x="2124999" y="1338091"/>
              <a:ext cx="5691872" cy="532273"/>
              <a:chOff x="328504" y="1338091"/>
              <a:chExt cx="5691872" cy="53227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B921D46-EF77-54B8-7BD0-C0027AF6E709}"/>
                  </a:ext>
                </a:extLst>
              </p:cNvPr>
              <p:cNvSpPr/>
              <p:nvPr/>
            </p:nvSpPr>
            <p:spPr>
              <a:xfrm>
                <a:off x="328504" y="1338091"/>
                <a:ext cx="5691872" cy="532273"/>
              </a:xfrm>
              <a:prstGeom prst="roundRect">
                <a:avLst/>
              </a:prstGeom>
              <a:solidFill>
                <a:srgbClr val="04242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A182AC-EE4E-99E8-F208-6051E5595AE2}"/>
                  </a:ext>
                </a:extLst>
              </p:cNvPr>
              <p:cNvSpPr txBox="1"/>
              <p:nvPr/>
            </p:nvSpPr>
            <p:spPr>
              <a:xfrm>
                <a:off x="468856" y="1457991"/>
                <a:ext cx="2768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print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isnull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().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F3E0E6-216C-C715-85D8-97A6FEB57A98}"/>
                </a:ext>
              </a:extLst>
            </p:cNvPr>
            <p:cNvSpPr txBox="1"/>
            <p:nvPr/>
          </p:nvSpPr>
          <p:spPr>
            <a:xfrm>
              <a:off x="1661767" y="15625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[7]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933F38C-7A81-8E87-46DA-E3662F57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29" y="2316995"/>
            <a:ext cx="242921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8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1C825-E266-1A70-3D8C-747979B8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68"/>
          <a:stretch>
            <a:fillRect/>
          </a:stretch>
        </p:blipFill>
        <p:spPr>
          <a:xfrm>
            <a:off x="710610" y="2420682"/>
            <a:ext cx="10770779" cy="2697050"/>
          </a:xfrm>
          <a:custGeom>
            <a:avLst/>
            <a:gdLst>
              <a:gd name="connsiteX0" fmla="*/ 0 w 7766627"/>
              <a:gd name="connsiteY0" fmla="*/ 0 h 1944797"/>
              <a:gd name="connsiteX1" fmla="*/ 7766627 w 7766627"/>
              <a:gd name="connsiteY1" fmla="*/ 0 h 1944797"/>
              <a:gd name="connsiteX2" fmla="*/ 7766627 w 7766627"/>
              <a:gd name="connsiteY2" fmla="*/ 1944797 h 1944797"/>
              <a:gd name="connsiteX3" fmla="*/ 0 w 7766627"/>
              <a:gd name="connsiteY3" fmla="*/ 1944797 h 194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6627" h="1944797">
                <a:moveTo>
                  <a:pt x="0" y="0"/>
                </a:moveTo>
                <a:lnTo>
                  <a:pt x="7766627" y="0"/>
                </a:lnTo>
                <a:lnTo>
                  <a:pt x="7766627" y="1944797"/>
                </a:lnTo>
                <a:lnTo>
                  <a:pt x="0" y="19447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576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F8C66C9-3162-2F87-8CDF-D1D92B476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46530"/>
              </p:ext>
            </p:extLst>
          </p:nvPr>
        </p:nvGraphicFramePr>
        <p:xfrm>
          <a:off x="446497" y="1429131"/>
          <a:ext cx="4973209" cy="33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038">
                  <a:extLst>
                    <a:ext uri="{9D8B030D-6E8A-4147-A177-3AD203B41FA5}">
                      <a16:colId xmlns:a16="http://schemas.microsoft.com/office/drawing/2014/main" val="3104549820"/>
                    </a:ext>
                  </a:extLst>
                </a:gridCol>
                <a:gridCol w="1670391">
                  <a:extLst>
                    <a:ext uri="{9D8B030D-6E8A-4147-A177-3AD203B41FA5}">
                      <a16:colId xmlns:a16="http://schemas.microsoft.com/office/drawing/2014/main" val="15909089"/>
                    </a:ext>
                  </a:extLst>
                </a:gridCol>
                <a:gridCol w="1671780">
                  <a:extLst>
                    <a:ext uri="{9D8B030D-6E8A-4147-A177-3AD203B41FA5}">
                      <a16:colId xmlns:a16="http://schemas.microsoft.com/office/drawing/2014/main" val="2262809057"/>
                    </a:ext>
                  </a:extLst>
                </a:gridCol>
              </a:tblGrid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teamPosition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championId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primaryStyle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49662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76543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38816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10448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BOTTOM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560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C65DD9F-8876-61AC-EA05-69FDA3509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36302"/>
              </p:ext>
            </p:extLst>
          </p:nvPr>
        </p:nvGraphicFramePr>
        <p:xfrm>
          <a:off x="6920076" y="1429130"/>
          <a:ext cx="4973209" cy="33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038">
                  <a:extLst>
                    <a:ext uri="{9D8B030D-6E8A-4147-A177-3AD203B41FA5}">
                      <a16:colId xmlns:a16="http://schemas.microsoft.com/office/drawing/2014/main" val="3104549820"/>
                    </a:ext>
                  </a:extLst>
                </a:gridCol>
                <a:gridCol w="1670391">
                  <a:extLst>
                    <a:ext uri="{9D8B030D-6E8A-4147-A177-3AD203B41FA5}">
                      <a16:colId xmlns:a16="http://schemas.microsoft.com/office/drawing/2014/main" val="15909089"/>
                    </a:ext>
                  </a:extLst>
                </a:gridCol>
                <a:gridCol w="1671780">
                  <a:extLst>
                    <a:ext uri="{9D8B030D-6E8A-4147-A177-3AD203B41FA5}">
                      <a16:colId xmlns:a16="http://schemas.microsoft.com/office/drawing/2014/main" val="2262809057"/>
                    </a:ext>
                  </a:extLst>
                </a:gridCol>
              </a:tblGrid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teamPosition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championId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primaryStyle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49662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76543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38816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10448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5606"/>
                  </a:ext>
                </a:extLst>
              </a:tr>
            </a:tbl>
          </a:graphicData>
        </a:graphic>
      </p:graphicFrame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DF74089-10AD-B90B-57C0-1A916252C9B5}"/>
              </a:ext>
            </a:extLst>
          </p:cNvPr>
          <p:cNvSpPr/>
          <p:nvPr/>
        </p:nvSpPr>
        <p:spPr>
          <a:xfrm>
            <a:off x="5865091" y="2652946"/>
            <a:ext cx="803564" cy="886691"/>
          </a:xfrm>
          <a:prstGeom prst="rightArrow">
            <a:avLst/>
          </a:prstGeom>
          <a:solidFill>
            <a:srgbClr val="0429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ED3E046-D4FE-8A85-70ED-1A622D5C9D92}"/>
              </a:ext>
            </a:extLst>
          </p:cNvPr>
          <p:cNvGrpSpPr/>
          <p:nvPr/>
        </p:nvGrpSpPr>
        <p:grpSpPr>
          <a:xfrm>
            <a:off x="1907463" y="5292096"/>
            <a:ext cx="8718820" cy="1101351"/>
            <a:chOff x="2124999" y="5061609"/>
            <a:chExt cx="8718820" cy="110135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6AE5F17C-04E5-DFE5-7527-0CA08849366F}"/>
                </a:ext>
              </a:extLst>
            </p:cNvPr>
            <p:cNvSpPr/>
            <p:nvPr/>
          </p:nvSpPr>
          <p:spPr>
            <a:xfrm>
              <a:off x="2124999" y="5061609"/>
              <a:ext cx="8718820" cy="1080609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666786-A17A-8FC3-9A02-1ABC0139902F}"/>
                </a:ext>
              </a:extLst>
            </p:cNvPr>
            <p:cNvSpPr txBox="1"/>
            <p:nvPr/>
          </p:nvSpPr>
          <p:spPr>
            <a:xfrm>
              <a:off x="2611288" y="5208853"/>
              <a:ext cx="78374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label_encoders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LabelEncoder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categorical_columns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categorical_columns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label_encoders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fit_transform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205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BD88E5-627F-AD18-1777-B0B9E9C4F903}"/>
              </a:ext>
            </a:extLst>
          </p:cNvPr>
          <p:cNvSpPr/>
          <p:nvPr/>
        </p:nvSpPr>
        <p:spPr>
          <a:xfrm>
            <a:off x="1570182" y="1225550"/>
            <a:ext cx="5643418" cy="16469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05E39DB5-ACEE-3267-F8CC-CDA0D62D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4" y="3041141"/>
            <a:ext cx="3195304" cy="196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06310076-1281-FA4E-E8F0-7D8F18D3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80" y="3041142"/>
            <a:ext cx="4416293" cy="326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4FB4DA-F6CD-94E5-78E5-8ECF2C87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34" y="1380134"/>
            <a:ext cx="3783282" cy="471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E48812-07F1-2C93-0F48-2B0CD4D1F65B}"/>
              </a:ext>
            </a:extLst>
          </p:cNvPr>
          <p:cNvSpPr txBox="1"/>
          <p:nvPr/>
        </p:nvSpPr>
        <p:spPr>
          <a:xfrm>
            <a:off x="1014205" y="1885785"/>
            <a:ext cx="10775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1A97-2842-0CFA-CB4C-6B3A583B0C66}"/>
              </a:ext>
            </a:extLst>
          </p:cNvPr>
          <p:cNvSpPr txBox="1"/>
          <p:nvPr/>
        </p:nvSpPr>
        <p:spPr>
          <a:xfrm>
            <a:off x="2042804" y="1380134"/>
            <a:ext cx="5022401" cy="1349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동일한 조건에서 각 모델의 </a:t>
            </a:r>
            <a:r>
              <a:rPr lang="en-US" altLang="ko-KR" sz="1400" dirty="0"/>
              <a:t>AUC(%)</a:t>
            </a:r>
            <a:r>
              <a:rPr lang="ko-KR" altLang="en-US" sz="1400" dirty="0"/>
              <a:t>를 비교하였을 때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MLP</a:t>
            </a:r>
            <a:r>
              <a:rPr lang="ko-KR" altLang="en-US" sz="1400" dirty="0"/>
              <a:t>보다 성능이 우수하고 </a:t>
            </a:r>
            <a:r>
              <a:rPr lang="en-US" altLang="ko-KR" sz="1400" dirty="0"/>
              <a:t>GBDT</a:t>
            </a:r>
            <a:r>
              <a:rPr lang="ko-KR" altLang="en-US" sz="1400" dirty="0"/>
              <a:t>와 비슷하였음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u="sng" dirty="0">
                <a:effectLst/>
                <a:latin typeface="-apple-system"/>
              </a:rPr>
              <a:t>Transformer layer</a:t>
            </a:r>
            <a:r>
              <a:rPr lang="ko-KR" altLang="en-US" sz="1400" b="0" i="0" dirty="0">
                <a:effectLst/>
                <a:latin typeface="-apple-system"/>
              </a:rPr>
              <a:t>를 제거하고 나머지 구성 요소를 수정 후 원래 </a:t>
            </a:r>
            <a:endParaRPr lang="en-US" altLang="ko-KR" sz="1400" b="0" i="0" dirty="0"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 err="1">
                <a:effectLst/>
                <a:latin typeface="-apple-system"/>
              </a:rPr>
              <a:t>TabTransformer</a:t>
            </a:r>
            <a:r>
              <a:rPr lang="ko-KR" altLang="en-US" sz="1400" b="0" i="0" dirty="0">
                <a:effectLst/>
                <a:latin typeface="-apple-system"/>
              </a:rPr>
              <a:t>와 비교하였을 때</a:t>
            </a:r>
            <a:r>
              <a:rPr lang="en-US" altLang="ko-KR" sz="1400" b="0" i="0" dirty="0">
                <a:effectLst/>
                <a:latin typeface="-apple-system"/>
              </a:rPr>
              <a:t>, AUC</a:t>
            </a:r>
            <a:r>
              <a:rPr lang="ko-KR" altLang="en-US" sz="1400" b="0" i="0" dirty="0">
                <a:effectLst/>
                <a:latin typeface="-apple-system"/>
              </a:rPr>
              <a:t>가 평균 </a:t>
            </a:r>
            <a:r>
              <a:rPr lang="en-US" altLang="ko-KR" sz="1400" b="0" i="0" dirty="0">
                <a:effectLst/>
                <a:latin typeface="-apple-system"/>
              </a:rPr>
              <a:t>1.0% </a:t>
            </a:r>
            <a:r>
              <a:rPr lang="ko-KR" altLang="en-US" sz="1400" b="0" i="0" dirty="0">
                <a:effectLst/>
                <a:latin typeface="-apple-system"/>
              </a:rPr>
              <a:t>상승됨</a:t>
            </a:r>
            <a:r>
              <a:rPr lang="en-US" altLang="ko-KR" sz="1400" b="0" i="0" dirty="0">
                <a:effectLst/>
                <a:latin typeface="-apple-system"/>
              </a:rPr>
              <a:t>.</a:t>
            </a:r>
            <a:endParaRPr lang="en-US" altLang="ko-KR" sz="14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3BF328C-7F5E-1EE5-905F-0D87611090D2}"/>
              </a:ext>
            </a:extLst>
          </p:cNvPr>
          <p:cNvCxnSpPr>
            <a:cxnSpLocks/>
          </p:cNvCxnSpPr>
          <p:nvPr/>
        </p:nvCxnSpPr>
        <p:spPr>
          <a:xfrm>
            <a:off x="3380180" y="2327564"/>
            <a:ext cx="6022438" cy="618836"/>
          </a:xfrm>
          <a:prstGeom prst="bentConnector3">
            <a:avLst>
              <a:gd name="adj1" fmla="val 99997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9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 descr="Python icon - Free download on Iconfinder">
            <a:extLst>
              <a:ext uri="{FF2B5EF4-FFF2-40B4-BE49-F238E27FC236}">
                <a16:creationId xmlns:a16="http://schemas.microsoft.com/office/drawing/2014/main" id="{32A20936-278B-58A1-001B-2E013FA5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26" y="1891150"/>
            <a:ext cx="1408043" cy="140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파이토치 기초 - 텐서 조작하기">
            <a:extLst>
              <a:ext uri="{FF2B5EF4-FFF2-40B4-BE49-F238E27FC236}">
                <a16:creationId xmlns:a16="http://schemas.microsoft.com/office/drawing/2014/main" id="{AB5284E9-0B1C-995B-DB22-8514736AC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55" y="1681921"/>
            <a:ext cx="1765852" cy="17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102AA1-D6AE-D768-51A1-B04AC8971938}"/>
              </a:ext>
            </a:extLst>
          </p:cNvPr>
          <p:cNvSpPr txBox="1"/>
          <p:nvPr/>
        </p:nvSpPr>
        <p:spPr>
          <a:xfrm>
            <a:off x="2134246" y="1317482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LANGUAGE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39102-99A3-20D7-7A07-3BF05DACE913}"/>
              </a:ext>
            </a:extLst>
          </p:cNvPr>
          <p:cNvSpPr txBox="1"/>
          <p:nvPr/>
        </p:nvSpPr>
        <p:spPr>
          <a:xfrm>
            <a:off x="8063836" y="1289990"/>
            <a:ext cx="168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FRAMEWORK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E2FDF-C088-DC69-9378-223B3104F27C}"/>
              </a:ext>
            </a:extLst>
          </p:cNvPr>
          <p:cNvSpPr txBox="1"/>
          <p:nvPr/>
        </p:nvSpPr>
        <p:spPr>
          <a:xfrm>
            <a:off x="3593629" y="3691596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PROCESS</a:t>
            </a:r>
            <a:endParaRPr lang="ko-KR" altLang="en-US" b="1" dirty="0"/>
          </a:p>
        </p:txBody>
      </p:sp>
      <p:pic>
        <p:nvPicPr>
          <p:cNvPr id="19462" name="Picture 6" descr="Amd - 무료 심벌 마크개 아이콘">
            <a:extLst>
              <a:ext uri="{FF2B5EF4-FFF2-40B4-BE49-F238E27FC236}">
                <a16:creationId xmlns:a16="http://schemas.microsoft.com/office/drawing/2014/main" id="{84D36948-739C-F2B3-5E9F-32FFB0C64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38" y="4341885"/>
            <a:ext cx="1174998" cy="117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A58FE1-0C0A-AABE-7976-248F00E1F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151" y="4060928"/>
            <a:ext cx="1417961" cy="14179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843E37-E493-1295-593B-FA08CE664CCC}"/>
              </a:ext>
            </a:extLst>
          </p:cNvPr>
          <p:cNvSpPr txBox="1"/>
          <p:nvPr/>
        </p:nvSpPr>
        <p:spPr>
          <a:xfrm>
            <a:off x="1469576" y="5797841"/>
            <a:ext cx="23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42934"/>
                </a:solidFill>
              </a:rPr>
              <a:t>Ryzen 5 3600 6-Core</a:t>
            </a:r>
            <a:endParaRPr lang="ko-KR" altLang="en-US" dirty="0">
              <a:solidFill>
                <a:srgbClr val="04293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A3000-F675-A54E-5066-A1A62A60829D}"/>
              </a:ext>
            </a:extLst>
          </p:cNvPr>
          <p:cNvSpPr txBox="1"/>
          <p:nvPr/>
        </p:nvSpPr>
        <p:spPr>
          <a:xfrm>
            <a:off x="4095236" y="5520842"/>
            <a:ext cx="2362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42934"/>
                </a:solidFill>
              </a:rPr>
              <a:t>CUDA </a:t>
            </a:r>
          </a:p>
          <a:p>
            <a:pPr algn="ctr"/>
            <a:r>
              <a:rPr lang="en-US" altLang="ko-KR" dirty="0">
                <a:solidFill>
                  <a:srgbClr val="042934"/>
                </a:solidFill>
              </a:rPr>
              <a:t>/</a:t>
            </a:r>
          </a:p>
          <a:p>
            <a:pPr algn="ctr"/>
            <a:r>
              <a:rPr lang="en-US" altLang="ko-KR" dirty="0">
                <a:solidFill>
                  <a:srgbClr val="042934"/>
                </a:solidFill>
              </a:rPr>
              <a:t>GeForce RTX 3060 Ti</a:t>
            </a:r>
            <a:endParaRPr lang="ko-KR" altLang="en-US" dirty="0">
              <a:solidFill>
                <a:srgbClr val="042934"/>
              </a:solidFill>
            </a:endParaRPr>
          </a:p>
        </p:txBody>
      </p:sp>
      <p:pic>
        <p:nvPicPr>
          <p:cNvPr id="19466" name="Picture 10">
            <a:extLst>
              <a:ext uri="{FF2B5EF4-FFF2-40B4-BE49-F238E27FC236}">
                <a16:creationId xmlns:a16="http://schemas.microsoft.com/office/drawing/2014/main" id="{6813647C-4E3B-5415-03A8-CA402F12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871" y="1891150"/>
            <a:ext cx="1184097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5C5FD8-6FBD-7E36-7070-5F9AC2F56431}"/>
              </a:ext>
            </a:extLst>
          </p:cNvPr>
          <p:cNvSpPr txBox="1"/>
          <p:nvPr/>
        </p:nvSpPr>
        <p:spPr>
          <a:xfrm>
            <a:off x="5085209" y="1317482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INTERFACE</a:t>
            </a:r>
            <a:endParaRPr lang="ko-KR" altLang="en-US" b="1" dirty="0"/>
          </a:p>
        </p:txBody>
      </p:sp>
      <p:pic>
        <p:nvPicPr>
          <p:cNvPr id="19468" name="Picture 12" descr="File type vscode - Files &amp; Folders Icons">
            <a:extLst>
              <a:ext uri="{FF2B5EF4-FFF2-40B4-BE49-F238E27FC236}">
                <a16:creationId xmlns:a16="http://schemas.microsoft.com/office/drawing/2014/main" id="{48B801A1-B261-B7D9-5796-4D212E37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60" y="4120061"/>
            <a:ext cx="1417962" cy="141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4C272A-350A-C80E-1DFD-7B0D0BCFA3C6}"/>
              </a:ext>
            </a:extLst>
          </p:cNvPr>
          <p:cNvSpPr txBox="1"/>
          <p:nvPr/>
        </p:nvSpPr>
        <p:spPr>
          <a:xfrm>
            <a:off x="8628862" y="36915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003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586A3F-4244-3D8F-28C3-12F262882742}"/>
              </a:ext>
            </a:extLst>
          </p:cNvPr>
          <p:cNvGrpSpPr/>
          <p:nvPr/>
        </p:nvGrpSpPr>
        <p:grpSpPr>
          <a:xfrm>
            <a:off x="689483" y="3924243"/>
            <a:ext cx="4358038" cy="1994741"/>
            <a:chOff x="-147281" y="3565846"/>
            <a:chExt cx="4358038" cy="199474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E39345-CB94-DFC8-5790-1AE192B85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367" y="3565846"/>
              <a:ext cx="2785390" cy="1522086"/>
            </a:xfrm>
            <a:prstGeom prst="rect">
              <a:avLst/>
            </a:prstGeom>
            <a:scene3d>
              <a:camera prst="orthographicFront">
                <a:rot lat="19800000" lon="18600000" rev="0"/>
              </a:camera>
              <a:lightRig rig="threePt" dir="t"/>
            </a:scene3d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C9BF88-D7F6-B94D-59AF-2D1BD4FFE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07" y="3565846"/>
              <a:ext cx="3078429" cy="1682218"/>
            </a:xfrm>
            <a:prstGeom prst="rect">
              <a:avLst/>
            </a:prstGeom>
            <a:scene3d>
              <a:camera prst="orthographicFront">
                <a:rot lat="19799996" lon="18600000" rev="0"/>
              </a:camera>
              <a:lightRig rig="threePt" dir="t"/>
            </a:scene3d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30F13D-3F8F-8104-6460-5ECA617A4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" y="3600716"/>
              <a:ext cx="3216758" cy="1757809"/>
            </a:xfrm>
            <a:prstGeom prst="rect">
              <a:avLst/>
            </a:prstGeom>
            <a:scene3d>
              <a:camera prst="orthographicFront">
                <a:rot lat="19799993" lon="18599986" rev="0"/>
              </a:camera>
              <a:lightRig rig="threePt" dir="t"/>
            </a:scene3d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93D7AE4-2769-D325-5F52-487548671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281" y="3600716"/>
              <a:ext cx="3586529" cy="1959871"/>
            </a:xfrm>
            <a:prstGeom prst="rect">
              <a:avLst/>
            </a:prstGeom>
            <a:scene3d>
              <a:camera prst="orthographicFront">
                <a:rot lat="19799993" lon="18599986" rev="0"/>
              </a:camera>
              <a:lightRig rig="threePt" dir="t"/>
            </a:scene3d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AF92E0-14F0-55E9-B678-D3C396A606A2}"/>
              </a:ext>
            </a:extLst>
          </p:cNvPr>
          <p:cNvGrpSpPr/>
          <p:nvPr/>
        </p:nvGrpSpPr>
        <p:grpSpPr>
          <a:xfrm>
            <a:off x="723782" y="1532647"/>
            <a:ext cx="4155865" cy="2000102"/>
            <a:chOff x="6638030" y="1565744"/>
            <a:chExt cx="4155865" cy="2000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7749BCA-0672-A717-2619-BFDA9ABDB7FE}"/>
                </a:ext>
              </a:extLst>
            </p:cNvPr>
            <p:cNvSpPr/>
            <p:nvPr/>
          </p:nvSpPr>
          <p:spPr>
            <a:xfrm flipV="1">
              <a:off x="6638030" y="1565744"/>
              <a:ext cx="4155865" cy="1519543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B9BAAF-1C2E-F5E3-EF89-8B9A609AA4EB}"/>
                </a:ext>
              </a:extLst>
            </p:cNvPr>
            <p:cNvSpPr txBox="1"/>
            <p:nvPr/>
          </p:nvSpPr>
          <p:spPr>
            <a:xfrm>
              <a:off x="6907696" y="1749964"/>
              <a:ext cx="3762568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params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num_layers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 [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num_heads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 [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dropout_rate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 [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0.1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0.2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0.3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ko-KR" sz="1400" b="0" dirty="0">
                  <a:solidFill>
                    <a:srgbClr val="CCCCCC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</a:br>
              <a:endParaRPr lang="en-US" altLang="ko-KR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endParaRPr lang="ko-KR" altLang="en-US" sz="1400" dirty="0"/>
            </a:p>
          </p:txBody>
        </p:sp>
      </p:grp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F22E930B-A7EE-2BE2-F1D8-6C93D6180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17775"/>
              </p:ext>
            </p:extLst>
          </p:nvPr>
        </p:nvGraphicFramePr>
        <p:xfrm>
          <a:off x="6065516" y="1156955"/>
          <a:ext cx="5402702" cy="4559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0668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E52B0A-D54E-4D1E-0C33-5484E5EF5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35411"/>
              </p:ext>
            </p:extLst>
          </p:nvPr>
        </p:nvGraphicFramePr>
        <p:xfrm>
          <a:off x="716789" y="1498704"/>
          <a:ext cx="10908447" cy="7674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943">
                  <a:extLst>
                    <a:ext uri="{9D8B030D-6E8A-4147-A177-3AD203B41FA5}">
                      <a16:colId xmlns:a16="http://schemas.microsoft.com/office/drawing/2014/main" val="2221282980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6491978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929363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4245001261"/>
                    </a:ext>
                  </a:extLst>
                </a:gridCol>
                <a:gridCol w="1719470">
                  <a:extLst>
                    <a:ext uri="{9D8B030D-6E8A-4147-A177-3AD203B41FA5}">
                      <a16:colId xmlns:a16="http://schemas.microsoft.com/office/drawing/2014/main" val="795983597"/>
                    </a:ext>
                  </a:extLst>
                </a:gridCol>
                <a:gridCol w="1958008">
                  <a:extLst>
                    <a:ext uri="{9D8B030D-6E8A-4147-A177-3AD203B41FA5}">
                      <a16:colId xmlns:a16="http://schemas.microsoft.com/office/drawing/2014/main" val="1658686302"/>
                    </a:ext>
                  </a:extLst>
                </a:gridCol>
                <a:gridCol w="2335696">
                  <a:extLst>
                    <a:ext uri="{9D8B030D-6E8A-4147-A177-3AD203B41FA5}">
                      <a16:colId xmlns:a16="http://schemas.microsoft.com/office/drawing/2014/main" val="1363310782"/>
                    </a:ext>
                  </a:extLst>
                </a:gridCol>
              </a:tblGrid>
              <a:tr h="419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embedding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Heads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Layers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Dropout_rate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Learning_rate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Weight_decay</a:t>
                      </a:r>
                      <a:r>
                        <a:rPr lang="en-US" altLang="ko-KR" sz="1400" dirty="0"/>
                        <a:t> / L2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85622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2241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B8E1676-CE24-1ABB-56BE-0169BAA81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7" y="2471888"/>
            <a:ext cx="7204698" cy="3937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D981B8-FF87-A422-27A9-23264D145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19" y="2471888"/>
            <a:ext cx="4305122" cy="38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E29F1B-9CCD-0A2E-681C-216751F98D7D}"/>
              </a:ext>
            </a:extLst>
          </p:cNvPr>
          <p:cNvGrpSpPr/>
          <p:nvPr/>
        </p:nvGrpSpPr>
        <p:grpSpPr>
          <a:xfrm rot="10800000" flipH="1">
            <a:off x="7241308" y="4332832"/>
            <a:ext cx="4128655" cy="513615"/>
            <a:chOff x="6973455" y="2272145"/>
            <a:chExt cx="4128655" cy="51361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F544586-9F94-A3DA-3648-45010A575DD5}"/>
                </a:ext>
              </a:extLst>
            </p:cNvPr>
            <p:cNvCxnSpPr/>
            <p:nvPr/>
          </p:nvCxnSpPr>
          <p:spPr>
            <a:xfrm flipV="1">
              <a:off x="6973455" y="2272145"/>
              <a:ext cx="452581" cy="5136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AC92E0A-02E5-4B2C-29DE-A3820AAD7A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2281382"/>
              <a:ext cx="368531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3129FB-6D9E-996F-8565-60DDF68D1067}"/>
              </a:ext>
            </a:extLst>
          </p:cNvPr>
          <p:cNvGrpSpPr/>
          <p:nvPr/>
        </p:nvGrpSpPr>
        <p:grpSpPr>
          <a:xfrm flipH="1">
            <a:off x="806239" y="2635861"/>
            <a:ext cx="4171315" cy="513615"/>
            <a:chOff x="6973455" y="2272145"/>
            <a:chExt cx="4128655" cy="513615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D8FEDAC-FD87-9CE5-52AB-E22F9ACE03A9}"/>
                </a:ext>
              </a:extLst>
            </p:cNvPr>
            <p:cNvCxnSpPr/>
            <p:nvPr/>
          </p:nvCxnSpPr>
          <p:spPr>
            <a:xfrm flipV="1">
              <a:off x="6973455" y="2272145"/>
              <a:ext cx="452581" cy="5136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10C7E1D-E837-AF17-CB6C-F3C29E2CB3D3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2281382"/>
              <a:ext cx="368531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267132-4330-008C-8DEC-33DE898E85C8}"/>
              </a:ext>
            </a:extLst>
          </p:cNvPr>
          <p:cNvGrpSpPr/>
          <p:nvPr/>
        </p:nvGrpSpPr>
        <p:grpSpPr>
          <a:xfrm>
            <a:off x="7241309" y="2473771"/>
            <a:ext cx="4128655" cy="513615"/>
            <a:chOff x="6973455" y="2272145"/>
            <a:chExt cx="4128655" cy="513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10375-FF79-57FC-6BD1-8596C76597F1}"/>
                </a:ext>
              </a:extLst>
            </p:cNvPr>
            <p:cNvCxnSpPr/>
            <p:nvPr/>
          </p:nvCxnSpPr>
          <p:spPr>
            <a:xfrm flipV="1">
              <a:off x="6973455" y="2272145"/>
              <a:ext cx="452581" cy="5136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289CC47-A269-3045-A94A-2BF12CB0E4EE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2281382"/>
              <a:ext cx="368531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854F15-2CB2-4702-9502-AFC9C25CD2FE}"/>
              </a:ext>
            </a:extLst>
          </p:cNvPr>
          <p:cNvGrpSpPr/>
          <p:nvPr/>
        </p:nvGrpSpPr>
        <p:grpSpPr>
          <a:xfrm rot="10800000">
            <a:off x="806241" y="4401977"/>
            <a:ext cx="4128655" cy="513615"/>
            <a:chOff x="6973455" y="2272145"/>
            <a:chExt cx="4128655" cy="51361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807C540-609A-0298-068B-22F3BEB43B0D}"/>
                </a:ext>
              </a:extLst>
            </p:cNvPr>
            <p:cNvCxnSpPr/>
            <p:nvPr/>
          </p:nvCxnSpPr>
          <p:spPr>
            <a:xfrm flipV="1">
              <a:off x="6973455" y="2272145"/>
              <a:ext cx="452581" cy="5136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1CAD1C-399E-D24B-23E3-08D5B82BEA8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2281382"/>
              <a:ext cx="368531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F9CF0E-59C7-835D-0E7D-E23C6C92D965}"/>
              </a:ext>
            </a:extLst>
          </p:cNvPr>
          <p:cNvGrpSpPr/>
          <p:nvPr/>
        </p:nvGrpSpPr>
        <p:grpSpPr>
          <a:xfrm>
            <a:off x="4747490" y="2905402"/>
            <a:ext cx="2641600" cy="1645923"/>
            <a:chOff x="4775200" y="2850415"/>
            <a:chExt cx="2641600" cy="1645923"/>
          </a:xfrm>
          <a:solidFill>
            <a:schemeClr val="bg1"/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BCA545-8D8D-6DB0-D173-2EBB04E3F354}"/>
                </a:ext>
              </a:extLst>
            </p:cNvPr>
            <p:cNvSpPr/>
            <p:nvPr/>
          </p:nvSpPr>
          <p:spPr>
            <a:xfrm>
              <a:off x="4775200" y="2850415"/>
              <a:ext cx="2641600" cy="1645923"/>
            </a:xfrm>
            <a:prstGeom prst="roundRect">
              <a:avLst/>
            </a:prstGeom>
            <a:grp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D28256-6142-9A80-983A-E44EDCE79126}"/>
                </a:ext>
              </a:extLst>
            </p:cNvPr>
            <p:cNvSpPr txBox="1"/>
            <p:nvPr/>
          </p:nvSpPr>
          <p:spPr>
            <a:xfrm>
              <a:off x="5005265" y="3077517"/>
              <a:ext cx="2337499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0" i="0" dirty="0">
                  <a:solidFill>
                    <a:srgbClr val="042934"/>
                  </a:solidFill>
                  <a:effectLst/>
                  <a:latin typeface="Consolas" panose="020B0609020204030204" pitchFamily="49" charset="0"/>
                </a:rPr>
                <a:t>Loss: 0.1123 </a:t>
              </a:r>
            </a:p>
            <a:p>
              <a:r>
                <a:rPr lang="en-US" altLang="ko-KR" b="0" i="0" dirty="0">
                  <a:solidFill>
                    <a:srgbClr val="042934"/>
                  </a:solidFill>
                  <a:effectLst/>
                  <a:latin typeface="Consolas" panose="020B0609020204030204" pitchFamily="49" charset="0"/>
                </a:rPr>
                <a:t>Accuracy: 0.9664 </a:t>
              </a:r>
            </a:p>
            <a:p>
              <a:r>
                <a:rPr lang="en-US" altLang="ko-KR" b="0" i="0" dirty="0">
                  <a:solidFill>
                    <a:srgbClr val="042934"/>
                  </a:solidFill>
                  <a:effectLst/>
                  <a:latin typeface="Consolas" panose="020B0609020204030204" pitchFamily="49" charset="0"/>
                </a:rPr>
                <a:t>F1 Score: 0.9663 </a:t>
              </a:r>
            </a:p>
            <a:p>
              <a:r>
                <a:rPr lang="en-US" altLang="ko-KR" b="0" i="0" dirty="0">
                  <a:solidFill>
                    <a:srgbClr val="042934"/>
                  </a:solidFill>
                  <a:effectLst/>
                  <a:latin typeface="Consolas" panose="020B0609020204030204" pitchFamily="49" charset="0"/>
                </a:rPr>
                <a:t>AUC-ROC: 0.9940</a:t>
              </a:r>
              <a:endParaRPr lang="ko-KR" altLang="en-US" dirty="0">
                <a:solidFill>
                  <a:srgbClr val="042934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02E93F-3D02-073E-6A4E-D66D2F80D8C7}"/>
              </a:ext>
            </a:extLst>
          </p:cNvPr>
          <p:cNvSpPr txBox="1"/>
          <p:nvPr/>
        </p:nvSpPr>
        <p:spPr>
          <a:xfrm>
            <a:off x="1171369" y="214838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42934"/>
                </a:solidFill>
                <a:latin typeface="+mn-ea"/>
              </a:rPr>
              <a:t>학습할 데이터가 적었는가</a:t>
            </a:r>
            <a:r>
              <a:rPr lang="en-US" altLang="ko-KR" b="1" dirty="0">
                <a:solidFill>
                  <a:srgbClr val="042934"/>
                </a:solidFill>
                <a:latin typeface="+mn-ea"/>
              </a:rPr>
              <a:t>?</a:t>
            </a:r>
            <a:endParaRPr lang="ko-KR" altLang="en-US" b="1" dirty="0">
              <a:solidFill>
                <a:srgbClr val="042934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B867B-F1E3-18E3-5EFB-BAB641D942C2}"/>
              </a:ext>
            </a:extLst>
          </p:cNvPr>
          <p:cNvSpPr txBox="1"/>
          <p:nvPr/>
        </p:nvSpPr>
        <p:spPr>
          <a:xfrm>
            <a:off x="7843994" y="2005150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42934"/>
                </a:solidFill>
                <a:latin typeface="+mn-ea"/>
              </a:rPr>
              <a:t>모델이 데이터를 외우지 않았는가</a:t>
            </a:r>
            <a:r>
              <a:rPr lang="en-US" altLang="ko-KR" sz="1600" b="1" dirty="0">
                <a:solidFill>
                  <a:srgbClr val="042934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42934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99C3C-9A01-B933-241D-73C8C2970308}"/>
              </a:ext>
            </a:extLst>
          </p:cNvPr>
          <p:cNvSpPr txBox="1"/>
          <p:nvPr/>
        </p:nvSpPr>
        <p:spPr>
          <a:xfrm>
            <a:off x="1063556" y="4457497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42934"/>
                </a:solidFill>
                <a:latin typeface="+mn-ea"/>
              </a:rPr>
              <a:t>데이터가 편향되어 있지 않은가</a:t>
            </a:r>
            <a:r>
              <a:rPr lang="en-US" altLang="ko-KR" sz="1600" b="1" dirty="0">
                <a:solidFill>
                  <a:srgbClr val="042934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42934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F2882F-ADE1-08DC-1977-29BEBD7C2C63}"/>
              </a:ext>
            </a:extLst>
          </p:cNvPr>
          <p:cNvSpPr txBox="1"/>
          <p:nvPr/>
        </p:nvSpPr>
        <p:spPr>
          <a:xfrm>
            <a:off x="8089864" y="4420363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42934"/>
                </a:solidFill>
                <a:latin typeface="+mn-ea"/>
              </a:rPr>
              <a:t>데이터가 </a:t>
            </a:r>
            <a:r>
              <a:rPr lang="ko-KR" altLang="en-US" sz="1600" b="1" dirty="0" err="1">
                <a:solidFill>
                  <a:srgbClr val="042934"/>
                </a:solidFill>
                <a:latin typeface="+mn-ea"/>
              </a:rPr>
              <a:t>누수되지</a:t>
            </a:r>
            <a:r>
              <a:rPr lang="ko-KR" altLang="en-US" sz="1600" b="1" dirty="0">
                <a:solidFill>
                  <a:srgbClr val="042934"/>
                </a:solidFill>
                <a:latin typeface="+mn-ea"/>
              </a:rPr>
              <a:t> 않았는가</a:t>
            </a:r>
            <a:r>
              <a:rPr lang="en-US" altLang="ko-KR" sz="1600" b="1" dirty="0">
                <a:solidFill>
                  <a:srgbClr val="042934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42934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CB98DB-5BCF-4C9E-1BBB-6AC770A63AC6}"/>
              </a:ext>
            </a:extLst>
          </p:cNvPr>
          <p:cNvSpPr txBox="1"/>
          <p:nvPr/>
        </p:nvSpPr>
        <p:spPr>
          <a:xfrm>
            <a:off x="1132240" y="2730578"/>
            <a:ext cx="3062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학습을 위한 데이터가 적으면 </a:t>
            </a:r>
            <a:endParaRPr lang="en-US" altLang="ko-KR" sz="1200" dirty="0"/>
          </a:p>
          <a:p>
            <a:r>
              <a:rPr lang="ko-KR" altLang="en-US" sz="1200" dirty="0"/>
              <a:t>높은 값의 </a:t>
            </a:r>
            <a:r>
              <a:rPr lang="en-US" altLang="ko-KR" sz="1200" dirty="0"/>
              <a:t>AUC-ROC</a:t>
            </a:r>
            <a:r>
              <a:rPr lang="ko-KR" altLang="en-US" sz="1200" dirty="0"/>
              <a:t>가 출력될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2.6GB </a:t>
            </a:r>
            <a:r>
              <a:rPr lang="ko-KR" altLang="en-US" sz="1200" dirty="0"/>
              <a:t>크기의 데이터를 이용하였지만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보다 더 많은 데이터를 필요로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F5668A-4FE6-130B-28F3-28D89D5F713A}"/>
              </a:ext>
            </a:extLst>
          </p:cNvPr>
          <p:cNvSpPr txBox="1"/>
          <p:nvPr/>
        </p:nvSpPr>
        <p:spPr>
          <a:xfrm>
            <a:off x="7937068" y="2598003"/>
            <a:ext cx="3326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데이터가 적음으로서 모델이 데이터를 외우는</a:t>
            </a:r>
            <a:endParaRPr lang="en-US" altLang="ko-KR" sz="1200" dirty="0"/>
          </a:p>
          <a:p>
            <a:r>
              <a:rPr lang="ko-KR" altLang="en-US" sz="1200" dirty="0"/>
              <a:t>경우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과적합</a:t>
            </a:r>
            <a:r>
              <a:rPr lang="en-US" altLang="ko-KR" sz="1200" dirty="0"/>
              <a:t>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이런 경우 실제 운영 환경에서 성능이 </a:t>
            </a:r>
            <a:endParaRPr lang="en-US" altLang="ko-KR" sz="1200" dirty="0"/>
          </a:p>
          <a:p>
            <a:r>
              <a:rPr lang="ko-KR" altLang="en-US" sz="1200" dirty="0"/>
              <a:t>저하될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7D75F-983A-2C1B-7873-96E6CE1CDF95}"/>
              </a:ext>
            </a:extLst>
          </p:cNvPr>
          <p:cNvSpPr txBox="1"/>
          <p:nvPr/>
        </p:nvSpPr>
        <p:spPr>
          <a:xfrm>
            <a:off x="990467" y="5043271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데이터셋에 편향이 존재할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이러한 지표는</a:t>
            </a:r>
            <a:endParaRPr lang="en-US" altLang="ko-KR" sz="1200" dirty="0"/>
          </a:p>
          <a:p>
            <a:r>
              <a:rPr lang="ko-KR" altLang="en-US" sz="1200" dirty="0"/>
              <a:t>특정 클래스나 패턴에 대한 과도한 학습을</a:t>
            </a:r>
            <a:endParaRPr lang="en-US" altLang="ko-KR" sz="1200" dirty="0"/>
          </a:p>
          <a:p>
            <a:r>
              <a:rPr lang="ko-KR" altLang="en-US" sz="1200" dirty="0"/>
              <a:t>의미할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불균형 </a:t>
            </a:r>
            <a:r>
              <a:rPr lang="ko-KR" altLang="en-US" sz="1200" dirty="0" err="1"/>
              <a:t>데이터셋일</a:t>
            </a:r>
            <a:r>
              <a:rPr lang="ko-KR" altLang="en-US" sz="1200" dirty="0"/>
              <a:t> 수 있다</a:t>
            </a:r>
            <a:r>
              <a:rPr lang="en-US" altLang="ko-KR" sz="12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8AF033-EA3C-5E16-49FE-CE571FC5784E}"/>
              </a:ext>
            </a:extLst>
          </p:cNvPr>
          <p:cNvSpPr txBox="1"/>
          <p:nvPr/>
        </p:nvSpPr>
        <p:spPr>
          <a:xfrm>
            <a:off x="7571135" y="5032462"/>
            <a:ext cx="434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훈련 데이터에 포함된 정보가 검증 데이터에 유출될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이러한 경우 비정상적으로 높은 성능을 보일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89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04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4242E"/>
                </a:solidFill>
                <a:latin typeface="+mn-ea"/>
              </a:rPr>
              <a:t>구현 결과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624029" y="6466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ㆍ웹</a:t>
            </a:r>
            <a:r>
              <a:rPr lang="ko-KR" altLang="en-US" sz="1200" b="1" dirty="0">
                <a:solidFill>
                  <a:srgbClr val="04242E"/>
                </a:solidFill>
              </a:rPr>
              <a:t> 페이지</a:t>
            </a: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2124999" y="6443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트러블슈팅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660088" y="6466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참고 문헌</a:t>
            </a: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A8AB913-F810-45ED-F801-E64998157172}"/>
              </a:ext>
            </a:extLst>
          </p:cNvPr>
          <p:cNvSpPr/>
          <p:nvPr/>
        </p:nvSpPr>
        <p:spPr>
          <a:xfrm>
            <a:off x="328504" y="960872"/>
            <a:ext cx="150226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8203 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6876D-CDD7-A5A9-9BE6-325EF3BD990E}"/>
              </a:ext>
            </a:extLst>
          </p:cNvPr>
          <p:cNvSpPr/>
          <p:nvPr/>
        </p:nvSpPr>
        <p:spPr>
          <a:xfrm>
            <a:off x="-1" y="0"/>
            <a:ext cx="6031345" cy="6858000"/>
          </a:xfrm>
          <a:prstGeom prst="rect">
            <a:avLst/>
          </a:prstGeom>
          <a:solidFill>
            <a:srgbClr val="04293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BF14A-ABBD-1009-E8AB-219373833A82}"/>
              </a:ext>
            </a:extLst>
          </p:cNvPr>
          <p:cNvCxnSpPr>
            <a:cxnSpLocks/>
          </p:cNvCxnSpPr>
          <p:nvPr/>
        </p:nvCxnSpPr>
        <p:spPr>
          <a:xfrm flipH="1">
            <a:off x="6031344" y="1450240"/>
            <a:ext cx="6160656" cy="0"/>
          </a:xfrm>
          <a:prstGeom prst="line">
            <a:avLst/>
          </a:prstGeom>
          <a:ln>
            <a:solidFill>
              <a:srgbClr val="0429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8CBB9C-022B-E105-DD13-E14C6FD2755C}"/>
              </a:ext>
            </a:extLst>
          </p:cNvPr>
          <p:cNvGrpSpPr/>
          <p:nvPr/>
        </p:nvGrpSpPr>
        <p:grpSpPr>
          <a:xfrm>
            <a:off x="6742443" y="1727339"/>
            <a:ext cx="2981907" cy="1343381"/>
            <a:chOff x="8685082" y="1739399"/>
            <a:chExt cx="2981907" cy="13433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EB3A55-8C18-0124-FD00-D418B2D92B2A}"/>
                </a:ext>
              </a:extLst>
            </p:cNvPr>
            <p:cNvSpPr txBox="1"/>
            <p:nvPr/>
          </p:nvSpPr>
          <p:spPr>
            <a:xfrm>
              <a:off x="8685082" y="1739399"/>
              <a:ext cx="2981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42934"/>
                  </a:solidFill>
                  <a:latin typeface="Bahnschrift" panose="020B0502040204020203" pitchFamily="34" charset="0"/>
                  <a:ea typeface="나눔고딕" panose="020D0604000000000000" pitchFamily="50" charset="-127"/>
                </a:rPr>
                <a:t>01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solidFill>
                    <a:srgbClr val="042934"/>
                  </a:solidFill>
                  <a:latin typeface="+mj-lt"/>
                  <a:ea typeface="나눔고딕" panose="020D0604000000000000" pitchFamily="50" charset="-127"/>
                </a:rPr>
                <a:t>팀 및 프로젝트 개요</a:t>
              </a:r>
              <a:endParaRPr lang="en-US" altLang="ko-KR" sz="2000" b="1" dirty="0">
                <a:solidFill>
                  <a:srgbClr val="042934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CADFEE-F4FE-88A1-6759-1D909EFCC9EB}"/>
                </a:ext>
              </a:extLst>
            </p:cNvPr>
            <p:cNvSpPr txBox="1"/>
            <p:nvPr/>
          </p:nvSpPr>
          <p:spPr>
            <a:xfrm>
              <a:off x="8989997" y="2385730"/>
              <a:ext cx="2581156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팀 구성 및 조원 역할 부여</a:t>
              </a:r>
              <a:endParaRPr lang="en-US" altLang="ko-KR" sz="1400" dirty="0">
                <a:solidFill>
                  <a:srgbClr val="042934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프로젝트 구성 소개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3CA328-833A-B246-7749-8C545C9D87D8}"/>
              </a:ext>
            </a:extLst>
          </p:cNvPr>
          <p:cNvGrpSpPr/>
          <p:nvPr/>
        </p:nvGrpSpPr>
        <p:grpSpPr>
          <a:xfrm>
            <a:off x="6742443" y="3099064"/>
            <a:ext cx="2255746" cy="1270450"/>
            <a:chOff x="8685082" y="3032061"/>
            <a:chExt cx="2255746" cy="127045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DCA75B-B135-6876-CAB6-914660E2644F}"/>
                </a:ext>
              </a:extLst>
            </p:cNvPr>
            <p:cNvSpPr txBox="1"/>
            <p:nvPr/>
          </p:nvSpPr>
          <p:spPr>
            <a:xfrm>
              <a:off x="8685082" y="3032061"/>
              <a:ext cx="2255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42934"/>
                  </a:solidFill>
                  <a:latin typeface="Bahnschrift" panose="020B0502040204020203" pitchFamily="34" charset="0"/>
                  <a:ea typeface="나눔고딕" panose="020D0604000000000000" pitchFamily="50" charset="-127"/>
                </a:rPr>
                <a:t>02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solidFill>
                    <a:srgbClr val="042934"/>
                  </a:solidFill>
                  <a:latin typeface="+mj-lt"/>
                  <a:ea typeface="나눔고딕" panose="020D0604000000000000" pitchFamily="50" charset="-127"/>
                </a:rPr>
                <a:t>계획 및 과정</a:t>
              </a:r>
              <a:endParaRPr lang="en-US" altLang="ko-KR" sz="2000" b="1" dirty="0">
                <a:solidFill>
                  <a:srgbClr val="042934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4DCC2B-5746-C5C5-95CE-90D8E53F85B6}"/>
                </a:ext>
              </a:extLst>
            </p:cNvPr>
            <p:cNvSpPr txBox="1"/>
            <p:nvPr/>
          </p:nvSpPr>
          <p:spPr>
            <a:xfrm>
              <a:off x="9023315" y="3605461"/>
              <a:ext cx="1917513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개발 계획 및 과정</a:t>
              </a:r>
              <a:endParaRPr lang="en-US" altLang="ko-KR" sz="1400" dirty="0">
                <a:solidFill>
                  <a:srgbClr val="042934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사용 플랫폼</a:t>
              </a:r>
              <a:r>
                <a:rPr lang="en-US" altLang="ko-KR" sz="1400" dirty="0">
                  <a:solidFill>
                    <a:srgbClr val="042934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소개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7CF6B50-C0A4-6AF2-F745-FD03A30A81A7}"/>
              </a:ext>
            </a:extLst>
          </p:cNvPr>
          <p:cNvSpPr txBox="1"/>
          <p:nvPr/>
        </p:nvSpPr>
        <p:spPr>
          <a:xfrm>
            <a:off x="6742443" y="4397858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42934"/>
                </a:solidFill>
                <a:latin typeface="Bahnschrift" panose="020B0502040204020203" pitchFamily="34" charset="0"/>
                <a:ea typeface="나눔고딕" panose="020D0604000000000000" pitchFamily="50" charset="-127"/>
              </a:rPr>
              <a:t>03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WEB &amp; AI</a:t>
            </a:r>
            <a:endParaRPr lang="en-US" altLang="ko-KR" sz="2000" b="1" dirty="0">
              <a:solidFill>
                <a:srgbClr val="042934"/>
              </a:solidFill>
              <a:latin typeface="+mj-lt"/>
              <a:ea typeface="나눔고딕" panose="020D0604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A635B76-242E-7614-DA17-330DC97ACDA4}"/>
              </a:ext>
            </a:extLst>
          </p:cNvPr>
          <p:cNvGrpSpPr/>
          <p:nvPr/>
        </p:nvGrpSpPr>
        <p:grpSpPr>
          <a:xfrm>
            <a:off x="6742443" y="5072534"/>
            <a:ext cx="1931939" cy="1343381"/>
            <a:chOff x="8685082" y="5084594"/>
            <a:chExt cx="1931939" cy="13433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3F538B-CD38-413C-A954-47A65A3C3D45}"/>
                </a:ext>
              </a:extLst>
            </p:cNvPr>
            <p:cNvSpPr txBox="1"/>
            <p:nvPr/>
          </p:nvSpPr>
          <p:spPr>
            <a:xfrm>
              <a:off x="8685082" y="5084594"/>
              <a:ext cx="1931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42934"/>
                  </a:solidFill>
                  <a:latin typeface="Bahnschrift" panose="020B0502040204020203" pitchFamily="34" charset="0"/>
                  <a:ea typeface="나눔고딕" panose="020D0604000000000000" pitchFamily="50" charset="-127"/>
                </a:rPr>
                <a:t>04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 결과</a:t>
              </a:r>
              <a:endParaRPr lang="en-US" altLang="ko-KR" sz="2000" b="1" dirty="0">
                <a:solidFill>
                  <a:srgbClr val="042934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893176-740A-995A-7C73-3068C1B23B96}"/>
                </a:ext>
              </a:extLst>
            </p:cNvPr>
            <p:cNvSpPr txBox="1"/>
            <p:nvPr/>
          </p:nvSpPr>
          <p:spPr>
            <a:xfrm>
              <a:off x="9127511" y="5730925"/>
              <a:ext cx="1370888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트러블슈팅</a:t>
              </a:r>
              <a:endParaRPr lang="en-US" altLang="ko-KR" sz="1400" dirty="0">
                <a:solidFill>
                  <a:srgbClr val="042934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참고문헌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2D50E0B-F7C8-7EAD-BA52-79CC29216838}"/>
              </a:ext>
            </a:extLst>
          </p:cNvPr>
          <p:cNvGrpSpPr/>
          <p:nvPr/>
        </p:nvGrpSpPr>
        <p:grpSpPr>
          <a:xfrm>
            <a:off x="9279657" y="411041"/>
            <a:ext cx="2667718" cy="913631"/>
            <a:chOff x="9127511" y="411041"/>
            <a:chExt cx="2667718" cy="9136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F05DA4-1F6B-CBDE-C891-68E9A03E27D2}"/>
                </a:ext>
              </a:extLst>
            </p:cNvPr>
            <p:cNvSpPr txBox="1"/>
            <p:nvPr/>
          </p:nvSpPr>
          <p:spPr>
            <a:xfrm>
              <a:off x="9127511" y="616786"/>
              <a:ext cx="26677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42934"/>
                  </a:solidFill>
                  <a:latin typeface="Bahnschrift" panose="020B0502040204020203" pitchFamily="34" charset="0"/>
                </a:rPr>
                <a:t>CONTENTS</a:t>
              </a:r>
              <a:endParaRPr lang="ko-KR" altLang="en-US" sz="4000" b="1" dirty="0">
                <a:solidFill>
                  <a:srgbClr val="042934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FA5CE4-A036-FBB5-7072-2AB85D021C22}"/>
                </a:ext>
              </a:extLst>
            </p:cNvPr>
            <p:cNvSpPr txBox="1"/>
            <p:nvPr/>
          </p:nvSpPr>
          <p:spPr>
            <a:xfrm>
              <a:off x="9748300" y="411041"/>
              <a:ext cx="2000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</a:rPr>
                <a:t>First semester of 2024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BCE098ED-3E78-F563-1512-0D80B880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2" y="104097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E803B9-EDE8-1F60-399D-719646294198}"/>
              </a:ext>
            </a:extLst>
          </p:cNvPr>
          <p:cNvCxnSpPr>
            <a:cxnSpLocks/>
          </p:cNvCxnSpPr>
          <p:nvPr/>
        </p:nvCxnSpPr>
        <p:spPr>
          <a:xfrm>
            <a:off x="5837381" y="888141"/>
            <a:ext cx="517236" cy="7204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D5B28D-C43E-FAB3-437F-5BBE9F6F84C1}"/>
              </a:ext>
            </a:extLst>
          </p:cNvPr>
          <p:cNvCxnSpPr>
            <a:cxnSpLocks/>
          </p:cNvCxnSpPr>
          <p:nvPr/>
        </p:nvCxnSpPr>
        <p:spPr>
          <a:xfrm>
            <a:off x="5837381" y="5006011"/>
            <a:ext cx="517236" cy="7204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173CB1-7C8D-D05F-D126-0DBE637F985D}"/>
              </a:ext>
            </a:extLst>
          </p:cNvPr>
          <p:cNvSpPr txBox="1"/>
          <p:nvPr/>
        </p:nvSpPr>
        <p:spPr>
          <a:xfrm>
            <a:off x="3543057" y="2456871"/>
            <a:ext cx="5105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THANK YOU</a:t>
            </a:r>
            <a:endParaRPr lang="ko-KR" altLang="en-US" sz="8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94B73-FE2C-E79D-DCEE-02F7B19BC62A}"/>
              </a:ext>
            </a:extLst>
          </p:cNvPr>
          <p:cNvSpPr txBox="1"/>
          <p:nvPr/>
        </p:nvSpPr>
        <p:spPr>
          <a:xfrm>
            <a:off x="4793399" y="239122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ahnschrift SemiBold" panose="020B0502040204020203" pitchFamily="34" charset="0"/>
              </a:rPr>
              <a:t>GAME-EXCLUSIVE SITE</a:t>
            </a:r>
            <a:endParaRPr lang="ko-KR" alt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4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01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4242E"/>
                </a:solidFill>
                <a:latin typeface="+mn-ea"/>
              </a:rPr>
              <a:t>팀 및 프로젝트 개요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635060" y="6466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ㆍ팀</a:t>
            </a:r>
            <a:r>
              <a:rPr lang="ko-KR" altLang="en-US" sz="1200" b="1" dirty="0">
                <a:solidFill>
                  <a:srgbClr val="04242E"/>
                </a:solidFill>
              </a:rPr>
              <a:t> 구성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1947981" y="65067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프로젝트 소개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600511" y="64663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프로젝트 목표</a:t>
            </a: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순서도: 수행의 시작/종료 3079">
            <a:extLst>
              <a:ext uri="{FF2B5EF4-FFF2-40B4-BE49-F238E27FC236}">
                <a16:creationId xmlns:a16="http://schemas.microsoft.com/office/drawing/2014/main" id="{989DC33D-ABBC-FAE0-42B7-A3DA26C35979}"/>
              </a:ext>
            </a:extLst>
          </p:cNvPr>
          <p:cNvSpPr/>
          <p:nvPr/>
        </p:nvSpPr>
        <p:spPr>
          <a:xfrm>
            <a:off x="328504" y="960872"/>
            <a:ext cx="150226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14" name="그룹 3113">
            <a:extLst>
              <a:ext uri="{FF2B5EF4-FFF2-40B4-BE49-F238E27FC236}">
                <a16:creationId xmlns:a16="http://schemas.microsoft.com/office/drawing/2014/main" id="{EC87E5F7-A795-B796-1A98-53C2F8C383E9}"/>
              </a:ext>
            </a:extLst>
          </p:cNvPr>
          <p:cNvGrpSpPr/>
          <p:nvPr/>
        </p:nvGrpSpPr>
        <p:grpSpPr>
          <a:xfrm>
            <a:off x="1734906" y="2062670"/>
            <a:ext cx="9145148" cy="3569590"/>
            <a:chOff x="1598073" y="2090379"/>
            <a:chExt cx="9145148" cy="3569590"/>
          </a:xfrm>
        </p:grpSpPr>
        <p:grpSp>
          <p:nvGrpSpPr>
            <p:cNvPr id="3111" name="그룹 3110">
              <a:extLst>
                <a:ext uri="{FF2B5EF4-FFF2-40B4-BE49-F238E27FC236}">
                  <a16:creationId xmlns:a16="http://schemas.microsoft.com/office/drawing/2014/main" id="{6A9D78B4-09E4-7365-B45F-368E16D4FC76}"/>
                </a:ext>
              </a:extLst>
            </p:cNvPr>
            <p:cNvGrpSpPr/>
            <p:nvPr/>
          </p:nvGrpSpPr>
          <p:grpSpPr>
            <a:xfrm>
              <a:off x="1598073" y="2090379"/>
              <a:ext cx="3893916" cy="1260000"/>
              <a:chOff x="4503628" y="1713915"/>
              <a:chExt cx="3893916" cy="1260000"/>
            </a:xfrm>
          </p:grpSpPr>
          <p:pic>
            <p:nvPicPr>
              <p:cNvPr id="3086" name="그림 3085" descr="@YoungHyeon1">
                <a:extLst>
                  <a:ext uri="{FF2B5EF4-FFF2-40B4-BE49-F238E27FC236}">
                    <a16:creationId xmlns:a16="http://schemas.microsoft.com/office/drawing/2014/main" id="{AFEADBF6-E586-A5F4-9259-73E558A82B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2" b="803"/>
              <a:stretch>
                <a:fillRect/>
              </a:stretch>
            </p:blipFill>
            <p:spPr bwMode="auto">
              <a:xfrm>
                <a:off x="4503628" y="1713915"/>
                <a:ext cx="1260001" cy="1260000"/>
              </a:xfrm>
              <a:custGeom>
                <a:avLst/>
                <a:gdLst>
                  <a:gd name="connsiteX0" fmla="*/ 809981 w 1620000"/>
                  <a:gd name="connsiteY0" fmla="*/ 0 h 1619999"/>
                  <a:gd name="connsiteX1" fmla="*/ 810020 w 1620000"/>
                  <a:gd name="connsiteY1" fmla="*/ 0 h 1619999"/>
                  <a:gd name="connsiteX2" fmla="*/ 892818 w 1620000"/>
                  <a:gd name="connsiteY2" fmla="*/ 4181 h 1619999"/>
                  <a:gd name="connsiteX3" fmla="*/ 1620000 w 1620000"/>
                  <a:gd name="connsiteY3" fmla="*/ 809999 h 1619999"/>
                  <a:gd name="connsiteX4" fmla="*/ 810000 w 1620000"/>
                  <a:gd name="connsiteY4" fmla="*/ 1619999 h 1619999"/>
                  <a:gd name="connsiteX5" fmla="*/ 0 w 1620000"/>
                  <a:gd name="connsiteY5" fmla="*/ 809999 h 1619999"/>
                  <a:gd name="connsiteX6" fmla="*/ 727182 w 1620000"/>
                  <a:gd name="connsiteY6" fmla="*/ 4181 h 161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0000" h="1619999">
                    <a:moveTo>
                      <a:pt x="809981" y="0"/>
                    </a:moveTo>
                    <a:lnTo>
                      <a:pt x="810020" y="0"/>
                    </a:lnTo>
                    <a:lnTo>
                      <a:pt x="892818" y="4181"/>
                    </a:lnTo>
                    <a:cubicBezTo>
                      <a:pt x="1301266" y="45661"/>
                      <a:pt x="1620000" y="390608"/>
                      <a:pt x="1620000" y="809999"/>
                    </a:cubicBezTo>
                    <a:cubicBezTo>
                      <a:pt x="1620000" y="1257350"/>
                      <a:pt x="1257351" y="1619999"/>
                      <a:pt x="810000" y="1619999"/>
                    </a:cubicBezTo>
                    <a:cubicBezTo>
                      <a:pt x="362649" y="1619999"/>
                      <a:pt x="0" y="1257350"/>
                      <a:pt x="0" y="809999"/>
                    </a:cubicBezTo>
                    <a:cubicBezTo>
                      <a:pt x="0" y="390608"/>
                      <a:pt x="318735" y="45661"/>
                      <a:pt x="727182" y="4181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06" name="그룹 3105">
                <a:extLst>
                  <a:ext uri="{FF2B5EF4-FFF2-40B4-BE49-F238E27FC236}">
                    <a16:creationId xmlns:a16="http://schemas.microsoft.com/office/drawing/2014/main" id="{0660CC2D-B580-8E69-07C8-F13891DF3A5C}"/>
                  </a:ext>
                </a:extLst>
              </p:cNvPr>
              <p:cNvGrpSpPr/>
              <p:nvPr/>
            </p:nvGrpSpPr>
            <p:grpSpPr>
              <a:xfrm>
                <a:off x="5902077" y="1868125"/>
                <a:ext cx="2495467" cy="892552"/>
                <a:chOff x="5902077" y="1868125"/>
                <a:chExt cx="2495467" cy="892552"/>
              </a:xfrm>
            </p:grpSpPr>
            <p:sp>
              <p:nvSpPr>
                <p:cNvPr id="3087" name="TextBox 3086">
                  <a:extLst>
                    <a:ext uri="{FF2B5EF4-FFF2-40B4-BE49-F238E27FC236}">
                      <a16:creationId xmlns:a16="http://schemas.microsoft.com/office/drawing/2014/main" id="{239E67DE-866D-2F04-14D5-805D15A22A66}"/>
                    </a:ext>
                  </a:extLst>
                </p:cNvPr>
                <p:cNvSpPr txBox="1"/>
                <p:nvPr/>
              </p:nvSpPr>
              <p:spPr>
                <a:xfrm>
                  <a:off x="5902077" y="1868125"/>
                  <a:ext cx="12618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800" b="1" dirty="0">
                      <a:solidFill>
                        <a:srgbClr val="032832"/>
                      </a:solidFill>
                    </a:rPr>
                    <a:t>김영현</a:t>
                  </a:r>
                </a:p>
              </p:txBody>
            </p:sp>
            <p:sp>
              <p:nvSpPr>
                <p:cNvPr id="3088" name="TextBox 3087">
                  <a:extLst>
                    <a:ext uri="{FF2B5EF4-FFF2-40B4-BE49-F238E27FC236}">
                      <a16:creationId xmlns:a16="http://schemas.microsoft.com/office/drawing/2014/main" id="{F7C66C59-4FFA-624B-BE4B-22B0637B1A80}"/>
                    </a:ext>
                  </a:extLst>
                </p:cNvPr>
                <p:cNvSpPr txBox="1"/>
                <p:nvPr/>
              </p:nvSpPr>
              <p:spPr>
                <a:xfrm>
                  <a:off x="7090070" y="2052791"/>
                  <a:ext cx="13074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032832"/>
                      </a:solidFill>
                      <a:latin typeface="Aptos Narrow" panose="020B0004020202020204" pitchFamily="34" charset="0"/>
                    </a:rPr>
                    <a:t>YoungHyeon1</a:t>
                  </a:r>
                  <a:endParaRPr lang="ko-KR" altLang="en-US" sz="1600" dirty="0">
                    <a:solidFill>
                      <a:srgbClr val="032832"/>
                    </a:solidFill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089" name="TextBox 3088">
                  <a:extLst>
                    <a:ext uri="{FF2B5EF4-FFF2-40B4-BE49-F238E27FC236}">
                      <a16:creationId xmlns:a16="http://schemas.microsoft.com/office/drawing/2014/main" id="{C1C2A88C-0DAD-0C3F-9294-12BED7994A3A}"/>
                    </a:ext>
                  </a:extLst>
                </p:cNvPr>
                <p:cNvSpPr txBox="1"/>
                <p:nvPr/>
              </p:nvSpPr>
              <p:spPr>
                <a:xfrm>
                  <a:off x="5933119" y="2391345"/>
                  <a:ext cx="181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032832"/>
                      </a:solidFill>
                    </a:rPr>
                    <a:t>팀장</a:t>
                  </a:r>
                  <a:r>
                    <a:rPr lang="en-US" altLang="ko-KR" dirty="0">
                      <a:solidFill>
                        <a:srgbClr val="032832"/>
                      </a:solidFill>
                    </a:rPr>
                    <a:t>, AWS </a:t>
                  </a:r>
                  <a:r>
                    <a:rPr lang="ko-KR" altLang="en-US" dirty="0">
                      <a:solidFill>
                        <a:srgbClr val="032832"/>
                      </a:solidFill>
                    </a:rPr>
                    <a:t>구축</a:t>
                  </a:r>
                </a:p>
              </p:txBody>
            </p:sp>
          </p:grpSp>
        </p:grpSp>
        <p:grpSp>
          <p:nvGrpSpPr>
            <p:cNvPr id="3096" name="그룹 3095">
              <a:extLst>
                <a:ext uri="{FF2B5EF4-FFF2-40B4-BE49-F238E27FC236}">
                  <a16:creationId xmlns:a16="http://schemas.microsoft.com/office/drawing/2014/main" id="{E7F70D20-E382-BA66-ED5E-4141915C4F30}"/>
                </a:ext>
              </a:extLst>
            </p:cNvPr>
            <p:cNvGrpSpPr/>
            <p:nvPr/>
          </p:nvGrpSpPr>
          <p:grpSpPr>
            <a:xfrm>
              <a:off x="1598073" y="4342912"/>
              <a:ext cx="4072979" cy="1260000"/>
              <a:chOff x="1343025" y="3898181"/>
              <a:chExt cx="4072979" cy="1260000"/>
            </a:xfrm>
          </p:grpSpPr>
          <p:pic>
            <p:nvPicPr>
              <p:cNvPr id="3092" name="그림 3091" descr="@DongGyunKang">
                <a:extLst>
                  <a:ext uri="{FF2B5EF4-FFF2-40B4-BE49-F238E27FC236}">
                    <a16:creationId xmlns:a16="http://schemas.microsoft.com/office/drawing/2014/main" id="{3E969D53-CDF6-4220-B3F3-29FE79009D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3025" y="3898181"/>
                <a:ext cx="1260000" cy="126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720000 w 1440000"/>
                  <a:gd name="connsiteY4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3" name="TextBox 3092">
                <a:extLst>
                  <a:ext uri="{FF2B5EF4-FFF2-40B4-BE49-F238E27FC236}">
                    <a16:creationId xmlns:a16="http://schemas.microsoft.com/office/drawing/2014/main" id="{E610497E-98DC-25E4-A7E0-C29192FA209A}"/>
                  </a:ext>
                </a:extLst>
              </p:cNvPr>
              <p:cNvSpPr txBox="1"/>
              <p:nvPr/>
            </p:nvSpPr>
            <p:spPr>
              <a:xfrm>
                <a:off x="2784474" y="411718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32832"/>
                    </a:solidFill>
                  </a:rPr>
                  <a:t>강동균</a:t>
                </a:r>
              </a:p>
            </p:txBody>
          </p:sp>
          <p:sp>
            <p:nvSpPr>
              <p:cNvPr id="3094" name="TextBox 3093">
                <a:extLst>
                  <a:ext uri="{FF2B5EF4-FFF2-40B4-BE49-F238E27FC236}">
                    <a16:creationId xmlns:a16="http://schemas.microsoft.com/office/drawing/2014/main" id="{150DC5E3-568A-4522-3088-55800AA85204}"/>
                  </a:ext>
                </a:extLst>
              </p:cNvPr>
              <p:cNvSpPr txBox="1"/>
              <p:nvPr/>
            </p:nvSpPr>
            <p:spPr>
              <a:xfrm>
                <a:off x="3972467" y="4301846"/>
                <a:ext cx="1443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rgbClr val="032832"/>
                    </a:solidFill>
                    <a:latin typeface="Aptos Narrow" panose="020B0004020202020204" pitchFamily="34" charset="0"/>
                  </a:rPr>
                  <a:t>DongGyunKang</a:t>
                </a:r>
                <a:endParaRPr lang="ko-KR" altLang="en-US" sz="1600" dirty="0">
                  <a:solidFill>
                    <a:srgbClr val="032832"/>
                  </a:solidFill>
                  <a:latin typeface="Aptos Narrow" panose="020B0004020202020204" pitchFamily="34" charset="0"/>
                </a:endParaRPr>
              </a:p>
            </p:txBody>
          </p:sp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6F9787B8-1C69-333D-B0E2-768FE406FD43}"/>
                  </a:ext>
                </a:extLst>
              </p:cNvPr>
              <p:cNvSpPr txBox="1"/>
              <p:nvPr/>
            </p:nvSpPr>
            <p:spPr>
              <a:xfrm>
                <a:off x="2815516" y="464040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032832"/>
                    </a:solidFill>
                  </a:rPr>
                  <a:t>프론트엔드</a:t>
                </a:r>
                <a:endParaRPr lang="ko-KR" altLang="en-US" dirty="0">
                  <a:solidFill>
                    <a:srgbClr val="032832"/>
                  </a:solidFill>
                </a:endParaRPr>
              </a:p>
            </p:txBody>
          </p:sp>
        </p:grpSp>
        <p:grpSp>
          <p:nvGrpSpPr>
            <p:cNvPr id="3105" name="그룹 3104">
              <a:extLst>
                <a:ext uri="{FF2B5EF4-FFF2-40B4-BE49-F238E27FC236}">
                  <a16:creationId xmlns:a16="http://schemas.microsoft.com/office/drawing/2014/main" id="{57EF43FE-8261-89A3-B7D9-8A6919E9ACE5}"/>
                </a:ext>
              </a:extLst>
            </p:cNvPr>
            <p:cNvGrpSpPr/>
            <p:nvPr/>
          </p:nvGrpSpPr>
          <p:grpSpPr>
            <a:xfrm>
              <a:off x="6937202" y="4399970"/>
              <a:ext cx="3560350" cy="1259999"/>
              <a:chOff x="6511662" y="3884086"/>
              <a:chExt cx="3560350" cy="1259999"/>
            </a:xfrm>
          </p:grpSpPr>
          <p:pic>
            <p:nvPicPr>
              <p:cNvPr id="3101" name="그림 3100">
                <a:extLst>
                  <a:ext uri="{FF2B5EF4-FFF2-40B4-BE49-F238E27FC236}">
                    <a16:creationId xmlns:a16="http://schemas.microsoft.com/office/drawing/2014/main" id="{F182D2B8-184F-96DF-9505-D4565A7E1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1662" y="3884086"/>
                <a:ext cx="1259999" cy="1259999"/>
              </a:xfrm>
              <a:custGeom>
                <a:avLst/>
                <a:gdLst>
                  <a:gd name="connsiteX0" fmla="*/ 629990 w 1259999"/>
                  <a:gd name="connsiteY0" fmla="*/ 0 h 1259999"/>
                  <a:gd name="connsiteX1" fmla="*/ 630010 w 1259999"/>
                  <a:gd name="connsiteY1" fmla="*/ 0 h 1259999"/>
                  <a:gd name="connsiteX2" fmla="*/ 756967 w 1259999"/>
                  <a:gd name="connsiteY2" fmla="*/ 12799 h 1259999"/>
                  <a:gd name="connsiteX3" fmla="*/ 1247201 w 1259999"/>
                  <a:gd name="connsiteY3" fmla="*/ 503032 h 1259999"/>
                  <a:gd name="connsiteX4" fmla="*/ 1259999 w 1259999"/>
                  <a:gd name="connsiteY4" fmla="*/ 629989 h 1259999"/>
                  <a:gd name="connsiteX5" fmla="*/ 1259999 w 1259999"/>
                  <a:gd name="connsiteY5" fmla="*/ 630009 h 1259999"/>
                  <a:gd name="connsiteX6" fmla="*/ 1247201 w 1259999"/>
                  <a:gd name="connsiteY6" fmla="*/ 756966 h 1259999"/>
                  <a:gd name="connsiteX7" fmla="*/ 630000 w 1259999"/>
                  <a:gd name="connsiteY7" fmla="*/ 1259999 h 1259999"/>
                  <a:gd name="connsiteX8" fmla="*/ 0 w 1259999"/>
                  <a:gd name="connsiteY8" fmla="*/ 629999 h 1259999"/>
                  <a:gd name="connsiteX9" fmla="*/ 503033 w 1259999"/>
                  <a:gd name="connsiteY9" fmla="*/ 12799 h 125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9999" h="1259999">
                    <a:moveTo>
                      <a:pt x="629990" y="0"/>
                    </a:moveTo>
                    <a:lnTo>
                      <a:pt x="630010" y="0"/>
                    </a:lnTo>
                    <a:lnTo>
                      <a:pt x="756967" y="12799"/>
                    </a:lnTo>
                    <a:cubicBezTo>
                      <a:pt x="1003036" y="63152"/>
                      <a:pt x="1196848" y="256964"/>
                      <a:pt x="1247201" y="503032"/>
                    </a:cubicBezTo>
                    <a:lnTo>
                      <a:pt x="1259999" y="629989"/>
                    </a:lnTo>
                    <a:lnTo>
                      <a:pt x="1259999" y="630009"/>
                    </a:lnTo>
                    <a:lnTo>
                      <a:pt x="1247201" y="756966"/>
                    </a:lnTo>
                    <a:cubicBezTo>
                      <a:pt x="1188456" y="1044046"/>
                      <a:pt x="934447" y="1259999"/>
                      <a:pt x="630000" y="1259999"/>
                    </a:cubicBezTo>
                    <a:cubicBezTo>
                      <a:pt x="282061" y="1259999"/>
                      <a:pt x="0" y="977938"/>
                      <a:pt x="0" y="629999"/>
                    </a:cubicBezTo>
                    <a:cubicBezTo>
                      <a:pt x="0" y="325553"/>
                      <a:pt x="215953" y="71544"/>
                      <a:pt x="503033" y="127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02" name="TextBox 3101">
                <a:extLst>
                  <a:ext uri="{FF2B5EF4-FFF2-40B4-BE49-F238E27FC236}">
                    <a16:creationId xmlns:a16="http://schemas.microsoft.com/office/drawing/2014/main" id="{D5101E57-FFC6-252F-1275-63D11B83488A}"/>
                  </a:ext>
                </a:extLst>
              </p:cNvPr>
              <p:cNvSpPr txBox="1"/>
              <p:nvPr/>
            </p:nvSpPr>
            <p:spPr>
              <a:xfrm>
                <a:off x="7903238" y="4103085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32832"/>
                    </a:solidFill>
                  </a:rPr>
                  <a:t>홍태의</a:t>
                </a:r>
              </a:p>
            </p:txBody>
          </p:sp>
          <p:sp>
            <p:nvSpPr>
              <p:cNvPr id="3103" name="TextBox 3102">
                <a:extLst>
                  <a:ext uri="{FF2B5EF4-FFF2-40B4-BE49-F238E27FC236}">
                    <a16:creationId xmlns:a16="http://schemas.microsoft.com/office/drawing/2014/main" id="{3101272A-5F5B-86CA-BC01-985DB6E05F85}"/>
                  </a:ext>
                </a:extLst>
              </p:cNvPr>
              <p:cNvSpPr txBox="1"/>
              <p:nvPr/>
            </p:nvSpPr>
            <p:spPr>
              <a:xfrm>
                <a:off x="9091231" y="4287751"/>
                <a:ext cx="980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32832"/>
                    </a:solidFill>
                    <a:latin typeface="Aptos Narrow" panose="020B0004020202020204" pitchFamily="34" charset="0"/>
                  </a:rPr>
                  <a:t>Undery33</a:t>
                </a:r>
                <a:endParaRPr lang="ko-KR" altLang="en-US" sz="1600" dirty="0">
                  <a:solidFill>
                    <a:srgbClr val="032832"/>
                  </a:solidFill>
                  <a:latin typeface="Aptos Narrow" panose="020B0004020202020204" pitchFamily="34" charset="0"/>
                </a:endParaRPr>
              </a:p>
            </p:txBody>
          </p:sp>
          <p:sp>
            <p:nvSpPr>
              <p:cNvPr id="3104" name="TextBox 3103">
                <a:extLst>
                  <a:ext uri="{FF2B5EF4-FFF2-40B4-BE49-F238E27FC236}">
                    <a16:creationId xmlns:a16="http://schemas.microsoft.com/office/drawing/2014/main" id="{2DF18308-8DEB-8672-9676-7333AD98FFD5}"/>
                  </a:ext>
                </a:extLst>
              </p:cNvPr>
              <p:cNvSpPr txBox="1"/>
              <p:nvPr/>
            </p:nvSpPr>
            <p:spPr>
              <a:xfrm>
                <a:off x="7954995" y="4626305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32832"/>
                    </a:solidFill>
                  </a:rPr>
                  <a:t>AI </a:t>
                </a:r>
                <a:r>
                  <a:rPr lang="ko-KR" altLang="en-US" dirty="0">
                    <a:solidFill>
                      <a:srgbClr val="032832"/>
                    </a:solidFill>
                  </a:rPr>
                  <a:t>개발</a:t>
                </a:r>
              </a:p>
            </p:txBody>
          </p:sp>
        </p:grpSp>
        <p:grpSp>
          <p:nvGrpSpPr>
            <p:cNvPr id="3113" name="그룹 3112">
              <a:extLst>
                <a:ext uri="{FF2B5EF4-FFF2-40B4-BE49-F238E27FC236}">
                  <a16:creationId xmlns:a16="http://schemas.microsoft.com/office/drawing/2014/main" id="{7EE6A8D3-1BE6-2A31-F11D-B0C044D9173D}"/>
                </a:ext>
              </a:extLst>
            </p:cNvPr>
            <p:cNvGrpSpPr/>
            <p:nvPr/>
          </p:nvGrpSpPr>
          <p:grpSpPr>
            <a:xfrm>
              <a:off x="6804421" y="2090379"/>
              <a:ext cx="3938800" cy="1260000"/>
              <a:chOff x="7415852" y="2033314"/>
              <a:chExt cx="3938800" cy="1260000"/>
            </a:xfrm>
          </p:grpSpPr>
          <p:grpSp>
            <p:nvGrpSpPr>
              <p:cNvPr id="3107" name="그룹 3106">
                <a:extLst>
                  <a:ext uri="{FF2B5EF4-FFF2-40B4-BE49-F238E27FC236}">
                    <a16:creationId xmlns:a16="http://schemas.microsoft.com/office/drawing/2014/main" id="{C9E401F2-87C8-6E4C-5BA6-9F62B3D42686}"/>
                  </a:ext>
                </a:extLst>
              </p:cNvPr>
              <p:cNvGrpSpPr/>
              <p:nvPr/>
            </p:nvGrpSpPr>
            <p:grpSpPr>
              <a:xfrm>
                <a:off x="8859185" y="2255931"/>
                <a:ext cx="2495467" cy="892552"/>
                <a:chOff x="5902077" y="1868125"/>
                <a:chExt cx="2495467" cy="892552"/>
              </a:xfrm>
            </p:grpSpPr>
            <p:sp>
              <p:nvSpPr>
                <p:cNvPr id="3108" name="TextBox 3107">
                  <a:extLst>
                    <a:ext uri="{FF2B5EF4-FFF2-40B4-BE49-F238E27FC236}">
                      <a16:creationId xmlns:a16="http://schemas.microsoft.com/office/drawing/2014/main" id="{6822AF66-ABB0-BEFB-8560-EB003FC9E6E0}"/>
                    </a:ext>
                  </a:extLst>
                </p:cNvPr>
                <p:cNvSpPr txBox="1"/>
                <p:nvPr/>
              </p:nvSpPr>
              <p:spPr>
                <a:xfrm>
                  <a:off x="5902077" y="1868125"/>
                  <a:ext cx="12618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800" b="1" dirty="0">
                      <a:solidFill>
                        <a:srgbClr val="032832"/>
                      </a:solidFill>
                    </a:rPr>
                    <a:t>김동욱</a:t>
                  </a:r>
                </a:p>
              </p:txBody>
            </p:sp>
            <p:sp>
              <p:nvSpPr>
                <p:cNvPr id="3109" name="TextBox 3108">
                  <a:extLst>
                    <a:ext uri="{FF2B5EF4-FFF2-40B4-BE49-F238E27FC236}">
                      <a16:creationId xmlns:a16="http://schemas.microsoft.com/office/drawing/2014/main" id="{F88647E0-74D4-4DB6-B1DD-B79626B94AB4}"/>
                    </a:ext>
                  </a:extLst>
                </p:cNvPr>
                <p:cNvSpPr txBox="1"/>
                <p:nvPr/>
              </p:nvSpPr>
              <p:spPr>
                <a:xfrm>
                  <a:off x="7090070" y="2052791"/>
                  <a:ext cx="13074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032832"/>
                      </a:solidFill>
                      <a:latin typeface="Aptos Narrow" panose="020B0004020202020204" pitchFamily="34" charset="0"/>
                    </a:rPr>
                    <a:t>YoungHyeon1</a:t>
                  </a:r>
                  <a:endParaRPr lang="ko-KR" altLang="en-US" sz="1600" dirty="0">
                    <a:solidFill>
                      <a:srgbClr val="032832"/>
                    </a:solidFill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110" name="TextBox 3109">
                  <a:extLst>
                    <a:ext uri="{FF2B5EF4-FFF2-40B4-BE49-F238E27FC236}">
                      <a16:creationId xmlns:a16="http://schemas.microsoft.com/office/drawing/2014/main" id="{DD519D1C-B132-93E7-3DFF-7D25C95A2B42}"/>
                    </a:ext>
                  </a:extLst>
                </p:cNvPr>
                <p:cNvSpPr txBox="1"/>
                <p:nvPr/>
              </p:nvSpPr>
              <p:spPr>
                <a:xfrm>
                  <a:off x="5933119" y="239134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>
                      <a:solidFill>
                        <a:srgbClr val="032832"/>
                      </a:solidFill>
                    </a:rPr>
                    <a:t>백엔드</a:t>
                  </a:r>
                  <a:endParaRPr lang="ko-KR" altLang="en-US" dirty="0">
                    <a:solidFill>
                      <a:srgbClr val="032832"/>
                    </a:solidFill>
                  </a:endParaRPr>
                </a:p>
              </p:txBody>
            </p:sp>
          </p:grpSp>
          <p:sp>
            <p:nvSpPr>
              <p:cNvPr id="3112" name="타원 3111">
                <a:extLst>
                  <a:ext uri="{FF2B5EF4-FFF2-40B4-BE49-F238E27FC236}">
                    <a16:creationId xmlns:a16="http://schemas.microsoft.com/office/drawing/2014/main" id="{CAFA3475-83EF-80C1-B93B-721B1E075640}"/>
                  </a:ext>
                </a:extLst>
              </p:cNvPr>
              <p:cNvSpPr/>
              <p:nvPr/>
            </p:nvSpPr>
            <p:spPr>
              <a:xfrm>
                <a:off x="7415852" y="2033314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22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8203 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02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4242E"/>
                </a:solidFill>
                <a:latin typeface="+mn-ea"/>
              </a:rPr>
              <a:t>계획 및 과정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382197" y="6466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ㆍ개발</a:t>
            </a:r>
            <a:r>
              <a:rPr lang="ko-KR" altLang="en-US" sz="1200" b="1" dirty="0">
                <a:solidFill>
                  <a:srgbClr val="04242E"/>
                </a:solidFill>
              </a:rPr>
              <a:t> 계획</a:t>
            </a: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629672" y="64317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개발 과정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723259" y="65067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사용 플랫폼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970733" y="6431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크롤링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5400487-3B78-2B8C-D05C-0B6A8702BDF0}"/>
              </a:ext>
            </a:extLst>
          </p:cNvPr>
          <p:cNvSpPr/>
          <p:nvPr/>
        </p:nvSpPr>
        <p:spPr>
          <a:xfrm>
            <a:off x="342407" y="960874"/>
            <a:ext cx="1133967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5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382197" y="646637"/>
            <a:ext cx="684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en-US" altLang="ko-KR" sz="1200" b="1" dirty="0">
                <a:solidFill>
                  <a:srgbClr val="04242E"/>
                </a:solidFill>
              </a:rPr>
              <a:t>AWS</a:t>
            </a:r>
            <a:endParaRPr lang="ko-KR" altLang="en-US" sz="1200" b="1" dirty="0">
              <a:solidFill>
                <a:srgbClr val="04242E"/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611385" y="61853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TRANSFORMER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4240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D0245F-96FA-1ED0-B46B-BA0D5109F279}"/>
              </a:ext>
            </a:extLst>
          </p:cNvPr>
          <p:cNvGrpSpPr/>
          <p:nvPr/>
        </p:nvGrpSpPr>
        <p:grpSpPr>
          <a:xfrm>
            <a:off x="1271633" y="2518160"/>
            <a:ext cx="9727303" cy="1980001"/>
            <a:chOff x="1271633" y="2518160"/>
            <a:chExt cx="9727303" cy="198000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EB0DB0B-7202-D7ED-4597-2A5393E8BA20}"/>
                </a:ext>
              </a:extLst>
            </p:cNvPr>
            <p:cNvGrpSpPr/>
            <p:nvPr/>
          </p:nvGrpSpPr>
          <p:grpSpPr>
            <a:xfrm>
              <a:off x="1271633" y="2518160"/>
              <a:ext cx="7397908" cy="1980001"/>
              <a:chOff x="2082047" y="2545869"/>
              <a:chExt cx="7397908" cy="198000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27DD364-0EB2-FA53-CD32-E32B33F745BC}"/>
                  </a:ext>
                </a:extLst>
              </p:cNvPr>
              <p:cNvGrpSpPr/>
              <p:nvPr/>
            </p:nvGrpSpPr>
            <p:grpSpPr>
              <a:xfrm>
                <a:off x="2082047" y="2545869"/>
                <a:ext cx="1260000" cy="1980001"/>
                <a:chOff x="2082047" y="2543820"/>
                <a:chExt cx="1260000" cy="1980001"/>
              </a:xfrm>
            </p:grpSpPr>
            <p:pic>
              <p:nvPicPr>
                <p:cNvPr id="11268" name="Picture 4" descr="Riot Games">
                  <a:extLst>
                    <a:ext uri="{FF2B5EF4-FFF2-40B4-BE49-F238E27FC236}">
                      <a16:creationId xmlns:a16="http://schemas.microsoft.com/office/drawing/2014/main" id="{0EACAB11-F210-E54F-D268-4CF6EF4A6F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2047" y="3263821"/>
                  <a:ext cx="1260000" cy="12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70" name="Picture 6" descr="빅 클라우드 - 무료 날씨개 아이콘">
                  <a:extLst>
                    <a:ext uri="{FF2B5EF4-FFF2-40B4-BE49-F238E27FC236}">
                      <a16:creationId xmlns:a16="http://schemas.microsoft.com/office/drawing/2014/main" id="{250676F2-E465-7ABC-5D51-C727CD47AC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2047" y="2543820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7BD2D79-0B98-D55A-063D-2C07A8903F31}"/>
                  </a:ext>
                </a:extLst>
              </p:cNvPr>
              <p:cNvGrpSpPr/>
              <p:nvPr/>
            </p:nvGrpSpPr>
            <p:grpSpPr>
              <a:xfrm>
                <a:off x="5230302" y="2606252"/>
                <a:ext cx="1260000" cy="1919618"/>
                <a:chOff x="5194778" y="2608301"/>
                <a:chExt cx="1260000" cy="1919618"/>
              </a:xfrm>
            </p:grpSpPr>
            <p:pic>
              <p:nvPicPr>
                <p:cNvPr id="11266" name="Picture 2" descr="AWS] S3란 무엇인가. AWS 뿌시기 2탄은 람다 배포 패키징 포스팅에서 잠깐 언급된… | by seoyeon hwang |  Medium">
                  <a:extLst>
                    <a:ext uri="{FF2B5EF4-FFF2-40B4-BE49-F238E27FC236}">
                      <a16:creationId xmlns:a16="http://schemas.microsoft.com/office/drawing/2014/main" id="{210926F3-DD70-DA9E-EA85-4B6D098662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4778" y="3267919"/>
                  <a:ext cx="1260000" cy="12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72" name="Picture 8" descr="save&quot; Icon - Download for free – Iconduck">
                  <a:extLst>
                    <a:ext uri="{FF2B5EF4-FFF2-40B4-BE49-F238E27FC236}">
                      <a16:creationId xmlns:a16="http://schemas.microsoft.com/office/drawing/2014/main" id="{85271F30-5599-7C8E-6227-660B0240EF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8517" y="2608301"/>
                  <a:ext cx="485881" cy="4858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73EC71B-01A8-74E5-00B4-F872C735B0B0}"/>
                  </a:ext>
                </a:extLst>
              </p:cNvPr>
              <p:cNvGrpSpPr/>
              <p:nvPr/>
            </p:nvGrpSpPr>
            <p:grpSpPr>
              <a:xfrm>
                <a:off x="8219955" y="2606252"/>
                <a:ext cx="1260000" cy="1915520"/>
                <a:chOff x="8307509" y="2608301"/>
                <a:chExt cx="1260000" cy="1915520"/>
              </a:xfrm>
            </p:grpSpPr>
            <p:pic>
              <p:nvPicPr>
                <p:cNvPr id="11274" name="Picture 10" descr="AWS Athena 개념 및 예제">
                  <a:extLst>
                    <a:ext uri="{FF2B5EF4-FFF2-40B4-BE49-F238E27FC236}">
                      <a16:creationId xmlns:a16="http://schemas.microsoft.com/office/drawing/2014/main" id="{20499DDD-E936-61EF-ED14-8939B12FDE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7509" y="3263821"/>
                  <a:ext cx="1260000" cy="12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76" name="Picture 12" descr="Sql 서버 - 무료 컴퓨터개 아이콘">
                  <a:extLst>
                    <a:ext uri="{FF2B5EF4-FFF2-40B4-BE49-F238E27FC236}">
                      <a16:creationId xmlns:a16="http://schemas.microsoft.com/office/drawing/2014/main" id="{E35D3769-FDDB-DFF5-6756-761B4983FA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8557" y="2608301"/>
                  <a:ext cx="577905" cy="5779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1CD08C09-ACB5-4F00-3A53-9FDB1175B1D2}"/>
                  </a:ext>
                </a:extLst>
              </p:cNvPr>
              <p:cNvCxnSpPr>
                <a:stCxn id="11268" idx="3"/>
                <a:endCxn id="11266" idx="1"/>
              </p:cNvCxnSpPr>
              <p:nvPr/>
            </p:nvCxnSpPr>
            <p:spPr>
              <a:xfrm>
                <a:off x="3342047" y="3895870"/>
                <a:ext cx="1888255" cy="0"/>
              </a:xfrm>
              <a:prstGeom prst="straightConnector1">
                <a:avLst/>
              </a:prstGeom>
              <a:ln w="57150">
                <a:gradFill flip="none" rotWithShape="1">
                  <a:gsLst>
                    <a:gs pos="0">
                      <a:srgbClr val="EB0029"/>
                    </a:gs>
                    <a:gs pos="58000">
                      <a:srgbClr val="3F8624"/>
                    </a:gs>
                  </a:gsLst>
                  <a:lin ang="0" scaled="1"/>
                  <a:tileRect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BA61D255-1851-55B6-7918-79C3588E4D23}"/>
                  </a:ext>
                </a:extLst>
              </p:cNvPr>
              <p:cNvCxnSpPr>
                <a:cxnSpLocks/>
                <a:stCxn id="11266" idx="3"/>
                <a:endCxn id="11274" idx="1"/>
              </p:cNvCxnSpPr>
              <p:nvPr/>
            </p:nvCxnSpPr>
            <p:spPr>
              <a:xfrm flipV="1">
                <a:off x="6490302" y="3891772"/>
                <a:ext cx="1729653" cy="4098"/>
              </a:xfrm>
              <a:prstGeom prst="straightConnector1">
                <a:avLst/>
              </a:prstGeom>
              <a:ln w="57150">
                <a:gradFill flip="none" rotWithShape="1">
                  <a:gsLst>
                    <a:gs pos="0">
                      <a:srgbClr val="3F8624"/>
                    </a:gs>
                    <a:gs pos="77000">
                      <a:srgbClr val="925AF0"/>
                    </a:gs>
                  </a:gsLst>
                  <a:lin ang="0" scaled="1"/>
                  <a:tileRect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78" name="Picture 14" descr="Csv - 무료 파일 및 폴더개 아이콘">
              <a:extLst>
                <a:ext uri="{FF2B5EF4-FFF2-40B4-BE49-F238E27FC236}">
                  <a16:creationId xmlns:a16="http://schemas.microsoft.com/office/drawing/2014/main" id="{B38E9D26-C065-FB07-5A2D-B5F0B91AD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9541" y="3329364"/>
              <a:ext cx="1069395" cy="106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F5CA5D8-9F42-3EF8-94B2-F4CE71790303}"/>
                </a:ext>
              </a:extLst>
            </p:cNvPr>
            <p:cNvCxnSpPr>
              <a:cxnSpLocks/>
              <a:stCxn id="11274" idx="3"/>
            </p:cNvCxnSpPr>
            <p:nvPr/>
          </p:nvCxnSpPr>
          <p:spPr>
            <a:xfrm flipV="1">
              <a:off x="8669541" y="3864062"/>
              <a:ext cx="790763" cy="1"/>
            </a:xfrm>
            <a:prstGeom prst="straightConnector1">
              <a:avLst/>
            </a:prstGeom>
            <a:ln w="57150">
              <a:solidFill>
                <a:srgbClr val="925A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50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Csv - 무료 파일 및 폴더개 아이콘">
            <a:extLst>
              <a:ext uri="{FF2B5EF4-FFF2-40B4-BE49-F238E27FC236}">
                <a16:creationId xmlns:a16="http://schemas.microsoft.com/office/drawing/2014/main" id="{6FB0E868-B87A-B2C7-605D-F7B771786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58" y="1472459"/>
            <a:ext cx="951884" cy="9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AC0BF2-23B0-875A-32FC-A6F4D6F3A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99331"/>
              </p:ext>
            </p:extLst>
          </p:nvPr>
        </p:nvGraphicFramePr>
        <p:xfrm>
          <a:off x="416300" y="2890210"/>
          <a:ext cx="11378535" cy="3339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6318">
                  <a:extLst>
                    <a:ext uri="{9D8B030D-6E8A-4147-A177-3AD203B41FA5}">
                      <a16:colId xmlns:a16="http://schemas.microsoft.com/office/drawing/2014/main" val="2352439741"/>
                    </a:ext>
                  </a:extLst>
                </a:gridCol>
                <a:gridCol w="1283540">
                  <a:extLst>
                    <a:ext uri="{9D8B030D-6E8A-4147-A177-3AD203B41FA5}">
                      <a16:colId xmlns:a16="http://schemas.microsoft.com/office/drawing/2014/main" val="1750982345"/>
                    </a:ext>
                  </a:extLst>
                </a:gridCol>
                <a:gridCol w="1588969">
                  <a:extLst>
                    <a:ext uri="{9D8B030D-6E8A-4147-A177-3AD203B41FA5}">
                      <a16:colId xmlns:a16="http://schemas.microsoft.com/office/drawing/2014/main" val="936636631"/>
                    </a:ext>
                  </a:extLst>
                </a:gridCol>
                <a:gridCol w="1810328">
                  <a:extLst>
                    <a:ext uri="{9D8B030D-6E8A-4147-A177-3AD203B41FA5}">
                      <a16:colId xmlns:a16="http://schemas.microsoft.com/office/drawing/2014/main" val="39440812"/>
                    </a:ext>
                  </a:extLst>
                </a:gridCol>
                <a:gridCol w="798422">
                  <a:extLst>
                    <a:ext uri="{9D8B030D-6E8A-4147-A177-3AD203B41FA5}">
                      <a16:colId xmlns:a16="http://schemas.microsoft.com/office/drawing/2014/main" val="958822981"/>
                    </a:ext>
                  </a:extLst>
                </a:gridCol>
                <a:gridCol w="1778523">
                  <a:extLst>
                    <a:ext uri="{9D8B030D-6E8A-4147-A177-3AD203B41FA5}">
                      <a16:colId xmlns:a16="http://schemas.microsoft.com/office/drawing/2014/main" val="4237737223"/>
                    </a:ext>
                  </a:extLst>
                </a:gridCol>
                <a:gridCol w="1427506">
                  <a:extLst>
                    <a:ext uri="{9D8B030D-6E8A-4147-A177-3AD203B41FA5}">
                      <a16:colId xmlns:a16="http://schemas.microsoft.com/office/drawing/2014/main" val="3392995348"/>
                    </a:ext>
                  </a:extLst>
                </a:gridCol>
                <a:gridCol w="1324929">
                  <a:extLst>
                    <a:ext uri="{9D8B030D-6E8A-4147-A177-3AD203B41FA5}">
                      <a16:colId xmlns:a16="http://schemas.microsoft.com/office/drawing/2014/main" val="647582020"/>
                    </a:ext>
                  </a:extLst>
                </a:gridCol>
              </a:tblGrid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matchId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gameId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gameMode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gameversion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primaryStyle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subStyle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win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09878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KR_697522..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6975226..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14.4.562.8237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08150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KR_700292..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7002920..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14.6.570.6276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60642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KR_697018..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6970181..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14.4.562.8237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10938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KR_698984..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6989844..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14.5.565.1230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66163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KR_700281..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7002814..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14.6.570.6276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1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599CDA-55BE-72C3-8485-B8C452B898F9}"/>
              </a:ext>
            </a:extLst>
          </p:cNvPr>
          <p:cNvGrpSpPr/>
          <p:nvPr/>
        </p:nvGrpSpPr>
        <p:grpSpPr>
          <a:xfrm>
            <a:off x="7116467" y="2025035"/>
            <a:ext cx="4898674" cy="1452456"/>
            <a:chOff x="7116467" y="2025035"/>
            <a:chExt cx="4898674" cy="1452456"/>
          </a:xfrm>
        </p:grpSpPr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289DFD99-3902-ABBE-01EB-B65908B8DD98}"/>
                </a:ext>
              </a:extLst>
            </p:cNvPr>
            <p:cNvSpPr/>
            <p:nvPr/>
          </p:nvSpPr>
          <p:spPr>
            <a:xfrm>
              <a:off x="7116467" y="2186648"/>
              <a:ext cx="4898674" cy="1290843"/>
            </a:xfrm>
            <a:prstGeom prst="flowChartTerminator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3337E7-080C-3381-0804-7B4000607531}"/>
                </a:ext>
              </a:extLst>
            </p:cNvPr>
            <p:cNvSpPr txBox="1"/>
            <p:nvPr/>
          </p:nvSpPr>
          <p:spPr>
            <a:xfrm>
              <a:off x="7748417" y="2025035"/>
              <a:ext cx="37433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중복되는 데이터가 포함된 열 제거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13DC2B-231E-61C8-FFE8-EE9A9B64F45C}"/>
                </a:ext>
              </a:extLst>
            </p:cNvPr>
            <p:cNvSpPr txBox="1"/>
            <p:nvPr/>
          </p:nvSpPr>
          <p:spPr>
            <a:xfrm>
              <a:off x="7631603" y="2570459"/>
              <a:ext cx="4253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중복되는 데이터는 학습 시에 불필요한 학습을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하게 되어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메모리와 학습 시간 등을 낭비하게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2D8319-989B-BFA5-502D-459A880D59BD}"/>
              </a:ext>
            </a:extLst>
          </p:cNvPr>
          <p:cNvGrpSpPr/>
          <p:nvPr/>
        </p:nvGrpSpPr>
        <p:grpSpPr>
          <a:xfrm>
            <a:off x="276118" y="2027344"/>
            <a:ext cx="4898674" cy="1452456"/>
            <a:chOff x="7116467" y="2025035"/>
            <a:chExt cx="4898674" cy="1452456"/>
          </a:xfrm>
        </p:grpSpPr>
        <p:sp>
          <p:nvSpPr>
            <p:cNvPr id="28" name="순서도: 수행의 시작/종료 27">
              <a:extLst>
                <a:ext uri="{FF2B5EF4-FFF2-40B4-BE49-F238E27FC236}">
                  <a16:creationId xmlns:a16="http://schemas.microsoft.com/office/drawing/2014/main" id="{833991F2-E537-C039-F874-777BD09C69E4}"/>
                </a:ext>
              </a:extLst>
            </p:cNvPr>
            <p:cNvSpPr/>
            <p:nvPr/>
          </p:nvSpPr>
          <p:spPr>
            <a:xfrm>
              <a:off x="7116467" y="2186648"/>
              <a:ext cx="4898674" cy="1290843"/>
            </a:xfrm>
            <a:prstGeom prst="flowChartTerminator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A6D3B1-F752-FD8E-8FF0-806EA5B1DFAA}"/>
                </a:ext>
              </a:extLst>
            </p:cNvPr>
            <p:cNvSpPr txBox="1"/>
            <p:nvPr/>
          </p:nvSpPr>
          <p:spPr>
            <a:xfrm>
              <a:off x="8055172" y="2025035"/>
              <a:ext cx="3126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빈 데이터</a:t>
              </a:r>
              <a:r>
                <a:rPr lang="en-US" altLang="ko-KR" b="1" dirty="0">
                  <a:latin typeface="+mn-ea"/>
                </a:rPr>
                <a:t>(NULL, </a:t>
              </a:r>
              <a:r>
                <a:rPr lang="en-US" altLang="ko-KR" b="1" dirty="0" err="1">
                  <a:latin typeface="+mn-ea"/>
                </a:rPr>
                <a:t>NaN</a:t>
              </a:r>
              <a:r>
                <a:rPr lang="en-US" altLang="ko-KR" b="1" dirty="0">
                  <a:latin typeface="+mn-ea"/>
                </a:rPr>
                <a:t>) </a:t>
              </a:r>
              <a:r>
                <a:rPr lang="ko-KR" altLang="en-US" b="1" dirty="0">
                  <a:latin typeface="+mn-ea"/>
                </a:rPr>
                <a:t>제거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3C5D1F-CAB0-F176-CBE0-095E9FB09013}"/>
                </a:ext>
              </a:extLst>
            </p:cNvPr>
            <p:cNvSpPr txBox="1"/>
            <p:nvPr/>
          </p:nvSpPr>
          <p:spPr>
            <a:xfrm>
              <a:off x="7438306" y="2505180"/>
              <a:ext cx="39709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빈 데이터를 학습 시 잘못된 패턴을 학습하거나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가중치 업데이트 과정에 부정적인 영향을 미쳐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예측 결과의 신뢰성을 하락하는 원인이 된다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E7C96C-082F-4E03-3EC0-0E6C84815E45}"/>
              </a:ext>
            </a:extLst>
          </p:cNvPr>
          <p:cNvGrpSpPr/>
          <p:nvPr/>
        </p:nvGrpSpPr>
        <p:grpSpPr>
          <a:xfrm>
            <a:off x="7176153" y="4482448"/>
            <a:ext cx="4898674" cy="1452456"/>
            <a:chOff x="7116467" y="2025035"/>
            <a:chExt cx="4898674" cy="1452456"/>
          </a:xfrm>
        </p:grpSpPr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A0AAE225-3AAE-E724-FC86-1B08D42BBFC7}"/>
                </a:ext>
              </a:extLst>
            </p:cNvPr>
            <p:cNvSpPr/>
            <p:nvPr/>
          </p:nvSpPr>
          <p:spPr>
            <a:xfrm>
              <a:off x="7116467" y="2186648"/>
              <a:ext cx="4898674" cy="1290843"/>
            </a:xfrm>
            <a:prstGeom prst="flowChartTerminator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F2B820-402F-D52B-4A28-AE9BAB7C3FC3}"/>
                </a:ext>
              </a:extLst>
            </p:cNvPr>
            <p:cNvSpPr txBox="1"/>
            <p:nvPr/>
          </p:nvSpPr>
          <p:spPr>
            <a:xfrm>
              <a:off x="7953077" y="2025035"/>
              <a:ext cx="34644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범주형 데이터 </a:t>
              </a:r>
              <a:r>
                <a:rPr lang="en-US" altLang="ko-KR" b="1" dirty="0">
                  <a:latin typeface="+mn-ea"/>
                </a:rPr>
                <a:t>/ </a:t>
              </a:r>
              <a:r>
                <a:rPr lang="ko-KR" altLang="en-US" b="1" dirty="0">
                  <a:latin typeface="+mn-ea"/>
                </a:rPr>
                <a:t>수치형 데이터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825630-F772-FB72-79C6-FB674AEB04AF}"/>
                </a:ext>
              </a:extLst>
            </p:cNvPr>
            <p:cNvSpPr txBox="1"/>
            <p:nvPr/>
          </p:nvSpPr>
          <p:spPr>
            <a:xfrm>
              <a:off x="7714164" y="2570459"/>
              <a:ext cx="4087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범주형 데이터와 수치형 데이터의 </a:t>
              </a:r>
              <a:r>
                <a:rPr lang="ko-KR" altLang="en-US" sz="1400" dirty="0" err="1"/>
                <a:t>전처리</a:t>
              </a:r>
              <a:r>
                <a:rPr lang="ko-KR" altLang="en-US" sz="1400" dirty="0"/>
                <a:t> 방법은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각각 다른 </a:t>
              </a:r>
              <a:r>
                <a:rPr lang="ko-KR" altLang="en-US" sz="1400" dirty="0" err="1"/>
                <a:t>전처리</a:t>
              </a:r>
              <a:r>
                <a:rPr lang="ko-KR" altLang="en-US" sz="1400" dirty="0"/>
                <a:t> 방법을 필요로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D20874-E91F-38AA-7E19-4B66772BCC1F}"/>
              </a:ext>
            </a:extLst>
          </p:cNvPr>
          <p:cNvGrpSpPr/>
          <p:nvPr/>
        </p:nvGrpSpPr>
        <p:grpSpPr>
          <a:xfrm>
            <a:off x="276118" y="4477607"/>
            <a:ext cx="4898674" cy="1452456"/>
            <a:chOff x="7116467" y="2025035"/>
            <a:chExt cx="4898674" cy="1452456"/>
          </a:xfrm>
        </p:grpSpPr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5D12AAE7-CF61-FFC1-A660-C48129953D98}"/>
                </a:ext>
              </a:extLst>
            </p:cNvPr>
            <p:cNvSpPr/>
            <p:nvPr/>
          </p:nvSpPr>
          <p:spPr>
            <a:xfrm>
              <a:off x="7116467" y="2186648"/>
              <a:ext cx="4898674" cy="1290843"/>
            </a:xfrm>
            <a:prstGeom prst="flowChartTerminator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003284-FBF3-78EC-8251-0E64BF6BB682}"/>
                </a:ext>
              </a:extLst>
            </p:cNvPr>
            <p:cNvSpPr txBox="1"/>
            <p:nvPr/>
          </p:nvSpPr>
          <p:spPr>
            <a:xfrm>
              <a:off x="8612983" y="2025035"/>
              <a:ext cx="18966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BOOL </a:t>
              </a:r>
              <a:r>
                <a:rPr lang="ko-KR" altLang="en-US" b="1" dirty="0">
                  <a:latin typeface="+mn-ea"/>
                </a:rPr>
                <a:t>타입 변환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6F8ACB-EC3F-4A4F-554B-88DE3383366C}"/>
                </a:ext>
              </a:extLst>
            </p:cNvPr>
            <p:cNvSpPr txBox="1"/>
            <p:nvPr/>
          </p:nvSpPr>
          <p:spPr>
            <a:xfrm>
              <a:off x="7356229" y="2581880"/>
              <a:ext cx="4410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머신러닝</a:t>
              </a:r>
              <a:r>
                <a:rPr lang="ko-KR" altLang="en-US" sz="1400" dirty="0"/>
                <a:t> 모델은 수학적 연산을 기반으로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작동한다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이진 연산으로 변환 시 연산이 </a:t>
              </a:r>
              <a:r>
                <a:rPr lang="ko-KR" altLang="en-US" sz="1400" dirty="0" err="1"/>
                <a:t>간편해진다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D69793-D04A-04AE-35D3-3E28A25BFA7C}"/>
              </a:ext>
            </a:extLst>
          </p:cNvPr>
          <p:cNvGrpSpPr/>
          <p:nvPr/>
        </p:nvGrpSpPr>
        <p:grpSpPr>
          <a:xfrm>
            <a:off x="4296000" y="2138157"/>
            <a:ext cx="3600000" cy="3600000"/>
            <a:chOff x="4295999" y="2048157"/>
            <a:chExt cx="3600000" cy="360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DAB67F-5299-B552-A386-DB7402B23BF4}"/>
                </a:ext>
              </a:extLst>
            </p:cNvPr>
            <p:cNvSpPr/>
            <p:nvPr/>
          </p:nvSpPr>
          <p:spPr>
            <a:xfrm>
              <a:off x="4295999" y="2048157"/>
              <a:ext cx="3600000" cy="3600000"/>
            </a:xfrm>
            <a:prstGeom prst="ellipse">
              <a:avLst/>
            </a:prstGeom>
            <a:solidFill>
              <a:srgbClr val="0429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77B5C7-AF36-9E18-921C-DF0CBDDA6073}"/>
                </a:ext>
              </a:extLst>
            </p:cNvPr>
            <p:cNvSpPr/>
            <p:nvPr/>
          </p:nvSpPr>
          <p:spPr>
            <a:xfrm>
              <a:off x="4377903" y="2145198"/>
              <a:ext cx="3420000" cy="34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C66784-2618-90E7-A0D6-C9090A84A2BF}"/>
                </a:ext>
              </a:extLst>
            </p:cNvPr>
            <p:cNvSpPr txBox="1"/>
            <p:nvPr/>
          </p:nvSpPr>
          <p:spPr>
            <a:xfrm>
              <a:off x="4772078" y="3582410"/>
              <a:ext cx="2647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0" dirty="0">
                  <a:solidFill>
                    <a:srgbClr val="042934"/>
                  </a:solidFill>
                  <a:effectLst/>
                  <a:latin typeface="Apple SD Gothic Neo"/>
                </a:rPr>
                <a:t>PREPROCESSING</a:t>
              </a:r>
              <a:endParaRPr lang="ko-KR" altLang="en-US" sz="2800" b="1" dirty="0">
                <a:solidFill>
                  <a:srgbClr val="04293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8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A513D5-1405-3996-CA9D-8F8BFBE395C6}"/>
              </a:ext>
            </a:extLst>
          </p:cNvPr>
          <p:cNvGrpSpPr/>
          <p:nvPr/>
        </p:nvGrpSpPr>
        <p:grpSpPr>
          <a:xfrm>
            <a:off x="1792737" y="1429130"/>
            <a:ext cx="8718820" cy="5067027"/>
            <a:chOff x="1596601" y="1341634"/>
            <a:chExt cx="8718820" cy="506702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C13875D-37ED-DEFD-6158-F0F28C938B59}"/>
                </a:ext>
              </a:extLst>
            </p:cNvPr>
            <p:cNvSpPr/>
            <p:nvPr/>
          </p:nvSpPr>
          <p:spPr>
            <a:xfrm>
              <a:off x="1596601" y="2784796"/>
              <a:ext cx="8718820" cy="1080609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92B97D5-C6FA-59DD-FEC3-9B8570CF33DE}"/>
                </a:ext>
              </a:extLst>
            </p:cNvPr>
            <p:cNvGrpSpPr/>
            <p:nvPr/>
          </p:nvGrpSpPr>
          <p:grpSpPr>
            <a:xfrm>
              <a:off x="1596601" y="1341634"/>
              <a:ext cx="8718820" cy="1464357"/>
              <a:chOff x="452889" y="1300772"/>
              <a:chExt cx="8718820" cy="146435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583FB48-4888-8533-D892-9DA6F70EB100}"/>
                  </a:ext>
                </a:extLst>
              </p:cNvPr>
              <p:cNvSpPr/>
              <p:nvPr/>
            </p:nvSpPr>
            <p:spPr>
              <a:xfrm>
                <a:off x="452889" y="1300772"/>
                <a:ext cx="8718820" cy="1339275"/>
              </a:xfrm>
              <a:prstGeom prst="roundRect">
                <a:avLst/>
              </a:prstGeom>
              <a:solidFill>
                <a:srgbClr val="04242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8DF3D2-854E-E38D-FE5E-952FCE13436C}"/>
                  </a:ext>
                </a:extLst>
              </p:cNvPr>
              <p:cNvSpPr txBox="1"/>
              <p:nvPr/>
            </p:nvSpPr>
            <p:spPr>
              <a:xfrm>
                <a:off x="616322" y="1380134"/>
                <a:ext cx="842570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'Unnamed: 0'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columns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drop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([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'Unnamed: 0'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axis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inplace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b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drop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([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matchId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gameId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gameMode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gameVersion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championName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axis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inplace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dropna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subset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teamPosition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])</a:t>
                </a:r>
              </a:p>
              <a:p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</a:t>
                </a:r>
              </a:p>
              <a:p>
                <a:endParaRPr lang="ko-KR" altLang="en-US" sz="12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250E26-FE27-301D-E14B-33B45DC986C5}"/>
                </a:ext>
              </a:extLst>
            </p:cNvPr>
            <p:cNvSpPr txBox="1"/>
            <p:nvPr/>
          </p:nvSpPr>
          <p:spPr>
            <a:xfrm>
              <a:off x="1811833" y="2938731"/>
              <a:ext cx="485581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dtype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'bool'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astype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B6C2785-1F69-4431-7859-857876249C90}"/>
                </a:ext>
              </a:extLst>
            </p:cNvPr>
            <p:cNvSpPr/>
            <p:nvPr/>
          </p:nvSpPr>
          <p:spPr>
            <a:xfrm>
              <a:off x="1596601" y="3955475"/>
              <a:ext cx="8718820" cy="1080609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4D4EA3-B78E-B294-D302-10E6E527DBAE}"/>
                </a:ext>
              </a:extLst>
            </p:cNvPr>
            <p:cNvSpPr txBox="1"/>
            <p:nvPr/>
          </p:nvSpPr>
          <p:spPr>
            <a:xfrm>
              <a:off x="1851422" y="4134300"/>
              <a:ext cx="455765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dtype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.int32: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astype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.int64)</a:t>
              </a:r>
            </a:p>
            <a:p>
              <a:endParaRPr lang="ko-KR" altLang="en-US" sz="14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0986864-40A6-F226-0130-F1831FDF2239}"/>
                </a:ext>
              </a:extLst>
            </p:cNvPr>
            <p:cNvSpPr/>
            <p:nvPr/>
          </p:nvSpPr>
          <p:spPr>
            <a:xfrm>
              <a:off x="1596601" y="5164882"/>
              <a:ext cx="8718820" cy="1243779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0446F0-9249-CFDC-6D00-B447F4385BA0}"/>
                </a:ext>
              </a:extLst>
            </p:cNvPr>
            <p:cNvSpPr txBox="1"/>
            <p:nvPr/>
          </p:nvSpPr>
          <p:spPr>
            <a:xfrm>
              <a:off x="1851422" y="5275729"/>
              <a:ext cx="610061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numeric_columns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select_dtypes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'object'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categorical_columns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select_dtypes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include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'object'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AFAA409-01A6-6BE0-374E-45121998C7CC}"/>
              </a:ext>
            </a:extLst>
          </p:cNvPr>
          <p:cNvSpPr txBox="1"/>
          <p:nvPr/>
        </p:nvSpPr>
        <p:spPr>
          <a:xfrm>
            <a:off x="1369056" y="235946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37057-29B1-3C64-311A-A14E91FAFFE0}"/>
              </a:ext>
            </a:extLst>
          </p:cNvPr>
          <p:cNvSpPr txBox="1"/>
          <p:nvPr/>
        </p:nvSpPr>
        <p:spPr>
          <a:xfrm>
            <a:off x="1369056" y="354633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[5]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57F45E-44D0-83AF-8061-0311A8A93396}"/>
              </a:ext>
            </a:extLst>
          </p:cNvPr>
          <p:cNvSpPr txBox="1"/>
          <p:nvPr/>
        </p:nvSpPr>
        <p:spPr>
          <a:xfrm>
            <a:off x="1369056" y="480873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[9]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F3D003-794D-B6AF-6C65-091B92A8BF6B}"/>
              </a:ext>
            </a:extLst>
          </p:cNvPr>
          <p:cNvSpPr txBox="1"/>
          <p:nvPr/>
        </p:nvSpPr>
        <p:spPr>
          <a:xfrm>
            <a:off x="1269669" y="600955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[10]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1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64DCE4C-3E08-4F85-97F8-292A7E11DDE8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1119</Words>
  <Application>Microsoft Office PowerPoint</Application>
  <PresentationFormat>와이드스크린</PresentationFormat>
  <Paragraphs>323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Apple SD Gothic Neo</vt:lpstr>
      <vt:lpstr>-apple-system</vt:lpstr>
      <vt:lpstr>나눔고딕</vt:lpstr>
      <vt:lpstr>맑은 고딕</vt:lpstr>
      <vt:lpstr>Aptos Narrow</vt:lpstr>
      <vt:lpstr>Arial</vt:lpstr>
      <vt:lpstr>Bahnschrift</vt:lpstr>
      <vt:lpstr>Bahnschrift Light</vt:lpstr>
      <vt:lpstr>Bahnschrift SemiBold</vt:lpstr>
      <vt:lpstr>Bahnschrift SemiBold SemiConden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태의 홍</dc:creator>
  <cp:lastModifiedBy>태의 홍</cp:lastModifiedBy>
  <cp:revision>40</cp:revision>
  <dcterms:created xsi:type="dcterms:W3CDTF">2024-06-04T06:36:13Z</dcterms:created>
  <dcterms:modified xsi:type="dcterms:W3CDTF">2024-06-06T21:53:33Z</dcterms:modified>
</cp:coreProperties>
</file>