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4032" r:id="rId2"/>
    <p:sldMasterId id="2147484128" r:id="rId3"/>
  </p:sldMasterIdLst>
  <p:sldIdLst>
    <p:sldId id="256" r:id="rId4"/>
    <p:sldId id="257" r:id="rId5"/>
    <p:sldId id="258" r:id="rId6"/>
    <p:sldId id="265" r:id="rId7"/>
    <p:sldId id="259" r:id="rId8"/>
    <p:sldId id="260" r:id="rId9"/>
    <p:sldId id="261" r:id="rId10"/>
    <p:sldId id="262" r:id="rId11"/>
    <p:sldId id="266" r:id="rId12"/>
    <p:sldId id="263" r:id="rId13"/>
    <p:sldId id="267" r:id="rId14"/>
    <p:sldId id="264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3516a5c8aeb0ab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4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9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8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3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5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66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5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41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50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87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46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1DD2F-8725-40F4-B384-BF1346988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6884D-89D6-4167-A4E5-2A2718D9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F4D8E-AE62-4807-8DD3-51B1D507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6DEE9-82CF-49AF-A20F-B9BE0EF8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F5236-C6C8-47D3-BF58-DDA869F0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596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8B80D-D975-4B7F-BB7C-DA466D6C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BEA71-5467-4B3B-9D6F-1BA1786E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3AAAB-BB94-4337-8F2D-945B6D0E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1E6DF-96E3-44E6-84E8-C2DBCF44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33EEA-1267-4EDD-B3BD-A52F0203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21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CBEA7-5F8D-4FDF-89FA-AC7FB8F4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4DADD-729B-4BC9-A3D5-FC3067642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87C22-EAED-4D55-9C5E-DEE66996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BC220-48DC-4F1B-8C45-062E7086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A2042-A182-4761-B4DB-F5DB25D9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04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7B085-336C-4D7E-BD27-F53C9662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A3C75-C575-4E49-9B31-EAB9E1B62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C1A45C-E865-4A68-88FE-A49EE509D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27790-6F3B-4D6F-AF0B-D82BAAFD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8C717-0E23-43DA-B81E-EAC415FD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16F33-812B-4A30-8807-16CB933B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6F01C-BC85-4085-8D08-91036FBA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3D17F4-420D-4C02-B658-5788A9A7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09EA9-4DAA-47A9-A2AE-205A54D60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E41E92-BC4B-4CD3-8F4F-E3FE56A5E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896A48-9703-49C9-AF22-CA24CF597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D9E12C-865A-43A2-A39D-8717C6CD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6C444-8343-4670-AF16-C4FA39D4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437A29-FF5D-45CB-A77C-2E2EA787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2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FDBD-6AD1-4ED7-BA04-3770D0A7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6767EA-C945-4BA3-B583-F2B9A3D4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08881E-C30A-4AF8-B4C2-3444A644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D926DA-41DC-4FFA-99D7-2B60C5C6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38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9373EC-ECCC-4A89-B10F-1B532A1F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3A9907-F19A-480E-9C70-5A5E47D4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EB504-13D9-4276-82E4-B900EC3B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9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34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119D8-0757-42AF-985E-2D77BE0C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59F7C-844C-411D-8EB9-A9104B1F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255B8E-1642-495A-B3C5-03D84203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C99BD-9CBD-4AFE-8C7B-61FFDFE4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BAF11-53B5-4AB7-A687-AD826F67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0F892-6884-4F8C-8FE5-576EF193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19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AC54B-34E2-4F4C-965F-2EA71276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B2435-F9D2-46BA-A623-E8FBA138F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5F529-84F1-4D98-8312-628D9E4D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20284-AB45-45B9-90BA-6AC187C7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A4595-8E6C-4AD6-92E0-63B127BA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6320F-AF6E-45D2-A671-E1C4ABB8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12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1B28B-E171-41B6-94A7-1BA1A801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3A0B-3F59-4E4B-A204-B40411DC3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E0F63-FEA5-4EDD-9817-230E7B85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A7762-562A-40E7-9BAB-9EF7D0EA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49EB8-76CF-4D68-AF23-0D73276E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1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5CD5F1-4864-46B2-B558-FC73954E1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01286-4D81-4A0A-9DA0-FBF258E66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A7303-480C-47AC-8DE5-DC2428C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52951-D866-468D-B204-A31B1CBB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5690E-9650-4825-87E1-EE2A859C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0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8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4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5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1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6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4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07DC3E-DDAF-416D-BF41-242AE282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1A788-68A5-4543-AEAE-395E7732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0FB4E-4989-4F90-A931-9890AFFD4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DD535-4510-4FF5-8546-E55FB1EE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25468-7D02-4E8A-B838-9AABF339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2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2552054" y="2158139"/>
            <a:ext cx="70878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기계학습</a:t>
            </a:r>
            <a:r>
              <a:rPr lang="en-US" altLang="ko-KR" sz="4400" b="1" dirty="0"/>
              <a:t> </a:t>
            </a:r>
            <a:r>
              <a:rPr lang="ko-KR" altLang="en-US" sz="4400" b="1" dirty="0" err="1"/>
              <a:t>텀프로젝트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1</a:t>
            </a:r>
            <a:r>
              <a:rPr lang="ko-KR" altLang="en-US" sz="4400" b="1" dirty="0"/>
              <a:t>번</a:t>
            </a:r>
            <a:endParaRPr lang="en-US" altLang="ko-KR" sz="4400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소프트웨어학과</a:t>
            </a:r>
            <a:endParaRPr lang="en-US" altLang="ko-KR" b="1" dirty="0"/>
          </a:p>
          <a:p>
            <a:pPr algn="ctr"/>
            <a:r>
              <a:rPr lang="en-US" altLang="ko-KR" b="1" dirty="0"/>
              <a:t>18011660 </a:t>
            </a:r>
            <a:r>
              <a:rPr lang="ko-KR" altLang="en-US" b="1" dirty="0"/>
              <a:t>김영재</a:t>
            </a:r>
            <a:endParaRPr lang="en-US" altLang="ko-KR" b="1" dirty="0"/>
          </a:p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638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#1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EMA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이용한 우울증 예측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#2-1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Feature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1336C-4A6C-4BB5-9D34-D9BA13439E79}"/>
              </a:ext>
            </a:extLst>
          </p:cNvPr>
          <p:cNvSpPr txBox="1"/>
          <p:nvPr/>
        </p:nvSpPr>
        <p:spPr>
          <a:xfrm>
            <a:off x="1172345" y="3006681"/>
            <a:ext cx="33011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데이터의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feature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추출할때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단순히 전치 행렬을 구한 후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describe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함수를 쓰면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uid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인한 오류 발생함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uid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지우고 전치행렬로 바꾸면서 바뀐 타입을 모두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float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형식으로 바꾼 후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describe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하고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numpy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변환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6A8491-EAC4-43D1-9EEC-7ED307143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732" y="1119828"/>
            <a:ext cx="5307080" cy="24716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59EFE6-D2CF-4F67-A266-6284503E1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664" y="3780290"/>
            <a:ext cx="5313215" cy="247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6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#1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EMA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이용한 우울증 예측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#2-2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Feature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 처리하기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64EDB-D229-4529-8995-04BD3664DFFF}"/>
              </a:ext>
            </a:extLst>
          </p:cNvPr>
          <p:cNvSpPr txBox="1"/>
          <p:nvPr/>
        </p:nvSpPr>
        <p:spPr>
          <a:xfrm>
            <a:off x="2000747" y="2672131"/>
            <a:ext cx="81905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데이터에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NaN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Imputer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통해서 채운다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하지만 우울증의 경우 소수의 데이터를 제외한 나머지를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NaN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채우면 실제 일부 우울증 패턴이 없어질 수 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따라서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describe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추출한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대해서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Nan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값이 있을 경우에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Imputer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NaN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채운다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11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#1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EMA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이용한 우울증 예측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#2-2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Feature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 처리하기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4AD1B8-22B7-434F-BB49-3BD25982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209" y="975413"/>
            <a:ext cx="6080149" cy="51447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807DEE-76E8-47B5-9D3E-D40D2B8F5AA2}"/>
              </a:ext>
            </a:extLst>
          </p:cNvPr>
          <p:cNvSpPr txBox="1"/>
          <p:nvPr/>
        </p:nvSpPr>
        <p:spPr>
          <a:xfrm>
            <a:off x="1175512" y="3288862"/>
            <a:ext cx="348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SimpleImputer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이용하되 각 </a:t>
            </a:r>
            <a:r>
              <a:rPr lang="en-US" altLang="ko-KR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feature</a:t>
            </a:r>
            <a:r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대해서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train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 피팅을 진행하고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train, test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대해서 변환이 되도록 진행했다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63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#1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EMA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이용한 우울증 예측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이용해서 우울증 예측하기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07DEE-76E8-47B5-9D3E-D40D2B8F5AA2}"/>
              </a:ext>
            </a:extLst>
          </p:cNvPr>
          <p:cNvSpPr txBox="1"/>
          <p:nvPr/>
        </p:nvSpPr>
        <p:spPr>
          <a:xfrm>
            <a:off x="1716125" y="2471034"/>
            <a:ext cx="348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주어진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GridSearchCV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위한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Tuned_parameters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Sleep, Activity, Social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대해서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각기 진행 후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전체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feature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합쳐서 진행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629D72-8175-4889-80E9-876BBBCC22ED}"/>
              </a:ext>
            </a:extLst>
          </p:cNvPr>
          <p:cNvSpPr txBox="1"/>
          <p:nvPr/>
        </p:nvSpPr>
        <p:spPr>
          <a:xfrm>
            <a:off x="1716125" y="4133626"/>
            <a:ext cx="348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추가할때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의미가 없는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count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항목을 지우기 위해서 각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feature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슬라이싱으로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첫번째 항목을 제외한 후 각 피처에 학습을 진행함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1F704E-6802-44A4-B5E6-55F293E9F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040" y="2760217"/>
            <a:ext cx="4717175" cy="21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#1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EMA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이용한 우울증 예측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이용해서 우울증 예측하기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E3D16FA-FED9-4DDF-B36A-AC0A536F9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40730"/>
              </p:ext>
            </p:extLst>
          </p:nvPr>
        </p:nvGraphicFramePr>
        <p:xfrm>
          <a:off x="2132655" y="3053771"/>
          <a:ext cx="795924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9162">
                  <a:extLst>
                    <a:ext uri="{9D8B030D-6E8A-4147-A177-3AD203B41FA5}">
                      <a16:colId xmlns:a16="http://schemas.microsoft.com/office/drawing/2014/main" val="1615219420"/>
                    </a:ext>
                  </a:extLst>
                </a:gridCol>
                <a:gridCol w="1395020">
                  <a:extLst>
                    <a:ext uri="{9D8B030D-6E8A-4147-A177-3AD203B41FA5}">
                      <a16:colId xmlns:a16="http://schemas.microsoft.com/office/drawing/2014/main" val="1751933935"/>
                    </a:ext>
                  </a:extLst>
                </a:gridCol>
                <a:gridCol w="1395020">
                  <a:extLst>
                    <a:ext uri="{9D8B030D-6E8A-4147-A177-3AD203B41FA5}">
                      <a16:colId xmlns:a16="http://schemas.microsoft.com/office/drawing/2014/main" val="2895535524"/>
                    </a:ext>
                  </a:extLst>
                </a:gridCol>
                <a:gridCol w="1395020">
                  <a:extLst>
                    <a:ext uri="{9D8B030D-6E8A-4147-A177-3AD203B41FA5}">
                      <a16:colId xmlns:a16="http://schemas.microsoft.com/office/drawing/2014/main" val="2068872223"/>
                    </a:ext>
                  </a:extLst>
                </a:gridCol>
                <a:gridCol w="1395020">
                  <a:extLst>
                    <a:ext uri="{9D8B030D-6E8A-4147-A177-3AD203B41FA5}">
                      <a16:colId xmlns:a16="http://schemas.microsoft.com/office/drawing/2014/main" val="95494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Sleep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Social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8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en-US" altLang="ko-KR" dirty="0" err="1"/>
                        <a:t>GridSearch</a:t>
                      </a:r>
                      <a:r>
                        <a:rPr lang="en-US" altLang="ko-KR" dirty="0"/>
                        <a:t> + 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0.65217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0.52173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0.52173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0.86956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84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 1 + </a:t>
                      </a:r>
                      <a:r>
                        <a:rPr lang="en-US" altLang="ko-KR" dirty="0" err="1"/>
                        <a:t>OverSampling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0.78620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826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D0ED90-1456-46AF-8A18-A67D6F47D523}"/>
              </a:ext>
            </a:extLst>
          </p:cNvPr>
          <p:cNvSpPr txBox="1"/>
          <p:nvPr/>
        </p:nvSpPr>
        <p:spPr>
          <a:xfrm>
            <a:off x="2460043" y="4340318"/>
            <a:ext cx="7342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주어진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tuned_parameters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GridSearch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진행하였을때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모두 기본 베이스라인을 넘긴 점수가 나왔다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추가실험에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imbalance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문제가 심각하기에 이를 해결하여 성능 향상을 도모할 수 있다고 하여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각기 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OverSampling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진행해보았으나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유의미한 결과는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Sleep feature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에서만 도출되었다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80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#1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EMA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이용한 우울증 예측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#3 + 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이용해서 우울증 예측하기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0ED90-1456-46AF-8A18-A67D6F47D523}"/>
              </a:ext>
            </a:extLst>
          </p:cNvPr>
          <p:cNvSpPr txBox="1"/>
          <p:nvPr/>
        </p:nvSpPr>
        <p:spPr>
          <a:xfrm>
            <a:off x="2469384" y="2724430"/>
            <a:ext cx="72532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실험에서 스켈레톤 코드에 사용되지 않은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Stress, Exercise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대한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EMA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데이터도 제공되고 이를 추가적으로 이용한다면 성능을 향상시킬 수 있다고 되어있었다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하지만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이에 대해서 현재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캐글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노트북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진행해본 결과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적용해야 유의미한 성능 향상을 도출해야 하는지 확신할 수 없어 가능한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모두 추가했다가 성능이 감소했다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만약 데이터셋이 더 많은 상태에서 진행했더라면 성능이 더욱 높아졌을 수도 있을 것 같다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417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#1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EMA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데이터를 이용한 우울증 예측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6BBB3-D388-4CC0-A6C9-C92DE23884F8}"/>
              </a:ext>
            </a:extLst>
          </p:cNvPr>
          <p:cNvSpPr txBox="1"/>
          <p:nvPr/>
        </p:nvSpPr>
        <p:spPr>
          <a:xfrm>
            <a:off x="2000747" y="2672131"/>
            <a:ext cx="8190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프로젝트의 목적</a:t>
            </a: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실제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RAW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데이터를 직접 가공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(Data Preprocessing)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가공된 데이터에서 유의미한 피처를 추출하는 과정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(Feature Extraction)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배울 수 있다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56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#1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EMA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이용한 우울증 예측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6BBB3-D388-4CC0-A6C9-C92DE23884F8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#1-1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EMA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전처리</a:t>
            </a: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A8FB9-9F93-4035-B1D1-E6035257EA4E}"/>
              </a:ext>
            </a:extLst>
          </p:cNvPr>
          <p:cNvSpPr txBox="1"/>
          <p:nvPr/>
        </p:nvSpPr>
        <p:spPr>
          <a:xfrm>
            <a:off x="2000747" y="2672131"/>
            <a:ext cx="819050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목표</a:t>
            </a: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설문항목에 응답한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user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EMA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결과를 적절한 인덱스에 대응되는 데이터를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파싱한다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[INPUT]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j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son : User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EMA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응답 결과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(Index)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담긴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json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[OUTPUT]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raw data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대응되는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dex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값을 추출한 데이터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1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#1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EMA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이용한 우울증 예측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6BBB3-D388-4CC0-A6C9-C92DE23884F8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#1-1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EMA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4F0DC3-3CE5-4D45-8F18-2D89B697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04" y="2841646"/>
            <a:ext cx="4647610" cy="22841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15B434-B8E1-4446-8665-125BA1100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525" y="1623447"/>
            <a:ext cx="5009891" cy="18055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6D0E26-AC99-41FD-9D29-755121882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237" y="3824742"/>
            <a:ext cx="5026468" cy="18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0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#1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EMA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이용한 우울증 예측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#1-1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EMA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전처리</a:t>
            </a: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E7F9F2-1FBC-4510-AE9D-2B4FD258A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76" y="2379148"/>
            <a:ext cx="4644904" cy="1955530"/>
          </a:xfrm>
          <a:prstGeom prst="rect">
            <a:avLst/>
          </a:prstGeom>
        </p:spPr>
      </p:pic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386EC54-CFBF-4E17-A07E-0FB76DDAECC8}"/>
              </a:ext>
            </a:extLst>
          </p:cNvPr>
          <p:cNvSpPr/>
          <p:nvPr/>
        </p:nvSpPr>
        <p:spPr>
          <a:xfrm>
            <a:off x="3125693" y="4392903"/>
            <a:ext cx="78161" cy="275095"/>
          </a:xfrm>
          <a:custGeom>
            <a:avLst/>
            <a:gdLst>
              <a:gd name="connsiteX0" fmla="*/ 154983 w 178900"/>
              <a:gd name="connsiteY0" fmla="*/ 0 h 550190"/>
              <a:gd name="connsiteX1" fmla="*/ 15498 w 178900"/>
              <a:gd name="connsiteY1" fmla="*/ 69742 h 550190"/>
              <a:gd name="connsiteX2" fmla="*/ 0 w 178900"/>
              <a:gd name="connsiteY2" fmla="*/ 108488 h 550190"/>
              <a:gd name="connsiteX3" fmla="*/ 30997 w 178900"/>
              <a:gd name="connsiteY3" fmla="*/ 178230 h 550190"/>
              <a:gd name="connsiteX4" fmla="*/ 61993 w 178900"/>
              <a:gd name="connsiteY4" fmla="*/ 209227 h 550190"/>
              <a:gd name="connsiteX5" fmla="*/ 77491 w 178900"/>
              <a:gd name="connsiteY5" fmla="*/ 232474 h 550190"/>
              <a:gd name="connsiteX6" fmla="*/ 147234 w 178900"/>
              <a:gd name="connsiteY6" fmla="*/ 294468 h 550190"/>
              <a:gd name="connsiteX7" fmla="*/ 170481 w 178900"/>
              <a:gd name="connsiteY7" fmla="*/ 325464 h 550190"/>
              <a:gd name="connsiteX8" fmla="*/ 162732 w 178900"/>
              <a:gd name="connsiteY8" fmla="*/ 464949 h 550190"/>
              <a:gd name="connsiteX9" fmla="*/ 131735 w 178900"/>
              <a:gd name="connsiteY9" fmla="*/ 495945 h 550190"/>
              <a:gd name="connsiteX10" fmla="*/ 100739 w 178900"/>
              <a:gd name="connsiteY10" fmla="*/ 519193 h 550190"/>
              <a:gd name="connsiteX11" fmla="*/ 54244 w 178900"/>
              <a:gd name="connsiteY11" fmla="*/ 542440 h 550190"/>
              <a:gd name="connsiteX12" fmla="*/ 15498 w 178900"/>
              <a:gd name="connsiteY12" fmla="*/ 550190 h 55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900" h="550190">
                <a:moveTo>
                  <a:pt x="154983" y="0"/>
                </a:moveTo>
                <a:cubicBezTo>
                  <a:pt x="91671" y="12662"/>
                  <a:pt x="85255" y="9286"/>
                  <a:pt x="15498" y="69742"/>
                </a:cubicBezTo>
                <a:cubicBezTo>
                  <a:pt x="4986" y="78852"/>
                  <a:pt x="5166" y="95573"/>
                  <a:pt x="0" y="108488"/>
                </a:cubicBezTo>
                <a:cubicBezTo>
                  <a:pt x="4846" y="120604"/>
                  <a:pt x="21685" y="165815"/>
                  <a:pt x="30997" y="178230"/>
                </a:cubicBezTo>
                <a:cubicBezTo>
                  <a:pt x="39764" y="189919"/>
                  <a:pt x="52484" y="198133"/>
                  <a:pt x="61993" y="209227"/>
                </a:cubicBezTo>
                <a:cubicBezTo>
                  <a:pt x="68054" y="216298"/>
                  <a:pt x="71430" y="225403"/>
                  <a:pt x="77491" y="232474"/>
                </a:cubicBezTo>
                <a:cubicBezTo>
                  <a:pt x="130664" y="294509"/>
                  <a:pt x="85215" y="232449"/>
                  <a:pt x="147234" y="294468"/>
                </a:cubicBezTo>
                <a:cubicBezTo>
                  <a:pt x="156366" y="303600"/>
                  <a:pt x="162732" y="315132"/>
                  <a:pt x="170481" y="325464"/>
                </a:cubicBezTo>
                <a:cubicBezTo>
                  <a:pt x="178566" y="382061"/>
                  <a:pt x="187423" y="403221"/>
                  <a:pt x="162732" y="464949"/>
                </a:cubicBezTo>
                <a:cubicBezTo>
                  <a:pt x="157305" y="478516"/>
                  <a:pt x="142732" y="486323"/>
                  <a:pt x="131735" y="495945"/>
                </a:cubicBezTo>
                <a:cubicBezTo>
                  <a:pt x="122015" y="504450"/>
                  <a:pt x="111249" y="511686"/>
                  <a:pt x="100739" y="519193"/>
                </a:cubicBezTo>
                <a:cubicBezTo>
                  <a:pt x="80343" y="533762"/>
                  <a:pt x="77864" y="536535"/>
                  <a:pt x="54244" y="542440"/>
                </a:cubicBezTo>
                <a:cubicBezTo>
                  <a:pt x="41466" y="545635"/>
                  <a:pt x="15498" y="550190"/>
                  <a:pt x="15498" y="550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8D98588-12F4-46E6-B94A-1DC21EBC6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25" y="4730858"/>
            <a:ext cx="3680360" cy="17164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AC8C8BC-6BB5-4945-8B2B-FB3921D44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161" y="2320923"/>
            <a:ext cx="4644905" cy="25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#1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EMA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이용한 우울증 예측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#1-2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EMA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A8E887-C850-4726-ACA5-2BCD6010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35" y="2807593"/>
            <a:ext cx="5256508" cy="23142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F0E71B-C02A-4FE4-8758-59DDC8CA0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792" y="2251349"/>
            <a:ext cx="3927169" cy="365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0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#1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EMA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이용한 우울증 예측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#1-3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EMA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88D92A-049D-4E2D-94B7-36607BB04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39" y="2495285"/>
            <a:ext cx="3786050" cy="36575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572D5C-8797-4C5C-A7D0-056DFCCCC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913" y="2307238"/>
            <a:ext cx="4007004" cy="35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7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#1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EMA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이용한 우울증 예측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#2-1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Feature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extract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64EDB-D229-4529-8995-04BD3664DFFF}"/>
              </a:ext>
            </a:extLst>
          </p:cNvPr>
          <p:cNvSpPr txBox="1"/>
          <p:nvPr/>
        </p:nvSpPr>
        <p:spPr>
          <a:xfrm>
            <a:off x="2000747" y="2672131"/>
            <a:ext cx="819050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목표</a:t>
            </a: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앞서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파싱한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EMA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응답 데이터에서 통계적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feature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추출한다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앞서 추가한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 id(</a:t>
            </a:r>
            <a:r>
              <a:rPr kumimoji="0" lang="en-US" altLang="ko-KR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uid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기준으로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train/test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유저에 데이터를 나눈다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해당 유저의 데이터를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pandas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제공하는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describe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이용해 통계적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추출한다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71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#1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EMA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이용한 우울증 예측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#2-1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Feature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extract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F0CA12-D10D-43A7-9545-84866477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465" y="1361362"/>
            <a:ext cx="5307080" cy="20387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A040DD-9DDA-402B-94F5-3AAA59400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465" y="3851320"/>
            <a:ext cx="5307080" cy="2002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81336C-4A6C-4BB5-9D34-D9BA13439E79}"/>
              </a:ext>
            </a:extLst>
          </p:cNvPr>
          <p:cNvSpPr txBox="1"/>
          <p:nvPr/>
        </p:nvSpPr>
        <p:spPr>
          <a:xfrm>
            <a:off x="1294108" y="3231397"/>
            <a:ext cx="2797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피처에서 유저의 아이디로 구분하여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feature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각각 나누어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파싱했다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5300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659</Words>
  <Application>Microsoft Office PowerPoint</Application>
  <PresentationFormat>와이드스크린</PresentationFormat>
  <Paragraphs>124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Wingdings 2</vt:lpstr>
      <vt:lpstr>HDOfficeLightV0</vt:lpstr>
      <vt:lpstr>1_HDOfficeLightV0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소프트웨어학과   신입생 환영회</dc:title>
  <dc:creator>kyj10</dc:creator>
  <cp:lastModifiedBy>김영재</cp:lastModifiedBy>
  <cp:revision>81</cp:revision>
  <dcterms:created xsi:type="dcterms:W3CDTF">2020-01-28T18:26:06Z</dcterms:created>
  <dcterms:modified xsi:type="dcterms:W3CDTF">2021-06-06T02:23:10Z</dcterms:modified>
</cp:coreProperties>
</file>