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B7C4-B727-4E9A-A6D3-1869D4E6E67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F1D-839F-41E1-88B8-3EA3CBD0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81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B7C4-B727-4E9A-A6D3-1869D4E6E67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F1D-839F-41E1-88B8-3EA3CBD0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76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B7C4-B727-4E9A-A6D3-1869D4E6E67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F1D-839F-41E1-88B8-3EA3CBD0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9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B7C4-B727-4E9A-A6D3-1869D4E6E67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F1D-839F-41E1-88B8-3EA3CBD0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03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B7C4-B727-4E9A-A6D3-1869D4E6E67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F1D-839F-41E1-88B8-3EA3CBD0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0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B7C4-B727-4E9A-A6D3-1869D4E6E67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F1D-839F-41E1-88B8-3EA3CBD0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4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B7C4-B727-4E9A-A6D3-1869D4E6E67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F1D-839F-41E1-88B8-3EA3CBD0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6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B7C4-B727-4E9A-A6D3-1869D4E6E67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F1D-839F-41E1-88B8-3EA3CBD0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07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B7C4-B727-4E9A-A6D3-1869D4E6E67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F1D-839F-41E1-88B8-3EA3CBD0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0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B7C4-B727-4E9A-A6D3-1869D4E6E67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F1D-839F-41E1-88B8-3EA3CBD0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69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B7C4-B727-4E9A-A6D3-1869D4E6E67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F1D-839F-41E1-88B8-3EA3CBD0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39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CB7C4-B727-4E9A-A6D3-1869D4E6E67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D9F1D-839F-41E1-88B8-3EA3CBD0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6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Lagrange Multiplier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6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744" y="301752"/>
            <a:ext cx="291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Prerequisite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7344" y="774192"/>
            <a:ext cx="291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Orthogonal Plane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 rot="9396447">
            <a:off x="2913772" y="3297605"/>
            <a:ext cx="896112" cy="23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752344" y="3895344"/>
            <a:ext cx="2468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3922776" y="2057400"/>
            <a:ext cx="18288" cy="228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2849764" y="3609016"/>
            <a:ext cx="1429511" cy="118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95788" y="3843372"/>
                <a:ext cx="512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788" y="3843372"/>
                <a:ext cx="51206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49764" y="4606974"/>
                <a:ext cx="512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64" y="4606974"/>
                <a:ext cx="512064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852556" y="1872734"/>
                <a:ext cx="512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556" y="1872734"/>
                <a:ext cx="5120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타원 16"/>
          <p:cNvSpPr/>
          <p:nvPr/>
        </p:nvSpPr>
        <p:spPr>
          <a:xfrm>
            <a:off x="3288676" y="3355848"/>
            <a:ext cx="100585" cy="100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2983621" y="2559484"/>
            <a:ext cx="366155" cy="846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75316" y="3493925"/>
            <a:ext cx="819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(a, b, c)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952896" y="2265127"/>
            <a:ext cx="1214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(A, B, C)</a:t>
            </a:r>
          </a:p>
        </p:txBody>
      </p:sp>
      <p:sp>
        <p:nvSpPr>
          <p:cNvPr id="22" name="타원 21"/>
          <p:cNvSpPr/>
          <p:nvPr/>
        </p:nvSpPr>
        <p:spPr>
          <a:xfrm>
            <a:off x="2924556" y="2454837"/>
            <a:ext cx="100585" cy="100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842935" y="2802025"/>
            <a:ext cx="1214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(A*, B*, C*)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81489" y="3051007"/>
            <a:ext cx="1675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=(A, B, C) - (</a:t>
            </a:r>
            <a:r>
              <a:rPr lang="en-US" altLang="ko-KR" sz="1200" dirty="0" err="1" smtClean="0"/>
              <a:t>a,b,c</a:t>
            </a:r>
            <a:r>
              <a:rPr lang="en-US" altLang="ko-KR" sz="1200" dirty="0" smtClean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507852" y="2157984"/>
                <a:ext cx="537350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dirty="0" smtClean="0"/>
                  <a:t>Characteristics of </a:t>
                </a:r>
                <a:r>
                  <a:rPr lang="en-US" altLang="ko-KR" sz="2400" b="1" dirty="0" smtClean="0">
                    <a:solidFill>
                      <a:srgbClr val="0000FF"/>
                    </a:solidFill>
                  </a:rPr>
                  <a:t>(blue) plane</a:t>
                </a:r>
              </a:p>
              <a:p>
                <a:pPr marL="539750" lvl="1" indent="-274638">
                  <a:buFont typeface="Wingdings" panose="05000000000000000000" pitchFamily="2" charset="2"/>
                  <a:buChar char="ü"/>
                </a:pPr>
                <a:r>
                  <a:rPr lang="en-US" altLang="ko-KR" dirty="0" smtClean="0"/>
                  <a:t>contains point (a, b, c) </a:t>
                </a:r>
              </a:p>
              <a:p>
                <a:pPr marL="539750" lvl="1" indent="-274638">
                  <a:buFont typeface="Wingdings" panose="05000000000000000000" pitchFamily="2" charset="2"/>
                  <a:buChar char="ü"/>
                </a:pPr>
                <a:r>
                  <a:rPr lang="en-US" altLang="ko-KR" sz="2400" b="1" dirty="0" smtClean="0">
                    <a:solidFill>
                      <a:srgbClr val="FF0000"/>
                    </a:solidFill>
                  </a:rPr>
                  <a:t>orthogonal to vector (A*, B* C*)</a:t>
                </a:r>
              </a:p>
              <a:p>
                <a:pPr marL="804863" lvl="2" indent="-26511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𝑎𝑛𝑔𝑙𝑒</m:t>
                    </m:r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:r>
                  <a:rPr lang="en-US" altLang="ko-KR" b="0" i="1" dirty="0" smtClean="0">
                    <a:latin typeface="Cambria Math" panose="02040503050406030204" pitchFamily="18" charset="0"/>
                  </a:rPr>
                  <a:t>between two vectors, </a:t>
                </a:r>
                <a:r>
                  <a:rPr lang="en-US" altLang="ko-KR" dirty="0" smtClean="0"/>
                  <a:t>(A*, B*, C*)</a:t>
                </a:r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:r>
                  <a:rPr lang="en-US" altLang="ko-KR" i="1" dirty="0" smtClean="0">
                    <a:latin typeface="Cambria Math" panose="02040503050406030204" pitchFamily="18" charset="0"/>
                  </a:rPr>
                  <a:t>and  any point on (blue) surface</a:t>
                </a:r>
                <a:endParaRPr lang="ko-KR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852" y="2157984"/>
                <a:ext cx="5373508" cy="1938992"/>
              </a:xfrm>
              <a:prstGeom prst="rect">
                <a:avLst/>
              </a:prstGeom>
              <a:blipFill>
                <a:blip r:embed="rId5"/>
                <a:stretch>
                  <a:fillRect l="-795" t="-2516" r="-2270"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/>
          <p:cNvSpPr/>
          <p:nvPr/>
        </p:nvSpPr>
        <p:spPr>
          <a:xfrm rot="3976312">
            <a:off x="3236884" y="3006721"/>
            <a:ext cx="329474" cy="29285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21214" y="2710750"/>
                <a:ext cx="8523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l-G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altLang="ko-KR" sz="1200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214" y="2710750"/>
                <a:ext cx="85237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/>
          <p:cNvCxnSpPr/>
          <p:nvPr/>
        </p:nvCxnSpPr>
        <p:spPr>
          <a:xfrm flipV="1">
            <a:off x="3291623" y="3240936"/>
            <a:ext cx="344781" cy="153426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51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50223"/>
            <a:ext cx="39792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/>
              <a:t>https</a:t>
            </a:r>
            <a:r>
              <a:rPr lang="ko-KR" altLang="en-US" sz="1400" dirty="0" smtClean="0"/>
              <a:t>://</a:t>
            </a:r>
            <a:r>
              <a:rPr lang="ko-KR" altLang="en-US" sz="1400" dirty="0" err="1" smtClean="0"/>
              <a:t>blog.naver.com</a:t>
            </a:r>
            <a:r>
              <a:rPr lang="ko-KR" altLang="en-US" sz="1400" dirty="0" smtClean="0"/>
              <a:t>/</a:t>
            </a:r>
            <a:r>
              <a:rPr lang="ko-KR" altLang="en-US" sz="1400" dirty="0" err="1" smtClean="0"/>
              <a:t>lyb0684</a:t>
            </a:r>
            <a:r>
              <a:rPr lang="ko-KR" altLang="en-US" sz="1400" dirty="0" smtClean="0"/>
              <a:t>/221332307807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176337"/>
            <a:ext cx="8315325" cy="4505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737" y="728662"/>
            <a:ext cx="2828925" cy="8953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6528816" y="1554480"/>
            <a:ext cx="1216152" cy="7315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88596" y="2087344"/>
            <a:ext cx="537350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When gradients are 0, </a:t>
            </a:r>
            <a:br>
              <a:rPr lang="en-US" altLang="ko-KR" sz="2000" b="1" dirty="0" smtClean="0"/>
            </a:br>
            <a:r>
              <a:rPr lang="en-US" altLang="ko-KR" sz="2000" b="1" dirty="0" smtClean="0"/>
              <a:t>value is maximized </a:t>
            </a:r>
            <a:br>
              <a:rPr lang="en-US" altLang="ko-KR" sz="2000" b="1" dirty="0" smtClean="0"/>
            </a:br>
            <a:r>
              <a:rPr lang="en-US" altLang="ko-KR" dirty="0" smtClean="0"/>
              <a:t>(or minimized)</a:t>
            </a:r>
            <a:endParaRPr lang="ko-KR" altLang="en-US" i="1" dirty="0">
              <a:latin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744" y="301752"/>
            <a:ext cx="291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Prerequisite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88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50223"/>
            <a:ext cx="39792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/>
              <a:t>https</a:t>
            </a:r>
            <a:r>
              <a:rPr lang="ko-KR" altLang="en-US" sz="1400" dirty="0" smtClean="0"/>
              <a:t>://</a:t>
            </a:r>
            <a:r>
              <a:rPr lang="ko-KR" altLang="en-US" sz="1400" dirty="0" err="1" smtClean="0"/>
              <a:t>blog.naver.com</a:t>
            </a:r>
            <a:r>
              <a:rPr lang="ko-KR" altLang="en-US" sz="1400" dirty="0" smtClean="0"/>
              <a:t>/</a:t>
            </a:r>
            <a:r>
              <a:rPr lang="ko-KR" altLang="en-US" sz="1400" dirty="0" err="1" smtClean="0"/>
              <a:t>lyb0684</a:t>
            </a:r>
            <a:r>
              <a:rPr lang="ko-KR" altLang="en-US" sz="1400" dirty="0" smtClean="0"/>
              <a:t>/221332307807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37744" y="301752"/>
            <a:ext cx="2916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0000FF"/>
                </a:solidFill>
              </a:rPr>
              <a:t>Question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98" y="1455146"/>
            <a:ext cx="7534275" cy="38385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7344" y="774192"/>
            <a:ext cx="9896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Find maximum (or minimum) value of f(x) </a:t>
            </a:r>
            <a:r>
              <a:rPr lang="en-US" altLang="ko-KR" sz="2400" b="1" dirty="0">
                <a:solidFill>
                  <a:srgbClr val="0000FF"/>
                </a:solidFill>
              </a:rPr>
              <a:t>with constraint g(x) = 0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7982712" y="2414016"/>
            <a:ext cx="1216152" cy="7315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87777" y="1640729"/>
            <a:ext cx="3346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Constraint g(x) = 0</a:t>
            </a:r>
          </a:p>
          <a:p>
            <a:pPr marL="549275" lvl="1" indent="-284163">
              <a:buFont typeface="Arial" panose="020B0604020202020204" pitchFamily="34" charset="0"/>
              <a:buChar char="•"/>
            </a:pPr>
            <a:r>
              <a:rPr lang="en-US" altLang="ko-KR" dirty="0" smtClean="0"/>
              <a:t>g(x) = y-x-1 = 0</a:t>
            </a:r>
          </a:p>
          <a:p>
            <a:pPr marL="822325" lvl="2" indent="-285750">
              <a:buFont typeface="Wingdings" panose="05000000000000000000" pitchFamily="2" charset="2"/>
              <a:buChar char="ü"/>
            </a:pPr>
            <a:r>
              <a:rPr lang="en-US" altLang="ko-KR" i="1" dirty="0" smtClean="0">
                <a:latin typeface="Cambria Math" panose="02040503050406030204" pitchFamily="18" charset="0"/>
              </a:rPr>
              <a:t>this line contains all values of z axis</a:t>
            </a:r>
          </a:p>
          <a:p>
            <a:pPr marL="1074738" lvl="3" indent="-263525">
              <a:buFont typeface="Wingdings" panose="05000000000000000000" pitchFamily="2" charset="2"/>
              <a:buChar char="ü"/>
            </a:pPr>
            <a:r>
              <a:rPr lang="en-US" altLang="ko-KR" i="1" dirty="0" smtClean="0">
                <a:latin typeface="Cambria Math" panose="02040503050406030204" pitchFamily="18" charset="0"/>
              </a:rPr>
              <a:t>So this line (plane) has orthogonal (red) vector</a:t>
            </a:r>
            <a:endParaRPr lang="ko-KR" altLang="en-US" i="1" dirty="0">
              <a:latin typeface="Cambria Math" panose="020405030504060302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 rot="8397688">
            <a:off x="4422632" y="2923798"/>
            <a:ext cx="3882423" cy="184615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806153" y="3751868"/>
            <a:ext cx="1784635" cy="950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121408" y="5269300"/>
            <a:ext cx="9784080" cy="125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Plain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orthogonal </a:t>
            </a:r>
            <a:r>
              <a:rPr lang="ko-KR" altLang="en-US" dirty="0" smtClean="0"/>
              <a:t>한 것과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Plain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gradient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orthogonal vector </a:t>
            </a:r>
            <a:r>
              <a:rPr lang="ko-KR" altLang="en-US" dirty="0" smtClean="0"/>
              <a:t>라는 것이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연결이 안됨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26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744" y="301752"/>
            <a:ext cx="291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Lagrange Multiplier</a:t>
            </a:r>
            <a:endParaRPr lang="ko-KR" altLang="en-US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717714" y="1946349"/>
            <a:ext cx="5820229" cy="2965300"/>
            <a:chOff x="-385222" y="1455146"/>
            <a:chExt cx="7534275" cy="38385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85222" y="1455146"/>
              <a:ext cx="7534275" cy="3838575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 rot="8397688">
              <a:off x="1763412" y="2923798"/>
              <a:ext cx="3882423" cy="184615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4146933" y="3751868"/>
              <a:ext cx="1784635" cy="950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타원 11"/>
          <p:cNvSpPr/>
          <p:nvPr/>
        </p:nvSpPr>
        <p:spPr>
          <a:xfrm>
            <a:off x="4105315" y="3619893"/>
            <a:ext cx="174066" cy="174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3164808" y="3528663"/>
            <a:ext cx="1005836" cy="79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609707" y="3781737"/>
            <a:ext cx="0" cy="185983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37242" y="1713382"/>
            <a:ext cx="334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i="1" dirty="0" smtClean="0">
                <a:latin typeface="Cambria Math" panose="02040503050406030204" pitchFamily="18" charset="0"/>
              </a:rPr>
              <a:t>Gradient Vector that maximize f(x)</a:t>
            </a:r>
            <a:endParaRPr lang="ko-KR" altLang="en-US" i="1" dirty="0">
              <a:latin typeface="Cambria Math" panose="0204050305040603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07763" y="5879317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i="1" dirty="0" smtClean="0">
                <a:latin typeface="Cambria Math" panose="02040503050406030204" pitchFamily="18" charset="0"/>
              </a:rPr>
              <a:t>Orthogonal Vectors of plane</a:t>
            </a:r>
            <a:endParaRPr lang="ko-KR" altLang="en-US" i="1" dirty="0">
              <a:latin typeface="Cambria Math" panose="02040503050406030204" pitchFamily="18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438144" y="2359713"/>
            <a:ext cx="86492" cy="116895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7344" y="774192"/>
            <a:ext cx="9896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"Maximizing (or Minimizing) f(x) with constraint g(x) = 0" is </a:t>
            </a:r>
            <a:r>
              <a:rPr lang="en-US" altLang="ko-KR" sz="2400" b="1" dirty="0">
                <a:solidFill>
                  <a:srgbClr val="0000FF"/>
                </a:solidFill>
              </a:rPr>
              <a:t>satisfied when </a:t>
            </a:r>
            <a:br>
              <a:rPr lang="en-US" altLang="ko-KR" sz="2400" b="1" dirty="0">
                <a:solidFill>
                  <a:srgbClr val="0000FF"/>
                </a:solidFill>
              </a:rPr>
            </a:br>
            <a:r>
              <a:rPr lang="en-US" altLang="ko-KR" sz="2400" b="1" dirty="0">
                <a:solidFill>
                  <a:srgbClr val="0000FF"/>
                </a:solidFill>
              </a:rPr>
              <a:t>two vectors of f(x) and g(x) has equilibrium power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6556167"/>
            <a:ext cx="11142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Bussotti</a:t>
            </a:r>
            <a:r>
              <a:rPr lang="en-US" altLang="ko-KR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 (2003). On the genesis of the Lagrange multipliers. </a:t>
            </a:r>
            <a:r>
              <a:rPr lang="en-US" altLang="ko-KR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optimization theory and applications</a:t>
            </a:r>
            <a:r>
              <a:rPr lang="en-US" altLang="ko-KR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117</a:t>
            </a:r>
            <a:r>
              <a:rPr lang="en-US" altLang="ko-KR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453-459.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7926915" y="3247430"/>
            <a:ext cx="1005836" cy="79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8943092" y="3326438"/>
            <a:ext cx="1153015" cy="1025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957471" y="2038989"/>
                <a:ext cx="22720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ko-KR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ko-KR" altLang="en-US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ko-KR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471" y="2038989"/>
                <a:ext cx="227209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957471" y="2553219"/>
                <a:ext cx="20179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800" dirty="0" smtClean="0"/>
                  <a:t>→</a:t>
                </a:r>
                <a14:m>
                  <m:oMath xmlns:m="http://schemas.openxmlformats.org/officeDocument/2006/math"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471" y="2553219"/>
                <a:ext cx="2017988" cy="430887"/>
              </a:xfrm>
              <a:prstGeom prst="rect">
                <a:avLst/>
              </a:prstGeom>
              <a:blipFill>
                <a:blip r:embed="rId4"/>
                <a:stretch>
                  <a:fillRect l="-10574" t="-25352" b="-47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594" y="4531592"/>
            <a:ext cx="5657850" cy="92392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158048" y="3818913"/>
            <a:ext cx="5870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b="1" dirty="0">
                <a:solidFill>
                  <a:srgbClr val="FF0000"/>
                </a:solidFill>
              </a:rPr>
              <a:t>Therefore, we should satisfy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/>
            </a:r>
            <a:br>
              <a:rPr lang="en-US" altLang="ko-KR" sz="2400" b="1" dirty="0" smtClean="0">
                <a:solidFill>
                  <a:srgbClr val="FF0000"/>
                </a:solidFill>
              </a:rPr>
            </a:br>
            <a:r>
              <a:rPr lang="en-US" altLang="ko-KR" sz="2400" b="1" dirty="0" smtClean="0">
                <a:solidFill>
                  <a:srgbClr val="FF0000"/>
                </a:solidFill>
              </a:rPr>
              <a:t>all these equations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2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744" y="301752"/>
            <a:ext cx="291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Lagrange Multiplier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47344" y="774192"/>
            <a:ext cx="989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"Maximizing (or Minimizing) f(x) with constraint g(x) = 0" is satisfied when </a:t>
            </a:r>
            <a:br>
              <a:rPr lang="en-US" altLang="ko-KR" b="1" dirty="0" smtClean="0"/>
            </a:br>
            <a:r>
              <a:rPr lang="en-US" altLang="ko-KR" b="1" dirty="0" smtClean="0"/>
              <a:t>two vectors of f(x) and g(x) has equilibrium power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0" y="6556167"/>
            <a:ext cx="11142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/>
              <a:t>https</a:t>
            </a:r>
            <a:r>
              <a:rPr lang="ko-KR" altLang="en-US" sz="1400" dirty="0" smtClean="0"/>
              <a:t>://</a:t>
            </a:r>
            <a:r>
              <a:rPr lang="ko-KR" altLang="en-US" sz="1400" dirty="0" err="1" smtClean="0"/>
              <a:t>blog.naver.com</a:t>
            </a:r>
            <a:r>
              <a:rPr lang="ko-KR" altLang="en-US" sz="1400" dirty="0" smtClean="0"/>
              <a:t>/</a:t>
            </a:r>
            <a:r>
              <a:rPr lang="ko-KR" altLang="en-US" sz="1400" dirty="0" err="1" smtClean="0"/>
              <a:t>lyb0684</a:t>
            </a:r>
            <a:r>
              <a:rPr lang="ko-KR" altLang="en-US" sz="1400" dirty="0" smtClean="0"/>
              <a:t>/221332307807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7926915" y="3247430"/>
            <a:ext cx="1005836" cy="79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8943092" y="3326438"/>
            <a:ext cx="1153015" cy="1025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957471" y="2038989"/>
                <a:ext cx="22720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471" y="2038989"/>
                <a:ext cx="227209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957471" y="2553219"/>
                <a:ext cx="20179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800" dirty="0" smtClean="0"/>
                  <a:t>→</a:t>
                </a:r>
                <a14:m>
                  <m:oMath xmlns:m="http://schemas.openxmlformats.org/officeDocument/2006/math"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471" y="2553219"/>
                <a:ext cx="2017988" cy="430887"/>
              </a:xfrm>
              <a:prstGeom prst="rect">
                <a:avLst/>
              </a:prstGeom>
              <a:blipFill>
                <a:blip r:embed="rId3"/>
                <a:stretch>
                  <a:fillRect l="-10574" t="-25352" b="-47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594" y="4531592"/>
            <a:ext cx="5657850" cy="92392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158048" y="4346926"/>
            <a:ext cx="587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Therefore, we should satisfy all this equations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3765" y="2768662"/>
            <a:ext cx="2886075" cy="33147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62714" y="2075083"/>
            <a:ext cx="6011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b="1" dirty="0">
                <a:solidFill>
                  <a:srgbClr val="0000FF"/>
                </a:solidFill>
              </a:rPr>
              <a:t>Lagrange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formulates </a:t>
            </a:r>
            <a:r>
              <a:rPr lang="en-US" altLang="ko-KR" sz="2400" b="1" dirty="0">
                <a:solidFill>
                  <a:srgbClr val="0000FF"/>
                </a:solidFill>
              </a:rPr>
              <a:t>problem as </a:t>
            </a:r>
            <a:r>
              <a:rPr lang="en-US" altLang="ko-KR" sz="2400" b="1" dirty="0" err="1" smtClean="0">
                <a:solidFill>
                  <a:srgbClr val="0000FF"/>
                </a:solidFill>
              </a:rPr>
              <a:t>belows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: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 rot="5400000">
            <a:off x="5404593" y="4368378"/>
            <a:ext cx="495390" cy="45248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2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744" y="301752"/>
            <a:ext cx="291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Further Constrains 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0" y="6556167"/>
            <a:ext cx="11142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Bussotti</a:t>
            </a:r>
            <a:r>
              <a:rPr lang="en-US" altLang="ko-KR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 (2003). On the genesis of the Lagrange multipliers. </a:t>
            </a:r>
            <a:r>
              <a:rPr lang="en-US" altLang="ko-KR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optimization theory and applications</a:t>
            </a:r>
            <a:r>
              <a:rPr lang="en-US" altLang="ko-KR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117</a:t>
            </a:r>
            <a:r>
              <a:rPr lang="en-US" altLang="ko-KR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453-459.</a:t>
            </a:r>
            <a:endParaRPr lang="ko-KR" altLang="en-US" sz="14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t="1489"/>
          <a:stretch/>
        </p:blipFill>
        <p:spPr>
          <a:xfrm>
            <a:off x="1306993" y="1168924"/>
            <a:ext cx="9578015" cy="472316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2176272" y="1453896"/>
            <a:ext cx="86447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392680" y="5892084"/>
            <a:ext cx="655015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636520" y="4087668"/>
            <a:ext cx="459638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349752" y="5300772"/>
            <a:ext cx="570280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450848" y="1816608"/>
            <a:ext cx="2142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121408" y="5269300"/>
            <a:ext cx="9784080" cy="1256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더 이해해서 시각적으로 표현이 되면 좋을 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09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1640205"/>
            <a:ext cx="3933825" cy="16573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3360" y="4888915"/>
            <a:ext cx="6827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http</a:t>
            </a:r>
            <a:r>
              <a:rPr lang="ko-KR" altLang="en-US" dirty="0"/>
              <a:t>://</a:t>
            </a:r>
            <a:r>
              <a:rPr lang="ko-KR" altLang="en-US" dirty="0" err="1"/>
              <a:t>www.math.ubc.ca</a:t>
            </a:r>
            <a:r>
              <a:rPr lang="ko-KR" altLang="en-US" dirty="0"/>
              <a:t>/~</a:t>
            </a:r>
            <a:r>
              <a:rPr lang="ko-KR" altLang="en-US" dirty="0" err="1"/>
              <a:t>feldman</a:t>
            </a:r>
            <a:r>
              <a:rPr lang="ko-KR" altLang="en-US" dirty="0"/>
              <a:t>/</a:t>
            </a:r>
            <a:r>
              <a:rPr lang="ko-KR" altLang="en-US" dirty="0" err="1"/>
              <a:t>m226</a:t>
            </a:r>
            <a:r>
              <a:rPr lang="ko-KR" altLang="en-US" dirty="0"/>
              <a:t>/</a:t>
            </a:r>
            <a:r>
              <a:rPr lang="ko-KR" altLang="en-US" dirty="0" err="1"/>
              <a:t>multiLagrange.pdf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3360" y="5995339"/>
            <a:ext cx="6827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http</a:t>
            </a:r>
            <a:r>
              <a:rPr lang="ko-KR" altLang="en-US" dirty="0"/>
              <a:t>://</a:t>
            </a:r>
            <a:r>
              <a:rPr lang="ko-KR" altLang="en-US" dirty="0" err="1"/>
              <a:t>www.math.ubc.ca</a:t>
            </a:r>
            <a:r>
              <a:rPr lang="ko-KR" altLang="en-US" dirty="0"/>
              <a:t>/~</a:t>
            </a:r>
            <a:r>
              <a:rPr lang="ko-KR" altLang="en-US" dirty="0" err="1"/>
              <a:t>feldman</a:t>
            </a:r>
            <a:r>
              <a:rPr lang="ko-KR" altLang="en-US" dirty="0"/>
              <a:t>/</a:t>
            </a:r>
            <a:r>
              <a:rPr lang="ko-KR" altLang="en-US" dirty="0" err="1"/>
              <a:t>m226</a:t>
            </a:r>
            <a:r>
              <a:rPr lang="ko-KR" altLang="en-US" dirty="0"/>
              <a:t>/</a:t>
            </a:r>
            <a:r>
              <a:rPr lang="ko-KR" altLang="en-US" dirty="0" err="1"/>
              <a:t>multiLagrange.pdf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401" y="233929"/>
            <a:ext cx="2740726" cy="41767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0087" y="439876"/>
            <a:ext cx="54721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 smtClean="0"/>
              <a:t>f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gradient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두 </a:t>
            </a:r>
            <a:r>
              <a:rPr lang="en-US" altLang="ko-KR" dirty="0" smtClean="0"/>
              <a:t>Tangent Plane </a:t>
            </a:r>
            <a:r>
              <a:rPr lang="ko-KR" altLang="en-US" dirty="0" smtClean="0"/>
              <a:t>이 만나는 곳인 직선 벡터 </a:t>
            </a:r>
            <a:r>
              <a:rPr lang="en-US" altLang="ko-KR" dirty="0" smtClean="0"/>
              <a:t>v </a:t>
            </a:r>
            <a:r>
              <a:rPr lang="ko-KR" altLang="en-US" dirty="0" smtClean="0"/>
              <a:t>와 직교해야 함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그러려면 </a:t>
            </a:r>
            <a:r>
              <a:rPr lang="en-US" altLang="ko-KR" dirty="0" smtClean="0"/>
              <a:t>h, g </a:t>
            </a:r>
            <a:r>
              <a:rPr lang="ko-KR" altLang="en-US" dirty="0" smtClean="0"/>
              <a:t>의 법선 벡터의 합과 평행해야 함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94335" y="4610345"/>
            <a:ext cx="547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Tangent Plane </a:t>
            </a:r>
            <a:r>
              <a:rPr lang="ko-KR" altLang="en-US" dirty="0" smtClean="0"/>
              <a:t>과 평행해야 함 </a:t>
            </a:r>
            <a:r>
              <a:rPr lang="en-US" altLang="ko-KR" dirty="0" smtClean="0"/>
              <a:t>... 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15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322</Words>
  <Application>Microsoft Office PowerPoint</Application>
  <PresentationFormat>와이드스크린</PresentationFormat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Cambria Math</vt:lpstr>
      <vt:lpstr>Wingdings</vt:lpstr>
      <vt:lpstr>Office 테마</vt:lpstr>
      <vt:lpstr>Lagrange Multiplier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Lagrange</dc:title>
  <dc:creator>Windows 사용자</dc:creator>
  <cp:lastModifiedBy>Windows 사용자</cp:lastModifiedBy>
  <cp:revision>35</cp:revision>
  <dcterms:created xsi:type="dcterms:W3CDTF">2019-02-15T00:36:44Z</dcterms:created>
  <dcterms:modified xsi:type="dcterms:W3CDTF">2019-03-04T02:06:07Z</dcterms:modified>
</cp:coreProperties>
</file>