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2" d="100"/>
          <a:sy n="102" d="100"/>
        </p:scale>
        <p:origin x="114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CB7C4-B727-4E9A-A6D3-1869D4E6E67E}" type="datetimeFigureOut">
              <a:rPr lang="ko-KR" altLang="en-US" smtClean="0"/>
              <a:t>2019-02-15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D9F1D-839F-41E1-88B8-3EA3CBD0AE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9816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CB7C4-B727-4E9A-A6D3-1869D4E6E67E}" type="datetimeFigureOut">
              <a:rPr lang="ko-KR" altLang="en-US" smtClean="0"/>
              <a:t>2019-02-15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D9F1D-839F-41E1-88B8-3EA3CBD0AE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6765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CB7C4-B727-4E9A-A6D3-1869D4E6E67E}" type="datetimeFigureOut">
              <a:rPr lang="ko-KR" altLang="en-US" smtClean="0"/>
              <a:t>2019-02-15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D9F1D-839F-41E1-88B8-3EA3CBD0AE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392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CB7C4-B727-4E9A-A6D3-1869D4E6E67E}" type="datetimeFigureOut">
              <a:rPr lang="ko-KR" altLang="en-US" smtClean="0"/>
              <a:t>2019-02-15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D9F1D-839F-41E1-88B8-3EA3CBD0AE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5038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CB7C4-B727-4E9A-A6D3-1869D4E6E67E}" type="datetimeFigureOut">
              <a:rPr lang="ko-KR" altLang="en-US" smtClean="0"/>
              <a:t>2019-02-15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D9F1D-839F-41E1-88B8-3EA3CBD0AE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200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CB7C4-B727-4E9A-A6D3-1869D4E6E67E}" type="datetimeFigureOut">
              <a:rPr lang="ko-KR" altLang="en-US" smtClean="0"/>
              <a:t>2019-02-15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D9F1D-839F-41E1-88B8-3EA3CBD0AE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549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CB7C4-B727-4E9A-A6D3-1869D4E6E67E}" type="datetimeFigureOut">
              <a:rPr lang="ko-KR" altLang="en-US" smtClean="0"/>
              <a:t>2019-02-15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D9F1D-839F-41E1-88B8-3EA3CBD0AE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5692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CB7C4-B727-4E9A-A6D3-1869D4E6E67E}" type="datetimeFigureOut">
              <a:rPr lang="ko-KR" altLang="en-US" smtClean="0"/>
              <a:t>2019-02-15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D9F1D-839F-41E1-88B8-3EA3CBD0AE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6071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CB7C4-B727-4E9A-A6D3-1869D4E6E67E}" type="datetimeFigureOut">
              <a:rPr lang="ko-KR" altLang="en-US" smtClean="0"/>
              <a:t>2019-02-15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D9F1D-839F-41E1-88B8-3EA3CBD0AE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802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CB7C4-B727-4E9A-A6D3-1869D4E6E67E}" type="datetimeFigureOut">
              <a:rPr lang="ko-KR" altLang="en-US" smtClean="0"/>
              <a:t>2019-02-15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D9F1D-839F-41E1-88B8-3EA3CBD0AE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6698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0CB7C4-B727-4E9A-A6D3-1869D4E6E67E}" type="datetimeFigureOut">
              <a:rPr lang="ko-KR" altLang="en-US" smtClean="0"/>
              <a:t>2019-02-15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D9F1D-839F-41E1-88B8-3EA3CBD0AE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397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CB7C4-B727-4E9A-A6D3-1869D4E6E67E}" type="datetimeFigureOut">
              <a:rPr lang="ko-KR" altLang="en-US" smtClean="0"/>
              <a:t>2019-02-15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DD9F1D-839F-41E1-88B8-3EA3CBD0AE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767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Lagrange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865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7744" y="301752"/>
            <a:ext cx="2916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Prerequisite</a:t>
            </a:r>
            <a:endParaRPr lang="ko-KR" alt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47344" y="774192"/>
            <a:ext cx="2916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Orthogonal Plane</a:t>
            </a:r>
            <a:endParaRPr lang="ko-KR" altLang="en-US" b="1" dirty="0"/>
          </a:p>
        </p:txBody>
      </p:sp>
      <p:sp>
        <p:nvSpPr>
          <p:cNvPr id="6" name="직사각형 5"/>
          <p:cNvSpPr/>
          <p:nvPr/>
        </p:nvSpPr>
        <p:spPr>
          <a:xfrm rot="9396447">
            <a:off x="2913772" y="3297605"/>
            <a:ext cx="896112" cy="2318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2752344" y="3895344"/>
            <a:ext cx="24688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 flipH="1" flipV="1">
            <a:off x="3922776" y="2057400"/>
            <a:ext cx="18288" cy="228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H="1">
            <a:off x="2849764" y="3609016"/>
            <a:ext cx="1429511" cy="1182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4995788" y="3843372"/>
                <a:ext cx="512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i="1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5788" y="3843372"/>
                <a:ext cx="51206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2849764" y="4606974"/>
                <a:ext cx="512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i="1" dirty="0"/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9764" y="4606974"/>
                <a:ext cx="512064" cy="369332"/>
              </a:xfrm>
              <a:prstGeom prst="rect">
                <a:avLst/>
              </a:prstGeom>
              <a:blipFill>
                <a:blip r:embed="rId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3852556" y="1872734"/>
                <a:ext cx="512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dirty="0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ko-KR" altLang="en-US" i="1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2556" y="1872734"/>
                <a:ext cx="51206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타원 16"/>
          <p:cNvSpPr/>
          <p:nvPr/>
        </p:nvSpPr>
        <p:spPr>
          <a:xfrm>
            <a:off x="3288676" y="3355848"/>
            <a:ext cx="100585" cy="10058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화살표 연결선 18"/>
          <p:cNvCxnSpPr/>
          <p:nvPr/>
        </p:nvCxnSpPr>
        <p:spPr>
          <a:xfrm flipH="1" flipV="1">
            <a:off x="2983621" y="2559484"/>
            <a:ext cx="366155" cy="8468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075316" y="3493925"/>
            <a:ext cx="8199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(a, b, c)</a:t>
            </a:r>
            <a:endParaRPr lang="ko-KR" alt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1952896" y="2265127"/>
            <a:ext cx="12143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(A, B, C)</a:t>
            </a:r>
          </a:p>
        </p:txBody>
      </p:sp>
      <p:sp>
        <p:nvSpPr>
          <p:cNvPr id="22" name="타원 21"/>
          <p:cNvSpPr/>
          <p:nvPr/>
        </p:nvSpPr>
        <p:spPr>
          <a:xfrm>
            <a:off x="2924556" y="2454837"/>
            <a:ext cx="100585" cy="10058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1842935" y="2802025"/>
            <a:ext cx="12143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</a:rPr>
              <a:t>(A*, B*, C*)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381489" y="3051007"/>
            <a:ext cx="16757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=(A, B, C) - (</a:t>
            </a:r>
            <a:r>
              <a:rPr lang="en-US" altLang="ko-KR" sz="1200" dirty="0" err="1" smtClean="0"/>
              <a:t>a,b,c</a:t>
            </a:r>
            <a:r>
              <a:rPr lang="en-US" altLang="ko-KR" sz="1200" dirty="0" smtClean="0"/>
              <a:t>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5507852" y="2157984"/>
                <a:ext cx="5373508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altLang="ko-KR" dirty="0" smtClean="0"/>
                  <a:t>Characteristics of (blue) plane</a:t>
                </a:r>
              </a:p>
              <a:p>
                <a:pPr marL="539750" lvl="1" indent="-274638">
                  <a:buFont typeface="Wingdings" panose="05000000000000000000" pitchFamily="2" charset="2"/>
                  <a:buChar char="ü"/>
                </a:pPr>
                <a:r>
                  <a:rPr lang="en-US" altLang="ko-KR" dirty="0" smtClean="0"/>
                  <a:t>contains point (a, b, c) </a:t>
                </a:r>
              </a:p>
              <a:p>
                <a:pPr marL="539750" lvl="1" indent="-274638">
                  <a:buFont typeface="Wingdings" panose="05000000000000000000" pitchFamily="2" charset="2"/>
                  <a:buChar char="ü"/>
                </a:pPr>
                <a:r>
                  <a:rPr lang="en-US" altLang="ko-KR" dirty="0" smtClean="0"/>
                  <a:t>orthogonal to vector (A*, B* C*)</a:t>
                </a:r>
              </a:p>
              <a:p>
                <a:pPr marL="804863" lvl="2" indent="-265113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𝑎𝑛𝑔𝑙𝑒</m:t>
                    </m:r>
                  </m:oMath>
                </a14:m>
                <a:r>
                  <a:rPr lang="en-US" altLang="ko-KR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ko-KR" b="0" i="1" dirty="0" smtClean="0">
                    <a:latin typeface="Cambria Math" panose="02040503050406030204" pitchFamily="18" charset="0"/>
                  </a:rPr>
                </a:br>
                <a:r>
                  <a:rPr lang="en-US" altLang="ko-KR" b="0" i="1" dirty="0" smtClean="0">
                    <a:latin typeface="Cambria Math" panose="02040503050406030204" pitchFamily="18" charset="0"/>
                  </a:rPr>
                  <a:t>between two vectors, </a:t>
                </a:r>
                <a:r>
                  <a:rPr lang="en-US" altLang="ko-KR" dirty="0" smtClean="0"/>
                  <a:t>(A*, B*, C*)</a:t>
                </a:r>
                <a:r>
                  <a:rPr lang="en-US" altLang="ko-KR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ko-KR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altLang="ko-KR" i="1" dirty="0" smtClean="0">
                    <a:latin typeface="Cambria Math" panose="02040503050406030204" pitchFamily="18" charset="0"/>
                  </a:rPr>
                </a:br>
                <a:r>
                  <a:rPr lang="en-US" altLang="ko-KR" i="1" dirty="0" smtClean="0">
                    <a:latin typeface="Cambria Math" panose="02040503050406030204" pitchFamily="18" charset="0"/>
                  </a:rPr>
                  <a:t>and  any point on (blue) surface</a:t>
                </a:r>
                <a:endParaRPr lang="ko-KR" altLang="en-US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7852" y="2157984"/>
                <a:ext cx="5373508" cy="1754326"/>
              </a:xfrm>
              <a:prstGeom prst="rect">
                <a:avLst/>
              </a:prstGeom>
              <a:blipFill>
                <a:blip r:embed="rId5"/>
                <a:stretch>
                  <a:fillRect l="-795" t="-1736" b="-41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직사각형 28"/>
          <p:cNvSpPr/>
          <p:nvPr/>
        </p:nvSpPr>
        <p:spPr>
          <a:xfrm rot="3976312">
            <a:off x="3236884" y="3006721"/>
            <a:ext cx="329474" cy="292859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/>
              <p:cNvSpPr txBox="1"/>
              <p:nvPr/>
            </p:nvSpPr>
            <p:spPr>
              <a:xfrm>
                <a:off x="3121214" y="2710750"/>
                <a:ext cx="85237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l-G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90</m:t>
                          </m:r>
                          <m:r>
                            <a:rPr lang="en-US" altLang="ko-KR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</m:t>
                          </m:r>
                        </m:e>
                        <m:sup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US" altLang="ko-KR" sz="1200" dirty="0" smtClean="0"/>
              </a:p>
            </p:txBody>
          </p:sp>
        </mc:Choice>
        <mc:Fallback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1214" y="2710750"/>
                <a:ext cx="852379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직선 화살표 연결선 30"/>
          <p:cNvCxnSpPr/>
          <p:nvPr/>
        </p:nvCxnSpPr>
        <p:spPr>
          <a:xfrm flipV="1">
            <a:off x="3291623" y="3240936"/>
            <a:ext cx="344781" cy="153426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7515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6550223"/>
            <a:ext cx="39792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err="1" smtClean="0"/>
              <a:t>https</a:t>
            </a:r>
            <a:r>
              <a:rPr lang="ko-KR" altLang="en-US" sz="1400" dirty="0" smtClean="0"/>
              <a:t>://</a:t>
            </a:r>
            <a:r>
              <a:rPr lang="ko-KR" altLang="en-US" sz="1400" dirty="0" err="1" smtClean="0"/>
              <a:t>blog.naver.com</a:t>
            </a:r>
            <a:r>
              <a:rPr lang="ko-KR" altLang="en-US" sz="1400" dirty="0" smtClean="0"/>
              <a:t>/</a:t>
            </a:r>
            <a:r>
              <a:rPr lang="ko-KR" altLang="en-US" sz="1400" dirty="0" err="1" smtClean="0"/>
              <a:t>lyb0684</a:t>
            </a:r>
            <a:r>
              <a:rPr lang="ko-KR" altLang="en-US" sz="1400" dirty="0" smtClean="0"/>
              <a:t>/221332307807</a:t>
            </a:r>
            <a:endParaRPr lang="ko-KR" altLang="en-US" sz="140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337" y="1176337"/>
            <a:ext cx="8315325" cy="45053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4737" y="728662"/>
            <a:ext cx="2828925" cy="895350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 flipH="1">
            <a:off x="6528816" y="1554480"/>
            <a:ext cx="1216152" cy="73152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888596" y="2087344"/>
            <a:ext cx="5373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smtClean="0"/>
              <a:t>When gradients are 0, value is maximized </a:t>
            </a:r>
            <a:br>
              <a:rPr lang="en-US" altLang="ko-KR" dirty="0" smtClean="0"/>
            </a:br>
            <a:r>
              <a:rPr lang="en-US" altLang="ko-KR" dirty="0" smtClean="0"/>
              <a:t>(or minimized)</a:t>
            </a:r>
            <a:endParaRPr lang="ko-KR" altLang="en-US" i="1" dirty="0">
              <a:latin typeface="Cambria Math" panose="020405030504060302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7744" y="301752"/>
            <a:ext cx="2916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Prerequisite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08862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6550223"/>
            <a:ext cx="39792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err="1" smtClean="0"/>
              <a:t>https</a:t>
            </a:r>
            <a:r>
              <a:rPr lang="ko-KR" altLang="en-US" sz="1400" dirty="0" smtClean="0"/>
              <a:t>://</a:t>
            </a:r>
            <a:r>
              <a:rPr lang="ko-KR" altLang="en-US" sz="1400" dirty="0" err="1" smtClean="0"/>
              <a:t>blog.naver.com</a:t>
            </a:r>
            <a:r>
              <a:rPr lang="ko-KR" altLang="en-US" sz="1400" dirty="0" smtClean="0"/>
              <a:t>/</a:t>
            </a:r>
            <a:r>
              <a:rPr lang="ko-KR" altLang="en-US" sz="1400" dirty="0" err="1" smtClean="0"/>
              <a:t>lyb0684</a:t>
            </a:r>
            <a:r>
              <a:rPr lang="ko-KR" altLang="en-US" sz="1400" dirty="0" smtClean="0"/>
              <a:t>/221332307807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237744" y="301752"/>
            <a:ext cx="2916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Question</a:t>
            </a:r>
            <a:endParaRPr lang="ko-KR" altLang="en-US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3998" y="1455146"/>
            <a:ext cx="7534275" cy="38385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847344" y="774192"/>
            <a:ext cx="9896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Find maximum (or minimum) value of f(x) with constraint g(x) = 0</a:t>
            </a:r>
            <a:endParaRPr lang="ko-KR" altLang="en-US" b="1" dirty="0"/>
          </a:p>
        </p:txBody>
      </p:sp>
      <p:cxnSp>
        <p:nvCxnSpPr>
          <p:cNvPr id="12" name="직선 화살표 연결선 11"/>
          <p:cNvCxnSpPr/>
          <p:nvPr/>
        </p:nvCxnSpPr>
        <p:spPr>
          <a:xfrm flipH="1">
            <a:off x="7982712" y="2414016"/>
            <a:ext cx="1216152" cy="73152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887777" y="1640729"/>
            <a:ext cx="33467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dirty="0" smtClean="0"/>
              <a:t>Constraint g(x) = 0</a:t>
            </a:r>
          </a:p>
          <a:p>
            <a:pPr marL="549275" lvl="1" indent="-284163">
              <a:buFont typeface="Arial" panose="020B0604020202020204" pitchFamily="34" charset="0"/>
              <a:buChar char="•"/>
            </a:pPr>
            <a:r>
              <a:rPr lang="en-US" altLang="ko-KR" dirty="0" smtClean="0"/>
              <a:t>g(x) = y-x-1 = 0</a:t>
            </a:r>
          </a:p>
          <a:p>
            <a:pPr marL="822325" lvl="2" indent="-285750">
              <a:buFont typeface="Wingdings" panose="05000000000000000000" pitchFamily="2" charset="2"/>
              <a:buChar char="ü"/>
            </a:pPr>
            <a:r>
              <a:rPr lang="en-US" altLang="ko-KR" i="1" dirty="0" smtClean="0">
                <a:latin typeface="Cambria Math" panose="02040503050406030204" pitchFamily="18" charset="0"/>
              </a:rPr>
              <a:t>this line contains all values of z axis</a:t>
            </a:r>
          </a:p>
          <a:p>
            <a:pPr marL="1074738" lvl="3" indent="-263525">
              <a:buFont typeface="Wingdings" panose="05000000000000000000" pitchFamily="2" charset="2"/>
              <a:buChar char="ü"/>
            </a:pPr>
            <a:r>
              <a:rPr lang="en-US" altLang="ko-KR" i="1" dirty="0" smtClean="0">
                <a:latin typeface="Cambria Math" panose="02040503050406030204" pitchFamily="18" charset="0"/>
              </a:rPr>
              <a:t>So this line (plane) has orthogonal (red) vector</a:t>
            </a:r>
            <a:endParaRPr lang="ko-KR" altLang="en-US" i="1" dirty="0">
              <a:latin typeface="Cambria Math" panose="02040503050406030204" pitchFamily="18" charset="0"/>
            </a:endParaRPr>
          </a:p>
        </p:txBody>
      </p:sp>
      <p:sp>
        <p:nvSpPr>
          <p:cNvPr id="14" name="직사각형 13"/>
          <p:cNvSpPr/>
          <p:nvPr/>
        </p:nvSpPr>
        <p:spPr>
          <a:xfrm rot="8397688">
            <a:off x="4422632" y="2923798"/>
            <a:ext cx="3882423" cy="1846152"/>
          </a:xfrm>
          <a:prstGeom prst="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6806153" y="3751868"/>
            <a:ext cx="1784635" cy="9500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264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7744" y="301752"/>
            <a:ext cx="2916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Lagrange Multiplier</a:t>
            </a:r>
            <a:endParaRPr lang="ko-KR" altLang="en-US" b="1" dirty="0"/>
          </a:p>
        </p:txBody>
      </p:sp>
      <p:grpSp>
        <p:nvGrpSpPr>
          <p:cNvPr id="9" name="그룹 8"/>
          <p:cNvGrpSpPr/>
          <p:nvPr/>
        </p:nvGrpSpPr>
        <p:grpSpPr>
          <a:xfrm>
            <a:off x="717714" y="1946349"/>
            <a:ext cx="5820229" cy="2965300"/>
            <a:chOff x="-385222" y="1455146"/>
            <a:chExt cx="7534275" cy="3838575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385222" y="1455146"/>
              <a:ext cx="7534275" cy="3838575"/>
            </a:xfrm>
            <a:prstGeom prst="rect">
              <a:avLst/>
            </a:prstGeom>
          </p:spPr>
        </p:pic>
        <p:sp>
          <p:nvSpPr>
            <p:cNvPr id="7" name="직사각형 6"/>
            <p:cNvSpPr/>
            <p:nvPr/>
          </p:nvSpPr>
          <p:spPr>
            <a:xfrm rot="8397688">
              <a:off x="1763412" y="2923798"/>
              <a:ext cx="3882423" cy="1846152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" name="직선 화살표 연결선 7"/>
            <p:cNvCxnSpPr/>
            <p:nvPr/>
          </p:nvCxnSpPr>
          <p:spPr>
            <a:xfrm>
              <a:off x="4146933" y="3751868"/>
              <a:ext cx="1784635" cy="9500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타원 11"/>
          <p:cNvSpPr/>
          <p:nvPr/>
        </p:nvSpPr>
        <p:spPr>
          <a:xfrm>
            <a:off x="4105315" y="3619893"/>
            <a:ext cx="174066" cy="1740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/>
          <p:cNvCxnSpPr/>
          <p:nvPr/>
        </p:nvCxnSpPr>
        <p:spPr>
          <a:xfrm flipH="1" flipV="1">
            <a:off x="3164808" y="3528663"/>
            <a:ext cx="1005836" cy="790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4609707" y="3781737"/>
            <a:ext cx="0" cy="1859833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137242" y="1475850"/>
            <a:ext cx="3346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i="1" dirty="0" smtClean="0">
                <a:latin typeface="Cambria Math" panose="02040503050406030204" pitchFamily="18" charset="0"/>
              </a:rPr>
              <a:t>Gradient Vector that maximize f(x)</a:t>
            </a:r>
            <a:endParaRPr lang="ko-KR" altLang="en-US" i="1" dirty="0">
              <a:latin typeface="Cambria Math" panose="020405030504060302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607763" y="5879317"/>
            <a:ext cx="334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altLang="ko-KR" i="1" dirty="0" smtClean="0">
                <a:latin typeface="Cambria Math" panose="02040503050406030204" pitchFamily="18" charset="0"/>
              </a:rPr>
              <a:t>Orthogonal Vectors of plane</a:t>
            </a:r>
            <a:endParaRPr lang="ko-KR" altLang="en-US" i="1" dirty="0">
              <a:latin typeface="Cambria Math" panose="02040503050406030204" pitchFamily="18" charset="0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3421930" y="2115556"/>
            <a:ext cx="102706" cy="1413107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47344" y="774192"/>
            <a:ext cx="9896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"Maximizing (or Minimizing) f(x) with constraint g(x) = 0" is satisfied when </a:t>
            </a:r>
            <a:br>
              <a:rPr lang="en-US" altLang="ko-KR" b="1" dirty="0" smtClean="0"/>
            </a:br>
            <a:r>
              <a:rPr lang="en-US" altLang="ko-KR" b="1" dirty="0" smtClean="0"/>
              <a:t>two vectors of f(x) and g(x) has equilibrium power</a:t>
            </a:r>
            <a:endParaRPr lang="ko-KR" altLang="en-US" b="1" dirty="0"/>
          </a:p>
        </p:txBody>
      </p:sp>
      <p:sp>
        <p:nvSpPr>
          <p:cNvPr id="25" name="직사각형 24"/>
          <p:cNvSpPr/>
          <p:nvPr/>
        </p:nvSpPr>
        <p:spPr>
          <a:xfrm>
            <a:off x="0" y="6556167"/>
            <a:ext cx="111424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0" i="0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Bussotti</a:t>
            </a:r>
            <a:r>
              <a:rPr lang="en-US" altLang="ko-KR" sz="1400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P. (2003). On the genesis of the Lagrange multipliers. </a:t>
            </a:r>
            <a:r>
              <a:rPr lang="en-US" altLang="ko-KR" sz="1400" b="0" i="1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Journal of optimization theory and applications</a:t>
            </a:r>
            <a:r>
              <a:rPr lang="en-US" altLang="ko-KR" sz="1400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altLang="ko-KR" sz="1400" b="0" i="1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117</a:t>
            </a:r>
            <a:r>
              <a:rPr lang="en-US" altLang="ko-KR" sz="1400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(3), 453-459.</a:t>
            </a:r>
            <a:endParaRPr lang="ko-KR" altLang="en-US" sz="1400" dirty="0"/>
          </a:p>
        </p:txBody>
      </p:sp>
      <p:cxnSp>
        <p:nvCxnSpPr>
          <p:cNvPr id="26" name="직선 화살표 연결선 25"/>
          <p:cNvCxnSpPr/>
          <p:nvPr/>
        </p:nvCxnSpPr>
        <p:spPr>
          <a:xfrm flipH="1" flipV="1">
            <a:off x="7926915" y="3247430"/>
            <a:ext cx="1005836" cy="790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8943092" y="3326438"/>
            <a:ext cx="1153015" cy="10256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/>
              <p:cNvSpPr txBox="1"/>
              <p:nvPr/>
            </p:nvSpPr>
            <p:spPr>
              <a:xfrm>
                <a:off x="7957471" y="2038989"/>
                <a:ext cx="227209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800" i="1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sz="28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ko-KR" altLang="en-US" sz="2800" i="1" smtClean="0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7471" y="2038989"/>
                <a:ext cx="2272097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/>
              <p:cNvSpPr txBox="1"/>
              <p:nvPr/>
            </p:nvSpPr>
            <p:spPr>
              <a:xfrm>
                <a:off x="7957471" y="2553219"/>
                <a:ext cx="201798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 sz="2800" dirty="0" smtClean="0"/>
                  <a:t>→</a:t>
                </a:r>
                <a14:m>
                  <m:oMath xmlns:m="http://schemas.openxmlformats.org/officeDocument/2006/math">
                    <m:r>
                      <a:rPr lang="en-US" altLang="ko-KR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800" i="1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ko-KR" altLang="en-US" sz="28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ko-KR" altLang="en-US" sz="2800" i="1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endParaRPr lang="ko-KR" altLang="en-US" sz="2800" dirty="0"/>
              </a:p>
            </p:txBody>
          </p:sp>
        </mc:Choice>
        <mc:Fallback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7471" y="2553219"/>
                <a:ext cx="2017988" cy="430887"/>
              </a:xfrm>
              <a:prstGeom prst="rect">
                <a:avLst/>
              </a:prstGeom>
              <a:blipFill>
                <a:blip r:embed="rId4"/>
                <a:stretch>
                  <a:fillRect l="-10574" t="-25352" b="-478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" name="그림 3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4594" y="4531592"/>
            <a:ext cx="5657850" cy="923925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6158048" y="4346926"/>
            <a:ext cx="5870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b="1" dirty="0" smtClean="0"/>
              <a:t>Therefore, we should satisfy all this equations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552259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7744" y="301752"/>
            <a:ext cx="2916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Lagrange Multiplier</a:t>
            </a:r>
            <a:endParaRPr lang="ko-KR" alt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847344" y="774192"/>
            <a:ext cx="9896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 smtClean="0"/>
              <a:t>"Maximizing (or Minimizing) f(x) with constraint g(x) = 0" is satisfied when </a:t>
            </a:r>
            <a:br>
              <a:rPr lang="en-US" altLang="ko-KR" b="1" dirty="0" smtClean="0"/>
            </a:br>
            <a:r>
              <a:rPr lang="en-US" altLang="ko-KR" b="1" dirty="0" smtClean="0"/>
              <a:t>two vectors of f(x) and g(x) has equilibrium power</a:t>
            </a:r>
            <a:endParaRPr lang="ko-KR" altLang="en-US" b="1" dirty="0"/>
          </a:p>
        </p:txBody>
      </p:sp>
      <p:sp>
        <p:nvSpPr>
          <p:cNvPr id="25" name="직사각형 24"/>
          <p:cNvSpPr/>
          <p:nvPr/>
        </p:nvSpPr>
        <p:spPr>
          <a:xfrm>
            <a:off x="0" y="6556167"/>
            <a:ext cx="111424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dirty="0" err="1" smtClean="0"/>
              <a:t>https</a:t>
            </a:r>
            <a:r>
              <a:rPr lang="ko-KR" altLang="en-US" sz="1400" dirty="0" smtClean="0"/>
              <a:t>://</a:t>
            </a:r>
            <a:r>
              <a:rPr lang="ko-KR" altLang="en-US" sz="1400" dirty="0" err="1" smtClean="0"/>
              <a:t>blog.naver.com</a:t>
            </a:r>
            <a:r>
              <a:rPr lang="ko-KR" altLang="en-US" sz="1400" dirty="0" smtClean="0"/>
              <a:t>/</a:t>
            </a:r>
            <a:r>
              <a:rPr lang="ko-KR" altLang="en-US" sz="1400" dirty="0" err="1" smtClean="0"/>
              <a:t>lyb0684</a:t>
            </a:r>
            <a:r>
              <a:rPr lang="ko-KR" altLang="en-US" sz="1400" dirty="0" smtClean="0"/>
              <a:t>/221332307807</a:t>
            </a:r>
            <a:endParaRPr lang="ko-KR" altLang="en-US" sz="1400" dirty="0"/>
          </a:p>
        </p:txBody>
      </p:sp>
      <p:cxnSp>
        <p:nvCxnSpPr>
          <p:cNvPr id="26" name="직선 화살표 연결선 25"/>
          <p:cNvCxnSpPr/>
          <p:nvPr/>
        </p:nvCxnSpPr>
        <p:spPr>
          <a:xfrm flipH="1" flipV="1">
            <a:off x="7926915" y="3247430"/>
            <a:ext cx="1005836" cy="790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8943092" y="3326438"/>
            <a:ext cx="1153015" cy="10256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/>
              <p:cNvSpPr txBox="1"/>
              <p:nvPr/>
            </p:nvSpPr>
            <p:spPr>
              <a:xfrm>
                <a:off x="7957471" y="2038989"/>
                <a:ext cx="227209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2800" i="1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sz="28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ko-KR" altLang="en-US" sz="2800" i="1" smtClean="0">
                          <a:latin typeface="Cambria Math" panose="02040503050406030204" pitchFamily="18" charset="0"/>
                        </a:rPr>
                        <m:t>𝛻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7471" y="2038989"/>
                <a:ext cx="2272097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/>
              <p:cNvSpPr txBox="1"/>
              <p:nvPr/>
            </p:nvSpPr>
            <p:spPr>
              <a:xfrm>
                <a:off x="7957471" y="2553219"/>
                <a:ext cx="201798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ko-KR" altLang="en-US" sz="2800" dirty="0" smtClean="0"/>
                  <a:t>→</a:t>
                </a:r>
                <a14:m>
                  <m:oMath xmlns:m="http://schemas.openxmlformats.org/officeDocument/2006/math">
                    <m:r>
                      <a:rPr lang="en-US" altLang="ko-KR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800" i="1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ko-KR" altLang="en-US" sz="28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ko-KR" altLang="en-US" sz="2800" i="1" smtClean="0">
                        <a:latin typeface="Cambria Math" panose="02040503050406030204" pitchFamily="18" charset="0"/>
                      </a:rPr>
                      <m:t>𝛻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endParaRPr lang="ko-KR" altLang="en-US" sz="2800" dirty="0"/>
              </a:p>
            </p:txBody>
          </p:sp>
        </mc:Choice>
        <mc:Fallback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7471" y="2553219"/>
                <a:ext cx="2017988" cy="430887"/>
              </a:xfrm>
              <a:prstGeom prst="rect">
                <a:avLst/>
              </a:prstGeom>
              <a:blipFill>
                <a:blip r:embed="rId3"/>
                <a:stretch>
                  <a:fillRect l="-10574" t="-25352" b="-478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" name="그림 3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4594" y="4531592"/>
            <a:ext cx="5657850" cy="923925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6158048" y="4346926"/>
            <a:ext cx="5870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b="1" dirty="0" smtClean="0"/>
              <a:t>Therefore, we should satisfy all this equations</a:t>
            </a:r>
            <a:endParaRPr lang="ko-KR" altLang="en-US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3765" y="2768662"/>
            <a:ext cx="2886075" cy="331470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462714" y="2399330"/>
            <a:ext cx="5033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b="1" dirty="0" smtClean="0"/>
              <a:t>Lagrange formulate problem as below:</a:t>
            </a:r>
            <a:endParaRPr lang="ko-KR" altLang="en-US" b="1" dirty="0"/>
          </a:p>
        </p:txBody>
      </p:sp>
      <p:sp>
        <p:nvSpPr>
          <p:cNvPr id="3" name="아래쪽 화살표 2"/>
          <p:cNvSpPr/>
          <p:nvPr/>
        </p:nvSpPr>
        <p:spPr>
          <a:xfrm rot="5400000">
            <a:off x="5404593" y="4368378"/>
            <a:ext cx="495390" cy="452487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620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7744" y="301752"/>
            <a:ext cx="2916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Further Constrains </a:t>
            </a:r>
            <a:endParaRPr lang="ko-KR" altLang="en-US" b="1" dirty="0"/>
          </a:p>
        </p:txBody>
      </p:sp>
      <p:sp>
        <p:nvSpPr>
          <p:cNvPr id="25" name="직사각형 24"/>
          <p:cNvSpPr/>
          <p:nvPr/>
        </p:nvSpPr>
        <p:spPr>
          <a:xfrm>
            <a:off x="0" y="6556167"/>
            <a:ext cx="111424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0" i="0" dirty="0" err="1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Bussotti</a:t>
            </a:r>
            <a:r>
              <a:rPr lang="en-US" altLang="ko-KR" sz="1400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P. (2003). On the genesis of the Lagrange multipliers. </a:t>
            </a:r>
            <a:r>
              <a:rPr lang="en-US" altLang="ko-KR" sz="1400" b="0" i="1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Journal of optimization theory and applications</a:t>
            </a:r>
            <a:r>
              <a:rPr lang="en-US" altLang="ko-KR" sz="1400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altLang="ko-KR" sz="1400" b="0" i="1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117</a:t>
            </a:r>
            <a:r>
              <a:rPr lang="en-US" altLang="ko-KR" sz="1400" b="0" i="0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(3), 453-459.</a:t>
            </a:r>
            <a:endParaRPr lang="ko-KR" altLang="en-US" sz="1400" dirty="0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2"/>
          <a:srcRect t="1489"/>
          <a:stretch/>
        </p:blipFill>
        <p:spPr>
          <a:xfrm>
            <a:off x="1306993" y="1168924"/>
            <a:ext cx="9578015" cy="472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096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281</Words>
  <Application>Microsoft Office PowerPoint</Application>
  <PresentationFormat>와이드스크린</PresentationFormat>
  <Paragraphs>42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맑은 고딕</vt:lpstr>
      <vt:lpstr>Arial</vt:lpstr>
      <vt:lpstr>Cambria Math</vt:lpstr>
      <vt:lpstr>Wingdings</vt:lpstr>
      <vt:lpstr>Office 테마</vt:lpstr>
      <vt:lpstr>Lagrange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Lagrange</dc:title>
  <dc:creator>Windows 사용자</dc:creator>
  <cp:lastModifiedBy>Windows 사용자</cp:lastModifiedBy>
  <cp:revision>22</cp:revision>
  <dcterms:created xsi:type="dcterms:W3CDTF">2019-02-15T00:36:44Z</dcterms:created>
  <dcterms:modified xsi:type="dcterms:W3CDTF">2019-02-15T01:21:34Z</dcterms:modified>
</cp:coreProperties>
</file>