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66" r:id="rId4"/>
    <p:sldId id="385" r:id="rId5"/>
    <p:sldId id="267" r:id="rId6"/>
    <p:sldId id="517" r:id="rId7"/>
    <p:sldId id="518" r:id="rId8"/>
    <p:sldId id="521" r:id="rId9"/>
    <p:sldId id="352" r:id="rId10"/>
    <p:sldId id="289" r:id="rId11"/>
    <p:sldId id="393" r:id="rId12"/>
    <p:sldId id="392" r:id="rId13"/>
    <p:sldId id="471" r:id="rId14"/>
    <p:sldId id="472" r:id="rId15"/>
    <p:sldId id="473" r:id="rId16"/>
    <p:sldId id="474" r:id="rId17"/>
    <p:sldId id="526" r:id="rId18"/>
    <p:sldId id="476" r:id="rId19"/>
    <p:sldId id="477" r:id="rId20"/>
    <p:sldId id="479" r:id="rId21"/>
    <p:sldId id="480" r:id="rId22"/>
    <p:sldId id="481" r:id="rId23"/>
    <p:sldId id="541" r:id="rId24"/>
    <p:sldId id="542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6" r:id="rId35"/>
    <p:sldId id="537" r:id="rId36"/>
    <p:sldId id="538" r:id="rId37"/>
    <p:sldId id="543" r:id="rId38"/>
    <p:sldId id="544" r:id="rId39"/>
    <p:sldId id="539" r:id="rId40"/>
    <p:sldId id="540" r:id="rId41"/>
    <p:sldId id="545" r:id="rId42"/>
    <p:sldId id="524" r:id="rId43"/>
    <p:sldId id="546" r:id="rId44"/>
    <p:sldId id="525" r:id="rId45"/>
    <p:sldId id="448" r:id="rId46"/>
    <p:sldId id="494" r:id="rId47"/>
    <p:sldId id="450" r:id="rId48"/>
    <p:sldId id="495" r:id="rId49"/>
    <p:sldId id="496" r:id="rId50"/>
    <p:sldId id="498" r:id="rId51"/>
    <p:sldId id="499" r:id="rId52"/>
    <p:sldId id="500" r:id="rId53"/>
    <p:sldId id="424" r:id="rId54"/>
    <p:sldId id="501" r:id="rId55"/>
    <p:sldId id="425" r:id="rId56"/>
    <p:sldId id="426" r:id="rId57"/>
    <p:sldId id="502" r:id="rId58"/>
    <p:sldId id="505" r:id="rId59"/>
    <p:sldId id="504" r:id="rId60"/>
    <p:sldId id="506" r:id="rId61"/>
    <p:sldId id="507" r:id="rId62"/>
    <p:sldId id="508" r:id="rId63"/>
    <p:sldId id="442" r:id="rId64"/>
    <p:sldId id="511" r:id="rId65"/>
    <p:sldId id="514" r:id="rId66"/>
    <p:sldId id="513" r:id="rId67"/>
    <p:sldId id="515" r:id="rId68"/>
    <p:sldId id="516" r:id="rId69"/>
    <p:sldId id="445" r:id="rId70"/>
    <p:sldId id="376" r:id="rId71"/>
    <p:sldId id="362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525" userDrawn="1">
          <p15:clr>
            <a:srgbClr val="A4A3A4"/>
          </p15:clr>
        </p15:guide>
        <p15:guide id="4" pos="6017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6" y="30"/>
      </p:cViewPr>
      <p:guideLst>
        <p:guide pos="2525"/>
        <p:guide pos="6017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E86F3-1D44-46BE-966F-7E548EF9A4E9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FCBDC-1AA3-4D84-914C-36FA9F896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5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340-36AA-4211-B1C4-080E653F0053}" type="datetime1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13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861E-AC01-469C-A805-CF650D129FFD}" type="datetime1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8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057B-B40D-43C5-8735-9DF7CE5BD75B}" type="datetime1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2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18C9-60D4-4B37-AA97-47437F4C74EC}" type="datetime1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50051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2F16EB-3430-46E7-9EE5-031124B5C28D}" type="slidenum">
              <a:rPr lang="ko-KR" altLang="en-US" smtClean="0"/>
              <a:pPr/>
              <a:t>‹#›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97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043B9-E30D-4AA9-82B7-D537B707FA43}" type="datetime1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0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24E2-92E1-4B29-BFB1-A78D34352F3F}" type="datetime1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2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992-515C-443B-B484-016CC574147C}" type="datetime1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5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4922-0323-404F-8DEB-E0752BA9949C}" type="datetime1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3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0D73-1C6A-4E4A-94C0-53EABE84887A}" type="datetime1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1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2593-0143-4D94-B50C-D4F442D11747}" type="datetime1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8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7E56-6BD9-42A7-BBE1-48ECA53D9CE3}" type="datetime1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C79C3D6-218D-42C4-81BC-7882D6B91744}" type="datetime1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52F16EB-3430-46E7-9EE5-031124B5C2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3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1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1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24.png"/><Relationship Id="rId5" Type="http://schemas.openxmlformats.org/officeDocument/2006/relationships/image" Target="../media/image10.jp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1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6.png"/><Relationship Id="rId4" Type="http://schemas.openxmlformats.org/officeDocument/2006/relationships/image" Target="../media/image11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6.png"/><Relationship Id="rId4" Type="http://schemas.openxmlformats.org/officeDocument/2006/relationships/image" Target="../media/image11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1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0.png"/><Relationship Id="rId4" Type="http://schemas.openxmlformats.org/officeDocument/2006/relationships/image" Target="../media/image11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0.png"/><Relationship Id="rId4" Type="http://schemas.openxmlformats.org/officeDocument/2006/relationships/image" Target="../media/image11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2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0.png"/><Relationship Id="rId4" Type="http://schemas.openxmlformats.org/officeDocument/2006/relationships/image" Target="../media/image11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0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0.png"/><Relationship Id="rId4" Type="http://schemas.openxmlformats.org/officeDocument/2006/relationships/image" Target="../media/image11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0.png"/><Relationship Id="rId4" Type="http://schemas.openxmlformats.org/officeDocument/2006/relationships/image" Target="../media/image11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11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3183" y="1122363"/>
            <a:ext cx="10245634" cy="2387600"/>
          </a:xfrm>
        </p:spPr>
        <p:txBody>
          <a:bodyPr/>
          <a:lstStyle/>
          <a:p>
            <a:r>
              <a:rPr lang="en-US" altLang="ko-KR" b="1" dirty="0" smtClean="0">
                <a:latin typeface="Helvetica95-Black" panose="020B0A00000000000000" pitchFamily="34" charset="0"/>
              </a:rPr>
              <a:t>Distilling the Knowledge in a Neural Network</a:t>
            </a:r>
            <a:endParaRPr lang="ko-KR" altLang="en-US" b="1" dirty="0">
              <a:latin typeface="Helvetica95-Black" panose="020B0A00000000000000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ko-KR" sz="3200" b="1" dirty="0" err="1" smtClean="0">
                <a:latin typeface="Palatino Linotype" panose="02040502050505030304" pitchFamily="18" charset="0"/>
              </a:rPr>
              <a:t>arXiv</a:t>
            </a:r>
            <a:r>
              <a:rPr lang="en-US" altLang="ko-KR" sz="3200" b="1" dirty="0" smtClean="0">
                <a:latin typeface="Palatino Linotype" panose="02040502050505030304" pitchFamily="18" charset="0"/>
              </a:rPr>
              <a:t> preprint, 2015 </a:t>
            </a:r>
            <a:endParaRPr lang="ko-KR" altLang="en-US" sz="32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1090565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</a:t>
            </a:r>
            <a:r>
              <a:rPr lang="en-US" altLang="ko-KR" sz="3600" b="1" dirty="0" smtClean="0">
                <a:latin typeface="Helvetica95-Black" panose="020B0A00000000000000" pitchFamily="34" charset="0"/>
              </a:rPr>
              <a:t>Model </a:t>
            </a:r>
            <a:r>
              <a:rPr lang="ko-KR" altLang="en-US" sz="3600" b="1" dirty="0" smtClean="0">
                <a:latin typeface="Helvetica95-Black" panose="020B0A00000000000000" pitchFamily="34" charset="0"/>
              </a:rPr>
              <a:t>①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7" y="1091682"/>
            <a:ext cx="1116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If we use many observations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Generalization property will be good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16377" y="4153988"/>
            <a:ext cx="7865028" cy="1296785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641558" y="3089349"/>
            <a:ext cx="3029846" cy="2819810"/>
            <a:chOff x="1641558" y="3089349"/>
            <a:chExt cx="3029846" cy="2819810"/>
          </a:xfrm>
        </p:grpSpPr>
        <p:sp>
          <p:nvSpPr>
            <p:cNvPr id="27" name="오른쪽 화살표 26"/>
            <p:cNvSpPr/>
            <p:nvPr/>
          </p:nvSpPr>
          <p:spPr>
            <a:xfrm rot="16200000">
              <a:off x="2969272" y="2237569"/>
              <a:ext cx="374418" cy="3029845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15795" y="3089349"/>
              <a:ext cx="1321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Palatino Linotype" panose="02040502050505030304" pitchFamily="18" charset="0"/>
                  <a:ea typeface="나눔고딕" panose="020D0604000000000000" pitchFamily="50" charset="-127"/>
                </a:rPr>
                <a:t>Output</a:t>
              </a:r>
              <a:endParaRPr lang="ko-KR" altLang="en-US" sz="2400" b="1" dirty="0">
                <a:latin typeface="Palatino Linotype" panose="02040502050505030304" pitchFamily="18" charset="0"/>
                <a:ea typeface="나눔고딕" panose="020D0604000000000000" pitchFamily="50" charset="-127"/>
              </a:endParaRPr>
            </a:p>
          </p:txBody>
        </p:sp>
        <p:sp>
          <p:nvSpPr>
            <p:cNvPr id="35" name="오른쪽 화살표 34"/>
            <p:cNvSpPr/>
            <p:nvPr/>
          </p:nvSpPr>
          <p:spPr>
            <a:xfrm rot="16200000">
              <a:off x="2969273" y="4207027"/>
              <a:ext cx="374418" cy="3029845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49349" y="6010379"/>
            <a:ext cx="10142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626722" y="3089349"/>
            <a:ext cx="3029845" cy="3382695"/>
            <a:chOff x="7626722" y="3089349"/>
            <a:chExt cx="3029845" cy="3382695"/>
          </a:xfrm>
        </p:grpSpPr>
        <p:sp>
          <p:nvSpPr>
            <p:cNvPr id="38" name="TextBox 37"/>
            <p:cNvSpPr txBox="1"/>
            <p:nvPr/>
          </p:nvSpPr>
          <p:spPr>
            <a:xfrm>
              <a:off x="8370428" y="3089349"/>
              <a:ext cx="1542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Palatino Linotype" panose="02040502050505030304" pitchFamily="18" charset="0"/>
                  <a:ea typeface="나눔고딕" panose="020D0604000000000000" pitchFamily="50" charset="-127"/>
                </a:rPr>
                <a:t>Output</a:t>
              </a:r>
              <a:endParaRPr lang="ko-KR" altLang="en-US" sz="2400" b="1" dirty="0">
                <a:latin typeface="Palatino Linotype" panose="02040502050505030304" pitchFamily="18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7626722" y="3565283"/>
              <a:ext cx="3029845" cy="2906761"/>
              <a:chOff x="7626722" y="3565283"/>
              <a:chExt cx="3029845" cy="2906761"/>
            </a:xfrm>
          </p:grpSpPr>
          <p:sp>
            <p:nvSpPr>
              <p:cNvPr id="40" name="오른쪽 화살표 39"/>
              <p:cNvSpPr/>
              <p:nvPr/>
            </p:nvSpPr>
            <p:spPr>
              <a:xfrm rot="16200000">
                <a:off x="8954436" y="2237569"/>
                <a:ext cx="374418" cy="3029845"/>
              </a:xfrm>
              <a:prstGeom prst="right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오른쪽 화살표 40"/>
              <p:cNvSpPr/>
              <p:nvPr/>
            </p:nvSpPr>
            <p:spPr>
              <a:xfrm rot="16200000">
                <a:off x="8954436" y="4207027"/>
                <a:ext cx="374418" cy="3029845"/>
              </a:xfrm>
              <a:prstGeom prst="right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062477" y="6010379"/>
                <a:ext cx="21583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Input</a:t>
                </a:r>
                <a:endParaRPr lang="ko-KR" altLang="en-US" sz="2400" b="1" dirty="0">
                  <a:latin typeface="Palatino Linotype" panose="02040502050505030304" pitchFamily="18" charset="0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2"/>
              <a:srcRect t="12795" b="16193"/>
              <a:stretch/>
            </p:blipFill>
            <p:spPr>
              <a:xfrm>
                <a:off x="8185762" y="4023360"/>
                <a:ext cx="1911766" cy="1449977"/>
              </a:xfrm>
              <a:prstGeom prst="rect">
                <a:avLst/>
              </a:prstGeom>
            </p:spPr>
          </p:pic>
        </p:grp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" y="4284617"/>
            <a:ext cx="6393243" cy="102333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10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1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1515229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937503" y="397177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643402" y="3189707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399437" y="4417354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37503" y="4636956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475569" y="4256202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749229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469503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99021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633976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265699" y="39067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891694" y="34140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17480" y="362195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363768" y="300663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723001" y="26067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125694" y="4870020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657684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19794" y="2847703"/>
            <a:ext cx="2756263" cy="2612571"/>
            <a:chOff x="1619794" y="2847703"/>
            <a:chExt cx="2756263" cy="2612571"/>
          </a:xfrm>
        </p:grpSpPr>
        <p:sp>
          <p:nvSpPr>
            <p:cNvPr id="8" name="자유형 7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1090565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</a:t>
            </a:r>
            <a:r>
              <a:rPr lang="en-US" altLang="ko-KR" sz="3600" b="1" dirty="0" smtClean="0">
                <a:latin typeface="Helvetica95-Black" panose="020B0A00000000000000" pitchFamily="34" charset="0"/>
              </a:rPr>
              <a:t>Model </a:t>
            </a:r>
            <a:r>
              <a:rPr lang="ko-KR" altLang="en-US" sz="3600" b="1" dirty="0" smtClean="0">
                <a:latin typeface="Helvetica95-Black" panose="020B0A00000000000000" pitchFamily="34" charset="0"/>
              </a:rPr>
              <a:t>①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5567" y="1091682"/>
            <a:ext cx="1116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If we use many observations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Generalization property will be good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7367391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789665" y="397177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9495564" y="3189707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8251599" y="4417354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8789665" y="4636956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9327731" y="4256202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7601391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8321665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6951183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7486138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8117861" y="39067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7743856" y="34140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10069642" y="362195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10215930" y="300663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9575163" y="26067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7977856" y="4870020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8509846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자유형 136"/>
          <p:cNvSpPr/>
          <p:nvPr/>
        </p:nvSpPr>
        <p:spPr>
          <a:xfrm>
            <a:off x="7619857" y="2885090"/>
            <a:ext cx="2328637" cy="2617076"/>
          </a:xfrm>
          <a:custGeom>
            <a:avLst/>
            <a:gdLst>
              <a:gd name="connsiteX0" fmla="*/ 1256582 w 2328637"/>
              <a:gd name="connsiteY0" fmla="*/ 331076 h 2617076"/>
              <a:gd name="connsiteX1" fmla="*/ 1272347 w 2328637"/>
              <a:gd name="connsiteY1" fmla="*/ 945931 h 2617076"/>
              <a:gd name="connsiteX2" fmla="*/ 1240816 w 2328637"/>
              <a:gd name="connsiteY2" fmla="*/ 993227 h 2617076"/>
              <a:gd name="connsiteX3" fmla="*/ 1098927 w 2328637"/>
              <a:gd name="connsiteY3" fmla="*/ 1072055 h 2617076"/>
              <a:gd name="connsiteX4" fmla="*/ 799382 w 2328637"/>
              <a:gd name="connsiteY4" fmla="*/ 1008993 h 2617076"/>
              <a:gd name="connsiteX5" fmla="*/ 689023 w 2328637"/>
              <a:gd name="connsiteY5" fmla="*/ 867103 h 2617076"/>
              <a:gd name="connsiteX6" fmla="*/ 641727 w 2328637"/>
              <a:gd name="connsiteY6" fmla="*/ 772510 h 2617076"/>
              <a:gd name="connsiteX7" fmla="*/ 610196 w 2328637"/>
              <a:gd name="connsiteY7" fmla="*/ 677917 h 2617076"/>
              <a:gd name="connsiteX8" fmla="*/ 594430 w 2328637"/>
              <a:gd name="connsiteY8" fmla="*/ 614855 h 2617076"/>
              <a:gd name="connsiteX9" fmla="*/ 547134 w 2328637"/>
              <a:gd name="connsiteY9" fmla="*/ 457200 h 2617076"/>
              <a:gd name="connsiteX10" fmla="*/ 515602 w 2328637"/>
              <a:gd name="connsiteY10" fmla="*/ 425669 h 2617076"/>
              <a:gd name="connsiteX11" fmla="*/ 421009 w 2328637"/>
              <a:gd name="connsiteY11" fmla="*/ 394138 h 2617076"/>
              <a:gd name="connsiteX12" fmla="*/ 200292 w 2328637"/>
              <a:gd name="connsiteY12" fmla="*/ 425669 h 2617076"/>
              <a:gd name="connsiteX13" fmla="*/ 152996 w 2328637"/>
              <a:gd name="connsiteY13" fmla="*/ 457200 h 2617076"/>
              <a:gd name="connsiteX14" fmla="*/ 42637 w 2328637"/>
              <a:gd name="connsiteY14" fmla="*/ 520262 h 2617076"/>
              <a:gd name="connsiteX15" fmla="*/ 26871 w 2328637"/>
              <a:gd name="connsiteY15" fmla="*/ 772510 h 2617076"/>
              <a:gd name="connsiteX16" fmla="*/ 58402 w 2328637"/>
              <a:gd name="connsiteY16" fmla="*/ 882869 h 2617076"/>
              <a:gd name="connsiteX17" fmla="*/ 121465 w 2328637"/>
              <a:gd name="connsiteY17" fmla="*/ 977462 h 2617076"/>
              <a:gd name="connsiteX18" fmla="*/ 184527 w 2328637"/>
              <a:gd name="connsiteY18" fmla="*/ 1072055 h 2617076"/>
              <a:gd name="connsiteX19" fmla="*/ 216058 w 2328637"/>
              <a:gd name="connsiteY19" fmla="*/ 1119351 h 2617076"/>
              <a:gd name="connsiteX20" fmla="*/ 263354 w 2328637"/>
              <a:gd name="connsiteY20" fmla="*/ 1150882 h 2617076"/>
              <a:gd name="connsiteX21" fmla="*/ 342182 w 2328637"/>
              <a:gd name="connsiteY21" fmla="*/ 1292772 h 2617076"/>
              <a:gd name="connsiteX22" fmla="*/ 389478 w 2328637"/>
              <a:gd name="connsiteY22" fmla="*/ 1371600 h 2617076"/>
              <a:gd name="connsiteX23" fmla="*/ 436775 w 2328637"/>
              <a:gd name="connsiteY23" fmla="*/ 1418896 h 2617076"/>
              <a:gd name="connsiteX24" fmla="*/ 499837 w 2328637"/>
              <a:gd name="connsiteY24" fmla="*/ 1513489 h 2617076"/>
              <a:gd name="connsiteX25" fmla="*/ 484071 w 2328637"/>
              <a:gd name="connsiteY25" fmla="*/ 1876096 h 2617076"/>
              <a:gd name="connsiteX26" fmla="*/ 452540 w 2328637"/>
              <a:gd name="connsiteY26" fmla="*/ 1970689 h 2617076"/>
              <a:gd name="connsiteX27" fmla="*/ 357947 w 2328637"/>
              <a:gd name="connsiteY27" fmla="*/ 2065282 h 2617076"/>
              <a:gd name="connsiteX28" fmla="*/ 357947 w 2328637"/>
              <a:gd name="connsiteY28" fmla="*/ 2490951 h 2617076"/>
              <a:gd name="connsiteX29" fmla="*/ 436775 w 2328637"/>
              <a:gd name="connsiteY29" fmla="*/ 2585544 h 2617076"/>
              <a:gd name="connsiteX30" fmla="*/ 499837 w 2328637"/>
              <a:gd name="connsiteY30" fmla="*/ 2601310 h 2617076"/>
              <a:gd name="connsiteX31" fmla="*/ 547134 w 2328637"/>
              <a:gd name="connsiteY31" fmla="*/ 2617076 h 2617076"/>
              <a:gd name="connsiteX32" fmla="*/ 704789 w 2328637"/>
              <a:gd name="connsiteY32" fmla="*/ 2569779 h 2617076"/>
              <a:gd name="connsiteX33" fmla="*/ 736320 w 2328637"/>
              <a:gd name="connsiteY33" fmla="*/ 2506717 h 2617076"/>
              <a:gd name="connsiteX34" fmla="*/ 783616 w 2328637"/>
              <a:gd name="connsiteY34" fmla="*/ 2459420 h 2617076"/>
              <a:gd name="connsiteX35" fmla="*/ 878209 w 2328637"/>
              <a:gd name="connsiteY35" fmla="*/ 2380593 h 2617076"/>
              <a:gd name="connsiteX36" fmla="*/ 941271 w 2328637"/>
              <a:gd name="connsiteY36" fmla="*/ 2286000 h 2617076"/>
              <a:gd name="connsiteX37" fmla="*/ 957037 w 2328637"/>
              <a:gd name="connsiteY37" fmla="*/ 2238703 h 2617076"/>
              <a:gd name="connsiteX38" fmla="*/ 1051630 w 2328637"/>
              <a:gd name="connsiteY38" fmla="*/ 2191407 h 2617076"/>
              <a:gd name="connsiteX39" fmla="*/ 1209285 w 2328637"/>
              <a:gd name="connsiteY39" fmla="*/ 2222938 h 2617076"/>
              <a:gd name="connsiteX40" fmla="*/ 1303878 w 2328637"/>
              <a:gd name="connsiteY40" fmla="*/ 2270234 h 2617076"/>
              <a:gd name="connsiteX41" fmla="*/ 1398471 w 2328637"/>
              <a:gd name="connsiteY41" fmla="*/ 2333296 h 2617076"/>
              <a:gd name="connsiteX42" fmla="*/ 1445768 w 2328637"/>
              <a:gd name="connsiteY42" fmla="*/ 2364827 h 2617076"/>
              <a:gd name="connsiteX43" fmla="*/ 1540361 w 2328637"/>
              <a:gd name="connsiteY43" fmla="*/ 2396358 h 2617076"/>
              <a:gd name="connsiteX44" fmla="*/ 1587658 w 2328637"/>
              <a:gd name="connsiteY44" fmla="*/ 2412124 h 2617076"/>
              <a:gd name="connsiteX45" fmla="*/ 1761078 w 2328637"/>
              <a:gd name="connsiteY45" fmla="*/ 2396358 h 2617076"/>
              <a:gd name="connsiteX46" fmla="*/ 1855671 w 2328637"/>
              <a:gd name="connsiteY46" fmla="*/ 2349062 h 2617076"/>
              <a:gd name="connsiteX47" fmla="*/ 1950265 w 2328637"/>
              <a:gd name="connsiteY47" fmla="*/ 2301765 h 2617076"/>
              <a:gd name="connsiteX48" fmla="*/ 2029092 w 2328637"/>
              <a:gd name="connsiteY48" fmla="*/ 2207172 h 2617076"/>
              <a:gd name="connsiteX49" fmla="*/ 2076389 w 2328637"/>
              <a:gd name="connsiteY49" fmla="*/ 2175641 h 2617076"/>
              <a:gd name="connsiteX50" fmla="*/ 2123685 w 2328637"/>
              <a:gd name="connsiteY50" fmla="*/ 2112579 h 2617076"/>
              <a:gd name="connsiteX51" fmla="*/ 2170982 w 2328637"/>
              <a:gd name="connsiteY51" fmla="*/ 2065282 h 2617076"/>
              <a:gd name="connsiteX52" fmla="*/ 2234044 w 2328637"/>
              <a:gd name="connsiteY52" fmla="*/ 1970689 h 2617076"/>
              <a:gd name="connsiteX53" fmla="*/ 2265575 w 2328637"/>
              <a:gd name="connsiteY53" fmla="*/ 1923393 h 2617076"/>
              <a:gd name="connsiteX54" fmla="*/ 2297106 w 2328637"/>
              <a:gd name="connsiteY54" fmla="*/ 1860331 h 2617076"/>
              <a:gd name="connsiteX55" fmla="*/ 2328637 w 2328637"/>
              <a:gd name="connsiteY55" fmla="*/ 1765738 h 2617076"/>
              <a:gd name="connsiteX56" fmla="*/ 2312871 w 2328637"/>
              <a:gd name="connsiteY56" fmla="*/ 1450427 h 2617076"/>
              <a:gd name="connsiteX57" fmla="*/ 2297106 w 2328637"/>
              <a:gd name="connsiteY57" fmla="*/ 1403131 h 2617076"/>
              <a:gd name="connsiteX58" fmla="*/ 2265575 w 2328637"/>
              <a:gd name="connsiteY58" fmla="*/ 1355834 h 2617076"/>
              <a:gd name="connsiteX59" fmla="*/ 2202513 w 2328637"/>
              <a:gd name="connsiteY59" fmla="*/ 1277007 h 2617076"/>
              <a:gd name="connsiteX60" fmla="*/ 2123685 w 2328637"/>
              <a:gd name="connsiteY60" fmla="*/ 1135117 h 2617076"/>
              <a:gd name="connsiteX61" fmla="*/ 2060623 w 2328637"/>
              <a:gd name="connsiteY61" fmla="*/ 1040524 h 2617076"/>
              <a:gd name="connsiteX62" fmla="*/ 2013327 w 2328637"/>
              <a:gd name="connsiteY62" fmla="*/ 993227 h 2617076"/>
              <a:gd name="connsiteX63" fmla="*/ 1981796 w 2328637"/>
              <a:gd name="connsiteY63" fmla="*/ 945931 h 2617076"/>
              <a:gd name="connsiteX64" fmla="*/ 1966030 w 2328637"/>
              <a:gd name="connsiteY64" fmla="*/ 898634 h 2617076"/>
              <a:gd name="connsiteX65" fmla="*/ 1918734 w 2328637"/>
              <a:gd name="connsiteY65" fmla="*/ 867103 h 2617076"/>
              <a:gd name="connsiteX66" fmla="*/ 1887202 w 2328637"/>
              <a:gd name="connsiteY66" fmla="*/ 772510 h 2617076"/>
              <a:gd name="connsiteX67" fmla="*/ 1808375 w 2328637"/>
              <a:gd name="connsiteY67" fmla="*/ 677917 h 2617076"/>
              <a:gd name="connsiteX68" fmla="*/ 1792609 w 2328637"/>
              <a:gd name="connsiteY68" fmla="*/ 630620 h 2617076"/>
              <a:gd name="connsiteX69" fmla="*/ 1761078 w 2328637"/>
              <a:gd name="connsiteY69" fmla="*/ 583324 h 2617076"/>
              <a:gd name="connsiteX70" fmla="*/ 1729547 w 2328637"/>
              <a:gd name="connsiteY70" fmla="*/ 520262 h 2617076"/>
              <a:gd name="connsiteX71" fmla="*/ 1682251 w 2328637"/>
              <a:gd name="connsiteY71" fmla="*/ 472965 h 2617076"/>
              <a:gd name="connsiteX72" fmla="*/ 1650720 w 2328637"/>
              <a:gd name="connsiteY72" fmla="*/ 425669 h 2617076"/>
              <a:gd name="connsiteX73" fmla="*/ 1603423 w 2328637"/>
              <a:gd name="connsiteY73" fmla="*/ 315310 h 2617076"/>
              <a:gd name="connsiteX74" fmla="*/ 1556127 w 2328637"/>
              <a:gd name="connsiteY74" fmla="*/ 204951 h 2617076"/>
              <a:gd name="connsiteX75" fmla="*/ 1508830 w 2328637"/>
              <a:gd name="connsiteY75" fmla="*/ 173420 h 2617076"/>
              <a:gd name="connsiteX76" fmla="*/ 1477299 w 2328637"/>
              <a:gd name="connsiteY76" fmla="*/ 78827 h 2617076"/>
              <a:gd name="connsiteX77" fmla="*/ 1430002 w 2328637"/>
              <a:gd name="connsiteY77" fmla="*/ 0 h 261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328637" h="2617076">
                <a:moveTo>
                  <a:pt x="1256582" y="331076"/>
                </a:moveTo>
                <a:cubicBezTo>
                  <a:pt x="1350662" y="566276"/>
                  <a:pt x="1313189" y="442224"/>
                  <a:pt x="1272347" y="945931"/>
                </a:cubicBezTo>
                <a:cubicBezTo>
                  <a:pt x="1270816" y="964817"/>
                  <a:pt x="1255076" y="980750"/>
                  <a:pt x="1240816" y="993227"/>
                </a:cubicBezTo>
                <a:cubicBezTo>
                  <a:pt x="1174096" y="1051606"/>
                  <a:pt x="1163887" y="1050401"/>
                  <a:pt x="1098927" y="1072055"/>
                </a:cubicBezTo>
                <a:cubicBezTo>
                  <a:pt x="827877" y="1038174"/>
                  <a:pt x="917184" y="1087528"/>
                  <a:pt x="799382" y="1008993"/>
                </a:cubicBezTo>
                <a:cubicBezTo>
                  <a:pt x="723952" y="895849"/>
                  <a:pt x="763116" y="941196"/>
                  <a:pt x="689023" y="867103"/>
                </a:cubicBezTo>
                <a:cubicBezTo>
                  <a:pt x="631531" y="694623"/>
                  <a:pt x="723222" y="955873"/>
                  <a:pt x="641727" y="772510"/>
                </a:cubicBezTo>
                <a:cubicBezTo>
                  <a:pt x="628228" y="742138"/>
                  <a:pt x="618257" y="710161"/>
                  <a:pt x="610196" y="677917"/>
                </a:cubicBezTo>
                <a:cubicBezTo>
                  <a:pt x="604941" y="656896"/>
                  <a:pt x="598679" y="636102"/>
                  <a:pt x="594430" y="614855"/>
                </a:cubicBezTo>
                <a:cubicBezTo>
                  <a:pt x="578097" y="533190"/>
                  <a:pt x="590538" y="522304"/>
                  <a:pt x="547134" y="457200"/>
                </a:cubicBezTo>
                <a:cubicBezTo>
                  <a:pt x="538889" y="444832"/>
                  <a:pt x="528897" y="432316"/>
                  <a:pt x="515602" y="425669"/>
                </a:cubicBezTo>
                <a:cubicBezTo>
                  <a:pt x="485874" y="410805"/>
                  <a:pt x="421009" y="394138"/>
                  <a:pt x="421009" y="394138"/>
                </a:cubicBezTo>
                <a:cubicBezTo>
                  <a:pt x="393200" y="396919"/>
                  <a:pt x="252474" y="403305"/>
                  <a:pt x="200292" y="425669"/>
                </a:cubicBezTo>
                <a:cubicBezTo>
                  <a:pt x="182876" y="433133"/>
                  <a:pt x="169447" y="447799"/>
                  <a:pt x="152996" y="457200"/>
                </a:cubicBezTo>
                <a:cubicBezTo>
                  <a:pt x="12971" y="537215"/>
                  <a:pt x="157875" y="443437"/>
                  <a:pt x="42637" y="520262"/>
                </a:cubicBezTo>
                <a:cubicBezTo>
                  <a:pt x="-24759" y="621355"/>
                  <a:pt x="1904" y="560289"/>
                  <a:pt x="26871" y="772510"/>
                </a:cubicBezTo>
                <a:cubicBezTo>
                  <a:pt x="28089" y="782863"/>
                  <a:pt x="50035" y="867808"/>
                  <a:pt x="58402" y="882869"/>
                </a:cubicBezTo>
                <a:cubicBezTo>
                  <a:pt x="76806" y="915996"/>
                  <a:pt x="100444" y="945931"/>
                  <a:pt x="121465" y="977462"/>
                </a:cubicBezTo>
                <a:lnTo>
                  <a:pt x="184527" y="1072055"/>
                </a:lnTo>
                <a:cubicBezTo>
                  <a:pt x="195037" y="1087820"/>
                  <a:pt x="200293" y="1108841"/>
                  <a:pt x="216058" y="1119351"/>
                </a:cubicBezTo>
                <a:lnTo>
                  <a:pt x="263354" y="1150882"/>
                </a:lnTo>
                <a:cubicBezTo>
                  <a:pt x="295067" y="1246019"/>
                  <a:pt x="260865" y="1157241"/>
                  <a:pt x="342182" y="1292772"/>
                </a:cubicBezTo>
                <a:cubicBezTo>
                  <a:pt x="357947" y="1319048"/>
                  <a:pt x="371092" y="1347086"/>
                  <a:pt x="389478" y="1371600"/>
                </a:cubicBezTo>
                <a:cubicBezTo>
                  <a:pt x="402855" y="1389437"/>
                  <a:pt x="423087" y="1401297"/>
                  <a:pt x="436775" y="1418896"/>
                </a:cubicBezTo>
                <a:cubicBezTo>
                  <a:pt x="460041" y="1448809"/>
                  <a:pt x="499837" y="1513489"/>
                  <a:pt x="499837" y="1513489"/>
                </a:cubicBezTo>
                <a:cubicBezTo>
                  <a:pt x="494582" y="1634358"/>
                  <a:pt x="496520" y="1755755"/>
                  <a:pt x="484071" y="1876096"/>
                </a:cubicBezTo>
                <a:cubicBezTo>
                  <a:pt x="480651" y="1909156"/>
                  <a:pt x="476042" y="1947187"/>
                  <a:pt x="452540" y="1970689"/>
                </a:cubicBezTo>
                <a:lnTo>
                  <a:pt x="357947" y="2065282"/>
                </a:lnTo>
                <a:cubicBezTo>
                  <a:pt x="304973" y="2224210"/>
                  <a:pt x="320919" y="2157692"/>
                  <a:pt x="357947" y="2490951"/>
                </a:cubicBezTo>
                <a:cubicBezTo>
                  <a:pt x="360161" y="2510874"/>
                  <a:pt x="425130" y="2578890"/>
                  <a:pt x="436775" y="2585544"/>
                </a:cubicBezTo>
                <a:cubicBezTo>
                  <a:pt x="455588" y="2596294"/>
                  <a:pt x="479003" y="2595357"/>
                  <a:pt x="499837" y="2601310"/>
                </a:cubicBezTo>
                <a:cubicBezTo>
                  <a:pt x="515816" y="2605876"/>
                  <a:pt x="531368" y="2611821"/>
                  <a:pt x="547134" y="2617076"/>
                </a:cubicBezTo>
                <a:cubicBezTo>
                  <a:pt x="598862" y="2609686"/>
                  <a:pt x="666034" y="2616285"/>
                  <a:pt x="704789" y="2569779"/>
                </a:cubicBezTo>
                <a:cubicBezTo>
                  <a:pt x="719835" y="2551724"/>
                  <a:pt x="722660" y="2525841"/>
                  <a:pt x="736320" y="2506717"/>
                </a:cubicBezTo>
                <a:cubicBezTo>
                  <a:pt x="749279" y="2488574"/>
                  <a:pt x="769106" y="2476348"/>
                  <a:pt x="783616" y="2459420"/>
                </a:cubicBezTo>
                <a:cubicBezTo>
                  <a:pt x="852336" y="2379246"/>
                  <a:pt x="798743" y="2407081"/>
                  <a:pt x="878209" y="2380593"/>
                </a:cubicBezTo>
                <a:cubicBezTo>
                  <a:pt x="899230" y="2349062"/>
                  <a:pt x="929287" y="2321951"/>
                  <a:pt x="941271" y="2286000"/>
                </a:cubicBezTo>
                <a:cubicBezTo>
                  <a:pt x="946526" y="2270234"/>
                  <a:pt x="946655" y="2251680"/>
                  <a:pt x="957037" y="2238703"/>
                </a:cubicBezTo>
                <a:cubicBezTo>
                  <a:pt x="979264" y="2210919"/>
                  <a:pt x="1020473" y="2201793"/>
                  <a:pt x="1051630" y="2191407"/>
                </a:cubicBezTo>
                <a:cubicBezTo>
                  <a:pt x="1092307" y="2197218"/>
                  <a:pt x="1165256" y="2200923"/>
                  <a:pt x="1209285" y="2222938"/>
                </a:cubicBezTo>
                <a:cubicBezTo>
                  <a:pt x="1331524" y="2284058"/>
                  <a:pt x="1185006" y="2230611"/>
                  <a:pt x="1303878" y="2270234"/>
                </a:cubicBezTo>
                <a:lnTo>
                  <a:pt x="1398471" y="2333296"/>
                </a:lnTo>
                <a:cubicBezTo>
                  <a:pt x="1414237" y="2343806"/>
                  <a:pt x="1427792" y="2358835"/>
                  <a:pt x="1445768" y="2364827"/>
                </a:cubicBezTo>
                <a:lnTo>
                  <a:pt x="1540361" y="2396358"/>
                </a:lnTo>
                <a:lnTo>
                  <a:pt x="1587658" y="2412124"/>
                </a:lnTo>
                <a:cubicBezTo>
                  <a:pt x="1645465" y="2406869"/>
                  <a:pt x="1703616" y="2404567"/>
                  <a:pt x="1761078" y="2396358"/>
                </a:cubicBezTo>
                <a:cubicBezTo>
                  <a:pt x="1816559" y="2388432"/>
                  <a:pt x="1805711" y="2374042"/>
                  <a:pt x="1855671" y="2349062"/>
                </a:cubicBezTo>
                <a:cubicBezTo>
                  <a:pt x="1986220" y="2283787"/>
                  <a:pt x="1814714" y="2392131"/>
                  <a:pt x="1950265" y="2301765"/>
                </a:cubicBezTo>
                <a:cubicBezTo>
                  <a:pt x="1981267" y="2255262"/>
                  <a:pt x="1983574" y="2245104"/>
                  <a:pt x="2029092" y="2207172"/>
                </a:cubicBezTo>
                <a:cubicBezTo>
                  <a:pt x="2043648" y="2195042"/>
                  <a:pt x="2060623" y="2186151"/>
                  <a:pt x="2076389" y="2175641"/>
                </a:cubicBezTo>
                <a:cubicBezTo>
                  <a:pt x="2092154" y="2154620"/>
                  <a:pt x="2106585" y="2132529"/>
                  <a:pt x="2123685" y="2112579"/>
                </a:cubicBezTo>
                <a:cubicBezTo>
                  <a:pt x="2138195" y="2095651"/>
                  <a:pt x="2157294" y="2082881"/>
                  <a:pt x="2170982" y="2065282"/>
                </a:cubicBezTo>
                <a:cubicBezTo>
                  <a:pt x="2194248" y="2035369"/>
                  <a:pt x="2213023" y="2002220"/>
                  <a:pt x="2234044" y="1970689"/>
                </a:cubicBezTo>
                <a:cubicBezTo>
                  <a:pt x="2244554" y="1954924"/>
                  <a:pt x="2257101" y="1940340"/>
                  <a:pt x="2265575" y="1923393"/>
                </a:cubicBezTo>
                <a:cubicBezTo>
                  <a:pt x="2276085" y="1902372"/>
                  <a:pt x="2288378" y="1882152"/>
                  <a:pt x="2297106" y="1860331"/>
                </a:cubicBezTo>
                <a:cubicBezTo>
                  <a:pt x="2309450" y="1829472"/>
                  <a:pt x="2328637" y="1765738"/>
                  <a:pt x="2328637" y="1765738"/>
                </a:cubicBezTo>
                <a:cubicBezTo>
                  <a:pt x="2323382" y="1660634"/>
                  <a:pt x="2321987" y="1555266"/>
                  <a:pt x="2312871" y="1450427"/>
                </a:cubicBezTo>
                <a:cubicBezTo>
                  <a:pt x="2311431" y="1433871"/>
                  <a:pt x="2304538" y="1417995"/>
                  <a:pt x="2297106" y="1403131"/>
                </a:cubicBezTo>
                <a:cubicBezTo>
                  <a:pt x="2288632" y="1386183"/>
                  <a:pt x="2274049" y="1372781"/>
                  <a:pt x="2265575" y="1355834"/>
                </a:cubicBezTo>
                <a:cubicBezTo>
                  <a:pt x="2227500" y="1279685"/>
                  <a:pt x="2282240" y="1330159"/>
                  <a:pt x="2202513" y="1277007"/>
                </a:cubicBezTo>
                <a:cubicBezTo>
                  <a:pt x="2174763" y="1193759"/>
                  <a:pt x="2195966" y="1243538"/>
                  <a:pt x="2123685" y="1135117"/>
                </a:cubicBezTo>
                <a:lnTo>
                  <a:pt x="2060623" y="1040524"/>
                </a:lnTo>
                <a:cubicBezTo>
                  <a:pt x="2044858" y="1024758"/>
                  <a:pt x="2027600" y="1010355"/>
                  <a:pt x="2013327" y="993227"/>
                </a:cubicBezTo>
                <a:cubicBezTo>
                  <a:pt x="2001197" y="978671"/>
                  <a:pt x="1990270" y="962878"/>
                  <a:pt x="1981796" y="945931"/>
                </a:cubicBezTo>
                <a:cubicBezTo>
                  <a:pt x="1974364" y="931067"/>
                  <a:pt x="1976411" y="911611"/>
                  <a:pt x="1966030" y="898634"/>
                </a:cubicBezTo>
                <a:cubicBezTo>
                  <a:pt x="1954194" y="883838"/>
                  <a:pt x="1934499" y="877613"/>
                  <a:pt x="1918734" y="867103"/>
                </a:cubicBezTo>
                <a:cubicBezTo>
                  <a:pt x="1908223" y="835572"/>
                  <a:pt x="1910704" y="796012"/>
                  <a:pt x="1887202" y="772510"/>
                </a:cubicBezTo>
                <a:cubicBezTo>
                  <a:pt x="1852337" y="737644"/>
                  <a:pt x="1830324" y="721814"/>
                  <a:pt x="1808375" y="677917"/>
                </a:cubicBezTo>
                <a:cubicBezTo>
                  <a:pt x="1800943" y="663053"/>
                  <a:pt x="1800041" y="645484"/>
                  <a:pt x="1792609" y="630620"/>
                </a:cubicBezTo>
                <a:cubicBezTo>
                  <a:pt x="1784135" y="613673"/>
                  <a:pt x="1770479" y="599775"/>
                  <a:pt x="1761078" y="583324"/>
                </a:cubicBezTo>
                <a:cubicBezTo>
                  <a:pt x="1749418" y="562919"/>
                  <a:pt x="1743207" y="539386"/>
                  <a:pt x="1729547" y="520262"/>
                </a:cubicBezTo>
                <a:cubicBezTo>
                  <a:pt x="1716588" y="502119"/>
                  <a:pt x="1696524" y="490093"/>
                  <a:pt x="1682251" y="472965"/>
                </a:cubicBezTo>
                <a:cubicBezTo>
                  <a:pt x="1670121" y="458409"/>
                  <a:pt x="1661230" y="441434"/>
                  <a:pt x="1650720" y="425669"/>
                </a:cubicBezTo>
                <a:cubicBezTo>
                  <a:pt x="1617906" y="294419"/>
                  <a:pt x="1657862" y="424190"/>
                  <a:pt x="1603423" y="315310"/>
                </a:cubicBezTo>
                <a:cubicBezTo>
                  <a:pt x="1578780" y="266022"/>
                  <a:pt x="1597136" y="254161"/>
                  <a:pt x="1556127" y="204951"/>
                </a:cubicBezTo>
                <a:cubicBezTo>
                  <a:pt x="1543997" y="190395"/>
                  <a:pt x="1524596" y="183930"/>
                  <a:pt x="1508830" y="173420"/>
                </a:cubicBezTo>
                <a:cubicBezTo>
                  <a:pt x="1498320" y="141889"/>
                  <a:pt x="1495735" y="106481"/>
                  <a:pt x="1477299" y="78827"/>
                </a:cubicBezTo>
                <a:cubicBezTo>
                  <a:pt x="1439250" y="21754"/>
                  <a:pt x="1454242" y="48478"/>
                  <a:pt x="1430002" y="0"/>
                </a:cubicBezTo>
              </a:path>
            </a:pathLst>
          </a:cu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2011681" y="6273225"/>
            <a:ext cx="220057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Ensemble</a:t>
            </a:r>
            <a:endParaRPr lang="ko-KR" altLang="en-US" sz="32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145385" y="6273225"/>
            <a:ext cx="359228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Single Model</a:t>
            </a:r>
            <a:endParaRPr lang="ko-KR" altLang="en-US" sz="32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11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04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1515229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937503" y="397177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643402" y="3189707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399437" y="4417354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37503" y="4636956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475569" y="4256202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749229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469503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99021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633976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265699" y="39067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891694" y="34140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17480" y="362195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363768" y="300663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723001" y="26067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125694" y="4870020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657684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19794" y="2847703"/>
            <a:ext cx="2756263" cy="2612571"/>
            <a:chOff x="1619794" y="2847703"/>
            <a:chExt cx="2756263" cy="2612571"/>
          </a:xfrm>
        </p:grpSpPr>
        <p:sp>
          <p:nvSpPr>
            <p:cNvPr id="8" name="자유형 7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7367398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789672" y="397177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495571" y="3189707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8251606" y="4417354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8789672" y="4636956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327738" y="4256202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7601398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321672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951190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486145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117868" y="39067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743863" y="34140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069649" y="362195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0215937" y="300663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9575170" y="26067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977863" y="4870020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8509853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257409" y="4377087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488186" y="484299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7849592" y="470801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8171809" y="516085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814757" y="522181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372106" y="545259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798826" y="5448240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572403" y="580964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8390944" y="406030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660910" y="433026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9152944" y="4835366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9031024" y="441300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9472480" y="456540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9472480" y="4952932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822205" y="375985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8026856" y="337668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545016" y="371196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822205" y="3093652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9269148" y="285878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9706480" y="297910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9806629" y="344500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377041" y="34537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288469" y="250883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8944481" y="2556735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429292" y="387172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660069" y="3501615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7559048" y="2908663"/>
            <a:ext cx="2756263" cy="2612571"/>
            <a:chOff x="1619794" y="2847703"/>
            <a:chExt cx="2756263" cy="2612571"/>
          </a:xfrm>
        </p:grpSpPr>
        <p:sp>
          <p:nvSpPr>
            <p:cNvPr id="93" name="자유형 92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자유형 93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1090565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</a:t>
            </a:r>
            <a:r>
              <a:rPr lang="en-US" altLang="ko-KR" sz="3600" b="1" dirty="0" smtClean="0">
                <a:latin typeface="Helvetica95-Black" panose="020B0A00000000000000" pitchFamily="34" charset="0"/>
              </a:rPr>
              <a:t>Model </a:t>
            </a:r>
            <a:r>
              <a:rPr lang="ko-KR" altLang="en-US" sz="3600" b="1" dirty="0" smtClean="0">
                <a:latin typeface="Helvetica95-Black" panose="020B0A00000000000000" pitchFamily="34" charset="0"/>
              </a:rPr>
              <a:t>①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5567" y="1091682"/>
            <a:ext cx="1116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If we use many observations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Generalization property will be good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11681" y="6273225"/>
            <a:ext cx="220057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Ensemble</a:t>
            </a:r>
            <a:endParaRPr lang="ko-KR" altLang="en-US" sz="32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289083" y="6273225"/>
            <a:ext cx="359228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Single Model</a:t>
            </a:r>
            <a:endParaRPr lang="ko-KR" altLang="en-US" sz="32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12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9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635723" y="3653427"/>
          <a:ext cx="53013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31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04467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01" y="6395099"/>
            <a:ext cx="11836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Buciluǎ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C.,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Caruana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R., &amp;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Niculescu-Mizil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A. (2006, August). Model compression. In Proceedings of the 12th ACM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SIGKDD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international conference on Knowledge discovery and data mining (pp. 535-541). ACM.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However, we don`t have many observations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523707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237075" y="2521946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37075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237075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237075" y="364546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7367391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789665" y="397177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9495564" y="3189707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251599" y="441735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8789665" y="463695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9327731" y="425620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7601391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8321665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6951183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7486138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8117861" y="39067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7743856" y="34140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10069642" y="362195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10215930" y="300663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9575163" y="260676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7977856" y="487002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8509846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13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7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01" y="6395099"/>
            <a:ext cx="11836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22222"/>
                </a:solidFill>
                <a:latin typeface="Arial" panose="020B0604020202020204" pitchFamily="34" charset="0"/>
              </a:rPr>
              <a:t>* Buciluǎ, C., Caruana, R., &amp; Niculescu-Mizil, A. (2006, August). Model compression. In Proceedings of the 12th ACM SIGKDD international conference on Knowledge discovery and data mining (pp. 535-541). ACM.</a:t>
            </a:r>
            <a:endParaRPr lang="ko-KR" altLang="en-US" sz="12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Alternatively, we can make artificial data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635723" y="3653427"/>
          <a:ext cx="53013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31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04467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523707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237075" y="2521946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237075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237075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237075" y="364546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06577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828851" y="397177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34750" y="3189707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290785" y="441735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828851" y="463695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366917" y="425620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640577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360851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90369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525324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157047" y="39067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783042" y="34140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108828" y="362195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255116" y="300663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9614349" y="260676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017042" y="487002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549032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오른쪽으로 구부러진 화살표 5"/>
          <p:cNvSpPr/>
          <p:nvPr/>
        </p:nvSpPr>
        <p:spPr>
          <a:xfrm>
            <a:off x="169817" y="3108960"/>
            <a:ext cx="378823" cy="1789611"/>
          </a:xfrm>
          <a:prstGeom prst="curved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885509"/>
            <a:ext cx="1619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Palatino Linotype" panose="02040502050505030304" pitchFamily="18" charset="0"/>
              </a:rPr>
              <a:t>over</a:t>
            </a:r>
          </a:p>
          <a:p>
            <a:r>
              <a:rPr lang="en-US" altLang="ko-KR" sz="2400" b="1" dirty="0" smtClean="0">
                <a:latin typeface="Palatino Linotype" panose="02040502050505030304" pitchFamily="18" charset="0"/>
              </a:rPr>
              <a:t>sampling</a:t>
            </a:r>
            <a:endParaRPr lang="ko-KR" alt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7017" y="1763486"/>
            <a:ext cx="4258492" cy="2259874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14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0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01" y="6395099"/>
            <a:ext cx="11836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22222"/>
                </a:solidFill>
                <a:latin typeface="Arial" panose="020B0604020202020204" pitchFamily="34" charset="0"/>
              </a:rPr>
              <a:t>* Buciluǎ, C., Caruana, R., &amp; Niculescu-Mizil, A. (2006, August). Model compression. In Proceedings of the 12th ACM SIGKDD international conference on Knowledge discovery and data mining (pp. 535-541). ACM.</a:t>
            </a:r>
            <a:endParaRPr lang="ko-KR" altLang="en-US" sz="12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Alternatively, we can make artificial data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06577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828851" y="397177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34750" y="3189707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290785" y="4417354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828851" y="4636956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366917" y="4256202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640577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360851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90369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525324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157047" y="39067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783042" y="34140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108828" y="362195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255116" y="300663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9614349" y="26067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017042" y="4870020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549032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255691" y="4392837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490822" y="4850037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34811" y="4692152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778205" y="5210312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8135257" y="5149352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361680" y="544108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762275" y="5462861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8561978" y="5798141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13040" y="3102838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30457" y="3747272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995919" y="3377158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535851" y="3681958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379098" y="404884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644709" y="4288335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988698" y="4418963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9444263" y="452282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9149303" y="4818920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9463587" y="4932131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949782" y="256339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9291862" y="2519856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221062" y="2863845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9666332" y="2985766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9779544" y="3464737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354310" y="3412485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676527" y="353875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437041" y="387403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/>
          </p:nvPr>
        </p:nvGraphicFramePr>
        <p:xfrm>
          <a:off x="635723" y="3653427"/>
          <a:ext cx="53013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31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04467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94" name="타원 93"/>
          <p:cNvSpPr/>
          <p:nvPr/>
        </p:nvSpPr>
        <p:spPr>
          <a:xfrm>
            <a:off x="523707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237075" y="2521946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5237075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237075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237075" y="3645461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오른쪽으로 구부러진 화살표 98"/>
          <p:cNvSpPr/>
          <p:nvPr/>
        </p:nvSpPr>
        <p:spPr>
          <a:xfrm>
            <a:off x="169817" y="3108960"/>
            <a:ext cx="378823" cy="1789611"/>
          </a:xfrm>
          <a:prstGeom prst="curved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0" y="4885509"/>
            <a:ext cx="1619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Palatino Linotype" panose="02040502050505030304" pitchFamily="18" charset="0"/>
              </a:rPr>
              <a:t>over</a:t>
            </a:r>
          </a:p>
          <a:p>
            <a:r>
              <a:rPr lang="en-US" altLang="ko-KR" sz="2400" b="1" dirty="0" smtClean="0">
                <a:latin typeface="Palatino Linotype" panose="02040502050505030304" pitchFamily="18" charset="0"/>
              </a:rPr>
              <a:t>sampling</a:t>
            </a:r>
            <a:endParaRPr lang="ko-KR" alt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27017" y="1763486"/>
            <a:ext cx="4258492" cy="2259874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15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01" y="6395099"/>
            <a:ext cx="11836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22222"/>
                </a:solidFill>
                <a:latin typeface="Arial" panose="020B0604020202020204" pitchFamily="34" charset="0"/>
              </a:rPr>
              <a:t>* Buciluǎ, C., Caruana, R., &amp; Niculescu-Mizil, A. (2006, August). Model compression. In Proceedings of the 12th ACM SIGKDD international conference on Knowledge discovery and data mining (pp. 535-541). ACM.</a:t>
            </a:r>
            <a:endParaRPr lang="ko-KR" altLang="en-US" sz="12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But, we don`t have class label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06577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828851" y="397177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34750" y="3189707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290785" y="4417354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828851" y="4636956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366917" y="4256202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640577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360851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90369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525324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157047" y="39067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783042" y="34140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108828" y="362195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255116" y="300663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9614349" y="26067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017042" y="4870020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549032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255691" y="4392837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490822" y="4850037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34811" y="4692152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778205" y="5210312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8135257" y="5149352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361680" y="544108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762275" y="5462861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8561978" y="5798141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13040" y="3102838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30457" y="3747272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995919" y="3377158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535851" y="3681958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379098" y="404884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644709" y="4288335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988698" y="4418963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9444263" y="452282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9149303" y="4818920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9463587" y="4932131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949782" y="256339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9291862" y="2519856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221062" y="2863845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9666332" y="2985766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9779544" y="3464737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354310" y="3412485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676527" y="353875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437041" y="387403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635723" y="3653427"/>
          <a:ext cx="53013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31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04467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94" name="타원 93"/>
          <p:cNvSpPr/>
          <p:nvPr/>
        </p:nvSpPr>
        <p:spPr>
          <a:xfrm>
            <a:off x="523707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237075" y="2521946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5237075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237075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237075" y="3645461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오른쪽으로 구부러진 화살표 98"/>
          <p:cNvSpPr/>
          <p:nvPr/>
        </p:nvSpPr>
        <p:spPr>
          <a:xfrm>
            <a:off x="169817" y="3108960"/>
            <a:ext cx="378823" cy="1789611"/>
          </a:xfrm>
          <a:prstGeom prst="curved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0" y="4885509"/>
            <a:ext cx="1619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Palatino Linotype" panose="02040502050505030304" pitchFamily="18" charset="0"/>
              </a:rPr>
              <a:t>over</a:t>
            </a:r>
          </a:p>
          <a:p>
            <a:r>
              <a:rPr lang="en-US" altLang="ko-KR" sz="2400" b="1" dirty="0" smtClean="0">
                <a:latin typeface="Palatino Linotype" panose="02040502050505030304" pitchFamily="18" charset="0"/>
              </a:rPr>
              <a:t>sampling</a:t>
            </a:r>
            <a:endParaRPr lang="ko-KR" alt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27017" y="1763486"/>
            <a:ext cx="4258492" cy="2259874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16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47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01" y="6395099"/>
            <a:ext cx="11836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22222"/>
                </a:solidFill>
                <a:latin typeface="Arial" panose="020B0604020202020204" pitchFamily="34" charset="0"/>
              </a:rPr>
              <a:t>* Buciluǎ, C., Caruana, R., &amp; Niculescu-Mizil, A. (2006, August). Model compression. In Proceedings of the 12th ACM SIGKDD international conference on Knowledge discovery and data mining (pp. 535-541). ACM.</a:t>
            </a:r>
            <a:endParaRPr lang="ko-KR" altLang="en-US" sz="12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6" y="1091682"/>
            <a:ext cx="1178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To solve this problem, we build Ensemble model using original data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06577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828851" y="397177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34750" y="3189707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290785" y="4417354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828851" y="4636956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366917" y="4256202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640577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360851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90369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525324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157047" y="39067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783042" y="34140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108828" y="362195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255116" y="300663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9614349" y="26067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017042" y="4870020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549032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255691" y="4392837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490822" y="4850037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34811" y="4692152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778205" y="5210312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8135257" y="5149352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361680" y="544108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762275" y="5462861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8561978" y="5798141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13040" y="3102838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30457" y="3747272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995919" y="3377158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535851" y="3681958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379098" y="404884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644709" y="4288335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988698" y="4418963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9444263" y="452282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9149303" y="4818920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9463587" y="4932131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949782" y="256339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9291862" y="2519856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221062" y="2863845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9666332" y="2985766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9779544" y="3464737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354310" y="3412485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676527" y="353875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437041" y="387403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635723" y="3653427"/>
          <a:ext cx="53013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31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04467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94" name="타원 93"/>
          <p:cNvSpPr/>
          <p:nvPr/>
        </p:nvSpPr>
        <p:spPr>
          <a:xfrm>
            <a:off x="523707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237075" y="2521946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5237075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237075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237075" y="3645461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901" y="1598094"/>
            <a:ext cx="5304672" cy="849093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7559048" y="2908663"/>
            <a:ext cx="2756263" cy="2612571"/>
            <a:chOff x="1619794" y="2847703"/>
            <a:chExt cx="2756263" cy="2612571"/>
          </a:xfrm>
        </p:grpSpPr>
        <p:sp>
          <p:nvSpPr>
            <p:cNvPr id="67" name="자유형 66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 68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557347" y="1667691"/>
            <a:ext cx="5490755" cy="2434045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17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0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01" y="6395099"/>
            <a:ext cx="11836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22222"/>
                </a:solidFill>
                <a:latin typeface="Arial" panose="020B0604020202020204" pitchFamily="34" charset="0"/>
              </a:rPr>
              <a:t>* Buciluǎ, C., Caruana, R., &amp; Niculescu-Mizil, A. (2006, August). Model compression. In Proceedings of the 12th ACM SIGKDD international conference on Knowledge discovery and data mining (pp. 535-541). ACM.</a:t>
            </a:r>
            <a:endParaRPr lang="ko-KR" altLang="en-US" sz="12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6" y="1091682"/>
            <a:ext cx="1178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Then, Add class using Prediction of Ensemble model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06577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828851" y="397177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34750" y="3189707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290785" y="4417354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828851" y="4636956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366917" y="4256202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640577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360851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90369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525324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157047" y="39067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783042" y="34140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108828" y="362195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255116" y="300663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9614349" y="26067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017042" y="4870020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549032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255691" y="4392837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490822" y="4850037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34811" y="4692152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778205" y="5210312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8135257" y="5149352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361680" y="544108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762275" y="5462861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8561978" y="5798141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13040" y="3102838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30457" y="3747272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995919" y="3377158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535851" y="3681958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379098" y="404884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644709" y="4288335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988698" y="4418963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9444263" y="452282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9149303" y="4818920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9463587" y="4932131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949782" y="256339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9291862" y="2519856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221062" y="2863845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9666332" y="2985766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9779544" y="3464737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354310" y="3412485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676527" y="353875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437041" y="3874039"/>
            <a:ext cx="468000" cy="4680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elvetica95-Black" panose="020B0A00000000000000" pitchFamily="34" charset="0"/>
              </a:rPr>
              <a:t>?</a:t>
            </a:r>
            <a:endParaRPr lang="ko-KR" altLang="en-US" dirty="0">
              <a:solidFill>
                <a:schemeClr val="tx1"/>
              </a:solidFill>
              <a:latin typeface="Helvetica95-Black" panose="020B0A00000000000000" pitchFamily="34" charset="0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635723" y="3653427"/>
          <a:ext cx="53013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31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04467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94" name="타원 93"/>
          <p:cNvSpPr/>
          <p:nvPr/>
        </p:nvSpPr>
        <p:spPr>
          <a:xfrm>
            <a:off x="523707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237075" y="2521946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5237075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237075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237075" y="3645461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901" y="1598094"/>
            <a:ext cx="5304672" cy="849093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7559048" y="2908663"/>
            <a:ext cx="2756263" cy="2612571"/>
            <a:chOff x="1619794" y="2847703"/>
            <a:chExt cx="2756263" cy="2612571"/>
          </a:xfrm>
        </p:grpSpPr>
        <p:sp>
          <p:nvSpPr>
            <p:cNvPr id="67" name="자유형 66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 68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557347" y="1667691"/>
            <a:ext cx="5490755" cy="2434045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247272" y="4405900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482403" y="485764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18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55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01" y="6395099"/>
            <a:ext cx="11836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22222"/>
                </a:solidFill>
                <a:latin typeface="Arial" panose="020B0604020202020204" pitchFamily="34" charset="0"/>
              </a:rPr>
              <a:t>* Buciluǎ, C., Caruana, R., &amp; Niculescu-Mizil, A. (2006, August). Model compression. In Proceedings of the 12th ACM SIGKDD international conference on Knowledge discovery and data mining (pp. 535-541). ACM.</a:t>
            </a:r>
            <a:endParaRPr lang="ko-KR" altLang="en-US" sz="12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Then, Add class using Prediction of Ensemble model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/>
          </p:nvPr>
        </p:nvGraphicFramePr>
        <p:xfrm>
          <a:off x="635723" y="3653427"/>
          <a:ext cx="53013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31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04467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94" name="타원 93"/>
          <p:cNvSpPr/>
          <p:nvPr/>
        </p:nvSpPr>
        <p:spPr>
          <a:xfrm>
            <a:off x="523707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237075" y="2521946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5237075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237075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237075" y="364546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901" y="1598094"/>
            <a:ext cx="5304672" cy="849093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557347" y="1667691"/>
            <a:ext cx="5490755" cy="2434045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367398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8789672" y="397177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9495571" y="3189707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251606" y="441735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8789672" y="463695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327738" y="425620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7601398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8321672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6951190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7486145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8117868" y="39067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7743863" y="34140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10069649" y="362195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0215937" y="300663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9575170" y="260676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977863" y="487002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8509853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7257409" y="4377087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7488186" y="484299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7849592" y="470801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8171809" y="516085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7814757" y="522181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8372106" y="545259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8798826" y="5448240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572403" y="580964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8390944" y="406030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660910" y="43302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9152944" y="483536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9031024" y="441300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9472480" y="456540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9472480" y="495293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7822205" y="375985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8026856" y="337668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8545016" y="371196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7822205" y="309365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9269148" y="285878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9706480" y="2979100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9806629" y="344500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10377041" y="34537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9288469" y="250883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8944481" y="2556735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0429292" y="387172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10660069" y="3501615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5210949" y="407218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5210949" y="4429232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5210949" y="4786283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5210949" y="514333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5210949" y="5500385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5210949" y="587050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19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7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2977342" cy="590839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latin typeface="Helvetica95-Black" panose="020B0A00000000000000" pitchFamily="34" charset="0"/>
              </a:rPr>
              <a:t>Contents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7829" y="1499006"/>
            <a:ext cx="102260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Expensive Ensemble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Distilling Ensemble: Single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Model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ko-KR" altLang="en-US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Result</a:t>
            </a:r>
            <a:r>
              <a:rPr lang="ko-KR" altLang="en-US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&amp; </a:t>
            </a:r>
            <a:r>
              <a:rPr lang="ko-KR" altLang="en-US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Conclusion</a:t>
            </a:r>
            <a:endParaRPr lang="en-US" altLang="ko-KR" sz="2800" b="1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6537" y="4381543"/>
            <a:ext cx="10226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ea typeface="나눔고딕" panose="020D0604000000000000" pitchFamily="50" charset="-127"/>
              </a:rPr>
              <a:t>Training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ea typeface="나눔고딕" panose="020D0604000000000000" pitchFamily="50" charset="-127"/>
              </a:rPr>
              <a:t>Ensemble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ea typeface="나눔고딕" panose="020D0604000000000000" pitchFamily="50" charset="-127"/>
              </a:rPr>
              <a:t>Fast (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ea typeface="나눔고딕" panose="020D0604000000000000" pitchFamily="50" charset="-127"/>
              </a:rPr>
              <a:t>Next time...)</a:t>
            </a:r>
            <a:endParaRPr lang="ko-KR" altLang="en-US" sz="2800" b="1" i="1" dirty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15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 smtClean="0">
                <a:latin typeface="Helvetica95-Black" panose="020B0A00000000000000" pitchFamily="34" charset="0"/>
              </a:rPr>
              <a:t>①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01" y="6395099"/>
            <a:ext cx="11836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22222"/>
                </a:solidFill>
                <a:latin typeface="Arial" panose="020B0604020202020204" pitchFamily="34" charset="0"/>
              </a:rPr>
              <a:t>* Buciluǎ, C., Caruana, R., &amp; Niculescu-Mizil, A. (2006, August). Model compression. In Proceedings of the 12th ACM SIGKDD international conference on Knowledge discovery and data mining (pp. 535-541). ACM.</a:t>
            </a:r>
            <a:endParaRPr lang="ko-KR" altLang="en-US" sz="12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Finally, we train single mole using this increased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data </a:t>
            </a:r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Bucilua</a:t>
            </a:r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et al.)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*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635723" y="3653427"/>
          <a:ext cx="53013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31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04467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94" name="타원 93"/>
          <p:cNvSpPr/>
          <p:nvPr/>
        </p:nvSpPr>
        <p:spPr>
          <a:xfrm>
            <a:off x="523707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237075" y="2521946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5237075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237075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237075" y="364546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57348" y="1667691"/>
            <a:ext cx="5464630" cy="465473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367398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8789672" y="397177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9495571" y="3189707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251606" y="441735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8789672" y="463695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327738" y="425620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7601398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8321672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6951190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7486145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8117868" y="39067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7743863" y="34140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10069649" y="362195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0215937" y="300663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9575170" y="260676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977863" y="487002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8509853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7257409" y="4377087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7488186" y="484299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7849592" y="470801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8171809" y="516085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7814757" y="522181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8372106" y="545259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8798826" y="5448240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572403" y="580964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8390944" y="406030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660910" y="43302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9152944" y="483536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9031024" y="441300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9472480" y="456540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9472480" y="495293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7822205" y="375985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8026856" y="337668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8545016" y="371196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7822205" y="309365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9269148" y="285878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9706480" y="2979100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9806629" y="344500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10377041" y="34537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9288469" y="250883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8944481" y="2556735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0429292" y="387172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10660069" y="3501615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210949" y="407218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10949" y="4429232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210949" y="4786283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210949" y="514333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210949" y="5500385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210949" y="587050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5"/>
          <a:srcRect t="12795" b="16193"/>
          <a:stretch/>
        </p:blipFill>
        <p:spPr>
          <a:xfrm>
            <a:off x="6161020" y="1672046"/>
            <a:ext cx="1911766" cy="1449977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7559048" y="2908663"/>
            <a:ext cx="2756263" cy="2612571"/>
            <a:chOff x="1619794" y="2847703"/>
            <a:chExt cx="2756263" cy="2612571"/>
          </a:xfrm>
        </p:grpSpPr>
        <p:sp>
          <p:nvSpPr>
            <p:cNvPr id="67" name="자유형 66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20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70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1090565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</a:t>
            </a:r>
            <a:r>
              <a:rPr lang="en-US" altLang="ko-KR" sz="3600" b="1" dirty="0" smtClean="0">
                <a:latin typeface="Helvetica95-Black" panose="020B0A00000000000000" pitchFamily="34" charset="0"/>
              </a:rPr>
              <a:t>Model </a:t>
            </a:r>
            <a:r>
              <a:rPr lang="ko-KR" altLang="en-US" sz="3600" b="1" dirty="0" smtClean="0">
                <a:latin typeface="Helvetica95-Black" panose="020B0A00000000000000" pitchFamily="34" charset="0"/>
              </a:rPr>
              <a:t>①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7" y="1091682"/>
            <a:ext cx="1116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If we use many observations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Generalization property will be good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16377" y="3161211"/>
            <a:ext cx="7865028" cy="1296785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641558" y="2096572"/>
            <a:ext cx="3029846" cy="2819810"/>
            <a:chOff x="1641558" y="3089349"/>
            <a:chExt cx="3029846" cy="2819810"/>
          </a:xfrm>
        </p:grpSpPr>
        <p:sp>
          <p:nvSpPr>
            <p:cNvPr id="27" name="오른쪽 화살표 26"/>
            <p:cNvSpPr/>
            <p:nvPr/>
          </p:nvSpPr>
          <p:spPr>
            <a:xfrm rot="16200000">
              <a:off x="2969272" y="2237569"/>
              <a:ext cx="374418" cy="3029845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15795" y="3089349"/>
              <a:ext cx="1321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Palatino Linotype" panose="02040502050505030304" pitchFamily="18" charset="0"/>
                  <a:ea typeface="나눔고딕" panose="020D0604000000000000" pitchFamily="50" charset="-127"/>
                </a:rPr>
                <a:t>Output</a:t>
              </a:r>
              <a:endParaRPr lang="ko-KR" altLang="en-US" sz="2400" b="1" dirty="0">
                <a:latin typeface="Palatino Linotype" panose="02040502050505030304" pitchFamily="18" charset="0"/>
                <a:ea typeface="나눔고딕" panose="020D0604000000000000" pitchFamily="50" charset="-127"/>
              </a:endParaRPr>
            </a:p>
          </p:txBody>
        </p:sp>
        <p:sp>
          <p:nvSpPr>
            <p:cNvPr id="35" name="오른쪽 화살표 34"/>
            <p:cNvSpPr/>
            <p:nvPr/>
          </p:nvSpPr>
          <p:spPr>
            <a:xfrm rot="16200000">
              <a:off x="2969273" y="4207027"/>
              <a:ext cx="374418" cy="3029845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49349" y="5017602"/>
            <a:ext cx="10142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626722" y="2096572"/>
            <a:ext cx="3029845" cy="3382695"/>
            <a:chOff x="7626722" y="3089349"/>
            <a:chExt cx="3029845" cy="3382695"/>
          </a:xfrm>
        </p:grpSpPr>
        <p:sp>
          <p:nvSpPr>
            <p:cNvPr id="38" name="TextBox 37"/>
            <p:cNvSpPr txBox="1"/>
            <p:nvPr/>
          </p:nvSpPr>
          <p:spPr>
            <a:xfrm>
              <a:off x="8370428" y="3089349"/>
              <a:ext cx="1542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Palatino Linotype" panose="02040502050505030304" pitchFamily="18" charset="0"/>
                  <a:ea typeface="나눔고딕" panose="020D0604000000000000" pitchFamily="50" charset="-127"/>
                </a:rPr>
                <a:t>Output</a:t>
              </a:r>
              <a:endParaRPr lang="ko-KR" altLang="en-US" sz="2400" b="1" dirty="0">
                <a:latin typeface="Palatino Linotype" panose="02040502050505030304" pitchFamily="18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7626722" y="3565283"/>
              <a:ext cx="3029845" cy="2906761"/>
              <a:chOff x="7626722" y="3565283"/>
              <a:chExt cx="3029845" cy="2906761"/>
            </a:xfrm>
          </p:grpSpPr>
          <p:sp>
            <p:nvSpPr>
              <p:cNvPr id="40" name="오른쪽 화살표 39"/>
              <p:cNvSpPr/>
              <p:nvPr/>
            </p:nvSpPr>
            <p:spPr>
              <a:xfrm rot="16200000">
                <a:off x="8954436" y="2237569"/>
                <a:ext cx="374418" cy="3029845"/>
              </a:xfrm>
              <a:prstGeom prst="right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오른쪽 화살표 40"/>
              <p:cNvSpPr/>
              <p:nvPr/>
            </p:nvSpPr>
            <p:spPr>
              <a:xfrm rot="16200000">
                <a:off x="8954436" y="4207027"/>
                <a:ext cx="374418" cy="3029845"/>
              </a:xfrm>
              <a:prstGeom prst="right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062477" y="6010379"/>
                <a:ext cx="21583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Input</a:t>
                </a:r>
                <a:endParaRPr lang="ko-KR" altLang="en-US" sz="2400" b="1" dirty="0">
                  <a:latin typeface="Palatino Linotype" panose="02040502050505030304" pitchFamily="18" charset="0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2"/>
              <a:srcRect t="12795" b="16193"/>
              <a:stretch/>
            </p:blipFill>
            <p:spPr>
              <a:xfrm>
                <a:off x="8185762" y="4023360"/>
                <a:ext cx="1911766" cy="1449977"/>
              </a:xfrm>
              <a:prstGeom prst="rect">
                <a:avLst/>
              </a:prstGeom>
            </p:spPr>
          </p:pic>
        </p:grp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" y="3291840"/>
            <a:ext cx="6393243" cy="1023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837" y="4534143"/>
            <a:ext cx="2526083" cy="20274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647" y="4430894"/>
            <a:ext cx="2565870" cy="231490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21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 smtClean="0">
                <a:latin typeface="Helvetica95-Black" panose="020B0A00000000000000" pitchFamily="34" charset="0"/>
              </a:rPr>
              <a:t>①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01" y="6395099"/>
            <a:ext cx="11836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22222"/>
                </a:solidFill>
                <a:latin typeface="Arial" panose="020B0604020202020204" pitchFamily="34" charset="0"/>
              </a:rPr>
              <a:t>* Buciluǎ, C., Caruana, R., &amp; Niculescu-Mizil, A. (2006, August). Model compression. In Proceedings of the 12th ACM SIGKDD international conference on Knowledge discovery and data mining (pp. 535-541). ACM.</a:t>
            </a:r>
            <a:endParaRPr lang="ko-KR" altLang="en-US" sz="12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More training data, Less Error 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329" y="1759574"/>
            <a:ext cx="5626162" cy="4430263"/>
          </a:xfrm>
          <a:prstGeom prst="rect">
            <a:avLst/>
          </a:prstGeom>
        </p:spPr>
      </p:pic>
      <p:cxnSp>
        <p:nvCxnSpPr>
          <p:cNvPr id="66" name="직선 연결선 65"/>
          <p:cNvCxnSpPr/>
          <p:nvPr/>
        </p:nvCxnSpPr>
        <p:spPr>
          <a:xfrm>
            <a:off x="3983840" y="5033813"/>
            <a:ext cx="4301413" cy="933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83840" y="4654731"/>
            <a:ext cx="190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Best Ensemble </a:t>
            </a:r>
            <a:endParaRPr lang="ko-KR" altLang="en-US" b="1">
              <a:solidFill>
                <a:srgbClr val="FF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983840" y="3447609"/>
            <a:ext cx="4301413" cy="1475084"/>
            <a:chOff x="3983840" y="3447609"/>
            <a:chExt cx="4301413" cy="1475084"/>
          </a:xfrm>
        </p:grpSpPr>
        <p:sp>
          <p:nvSpPr>
            <p:cNvPr id="69" name="TextBox 68"/>
            <p:cNvSpPr txBox="1"/>
            <p:nvPr/>
          </p:nvSpPr>
          <p:spPr>
            <a:xfrm>
              <a:off x="5789410" y="4325105"/>
              <a:ext cx="238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mtClean="0">
                  <a:solidFill>
                    <a:srgbClr val="0070C0"/>
                  </a:solidFill>
                </a:rPr>
                <a:t>Model Compression</a:t>
              </a:r>
              <a:endParaRPr lang="ko-KR" altLang="en-US" b="1">
                <a:solidFill>
                  <a:srgbClr val="0070C0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983840" y="3447609"/>
              <a:ext cx="4301413" cy="1475084"/>
              <a:chOff x="7231224" y="3303037"/>
              <a:chExt cx="4301413" cy="1475084"/>
            </a:xfrm>
          </p:grpSpPr>
          <p:cxnSp>
            <p:nvCxnSpPr>
              <p:cNvPr id="76" name="직선 연결선 75"/>
              <p:cNvCxnSpPr/>
              <p:nvPr/>
            </p:nvCxnSpPr>
            <p:spPr>
              <a:xfrm>
                <a:off x="7231224" y="3303037"/>
                <a:ext cx="1408923" cy="1138334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8640147" y="4441371"/>
                <a:ext cx="741783" cy="177282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9381930" y="4612901"/>
                <a:ext cx="723123" cy="110146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V="1">
                <a:off x="10105053" y="4667975"/>
                <a:ext cx="737118" cy="55072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10846533" y="4665306"/>
                <a:ext cx="686104" cy="112815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오른쪽 화살표 7"/>
          <p:cNvSpPr/>
          <p:nvPr/>
        </p:nvSpPr>
        <p:spPr>
          <a:xfrm>
            <a:off x="3865418" y="5154263"/>
            <a:ext cx="4904508" cy="80596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22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14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8" y="3291840"/>
            <a:ext cx="6393243" cy="10233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1163683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We can use predicted 'class'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of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Ensemble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115" y="6581001"/>
            <a:ext cx="113491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22222"/>
                </a:solidFill>
                <a:latin typeface="Arial" panose="020B0604020202020204" pitchFamily="34" charset="0"/>
              </a:rPr>
              <a:t>* Hinton, G., Vinyals, O., &amp; Dean, J. (2015). Distilling the knowledge in a neural network. arXiv preprint arXiv:1503.02531.</a:t>
            </a:r>
            <a:endParaRPr lang="ko-KR" altLang="en-US" sz="12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5567" y="1520211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But, we can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select 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another approach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789672" y="397177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495571" y="3189707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251606" y="4417354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789672" y="4636956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9327738" y="4256202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321672" y="3431954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486145" y="5140979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117868" y="39067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743863" y="34140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0069649" y="362195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0215937" y="300663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9575170" y="26067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977863" y="4870020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8509853" y="5115272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849592" y="4708012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8171809" y="5160858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7814757" y="5221818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372106" y="5452595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798826" y="5448240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8572403" y="5809646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390944" y="406030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8660910" y="433026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9152944" y="4835366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9031024" y="441300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9472480" y="456540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9472480" y="4952932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822205" y="375985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026856" y="337668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8545016" y="371196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7822205" y="3093652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9269148" y="285878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9706480" y="297910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806629" y="344500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377041" y="34537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9288469" y="250883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8944481" y="2556735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429292" y="387172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0660069" y="3501615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7559048" y="2908663"/>
            <a:ext cx="2756263" cy="2612571"/>
            <a:chOff x="1619794" y="2847703"/>
            <a:chExt cx="2756263" cy="2612571"/>
          </a:xfrm>
        </p:grpSpPr>
        <p:sp>
          <p:nvSpPr>
            <p:cNvPr id="94" name="자유형 93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자유형 94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타원 95"/>
          <p:cNvSpPr/>
          <p:nvPr/>
        </p:nvSpPr>
        <p:spPr>
          <a:xfrm>
            <a:off x="1515229" y="4019134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2937503" y="397177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643402" y="3189707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399437" y="4417354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937503" y="4636956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3475569" y="4256202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1749229" y="4538196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469503" y="3431954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1099021" y="4679123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633976" y="5140979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2265699" y="39067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891694" y="34140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4217480" y="362195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363768" y="300663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723001" y="26067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2125694" y="4870020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657684" y="5115272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619794" y="2847703"/>
            <a:ext cx="2756263" cy="2612571"/>
            <a:chOff x="1619794" y="2847703"/>
            <a:chExt cx="2756263" cy="2612571"/>
          </a:xfrm>
        </p:grpSpPr>
        <p:sp>
          <p:nvSpPr>
            <p:cNvPr id="114" name="자유형 113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자유형 114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오른쪽 화살표 115"/>
          <p:cNvSpPr/>
          <p:nvPr/>
        </p:nvSpPr>
        <p:spPr>
          <a:xfrm>
            <a:off x="116377" y="3161211"/>
            <a:ext cx="7865028" cy="1296785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23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3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8" y="3291840"/>
            <a:ext cx="6393243" cy="10233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1163683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567" y="1091682"/>
            <a:ext cx="1116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If we use the probability of class</a:t>
            </a:r>
          </a:p>
          <a:p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Generalization property will be good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115" y="6581001"/>
            <a:ext cx="113491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22222"/>
                </a:solidFill>
                <a:latin typeface="Arial" panose="020B0604020202020204" pitchFamily="34" charset="0"/>
              </a:rPr>
              <a:t>* Hinton, G., Vinyals, O., &amp; Dean, J. (2015). Distilling the knowledge in a neural network. arXiv preprint arXiv:1503.02531.</a:t>
            </a:r>
            <a:endParaRPr lang="ko-KR" altLang="en-US" sz="12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515229" y="4019134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937503" y="397177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643402" y="3189707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399437" y="441735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937503" y="463695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475569" y="425620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749229" y="4538196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469503" y="3431954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099021" y="467912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633976" y="514097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265699" y="39067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891694" y="34140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217480" y="3621951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363768" y="3006638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723001" y="2606769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125694" y="487002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657684" y="5115272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619794" y="2847703"/>
            <a:ext cx="2756263" cy="2612571"/>
            <a:chOff x="1619794" y="2847703"/>
            <a:chExt cx="2756263" cy="2612571"/>
          </a:xfrm>
        </p:grpSpPr>
        <p:sp>
          <p:nvSpPr>
            <p:cNvPr id="73" name="자유형 72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 73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오른쪽 화살표 74"/>
          <p:cNvSpPr/>
          <p:nvPr/>
        </p:nvSpPr>
        <p:spPr>
          <a:xfrm>
            <a:off x="116377" y="3161211"/>
            <a:ext cx="7865028" cy="1296785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7471954" y="4019133"/>
            <a:ext cx="690007" cy="69000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9116234" y="3680488"/>
            <a:ext cx="759285" cy="75928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9551988" y="3189707"/>
            <a:ext cx="738146" cy="738146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578169" y="4206240"/>
            <a:ext cx="679114" cy="67911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9116235" y="4636956"/>
            <a:ext cx="707034" cy="70703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9654300" y="4256201"/>
            <a:ext cx="812187" cy="81218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927960" y="4538195"/>
            <a:ext cx="758839" cy="75883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8648235" y="3431954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844937" y="4679123"/>
            <a:ext cx="900816" cy="90081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7812707" y="5140978"/>
            <a:ext cx="834903" cy="83490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8444431" y="3622898"/>
            <a:ext cx="751820" cy="75182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070426" y="3082834"/>
            <a:ext cx="799184" cy="79918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396212" y="3621951"/>
            <a:ext cx="733342" cy="733342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084526" y="3006638"/>
            <a:ext cx="925974" cy="92597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645473" y="2606769"/>
            <a:ext cx="724260" cy="72426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8304426" y="487002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373291" y="5115271"/>
            <a:ext cx="931125" cy="93112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7798526" y="2847703"/>
            <a:ext cx="2756263" cy="2612571"/>
            <a:chOff x="1619794" y="2847703"/>
            <a:chExt cx="2756263" cy="2612571"/>
          </a:xfrm>
        </p:grpSpPr>
        <p:sp>
          <p:nvSpPr>
            <p:cNvPr id="94" name="자유형 93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자유형 94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426200" y="2060575"/>
            <a:ext cx="5029200" cy="4025900"/>
            <a:chOff x="6388100" y="2095500"/>
            <a:chExt cx="5029200" cy="4025900"/>
          </a:xfrm>
        </p:grpSpPr>
        <p:sp>
          <p:nvSpPr>
            <p:cNvPr id="6" name="자유형 5"/>
            <p:cNvSpPr/>
            <p:nvPr/>
          </p:nvSpPr>
          <p:spPr>
            <a:xfrm>
              <a:off x="6388100" y="4305300"/>
              <a:ext cx="2311400" cy="1816100"/>
            </a:xfrm>
            <a:custGeom>
              <a:avLst/>
              <a:gdLst>
                <a:gd name="connsiteX0" fmla="*/ 0 w 2311400"/>
                <a:gd name="connsiteY0" fmla="*/ 1816100 h 1816100"/>
                <a:gd name="connsiteX1" fmla="*/ 88900 w 2311400"/>
                <a:gd name="connsiteY1" fmla="*/ 1803400 h 1816100"/>
                <a:gd name="connsiteX2" fmla="*/ 165100 w 2311400"/>
                <a:gd name="connsiteY2" fmla="*/ 1727200 h 1816100"/>
                <a:gd name="connsiteX3" fmla="*/ 203200 w 2311400"/>
                <a:gd name="connsiteY3" fmla="*/ 1701800 h 1816100"/>
                <a:gd name="connsiteX4" fmla="*/ 254000 w 2311400"/>
                <a:gd name="connsiteY4" fmla="*/ 1625600 h 1816100"/>
                <a:gd name="connsiteX5" fmla="*/ 292100 w 2311400"/>
                <a:gd name="connsiteY5" fmla="*/ 1511300 h 1816100"/>
                <a:gd name="connsiteX6" fmla="*/ 330200 w 2311400"/>
                <a:gd name="connsiteY6" fmla="*/ 1409700 h 1816100"/>
                <a:gd name="connsiteX7" fmla="*/ 368300 w 2311400"/>
                <a:gd name="connsiteY7" fmla="*/ 1270000 h 1816100"/>
                <a:gd name="connsiteX8" fmla="*/ 381000 w 2311400"/>
                <a:gd name="connsiteY8" fmla="*/ 1028700 h 1816100"/>
                <a:gd name="connsiteX9" fmla="*/ 355600 w 2311400"/>
                <a:gd name="connsiteY9" fmla="*/ 647700 h 1816100"/>
                <a:gd name="connsiteX10" fmla="*/ 342900 w 2311400"/>
                <a:gd name="connsiteY10" fmla="*/ 609600 h 1816100"/>
                <a:gd name="connsiteX11" fmla="*/ 368300 w 2311400"/>
                <a:gd name="connsiteY11" fmla="*/ 241300 h 1816100"/>
                <a:gd name="connsiteX12" fmla="*/ 393700 w 2311400"/>
                <a:gd name="connsiteY12" fmla="*/ 165100 h 1816100"/>
                <a:gd name="connsiteX13" fmla="*/ 419100 w 2311400"/>
                <a:gd name="connsiteY13" fmla="*/ 127000 h 1816100"/>
                <a:gd name="connsiteX14" fmla="*/ 495300 w 2311400"/>
                <a:gd name="connsiteY14" fmla="*/ 38100 h 1816100"/>
                <a:gd name="connsiteX15" fmla="*/ 660400 w 2311400"/>
                <a:gd name="connsiteY15" fmla="*/ 0 h 1816100"/>
                <a:gd name="connsiteX16" fmla="*/ 774700 w 2311400"/>
                <a:gd name="connsiteY16" fmla="*/ 12700 h 1816100"/>
                <a:gd name="connsiteX17" fmla="*/ 850900 w 2311400"/>
                <a:gd name="connsiteY17" fmla="*/ 63500 h 1816100"/>
                <a:gd name="connsiteX18" fmla="*/ 889000 w 2311400"/>
                <a:gd name="connsiteY18" fmla="*/ 76200 h 1816100"/>
                <a:gd name="connsiteX19" fmla="*/ 965200 w 2311400"/>
                <a:gd name="connsiteY19" fmla="*/ 127000 h 1816100"/>
                <a:gd name="connsiteX20" fmla="*/ 1003300 w 2311400"/>
                <a:gd name="connsiteY20" fmla="*/ 152400 h 1816100"/>
                <a:gd name="connsiteX21" fmla="*/ 1054100 w 2311400"/>
                <a:gd name="connsiteY21" fmla="*/ 177800 h 1816100"/>
                <a:gd name="connsiteX22" fmla="*/ 1130300 w 2311400"/>
                <a:gd name="connsiteY22" fmla="*/ 228600 h 1816100"/>
                <a:gd name="connsiteX23" fmla="*/ 1282700 w 2311400"/>
                <a:gd name="connsiteY23" fmla="*/ 355600 h 1816100"/>
                <a:gd name="connsiteX24" fmla="*/ 1320800 w 2311400"/>
                <a:gd name="connsiteY24" fmla="*/ 381000 h 1816100"/>
                <a:gd name="connsiteX25" fmla="*/ 1397000 w 2311400"/>
                <a:gd name="connsiteY25" fmla="*/ 406400 h 1816100"/>
                <a:gd name="connsiteX26" fmla="*/ 1435100 w 2311400"/>
                <a:gd name="connsiteY26" fmla="*/ 431800 h 1816100"/>
                <a:gd name="connsiteX27" fmla="*/ 1524000 w 2311400"/>
                <a:gd name="connsiteY27" fmla="*/ 457200 h 1816100"/>
                <a:gd name="connsiteX28" fmla="*/ 1562100 w 2311400"/>
                <a:gd name="connsiteY28" fmla="*/ 469900 h 1816100"/>
                <a:gd name="connsiteX29" fmla="*/ 1689100 w 2311400"/>
                <a:gd name="connsiteY29" fmla="*/ 482600 h 1816100"/>
                <a:gd name="connsiteX30" fmla="*/ 2019300 w 2311400"/>
                <a:gd name="connsiteY30" fmla="*/ 469900 h 1816100"/>
                <a:gd name="connsiteX31" fmla="*/ 2057400 w 2311400"/>
                <a:gd name="connsiteY31" fmla="*/ 457200 h 1816100"/>
                <a:gd name="connsiteX32" fmla="*/ 2120900 w 2311400"/>
                <a:gd name="connsiteY32" fmla="*/ 444500 h 1816100"/>
                <a:gd name="connsiteX33" fmla="*/ 2235200 w 2311400"/>
                <a:gd name="connsiteY33" fmla="*/ 381000 h 1816100"/>
                <a:gd name="connsiteX34" fmla="*/ 2273300 w 2311400"/>
                <a:gd name="connsiteY34" fmla="*/ 355600 h 1816100"/>
                <a:gd name="connsiteX35" fmla="*/ 2311400 w 2311400"/>
                <a:gd name="connsiteY35" fmla="*/ 292100 h 181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11400" h="1816100">
                  <a:moveTo>
                    <a:pt x="0" y="1816100"/>
                  </a:moveTo>
                  <a:cubicBezTo>
                    <a:pt x="29633" y="1811867"/>
                    <a:pt x="62544" y="1817592"/>
                    <a:pt x="88900" y="1803400"/>
                  </a:cubicBezTo>
                  <a:cubicBezTo>
                    <a:pt x="120527" y="1786370"/>
                    <a:pt x="135212" y="1747125"/>
                    <a:pt x="165100" y="1727200"/>
                  </a:cubicBezTo>
                  <a:lnTo>
                    <a:pt x="203200" y="1701800"/>
                  </a:lnTo>
                  <a:cubicBezTo>
                    <a:pt x="245215" y="1575754"/>
                    <a:pt x="174723" y="1768298"/>
                    <a:pt x="254000" y="1625600"/>
                  </a:cubicBezTo>
                  <a:cubicBezTo>
                    <a:pt x="317500" y="1511300"/>
                    <a:pt x="254000" y="1587500"/>
                    <a:pt x="292100" y="1511300"/>
                  </a:cubicBezTo>
                  <a:cubicBezTo>
                    <a:pt x="334684" y="1426133"/>
                    <a:pt x="304262" y="1496158"/>
                    <a:pt x="330200" y="1409700"/>
                  </a:cubicBezTo>
                  <a:cubicBezTo>
                    <a:pt x="368871" y="1280796"/>
                    <a:pt x="345153" y="1385735"/>
                    <a:pt x="368300" y="1270000"/>
                  </a:cubicBezTo>
                  <a:cubicBezTo>
                    <a:pt x="372533" y="1189567"/>
                    <a:pt x="381000" y="1109245"/>
                    <a:pt x="381000" y="1028700"/>
                  </a:cubicBezTo>
                  <a:cubicBezTo>
                    <a:pt x="381000" y="908125"/>
                    <a:pt x="386308" y="770533"/>
                    <a:pt x="355600" y="647700"/>
                  </a:cubicBezTo>
                  <a:cubicBezTo>
                    <a:pt x="352353" y="634713"/>
                    <a:pt x="347133" y="622300"/>
                    <a:pt x="342900" y="609600"/>
                  </a:cubicBezTo>
                  <a:cubicBezTo>
                    <a:pt x="349130" y="453854"/>
                    <a:pt x="331092" y="365326"/>
                    <a:pt x="368300" y="241300"/>
                  </a:cubicBezTo>
                  <a:cubicBezTo>
                    <a:pt x="375993" y="215655"/>
                    <a:pt x="378848" y="187377"/>
                    <a:pt x="393700" y="165100"/>
                  </a:cubicBezTo>
                  <a:cubicBezTo>
                    <a:pt x="402167" y="152400"/>
                    <a:pt x="410228" y="139420"/>
                    <a:pt x="419100" y="127000"/>
                  </a:cubicBezTo>
                  <a:cubicBezTo>
                    <a:pt x="433511" y="106825"/>
                    <a:pt x="471478" y="52989"/>
                    <a:pt x="495300" y="38100"/>
                  </a:cubicBezTo>
                  <a:cubicBezTo>
                    <a:pt x="547654" y="5379"/>
                    <a:pt x="600308" y="7511"/>
                    <a:pt x="660400" y="0"/>
                  </a:cubicBezTo>
                  <a:cubicBezTo>
                    <a:pt x="698500" y="4233"/>
                    <a:pt x="738333" y="578"/>
                    <a:pt x="774700" y="12700"/>
                  </a:cubicBezTo>
                  <a:cubicBezTo>
                    <a:pt x="803660" y="22353"/>
                    <a:pt x="821940" y="53847"/>
                    <a:pt x="850900" y="63500"/>
                  </a:cubicBezTo>
                  <a:cubicBezTo>
                    <a:pt x="863600" y="67733"/>
                    <a:pt x="877298" y="69699"/>
                    <a:pt x="889000" y="76200"/>
                  </a:cubicBezTo>
                  <a:cubicBezTo>
                    <a:pt x="915685" y="91025"/>
                    <a:pt x="939800" y="110067"/>
                    <a:pt x="965200" y="127000"/>
                  </a:cubicBezTo>
                  <a:cubicBezTo>
                    <a:pt x="977900" y="135467"/>
                    <a:pt x="989648" y="145574"/>
                    <a:pt x="1003300" y="152400"/>
                  </a:cubicBezTo>
                  <a:cubicBezTo>
                    <a:pt x="1020233" y="160867"/>
                    <a:pt x="1038694" y="166796"/>
                    <a:pt x="1054100" y="177800"/>
                  </a:cubicBezTo>
                  <a:cubicBezTo>
                    <a:pt x="1137341" y="237258"/>
                    <a:pt x="1048571" y="201357"/>
                    <a:pt x="1130300" y="228600"/>
                  </a:cubicBezTo>
                  <a:cubicBezTo>
                    <a:pt x="1228086" y="326386"/>
                    <a:pt x="1176612" y="284875"/>
                    <a:pt x="1282700" y="355600"/>
                  </a:cubicBezTo>
                  <a:cubicBezTo>
                    <a:pt x="1295400" y="364067"/>
                    <a:pt x="1306320" y="376173"/>
                    <a:pt x="1320800" y="381000"/>
                  </a:cubicBezTo>
                  <a:cubicBezTo>
                    <a:pt x="1346200" y="389467"/>
                    <a:pt x="1374723" y="391548"/>
                    <a:pt x="1397000" y="406400"/>
                  </a:cubicBezTo>
                  <a:cubicBezTo>
                    <a:pt x="1409700" y="414867"/>
                    <a:pt x="1421448" y="424974"/>
                    <a:pt x="1435100" y="431800"/>
                  </a:cubicBezTo>
                  <a:cubicBezTo>
                    <a:pt x="1455400" y="441950"/>
                    <a:pt x="1505011" y="451775"/>
                    <a:pt x="1524000" y="457200"/>
                  </a:cubicBezTo>
                  <a:cubicBezTo>
                    <a:pt x="1536872" y="460878"/>
                    <a:pt x="1548869" y="467864"/>
                    <a:pt x="1562100" y="469900"/>
                  </a:cubicBezTo>
                  <a:cubicBezTo>
                    <a:pt x="1604150" y="476369"/>
                    <a:pt x="1646767" y="478367"/>
                    <a:pt x="1689100" y="482600"/>
                  </a:cubicBezTo>
                  <a:cubicBezTo>
                    <a:pt x="1799167" y="478367"/>
                    <a:pt x="1909413" y="477478"/>
                    <a:pt x="2019300" y="469900"/>
                  </a:cubicBezTo>
                  <a:cubicBezTo>
                    <a:pt x="2032655" y="468979"/>
                    <a:pt x="2044413" y="460447"/>
                    <a:pt x="2057400" y="457200"/>
                  </a:cubicBezTo>
                  <a:cubicBezTo>
                    <a:pt x="2078341" y="451965"/>
                    <a:pt x="2099959" y="449735"/>
                    <a:pt x="2120900" y="444500"/>
                  </a:cubicBezTo>
                  <a:cubicBezTo>
                    <a:pt x="2174548" y="431088"/>
                    <a:pt x="2178446" y="418836"/>
                    <a:pt x="2235200" y="381000"/>
                  </a:cubicBezTo>
                  <a:lnTo>
                    <a:pt x="2273300" y="355600"/>
                  </a:lnTo>
                  <a:cubicBezTo>
                    <a:pt x="2303951" y="309624"/>
                    <a:pt x="2291874" y="331152"/>
                    <a:pt x="2311400" y="29210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8077200" y="2848671"/>
              <a:ext cx="2006600" cy="2447229"/>
            </a:xfrm>
            <a:custGeom>
              <a:avLst/>
              <a:gdLst>
                <a:gd name="connsiteX0" fmla="*/ 152400 w 2006600"/>
                <a:gd name="connsiteY0" fmla="*/ 2447229 h 2447229"/>
                <a:gd name="connsiteX1" fmla="*/ 215900 w 2006600"/>
                <a:gd name="connsiteY1" fmla="*/ 2409129 h 2447229"/>
                <a:gd name="connsiteX2" fmla="*/ 266700 w 2006600"/>
                <a:gd name="connsiteY2" fmla="*/ 2358329 h 2447229"/>
                <a:gd name="connsiteX3" fmla="*/ 304800 w 2006600"/>
                <a:gd name="connsiteY3" fmla="*/ 2332929 h 2447229"/>
                <a:gd name="connsiteX4" fmla="*/ 368300 w 2006600"/>
                <a:gd name="connsiteY4" fmla="*/ 2205929 h 2447229"/>
                <a:gd name="connsiteX5" fmla="*/ 393700 w 2006600"/>
                <a:gd name="connsiteY5" fmla="*/ 2129729 h 2447229"/>
                <a:gd name="connsiteX6" fmla="*/ 406400 w 2006600"/>
                <a:gd name="connsiteY6" fmla="*/ 2028129 h 2447229"/>
                <a:gd name="connsiteX7" fmla="*/ 419100 w 2006600"/>
                <a:gd name="connsiteY7" fmla="*/ 1977329 h 2447229"/>
                <a:gd name="connsiteX8" fmla="*/ 431800 w 2006600"/>
                <a:gd name="connsiteY8" fmla="*/ 1863029 h 2447229"/>
                <a:gd name="connsiteX9" fmla="*/ 419100 w 2006600"/>
                <a:gd name="connsiteY9" fmla="*/ 1405829 h 2447229"/>
                <a:gd name="connsiteX10" fmla="*/ 406400 w 2006600"/>
                <a:gd name="connsiteY10" fmla="*/ 1367729 h 2447229"/>
                <a:gd name="connsiteX11" fmla="*/ 381000 w 2006600"/>
                <a:gd name="connsiteY11" fmla="*/ 1253429 h 2447229"/>
                <a:gd name="connsiteX12" fmla="*/ 368300 w 2006600"/>
                <a:gd name="connsiteY12" fmla="*/ 1215329 h 2447229"/>
                <a:gd name="connsiteX13" fmla="*/ 355600 w 2006600"/>
                <a:gd name="connsiteY13" fmla="*/ 1151829 h 2447229"/>
                <a:gd name="connsiteX14" fmla="*/ 342900 w 2006600"/>
                <a:gd name="connsiteY14" fmla="*/ 1113729 h 2447229"/>
                <a:gd name="connsiteX15" fmla="*/ 330200 w 2006600"/>
                <a:gd name="connsiteY15" fmla="*/ 1062929 h 2447229"/>
                <a:gd name="connsiteX16" fmla="*/ 304800 w 2006600"/>
                <a:gd name="connsiteY16" fmla="*/ 986729 h 2447229"/>
                <a:gd name="connsiteX17" fmla="*/ 254000 w 2006600"/>
                <a:gd name="connsiteY17" fmla="*/ 872429 h 2447229"/>
                <a:gd name="connsiteX18" fmla="*/ 228600 w 2006600"/>
                <a:gd name="connsiteY18" fmla="*/ 821629 h 2447229"/>
                <a:gd name="connsiteX19" fmla="*/ 203200 w 2006600"/>
                <a:gd name="connsiteY19" fmla="*/ 745429 h 2447229"/>
                <a:gd name="connsiteX20" fmla="*/ 177800 w 2006600"/>
                <a:gd name="connsiteY20" fmla="*/ 694629 h 2447229"/>
                <a:gd name="connsiteX21" fmla="*/ 165100 w 2006600"/>
                <a:gd name="connsiteY21" fmla="*/ 643829 h 2447229"/>
                <a:gd name="connsiteX22" fmla="*/ 152400 w 2006600"/>
                <a:gd name="connsiteY22" fmla="*/ 605729 h 2447229"/>
                <a:gd name="connsiteX23" fmla="*/ 139700 w 2006600"/>
                <a:gd name="connsiteY23" fmla="*/ 542229 h 2447229"/>
                <a:gd name="connsiteX24" fmla="*/ 127000 w 2006600"/>
                <a:gd name="connsiteY24" fmla="*/ 504129 h 2447229"/>
                <a:gd name="connsiteX25" fmla="*/ 101600 w 2006600"/>
                <a:gd name="connsiteY25" fmla="*/ 402529 h 2447229"/>
                <a:gd name="connsiteX26" fmla="*/ 76200 w 2006600"/>
                <a:gd name="connsiteY26" fmla="*/ 364429 h 2447229"/>
                <a:gd name="connsiteX27" fmla="*/ 50800 w 2006600"/>
                <a:gd name="connsiteY27" fmla="*/ 275529 h 2447229"/>
                <a:gd name="connsiteX28" fmla="*/ 25400 w 2006600"/>
                <a:gd name="connsiteY28" fmla="*/ 199329 h 2447229"/>
                <a:gd name="connsiteX29" fmla="*/ 12700 w 2006600"/>
                <a:gd name="connsiteY29" fmla="*/ 161229 h 2447229"/>
                <a:gd name="connsiteX30" fmla="*/ 0 w 2006600"/>
                <a:gd name="connsiteY30" fmla="*/ 110429 h 2447229"/>
                <a:gd name="connsiteX31" fmla="*/ 25400 w 2006600"/>
                <a:gd name="connsiteY31" fmla="*/ 8829 h 2447229"/>
                <a:gd name="connsiteX32" fmla="*/ 190500 w 2006600"/>
                <a:gd name="connsiteY32" fmla="*/ 21529 h 2447229"/>
                <a:gd name="connsiteX33" fmla="*/ 279400 w 2006600"/>
                <a:gd name="connsiteY33" fmla="*/ 46929 h 2447229"/>
                <a:gd name="connsiteX34" fmla="*/ 317500 w 2006600"/>
                <a:gd name="connsiteY34" fmla="*/ 72329 h 2447229"/>
                <a:gd name="connsiteX35" fmla="*/ 355600 w 2006600"/>
                <a:gd name="connsiteY35" fmla="*/ 85029 h 2447229"/>
                <a:gd name="connsiteX36" fmla="*/ 444500 w 2006600"/>
                <a:gd name="connsiteY36" fmla="*/ 135829 h 2447229"/>
                <a:gd name="connsiteX37" fmla="*/ 520700 w 2006600"/>
                <a:gd name="connsiteY37" fmla="*/ 212029 h 2447229"/>
                <a:gd name="connsiteX38" fmla="*/ 635000 w 2006600"/>
                <a:gd name="connsiteY38" fmla="*/ 313629 h 2447229"/>
                <a:gd name="connsiteX39" fmla="*/ 685800 w 2006600"/>
                <a:gd name="connsiteY39" fmla="*/ 389829 h 2447229"/>
                <a:gd name="connsiteX40" fmla="*/ 698500 w 2006600"/>
                <a:gd name="connsiteY40" fmla="*/ 427929 h 2447229"/>
                <a:gd name="connsiteX41" fmla="*/ 762000 w 2006600"/>
                <a:gd name="connsiteY41" fmla="*/ 504129 h 2447229"/>
                <a:gd name="connsiteX42" fmla="*/ 774700 w 2006600"/>
                <a:gd name="connsiteY42" fmla="*/ 542229 h 2447229"/>
                <a:gd name="connsiteX43" fmla="*/ 812800 w 2006600"/>
                <a:gd name="connsiteY43" fmla="*/ 580329 h 2447229"/>
                <a:gd name="connsiteX44" fmla="*/ 876300 w 2006600"/>
                <a:gd name="connsiteY44" fmla="*/ 656529 h 2447229"/>
                <a:gd name="connsiteX45" fmla="*/ 939800 w 2006600"/>
                <a:gd name="connsiteY45" fmla="*/ 732729 h 2447229"/>
                <a:gd name="connsiteX46" fmla="*/ 1016000 w 2006600"/>
                <a:gd name="connsiteY46" fmla="*/ 808929 h 2447229"/>
                <a:gd name="connsiteX47" fmla="*/ 1041400 w 2006600"/>
                <a:gd name="connsiteY47" fmla="*/ 847029 h 2447229"/>
                <a:gd name="connsiteX48" fmla="*/ 1117600 w 2006600"/>
                <a:gd name="connsiteY48" fmla="*/ 923229 h 2447229"/>
                <a:gd name="connsiteX49" fmla="*/ 1155700 w 2006600"/>
                <a:gd name="connsiteY49" fmla="*/ 974029 h 2447229"/>
                <a:gd name="connsiteX50" fmla="*/ 1193800 w 2006600"/>
                <a:gd name="connsiteY50" fmla="*/ 1012129 h 2447229"/>
                <a:gd name="connsiteX51" fmla="*/ 1219200 w 2006600"/>
                <a:gd name="connsiteY51" fmla="*/ 1050229 h 2447229"/>
                <a:gd name="connsiteX52" fmla="*/ 1257300 w 2006600"/>
                <a:gd name="connsiteY52" fmla="*/ 1088329 h 2447229"/>
                <a:gd name="connsiteX53" fmla="*/ 1282700 w 2006600"/>
                <a:gd name="connsiteY53" fmla="*/ 1126429 h 2447229"/>
                <a:gd name="connsiteX54" fmla="*/ 1358900 w 2006600"/>
                <a:gd name="connsiteY54" fmla="*/ 1177229 h 2447229"/>
                <a:gd name="connsiteX55" fmla="*/ 1397000 w 2006600"/>
                <a:gd name="connsiteY55" fmla="*/ 1202629 h 2447229"/>
                <a:gd name="connsiteX56" fmla="*/ 1485900 w 2006600"/>
                <a:gd name="connsiteY56" fmla="*/ 1228029 h 2447229"/>
                <a:gd name="connsiteX57" fmla="*/ 1778000 w 2006600"/>
                <a:gd name="connsiteY57" fmla="*/ 1215329 h 2447229"/>
                <a:gd name="connsiteX58" fmla="*/ 1854200 w 2006600"/>
                <a:gd name="connsiteY58" fmla="*/ 1177229 h 2447229"/>
                <a:gd name="connsiteX59" fmla="*/ 1892300 w 2006600"/>
                <a:gd name="connsiteY59" fmla="*/ 1164529 h 2447229"/>
                <a:gd name="connsiteX60" fmla="*/ 1930400 w 2006600"/>
                <a:gd name="connsiteY60" fmla="*/ 1126429 h 2447229"/>
                <a:gd name="connsiteX61" fmla="*/ 2006600 w 2006600"/>
                <a:gd name="connsiteY61" fmla="*/ 1101029 h 244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06600" h="2447229">
                  <a:moveTo>
                    <a:pt x="152400" y="2447229"/>
                  </a:moveTo>
                  <a:cubicBezTo>
                    <a:pt x="173567" y="2434529"/>
                    <a:pt x="196415" y="2424284"/>
                    <a:pt x="215900" y="2409129"/>
                  </a:cubicBezTo>
                  <a:cubicBezTo>
                    <a:pt x="234803" y="2394427"/>
                    <a:pt x="248518" y="2373914"/>
                    <a:pt x="266700" y="2358329"/>
                  </a:cubicBezTo>
                  <a:cubicBezTo>
                    <a:pt x="278289" y="2348396"/>
                    <a:pt x="292100" y="2341396"/>
                    <a:pt x="304800" y="2332929"/>
                  </a:cubicBezTo>
                  <a:cubicBezTo>
                    <a:pt x="378068" y="2223027"/>
                    <a:pt x="340886" y="2297310"/>
                    <a:pt x="368300" y="2205929"/>
                  </a:cubicBezTo>
                  <a:cubicBezTo>
                    <a:pt x="375993" y="2180284"/>
                    <a:pt x="393700" y="2129729"/>
                    <a:pt x="393700" y="2129729"/>
                  </a:cubicBezTo>
                  <a:cubicBezTo>
                    <a:pt x="397933" y="2095862"/>
                    <a:pt x="400789" y="2061795"/>
                    <a:pt x="406400" y="2028129"/>
                  </a:cubicBezTo>
                  <a:cubicBezTo>
                    <a:pt x="409269" y="2010912"/>
                    <a:pt x="416446" y="1994581"/>
                    <a:pt x="419100" y="1977329"/>
                  </a:cubicBezTo>
                  <a:cubicBezTo>
                    <a:pt x="424929" y="1939440"/>
                    <a:pt x="427567" y="1901129"/>
                    <a:pt x="431800" y="1863029"/>
                  </a:cubicBezTo>
                  <a:cubicBezTo>
                    <a:pt x="427567" y="1710629"/>
                    <a:pt x="426908" y="1558088"/>
                    <a:pt x="419100" y="1405829"/>
                  </a:cubicBezTo>
                  <a:cubicBezTo>
                    <a:pt x="418414" y="1392460"/>
                    <a:pt x="409647" y="1380716"/>
                    <a:pt x="406400" y="1367729"/>
                  </a:cubicBezTo>
                  <a:cubicBezTo>
                    <a:pt x="380211" y="1262974"/>
                    <a:pt x="407075" y="1344690"/>
                    <a:pt x="381000" y="1253429"/>
                  </a:cubicBezTo>
                  <a:cubicBezTo>
                    <a:pt x="377322" y="1240557"/>
                    <a:pt x="371547" y="1228316"/>
                    <a:pt x="368300" y="1215329"/>
                  </a:cubicBezTo>
                  <a:cubicBezTo>
                    <a:pt x="363065" y="1194388"/>
                    <a:pt x="360835" y="1172770"/>
                    <a:pt x="355600" y="1151829"/>
                  </a:cubicBezTo>
                  <a:cubicBezTo>
                    <a:pt x="352353" y="1138842"/>
                    <a:pt x="346578" y="1126601"/>
                    <a:pt x="342900" y="1113729"/>
                  </a:cubicBezTo>
                  <a:cubicBezTo>
                    <a:pt x="338105" y="1096946"/>
                    <a:pt x="335216" y="1079647"/>
                    <a:pt x="330200" y="1062929"/>
                  </a:cubicBezTo>
                  <a:cubicBezTo>
                    <a:pt x="322507" y="1037284"/>
                    <a:pt x="319652" y="1009006"/>
                    <a:pt x="304800" y="986729"/>
                  </a:cubicBezTo>
                  <a:cubicBezTo>
                    <a:pt x="230085" y="874656"/>
                    <a:pt x="344680" y="1053789"/>
                    <a:pt x="254000" y="872429"/>
                  </a:cubicBezTo>
                  <a:cubicBezTo>
                    <a:pt x="245533" y="855496"/>
                    <a:pt x="235631" y="839207"/>
                    <a:pt x="228600" y="821629"/>
                  </a:cubicBezTo>
                  <a:cubicBezTo>
                    <a:pt x="218656" y="796770"/>
                    <a:pt x="215174" y="769376"/>
                    <a:pt x="203200" y="745429"/>
                  </a:cubicBezTo>
                  <a:cubicBezTo>
                    <a:pt x="194733" y="728496"/>
                    <a:pt x="184447" y="712356"/>
                    <a:pt x="177800" y="694629"/>
                  </a:cubicBezTo>
                  <a:cubicBezTo>
                    <a:pt x="171671" y="678286"/>
                    <a:pt x="169895" y="660612"/>
                    <a:pt x="165100" y="643829"/>
                  </a:cubicBezTo>
                  <a:cubicBezTo>
                    <a:pt x="161422" y="630957"/>
                    <a:pt x="155647" y="618716"/>
                    <a:pt x="152400" y="605729"/>
                  </a:cubicBezTo>
                  <a:cubicBezTo>
                    <a:pt x="147165" y="584788"/>
                    <a:pt x="144935" y="563170"/>
                    <a:pt x="139700" y="542229"/>
                  </a:cubicBezTo>
                  <a:cubicBezTo>
                    <a:pt x="136453" y="529242"/>
                    <a:pt x="130522" y="517044"/>
                    <a:pt x="127000" y="504129"/>
                  </a:cubicBezTo>
                  <a:cubicBezTo>
                    <a:pt x="117815" y="470450"/>
                    <a:pt x="120964" y="431575"/>
                    <a:pt x="101600" y="402529"/>
                  </a:cubicBezTo>
                  <a:cubicBezTo>
                    <a:pt x="93133" y="389829"/>
                    <a:pt x="83026" y="378081"/>
                    <a:pt x="76200" y="364429"/>
                  </a:cubicBezTo>
                  <a:cubicBezTo>
                    <a:pt x="65530" y="343089"/>
                    <a:pt x="56904" y="295874"/>
                    <a:pt x="50800" y="275529"/>
                  </a:cubicBezTo>
                  <a:cubicBezTo>
                    <a:pt x="43107" y="249884"/>
                    <a:pt x="33867" y="224729"/>
                    <a:pt x="25400" y="199329"/>
                  </a:cubicBezTo>
                  <a:cubicBezTo>
                    <a:pt x="21167" y="186629"/>
                    <a:pt x="15947" y="174216"/>
                    <a:pt x="12700" y="161229"/>
                  </a:cubicBezTo>
                  <a:lnTo>
                    <a:pt x="0" y="110429"/>
                  </a:lnTo>
                  <a:cubicBezTo>
                    <a:pt x="8467" y="76562"/>
                    <a:pt x="-6234" y="23591"/>
                    <a:pt x="25400" y="8829"/>
                  </a:cubicBezTo>
                  <a:cubicBezTo>
                    <a:pt x="75418" y="-14513"/>
                    <a:pt x="135682" y="15080"/>
                    <a:pt x="190500" y="21529"/>
                  </a:cubicBezTo>
                  <a:cubicBezTo>
                    <a:pt x="201142" y="22781"/>
                    <a:pt x="265502" y="39980"/>
                    <a:pt x="279400" y="46929"/>
                  </a:cubicBezTo>
                  <a:cubicBezTo>
                    <a:pt x="293052" y="53755"/>
                    <a:pt x="303848" y="65503"/>
                    <a:pt x="317500" y="72329"/>
                  </a:cubicBezTo>
                  <a:cubicBezTo>
                    <a:pt x="329474" y="78316"/>
                    <a:pt x="343295" y="79756"/>
                    <a:pt x="355600" y="85029"/>
                  </a:cubicBezTo>
                  <a:cubicBezTo>
                    <a:pt x="400716" y="104365"/>
                    <a:pt x="406236" y="110320"/>
                    <a:pt x="444500" y="135829"/>
                  </a:cubicBezTo>
                  <a:cubicBezTo>
                    <a:pt x="493001" y="208580"/>
                    <a:pt x="441936" y="141142"/>
                    <a:pt x="520700" y="212029"/>
                  </a:cubicBezTo>
                  <a:cubicBezTo>
                    <a:pt x="644976" y="323877"/>
                    <a:pt x="551170" y="257742"/>
                    <a:pt x="635000" y="313629"/>
                  </a:cubicBezTo>
                  <a:cubicBezTo>
                    <a:pt x="651933" y="339029"/>
                    <a:pt x="676147" y="360869"/>
                    <a:pt x="685800" y="389829"/>
                  </a:cubicBezTo>
                  <a:cubicBezTo>
                    <a:pt x="690033" y="402529"/>
                    <a:pt x="691074" y="416790"/>
                    <a:pt x="698500" y="427929"/>
                  </a:cubicBezTo>
                  <a:cubicBezTo>
                    <a:pt x="754675" y="512191"/>
                    <a:pt x="720449" y="421027"/>
                    <a:pt x="762000" y="504129"/>
                  </a:cubicBezTo>
                  <a:cubicBezTo>
                    <a:pt x="767987" y="516103"/>
                    <a:pt x="767274" y="531090"/>
                    <a:pt x="774700" y="542229"/>
                  </a:cubicBezTo>
                  <a:cubicBezTo>
                    <a:pt x="784663" y="557173"/>
                    <a:pt x="802361" y="565714"/>
                    <a:pt x="812800" y="580329"/>
                  </a:cubicBezTo>
                  <a:cubicBezTo>
                    <a:pt x="871393" y="662359"/>
                    <a:pt x="801190" y="606456"/>
                    <a:pt x="876300" y="656529"/>
                  </a:cubicBezTo>
                  <a:cubicBezTo>
                    <a:pt x="900556" y="729298"/>
                    <a:pt x="870602" y="663531"/>
                    <a:pt x="939800" y="732729"/>
                  </a:cubicBezTo>
                  <a:cubicBezTo>
                    <a:pt x="1034316" y="827245"/>
                    <a:pt x="926210" y="749069"/>
                    <a:pt x="1016000" y="808929"/>
                  </a:cubicBezTo>
                  <a:cubicBezTo>
                    <a:pt x="1024467" y="821629"/>
                    <a:pt x="1031259" y="835621"/>
                    <a:pt x="1041400" y="847029"/>
                  </a:cubicBezTo>
                  <a:cubicBezTo>
                    <a:pt x="1065265" y="873877"/>
                    <a:pt x="1096047" y="894492"/>
                    <a:pt x="1117600" y="923229"/>
                  </a:cubicBezTo>
                  <a:cubicBezTo>
                    <a:pt x="1130300" y="940162"/>
                    <a:pt x="1141925" y="957958"/>
                    <a:pt x="1155700" y="974029"/>
                  </a:cubicBezTo>
                  <a:cubicBezTo>
                    <a:pt x="1167389" y="987666"/>
                    <a:pt x="1182302" y="998331"/>
                    <a:pt x="1193800" y="1012129"/>
                  </a:cubicBezTo>
                  <a:cubicBezTo>
                    <a:pt x="1203571" y="1023855"/>
                    <a:pt x="1209429" y="1038503"/>
                    <a:pt x="1219200" y="1050229"/>
                  </a:cubicBezTo>
                  <a:cubicBezTo>
                    <a:pt x="1230698" y="1064027"/>
                    <a:pt x="1245802" y="1074531"/>
                    <a:pt x="1257300" y="1088329"/>
                  </a:cubicBezTo>
                  <a:cubicBezTo>
                    <a:pt x="1267071" y="1100055"/>
                    <a:pt x="1271213" y="1116378"/>
                    <a:pt x="1282700" y="1126429"/>
                  </a:cubicBezTo>
                  <a:cubicBezTo>
                    <a:pt x="1305674" y="1146531"/>
                    <a:pt x="1333500" y="1160296"/>
                    <a:pt x="1358900" y="1177229"/>
                  </a:cubicBezTo>
                  <a:cubicBezTo>
                    <a:pt x="1371600" y="1185696"/>
                    <a:pt x="1382192" y="1198927"/>
                    <a:pt x="1397000" y="1202629"/>
                  </a:cubicBezTo>
                  <a:cubicBezTo>
                    <a:pt x="1460787" y="1218576"/>
                    <a:pt x="1431241" y="1209809"/>
                    <a:pt x="1485900" y="1228029"/>
                  </a:cubicBezTo>
                  <a:cubicBezTo>
                    <a:pt x="1583267" y="1223796"/>
                    <a:pt x="1680828" y="1222804"/>
                    <a:pt x="1778000" y="1215329"/>
                  </a:cubicBezTo>
                  <a:cubicBezTo>
                    <a:pt x="1815726" y="1212427"/>
                    <a:pt x="1821898" y="1193380"/>
                    <a:pt x="1854200" y="1177229"/>
                  </a:cubicBezTo>
                  <a:cubicBezTo>
                    <a:pt x="1866174" y="1171242"/>
                    <a:pt x="1879600" y="1168762"/>
                    <a:pt x="1892300" y="1164529"/>
                  </a:cubicBezTo>
                  <a:cubicBezTo>
                    <a:pt x="1905000" y="1151829"/>
                    <a:pt x="1914700" y="1135151"/>
                    <a:pt x="1930400" y="1126429"/>
                  </a:cubicBezTo>
                  <a:cubicBezTo>
                    <a:pt x="1953805" y="1113426"/>
                    <a:pt x="2006600" y="1101029"/>
                    <a:pt x="2006600" y="110102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9410700" y="2095500"/>
              <a:ext cx="2006600" cy="2006600"/>
            </a:xfrm>
            <a:custGeom>
              <a:avLst/>
              <a:gdLst>
                <a:gd name="connsiteX0" fmla="*/ 533400 w 2006600"/>
                <a:gd name="connsiteY0" fmla="*/ 2006600 h 2006600"/>
                <a:gd name="connsiteX1" fmla="*/ 546100 w 2006600"/>
                <a:gd name="connsiteY1" fmla="*/ 1930400 h 2006600"/>
                <a:gd name="connsiteX2" fmla="*/ 533400 w 2006600"/>
                <a:gd name="connsiteY2" fmla="*/ 1727200 h 2006600"/>
                <a:gd name="connsiteX3" fmla="*/ 495300 w 2006600"/>
                <a:gd name="connsiteY3" fmla="*/ 1600200 h 2006600"/>
                <a:gd name="connsiteX4" fmla="*/ 482600 w 2006600"/>
                <a:gd name="connsiteY4" fmla="*/ 1562100 h 2006600"/>
                <a:gd name="connsiteX5" fmla="*/ 457200 w 2006600"/>
                <a:gd name="connsiteY5" fmla="*/ 1524000 h 2006600"/>
                <a:gd name="connsiteX6" fmla="*/ 444500 w 2006600"/>
                <a:gd name="connsiteY6" fmla="*/ 1473200 h 2006600"/>
                <a:gd name="connsiteX7" fmla="*/ 419100 w 2006600"/>
                <a:gd name="connsiteY7" fmla="*/ 1397000 h 2006600"/>
                <a:gd name="connsiteX8" fmla="*/ 406400 w 2006600"/>
                <a:gd name="connsiteY8" fmla="*/ 1346200 h 2006600"/>
                <a:gd name="connsiteX9" fmla="*/ 381000 w 2006600"/>
                <a:gd name="connsiteY9" fmla="*/ 1295400 h 2006600"/>
                <a:gd name="connsiteX10" fmla="*/ 355600 w 2006600"/>
                <a:gd name="connsiteY10" fmla="*/ 1193800 h 2006600"/>
                <a:gd name="connsiteX11" fmla="*/ 330200 w 2006600"/>
                <a:gd name="connsiteY11" fmla="*/ 1143000 h 2006600"/>
                <a:gd name="connsiteX12" fmla="*/ 304800 w 2006600"/>
                <a:gd name="connsiteY12" fmla="*/ 1066800 h 2006600"/>
                <a:gd name="connsiteX13" fmla="*/ 292100 w 2006600"/>
                <a:gd name="connsiteY13" fmla="*/ 1016000 h 2006600"/>
                <a:gd name="connsiteX14" fmla="*/ 254000 w 2006600"/>
                <a:gd name="connsiteY14" fmla="*/ 927100 h 2006600"/>
                <a:gd name="connsiteX15" fmla="*/ 241300 w 2006600"/>
                <a:gd name="connsiteY15" fmla="*/ 876300 h 2006600"/>
                <a:gd name="connsiteX16" fmla="*/ 203200 w 2006600"/>
                <a:gd name="connsiteY16" fmla="*/ 812800 h 2006600"/>
                <a:gd name="connsiteX17" fmla="*/ 177800 w 2006600"/>
                <a:gd name="connsiteY17" fmla="*/ 736600 h 2006600"/>
                <a:gd name="connsiteX18" fmla="*/ 152400 w 2006600"/>
                <a:gd name="connsiteY18" fmla="*/ 698500 h 2006600"/>
                <a:gd name="connsiteX19" fmla="*/ 101600 w 2006600"/>
                <a:gd name="connsiteY19" fmla="*/ 596900 h 2006600"/>
                <a:gd name="connsiteX20" fmla="*/ 76200 w 2006600"/>
                <a:gd name="connsiteY20" fmla="*/ 495300 h 2006600"/>
                <a:gd name="connsiteX21" fmla="*/ 50800 w 2006600"/>
                <a:gd name="connsiteY21" fmla="*/ 457200 h 2006600"/>
                <a:gd name="connsiteX22" fmla="*/ 25400 w 2006600"/>
                <a:gd name="connsiteY22" fmla="*/ 330200 h 2006600"/>
                <a:gd name="connsiteX23" fmla="*/ 12700 w 2006600"/>
                <a:gd name="connsiteY23" fmla="*/ 279400 h 2006600"/>
                <a:gd name="connsiteX24" fmla="*/ 0 w 2006600"/>
                <a:gd name="connsiteY24" fmla="*/ 203200 h 2006600"/>
                <a:gd name="connsiteX25" fmla="*/ 63500 w 2006600"/>
                <a:gd name="connsiteY25" fmla="*/ 25400 h 2006600"/>
                <a:gd name="connsiteX26" fmla="*/ 101600 w 2006600"/>
                <a:gd name="connsiteY26" fmla="*/ 0 h 2006600"/>
                <a:gd name="connsiteX27" fmla="*/ 355600 w 2006600"/>
                <a:gd name="connsiteY27" fmla="*/ 12700 h 2006600"/>
                <a:gd name="connsiteX28" fmla="*/ 444500 w 2006600"/>
                <a:gd name="connsiteY28" fmla="*/ 38100 h 2006600"/>
                <a:gd name="connsiteX29" fmla="*/ 495300 w 2006600"/>
                <a:gd name="connsiteY29" fmla="*/ 50800 h 2006600"/>
                <a:gd name="connsiteX30" fmla="*/ 533400 w 2006600"/>
                <a:gd name="connsiteY30" fmla="*/ 76200 h 2006600"/>
                <a:gd name="connsiteX31" fmla="*/ 609600 w 2006600"/>
                <a:gd name="connsiteY31" fmla="*/ 101600 h 2006600"/>
                <a:gd name="connsiteX32" fmla="*/ 685800 w 2006600"/>
                <a:gd name="connsiteY32" fmla="*/ 152400 h 2006600"/>
                <a:gd name="connsiteX33" fmla="*/ 736600 w 2006600"/>
                <a:gd name="connsiteY33" fmla="*/ 177800 h 2006600"/>
                <a:gd name="connsiteX34" fmla="*/ 812800 w 2006600"/>
                <a:gd name="connsiteY34" fmla="*/ 254000 h 2006600"/>
                <a:gd name="connsiteX35" fmla="*/ 850900 w 2006600"/>
                <a:gd name="connsiteY35" fmla="*/ 266700 h 2006600"/>
                <a:gd name="connsiteX36" fmla="*/ 889000 w 2006600"/>
                <a:gd name="connsiteY36" fmla="*/ 292100 h 2006600"/>
                <a:gd name="connsiteX37" fmla="*/ 939800 w 2006600"/>
                <a:gd name="connsiteY37" fmla="*/ 317500 h 2006600"/>
                <a:gd name="connsiteX38" fmla="*/ 1016000 w 2006600"/>
                <a:gd name="connsiteY38" fmla="*/ 393700 h 2006600"/>
                <a:gd name="connsiteX39" fmla="*/ 1041400 w 2006600"/>
                <a:gd name="connsiteY39" fmla="*/ 431800 h 2006600"/>
                <a:gd name="connsiteX40" fmla="*/ 1117600 w 2006600"/>
                <a:gd name="connsiteY40" fmla="*/ 482600 h 2006600"/>
                <a:gd name="connsiteX41" fmla="*/ 1244600 w 2006600"/>
                <a:gd name="connsiteY41" fmla="*/ 596900 h 2006600"/>
                <a:gd name="connsiteX42" fmla="*/ 1308100 w 2006600"/>
                <a:gd name="connsiteY42" fmla="*/ 673100 h 2006600"/>
                <a:gd name="connsiteX43" fmla="*/ 1397000 w 2006600"/>
                <a:gd name="connsiteY43" fmla="*/ 774700 h 2006600"/>
                <a:gd name="connsiteX44" fmla="*/ 1422400 w 2006600"/>
                <a:gd name="connsiteY44" fmla="*/ 812800 h 2006600"/>
                <a:gd name="connsiteX45" fmla="*/ 1511300 w 2006600"/>
                <a:gd name="connsiteY45" fmla="*/ 863600 h 2006600"/>
                <a:gd name="connsiteX46" fmla="*/ 1549400 w 2006600"/>
                <a:gd name="connsiteY46" fmla="*/ 876300 h 2006600"/>
                <a:gd name="connsiteX47" fmla="*/ 1587500 w 2006600"/>
                <a:gd name="connsiteY47" fmla="*/ 901700 h 2006600"/>
                <a:gd name="connsiteX48" fmla="*/ 1625600 w 2006600"/>
                <a:gd name="connsiteY48" fmla="*/ 914400 h 2006600"/>
                <a:gd name="connsiteX49" fmla="*/ 1663700 w 2006600"/>
                <a:gd name="connsiteY49" fmla="*/ 939800 h 2006600"/>
                <a:gd name="connsiteX50" fmla="*/ 1714500 w 2006600"/>
                <a:gd name="connsiteY50" fmla="*/ 952500 h 2006600"/>
                <a:gd name="connsiteX51" fmla="*/ 1803400 w 2006600"/>
                <a:gd name="connsiteY51" fmla="*/ 977900 h 2006600"/>
                <a:gd name="connsiteX52" fmla="*/ 2006600 w 2006600"/>
                <a:gd name="connsiteY52" fmla="*/ 97790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006600" h="2006600">
                  <a:moveTo>
                    <a:pt x="533400" y="2006600"/>
                  </a:moveTo>
                  <a:cubicBezTo>
                    <a:pt x="537633" y="1981200"/>
                    <a:pt x="546100" y="1956150"/>
                    <a:pt x="546100" y="1930400"/>
                  </a:cubicBezTo>
                  <a:cubicBezTo>
                    <a:pt x="546100" y="1862535"/>
                    <a:pt x="540153" y="1794729"/>
                    <a:pt x="533400" y="1727200"/>
                  </a:cubicBezTo>
                  <a:cubicBezTo>
                    <a:pt x="530658" y="1699781"/>
                    <a:pt x="500984" y="1617252"/>
                    <a:pt x="495300" y="1600200"/>
                  </a:cubicBezTo>
                  <a:cubicBezTo>
                    <a:pt x="491067" y="1587500"/>
                    <a:pt x="490026" y="1573239"/>
                    <a:pt x="482600" y="1562100"/>
                  </a:cubicBezTo>
                  <a:lnTo>
                    <a:pt x="457200" y="1524000"/>
                  </a:lnTo>
                  <a:cubicBezTo>
                    <a:pt x="452967" y="1507067"/>
                    <a:pt x="449516" y="1489918"/>
                    <a:pt x="444500" y="1473200"/>
                  </a:cubicBezTo>
                  <a:cubicBezTo>
                    <a:pt x="436807" y="1447555"/>
                    <a:pt x="425594" y="1422975"/>
                    <a:pt x="419100" y="1397000"/>
                  </a:cubicBezTo>
                  <a:cubicBezTo>
                    <a:pt x="414867" y="1380067"/>
                    <a:pt x="412529" y="1362543"/>
                    <a:pt x="406400" y="1346200"/>
                  </a:cubicBezTo>
                  <a:cubicBezTo>
                    <a:pt x="399753" y="1328473"/>
                    <a:pt x="389467" y="1312333"/>
                    <a:pt x="381000" y="1295400"/>
                  </a:cubicBezTo>
                  <a:cubicBezTo>
                    <a:pt x="373546" y="1258129"/>
                    <a:pt x="370245" y="1227971"/>
                    <a:pt x="355600" y="1193800"/>
                  </a:cubicBezTo>
                  <a:cubicBezTo>
                    <a:pt x="348142" y="1176399"/>
                    <a:pt x="337231" y="1160578"/>
                    <a:pt x="330200" y="1143000"/>
                  </a:cubicBezTo>
                  <a:cubicBezTo>
                    <a:pt x="320256" y="1118141"/>
                    <a:pt x="311294" y="1092775"/>
                    <a:pt x="304800" y="1066800"/>
                  </a:cubicBezTo>
                  <a:cubicBezTo>
                    <a:pt x="300567" y="1049867"/>
                    <a:pt x="298229" y="1032343"/>
                    <a:pt x="292100" y="1016000"/>
                  </a:cubicBezTo>
                  <a:cubicBezTo>
                    <a:pt x="251460" y="907627"/>
                    <a:pt x="279230" y="1015404"/>
                    <a:pt x="254000" y="927100"/>
                  </a:cubicBezTo>
                  <a:cubicBezTo>
                    <a:pt x="249205" y="910317"/>
                    <a:pt x="248389" y="892250"/>
                    <a:pt x="241300" y="876300"/>
                  </a:cubicBezTo>
                  <a:cubicBezTo>
                    <a:pt x="231275" y="853743"/>
                    <a:pt x="213414" y="835272"/>
                    <a:pt x="203200" y="812800"/>
                  </a:cubicBezTo>
                  <a:cubicBezTo>
                    <a:pt x="192121" y="788426"/>
                    <a:pt x="192652" y="758877"/>
                    <a:pt x="177800" y="736600"/>
                  </a:cubicBezTo>
                  <a:cubicBezTo>
                    <a:pt x="169333" y="723900"/>
                    <a:pt x="159709" y="711900"/>
                    <a:pt x="152400" y="698500"/>
                  </a:cubicBezTo>
                  <a:cubicBezTo>
                    <a:pt x="134269" y="665259"/>
                    <a:pt x="101600" y="596900"/>
                    <a:pt x="101600" y="596900"/>
                  </a:cubicBezTo>
                  <a:cubicBezTo>
                    <a:pt x="96770" y="572748"/>
                    <a:pt x="89217" y="521335"/>
                    <a:pt x="76200" y="495300"/>
                  </a:cubicBezTo>
                  <a:cubicBezTo>
                    <a:pt x="69374" y="481648"/>
                    <a:pt x="59267" y="469900"/>
                    <a:pt x="50800" y="457200"/>
                  </a:cubicBezTo>
                  <a:cubicBezTo>
                    <a:pt x="42333" y="414867"/>
                    <a:pt x="35871" y="372083"/>
                    <a:pt x="25400" y="330200"/>
                  </a:cubicBezTo>
                  <a:cubicBezTo>
                    <a:pt x="21167" y="313267"/>
                    <a:pt x="16123" y="296516"/>
                    <a:pt x="12700" y="279400"/>
                  </a:cubicBezTo>
                  <a:cubicBezTo>
                    <a:pt x="7650" y="254150"/>
                    <a:pt x="4233" y="228600"/>
                    <a:pt x="0" y="203200"/>
                  </a:cubicBezTo>
                  <a:cubicBezTo>
                    <a:pt x="15894" y="12467"/>
                    <a:pt x="-33497" y="80827"/>
                    <a:pt x="63500" y="25400"/>
                  </a:cubicBezTo>
                  <a:cubicBezTo>
                    <a:pt x="76752" y="17827"/>
                    <a:pt x="88900" y="8467"/>
                    <a:pt x="101600" y="0"/>
                  </a:cubicBezTo>
                  <a:cubicBezTo>
                    <a:pt x="186267" y="4233"/>
                    <a:pt x="271120" y="5660"/>
                    <a:pt x="355600" y="12700"/>
                  </a:cubicBezTo>
                  <a:cubicBezTo>
                    <a:pt x="383625" y="15035"/>
                    <a:pt x="417270" y="30320"/>
                    <a:pt x="444500" y="38100"/>
                  </a:cubicBezTo>
                  <a:cubicBezTo>
                    <a:pt x="461283" y="42895"/>
                    <a:pt x="478367" y="46567"/>
                    <a:pt x="495300" y="50800"/>
                  </a:cubicBezTo>
                  <a:cubicBezTo>
                    <a:pt x="508000" y="59267"/>
                    <a:pt x="519452" y="70001"/>
                    <a:pt x="533400" y="76200"/>
                  </a:cubicBezTo>
                  <a:cubicBezTo>
                    <a:pt x="557866" y="87074"/>
                    <a:pt x="587323" y="86748"/>
                    <a:pt x="609600" y="101600"/>
                  </a:cubicBezTo>
                  <a:cubicBezTo>
                    <a:pt x="635000" y="118533"/>
                    <a:pt x="658496" y="138748"/>
                    <a:pt x="685800" y="152400"/>
                  </a:cubicBezTo>
                  <a:cubicBezTo>
                    <a:pt x="702733" y="160867"/>
                    <a:pt x="721817" y="165973"/>
                    <a:pt x="736600" y="177800"/>
                  </a:cubicBezTo>
                  <a:cubicBezTo>
                    <a:pt x="764650" y="200240"/>
                    <a:pt x="778722" y="242641"/>
                    <a:pt x="812800" y="254000"/>
                  </a:cubicBezTo>
                  <a:cubicBezTo>
                    <a:pt x="825500" y="258233"/>
                    <a:pt x="838926" y="260713"/>
                    <a:pt x="850900" y="266700"/>
                  </a:cubicBezTo>
                  <a:cubicBezTo>
                    <a:pt x="864552" y="273526"/>
                    <a:pt x="875748" y="284527"/>
                    <a:pt x="889000" y="292100"/>
                  </a:cubicBezTo>
                  <a:cubicBezTo>
                    <a:pt x="905438" y="301493"/>
                    <a:pt x="922867" y="309033"/>
                    <a:pt x="939800" y="317500"/>
                  </a:cubicBezTo>
                  <a:cubicBezTo>
                    <a:pt x="999660" y="407290"/>
                    <a:pt x="921484" y="299184"/>
                    <a:pt x="1016000" y="393700"/>
                  </a:cubicBezTo>
                  <a:cubicBezTo>
                    <a:pt x="1026793" y="404493"/>
                    <a:pt x="1029913" y="421749"/>
                    <a:pt x="1041400" y="431800"/>
                  </a:cubicBezTo>
                  <a:cubicBezTo>
                    <a:pt x="1064374" y="451902"/>
                    <a:pt x="1096014" y="461014"/>
                    <a:pt x="1117600" y="482600"/>
                  </a:cubicBezTo>
                  <a:cubicBezTo>
                    <a:pt x="1217293" y="582293"/>
                    <a:pt x="1171631" y="548254"/>
                    <a:pt x="1244600" y="596900"/>
                  </a:cubicBezTo>
                  <a:cubicBezTo>
                    <a:pt x="1335364" y="733046"/>
                    <a:pt x="1194017" y="526421"/>
                    <a:pt x="1308100" y="673100"/>
                  </a:cubicBezTo>
                  <a:cubicBezTo>
                    <a:pt x="1387882" y="775677"/>
                    <a:pt x="1323242" y="725528"/>
                    <a:pt x="1397000" y="774700"/>
                  </a:cubicBezTo>
                  <a:cubicBezTo>
                    <a:pt x="1405467" y="787400"/>
                    <a:pt x="1411607" y="802007"/>
                    <a:pt x="1422400" y="812800"/>
                  </a:cubicBezTo>
                  <a:cubicBezTo>
                    <a:pt x="1438343" y="828743"/>
                    <a:pt x="1493869" y="856129"/>
                    <a:pt x="1511300" y="863600"/>
                  </a:cubicBezTo>
                  <a:cubicBezTo>
                    <a:pt x="1523605" y="868873"/>
                    <a:pt x="1537426" y="870313"/>
                    <a:pt x="1549400" y="876300"/>
                  </a:cubicBezTo>
                  <a:cubicBezTo>
                    <a:pt x="1563052" y="883126"/>
                    <a:pt x="1573848" y="894874"/>
                    <a:pt x="1587500" y="901700"/>
                  </a:cubicBezTo>
                  <a:cubicBezTo>
                    <a:pt x="1599474" y="907687"/>
                    <a:pt x="1613626" y="908413"/>
                    <a:pt x="1625600" y="914400"/>
                  </a:cubicBezTo>
                  <a:cubicBezTo>
                    <a:pt x="1639252" y="921226"/>
                    <a:pt x="1649671" y="933787"/>
                    <a:pt x="1663700" y="939800"/>
                  </a:cubicBezTo>
                  <a:cubicBezTo>
                    <a:pt x="1679743" y="946676"/>
                    <a:pt x="1697717" y="947705"/>
                    <a:pt x="1714500" y="952500"/>
                  </a:cubicBezTo>
                  <a:cubicBezTo>
                    <a:pt x="1738691" y="959412"/>
                    <a:pt x="1779338" y="976697"/>
                    <a:pt x="1803400" y="977900"/>
                  </a:cubicBezTo>
                  <a:cubicBezTo>
                    <a:pt x="1871049" y="981282"/>
                    <a:pt x="1938867" y="977900"/>
                    <a:pt x="2006600" y="97790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24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73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 smtClean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 smtClean="0">
                <a:latin typeface="Helvetica95-Black" panose="020B0A00000000000000" pitchFamily="34" charset="0"/>
              </a:rPr>
              <a:t>-1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Ba, J., &amp;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Caruana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R. (2014). Do deep nets really need to be deep?. In Advances in neural information processing systems (pp. 2654-2662).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52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We can use 'logit' instead of class </a:t>
            </a:r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(Ba et al.)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*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/>
          </p:nvPr>
        </p:nvGraphicFramePr>
        <p:xfrm>
          <a:off x="635723" y="3653427"/>
          <a:ext cx="53013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-2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-2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31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04467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94" name="타원 93"/>
          <p:cNvSpPr/>
          <p:nvPr/>
        </p:nvSpPr>
        <p:spPr>
          <a:xfrm>
            <a:off x="4923563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923563" y="2521946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923563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923563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923563" y="364546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813300" y="1667691"/>
            <a:ext cx="1208678" cy="465473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4897437" y="407218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897437" y="4429232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897437" y="4786283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897437" y="514333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897437" y="5500385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897437" y="587050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367398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789672" y="397177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9495571" y="3189707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251606" y="441735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8789672" y="463695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9327738" y="425620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601398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321672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6951190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486145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8117868" y="39067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743863" y="34140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069649" y="362195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15937" y="300663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9575170" y="260676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509853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7257409" y="4377087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7488186" y="484299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7849592" y="470801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8171809" y="516085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7814757" y="522181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8372106" y="545259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8798826" y="5448240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8572403" y="580964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8390944" y="406030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8660910" y="43302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9152944" y="483536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9031024" y="441300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9472480" y="456540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9472480" y="495293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7822205" y="375985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8026856" y="337668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545016" y="371196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7822205" y="309365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9269148" y="285878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9706480" y="2979100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9806629" y="344500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10377041" y="34537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9288469" y="250883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8944481" y="2556735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10429292" y="387172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10660069" y="3501615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7977863" y="487002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718697" y="490292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203475" y="3470366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901" y="1598094"/>
            <a:ext cx="5304672" cy="849093"/>
          </a:xfrm>
          <a:prstGeom prst="rect">
            <a:avLst/>
          </a:prstGeom>
        </p:spPr>
      </p:pic>
      <p:grpSp>
        <p:nvGrpSpPr>
          <p:cNvPr id="84" name="그룹 83"/>
          <p:cNvGrpSpPr/>
          <p:nvPr/>
        </p:nvGrpSpPr>
        <p:grpSpPr>
          <a:xfrm>
            <a:off x="7559048" y="2908663"/>
            <a:ext cx="2756263" cy="2612571"/>
            <a:chOff x="1619794" y="2847703"/>
            <a:chExt cx="2756263" cy="2612571"/>
          </a:xfrm>
        </p:grpSpPr>
        <p:sp>
          <p:nvSpPr>
            <p:cNvPr id="87" name="자유형 86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 87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25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  <p:grpSp>
        <p:nvGrpSpPr>
          <p:cNvPr id="99" name="그룹 98"/>
          <p:cNvGrpSpPr/>
          <p:nvPr/>
        </p:nvGrpSpPr>
        <p:grpSpPr>
          <a:xfrm>
            <a:off x="6426200" y="2060575"/>
            <a:ext cx="5029200" cy="4025900"/>
            <a:chOff x="6388100" y="2095500"/>
            <a:chExt cx="5029200" cy="4025900"/>
          </a:xfrm>
        </p:grpSpPr>
        <p:sp>
          <p:nvSpPr>
            <p:cNvPr id="100" name="자유형 99"/>
            <p:cNvSpPr/>
            <p:nvPr/>
          </p:nvSpPr>
          <p:spPr>
            <a:xfrm>
              <a:off x="6388100" y="4305300"/>
              <a:ext cx="2311400" cy="1816100"/>
            </a:xfrm>
            <a:custGeom>
              <a:avLst/>
              <a:gdLst>
                <a:gd name="connsiteX0" fmla="*/ 0 w 2311400"/>
                <a:gd name="connsiteY0" fmla="*/ 1816100 h 1816100"/>
                <a:gd name="connsiteX1" fmla="*/ 88900 w 2311400"/>
                <a:gd name="connsiteY1" fmla="*/ 1803400 h 1816100"/>
                <a:gd name="connsiteX2" fmla="*/ 165100 w 2311400"/>
                <a:gd name="connsiteY2" fmla="*/ 1727200 h 1816100"/>
                <a:gd name="connsiteX3" fmla="*/ 203200 w 2311400"/>
                <a:gd name="connsiteY3" fmla="*/ 1701800 h 1816100"/>
                <a:gd name="connsiteX4" fmla="*/ 254000 w 2311400"/>
                <a:gd name="connsiteY4" fmla="*/ 1625600 h 1816100"/>
                <a:gd name="connsiteX5" fmla="*/ 292100 w 2311400"/>
                <a:gd name="connsiteY5" fmla="*/ 1511300 h 1816100"/>
                <a:gd name="connsiteX6" fmla="*/ 330200 w 2311400"/>
                <a:gd name="connsiteY6" fmla="*/ 1409700 h 1816100"/>
                <a:gd name="connsiteX7" fmla="*/ 368300 w 2311400"/>
                <a:gd name="connsiteY7" fmla="*/ 1270000 h 1816100"/>
                <a:gd name="connsiteX8" fmla="*/ 381000 w 2311400"/>
                <a:gd name="connsiteY8" fmla="*/ 1028700 h 1816100"/>
                <a:gd name="connsiteX9" fmla="*/ 355600 w 2311400"/>
                <a:gd name="connsiteY9" fmla="*/ 647700 h 1816100"/>
                <a:gd name="connsiteX10" fmla="*/ 342900 w 2311400"/>
                <a:gd name="connsiteY10" fmla="*/ 609600 h 1816100"/>
                <a:gd name="connsiteX11" fmla="*/ 368300 w 2311400"/>
                <a:gd name="connsiteY11" fmla="*/ 241300 h 1816100"/>
                <a:gd name="connsiteX12" fmla="*/ 393700 w 2311400"/>
                <a:gd name="connsiteY12" fmla="*/ 165100 h 1816100"/>
                <a:gd name="connsiteX13" fmla="*/ 419100 w 2311400"/>
                <a:gd name="connsiteY13" fmla="*/ 127000 h 1816100"/>
                <a:gd name="connsiteX14" fmla="*/ 495300 w 2311400"/>
                <a:gd name="connsiteY14" fmla="*/ 38100 h 1816100"/>
                <a:gd name="connsiteX15" fmla="*/ 660400 w 2311400"/>
                <a:gd name="connsiteY15" fmla="*/ 0 h 1816100"/>
                <a:gd name="connsiteX16" fmla="*/ 774700 w 2311400"/>
                <a:gd name="connsiteY16" fmla="*/ 12700 h 1816100"/>
                <a:gd name="connsiteX17" fmla="*/ 850900 w 2311400"/>
                <a:gd name="connsiteY17" fmla="*/ 63500 h 1816100"/>
                <a:gd name="connsiteX18" fmla="*/ 889000 w 2311400"/>
                <a:gd name="connsiteY18" fmla="*/ 76200 h 1816100"/>
                <a:gd name="connsiteX19" fmla="*/ 965200 w 2311400"/>
                <a:gd name="connsiteY19" fmla="*/ 127000 h 1816100"/>
                <a:gd name="connsiteX20" fmla="*/ 1003300 w 2311400"/>
                <a:gd name="connsiteY20" fmla="*/ 152400 h 1816100"/>
                <a:gd name="connsiteX21" fmla="*/ 1054100 w 2311400"/>
                <a:gd name="connsiteY21" fmla="*/ 177800 h 1816100"/>
                <a:gd name="connsiteX22" fmla="*/ 1130300 w 2311400"/>
                <a:gd name="connsiteY22" fmla="*/ 228600 h 1816100"/>
                <a:gd name="connsiteX23" fmla="*/ 1282700 w 2311400"/>
                <a:gd name="connsiteY23" fmla="*/ 355600 h 1816100"/>
                <a:gd name="connsiteX24" fmla="*/ 1320800 w 2311400"/>
                <a:gd name="connsiteY24" fmla="*/ 381000 h 1816100"/>
                <a:gd name="connsiteX25" fmla="*/ 1397000 w 2311400"/>
                <a:gd name="connsiteY25" fmla="*/ 406400 h 1816100"/>
                <a:gd name="connsiteX26" fmla="*/ 1435100 w 2311400"/>
                <a:gd name="connsiteY26" fmla="*/ 431800 h 1816100"/>
                <a:gd name="connsiteX27" fmla="*/ 1524000 w 2311400"/>
                <a:gd name="connsiteY27" fmla="*/ 457200 h 1816100"/>
                <a:gd name="connsiteX28" fmla="*/ 1562100 w 2311400"/>
                <a:gd name="connsiteY28" fmla="*/ 469900 h 1816100"/>
                <a:gd name="connsiteX29" fmla="*/ 1689100 w 2311400"/>
                <a:gd name="connsiteY29" fmla="*/ 482600 h 1816100"/>
                <a:gd name="connsiteX30" fmla="*/ 2019300 w 2311400"/>
                <a:gd name="connsiteY30" fmla="*/ 469900 h 1816100"/>
                <a:gd name="connsiteX31" fmla="*/ 2057400 w 2311400"/>
                <a:gd name="connsiteY31" fmla="*/ 457200 h 1816100"/>
                <a:gd name="connsiteX32" fmla="*/ 2120900 w 2311400"/>
                <a:gd name="connsiteY32" fmla="*/ 444500 h 1816100"/>
                <a:gd name="connsiteX33" fmla="*/ 2235200 w 2311400"/>
                <a:gd name="connsiteY33" fmla="*/ 381000 h 1816100"/>
                <a:gd name="connsiteX34" fmla="*/ 2273300 w 2311400"/>
                <a:gd name="connsiteY34" fmla="*/ 355600 h 1816100"/>
                <a:gd name="connsiteX35" fmla="*/ 2311400 w 2311400"/>
                <a:gd name="connsiteY35" fmla="*/ 292100 h 181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11400" h="1816100">
                  <a:moveTo>
                    <a:pt x="0" y="1816100"/>
                  </a:moveTo>
                  <a:cubicBezTo>
                    <a:pt x="29633" y="1811867"/>
                    <a:pt x="62544" y="1817592"/>
                    <a:pt x="88900" y="1803400"/>
                  </a:cubicBezTo>
                  <a:cubicBezTo>
                    <a:pt x="120527" y="1786370"/>
                    <a:pt x="135212" y="1747125"/>
                    <a:pt x="165100" y="1727200"/>
                  </a:cubicBezTo>
                  <a:lnTo>
                    <a:pt x="203200" y="1701800"/>
                  </a:lnTo>
                  <a:cubicBezTo>
                    <a:pt x="245215" y="1575754"/>
                    <a:pt x="174723" y="1768298"/>
                    <a:pt x="254000" y="1625600"/>
                  </a:cubicBezTo>
                  <a:cubicBezTo>
                    <a:pt x="317500" y="1511300"/>
                    <a:pt x="254000" y="1587500"/>
                    <a:pt x="292100" y="1511300"/>
                  </a:cubicBezTo>
                  <a:cubicBezTo>
                    <a:pt x="334684" y="1426133"/>
                    <a:pt x="304262" y="1496158"/>
                    <a:pt x="330200" y="1409700"/>
                  </a:cubicBezTo>
                  <a:cubicBezTo>
                    <a:pt x="368871" y="1280796"/>
                    <a:pt x="345153" y="1385735"/>
                    <a:pt x="368300" y="1270000"/>
                  </a:cubicBezTo>
                  <a:cubicBezTo>
                    <a:pt x="372533" y="1189567"/>
                    <a:pt x="381000" y="1109245"/>
                    <a:pt x="381000" y="1028700"/>
                  </a:cubicBezTo>
                  <a:cubicBezTo>
                    <a:pt x="381000" y="908125"/>
                    <a:pt x="386308" y="770533"/>
                    <a:pt x="355600" y="647700"/>
                  </a:cubicBezTo>
                  <a:cubicBezTo>
                    <a:pt x="352353" y="634713"/>
                    <a:pt x="347133" y="622300"/>
                    <a:pt x="342900" y="609600"/>
                  </a:cubicBezTo>
                  <a:cubicBezTo>
                    <a:pt x="349130" y="453854"/>
                    <a:pt x="331092" y="365326"/>
                    <a:pt x="368300" y="241300"/>
                  </a:cubicBezTo>
                  <a:cubicBezTo>
                    <a:pt x="375993" y="215655"/>
                    <a:pt x="378848" y="187377"/>
                    <a:pt x="393700" y="165100"/>
                  </a:cubicBezTo>
                  <a:cubicBezTo>
                    <a:pt x="402167" y="152400"/>
                    <a:pt x="410228" y="139420"/>
                    <a:pt x="419100" y="127000"/>
                  </a:cubicBezTo>
                  <a:cubicBezTo>
                    <a:pt x="433511" y="106825"/>
                    <a:pt x="471478" y="52989"/>
                    <a:pt x="495300" y="38100"/>
                  </a:cubicBezTo>
                  <a:cubicBezTo>
                    <a:pt x="547654" y="5379"/>
                    <a:pt x="600308" y="7511"/>
                    <a:pt x="660400" y="0"/>
                  </a:cubicBezTo>
                  <a:cubicBezTo>
                    <a:pt x="698500" y="4233"/>
                    <a:pt x="738333" y="578"/>
                    <a:pt x="774700" y="12700"/>
                  </a:cubicBezTo>
                  <a:cubicBezTo>
                    <a:pt x="803660" y="22353"/>
                    <a:pt x="821940" y="53847"/>
                    <a:pt x="850900" y="63500"/>
                  </a:cubicBezTo>
                  <a:cubicBezTo>
                    <a:pt x="863600" y="67733"/>
                    <a:pt x="877298" y="69699"/>
                    <a:pt x="889000" y="76200"/>
                  </a:cubicBezTo>
                  <a:cubicBezTo>
                    <a:pt x="915685" y="91025"/>
                    <a:pt x="939800" y="110067"/>
                    <a:pt x="965200" y="127000"/>
                  </a:cubicBezTo>
                  <a:cubicBezTo>
                    <a:pt x="977900" y="135467"/>
                    <a:pt x="989648" y="145574"/>
                    <a:pt x="1003300" y="152400"/>
                  </a:cubicBezTo>
                  <a:cubicBezTo>
                    <a:pt x="1020233" y="160867"/>
                    <a:pt x="1038694" y="166796"/>
                    <a:pt x="1054100" y="177800"/>
                  </a:cubicBezTo>
                  <a:cubicBezTo>
                    <a:pt x="1137341" y="237258"/>
                    <a:pt x="1048571" y="201357"/>
                    <a:pt x="1130300" y="228600"/>
                  </a:cubicBezTo>
                  <a:cubicBezTo>
                    <a:pt x="1228086" y="326386"/>
                    <a:pt x="1176612" y="284875"/>
                    <a:pt x="1282700" y="355600"/>
                  </a:cubicBezTo>
                  <a:cubicBezTo>
                    <a:pt x="1295400" y="364067"/>
                    <a:pt x="1306320" y="376173"/>
                    <a:pt x="1320800" y="381000"/>
                  </a:cubicBezTo>
                  <a:cubicBezTo>
                    <a:pt x="1346200" y="389467"/>
                    <a:pt x="1374723" y="391548"/>
                    <a:pt x="1397000" y="406400"/>
                  </a:cubicBezTo>
                  <a:cubicBezTo>
                    <a:pt x="1409700" y="414867"/>
                    <a:pt x="1421448" y="424974"/>
                    <a:pt x="1435100" y="431800"/>
                  </a:cubicBezTo>
                  <a:cubicBezTo>
                    <a:pt x="1455400" y="441950"/>
                    <a:pt x="1505011" y="451775"/>
                    <a:pt x="1524000" y="457200"/>
                  </a:cubicBezTo>
                  <a:cubicBezTo>
                    <a:pt x="1536872" y="460878"/>
                    <a:pt x="1548869" y="467864"/>
                    <a:pt x="1562100" y="469900"/>
                  </a:cubicBezTo>
                  <a:cubicBezTo>
                    <a:pt x="1604150" y="476369"/>
                    <a:pt x="1646767" y="478367"/>
                    <a:pt x="1689100" y="482600"/>
                  </a:cubicBezTo>
                  <a:cubicBezTo>
                    <a:pt x="1799167" y="478367"/>
                    <a:pt x="1909413" y="477478"/>
                    <a:pt x="2019300" y="469900"/>
                  </a:cubicBezTo>
                  <a:cubicBezTo>
                    <a:pt x="2032655" y="468979"/>
                    <a:pt x="2044413" y="460447"/>
                    <a:pt x="2057400" y="457200"/>
                  </a:cubicBezTo>
                  <a:cubicBezTo>
                    <a:pt x="2078341" y="451965"/>
                    <a:pt x="2099959" y="449735"/>
                    <a:pt x="2120900" y="444500"/>
                  </a:cubicBezTo>
                  <a:cubicBezTo>
                    <a:pt x="2174548" y="431088"/>
                    <a:pt x="2178446" y="418836"/>
                    <a:pt x="2235200" y="381000"/>
                  </a:cubicBezTo>
                  <a:lnTo>
                    <a:pt x="2273300" y="355600"/>
                  </a:lnTo>
                  <a:cubicBezTo>
                    <a:pt x="2303951" y="309624"/>
                    <a:pt x="2291874" y="331152"/>
                    <a:pt x="2311400" y="29210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자유형 100"/>
            <p:cNvSpPr/>
            <p:nvPr/>
          </p:nvSpPr>
          <p:spPr>
            <a:xfrm>
              <a:off x="8077200" y="2848671"/>
              <a:ext cx="2006600" cy="2447229"/>
            </a:xfrm>
            <a:custGeom>
              <a:avLst/>
              <a:gdLst>
                <a:gd name="connsiteX0" fmla="*/ 152400 w 2006600"/>
                <a:gd name="connsiteY0" fmla="*/ 2447229 h 2447229"/>
                <a:gd name="connsiteX1" fmla="*/ 215900 w 2006600"/>
                <a:gd name="connsiteY1" fmla="*/ 2409129 h 2447229"/>
                <a:gd name="connsiteX2" fmla="*/ 266700 w 2006600"/>
                <a:gd name="connsiteY2" fmla="*/ 2358329 h 2447229"/>
                <a:gd name="connsiteX3" fmla="*/ 304800 w 2006600"/>
                <a:gd name="connsiteY3" fmla="*/ 2332929 h 2447229"/>
                <a:gd name="connsiteX4" fmla="*/ 368300 w 2006600"/>
                <a:gd name="connsiteY4" fmla="*/ 2205929 h 2447229"/>
                <a:gd name="connsiteX5" fmla="*/ 393700 w 2006600"/>
                <a:gd name="connsiteY5" fmla="*/ 2129729 h 2447229"/>
                <a:gd name="connsiteX6" fmla="*/ 406400 w 2006600"/>
                <a:gd name="connsiteY6" fmla="*/ 2028129 h 2447229"/>
                <a:gd name="connsiteX7" fmla="*/ 419100 w 2006600"/>
                <a:gd name="connsiteY7" fmla="*/ 1977329 h 2447229"/>
                <a:gd name="connsiteX8" fmla="*/ 431800 w 2006600"/>
                <a:gd name="connsiteY8" fmla="*/ 1863029 h 2447229"/>
                <a:gd name="connsiteX9" fmla="*/ 419100 w 2006600"/>
                <a:gd name="connsiteY9" fmla="*/ 1405829 h 2447229"/>
                <a:gd name="connsiteX10" fmla="*/ 406400 w 2006600"/>
                <a:gd name="connsiteY10" fmla="*/ 1367729 h 2447229"/>
                <a:gd name="connsiteX11" fmla="*/ 381000 w 2006600"/>
                <a:gd name="connsiteY11" fmla="*/ 1253429 h 2447229"/>
                <a:gd name="connsiteX12" fmla="*/ 368300 w 2006600"/>
                <a:gd name="connsiteY12" fmla="*/ 1215329 h 2447229"/>
                <a:gd name="connsiteX13" fmla="*/ 355600 w 2006600"/>
                <a:gd name="connsiteY13" fmla="*/ 1151829 h 2447229"/>
                <a:gd name="connsiteX14" fmla="*/ 342900 w 2006600"/>
                <a:gd name="connsiteY14" fmla="*/ 1113729 h 2447229"/>
                <a:gd name="connsiteX15" fmla="*/ 330200 w 2006600"/>
                <a:gd name="connsiteY15" fmla="*/ 1062929 h 2447229"/>
                <a:gd name="connsiteX16" fmla="*/ 304800 w 2006600"/>
                <a:gd name="connsiteY16" fmla="*/ 986729 h 2447229"/>
                <a:gd name="connsiteX17" fmla="*/ 254000 w 2006600"/>
                <a:gd name="connsiteY17" fmla="*/ 872429 h 2447229"/>
                <a:gd name="connsiteX18" fmla="*/ 228600 w 2006600"/>
                <a:gd name="connsiteY18" fmla="*/ 821629 h 2447229"/>
                <a:gd name="connsiteX19" fmla="*/ 203200 w 2006600"/>
                <a:gd name="connsiteY19" fmla="*/ 745429 h 2447229"/>
                <a:gd name="connsiteX20" fmla="*/ 177800 w 2006600"/>
                <a:gd name="connsiteY20" fmla="*/ 694629 h 2447229"/>
                <a:gd name="connsiteX21" fmla="*/ 165100 w 2006600"/>
                <a:gd name="connsiteY21" fmla="*/ 643829 h 2447229"/>
                <a:gd name="connsiteX22" fmla="*/ 152400 w 2006600"/>
                <a:gd name="connsiteY22" fmla="*/ 605729 h 2447229"/>
                <a:gd name="connsiteX23" fmla="*/ 139700 w 2006600"/>
                <a:gd name="connsiteY23" fmla="*/ 542229 h 2447229"/>
                <a:gd name="connsiteX24" fmla="*/ 127000 w 2006600"/>
                <a:gd name="connsiteY24" fmla="*/ 504129 h 2447229"/>
                <a:gd name="connsiteX25" fmla="*/ 101600 w 2006600"/>
                <a:gd name="connsiteY25" fmla="*/ 402529 h 2447229"/>
                <a:gd name="connsiteX26" fmla="*/ 76200 w 2006600"/>
                <a:gd name="connsiteY26" fmla="*/ 364429 h 2447229"/>
                <a:gd name="connsiteX27" fmla="*/ 50800 w 2006600"/>
                <a:gd name="connsiteY27" fmla="*/ 275529 h 2447229"/>
                <a:gd name="connsiteX28" fmla="*/ 25400 w 2006600"/>
                <a:gd name="connsiteY28" fmla="*/ 199329 h 2447229"/>
                <a:gd name="connsiteX29" fmla="*/ 12700 w 2006600"/>
                <a:gd name="connsiteY29" fmla="*/ 161229 h 2447229"/>
                <a:gd name="connsiteX30" fmla="*/ 0 w 2006600"/>
                <a:gd name="connsiteY30" fmla="*/ 110429 h 2447229"/>
                <a:gd name="connsiteX31" fmla="*/ 25400 w 2006600"/>
                <a:gd name="connsiteY31" fmla="*/ 8829 h 2447229"/>
                <a:gd name="connsiteX32" fmla="*/ 190500 w 2006600"/>
                <a:gd name="connsiteY32" fmla="*/ 21529 h 2447229"/>
                <a:gd name="connsiteX33" fmla="*/ 279400 w 2006600"/>
                <a:gd name="connsiteY33" fmla="*/ 46929 h 2447229"/>
                <a:gd name="connsiteX34" fmla="*/ 317500 w 2006600"/>
                <a:gd name="connsiteY34" fmla="*/ 72329 h 2447229"/>
                <a:gd name="connsiteX35" fmla="*/ 355600 w 2006600"/>
                <a:gd name="connsiteY35" fmla="*/ 85029 h 2447229"/>
                <a:gd name="connsiteX36" fmla="*/ 444500 w 2006600"/>
                <a:gd name="connsiteY36" fmla="*/ 135829 h 2447229"/>
                <a:gd name="connsiteX37" fmla="*/ 520700 w 2006600"/>
                <a:gd name="connsiteY37" fmla="*/ 212029 h 2447229"/>
                <a:gd name="connsiteX38" fmla="*/ 635000 w 2006600"/>
                <a:gd name="connsiteY38" fmla="*/ 313629 h 2447229"/>
                <a:gd name="connsiteX39" fmla="*/ 685800 w 2006600"/>
                <a:gd name="connsiteY39" fmla="*/ 389829 h 2447229"/>
                <a:gd name="connsiteX40" fmla="*/ 698500 w 2006600"/>
                <a:gd name="connsiteY40" fmla="*/ 427929 h 2447229"/>
                <a:gd name="connsiteX41" fmla="*/ 762000 w 2006600"/>
                <a:gd name="connsiteY41" fmla="*/ 504129 h 2447229"/>
                <a:gd name="connsiteX42" fmla="*/ 774700 w 2006600"/>
                <a:gd name="connsiteY42" fmla="*/ 542229 h 2447229"/>
                <a:gd name="connsiteX43" fmla="*/ 812800 w 2006600"/>
                <a:gd name="connsiteY43" fmla="*/ 580329 h 2447229"/>
                <a:gd name="connsiteX44" fmla="*/ 876300 w 2006600"/>
                <a:gd name="connsiteY44" fmla="*/ 656529 h 2447229"/>
                <a:gd name="connsiteX45" fmla="*/ 939800 w 2006600"/>
                <a:gd name="connsiteY45" fmla="*/ 732729 h 2447229"/>
                <a:gd name="connsiteX46" fmla="*/ 1016000 w 2006600"/>
                <a:gd name="connsiteY46" fmla="*/ 808929 h 2447229"/>
                <a:gd name="connsiteX47" fmla="*/ 1041400 w 2006600"/>
                <a:gd name="connsiteY47" fmla="*/ 847029 h 2447229"/>
                <a:gd name="connsiteX48" fmla="*/ 1117600 w 2006600"/>
                <a:gd name="connsiteY48" fmla="*/ 923229 h 2447229"/>
                <a:gd name="connsiteX49" fmla="*/ 1155700 w 2006600"/>
                <a:gd name="connsiteY49" fmla="*/ 974029 h 2447229"/>
                <a:gd name="connsiteX50" fmla="*/ 1193800 w 2006600"/>
                <a:gd name="connsiteY50" fmla="*/ 1012129 h 2447229"/>
                <a:gd name="connsiteX51" fmla="*/ 1219200 w 2006600"/>
                <a:gd name="connsiteY51" fmla="*/ 1050229 h 2447229"/>
                <a:gd name="connsiteX52" fmla="*/ 1257300 w 2006600"/>
                <a:gd name="connsiteY52" fmla="*/ 1088329 h 2447229"/>
                <a:gd name="connsiteX53" fmla="*/ 1282700 w 2006600"/>
                <a:gd name="connsiteY53" fmla="*/ 1126429 h 2447229"/>
                <a:gd name="connsiteX54" fmla="*/ 1358900 w 2006600"/>
                <a:gd name="connsiteY54" fmla="*/ 1177229 h 2447229"/>
                <a:gd name="connsiteX55" fmla="*/ 1397000 w 2006600"/>
                <a:gd name="connsiteY55" fmla="*/ 1202629 h 2447229"/>
                <a:gd name="connsiteX56" fmla="*/ 1485900 w 2006600"/>
                <a:gd name="connsiteY56" fmla="*/ 1228029 h 2447229"/>
                <a:gd name="connsiteX57" fmla="*/ 1778000 w 2006600"/>
                <a:gd name="connsiteY57" fmla="*/ 1215329 h 2447229"/>
                <a:gd name="connsiteX58" fmla="*/ 1854200 w 2006600"/>
                <a:gd name="connsiteY58" fmla="*/ 1177229 h 2447229"/>
                <a:gd name="connsiteX59" fmla="*/ 1892300 w 2006600"/>
                <a:gd name="connsiteY59" fmla="*/ 1164529 h 2447229"/>
                <a:gd name="connsiteX60" fmla="*/ 1930400 w 2006600"/>
                <a:gd name="connsiteY60" fmla="*/ 1126429 h 2447229"/>
                <a:gd name="connsiteX61" fmla="*/ 2006600 w 2006600"/>
                <a:gd name="connsiteY61" fmla="*/ 1101029 h 244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06600" h="2447229">
                  <a:moveTo>
                    <a:pt x="152400" y="2447229"/>
                  </a:moveTo>
                  <a:cubicBezTo>
                    <a:pt x="173567" y="2434529"/>
                    <a:pt x="196415" y="2424284"/>
                    <a:pt x="215900" y="2409129"/>
                  </a:cubicBezTo>
                  <a:cubicBezTo>
                    <a:pt x="234803" y="2394427"/>
                    <a:pt x="248518" y="2373914"/>
                    <a:pt x="266700" y="2358329"/>
                  </a:cubicBezTo>
                  <a:cubicBezTo>
                    <a:pt x="278289" y="2348396"/>
                    <a:pt x="292100" y="2341396"/>
                    <a:pt x="304800" y="2332929"/>
                  </a:cubicBezTo>
                  <a:cubicBezTo>
                    <a:pt x="378068" y="2223027"/>
                    <a:pt x="340886" y="2297310"/>
                    <a:pt x="368300" y="2205929"/>
                  </a:cubicBezTo>
                  <a:cubicBezTo>
                    <a:pt x="375993" y="2180284"/>
                    <a:pt x="393700" y="2129729"/>
                    <a:pt x="393700" y="2129729"/>
                  </a:cubicBezTo>
                  <a:cubicBezTo>
                    <a:pt x="397933" y="2095862"/>
                    <a:pt x="400789" y="2061795"/>
                    <a:pt x="406400" y="2028129"/>
                  </a:cubicBezTo>
                  <a:cubicBezTo>
                    <a:pt x="409269" y="2010912"/>
                    <a:pt x="416446" y="1994581"/>
                    <a:pt x="419100" y="1977329"/>
                  </a:cubicBezTo>
                  <a:cubicBezTo>
                    <a:pt x="424929" y="1939440"/>
                    <a:pt x="427567" y="1901129"/>
                    <a:pt x="431800" y="1863029"/>
                  </a:cubicBezTo>
                  <a:cubicBezTo>
                    <a:pt x="427567" y="1710629"/>
                    <a:pt x="426908" y="1558088"/>
                    <a:pt x="419100" y="1405829"/>
                  </a:cubicBezTo>
                  <a:cubicBezTo>
                    <a:pt x="418414" y="1392460"/>
                    <a:pt x="409647" y="1380716"/>
                    <a:pt x="406400" y="1367729"/>
                  </a:cubicBezTo>
                  <a:cubicBezTo>
                    <a:pt x="380211" y="1262974"/>
                    <a:pt x="407075" y="1344690"/>
                    <a:pt x="381000" y="1253429"/>
                  </a:cubicBezTo>
                  <a:cubicBezTo>
                    <a:pt x="377322" y="1240557"/>
                    <a:pt x="371547" y="1228316"/>
                    <a:pt x="368300" y="1215329"/>
                  </a:cubicBezTo>
                  <a:cubicBezTo>
                    <a:pt x="363065" y="1194388"/>
                    <a:pt x="360835" y="1172770"/>
                    <a:pt x="355600" y="1151829"/>
                  </a:cubicBezTo>
                  <a:cubicBezTo>
                    <a:pt x="352353" y="1138842"/>
                    <a:pt x="346578" y="1126601"/>
                    <a:pt x="342900" y="1113729"/>
                  </a:cubicBezTo>
                  <a:cubicBezTo>
                    <a:pt x="338105" y="1096946"/>
                    <a:pt x="335216" y="1079647"/>
                    <a:pt x="330200" y="1062929"/>
                  </a:cubicBezTo>
                  <a:cubicBezTo>
                    <a:pt x="322507" y="1037284"/>
                    <a:pt x="319652" y="1009006"/>
                    <a:pt x="304800" y="986729"/>
                  </a:cubicBezTo>
                  <a:cubicBezTo>
                    <a:pt x="230085" y="874656"/>
                    <a:pt x="344680" y="1053789"/>
                    <a:pt x="254000" y="872429"/>
                  </a:cubicBezTo>
                  <a:cubicBezTo>
                    <a:pt x="245533" y="855496"/>
                    <a:pt x="235631" y="839207"/>
                    <a:pt x="228600" y="821629"/>
                  </a:cubicBezTo>
                  <a:cubicBezTo>
                    <a:pt x="218656" y="796770"/>
                    <a:pt x="215174" y="769376"/>
                    <a:pt x="203200" y="745429"/>
                  </a:cubicBezTo>
                  <a:cubicBezTo>
                    <a:pt x="194733" y="728496"/>
                    <a:pt x="184447" y="712356"/>
                    <a:pt x="177800" y="694629"/>
                  </a:cubicBezTo>
                  <a:cubicBezTo>
                    <a:pt x="171671" y="678286"/>
                    <a:pt x="169895" y="660612"/>
                    <a:pt x="165100" y="643829"/>
                  </a:cubicBezTo>
                  <a:cubicBezTo>
                    <a:pt x="161422" y="630957"/>
                    <a:pt x="155647" y="618716"/>
                    <a:pt x="152400" y="605729"/>
                  </a:cubicBezTo>
                  <a:cubicBezTo>
                    <a:pt x="147165" y="584788"/>
                    <a:pt x="144935" y="563170"/>
                    <a:pt x="139700" y="542229"/>
                  </a:cubicBezTo>
                  <a:cubicBezTo>
                    <a:pt x="136453" y="529242"/>
                    <a:pt x="130522" y="517044"/>
                    <a:pt x="127000" y="504129"/>
                  </a:cubicBezTo>
                  <a:cubicBezTo>
                    <a:pt x="117815" y="470450"/>
                    <a:pt x="120964" y="431575"/>
                    <a:pt x="101600" y="402529"/>
                  </a:cubicBezTo>
                  <a:cubicBezTo>
                    <a:pt x="93133" y="389829"/>
                    <a:pt x="83026" y="378081"/>
                    <a:pt x="76200" y="364429"/>
                  </a:cubicBezTo>
                  <a:cubicBezTo>
                    <a:pt x="65530" y="343089"/>
                    <a:pt x="56904" y="295874"/>
                    <a:pt x="50800" y="275529"/>
                  </a:cubicBezTo>
                  <a:cubicBezTo>
                    <a:pt x="43107" y="249884"/>
                    <a:pt x="33867" y="224729"/>
                    <a:pt x="25400" y="199329"/>
                  </a:cubicBezTo>
                  <a:cubicBezTo>
                    <a:pt x="21167" y="186629"/>
                    <a:pt x="15947" y="174216"/>
                    <a:pt x="12700" y="161229"/>
                  </a:cubicBezTo>
                  <a:lnTo>
                    <a:pt x="0" y="110429"/>
                  </a:lnTo>
                  <a:cubicBezTo>
                    <a:pt x="8467" y="76562"/>
                    <a:pt x="-6234" y="23591"/>
                    <a:pt x="25400" y="8829"/>
                  </a:cubicBezTo>
                  <a:cubicBezTo>
                    <a:pt x="75418" y="-14513"/>
                    <a:pt x="135682" y="15080"/>
                    <a:pt x="190500" y="21529"/>
                  </a:cubicBezTo>
                  <a:cubicBezTo>
                    <a:pt x="201142" y="22781"/>
                    <a:pt x="265502" y="39980"/>
                    <a:pt x="279400" y="46929"/>
                  </a:cubicBezTo>
                  <a:cubicBezTo>
                    <a:pt x="293052" y="53755"/>
                    <a:pt x="303848" y="65503"/>
                    <a:pt x="317500" y="72329"/>
                  </a:cubicBezTo>
                  <a:cubicBezTo>
                    <a:pt x="329474" y="78316"/>
                    <a:pt x="343295" y="79756"/>
                    <a:pt x="355600" y="85029"/>
                  </a:cubicBezTo>
                  <a:cubicBezTo>
                    <a:pt x="400716" y="104365"/>
                    <a:pt x="406236" y="110320"/>
                    <a:pt x="444500" y="135829"/>
                  </a:cubicBezTo>
                  <a:cubicBezTo>
                    <a:pt x="493001" y="208580"/>
                    <a:pt x="441936" y="141142"/>
                    <a:pt x="520700" y="212029"/>
                  </a:cubicBezTo>
                  <a:cubicBezTo>
                    <a:pt x="644976" y="323877"/>
                    <a:pt x="551170" y="257742"/>
                    <a:pt x="635000" y="313629"/>
                  </a:cubicBezTo>
                  <a:cubicBezTo>
                    <a:pt x="651933" y="339029"/>
                    <a:pt x="676147" y="360869"/>
                    <a:pt x="685800" y="389829"/>
                  </a:cubicBezTo>
                  <a:cubicBezTo>
                    <a:pt x="690033" y="402529"/>
                    <a:pt x="691074" y="416790"/>
                    <a:pt x="698500" y="427929"/>
                  </a:cubicBezTo>
                  <a:cubicBezTo>
                    <a:pt x="754675" y="512191"/>
                    <a:pt x="720449" y="421027"/>
                    <a:pt x="762000" y="504129"/>
                  </a:cubicBezTo>
                  <a:cubicBezTo>
                    <a:pt x="767987" y="516103"/>
                    <a:pt x="767274" y="531090"/>
                    <a:pt x="774700" y="542229"/>
                  </a:cubicBezTo>
                  <a:cubicBezTo>
                    <a:pt x="784663" y="557173"/>
                    <a:pt x="802361" y="565714"/>
                    <a:pt x="812800" y="580329"/>
                  </a:cubicBezTo>
                  <a:cubicBezTo>
                    <a:pt x="871393" y="662359"/>
                    <a:pt x="801190" y="606456"/>
                    <a:pt x="876300" y="656529"/>
                  </a:cubicBezTo>
                  <a:cubicBezTo>
                    <a:pt x="900556" y="729298"/>
                    <a:pt x="870602" y="663531"/>
                    <a:pt x="939800" y="732729"/>
                  </a:cubicBezTo>
                  <a:cubicBezTo>
                    <a:pt x="1034316" y="827245"/>
                    <a:pt x="926210" y="749069"/>
                    <a:pt x="1016000" y="808929"/>
                  </a:cubicBezTo>
                  <a:cubicBezTo>
                    <a:pt x="1024467" y="821629"/>
                    <a:pt x="1031259" y="835621"/>
                    <a:pt x="1041400" y="847029"/>
                  </a:cubicBezTo>
                  <a:cubicBezTo>
                    <a:pt x="1065265" y="873877"/>
                    <a:pt x="1096047" y="894492"/>
                    <a:pt x="1117600" y="923229"/>
                  </a:cubicBezTo>
                  <a:cubicBezTo>
                    <a:pt x="1130300" y="940162"/>
                    <a:pt x="1141925" y="957958"/>
                    <a:pt x="1155700" y="974029"/>
                  </a:cubicBezTo>
                  <a:cubicBezTo>
                    <a:pt x="1167389" y="987666"/>
                    <a:pt x="1182302" y="998331"/>
                    <a:pt x="1193800" y="1012129"/>
                  </a:cubicBezTo>
                  <a:cubicBezTo>
                    <a:pt x="1203571" y="1023855"/>
                    <a:pt x="1209429" y="1038503"/>
                    <a:pt x="1219200" y="1050229"/>
                  </a:cubicBezTo>
                  <a:cubicBezTo>
                    <a:pt x="1230698" y="1064027"/>
                    <a:pt x="1245802" y="1074531"/>
                    <a:pt x="1257300" y="1088329"/>
                  </a:cubicBezTo>
                  <a:cubicBezTo>
                    <a:pt x="1267071" y="1100055"/>
                    <a:pt x="1271213" y="1116378"/>
                    <a:pt x="1282700" y="1126429"/>
                  </a:cubicBezTo>
                  <a:cubicBezTo>
                    <a:pt x="1305674" y="1146531"/>
                    <a:pt x="1333500" y="1160296"/>
                    <a:pt x="1358900" y="1177229"/>
                  </a:cubicBezTo>
                  <a:cubicBezTo>
                    <a:pt x="1371600" y="1185696"/>
                    <a:pt x="1382192" y="1198927"/>
                    <a:pt x="1397000" y="1202629"/>
                  </a:cubicBezTo>
                  <a:cubicBezTo>
                    <a:pt x="1460787" y="1218576"/>
                    <a:pt x="1431241" y="1209809"/>
                    <a:pt x="1485900" y="1228029"/>
                  </a:cubicBezTo>
                  <a:cubicBezTo>
                    <a:pt x="1583267" y="1223796"/>
                    <a:pt x="1680828" y="1222804"/>
                    <a:pt x="1778000" y="1215329"/>
                  </a:cubicBezTo>
                  <a:cubicBezTo>
                    <a:pt x="1815726" y="1212427"/>
                    <a:pt x="1821898" y="1193380"/>
                    <a:pt x="1854200" y="1177229"/>
                  </a:cubicBezTo>
                  <a:cubicBezTo>
                    <a:pt x="1866174" y="1171242"/>
                    <a:pt x="1879600" y="1168762"/>
                    <a:pt x="1892300" y="1164529"/>
                  </a:cubicBezTo>
                  <a:cubicBezTo>
                    <a:pt x="1905000" y="1151829"/>
                    <a:pt x="1914700" y="1135151"/>
                    <a:pt x="1930400" y="1126429"/>
                  </a:cubicBezTo>
                  <a:cubicBezTo>
                    <a:pt x="1953805" y="1113426"/>
                    <a:pt x="2006600" y="1101029"/>
                    <a:pt x="2006600" y="110102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자유형 101"/>
            <p:cNvSpPr/>
            <p:nvPr/>
          </p:nvSpPr>
          <p:spPr>
            <a:xfrm>
              <a:off x="9410700" y="2095500"/>
              <a:ext cx="2006600" cy="2006600"/>
            </a:xfrm>
            <a:custGeom>
              <a:avLst/>
              <a:gdLst>
                <a:gd name="connsiteX0" fmla="*/ 533400 w 2006600"/>
                <a:gd name="connsiteY0" fmla="*/ 2006600 h 2006600"/>
                <a:gd name="connsiteX1" fmla="*/ 546100 w 2006600"/>
                <a:gd name="connsiteY1" fmla="*/ 1930400 h 2006600"/>
                <a:gd name="connsiteX2" fmla="*/ 533400 w 2006600"/>
                <a:gd name="connsiteY2" fmla="*/ 1727200 h 2006600"/>
                <a:gd name="connsiteX3" fmla="*/ 495300 w 2006600"/>
                <a:gd name="connsiteY3" fmla="*/ 1600200 h 2006600"/>
                <a:gd name="connsiteX4" fmla="*/ 482600 w 2006600"/>
                <a:gd name="connsiteY4" fmla="*/ 1562100 h 2006600"/>
                <a:gd name="connsiteX5" fmla="*/ 457200 w 2006600"/>
                <a:gd name="connsiteY5" fmla="*/ 1524000 h 2006600"/>
                <a:gd name="connsiteX6" fmla="*/ 444500 w 2006600"/>
                <a:gd name="connsiteY6" fmla="*/ 1473200 h 2006600"/>
                <a:gd name="connsiteX7" fmla="*/ 419100 w 2006600"/>
                <a:gd name="connsiteY7" fmla="*/ 1397000 h 2006600"/>
                <a:gd name="connsiteX8" fmla="*/ 406400 w 2006600"/>
                <a:gd name="connsiteY8" fmla="*/ 1346200 h 2006600"/>
                <a:gd name="connsiteX9" fmla="*/ 381000 w 2006600"/>
                <a:gd name="connsiteY9" fmla="*/ 1295400 h 2006600"/>
                <a:gd name="connsiteX10" fmla="*/ 355600 w 2006600"/>
                <a:gd name="connsiteY10" fmla="*/ 1193800 h 2006600"/>
                <a:gd name="connsiteX11" fmla="*/ 330200 w 2006600"/>
                <a:gd name="connsiteY11" fmla="*/ 1143000 h 2006600"/>
                <a:gd name="connsiteX12" fmla="*/ 304800 w 2006600"/>
                <a:gd name="connsiteY12" fmla="*/ 1066800 h 2006600"/>
                <a:gd name="connsiteX13" fmla="*/ 292100 w 2006600"/>
                <a:gd name="connsiteY13" fmla="*/ 1016000 h 2006600"/>
                <a:gd name="connsiteX14" fmla="*/ 254000 w 2006600"/>
                <a:gd name="connsiteY14" fmla="*/ 927100 h 2006600"/>
                <a:gd name="connsiteX15" fmla="*/ 241300 w 2006600"/>
                <a:gd name="connsiteY15" fmla="*/ 876300 h 2006600"/>
                <a:gd name="connsiteX16" fmla="*/ 203200 w 2006600"/>
                <a:gd name="connsiteY16" fmla="*/ 812800 h 2006600"/>
                <a:gd name="connsiteX17" fmla="*/ 177800 w 2006600"/>
                <a:gd name="connsiteY17" fmla="*/ 736600 h 2006600"/>
                <a:gd name="connsiteX18" fmla="*/ 152400 w 2006600"/>
                <a:gd name="connsiteY18" fmla="*/ 698500 h 2006600"/>
                <a:gd name="connsiteX19" fmla="*/ 101600 w 2006600"/>
                <a:gd name="connsiteY19" fmla="*/ 596900 h 2006600"/>
                <a:gd name="connsiteX20" fmla="*/ 76200 w 2006600"/>
                <a:gd name="connsiteY20" fmla="*/ 495300 h 2006600"/>
                <a:gd name="connsiteX21" fmla="*/ 50800 w 2006600"/>
                <a:gd name="connsiteY21" fmla="*/ 457200 h 2006600"/>
                <a:gd name="connsiteX22" fmla="*/ 25400 w 2006600"/>
                <a:gd name="connsiteY22" fmla="*/ 330200 h 2006600"/>
                <a:gd name="connsiteX23" fmla="*/ 12700 w 2006600"/>
                <a:gd name="connsiteY23" fmla="*/ 279400 h 2006600"/>
                <a:gd name="connsiteX24" fmla="*/ 0 w 2006600"/>
                <a:gd name="connsiteY24" fmla="*/ 203200 h 2006600"/>
                <a:gd name="connsiteX25" fmla="*/ 63500 w 2006600"/>
                <a:gd name="connsiteY25" fmla="*/ 25400 h 2006600"/>
                <a:gd name="connsiteX26" fmla="*/ 101600 w 2006600"/>
                <a:gd name="connsiteY26" fmla="*/ 0 h 2006600"/>
                <a:gd name="connsiteX27" fmla="*/ 355600 w 2006600"/>
                <a:gd name="connsiteY27" fmla="*/ 12700 h 2006600"/>
                <a:gd name="connsiteX28" fmla="*/ 444500 w 2006600"/>
                <a:gd name="connsiteY28" fmla="*/ 38100 h 2006600"/>
                <a:gd name="connsiteX29" fmla="*/ 495300 w 2006600"/>
                <a:gd name="connsiteY29" fmla="*/ 50800 h 2006600"/>
                <a:gd name="connsiteX30" fmla="*/ 533400 w 2006600"/>
                <a:gd name="connsiteY30" fmla="*/ 76200 h 2006600"/>
                <a:gd name="connsiteX31" fmla="*/ 609600 w 2006600"/>
                <a:gd name="connsiteY31" fmla="*/ 101600 h 2006600"/>
                <a:gd name="connsiteX32" fmla="*/ 685800 w 2006600"/>
                <a:gd name="connsiteY32" fmla="*/ 152400 h 2006600"/>
                <a:gd name="connsiteX33" fmla="*/ 736600 w 2006600"/>
                <a:gd name="connsiteY33" fmla="*/ 177800 h 2006600"/>
                <a:gd name="connsiteX34" fmla="*/ 812800 w 2006600"/>
                <a:gd name="connsiteY34" fmla="*/ 254000 h 2006600"/>
                <a:gd name="connsiteX35" fmla="*/ 850900 w 2006600"/>
                <a:gd name="connsiteY35" fmla="*/ 266700 h 2006600"/>
                <a:gd name="connsiteX36" fmla="*/ 889000 w 2006600"/>
                <a:gd name="connsiteY36" fmla="*/ 292100 h 2006600"/>
                <a:gd name="connsiteX37" fmla="*/ 939800 w 2006600"/>
                <a:gd name="connsiteY37" fmla="*/ 317500 h 2006600"/>
                <a:gd name="connsiteX38" fmla="*/ 1016000 w 2006600"/>
                <a:gd name="connsiteY38" fmla="*/ 393700 h 2006600"/>
                <a:gd name="connsiteX39" fmla="*/ 1041400 w 2006600"/>
                <a:gd name="connsiteY39" fmla="*/ 431800 h 2006600"/>
                <a:gd name="connsiteX40" fmla="*/ 1117600 w 2006600"/>
                <a:gd name="connsiteY40" fmla="*/ 482600 h 2006600"/>
                <a:gd name="connsiteX41" fmla="*/ 1244600 w 2006600"/>
                <a:gd name="connsiteY41" fmla="*/ 596900 h 2006600"/>
                <a:gd name="connsiteX42" fmla="*/ 1308100 w 2006600"/>
                <a:gd name="connsiteY42" fmla="*/ 673100 h 2006600"/>
                <a:gd name="connsiteX43" fmla="*/ 1397000 w 2006600"/>
                <a:gd name="connsiteY43" fmla="*/ 774700 h 2006600"/>
                <a:gd name="connsiteX44" fmla="*/ 1422400 w 2006600"/>
                <a:gd name="connsiteY44" fmla="*/ 812800 h 2006600"/>
                <a:gd name="connsiteX45" fmla="*/ 1511300 w 2006600"/>
                <a:gd name="connsiteY45" fmla="*/ 863600 h 2006600"/>
                <a:gd name="connsiteX46" fmla="*/ 1549400 w 2006600"/>
                <a:gd name="connsiteY46" fmla="*/ 876300 h 2006600"/>
                <a:gd name="connsiteX47" fmla="*/ 1587500 w 2006600"/>
                <a:gd name="connsiteY47" fmla="*/ 901700 h 2006600"/>
                <a:gd name="connsiteX48" fmla="*/ 1625600 w 2006600"/>
                <a:gd name="connsiteY48" fmla="*/ 914400 h 2006600"/>
                <a:gd name="connsiteX49" fmla="*/ 1663700 w 2006600"/>
                <a:gd name="connsiteY49" fmla="*/ 939800 h 2006600"/>
                <a:gd name="connsiteX50" fmla="*/ 1714500 w 2006600"/>
                <a:gd name="connsiteY50" fmla="*/ 952500 h 2006600"/>
                <a:gd name="connsiteX51" fmla="*/ 1803400 w 2006600"/>
                <a:gd name="connsiteY51" fmla="*/ 977900 h 2006600"/>
                <a:gd name="connsiteX52" fmla="*/ 2006600 w 2006600"/>
                <a:gd name="connsiteY52" fmla="*/ 97790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006600" h="2006600">
                  <a:moveTo>
                    <a:pt x="533400" y="2006600"/>
                  </a:moveTo>
                  <a:cubicBezTo>
                    <a:pt x="537633" y="1981200"/>
                    <a:pt x="546100" y="1956150"/>
                    <a:pt x="546100" y="1930400"/>
                  </a:cubicBezTo>
                  <a:cubicBezTo>
                    <a:pt x="546100" y="1862535"/>
                    <a:pt x="540153" y="1794729"/>
                    <a:pt x="533400" y="1727200"/>
                  </a:cubicBezTo>
                  <a:cubicBezTo>
                    <a:pt x="530658" y="1699781"/>
                    <a:pt x="500984" y="1617252"/>
                    <a:pt x="495300" y="1600200"/>
                  </a:cubicBezTo>
                  <a:cubicBezTo>
                    <a:pt x="491067" y="1587500"/>
                    <a:pt x="490026" y="1573239"/>
                    <a:pt x="482600" y="1562100"/>
                  </a:cubicBezTo>
                  <a:lnTo>
                    <a:pt x="457200" y="1524000"/>
                  </a:lnTo>
                  <a:cubicBezTo>
                    <a:pt x="452967" y="1507067"/>
                    <a:pt x="449516" y="1489918"/>
                    <a:pt x="444500" y="1473200"/>
                  </a:cubicBezTo>
                  <a:cubicBezTo>
                    <a:pt x="436807" y="1447555"/>
                    <a:pt x="425594" y="1422975"/>
                    <a:pt x="419100" y="1397000"/>
                  </a:cubicBezTo>
                  <a:cubicBezTo>
                    <a:pt x="414867" y="1380067"/>
                    <a:pt x="412529" y="1362543"/>
                    <a:pt x="406400" y="1346200"/>
                  </a:cubicBezTo>
                  <a:cubicBezTo>
                    <a:pt x="399753" y="1328473"/>
                    <a:pt x="389467" y="1312333"/>
                    <a:pt x="381000" y="1295400"/>
                  </a:cubicBezTo>
                  <a:cubicBezTo>
                    <a:pt x="373546" y="1258129"/>
                    <a:pt x="370245" y="1227971"/>
                    <a:pt x="355600" y="1193800"/>
                  </a:cubicBezTo>
                  <a:cubicBezTo>
                    <a:pt x="348142" y="1176399"/>
                    <a:pt x="337231" y="1160578"/>
                    <a:pt x="330200" y="1143000"/>
                  </a:cubicBezTo>
                  <a:cubicBezTo>
                    <a:pt x="320256" y="1118141"/>
                    <a:pt x="311294" y="1092775"/>
                    <a:pt x="304800" y="1066800"/>
                  </a:cubicBezTo>
                  <a:cubicBezTo>
                    <a:pt x="300567" y="1049867"/>
                    <a:pt x="298229" y="1032343"/>
                    <a:pt x="292100" y="1016000"/>
                  </a:cubicBezTo>
                  <a:cubicBezTo>
                    <a:pt x="251460" y="907627"/>
                    <a:pt x="279230" y="1015404"/>
                    <a:pt x="254000" y="927100"/>
                  </a:cubicBezTo>
                  <a:cubicBezTo>
                    <a:pt x="249205" y="910317"/>
                    <a:pt x="248389" y="892250"/>
                    <a:pt x="241300" y="876300"/>
                  </a:cubicBezTo>
                  <a:cubicBezTo>
                    <a:pt x="231275" y="853743"/>
                    <a:pt x="213414" y="835272"/>
                    <a:pt x="203200" y="812800"/>
                  </a:cubicBezTo>
                  <a:cubicBezTo>
                    <a:pt x="192121" y="788426"/>
                    <a:pt x="192652" y="758877"/>
                    <a:pt x="177800" y="736600"/>
                  </a:cubicBezTo>
                  <a:cubicBezTo>
                    <a:pt x="169333" y="723900"/>
                    <a:pt x="159709" y="711900"/>
                    <a:pt x="152400" y="698500"/>
                  </a:cubicBezTo>
                  <a:cubicBezTo>
                    <a:pt x="134269" y="665259"/>
                    <a:pt x="101600" y="596900"/>
                    <a:pt x="101600" y="596900"/>
                  </a:cubicBezTo>
                  <a:cubicBezTo>
                    <a:pt x="96770" y="572748"/>
                    <a:pt x="89217" y="521335"/>
                    <a:pt x="76200" y="495300"/>
                  </a:cubicBezTo>
                  <a:cubicBezTo>
                    <a:pt x="69374" y="481648"/>
                    <a:pt x="59267" y="469900"/>
                    <a:pt x="50800" y="457200"/>
                  </a:cubicBezTo>
                  <a:cubicBezTo>
                    <a:pt x="42333" y="414867"/>
                    <a:pt x="35871" y="372083"/>
                    <a:pt x="25400" y="330200"/>
                  </a:cubicBezTo>
                  <a:cubicBezTo>
                    <a:pt x="21167" y="313267"/>
                    <a:pt x="16123" y="296516"/>
                    <a:pt x="12700" y="279400"/>
                  </a:cubicBezTo>
                  <a:cubicBezTo>
                    <a:pt x="7650" y="254150"/>
                    <a:pt x="4233" y="228600"/>
                    <a:pt x="0" y="203200"/>
                  </a:cubicBezTo>
                  <a:cubicBezTo>
                    <a:pt x="15894" y="12467"/>
                    <a:pt x="-33497" y="80827"/>
                    <a:pt x="63500" y="25400"/>
                  </a:cubicBezTo>
                  <a:cubicBezTo>
                    <a:pt x="76752" y="17827"/>
                    <a:pt x="88900" y="8467"/>
                    <a:pt x="101600" y="0"/>
                  </a:cubicBezTo>
                  <a:cubicBezTo>
                    <a:pt x="186267" y="4233"/>
                    <a:pt x="271120" y="5660"/>
                    <a:pt x="355600" y="12700"/>
                  </a:cubicBezTo>
                  <a:cubicBezTo>
                    <a:pt x="383625" y="15035"/>
                    <a:pt x="417270" y="30320"/>
                    <a:pt x="444500" y="38100"/>
                  </a:cubicBezTo>
                  <a:cubicBezTo>
                    <a:pt x="461283" y="42895"/>
                    <a:pt x="478367" y="46567"/>
                    <a:pt x="495300" y="50800"/>
                  </a:cubicBezTo>
                  <a:cubicBezTo>
                    <a:pt x="508000" y="59267"/>
                    <a:pt x="519452" y="70001"/>
                    <a:pt x="533400" y="76200"/>
                  </a:cubicBezTo>
                  <a:cubicBezTo>
                    <a:pt x="557866" y="87074"/>
                    <a:pt x="587323" y="86748"/>
                    <a:pt x="609600" y="101600"/>
                  </a:cubicBezTo>
                  <a:cubicBezTo>
                    <a:pt x="635000" y="118533"/>
                    <a:pt x="658496" y="138748"/>
                    <a:pt x="685800" y="152400"/>
                  </a:cubicBezTo>
                  <a:cubicBezTo>
                    <a:pt x="702733" y="160867"/>
                    <a:pt x="721817" y="165973"/>
                    <a:pt x="736600" y="177800"/>
                  </a:cubicBezTo>
                  <a:cubicBezTo>
                    <a:pt x="764650" y="200240"/>
                    <a:pt x="778722" y="242641"/>
                    <a:pt x="812800" y="254000"/>
                  </a:cubicBezTo>
                  <a:cubicBezTo>
                    <a:pt x="825500" y="258233"/>
                    <a:pt x="838926" y="260713"/>
                    <a:pt x="850900" y="266700"/>
                  </a:cubicBezTo>
                  <a:cubicBezTo>
                    <a:pt x="864552" y="273526"/>
                    <a:pt x="875748" y="284527"/>
                    <a:pt x="889000" y="292100"/>
                  </a:cubicBezTo>
                  <a:cubicBezTo>
                    <a:pt x="905438" y="301493"/>
                    <a:pt x="922867" y="309033"/>
                    <a:pt x="939800" y="317500"/>
                  </a:cubicBezTo>
                  <a:cubicBezTo>
                    <a:pt x="999660" y="407290"/>
                    <a:pt x="921484" y="299184"/>
                    <a:pt x="1016000" y="393700"/>
                  </a:cubicBezTo>
                  <a:cubicBezTo>
                    <a:pt x="1026793" y="404493"/>
                    <a:pt x="1029913" y="421749"/>
                    <a:pt x="1041400" y="431800"/>
                  </a:cubicBezTo>
                  <a:cubicBezTo>
                    <a:pt x="1064374" y="451902"/>
                    <a:pt x="1096014" y="461014"/>
                    <a:pt x="1117600" y="482600"/>
                  </a:cubicBezTo>
                  <a:cubicBezTo>
                    <a:pt x="1217293" y="582293"/>
                    <a:pt x="1171631" y="548254"/>
                    <a:pt x="1244600" y="596900"/>
                  </a:cubicBezTo>
                  <a:cubicBezTo>
                    <a:pt x="1335364" y="733046"/>
                    <a:pt x="1194017" y="526421"/>
                    <a:pt x="1308100" y="673100"/>
                  </a:cubicBezTo>
                  <a:cubicBezTo>
                    <a:pt x="1387882" y="775677"/>
                    <a:pt x="1323242" y="725528"/>
                    <a:pt x="1397000" y="774700"/>
                  </a:cubicBezTo>
                  <a:cubicBezTo>
                    <a:pt x="1405467" y="787400"/>
                    <a:pt x="1411607" y="802007"/>
                    <a:pt x="1422400" y="812800"/>
                  </a:cubicBezTo>
                  <a:cubicBezTo>
                    <a:pt x="1438343" y="828743"/>
                    <a:pt x="1493869" y="856129"/>
                    <a:pt x="1511300" y="863600"/>
                  </a:cubicBezTo>
                  <a:cubicBezTo>
                    <a:pt x="1523605" y="868873"/>
                    <a:pt x="1537426" y="870313"/>
                    <a:pt x="1549400" y="876300"/>
                  </a:cubicBezTo>
                  <a:cubicBezTo>
                    <a:pt x="1563052" y="883126"/>
                    <a:pt x="1573848" y="894874"/>
                    <a:pt x="1587500" y="901700"/>
                  </a:cubicBezTo>
                  <a:cubicBezTo>
                    <a:pt x="1599474" y="907687"/>
                    <a:pt x="1613626" y="908413"/>
                    <a:pt x="1625600" y="914400"/>
                  </a:cubicBezTo>
                  <a:cubicBezTo>
                    <a:pt x="1639252" y="921226"/>
                    <a:pt x="1649671" y="933787"/>
                    <a:pt x="1663700" y="939800"/>
                  </a:cubicBezTo>
                  <a:cubicBezTo>
                    <a:pt x="1679743" y="946676"/>
                    <a:pt x="1697717" y="947705"/>
                    <a:pt x="1714500" y="952500"/>
                  </a:cubicBezTo>
                  <a:cubicBezTo>
                    <a:pt x="1738691" y="959412"/>
                    <a:pt x="1779338" y="976697"/>
                    <a:pt x="1803400" y="977900"/>
                  </a:cubicBezTo>
                  <a:cubicBezTo>
                    <a:pt x="1871049" y="981282"/>
                    <a:pt x="1938867" y="977900"/>
                    <a:pt x="2006600" y="97790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33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 smtClean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 smtClean="0">
                <a:latin typeface="Helvetica95-Black" panose="020B0A00000000000000" pitchFamily="34" charset="0"/>
              </a:rPr>
              <a:t>-1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Ba, J., &amp;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Caruana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R. (2014). Do deep nets really need to be deep?. In Advances in neural information processing systems (pp. 2654-2662).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52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Logit could be understood as score of class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/>
          </p:nvPr>
        </p:nvGraphicFramePr>
        <p:xfrm>
          <a:off x="635723" y="3653427"/>
          <a:ext cx="53013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-2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-2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31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04467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94" name="타원 93"/>
          <p:cNvSpPr/>
          <p:nvPr/>
        </p:nvSpPr>
        <p:spPr>
          <a:xfrm>
            <a:off x="4923563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923563" y="2521946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923563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923563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923563" y="364546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897437" y="407218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897437" y="4429232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897437" y="4786283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897437" y="514333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897437" y="5500385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897437" y="587050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367398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789672" y="397177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9495571" y="3189707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251606" y="441735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8789672" y="463695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9327738" y="425620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601398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321672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6951190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486145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8117868" y="39067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743863" y="34140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069649" y="362195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15937" y="300663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9575170" y="260676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509853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7257409" y="4377087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7488186" y="484299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7849592" y="470801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8171809" y="516085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7814757" y="522181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8372106" y="545259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8798826" y="5448240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8572403" y="580964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8390944" y="406030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8660910" y="43302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9152944" y="483536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9031024" y="441300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9472480" y="456540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9472480" y="495293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7822205" y="375985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8026856" y="337668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545016" y="371196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7822205" y="309365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9269148" y="285878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9706480" y="2979100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9806629" y="344500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10377041" y="34537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9288469" y="250883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8944481" y="2556735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10429292" y="387172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10660069" y="3501615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7977863" y="487002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18697" y="490292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03475" y="3470366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32600" y="3898900"/>
            <a:ext cx="1104900" cy="1358900"/>
            <a:chOff x="6832600" y="3898900"/>
            <a:chExt cx="1104900" cy="1358900"/>
          </a:xfrm>
        </p:grpSpPr>
        <p:sp>
          <p:nvSpPr>
            <p:cNvPr id="5" name="타원 4"/>
            <p:cNvSpPr/>
            <p:nvPr/>
          </p:nvSpPr>
          <p:spPr>
            <a:xfrm>
              <a:off x="6832600" y="4572000"/>
              <a:ext cx="685800" cy="685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7251700" y="3898900"/>
              <a:ext cx="685800" cy="685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8" name="그림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901" y="1598094"/>
            <a:ext cx="5304672" cy="849093"/>
          </a:xfrm>
          <a:prstGeom prst="rect">
            <a:avLst/>
          </a:prstGeom>
        </p:spPr>
      </p:pic>
      <p:grpSp>
        <p:nvGrpSpPr>
          <p:cNvPr id="99" name="그룹 98"/>
          <p:cNvGrpSpPr/>
          <p:nvPr/>
        </p:nvGrpSpPr>
        <p:grpSpPr>
          <a:xfrm>
            <a:off x="7559048" y="2908663"/>
            <a:ext cx="2756263" cy="2612571"/>
            <a:chOff x="1619794" y="2847703"/>
            <a:chExt cx="2756263" cy="2612571"/>
          </a:xfrm>
        </p:grpSpPr>
        <p:sp>
          <p:nvSpPr>
            <p:cNvPr id="100" name="자유형 99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자유형 100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4813300" y="1667691"/>
            <a:ext cx="1208678" cy="465473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26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6426200" y="2060575"/>
            <a:ext cx="5029200" cy="4025900"/>
            <a:chOff x="6388100" y="2095500"/>
            <a:chExt cx="5029200" cy="4025900"/>
          </a:xfrm>
        </p:grpSpPr>
        <p:sp>
          <p:nvSpPr>
            <p:cNvPr id="104" name="자유형 103"/>
            <p:cNvSpPr/>
            <p:nvPr/>
          </p:nvSpPr>
          <p:spPr>
            <a:xfrm>
              <a:off x="6388100" y="4305300"/>
              <a:ext cx="2311400" cy="1816100"/>
            </a:xfrm>
            <a:custGeom>
              <a:avLst/>
              <a:gdLst>
                <a:gd name="connsiteX0" fmla="*/ 0 w 2311400"/>
                <a:gd name="connsiteY0" fmla="*/ 1816100 h 1816100"/>
                <a:gd name="connsiteX1" fmla="*/ 88900 w 2311400"/>
                <a:gd name="connsiteY1" fmla="*/ 1803400 h 1816100"/>
                <a:gd name="connsiteX2" fmla="*/ 165100 w 2311400"/>
                <a:gd name="connsiteY2" fmla="*/ 1727200 h 1816100"/>
                <a:gd name="connsiteX3" fmla="*/ 203200 w 2311400"/>
                <a:gd name="connsiteY3" fmla="*/ 1701800 h 1816100"/>
                <a:gd name="connsiteX4" fmla="*/ 254000 w 2311400"/>
                <a:gd name="connsiteY4" fmla="*/ 1625600 h 1816100"/>
                <a:gd name="connsiteX5" fmla="*/ 292100 w 2311400"/>
                <a:gd name="connsiteY5" fmla="*/ 1511300 h 1816100"/>
                <a:gd name="connsiteX6" fmla="*/ 330200 w 2311400"/>
                <a:gd name="connsiteY6" fmla="*/ 1409700 h 1816100"/>
                <a:gd name="connsiteX7" fmla="*/ 368300 w 2311400"/>
                <a:gd name="connsiteY7" fmla="*/ 1270000 h 1816100"/>
                <a:gd name="connsiteX8" fmla="*/ 381000 w 2311400"/>
                <a:gd name="connsiteY8" fmla="*/ 1028700 h 1816100"/>
                <a:gd name="connsiteX9" fmla="*/ 355600 w 2311400"/>
                <a:gd name="connsiteY9" fmla="*/ 647700 h 1816100"/>
                <a:gd name="connsiteX10" fmla="*/ 342900 w 2311400"/>
                <a:gd name="connsiteY10" fmla="*/ 609600 h 1816100"/>
                <a:gd name="connsiteX11" fmla="*/ 368300 w 2311400"/>
                <a:gd name="connsiteY11" fmla="*/ 241300 h 1816100"/>
                <a:gd name="connsiteX12" fmla="*/ 393700 w 2311400"/>
                <a:gd name="connsiteY12" fmla="*/ 165100 h 1816100"/>
                <a:gd name="connsiteX13" fmla="*/ 419100 w 2311400"/>
                <a:gd name="connsiteY13" fmla="*/ 127000 h 1816100"/>
                <a:gd name="connsiteX14" fmla="*/ 495300 w 2311400"/>
                <a:gd name="connsiteY14" fmla="*/ 38100 h 1816100"/>
                <a:gd name="connsiteX15" fmla="*/ 660400 w 2311400"/>
                <a:gd name="connsiteY15" fmla="*/ 0 h 1816100"/>
                <a:gd name="connsiteX16" fmla="*/ 774700 w 2311400"/>
                <a:gd name="connsiteY16" fmla="*/ 12700 h 1816100"/>
                <a:gd name="connsiteX17" fmla="*/ 850900 w 2311400"/>
                <a:gd name="connsiteY17" fmla="*/ 63500 h 1816100"/>
                <a:gd name="connsiteX18" fmla="*/ 889000 w 2311400"/>
                <a:gd name="connsiteY18" fmla="*/ 76200 h 1816100"/>
                <a:gd name="connsiteX19" fmla="*/ 965200 w 2311400"/>
                <a:gd name="connsiteY19" fmla="*/ 127000 h 1816100"/>
                <a:gd name="connsiteX20" fmla="*/ 1003300 w 2311400"/>
                <a:gd name="connsiteY20" fmla="*/ 152400 h 1816100"/>
                <a:gd name="connsiteX21" fmla="*/ 1054100 w 2311400"/>
                <a:gd name="connsiteY21" fmla="*/ 177800 h 1816100"/>
                <a:gd name="connsiteX22" fmla="*/ 1130300 w 2311400"/>
                <a:gd name="connsiteY22" fmla="*/ 228600 h 1816100"/>
                <a:gd name="connsiteX23" fmla="*/ 1282700 w 2311400"/>
                <a:gd name="connsiteY23" fmla="*/ 355600 h 1816100"/>
                <a:gd name="connsiteX24" fmla="*/ 1320800 w 2311400"/>
                <a:gd name="connsiteY24" fmla="*/ 381000 h 1816100"/>
                <a:gd name="connsiteX25" fmla="*/ 1397000 w 2311400"/>
                <a:gd name="connsiteY25" fmla="*/ 406400 h 1816100"/>
                <a:gd name="connsiteX26" fmla="*/ 1435100 w 2311400"/>
                <a:gd name="connsiteY26" fmla="*/ 431800 h 1816100"/>
                <a:gd name="connsiteX27" fmla="*/ 1524000 w 2311400"/>
                <a:gd name="connsiteY27" fmla="*/ 457200 h 1816100"/>
                <a:gd name="connsiteX28" fmla="*/ 1562100 w 2311400"/>
                <a:gd name="connsiteY28" fmla="*/ 469900 h 1816100"/>
                <a:gd name="connsiteX29" fmla="*/ 1689100 w 2311400"/>
                <a:gd name="connsiteY29" fmla="*/ 482600 h 1816100"/>
                <a:gd name="connsiteX30" fmla="*/ 2019300 w 2311400"/>
                <a:gd name="connsiteY30" fmla="*/ 469900 h 1816100"/>
                <a:gd name="connsiteX31" fmla="*/ 2057400 w 2311400"/>
                <a:gd name="connsiteY31" fmla="*/ 457200 h 1816100"/>
                <a:gd name="connsiteX32" fmla="*/ 2120900 w 2311400"/>
                <a:gd name="connsiteY32" fmla="*/ 444500 h 1816100"/>
                <a:gd name="connsiteX33" fmla="*/ 2235200 w 2311400"/>
                <a:gd name="connsiteY33" fmla="*/ 381000 h 1816100"/>
                <a:gd name="connsiteX34" fmla="*/ 2273300 w 2311400"/>
                <a:gd name="connsiteY34" fmla="*/ 355600 h 1816100"/>
                <a:gd name="connsiteX35" fmla="*/ 2311400 w 2311400"/>
                <a:gd name="connsiteY35" fmla="*/ 292100 h 181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11400" h="1816100">
                  <a:moveTo>
                    <a:pt x="0" y="1816100"/>
                  </a:moveTo>
                  <a:cubicBezTo>
                    <a:pt x="29633" y="1811867"/>
                    <a:pt x="62544" y="1817592"/>
                    <a:pt x="88900" y="1803400"/>
                  </a:cubicBezTo>
                  <a:cubicBezTo>
                    <a:pt x="120527" y="1786370"/>
                    <a:pt x="135212" y="1747125"/>
                    <a:pt x="165100" y="1727200"/>
                  </a:cubicBezTo>
                  <a:lnTo>
                    <a:pt x="203200" y="1701800"/>
                  </a:lnTo>
                  <a:cubicBezTo>
                    <a:pt x="245215" y="1575754"/>
                    <a:pt x="174723" y="1768298"/>
                    <a:pt x="254000" y="1625600"/>
                  </a:cubicBezTo>
                  <a:cubicBezTo>
                    <a:pt x="317500" y="1511300"/>
                    <a:pt x="254000" y="1587500"/>
                    <a:pt x="292100" y="1511300"/>
                  </a:cubicBezTo>
                  <a:cubicBezTo>
                    <a:pt x="334684" y="1426133"/>
                    <a:pt x="304262" y="1496158"/>
                    <a:pt x="330200" y="1409700"/>
                  </a:cubicBezTo>
                  <a:cubicBezTo>
                    <a:pt x="368871" y="1280796"/>
                    <a:pt x="345153" y="1385735"/>
                    <a:pt x="368300" y="1270000"/>
                  </a:cubicBezTo>
                  <a:cubicBezTo>
                    <a:pt x="372533" y="1189567"/>
                    <a:pt x="381000" y="1109245"/>
                    <a:pt x="381000" y="1028700"/>
                  </a:cubicBezTo>
                  <a:cubicBezTo>
                    <a:pt x="381000" y="908125"/>
                    <a:pt x="386308" y="770533"/>
                    <a:pt x="355600" y="647700"/>
                  </a:cubicBezTo>
                  <a:cubicBezTo>
                    <a:pt x="352353" y="634713"/>
                    <a:pt x="347133" y="622300"/>
                    <a:pt x="342900" y="609600"/>
                  </a:cubicBezTo>
                  <a:cubicBezTo>
                    <a:pt x="349130" y="453854"/>
                    <a:pt x="331092" y="365326"/>
                    <a:pt x="368300" y="241300"/>
                  </a:cubicBezTo>
                  <a:cubicBezTo>
                    <a:pt x="375993" y="215655"/>
                    <a:pt x="378848" y="187377"/>
                    <a:pt x="393700" y="165100"/>
                  </a:cubicBezTo>
                  <a:cubicBezTo>
                    <a:pt x="402167" y="152400"/>
                    <a:pt x="410228" y="139420"/>
                    <a:pt x="419100" y="127000"/>
                  </a:cubicBezTo>
                  <a:cubicBezTo>
                    <a:pt x="433511" y="106825"/>
                    <a:pt x="471478" y="52989"/>
                    <a:pt x="495300" y="38100"/>
                  </a:cubicBezTo>
                  <a:cubicBezTo>
                    <a:pt x="547654" y="5379"/>
                    <a:pt x="600308" y="7511"/>
                    <a:pt x="660400" y="0"/>
                  </a:cubicBezTo>
                  <a:cubicBezTo>
                    <a:pt x="698500" y="4233"/>
                    <a:pt x="738333" y="578"/>
                    <a:pt x="774700" y="12700"/>
                  </a:cubicBezTo>
                  <a:cubicBezTo>
                    <a:pt x="803660" y="22353"/>
                    <a:pt x="821940" y="53847"/>
                    <a:pt x="850900" y="63500"/>
                  </a:cubicBezTo>
                  <a:cubicBezTo>
                    <a:pt x="863600" y="67733"/>
                    <a:pt x="877298" y="69699"/>
                    <a:pt x="889000" y="76200"/>
                  </a:cubicBezTo>
                  <a:cubicBezTo>
                    <a:pt x="915685" y="91025"/>
                    <a:pt x="939800" y="110067"/>
                    <a:pt x="965200" y="127000"/>
                  </a:cubicBezTo>
                  <a:cubicBezTo>
                    <a:pt x="977900" y="135467"/>
                    <a:pt x="989648" y="145574"/>
                    <a:pt x="1003300" y="152400"/>
                  </a:cubicBezTo>
                  <a:cubicBezTo>
                    <a:pt x="1020233" y="160867"/>
                    <a:pt x="1038694" y="166796"/>
                    <a:pt x="1054100" y="177800"/>
                  </a:cubicBezTo>
                  <a:cubicBezTo>
                    <a:pt x="1137341" y="237258"/>
                    <a:pt x="1048571" y="201357"/>
                    <a:pt x="1130300" y="228600"/>
                  </a:cubicBezTo>
                  <a:cubicBezTo>
                    <a:pt x="1228086" y="326386"/>
                    <a:pt x="1176612" y="284875"/>
                    <a:pt x="1282700" y="355600"/>
                  </a:cubicBezTo>
                  <a:cubicBezTo>
                    <a:pt x="1295400" y="364067"/>
                    <a:pt x="1306320" y="376173"/>
                    <a:pt x="1320800" y="381000"/>
                  </a:cubicBezTo>
                  <a:cubicBezTo>
                    <a:pt x="1346200" y="389467"/>
                    <a:pt x="1374723" y="391548"/>
                    <a:pt x="1397000" y="406400"/>
                  </a:cubicBezTo>
                  <a:cubicBezTo>
                    <a:pt x="1409700" y="414867"/>
                    <a:pt x="1421448" y="424974"/>
                    <a:pt x="1435100" y="431800"/>
                  </a:cubicBezTo>
                  <a:cubicBezTo>
                    <a:pt x="1455400" y="441950"/>
                    <a:pt x="1505011" y="451775"/>
                    <a:pt x="1524000" y="457200"/>
                  </a:cubicBezTo>
                  <a:cubicBezTo>
                    <a:pt x="1536872" y="460878"/>
                    <a:pt x="1548869" y="467864"/>
                    <a:pt x="1562100" y="469900"/>
                  </a:cubicBezTo>
                  <a:cubicBezTo>
                    <a:pt x="1604150" y="476369"/>
                    <a:pt x="1646767" y="478367"/>
                    <a:pt x="1689100" y="482600"/>
                  </a:cubicBezTo>
                  <a:cubicBezTo>
                    <a:pt x="1799167" y="478367"/>
                    <a:pt x="1909413" y="477478"/>
                    <a:pt x="2019300" y="469900"/>
                  </a:cubicBezTo>
                  <a:cubicBezTo>
                    <a:pt x="2032655" y="468979"/>
                    <a:pt x="2044413" y="460447"/>
                    <a:pt x="2057400" y="457200"/>
                  </a:cubicBezTo>
                  <a:cubicBezTo>
                    <a:pt x="2078341" y="451965"/>
                    <a:pt x="2099959" y="449735"/>
                    <a:pt x="2120900" y="444500"/>
                  </a:cubicBezTo>
                  <a:cubicBezTo>
                    <a:pt x="2174548" y="431088"/>
                    <a:pt x="2178446" y="418836"/>
                    <a:pt x="2235200" y="381000"/>
                  </a:cubicBezTo>
                  <a:lnTo>
                    <a:pt x="2273300" y="355600"/>
                  </a:lnTo>
                  <a:cubicBezTo>
                    <a:pt x="2303951" y="309624"/>
                    <a:pt x="2291874" y="331152"/>
                    <a:pt x="2311400" y="29210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자유형 104"/>
            <p:cNvSpPr/>
            <p:nvPr/>
          </p:nvSpPr>
          <p:spPr>
            <a:xfrm>
              <a:off x="8077200" y="2848671"/>
              <a:ext cx="2006600" cy="2447229"/>
            </a:xfrm>
            <a:custGeom>
              <a:avLst/>
              <a:gdLst>
                <a:gd name="connsiteX0" fmla="*/ 152400 w 2006600"/>
                <a:gd name="connsiteY0" fmla="*/ 2447229 h 2447229"/>
                <a:gd name="connsiteX1" fmla="*/ 215900 w 2006600"/>
                <a:gd name="connsiteY1" fmla="*/ 2409129 h 2447229"/>
                <a:gd name="connsiteX2" fmla="*/ 266700 w 2006600"/>
                <a:gd name="connsiteY2" fmla="*/ 2358329 h 2447229"/>
                <a:gd name="connsiteX3" fmla="*/ 304800 w 2006600"/>
                <a:gd name="connsiteY3" fmla="*/ 2332929 h 2447229"/>
                <a:gd name="connsiteX4" fmla="*/ 368300 w 2006600"/>
                <a:gd name="connsiteY4" fmla="*/ 2205929 h 2447229"/>
                <a:gd name="connsiteX5" fmla="*/ 393700 w 2006600"/>
                <a:gd name="connsiteY5" fmla="*/ 2129729 h 2447229"/>
                <a:gd name="connsiteX6" fmla="*/ 406400 w 2006600"/>
                <a:gd name="connsiteY6" fmla="*/ 2028129 h 2447229"/>
                <a:gd name="connsiteX7" fmla="*/ 419100 w 2006600"/>
                <a:gd name="connsiteY7" fmla="*/ 1977329 h 2447229"/>
                <a:gd name="connsiteX8" fmla="*/ 431800 w 2006600"/>
                <a:gd name="connsiteY8" fmla="*/ 1863029 h 2447229"/>
                <a:gd name="connsiteX9" fmla="*/ 419100 w 2006600"/>
                <a:gd name="connsiteY9" fmla="*/ 1405829 h 2447229"/>
                <a:gd name="connsiteX10" fmla="*/ 406400 w 2006600"/>
                <a:gd name="connsiteY10" fmla="*/ 1367729 h 2447229"/>
                <a:gd name="connsiteX11" fmla="*/ 381000 w 2006600"/>
                <a:gd name="connsiteY11" fmla="*/ 1253429 h 2447229"/>
                <a:gd name="connsiteX12" fmla="*/ 368300 w 2006600"/>
                <a:gd name="connsiteY12" fmla="*/ 1215329 h 2447229"/>
                <a:gd name="connsiteX13" fmla="*/ 355600 w 2006600"/>
                <a:gd name="connsiteY13" fmla="*/ 1151829 h 2447229"/>
                <a:gd name="connsiteX14" fmla="*/ 342900 w 2006600"/>
                <a:gd name="connsiteY14" fmla="*/ 1113729 h 2447229"/>
                <a:gd name="connsiteX15" fmla="*/ 330200 w 2006600"/>
                <a:gd name="connsiteY15" fmla="*/ 1062929 h 2447229"/>
                <a:gd name="connsiteX16" fmla="*/ 304800 w 2006600"/>
                <a:gd name="connsiteY16" fmla="*/ 986729 h 2447229"/>
                <a:gd name="connsiteX17" fmla="*/ 254000 w 2006600"/>
                <a:gd name="connsiteY17" fmla="*/ 872429 h 2447229"/>
                <a:gd name="connsiteX18" fmla="*/ 228600 w 2006600"/>
                <a:gd name="connsiteY18" fmla="*/ 821629 h 2447229"/>
                <a:gd name="connsiteX19" fmla="*/ 203200 w 2006600"/>
                <a:gd name="connsiteY19" fmla="*/ 745429 h 2447229"/>
                <a:gd name="connsiteX20" fmla="*/ 177800 w 2006600"/>
                <a:gd name="connsiteY20" fmla="*/ 694629 h 2447229"/>
                <a:gd name="connsiteX21" fmla="*/ 165100 w 2006600"/>
                <a:gd name="connsiteY21" fmla="*/ 643829 h 2447229"/>
                <a:gd name="connsiteX22" fmla="*/ 152400 w 2006600"/>
                <a:gd name="connsiteY22" fmla="*/ 605729 h 2447229"/>
                <a:gd name="connsiteX23" fmla="*/ 139700 w 2006600"/>
                <a:gd name="connsiteY23" fmla="*/ 542229 h 2447229"/>
                <a:gd name="connsiteX24" fmla="*/ 127000 w 2006600"/>
                <a:gd name="connsiteY24" fmla="*/ 504129 h 2447229"/>
                <a:gd name="connsiteX25" fmla="*/ 101600 w 2006600"/>
                <a:gd name="connsiteY25" fmla="*/ 402529 h 2447229"/>
                <a:gd name="connsiteX26" fmla="*/ 76200 w 2006600"/>
                <a:gd name="connsiteY26" fmla="*/ 364429 h 2447229"/>
                <a:gd name="connsiteX27" fmla="*/ 50800 w 2006600"/>
                <a:gd name="connsiteY27" fmla="*/ 275529 h 2447229"/>
                <a:gd name="connsiteX28" fmla="*/ 25400 w 2006600"/>
                <a:gd name="connsiteY28" fmla="*/ 199329 h 2447229"/>
                <a:gd name="connsiteX29" fmla="*/ 12700 w 2006600"/>
                <a:gd name="connsiteY29" fmla="*/ 161229 h 2447229"/>
                <a:gd name="connsiteX30" fmla="*/ 0 w 2006600"/>
                <a:gd name="connsiteY30" fmla="*/ 110429 h 2447229"/>
                <a:gd name="connsiteX31" fmla="*/ 25400 w 2006600"/>
                <a:gd name="connsiteY31" fmla="*/ 8829 h 2447229"/>
                <a:gd name="connsiteX32" fmla="*/ 190500 w 2006600"/>
                <a:gd name="connsiteY32" fmla="*/ 21529 h 2447229"/>
                <a:gd name="connsiteX33" fmla="*/ 279400 w 2006600"/>
                <a:gd name="connsiteY33" fmla="*/ 46929 h 2447229"/>
                <a:gd name="connsiteX34" fmla="*/ 317500 w 2006600"/>
                <a:gd name="connsiteY34" fmla="*/ 72329 h 2447229"/>
                <a:gd name="connsiteX35" fmla="*/ 355600 w 2006600"/>
                <a:gd name="connsiteY35" fmla="*/ 85029 h 2447229"/>
                <a:gd name="connsiteX36" fmla="*/ 444500 w 2006600"/>
                <a:gd name="connsiteY36" fmla="*/ 135829 h 2447229"/>
                <a:gd name="connsiteX37" fmla="*/ 520700 w 2006600"/>
                <a:gd name="connsiteY37" fmla="*/ 212029 h 2447229"/>
                <a:gd name="connsiteX38" fmla="*/ 635000 w 2006600"/>
                <a:gd name="connsiteY38" fmla="*/ 313629 h 2447229"/>
                <a:gd name="connsiteX39" fmla="*/ 685800 w 2006600"/>
                <a:gd name="connsiteY39" fmla="*/ 389829 h 2447229"/>
                <a:gd name="connsiteX40" fmla="*/ 698500 w 2006600"/>
                <a:gd name="connsiteY40" fmla="*/ 427929 h 2447229"/>
                <a:gd name="connsiteX41" fmla="*/ 762000 w 2006600"/>
                <a:gd name="connsiteY41" fmla="*/ 504129 h 2447229"/>
                <a:gd name="connsiteX42" fmla="*/ 774700 w 2006600"/>
                <a:gd name="connsiteY42" fmla="*/ 542229 h 2447229"/>
                <a:gd name="connsiteX43" fmla="*/ 812800 w 2006600"/>
                <a:gd name="connsiteY43" fmla="*/ 580329 h 2447229"/>
                <a:gd name="connsiteX44" fmla="*/ 876300 w 2006600"/>
                <a:gd name="connsiteY44" fmla="*/ 656529 h 2447229"/>
                <a:gd name="connsiteX45" fmla="*/ 939800 w 2006600"/>
                <a:gd name="connsiteY45" fmla="*/ 732729 h 2447229"/>
                <a:gd name="connsiteX46" fmla="*/ 1016000 w 2006600"/>
                <a:gd name="connsiteY46" fmla="*/ 808929 h 2447229"/>
                <a:gd name="connsiteX47" fmla="*/ 1041400 w 2006600"/>
                <a:gd name="connsiteY47" fmla="*/ 847029 h 2447229"/>
                <a:gd name="connsiteX48" fmla="*/ 1117600 w 2006600"/>
                <a:gd name="connsiteY48" fmla="*/ 923229 h 2447229"/>
                <a:gd name="connsiteX49" fmla="*/ 1155700 w 2006600"/>
                <a:gd name="connsiteY49" fmla="*/ 974029 h 2447229"/>
                <a:gd name="connsiteX50" fmla="*/ 1193800 w 2006600"/>
                <a:gd name="connsiteY50" fmla="*/ 1012129 h 2447229"/>
                <a:gd name="connsiteX51" fmla="*/ 1219200 w 2006600"/>
                <a:gd name="connsiteY51" fmla="*/ 1050229 h 2447229"/>
                <a:gd name="connsiteX52" fmla="*/ 1257300 w 2006600"/>
                <a:gd name="connsiteY52" fmla="*/ 1088329 h 2447229"/>
                <a:gd name="connsiteX53" fmla="*/ 1282700 w 2006600"/>
                <a:gd name="connsiteY53" fmla="*/ 1126429 h 2447229"/>
                <a:gd name="connsiteX54" fmla="*/ 1358900 w 2006600"/>
                <a:gd name="connsiteY54" fmla="*/ 1177229 h 2447229"/>
                <a:gd name="connsiteX55" fmla="*/ 1397000 w 2006600"/>
                <a:gd name="connsiteY55" fmla="*/ 1202629 h 2447229"/>
                <a:gd name="connsiteX56" fmla="*/ 1485900 w 2006600"/>
                <a:gd name="connsiteY56" fmla="*/ 1228029 h 2447229"/>
                <a:gd name="connsiteX57" fmla="*/ 1778000 w 2006600"/>
                <a:gd name="connsiteY57" fmla="*/ 1215329 h 2447229"/>
                <a:gd name="connsiteX58" fmla="*/ 1854200 w 2006600"/>
                <a:gd name="connsiteY58" fmla="*/ 1177229 h 2447229"/>
                <a:gd name="connsiteX59" fmla="*/ 1892300 w 2006600"/>
                <a:gd name="connsiteY59" fmla="*/ 1164529 h 2447229"/>
                <a:gd name="connsiteX60" fmla="*/ 1930400 w 2006600"/>
                <a:gd name="connsiteY60" fmla="*/ 1126429 h 2447229"/>
                <a:gd name="connsiteX61" fmla="*/ 2006600 w 2006600"/>
                <a:gd name="connsiteY61" fmla="*/ 1101029 h 244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06600" h="2447229">
                  <a:moveTo>
                    <a:pt x="152400" y="2447229"/>
                  </a:moveTo>
                  <a:cubicBezTo>
                    <a:pt x="173567" y="2434529"/>
                    <a:pt x="196415" y="2424284"/>
                    <a:pt x="215900" y="2409129"/>
                  </a:cubicBezTo>
                  <a:cubicBezTo>
                    <a:pt x="234803" y="2394427"/>
                    <a:pt x="248518" y="2373914"/>
                    <a:pt x="266700" y="2358329"/>
                  </a:cubicBezTo>
                  <a:cubicBezTo>
                    <a:pt x="278289" y="2348396"/>
                    <a:pt x="292100" y="2341396"/>
                    <a:pt x="304800" y="2332929"/>
                  </a:cubicBezTo>
                  <a:cubicBezTo>
                    <a:pt x="378068" y="2223027"/>
                    <a:pt x="340886" y="2297310"/>
                    <a:pt x="368300" y="2205929"/>
                  </a:cubicBezTo>
                  <a:cubicBezTo>
                    <a:pt x="375993" y="2180284"/>
                    <a:pt x="393700" y="2129729"/>
                    <a:pt x="393700" y="2129729"/>
                  </a:cubicBezTo>
                  <a:cubicBezTo>
                    <a:pt x="397933" y="2095862"/>
                    <a:pt x="400789" y="2061795"/>
                    <a:pt x="406400" y="2028129"/>
                  </a:cubicBezTo>
                  <a:cubicBezTo>
                    <a:pt x="409269" y="2010912"/>
                    <a:pt x="416446" y="1994581"/>
                    <a:pt x="419100" y="1977329"/>
                  </a:cubicBezTo>
                  <a:cubicBezTo>
                    <a:pt x="424929" y="1939440"/>
                    <a:pt x="427567" y="1901129"/>
                    <a:pt x="431800" y="1863029"/>
                  </a:cubicBezTo>
                  <a:cubicBezTo>
                    <a:pt x="427567" y="1710629"/>
                    <a:pt x="426908" y="1558088"/>
                    <a:pt x="419100" y="1405829"/>
                  </a:cubicBezTo>
                  <a:cubicBezTo>
                    <a:pt x="418414" y="1392460"/>
                    <a:pt x="409647" y="1380716"/>
                    <a:pt x="406400" y="1367729"/>
                  </a:cubicBezTo>
                  <a:cubicBezTo>
                    <a:pt x="380211" y="1262974"/>
                    <a:pt x="407075" y="1344690"/>
                    <a:pt x="381000" y="1253429"/>
                  </a:cubicBezTo>
                  <a:cubicBezTo>
                    <a:pt x="377322" y="1240557"/>
                    <a:pt x="371547" y="1228316"/>
                    <a:pt x="368300" y="1215329"/>
                  </a:cubicBezTo>
                  <a:cubicBezTo>
                    <a:pt x="363065" y="1194388"/>
                    <a:pt x="360835" y="1172770"/>
                    <a:pt x="355600" y="1151829"/>
                  </a:cubicBezTo>
                  <a:cubicBezTo>
                    <a:pt x="352353" y="1138842"/>
                    <a:pt x="346578" y="1126601"/>
                    <a:pt x="342900" y="1113729"/>
                  </a:cubicBezTo>
                  <a:cubicBezTo>
                    <a:pt x="338105" y="1096946"/>
                    <a:pt x="335216" y="1079647"/>
                    <a:pt x="330200" y="1062929"/>
                  </a:cubicBezTo>
                  <a:cubicBezTo>
                    <a:pt x="322507" y="1037284"/>
                    <a:pt x="319652" y="1009006"/>
                    <a:pt x="304800" y="986729"/>
                  </a:cubicBezTo>
                  <a:cubicBezTo>
                    <a:pt x="230085" y="874656"/>
                    <a:pt x="344680" y="1053789"/>
                    <a:pt x="254000" y="872429"/>
                  </a:cubicBezTo>
                  <a:cubicBezTo>
                    <a:pt x="245533" y="855496"/>
                    <a:pt x="235631" y="839207"/>
                    <a:pt x="228600" y="821629"/>
                  </a:cubicBezTo>
                  <a:cubicBezTo>
                    <a:pt x="218656" y="796770"/>
                    <a:pt x="215174" y="769376"/>
                    <a:pt x="203200" y="745429"/>
                  </a:cubicBezTo>
                  <a:cubicBezTo>
                    <a:pt x="194733" y="728496"/>
                    <a:pt x="184447" y="712356"/>
                    <a:pt x="177800" y="694629"/>
                  </a:cubicBezTo>
                  <a:cubicBezTo>
                    <a:pt x="171671" y="678286"/>
                    <a:pt x="169895" y="660612"/>
                    <a:pt x="165100" y="643829"/>
                  </a:cubicBezTo>
                  <a:cubicBezTo>
                    <a:pt x="161422" y="630957"/>
                    <a:pt x="155647" y="618716"/>
                    <a:pt x="152400" y="605729"/>
                  </a:cubicBezTo>
                  <a:cubicBezTo>
                    <a:pt x="147165" y="584788"/>
                    <a:pt x="144935" y="563170"/>
                    <a:pt x="139700" y="542229"/>
                  </a:cubicBezTo>
                  <a:cubicBezTo>
                    <a:pt x="136453" y="529242"/>
                    <a:pt x="130522" y="517044"/>
                    <a:pt x="127000" y="504129"/>
                  </a:cubicBezTo>
                  <a:cubicBezTo>
                    <a:pt x="117815" y="470450"/>
                    <a:pt x="120964" y="431575"/>
                    <a:pt x="101600" y="402529"/>
                  </a:cubicBezTo>
                  <a:cubicBezTo>
                    <a:pt x="93133" y="389829"/>
                    <a:pt x="83026" y="378081"/>
                    <a:pt x="76200" y="364429"/>
                  </a:cubicBezTo>
                  <a:cubicBezTo>
                    <a:pt x="65530" y="343089"/>
                    <a:pt x="56904" y="295874"/>
                    <a:pt x="50800" y="275529"/>
                  </a:cubicBezTo>
                  <a:cubicBezTo>
                    <a:pt x="43107" y="249884"/>
                    <a:pt x="33867" y="224729"/>
                    <a:pt x="25400" y="199329"/>
                  </a:cubicBezTo>
                  <a:cubicBezTo>
                    <a:pt x="21167" y="186629"/>
                    <a:pt x="15947" y="174216"/>
                    <a:pt x="12700" y="161229"/>
                  </a:cubicBezTo>
                  <a:lnTo>
                    <a:pt x="0" y="110429"/>
                  </a:lnTo>
                  <a:cubicBezTo>
                    <a:pt x="8467" y="76562"/>
                    <a:pt x="-6234" y="23591"/>
                    <a:pt x="25400" y="8829"/>
                  </a:cubicBezTo>
                  <a:cubicBezTo>
                    <a:pt x="75418" y="-14513"/>
                    <a:pt x="135682" y="15080"/>
                    <a:pt x="190500" y="21529"/>
                  </a:cubicBezTo>
                  <a:cubicBezTo>
                    <a:pt x="201142" y="22781"/>
                    <a:pt x="265502" y="39980"/>
                    <a:pt x="279400" y="46929"/>
                  </a:cubicBezTo>
                  <a:cubicBezTo>
                    <a:pt x="293052" y="53755"/>
                    <a:pt x="303848" y="65503"/>
                    <a:pt x="317500" y="72329"/>
                  </a:cubicBezTo>
                  <a:cubicBezTo>
                    <a:pt x="329474" y="78316"/>
                    <a:pt x="343295" y="79756"/>
                    <a:pt x="355600" y="85029"/>
                  </a:cubicBezTo>
                  <a:cubicBezTo>
                    <a:pt x="400716" y="104365"/>
                    <a:pt x="406236" y="110320"/>
                    <a:pt x="444500" y="135829"/>
                  </a:cubicBezTo>
                  <a:cubicBezTo>
                    <a:pt x="493001" y="208580"/>
                    <a:pt x="441936" y="141142"/>
                    <a:pt x="520700" y="212029"/>
                  </a:cubicBezTo>
                  <a:cubicBezTo>
                    <a:pt x="644976" y="323877"/>
                    <a:pt x="551170" y="257742"/>
                    <a:pt x="635000" y="313629"/>
                  </a:cubicBezTo>
                  <a:cubicBezTo>
                    <a:pt x="651933" y="339029"/>
                    <a:pt x="676147" y="360869"/>
                    <a:pt x="685800" y="389829"/>
                  </a:cubicBezTo>
                  <a:cubicBezTo>
                    <a:pt x="690033" y="402529"/>
                    <a:pt x="691074" y="416790"/>
                    <a:pt x="698500" y="427929"/>
                  </a:cubicBezTo>
                  <a:cubicBezTo>
                    <a:pt x="754675" y="512191"/>
                    <a:pt x="720449" y="421027"/>
                    <a:pt x="762000" y="504129"/>
                  </a:cubicBezTo>
                  <a:cubicBezTo>
                    <a:pt x="767987" y="516103"/>
                    <a:pt x="767274" y="531090"/>
                    <a:pt x="774700" y="542229"/>
                  </a:cubicBezTo>
                  <a:cubicBezTo>
                    <a:pt x="784663" y="557173"/>
                    <a:pt x="802361" y="565714"/>
                    <a:pt x="812800" y="580329"/>
                  </a:cubicBezTo>
                  <a:cubicBezTo>
                    <a:pt x="871393" y="662359"/>
                    <a:pt x="801190" y="606456"/>
                    <a:pt x="876300" y="656529"/>
                  </a:cubicBezTo>
                  <a:cubicBezTo>
                    <a:pt x="900556" y="729298"/>
                    <a:pt x="870602" y="663531"/>
                    <a:pt x="939800" y="732729"/>
                  </a:cubicBezTo>
                  <a:cubicBezTo>
                    <a:pt x="1034316" y="827245"/>
                    <a:pt x="926210" y="749069"/>
                    <a:pt x="1016000" y="808929"/>
                  </a:cubicBezTo>
                  <a:cubicBezTo>
                    <a:pt x="1024467" y="821629"/>
                    <a:pt x="1031259" y="835621"/>
                    <a:pt x="1041400" y="847029"/>
                  </a:cubicBezTo>
                  <a:cubicBezTo>
                    <a:pt x="1065265" y="873877"/>
                    <a:pt x="1096047" y="894492"/>
                    <a:pt x="1117600" y="923229"/>
                  </a:cubicBezTo>
                  <a:cubicBezTo>
                    <a:pt x="1130300" y="940162"/>
                    <a:pt x="1141925" y="957958"/>
                    <a:pt x="1155700" y="974029"/>
                  </a:cubicBezTo>
                  <a:cubicBezTo>
                    <a:pt x="1167389" y="987666"/>
                    <a:pt x="1182302" y="998331"/>
                    <a:pt x="1193800" y="1012129"/>
                  </a:cubicBezTo>
                  <a:cubicBezTo>
                    <a:pt x="1203571" y="1023855"/>
                    <a:pt x="1209429" y="1038503"/>
                    <a:pt x="1219200" y="1050229"/>
                  </a:cubicBezTo>
                  <a:cubicBezTo>
                    <a:pt x="1230698" y="1064027"/>
                    <a:pt x="1245802" y="1074531"/>
                    <a:pt x="1257300" y="1088329"/>
                  </a:cubicBezTo>
                  <a:cubicBezTo>
                    <a:pt x="1267071" y="1100055"/>
                    <a:pt x="1271213" y="1116378"/>
                    <a:pt x="1282700" y="1126429"/>
                  </a:cubicBezTo>
                  <a:cubicBezTo>
                    <a:pt x="1305674" y="1146531"/>
                    <a:pt x="1333500" y="1160296"/>
                    <a:pt x="1358900" y="1177229"/>
                  </a:cubicBezTo>
                  <a:cubicBezTo>
                    <a:pt x="1371600" y="1185696"/>
                    <a:pt x="1382192" y="1198927"/>
                    <a:pt x="1397000" y="1202629"/>
                  </a:cubicBezTo>
                  <a:cubicBezTo>
                    <a:pt x="1460787" y="1218576"/>
                    <a:pt x="1431241" y="1209809"/>
                    <a:pt x="1485900" y="1228029"/>
                  </a:cubicBezTo>
                  <a:cubicBezTo>
                    <a:pt x="1583267" y="1223796"/>
                    <a:pt x="1680828" y="1222804"/>
                    <a:pt x="1778000" y="1215329"/>
                  </a:cubicBezTo>
                  <a:cubicBezTo>
                    <a:pt x="1815726" y="1212427"/>
                    <a:pt x="1821898" y="1193380"/>
                    <a:pt x="1854200" y="1177229"/>
                  </a:cubicBezTo>
                  <a:cubicBezTo>
                    <a:pt x="1866174" y="1171242"/>
                    <a:pt x="1879600" y="1168762"/>
                    <a:pt x="1892300" y="1164529"/>
                  </a:cubicBezTo>
                  <a:cubicBezTo>
                    <a:pt x="1905000" y="1151829"/>
                    <a:pt x="1914700" y="1135151"/>
                    <a:pt x="1930400" y="1126429"/>
                  </a:cubicBezTo>
                  <a:cubicBezTo>
                    <a:pt x="1953805" y="1113426"/>
                    <a:pt x="2006600" y="1101029"/>
                    <a:pt x="2006600" y="110102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자유형 105"/>
            <p:cNvSpPr/>
            <p:nvPr/>
          </p:nvSpPr>
          <p:spPr>
            <a:xfrm>
              <a:off x="9410700" y="2095500"/>
              <a:ext cx="2006600" cy="2006600"/>
            </a:xfrm>
            <a:custGeom>
              <a:avLst/>
              <a:gdLst>
                <a:gd name="connsiteX0" fmla="*/ 533400 w 2006600"/>
                <a:gd name="connsiteY0" fmla="*/ 2006600 h 2006600"/>
                <a:gd name="connsiteX1" fmla="*/ 546100 w 2006600"/>
                <a:gd name="connsiteY1" fmla="*/ 1930400 h 2006600"/>
                <a:gd name="connsiteX2" fmla="*/ 533400 w 2006600"/>
                <a:gd name="connsiteY2" fmla="*/ 1727200 h 2006600"/>
                <a:gd name="connsiteX3" fmla="*/ 495300 w 2006600"/>
                <a:gd name="connsiteY3" fmla="*/ 1600200 h 2006600"/>
                <a:gd name="connsiteX4" fmla="*/ 482600 w 2006600"/>
                <a:gd name="connsiteY4" fmla="*/ 1562100 h 2006600"/>
                <a:gd name="connsiteX5" fmla="*/ 457200 w 2006600"/>
                <a:gd name="connsiteY5" fmla="*/ 1524000 h 2006600"/>
                <a:gd name="connsiteX6" fmla="*/ 444500 w 2006600"/>
                <a:gd name="connsiteY6" fmla="*/ 1473200 h 2006600"/>
                <a:gd name="connsiteX7" fmla="*/ 419100 w 2006600"/>
                <a:gd name="connsiteY7" fmla="*/ 1397000 h 2006600"/>
                <a:gd name="connsiteX8" fmla="*/ 406400 w 2006600"/>
                <a:gd name="connsiteY8" fmla="*/ 1346200 h 2006600"/>
                <a:gd name="connsiteX9" fmla="*/ 381000 w 2006600"/>
                <a:gd name="connsiteY9" fmla="*/ 1295400 h 2006600"/>
                <a:gd name="connsiteX10" fmla="*/ 355600 w 2006600"/>
                <a:gd name="connsiteY10" fmla="*/ 1193800 h 2006600"/>
                <a:gd name="connsiteX11" fmla="*/ 330200 w 2006600"/>
                <a:gd name="connsiteY11" fmla="*/ 1143000 h 2006600"/>
                <a:gd name="connsiteX12" fmla="*/ 304800 w 2006600"/>
                <a:gd name="connsiteY12" fmla="*/ 1066800 h 2006600"/>
                <a:gd name="connsiteX13" fmla="*/ 292100 w 2006600"/>
                <a:gd name="connsiteY13" fmla="*/ 1016000 h 2006600"/>
                <a:gd name="connsiteX14" fmla="*/ 254000 w 2006600"/>
                <a:gd name="connsiteY14" fmla="*/ 927100 h 2006600"/>
                <a:gd name="connsiteX15" fmla="*/ 241300 w 2006600"/>
                <a:gd name="connsiteY15" fmla="*/ 876300 h 2006600"/>
                <a:gd name="connsiteX16" fmla="*/ 203200 w 2006600"/>
                <a:gd name="connsiteY16" fmla="*/ 812800 h 2006600"/>
                <a:gd name="connsiteX17" fmla="*/ 177800 w 2006600"/>
                <a:gd name="connsiteY17" fmla="*/ 736600 h 2006600"/>
                <a:gd name="connsiteX18" fmla="*/ 152400 w 2006600"/>
                <a:gd name="connsiteY18" fmla="*/ 698500 h 2006600"/>
                <a:gd name="connsiteX19" fmla="*/ 101600 w 2006600"/>
                <a:gd name="connsiteY19" fmla="*/ 596900 h 2006600"/>
                <a:gd name="connsiteX20" fmla="*/ 76200 w 2006600"/>
                <a:gd name="connsiteY20" fmla="*/ 495300 h 2006600"/>
                <a:gd name="connsiteX21" fmla="*/ 50800 w 2006600"/>
                <a:gd name="connsiteY21" fmla="*/ 457200 h 2006600"/>
                <a:gd name="connsiteX22" fmla="*/ 25400 w 2006600"/>
                <a:gd name="connsiteY22" fmla="*/ 330200 h 2006600"/>
                <a:gd name="connsiteX23" fmla="*/ 12700 w 2006600"/>
                <a:gd name="connsiteY23" fmla="*/ 279400 h 2006600"/>
                <a:gd name="connsiteX24" fmla="*/ 0 w 2006600"/>
                <a:gd name="connsiteY24" fmla="*/ 203200 h 2006600"/>
                <a:gd name="connsiteX25" fmla="*/ 63500 w 2006600"/>
                <a:gd name="connsiteY25" fmla="*/ 25400 h 2006600"/>
                <a:gd name="connsiteX26" fmla="*/ 101600 w 2006600"/>
                <a:gd name="connsiteY26" fmla="*/ 0 h 2006600"/>
                <a:gd name="connsiteX27" fmla="*/ 355600 w 2006600"/>
                <a:gd name="connsiteY27" fmla="*/ 12700 h 2006600"/>
                <a:gd name="connsiteX28" fmla="*/ 444500 w 2006600"/>
                <a:gd name="connsiteY28" fmla="*/ 38100 h 2006600"/>
                <a:gd name="connsiteX29" fmla="*/ 495300 w 2006600"/>
                <a:gd name="connsiteY29" fmla="*/ 50800 h 2006600"/>
                <a:gd name="connsiteX30" fmla="*/ 533400 w 2006600"/>
                <a:gd name="connsiteY30" fmla="*/ 76200 h 2006600"/>
                <a:gd name="connsiteX31" fmla="*/ 609600 w 2006600"/>
                <a:gd name="connsiteY31" fmla="*/ 101600 h 2006600"/>
                <a:gd name="connsiteX32" fmla="*/ 685800 w 2006600"/>
                <a:gd name="connsiteY32" fmla="*/ 152400 h 2006600"/>
                <a:gd name="connsiteX33" fmla="*/ 736600 w 2006600"/>
                <a:gd name="connsiteY33" fmla="*/ 177800 h 2006600"/>
                <a:gd name="connsiteX34" fmla="*/ 812800 w 2006600"/>
                <a:gd name="connsiteY34" fmla="*/ 254000 h 2006600"/>
                <a:gd name="connsiteX35" fmla="*/ 850900 w 2006600"/>
                <a:gd name="connsiteY35" fmla="*/ 266700 h 2006600"/>
                <a:gd name="connsiteX36" fmla="*/ 889000 w 2006600"/>
                <a:gd name="connsiteY36" fmla="*/ 292100 h 2006600"/>
                <a:gd name="connsiteX37" fmla="*/ 939800 w 2006600"/>
                <a:gd name="connsiteY37" fmla="*/ 317500 h 2006600"/>
                <a:gd name="connsiteX38" fmla="*/ 1016000 w 2006600"/>
                <a:gd name="connsiteY38" fmla="*/ 393700 h 2006600"/>
                <a:gd name="connsiteX39" fmla="*/ 1041400 w 2006600"/>
                <a:gd name="connsiteY39" fmla="*/ 431800 h 2006600"/>
                <a:gd name="connsiteX40" fmla="*/ 1117600 w 2006600"/>
                <a:gd name="connsiteY40" fmla="*/ 482600 h 2006600"/>
                <a:gd name="connsiteX41" fmla="*/ 1244600 w 2006600"/>
                <a:gd name="connsiteY41" fmla="*/ 596900 h 2006600"/>
                <a:gd name="connsiteX42" fmla="*/ 1308100 w 2006600"/>
                <a:gd name="connsiteY42" fmla="*/ 673100 h 2006600"/>
                <a:gd name="connsiteX43" fmla="*/ 1397000 w 2006600"/>
                <a:gd name="connsiteY43" fmla="*/ 774700 h 2006600"/>
                <a:gd name="connsiteX44" fmla="*/ 1422400 w 2006600"/>
                <a:gd name="connsiteY44" fmla="*/ 812800 h 2006600"/>
                <a:gd name="connsiteX45" fmla="*/ 1511300 w 2006600"/>
                <a:gd name="connsiteY45" fmla="*/ 863600 h 2006600"/>
                <a:gd name="connsiteX46" fmla="*/ 1549400 w 2006600"/>
                <a:gd name="connsiteY46" fmla="*/ 876300 h 2006600"/>
                <a:gd name="connsiteX47" fmla="*/ 1587500 w 2006600"/>
                <a:gd name="connsiteY47" fmla="*/ 901700 h 2006600"/>
                <a:gd name="connsiteX48" fmla="*/ 1625600 w 2006600"/>
                <a:gd name="connsiteY48" fmla="*/ 914400 h 2006600"/>
                <a:gd name="connsiteX49" fmla="*/ 1663700 w 2006600"/>
                <a:gd name="connsiteY49" fmla="*/ 939800 h 2006600"/>
                <a:gd name="connsiteX50" fmla="*/ 1714500 w 2006600"/>
                <a:gd name="connsiteY50" fmla="*/ 952500 h 2006600"/>
                <a:gd name="connsiteX51" fmla="*/ 1803400 w 2006600"/>
                <a:gd name="connsiteY51" fmla="*/ 977900 h 2006600"/>
                <a:gd name="connsiteX52" fmla="*/ 2006600 w 2006600"/>
                <a:gd name="connsiteY52" fmla="*/ 97790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006600" h="2006600">
                  <a:moveTo>
                    <a:pt x="533400" y="2006600"/>
                  </a:moveTo>
                  <a:cubicBezTo>
                    <a:pt x="537633" y="1981200"/>
                    <a:pt x="546100" y="1956150"/>
                    <a:pt x="546100" y="1930400"/>
                  </a:cubicBezTo>
                  <a:cubicBezTo>
                    <a:pt x="546100" y="1862535"/>
                    <a:pt x="540153" y="1794729"/>
                    <a:pt x="533400" y="1727200"/>
                  </a:cubicBezTo>
                  <a:cubicBezTo>
                    <a:pt x="530658" y="1699781"/>
                    <a:pt x="500984" y="1617252"/>
                    <a:pt x="495300" y="1600200"/>
                  </a:cubicBezTo>
                  <a:cubicBezTo>
                    <a:pt x="491067" y="1587500"/>
                    <a:pt x="490026" y="1573239"/>
                    <a:pt x="482600" y="1562100"/>
                  </a:cubicBezTo>
                  <a:lnTo>
                    <a:pt x="457200" y="1524000"/>
                  </a:lnTo>
                  <a:cubicBezTo>
                    <a:pt x="452967" y="1507067"/>
                    <a:pt x="449516" y="1489918"/>
                    <a:pt x="444500" y="1473200"/>
                  </a:cubicBezTo>
                  <a:cubicBezTo>
                    <a:pt x="436807" y="1447555"/>
                    <a:pt x="425594" y="1422975"/>
                    <a:pt x="419100" y="1397000"/>
                  </a:cubicBezTo>
                  <a:cubicBezTo>
                    <a:pt x="414867" y="1380067"/>
                    <a:pt x="412529" y="1362543"/>
                    <a:pt x="406400" y="1346200"/>
                  </a:cubicBezTo>
                  <a:cubicBezTo>
                    <a:pt x="399753" y="1328473"/>
                    <a:pt x="389467" y="1312333"/>
                    <a:pt x="381000" y="1295400"/>
                  </a:cubicBezTo>
                  <a:cubicBezTo>
                    <a:pt x="373546" y="1258129"/>
                    <a:pt x="370245" y="1227971"/>
                    <a:pt x="355600" y="1193800"/>
                  </a:cubicBezTo>
                  <a:cubicBezTo>
                    <a:pt x="348142" y="1176399"/>
                    <a:pt x="337231" y="1160578"/>
                    <a:pt x="330200" y="1143000"/>
                  </a:cubicBezTo>
                  <a:cubicBezTo>
                    <a:pt x="320256" y="1118141"/>
                    <a:pt x="311294" y="1092775"/>
                    <a:pt x="304800" y="1066800"/>
                  </a:cubicBezTo>
                  <a:cubicBezTo>
                    <a:pt x="300567" y="1049867"/>
                    <a:pt x="298229" y="1032343"/>
                    <a:pt x="292100" y="1016000"/>
                  </a:cubicBezTo>
                  <a:cubicBezTo>
                    <a:pt x="251460" y="907627"/>
                    <a:pt x="279230" y="1015404"/>
                    <a:pt x="254000" y="927100"/>
                  </a:cubicBezTo>
                  <a:cubicBezTo>
                    <a:pt x="249205" y="910317"/>
                    <a:pt x="248389" y="892250"/>
                    <a:pt x="241300" y="876300"/>
                  </a:cubicBezTo>
                  <a:cubicBezTo>
                    <a:pt x="231275" y="853743"/>
                    <a:pt x="213414" y="835272"/>
                    <a:pt x="203200" y="812800"/>
                  </a:cubicBezTo>
                  <a:cubicBezTo>
                    <a:pt x="192121" y="788426"/>
                    <a:pt x="192652" y="758877"/>
                    <a:pt x="177800" y="736600"/>
                  </a:cubicBezTo>
                  <a:cubicBezTo>
                    <a:pt x="169333" y="723900"/>
                    <a:pt x="159709" y="711900"/>
                    <a:pt x="152400" y="698500"/>
                  </a:cubicBezTo>
                  <a:cubicBezTo>
                    <a:pt x="134269" y="665259"/>
                    <a:pt x="101600" y="596900"/>
                    <a:pt x="101600" y="596900"/>
                  </a:cubicBezTo>
                  <a:cubicBezTo>
                    <a:pt x="96770" y="572748"/>
                    <a:pt x="89217" y="521335"/>
                    <a:pt x="76200" y="495300"/>
                  </a:cubicBezTo>
                  <a:cubicBezTo>
                    <a:pt x="69374" y="481648"/>
                    <a:pt x="59267" y="469900"/>
                    <a:pt x="50800" y="457200"/>
                  </a:cubicBezTo>
                  <a:cubicBezTo>
                    <a:pt x="42333" y="414867"/>
                    <a:pt x="35871" y="372083"/>
                    <a:pt x="25400" y="330200"/>
                  </a:cubicBezTo>
                  <a:cubicBezTo>
                    <a:pt x="21167" y="313267"/>
                    <a:pt x="16123" y="296516"/>
                    <a:pt x="12700" y="279400"/>
                  </a:cubicBezTo>
                  <a:cubicBezTo>
                    <a:pt x="7650" y="254150"/>
                    <a:pt x="4233" y="228600"/>
                    <a:pt x="0" y="203200"/>
                  </a:cubicBezTo>
                  <a:cubicBezTo>
                    <a:pt x="15894" y="12467"/>
                    <a:pt x="-33497" y="80827"/>
                    <a:pt x="63500" y="25400"/>
                  </a:cubicBezTo>
                  <a:cubicBezTo>
                    <a:pt x="76752" y="17827"/>
                    <a:pt x="88900" y="8467"/>
                    <a:pt x="101600" y="0"/>
                  </a:cubicBezTo>
                  <a:cubicBezTo>
                    <a:pt x="186267" y="4233"/>
                    <a:pt x="271120" y="5660"/>
                    <a:pt x="355600" y="12700"/>
                  </a:cubicBezTo>
                  <a:cubicBezTo>
                    <a:pt x="383625" y="15035"/>
                    <a:pt x="417270" y="30320"/>
                    <a:pt x="444500" y="38100"/>
                  </a:cubicBezTo>
                  <a:cubicBezTo>
                    <a:pt x="461283" y="42895"/>
                    <a:pt x="478367" y="46567"/>
                    <a:pt x="495300" y="50800"/>
                  </a:cubicBezTo>
                  <a:cubicBezTo>
                    <a:pt x="508000" y="59267"/>
                    <a:pt x="519452" y="70001"/>
                    <a:pt x="533400" y="76200"/>
                  </a:cubicBezTo>
                  <a:cubicBezTo>
                    <a:pt x="557866" y="87074"/>
                    <a:pt x="587323" y="86748"/>
                    <a:pt x="609600" y="101600"/>
                  </a:cubicBezTo>
                  <a:cubicBezTo>
                    <a:pt x="635000" y="118533"/>
                    <a:pt x="658496" y="138748"/>
                    <a:pt x="685800" y="152400"/>
                  </a:cubicBezTo>
                  <a:cubicBezTo>
                    <a:pt x="702733" y="160867"/>
                    <a:pt x="721817" y="165973"/>
                    <a:pt x="736600" y="177800"/>
                  </a:cubicBezTo>
                  <a:cubicBezTo>
                    <a:pt x="764650" y="200240"/>
                    <a:pt x="778722" y="242641"/>
                    <a:pt x="812800" y="254000"/>
                  </a:cubicBezTo>
                  <a:cubicBezTo>
                    <a:pt x="825500" y="258233"/>
                    <a:pt x="838926" y="260713"/>
                    <a:pt x="850900" y="266700"/>
                  </a:cubicBezTo>
                  <a:cubicBezTo>
                    <a:pt x="864552" y="273526"/>
                    <a:pt x="875748" y="284527"/>
                    <a:pt x="889000" y="292100"/>
                  </a:cubicBezTo>
                  <a:cubicBezTo>
                    <a:pt x="905438" y="301493"/>
                    <a:pt x="922867" y="309033"/>
                    <a:pt x="939800" y="317500"/>
                  </a:cubicBezTo>
                  <a:cubicBezTo>
                    <a:pt x="999660" y="407290"/>
                    <a:pt x="921484" y="299184"/>
                    <a:pt x="1016000" y="393700"/>
                  </a:cubicBezTo>
                  <a:cubicBezTo>
                    <a:pt x="1026793" y="404493"/>
                    <a:pt x="1029913" y="421749"/>
                    <a:pt x="1041400" y="431800"/>
                  </a:cubicBezTo>
                  <a:cubicBezTo>
                    <a:pt x="1064374" y="451902"/>
                    <a:pt x="1096014" y="461014"/>
                    <a:pt x="1117600" y="482600"/>
                  </a:cubicBezTo>
                  <a:cubicBezTo>
                    <a:pt x="1217293" y="582293"/>
                    <a:pt x="1171631" y="548254"/>
                    <a:pt x="1244600" y="596900"/>
                  </a:cubicBezTo>
                  <a:cubicBezTo>
                    <a:pt x="1335364" y="733046"/>
                    <a:pt x="1194017" y="526421"/>
                    <a:pt x="1308100" y="673100"/>
                  </a:cubicBezTo>
                  <a:cubicBezTo>
                    <a:pt x="1387882" y="775677"/>
                    <a:pt x="1323242" y="725528"/>
                    <a:pt x="1397000" y="774700"/>
                  </a:cubicBezTo>
                  <a:cubicBezTo>
                    <a:pt x="1405467" y="787400"/>
                    <a:pt x="1411607" y="802007"/>
                    <a:pt x="1422400" y="812800"/>
                  </a:cubicBezTo>
                  <a:cubicBezTo>
                    <a:pt x="1438343" y="828743"/>
                    <a:pt x="1493869" y="856129"/>
                    <a:pt x="1511300" y="863600"/>
                  </a:cubicBezTo>
                  <a:cubicBezTo>
                    <a:pt x="1523605" y="868873"/>
                    <a:pt x="1537426" y="870313"/>
                    <a:pt x="1549400" y="876300"/>
                  </a:cubicBezTo>
                  <a:cubicBezTo>
                    <a:pt x="1563052" y="883126"/>
                    <a:pt x="1573848" y="894874"/>
                    <a:pt x="1587500" y="901700"/>
                  </a:cubicBezTo>
                  <a:cubicBezTo>
                    <a:pt x="1599474" y="907687"/>
                    <a:pt x="1613626" y="908413"/>
                    <a:pt x="1625600" y="914400"/>
                  </a:cubicBezTo>
                  <a:cubicBezTo>
                    <a:pt x="1639252" y="921226"/>
                    <a:pt x="1649671" y="933787"/>
                    <a:pt x="1663700" y="939800"/>
                  </a:cubicBezTo>
                  <a:cubicBezTo>
                    <a:pt x="1679743" y="946676"/>
                    <a:pt x="1697717" y="947705"/>
                    <a:pt x="1714500" y="952500"/>
                  </a:cubicBezTo>
                  <a:cubicBezTo>
                    <a:pt x="1738691" y="959412"/>
                    <a:pt x="1779338" y="976697"/>
                    <a:pt x="1803400" y="977900"/>
                  </a:cubicBezTo>
                  <a:cubicBezTo>
                    <a:pt x="1871049" y="981282"/>
                    <a:pt x="1938867" y="977900"/>
                    <a:pt x="2006600" y="97790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타원 106"/>
          <p:cNvSpPr/>
          <p:nvPr/>
        </p:nvSpPr>
        <p:spPr>
          <a:xfrm>
            <a:off x="8204200" y="3314700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6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5804" y="6193483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24" name="직선 연결선 23"/>
            <p:cNvCxnSpPr>
              <a:stCxn id="6" idx="0"/>
              <a:endCxn id="12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0"/>
              <a:endCxn id="12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0"/>
              <a:endCxn id="12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9" idx="0"/>
              <a:endCxn id="12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0"/>
              <a:endCxn id="12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0"/>
              <a:endCxn id="12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0" idx="0"/>
              <a:endCxn id="12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0"/>
              <a:endCxn id="12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0"/>
              <a:endCxn id="21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0"/>
              <a:endCxn id="21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0"/>
              <a:endCxn id="21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0"/>
              <a:endCxn id="21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0" idx="0"/>
              <a:endCxn id="21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0"/>
              <a:endCxn id="21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1" idx="0"/>
              <a:endCxn id="21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6" idx="0"/>
              <a:endCxn id="22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0"/>
              <a:endCxn id="22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0"/>
              <a:endCxn id="22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9" idx="0"/>
              <a:endCxn id="22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0" idx="0"/>
              <a:endCxn id="22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7" idx="0"/>
              <a:endCxn id="22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22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1" idx="0"/>
              <a:endCxn id="22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49" name="직선 연결선 48"/>
            <p:cNvCxnSpPr>
              <a:stCxn id="17" idx="0"/>
              <a:endCxn id="7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0"/>
              <a:endCxn id="6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0"/>
              <a:endCxn id="6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8" idx="0"/>
              <a:endCxn id="6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0"/>
              <a:endCxn id="10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0"/>
              <a:endCxn id="11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6" idx="0"/>
              <a:endCxn id="11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0"/>
              <a:endCxn id="6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0"/>
              <a:endCxn id="7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5" idx="0"/>
              <a:endCxn id="8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8" idx="0"/>
              <a:endCxn id="9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0"/>
              <a:endCxn id="11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7" idx="0"/>
              <a:endCxn id="10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6" idx="0"/>
              <a:endCxn id="9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4" idx="0"/>
              <a:endCxn id="19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0"/>
              <a:endCxn id="9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0"/>
              <a:endCxn id="7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5" idx="0"/>
              <a:endCxn id="7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8" idx="0"/>
              <a:endCxn id="20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4" idx="0"/>
              <a:endCxn id="6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3" idx="0"/>
              <a:endCxn id="19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" idx="0"/>
              <a:endCxn id="20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0"/>
              <a:endCxn id="9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7" idx="0"/>
              <a:endCxn id="9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6" idx="0"/>
              <a:endCxn id="8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3" idx="0"/>
              <a:endCxn id="10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3" idx="0"/>
              <a:endCxn id="11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4" idx="0"/>
              <a:endCxn id="8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4" idx="0"/>
              <a:endCxn id="20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4" idx="0"/>
              <a:endCxn id="10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0"/>
              <a:endCxn id="11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0"/>
              <a:endCxn id="6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0"/>
              <a:endCxn id="19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5" idx="0"/>
              <a:endCxn id="20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5" idx="0"/>
              <a:endCxn id="9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5" idx="0"/>
              <a:endCxn id="10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0"/>
              <a:endCxn id="7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6" idx="0"/>
              <a:endCxn id="20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0"/>
              <a:endCxn id="8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0"/>
              <a:endCxn id="19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0"/>
              <a:endCxn id="20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7" idx="0"/>
              <a:endCxn id="11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0"/>
              <a:endCxn id="10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0"/>
              <a:endCxn id="19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0"/>
              <a:endCxn id="8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0"/>
              <a:endCxn id="7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3" idx="0"/>
              <a:endCxn id="8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27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4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5804" y="6193483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24" name="직선 연결선 23"/>
            <p:cNvCxnSpPr>
              <a:stCxn id="6" idx="0"/>
              <a:endCxn id="12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0"/>
              <a:endCxn id="12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0"/>
              <a:endCxn id="12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9" idx="0"/>
              <a:endCxn id="12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0"/>
              <a:endCxn id="12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0"/>
              <a:endCxn id="12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0" idx="0"/>
              <a:endCxn id="12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0"/>
              <a:endCxn id="12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0"/>
              <a:endCxn id="21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0"/>
              <a:endCxn id="21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0"/>
              <a:endCxn id="21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0"/>
              <a:endCxn id="21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0" idx="0"/>
              <a:endCxn id="21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0"/>
              <a:endCxn id="21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1" idx="0"/>
              <a:endCxn id="21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6" idx="0"/>
              <a:endCxn id="22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0"/>
              <a:endCxn id="22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0"/>
              <a:endCxn id="22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9" idx="0"/>
              <a:endCxn id="22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0" idx="0"/>
              <a:endCxn id="22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7" idx="0"/>
              <a:endCxn id="22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22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1" idx="0"/>
              <a:endCxn id="22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49" name="직선 연결선 48"/>
            <p:cNvCxnSpPr>
              <a:stCxn id="17" idx="0"/>
              <a:endCxn id="7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0"/>
              <a:endCxn id="6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0"/>
              <a:endCxn id="6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8" idx="0"/>
              <a:endCxn id="6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0"/>
              <a:endCxn id="10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0"/>
              <a:endCxn id="11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6" idx="0"/>
              <a:endCxn id="11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0"/>
              <a:endCxn id="6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0"/>
              <a:endCxn id="7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5" idx="0"/>
              <a:endCxn id="8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8" idx="0"/>
              <a:endCxn id="9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0"/>
              <a:endCxn id="11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7" idx="0"/>
              <a:endCxn id="10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6" idx="0"/>
              <a:endCxn id="9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4" idx="0"/>
              <a:endCxn id="19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0"/>
              <a:endCxn id="9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0"/>
              <a:endCxn id="7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5" idx="0"/>
              <a:endCxn id="7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8" idx="0"/>
              <a:endCxn id="20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4" idx="0"/>
              <a:endCxn id="6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3" idx="0"/>
              <a:endCxn id="19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" idx="0"/>
              <a:endCxn id="20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0"/>
              <a:endCxn id="9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7" idx="0"/>
              <a:endCxn id="9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6" idx="0"/>
              <a:endCxn id="8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3" idx="0"/>
              <a:endCxn id="10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3" idx="0"/>
              <a:endCxn id="11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4" idx="0"/>
              <a:endCxn id="8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4" idx="0"/>
              <a:endCxn id="20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4" idx="0"/>
              <a:endCxn id="10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0"/>
              <a:endCxn id="11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0"/>
              <a:endCxn id="6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0"/>
              <a:endCxn id="19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5" idx="0"/>
              <a:endCxn id="20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5" idx="0"/>
              <a:endCxn id="9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5" idx="0"/>
              <a:endCxn id="10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0"/>
              <a:endCxn id="7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6" idx="0"/>
              <a:endCxn id="20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0"/>
              <a:endCxn id="8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0"/>
              <a:endCxn id="19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0"/>
              <a:endCxn id="20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7" idx="0"/>
              <a:endCxn id="11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0"/>
              <a:endCxn id="10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0"/>
              <a:endCxn id="19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0"/>
              <a:endCxn id="8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0"/>
              <a:endCxn id="7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3" idx="0"/>
              <a:endCxn id="8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4532811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5094514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5577840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6126480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6639559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7149011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28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7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5804" y="6193483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24" name="직선 연결선 23"/>
            <p:cNvCxnSpPr>
              <a:stCxn id="6" idx="0"/>
              <a:endCxn id="12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0"/>
              <a:endCxn id="12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0"/>
              <a:endCxn id="12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9" idx="0"/>
              <a:endCxn id="12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0"/>
              <a:endCxn id="12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0"/>
              <a:endCxn id="12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0" idx="0"/>
              <a:endCxn id="12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0"/>
              <a:endCxn id="12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0"/>
              <a:endCxn id="21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0"/>
              <a:endCxn id="21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0"/>
              <a:endCxn id="21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0"/>
              <a:endCxn id="21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0" idx="0"/>
              <a:endCxn id="21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0"/>
              <a:endCxn id="21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1" idx="0"/>
              <a:endCxn id="21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6" idx="0"/>
              <a:endCxn id="22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0"/>
              <a:endCxn id="22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0"/>
              <a:endCxn id="22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9" idx="0"/>
              <a:endCxn id="22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0" idx="0"/>
              <a:endCxn id="22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7" idx="0"/>
              <a:endCxn id="22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22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1" idx="0"/>
              <a:endCxn id="22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49" name="직선 연결선 48"/>
            <p:cNvCxnSpPr>
              <a:stCxn id="17" idx="0"/>
              <a:endCxn id="7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0"/>
              <a:endCxn id="6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0"/>
              <a:endCxn id="6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8" idx="0"/>
              <a:endCxn id="6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0"/>
              <a:endCxn id="10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0"/>
              <a:endCxn id="11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6" idx="0"/>
              <a:endCxn id="11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0"/>
              <a:endCxn id="6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0"/>
              <a:endCxn id="7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5" idx="0"/>
              <a:endCxn id="8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8" idx="0"/>
              <a:endCxn id="9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0"/>
              <a:endCxn id="11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7" idx="0"/>
              <a:endCxn id="10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6" idx="0"/>
              <a:endCxn id="9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4" idx="0"/>
              <a:endCxn id="19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0"/>
              <a:endCxn id="9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0"/>
              <a:endCxn id="7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5" idx="0"/>
              <a:endCxn id="7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8" idx="0"/>
              <a:endCxn id="20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4" idx="0"/>
              <a:endCxn id="6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3" idx="0"/>
              <a:endCxn id="19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" idx="0"/>
              <a:endCxn id="20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0"/>
              <a:endCxn id="9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7" idx="0"/>
              <a:endCxn id="9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6" idx="0"/>
              <a:endCxn id="8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3" idx="0"/>
              <a:endCxn id="10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3" idx="0"/>
              <a:endCxn id="11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4" idx="0"/>
              <a:endCxn id="8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4" idx="0"/>
              <a:endCxn id="20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4" idx="0"/>
              <a:endCxn id="10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0"/>
              <a:endCxn id="11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0"/>
              <a:endCxn id="6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0"/>
              <a:endCxn id="19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5" idx="0"/>
              <a:endCxn id="20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5" idx="0"/>
              <a:endCxn id="9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5" idx="0"/>
              <a:endCxn id="10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0"/>
              <a:endCxn id="7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6" idx="0"/>
              <a:endCxn id="20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0"/>
              <a:endCxn id="8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0"/>
              <a:endCxn id="19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0"/>
              <a:endCxn id="20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7" idx="0"/>
              <a:endCxn id="11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0"/>
              <a:endCxn id="10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0"/>
              <a:endCxn id="19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0"/>
              <a:endCxn id="8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0"/>
              <a:endCxn id="7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3" idx="0"/>
              <a:endCxn id="8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13" idx="0"/>
            <a:endCxn id="6" idx="4"/>
          </p:cNvCxnSpPr>
          <p:nvPr/>
        </p:nvCxnSpPr>
        <p:spPr>
          <a:xfrm flipH="1" flipV="1">
            <a:off x="4444359" y="4500610"/>
            <a:ext cx="362386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4532811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5094514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5577840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6126480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6639559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7149011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180" name="직선 연결선 179"/>
          <p:cNvCxnSpPr>
            <a:stCxn id="14" idx="0"/>
            <a:endCxn id="6" idx="4"/>
          </p:cNvCxnSpPr>
          <p:nvPr/>
        </p:nvCxnSpPr>
        <p:spPr>
          <a:xfrm flipH="1" flipV="1">
            <a:off x="4444359" y="4500610"/>
            <a:ext cx="880026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15" idx="0"/>
            <a:endCxn id="6" idx="4"/>
          </p:cNvCxnSpPr>
          <p:nvPr/>
        </p:nvCxnSpPr>
        <p:spPr>
          <a:xfrm flipH="1" flipV="1">
            <a:off x="4444359" y="4500610"/>
            <a:ext cx="1397666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16" idx="0"/>
            <a:endCxn id="6" idx="4"/>
          </p:cNvCxnSpPr>
          <p:nvPr/>
        </p:nvCxnSpPr>
        <p:spPr>
          <a:xfrm flipH="1" flipV="1">
            <a:off x="4444359" y="4500610"/>
            <a:ext cx="1915305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17" idx="0"/>
            <a:endCxn id="6" idx="4"/>
          </p:cNvCxnSpPr>
          <p:nvPr/>
        </p:nvCxnSpPr>
        <p:spPr>
          <a:xfrm flipH="1" flipV="1">
            <a:off x="4444359" y="4500610"/>
            <a:ext cx="2432945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18" idx="0"/>
            <a:endCxn id="6" idx="4"/>
          </p:cNvCxnSpPr>
          <p:nvPr/>
        </p:nvCxnSpPr>
        <p:spPr>
          <a:xfrm flipH="1" flipV="1">
            <a:off x="4444359" y="4500610"/>
            <a:ext cx="2950583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4036423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450080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4850674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0.3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5342708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5821679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280331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29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>
                <a:latin typeface="Helvetica95-Black" panose="020B0A00000000000000" pitchFamily="34" charset="0"/>
              </a:rPr>
              <a:t>Overfitting of ANN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567" y="1091682"/>
            <a:ext cx="11387617" cy="102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ANN is easily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overfitted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to training data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Due to many parameters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3083" y="2584174"/>
            <a:ext cx="13058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85804" y="5670969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8" name="그룹 337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48" name="직선 연결선 47"/>
            <p:cNvCxnSpPr>
              <a:stCxn id="18" idx="0"/>
              <a:endCxn id="24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21" idx="0"/>
              <a:endCxn id="24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20" idx="0"/>
              <a:endCxn id="24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31" idx="0"/>
              <a:endCxn id="24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32" idx="0"/>
              <a:endCxn id="24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9" idx="0"/>
              <a:endCxn id="24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22" idx="0"/>
              <a:endCxn id="24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23" idx="0"/>
              <a:endCxn id="24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18" idx="0"/>
              <a:endCxn id="93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21" idx="0"/>
              <a:endCxn id="93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20" idx="0"/>
              <a:endCxn id="93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stCxn id="31" idx="0"/>
              <a:endCxn id="93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32" idx="0"/>
              <a:endCxn id="93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19" idx="0"/>
              <a:endCxn id="93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>
              <a:stCxn id="22" idx="0"/>
              <a:endCxn id="93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23" idx="0"/>
              <a:endCxn id="93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>
              <a:stCxn id="18" idx="0"/>
              <a:endCxn id="178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21" idx="0"/>
              <a:endCxn id="178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>
              <a:stCxn id="20" idx="0"/>
              <a:endCxn id="178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>
              <a:stCxn id="31" idx="0"/>
              <a:endCxn id="178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>
              <a:stCxn id="32" idx="0"/>
              <a:endCxn id="178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>
              <a:stCxn id="19" idx="0"/>
              <a:endCxn id="178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22" idx="0"/>
              <a:endCxn id="178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23" idx="0"/>
              <a:endCxn id="178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그룹 260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77" name="직선 연결선 76"/>
            <p:cNvCxnSpPr>
              <a:stCxn id="29" idx="0"/>
              <a:endCxn id="19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28" idx="0"/>
              <a:endCxn id="18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9" idx="0"/>
              <a:endCxn id="18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30" idx="0"/>
              <a:endCxn id="18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28" idx="0"/>
              <a:endCxn id="22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27" idx="0"/>
              <a:endCxn id="23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28" idx="0"/>
              <a:endCxn id="23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5" idx="0"/>
              <a:endCxn id="18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6" idx="0"/>
              <a:endCxn id="19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7" idx="0"/>
              <a:endCxn id="20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0" idx="0"/>
              <a:endCxn id="21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0" idx="0"/>
              <a:endCxn id="23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29" idx="0"/>
              <a:endCxn id="22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28" idx="0"/>
              <a:endCxn id="21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26" idx="0"/>
              <a:endCxn id="31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25" idx="0"/>
              <a:endCxn id="21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25" idx="0"/>
              <a:endCxn id="19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27" idx="0"/>
              <a:endCxn id="19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0"/>
              <a:endCxn id="32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26" idx="0"/>
              <a:endCxn id="18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25" idx="0"/>
              <a:endCxn id="31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25" idx="0"/>
              <a:endCxn id="32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26" idx="0"/>
              <a:endCxn id="21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29" idx="0"/>
              <a:endCxn id="21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28" idx="0"/>
              <a:endCxn id="20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25" idx="0"/>
              <a:endCxn id="22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25" idx="0"/>
              <a:endCxn id="23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26" idx="0"/>
              <a:endCxn id="20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26" idx="0"/>
              <a:endCxn id="32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26" idx="0"/>
              <a:endCxn id="22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26" idx="0"/>
              <a:endCxn id="23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27" idx="0"/>
              <a:endCxn id="18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27" idx="0"/>
              <a:endCxn id="31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27" idx="0"/>
              <a:endCxn id="32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27" idx="0"/>
              <a:endCxn id="21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27" idx="0"/>
              <a:endCxn id="22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28" idx="0"/>
              <a:endCxn id="19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28" idx="0"/>
              <a:endCxn id="32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29" idx="0"/>
              <a:endCxn id="20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29" idx="0"/>
              <a:endCxn id="31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29" idx="0"/>
              <a:endCxn id="32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29" idx="0"/>
              <a:endCxn id="23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30" idx="0"/>
              <a:endCxn id="22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30" idx="0"/>
              <a:endCxn id="31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30" idx="0"/>
              <a:endCxn id="20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30" idx="0"/>
              <a:endCxn id="19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5" idx="0"/>
              <a:endCxn id="20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그룹 363"/>
          <p:cNvGrpSpPr/>
          <p:nvPr/>
        </p:nvGrpSpPr>
        <p:grpSpPr>
          <a:xfrm>
            <a:off x="4437414" y="3408346"/>
            <a:ext cx="3200776" cy="1931618"/>
            <a:chOff x="4437414" y="3408346"/>
            <a:chExt cx="3200776" cy="1931618"/>
          </a:xfrm>
        </p:grpSpPr>
        <p:grpSp>
          <p:nvGrpSpPr>
            <p:cNvPr id="262" name="그룹 261"/>
            <p:cNvGrpSpPr/>
            <p:nvPr/>
          </p:nvGrpSpPr>
          <p:grpSpPr>
            <a:xfrm>
              <a:off x="4451288" y="4462248"/>
              <a:ext cx="3186902" cy="877716"/>
              <a:chOff x="4444358" y="4463063"/>
              <a:chExt cx="3186902" cy="877716"/>
            </a:xfrm>
          </p:grpSpPr>
          <p:cxnSp>
            <p:nvCxnSpPr>
              <p:cNvPr id="263" name="직선 연결선 262"/>
              <p:cNvCxnSpPr/>
              <p:nvPr/>
            </p:nvCxnSpPr>
            <p:spPr>
              <a:xfrm flipH="1" flipV="1">
                <a:off x="4899631" y="4500610"/>
                <a:ext cx="197767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 flipH="1" flipV="1">
                <a:off x="4444358" y="4500610"/>
                <a:ext cx="1915305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 flipH="1" flipV="1">
                <a:off x="4444358" y="4500610"/>
                <a:ext cx="2432945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 flipH="1" flipV="1">
                <a:off x="4444358" y="4500610"/>
                <a:ext cx="295058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 flipV="1">
                <a:off x="6359664" y="4500610"/>
                <a:ext cx="816330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 flipV="1">
                <a:off x="5842024" y="4500610"/>
                <a:ext cx="178923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 flipV="1">
                <a:off x="6359664" y="4500610"/>
                <a:ext cx="127159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 flipV="1">
                <a:off x="4444358" y="4500610"/>
                <a:ext cx="36238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 flipH="1" flipV="1">
                <a:off x="4899631" y="4500610"/>
                <a:ext cx="42475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 flipH="1" flipV="1">
                <a:off x="5354903" y="4500610"/>
                <a:ext cx="487121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 flipH="1" flipV="1">
                <a:off x="6720721" y="4500610"/>
                <a:ext cx="674221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 flipV="1">
                <a:off x="7394942" y="4500610"/>
                <a:ext cx="236318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 flipV="1">
                <a:off x="6877304" y="4500610"/>
                <a:ext cx="298690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 flipV="1">
                <a:off x="6359664" y="4500610"/>
                <a:ext cx="361057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 flipV="1">
                <a:off x="5324384" y="4500610"/>
                <a:ext cx="485792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 flipV="1">
                <a:off x="4806745" y="4500610"/>
                <a:ext cx="191397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 flipV="1">
                <a:off x="4806744" y="4500610"/>
                <a:ext cx="92887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 flipH="1" flipV="1">
                <a:off x="4899631" y="4500610"/>
                <a:ext cx="942394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 flipH="1" flipV="1">
                <a:off x="6265449" y="4500610"/>
                <a:ext cx="112949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 flipH="1" flipV="1">
                <a:off x="4444358" y="4500610"/>
                <a:ext cx="88002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 flipV="1">
                <a:off x="4806745" y="4500610"/>
                <a:ext cx="1003431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 flipV="1">
                <a:off x="4806745" y="4500610"/>
                <a:ext cx="1458704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 flipV="1">
                <a:off x="5324384" y="4500610"/>
                <a:ext cx="1396337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285"/>
              <p:cNvCxnSpPr/>
              <p:nvPr/>
            </p:nvCxnSpPr>
            <p:spPr>
              <a:xfrm flipH="1" flipV="1">
                <a:off x="6720721" y="4500610"/>
                <a:ext cx="15658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/>
              <p:cNvCxnSpPr/>
              <p:nvPr/>
            </p:nvCxnSpPr>
            <p:spPr>
              <a:xfrm flipH="1" flipV="1">
                <a:off x="5354904" y="4500610"/>
                <a:ext cx="1004760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/>
              <p:cNvCxnSpPr/>
              <p:nvPr/>
            </p:nvCxnSpPr>
            <p:spPr>
              <a:xfrm flipV="1">
                <a:off x="4806745" y="4500610"/>
                <a:ext cx="236924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/>
              <p:cNvCxnSpPr/>
              <p:nvPr/>
            </p:nvCxnSpPr>
            <p:spPr>
              <a:xfrm flipV="1">
                <a:off x="4806745" y="4500610"/>
                <a:ext cx="2824515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/>
              <p:cNvCxnSpPr/>
              <p:nvPr/>
            </p:nvCxnSpPr>
            <p:spPr>
              <a:xfrm flipV="1">
                <a:off x="5324385" y="4500610"/>
                <a:ext cx="3051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/>
              <p:cNvCxnSpPr/>
              <p:nvPr/>
            </p:nvCxnSpPr>
            <p:spPr>
              <a:xfrm flipV="1">
                <a:off x="5324385" y="4500610"/>
                <a:ext cx="941064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 291"/>
              <p:cNvCxnSpPr/>
              <p:nvPr/>
            </p:nvCxnSpPr>
            <p:spPr>
              <a:xfrm flipV="1">
                <a:off x="5324384" y="4500610"/>
                <a:ext cx="185160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/>
              <p:cNvCxnSpPr/>
              <p:nvPr/>
            </p:nvCxnSpPr>
            <p:spPr>
              <a:xfrm flipV="1">
                <a:off x="5324385" y="4500610"/>
                <a:ext cx="2306875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/>
              <p:cNvCxnSpPr/>
              <p:nvPr/>
            </p:nvCxnSpPr>
            <p:spPr>
              <a:xfrm flipH="1" flipV="1">
                <a:off x="4444358" y="4500610"/>
                <a:ext cx="139766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/>
              <p:cNvCxnSpPr/>
              <p:nvPr/>
            </p:nvCxnSpPr>
            <p:spPr>
              <a:xfrm flipH="1" flipV="1">
                <a:off x="5810176" y="4500610"/>
                <a:ext cx="31848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/>
              <p:cNvCxnSpPr/>
              <p:nvPr/>
            </p:nvCxnSpPr>
            <p:spPr>
              <a:xfrm flipV="1">
                <a:off x="5842024" y="4500610"/>
                <a:ext cx="423424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/>
              <p:cNvCxnSpPr/>
              <p:nvPr/>
            </p:nvCxnSpPr>
            <p:spPr>
              <a:xfrm flipV="1">
                <a:off x="5842024" y="4500610"/>
                <a:ext cx="878697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/>
              <p:cNvCxnSpPr/>
              <p:nvPr/>
            </p:nvCxnSpPr>
            <p:spPr>
              <a:xfrm flipV="1">
                <a:off x="5842024" y="4500610"/>
                <a:ext cx="133396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연결선 298"/>
              <p:cNvCxnSpPr/>
              <p:nvPr/>
            </p:nvCxnSpPr>
            <p:spPr>
              <a:xfrm flipH="1" flipV="1">
                <a:off x="4899631" y="4500610"/>
                <a:ext cx="146003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/>
              <p:cNvCxnSpPr/>
              <p:nvPr/>
            </p:nvCxnSpPr>
            <p:spPr>
              <a:xfrm flipH="1" flipV="1">
                <a:off x="6265448" y="4500610"/>
                <a:ext cx="9421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300"/>
              <p:cNvCxnSpPr/>
              <p:nvPr/>
            </p:nvCxnSpPr>
            <p:spPr>
              <a:xfrm flipH="1" flipV="1">
                <a:off x="5354903" y="4500610"/>
                <a:ext cx="1522400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연결선 301"/>
              <p:cNvCxnSpPr/>
              <p:nvPr/>
            </p:nvCxnSpPr>
            <p:spPr>
              <a:xfrm flipH="1" flipV="1">
                <a:off x="5810176" y="4500610"/>
                <a:ext cx="1067128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 302"/>
              <p:cNvCxnSpPr/>
              <p:nvPr/>
            </p:nvCxnSpPr>
            <p:spPr>
              <a:xfrm flipH="1" flipV="1">
                <a:off x="6265448" y="4500610"/>
                <a:ext cx="61185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 303"/>
              <p:cNvCxnSpPr/>
              <p:nvPr/>
            </p:nvCxnSpPr>
            <p:spPr>
              <a:xfrm flipV="1">
                <a:off x="6877304" y="4500610"/>
                <a:ext cx="75395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/>
              <p:cNvCxnSpPr/>
              <p:nvPr/>
            </p:nvCxnSpPr>
            <p:spPr>
              <a:xfrm flipH="1" flipV="1">
                <a:off x="7175993" y="4500610"/>
                <a:ext cx="21894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/>
              <p:cNvCxnSpPr/>
              <p:nvPr/>
            </p:nvCxnSpPr>
            <p:spPr>
              <a:xfrm flipH="1" flipV="1">
                <a:off x="5810176" y="4500610"/>
                <a:ext cx="158476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/>
              <p:cNvCxnSpPr/>
              <p:nvPr/>
            </p:nvCxnSpPr>
            <p:spPr>
              <a:xfrm flipH="1" flipV="1">
                <a:off x="5354903" y="4500610"/>
                <a:ext cx="2040038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/>
              <p:cNvCxnSpPr/>
              <p:nvPr/>
            </p:nvCxnSpPr>
            <p:spPr>
              <a:xfrm flipH="1" flipV="1">
                <a:off x="4805953" y="4463063"/>
                <a:ext cx="2588989" cy="87771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/>
              <p:cNvCxnSpPr/>
              <p:nvPr/>
            </p:nvCxnSpPr>
            <p:spPr>
              <a:xfrm flipV="1">
                <a:off x="4806745" y="4500610"/>
                <a:ext cx="54815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그룹 338"/>
            <p:cNvGrpSpPr/>
            <p:nvPr/>
          </p:nvGrpSpPr>
          <p:grpSpPr>
            <a:xfrm>
              <a:off x="4437414" y="3408346"/>
              <a:ext cx="3186901" cy="839354"/>
              <a:chOff x="4444359" y="3404866"/>
              <a:chExt cx="3186901" cy="839354"/>
            </a:xfrm>
          </p:grpSpPr>
          <p:cxnSp>
            <p:nvCxnSpPr>
              <p:cNvPr id="340" name="직선 연결선 339"/>
              <p:cNvCxnSpPr/>
              <p:nvPr/>
            </p:nvCxnSpPr>
            <p:spPr>
              <a:xfrm flipV="1">
                <a:off x="4444359" y="3404866"/>
                <a:ext cx="2258887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/>
              <p:cNvCxnSpPr/>
              <p:nvPr/>
            </p:nvCxnSpPr>
            <p:spPr>
              <a:xfrm flipH="1" flipV="1">
                <a:off x="6703246" y="3404866"/>
                <a:ext cx="17475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/>
              <p:cNvCxnSpPr/>
              <p:nvPr/>
            </p:nvCxnSpPr>
            <p:spPr>
              <a:xfrm flipV="1">
                <a:off x="5354904" y="3404866"/>
                <a:ext cx="1348342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/>
              <p:cNvCxnSpPr/>
              <p:nvPr/>
            </p:nvCxnSpPr>
            <p:spPr>
              <a:xfrm flipV="1">
                <a:off x="5810176" y="3404866"/>
                <a:ext cx="893070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/>
              <p:cNvCxnSpPr/>
              <p:nvPr/>
            </p:nvCxnSpPr>
            <p:spPr>
              <a:xfrm flipV="1">
                <a:off x="6265449" y="3404866"/>
                <a:ext cx="437797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/>
              <p:cNvCxnSpPr/>
              <p:nvPr/>
            </p:nvCxnSpPr>
            <p:spPr>
              <a:xfrm flipV="1">
                <a:off x="4899631" y="3404866"/>
                <a:ext cx="1803615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직선 연결선 345"/>
              <p:cNvCxnSpPr/>
              <p:nvPr/>
            </p:nvCxnSpPr>
            <p:spPr>
              <a:xfrm flipH="1" flipV="1">
                <a:off x="6703246" y="3404866"/>
                <a:ext cx="472748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직선 연결선 346"/>
              <p:cNvCxnSpPr/>
              <p:nvPr/>
            </p:nvCxnSpPr>
            <p:spPr>
              <a:xfrm flipH="1" flipV="1">
                <a:off x="6703246" y="3404866"/>
                <a:ext cx="928014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직선 연결선 347"/>
              <p:cNvCxnSpPr/>
              <p:nvPr/>
            </p:nvCxnSpPr>
            <p:spPr>
              <a:xfrm flipV="1">
                <a:off x="4444359" y="3404866"/>
                <a:ext cx="1608269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/>
              <p:cNvCxnSpPr/>
              <p:nvPr/>
            </p:nvCxnSpPr>
            <p:spPr>
              <a:xfrm flipH="1" flipV="1">
                <a:off x="6052628" y="3404866"/>
                <a:ext cx="668093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/>
              <p:cNvCxnSpPr/>
              <p:nvPr/>
            </p:nvCxnSpPr>
            <p:spPr>
              <a:xfrm flipV="1">
                <a:off x="5354904" y="3404866"/>
                <a:ext cx="697724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연결선 350"/>
              <p:cNvCxnSpPr/>
              <p:nvPr/>
            </p:nvCxnSpPr>
            <p:spPr>
              <a:xfrm flipV="1">
                <a:off x="5810176" y="3404866"/>
                <a:ext cx="242452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직선 연결선 351"/>
              <p:cNvCxnSpPr/>
              <p:nvPr/>
            </p:nvCxnSpPr>
            <p:spPr>
              <a:xfrm flipH="1" flipV="1">
                <a:off x="6052628" y="3404866"/>
                <a:ext cx="212821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직선 연결선 352"/>
              <p:cNvCxnSpPr/>
              <p:nvPr/>
            </p:nvCxnSpPr>
            <p:spPr>
              <a:xfrm flipV="1">
                <a:off x="4899631" y="3404866"/>
                <a:ext cx="1152997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직선 연결선 353"/>
              <p:cNvCxnSpPr/>
              <p:nvPr/>
            </p:nvCxnSpPr>
            <p:spPr>
              <a:xfrm flipH="1" flipV="1">
                <a:off x="6052628" y="3404866"/>
                <a:ext cx="1123366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직선 연결선 354"/>
              <p:cNvCxnSpPr/>
              <p:nvPr/>
            </p:nvCxnSpPr>
            <p:spPr>
              <a:xfrm flipH="1" flipV="1">
                <a:off x="6052628" y="3404866"/>
                <a:ext cx="1578632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직선 연결선 355"/>
              <p:cNvCxnSpPr/>
              <p:nvPr/>
            </p:nvCxnSpPr>
            <p:spPr>
              <a:xfrm flipV="1">
                <a:off x="4444359" y="3404866"/>
                <a:ext cx="957651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연결선 356"/>
              <p:cNvCxnSpPr/>
              <p:nvPr/>
            </p:nvCxnSpPr>
            <p:spPr>
              <a:xfrm flipH="1" flipV="1">
                <a:off x="5402010" y="3404866"/>
                <a:ext cx="1318711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직선 연결선 357"/>
              <p:cNvCxnSpPr/>
              <p:nvPr/>
            </p:nvCxnSpPr>
            <p:spPr>
              <a:xfrm flipV="1">
                <a:off x="5354904" y="3404866"/>
                <a:ext cx="47106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연결선 358"/>
              <p:cNvCxnSpPr/>
              <p:nvPr/>
            </p:nvCxnSpPr>
            <p:spPr>
              <a:xfrm flipH="1" flipV="1">
                <a:off x="5402010" y="3404866"/>
                <a:ext cx="408166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직선 연결선 359"/>
              <p:cNvCxnSpPr/>
              <p:nvPr/>
            </p:nvCxnSpPr>
            <p:spPr>
              <a:xfrm flipH="1" flipV="1">
                <a:off x="5402010" y="3404866"/>
                <a:ext cx="863439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연결선 360"/>
              <p:cNvCxnSpPr/>
              <p:nvPr/>
            </p:nvCxnSpPr>
            <p:spPr>
              <a:xfrm flipV="1">
                <a:off x="4899631" y="3404866"/>
                <a:ext cx="502379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직선 연결선 361"/>
              <p:cNvCxnSpPr/>
              <p:nvPr/>
            </p:nvCxnSpPr>
            <p:spPr>
              <a:xfrm flipH="1" flipV="1">
                <a:off x="5402010" y="3404866"/>
                <a:ext cx="1773984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연결선 362"/>
              <p:cNvCxnSpPr/>
              <p:nvPr/>
            </p:nvCxnSpPr>
            <p:spPr>
              <a:xfrm flipH="1" flipV="1">
                <a:off x="5402010" y="3404866"/>
                <a:ext cx="2229250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0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5804" y="6193483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24" name="직선 연결선 23"/>
            <p:cNvCxnSpPr>
              <a:stCxn id="6" idx="0"/>
              <a:endCxn id="12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0"/>
              <a:endCxn id="12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0"/>
              <a:endCxn id="12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9" idx="0"/>
              <a:endCxn id="12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0"/>
              <a:endCxn id="12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0"/>
              <a:endCxn id="12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0" idx="0"/>
              <a:endCxn id="12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0"/>
              <a:endCxn id="12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0"/>
              <a:endCxn id="21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0"/>
              <a:endCxn id="21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0"/>
              <a:endCxn id="21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0"/>
              <a:endCxn id="21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0" idx="0"/>
              <a:endCxn id="21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0"/>
              <a:endCxn id="21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1" idx="0"/>
              <a:endCxn id="21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6" idx="0"/>
              <a:endCxn id="22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0"/>
              <a:endCxn id="22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0"/>
              <a:endCxn id="22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9" idx="0"/>
              <a:endCxn id="22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0" idx="0"/>
              <a:endCxn id="22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7" idx="0"/>
              <a:endCxn id="22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22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1" idx="0"/>
              <a:endCxn id="22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49" name="직선 연결선 48"/>
            <p:cNvCxnSpPr>
              <a:stCxn id="17" idx="0"/>
              <a:endCxn id="7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0"/>
              <a:endCxn id="6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0"/>
              <a:endCxn id="6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8" idx="0"/>
              <a:endCxn id="6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0"/>
              <a:endCxn id="10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0"/>
              <a:endCxn id="11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6" idx="0"/>
              <a:endCxn id="11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0"/>
              <a:endCxn id="6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0"/>
              <a:endCxn id="7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5" idx="0"/>
              <a:endCxn id="8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8" idx="0"/>
              <a:endCxn id="9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0"/>
              <a:endCxn id="11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7" idx="0"/>
              <a:endCxn id="10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6" idx="0"/>
              <a:endCxn id="9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4" idx="0"/>
              <a:endCxn id="19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0"/>
              <a:endCxn id="9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0"/>
              <a:endCxn id="7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5" idx="0"/>
              <a:endCxn id="7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8" idx="0"/>
              <a:endCxn id="20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4" idx="0"/>
              <a:endCxn id="6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3" idx="0"/>
              <a:endCxn id="19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" idx="0"/>
              <a:endCxn id="20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0"/>
              <a:endCxn id="9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7" idx="0"/>
              <a:endCxn id="9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6" idx="0"/>
              <a:endCxn id="8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3" idx="0"/>
              <a:endCxn id="10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3" idx="0"/>
              <a:endCxn id="11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4" idx="0"/>
              <a:endCxn id="8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4" idx="0"/>
              <a:endCxn id="20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4" idx="0"/>
              <a:endCxn id="10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0"/>
              <a:endCxn id="11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0"/>
              <a:endCxn id="6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0"/>
              <a:endCxn id="19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5" idx="0"/>
              <a:endCxn id="20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5" idx="0"/>
              <a:endCxn id="9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5" idx="0"/>
              <a:endCxn id="10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0"/>
              <a:endCxn id="7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6" idx="0"/>
              <a:endCxn id="20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0"/>
              <a:endCxn id="8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0"/>
              <a:endCxn id="19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0"/>
              <a:endCxn id="20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7" idx="0"/>
              <a:endCxn id="11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0"/>
              <a:endCxn id="10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0"/>
              <a:endCxn id="19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0"/>
              <a:endCxn id="8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0"/>
              <a:endCxn id="7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3" idx="0"/>
              <a:endCxn id="8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13" idx="0"/>
            <a:endCxn id="6" idx="4"/>
          </p:cNvCxnSpPr>
          <p:nvPr/>
        </p:nvCxnSpPr>
        <p:spPr>
          <a:xfrm flipH="1" flipV="1">
            <a:off x="4444359" y="4500610"/>
            <a:ext cx="362386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4532811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5094514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5577840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6126480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6639559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7149011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180" name="직선 연결선 179"/>
          <p:cNvCxnSpPr>
            <a:stCxn id="14" idx="0"/>
            <a:endCxn id="6" idx="4"/>
          </p:cNvCxnSpPr>
          <p:nvPr/>
        </p:nvCxnSpPr>
        <p:spPr>
          <a:xfrm flipH="1" flipV="1">
            <a:off x="4444359" y="4500610"/>
            <a:ext cx="880026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15" idx="0"/>
            <a:endCxn id="6" idx="4"/>
          </p:cNvCxnSpPr>
          <p:nvPr/>
        </p:nvCxnSpPr>
        <p:spPr>
          <a:xfrm flipH="1" flipV="1">
            <a:off x="4444359" y="4500610"/>
            <a:ext cx="1397666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16" idx="0"/>
            <a:endCxn id="6" idx="4"/>
          </p:cNvCxnSpPr>
          <p:nvPr/>
        </p:nvCxnSpPr>
        <p:spPr>
          <a:xfrm flipH="1" flipV="1">
            <a:off x="4444359" y="4500610"/>
            <a:ext cx="1915305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17" idx="0"/>
            <a:endCxn id="6" idx="4"/>
          </p:cNvCxnSpPr>
          <p:nvPr/>
        </p:nvCxnSpPr>
        <p:spPr>
          <a:xfrm flipH="1" flipV="1">
            <a:off x="4444359" y="4500610"/>
            <a:ext cx="2432945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18" idx="0"/>
            <a:endCxn id="6" idx="4"/>
          </p:cNvCxnSpPr>
          <p:nvPr/>
        </p:nvCxnSpPr>
        <p:spPr>
          <a:xfrm flipH="1" flipV="1">
            <a:off x="4444359" y="4500610"/>
            <a:ext cx="2950583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4036423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450080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4850674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0.3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5342708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5821679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280331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0891" y="3931921"/>
            <a:ext cx="322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W</a:t>
            </a:r>
            <a:r>
              <a:rPr lang="en-US" altLang="ko-KR" b="1" dirty="0">
                <a:latin typeface="Palatino Linotype" panose="02040502050505030304" pitchFamily="18" charset="0"/>
              </a:rPr>
              <a:t>*X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088675" y="4205253"/>
            <a:ext cx="66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33.7</a:t>
            </a:r>
            <a:endParaRPr lang="ko-KR" altLang="en-US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570412" y="4531825"/>
            <a:ext cx="359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Palatino Linotype" panose="02040502050505030304" pitchFamily="18" charset="0"/>
              </a:rPr>
              <a:t>33.7 </a:t>
            </a:r>
            <a:r>
              <a:rPr lang="en-US" altLang="ko-KR" b="1" dirty="0" smtClean="0">
                <a:latin typeface="Palatino Linotype" panose="02040502050505030304" pitchFamily="18" charset="0"/>
              </a:rPr>
              <a:t>=</a:t>
            </a:r>
          </a:p>
          <a:p>
            <a:pPr algn="ctr"/>
            <a:r>
              <a:rPr lang="en-US" altLang="ko-KR" b="1" dirty="0" smtClean="0">
                <a:latin typeface="Palatino Linotype" panose="02040502050505030304" pitchFamily="18" charset="0"/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0.5</a:t>
            </a:r>
            <a:r>
              <a:rPr lang="en-US" altLang="ko-KR" b="1" dirty="0">
                <a:latin typeface="Palatino Linotype" panose="02040502050505030304" pitchFamily="18" charset="0"/>
              </a:rPr>
              <a:t>*10 + </a:t>
            </a:r>
            <a:r>
              <a:rPr lang="en-US" altLang="ko-KR" b="1" dirty="0">
                <a:solidFill>
                  <a:srgbClr val="002060"/>
                </a:solidFill>
              </a:rPr>
              <a:t>0.7</a:t>
            </a:r>
            <a:r>
              <a:rPr lang="en-US" altLang="ko-KR" b="1" dirty="0">
                <a:latin typeface="Palatino Linotype" panose="02040502050505030304" pitchFamily="18" charset="0"/>
              </a:rPr>
              <a:t>*21 + </a:t>
            </a:r>
            <a:r>
              <a:rPr lang="en-US" altLang="ko-KR" b="1" dirty="0">
                <a:solidFill>
                  <a:srgbClr val="002060"/>
                </a:solidFill>
              </a:rPr>
              <a:t>0.3</a:t>
            </a:r>
            <a:r>
              <a:rPr lang="en-US" altLang="ko-KR" b="1" dirty="0">
                <a:latin typeface="Palatino Linotype" panose="02040502050505030304" pitchFamily="18" charset="0"/>
              </a:rPr>
              <a:t>*5 +</a:t>
            </a:r>
          </a:p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1.2</a:t>
            </a:r>
            <a:r>
              <a:rPr lang="en-US" altLang="ko-KR" b="1" dirty="0">
                <a:latin typeface="Palatino Linotype" panose="02040502050505030304" pitchFamily="18" charset="0"/>
              </a:rPr>
              <a:t>*6 + </a:t>
            </a:r>
            <a:r>
              <a:rPr lang="en-US" altLang="ko-KR" b="1" dirty="0">
                <a:solidFill>
                  <a:srgbClr val="002060"/>
                </a:solidFill>
              </a:rPr>
              <a:t>1.1</a:t>
            </a:r>
            <a:r>
              <a:rPr lang="en-US" altLang="ko-KR" b="1" dirty="0">
                <a:latin typeface="Palatino Linotype" panose="02040502050505030304" pitchFamily="18" charset="0"/>
              </a:rPr>
              <a:t>*3 + </a:t>
            </a:r>
            <a:r>
              <a:rPr lang="en-US" altLang="ko-KR" b="1" dirty="0">
                <a:solidFill>
                  <a:srgbClr val="002060"/>
                </a:solidFill>
              </a:rPr>
              <a:t>0.1</a:t>
            </a:r>
            <a:r>
              <a:rPr lang="en-US" altLang="ko-KR" b="1" dirty="0">
                <a:latin typeface="Palatino Linotype" panose="02040502050505030304" pitchFamily="18" charset="0"/>
              </a:rPr>
              <a:t>*20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30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5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5804" y="6193483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24" name="직선 연결선 23"/>
            <p:cNvCxnSpPr>
              <a:stCxn id="6" idx="0"/>
              <a:endCxn id="12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0"/>
              <a:endCxn id="12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0"/>
              <a:endCxn id="12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9" idx="0"/>
              <a:endCxn id="12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0"/>
              <a:endCxn id="12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0"/>
              <a:endCxn id="12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0" idx="0"/>
              <a:endCxn id="12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0"/>
              <a:endCxn id="12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0"/>
              <a:endCxn id="21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0"/>
              <a:endCxn id="21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0"/>
              <a:endCxn id="21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0"/>
              <a:endCxn id="21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0" idx="0"/>
              <a:endCxn id="21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0"/>
              <a:endCxn id="21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1" idx="0"/>
              <a:endCxn id="21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6" idx="0"/>
              <a:endCxn id="22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0"/>
              <a:endCxn id="22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0"/>
              <a:endCxn id="22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9" idx="0"/>
              <a:endCxn id="22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0" idx="0"/>
              <a:endCxn id="22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7" idx="0"/>
              <a:endCxn id="22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22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1" idx="0"/>
              <a:endCxn id="22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49" name="직선 연결선 48"/>
            <p:cNvCxnSpPr>
              <a:stCxn id="17" idx="0"/>
              <a:endCxn id="7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0"/>
              <a:endCxn id="6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0"/>
              <a:endCxn id="6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8" idx="0"/>
              <a:endCxn id="6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0"/>
              <a:endCxn id="10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0"/>
              <a:endCxn id="11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6" idx="0"/>
              <a:endCxn id="11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0"/>
              <a:endCxn id="6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0"/>
              <a:endCxn id="7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5" idx="0"/>
              <a:endCxn id="8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8" idx="0"/>
              <a:endCxn id="9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0"/>
              <a:endCxn id="11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7" idx="0"/>
              <a:endCxn id="10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6" idx="0"/>
              <a:endCxn id="9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4" idx="0"/>
              <a:endCxn id="19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0"/>
              <a:endCxn id="9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0"/>
              <a:endCxn id="7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5" idx="0"/>
              <a:endCxn id="7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8" idx="0"/>
              <a:endCxn id="20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4" idx="0"/>
              <a:endCxn id="6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3" idx="0"/>
              <a:endCxn id="19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" idx="0"/>
              <a:endCxn id="20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0"/>
              <a:endCxn id="9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7" idx="0"/>
              <a:endCxn id="9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6" idx="0"/>
              <a:endCxn id="8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3" idx="0"/>
              <a:endCxn id="10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3" idx="0"/>
              <a:endCxn id="11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4" idx="0"/>
              <a:endCxn id="8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4" idx="0"/>
              <a:endCxn id="20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4" idx="0"/>
              <a:endCxn id="10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0"/>
              <a:endCxn id="11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0"/>
              <a:endCxn id="6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0"/>
              <a:endCxn id="19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5" idx="0"/>
              <a:endCxn id="20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5" idx="0"/>
              <a:endCxn id="9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5" idx="0"/>
              <a:endCxn id="10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0"/>
              <a:endCxn id="7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6" idx="0"/>
              <a:endCxn id="20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0"/>
              <a:endCxn id="8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0"/>
              <a:endCxn id="19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0"/>
              <a:endCxn id="20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7" idx="0"/>
              <a:endCxn id="11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0"/>
              <a:endCxn id="10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0"/>
              <a:endCxn id="19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0"/>
              <a:endCxn id="8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0"/>
              <a:endCxn id="7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3" idx="0"/>
              <a:endCxn id="8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13" idx="0"/>
            <a:endCxn id="6" idx="4"/>
          </p:cNvCxnSpPr>
          <p:nvPr/>
        </p:nvCxnSpPr>
        <p:spPr>
          <a:xfrm flipH="1" flipV="1">
            <a:off x="4444359" y="4500610"/>
            <a:ext cx="362386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4532811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5094514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5577840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6126480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6639559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7149011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180" name="직선 연결선 179"/>
          <p:cNvCxnSpPr>
            <a:stCxn id="14" idx="0"/>
            <a:endCxn id="6" idx="4"/>
          </p:cNvCxnSpPr>
          <p:nvPr/>
        </p:nvCxnSpPr>
        <p:spPr>
          <a:xfrm flipH="1" flipV="1">
            <a:off x="4444359" y="4500610"/>
            <a:ext cx="880026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15" idx="0"/>
            <a:endCxn id="6" idx="4"/>
          </p:cNvCxnSpPr>
          <p:nvPr/>
        </p:nvCxnSpPr>
        <p:spPr>
          <a:xfrm flipH="1" flipV="1">
            <a:off x="4444359" y="4500610"/>
            <a:ext cx="1397666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16" idx="0"/>
            <a:endCxn id="6" idx="4"/>
          </p:cNvCxnSpPr>
          <p:nvPr/>
        </p:nvCxnSpPr>
        <p:spPr>
          <a:xfrm flipH="1" flipV="1">
            <a:off x="4444359" y="4500610"/>
            <a:ext cx="1915305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17" idx="0"/>
            <a:endCxn id="6" idx="4"/>
          </p:cNvCxnSpPr>
          <p:nvPr/>
        </p:nvCxnSpPr>
        <p:spPr>
          <a:xfrm flipH="1" flipV="1">
            <a:off x="4444359" y="4500610"/>
            <a:ext cx="2432945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18" idx="0"/>
            <a:endCxn id="6" idx="4"/>
          </p:cNvCxnSpPr>
          <p:nvPr/>
        </p:nvCxnSpPr>
        <p:spPr>
          <a:xfrm flipH="1" flipV="1">
            <a:off x="4444359" y="4500610"/>
            <a:ext cx="2950583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4036423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450080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4850674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0.3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5342708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5821679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280331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0891" y="3931921"/>
            <a:ext cx="322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atin typeface="Palatino Linotype" panose="02040502050505030304" pitchFamily="18" charset="0"/>
              </a:rPr>
              <a:t>H1</a:t>
            </a:r>
            <a:r>
              <a:rPr lang="en-US" altLang="ko-KR" b="1" dirty="0" smtClean="0">
                <a:latin typeface="Palatino Linotype" panose="02040502050505030304" pitchFamily="18" charset="0"/>
              </a:rPr>
              <a:t> = activation(</a:t>
            </a:r>
            <a:r>
              <a:rPr lang="en-US" altLang="ko-KR" b="1" dirty="0" smtClean="0">
                <a:solidFill>
                  <a:srgbClr val="002060"/>
                </a:solidFill>
              </a:rPr>
              <a:t>W</a:t>
            </a:r>
            <a:r>
              <a:rPr lang="en-US" altLang="ko-KR" b="1" dirty="0" smtClean="0">
                <a:latin typeface="Palatino Linotype" panose="02040502050505030304" pitchFamily="18" charset="0"/>
              </a:rPr>
              <a:t>*X)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570412" y="4531825"/>
            <a:ext cx="359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Palatino Linotype" panose="02040502050505030304" pitchFamily="18" charset="0"/>
              </a:rPr>
              <a:t>33.7 </a:t>
            </a:r>
            <a:r>
              <a:rPr lang="en-US" altLang="ko-KR" b="1" dirty="0" smtClean="0">
                <a:latin typeface="Palatino Linotype" panose="02040502050505030304" pitchFamily="18" charset="0"/>
              </a:rPr>
              <a:t>=</a:t>
            </a:r>
          </a:p>
          <a:p>
            <a:pPr algn="ctr"/>
            <a:r>
              <a:rPr lang="en-US" altLang="ko-KR" b="1" dirty="0" smtClean="0">
                <a:latin typeface="Palatino Linotype" panose="02040502050505030304" pitchFamily="18" charset="0"/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0.5</a:t>
            </a:r>
            <a:r>
              <a:rPr lang="en-US" altLang="ko-KR" b="1" dirty="0">
                <a:latin typeface="Palatino Linotype" panose="02040502050505030304" pitchFamily="18" charset="0"/>
              </a:rPr>
              <a:t>*10 + </a:t>
            </a:r>
            <a:r>
              <a:rPr lang="en-US" altLang="ko-KR" b="1" dirty="0">
                <a:solidFill>
                  <a:srgbClr val="002060"/>
                </a:solidFill>
              </a:rPr>
              <a:t>0.7</a:t>
            </a:r>
            <a:r>
              <a:rPr lang="en-US" altLang="ko-KR" b="1" dirty="0">
                <a:latin typeface="Palatino Linotype" panose="02040502050505030304" pitchFamily="18" charset="0"/>
              </a:rPr>
              <a:t>*21 + </a:t>
            </a:r>
            <a:r>
              <a:rPr lang="en-US" altLang="ko-KR" b="1" dirty="0">
                <a:solidFill>
                  <a:srgbClr val="002060"/>
                </a:solidFill>
              </a:rPr>
              <a:t>0.3</a:t>
            </a:r>
            <a:r>
              <a:rPr lang="en-US" altLang="ko-KR" b="1" dirty="0">
                <a:latin typeface="Palatino Linotype" panose="02040502050505030304" pitchFamily="18" charset="0"/>
              </a:rPr>
              <a:t>*5 +</a:t>
            </a:r>
          </a:p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1.2</a:t>
            </a:r>
            <a:r>
              <a:rPr lang="en-US" altLang="ko-KR" b="1" dirty="0">
                <a:latin typeface="Palatino Linotype" panose="02040502050505030304" pitchFamily="18" charset="0"/>
              </a:rPr>
              <a:t>*6 + </a:t>
            </a:r>
            <a:r>
              <a:rPr lang="en-US" altLang="ko-KR" b="1" dirty="0">
                <a:solidFill>
                  <a:srgbClr val="002060"/>
                </a:solidFill>
              </a:rPr>
              <a:t>1.1</a:t>
            </a:r>
            <a:r>
              <a:rPr lang="en-US" altLang="ko-KR" b="1" dirty="0">
                <a:latin typeface="Palatino Linotype" panose="02040502050505030304" pitchFamily="18" charset="0"/>
              </a:rPr>
              <a:t>*3 + </a:t>
            </a:r>
            <a:r>
              <a:rPr lang="en-US" altLang="ko-KR" b="1" dirty="0">
                <a:solidFill>
                  <a:srgbClr val="002060"/>
                </a:solidFill>
              </a:rPr>
              <a:t>0.1</a:t>
            </a:r>
            <a:r>
              <a:rPr lang="en-US" altLang="ko-KR" b="1" dirty="0">
                <a:latin typeface="Palatino Linotype" panose="02040502050505030304" pitchFamily="18" charset="0"/>
              </a:rPr>
              <a:t>*20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9" y="2525390"/>
            <a:ext cx="1785120" cy="1183100"/>
          </a:xfrm>
          <a:prstGeom prst="rect">
            <a:avLst/>
          </a:prstGeom>
        </p:spPr>
      </p:pic>
      <p:pic>
        <p:nvPicPr>
          <p:cNvPr id="1028" name="Picture 4" descr="ReL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08" y="2468959"/>
            <a:ext cx="1829978" cy="123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" name="직사각형 261"/>
          <p:cNvSpPr/>
          <p:nvPr/>
        </p:nvSpPr>
        <p:spPr>
          <a:xfrm>
            <a:off x="1619795" y="3879669"/>
            <a:ext cx="1789612" cy="4572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/>
          <p:cNvSpPr txBox="1"/>
          <p:nvPr/>
        </p:nvSpPr>
        <p:spPr>
          <a:xfrm>
            <a:off x="4088675" y="4205253"/>
            <a:ext cx="66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33.7</a:t>
            </a:r>
            <a:endParaRPr lang="ko-KR" altLang="en-US" b="1" dirty="0"/>
          </a:p>
        </p:txBody>
      </p:sp>
      <p:sp>
        <p:nvSpPr>
          <p:cNvPr id="224" name="슬라이드 번호 개체 틀 2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31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4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5804" y="6193483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24" name="직선 연결선 23"/>
            <p:cNvCxnSpPr>
              <a:stCxn id="6" idx="0"/>
              <a:endCxn id="12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0"/>
              <a:endCxn id="12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0"/>
              <a:endCxn id="12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9" idx="0"/>
              <a:endCxn id="12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0"/>
              <a:endCxn id="12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0"/>
              <a:endCxn id="12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0" idx="0"/>
              <a:endCxn id="12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0"/>
              <a:endCxn id="12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0"/>
              <a:endCxn id="21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0"/>
              <a:endCxn id="21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0"/>
              <a:endCxn id="21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0"/>
              <a:endCxn id="21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0" idx="0"/>
              <a:endCxn id="21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0"/>
              <a:endCxn id="21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1" idx="0"/>
              <a:endCxn id="21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6" idx="0"/>
              <a:endCxn id="22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0"/>
              <a:endCxn id="22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0"/>
              <a:endCxn id="22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9" idx="0"/>
              <a:endCxn id="22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0" idx="0"/>
              <a:endCxn id="22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7" idx="0"/>
              <a:endCxn id="22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22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1" idx="0"/>
              <a:endCxn id="22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49" name="직선 연결선 48"/>
            <p:cNvCxnSpPr>
              <a:stCxn id="17" idx="0"/>
              <a:endCxn id="7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0"/>
              <a:endCxn id="6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0"/>
              <a:endCxn id="6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8" idx="0"/>
              <a:endCxn id="6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0"/>
              <a:endCxn id="10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0"/>
              <a:endCxn id="11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6" idx="0"/>
              <a:endCxn id="11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0"/>
              <a:endCxn id="6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0"/>
              <a:endCxn id="7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5" idx="0"/>
              <a:endCxn id="8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8" idx="0"/>
              <a:endCxn id="9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0"/>
              <a:endCxn id="11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7" idx="0"/>
              <a:endCxn id="10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6" idx="0"/>
              <a:endCxn id="9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4" idx="0"/>
              <a:endCxn id="19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0"/>
              <a:endCxn id="9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0"/>
              <a:endCxn id="7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5" idx="0"/>
              <a:endCxn id="7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8" idx="0"/>
              <a:endCxn id="20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4" idx="0"/>
              <a:endCxn id="6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3" idx="0"/>
              <a:endCxn id="19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" idx="0"/>
              <a:endCxn id="20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0"/>
              <a:endCxn id="9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7" idx="0"/>
              <a:endCxn id="9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6" idx="0"/>
              <a:endCxn id="8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3" idx="0"/>
              <a:endCxn id="10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3" idx="0"/>
              <a:endCxn id="11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4" idx="0"/>
              <a:endCxn id="8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4" idx="0"/>
              <a:endCxn id="20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4" idx="0"/>
              <a:endCxn id="10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0"/>
              <a:endCxn id="11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0"/>
              <a:endCxn id="6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0"/>
              <a:endCxn id="19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5" idx="0"/>
              <a:endCxn id="20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5" idx="0"/>
              <a:endCxn id="9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5" idx="0"/>
              <a:endCxn id="10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0"/>
              <a:endCxn id="7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6" idx="0"/>
              <a:endCxn id="20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0"/>
              <a:endCxn id="8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0"/>
              <a:endCxn id="19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0"/>
              <a:endCxn id="20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7" idx="0"/>
              <a:endCxn id="11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0"/>
              <a:endCxn id="10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0"/>
              <a:endCxn id="19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0"/>
              <a:endCxn id="8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0"/>
              <a:endCxn id="7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3" idx="0"/>
              <a:endCxn id="8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13" idx="0"/>
            <a:endCxn id="6" idx="4"/>
          </p:cNvCxnSpPr>
          <p:nvPr/>
        </p:nvCxnSpPr>
        <p:spPr>
          <a:xfrm flipH="1" flipV="1">
            <a:off x="4444359" y="4500610"/>
            <a:ext cx="362386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4532811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5094514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5577840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6126480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6639559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7149011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180" name="직선 연결선 179"/>
          <p:cNvCxnSpPr>
            <a:stCxn id="14" idx="0"/>
            <a:endCxn id="6" idx="4"/>
          </p:cNvCxnSpPr>
          <p:nvPr/>
        </p:nvCxnSpPr>
        <p:spPr>
          <a:xfrm flipH="1" flipV="1">
            <a:off x="4444359" y="4500610"/>
            <a:ext cx="880026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15" idx="0"/>
            <a:endCxn id="6" idx="4"/>
          </p:cNvCxnSpPr>
          <p:nvPr/>
        </p:nvCxnSpPr>
        <p:spPr>
          <a:xfrm flipH="1" flipV="1">
            <a:off x="4444359" y="4500610"/>
            <a:ext cx="1397666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16" idx="0"/>
            <a:endCxn id="6" idx="4"/>
          </p:cNvCxnSpPr>
          <p:nvPr/>
        </p:nvCxnSpPr>
        <p:spPr>
          <a:xfrm flipH="1" flipV="1">
            <a:off x="4444359" y="4500610"/>
            <a:ext cx="1915305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17" idx="0"/>
            <a:endCxn id="6" idx="4"/>
          </p:cNvCxnSpPr>
          <p:nvPr/>
        </p:nvCxnSpPr>
        <p:spPr>
          <a:xfrm flipH="1" flipV="1">
            <a:off x="4444359" y="4500610"/>
            <a:ext cx="2432945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18" idx="0"/>
            <a:endCxn id="6" idx="4"/>
          </p:cNvCxnSpPr>
          <p:nvPr/>
        </p:nvCxnSpPr>
        <p:spPr>
          <a:xfrm flipH="1" flipV="1">
            <a:off x="4444359" y="4500610"/>
            <a:ext cx="2950583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4036423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450080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4850674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0.3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5342708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5821679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280331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0891" y="3931921"/>
            <a:ext cx="322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atin typeface="Palatino Linotype" panose="02040502050505030304" pitchFamily="18" charset="0"/>
              </a:rPr>
              <a:t>H1</a:t>
            </a:r>
            <a:r>
              <a:rPr lang="en-US" altLang="ko-KR" b="1" dirty="0" smtClean="0">
                <a:latin typeface="Palatino Linotype" panose="02040502050505030304" pitchFamily="18" charset="0"/>
              </a:rPr>
              <a:t> = activation(</a:t>
            </a:r>
            <a:r>
              <a:rPr lang="en-US" altLang="ko-KR" b="1" dirty="0" smtClean="0">
                <a:solidFill>
                  <a:srgbClr val="002060"/>
                </a:solidFill>
              </a:rPr>
              <a:t>W</a:t>
            </a:r>
            <a:r>
              <a:rPr lang="en-US" altLang="ko-KR" b="1" dirty="0" smtClean="0">
                <a:latin typeface="Palatino Linotype" panose="02040502050505030304" pitchFamily="18" charset="0"/>
              </a:rPr>
              <a:t>*X)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570412" y="4531825"/>
            <a:ext cx="359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Palatino Linotype" panose="02040502050505030304" pitchFamily="18" charset="0"/>
              </a:rPr>
              <a:t>33.7 </a:t>
            </a:r>
            <a:r>
              <a:rPr lang="en-US" altLang="ko-KR" b="1" dirty="0" smtClean="0">
                <a:latin typeface="Palatino Linotype" panose="02040502050505030304" pitchFamily="18" charset="0"/>
              </a:rPr>
              <a:t>=</a:t>
            </a:r>
          </a:p>
          <a:p>
            <a:pPr algn="ctr"/>
            <a:r>
              <a:rPr lang="en-US" altLang="ko-KR" b="1" dirty="0" smtClean="0">
                <a:latin typeface="Palatino Linotype" panose="02040502050505030304" pitchFamily="18" charset="0"/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0.5</a:t>
            </a:r>
            <a:r>
              <a:rPr lang="en-US" altLang="ko-KR" b="1" dirty="0">
                <a:latin typeface="Palatino Linotype" panose="02040502050505030304" pitchFamily="18" charset="0"/>
              </a:rPr>
              <a:t>*10 + </a:t>
            </a:r>
            <a:r>
              <a:rPr lang="en-US" altLang="ko-KR" b="1" dirty="0">
                <a:solidFill>
                  <a:srgbClr val="002060"/>
                </a:solidFill>
              </a:rPr>
              <a:t>0.7</a:t>
            </a:r>
            <a:r>
              <a:rPr lang="en-US" altLang="ko-KR" b="1" dirty="0">
                <a:latin typeface="Palatino Linotype" panose="02040502050505030304" pitchFamily="18" charset="0"/>
              </a:rPr>
              <a:t>*21 + </a:t>
            </a:r>
            <a:r>
              <a:rPr lang="en-US" altLang="ko-KR" b="1" dirty="0">
                <a:solidFill>
                  <a:srgbClr val="002060"/>
                </a:solidFill>
              </a:rPr>
              <a:t>0.3</a:t>
            </a:r>
            <a:r>
              <a:rPr lang="en-US" altLang="ko-KR" b="1" dirty="0">
                <a:latin typeface="Palatino Linotype" panose="02040502050505030304" pitchFamily="18" charset="0"/>
              </a:rPr>
              <a:t>*5 +</a:t>
            </a:r>
          </a:p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1.2</a:t>
            </a:r>
            <a:r>
              <a:rPr lang="en-US" altLang="ko-KR" b="1" dirty="0">
                <a:latin typeface="Palatino Linotype" panose="02040502050505030304" pitchFamily="18" charset="0"/>
              </a:rPr>
              <a:t>*6 + </a:t>
            </a:r>
            <a:r>
              <a:rPr lang="en-US" altLang="ko-KR" b="1" dirty="0">
                <a:solidFill>
                  <a:srgbClr val="002060"/>
                </a:solidFill>
              </a:rPr>
              <a:t>1.1</a:t>
            </a:r>
            <a:r>
              <a:rPr lang="en-US" altLang="ko-KR" b="1" dirty="0">
                <a:latin typeface="Palatino Linotype" panose="02040502050505030304" pitchFamily="18" charset="0"/>
              </a:rPr>
              <a:t>*3 + </a:t>
            </a:r>
            <a:r>
              <a:rPr lang="en-US" altLang="ko-KR" b="1" dirty="0">
                <a:solidFill>
                  <a:srgbClr val="002060"/>
                </a:solidFill>
              </a:rPr>
              <a:t>0.1</a:t>
            </a:r>
            <a:r>
              <a:rPr lang="en-US" altLang="ko-KR" b="1" dirty="0">
                <a:latin typeface="Palatino Linotype" panose="02040502050505030304" pitchFamily="18" charset="0"/>
              </a:rPr>
              <a:t>*20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9" y="2525390"/>
            <a:ext cx="1785120" cy="1183100"/>
          </a:xfrm>
          <a:prstGeom prst="rect">
            <a:avLst/>
          </a:prstGeom>
        </p:spPr>
      </p:pic>
      <p:pic>
        <p:nvPicPr>
          <p:cNvPr id="1028" name="Picture 4" descr="ReL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08" y="2468959"/>
            <a:ext cx="1829978" cy="123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" name="직사각형 261"/>
          <p:cNvSpPr/>
          <p:nvPr/>
        </p:nvSpPr>
        <p:spPr>
          <a:xfrm>
            <a:off x="1619795" y="3879669"/>
            <a:ext cx="1789612" cy="4572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/>
          <p:cNvSpPr txBox="1"/>
          <p:nvPr/>
        </p:nvSpPr>
        <p:spPr>
          <a:xfrm>
            <a:off x="4088675" y="4205253"/>
            <a:ext cx="66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0.99</a:t>
            </a:r>
            <a:endParaRPr lang="ko-KR" altLang="en-US" b="1" dirty="0"/>
          </a:p>
        </p:txBody>
      </p:sp>
      <p:sp>
        <p:nvSpPr>
          <p:cNvPr id="123" name="직사각형 122"/>
          <p:cNvSpPr/>
          <p:nvPr/>
        </p:nvSpPr>
        <p:spPr>
          <a:xfrm>
            <a:off x="335281" y="2412275"/>
            <a:ext cx="1807028" cy="1349828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슬라이드 번호 개체 틀 2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32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0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5804" y="6193483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24" name="직선 연결선 23"/>
            <p:cNvCxnSpPr>
              <a:stCxn id="6" idx="0"/>
              <a:endCxn id="12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0"/>
              <a:endCxn id="12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0"/>
              <a:endCxn id="12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9" idx="0"/>
              <a:endCxn id="12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0"/>
              <a:endCxn id="12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0"/>
              <a:endCxn id="12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0" idx="0"/>
              <a:endCxn id="12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0"/>
              <a:endCxn id="12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0"/>
              <a:endCxn id="21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0"/>
              <a:endCxn id="21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0"/>
              <a:endCxn id="21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0"/>
              <a:endCxn id="21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0" idx="0"/>
              <a:endCxn id="21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0"/>
              <a:endCxn id="21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1" idx="0"/>
              <a:endCxn id="21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6" idx="0"/>
              <a:endCxn id="22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0"/>
              <a:endCxn id="22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0"/>
              <a:endCxn id="22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9" idx="0"/>
              <a:endCxn id="22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0" idx="0"/>
              <a:endCxn id="22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7" idx="0"/>
              <a:endCxn id="22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22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1" idx="0"/>
              <a:endCxn id="22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49" name="직선 연결선 48"/>
            <p:cNvCxnSpPr>
              <a:stCxn id="17" idx="0"/>
              <a:endCxn id="7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0"/>
              <a:endCxn id="6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0"/>
              <a:endCxn id="6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8" idx="0"/>
              <a:endCxn id="6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0"/>
              <a:endCxn id="10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0"/>
              <a:endCxn id="11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6" idx="0"/>
              <a:endCxn id="11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0"/>
              <a:endCxn id="6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0"/>
              <a:endCxn id="7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5" idx="0"/>
              <a:endCxn id="8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8" idx="0"/>
              <a:endCxn id="9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0"/>
              <a:endCxn id="11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7" idx="0"/>
              <a:endCxn id="10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6" idx="0"/>
              <a:endCxn id="9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4" idx="0"/>
              <a:endCxn id="19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0"/>
              <a:endCxn id="9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0"/>
              <a:endCxn id="7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5" idx="0"/>
              <a:endCxn id="7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8" idx="0"/>
              <a:endCxn id="20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4" idx="0"/>
              <a:endCxn id="6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3" idx="0"/>
              <a:endCxn id="19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" idx="0"/>
              <a:endCxn id="20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0"/>
              <a:endCxn id="9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7" idx="0"/>
              <a:endCxn id="9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6" idx="0"/>
              <a:endCxn id="8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3" idx="0"/>
              <a:endCxn id="10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3" idx="0"/>
              <a:endCxn id="11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4" idx="0"/>
              <a:endCxn id="8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4" idx="0"/>
              <a:endCxn id="20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4" idx="0"/>
              <a:endCxn id="10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0"/>
              <a:endCxn id="11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0"/>
              <a:endCxn id="6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0"/>
              <a:endCxn id="19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5" idx="0"/>
              <a:endCxn id="20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5" idx="0"/>
              <a:endCxn id="9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5" idx="0"/>
              <a:endCxn id="10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0"/>
              <a:endCxn id="7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6" idx="0"/>
              <a:endCxn id="20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0"/>
              <a:endCxn id="8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0"/>
              <a:endCxn id="19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0"/>
              <a:endCxn id="20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7" idx="0"/>
              <a:endCxn id="11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0"/>
              <a:endCxn id="10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0"/>
              <a:endCxn id="19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0"/>
              <a:endCxn id="8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0"/>
              <a:endCxn id="7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3" idx="0"/>
              <a:endCxn id="8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13" idx="0"/>
            <a:endCxn id="6" idx="4"/>
          </p:cNvCxnSpPr>
          <p:nvPr/>
        </p:nvCxnSpPr>
        <p:spPr>
          <a:xfrm flipH="1" flipV="1">
            <a:off x="4444359" y="4500610"/>
            <a:ext cx="362386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4532811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5094514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5577840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6126480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6639559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7149011" y="5656218"/>
            <a:ext cx="5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180" name="직선 연결선 179"/>
          <p:cNvCxnSpPr>
            <a:stCxn id="14" idx="0"/>
            <a:endCxn id="6" idx="4"/>
          </p:cNvCxnSpPr>
          <p:nvPr/>
        </p:nvCxnSpPr>
        <p:spPr>
          <a:xfrm flipH="1" flipV="1">
            <a:off x="4444359" y="4500610"/>
            <a:ext cx="880026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15" idx="0"/>
            <a:endCxn id="6" idx="4"/>
          </p:cNvCxnSpPr>
          <p:nvPr/>
        </p:nvCxnSpPr>
        <p:spPr>
          <a:xfrm flipH="1" flipV="1">
            <a:off x="4444359" y="4500610"/>
            <a:ext cx="1397666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16" idx="0"/>
            <a:endCxn id="6" idx="4"/>
          </p:cNvCxnSpPr>
          <p:nvPr/>
        </p:nvCxnSpPr>
        <p:spPr>
          <a:xfrm flipH="1" flipV="1">
            <a:off x="4444359" y="4500610"/>
            <a:ext cx="1915305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17" idx="0"/>
            <a:endCxn id="6" idx="4"/>
          </p:cNvCxnSpPr>
          <p:nvPr/>
        </p:nvCxnSpPr>
        <p:spPr>
          <a:xfrm flipH="1" flipV="1">
            <a:off x="4444359" y="4500610"/>
            <a:ext cx="2432945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18" idx="0"/>
            <a:endCxn id="6" idx="4"/>
          </p:cNvCxnSpPr>
          <p:nvPr/>
        </p:nvCxnSpPr>
        <p:spPr>
          <a:xfrm flipH="1" flipV="1">
            <a:off x="4444359" y="4500610"/>
            <a:ext cx="2950583" cy="8401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4036423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450080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4850674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0.3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5342708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5821679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280331" y="4850673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0891" y="3931921"/>
            <a:ext cx="322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atin typeface="Palatino Linotype" panose="02040502050505030304" pitchFamily="18" charset="0"/>
              </a:rPr>
              <a:t>H1</a:t>
            </a:r>
            <a:r>
              <a:rPr lang="en-US" altLang="ko-KR" b="1" dirty="0" smtClean="0">
                <a:latin typeface="Palatino Linotype" panose="02040502050505030304" pitchFamily="18" charset="0"/>
              </a:rPr>
              <a:t> = activation(</a:t>
            </a:r>
            <a:r>
              <a:rPr lang="en-US" altLang="ko-KR" b="1" dirty="0" smtClean="0">
                <a:solidFill>
                  <a:srgbClr val="002060"/>
                </a:solidFill>
              </a:rPr>
              <a:t>W</a:t>
            </a:r>
            <a:r>
              <a:rPr lang="en-US" altLang="ko-KR" b="1" dirty="0" smtClean="0">
                <a:latin typeface="Palatino Linotype" panose="02040502050505030304" pitchFamily="18" charset="0"/>
              </a:rPr>
              <a:t>*X)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570412" y="4531825"/>
            <a:ext cx="359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Palatino Linotype" panose="02040502050505030304" pitchFamily="18" charset="0"/>
              </a:rPr>
              <a:t>33.7 </a:t>
            </a:r>
            <a:r>
              <a:rPr lang="en-US" altLang="ko-KR" b="1" dirty="0" smtClean="0">
                <a:latin typeface="Palatino Linotype" panose="02040502050505030304" pitchFamily="18" charset="0"/>
              </a:rPr>
              <a:t>=</a:t>
            </a:r>
          </a:p>
          <a:p>
            <a:pPr algn="ctr"/>
            <a:r>
              <a:rPr lang="en-US" altLang="ko-KR" b="1" dirty="0" smtClean="0">
                <a:latin typeface="Palatino Linotype" panose="02040502050505030304" pitchFamily="18" charset="0"/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0.5</a:t>
            </a:r>
            <a:r>
              <a:rPr lang="en-US" altLang="ko-KR" b="1" dirty="0">
                <a:latin typeface="Palatino Linotype" panose="02040502050505030304" pitchFamily="18" charset="0"/>
              </a:rPr>
              <a:t>*10 + </a:t>
            </a:r>
            <a:r>
              <a:rPr lang="en-US" altLang="ko-KR" b="1" dirty="0">
                <a:solidFill>
                  <a:srgbClr val="002060"/>
                </a:solidFill>
              </a:rPr>
              <a:t>0.7</a:t>
            </a:r>
            <a:r>
              <a:rPr lang="en-US" altLang="ko-KR" b="1" dirty="0">
                <a:latin typeface="Palatino Linotype" panose="02040502050505030304" pitchFamily="18" charset="0"/>
              </a:rPr>
              <a:t>*21 + </a:t>
            </a:r>
            <a:r>
              <a:rPr lang="en-US" altLang="ko-KR" b="1" dirty="0">
                <a:solidFill>
                  <a:srgbClr val="002060"/>
                </a:solidFill>
              </a:rPr>
              <a:t>0.3</a:t>
            </a:r>
            <a:r>
              <a:rPr lang="en-US" altLang="ko-KR" b="1" dirty="0">
                <a:latin typeface="Palatino Linotype" panose="02040502050505030304" pitchFamily="18" charset="0"/>
              </a:rPr>
              <a:t>*5 +</a:t>
            </a:r>
          </a:p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1.2</a:t>
            </a:r>
            <a:r>
              <a:rPr lang="en-US" altLang="ko-KR" b="1" dirty="0">
                <a:latin typeface="Palatino Linotype" panose="02040502050505030304" pitchFamily="18" charset="0"/>
              </a:rPr>
              <a:t>*6 + </a:t>
            </a:r>
            <a:r>
              <a:rPr lang="en-US" altLang="ko-KR" b="1" dirty="0">
                <a:solidFill>
                  <a:srgbClr val="002060"/>
                </a:solidFill>
              </a:rPr>
              <a:t>1.1</a:t>
            </a:r>
            <a:r>
              <a:rPr lang="en-US" altLang="ko-KR" b="1" dirty="0">
                <a:latin typeface="Palatino Linotype" panose="02040502050505030304" pitchFamily="18" charset="0"/>
              </a:rPr>
              <a:t>*3 + </a:t>
            </a:r>
            <a:r>
              <a:rPr lang="en-US" altLang="ko-KR" b="1" dirty="0">
                <a:solidFill>
                  <a:srgbClr val="002060"/>
                </a:solidFill>
              </a:rPr>
              <a:t>0.1</a:t>
            </a:r>
            <a:r>
              <a:rPr lang="en-US" altLang="ko-KR" b="1" dirty="0">
                <a:latin typeface="Palatino Linotype" panose="02040502050505030304" pitchFamily="18" charset="0"/>
              </a:rPr>
              <a:t>*20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9" y="2525390"/>
            <a:ext cx="1785120" cy="1183100"/>
          </a:xfrm>
          <a:prstGeom prst="rect">
            <a:avLst/>
          </a:prstGeom>
        </p:spPr>
      </p:pic>
      <p:pic>
        <p:nvPicPr>
          <p:cNvPr id="1028" name="Picture 4" descr="ReL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08" y="2468959"/>
            <a:ext cx="1829978" cy="123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" name="직사각형 261"/>
          <p:cNvSpPr/>
          <p:nvPr/>
        </p:nvSpPr>
        <p:spPr>
          <a:xfrm>
            <a:off x="1619795" y="3879669"/>
            <a:ext cx="1789612" cy="4572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2243138" y="2412275"/>
            <a:ext cx="1871662" cy="1349828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088675" y="4205253"/>
            <a:ext cx="66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33.7</a:t>
            </a:r>
            <a:endParaRPr lang="ko-KR" altLang="en-US" b="1" dirty="0"/>
          </a:p>
        </p:txBody>
      </p:sp>
      <p:sp>
        <p:nvSpPr>
          <p:cNvPr id="224" name="슬라이드 번호 개체 틀 2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33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0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5804" y="6193483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24" name="직선 연결선 23"/>
            <p:cNvCxnSpPr>
              <a:stCxn id="6" idx="0"/>
              <a:endCxn id="12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0"/>
              <a:endCxn id="12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0"/>
              <a:endCxn id="12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9" idx="0"/>
              <a:endCxn id="12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0"/>
              <a:endCxn id="12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0"/>
              <a:endCxn id="12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0" idx="0"/>
              <a:endCxn id="12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0"/>
              <a:endCxn id="12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0"/>
              <a:endCxn id="21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0"/>
              <a:endCxn id="21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0"/>
              <a:endCxn id="21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0"/>
              <a:endCxn id="21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0" idx="0"/>
              <a:endCxn id="21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0"/>
              <a:endCxn id="21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1" idx="0"/>
              <a:endCxn id="21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6" idx="0"/>
              <a:endCxn id="22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0"/>
              <a:endCxn id="22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0"/>
              <a:endCxn id="22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9" idx="0"/>
              <a:endCxn id="22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0" idx="0"/>
              <a:endCxn id="22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7" idx="0"/>
              <a:endCxn id="22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22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1" idx="0"/>
              <a:endCxn id="22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49" name="직선 연결선 48"/>
            <p:cNvCxnSpPr>
              <a:stCxn id="17" idx="0"/>
              <a:endCxn id="7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0"/>
              <a:endCxn id="6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0"/>
              <a:endCxn id="6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8" idx="0"/>
              <a:endCxn id="6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0"/>
              <a:endCxn id="10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0"/>
              <a:endCxn id="11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6" idx="0"/>
              <a:endCxn id="11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0"/>
              <a:endCxn id="6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0"/>
              <a:endCxn id="7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5" idx="0"/>
              <a:endCxn id="8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8" idx="0"/>
              <a:endCxn id="9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0"/>
              <a:endCxn id="11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7" idx="0"/>
              <a:endCxn id="10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6" idx="0"/>
              <a:endCxn id="9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4" idx="0"/>
              <a:endCxn id="19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0"/>
              <a:endCxn id="9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0"/>
              <a:endCxn id="7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5" idx="0"/>
              <a:endCxn id="7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8" idx="0"/>
              <a:endCxn id="20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4" idx="0"/>
              <a:endCxn id="6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3" idx="0"/>
              <a:endCxn id="19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" idx="0"/>
              <a:endCxn id="20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0"/>
              <a:endCxn id="9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7" idx="0"/>
              <a:endCxn id="9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6" idx="0"/>
              <a:endCxn id="8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3" idx="0"/>
              <a:endCxn id="10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3" idx="0"/>
              <a:endCxn id="11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4" idx="0"/>
              <a:endCxn id="8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4" idx="0"/>
              <a:endCxn id="20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4" idx="0"/>
              <a:endCxn id="10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0"/>
              <a:endCxn id="11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0"/>
              <a:endCxn id="6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0"/>
              <a:endCxn id="19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5" idx="0"/>
              <a:endCxn id="20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5" idx="0"/>
              <a:endCxn id="9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5" idx="0"/>
              <a:endCxn id="10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0"/>
              <a:endCxn id="7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6" idx="0"/>
              <a:endCxn id="20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0"/>
              <a:endCxn id="8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0"/>
              <a:endCxn id="19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0"/>
              <a:endCxn id="20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7" idx="0"/>
              <a:endCxn id="11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0"/>
              <a:endCxn id="10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0"/>
              <a:endCxn id="19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0"/>
              <a:endCxn id="8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0"/>
              <a:endCxn id="7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3" idx="0"/>
              <a:endCxn id="8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660535" y="4205253"/>
            <a:ext cx="3235236" cy="369332"/>
            <a:chOff x="4660535" y="4283631"/>
            <a:chExt cx="3235236" cy="369332"/>
          </a:xfrm>
        </p:grpSpPr>
        <p:sp>
          <p:nvSpPr>
            <p:cNvPr id="256" name="TextBox 255"/>
            <p:cNvSpPr txBox="1"/>
            <p:nvPr/>
          </p:nvSpPr>
          <p:spPr>
            <a:xfrm>
              <a:off x="4660535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21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114832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5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569129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16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023426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43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6477723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0.2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9320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0.9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3863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1.1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4460964" y="3404866"/>
            <a:ext cx="3180082" cy="800387"/>
            <a:chOff x="4460964" y="3404866"/>
            <a:chExt cx="3180082" cy="800387"/>
          </a:xfrm>
        </p:grpSpPr>
        <p:cxnSp>
          <p:nvCxnSpPr>
            <p:cNvPr id="215" name="직선 연결선 214"/>
            <p:cNvCxnSpPr>
              <a:endCxn id="22" idx="4"/>
            </p:cNvCxnSpPr>
            <p:nvPr/>
          </p:nvCxnSpPr>
          <p:spPr>
            <a:xfrm flipV="1">
              <a:off x="4460964" y="3404866"/>
              <a:ext cx="94104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265" idx="0"/>
              <a:endCxn id="22" idx="4"/>
            </p:cNvCxnSpPr>
            <p:nvPr/>
          </p:nvCxnSpPr>
          <p:spPr>
            <a:xfrm flipH="1" flipV="1">
              <a:off x="5402010" y="3404866"/>
              <a:ext cx="22390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2" idx="4"/>
            </p:cNvCxnSpPr>
            <p:nvPr/>
          </p:nvCxnSpPr>
          <p:spPr>
            <a:xfrm flipH="1" flipV="1">
              <a:off x="5402010" y="3404866"/>
              <a:ext cx="87614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>
              <a:stCxn id="258" idx="0"/>
              <a:endCxn id="22" idx="4"/>
            </p:cNvCxnSpPr>
            <p:nvPr/>
          </p:nvCxnSpPr>
          <p:spPr>
            <a:xfrm flipH="1" flipV="1">
              <a:off x="5402010" y="3404866"/>
              <a:ext cx="421845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>
              <a:stCxn id="257" idx="0"/>
              <a:endCxn id="22" idx="4"/>
            </p:cNvCxnSpPr>
            <p:nvPr/>
          </p:nvCxnSpPr>
          <p:spPr>
            <a:xfrm flipV="1">
              <a:off x="5369558" y="3404866"/>
              <a:ext cx="3245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>
              <a:stCxn id="256" idx="0"/>
              <a:endCxn id="22" idx="4"/>
            </p:cNvCxnSpPr>
            <p:nvPr/>
          </p:nvCxnSpPr>
          <p:spPr>
            <a:xfrm flipV="1">
              <a:off x="4915261" y="3404866"/>
              <a:ext cx="48674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stCxn id="260" idx="0"/>
              <a:endCxn id="22" idx="4"/>
            </p:cNvCxnSpPr>
            <p:nvPr/>
          </p:nvCxnSpPr>
          <p:spPr>
            <a:xfrm flipH="1" flipV="1">
              <a:off x="5402010" y="3404866"/>
              <a:ext cx="133043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>
              <a:stCxn id="264" idx="0"/>
              <a:endCxn id="22" idx="4"/>
            </p:cNvCxnSpPr>
            <p:nvPr/>
          </p:nvCxnSpPr>
          <p:spPr>
            <a:xfrm flipH="1" flipV="1">
              <a:off x="5402010" y="3404866"/>
              <a:ext cx="17847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TextBox 292"/>
          <p:cNvSpPr txBox="1"/>
          <p:nvPr/>
        </p:nvSpPr>
        <p:spPr>
          <a:xfrm>
            <a:off x="4258492" y="3673248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660566" y="367324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507554" y="3477304"/>
            <a:ext cx="63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...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320802" y="3668894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782356" y="366453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4088675" y="4205253"/>
            <a:ext cx="66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33.7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47257" y="3108960"/>
            <a:ext cx="236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W</a:t>
            </a:r>
            <a:r>
              <a:rPr lang="en-US" altLang="ko-KR" b="1" dirty="0" smtClean="0">
                <a:latin typeface="Palatino Linotype" panose="02040502050505030304" pitchFamily="18" charset="0"/>
              </a:rPr>
              <a:t>*</a:t>
            </a:r>
            <a:r>
              <a:rPr lang="en-US" altLang="ko-KR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H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34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8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5804" y="6193483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24" name="직선 연결선 23"/>
            <p:cNvCxnSpPr>
              <a:stCxn id="6" idx="0"/>
              <a:endCxn id="12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0"/>
              <a:endCxn id="12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0"/>
              <a:endCxn id="12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9" idx="0"/>
              <a:endCxn id="12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0"/>
              <a:endCxn id="12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0"/>
              <a:endCxn id="12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0" idx="0"/>
              <a:endCxn id="12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0"/>
              <a:endCxn id="12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0"/>
              <a:endCxn id="21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0"/>
              <a:endCxn id="21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0"/>
              <a:endCxn id="21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0"/>
              <a:endCxn id="21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0" idx="0"/>
              <a:endCxn id="21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0"/>
              <a:endCxn id="21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1" idx="0"/>
              <a:endCxn id="21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6" idx="0"/>
              <a:endCxn id="22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0"/>
              <a:endCxn id="22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0"/>
              <a:endCxn id="22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9" idx="0"/>
              <a:endCxn id="22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0" idx="0"/>
              <a:endCxn id="22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7" idx="0"/>
              <a:endCxn id="22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22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1" idx="0"/>
              <a:endCxn id="22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49" name="직선 연결선 48"/>
            <p:cNvCxnSpPr>
              <a:stCxn id="17" idx="0"/>
              <a:endCxn id="7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0"/>
              <a:endCxn id="6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0"/>
              <a:endCxn id="6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8" idx="0"/>
              <a:endCxn id="6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0"/>
              <a:endCxn id="10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0"/>
              <a:endCxn id="11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6" idx="0"/>
              <a:endCxn id="11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0"/>
              <a:endCxn id="6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0"/>
              <a:endCxn id="7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5" idx="0"/>
              <a:endCxn id="8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8" idx="0"/>
              <a:endCxn id="9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0"/>
              <a:endCxn id="11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7" idx="0"/>
              <a:endCxn id="10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6" idx="0"/>
              <a:endCxn id="9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4" idx="0"/>
              <a:endCxn id="19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0"/>
              <a:endCxn id="9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0"/>
              <a:endCxn id="7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5" idx="0"/>
              <a:endCxn id="7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8" idx="0"/>
              <a:endCxn id="20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4" idx="0"/>
              <a:endCxn id="6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3" idx="0"/>
              <a:endCxn id="19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" idx="0"/>
              <a:endCxn id="20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0"/>
              <a:endCxn id="9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7" idx="0"/>
              <a:endCxn id="9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6" idx="0"/>
              <a:endCxn id="8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3" idx="0"/>
              <a:endCxn id="10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3" idx="0"/>
              <a:endCxn id="11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4" idx="0"/>
              <a:endCxn id="8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4" idx="0"/>
              <a:endCxn id="20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4" idx="0"/>
              <a:endCxn id="10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0"/>
              <a:endCxn id="11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0"/>
              <a:endCxn id="6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0"/>
              <a:endCxn id="19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5" idx="0"/>
              <a:endCxn id="20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5" idx="0"/>
              <a:endCxn id="9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5" idx="0"/>
              <a:endCxn id="10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0"/>
              <a:endCxn id="7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6" idx="0"/>
              <a:endCxn id="20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0"/>
              <a:endCxn id="8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0"/>
              <a:endCxn id="19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0"/>
              <a:endCxn id="20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7" idx="0"/>
              <a:endCxn id="11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0"/>
              <a:endCxn id="10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0"/>
              <a:endCxn id="19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0"/>
              <a:endCxn id="8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0"/>
              <a:endCxn id="7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3" idx="0"/>
              <a:endCxn id="8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660535" y="4205253"/>
            <a:ext cx="3235236" cy="369332"/>
            <a:chOff x="4660535" y="4283631"/>
            <a:chExt cx="3235236" cy="369332"/>
          </a:xfrm>
        </p:grpSpPr>
        <p:sp>
          <p:nvSpPr>
            <p:cNvPr id="256" name="TextBox 255"/>
            <p:cNvSpPr txBox="1"/>
            <p:nvPr/>
          </p:nvSpPr>
          <p:spPr>
            <a:xfrm>
              <a:off x="4660535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21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114832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5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569129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16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023426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43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6477723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0.2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9320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0.9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3863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1.1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4460964" y="3404866"/>
            <a:ext cx="3180082" cy="800387"/>
            <a:chOff x="4460964" y="3404866"/>
            <a:chExt cx="3180082" cy="800387"/>
          </a:xfrm>
        </p:grpSpPr>
        <p:cxnSp>
          <p:nvCxnSpPr>
            <p:cNvPr id="215" name="직선 연결선 214"/>
            <p:cNvCxnSpPr>
              <a:endCxn id="22" idx="4"/>
            </p:cNvCxnSpPr>
            <p:nvPr/>
          </p:nvCxnSpPr>
          <p:spPr>
            <a:xfrm flipV="1">
              <a:off x="4460964" y="3404866"/>
              <a:ext cx="94104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265" idx="0"/>
              <a:endCxn id="22" idx="4"/>
            </p:cNvCxnSpPr>
            <p:nvPr/>
          </p:nvCxnSpPr>
          <p:spPr>
            <a:xfrm flipH="1" flipV="1">
              <a:off x="5402010" y="3404866"/>
              <a:ext cx="22390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2" idx="4"/>
            </p:cNvCxnSpPr>
            <p:nvPr/>
          </p:nvCxnSpPr>
          <p:spPr>
            <a:xfrm flipH="1" flipV="1">
              <a:off x="5402010" y="3404866"/>
              <a:ext cx="87614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>
              <a:stCxn id="258" idx="0"/>
              <a:endCxn id="22" idx="4"/>
            </p:cNvCxnSpPr>
            <p:nvPr/>
          </p:nvCxnSpPr>
          <p:spPr>
            <a:xfrm flipH="1" flipV="1">
              <a:off x="5402010" y="3404866"/>
              <a:ext cx="421845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>
              <a:stCxn id="257" idx="0"/>
              <a:endCxn id="22" idx="4"/>
            </p:cNvCxnSpPr>
            <p:nvPr/>
          </p:nvCxnSpPr>
          <p:spPr>
            <a:xfrm flipV="1">
              <a:off x="5369558" y="3404866"/>
              <a:ext cx="3245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>
              <a:stCxn id="256" idx="0"/>
              <a:endCxn id="22" idx="4"/>
            </p:cNvCxnSpPr>
            <p:nvPr/>
          </p:nvCxnSpPr>
          <p:spPr>
            <a:xfrm flipV="1">
              <a:off x="4915261" y="3404866"/>
              <a:ext cx="48674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stCxn id="260" idx="0"/>
              <a:endCxn id="22" idx="4"/>
            </p:cNvCxnSpPr>
            <p:nvPr/>
          </p:nvCxnSpPr>
          <p:spPr>
            <a:xfrm flipH="1" flipV="1">
              <a:off x="5402010" y="3404866"/>
              <a:ext cx="133043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>
              <a:stCxn id="264" idx="0"/>
              <a:endCxn id="22" idx="4"/>
            </p:cNvCxnSpPr>
            <p:nvPr/>
          </p:nvCxnSpPr>
          <p:spPr>
            <a:xfrm flipH="1" flipV="1">
              <a:off x="5402010" y="3404866"/>
              <a:ext cx="17847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TextBox 292"/>
          <p:cNvSpPr txBox="1"/>
          <p:nvPr/>
        </p:nvSpPr>
        <p:spPr>
          <a:xfrm>
            <a:off x="4258492" y="3673248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660566" y="367324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507554" y="3477304"/>
            <a:ext cx="63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...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320802" y="3668894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782356" y="366453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4088675" y="4205253"/>
            <a:ext cx="66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33.7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47257" y="3108960"/>
            <a:ext cx="236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Logit = </a:t>
            </a:r>
            <a:r>
              <a:rPr lang="en-US" altLang="ko-KR" b="1" dirty="0" smtClean="0">
                <a:solidFill>
                  <a:srgbClr val="002060"/>
                </a:solidFill>
              </a:rPr>
              <a:t>W</a:t>
            </a:r>
            <a:r>
              <a:rPr lang="en-US" altLang="ko-KR" b="1" dirty="0" smtClean="0">
                <a:latin typeface="Palatino Linotype" panose="02040502050505030304" pitchFamily="18" charset="0"/>
              </a:rPr>
              <a:t>*</a:t>
            </a:r>
            <a:r>
              <a:rPr lang="en-US" altLang="ko-KR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H</a:t>
            </a:r>
            <a:endParaRPr lang="ko-KR" altLang="en-US" b="1" dirty="0">
              <a:latin typeface="Palatino Linotype" panose="0204050205050503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050972" y="3107192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1.39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35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0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5804" y="6193483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24" name="직선 연결선 23"/>
            <p:cNvCxnSpPr>
              <a:stCxn id="6" idx="0"/>
              <a:endCxn id="12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0"/>
              <a:endCxn id="12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0"/>
              <a:endCxn id="12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9" idx="0"/>
              <a:endCxn id="12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0"/>
              <a:endCxn id="12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0"/>
              <a:endCxn id="12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0" idx="0"/>
              <a:endCxn id="12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0"/>
              <a:endCxn id="12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0"/>
              <a:endCxn id="21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0"/>
              <a:endCxn id="21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0"/>
              <a:endCxn id="21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0"/>
              <a:endCxn id="21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0" idx="0"/>
              <a:endCxn id="21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0"/>
              <a:endCxn id="21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1" idx="0"/>
              <a:endCxn id="21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6" idx="0"/>
              <a:endCxn id="22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0"/>
              <a:endCxn id="22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0"/>
              <a:endCxn id="22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9" idx="0"/>
              <a:endCxn id="22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0" idx="0"/>
              <a:endCxn id="22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7" idx="0"/>
              <a:endCxn id="22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22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1" idx="0"/>
              <a:endCxn id="22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49" name="직선 연결선 48"/>
            <p:cNvCxnSpPr>
              <a:stCxn id="17" idx="0"/>
              <a:endCxn id="7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0"/>
              <a:endCxn id="6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0"/>
              <a:endCxn id="6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8" idx="0"/>
              <a:endCxn id="6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0"/>
              <a:endCxn id="10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0"/>
              <a:endCxn id="11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6" idx="0"/>
              <a:endCxn id="11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0"/>
              <a:endCxn id="6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0"/>
              <a:endCxn id="7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5" idx="0"/>
              <a:endCxn id="8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8" idx="0"/>
              <a:endCxn id="9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0"/>
              <a:endCxn id="11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7" idx="0"/>
              <a:endCxn id="10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6" idx="0"/>
              <a:endCxn id="9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4" idx="0"/>
              <a:endCxn id="19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0"/>
              <a:endCxn id="9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0"/>
              <a:endCxn id="7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5" idx="0"/>
              <a:endCxn id="7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8" idx="0"/>
              <a:endCxn id="20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4" idx="0"/>
              <a:endCxn id="6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3" idx="0"/>
              <a:endCxn id="19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" idx="0"/>
              <a:endCxn id="20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0"/>
              <a:endCxn id="9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7" idx="0"/>
              <a:endCxn id="9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6" idx="0"/>
              <a:endCxn id="8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3" idx="0"/>
              <a:endCxn id="10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3" idx="0"/>
              <a:endCxn id="11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4" idx="0"/>
              <a:endCxn id="8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4" idx="0"/>
              <a:endCxn id="20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4" idx="0"/>
              <a:endCxn id="10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0"/>
              <a:endCxn id="11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0"/>
              <a:endCxn id="6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0"/>
              <a:endCxn id="19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5" idx="0"/>
              <a:endCxn id="20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5" idx="0"/>
              <a:endCxn id="9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5" idx="0"/>
              <a:endCxn id="10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0"/>
              <a:endCxn id="7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6" idx="0"/>
              <a:endCxn id="20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0"/>
              <a:endCxn id="8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0"/>
              <a:endCxn id="19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0"/>
              <a:endCxn id="20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7" idx="0"/>
              <a:endCxn id="11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0"/>
              <a:endCxn id="10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0"/>
              <a:endCxn id="19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0"/>
              <a:endCxn id="8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0"/>
              <a:endCxn id="7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3" idx="0"/>
              <a:endCxn id="8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55326" y="1428204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60535" y="4205253"/>
            <a:ext cx="3235236" cy="369332"/>
            <a:chOff x="4660535" y="4283631"/>
            <a:chExt cx="3235236" cy="369332"/>
          </a:xfrm>
        </p:grpSpPr>
        <p:sp>
          <p:nvSpPr>
            <p:cNvPr id="256" name="TextBox 255"/>
            <p:cNvSpPr txBox="1"/>
            <p:nvPr/>
          </p:nvSpPr>
          <p:spPr>
            <a:xfrm>
              <a:off x="4660535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21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114832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5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569129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16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023426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43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6477723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0.2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9320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0.9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3863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1.1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4460964" y="3404866"/>
            <a:ext cx="3180082" cy="800387"/>
            <a:chOff x="4460964" y="3404866"/>
            <a:chExt cx="3180082" cy="800387"/>
          </a:xfrm>
        </p:grpSpPr>
        <p:cxnSp>
          <p:nvCxnSpPr>
            <p:cNvPr id="215" name="직선 연결선 214"/>
            <p:cNvCxnSpPr>
              <a:endCxn id="22" idx="4"/>
            </p:cNvCxnSpPr>
            <p:nvPr/>
          </p:nvCxnSpPr>
          <p:spPr>
            <a:xfrm flipV="1">
              <a:off x="4460964" y="3404866"/>
              <a:ext cx="94104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265" idx="0"/>
              <a:endCxn id="22" idx="4"/>
            </p:cNvCxnSpPr>
            <p:nvPr/>
          </p:nvCxnSpPr>
          <p:spPr>
            <a:xfrm flipH="1" flipV="1">
              <a:off x="5402010" y="3404866"/>
              <a:ext cx="22390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2" idx="4"/>
            </p:cNvCxnSpPr>
            <p:nvPr/>
          </p:nvCxnSpPr>
          <p:spPr>
            <a:xfrm flipH="1" flipV="1">
              <a:off x="5402010" y="3404866"/>
              <a:ext cx="87614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>
              <a:stCxn id="258" idx="0"/>
              <a:endCxn id="22" idx="4"/>
            </p:cNvCxnSpPr>
            <p:nvPr/>
          </p:nvCxnSpPr>
          <p:spPr>
            <a:xfrm flipH="1" flipV="1">
              <a:off x="5402010" y="3404866"/>
              <a:ext cx="421845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>
              <a:stCxn id="257" idx="0"/>
              <a:endCxn id="22" idx="4"/>
            </p:cNvCxnSpPr>
            <p:nvPr/>
          </p:nvCxnSpPr>
          <p:spPr>
            <a:xfrm flipV="1">
              <a:off x="5369558" y="3404866"/>
              <a:ext cx="3245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>
              <a:stCxn id="256" idx="0"/>
              <a:endCxn id="22" idx="4"/>
            </p:cNvCxnSpPr>
            <p:nvPr/>
          </p:nvCxnSpPr>
          <p:spPr>
            <a:xfrm flipV="1">
              <a:off x="4915261" y="3404866"/>
              <a:ext cx="48674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stCxn id="260" idx="0"/>
              <a:endCxn id="22" idx="4"/>
            </p:cNvCxnSpPr>
            <p:nvPr/>
          </p:nvCxnSpPr>
          <p:spPr>
            <a:xfrm flipH="1" flipV="1">
              <a:off x="5402010" y="3404866"/>
              <a:ext cx="133043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>
              <a:stCxn id="264" idx="0"/>
              <a:endCxn id="22" idx="4"/>
            </p:cNvCxnSpPr>
            <p:nvPr/>
          </p:nvCxnSpPr>
          <p:spPr>
            <a:xfrm flipH="1" flipV="1">
              <a:off x="5402010" y="3404866"/>
              <a:ext cx="17847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TextBox 292"/>
          <p:cNvSpPr txBox="1"/>
          <p:nvPr/>
        </p:nvSpPr>
        <p:spPr>
          <a:xfrm>
            <a:off x="4258492" y="3673248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660566" y="367324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507554" y="3477304"/>
            <a:ext cx="63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...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320802" y="3668894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782356" y="366453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4088675" y="4205253"/>
            <a:ext cx="66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33.7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131" y="1624054"/>
            <a:ext cx="1785120" cy="118310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5050972" y="3107192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1.39</a:t>
            </a:r>
            <a:endParaRPr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201783" y="3082835"/>
            <a:ext cx="3709851" cy="400110"/>
            <a:chOff x="1201783" y="3082835"/>
            <a:chExt cx="3709851" cy="400110"/>
          </a:xfrm>
        </p:grpSpPr>
        <p:sp>
          <p:nvSpPr>
            <p:cNvPr id="125" name="TextBox 124"/>
            <p:cNvSpPr txBox="1"/>
            <p:nvPr/>
          </p:nvSpPr>
          <p:spPr>
            <a:xfrm>
              <a:off x="1201783" y="3082835"/>
              <a:ext cx="3644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Palatino Linotype" panose="02040502050505030304" pitchFamily="18" charset="0"/>
                </a:rPr>
                <a:t>O = activation(                        )</a:t>
              </a:r>
              <a:endParaRPr lang="ko-KR" altLang="en-US" sz="2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47257" y="3108960"/>
              <a:ext cx="236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Logit = </a:t>
              </a:r>
              <a:r>
                <a:rPr lang="en-US" altLang="ko-KR" b="1" dirty="0" smtClean="0">
                  <a:solidFill>
                    <a:srgbClr val="002060"/>
                  </a:solidFill>
                </a:rPr>
                <a:t>W</a:t>
              </a:r>
              <a:r>
                <a:rPr lang="en-US" altLang="ko-KR" b="1" dirty="0" smtClean="0">
                  <a:latin typeface="Palatino Linotype" panose="02040502050505030304" pitchFamily="18" charset="0"/>
                </a:rPr>
                <a:t>*</a:t>
              </a:r>
              <a:r>
                <a:rPr lang="en-US" altLang="ko-KR" b="1" dirty="0" smtClean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H</a:t>
              </a:r>
              <a:endParaRPr lang="ko-KR" alt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261" name="슬라이드 번호 개체 틀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36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3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5804" y="6193483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24" name="직선 연결선 23"/>
            <p:cNvCxnSpPr>
              <a:stCxn id="6" idx="0"/>
              <a:endCxn id="12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0"/>
              <a:endCxn id="12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0"/>
              <a:endCxn id="12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9" idx="0"/>
              <a:endCxn id="12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0"/>
              <a:endCxn id="12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0"/>
              <a:endCxn id="12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0" idx="0"/>
              <a:endCxn id="12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0"/>
              <a:endCxn id="12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0"/>
              <a:endCxn id="21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0"/>
              <a:endCxn id="21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0"/>
              <a:endCxn id="21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0"/>
              <a:endCxn id="21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0" idx="0"/>
              <a:endCxn id="21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0"/>
              <a:endCxn id="21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1" idx="0"/>
              <a:endCxn id="21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6" idx="0"/>
              <a:endCxn id="22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0"/>
              <a:endCxn id="22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0"/>
              <a:endCxn id="22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9" idx="0"/>
              <a:endCxn id="22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0" idx="0"/>
              <a:endCxn id="22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7" idx="0"/>
              <a:endCxn id="22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22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1" idx="0"/>
              <a:endCxn id="22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49" name="직선 연결선 48"/>
            <p:cNvCxnSpPr>
              <a:stCxn id="17" idx="0"/>
              <a:endCxn id="7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0"/>
              <a:endCxn id="6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0"/>
              <a:endCxn id="6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8" idx="0"/>
              <a:endCxn id="6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0"/>
              <a:endCxn id="10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0"/>
              <a:endCxn id="11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6" idx="0"/>
              <a:endCxn id="11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0"/>
              <a:endCxn id="6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0"/>
              <a:endCxn id="7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5" idx="0"/>
              <a:endCxn id="8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8" idx="0"/>
              <a:endCxn id="9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0"/>
              <a:endCxn id="11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7" idx="0"/>
              <a:endCxn id="10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6" idx="0"/>
              <a:endCxn id="9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4" idx="0"/>
              <a:endCxn id="19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0"/>
              <a:endCxn id="9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0"/>
              <a:endCxn id="7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5" idx="0"/>
              <a:endCxn id="7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8" idx="0"/>
              <a:endCxn id="20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4" idx="0"/>
              <a:endCxn id="6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3" idx="0"/>
              <a:endCxn id="19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" idx="0"/>
              <a:endCxn id="20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0"/>
              <a:endCxn id="9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7" idx="0"/>
              <a:endCxn id="9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6" idx="0"/>
              <a:endCxn id="8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3" idx="0"/>
              <a:endCxn id="10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3" idx="0"/>
              <a:endCxn id="11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4" idx="0"/>
              <a:endCxn id="8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4" idx="0"/>
              <a:endCxn id="20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4" idx="0"/>
              <a:endCxn id="10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0"/>
              <a:endCxn id="11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0"/>
              <a:endCxn id="6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0"/>
              <a:endCxn id="19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5" idx="0"/>
              <a:endCxn id="20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5" idx="0"/>
              <a:endCxn id="9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5" idx="0"/>
              <a:endCxn id="10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0"/>
              <a:endCxn id="7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6" idx="0"/>
              <a:endCxn id="20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0"/>
              <a:endCxn id="8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0"/>
              <a:endCxn id="19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0"/>
              <a:endCxn id="20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7" idx="0"/>
              <a:endCxn id="11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0"/>
              <a:endCxn id="10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0"/>
              <a:endCxn id="19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0"/>
              <a:endCxn id="8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0"/>
              <a:endCxn id="7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3" idx="0"/>
              <a:endCxn id="8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55326" y="1428204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60535" y="4205253"/>
            <a:ext cx="3235236" cy="369332"/>
            <a:chOff x="4660535" y="4283631"/>
            <a:chExt cx="3235236" cy="369332"/>
          </a:xfrm>
        </p:grpSpPr>
        <p:sp>
          <p:nvSpPr>
            <p:cNvPr id="256" name="TextBox 255"/>
            <p:cNvSpPr txBox="1"/>
            <p:nvPr/>
          </p:nvSpPr>
          <p:spPr>
            <a:xfrm>
              <a:off x="4660535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21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114832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5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569129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16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023426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43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6477723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0.2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9320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0.9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3863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1.1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4460964" y="3404866"/>
            <a:ext cx="3180082" cy="800387"/>
            <a:chOff x="4460964" y="3404866"/>
            <a:chExt cx="3180082" cy="800387"/>
          </a:xfrm>
        </p:grpSpPr>
        <p:cxnSp>
          <p:nvCxnSpPr>
            <p:cNvPr id="215" name="직선 연결선 214"/>
            <p:cNvCxnSpPr>
              <a:endCxn id="22" idx="4"/>
            </p:cNvCxnSpPr>
            <p:nvPr/>
          </p:nvCxnSpPr>
          <p:spPr>
            <a:xfrm flipV="1">
              <a:off x="4460964" y="3404866"/>
              <a:ext cx="94104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265" idx="0"/>
              <a:endCxn id="22" idx="4"/>
            </p:cNvCxnSpPr>
            <p:nvPr/>
          </p:nvCxnSpPr>
          <p:spPr>
            <a:xfrm flipH="1" flipV="1">
              <a:off x="5402010" y="3404866"/>
              <a:ext cx="22390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2" idx="4"/>
            </p:cNvCxnSpPr>
            <p:nvPr/>
          </p:nvCxnSpPr>
          <p:spPr>
            <a:xfrm flipH="1" flipV="1">
              <a:off x="5402010" y="3404866"/>
              <a:ext cx="87614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>
              <a:stCxn id="258" idx="0"/>
              <a:endCxn id="22" idx="4"/>
            </p:cNvCxnSpPr>
            <p:nvPr/>
          </p:nvCxnSpPr>
          <p:spPr>
            <a:xfrm flipH="1" flipV="1">
              <a:off x="5402010" y="3404866"/>
              <a:ext cx="421845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>
              <a:stCxn id="257" idx="0"/>
              <a:endCxn id="22" idx="4"/>
            </p:cNvCxnSpPr>
            <p:nvPr/>
          </p:nvCxnSpPr>
          <p:spPr>
            <a:xfrm flipV="1">
              <a:off x="5369558" y="3404866"/>
              <a:ext cx="3245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>
              <a:stCxn id="256" idx="0"/>
              <a:endCxn id="22" idx="4"/>
            </p:cNvCxnSpPr>
            <p:nvPr/>
          </p:nvCxnSpPr>
          <p:spPr>
            <a:xfrm flipV="1">
              <a:off x="4915261" y="3404866"/>
              <a:ext cx="48674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stCxn id="260" idx="0"/>
              <a:endCxn id="22" idx="4"/>
            </p:cNvCxnSpPr>
            <p:nvPr/>
          </p:nvCxnSpPr>
          <p:spPr>
            <a:xfrm flipH="1" flipV="1">
              <a:off x="5402010" y="3404866"/>
              <a:ext cx="133043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>
              <a:stCxn id="264" idx="0"/>
              <a:endCxn id="22" idx="4"/>
            </p:cNvCxnSpPr>
            <p:nvPr/>
          </p:nvCxnSpPr>
          <p:spPr>
            <a:xfrm flipH="1" flipV="1">
              <a:off x="5402010" y="3404866"/>
              <a:ext cx="17847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TextBox 292"/>
          <p:cNvSpPr txBox="1"/>
          <p:nvPr/>
        </p:nvSpPr>
        <p:spPr>
          <a:xfrm>
            <a:off x="4258492" y="3673248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660566" y="367324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507554" y="3477304"/>
            <a:ext cx="63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...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320802" y="3668894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782356" y="366453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4088675" y="4205253"/>
            <a:ext cx="66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33.7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131" y="1624054"/>
            <a:ext cx="1785120" cy="118310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5050972" y="3107192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1.39</a:t>
            </a:r>
            <a:endParaRPr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201783" y="3082835"/>
            <a:ext cx="3709851" cy="400110"/>
            <a:chOff x="1201783" y="3082835"/>
            <a:chExt cx="3709851" cy="400110"/>
          </a:xfrm>
        </p:grpSpPr>
        <p:sp>
          <p:nvSpPr>
            <p:cNvPr id="125" name="TextBox 124"/>
            <p:cNvSpPr txBox="1"/>
            <p:nvPr/>
          </p:nvSpPr>
          <p:spPr>
            <a:xfrm>
              <a:off x="1201783" y="3082835"/>
              <a:ext cx="3644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Palatino Linotype" panose="02040502050505030304" pitchFamily="18" charset="0"/>
                </a:rPr>
                <a:t>O = activation(                        )</a:t>
              </a:r>
              <a:endParaRPr lang="ko-KR" altLang="en-US" sz="2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47257" y="3108960"/>
              <a:ext cx="236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Logit = </a:t>
              </a:r>
              <a:r>
                <a:rPr lang="en-US" altLang="ko-KR" b="1" dirty="0" smtClean="0">
                  <a:solidFill>
                    <a:srgbClr val="002060"/>
                  </a:solidFill>
                </a:rPr>
                <a:t>W</a:t>
              </a:r>
              <a:r>
                <a:rPr lang="en-US" altLang="ko-KR" b="1" dirty="0" smtClean="0">
                  <a:latin typeface="Palatino Linotype" panose="02040502050505030304" pitchFamily="18" charset="0"/>
                </a:rPr>
                <a:t>*</a:t>
              </a:r>
              <a:r>
                <a:rPr lang="en-US" altLang="ko-KR" b="1" dirty="0" smtClean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H</a:t>
              </a:r>
              <a:endParaRPr lang="ko-KR" alt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5715726" y="1428204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363426" y="1428204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61" name="슬라이드 번호 개체 틀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37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5804" y="6193483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24" name="직선 연결선 23"/>
            <p:cNvCxnSpPr>
              <a:stCxn id="6" idx="0"/>
              <a:endCxn id="12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0"/>
              <a:endCxn id="12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0"/>
              <a:endCxn id="12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9" idx="0"/>
              <a:endCxn id="12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0"/>
              <a:endCxn id="12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0"/>
              <a:endCxn id="12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0" idx="0"/>
              <a:endCxn id="12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0"/>
              <a:endCxn id="12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0"/>
              <a:endCxn id="21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0"/>
              <a:endCxn id="21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0"/>
              <a:endCxn id="21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0"/>
              <a:endCxn id="21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0" idx="0"/>
              <a:endCxn id="21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0"/>
              <a:endCxn id="21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1" idx="0"/>
              <a:endCxn id="21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6" idx="0"/>
              <a:endCxn id="22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0"/>
              <a:endCxn id="22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0"/>
              <a:endCxn id="22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9" idx="0"/>
              <a:endCxn id="22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0" idx="0"/>
              <a:endCxn id="22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7" idx="0"/>
              <a:endCxn id="22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22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1" idx="0"/>
              <a:endCxn id="22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49" name="직선 연결선 48"/>
            <p:cNvCxnSpPr>
              <a:stCxn id="17" idx="0"/>
              <a:endCxn id="7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0"/>
              <a:endCxn id="6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0"/>
              <a:endCxn id="6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8" idx="0"/>
              <a:endCxn id="6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0"/>
              <a:endCxn id="10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0"/>
              <a:endCxn id="11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6" idx="0"/>
              <a:endCxn id="11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0"/>
              <a:endCxn id="6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0"/>
              <a:endCxn id="7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5" idx="0"/>
              <a:endCxn id="8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8" idx="0"/>
              <a:endCxn id="9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0"/>
              <a:endCxn id="11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7" idx="0"/>
              <a:endCxn id="10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6" idx="0"/>
              <a:endCxn id="9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4" idx="0"/>
              <a:endCxn id="19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0"/>
              <a:endCxn id="9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0"/>
              <a:endCxn id="7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5" idx="0"/>
              <a:endCxn id="7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8" idx="0"/>
              <a:endCxn id="20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4" idx="0"/>
              <a:endCxn id="6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3" idx="0"/>
              <a:endCxn id="19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" idx="0"/>
              <a:endCxn id="20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0"/>
              <a:endCxn id="9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7" idx="0"/>
              <a:endCxn id="9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6" idx="0"/>
              <a:endCxn id="8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3" idx="0"/>
              <a:endCxn id="10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3" idx="0"/>
              <a:endCxn id="11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4" idx="0"/>
              <a:endCxn id="8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4" idx="0"/>
              <a:endCxn id="20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4" idx="0"/>
              <a:endCxn id="10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0"/>
              <a:endCxn id="11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0"/>
              <a:endCxn id="6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0"/>
              <a:endCxn id="19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5" idx="0"/>
              <a:endCxn id="20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5" idx="0"/>
              <a:endCxn id="9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5" idx="0"/>
              <a:endCxn id="10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0"/>
              <a:endCxn id="7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6" idx="0"/>
              <a:endCxn id="20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0"/>
              <a:endCxn id="8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0"/>
              <a:endCxn id="19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0"/>
              <a:endCxn id="20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7" idx="0"/>
              <a:endCxn id="11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0"/>
              <a:endCxn id="10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0"/>
              <a:endCxn id="19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0"/>
              <a:endCxn id="8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0"/>
              <a:endCxn id="7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3" idx="0"/>
              <a:endCxn id="8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55326" y="1428204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0.8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60535" y="4205253"/>
            <a:ext cx="3235236" cy="369332"/>
            <a:chOff x="4660535" y="4283631"/>
            <a:chExt cx="3235236" cy="369332"/>
          </a:xfrm>
        </p:grpSpPr>
        <p:sp>
          <p:nvSpPr>
            <p:cNvPr id="256" name="TextBox 255"/>
            <p:cNvSpPr txBox="1"/>
            <p:nvPr/>
          </p:nvSpPr>
          <p:spPr>
            <a:xfrm>
              <a:off x="4660535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21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114832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5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569129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16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023426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43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6477723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0.2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9320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0.9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3863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1.1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4460964" y="3404866"/>
            <a:ext cx="3180082" cy="800387"/>
            <a:chOff x="4460964" y="3404866"/>
            <a:chExt cx="3180082" cy="800387"/>
          </a:xfrm>
        </p:grpSpPr>
        <p:cxnSp>
          <p:nvCxnSpPr>
            <p:cNvPr id="215" name="직선 연결선 214"/>
            <p:cNvCxnSpPr>
              <a:endCxn id="22" idx="4"/>
            </p:cNvCxnSpPr>
            <p:nvPr/>
          </p:nvCxnSpPr>
          <p:spPr>
            <a:xfrm flipV="1">
              <a:off x="4460964" y="3404866"/>
              <a:ext cx="94104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265" idx="0"/>
              <a:endCxn id="22" idx="4"/>
            </p:cNvCxnSpPr>
            <p:nvPr/>
          </p:nvCxnSpPr>
          <p:spPr>
            <a:xfrm flipH="1" flipV="1">
              <a:off x="5402010" y="3404866"/>
              <a:ext cx="22390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2" idx="4"/>
            </p:cNvCxnSpPr>
            <p:nvPr/>
          </p:nvCxnSpPr>
          <p:spPr>
            <a:xfrm flipH="1" flipV="1">
              <a:off x="5402010" y="3404866"/>
              <a:ext cx="87614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>
              <a:stCxn id="258" idx="0"/>
              <a:endCxn id="22" idx="4"/>
            </p:cNvCxnSpPr>
            <p:nvPr/>
          </p:nvCxnSpPr>
          <p:spPr>
            <a:xfrm flipH="1" flipV="1">
              <a:off x="5402010" y="3404866"/>
              <a:ext cx="421845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>
              <a:stCxn id="257" idx="0"/>
              <a:endCxn id="22" idx="4"/>
            </p:cNvCxnSpPr>
            <p:nvPr/>
          </p:nvCxnSpPr>
          <p:spPr>
            <a:xfrm flipV="1">
              <a:off x="5369558" y="3404866"/>
              <a:ext cx="3245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>
              <a:stCxn id="256" idx="0"/>
              <a:endCxn id="22" idx="4"/>
            </p:cNvCxnSpPr>
            <p:nvPr/>
          </p:nvCxnSpPr>
          <p:spPr>
            <a:xfrm flipV="1">
              <a:off x="4915261" y="3404866"/>
              <a:ext cx="48674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stCxn id="260" idx="0"/>
              <a:endCxn id="22" idx="4"/>
            </p:cNvCxnSpPr>
            <p:nvPr/>
          </p:nvCxnSpPr>
          <p:spPr>
            <a:xfrm flipH="1" flipV="1">
              <a:off x="5402010" y="3404866"/>
              <a:ext cx="133043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>
              <a:stCxn id="264" idx="0"/>
              <a:endCxn id="22" idx="4"/>
            </p:cNvCxnSpPr>
            <p:nvPr/>
          </p:nvCxnSpPr>
          <p:spPr>
            <a:xfrm flipH="1" flipV="1">
              <a:off x="5402010" y="3404866"/>
              <a:ext cx="17847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TextBox 292"/>
          <p:cNvSpPr txBox="1"/>
          <p:nvPr/>
        </p:nvSpPr>
        <p:spPr>
          <a:xfrm>
            <a:off x="4258492" y="3673248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660566" y="367324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507554" y="3477304"/>
            <a:ext cx="63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...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320802" y="3668894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782356" y="366453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4088675" y="4205253"/>
            <a:ext cx="66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33.7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131" y="1624054"/>
            <a:ext cx="1785120" cy="118310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5050972" y="3107192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1.39</a:t>
            </a:r>
            <a:endParaRPr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201783" y="3082835"/>
            <a:ext cx="3709851" cy="400110"/>
            <a:chOff x="1201783" y="3082835"/>
            <a:chExt cx="3709851" cy="400110"/>
          </a:xfrm>
        </p:grpSpPr>
        <p:sp>
          <p:nvSpPr>
            <p:cNvPr id="125" name="TextBox 124"/>
            <p:cNvSpPr txBox="1"/>
            <p:nvPr/>
          </p:nvSpPr>
          <p:spPr>
            <a:xfrm>
              <a:off x="1201783" y="3082835"/>
              <a:ext cx="3644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Palatino Linotype" panose="02040502050505030304" pitchFamily="18" charset="0"/>
                </a:rPr>
                <a:t>O = activation(                        )</a:t>
              </a:r>
              <a:endParaRPr lang="ko-KR" altLang="en-US" sz="2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47257" y="3108960"/>
              <a:ext cx="236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Logit = </a:t>
              </a:r>
              <a:r>
                <a:rPr lang="en-US" altLang="ko-KR" b="1" dirty="0" smtClean="0">
                  <a:solidFill>
                    <a:srgbClr val="002060"/>
                  </a:solidFill>
                </a:rPr>
                <a:t>W</a:t>
              </a:r>
              <a:r>
                <a:rPr lang="en-US" altLang="ko-KR" b="1" dirty="0" smtClean="0">
                  <a:latin typeface="Palatino Linotype" panose="02040502050505030304" pitchFamily="18" charset="0"/>
                </a:rPr>
                <a:t>*</a:t>
              </a:r>
              <a:r>
                <a:rPr lang="en-US" altLang="ko-KR" b="1" dirty="0" smtClean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H</a:t>
              </a:r>
              <a:endParaRPr lang="ko-KR" alt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5715726" y="1428204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363426" y="1428204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61" name="슬라이드 번호 개체 틀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38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2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1090565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</a:t>
            </a:r>
            <a:r>
              <a:rPr lang="en-US" altLang="ko-KR" sz="3600" b="1" dirty="0" smtClean="0">
                <a:latin typeface="Helvetica95-Black" panose="020B0A00000000000000" pitchFamily="34" charset="0"/>
              </a:rPr>
              <a:t>Model </a:t>
            </a:r>
            <a:r>
              <a:rPr lang="ko-KR" altLang="en-US" sz="3600" b="1" dirty="0" smtClean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 smtClean="0">
                <a:latin typeface="Helvetica95-Black" panose="020B0A00000000000000" pitchFamily="34" charset="0"/>
              </a:rPr>
              <a:t>-1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640078" y="1776730"/>
          <a:ext cx="53013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</a:tbl>
          </a:graphicData>
        </a:graphic>
      </p:graphicFrame>
      <p:sp>
        <p:nvSpPr>
          <p:cNvPr id="101" name="타원 100"/>
          <p:cNvSpPr/>
          <p:nvPr/>
        </p:nvSpPr>
        <p:spPr>
          <a:xfrm>
            <a:off x="523707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845" y="3122882"/>
            <a:ext cx="2953664" cy="3083438"/>
          </a:xfrm>
          <a:prstGeom prst="rect">
            <a:avLst/>
          </a:prstGeom>
        </p:spPr>
      </p:pic>
      <p:sp>
        <p:nvSpPr>
          <p:cNvPr id="302" name="타원 301"/>
          <p:cNvSpPr/>
          <p:nvPr/>
        </p:nvSpPr>
        <p:spPr>
          <a:xfrm>
            <a:off x="7367398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3" name="타원 302"/>
          <p:cNvSpPr/>
          <p:nvPr/>
        </p:nvSpPr>
        <p:spPr>
          <a:xfrm>
            <a:off x="8789672" y="397177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4" name="타원 303"/>
          <p:cNvSpPr/>
          <p:nvPr/>
        </p:nvSpPr>
        <p:spPr>
          <a:xfrm>
            <a:off x="9495571" y="3189707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5" name="타원 304"/>
          <p:cNvSpPr/>
          <p:nvPr/>
        </p:nvSpPr>
        <p:spPr>
          <a:xfrm>
            <a:off x="8251606" y="441735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6" name="타원 305"/>
          <p:cNvSpPr/>
          <p:nvPr/>
        </p:nvSpPr>
        <p:spPr>
          <a:xfrm>
            <a:off x="8789672" y="463695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" name="타원 306"/>
          <p:cNvSpPr/>
          <p:nvPr/>
        </p:nvSpPr>
        <p:spPr>
          <a:xfrm>
            <a:off x="9327738" y="425620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8" name="타원 307"/>
          <p:cNvSpPr/>
          <p:nvPr/>
        </p:nvSpPr>
        <p:spPr>
          <a:xfrm>
            <a:off x="7601398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9" name="타원 308"/>
          <p:cNvSpPr/>
          <p:nvPr/>
        </p:nvSpPr>
        <p:spPr>
          <a:xfrm>
            <a:off x="8321672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0" name="타원 309"/>
          <p:cNvSpPr/>
          <p:nvPr/>
        </p:nvSpPr>
        <p:spPr>
          <a:xfrm>
            <a:off x="6951190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1" name="타원 310"/>
          <p:cNvSpPr/>
          <p:nvPr/>
        </p:nvSpPr>
        <p:spPr>
          <a:xfrm>
            <a:off x="7486145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8117868" y="39067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3" name="타원 312"/>
          <p:cNvSpPr/>
          <p:nvPr/>
        </p:nvSpPr>
        <p:spPr>
          <a:xfrm>
            <a:off x="7743863" y="34140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4" name="타원 313"/>
          <p:cNvSpPr/>
          <p:nvPr/>
        </p:nvSpPr>
        <p:spPr>
          <a:xfrm>
            <a:off x="10069649" y="3621951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5" name="타원 314"/>
          <p:cNvSpPr/>
          <p:nvPr/>
        </p:nvSpPr>
        <p:spPr>
          <a:xfrm>
            <a:off x="10215937" y="3006638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6" name="타원 315"/>
          <p:cNvSpPr/>
          <p:nvPr/>
        </p:nvSpPr>
        <p:spPr>
          <a:xfrm>
            <a:off x="9575170" y="2606769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7" name="타원 316"/>
          <p:cNvSpPr/>
          <p:nvPr/>
        </p:nvSpPr>
        <p:spPr>
          <a:xfrm>
            <a:off x="7977863" y="487002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8" name="타원 317"/>
          <p:cNvSpPr/>
          <p:nvPr/>
        </p:nvSpPr>
        <p:spPr>
          <a:xfrm>
            <a:off x="8509853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9" name="타원 318"/>
          <p:cNvSpPr/>
          <p:nvPr/>
        </p:nvSpPr>
        <p:spPr>
          <a:xfrm>
            <a:off x="7257409" y="4377087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0" name="타원 319"/>
          <p:cNvSpPr/>
          <p:nvPr/>
        </p:nvSpPr>
        <p:spPr>
          <a:xfrm>
            <a:off x="7488186" y="484299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1" name="타원 320"/>
          <p:cNvSpPr/>
          <p:nvPr/>
        </p:nvSpPr>
        <p:spPr>
          <a:xfrm>
            <a:off x="7849592" y="470801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2" name="타원 321"/>
          <p:cNvSpPr/>
          <p:nvPr/>
        </p:nvSpPr>
        <p:spPr>
          <a:xfrm>
            <a:off x="8171809" y="516085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3" name="타원 322"/>
          <p:cNvSpPr/>
          <p:nvPr/>
        </p:nvSpPr>
        <p:spPr>
          <a:xfrm>
            <a:off x="7814757" y="522181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4" name="타원 323"/>
          <p:cNvSpPr/>
          <p:nvPr/>
        </p:nvSpPr>
        <p:spPr>
          <a:xfrm>
            <a:off x="8372106" y="545259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5" name="타원 324"/>
          <p:cNvSpPr/>
          <p:nvPr/>
        </p:nvSpPr>
        <p:spPr>
          <a:xfrm>
            <a:off x="8798826" y="5448240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6" name="타원 325"/>
          <p:cNvSpPr/>
          <p:nvPr/>
        </p:nvSpPr>
        <p:spPr>
          <a:xfrm>
            <a:off x="8572403" y="580964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7" name="타원 326"/>
          <p:cNvSpPr/>
          <p:nvPr/>
        </p:nvSpPr>
        <p:spPr>
          <a:xfrm>
            <a:off x="8390944" y="406030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8" name="타원 327"/>
          <p:cNvSpPr/>
          <p:nvPr/>
        </p:nvSpPr>
        <p:spPr>
          <a:xfrm>
            <a:off x="8660910" y="43302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9" name="타원 328"/>
          <p:cNvSpPr/>
          <p:nvPr/>
        </p:nvSpPr>
        <p:spPr>
          <a:xfrm>
            <a:off x="9152944" y="483536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0" name="타원 329"/>
          <p:cNvSpPr/>
          <p:nvPr/>
        </p:nvSpPr>
        <p:spPr>
          <a:xfrm>
            <a:off x="9031024" y="441300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1" name="타원 330"/>
          <p:cNvSpPr/>
          <p:nvPr/>
        </p:nvSpPr>
        <p:spPr>
          <a:xfrm>
            <a:off x="9472480" y="456540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2" name="타원 331"/>
          <p:cNvSpPr/>
          <p:nvPr/>
        </p:nvSpPr>
        <p:spPr>
          <a:xfrm>
            <a:off x="9472480" y="495293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3" name="타원 332"/>
          <p:cNvSpPr/>
          <p:nvPr/>
        </p:nvSpPr>
        <p:spPr>
          <a:xfrm>
            <a:off x="7822205" y="375985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4" name="타원 333"/>
          <p:cNvSpPr/>
          <p:nvPr/>
        </p:nvSpPr>
        <p:spPr>
          <a:xfrm>
            <a:off x="8026856" y="337668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5" name="타원 334"/>
          <p:cNvSpPr/>
          <p:nvPr/>
        </p:nvSpPr>
        <p:spPr>
          <a:xfrm>
            <a:off x="8545016" y="371196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6" name="타원 335"/>
          <p:cNvSpPr/>
          <p:nvPr/>
        </p:nvSpPr>
        <p:spPr>
          <a:xfrm>
            <a:off x="7822205" y="309365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7" name="타원 336"/>
          <p:cNvSpPr/>
          <p:nvPr/>
        </p:nvSpPr>
        <p:spPr>
          <a:xfrm>
            <a:off x="9269148" y="2858781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8" name="타원 337"/>
          <p:cNvSpPr/>
          <p:nvPr/>
        </p:nvSpPr>
        <p:spPr>
          <a:xfrm>
            <a:off x="9706480" y="2979100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9" name="타원 338"/>
          <p:cNvSpPr/>
          <p:nvPr/>
        </p:nvSpPr>
        <p:spPr>
          <a:xfrm>
            <a:off x="9806629" y="3445009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0" name="타원 339"/>
          <p:cNvSpPr/>
          <p:nvPr/>
        </p:nvSpPr>
        <p:spPr>
          <a:xfrm>
            <a:off x="10377041" y="3453718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1" name="타원 340"/>
          <p:cNvSpPr/>
          <p:nvPr/>
        </p:nvSpPr>
        <p:spPr>
          <a:xfrm>
            <a:off x="9288469" y="2508838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2" name="타원 341"/>
          <p:cNvSpPr/>
          <p:nvPr/>
        </p:nvSpPr>
        <p:spPr>
          <a:xfrm>
            <a:off x="8944481" y="2556735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3" name="타원 342"/>
          <p:cNvSpPr/>
          <p:nvPr/>
        </p:nvSpPr>
        <p:spPr>
          <a:xfrm>
            <a:off x="10429292" y="3871729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4" name="타원 343"/>
          <p:cNvSpPr/>
          <p:nvPr/>
        </p:nvSpPr>
        <p:spPr>
          <a:xfrm>
            <a:off x="10660069" y="3501615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87827" y="2099764"/>
            <a:ext cx="6923317" cy="4522322"/>
            <a:chOff x="587827" y="2099764"/>
            <a:chExt cx="6923317" cy="4522322"/>
          </a:xfrm>
        </p:grpSpPr>
        <p:sp>
          <p:nvSpPr>
            <p:cNvPr id="7" name="타원 6"/>
            <p:cNvSpPr/>
            <p:nvPr/>
          </p:nvSpPr>
          <p:spPr>
            <a:xfrm>
              <a:off x="6871064" y="4585063"/>
              <a:ext cx="640080" cy="6400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87827" y="2099764"/>
              <a:ext cx="5434149" cy="4522322"/>
              <a:chOff x="587827" y="2099764"/>
              <a:chExt cx="5434149" cy="4522322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2050869" y="6217921"/>
                <a:ext cx="2286000" cy="404165"/>
                <a:chOff x="2050869" y="6217921"/>
                <a:chExt cx="2286000" cy="4041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050869" y="6252754"/>
                  <a:ext cx="574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10</a:t>
                  </a:r>
                  <a:endParaRPr lang="ko-KR" altLang="en-US" dirty="0"/>
                </a:p>
              </p:txBody>
            </p:sp>
            <p:sp>
              <p:nvSpPr>
                <p:cNvPr id="299" name="TextBox 298"/>
                <p:cNvSpPr txBox="1"/>
                <p:nvPr/>
              </p:nvSpPr>
              <p:spPr>
                <a:xfrm>
                  <a:off x="2497183" y="6252754"/>
                  <a:ext cx="574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red</a:t>
                  </a:r>
                  <a:endParaRPr lang="ko-KR" altLang="en-US" dirty="0"/>
                </a:p>
              </p:txBody>
            </p:sp>
            <p:sp>
              <p:nvSpPr>
                <p:cNvPr id="300" name="TextBox 299"/>
                <p:cNvSpPr txBox="1"/>
                <p:nvPr/>
              </p:nvSpPr>
              <p:spPr>
                <a:xfrm>
                  <a:off x="2943497" y="6252754"/>
                  <a:ext cx="574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80</a:t>
                  </a:r>
                  <a:endParaRPr lang="ko-KR" altLang="en-US" dirty="0"/>
                </a:p>
              </p:txBody>
            </p:sp>
            <p:sp>
              <p:nvSpPr>
                <p:cNvPr id="301" name="TextBox 300"/>
                <p:cNvSpPr txBox="1"/>
                <p:nvPr/>
              </p:nvSpPr>
              <p:spPr>
                <a:xfrm>
                  <a:off x="3762103" y="6217921"/>
                  <a:ext cx="574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...</a:t>
                  </a:r>
                  <a:endParaRPr lang="ko-KR" altLang="en-US" b="1" dirty="0"/>
                </a:p>
              </p:txBody>
            </p:sp>
          </p:grpSp>
          <p:sp>
            <p:nvSpPr>
              <p:cNvPr id="348" name="직사각형 347"/>
              <p:cNvSpPr/>
              <p:nvPr/>
            </p:nvSpPr>
            <p:spPr>
              <a:xfrm>
                <a:off x="587827" y="2099764"/>
                <a:ext cx="5434149" cy="47361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4" name="직사각형 133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Ba, J., &amp;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Caruana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R. (2014). Do deep nets really need to be deep?. In Advances in neural information processing systems (pp. 2654-2662).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39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  <p:pic>
        <p:nvPicPr>
          <p:cNvPr id="149" name="그림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84" y="4709594"/>
            <a:ext cx="5646489" cy="90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73704" y="3675690"/>
            <a:ext cx="11238982" cy="1800000"/>
            <a:chOff x="373704" y="3675690"/>
            <a:chExt cx="11238982" cy="180000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704" y="3675690"/>
              <a:ext cx="1673530" cy="18000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794" y="3675690"/>
              <a:ext cx="1673530" cy="180000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9884" y="3675690"/>
              <a:ext cx="1673530" cy="18000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2974" y="3675690"/>
              <a:ext cx="1673530" cy="180000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064" y="3675690"/>
              <a:ext cx="1673530" cy="1800000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9156" y="3675690"/>
              <a:ext cx="1673530" cy="1800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5540433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ANN Ensemble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566" y="1091682"/>
            <a:ext cx="7687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To improve generalization performance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Ensemble could be used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031988" y="2412957"/>
            <a:ext cx="6128023" cy="1328432"/>
            <a:chOff x="3031988" y="2412957"/>
            <a:chExt cx="6128023" cy="1328432"/>
          </a:xfrm>
        </p:grpSpPr>
        <p:sp>
          <p:nvSpPr>
            <p:cNvPr id="12" name="오른쪽 화살표 11"/>
            <p:cNvSpPr/>
            <p:nvPr/>
          </p:nvSpPr>
          <p:spPr>
            <a:xfrm rot="16200000">
              <a:off x="5716993" y="298370"/>
              <a:ext cx="758014" cy="6128023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443083" y="2412957"/>
              <a:ext cx="130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Palatino Linotype" panose="02040502050505030304" pitchFamily="18" charset="0"/>
                  <a:ea typeface="나눔고딕" panose="020D0604000000000000" pitchFamily="50" charset="-127"/>
                </a:rPr>
                <a:t>Output</a:t>
              </a:r>
              <a:endParaRPr lang="ko-KR" altLang="en-US" sz="2400" b="1" dirty="0">
                <a:latin typeface="Palatino Linotype" panose="02040502050505030304" pitchFamily="18" charset="0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1988" y="5238359"/>
            <a:ext cx="6128023" cy="1424601"/>
            <a:chOff x="3031988" y="5238359"/>
            <a:chExt cx="6128023" cy="1424601"/>
          </a:xfrm>
        </p:grpSpPr>
        <p:sp>
          <p:nvSpPr>
            <p:cNvPr id="378" name="오른쪽 화살표 377"/>
            <p:cNvSpPr/>
            <p:nvPr/>
          </p:nvSpPr>
          <p:spPr>
            <a:xfrm rot="16200000">
              <a:off x="5716993" y="2553354"/>
              <a:ext cx="758014" cy="6128023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5443082" y="6201295"/>
              <a:ext cx="13058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Palatino Linotype" panose="02040502050505030304" pitchFamily="18" charset="0"/>
                  <a:ea typeface="나눔고딕" panose="020D0604000000000000" pitchFamily="50" charset="-127"/>
                </a:rPr>
                <a:t>Input</a:t>
              </a:r>
              <a:endParaRPr lang="ko-KR" altLang="en-US" sz="2400" b="1" dirty="0">
                <a:latin typeface="Palatino Linotype" panose="02040502050505030304" pitchFamily="18" charset="0"/>
                <a:ea typeface="나눔고딕" panose="020D0604000000000000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88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1090565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</a:t>
            </a:r>
            <a:r>
              <a:rPr lang="en-US" altLang="ko-KR" sz="3600" b="1" dirty="0" smtClean="0">
                <a:latin typeface="Helvetica95-Black" panose="020B0A00000000000000" pitchFamily="34" charset="0"/>
              </a:rPr>
              <a:t>Model </a:t>
            </a:r>
            <a:r>
              <a:rPr lang="ko-KR" altLang="en-US" sz="3600" b="1" dirty="0" smtClean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 smtClean="0">
                <a:latin typeface="Helvetica95-Black" panose="020B0A00000000000000" pitchFamily="34" charset="0"/>
              </a:rPr>
              <a:t>-1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640078" y="1776730"/>
          <a:ext cx="53013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</a:tbl>
          </a:graphicData>
        </a:graphic>
      </p:graphicFrame>
      <p:sp>
        <p:nvSpPr>
          <p:cNvPr id="101" name="타원 100"/>
          <p:cNvSpPr/>
          <p:nvPr/>
        </p:nvSpPr>
        <p:spPr>
          <a:xfrm>
            <a:off x="523707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845" y="3122882"/>
            <a:ext cx="2953664" cy="3083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0869" y="6252754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2497183" y="6252754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red</a:t>
            </a:r>
            <a:endParaRPr lang="ko-KR" alt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2943497" y="6252754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80</a:t>
            </a:r>
            <a:endParaRPr lang="ko-KR" altLang="en-US" dirty="0"/>
          </a:p>
        </p:txBody>
      </p:sp>
      <p:sp>
        <p:nvSpPr>
          <p:cNvPr id="301" name="TextBox 300"/>
          <p:cNvSpPr txBox="1"/>
          <p:nvPr/>
        </p:nvSpPr>
        <p:spPr>
          <a:xfrm>
            <a:off x="3762103" y="6217921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...</a:t>
            </a:r>
            <a:endParaRPr lang="ko-KR" altLang="en-US" b="1" dirty="0"/>
          </a:p>
        </p:txBody>
      </p:sp>
      <p:sp>
        <p:nvSpPr>
          <p:cNvPr id="302" name="타원 301"/>
          <p:cNvSpPr/>
          <p:nvPr/>
        </p:nvSpPr>
        <p:spPr>
          <a:xfrm>
            <a:off x="7367398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3" name="타원 302"/>
          <p:cNvSpPr/>
          <p:nvPr/>
        </p:nvSpPr>
        <p:spPr>
          <a:xfrm>
            <a:off x="8789672" y="397177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4" name="타원 303"/>
          <p:cNvSpPr/>
          <p:nvPr/>
        </p:nvSpPr>
        <p:spPr>
          <a:xfrm>
            <a:off x="9495571" y="3189707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5" name="타원 304"/>
          <p:cNvSpPr/>
          <p:nvPr/>
        </p:nvSpPr>
        <p:spPr>
          <a:xfrm>
            <a:off x="8251606" y="441735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6" name="타원 305"/>
          <p:cNvSpPr/>
          <p:nvPr/>
        </p:nvSpPr>
        <p:spPr>
          <a:xfrm>
            <a:off x="8789672" y="463695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" name="타원 306"/>
          <p:cNvSpPr/>
          <p:nvPr/>
        </p:nvSpPr>
        <p:spPr>
          <a:xfrm>
            <a:off x="9327738" y="425620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8" name="타원 307"/>
          <p:cNvSpPr/>
          <p:nvPr/>
        </p:nvSpPr>
        <p:spPr>
          <a:xfrm>
            <a:off x="7601398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9" name="타원 308"/>
          <p:cNvSpPr/>
          <p:nvPr/>
        </p:nvSpPr>
        <p:spPr>
          <a:xfrm>
            <a:off x="8321672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0" name="타원 309"/>
          <p:cNvSpPr/>
          <p:nvPr/>
        </p:nvSpPr>
        <p:spPr>
          <a:xfrm>
            <a:off x="6951190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3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1" name="타원 310"/>
          <p:cNvSpPr/>
          <p:nvPr/>
        </p:nvSpPr>
        <p:spPr>
          <a:xfrm>
            <a:off x="7486145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8117868" y="39067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3" name="타원 312"/>
          <p:cNvSpPr/>
          <p:nvPr/>
        </p:nvSpPr>
        <p:spPr>
          <a:xfrm>
            <a:off x="7743863" y="34140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4" name="타원 313"/>
          <p:cNvSpPr/>
          <p:nvPr/>
        </p:nvSpPr>
        <p:spPr>
          <a:xfrm>
            <a:off x="10069649" y="3621951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5" name="타원 314"/>
          <p:cNvSpPr/>
          <p:nvPr/>
        </p:nvSpPr>
        <p:spPr>
          <a:xfrm>
            <a:off x="10215937" y="3006638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6" name="타원 315"/>
          <p:cNvSpPr/>
          <p:nvPr/>
        </p:nvSpPr>
        <p:spPr>
          <a:xfrm>
            <a:off x="9575170" y="2606769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7" name="타원 316"/>
          <p:cNvSpPr/>
          <p:nvPr/>
        </p:nvSpPr>
        <p:spPr>
          <a:xfrm>
            <a:off x="7977863" y="487002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8" name="타원 317"/>
          <p:cNvSpPr/>
          <p:nvPr/>
        </p:nvSpPr>
        <p:spPr>
          <a:xfrm>
            <a:off x="8509853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9" name="타원 318"/>
          <p:cNvSpPr/>
          <p:nvPr/>
        </p:nvSpPr>
        <p:spPr>
          <a:xfrm>
            <a:off x="7257409" y="4377087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0" name="타원 319"/>
          <p:cNvSpPr/>
          <p:nvPr/>
        </p:nvSpPr>
        <p:spPr>
          <a:xfrm>
            <a:off x="7488186" y="484299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1" name="타원 320"/>
          <p:cNvSpPr/>
          <p:nvPr/>
        </p:nvSpPr>
        <p:spPr>
          <a:xfrm>
            <a:off x="7849592" y="470801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2" name="타원 321"/>
          <p:cNvSpPr/>
          <p:nvPr/>
        </p:nvSpPr>
        <p:spPr>
          <a:xfrm>
            <a:off x="8171809" y="516085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3" name="타원 322"/>
          <p:cNvSpPr/>
          <p:nvPr/>
        </p:nvSpPr>
        <p:spPr>
          <a:xfrm>
            <a:off x="7814757" y="522181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4" name="타원 323"/>
          <p:cNvSpPr/>
          <p:nvPr/>
        </p:nvSpPr>
        <p:spPr>
          <a:xfrm>
            <a:off x="8372106" y="545259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5" name="타원 324"/>
          <p:cNvSpPr/>
          <p:nvPr/>
        </p:nvSpPr>
        <p:spPr>
          <a:xfrm>
            <a:off x="8798826" y="5448240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6" name="타원 325"/>
          <p:cNvSpPr/>
          <p:nvPr/>
        </p:nvSpPr>
        <p:spPr>
          <a:xfrm>
            <a:off x="8572403" y="580964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7" name="타원 326"/>
          <p:cNvSpPr/>
          <p:nvPr/>
        </p:nvSpPr>
        <p:spPr>
          <a:xfrm>
            <a:off x="8390944" y="406030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8" name="타원 327"/>
          <p:cNvSpPr/>
          <p:nvPr/>
        </p:nvSpPr>
        <p:spPr>
          <a:xfrm>
            <a:off x="8660910" y="43302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9" name="타원 328"/>
          <p:cNvSpPr/>
          <p:nvPr/>
        </p:nvSpPr>
        <p:spPr>
          <a:xfrm>
            <a:off x="9152944" y="483536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0" name="타원 329"/>
          <p:cNvSpPr/>
          <p:nvPr/>
        </p:nvSpPr>
        <p:spPr>
          <a:xfrm>
            <a:off x="9031024" y="441300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1" name="타원 330"/>
          <p:cNvSpPr/>
          <p:nvPr/>
        </p:nvSpPr>
        <p:spPr>
          <a:xfrm>
            <a:off x="9472480" y="456540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2" name="타원 331"/>
          <p:cNvSpPr/>
          <p:nvPr/>
        </p:nvSpPr>
        <p:spPr>
          <a:xfrm>
            <a:off x="9472480" y="495293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3" name="타원 332"/>
          <p:cNvSpPr/>
          <p:nvPr/>
        </p:nvSpPr>
        <p:spPr>
          <a:xfrm>
            <a:off x="7822205" y="375985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4" name="타원 333"/>
          <p:cNvSpPr/>
          <p:nvPr/>
        </p:nvSpPr>
        <p:spPr>
          <a:xfrm>
            <a:off x="8026856" y="337668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5" name="타원 334"/>
          <p:cNvSpPr/>
          <p:nvPr/>
        </p:nvSpPr>
        <p:spPr>
          <a:xfrm>
            <a:off x="8545016" y="371196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6" name="타원 335"/>
          <p:cNvSpPr/>
          <p:nvPr/>
        </p:nvSpPr>
        <p:spPr>
          <a:xfrm>
            <a:off x="7822205" y="309365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7" name="타원 336"/>
          <p:cNvSpPr/>
          <p:nvPr/>
        </p:nvSpPr>
        <p:spPr>
          <a:xfrm>
            <a:off x="9269148" y="2858781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8" name="타원 337"/>
          <p:cNvSpPr/>
          <p:nvPr/>
        </p:nvSpPr>
        <p:spPr>
          <a:xfrm>
            <a:off x="9706480" y="2979100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9" name="타원 338"/>
          <p:cNvSpPr/>
          <p:nvPr/>
        </p:nvSpPr>
        <p:spPr>
          <a:xfrm>
            <a:off x="9806629" y="3445009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0" name="타원 339"/>
          <p:cNvSpPr/>
          <p:nvPr/>
        </p:nvSpPr>
        <p:spPr>
          <a:xfrm>
            <a:off x="10377041" y="3453718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1" name="타원 340"/>
          <p:cNvSpPr/>
          <p:nvPr/>
        </p:nvSpPr>
        <p:spPr>
          <a:xfrm>
            <a:off x="9288469" y="2508838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2" name="타원 341"/>
          <p:cNvSpPr/>
          <p:nvPr/>
        </p:nvSpPr>
        <p:spPr>
          <a:xfrm>
            <a:off x="8944481" y="2556735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3" name="타원 342"/>
          <p:cNvSpPr/>
          <p:nvPr/>
        </p:nvSpPr>
        <p:spPr>
          <a:xfrm>
            <a:off x="10429292" y="3871729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4" name="타원 343"/>
          <p:cNvSpPr/>
          <p:nvPr/>
        </p:nvSpPr>
        <p:spPr>
          <a:xfrm>
            <a:off x="10660069" y="3501615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871064" y="4585063"/>
            <a:ext cx="640080" cy="64008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587827" y="2099764"/>
            <a:ext cx="5434149" cy="473619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542903" y="3943216"/>
            <a:ext cx="638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2</a:t>
            </a:r>
            <a:endParaRPr lang="ko-KR" altLang="en-US" sz="32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Ba, J., &amp;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Caruana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R. (2014). Do deep nets really need to be deep?. In Advances in neural information processing systems (pp. 2654-2662).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40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84" y="4709594"/>
            <a:ext cx="5646489" cy="90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>
                <a:latin typeface="Helvetica95-Black" panose="020B0A00000000000000" pitchFamily="34" charset="0"/>
              </a:rPr>
              <a:t>-1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Ba, J., &amp;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Caruana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R. (2014). Do deep nets really need to be deep?. In Advances in neural information processing systems (pp. 2654-2662).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/>
          </p:nvPr>
        </p:nvGraphicFramePr>
        <p:xfrm>
          <a:off x="635723" y="3653427"/>
          <a:ext cx="53013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-2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-2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31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04467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94" name="타원 93"/>
          <p:cNvSpPr/>
          <p:nvPr/>
        </p:nvSpPr>
        <p:spPr>
          <a:xfrm>
            <a:off x="4923563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923563" y="2521946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923563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923563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923563" y="364546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897437" y="407218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897437" y="4429232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897437" y="4786283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897437" y="514333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897437" y="5500385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897437" y="587050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367398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789672" y="397177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9495571" y="3189707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251606" y="441735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8789672" y="463695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9327738" y="425620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601398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321672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6951190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486145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8117868" y="39067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743863" y="34140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069649" y="362195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15937" y="300663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9575170" y="260676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509853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7257409" y="4377087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7488186" y="484299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7849592" y="470801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8171809" y="516085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7814757" y="522181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8372106" y="545259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8798826" y="5448240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8572403" y="580964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8390944" y="406030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8660910" y="43302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9152944" y="483536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9031024" y="441300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9472480" y="456540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9472480" y="495293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7822205" y="375985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8026856" y="337668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545016" y="371196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7822205" y="309365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9269148" y="285878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9706480" y="2979100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9806629" y="344500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10377041" y="345371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9288469" y="250883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8944481" y="2556735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10429292" y="387172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10660069" y="3501615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7977863" y="487002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18697" y="490292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03475" y="3470366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901" y="1598094"/>
            <a:ext cx="5304672" cy="849093"/>
          </a:xfrm>
          <a:prstGeom prst="rect">
            <a:avLst/>
          </a:prstGeom>
        </p:spPr>
      </p:pic>
      <p:grpSp>
        <p:nvGrpSpPr>
          <p:cNvPr id="99" name="그룹 98"/>
          <p:cNvGrpSpPr/>
          <p:nvPr/>
        </p:nvGrpSpPr>
        <p:grpSpPr>
          <a:xfrm>
            <a:off x="7559048" y="2908663"/>
            <a:ext cx="2756263" cy="2612571"/>
            <a:chOff x="1619794" y="2847703"/>
            <a:chExt cx="2756263" cy="2612571"/>
          </a:xfrm>
        </p:grpSpPr>
        <p:sp>
          <p:nvSpPr>
            <p:cNvPr id="100" name="자유형 99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자유형 100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4813300" y="1667691"/>
            <a:ext cx="1208678" cy="465473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41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6426200" y="2060575"/>
            <a:ext cx="5029200" cy="4025900"/>
            <a:chOff x="6388100" y="2095500"/>
            <a:chExt cx="5029200" cy="4025900"/>
          </a:xfrm>
        </p:grpSpPr>
        <p:sp>
          <p:nvSpPr>
            <p:cNvPr id="84" name="자유형 83"/>
            <p:cNvSpPr/>
            <p:nvPr/>
          </p:nvSpPr>
          <p:spPr>
            <a:xfrm>
              <a:off x="6388100" y="4305300"/>
              <a:ext cx="2311400" cy="1816100"/>
            </a:xfrm>
            <a:custGeom>
              <a:avLst/>
              <a:gdLst>
                <a:gd name="connsiteX0" fmla="*/ 0 w 2311400"/>
                <a:gd name="connsiteY0" fmla="*/ 1816100 h 1816100"/>
                <a:gd name="connsiteX1" fmla="*/ 88900 w 2311400"/>
                <a:gd name="connsiteY1" fmla="*/ 1803400 h 1816100"/>
                <a:gd name="connsiteX2" fmla="*/ 165100 w 2311400"/>
                <a:gd name="connsiteY2" fmla="*/ 1727200 h 1816100"/>
                <a:gd name="connsiteX3" fmla="*/ 203200 w 2311400"/>
                <a:gd name="connsiteY3" fmla="*/ 1701800 h 1816100"/>
                <a:gd name="connsiteX4" fmla="*/ 254000 w 2311400"/>
                <a:gd name="connsiteY4" fmla="*/ 1625600 h 1816100"/>
                <a:gd name="connsiteX5" fmla="*/ 292100 w 2311400"/>
                <a:gd name="connsiteY5" fmla="*/ 1511300 h 1816100"/>
                <a:gd name="connsiteX6" fmla="*/ 330200 w 2311400"/>
                <a:gd name="connsiteY6" fmla="*/ 1409700 h 1816100"/>
                <a:gd name="connsiteX7" fmla="*/ 368300 w 2311400"/>
                <a:gd name="connsiteY7" fmla="*/ 1270000 h 1816100"/>
                <a:gd name="connsiteX8" fmla="*/ 381000 w 2311400"/>
                <a:gd name="connsiteY8" fmla="*/ 1028700 h 1816100"/>
                <a:gd name="connsiteX9" fmla="*/ 355600 w 2311400"/>
                <a:gd name="connsiteY9" fmla="*/ 647700 h 1816100"/>
                <a:gd name="connsiteX10" fmla="*/ 342900 w 2311400"/>
                <a:gd name="connsiteY10" fmla="*/ 609600 h 1816100"/>
                <a:gd name="connsiteX11" fmla="*/ 368300 w 2311400"/>
                <a:gd name="connsiteY11" fmla="*/ 241300 h 1816100"/>
                <a:gd name="connsiteX12" fmla="*/ 393700 w 2311400"/>
                <a:gd name="connsiteY12" fmla="*/ 165100 h 1816100"/>
                <a:gd name="connsiteX13" fmla="*/ 419100 w 2311400"/>
                <a:gd name="connsiteY13" fmla="*/ 127000 h 1816100"/>
                <a:gd name="connsiteX14" fmla="*/ 495300 w 2311400"/>
                <a:gd name="connsiteY14" fmla="*/ 38100 h 1816100"/>
                <a:gd name="connsiteX15" fmla="*/ 660400 w 2311400"/>
                <a:gd name="connsiteY15" fmla="*/ 0 h 1816100"/>
                <a:gd name="connsiteX16" fmla="*/ 774700 w 2311400"/>
                <a:gd name="connsiteY16" fmla="*/ 12700 h 1816100"/>
                <a:gd name="connsiteX17" fmla="*/ 850900 w 2311400"/>
                <a:gd name="connsiteY17" fmla="*/ 63500 h 1816100"/>
                <a:gd name="connsiteX18" fmla="*/ 889000 w 2311400"/>
                <a:gd name="connsiteY18" fmla="*/ 76200 h 1816100"/>
                <a:gd name="connsiteX19" fmla="*/ 965200 w 2311400"/>
                <a:gd name="connsiteY19" fmla="*/ 127000 h 1816100"/>
                <a:gd name="connsiteX20" fmla="*/ 1003300 w 2311400"/>
                <a:gd name="connsiteY20" fmla="*/ 152400 h 1816100"/>
                <a:gd name="connsiteX21" fmla="*/ 1054100 w 2311400"/>
                <a:gd name="connsiteY21" fmla="*/ 177800 h 1816100"/>
                <a:gd name="connsiteX22" fmla="*/ 1130300 w 2311400"/>
                <a:gd name="connsiteY22" fmla="*/ 228600 h 1816100"/>
                <a:gd name="connsiteX23" fmla="*/ 1282700 w 2311400"/>
                <a:gd name="connsiteY23" fmla="*/ 355600 h 1816100"/>
                <a:gd name="connsiteX24" fmla="*/ 1320800 w 2311400"/>
                <a:gd name="connsiteY24" fmla="*/ 381000 h 1816100"/>
                <a:gd name="connsiteX25" fmla="*/ 1397000 w 2311400"/>
                <a:gd name="connsiteY25" fmla="*/ 406400 h 1816100"/>
                <a:gd name="connsiteX26" fmla="*/ 1435100 w 2311400"/>
                <a:gd name="connsiteY26" fmla="*/ 431800 h 1816100"/>
                <a:gd name="connsiteX27" fmla="*/ 1524000 w 2311400"/>
                <a:gd name="connsiteY27" fmla="*/ 457200 h 1816100"/>
                <a:gd name="connsiteX28" fmla="*/ 1562100 w 2311400"/>
                <a:gd name="connsiteY28" fmla="*/ 469900 h 1816100"/>
                <a:gd name="connsiteX29" fmla="*/ 1689100 w 2311400"/>
                <a:gd name="connsiteY29" fmla="*/ 482600 h 1816100"/>
                <a:gd name="connsiteX30" fmla="*/ 2019300 w 2311400"/>
                <a:gd name="connsiteY30" fmla="*/ 469900 h 1816100"/>
                <a:gd name="connsiteX31" fmla="*/ 2057400 w 2311400"/>
                <a:gd name="connsiteY31" fmla="*/ 457200 h 1816100"/>
                <a:gd name="connsiteX32" fmla="*/ 2120900 w 2311400"/>
                <a:gd name="connsiteY32" fmla="*/ 444500 h 1816100"/>
                <a:gd name="connsiteX33" fmla="*/ 2235200 w 2311400"/>
                <a:gd name="connsiteY33" fmla="*/ 381000 h 1816100"/>
                <a:gd name="connsiteX34" fmla="*/ 2273300 w 2311400"/>
                <a:gd name="connsiteY34" fmla="*/ 355600 h 1816100"/>
                <a:gd name="connsiteX35" fmla="*/ 2311400 w 2311400"/>
                <a:gd name="connsiteY35" fmla="*/ 292100 h 181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11400" h="1816100">
                  <a:moveTo>
                    <a:pt x="0" y="1816100"/>
                  </a:moveTo>
                  <a:cubicBezTo>
                    <a:pt x="29633" y="1811867"/>
                    <a:pt x="62544" y="1817592"/>
                    <a:pt x="88900" y="1803400"/>
                  </a:cubicBezTo>
                  <a:cubicBezTo>
                    <a:pt x="120527" y="1786370"/>
                    <a:pt x="135212" y="1747125"/>
                    <a:pt x="165100" y="1727200"/>
                  </a:cubicBezTo>
                  <a:lnTo>
                    <a:pt x="203200" y="1701800"/>
                  </a:lnTo>
                  <a:cubicBezTo>
                    <a:pt x="245215" y="1575754"/>
                    <a:pt x="174723" y="1768298"/>
                    <a:pt x="254000" y="1625600"/>
                  </a:cubicBezTo>
                  <a:cubicBezTo>
                    <a:pt x="317500" y="1511300"/>
                    <a:pt x="254000" y="1587500"/>
                    <a:pt x="292100" y="1511300"/>
                  </a:cubicBezTo>
                  <a:cubicBezTo>
                    <a:pt x="334684" y="1426133"/>
                    <a:pt x="304262" y="1496158"/>
                    <a:pt x="330200" y="1409700"/>
                  </a:cubicBezTo>
                  <a:cubicBezTo>
                    <a:pt x="368871" y="1280796"/>
                    <a:pt x="345153" y="1385735"/>
                    <a:pt x="368300" y="1270000"/>
                  </a:cubicBezTo>
                  <a:cubicBezTo>
                    <a:pt x="372533" y="1189567"/>
                    <a:pt x="381000" y="1109245"/>
                    <a:pt x="381000" y="1028700"/>
                  </a:cubicBezTo>
                  <a:cubicBezTo>
                    <a:pt x="381000" y="908125"/>
                    <a:pt x="386308" y="770533"/>
                    <a:pt x="355600" y="647700"/>
                  </a:cubicBezTo>
                  <a:cubicBezTo>
                    <a:pt x="352353" y="634713"/>
                    <a:pt x="347133" y="622300"/>
                    <a:pt x="342900" y="609600"/>
                  </a:cubicBezTo>
                  <a:cubicBezTo>
                    <a:pt x="349130" y="453854"/>
                    <a:pt x="331092" y="365326"/>
                    <a:pt x="368300" y="241300"/>
                  </a:cubicBezTo>
                  <a:cubicBezTo>
                    <a:pt x="375993" y="215655"/>
                    <a:pt x="378848" y="187377"/>
                    <a:pt x="393700" y="165100"/>
                  </a:cubicBezTo>
                  <a:cubicBezTo>
                    <a:pt x="402167" y="152400"/>
                    <a:pt x="410228" y="139420"/>
                    <a:pt x="419100" y="127000"/>
                  </a:cubicBezTo>
                  <a:cubicBezTo>
                    <a:pt x="433511" y="106825"/>
                    <a:pt x="471478" y="52989"/>
                    <a:pt x="495300" y="38100"/>
                  </a:cubicBezTo>
                  <a:cubicBezTo>
                    <a:pt x="547654" y="5379"/>
                    <a:pt x="600308" y="7511"/>
                    <a:pt x="660400" y="0"/>
                  </a:cubicBezTo>
                  <a:cubicBezTo>
                    <a:pt x="698500" y="4233"/>
                    <a:pt x="738333" y="578"/>
                    <a:pt x="774700" y="12700"/>
                  </a:cubicBezTo>
                  <a:cubicBezTo>
                    <a:pt x="803660" y="22353"/>
                    <a:pt x="821940" y="53847"/>
                    <a:pt x="850900" y="63500"/>
                  </a:cubicBezTo>
                  <a:cubicBezTo>
                    <a:pt x="863600" y="67733"/>
                    <a:pt x="877298" y="69699"/>
                    <a:pt x="889000" y="76200"/>
                  </a:cubicBezTo>
                  <a:cubicBezTo>
                    <a:pt x="915685" y="91025"/>
                    <a:pt x="939800" y="110067"/>
                    <a:pt x="965200" y="127000"/>
                  </a:cubicBezTo>
                  <a:cubicBezTo>
                    <a:pt x="977900" y="135467"/>
                    <a:pt x="989648" y="145574"/>
                    <a:pt x="1003300" y="152400"/>
                  </a:cubicBezTo>
                  <a:cubicBezTo>
                    <a:pt x="1020233" y="160867"/>
                    <a:pt x="1038694" y="166796"/>
                    <a:pt x="1054100" y="177800"/>
                  </a:cubicBezTo>
                  <a:cubicBezTo>
                    <a:pt x="1137341" y="237258"/>
                    <a:pt x="1048571" y="201357"/>
                    <a:pt x="1130300" y="228600"/>
                  </a:cubicBezTo>
                  <a:cubicBezTo>
                    <a:pt x="1228086" y="326386"/>
                    <a:pt x="1176612" y="284875"/>
                    <a:pt x="1282700" y="355600"/>
                  </a:cubicBezTo>
                  <a:cubicBezTo>
                    <a:pt x="1295400" y="364067"/>
                    <a:pt x="1306320" y="376173"/>
                    <a:pt x="1320800" y="381000"/>
                  </a:cubicBezTo>
                  <a:cubicBezTo>
                    <a:pt x="1346200" y="389467"/>
                    <a:pt x="1374723" y="391548"/>
                    <a:pt x="1397000" y="406400"/>
                  </a:cubicBezTo>
                  <a:cubicBezTo>
                    <a:pt x="1409700" y="414867"/>
                    <a:pt x="1421448" y="424974"/>
                    <a:pt x="1435100" y="431800"/>
                  </a:cubicBezTo>
                  <a:cubicBezTo>
                    <a:pt x="1455400" y="441950"/>
                    <a:pt x="1505011" y="451775"/>
                    <a:pt x="1524000" y="457200"/>
                  </a:cubicBezTo>
                  <a:cubicBezTo>
                    <a:pt x="1536872" y="460878"/>
                    <a:pt x="1548869" y="467864"/>
                    <a:pt x="1562100" y="469900"/>
                  </a:cubicBezTo>
                  <a:cubicBezTo>
                    <a:pt x="1604150" y="476369"/>
                    <a:pt x="1646767" y="478367"/>
                    <a:pt x="1689100" y="482600"/>
                  </a:cubicBezTo>
                  <a:cubicBezTo>
                    <a:pt x="1799167" y="478367"/>
                    <a:pt x="1909413" y="477478"/>
                    <a:pt x="2019300" y="469900"/>
                  </a:cubicBezTo>
                  <a:cubicBezTo>
                    <a:pt x="2032655" y="468979"/>
                    <a:pt x="2044413" y="460447"/>
                    <a:pt x="2057400" y="457200"/>
                  </a:cubicBezTo>
                  <a:cubicBezTo>
                    <a:pt x="2078341" y="451965"/>
                    <a:pt x="2099959" y="449735"/>
                    <a:pt x="2120900" y="444500"/>
                  </a:cubicBezTo>
                  <a:cubicBezTo>
                    <a:pt x="2174548" y="431088"/>
                    <a:pt x="2178446" y="418836"/>
                    <a:pt x="2235200" y="381000"/>
                  </a:cubicBezTo>
                  <a:lnTo>
                    <a:pt x="2273300" y="355600"/>
                  </a:lnTo>
                  <a:cubicBezTo>
                    <a:pt x="2303951" y="309624"/>
                    <a:pt x="2291874" y="331152"/>
                    <a:pt x="2311400" y="29210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자유형 102"/>
            <p:cNvSpPr/>
            <p:nvPr/>
          </p:nvSpPr>
          <p:spPr>
            <a:xfrm>
              <a:off x="8077200" y="2848671"/>
              <a:ext cx="2006600" cy="2447229"/>
            </a:xfrm>
            <a:custGeom>
              <a:avLst/>
              <a:gdLst>
                <a:gd name="connsiteX0" fmla="*/ 152400 w 2006600"/>
                <a:gd name="connsiteY0" fmla="*/ 2447229 h 2447229"/>
                <a:gd name="connsiteX1" fmla="*/ 215900 w 2006600"/>
                <a:gd name="connsiteY1" fmla="*/ 2409129 h 2447229"/>
                <a:gd name="connsiteX2" fmla="*/ 266700 w 2006600"/>
                <a:gd name="connsiteY2" fmla="*/ 2358329 h 2447229"/>
                <a:gd name="connsiteX3" fmla="*/ 304800 w 2006600"/>
                <a:gd name="connsiteY3" fmla="*/ 2332929 h 2447229"/>
                <a:gd name="connsiteX4" fmla="*/ 368300 w 2006600"/>
                <a:gd name="connsiteY4" fmla="*/ 2205929 h 2447229"/>
                <a:gd name="connsiteX5" fmla="*/ 393700 w 2006600"/>
                <a:gd name="connsiteY5" fmla="*/ 2129729 h 2447229"/>
                <a:gd name="connsiteX6" fmla="*/ 406400 w 2006600"/>
                <a:gd name="connsiteY6" fmla="*/ 2028129 h 2447229"/>
                <a:gd name="connsiteX7" fmla="*/ 419100 w 2006600"/>
                <a:gd name="connsiteY7" fmla="*/ 1977329 h 2447229"/>
                <a:gd name="connsiteX8" fmla="*/ 431800 w 2006600"/>
                <a:gd name="connsiteY8" fmla="*/ 1863029 h 2447229"/>
                <a:gd name="connsiteX9" fmla="*/ 419100 w 2006600"/>
                <a:gd name="connsiteY9" fmla="*/ 1405829 h 2447229"/>
                <a:gd name="connsiteX10" fmla="*/ 406400 w 2006600"/>
                <a:gd name="connsiteY10" fmla="*/ 1367729 h 2447229"/>
                <a:gd name="connsiteX11" fmla="*/ 381000 w 2006600"/>
                <a:gd name="connsiteY11" fmla="*/ 1253429 h 2447229"/>
                <a:gd name="connsiteX12" fmla="*/ 368300 w 2006600"/>
                <a:gd name="connsiteY12" fmla="*/ 1215329 h 2447229"/>
                <a:gd name="connsiteX13" fmla="*/ 355600 w 2006600"/>
                <a:gd name="connsiteY13" fmla="*/ 1151829 h 2447229"/>
                <a:gd name="connsiteX14" fmla="*/ 342900 w 2006600"/>
                <a:gd name="connsiteY14" fmla="*/ 1113729 h 2447229"/>
                <a:gd name="connsiteX15" fmla="*/ 330200 w 2006600"/>
                <a:gd name="connsiteY15" fmla="*/ 1062929 h 2447229"/>
                <a:gd name="connsiteX16" fmla="*/ 304800 w 2006600"/>
                <a:gd name="connsiteY16" fmla="*/ 986729 h 2447229"/>
                <a:gd name="connsiteX17" fmla="*/ 254000 w 2006600"/>
                <a:gd name="connsiteY17" fmla="*/ 872429 h 2447229"/>
                <a:gd name="connsiteX18" fmla="*/ 228600 w 2006600"/>
                <a:gd name="connsiteY18" fmla="*/ 821629 h 2447229"/>
                <a:gd name="connsiteX19" fmla="*/ 203200 w 2006600"/>
                <a:gd name="connsiteY19" fmla="*/ 745429 h 2447229"/>
                <a:gd name="connsiteX20" fmla="*/ 177800 w 2006600"/>
                <a:gd name="connsiteY20" fmla="*/ 694629 h 2447229"/>
                <a:gd name="connsiteX21" fmla="*/ 165100 w 2006600"/>
                <a:gd name="connsiteY21" fmla="*/ 643829 h 2447229"/>
                <a:gd name="connsiteX22" fmla="*/ 152400 w 2006600"/>
                <a:gd name="connsiteY22" fmla="*/ 605729 h 2447229"/>
                <a:gd name="connsiteX23" fmla="*/ 139700 w 2006600"/>
                <a:gd name="connsiteY23" fmla="*/ 542229 h 2447229"/>
                <a:gd name="connsiteX24" fmla="*/ 127000 w 2006600"/>
                <a:gd name="connsiteY24" fmla="*/ 504129 h 2447229"/>
                <a:gd name="connsiteX25" fmla="*/ 101600 w 2006600"/>
                <a:gd name="connsiteY25" fmla="*/ 402529 h 2447229"/>
                <a:gd name="connsiteX26" fmla="*/ 76200 w 2006600"/>
                <a:gd name="connsiteY26" fmla="*/ 364429 h 2447229"/>
                <a:gd name="connsiteX27" fmla="*/ 50800 w 2006600"/>
                <a:gd name="connsiteY27" fmla="*/ 275529 h 2447229"/>
                <a:gd name="connsiteX28" fmla="*/ 25400 w 2006600"/>
                <a:gd name="connsiteY28" fmla="*/ 199329 h 2447229"/>
                <a:gd name="connsiteX29" fmla="*/ 12700 w 2006600"/>
                <a:gd name="connsiteY29" fmla="*/ 161229 h 2447229"/>
                <a:gd name="connsiteX30" fmla="*/ 0 w 2006600"/>
                <a:gd name="connsiteY30" fmla="*/ 110429 h 2447229"/>
                <a:gd name="connsiteX31" fmla="*/ 25400 w 2006600"/>
                <a:gd name="connsiteY31" fmla="*/ 8829 h 2447229"/>
                <a:gd name="connsiteX32" fmla="*/ 190500 w 2006600"/>
                <a:gd name="connsiteY32" fmla="*/ 21529 h 2447229"/>
                <a:gd name="connsiteX33" fmla="*/ 279400 w 2006600"/>
                <a:gd name="connsiteY33" fmla="*/ 46929 h 2447229"/>
                <a:gd name="connsiteX34" fmla="*/ 317500 w 2006600"/>
                <a:gd name="connsiteY34" fmla="*/ 72329 h 2447229"/>
                <a:gd name="connsiteX35" fmla="*/ 355600 w 2006600"/>
                <a:gd name="connsiteY35" fmla="*/ 85029 h 2447229"/>
                <a:gd name="connsiteX36" fmla="*/ 444500 w 2006600"/>
                <a:gd name="connsiteY36" fmla="*/ 135829 h 2447229"/>
                <a:gd name="connsiteX37" fmla="*/ 520700 w 2006600"/>
                <a:gd name="connsiteY37" fmla="*/ 212029 h 2447229"/>
                <a:gd name="connsiteX38" fmla="*/ 635000 w 2006600"/>
                <a:gd name="connsiteY38" fmla="*/ 313629 h 2447229"/>
                <a:gd name="connsiteX39" fmla="*/ 685800 w 2006600"/>
                <a:gd name="connsiteY39" fmla="*/ 389829 h 2447229"/>
                <a:gd name="connsiteX40" fmla="*/ 698500 w 2006600"/>
                <a:gd name="connsiteY40" fmla="*/ 427929 h 2447229"/>
                <a:gd name="connsiteX41" fmla="*/ 762000 w 2006600"/>
                <a:gd name="connsiteY41" fmla="*/ 504129 h 2447229"/>
                <a:gd name="connsiteX42" fmla="*/ 774700 w 2006600"/>
                <a:gd name="connsiteY42" fmla="*/ 542229 h 2447229"/>
                <a:gd name="connsiteX43" fmla="*/ 812800 w 2006600"/>
                <a:gd name="connsiteY43" fmla="*/ 580329 h 2447229"/>
                <a:gd name="connsiteX44" fmla="*/ 876300 w 2006600"/>
                <a:gd name="connsiteY44" fmla="*/ 656529 h 2447229"/>
                <a:gd name="connsiteX45" fmla="*/ 939800 w 2006600"/>
                <a:gd name="connsiteY45" fmla="*/ 732729 h 2447229"/>
                <a:gd name="connsiteX46" fmla="*/ 1016000 w 2006600"/>
                <a:gd name="connsiteY46" fmla="*/ 808929 h 2447229"/>
                <a:gd name="connsiteX47" fmla="*/ 1041400 w 2006600"/>
                <a:gd name="connsiteY47" fmla="*/ 847029 h 2447229"/>
                <a:gd name="connsiteX48" fmla="*/ 1117600 w 2006600"/>
                <a:gd name="connsiteY48" fmla="*/ 923229 h 2447229"/>
                <a:gd name="connsiteX49" fmla="*/ 1155700 w 2006600"/>
                <a:gd name="connsiteY49" fmla="*/ 974029 h 2447229"/>
                <a:gd name="connsiteX50" fmla="*/ 1193800 w 2006600"/>
                <a:gd name="connsiteY50" fmla="*/ 1012129 h 2447229"/>
                <a:gd name="connsiteX51" fmla="*/ 1219200 w 2006600"/>
                <a:gd name="connsiteY51" fmla="*/ 1050229 h 2447229"/>
                <a:gd name="connsiteX52" fmla="*/ 1257300 w 2006600"/>
                <a:gd name="connsiteY52" fmla="*/ 1088329 h 2447229"/>
                <a:gd name="connsiteX53" fmla="*/ 1282700 w 2006600"/>
                <a:gd name="connsiteY53" fmla="*/ 1126429 h 2447229"/>
                <a:gd name="connsiteX54" fmla="*/ 1358900 w 2006600"/>
                <a:gd name="connsiteY54" fmla="*/ 1177229 h 2447229"/>
                <a:gd name="connsiteX55" fmla="*/ 1397000 w 2006600"/>
                <a:gd name="connsiteY55" fmla="*/ 1202629 h 2447229"/>
                <a:gd name="connsiteX56" fmla="*/ 1485900 w 2006600"/>
                <a:gd name="connsiteY56" fmla="*/ 1228029 h 2447229"/>
                <a:gd name="connsiteX57" fmla="*/ 1778000 w 2006600"/>
                <a:gd name="connsiteY57" fmla="*/ 1215329 h 2447229"/>
                <a:gd name="connsiteX58" fmla="*/ 1854200 w 2006600"/>
                <a:gd name="connsiteY58" fmla="*/ 1177229 h 2447229"/>
                <a:gd name="connsiteX59" fmla="*/ 1892300 w 2006600"/>
                <a:gd name="connsiteY59" fmla="*/ 1164529 h 2447229"/>
                <a:gd name="connsiteX60" fmla="*/ 1930400 w 2006600"/>
                <a:gd name="connsiteY60" fmla="*/ 1126429 h 2447229"/>
                <a:gd name="connsiteX61" fmla="*/ 2006600 w 2006600"/>
                <a:gd name="connsiteY61" fmla="*/ 1101029 h 244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06600" h="2447229">
                  <a:moveTo>
                    <a:pt x="152400" y="2447229"/>
                  </a:moveTo>
                  <a:cubicBezTo>
                    <a:pt x="173567" y="2434529"/>
                    <a:pt x="196415" y="2424284"/>
                    <a:pt x="215900" y="2409129"/>
                  </a:cubicBezTo>
                  <a:cubicBezTo>
                    <a:pt x="234803" y="2394427"/>
                    <a:pt x="248518" y="2373914"/>
                    <a:pt x="266700" y="2358329"/>
                  </a:cubicBezTo>
                  <a:cubicBezTo>
                    <a:pt x="278289" y="2348396"/>
                    <a:pt x="292100" y="2341396"/>
                    <a:pt x="304800" y="2332929"/>
                  </a:cubicBezTo>
                  <a:cubicBezTo>
                    <a:pt x="378068" y="2223027"/>
                    <a:pt x="340886" y="2297310"/>
                    <a:pt x="368300" y="2205929"/>
                  </a:cubicBezTo>
                  <a:cubicBezTo>
                    <a:pt x="375993" y="2180284"/>
                    <a:pt x="393700" y="2129729"/>
                    <a:pt x="393700" y="2129729"/>
                  </a:cubicBezTo>
                  <a:cubicBezTo>
                    <a:pt x="397933" y="2095862"/>
                    <a:pt x="400789" y="2061795"/>
                    <a:pt x="406400" y="2028129"/>
                  </a:cubicBezTo>
                  <a:cubicBezTo>
                    <a:pt x="409269" y="2010912"/>
                    <a:pt x="416446" y="1994581"/>
                    <a:pt x="419100" y="1977329"/>
                  </a:cubicBezTo>
                  <a:cubicBezTo>
                    <a:pt x="424929" y="1939440"/>
                    <a:pt x="427567" y="1901129"/>
                    <a:pt x="431800" y="1863029"/>
                  </a:cubicBezTo>
                  <a:cubicBezTo>
                    <a:pt x="427567" y="1710629"/>
                    <a:pt x="426908" y="1558088"/>
                    <a:pt x="419100" y="1405829"/>
                  </a:cubicBezTo>
                  <a:cubicBezTo>
                    <a:pt x="418414" y="1392460"/>
                    <a:pt x="409647" y="1380716"/>
                    <a:pt x="406400" y="1367729"/>
                  </a:cubicBezTo>
                  <a:cubicBezTo>
                    <a:pt x="380211" y="1262974"/>
                    <a:pt x="407075" y="1344690"/>
                    <a:pt x="381000" y="1253429"/>
                  </a:cubicBezTo>
                  <a:cubicBezTo>
                    <a:pt x="377322" y="1240557"/>
                    <a:pt x="371547" y="1228316"/>
                    <a:pt x="368300" y="1215329"/>
                  </a:cubicBezTo>
                  <a:cubicBezTo>
                    <a:pt x="363065" y="1194388"/>
                    <a:pt x="360835" y="1172770"/>
                    <a:pt x="355600" y="1151829"/>
                  </a:cubicBezTo>
                  <a:cubicBezTo>
                    <a:pt x="352353" y="1138842"/>
                    <a:pt x="346578" y="1126601"/>
                    <a:pt x="342900" y="1113729"/>
                  </a:cubicBezTo>
                  <a:cubicBezTo>
                    <a:pt x="338105" y="1096946"/>
                    <a:pt x="335216" y="1079647"/>
                    <a:pt x="330200" y="1062929"/>
                  </a:cubicBezTo>
                  <a:cubicBezTo>
                    <a:pt x="322507" y="1037284"/>
                    <a:pt x="319652" y="1009006"/>
                    <a:pt x="304800" y="986729"/>
                  </a:cubicBezTo>
                  <a:cubicBezTo>
                    <a:pt x="230085" y="874656"/>
                    <a:pt x="344680" y="1053789"/>
                    <a:pt x="254000" y="872429"/>
                  </a:cubicBezTo>
                  <a:cubicBezTo>
                    <a:pt x="245533" y="855496"/>
                    <a:pt x="235631" y="839207"/>
                    <a:pt x="228600" y="821629"/>
                  </a:cubicBezTo>
                  <a:cubicBezTo>
                    <a:pt x="218656" y="796770"/>
                    <a:pt x="215174" y="769376"/>
                    <a:pt x="203200" y="745429"/>
                  </a:cubicBezTo>
                  <a:cubicBezTo>
                    <a:pt x="194733" y="728496"/>
                    <a:pt x="184447" y="712356"/>
                    <a:pt x="177800" y="694629"/>
                  </a:cubicBezTo>
                  <a:cubicBezTo>
                    <a:pt x="171671" y="678286"/>
                    <a:pt x="169895" y="660612"/>
                    <a:pt x="165100" y="643829"/>
                  </a:cubicBezTo>
                  <a:cubicBezTo>
                    <a:pt x="161422" y="630957"/>
                    <a:pt x="155647" y="618716"/>
                    <a:pt x="152400" y="605729"/>
                  </a:cubicBezTo>
                  <a:cubicBezTo>
                    <a:pt x="147165" y="584788"/>
                    <a:pt x="144935" y="563170"/>
                    <a:pt x="139700" y="542229"/>
                  </a:cubicBezTo>
                  <a:cubicBezTo>
                    <a:pt x="136453" y="529242"/>
                    <a:pt x="130522" y="517044"/>
                    <a:pt x="127000" y="504129"/>
                  </a:cubicBezTo>
                  <a:cubicBezTo>
                    <a:pt x="117815" y="470450"/>
                    <a:pt x="120964" y="431575"/>
                    <a:pt x="101600" y="402529"/>
                  </a:cubicBezTo>
                  <a:cubicBezTo>
                    <a:pt x="93133" y="389829"/>
                    <a:pt x="83026" y="378081"/>
                    <a:pt x="76200" y="364429"/>
                  </a:cubicBezTo>
                  <a:cubicBezTo>
                    <a:pt x="65530" y="343089"/>
                    <a:pt x="56904" y="295874"/>
                    <a:pt x="50800" y="275529"/>
                  </a:cubicBezTo>
                  <a:cubicBezTo>
                    <a:pt x="43107" y="249884"/>
                    <a:pt x="33867" y="224729"/>
                    <a:pt x="25400" y="199329"/>
                  </a:cubicBezTo>
                  <a:cubicBezTo>
                    <a:pt x="21167" y="186629"/>
                    <a:pt x="15947" y="174216"/>
                    <a:pt x="12700" y="161229"/>
                  </a:cubicBezTo>
                  <a:lnTo>
                    <a:pt x="0" y="110429"/>
                  </a:lnTo>
                  <a:cubicBezTo>
                    <a:pt x="8467" y="76562"/>
                    <a:pt x="-6234" y="23591"/>
                    <a:pt x="25400" y="8829"/>
                  </a:cubicBezTo>
                  <a:cubicBezTo>
                    <a:pt x="75418" y="-14513"/>
                    <a:pt x="135682" y="15080"/>
                    <a:pt x="190500" y="21529"/>
                  </a:cubicBezTo>
                  <a:cubicBezTo>
                    <a:pt x="201142" y="22781"/>
                    <a:pt x="265502" y="39980"/>
                    <a:pt x="279400" y="46929"/>
                  </a:cubicBezTo>
                  <a:cubicBezTo>
                    <a:pt x="293052" y="53755"/>
                    <a:pt x="303848" y="65503"/>
                    <a:pt x="317500" y="72329"/>
                  </a:cubicBezTo>
                  <a:cubicBezTo>
                    <a:pt x="329474" y="78316"/>
                    <a:pt x="343295" y="79756"/>
                    <a:pt x="355600" y="85029"/>
                  </a:cubicBezTo>
                  <a:cubicBezTo>
                    <a:pt x="400716" y="104365"/>
                    <a:pt x="406236" y="110320"/>
                    <a:pt x="444500" y="135829"/>
                  </a:cubicBezTo>
                  <a:cubicBezTo>
                    <a:pt x="493001" y="208580"/>
                    <a:pt x="441936" y="141142"/>
                    <a:pt x="520700" y="212029"/>
                  </a:cubicBezTo>
                  <a:cubicBezTo>
                    <a:pt x="644976" y="323877"/>
                    <a:pt x="551170" y="257742"/>
                    <a:pt x="635000" y="313629"/>
                  </a:cubicBezTo>
                  <a:cubicBezTo>
                    <a:pt x="651933" y="339029"/>
                    <a:pt x="676147" y="360869"/>
                    <a:pt x="685800" y="389829"/>
                  </a:cubicBezTo>
                  <a:cubicBezTo>
                    <a:pt x="690033" y="402529"/>
                    <a:pt x="691074" y="416790"/>
                    <a:pt x="698500" y="427929"/>
                  </a:cubicBezTo>
                  <a:cubicBezTo>
                    <a:pt x="754675" y="512191"/>
                    <a:pt x="720449" y="421027"/>
                    <a:pt x="762000" y="504129"/>
                  </a:cubicBezTo>
                  <a:cubicBezTo>
                    <a:pt x="767987" y="516103"/>
                    <a:pt x="767274" y="531090"/>
                    <a:pt x="774700" y="542229"/>
                  </a:cubicBezTo>
                  <a:cubicBezTo>
                    <a:pt x="784663" y="557173"/>
                    <a:pt x="802361" y="565714"/>
                    <a:pt x="812800" y="580329"/>
                  </a:cubicBezTo>
                  <a:cubicBezTo>
                    <a:pt x="871393" y="662359"/>
                    <a:pt x="801190" y="606456"/>
                    <a:pt x="876300" y="656529"/>
                  </a:cubicBezTo>
                  <a:cubicBezTo>
                    <a:pt x="900556" y="729298"/>
                    <a:pt x="870602" y="663531"/>
                    <a:pt x="939800" y="732729"/>
                  </a:cubicBezTo>
                  <a:cubicBezTo>
                    <a:pt x="1034316" y="827245"/>
                    <a:pt x="926210" y="749069"/>
                    <a:pt x="1016000" y="808929"/>
                  </a:cubicBezTo>
                  <a:cubicBezTo>
                    <a:pt x="1024467" y="821629"/>
                    <a:pt x="1031259" y="835621"/>
                    <a:pt x="1041400" y="847029"/>
                  </a:cubicBezTo>
                  <a:cubicBezTo>
                    <a:pt x="1065265" y="873877"/>
                    <a:pt x="1096047" y="894492"/>
                    <a:pt x="1117600" y="923229"/>
                  </a:cubicBezTo>
                  <a:cubicBezTo>
                    <a:pt x="1130300" y="940162"/>
                    <a:pt x="1141925" y="957958"/>
                    <a:pt x="1155700" y="974029"/>
                  </a:cubicBezTo>
                  <a:cubicBezTo>
                    <a:pt x="1167389" y="987666"/>
                    <a:pt x="1182302" y="998331"/>
                    <a:pt x="1193800" y="1012129"/>
                  </a:cubicBezTo>
                  <a:cubicBezTo>
                    <a:pt x="1203571" y="1023855"/>
                    <a:pt x="1209429" y="1038503"/>
                    <a:pt x="1219200" y="1050229"/>
                  </a:cubicBezTo>
                  <a:cubicBezTo>
                    <a:pt x="1230698" y="1064027"/>
                    <a:pt x="1245802" y="1074531"/>
                    <a:pt x="1257300" y="1088329"/>
                  </a:cubicBezTo>
                  <a:cubicBezTo>
                    <a:pt x="1267071" y="1100055"/>
                    <a:pt x="1271213" y="1116378"/>
                    <a:pt x="1282700" y="1126429"/>
                  </a:cubicBezTo>
                  <a:cubicBezTo>
                    <a:pt x="1305674" y="1146531"/>
                    <a:pt x="1333500" y="1160296"/>
                    <a:pt x="1358900" y="1177229"/>
                  </a:cubicBezTo>
                  <a:cubicBezTo>
                    <a:pt x="1371600" y="1185696"/>
                    <a:pt x="1382192" y="1198927"/>
                    <a:pt x="1397000" y="1202629"/>
                  </a:cubicBezTo>
                  <a:cubicBezTo>
                    <a:pt x="1460787" y="1218576"/>
                    <a:pt x="1431241" y="1209809"/>
                    <a:pt x="1485900" y="1228029"/>
                  </a:cubicBezTo>
                  <a:cubicBezTo>
                    <a:pt x="1583267" y="1223796"/>
                    <a:pt x="1680828" y="1222804"/>
                    <a:pt x="1778000" y="1215329"/>
                  </a:cubicBezTo>
                  <a:cubicBezTo>
                    <a:pt x="1815726" y="1212427"/>
                    <a:pt x="1821898" y="1193380"/>
                    <a:pt x="1854200" y="1177229"/>
                  </a:cubicBezTo>
                  <a:cubicBezTo>
                    <a:pt x="1866174" y="1171242"/>
                    <a:pt x="1879600" y="1168762"/>
                    <a:pt x="1892300" y="1164529"/>
                  </a:cubicBezTo>
                  <a:cubicBezTo>
                    <a:pt x="1905000" y="1151829"/>
                    <a:pt x="1914700" y="1135151"/>
                    <a:pt x="1930400" y="1126429"/>
                  </a:cubicBezTo>
                  <a:cubicBezTo>
                    <a:pt x="1953805" y="1113426"/>
                    <a:pt x="2006600" y="1101029"/>
                    <a:pt x="2006600" y="110102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자유형 103"/>
            <p:cNvSpPr/>
            <p:nvPr/>
          </p:nvSpPr>
          <p:spPr>
            <a:xfrm>
              <a:off x="9410700" y="2095500"/>
              <a:ext cx="2006600" cy="2006600"/>
            </a:xfrm>
            <a:custGeom>
              <a:avLst/>
              <a:gdLst>
                <a:gd name="connsiteX0" fmla="*/ 533400 w 2006600"/>
                <a:gd name="connsiteY0" fmla="*/ 2006600 h 2006600"/>
                <a:gd name="connsiteX1" fmla="*/ 546100 w 2006600"/>
                <a:gd name="connsiteY1" fmla="*/ 1930400 h 2006600"/>
                <a:gd name="connsiteX2" fmla="*/ 533400 w 2006600"/>
                <a:gd name="connsiteY2" fmla="*/ 1727200 h 2006600"/>
                <a:gd name="connsiteX3" fmla="*/ 495300 w 2006600"/>
                <a:gd name="connsiteY3" fmla="*/ 1600200 h 2006600"/>
                <a:gd name="connsiteX4" fmla="*/ 482600 w 2006600"/>
                <a:gd name="connsiteY4" fmla="*/ 1562100 h 2006600"/>
                <a:gd name="connsiteX5" fmla="*/ 457200 w 2006600"/>
                <a:gd name="connsiteY5" fmla="*/ 1524000 h 2006600"/>
                <a:gd name="connsiteX6" fmla="*/ 444500 w 2006600"/>
                <a:gd name="connsiteY6" fmla="*/ 1473200 h 2006600"/>
                <a:gd name="connsiteX7" fmla="*/ 419100 w 2006600"/>
                <a:gd name="connsiteY7" fmla="*/ 1397000 h 2006600"/>
                <a:gd name="connsiteX8" fmla="*/ 406400 w 2006600"/>
                <a:gd name="connsiteY8" fmla="*/ 1346200 h 2006600"/>
                <a:gd name="connsiteX9" fmla="*/ 381000 w 2006600"/>
                <a:gd name="connsiteY9" fmla="*/ 1295400 h 2006600"/>
                <a:gd name="connsiteX10" fmla="*/ 355600 w 2006600"/>
                <a:gd name="connsiteY10" fmla="*/ 1193800 h 2006600"/>
                <a:gd name="connsiteX11" fmla="*/ 330200 w 2006600"/>
                <a:gd name="connsiteY11" fmla="*/ 1143000 h 2006600"/>
                <a:gd name="connsiteX12" fmla="*/ 304800 w 2006600"/>
                <a:gd name="connsiteY12" fmla="*/ 1066800 h 2006600"/>
                <a:gd name="connsiteX13" fmla="*/ 292100 w 2006600"/>
                <a:gd name="connsiteY13" fmla="*/ 1016000 h 2006600"/>
                <a:gd name="connsiteX14" fmla="*/ 254000 w 2006600"/>
                <a:gd name="connsiteY14" fmla="*/ 927100 h 2006600"/>
                <a:gd name="connsiteX15" fmla="*/ 241300 w 2006600"/>
                <a:gd name="connsiteY15" fmla="*/ 876300 h 2006600"/>
                <a:gd name="connsiteX16" fmla="*/ 203200 w 2006600"/>
                <a:gd name="connsiteY16" fmla="*/ 812800 h 2006600"/>
                <a:gd name="connsiteX17" fmla="*/ 177800 w 2006600"/>
                <a:gd name="connsiteY17" fmla="*/ 736600 h 2006600"/>
                <a:gd name="connsiteX18" fmla="*/ 152400 w 2006600"/>
                <a:gd name="connsiteY18" fmla="*/ 698500 h 2006600"/>
                <a:gd name="connsiteX19" fmla="*/ 101600 w 2006600"/>
                <a:gd name="connsiteY19" fmla="*/ 596900 h 2006600"/>
                <a:gd name="connsiteX20" fmla="*/ 76200 w 2006600"/>
                <a:gd name="connsiteY20" fmla="*/ 495300 h 2006600"/>
                <a:gd name="connsiteX21" fmla="*/ 50800 w 2006600"/>
                <a:gd name="connsiteY21" fmla="*/ 457200 h 2006600"/>
                <a:gd name="connsiteX22" fmla="*/ 25400 w 2006600"/>
                <a:gd name="connsiteY22" fmla="*/ 330200 h 2006600"/>
                <a:gd name="connsiteX23" fmla="*/ 12700 w 2006600"/>
                <a:gd name="connsiteY23" fmla="*/ 279400 h 2006600"/>
                <a:gd name="connsiteX24" fmla="*/ 0 w 2006600"/>
                <a:gd name="connsiteY24" fmla="*/ 203200 h 2006600"/>
                <a:gd name="connsiteX25" fmla="*/ 63500 w 2006600"/>
                <a:gd name="connsiteY25" fmla="*/ 25400 h 2006600"/>
                <a:gd name="connsiteX26" fmla="*/ 101600 w 2006600"/>
                <a:gd name="connsiteY26" fmla="*/ 0 h 2006600"/>
                <a:gd name="connsiteX27" fmla="*/ 355600 w 2006600"/>
                <a:gd name="connsiteY27" fmla="*/ 12700 h 2006600"/>
                <a:gd name="connsiteX28" fmla="*/ 444500 w 2006600"/>
                <a:gd name="connsiteY28" fmla="*/ 38100 h 2006600"/>
                <a:gd name="connsiteX29" fmla="*/ 495300 w 2006600"/>
                <a:gd name="connsiteY29" fmla="*/ 50800 h 2006600"/>
                <a:gd name="connsiteX30" fmla="*/ 533400 w 2006600"/>
                <a:gd name="connsiteY30" fmla="*/ 76200 h 2006600"/>
                <a:gd name="connsiteX31" fmla="*/ 609600 w 2006600"/>
                <a:gd name="connsiteY31" fmla="*/ 101600 h 2006600"/>
                <a:gd name="connsiteX32" fmla="*/ 685800 w 2006600"/>
                <a:gd name="connsiteY32" fmla="*/ 152400 h 2006600"/>
                <a:gd name="connsiteX33" fmla="*/ 736600 w 2006600"/>
                <a:gd name="connsiteY33" fmla="*/ 177800 h 2006600"/>
                <a:gd name="connsiteX34" fmla="*/ 812800 w 2006600"/>
                <a:gd name="connsiteY34" fmla="*/ 254000 h 2006600"/>
                <a:gd name="connsiteX35" fmla="*/ 850900 w 2006600"/>
                <a:gd name="connsiteY35" fmla="*/ 266700 h 2006600"/>
                <a:gd name="connsiteX36" fmla="*/ 889000 w 2006600"/>
                <a:gd name="connsiteY36" fmla="*/ 292100 h 2006600"/>
                <a:gd name="connsiteX37" fmla="*/ 939800 w 2006600"/>
                <a:gd name="connsiteY37" fmla="*/ 317500 h 2006600"/>
                <a:gd name="connsiteX38" fmla="*/ 1016000 w 2006600"/>
                <a:gd name="connsiteY38" fmla="*/ 393700 h 2006600"/>
                <a:gd name="connsiteX39" fmla="*/ 1041400 w 2006600"/>
                <a:gd name="connsiteY39" fmla="*/ 431800 h 2006600"/>
                <a:gd name="connsiteX40" fmla="*/ 1117600 w 2006600"/>
                <a:gd name="connsiteY40" fmla="*/ 482600 h 2006600"/>
                <a:gd name="connsiteX41" fmla="*/ 1244600 w 2006600"/>
                <a:gd name="connsiteY41" fmla="*/ 596900 h 2006600"/>
                <a:gd name="connsiteX42" fmla="*/ 1308100 w 2006600"/>
                <a:gd name="connsiteY42" fmla="*/ 673100 h 2006600"/>
                <a:gd name="connsiteX43" fmla="*/ 1397000 w 2006600"/>
                <a:gd name="connsiteY43" fmla="*/ 774700 h 2006600"/>
                <a:gd name="connsiteX44" fmla="*/ 1422400 w 2006600"/>
                <a:gd name="connsiteY44" fmla="*/ 812800 h 2006600"/>
                <a:gd name="connsiteX45" fmla="*/ 1511300 w 2006600"/>
                <a:gd name="connsiteY45" fmla="*/ 863600 h 2006600"/>
                <a:gd name="connsiteX46" fmla="*/ 1549400 w 2006600"/>
                <a:gd name="connsiteY46" fmla="*/ 876300 h 2006600"/>
                <a:gd name="connsiteX47" fmla="*/ 1587500 w 2006600"/>
                <a:gd name="connsiteY47" fmla="*/ 901700 h 2006600"/>
                <a:gd name="connsiteX48" fmla="*/ 1625600 w 2006600"/>
                <a:gd name="connsiteY48" fmla="*/ 914400 h 2006600"/>
                <a:gd name="connsiteX49" fmla="*/ 1663700 w 2006600"/>
                <a:gd name="connsiteY49" fmla="*/ 939800 h 2006600"/>
                <a:gd name="connsiteX50" fmla="*/ 1714500 w 2006600"/>
                <a:gd name="connsiteY50" fmla="*/ 952500 h 2006600"/>
                <a:gd name="connsiteX51" fmla="*/ 1803400 w 2006600"/>
                <a:gd name="connsiteY51" fmla="*/ 977900 h 2006600"/>
                <a:gd name="connsiteX52" fmla="*/ 2006600 w 2006600"/>
                <a:gd name="connsiteY52" fmla="*/ 97790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006600" h="2006600">
                  <a:moveTo>
                    <a:pt x="533400" y="2006600"/>
                  </a:moveTo>
                  <a:cubicBezTo>
                    <a:pt x="537633" y="1981200"/>
                    <a:pt x="546100" y="1956150"/>
                    <a:pt x="546100" y="1930400"/>
                  </a:cubicBezTo>
                  <a:cubicBezTo>
                    <a:pt x="546100" y="1862535"/>
                    <a:pt x="540153" y="1794729"/>
                    <a:pt x="533400" y="1727200"/>
                  </a:cubicBezTo>
                  <a:cubicBezTo>
                    <a:pt x="530658" y="1699781"/>
                    <a:pt x="500984" y="1617252"/>
                    <a:pt x="495300" y="1600200"/>
                  </a:cubicBezTo>
                  <a:cubicBezTo>
                    <a:pt x="491067" y="1587500"/>
                    <a:pt x="490026" y="1573239"/>
                    <a:pt x="482600" y="1562100"/>
                  </a:cubicBezTo>
                  <a:lnTo>
                    <a:pt x="457200" y="1524000"/>
                  </a:lnTo>
                  <a:cubicBezTo>
                    <a:pt x="452967" y="1507067"/>
                    <a:pt x="449516" y="1489918"/>
                    <a:pt x="444500" y="1473200"/>
                  </a:cubicBezTo>
                  <a:cubicBezTo>
                    <a:pt x="436807" y="1447555"/>
                    <a:pt x="425594" y="1422975"/>
                    <a:pt x="419100" y="1397000"/>
                  </a:cubicBezTo>
                  <a:cubicBezTo>
                    <a:pt x="414867" y="1380067"/>
                    <a:pt x="412529" y="1362543"/>
                    <a:pt x="406400" y="1346200"/>
                  </a:cubicBezTo>
                  <a:cubicBezTo>
                    <a:pt x="399753" y="1328473"/>
                    <a:pt x="389467" y="1312333"/>
                    <a:pt x="381000" y="1295400"/>
                  </a:cubicBezTo>
                  <a:cubicBezTo>
                    <a:pt x="373546" y="1258129"/>
                    <a:pt x="370245" y="1227971"/>
                    <a:pt x="355600" y="1193800"/>
                  </a:cubicBezTo>
                  <a:cubicBezTo>
                    <a:pt x="348142" y="1176399"/>
                    <a:pt x="337231" y="1160578"/>
                    <a:pt x="330200" y="1143000"/>
                  </a:cubicBezTo>
                  <a:cubicBezTo>
                    <a:pt x="320256" y="1118141"/>
                    <a:pt x="311294" y="1092775"/>
                    <a:pt x="304800" y="1066800"/>
                  </a:cubicBezTo>
                  <a:cubicBezTo>
                    <a:pt x="300567" y="1049867"/>
                    <a:pt x="298229" y="1032343"/>
                    <a:pt x="292100" y="1016000"/>
                  </a:cubicBezTo>
                  <a:cubicBezTo>
                    <a:pt x="251460" y="907627"/>
                    <a:pt x="279230" y="1015404"/>
                    <a:pt x="254000" y="927100"/>
                  </a:cubicBezTo>
                  <a:cubicBezTo>
                    <a:pt x="249205" y="910317"/>
                    <a:pt x="248389" y="892250"/>
                    <a:pt x="241300" y="876300"/>
                  </a:cubicBezTo>
                  <a:cubicBezTo>
                    <a:pt x="231275" y="853743"/>
                    <a:pt x="213414" y="835272"/>
                    <a:pt x="203200" y="812800"/>
                  </a:cubicBezTo>
                  <a:cubicBezTo>
                    <a:pt x="192121" y="788426"/>
                    <a:pt x="192652" y="758877"/>
                    <a:pt x="177800" y="736600"/>
                  </a:cubicBezTo>
                  <a:cubicBezTo>
                    <a:pt x="169333" y="723900"/>
                    <a:pt x="159709" y="711900"/>
                    <a:pt x="152400" y="698500"/>
                  </a:cubicBezTo>
                  <a:cubicBezTo>
                    <a:pt x="134269" y="665259"/>
                    <a:pt x="101600" y="596900"/>
                    <a:pt x="101600" y="596900"/>
                  </a:cubicBezTo>
                  <a:cubicBezTo>
                    <a:pt x="96770" y="572748"/>
                    <a:pt x="89217" y="521335"/>
                    <a:pt x="76200" y="495300"/>
                  </a:cubicBezTo>
                  <a:cubicBezTo>
                    <a:pt x="69374" y="481648"/>
                    <a:pt x="59267" y="469900"/>
                    <a:pt x="50800" y="457200"/>
                  </a:cubicBezTo>
                  <a:cubicBezTo>
                    <a:pt x="42333" y="414867"/>
                    <a:pt x="35871" y="372083"/>
                    <a:pt x="25400" y="330200"/>
                  </a:cubicBezTo>
                  <a:cubicBezTo>
                    <a:pt x="21167" y="313267"/>
                    <a:pt x="16123" y="296516"/>
                    <a:pt x="12700" y="279400"/>
                  </a:cubicBezTo>
                  <a:cubicBezTo>
                    <a:pt x="7650" y="254150"/>
                    <a:pt x="4233" y="228600"/>
                    <a:pt x="0" y="203200"/>
                  </a:cubicBezTo>
                  <a:cubicBezTo>
                    <a:pt x="15894" y="12467"/>
                    <a:pt x="-33497" y="80827"/>
                    <a:pt x="63500" y="25400"/>
                  </a:cubicBezTo>
                  <a:cubicBezTo>
                    <a:pt x="76752" y="17827"/>
                    <a:pt x="88900" y="8467"/>
                    <a:pt x="101600" y="0"/>
                  </a:cubicBezTo>
                  <a:cubicBezTo>
                    <a:pt x="186267" y="4233"/>
                    <a:pt x="271120" y="5660"/>
                    <a:pt x="355600" y="12700"/>
                  </a:cubicBezTo>
                  <a:cubicBezTo>
                    <a:pt x="383625" y="15035"/>
                    <a:pt x="417270" y="30320"/>
                    <a:pt x="444500" y="38100"/>
                  </a:cubicBezTo>
                  <a:cubicBezTo>
                    <a:pt x="461283" y="42895"/>
                    <a:pt x="478367" y="46567"/>
                    <a:pt x="495300" y="50800"/>
                  </a:cubicBezTo>
                  <a:cubicBezTo>
                    <a:pt x="508000" y="59267"/>
                    <a:pt x="519452" y="70001"/>
                    <a:pt x="533400" y="76200"/>
                  </a:cubicBezTo>
                  <a:cubicBezTo>
                    <a:pt x="557866" y="87074"/>
                    <a:pt x="587323" y="86748"/>
                    <a:pt x="609600" y="101600"/>
                  </a:cubicBezTo>
                  <a:cubicBezTo>
                    <a:pt x="635000" y="118533"/>
                    <a:pt x="658496" y="138748"/>
                    <a:pt x="685800" y="152400"/>
                  </a:cubicBezTo>
                  <a:cubicBezTo>
                    <a:pt x="702733" y="160867"/>
                    <a:pt x="721817" y="165973"/>
                    <a:pt x="736600" y="177800"/>
                  </a:cubicBezTo>
                  <a:cubicBezTo>
                    <a:pt x="764650" y="200240"/>
                    <a:pt x="778722" y="242641"/>
                    <a:pt x="812800" y="254000"/>
                  </a:cubicBezTo>
                  <a:cubicBezTo>
                    <a:pt x="825500" y="258233"/>
                    <a:pt x="838926" y="260713"/>
                    <a:pt x="850900" y="266700"/>
                  </a:cubicBezTo>
                  <a:cubicBezTo>
                    <a:pt x="864552" y="273526"/>
                    <a:pt x="875748" y="284527"/>
                    <a:pt x="889000" y="292100"/>
                  </a:cubicBezTo>
                  <a:cubicBezTo>
                    <a:pt x="905438" y="301493"/>
                    <a:pt x="922867" y="309033"/>
                    <a:pt x="939800" y="317500"/>
                  </a:cubicBezTo>
                  <a:cubicBezTo>
                    <a:pt x="999660" y="407290"/>
                    <a:pt x="921484" y="299184"/>
                    <a:pt x="1016000" y="393700"/>
                  </a:cubicBezTo>
                  <a:cubicBezTo>
                    <a:pt x="1026793" y="404493"/>
                    <a:pt x="1029913" y="421749"/>
                    <a:pt x="1041400" y="431800"/>
                  </a:cubicBezTo>
                  <a:cubicBezTo>
                    <a:pt x="1064374" y="451902"/>
                    <a:pt x="1096014" y="461014"/>
                    <a:pt x="1117600" y="482600"/>
                  </a:cubicBezTo>
                  <a:cubicBezTo>
                    <a:pt x="1217293" y="582293"/>
                    <a:pt x="1171631" y="548254"/>
                    <a:pt x="1244600" y="596900"/>
                  </a:cubicBezTo>
                  <a:cubicBezTo>
                    <a:pt x="1335364" y="733046"/>
                    <a:pt x="1194017" y="526421"/>
                    <a:pt x="1308100" y="673100"/>
                  </a:cubicBezTo>
                  <a:cubicBezTo>
                    <a:pt x="1387882" y="775677"/>
                    <a:pt x="1323242" y="725528"/>
                    <a:pt x="1397000" y="774700"/>
                  </a:cubicBezTo>
                  <a:cubicBezTo>
                    <a:pt x="1405467" y="787400"/>
                    <a:pt x="1411607" y="802007"/>
                    <a:pt x="1422400" y="812800"/>
                  </a:cubicBezTo>
                  <a:cubicBezTo>
                    <a:pt x="1438343" y="828743"/>
                    <a:pt x="1493869" y="856129"/>
                    <a:pt x="1511300" y="863600"/>
                  </a:cubicBezTo>
                  <a:cubicBezTo>
                    <a:pt x="1523605" y="868873"/>
                    <a:pt x="1537426" y="870313"/>
                    <a:pt x="1549400" y="876300"/>
                  </a:cubicBezTo>
                  <a:cubicBezTo>
                    <a:pt x="1563052" y="883126"/>
                    <a:pt x="1573848" y="894874"/>
                    <a:pt x="1587500" y="901700"/>
                  </a:cubicBezTo>
                  <a:cubicBezTo>
                    <a:pt x="1599474" y="907687"/>
                    <a:pt x="1613626" y="908413"/>
                    <a:pt x="1625600" y="914400"/>
                  </a:cubicBezTo>
                  <a:cubicBezTo>
                    <a:pt x="1639252" y="921226"/>
                    <a:pt x="1649671" y="933787"/>
                    <a:pt x="1663700" y="939800"/>
                  </a:cubicBezTo>
                  <a:cubicBezTo>
                    <a:pt x="1679743" y="946676"/>
                    <a:pt x="1697717" y="947705"/>
                    <a:pt x="1714500" y="952500"/>
                  </a:cubicBezTo>
                  <a:cubicBezTo>
                    <a:pt x="1738691" y="959412"/>
                    <a:pt x="1779338" y="976697"/>
                    <a:pt x="1803400" y="977900"/>
                  </a:cubicBezTo>
                  <a:cubicBezTo>
                    <a:pt x="1871049" y="981282"/>
                    <a:pt x="1938867" y="977900"/>
                    <a:pt x="2006600" y="97790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555567" y="1091682"/>
            <a:ext cx="1152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We can use 'logit' instead of class </a:t>
            </a:r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(Ba et al.)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*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7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 smtClean="0">
                <a:latin typeface="Helvetica95-Black" panose="020B0A00000000000000" pitchFamily="34" charset="0"/>
              </a:rPr>
              <a:t>-2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Sau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B. B., &amp;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Balasubramanian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V. N. (2016). Deep Model Compression: Distilling Knowledge from Noisy Teachers.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arXiv:1610.09650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We can add 'noise' to 'logit', which acts as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regularizer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Sau</a:t>
            </a:r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et al.)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*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2" name="표 9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5723" y="3653427"/>
              <a:ext cx="530134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0269">
                      <a:extLst>
                        <a:ext uri="{9D8B030D-6E8A-4147-A177-3AD203B41FA5}">
                          <a16:colId xmlns:a16="http://schemas.microsoft.com/office/drawing/2014/main" val="1863484680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3328349185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259526362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074956191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5941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54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-2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245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yellow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3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316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1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3945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3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774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-2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1311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1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6044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2" name="표 9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5723" y="3653427"/>
              <a:ext cx="530134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0269">
                      <a:extLst>
                        <a:ext uri="{9D8B030D-6E8A-4147-A177-3AD203B41FA5}">
                          <a16:colId xmlns:a16="http://schemas.microsoft.com/office/drawing/2014/main" val="1863484680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3328349185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259526362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074956191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5941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54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575" t="-101639" r="-2874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245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yellow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575" t="-201639" r="-2874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316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575" t="-301639" r="-2874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3945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575" t="-401639" r="-2874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774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575" t="-501639" r="-287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1311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575" t="-601639" r="-2874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6044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3" name="표 9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0078" y="1776730"/>
              <a:ext cx="530134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0269">
                      <a:extLst>
                        <a:ext uri="{9D8B030D-6E8A-4147-A177-3AD203B41FA5}">
                          <a16:colId xmlns:a16="http://schemas.microsoft.com/office/drawing/2014/main" val="1863484680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3328349185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259526362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074956191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5941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weight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color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length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...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Y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135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red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2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54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yellow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1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245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3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316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3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3945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2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7744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3" name="표 9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0078" y="1776730"/>
              <a:ext cx="530134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0269">
                      <a:extLst>
                        <a:ext uri="{9D8B030D-6E8A-4147-A177-3AD203B41FA5}">
                          <a16:colId xmlns:a16="http://schemas.microsoft.com/office/drawing/2014/main" val="1863484680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3328349185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259526362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074956191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5941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weight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color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length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...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Y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135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red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149" t="-108197" r="-22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54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yellow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149" t="-208197" r="-229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245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149" t="-308197" r="-229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316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149" t="-408197" r="-22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3945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149" t="-508197" r="-22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7744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타원 93"/>
          <p:cNvSpPr/>
          <p:nvPr/>
        </p:nvSpPr>
        <p:spPr>
          <a:xfrm>
            <a:off x="4923563" y="2138732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923563" y="2521946"/>
            <a:ext cx="360000" cy="36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923563" y="2905160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923563" y="3288374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923563" y="3645461"/>
            <a:ext cx="360000" cy="36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897437" y="4072181"/>
            <a:ext cx="360000" cy="36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897437" y="4429232"/>
            <a:ext cx="360000" cy="36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897437" y="4786283"/>
            <a:ext cx="360000" cy="36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897437" y="5143334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897437" y="5500385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897437" y="5870501"/>
            <a:ext cx="360000" cy="36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367398" y="401913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789672" y="3971773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9495571" y="3189707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251606" y="4417354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8789672" y="4636956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9327738" y="4256202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601398" y="453819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321672" y="343195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6951190" y="467912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486145" y="514097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8117868" y="3906718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743863" y="3414018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069649" y="3621951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15937" y="3006638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9575170" y="2606769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509853" y="511527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7257409" y="4377087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7488186" y="4842995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7849592" y="470801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8171809" y="516085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7814757" y="52218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8372106" y="5452595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8798826" y="544824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8572403" y="580964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8390944" y="4060303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8660910" y="4330269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9152944" y="4835366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9031024" y="4413001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9472480" y="4565401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9472480" y="4952932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7822205" y="3759858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8026856" y="3376681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545016" y="3711961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7822205" y="3093652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9269148" y="2858781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9706480" y="2979100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9806629" y="3445009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10377041" y="3453718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9288469" y="2508838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8944481" y="2556735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10429292" y="3871729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10660069" y="3501615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7559048" y="2908663"/>
            <a:ext cx="2756263" cy="2612571"/>
            <a:chOff x="1619794" y="2847703"/>
            <a:chExt cx="2756263" cy="2612571"/>
          </a:xfrm>
        </p:grpSpPr>
        <p:sp>
          <p:nvSpPr>
            <p:cNvPr id="163" name="자유형 162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자유형 163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타원 164"/>
          <p:cNvSpPr/>
          <p:nvPr/>
        </p:nvSpPr>
        <p:spPr>
          <a:xfrm>
            <a:off x="7977863" y="4870020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731397" y="490292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203475" y="3457666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10311018" y="4968631"/>
                <a:ext cx="7633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ko-KR" altLang="en-US" sz="2800" b="1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018" y="4968631"/>
                <a:ext cx="76335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직사각형 71"/>
          <p:cNvSpPr/>
          <p:nvPr/>
        </p:nvSpPr>
        <p:spPr>
          <a:xfrm>
            <a:off x="4813300" y="1667691"/>
            <a:ext cx="1208678" cy="465473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901" y="1598094"/>
            <a:ext cx="5304672" cy="84909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42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6426200" y="2060575"/>
            <a:ext cx="5029200" cy="4025900"/>
            <a:chOff x="6388100" y="2095500"/>
            <a:chExt cx="5029200" cy="4025900"/>
          </a:xfrm>
        </p:grpSpPr>
        <p:sp>
          <p:nvSpPr>
            <p:cNvPr id="82" name="자유형 81"/>
            <p:cNvSpPr/>
            <p:nvPr/>
          </p:nvSpPr>
          <p:spPr>
            <a:xfrm>
              <a:off x="6388100" y="4305300"/>
              <a:ext cx="2311400" cy="1816100"/>
            </a:xfrm>
            <a:custGeom>
              <a:avLst/>
              <a:gdLst>
                <a:gd name="connsiteX0" fmla="*/ 0 w 2311400"/>
                <a:gd name="connsiteY0" fmla="*/ 1816100 h 1816100"/>
                <a:gd name="connsiteX1" fmla="*/ 88900 w 2311400"/>
                <a:gd name="connsiteY1" fmla="*/ 1803400 h 1816100"/>
                <a:gd name="connsiteX2" fmla="*/ 165100 w 2311400"/>
                <a:gd name="connsiteY2" fmla="*/ 1727200 h 1816100"/>
                <a:gd name="connsiteX3" fmla="*/ 203200 w 2311400"/>
                <a:gd name="connsiteY3" fmla="*/ 1701800 h 1816100"/>
                <a:gd name="connsiteX4" fmla="*/ 254000 w 2311400"/>
                <a:gd name="connsiteY4" fmla="*/ 1625600 h 1816100"/>
                <a:gd name="connsiteX5" fmla="*/ 292100 w 2311400"/>
                <a:gd name="connsiteY5" fmla="*/ 1511300 h 1816100"/>
                <a:gd name="connsiteX6" fmla="*/ 330200 w 2311400"/>
                <a:gd name="connsiteY6" fmla="*/ 1409700 h 1816100"/>
                <a:gd name="connsiteX7" fmla="*/ 368300 w 2311400"/>
                <a:gd name="connsiteY7" fmla="*/ 1270000 h 1816100"/>
                <a:gd name="connsiteX8" fmla="*/ 381000 w 2311400"/>
                <a:gd name="connsiteY8" fmla="*/ 1028700 h 1816100"/>
                <a:gd name="connsiteX9" fmla="*/ 355600 w 2311400"/>
                <a:gd name="connsiteY9" fmla="*/ 647700 h 1816100"/>
                <a:gd name="connsiteX10" fmla="*/ 342900 w 2311400"/>
                <a:gd name="connsiteY10" fmla="*/ 609600 h 1816100"/>
                <a:gd name="connsiteX11" fmla="*/ 368300 w 2311400"/>
                <a:gd name="connsiteY11" fmla="*/ 241300 h 1816100"/>
                <a:gd name="connsiteX12" fmla="*/ 393700 w 2311400"/>
                <a:gd name="connsiteY12" fmla="*/ 165100 h 1816100"/>
                <a:gd name="connsiteX13" fmla="*/ 419100 w 2311400"/>
                <a:gd name="connsiteY13" fmla="*/ 127000 h 1816100"/>
                <a:gd name="connsiteX14" fmla="*/ 495300 w 2311400"/>
                <a:gd name="connsiteY14" fmla="*/ 38100 h 1816100"/>
                <a:gd name="connsiteX15" fmla="*/ 660400 w 2311400"/>
                <a:gd name="connsiteY15" fmla="*/ 0 h 1816100"/>
                <a:gd name="connsiteX16" fmla="*/ 774700 w 2311400"/>
                <a:gd name="connsiteY16" fmla="*/ 12700 h 1816100"/>
                <a:gd name="connsiteX17" fmla="*/ 850900 w 2311400"/>
                <a:gd name="connsiteY17" fmla="*/ 63500 h 1816100"/>
                <a:gd name="connsiteX18" fmla="*/ 889000 w 2311400"/>
                <a:gd name="connsiteY18" fmla="*/ 76200 h 1816100"/>
                <a:gd name="connsiteX19" fmla="*/ 965200 w 2311400"/>
                <a:gd name="connsiteY19" fmla="*/ 127000 h 1816100"/>
                <a:gd name="connsiteX20" fmla="*/ 1003300 w 2311400"/>
                <a:gd name="connsiteY20" fmla="*/ 152400 h 1816100"/>
                <a:gd name="connsiteX21" fmla="*/ 1054100 w 2311400"/>
                <a:gd name="connsiteY21" fmla="*/ 177800 h 1816100"/>
                <a:gd name="connsiteX22" fmla="*/ 1130300 w 2311400"/>
                <a:gd name="connsiteY22" fmla="*/ 228600 h 1816100"/>
                <a:gd name="connsiteX23" fmla="*/ 1282700 w 2311400"/>
                <a:gd name="connsiteY23" fmla="*/ 355600 h 1816100"/>
                <a:gd name="connsiteX24" fmla="*/ 1320800 w 2311400"/>
                <a:gd name="connsiteY24" fmla="*/ 381000 h 1816100"/>
                <a:gd name="connsiteX25" fmla="*/ 1397000 w 2311400"/>
                <a:gd name="connsiteY25" fmla="*/ 406400 h 1816100"/>
                <a:gd name="connsiteX26" fmla="*/ 1435100 w 2311400"/>
                <a:gd name="connsiteY26" fmla="*/ 431800 h 1816100"/>
                <a:gd name="connsiteX27" fmla="*/ 1524000 w 2311400"/>
                <a:gd name="connsiteY27" fmla="*/ 457200 h 1816100"/>
                <a:gd name="connsiteX28" fmla="*/ 1562100 w 2311400"/>
                <a:gd name="connsiteY28" fmla="*/ 469900 h 1816100"/>
                <a:gd name="connsiteX29" fmla="*/ 1689100 w 2311400"/>
                <a:gd name="connsiteY29" fmla="*/ 482600 h 1816100"/>
                <a:gd name="connsiteX30" fmla="*/ 2019300 w 2311400"/>
                <a:gd name="connsiteY30" fmla="*/ 469900 h 1816100"/>
                <a:gd name="connsiteX31" fmla="*/ 2057400 w 2311400"/>
                <a:gd name="connsiteY31" fmla="*/ 457200 h 1816100"/>
                <a:gd name="connsiteX32" fmla="*/ 2120900 w 2311400"/>
                <a:gd name="connsiteY32" fmla="*/ 444500 h 1816100"/>
                <a:gd name="connsiteX33" fmla="*/ 2235200 w 2311400"/>
                <a:gd name="connsiteY33" fmla="*/ 381000 h 1816100"/>
                <a:gd name="connsiteX34" fmla="*/ 2273300 w 2311400"/>
                <a:gd name="connsiteY34" fmla="*/ 355600 h 1816100"/>
                <a:gd name="connsiteX35" fmla="*/ 2311400 w 2311400"/>
                <a:gd name="connsiteY35" fmla="*/ 292100 h 181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11400" h="1816100">
                  <a:moveTo>
                    <a:pt x="0" y="1816100"/>
                  </a:moveTo>
                  <a:cubicBezTo>
                    <a:pt x="29633" y="1811867"/>
                    <a:pt x="62544" y="1817592"/>
                    <a:pt x="88900" y="1803400"/>
                  </a:cubicBezTo>
                  <a:cubicBezTo>
                    <a:pt x="120527" y="1786370"/>
                    <a:pt x="135212" y="1747125"/>
                    <a:pt x="165100" y="1727200"/>
                  </a:cubicBezTo>
                  <a:lnTo>
                    <a:pt x="203200" y="1701800"/>
                  </a:lnTo>
                  <a:cubicBezTo>
                    <a:pt x="245215" y="1575754"/>
                    <a:pt x="174723" y="1768298"/>
                    <a:pt x="254000" y="1625600"/>
                  </a:cubicBezTo>
                  <a:cubicBezTo>
                    <a:pt x="317500" y="1511300"/>
                    <a:pt x="254000" y="1587500"/>
                    <a:pt x="292100" y="1511300"/>
                  </a:cubicBezTo>
                  <a:cubicBezTo>
                    <a:pt x="334684" y="1426133"/>
                    <a:pt x="304262" y="1496158"/>
                    <a:pt x="330200" y="1409700"/>
                  </a:cubicBezTo>
                  <a:cubicBezTo>
                    <a:pt x="368871" y="1280796"/>
                    <a:pt x="345153" y="1385735"/>
                    <a:pt x="368300" y="1270000"/>
                  </a:cubicBezTo>
                  <a:cubicBezTo>
                    <a:pt x="372533" y="1189567"/>
                    <a:pt x="381000" y="1109245"/>
                    <a:pt x="381000" y="1028700"/>
                  </a:cubicBezTo>
                  <a:cubicBezTo>
                    <a:pt x="381000" y="908125"/>
                    <a:pt x="386308" y="770533"/>
                    <a:pt x="355600" y="647700"/>
                  </a:cubicBezTo>
                  <a:cubicBezTo>
                    <a:pt x="352353" y="634713"/>
                    <a:pt x="347133" y="622300"/>
                    <a:pt x="342900" y="609600"/>
                  </a:cubicBezTo>
                  <a:cubicBezTo>
                    <a:pt x="349130" y="453854"/>
                    <a:pt x="331092" y="365326"/>
                    <a:pt x="368300" y="241300"/>
                  </a:cubicBezTo>
                  <a:cubicBezTo>
                    <a:pt x="375993" y="215655"/>
                    <a:pt x="378848" y="187377"/>
                    <a:pt x="393700" y="165100"/>
                  </a:cubicBezTo>
                  <a:cubicBezTo>
                    <a:pt x="402167" y="152400"/>
                    <a:pt x="410228" y="139420"/>
                    <a:pt x="419100" y="127000"/>
                  </a:cubicBezTo>
                  <a:cubicBezTo>
                    <a:pt x="433511" y="106825"/>
                    <a:pt x="471478" y="52989"/>
                    <a:pt x="495300" y="38100"/>
                  </a:cubicBezTo>
                  <a:cubicBezTo>
                    <a:pt x="547654" y="5379"/>
                    <a:pt x="600308" y="7511"/>
                    <a:pt x="660400" y="0"/>
                  </a:cubicBezTo>
                  <a:cubicBezTo>
                    <a:pt x="698500" y="4233"/>
                    <a:pt x="738333" y="578"/>
                    <a:pt x="774700" y="12700"/>
                  </a:cubicBezTo>
                  <a:cubicBezTo>
                    <a:pt x="803660" y="22353"/>
                    <a:pt x="821940" y="53847"/>
                    <a:pt x="850900" y="63500"/>
                  </a:cubicBezTo>
                  <a:cubicBezTo>
                    <a:pt x="863600" y="67733"/>
                    <a:pt x="877298" y="69699"/>
                    <a:pt x="889000" y="76200"/>
                  </a:cubicBezTo>
                  <a:cubicBezTo>
                    <a:pt x="915685" y="91025"/>
                    <a:pt x="939800" y="110067"/>
                    <a:pt x="965200" y="127000"/>
                  </a:cubicBezTo>
                  <a:cubicBezTo>
                    <a:pt x="977900" y="135467"/>
                    <a:pt x="989648" y="145574"/>
                    <a:pt x="1003300" y="152400"/>
                  </a:cubicBezTo>
                  <a:cubicBezTo>
                    <a:pt x="1020233" y="160867"/>
                    <a:pt x="1038694" y="166796"/>
                    <a:pt x="1054100" y="177800"/>
                  </a:cubicBezTo>
                  <a:cubicBezTo>
                    <a:pt x="1137341" y="237258"/>
                    <a:pt x="1048571" y="201357"/>
                    <a:pt x="1130300" y="228600"/>
                  </a:cubicBezTo>
                  <a:cubicBezTo>
                    <a:pt x="1228086" y="326386"/>
                    <a:pt x="1176612" y="284875"/>
                    <a:pt x="1282700" y="355600"/>
                  </a:cubicBezTo>
                  <a:cubicBezTo>
                    <a:pt x="1295400" y="364067"/>
                    <a:pt x="1306320" y="376173"/>
                    <a:pt x="1320800" y="381000"/>
                  </a:cubicBezTo>
                  <a:cubicBezTo>
                    <a:pt x="1346200" y="389467"/>
                    <a:pt x="1374723" y="391548"/>
                    <a:pt x="1397000" y="406400"/>
                  </a:cubicBezTo>
                  <a:cubicBezTo>
                    <a:pt x="1409700" y="414867"/>
                    <a:pt x="1421448" y="424974"/>
                    <a:pt x="1435100" y="431800"/>
                  </a:cubicBezTo>
                  <a:cubicBezTo>
                    <a:pt x="1455400" y="441950"/>
                    <a:pt x="1505011" y="451775"/>
                    <a:pt x="1524000" y="457200"/>
                  </a:cubicBezTo>
                  <a:cubicBezTo>
                    <a:pt x="1536872" y="460878"/>
                    <a:pt x="1548869" y="467864"/>
                    <a:pt x="1562100" y="469900"/>
                  </a:cubicBezTo>
                  <a:cubicBezTo>
                    <a:pt x="1604150" y="476369"/>
                    <a:pt x="1646767" y="478367"/>
                    <a:pt x="1689100" y="482600"/>
                  </a:cubicBezTo>
                  <a:cubicBezTo>
                    <a:pt x="1799167" y="478367"/>
                    <a:pt x="1909413" y="477478"/>
                    <a:pt x="2019300" y="469900"/>
                  </a:cubicBezTo>
                  <a:cubicBezTo>
                    <a:pt x="2032655" y="468979"/>
                    <a:pt x="2044413" y="460447"/>
                    <a:pt x="2057400" y="457200"/>
                  </a:cubicBezTo>
                  <a:cubicBezTo>
                    <a:pt x="2078341" y="451965"/>
                    <a:pt x="2099959" y="449735"/>
                    <a:pt x="2120900" y="444500"/>
                  </a:cubicBezTo>
                  <a:cubicBezTo>
                    <a:pt x="2174548" y="431088"/>
                    <a:pt x="2178446" y="418836"/>
                    <a:pt x="2235200" y="381000"/>
                  </a:cubicBezTo>
                  <a:lnTo>
                    <a:pt x="2273300" y="355600"/>
                  </a:lnTo>
                  <a:cubicBezTo>
                    <a:pt x="2303951" y="309624"/>
                    <a:pt x="2291874" y="331152"/>
                    <a:pt x="2311400" y="29210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>
              <a:off x="8077200" y="2848671"/>
              <a:ext cx="2006600" cy="2447229"/>
            </a:xfrm>
            <a:custGeom>
              <a:avLst/>
              <a:gdLst>
                <a:gd name="connsiteX0" fmla="*/ 152400 w 2006600"/>
                <a:gd name="connsiteY0" fmla="*/ 2447229 h 2447229"/>
                <a:gd name="connsiteX1" fmla="*/ 215900 w 2006600"/>
                <a:gd name="connsiteY1" fmla="*/ 2409129 h 2447229"/>
                <a:gd name="connsiteX2" fmla="*/ 266700 w 2006600"/>
                <a:gd name="connsiteY2" fmla="*/ 2358329 h 2447229"/>
                <a:gd name="connsiteX3" fmla="*/ 304800 w 2006600"/>
                <a:gd name="connsiteY3" fmla="*/ 2332929 h 2447229"/>
                <a:gd name="connsiteX4" fmla="*/ 368300 w 2006600"/>
                <a:gd name="connsiteY4" fmla="*/ 2205929 h 2447229"/>
                <a:gd name="connsiteX5" fmla="*/ 393700 w 2006600"/>
                <a:gd name="connsiteY5" fmla="*/ 2129729 h 2447229"/>
                <a:gd name="connsiteX6" fmla="*/ 406400 w 2006600"/>
                <a:gd name="connsiteY6" fmla="*/ 2028129 h 2447229"/>
                <a:gd name="connsiteX7" fmla="*/ 419100 w 2006600"/>
                <a:gd name="connsiteY7" fmla="*/ 1977329 h 2447229"/>
                <a:gd name="connsiteX8" fmla="*/ 431800 w 2006600"/>
                <a:gd name="connsiteY8" fmla="*/ 1863029 h 2447229"/>
                <a:gd name="connsiteX9" fmla="*/ 419100 w 2006600"/>
                <a:gd name="connsiteY9" fmla="*/ 1405829 h 2447229"/>
                <a:gd name="connsiteX10" fmla="*/ 406400 w 2006600"/>
                <a:gd name="connsiteY10" fmla="*/ 1367729 h 2447229"/>
                <a:gd name="connsiteX11" fmla="*/ 381000 w 2006600"/>
                <a:gd name="connsiteY11" fmla="*/ 1253429 h 2447229"/>
                <a:gd name="connsiteX12" fmla="*/ 368300 w 2006600"/>
                <a:gd name="connsiteY12" fmla="*/ 1215329 h 2447229"/>
                <a:gd name="connsiteX13" fmla="*/ 355600 w 2006600"/>
                <a:gd name="connsiteY13" fmla="*/ 1151829 h 2447229"/>
                <a:gd name="connsiteX14" fmla="*/ 342900 w 2006600"/>
                <a:gd name="connsiteY14" fmla="*/ 1113729 h 2447229"/>
                <a:gd name="connsiteX15" fmla="*/ 330200 w 2006600"/>
                <a:gd name="connsiteY15" fmla="*/ 1062929 h 2447229"/>
                <a:gd name="connsiteX16" fmla="*/ 304800 w 2006600"/>
                <a:gd name="connsiteY16" fmla="*/ 986729 h 2447229"/>
                <a:gd name="connsiteX17" fmla="*/ 254000 w 2006600"/>
                <a:gd name="connsiteY17" fmla="*/ 872429 h 2447229"/>
                <a:gd name="connsiteX18" fmla="*/ 228600 w 2006600"/>
                <a:gd name="connsiteY18" fmla="*/ 821629 h 2447229"/>
                <a:gd name="connsiteX19" fmla="*/ 203200 w 2006600"/>
                <a:gd name="connsiteY19" fmla="*/ 745429 h 2447229"/>
                <a:gd name="connsiteX20" fmla="*/ 177800 w 2006600"/>
                <a:gd name="connsiteY20" fmla="*/ 694629 h 2447229"/>
                <a:gd name="connsiteX21" fmla="*/ 165100 w 2006600"/>
                <a:gd name="connsiteY21" fmla="*/ 643829 h 2447229"/>
                <a:gd name="connsiteX22" fmla="*/ 152400 w 2006600"/>
                <a:gd name="connsiteY22" fmla="*/ 605729 h 2447229"/>
                <a:gd name="connsiteX23" fmla="*/ 139700 w 2006600"/>
                <a:gd name="connsiteY23" fmla="*/ 542229 h 2447229"/>
                <a:gd name="connsiteX24" fmla="*/ 127000 w 2006600"/>
                <a:gd name="connsiteY24" fmla="*/ 504129 h 2447229"/>
                <a:gd name="connsiteX25" fmla="*/ 101600 w 2006600"/>
                <a:gd name="connsiteY25" fmla="*/ 402529 h 2447229"/>
                <a:gd name="connsiteX26" fmla="*/ 76200 w 2006600"/>
                <a:gd name="connsiteY26" fmla="*/ 364429 h 2447229"/>
                <a:gd name="connsiteX27" fmla="*/ 50800 w 2006600"/>
                <a:gd name="connsiteY27" fmla="*/ 275529 h 2447229"/>
                <a:gd name="connsiteX28" fmla="*/ 25400 w 2006600"/>
                <a:gd name="connsiteY28" fmla="*/ 199329 h 2447229"/>
                <a:gd name="connsiteX29" fmla="*/ 12700 w 2006600"/>
                <a:gd name="connsiteY29" fmla="*/ 161229 h 2447229"/>
                <a:gd name="connsiteX30" fmla="*/ 0 w 2006600"/>
                <a:gd name="connsiteY30" fmla="*/ 110429 h 2447229"/>
                <a:gd name="connsiteX31" fmla="*/ 25400 w 2006600"/>
                <a:gd name="connsiteY31" fmla="*/ 8829 h 2447229"/>
                <a:gd name="connsiteX32" fmla="*/ 190500 w 2006600"/>
                <a:gd name="connsiteY32" fmla="*/ 21529 h 2447229"/>
                <a:gd name="connsiteX33" fmla="*/ 279400 w 2006600"/>
                <a:gd name="connsiteY33" fmla="*/ 46929 h 2447229"/>
                <a:gd name="connsiteX34" fmla="*/ 317500 w 2006600"/>
                <a:gd name="connsiteY34" fmla="*/ 72329 h 2447229"/>
                <a:gd name="connsiteX35" fmla="*/ 355600 w 2006600"/>
                <a:gd name="connsiteY35" fmla="*/ 85029 h 2447229"/>
                <a:gd name="connsiteX36" fmla="*/ 444500 w 2006600"/>
                <a:gd name="connsiteY36" fmla="*/ 135829 h 2447229"/>
                <a:gd name="connsiteX37" fmla="*/ 520700 w 2006600"/>
                <a:gd name="connsiteY37" fmla="*/ 212029 h 2447229"/>
                <a:gd name="connsiteX38" fmla="*/ 635000 w 2006600"/>
                <a:gd name="connsiteY38" fmla="*/ 313629 h 2447229"/>
                <a:gd name="connsiteX39" fmla="*/ 685800 w 2006600"/>
                <a:gd name="connsiteY39" fmla="*/ 389829 h 2447229"/>
                <a:gd name="connsiteX40" fmla="*/ 698500 w 2006600"/>
                <a:gd name="connsiteY40" fmla="*/ 427929 h 2447229"/>
                <a:gd name="connsiteX41" fmla="*/ 762000 w 2006600"/>
                <a:gd name="connsiteY41" fmla="*/ 504129 h 2447229"/>
                <a:gd name="connsiteX42" fmla="*/ 774700 w 2006600"/>
                <a:gd name="connsiteY42" fmla="*/ 542229 h 2447229"/>
                <a:gd name="connsiteX43" fmla="*/ 812800 w 2006600"/>
                <a:gd name="connsiteY43" fmla="*/ 580329 h 2447229"/>
                <a:gd name="connsiteX44" fmla="*/ 876300 w 2006600"/>
                <a:gd name="connsiteY44" fmla="*/ 656529 h 2447229"/>
                <a:gd name="connsiteX45" fmla="*/ 939800 w 2006600"/>
                <a:gd name="connsiteY45" fmla="*/ 732729 h 2447229"/>
                <a:gd name="connsiteX46" fmla="*/ 1016000 w 2006600"/>
                <a:gd name="connsiteY46" fmla="*/ 808929 h 2447229"/>
                <a:gd name="connsiteX47" fmla="*/ 1041400 w 2006600"/>
                <a:gd name="connsiteY47" fmla="*/ 847029 h 2447229"/>
                <a:gd name="connsiteX48" fmla="*/ 1117600 w 2006600"/>
                <a:gd name="connsiteY48" fmla="*/ 923229 h 2447229"/>
                <a:gd name="connsiteX49" fmla="*/ 1155700 w 2006600"/>
                <a:gd name="connsiteY49" fmla="*/ 974029 h 2447229"/>
                <a:gd name="connsiteX50" fmla="*/ 1193800 w 2006600"/>
                <a:gd name="connsiteY50" fmla="*/ 1012129 h 2447229"/>
                <a:gd name="connsiteX51" fmla="*/ 1219200 w 2006600"/>
                <a:gd name="connsiteY51" fmla="*/ 1050229 h 2447229"/>
                <a:gd name="connsiteX52" fmla="*/ 1257300 w 2006600"/>
                <a:gd name="connsiteY52" fmla="*/ 1088329 h 2447229"/>
                <a:gd name="connsiteX53" fmla="*/ 1282700 w 2006600"/>
                <a:gd name="connsiteY53" fmla="*/ 1126429 h 2447229"/>
                <a:gd name="connsiteX54" fmla="*/ 1358900 w 2006600"/>
                <a:gd name="connsiteY54" fmla="*/ 1177229 h 2447229"/>
                <a:gd name="connsiteX55" fmla="*/ 1397000 w 2006600"/>
                <a:gd name="connsiteY55" fmla="*/ 1202629 h 2447229"/>
                <a:gd name="connsiteX56" fmla="*/ 1485900 w 2006600"/>
                <a:gd name="connsiteY56" fmla="*/ 1228029 h 2447229"/>
                <a:gd name="connsiteX57" fmla="*/ 1778000 w 2006600"/>
                <a:gd name="connsiteY57" fmla="*/ 1215329 h 2447229"/>
                <a:gd name="connsiteX58" fmla="*/ 1854200 w 2006600"/>
                <a:gd name="connsiteY58" fmla="*/ 1177229 h 2447229"/>
                <a:gd name="connsiteX59" fmla="*/ 1892300 w 2006600"/>
                <a:gd name="connsiteY59" fmla="*/ 1164529 h 2447229"/>
                <a:gd name="connsiteX60" fmla="*/ 1930400 w 2006600"/>
                <a:gd name="connsiteY60" fmla="*/ 1126429 h 2447229"/>
                <a:gd name="connsiteX61" fmla="*/ 2006600 w 2006600"/>
                <a:gd name="connsiteY61" fmla="*/ 1101029 h 244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06600" h="2447229">
                  <a:moveTo>
                    <a:pt x="152400" y="2447229"/>
                  </a:moveTo>
                  <a:cubicBezTo>
                    <a:pt x="173567" y="2434529"/>
                    <a:pt x="196415" y="2424284"/>
                    <a:pt x="215900" y="2409129"/>
                  </a:cubicBezTo>
                  <a:cubicBezTo>
                    <a:pt x="234803" y="2394427"/>
                    <a:pt x="248518" y="2373914"/>
                    <a:pt x="266700" y="2358329"/>
                  </a:cubicBezTo>
                  <a:cubicBezTo>
                    <a:pt x="278289" y="2348396"/>
                    <a:pt x="292100" y="2341396"/>
                    <a:pt x="304800" y="2332929"/>
                  </a:cubicBezTo>
                  <a:cubicBezTo>
                    <a:pt x="378068" y="2223027"/>
                    <a:pt x="340886" y="2297310"/>
                    <a:pt x="368300" y="2205929"/>
                  </a:cubicBezTo>
                  <a:cubicBezTo>
                    <a:pt x="375993" y="2180284"/>
                    <a:pt x="393700" y="2129729"/>
                    <a:pt x="393700" y="2129729"/>
                  </a:cubicBezTo>
                  <a:cubicBezTo>
                    <a:pt x="397933" y="2095862"/>
                    <a:pt x="400789" y="2061795"/>
                    <a:pt x="406400" y="2028129"/>
                  </a:cubicBezTo>
                  <a:cubicBezTo>
                    <a:pt x="409269" y="2010912"/>
                    <a:pt x="416446" y="1994581"/>
                    <a:pt x="419100" y="1977329"/>
                  </a:cubicBezTo>
                  <a:cubicBezTo>
                    <a:pt x="424929" y="1939440"/>
                    <a:pt x="427567" y="1901129"/>
                    <a:pt x="431800" y="1863029"/>
                  </a:cubicBezTo>
                  <a:cubicBezTo>
                    <a:pt x="427567" y="1710629"/>
                    <a:pt x="426908" y="1558088"/>
                    <a:pt x="419100" y="1405829"/>
                  </a:cubicBezTo>
                  <a:cubicBezTo>
                    <a:pt x="418414" y="1392460"/>
                    <a:pt x="409647" y="1380716"/>
                    <a:pt x="406400" y="1367729"/>
                  </a:cubicBezTo>
                  <a:cubicBezTo>
                    <a:pt x="380211" y="1262974"/>
                    <a:pt x="407075" y="1344690"/>
                    <a:pt x="381000" y="1253429"/>
                  </a:cubicBezTo>
                  <a:cubicBezTo>
                    <a:pt x="377322" y="1240557"/>
                    <a:pt x="371547" y="1228316"/>
                    <a:pt x="368300" y="1215329"/>
                  </a:cubicBezTo>
                  <a:cubicBezTo>
                    <a:pt x="363065" y="1194388"/>
                    <a:pt x="360835" y="1172770"/>
                    <a:pt x="355600" y="1151829"/>
                  </a:cubicBezTo>
                  <a:cubicBezTo>
                    <a:pt x="352353" y="1138842"/>
                    <a:pt x="346578" y="1126601"/>
                    <a:pt x="342900" y="1113729"/>
                  </a:cubicBezTo>
                  <a:cubicBezTo>
                    <a:pt x="338105" y="1096946"/>
                    <a:pt x="335216" y="1079647"/>
                    <a:pt x="330200" y="1062929"/>
                  </a:cubicBezTo>
                  <a:cubicBezTo>
                    <a:pt x="322507" y="1037284"/>
                    <a:pt x="319652" y="1009006"/>
                    <a:pt x="304800" y="986729"/>
                  </a:cubicBezTo>
                  <a:cubicBezTo>
                    <a:pt x="230085" y="874656"/>
                    <a:pt x="344680" y="1053789"/>
                    <a:pt x="254000" y="872429"/>
                  </a:cubicBezTo>
                  <a:cubicBezTo>
                    <a:pt x="245533" y="855496"/>
                    <a:pt x="235631" y="839207"/>
                    <a:pt x="228600" y="821629"/>
                  </a:cubicBezTo>
                  <a:cubicBezTo>
                    <a:pt x="218656" y="796770"/>
                    <a:pt x="215174" y="769376"/>
                    <a:pt x="203200" y="745429"/>
                  </a:cubicBezTo>
                  <a:cubicBezTo>
                    <a:pt x="194733" y="728496"/>
                    <a:pt x="184447" y="712356"/>
                    <a:pt x="177800" y="694629"/>
                  </a:cubicBezTo>
                  <a:cubicBezTo>
                    <a:pt x="171671" y="678286"/>
                    <a:pt x="169895" y="660612"/>
                    <a:pt x="165100" y="643829"/>
                  </a:cubicBezTo>
                  <a:cubicBezTo>
                    <a:pt x="161422" y="630957"/>
                    <a:pt x="155647" y="618716"/>
                    <a:pt x="152400" y="605729"/>
                  </a:cubicBezTo>
                  <a:cubicBezTo>
                    <a:pt x="147165" y="584788"/>
                    <a:pt x="144935" y="563170"/>
                    <a:pt x="139700" y="542229"/>
                  </a:cubicBezTo>
                  <a:cubicBezTo>
                    <a:pt x="136453" y="529242"/>
                    <a:pt x="130522" y="517044"/>
                    <a:pt x="127000" y="504129"/>
                  </a:cubicBezTo>
                  <a:cubicBezTo>
                    <a:pt x="117815" y="470450"/>
                    <a:pt x="120964" y="431575"/>
                    <a:pt x="101600" y="402529"/>
                  </a:cubicBezTo>
                  <a:cubicBezTo>
                    <a:pt x="93133" y="389829"/>
                    <a:pt x="83026" y="378081"/>
                    <a:pt x="76200" y="364429"/>
                  </a:cubicBezTo>
                  <a:cubicBezTo>
                    <a:pt x="65530" y="343089"/>
                    <a:pt x="56904" y="295874"/>
                    <a:pt x="50800" y="275529"/>
                  </a:cubicBezTo>
                  <a:cubicBezTo>
                    <a:pt x="43107" y="249884"/>
                    <a:pt x="33867" y="224729"/>
                    <a:pt x="25400" y="199329"/>
                  </a:cubicBezTo>
                  <a:cubicBezTo>
                    <a:pt x="21167" y="186629"/>
                    <a:pt x="15947" y="174216"/>
                    <a:pt x="12700" y="161229"/>
                  </a:cubicBezTo>
                  <a:lnTo>
                    <a:pt x="0" y="110429"/>
                  </a:lnTo>
                  <a:cubicBezTo>
                    <a:pt x="8467" y="76562"/>
                    <a:pt x="-6234" y="23591"/>
                    <a:pt x="25400" y="8829"/>
                  </a:cubicBezTo>
                  <a:cubicBezTo>
                    <a:pt x="75418" y="-14513"/>
                    <a:pt x="135682" y="15080"/>
                    <a:pt x="190500" y="21529"/>
                  </a:cubicBezTo>
                  <a:cubicBezTo>
                    <a:pt x="201142" y="22781"/>
                    <a:pt x="265502" y="39980"/>
                    <a:pt x="279400" y="46929"/>
                  </a:cubicBezTo>
                  <a:cubicBezTo>
                    <a:pt x="293052" y="53755"/>
                    <a:pt x="303848" y="65503"/>
                    <a:pt x="317500" y="72329"/>
                  </a:cubicBezTo>
                  <a:cubicBezTo>
                    <a:pt x="329474" y="78316"/>
                    <a:pt x="343295" y="79756"/>
                    <a:pt x="355600" y="85029"/>
                  </a:cubicBezTo>
                  <a:cubicBezTo>
                    <a:pt x="400716" y="104365"/>
                    <a:pt x="406236" y="110320"/>
                    <a:pt x="444500" y="135829"/>
                  </a:cubicBezTo>
                  <a:cubicBezTo>
                    <a:pt x="493001" y="208580"/>
                    <a:pt x="441936" y="141142"/>
                    <a:pt x="520700" y="212029"/>
                  </a:cubicBezTo>
                  <a:cubicBezTo>
                    <a:pt x="644976" y="323877"/>
                    <a:pt x="551170" y="257742"/>
                    <a:pt x="635000" y="313629"/>
                  </a:cubicBezTo>
                  <a:cubicBezTo>
                    <a:pt x="651933" y="339029"/>
                    <a:pt x="676147" y="360869"/>
                    <a:pt x="685800" y="389829"/>
                  </a:cubicBezTo>
                  <a:cubicBezTo>
                    <a:pt x="690033" y="402529"/>
                    <a:pt x="691074" y="416790"/>
                    <a:pt x="698500" y="427929"/>
                  </a:cubicBezTo>
                  <a:cubicBezTo>
                    <a:pt x="754675" y="512191"/>
                    <a:pt x="720449" y="421027"/>
                    <a:pt x="762000" y="504129"/>
                  </a:cubicBezTo>
                  <a:cubicBezTo>
                    <a:pt x="767987" y="516103"/>
                    <a:pt x="767274" y="531090"/>
                    <a:pt x="774700" y="542229"/>
                  </a:cubicBezTo>
                  <a:cubicBezTo>
                    <a:pt x="784663" y="557173"/>
                    <a:pt x="802361" y="565714"/>
                    <a:pt x="812800" y="580329"/>
                  </a:cubicBezTo>
                  <a:cubicBezTo>
                    <a:pt x="871393" y="662359"/>
                    <a:pt x="801190" y="606456"/>
                    <a:pt x="876300" y="656529"/>
                  </a:cubicBezTo>
                  <a:cubicBezTo>
                    <a:pt x="900556" y="729298"/>
                    <a:pt x="870602" y="663531"/>
                    <a:pt x="939800" y="732729"/>
                  </a:cubicBezTo>
                  <a:cubicBezTo>
                    <a:pt x="1034316" y="827245"/>
                    <a:pt x="926210" y="749069"/>
                    <a:pt x="1016000" y="808929"/>
                  </a:cubicBezTo>
                  <a:cubicBezTo>
                    <a:pt x="1024467" y="821629"/>
                    <a:pt x="1031259" y="835621"/>
                    <a:pt x="1041400" y="847029"/>
                  </a:cubicBezTo>
                  <a:cubicBezTo>
                    <a:pt x="1065265" y="873877"/>
                    <a:pt x="1096047" y="894492"/>
                    <a:pt x="1117600" y="923229"/>
                  </a:cubicBezTo>
                  <a:cubicBezTo>
                    <a:pt x="1130300" y="940162"/>
                    <a:pt x="1141925" y="957958"/>
                    <a:pt x="1155700" y="974029"/>
                  </a:cubicBezTo>
                  <a:cubicBezTo>
                    <a:pt x="1167389" y="987666"/>
                    <a:pt x="1182302" y="998331"/>
                    <a:pt x="1193800" y="1012129"/>
                  </a:cubicBezTo>
                  <a:cubicBezTo>
                    <a:pt x="1203571" y="1023855"/>
                    <a:pt x="1209429" y="1038503"/>
                    <a:pt x="1219200" y="1050229"/>
                  </a:cubicBezTo>
                  <a:cubicBezTo>
                    <a:pt x="1230698" y="1064027"/>
                    <a:pt x="1245802" y="1074531"/>
                    <a:pt x="1257300" y="1088329"/>
                  </a:cubicBezTo>
                  <a:cubicBezTo>
                    <a:pt x="1267071" y="1100055"/>
                    <a:pt x="1271213" y="1116378"/>
                    <a:pt x="1282700" y="1126429"/>
                  </a:cubicBezTo>
                  <a:cubicBezTo>
                    <a:pt x="1305674" y="1146531"/>
                    <a:pt x="1333500" y="1160296"/>
                    <a:pt x="1358900" y="1177229"/>
                  </a:cubicBezTo>
                  <a:cubicBezTo>
                    <a:pt x="1371600" y="1185696"/>
                    <a:pt x="1382192" y="1198927"/>
                    <a:pt x="1397000" y="1202629"/>
                  </a:cubicBezTo>
                  <a:cubicBezTo>
                    <a:pt x="1460787" y="1218576"/>
                    <a:pt x="1431241" y="1209809"/>
                    <a:pt x="1485900" y="1228029"/>
                  </a:cubicBezTo>
                  <a:cubicBezTo>
                    <a:pt x="1583267" y="1223796"/>
                    <a:pt x="1680828" y="1222804"/>
                    <a:pt x="1778000" y="1215329"/>
                  </a:cubicBezTo>
                  <a:cubicBezTo>
                    <a:pt x="1815726" y="1212427"/>
                    <a:pt x="1821898" y="1193380"/>
                    <a:pt x="1854200" y="1177229"/>
                  </a:cubicBezTo>
                  <a:cubicBezTo>
                    <a:pt x="1866174" y="1171242"/>
                    <a:pt x="1879600" y="1168762"/>
                    <a:pt x="1892300" y="1164529"/>
                  </a:cubicBezTo>
                  <a:cubicBezTo>
                    <a:pt x="1905000" y="1151829"/>
                    <a:pt x="1914700" y="1135151"/>
                    <a:pt x="1930400" y="1126429"/>
                  </a:cubicBezTo>
                  <a:cubicBezTo>
                    <a:pt x="1953805" y="1113426"/>
                    <a:pt x="2006600" y="1101029"/>
                    <a:pt x="2006600" y="110102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자유형 86"/>
            <p:cNvSpPr/>
            <p:nvPr/>
          </p:nvSpPr>
          <p:spPr>
            <a:xfrm>
              <a:off x="9410700" y="2095500"/>
              <a:ext cx="2006600" cy="2006600"/>
            </a:xfrm>
            <a:custGeom>
              <a:avLst/>
              <a:gdLst>
                <a:gd name="connsiteX0" fmla="*/ 533400 w 2006600"/>
                <a:gd name="connsiteY0" fmla="*/ 2006600 h 2006600"/>
                <a:gd name="connsiteX1" fmla="*/ 546100 w 2006600"/>
                <a:gd name="connsiteY1" fmla="*/ 1930400 h 2006600"/>
                <a:gd name="connsiteX2" fmla="*/ 533400 w 2006600"/>
                <a:gd name="connsiteY2" fmla="*/ 1727200 h 2006600"/>
                <a:gd name="connsiteX3" fmla="*/ 495300 w 2006600"/>
                <a:gd name="connsiteY3" fmla="*/ 1600200 h 2006600"/>
                <a:gd name="connsiteX4" fmla="*/ 482600 w 2006600"/>
                <a:gd name="connsiteY4" fmla="*/ 1562100 h 2006600"/>
                <a:gd name="connsiteX5" fmla="*/ 457200 w 2006600"/>
                <a:gd name="connsiteY5" fmla="*/ 1524000 h 2006600"/>
                <a:gd name="connsiteX6" fmla="*/ 444500 w 2006600"/>
                <a:gd name="connsiteY6" fmla="*/ 1473200 h 2006600"/>
                <a:gd name="connsiteX7" fmla="*/ 419100 w 2006600"/>
                <a:gd name="connsiteY7" fmla="*/ 1397000 h 2006600"/>
                <a:gd name="connsiteX8" fmla="*/ 406400 w 2006600"/>
                <a:gd name="connsiteY8" fmla="*/ 1346200 h 2006600"/>
                <a:gd name="connsiteX9" fmla="*/ 381000 w 2006600"/>
                <a:gd name="connsiteY9" fmla="*/ 1295400 h 2006600"/>
                <a:gd name="connsiteX10" fmla="*/ 355600 w 2006600"/>
                <a:gd name="connsiteY10" fmla="*/ 1193800 h 2006600"/>
                <a:gd name="connsiteX11" fmla="*/ 330200 w 2006600"/>
                <a:gd name="connsiteY11" fmla="*/ 1143000 h 2006600"/>
                <a:gd name="connsiteX12" fmla="*/ 304800 w 2006600"/>
                <a:gd name="connsiteY12" fmla="*/ 1066800 h 2006600"/>
                <a:gd name="connsiteX13" fmla="*/ 292100 w 2006600"/>
                <a:gd name="connsiteY13" fmla="*/ 1016000 h 2006600"/>
                <a:gd name="connsiteX14" fmla="*/ 254000 w 2006600"/>
                <a:gd name="connsiteY14" fmla="*/ 927100 h 2006600"/>
                <a:gd name="connsiteX15" fmla="*/ 241300 w 2006600"/>
                <a:gd name="connsiteY15" fmla="*/ 876300 h 2006600"/>
                <a:gd name="connsiteX16" fmla="*/ 203200 w 2006600"/>
                <a:gd name="connsiteY16" fmla="*/ 812800 h 2006600"/>
                <a:gd name="connsiteX17" fmla="*/ 177800 w 2006600"/>
                <a:gd name="connsiteY17" fmla="*/ 736600 h 2006600"/>
                <a:gd name="connsiteX18" fmla="*/ 152400 w 2006600"/>
                <a:gd name="connsiteY18" fmla="*/ 698500 h 2006600"/>
                <a:gd name="connsiteX19" fmla="*/ 101600 w 2006600"/>
                <a:gd name="connsiteY19" fmla="*/ 596900 h 2006600"/>
                <a:gd name="connsiteX20" fmla="*/ 76200 w 2006600"/>
                <a:gd name="connsiteY20" fmla="*/ 495300 h 2006600"/>
                <a:gd name="connsiteX21" fmla="*/ 50800 w 2006600"/>
                <a:gd name="connsiteY21" fmla="*/ 457200 h 2006600"/>
                <a:gd name="connsiteX22" fmla="*/ 25400 w 2006600"/>
                <a:gd name="connsiteY22" fmla="*/ 330200 h 2006600"/>
                <a:gd name="connsiteX23" fmla="*/ 12700 w 2006600"/>
                <a:gd name="connsiteY23" fmla="*/ 279400 h 2006600"/>
                <a:gd name="connsiteX24" fmla="*/ 0 w 2006600"/>
                <a:gd name="connsiteY24" fmla="*/ 203200 h 2006600"/>
                <a:gd name="connsiteX25" fmla="*/ 63500 w 2006600"/>
                <a:gd name="connsiteY25" fmla="*/ 25400 h 2006600"/>
                <a:gd name="connsiteX26" fmla="*/ 101600 w 2006600"/>
                <a:gd name="connsiteY26" fmla="*/ 0 h 2006600"/>
                <a:gd name="connsiteX27" fmla="*/ 355600 w 2006600"/>
                <a:gd name="connsiteY27" fmla="*/ 12700 h 2006600"/>
                <a:gd name="connsiteX28" fmla="*/ 444500 w 2006600"/>
                <a:gd name="connsiteY28" fmla="*/ 38100 h 2006600"/>
                <a:gd name="connsiteX29" fmla="*/ 495300 w 2006600"/>
                <a:gd name="connsiteY29" fmla="*/ 50800 h 2006600"/>
                <a:gd name="connsiteX30" fmla="*/ 533400 w 2006600"/>
                <a:gd name="connsiteY30" fmla="*/ 76200 h 2006600"/>
                <a:gd name="connsiteX31" fmla="*/ 609600 w 2006600"/>
                <a:gd name="connsiteY31" fmla="*/ 101600 h 2006600"/>
                <a:gd name="connsiteX32" fmla="*/ 685800 w 2006600"/>
                <a:gd name="connsiteY32" fmla="*/ 152400 h 2006600"/>
                <a:gd name="connsiteX33" fmla="*/ 736600 w 2006600"/>
                <a:gd name="connsiteY33" fmla="*/ 177800 h 2006600"/>
                <a:gd name="connsiteX34" fmla="*/ 812800 w 2006600"/>
                <a:gd name="connsiteY34" fmla="*/ 254000 h 2006600"/>
                <a:gd name="connsiteX35" fmla="*/ 850900 w 2006600"/>
                <a:gd name="connsiteY35" fmla="*/ 266700 h 2006600"/>
                <a:gd name="connsiteX36" fmla="*/ 889000 w 2006600"/>
                <a:gd name="connsiteY36" fmla="*/ 292100 h 2006600"/>
                <a:gd name="connsiteX37" fmla="*/ 939800 w 2006600"/>
                <a:gd name="connsiteY37" fmla="*/ 317500 h 2006600"/>
                <a:gd name="connsiteX38" fmla="*/ 1016000 w 2006600"/>
                <a:gd name="connsiteY38" fmla="*/ 393700 h 2006600"/>
                <a:gd name="connsiteX39" fmla="*/ 1041400 w 2006600"/>
                <a:gd name="connsiteY39" fmla="*/ 431800 h 2006600"/>
                <a:gd name="connsiteX40" fmla="*/ 1117600 w 2006600"/>
                <a:gd name="connsiteY40" fmla="*/ 482600 h 2006600"/>
                <a:gd name="connsiteX41" fmla="*/ 1244600 w 2006600"/>
                <a:gd name="connsiteY41" fmla="*/ 596900 h 2006600"/>
                <a:gd name="connsiteX42" fmla="*/ 1308100 w 2006600"/>
                <a:gd name="connsiteY42" fmla="*/ 673100 h 2006600"/>
                <a:gd name="connsiteX43" fmla="*/ 1397000 w 2006600"/>
                <a:gd name="connsiteY43" fmla="*/ 774700 h 2006600"/>
                <a:gd name="connsiteX44" fmla="*/ 1422400 w 2006600"/>
                <a:gd name="connsiteY44" fmla="*/ 812800 h 2006600"/>
                <a:gd name="connsiteX45" fmla="*/ 1511300 w 2006600"/>
                <a:gd name="connsiteY45" fmla="*/ 863600 h 2006600"/>
                <a:gd name="connsiteX46" fmla="*/ 1549400 w 2006600"/>
                <a:gd name="connsiteY46" fmla="*/ 876300 h 2006600"/>
                <a:gd name="connsiteX47" fmla="*/ 1587500 w 2006600"/>
                <a:gd name="connsiteY47" fmla="*/ 901700 h 2006600"/>
                <a:gd name="connsiteX48" fmla="*/ 1625600 w 2006600"/>
                <a:gd name="connsiteY48" fmla="*/ 914400 h 2006600"/>
                <a:gd name="connsiteX49" fmla="*/ 1663700 w 2006600"/>
                <a:gd name="connsiteY49" fmla="*/ 939800 h 2006600"/>
                <a:gd name="connsiteX50" fmla="*/ 1714500 w 2006600"/>
                <a:gd name="connsiteY50" fmla="*/ 952500 h 2006600"/>
                <a:gd name="connsiteX51" fmla="*/ 1803400 w 2006600"/>
                <a:gd name="connsiteY51" fmla="*/ 977900 h 2006600"/>
                <a:gd name="connsiteX52" fmla="*/ 2006600 w 2006600"/>
                <a:gd name="connsiteY52" fmla="*/ 97790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006600" h="2006600">
                  <a:moveTo>
                    <a:pt x="533400" y="2006600"/>
                  </a:moveTo>
                  <a:cubicBezTo>
                    <a:pt x="537633" y="1981200"/>
                    <a:pt x="546100" y="1956150"/>
                    <a:pt x="546100" y="1930400"/>
                  </a:cubicBezTo>
                  <a:cubicBezTo>
                    <a:pt x="546100" y="1862535"/>
                    <a:pt x="540153" y="1794729"/>
                    <a:pt x="533400" y="1727200"/>
                  </a:cubicBezTo>
                  <a:cubicBezTo>
                    <a:pt x="530658" y="1699781"/>
                    <a:pt x="500984" y="1617252"/>
                    <a:pt x="495300" y="1600200"/>
                  </a:cubicBezTo>
                  <a:cubicBezTo>
                    <a:pt x="491067" y="1587500"/>
                    <a:pt x="490026" y="1573239"/>
                    <a:pt x="482600" y="1562100"/>
                  </a:cubicBezTo>
                  <a:lnTo>
                    <a:pt x="457200" y="1524000"/>
                  </a:lnTo>
                  <a:cubicBezTo>
                    <a:pt x="452967" y="1507067"/>
                    <a:pt x="449516" y="1489918"/>
                    <a:pt x="444500" y="1473200"/>
                  </a:cubicBezTo>
                  <a:cubicBezTo>
                    <a:pt x="436807" y="1447555"/>
                    <a:pt x="425594" y="1422975"/>
                    <a:pt x="419100" y="1397000"/>
                  </a:cubicBezTo>
                  <a:cubicBezTo>
                    <a:pt x="414867" y="1380067"/>
                    <a:pt x="412529" y="1362543"/>
                    <a:pt x="406400" y="1346200"/>
                  </a:cubicBezTo>
                  <a:cubicBezTo>
                    <a:pt x="399753" y="1328473"/>
                    <a:pt x="389467" y="1312333"/>
                    <a:pt x="381000" y="1295400"/>
                  </a:cubicBezTo>
                  <a:cubicBezTo>
                    <a:pt x="373546" y="1258129"/>
                    <a:pt x="370245" y="1227971"/>
                    <a:pt x="355600" y="1193800"/>
                  </a:cubicBezTo>
                  <a:cubicBezTo>
                    <a:pt x="348142" y="1176399"/>
                    <a:pt x="337231" y="1160578"/>
                    <a:pt x="330200" y="1143000"/>
                  </a:cubicBezTo>
                  <a:cubicBezTo>
                    <a:pt x="320256" y="1118141"/>
                    <a:pt x="311294" y="1092775"/>
                    <a:pt x="304800" y="1066800"/>
                  </a:cubicBezTo>
                  <a:cubicBezTo>
                    <a:pt x="300567" y="1049867"/>
                    <a:pt x="298229" y="1032343"/>
                    <a:pt x="292100" y="1016000"/>
                  </a:cubicBezTo>
                  <a:cubicBezTo>
                    <a:pt x="251460" y="907627"/>
                    <a:pt x="279230" y="1015404"/>
                    <a:pt x="254000" y="927100"/>
                  </a:cubicBezTo>
                  <a:cubicBezTo>
                    <a:pt x="249205" y="910317"/>
                    <a:pt x="248389" y="892250"/>
                    <a:pt x="241300" y="876300"/>
                  </a:cubicBezTo>
                  <a:cubicBezTo>
                    <a:pt x="231275" y="853743"/>
                    <a:pt x="213414" y="835272"/>
                    <a:pt x="203200" y="812800"/>
                  </a:cubicBezTo>
                  <a:cubicBezTo>
                    <a:pt x="192121" y="788426"/>
                    <a:pt x="192652" y="758877"/>
                    <a:pt x="177800" y="736600"/>
                  </a:cubicBezTo>
                  <a:cubicBezTo>
                    <a:pt x="169333" y="723900"/>
                    <a:pt x="159709" y="711900"/>
                    <a:pt x="152400" y="698500"/>
                  </a:cubicBezTo>
                  <a:cubicBezTo>
                    <a:pt x="134269" y="665259"/>
                    <a:pt x="101600" y="596900"/>
                    <a:pt x="101600" y="596900"/>
                  </a:cubicBezTo>
                  <a:cubicBezTo>
                    <a:pt x="96770" y="572748"/>
                    <a:pt x="89217" y="521335"/>
                    <a:pt x="76200" y="495300"/>
                  </a:cubicBezTo>
                  <a:cubicBezTo>
                    <a:pt x="69374" y="481648"/>
                    <a:pt x="59267" y="469900"/>
                    <a:pt x="50800" y="457200"/>
                  </a:cubicBezTo>
                  <a:cubicBezTo>
                    <a:pt x="42333" y="414867"/>
                    <a:pt x="35871" y="372083"/>
                    <a:pt x="25400" y="330200"/>
                  </a:cubicBezTo>
                  <a:cubicBezTo>
                    <a:pt x="21167" y="313267"/>
                    <a:pt x="16123" y="296516"/>
                    <a:pt x="12700" y="279400"/>
                  </a:cubicBezTo>
                  <a:cubicBezTo>
                    <a:pt x="7650" y="254150"/>
                    <a:pt x="4233" y="228600"/>
                    <a:pt x="0" y="203200"/>
                  </a:cubicBezTo>
                  <a:cubicBezTo>
                    <a:pt x="15894" y="12467"/>
                    <a:pt x="-33497" y="80827"/>
                    <a:pt x="63500" y="25400"/>
                  </a:cubicBezTo>
                  <a:cubicBezTo>
                    <a:pt x="76752" y="17827"/>
                    <a:pt x="88900" y="8467"/>
                    <a:pt x="101600" y="0"/>
                  </a:cubicBezTo>
                  <a:cubicBezTo>
                    <a:pt x="186267" y="4233"/>
                    <a:pt x="271120" y="5660"/>
                    <a:pt x="355600" y="12700"/>
                  </a:cubicBezTo>
                  <a:cubicBezTo>
                    <a:pt x="383625" y="15035"/>
                    <a:pt x="417270" y="30320"/>
                    <a:pt x="444500" y="38100"/>
                  </a:cubicBezTo>
                  <a:cubicBezTo>
                    <a:pt x="461283" y="42895"/>
                    <a:pt x="478367" y="46567"/>
                    <a:pt x="495300" y="50800"/>
                  </a:cubicBezTo>
                  <a:cubicBezTo>
                    <a:pt x="508000" y="59267"/>
                    <a:pt x="519452" y="70001"/>
                    <a:pt x="533400" y="76200"/>
                  </a:cubicBezTo>
                  <a:cubicBezTo>
                    <a:pt x="557866" y="87074"/>
                    <a:pt x="587323" y="86748"/>
                    <a:pt x="609600" y="101600"/>
                  </a:cubicBezTo>
                  <a:cubicBezTo>
                    <a:pt x="635000" y="118533"/>
                    <a:pt x="658496" y="138748"/>
                    <a:pt x="685800" y="152400"/>
                  </a:cubicBezTo>
                  <a:cubicBezTo>
                    <a:pt x="702733" y="160867"/>
                    <a:pt x="721817" y="165973"/>
                    <a:pt x="736600" y="177800"/>
                  </a:cubicBezTo>
                  <a:cubicBezTo>
                    <a:pt x="764650" y="200240"/>
                    <a:pt x="778722" y="242641"/>
                    <a:pt x="812800" y="254000"/>
                  </a:cubicBezTo>
                  <a:cubicBezTo>
                    <a:pt x="825500" y="258233"/>
                    <a:pt x="838926" y="260713"/>
                    <a:pt x="850900" y="266700"/>
                  </a:cubicBezTo>
                  <a:cubicBezTo>
                    <a:pt x="864552" y="273526"/>
                    <a:pt x="875748" y="284527"/>
                    <a:pt x="889000" y="292100"/>
                  </a:cubicBezTo>
                  <a:cubicBezTo>
                    <a:pt x="905438" y="301493"/>
                    <a:pt x="922867" y="309033"/>
                    <a:pt x="939800" y="317500"/>
                  </a:cubicBezTo>
                  <a:cubicBezTo>
                    <a:pt x="999660" y="407290"/>
                    <a:pt x="921484" y="299184"/>
                    <a:pt x="1016000" y="393700"/>
                  </a:cubicBezTo>
                  <a:cubicBezTo>
                    <a:pt x="1026793" y="404493"/>
                    <a:pt x="1029913" y="421749"/>
                    <a:pt x="1041400" y="431800"/>
                  </a:cubicBezTo>
                  <a:cubicBezTo>
                    <a:pt x="1064374" y="451902"/>
                    <a:pt x="1096014" y="461014"/>
                    <a:pt x="1117600" y="482600"/>
                  </a:cubicBezTo>
                  <a:cubicBezTo>
                    <a:pt x="1217293" y="582293"/>
                    <a:pt x="1171631" y="548254"/>
                    <a:pt x="1244600" y="596900"/>
                  </a:cubicBezTo>
                  <a:cubicBezTo>
                    <a:pt x="1335364" y="733046"/>
                    <a:pt x="1194017" y="526421"/>
                    <a:pt x="1308100" y="673100"/>
                  </a:cubicBezTo>
                  <a:cubicBezTo>
                    <a:pt x="1387882" y="775677"/>
                    <a:pt x="1323242" y="725528"/>
                    <a:pt x="1397000" y="774700"/>
                  </a:cubicBezTo>
                  <a:cubicBezTo>
                    <a:pt x="1405467" y="787400"/>
                    <a:pt x="1411607" y="802007"/>
                    <a:pt x="1422400" y="812800"/>
                  </a:cubicBezTo>
                  <a:cubicBezTo>
                    <a:pt x="1438343" y="828743"/>
                    <a:pt x="1493869" y="856129"/>
                    <a:pt x="1511300" y="863600"/>
                  </a:cubicBezTo>
                  <a:cubicBezTo>
                    <a:pt x="1523605" y="868873"/>
                    <a:pt x="1537426" y="870313"/>
                    <a:pt x="1549400" y="876300"/>
                  </a:cubicBezTo>
                  <a:cubicBezTo>
                    <a:pt x="1563052" y="883126"/>
                    <a:pt x="1573848" y="894874"/>
                    <a:pt x="1587500" y="901700"/>
                  </a:cubicBezTo>
                  <a:cubicBezTo>
                    <a:pt x="1599474" y="907687"/>
                    <a:pt x="1613626" y="908413"/>
                    <a:pt x="1625600" y="914400"/>
                  </a:cubicBezTo>
                  <a:cubicBezTo>
                    <a:pt x="1639252" y="921226"/>
                    <a:pt x="1649671" y="933787"/>
                    <a:pt x="1663700" y="939800"/>
                  </a:cubicBezTo>
                  <a:cubicBezTo>
                    <a:pt x="1679743" y="946676"/>
                    <a:pt x="1697717" y="947705"/>
                    <a:pt x="1714500" y="952500"/>
                  </a:cubicBezTo>
                  <a:cubicBezTo>
                    <a:pt x="1738691" y="959412"/>
                    <a:pt x="1779338" y="976697"/>
                    <a:pt x="1803400" y="977900"/>
                  </a:cubicBezTo>
                  <a:cubicBezTo>
                    <a:pt x="1871049" y="981282"/>
                    <a:pt x="1938867" y="977900"/>
                    <a:pt x="2006600" y="97790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18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 smtClean="0">
                <a:latin typeface="Helvetica95-Black" panose="020B0A00000000000000" pitchFamily="34" charset="0"/>
              </a:rPr>
              <a:t>-2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Sau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B. B., &amp;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Balasubramanian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V. N. (2016). Deep Model Compression: Distilling Knowledge from Noisy Teachers.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arXiv:1610.09650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We can add 'noise' to 'logit', which acts as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regularizer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Sau</a:t>
            </a:r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et al.)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*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2" name="표 9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5723" y="3653427"/>
              <a:ext cx="530134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0269">
                      <a:extLst>
                        <a:ext uri="{9D8B030D-6E8A-4147-A177-3AD203B41FA5}">
                          <a16:colId xmlns:a16="http://schemas.microsoft.com/office/drawing/2014/main" val="1863484680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3328349185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259526362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074956191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5941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54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-2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245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yellow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3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316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1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3945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3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774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-2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1311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1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6044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2" name="표 9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5723" y="3653427"/>
              <a:ext cx="530134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0269">
                      <a:extLst>
                        <a:ext uri="{9D8B030D-6E8A-4147-A177-3AD203B41FA5}">
                          <a16:colId xmlns:a16="http://schemas.microsoft.com/office/drawing/2014/main" val="1863484680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3328349185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259526362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074956191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5941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54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575" t="-101639" r="-2874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245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yellow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575" t="-201639" r="-2874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316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575" t="-301639" r="-2874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3945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575" t="-401639" r="-2874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774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575" t="-501639" r="-287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1311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575" t="-601639" r="-2874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6044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3" name="표 9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0078" y="1776730"/>
              <a:ext cx="530134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0269">
                      <a:extLst>
                        <a:ext uri="{9D8B030D-6E8A-4147-A177-3AD203B41FA5}">
                          <a16:colId xmlns:a16="http://schemas.microsoft.com/office/drawing/2014/main" val="1863484680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3328349185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259526362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074956191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5941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weight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color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length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...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Y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135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red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2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54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yellow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1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245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3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316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3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3945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2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7744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3" name="표 9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0078" y="1776730"/>
              <a:ext cx="530134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0269">
                      <a:extLst>
                        <a:ext uri="{9D8B030D-6E8A-4147-A177-3AD203B41FA5}">
                          <a16:colId xmlns:a16="http://schemas.microsoft.com/office/drawing/2014/main" val="1863484680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3328349185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259526362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074956191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5941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weight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color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length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...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Y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135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red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149" t="-108197" r="-22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54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yellow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149" t="-208197" r="-229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245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149" t="-308197" r="-229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316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149" t="-408197" r="-22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3945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149" t="-508197" r="-22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7744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타원 93"/>
          <p:cNvSpPr/>
          <p:nvPr/>
        </p:nvSpPr>
        <p:spPr>
          <a:xfrm>
            <a:off x="4923563" y="2138732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923563" y="2521946"/>
            <a:ext cx="360000" cy="36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923563" y="2905160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923563" y="3288374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923563" y="3645461"/>
            <a:ext cx="360000" cy="36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897437" y="4072181"/>
            <a:ext cx="360000" cy="36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897437" y="4429232"/>
            <a:ext cx="360000" cy="36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897437" y="4786283"/>
            <a:ext cx="360000" cy="36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897437" y="5143334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897437" y="5500385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897437" y="5870501"/>
            <a:ext cx="360000" cy="36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367398" y="401913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789672" y="3971773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9495571" y="3189707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251606" y="4417354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8789672" y="4636956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9327738" y="4256202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601398" y="453819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321672" y="343195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6951190" y="467912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486145" y="514097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8117868" y="3906718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743863" y="3414018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069649" y="3621951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15937" y="3006638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9575170" y="2606769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509853" y="511527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7257409" y="4377087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7488186" y="4842995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7849592" y="470801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8171809" y="516085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7814757" y="52218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8372106" y="5452595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8798826" y="544824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8572403" y="580964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8390944" y="4060303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8660910" y="4330269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9152944" y="4835366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9031024" y="4413001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9472480" y="4565401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9472480" y="4952932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7822205" y="3759858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8026856" y="3376681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545016" y="3711961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7822205" y="3093652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9269148" y="2858781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9706480" y="2979100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9806629" y="3445009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10377041" y="3453718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9288469" y="2508838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8944481" y="2556735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10429292" y="3871729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10660069" y="3501615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7977863" y="4870020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731397" y="490292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203475" y="3457666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10311018" y="4968631"/>
                <a:ext cx="7633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ko-KR" altLang="en-US" sz="2800" b="1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018" y="4968631"/>
                <a:ext cx="76335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직사각형 71"/>
          <p:cNvSpPr/>
          <p:nvPr/>
        </p:nvSpPr>
        <p:spPr>
          <a:xfrm>
            <a:off x="4813300" y="1667691"/>
            <a:ext cx="1208678" cy="465473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43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8"/>
          <a:srcRect t="12795" b="16193"/>
          <a:stretch/>
        </p:blipFill>
        <p:spPr>
          <a:xfrm>
            <a:off x="6082642" y="1737361"/>
            <a:ext cx="1911766" cy="1449977"/>
          </a:xfrm>
          <a:prstGeom prst="rect">
            <a:avLst/>
          </a:prstGeom>
        </p:spPr>
      </p:pic>
      <p:grpSp>
        <p:nvGrpSpPr>
          <p:cNvPr id="103" name="그룹 102"/>
          <p:cNvGrpSpPr/>
          <p:nvPr/>
        </p:nvGrpSpPr>
        <p:grpSpPr>
          <a:xfrm>
            <a:off x="7561951" y="2916283"/>
            <a:ext cx="2756263" cy="2612571"/>
            <a:chOff x="1619794" y="2847703"/>
            <a:chExt cx="2756263" cy="2612571"/>
          </a:xfrm>
        </p:grpSpPr>
        <p:sp>
          <p:nvSpPr>
            <p:cNvPr id="104" name="자유형 103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자유형 104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796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2"/>
          <a:srcRect t="12795" b="16193"/>
          <a:stretch/>
        </p:blipFill>
        <p:spPr>
          <a:xfrm>
            <a:off x="6082642" y="1737361"/>
            <a:ext cx="1911766" cy="1449977"/>
          </a:xfrm>
          <a:prstGeom prst="rect">
            <a:avLst/>
          </a:prstGeom>
        </p:spPr>
      </p:pic>
      <p:grpSp>
        <p:nvGrpSpPr>
          <p:cNvPr id="100" name="그룹 99"/>
          <p:cNvGrpSpPr/>
          <p:nvPr/>
        </p:nvGrpSpPr>
        <p:grpSpPr>
          <a:xfrm>
            <a:off x="7561951" y="2916283"/>
            <a:ext cx="2756263" cy="2612571"/>
            <a:chOff x="1619794" y="2847703"/>
            <a:chExt cx="2756263" cy="2612571"/>
          </a:xfrm>
        </p:grpSpPr>
        <p:sp>
          <p:nvSpPr>
            <p:cNvPr id="101" name="자유형 100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자유형 101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 smtClean="0">
                <a:latin typeface="Helvetica95-Black" panose="020B0A00000000000000" pitchFamily="34" charset="0"/>
              </a:rPr>
              <a:t>-2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Sau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B. B., &amp;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Balasubramanian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V. N. (2016). Deep Model Compression: Distilling Knowledge from Noisy Teachers.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arXiv:1610.09650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We can add 'noise' to 'logit', which acts as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regularizer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Sau</a:t>
            </a:r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et al.)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*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2" name="표 9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5723" y="3653427"/>
              <a:ext cx="530134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0269">
                      <a:extLst>
                        <a:ext uri="{9D8B030D-6E8A-4147-A177-3AD203B41FA5}">
                          <a16:colId xmlns:a16="http://schemas.microsoft.com/office/drawing/2014/main" val="1863484680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3328349185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259526362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074956191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5941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54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-2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245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yellow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3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316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1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3945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3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774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-2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1311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1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6044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2" name="표 9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5723" y="3653427"/>
              <a:ext cx="530134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0269">
                      <a:extLst>
                        <a:ext uri="{9D8B030D-6E8A-4147-A177-3AD203B41FA5}">
                          <a16:colId xmlns:a16="http://schemas.microsoft.com/office/drawing/2014/main" val="1863484680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3328349185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259526362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074956191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5941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54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575" t="-101639" r="-2874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245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yellow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575" t="-201639" r="-2874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316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575" t="-301639" r="-2874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3945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575" t="-401639" r="-2874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774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575" t="-501639" r="-287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1311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12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575" t="-601639" r="-2874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6044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3" name="표 9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0078" y="1776730"/>
              <a:ext cx="530134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0269">
                      <a:extLst>
                        <a:ext uri="{9D8B030D-6E8A-4147-A177-3AD203B41FA5}">
                          <a16:colId xmlns:a16="http://schemas.microsoft.com/office/drawing/2014/main" val="1863484680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3328349185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259526362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074956191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5941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weight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color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length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...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Y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135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red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2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54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yellow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1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245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3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316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3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3945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ko-KR" b="1" dirty="0" smtClean="0"/>
                            <a:t>2</a:t>
                          </a:r>
                          <a:endParaRPr lang="ko-KR" altLang="en-US" b="1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7744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3" name="표 9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0078" y="1776730"/>
              <a:ext cx="530134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0269">
                      <a:extLst>
                        <a:ext uri="{9D8B030D-6E8A-4147-A177-3AD203B41FA5}">
                          <a16:colId xmlns:a16="http://schemas.microsoft.com/office/drawing/2014/main" val="1863484680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3328349185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259526362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2074956191"/>
                        </a:ext>
                      </a:extLst>
                    </a:gridCol>
                    <a:gridCol w="1060269">
                      <a:extLst>
                        <a:ext uri="{9D8B030D-6E8A-4147-A177-3AD203B41FA5}">
                          <a16:colId xmlns:a16="http://schemas.microsoft.com/office/drawing/2014/main" val="5941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weight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color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length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...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  <a:latin typeface="Helvetica95-Black" panose="020B0A00000000000000" pitchFamily="34" charset="0"/>
                            </a:rPr>
                            <a:t>Y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  <a:latin typeface="Helvetica95-Black" panose="020B0A00000000000000" pitchFamily="34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135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red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80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1149" t="-108197" r="-22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54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yellow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201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1149" t="-208197" r="-229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245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white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1149" t="-308197" r="-229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316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1149" t="-408197" r="-22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3945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gray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40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1149" t="-508197" r="-22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7744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타원 93"/>
          <p:cNvSpPr/>
          <p:nvPr/>
        </p:nvSpPr>
        <p:spPr>
          <a:xfrm>
            <a:off x="4923563" y="2138732"/>
            <a:ext cx="360000" cy="36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923563" y="2521946"/>
            <a:ext cx="360000" cy="36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923563" y="2905160"/>
            <a:ext cx="360000" cy="36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923563" y="3288374"/>
            <a:ext cx="360000" cy="36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923563" y="3645461"/>
            <a:ext cx="360000" cy="360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897437" y="4072181"/>
            <a:ext cx="360000" cy="360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897437" y="4429232"/>
            <a:ext cx="360000" cy="36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897437" y="4786283"/>
            <a:ext cx="360000" cy="360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897437" y="5143334"/>
            <a:ext cx="360000" cy="36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897437" y="5500385"/>
            <a:ext cx="360000" cy="36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897437" y="5870501"/>
            <a:ext cx="360000" cy="360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367398" y="4019134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789672" y="3971773"/>
            <a:ext cx="468000" cy="46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9495571" y="3189707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251606" y="4417354"/>
            <a:ext cx="468000" cy="46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8789672" y="4636956"/>
            <a:ext cx="468000" cy="46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9327738" y="4256202"/>
            <a:ext cx="468000" cy="46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601398" y="4538196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321672" y="3431954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6951190" y="4679123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486145" y="5140979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8117868" y="3906718"/>
            <a:ext cx="468000" cy="46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743863" y="3414018"/>
            <a:ext cx="468000" cy="46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069649" y="3621951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15937" y="3006638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9575170" y="2606769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509853" y="5115272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7257409" y="4377087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7488186" y="4842995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7849592" y="4708012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8171809" y="5160858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7814757" y="5221818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8372106" y="5452595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8798826" y="5448240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8572403" y="5809646"/>
            <a:ext cx="468000" cy="46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8390944" y="4060303"/>
            <a:ext cx="468000" cy="46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8660910" y="4330269"/>
            <a:ext cx="468000" cy="46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9152944" y="4835366"/>
            <a:ext cx="468000" cy="46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9031024" y="4413001"/>
            <a:ext cx="468000" cy="46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9472480" y="4565401"/>
            <a:ext cx="468000" cy="46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9472480" y="4952932"/>
            <a:ext cx="468000" cy="46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7822205" y="3759858"/>
            <a:ext cx="468000" cy="46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8026856" y="3376681"/>
            <a:ext cx="468000" cy="46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545016" y="3711961"/>
            <a:ext cx="468000" cy="46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7822205" y="3093652"/>
            <a:ext cx="468000" cy="46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9269148" y="2858781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9706480" y="2979100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9806629" y="3445009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10377041" y="3453718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9288469" y="2508838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8944481" y="2556735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10429292" y="3871729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10660069" y="3501615"/>
            <a:ext cx="468000" cy="46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7977863" y="4870020"/>
            <a:ext cx="468000" cy="468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667897" y="4750525"/>
            <a:ext cx="92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-2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203475" y="3317966"/>
            <a:ext cx="64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</a:rPr>
              <a:t>-4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10311018" y="4968631"/>
                <a:ext cx="7633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ko-KR" altLang="en-US" sz="2800" b="1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018" y="4968631"/>
                <a:ext cx="76335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직사각형 83"/>
          <p:cNvSpPr/>
          <p:nvPr/>
        </p:nvSpPr>
        <p:spPr>
          <a:xfrm>
            <a:off x="4813300" y="1667691"/>
            <a:ext cx="1208678" cy="465473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25107" y="3108960"/>
            <a:ext cx="11740469" cy="3344091"/>
            <a:chOff x="225107" y="3108960"/>
            <a:chExt cx="11740469" cy="3344091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225107" y="3108960"/>
              <a:ext cx="11740469" cy="334409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dirty="0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Noisy data in training helps to regularize a model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(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Sau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 et al.)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*</a:t>
              </a:r>
            </a:p>
            <a:p>
              <a:endParaRPr lang="en-US" altLang="ko-KR" sz="2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  <a:p>
              <a:endParaRPr lang="en-US" altLang="ko-KR" sz="2800" dirty="0" smtClean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  <a:p>
              <a:endParaRPr lang="en-US" altLang="ko-KR" sz="2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  <a:p>
              <a:endParaRPr lang="en-US" altLang="ko-KR" sz="2800" dirty="0" smtClean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  <a:p>
              <a:endParaRPr lang="en-US" altLang="ko-KR" sz="2800" dirty="0" smtClean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4765" y="4248065"/>
              <a:ext cx="6139395" cy="2139872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39957" y="5785232"/>
              <a:ext cx="5553575" cy="51106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429273" y="4362994"/>
                  <a:ext cx="424542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2400" dirty="0" smtClean="0">
                      <a:latin typeface="Palatino Linotype" panose="02040502050505030304" pitchFamily="18" charset="0"/>
                    </a:rPr>
                    <a:t>z: logit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2400" dirty="0" smtClean="0">
                      <a:latin typeface="Palatino Linotype" panose="02040502050505030304" pitchFamily="18" charset="0"/>
                    </a:rPr>
                    <a:t>g: z hat, predicted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2400" dirty="0" smtClean="0">
                      <a:latin typeface="Palatino Linotype" panose="02040502050505030304" pitchFamily="18" charset="0"/>
                    </a:rPr>
                    <a:t>xi(</a:t>
                  </a:r>
                  <a:r>
                    <a:rPr lang="el-GR" altLang="ko-KR" sz="2400" dirty="0" smtClean="0">
                      <a:latin typeface="Palatino Linotype" panose="02040502050505030304" pitchFamily="18" charset="0"/>
                    </a:rPr>
                    <a:t>ξ</a:t>
                  </a:r>
                  <a:r>
                    <a:rPr lang="en-US" altLang="ko-KR" sz="2400" dirty="0" smtClean="0">
                      <a:latin typeface="Palatino Linotype" panose="02040502050505030304" pitchFamily="18" charset="0"/>
                    </a:rPr>
                    <a:t>): </a:t>
                  </a:r>
                  <a:r>
                    <a:rPr lang="el-GR" altLang="ko-KR" sz="2400" dirty="0">
                      <a:latin typeface="Palatino Linotype" panose="02040502050505030304" pitchFamily="18" charset="0"/>
                    </a:rPr>
                    <a:t> </a:t>
                  </a:r>
                  <a:r>
                    <a:rPr lang="en-US" altLang="ko-KR" sz="2400" dirty="0" smtClean="0">
                      <a:latin typeface="Palatino Linotype" panose="02040502050505030304" pitchFamily="18" charset="0"/>
                    </a:rPr>
                    <a:t>Noise, </a:t>
                  </a:r>
                  <a:r>
                    <a:rPr lang="el-GR" altLang="ko-KR" sz="2400" dirty="0">
                      <a:latin typeface="Palatino Linotype" panose="02040502050505030304" pitchFamily="18" charset="0"/>
                    </a:rPr>
                    <a:t> </a:t>
                  </a:r>
                  <a:r>
                    <a:rPr lang="el-GR" altLang="ko-KR" sz="2400" dirty="0" smtClean="0">
                      <a:latin typeface="Palatino Linotype" panose="02040502050505030304" pitchFamily="18" charset="0"/>
                    </a:rPr>
                    <a:t>ξ</a:t>
                  </a:r>
                  <a:r>
                    <a:rPr lang="en-US" altLang="ko-KR" sz="2400" dirty="0" smtClean="0">
                      <a:latin typeface="Palatino Linotype" panose="02040502050505030304" pitchFamily="18" charset="0"/>
                    </a:rPr>
                    <a:t>~N(0,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4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ko-KR" alt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a14:m>
                  <a:r>
                    <a:rPr lang="en-US" altLang="ko-KR" sz="2400" dirty="0" smtClean="0">
                      <a:latin typeface="Palatino Linotype" panose="02040502050505030304" pitchFamily="18" charset="0"/>
                    </a:rPr>
                    <a:t>)</a:t>
                  </a:r>
                  <a:endParaRPr lang="ko-KR" altLang="en-US" sz="2400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273" y="4362994"/>
                  <a:ext cx="4245429" cy="1200329"/>
                </a:xfrm>
                <a:prstGeom prst="rect">
                  <a:avLst/>
                </a:prstGeom>
                <a:blipFill>
                  <a:blip r:embed="rId11"/>
                  <a:stretch>
                    <a:fillRect l="-2011" t="-4061" b="-1066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7" name="직선 연결선 86"/>
          <p:cNvCxnSpPr/>
          <p:nvPr/>
        </p:nvCxnSpPr>
        <p:spPr>
          <a:xfrm>
            <a:off x="2438400" y="4851400"/>
            <a:ext cx="20828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813300" y="4851400"/>
            <a:ext cx="6985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2273300" y="6286500"/>
            <a:ext cx="11303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44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708400" y="6286500"/>
            <a:ext cx="5461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299200" y="6286500"/>
            <a:ext cx="40259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 smtClean="0">
                <a:latin typeface="Helvetica95-Black" panose="020B0A00000000000000" pitchFamily="34" charset="0"/>
              </a:rPr>
              <a:t>-3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Hinton, G.,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O., &amp; Dean, J. (2015). Distilling the knowledge in a neural network. 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arXiv:1503.02531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Hinton* used </a:t>
            </a:r>
            <a:r>
              <a:rPr lang="en-US" altLang="ko-KR" sz="2800" b="1" dirty="0" err="1">
                <a:latin typeface="Palatino Linotype" panose="02040502050505030304" pitchFamily="18" charset="0"/>
                <a:ea typeface="나눔고딕" panose="020D0604000000000000" pitchFamily="50" charset="-127"/>
              </a:rPr>
              <a:t>softmax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 function to get prob. distribution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523707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237075" y="2521946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37075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237075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237075" y="364546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7367391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789665" y="397177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9495564" y="3189707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251599" y="441735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8789665" y="463695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9327731" y="425620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7601391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8321665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6951183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7486138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8117861" y="39067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7743856" y="34140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10069642" y="362195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10215930" y="300663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9575163" y="260676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7977856" y="487002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8509846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4766" y="1737360"/>
            <a:ext cx="5447211" cy="2299063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82388" y="4075611"/>
            <a:ext cx="334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Train Ensemble model</a:t>
            </a:r>
            <a:endParaRPr lang="ko-KR" altLang="en-US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270172" y="1921227"/>
            <a:ext cx="4754879" cy="3486796"/>
            <a:chOff x="6270172" y="1921227"/>
            <a:chExt cx="4754879" cy="3486796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0172" y="1921227"/>
              <a:ext cx="4754879" cy="761090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7419702" y="2795452"/>
              <a:ext cx="2756263" cy="2612571"/>
              <a:chOff x="1619794" y="2847703"/>
              <a:chExt cx="2756263" cy="2612571"/>
            </a:xfrm>
          </p:grpSpPr>
          <p:sp>
            <p:nvSpPr>
              <p:cNvPr id="32" name="자유형 31"/>
              <p:cNvSpPr/>
              <p:nvPr/>
            </p:nvSpPr>
            <p:spPr>
              <a:xfrm>
                <a:off x="2651760" y="2847703"/>
                <a:ext cx="1724297" cy="1672046"/>
              </a:xfrm>
              <a:custGeom>
                <a:avLst/>
                <a:gdLst>
                  <a:gd name="connsiteX0" fmla="*/ 0 w 1724297"/>
                  <a:gd name="connsiteY0" fmla="*/ 0 h 1672046"/>
                  <a:gd name="connsiteX1" fmla="*/ 52251 w 1724297"/>
                  <a:gd name="connsiteY1" fmla="*/ 78377 h 1672046"/>
                  <a:gd name="connsiteX2" fmla="*/ 91440 w 1724297"/>
                  <a:gd name="connsiteY2" fmla="*/ 117566 h 1672046"/>
                  <a:gd name="connsiteX3" fmla="*/ 274320 w 1724297"/>
                  <a:gd name="connsiteY3" fmla="*/ 274320 h 1672046"/>
                  <a:gd name="connsiteX4" fmla="*/ 391886 w 1724297"/>
                  <a:gd name="connsiteY4" fmla="*/ 391886 h 1672046"/>
                  <a:gd name="connsiteX5" fmla="*/ 509451 w 1724297"/>
                  <a:gd name="connsiteY5" fmla="*/ 509451 h 1672046"/>
                  <a:gd name="connsiteX6" fmla="*/ 561703 w 1724297"/>
                  <a:gd name="connsiteY6" fmla="*/ 548640 h 1672046"/>
                  <a:gd name="connsiteX7" fmla="*/ 600891 w 1724297"/>
                  <a:gd name="connsiteY7" fmla="*/ 600891 h 1672046"/>
                  <a:gd name="connsiteX8" fmla="*/ 653143 w 1724297"/>
                  <a:gd name="connsiteY8" fmla="*/ 640080 h 1672046"/>
                  <a:gd name="connsiteX9" fmla="*/ 692331 w 1724297"/>
                  <a:gd name="connsiteY9" fmla="*/ 692331 h 1672046"/>
                  <a:gd name="connsiteX10" fmla="*/ 757646 w 1724297"/>
                  <a:gd name="connsiteY10" fmla="*/ 757646 h 1672046"/>
                  <a:gd name="connsiteX11" fmla="*/ 822960 w 1724297"/>
                  <a:gd name="connsiteY11" fmla="*/ 809897 h 1672046"/>
                  <a:gd name="connsiteX12" fmla="*/ 875211 w 1724297"/>
                  <a:gd name="connsiteY12" fmla="*/ 862148 h 1672046"/>
                  <a:gd name="connsiteX13" fmla="*/ 914400 w 1724297"/>
                  <a:gd name="connsiteY13" fmla="*/ 888274 h 1672046"/>
                  <a:gd name="connsiteX14" fmla="*/ 979714 w 1724297"/>
                  <a:gd name="connsiteY14" fmla="*/ 940526 h 1672046"/>
                  <a:gd name="connsiteX15" fmla="*/ 1045029 w 1724297"/>
                  <a:gd name="connsiteY15" fmla="*/ 1005840 h 1672046"/>
                  <a:gd name="connsiteX16" fmla="*/ 1084217 w 1724297"/>
                  <a:gd name="connsiteY16" fmla="*/ 1031966 h 1672046"/>
                  <a:gd name="connsiteX17" fmla="*/ 1227909 w 1724297"/>
                  <a:gd name="connsiteY17" fmla="*/ 1175657 h 1672046"/>
                  <a:gd name="connsiteX18" fmla="*/ 1306286 w 1724297"/>
                  <a:gd name="connsiteY18" fmla="*/ 1240971 h 1672046"/>
                  <a:gd name="connsiteX19" fmla="*/ 1397726 w 1724297"/>
                  <a:gd name="connsiteY19" fmla="*/ 1319348 h 1672046"/>
                  <a:gd name="connsiteX20" fmla="*/ 1436914 w 1724297"/>
                  <a:gd name="connsiteY20" fmla="*/ 1371600 h 1672046"/>
                  <a:gd name="connsiteX21" fmla="*/ 1449977 w 1724297"/>
                  <a:gd name="connsiteY21" fmla="*/ 1410788 h 1672046"/>
                  <a:gd name="connsiteX22" fmla="*/ 1489166 w 1724297"/>
                  <a:gd name="connsiteY22" fmla="*/ 1436914 h 1672046"/>
                  <a:gd name="connsiteX23" fmla="*/ 1541417 w 1724297"/>
                  <a:gd name="connsiteY23" fmla="*/ 1515291 h 1672046"/>
                  <a:gd name="connsiteX24" fmla="*/ 1632857 w 1724297"/>
                  <a:gd name="connsiteY24" fmla="*/ 1580606 h 1672046"/>
                  <a:gd name="connsiteX25" fmla="*/ 1658983 w 1724297"/>
                  <a:gd name="connsiteY25" fmla="*/ 1619794 h 1672046"/>
                  <a:gd name="connsiteX26" fmla="*/ 1711234 w 1724297"/>
                  <a:gd name="connsiteY26" fmla="*/ 1658983 h 1672046"/>
                  <a:gd name="connsiteX27" fmla="*/ 1724297 w 1724297"/>
                  <a:gd name="connsiteY27" fmla="*/ 1672046 h 167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724297" h="1672046">
                    <a:moveTo>
                      <a:pt x="0" y="0"/>
                    </a:moveTo>
                    <a:cubicBezTo>
                      <a:pt x="17417" y="26126"/>
                      <a:pt x="32974" y="53592"/>
                      <a:pt x="52251" y="78377"/>
                    </a:cubicBezTo>
                    <a:cubicBezTo>
                      <a:pt x="63593" y="92959"/>
                      <a:pt x="77588" y="105343"/>
                      <a:pt x="91440" y="117566"/>
                    </a:cubicBezTo>
                    <a:cubicBezTo>
                      <a:pt x="151644" y="170687"/>
                      <a:pt x="217547" y="217547"/>
                      <a:pt x="274320" y="274320"/>
                    </a:cubicBezTo>
                    <a:lnTo>
                      <a:pt x="391886" y="391886"/>
                    </a:lnTo>
                    <a:cubicBezTo>
                      <a:pt x="431074" y="431074"/>
                      <a:pt x="465114" y="476199"/>
                      <a:pt x="509451" y="509451"/>
                    </a:cubicBezTo>
                    <a:cubicBezTo>
                      <a:pt x="526868" y="522514"/>
                      <a:pt x="546308" y="533245"/>
                      <a:pt x="561703" y="548640"/>
                    </a:cubicBezTo>
                    <a:cubicBezTo>
                      <a:pt x="577098" y="564035"/>
                      <a:pt x="585496" y="585496"/>
                      <a:pt x="600891" y="600891"/>
                    </a:cubicBezTo>
                    <a:cubicBezTo>
                      <a:pt x="616286" y="616286"/>
                      <a:pt x="637748" y="624685"/>
                      <a:pt x="653143" y="640080"/>
                    </a:cubicBezTo>
                    <a:cubicBezTo>
                      <a:pt x="668538" y="655475"/>
                      <a:pt x="677867" y="676059"/>
                      <a:pt x="692331" y="692331"/>
                    </a:cubicBezTo>
                    <a:cubicBezTo>
                      <a:pt x="712787" y="715344"/>
                      <a:pt x="734760" y="737049"/>
                      <a:pt x="757646" y="757646"/>
                    </a:cubicBezTo>
                    <a:cubicBezTo>
                      <a:pt x="778370" y="776297"/>
                      <a:pt x="802122" y="791374"/>
                      <a:pt x="822960" y="809897"/>
                    </a:cubicBezTo>
                    <a:cubicBezTo>
                      <a:pt x="841370" y="826261"/>
                      <a:pt x="856509" y="846118"/>
                      <a:pt x="875211" y="862148"/>
                    </a:cubicBezTo>
                    <a:cubicBezTo>
                      <a:pt x="887131" y="872365"/>
                      <a:pt x="901840" y="878854"/>
                      <a:pt x="914400" y="888274"/>
                    </a:cubicBezTo>
                    <a:cubicBezTo>
                      <a:pt x="936705" y="905003"/>
                      <a:pt x="958990" y="921875"/>
                      <a:pt x="979714" y="940526"/>
                    </a:cubicBezTo>
                    <a:cubicBezTo>
                      <a:pt x="1002600" y="961123"/>
                      <a:pt x="1021857" y="985565"/>
                      <a:pt x="1045029" y="1005840"/>
                    </a:cubicBezTo>
                    <a:cubicBezTo>
                      <a:pt x="1056844" y="1016178"/>
                      <a:pt x="1072713" y="1021283"/>
                      <a:pt x="1084217" y="1031966"/>
                    </a:cubicBezTo>
                    <a:cubicBezTo>
                      <a:pt x="1133854" y="1078058"/>
                      <a:pt x="1175872" y="1132293"/>
                      <a:pt x="1227909" y="1175657"/>
                    </a:cubicBezTo>
                    <a:cubicBezTo>
                      <a:pt x="1254035" y="1197428"/>
                      <a:pt x="1282239" y="1216924"/>
                      <a:pt x="1306286" y="1240971"/>
                    </a:cubicBezTo>
                    <a:cubicBezTo>
                      <a:pt x="1389959" y="1324644"/>
                      <a:pt x="1320816" y="1293713"/>
                      <a:pt x="1397726" y="1319348"/>
                    </a:cubicBezTo>
                    <a:cubicBezTo>
                      <a:pt x="1410789" y="1336765"/>
                      <a:pt x="1426112" y="1352697"/>
                      <a:pt x="1436914" y="1371600"/>
                    </a:cubicBezTo>
                    <a:cubicBezTo>
                      <a:pt x="1443745" y="1383555"/>
                      <a:pt x="1441375" y="1400036"/>
                      <a:pt x="1449977" y="1410788"/>
                    </a:cubicBezTo>
                    <a:cubicBezTo>
                      <a:pt x="1459785" y="1423047"/>
                      <a:pt x="1476103" y="1428205"/>
                      <a:pt x="1489166" y="1436914"/>
                    </a:cubicBezTo>
                    <a:cubicBezTo>
                      <a:pt x="1506583" y="1463040"/>
                      <a:pt x="1516298" y="1496452"/>
                      <a:pt x="1541417" y="1515291"/>
                    </a:cubicBezTo>
                    <a:cubicBezTo>
                      <a:pt x="1606229" y="1563900"/>
                      <a:pt x="1575554" y="1542403"/>
                      <a:pt x="1632857" y="1580606"/>
                    </a:cubicBezTo>
                    <a:cubicBezTo>
                      <a:pt x="1641566" y="1593669"/>
                      <a:pt x="1647882" y="1608693"/>
                      <a:pt x="1658983" y="1619794"/>
                    </a:cubicBezTo>
                    <a:cubicBezTo>
                      <a:pt x="1674378" y="1635189"/>
                      <a:pt x="1694233" y="1645382"/>
                      <a:pt x="1711234" y="1658983"/>
                    </a:cubicBezTo>
                    <a:cubicBezTo>
                      <a:pt x="1716043" y="1662830"/>
                      <a:pt x="1719943" y="1667692"/>
                      <a:pt x="1724297" y="1672046"/>
                    </a:cubicBezTo>
                  </a:path>
                </a:pathLst>
              </a:custGeom>
              <a:noFill/>
              <a:ln w="571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1619794" y="3670663"/>
                <a:ext cx="1802675" cy="1789611"/>
              </a:xfrm>
              <a:custGeom>
                <a:avLst/>
                <a:gdLst>
                  <a:gd name="connsiteX0" fmla="*/ 0 w 1802675"/>
                  <a:gd name="connsiteY0" fmla="*/ 0 h 1789611"/>
                  <a:gd name="connsiteX1" fmla="*/ 78377 w 1802675"/>
                  <a:gd name="connsiteY1" fmla="*/ 91440 h 1789611"/>
                  <a:gd name="connsiteX2" fmla="*/ 104503 w 1802675"/>
                  <a:gd name="connsiteY2" fmla="*/ 130628 h 1789611"/>
                  <a:gd name="connsiteX3" fmla="*/ 169817 w 1802675"/>
                  <a:gd name="connsiteY3" fmla="*/ 209006 h 1789611"/>
                  <a:gd name="connsiteX4" fmla="*/ 209006 w 1802675"/>
                  <a:gd name="connsiteY4" fmla="*/ 248194 h 1789611"/>
                  <a:gd name="connsiteX5" fmla="*/ 261257 w 1802675"/>
                  <a:gd name="connsiteY5" fmla="*/ 326571 h 1789611"/>
                  <a:gd name="connsiteX6" fmla="*/ 339635 w 1802675"/>
                  <a:gd name="connsiteY6" fmla="*/ 418011 h 1789611"/>
                  <a:gd name="connsiteX7" fmla="*/ 378823 w 1802675"/>
                  <a:gd name="connsiteY7" fmla="*/ 457200 h 1789611"/>
                  <a:gd name="connsiteX8" fmla="*/ 404949 w 1802675"/>
                  <a:gd name="connsiteY8" fmla="*/ 509451 h 1789611"/>
                  <a:gd name="connsiteX9" fmla="*/ 444137 w 1802675"/>
                  <a:gd name="connsiteY9" fmla="*/ 561703 h 1789611"/>
                  <a:gd name="connsiteX10" fmla="*/ 496389 w 1802675"/>
                  <a:gd name="connsiteY10" fmla="*/ 640080 h 1789611"/>
                  <a:gd name="connsiteX11" fmla="*/ 535577 w 1802675"/>
                  <a:gd name="connsiteY11" fmla="*/ 679268 h 1789611"/>
                  <a:gd name="connsiteX12" fmla="*/ 600892 w 1802675"/>
                  <a:gd name="connsiteY12" fmla="*/ 770708 h 1789611"/>
                  <a:gd name="connsiteX13" fmla="*/ 640080 w 1802675"/>
                  <a:gd name="connsiteY13" fmla="*/ 849086 h 1789611"/>
                  <a:gd name="connsiteX14" fmla="*/ 718457 w 1802675"/>
                  <a:gd name="connsiteY14" fmla="*/ 927463 h 1789611"/>
                  <a:gd name="connsiteX15" fmla="*/ 770709 w 1802675"/>
                  <a:gd name="connsiteY15" fmla="*/ 1005840 h 1789611"/>
                  <a:gd name="connsiteX16" fmla="*/ 783772 w 1802675"/>
                  <a:gd name="connsiteY16" fmla="*/ 1045028 h 1789611"/>
                  <a:gd name="connsiteX17" fmla="*/ 849086 w 1802675"/>
                  <a:gd name="connsiteY17" fmla="*/ 1110343 h 1789611"/>
                  <a:gd name="connsiteX18" fmla="*/ 875212 w 1802675"/>
                  <a:gd name="connsiteY18" fmla="*/ 1149531 h 1789611"/>
                  <a:gd name="connsiteX19" fmla="*/ 953589 w 1802675"/>
                  <a:gd name="connsiteY19" fmla="*/ 1227908 h 1789611"/>
                  <a:gd name="connsiteX20" fmla="*/ 1045029 w 1802675"/>
                  <a:gd name="connsiteY20" fmla="*/ 1306286 h 1789611"/>
                  <a:gd name="connsiteX21" fmla="*/ 1084217 w 1802675"/>
                  <a:gd name="connsiteY21" fmla="*/ 1332411 h 1789611"/>
                  <a:gd name="connsiteX22" fmla="*/ 1123406 w 1802675"/>
                  <a:gd name="connsiteY22" fmla="*/ 1345474 h 1789611"/>
                  <a:gd name="connsiteX23" fmla="*/ 1149532 w 1802675"/>
                  <a:gd name="connsiteY23" fmla="*/ 1384663 h 1789611"/>
                  <a:gd name="connsiteX24" fmla="*/ 1227909 w 1802675"/>
                  <a:gd name="connsiteY24" fmla="*/ 1436914 h 1789611"/>
                  <a:gd name="connsiteX25" fmla="*/ 1306286 w 1802675"/>
                  <a:gd name="connsiteY25" fmla="*/ 1476103 h 1789611"/>
                  <a:gd name="connsiteX26" fmla="*/ 1397726 w 1802675"/>
                  <a:gd name="connsiteY26" fmla="*/ 1528354 h 1789611"/>
                  <a:gd name="connsiteX27" fmla="*/ 1436915 w 1802675"/>
                  <a:gd name="connsiteY27" fmla="*/ 1554480 h 1789611"/>
                  <a:gd name="connsiteX28" fmla="*/ 1528355 w 1802675"/>
                  <a:gd name="connsiteY28" fmla="*/ 1593668 h 1789611"/>
                  <a:gd name="connsiteX29" fmla="*/ 1619795 w 1802675"/>
                  <a:gd name="connsiteY29" fmla="*/ 1658983 h 1789611"/>
                  <a:gd name="connsiteX30" fmla="*/ 1658983 w 1802675"/>
                  <a:gd name="connsiteY30" fmla="*/ 1685108 h 1789611"/>
                  <a:gd name="connsiteX31" fmla="*/ 1698172 w 1802675"/>
                  <a:gd name="connsiteY31" fmla="*/ 1724297 h 1789611"/>
                  <a:gd name="connsiteX32" fmla="*/ 1802675 w 1802675"/>
                  <a:gd name="connsiteY32" fmla="*/ 1789611 h 178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802675" h="1789611">
                    <a:moveTo>
                      <a:pt x="0" y="0"/>
                    </a:moveTo>
                    <a:cubicBezTo>
                      <a:pt x="26126" y="30480"/>
                      <a:pt x="53299" y="60092"/>
                      <a:pt x="78377" y="91440"/>
                    </a:cubicBezTo>
                    <a:cubicBezTo>
                      <a:pt x="88184" y="103699"/>
                      <a:pt x="94864" y="118236"/>
                      <a:pt x="104503" y="130628"/>
                    </a:cubicBezTo>
                    <a:cubicBezTo>
                      <a:pt x="125382" y="157472"/>
                      <a:pt x="147223" y="183588"/>
                      <a:pt x="169817" y="209006"/>
                    </a:cubicBezTo>
                    <a:cubicBezTo>
                      <a:pt x="182090" y="222813"/>
                      <a:pt x="197664" y="233612"/>
                      <a:pt x="209006" y="248194"/>
                    </a:cubicBezTo>
                    <a:cubicBezTo>
                      <a:pt x="228283" y="272979"/>
                      <a:pt x="239054" y="304368"/>
                      <a:pt x="261257" y="326571"/>
                    </a:cubicBezTo>
                    <a:cubicBezTo>
                      <a:pt x="358492" y="423806"/>
                      <a:pt x="239097" y="300717"/>
                      <a:pt x="339635" y="418011"/>
                    </a:cubicBezTo>
                    <a:cubicBezTo>
                      <a:pt x="351657" y="432037"/>
                      <a:pt x="368085" y="442167"/>
                      <a:pt x="378823" y="457200"/>
                    </a:cubicBezTo>
                    <a:cubicBezTo>
                      <a:pt x="390141" y="473046"/>
                      <a:pt x="394628" y="492938"/>
                      <a:pt x="404949" y="509451"/>
                    </a:cubicBezTo>
                    <a:cubicBezTo>
                      <a:pt x="416488" y="527913"/>
                      <a:pt x="431652" y="543867"/>
                      <a:pt x="444137" y="561703"/>
                    </a:cubicBezTo>
                    <a:cubicBezTo>
                      <a:pt x="462143" y="587426"/>
                      <a:pt x="474186" y="617877"/>
                      <a:pt x="496389" y="640080"/>
                    </a:cubicBezTo>
                    <a:cubicBezTo>
                      <a:pt x="509452" y="653143"/>
                      <a:pt x="523555" y="665242"/>
                      <a:pt x="535577" y="679268"/>
                    </a:cubicBezTo>
                    <a:cubicBezTo>
                      <a:pt x="559879" y="707620"/>
                      <a:pt x="580217" y="739696"/>
                      <a:pt x="600892" y="770708"/>
                    </a:cubicBezTo>
                    <a:cubicBezTo>
                      <a:pt x="612996" y="807021"/>
                      <a:pt x="613071" y="818700"/>
                      <a:pt x="640080" y="849086"/>
                    </a:cubicBezTo>
                    <a:cubicBezTo>
                      <a:pt x="664626" y="876701"/>
                      <a:pt x="697962" y="896721"/>
                      <a:pt x="718457" y="927463"/>
                    </a:cubicBezTo>
                    <a:cubicBezTo>
                      <a:pt x="735874" y="953589"/>
                      <a:pt x="760779" y="976052"/>
                      <a:pt x="770709" y="1005840"/>
                    </a:cubicBezTo>
                    <a:cubicBezTo>
                      <a:pt x="775063" y="1018903"/>
                      <a:pt x="775510" y="1034013"/>
                      <a:pt x="783772" y="1045028"/>
                    </a:cubicBezTo>
                    <a:cubicBezTo>
                      <a:pt x="802246" y="1069660"/>
                      <a:pt x="828811" y="1087171"/>
                      <a:pt x="849086" y="1110343"/>
                    </a:cubicBezTo>
                    <a:cubicBezTo>
                      <a:pt x="859424" y="1122158"/>
                      <a:pt x="864782" y="1137797"/>
                      <a:pt x="875212" y="1149531"/>
                    </a:cubicBezTo>
                    <a:cubicBezTo>
                      <a:pt x="899759" y="1177146"/>
                      <a:pt x="927463" y="1201782"/>
                      <a:pt x="953589" y="1227908"/>
                    </a:cubicBezTo>
                    <a:cubicBezTo>
                      <a:pt x="1001065" y="1275384"/>
                      <a:pt x="986374" y="1264389"/>
                      <a:pt x="1045029" y="1306286"/>
                    </a:cubicBezTo>
                    <a:cubicBezTo>
                      <a:pt x="1057804" y="1315411"/>
                      <a:pt x="1070175" y="1325390"/>
                      <a:pt x="1084217" y="1332411"/>
                    </a:cubicBezTo>
                    <a:cubicBezTo>
                      <a:pt x="1096533" y="1338569"/>
                      <a:pt x="1110343" y="1341120"/>
                      <a:pt x="1123406" y="1345474"/>
                    </a:cubicBezTo>
                    <a:cubicBezTo>
                      <a:pt x="1132115" y="1358537"/>
                      <a:pt x="1137717" y="1374325"/>
                      <a:pt x="1149532" y="1384663"/>
                    </a:cubicBezTo>
                    <a:cubicBezTo>
                      <a:pt x="1173162" y="1405339"/>
                      <a:pt x="1201783" y="1419497"/>
                      <a:pt x="1227909" y="1436914"/>
                    </a:cubicBezTo>
                    <a:cubicBezTo>
                      <a:pt x="1278556" y="1470679"/>
                      <a:pt x="1252201" y="1458075"/>
                      <a:pt x="1306286" y="1476103"/>
                    </a:cubicBezTo>
                    <a:cubicBezTo>
                      <a:pt x="1432633" y="1570862"/>
                      <a:pt x="1297987" y="1478484"/>
                      <a:pt x="1397726" y="1528354"/>
                    </a:cubicBezTo>
                    <a:cubicBezTo>
                      <a:pt x="1411768" y="1535375"/>
                      <a:pt x="1423284" y="1546691"/>
                      <a:pt x="1436915" y="1554480"/>
                    </a:cubicBezTo>
                    <a:cubicBezTo>
                      <a:pt x="1482115" y="1580309"/>
                      <a:pt x="1484387" y="1579013"/>
                      <a:pt x="1528355" y="1593668"/>
                    </a:cubicBezTo>
                    <a:cubicBezTo>
                      <a:pt x="1620727" y="1655251"/>
                      <a:pt x="1506350" y="1577951"/>
                      <a:pt x="1619795" y="1658983"/>
                    </a:cubicBezTo>
                    <a:cubicBezTo>
                      <a:pt x="1632570" y="1668108"/>
                      <a:pt x="1646922" y="1675058"/>
                      <a:pt x="1658983" y="1685108"/>
                    </a:cubicBezTo>
                    <a:cubicBezTo>
                      <a:pt x="1673175" y="1696935"/>
                      <a:pt x="1683590" y="1712955"/>
                      <a:pt x="1698172" y="1724297"/>
                    </a:cubicBezTo>
                    <a:cubicBezTo>
                      <a:pt x="1750058" y="1764653"/>
                      <a:pt x="1759192" y="1767869"/>
                      <a:pt x="1802675" y="1789611"/>
                    </a:cubicBezTo>
                  </a:path>
                </a:pathLst>
              </a:custGeom>
              <a:noFill/>
              <a:ln w="571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45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89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>
                <a:latin typeface="Helvetica95-Black" panose="020B0A00000000000000" pitchFamily="34" charset="0"/>
              </a:rPr>
              <a:t>-3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Hinton* 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used </a:t>
            </a:r>
            <a:r>
              <a:rPr lang="en-US" altLang="ko-KR" sz="2800" b="1" dirty="0" err="1">
                <a:latin typeface="Palatino Linotype" panose="02040502050505030304" pitchFamily="18" charset="0"/>
                <a:ea typeface="나눔고딕" panose="020D0604000000000000" pitchFamily="50" charset="-127"/>
              </a:rPr>
              <a:t>softmax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 function to get prob. distribution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523707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237075" y="2521946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37075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237075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237075" y="364546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7367391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789665" y="397177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9495564" y="3189707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251599" y="441735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8789665" y="463695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9327731" y="425620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7601391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8321665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6951183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7486138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8117861" y="39067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7743856" y="34140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10069642" y="362195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10215930" y="300663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9575163" y="260676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7977856" y="487002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8509846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4766" y="1737360"/>
            <a:ext cx="5447211" cy="2299063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72" y="1921227"/>
            <a:ext cx="4754879" cy="761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2388" y="4075611"/>
            <a:ext cx="334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Train Ensemble model</a:t>
            </a:r>
            <a:endParaRPr lang="ko-KR" altLang="en-US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891" y="4454434"/>
            <a:ext cx="551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Calculate prob. with 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Palatino Linotype" panose="02040502050505030304" pitchFamily="18" charset="0"/>
              </a:rPr>
              <a:t>Softmax</a:t>
            </a:r>
            <a:r>
              <a:rPr lang="en-US" altLang="ko-KR" sz="24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 function</a:t>
            </a:r>
            <a:endParaRPr lang="ko-KR" altLang="en-US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419702" y="2795452"/>
            <a:ext cx="2756263" cy="2612571"/>
            <a:chOff x="1619794" y="2847703"/>
            <a:chExt cx="2756263" cy="2612571"/>
          </a:xfrm>
        </p:grpSpPr>
        <p:sp>
          <p:nvSpPr>
            <p:cNvPr id="33" name="자유형 32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 33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Hinton, G.,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O., &amp; Dean, J. (2015). Distilling the knowledge in a neural network. 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arXiv:1503.02531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46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86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>
                <a:latin typeface="Helvetica95-Black" panose="020B0A00000000000000" pitchFamily="34" charset="0"/>
              </a:rPr>
              <a:t>-3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Hinton used </a:t>
            </a:r>
            <a:r>
              <a:rPr lang="en-US" altLang="ko-KR" sz="2800" b="1" dirty="0" err="1">
                <a:latin typeface="Palatino Linotype" panose="02040502050505030304" pitchFamily="18" charset="0"/>
                <a:ea typeface="나눔고딕" panose="020D0604000000000000" pitchFamily="50" charset="-127"/>
              </a:rPr>
              <a:t>softmax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 function to get prob. distribution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523707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237075" y="2521946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37075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237075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237075" y="364546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7367391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789665" y="397177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9495564" y="3189707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251599" y="441735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8789665" y="463695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9327731" y="425620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7601391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8321665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6951183" y="4679123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7486138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8117861" y="39067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7743856" y="34140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10069642" y="362195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10215930" y="300663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9575163" y="260676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7977856" y="487002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8509846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4766" y="2060575"/>
            <a:ext cx="6923314" cy="3177631"/>
            <a:chOff x="574766" y="2060575"/>
            <a:chExt cx="6923314" cy="3177631"/>
          </a:xfrm>
        </p:grpSpPr>
        <p:sp>
          <p:nvSpPr>
            <p:cNvPr id="28" name="직사각형 27"/>
            <p:cNvSpPr/>
            <p:nvPr/>
          </p:nvSpPr>
          <p:spPr>
            <a:xfrm>
              <a:off x="574766" y="2060575"/>
              <a:ext cx="5447211" cy="473619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6858000" y="4598126"/>
              <a:ext cx="640080" cy="6400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48993" y="4616541"/>
            <a:ext cx="107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0.9</a:t>
            </a:r>
            <a:endParaRPr lang="ko-KR" altLang="en-US" sz="36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72" y="1921227"/>
            <a:ext cx="4754879" cy="76109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782388" y="4075611"/>
            <a:ext cx="334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Train Ensemble model</a:t>
            </a:r>
            <a:endParaRPr lang="ko-KR" altLang="en-US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891" y="4454434"/>
            <a:ext cx="551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Calculate prob. with 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Palatino Linotype" panose="02040502050505030304" pitchFamily="18" charset="0"/>
              </a:rPr>
              <a:t>Softmax</a:t>
            </a:r>
            <a:r>
              <a:rPr lang="en-US" altLang="ko-KR" sz="24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 function</a:t>
            </a:r>
            <a:endParaRPr lang="ko-KR" altLang="en-US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굽은 화살표 6"/>
          <p:cNvSpPr/>
          <p:nvPr/>
        </p:nvSpPr>
        <p:spPr>
          <a:xfrm rot="5400000">
            <a:off x="5670959" y="2702335"/>
            <a:ext cx="2282642" cy="1214846"/>
          </a:xfrm>
          <a:prstGeom prst="ben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7419702" y="2795452"/>
            <a:ext cx="2756263" cy="2612571"/>
            <a:chOff x="1619794" y="2847703"/>
            <a:chExt cx="2756263" cy="2612571"/>
          </a:xfrm>
        </p:grpSpPr>
        <p:sp>
          <p:nvSpPr>
            <p:cNvPr id="40" name="자유형 39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Hinton, G.,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O., &amp; Dean, J. (2015). Distilling the knowledge in a neural network. 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arXiv:1503.02531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47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3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>
                <a:latin typeface="Helvetica95-Black" panose="020B0A00000000000000" pitchFamily="34" charset="0"/>
              </a:rPr>
              <a:t>-3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Hinton used </a:t>
            </a:r>
            <a:r>
              <a:rPr lang="en-US" altLang="ko-KR" sz="2800" b="1" dirty="0" err="1">
                <a:latin typeface="Palatino Linotype" panose="02040502050505030304" pitchFamily="18" charset="0"/>
                <a:ea typeface="나눔고딕" panose="020D0604000000000000" pitchFamily="50" charset="-127"/>
              </a:rPr>
              <a:t>softmax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 function to get prob. distribution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523707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237075" y="2521946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37075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237075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237075" y="364546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7367391" y="401913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789665" y="397177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9495564" y="3189707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251599" y="4417354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8789665" y="463695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9327731" y="425620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7601391" y="4538196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8321665" y="343195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7486138" y="514097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8117861" y="39067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7743856" y="341401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10069642" y="3621951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10215930" y="3006638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9575163" y="2606769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7977856" y="4870020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8509846" y="5115272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4766" y="2060575"/>
            <a:ext cx="5447211" cy="473619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72" y="1921227"/>
            <a:ext cx="4754879" cy="76109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782388" y="4075611"/>
            <a:ext cx="334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Train Ensemble model</a:t>
            </a:r>
            <a:endParaRPr lang="ko-KR" altLang="en-US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891" y="4454434"/>
            <a:ext cx="551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Calculate prob. with 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Palatino Linotype" panose="02040502050505030304" pitchFamily="18" charset="0"/>
              </a:rPr>
              <a:t>Softmax</a:t>
            </a:r>
            <a:r>
              <a:rPr lang="en-US" altLang="ko-KR" sz="24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 function</a:t>
            </a:r>
            <a:endParaRPr lang="ko-KR" altLang="en-US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굽은 화살표 6"/>
          <p:cNvSpPr/>
          <p:nvPr/>
        </p:nvSpPr>
        <p:spPr>
          <a:xfrm rot="5400000">
            <a:off x="5670959" y="2702335"/>
            <a:ext cx="2282642" cy="1214846"/>
          </a:xfrm>
          <a:prstGeom prst="ben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635932" y="4457054"/>
            <a:ext cx="900816" cy="90081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7419702" y="2795452"/>
            <a:ext cx="2756263" cy="2612571"/>
            <a:chOff x="1619794" y="2847703"/>
            <a:chExt cx="2756263" cy="2612571"/>
          </a:xfrm>
        </p:grpSpPr>
        <p:sp>
          <p:nvSpPr>
            <p:cNvPr id="40" name="자유형 39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Hinton, G.,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O., &amp; Dean, J. (2015). Distilling the knowledge in a neural network. 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arXiv:1503.02531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48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8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>
                <a:latin typeface="Helvetica95-Black" panose="020B0A00000000000000" pitchFamily="34" charset="0"/>
              </a:rPr>
              <a:t>-3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Hinton used </a:t>
            </a:r>
            <a:r>
              <a:rPr lang="en-US" altLang="ko-KR" sz="2800" b="1" dirty="0" err="1">
                <a:latin typeface="Palatino Linotype" panose="02040502050505030304" pitchFamily="18" charset="0"/>
                <a:ea typeface="나눔고딕" panose="020D0604000000000000" pitchFamily="50" charset="-127"/>
              </a:rPr>
              <a:t>softmax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 function to get prob. distribution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523707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237075" y="2521946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37075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237075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237075" y="364546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4766" y="2060575"/>
            <a:ext cx="5447211" cy="1988911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72" y="1921227"/>
            <a:ext cx="4754879" cy="76109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782388" y="4075611"/>
            <a:ext cx="334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Train Ensemble model</a:t>
            </a:r>
            <a:endParaRPr lang="ko-KR" altLang="en-US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891" y="4454434"/>
            <a:ext cx="551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Calculate prob. with 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Palatino Linotype" panose="02040502050505030304" pitchFamily="18" charset="0"/>
              </a:rPr>
              <a:t>Softmax</a:t>
            </a:r>
            <a:r>
              <a:rPr lang="en-US" altLang="ko-KR" sz="24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 function</a:t>
            </a:r>
            <a:endParaRPr lang="ko-KR" altLang="en-US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굽은 화살표 6"/>
          <p:cNvSpPr/>
          <p:nvPr/>
        </p:nvSpPr>
        <p:spPr>
          <a:xfrm rot="5400000">
            <a:off x="5670959" y="2702335"/>
            <a:ext cx="2282642" cy="1214846"/>
          </a:xfrm>
          <a:prstGeom prst="ben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262949" y="3797064"/>
            <a:ext cx="690007" cy="69000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907229" y="3458419"/>
            <a:ext cx="759285" cy="75928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9342983" y="2967638"/>
            <a:ext cx="738146" cy="73814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8369164" y="3984171"/>
            <a:ext cx="679114" cy="67911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907230" y="4414887"/>
            <a:ext cx="707034" cy="70703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445295" y="4034132"/>
            <a:ext cx="812187" cy="81218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718955" y="4316126"/>
            <a:ext cx="758839" cy="75883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8439230" y="320988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635932" y="4457054"/>
            <a:ext cx="900816" cy="90081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603702" y="4918909"/>
            <a:ext cx="834903" cy="83490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8235426" y="3400829"/>
            <a:ext cx="751820" cy="75182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861421" y="2860765"/>
            <a:ext cx="799184" cy="79918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0187207" y="3399882"/>
            <a:ext cx="733342" cy="73334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9875521" y="2784569"/>
            <a:ext cx="925974" cy="92597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9436468" y="2384700"/>
            <a:ext cx="724260" cy="7242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095421" y="464795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164286" y="4893202"/>
            <a:ext cx="931125" cy="93112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7694022" y="2717075"/>
            <a:ext cx="2756263" cy="2612571"/>
            <a:chOff x="1619794" y="2847703"/>
            <a:chExt cx="2756263" cy="2612571"/>
          </a:xfrm>
        </p:grpSpPr>
        <p:sp>
          <p:nvSpPr>
            <p:cNvPr id="82" name="자유형 81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자유형 82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Hinton, G.,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O., &amp; Dean, J. (2015). Distilling the knowledge in a neural network. 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arXiv:1503.02531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49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6426200" y="2060575"/>
            <a:ext cx="5029200" cy="4025900"/>
            <a:chOff x="6388100" y="2095500"/>
            <a:chExt cx="5029200" cy="4025900"/>
          </a:xfrm>
        </p:grpSpPr>
        <p:sp>
          <p:nvSpPr>
            <p:cNvPr id="40" name="자유형 39"/>
            <p:cNvSpPr/>
            <p:nvPr/>
          </p:nvSpPr>
          <p:spPr>
            <a:xfrm>
              <a:off x="6388100" y="4305300"/>
              <a:ext cx="2311400" cy="1816100"/>
            </a:xfrm>
            <a:custGeom>
              <a:avLst/>
              <a:gdLst>
                <a:gd name="connsiteX0" fmla="*/ 0 w 2311400"/>
                <a:gd name="connsiteY0" fmla="*/ 1816100 h 1816100"/>
                <a:gd name="connsiteX1" fmla="*/ 88900 w 2311400"/>
                <a:gd name="connsiteY1" fmla="*/ 1803400 h 1816100"/>
                <a:gd name="connsiteX2" fmla="*/ 165100 w 2311400"/>
                <a:gd name="connsiteY2" fmla="*/ 1727200 h 1816100"/>
                <a:gd name="connsiteX3" fmla="*/ 203200 w 2311400"/>
                <a:gd name="connsiteY3" fmla="*/ 1701800 h 1816100"/>
                <a:gd name="connsiteX4" fmla="*/ 254000 w 2311400"/>
                <a:gd name="connsiteY4" fmla="*/ 1625600 h 1816100"/>
                <a:gd name="connsiteX5" fmla="*/ 292100 w 2311400"/>
                <a:gd name="connsiteY5" fmla="*/ 1511300 h 1816100"/>
                <a:gd name="connsiteX6" fmla="*/ 330200 w 2311400"/>
                <a:gd name="connsiteY6" fmla="*/ 1409700 h 1816100"/>
                <a:gd name="connsiteX7" fmla="*/ 368300 w 2311400"/>
                <a:gd name="connsiteY7" fmla="*/ 1270000 h 1816100"/>
                <a:gd name="connsiteX8" fmla="*/ 381000 w 2311400"/>
                <a:gd name="connsiteY8" fmla="*/ 1028700 h 1816100"/>
                <a:gd name="connsiteX9" fmla="*/ 355600 w 2311400"/>
                <a:gd name="connsiteY9" fmla="*/ 647700 h 1816100"/>
                <a:gd name="connsiteX10" fmla="*/ 342900 w 2311400"/>
                <a:gd name="connsiteY10" fmla="*/ 609600 h 1816100"/>
                <a:gd name="connsiteX11" fmla="*/ 368300 w 2311400"/>
                <a:gd name="connsiteY11" fmla="*/ 241300 h 1816100"/>
                <a:gd name="connsiteX12" fmla="*/ 393700 w 2311400"/>
                <a:gd name="connsiteY12" fmla="*/ 165100 h 1816100"/>
                <a:gd name="connsiteX13" fmla="*/ 419100 w 2311400"/>
                <a:gd name="connsiteY13" fmla="*/ 127000 h 1816100"/>
                <a:gd name="connsiteX14" fmla="*/ 495300 w 2311400"/>
                <a:gd name="connsiteY14" fmla="*/ 38100 h 1816100"/>
                <a:gd name="connsiteX15" fmla="*/ 660400 w 2311400"/>
                <a:gd name="connsiteY15" fmla="*/ 0 h 1816100"/>
                <a:gd name="connsiteX16" fmla="*/ 774700 w 2311400"/>
                <a:gd name="connsiteY16" fmla="*/ 12700 h 1816100"/>
                <a:gd name="connsiteX17" fmla="*/ 850900 w 2311400"/>
                <a:gd name="connsiteY17" fmla="*/ 63500 h 1816100"/>
                <a:gd name="connsiteX18" fmla="*/ 889000 w 2311400"/>
                <a:gd name="connsiteY18" fmla="*/ 76200 h 1816100"/>
                <a:gd name="connsiteX19" fmla="*/ 965200 w 2311400"/>
                <a:gd name="connsiteY19" fmla="*/ 127000 h 1816100"/>
                <a:gd name="connsiteX20" fmla="*/ 1003300 w 2311400"/>
                <a:gd name="connsiteY20" fmla="*/ 152400 h 1816100"/>
                <a:gd name="connsiteX21" fmla="*/ 1054100 w 2311400"/>
                <a:gd name="connsiteY21" fmla="*/ 177800 h 1816100"/>
                <a:gd name="connsiteX22" fmla="*/ 1130300 w 2311400"/>
                <a:gd name="connsiteY22" fmla="*/ 228600 h 1816100"/>
                <a:gd name="connsiteX23" fmla="*/ 1282700 w 2311400"/>
                <a:gd name="connsiteY23" fmla="*/ 355600 h 1816100"/>
                <a:gd name="connsiteX24" fmla="*/ 1320800 w 2311400"/>
                <a:gd name="connsiteY24" fmla="*/ 381000 h 1816100"/>
                <a:gd name="connsiteX25" fmla="*/ 1397000 w 2311400"/>
                <a:gd name="connsiteY25" fmla="*/ 406400 h 1816100"/>
                <a:gd name="connsiteX26" fmla="*/ 1435100 w 2311400"/>
                <a:gd name="connsiteY26" fmla="*/ 431800 h 1816100"/>
                <a:gd name="connsiteX27" fmla="*/ 1524000 w 2311400"/>
                <a:gd name="connsiteY27" fmla="*/ 457200 h 1816100"/>
                <a:gd name="connsiteX28" fmla="*/ 1562100 w 2311400"/>
                <a:gd name="connsiteY28" fmla="*/ 469900 h 1816100"/>
                <a:gd name="connsiteX29" fmla="*/ 1689100 w 2311400"/>
                <a:gd name="connsiteY29" fmla="*/ 482600 h 1816100"/>
                <a:gd name="connsiteX30" fmla="*/ 2019300 w 2311400"/>
                <a:gd name="connsiteY30" fmla="*/ 469900 h 1816100"/>
                <a:gd name="connsiteX31" fmla="*/ 2057400 w 2311400"/>
                <a:gd name="connsiteY31" fmla="*/ 457200 h 1816100"/>
                <a:gd name="connsiteX32" fmla="*/ 2120900 w 2311400"/>
                <a:gd name="connsiteY32" fmla="*/ 444500 h 1816100"/>
                <a:gd name="connsiteX33" fmla="*/ 2235200 w 2311400"/>
                <a:gd name="connsiteY33" fmla="*/ 381000 h 1816100"/>
                <a:gd name="connsiteX34" fmla="*/ 2273300 w 2311400"/>
                <a:gd name="connsiteY34" fmla="*/ 355600 h 1816100"/>
                <a:gd name="connsiteX35" fmla="*/ 2311400 w 2311400"/>
                <a:gd name="connsiteY35" fmla="*/ 292100 h 181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11400" h="1816100">
                  <a:moveTo>
                    <a:pt x="0" y="1816100"/>
                  </a:moveTo>
                  <a:cubicBezTo>
                    <a:pt x="29633" y="1811867"/>
                    <a:pt x="62544" y="1817592"/>
                    <a:pt x="88900" y="1803400"/>
                  </a:cubicBezTo>
                  <a:cubicBezTo>
                    <a:pt x="120527" y="1786370"/>
                    <a:pt x="135212" y="1747125"/>
                    <a:pt x="165100" y="1727200"/>
                  </a:cubicBezTo>
                  <a:lnTo>
                    <a:pt x="203200" y="1701800"/>
                  </a:lnTo>
                  <a:cubicBezTo>
                    <a:pt x="245215" y="1575754"/>
                    <a:pt x="174723" y="1768298"/>
                    <a:pt x="254000" y="1625600"/>
                  </a:cubicBezTo>
                  <a:cubicBezTo>
                    <a:pt x="317500" y="1511300"/>
                    <a:pt x="254000" y="1587500"/>
                    <a:pt x="292100" y="1511300"/>
                  </a:cubicBezTo>
                  <a:cubicBezTo>
                    <a:pt x="334684" y="1426133"/>
                    <a:pt x="304262" y="1496158"/>
                    <a:pt x="330200" y="1409700"/>
                  </a:cubicBezTo>
                  <a:cubicBezTo>
                    <a:pt x="368871" y="1280796"/>
                    <a:pt x="345153" y="1385735"/>
                    <a:pt x="368300" y="1270000"/>
                  </a:cubicBezTo>
                  <a:cubicBezTo>
                    <a:pt x="372533" y="1189567"/>
                    <a:pt x="381000" y="1109245"/>
                    <a:pt x="381000" y="1028700"/>
                  </a:cubicBezTo>
                  <a:cubicBezTo>
                    <a:pt x="381000" y="908125"/>
                    <a:pt x="386308" y="770533"/>
                    <a:pt x="355600" y="647700"/>
                  </a:cubicBezTo>
                  <a:cubicBezTo>
                    <a:pt x="352353" y="634713"/>
                    <a:pt x="347133" y="622300"/>
                    <a:pt x="342900" y="609600"/>
                  </a:cubicBezTo>
                  <a:cubicBezTo>
                    <a:pt x="349130" y="453854"/>
                    <a:pt x="331092" y="365326"/>
                    <a:pt x="368300" y="241300"/>
                  </a:cubicBezTo>
                  <a:cubicBezTo>
                    <a:pt x="375993" y="215655"/>
                    <a:pt x="378848" y="187377"/>
                    <a:pt x="393700" y="165100"/>
                  </a:cubicBezTo>
                  <a:cubicBezTo>
                    <a:pt x="402167" y="152400"/>
                    <a:pt x="410228" y="139420"/>
                    <a:pt x="419100" y="127000"/>
                  </a:cubicBezTo>
                  <a:cubicBezTo>
                    <a:pt x="433511" y="106825"/>
                    <a:pt x="471478" y="52989"/>
                    <a:pt x="495300" y="38100"/>
                  </a:cubicBezTo>
                  <a:cubicBezTo>
                    <a:pt x="547654" y="5379"/>
                    <a:pt x="600308" y="7511"/>
                    <a:pt x="660400" y="0"/>
                  </a:cubicBezTo>
                  <a:cubicBezTo>
                    <a:pt x="698500" y="4233"/>
                    <a:pt x="738333" y="578"/>
                    <a:pt x="774700" y="12700"/>
                  </a:cubicBezTo>
                  <a:cubicBezTo>
                    <a:pt x="803660" y="22353"/>
                    <a:pt x="821940" y="53847"/>
                    <a:pt x="850900" y="63500"/>
                  </a:cubicBezTo>
                  <a:cubicBezTo>
                    <a:pt x="863600" y="67733"/>
                    <a:pt x="877298" y="69699"/>
                    <a:pt x="889000" y="76200"/>
                  </a:cubicBezTo>
                  <a:cubicBezTo>
                    <a:pt x="915685" y="91025"/>
                    <a:pt x="939800" y="110067"/>
                    <a:pt x="965200" y="127000"/>
                  </a:cubicBezTo>
                  <a:cubicBezTo>
                    <a:pt x="977900" y="135467"/>
                    <a:pt x="989648" y="145574"/>
                    <a:pt x="1003300" y="152400"/>
                  </a:cubicBezTo>
                  <a:cubicBezTo>
                    <a:pt x="1020233" y="160867"/>
                    <a:pt x="1038694" y="166796"/>
                    <a:pt x="1054100" y="177800"/>
                  </a:cubicBezTo>
                  <a:cubicBezTo>
                    <a:pt x="1137341" y="237258"/>
                    <a:pt x="1048571" y="201357"/>
                    <a:pt x="1130300" y="228600"/>
                  </a:cubicBezTo>
                  <a:cubicBezTo>
                    <a:pt x="1228086" y="326386"/>
                    <a:pt x="1176612" y="284875"/>
                    <a:pt x="1282700" y="355600"/>
                  </a:cubicBezTo>
                  <a:cubicBezTo>
                    <a:pt x="1295400" y="364067"/>
                    <a:pt x="1306320" y="376173"/>
                    <a:pt x="1320800" y="381000"/>
                  </a:cubicBezTo>
                  <a:cubicBezTo>
                    <a:pt x="1346200" y="389467"/>
                    <a:pt x="1374723" y="391548"/>
                    <a:pt x="1397000" y="406400"/>
                  </a:cubicBezTo>
                  <a:cubicBezTo>
                    <a:pt x="1409700" y="414867"/>
                    <a:pt x="1421448" y="424974"/>
                    <a:pt x="1435100" y="431800"/>
                  </a:cubicBezTo>
                  <a:cubicBezTo>
                    <a:pt x="1455400" y="441950"/>
                    <a:pt x="1505011" y="451775"/>
                    <a:pt x="1524000" y="457200"/>
                  </a:cubicBezTo>
                  <a:cubicBezTo>
                    <a:pt x="1536872" y="460878"/>
                    <a:pt x="1548869" y="467864"/>
                    <a:pt x="1562100" y="469900"/>
                  </a:cubicBezTo>
                  <a:cubicBezTo>
                    <a:pt x="1604150" y="476369"/>
                    <a:pt x="1646767" y="478367"/>
                    <a:pt x="1689100" y="482600"/>
                  </a:cubicBezTo>
                  <a:cubicBezTo>
                    <a:pt x="1799167" y="478367"/>
                    <a:pt x="1909413" y="477478"/>
                    <a:pt x="2019300" y="469900"/>
                  </a:cubicBezTo>
                  <a:cubicBezTo>
                    <a:pt x="2032655" y="468979"/>
                    <a:pt x="2044413" y="460447"/>
                    <a:pt x="2057400" y="457200"/>
                  </a:cubicBezTo>
                  <a:cubicBezTo>
                    <a:pt x="2078341" y="451965"/>
                    <a:pt x="2099959" y="449735"/>
                    <a:pt x="2120900" y="444500"/>
                  </a:cubicBezTo>
                  <a:cubicBezTo>
                    <a:pt x="2174548" y="431088"/>
                    <a:pt x="2178446" y="418836"/>
                    <a:pt x="2235200" y="381000"/>
                  </a:cubicBezTo>
                  <a:lnTo>
                    <a:pt x="2273300" y="355600"/>
                  </a:lnTo>
                  <a:cubicBezTo>
                    <a:pt x="2303951" y="309624"/>
                    <a:pt x="2291874" y="331152"/>
                    <a:pt x="2311400" y="29210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8077200" y="2848671"/>
              <a:ext cx="2006600" cy="2447229"/>
            </a:xfrm>
            <a:custGeom>
              <a:avLst/>
              <a:gdLst>
                <a:gd name="connsiteX0" fmla="*/ 152400 w 2006600"/>
                <a:gd name="connsiteY0" fmla="*/ 2447229 h 2447229"/>
                <a:gd name="connsiteX1" fmla="*/ 215900 w 2006600"/>
                <a:gd name="connsiteY1" fmla="*/ 2409129 h 2447229"/>
                <a:gd name="connsiteX2" fmla="*/ 266700 w 2006600"/>
                <a:gd name="connsiteY2" fmla="*/ 2358329 h 2447229"/>
                <a:gd name="connsiteX3" fmla="*/ 304800 w 2006600"/>
                <a:gd name="connsiteY3" fmla="*/ 2332929 h 2447229"/>
                <a:gd name="connsiteX4" fmla="*/ 368300 w 2006600"/>
                <a:gd name="connsiteY4" fmla="*/ 2205929 h 2447229"/>
                <a:gd name="connsiteX5" fmla="*/ 393700 w 2006600"/>
                <a:gd name="connsiteY5" fmla="*/ 2129729 h 2447229"/>
                <a:gd name="connsiteX6" fmla="*/ 406400 w 2006600"/>
                <a:gd name="connsiteY6" fmla="*/ 2028129 h 2447229"/>
                <a:gd name="connsiteX7" fmla="*/ 419100 w 2006600"/>
                <a:gd name="connsiteY7" fmla="*/ 1977329 h 2447229"/>
                <a:gd name="connsiteX8" fmla="*/ 431800 w 2006600"/>
                <a:gd name="connsiteY8" fmla="*/ 1863029 h 2447229"/>
                <a:gd name="connsiteX9" fmla="*/ 419100 w 2006600"/>
                <a:gd name="connsiteY9" fmla="*/ 1405829 h 2447229"/>
                <a:gd name="connsiteX10" fmla="*/ 406400 w 2006600"/>
                <a:gd name="connsiteY10" fmla="*/ 1367729 h 2447229"/>
                <a:gd name="connsiteX11" fmla="*/ 381000 w 2006600"/>
                <a:gd name="connsiteY11" fmla="*/ 1253429 h 2447229"/>
                <a:gd name="connsiteX12" fmla="*/ 368300 w 2006600"/>
                <a:gd name="connsiteY12" fmla="*/ 1215329 h 2447229"/>
                <a:gd name="connsiteX13" fmla="*/ 355600 w 2006600"/>
                <a:gd name="connsiteY13" fmla="*/ 1151829 h 2447229"/>
                <a:gd name="connsiteX14" fmla="*/ 342900 w 2006600"/>
                <a:gd name="connsiteY14" fmla="*/ 1113729 h 2447229"/>
                <a:gd name="connsiteX15" fmla="*/ 330200 w 2006600"/>
                <a:gd name="connsiteY15" fmla="*/ 1062929 h 2447229"/>
                <a:gd name="connsiteX16" fmla="*/ 304800 w 2006600"/>
                <a:gd name="connsiteY16" fmla="*/ 986729 h 2447229"/>
                <a:gd name="connsiteX17" fmla="*/ 254000 w 2006600"/>
                <a:gd name="connsiteY17" fmla="*/ 872429 h 2447229"/>
                <a:gd name="connsiteX18" fmla="*/ 228600 w 2006600"/>
                <a:gd name="connsiteY18" fmla="*/ 821629 h 2447229"/>
                <a:gd name="connsiteX19" fmla="*/ 203200 w 2006600"/>
                <a:gd name="connsiteY19" fmla="*/ 745429 h 2447229"/>
                <a:gd name="connsiteX20" fmla="*/ 177800 w 2006600"/>
                <a:gd name="connsiteY20" fmla="*/ 694629 h 2447229"/>
                <a:gd name="connsiteX21" fmla="*/ 165100 w 2006600"/>
                <a:gd name="connsiteY21" fmla="*/ 643829 h 2447229"/>
                <a:gd name="connsiteX22" fmla="*/ 152400 w 2006600"/>
                <a:gd name="connsiteY22" fmla="*/ 605729 h 2447229"/>
                <a:gd name="connsiteX23" fmla="*/ 139700 w 2006600"/>
                <a:gd name="connsiteY23" fmla="*/ 542229 h 2447229"/>
                <a:gd name="connsiteX24" fmla="*/ 127000 w 2006600"/>
                <a:gd name="connsiteY24" fmla="*/ 504129 h 2447229"/>
                <a:gd name="connsiteX25" fmla="*/ 101600 w 2006600"/>
                <a:gd name="connsiteY25" fmla="*/ 402529 h 2447229"/>
                <a:gd name="connsiteX26" fmla="*/ 76200 w 2006600"/>
                <a:gd name="connsiteY26" fmla="*/ 364429 h 2447229"/>
                <a:gd name="connsiteX27" fmla="*/ 50800 w 2006600"/>
                <a:gd name="connsiteY27" fmla="*/ 275529 h 2447229"/>
                <a:gd name="connsiteX28" fmla="*/ 25400 w 2006600"/>
                <a:gd name="connsiteY28" fmla="*/ 199329 h 2447229"/>
                <a:gd name="connsiteX29" fmla="*/ 12700 w 2006600"/>
                <a:gd name="connsiteY29" fmla="*/ 161229 h 2447229"/>
                <a:gd name="connsiteX30" fmla="*/ 0 w 2006600"/>
                <a:gd name="connsiteY30" fmla="*/ 110429 h 2447229"/>
                <a:gd name="connsiteX31" fmla="*/ 25400 w 2006600"/>
                <a:gd name="connsiteY31" fmla="*/ 8829 h 2447229"/>
                <a:gd name="connsiteX32" fmla="*/ 190500 w 2006600"/>
                <a:gd name="connsiteY32" fmla="*/ 21529 h 2447229"/>
                <a:gd name="connsiteX33" fmla="*/ 279400 w 2006600"/>
                <a:gd name="connsiteY33" fmla="*/ 46929 h 2447229"/>
                <a:gd name="connsiteX34" fmla="*/ 317500 w 2006600"/>
                <a:gd name="connsiteY34" fmla="*/ 72329 h 2447229"/>
                <a:gd name="connsiteX35" fmla="*/ 355600 w 2006600"/>
                <a:gd name="connsiteY35" fmla="*/ 85029 h 2447229"/>
                <a:gd name="connsiteX36" fmla="*/ 444500 w 2006600"/>
                <a:gd name="connsiteY36" fmla="*/ 135829 h 2447229"/>
                <a:gd name="connsiteX37" fmla="*/ 520700 w 2006600"/>
                <a:gd name="connsiteY37" fmla="*/ 212029 h 2447229"/>
                <a:gd name="connsiteX38" fmla="*/ 635000 w 2006600"/>
                <a:gd name="connsiteY38" fmla="*/ 313629 h 2447229"/>
                <a:gd name="connsiteX39" fmla="*/ 685800 w 2006600"/>
                <a:gd name="connsiteY39" fmla="*/ 389829 h 2447229"/>
                <a:gd name="connsiteX40" fmla="*/ 698500 w 2006600"/>
                <a:gd name="connsiteY40" fmla="*/ 427929 h 2447229"/>
                <a:gd name="connsiteX41" fmla="*/ 762000 w 2006600"/>
                <a:gd name="connsiteY41" fmla="*/ 504129 h 2447229"/>
                <a:gd name="connsiteX42" fmla="*/ 774700 w 2006600"/>
                <a:gd name="connsiteY42" fmla="*/ 542229 h 2447229"/>
                <a:gd name="connsiteX43" fmla="*/ 812800 w 2006600"/>
                <a:gd name="connsiteY43" fmla="*/ 580329 h 2447229"/>
                <a:gd name="connsiteX44" fmla="*/ 876300 w 2006600"/>
                <a:gd name="connsiteY44" fmla="*/ 656529 h 2447229"/>
                <a:gd name="connsiteX45" fmla="*/ 939800 w 2006600"/>
                <a:gd name="connsiteY45" fmla="*/ 732729 h 2447229"/>
                <a:gd name="connsiteX46" fmla="*/ 1016000 w 2006600"/>
                <a:gd name="connsiteY46" fmla="*/ 808929 h 2447229"/>
                <a:gd name="connsiteX47" fmla="*/ 1041400 w 2006600"/>
                <a:gd name="connsiteY47" fmla="*/ 847029 h 2447229"/>
                <a:gd name="connsiteX48" fmla="*/ 1117600 w 2006600"/>
                <a:gd name="connsiteY48" fmla="*/ 923229 h 2447229"/>
                <a:gd name="connsiteX49" fmla="*/ 1155700 w 2006600"/>
                <a:gd name="connsiteY49" fmla="*/ 974029 h 2447229"/>
                <a:gd name="connsiteX50" fmla="*/ 1193800 w 2006600"/>
                <a:gd name="connsiteY50" fmla="*/ 1012129 h 2447229"/>
                <a:gd name="connsiteX51" fmla="*/ 1219200 w 2006600"/>
                <a:gd name="connsiteY51" fmla="*/ 1050229 h 2447229"/>
                <a:gd name="connsiteX52" fmla="*/ 1257300 w 2006600"/>
                <a:gd name="connsiteY52" fmla="*/ 1088329 h 2447229"/>
                <a:gd name="connsiteX53" fmla="*/ 1282700 w 2006600"/>
                <a:gd name="connsiteY53" fmla="*/ 1126429 h 2447229"/>
                <a:gd name="connsiteX54" fmla="*/ 1358900 w 2006600"/>
                <a:gd name="connsiteY54" fmla="*/ 1177229 h 2447229"/>
                <a:gd name="connsiteX55" fmla="*/ 1397000 w 2006600"/>
                <a:gd name="connsiteY55" fmla="*/ 1202629 h 2447229"/>
                <a:gd name="connsiteX56" fmla="*/ 1485900 w 2006600"/>
                <a:gd name="connsiteY56" fmla="*/ 1228029 h 2447229"/>
                <a:gd name="connsiteX57" fmla="*/ 1778000 w 2006600"/>
                <a:gd name="connsiteY57" fmla="*/ 1215329 h 2447229"/>
                <a:gd name="connsiteX58" fmla="*/ 1854200 w 2006600"/>
                <a:gd name="connsiteY58" fmla="*/ 1177229 h 2447229"/>
                <a:gd name="connsiteX59" fmla="*/ 1892300 w 2006600"/>
                <a:gd name="connsiteY59" fmla="*/ 1164529 h 2447229"/>
                <a:gd name="connsiteX60" fmla="*/ 1930400 w 2006600"/>
                <a:gd name="connsiteY60" fmla="*/ 1126429 h 2447229"/>
                <a:gd name="connsiteX61" fmla="*/ 2006600 w 2006600"/>
                <a:gd name="connsiteY61" fmla="*/ 1101029 h 244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06600" h="2447229">
                  <a:moveTo>
                    <a:pt x="152400" y="2447229"/>
                  </a:moveTo>
                  <a:cubicBezTo>
                    <a:pt x="173567" y="2434529"/>
                    <a:pt x="196415" y="2424284"/>
                    <a:pt x="215900" y="2409129"/>
                  </a:cubicBezTo>
                  <a:cubicBezTo>
                    <a:pt x="234803" y="2394427"/>
                    <a:pt x="248518" y="2373914"/>
                    <a:pt x="266700" y="2358329"/>
                  </a:cubicBezTo>
                  <a:cubicBezTo>
                    <a:pt x="278289" y="2348396"/>
                    <a:pt x="292100" y="2341396"/>
                    <a:pt x="304800" y="2332929"/>
                  </a:cubicBezTo>
                  <a:cubicBezTo>
                    <a:pt x="378068" y="2223027"/>
                    <a:pt x="340886" y="2297310"/>
                    <a:pt x="368300" y="2205929"/>
                  </a:cubicBezTo>
                  <a:cubicBezTo>
                    <a:pt x="375993" y="2180284"/>
                    <a:pt x="393700" y="2129729"/>
                    <a:pt x="393700" y="2129729"/>
                  </a:cubicBezTo>
                  <a:cubicBezTo>
                    <a:pt x="397933" y="2095862"/>
                    <a:pt x="400789" y="2061795"/>
                    <a:pt x="406400" y="2028129"/>
                  </a:cubicBezTo>
                  <a:cubicBezTo>
                    <a:pt x="409269" y="2010912"/>
                    <a:pt x="416446" y="1994581"/>
                    <a:pt x="419100" y="1977329"/>
                  </a:cubicBezTo>
                  <a:cubicBezTo>
                    <a:pt x="424929" y="1939440"/>
                    <a:pt x="427567" y="1901129"/>
                    <a:pt x="431800" y="1863029"/>
                  </a:cubicBezTo>
                  <a:cubicBezTo>
                    <a:pt x="427567" y="1710629"/>
                    <a:pt x="426908" y="1558088"/>
                    <a:pt x="419100" y="1405829"/>
                  </a:cubicBezTo>
                  <a:cubicBezTo>
                    <a:pt x="418414" y="1392460"/>
                    <a:pt x="409647" y="1380716"/>
                    <a:pt x="406400" y="1367729"/>
                  </a:cubicBezTo>
                  <a:cubicBezTo>
                    <a:pt x="380211" y="1262974"/>
                    <a:pt x="407075" y="1344690"/>
                    <a:pt x="381000" y="1253429"/>
                  </a:cubicBezTo>
                  <a:cubicBezTo>
                    <a:pt x="377322" y="1240557"/>
                    <a:pt x="371547" y="1228316"/>
                    <a:pt x="368300" y="1215329"/>
                  </a:cubicBezTo>
                  <a:cubicBezTo>
                    <a:pt x="363065" y="1194388"/>
                    <a:pt x="360835" y="1172770"/>
                    <a:pt x="355600" y="1151829"/>
                  </a:cubicBezTo>
                  <a:cubicBezTo>
                    <a:pt x="352353" y="1138842"/>
                    <a:pt x="346578" y="1126601"/>
                    <a:pt x="342900" y="1113729"/>
                  </a:cubicBezTo>
                  <a:cubicBezTo>
                    <a:pt x="338105" y="1096946"/>
                    <a:pt x="335216" y="1079647"/>
                    <a:pt x="330200" y="1062929"/>
                  </a:cubicBezTo>
                  <a:cubicBezTo>
                    <a:pt x="322507" y="1037284"/>
                    <a:pt x="319652" y="1009006"/>
                    <a:pt x="304800" y="986729"/>
                  </a:cubicBezTo>
                  <a:cubicBezTo>
                    <a:pt x="230085" y="874656"/>
                    <a:pt x="344680" y="1053789"/>
                    <a:pt x="254000" y="872429"/>
                  </a:cubicBezTo>
                  <a:cubicBezTo>
                    <a:pt x="245533" y="855496"/>
                    <a:pt x="235631" y="839207"/>
                    <a:pt x="228600" y="821629"/>
                  </a:cubicBezTo>
                  <a:cubicBezTo>
                    <a:pt x="218656" y="796770"/>
                    <a:pt x="215174" y="769376"/>
                    <a:pt x="203200" y="745429"/>
                  </a:cubicBezTo>
                  <a:cubicBezTo>
                    <a:pt x="194733" y="728496"/>
                    <a:pt x="184447" y="712356"/>
                    <a:pt x="177800" y="694629"/>
                  </a:cubicBezTo>
                  <a:cubicBezTo>
                    <a:pt x="171671" y="678286"/>
                    <a:pt x="169895" y="660612"/>
                    <a:pt x="165100" y="643829"/>
                  </a:cubicBezTo>
                  <a:cubicBezTo>
                    <a:pt x="161422" y="630957"/>
                    <a:pt x="155647" y="618716"/>
                    <a:pt x="152400" y="605729"/>
                  </a:cubicBezTo>
                  <a:cubicBezTo>
                    <a:pt x="147165" y="584788"/>
                    <a:pt x="144935" y="563170"/>
                    <a:pt x="139700" y="542229"/>
                  </a:cubicBezTo>
                  <a:cubicBezTo>
                    <a:pt x="136453" y="529242"/>
                    <a:pt x="130522" y="517044"/>
                    <a:pt x="127000" y="504129"/>
                  </a:cubicBezTo>
                  <a:cubicBezTo>
                    <a:pt x="117815" y="470450"/>
                    <a:pt x="120964" y="431575"/>
                    <a:pt x="101600" y="402529"/>
                  </a:cubicBezTo>
                  <a:cubicBezTo>
                    <a:pt x="93133" y="389829"/>
                    <a:pt x="83026" y="378081"/>
                    <a:pt x="76200" y="364429"/>
                  </a:cubicBezTo>
                  <a:cubicBezTo>
                    <a:pt x="65530" y="343089"/>
                    <a:pt x="56904" y="295874"/>
                    <a:pt x="50800" y="275529"/>
                  </a:cubicBezTo>
                  <a:cubicBezTo>
                    <a:pt x="43107" y="249884"/>
                    <a:pt x="33867" y="224729"/>
                    <a:pt x="25400" y="199329"/>
                  </a:cubicBezTo>
                  <a:cubicBezTo>
                    <a:pt x="21167" y="186629"/>
                    <a:pt x="15947" y="174216"/>
                    <a:pt x="12700" y="161229"/>
                  </a:cubicBezTo>
                  <a:lnTo>
                    <a:pt x="0" y="110429"/>
                  </a:lnTo>
                  <a:cubicBezTo>
                    <a:pt x="8467" y="76562"/>
                    <a:pt x="-6234" y="23591"/>
                    <a:pt x="25400" y="8829"/>
                  </a:cubicBezTo>
                  <a:cubicBezTo>
                    <a:pt x="75418" y="-14513"/>
                    <a:pt x="135682" y="15080"/>
                    <a:pt x="190500" y="21529"/>
                  </a:cubicBezTo>
                  <a:cubicBezTo>
                    <a:pt x="201142" y="22781"/>
                    <a:pt x="265502" y="39980"/>
                    <a:pt x="279400" y="46929"/>
                  </a:cubicBezTo>
                  <a:cubicBezTo>
                    <a:pt x="293052" y="53755"/>
                    <a:pt x="303848" y="65503"/>
                    <a:pt x="317500" y="72329"/>
                  </a:cubicBezTo>
                  <a:cubicBezTo>
                    <a:pt x="329474" y="78316"/>
                    <a:pt x="343295" y="79756"/>
                    <a:pt x="355600" y="85029"/>
                  </a:cubicBezTo>
                  <a:cubicBezTo>
                    <a:pt x="400716" y="104365"/>
                    <a:pt x="406236" y="110320"/>
                    <a:pt x="444500" y="135829"/>
                  </a:cubicBezTo>
                  <a:cubicBezTo>
                    <a:pt x="493001" y="208580"/>
                    <a:pt x="441936" y="141142"/>
                    <a:pt x="520700" y="212029"/>
                  </a:cubicBezTo>
                  <a:cubicBezTo>
                    <a:pt x="644976" y="323877"/>
                    <a:pt x="551170" y="257742"/>
                    <a:pt x="635000" y="313629"/>
                  </a:cubicBezTo>
                  <a:cubicBezTo>
                    <a:pt x="651933" y="339029"/>
                    <a:pt x="676147" y="360869"/>
                    <a:pt x="685800" y="389829"/>
                  </a:cubicBezTo>
                  <a:cubicBezTo>
                    <a:pt x="690033" y="402529"/>
                    <a:pt x="691074" y="416790"/>
                    <a:pt x="698500" y="427929"/>
                  </a:cubicBezTo>
                  <a:cubicBezTo>
                    <a:pt x="754675" y="512191"/>
                    <a:pt x="720449" y="421027"/>
                    <a:pt x="762000" y="504129"/>
                  </a:cubicBezTo>
                  <a:cubicBezTo>
                    <a:pt x="767987" y="516103"/>
                    <a:pt x="767274" y="531090"/>
                    <a:pt x="774700" y="542229"/>
                  </a:cubicBezTo>
                  <a:cubicBezTo>
                    <a:pt x="784663" y="557173"/>
                    <a:pt x="802361" y="565714"/>
                    <a:pt x="812800" y="580329"/>
                  </a:cubicBezTo>
                  <a:cubicBezTo>
                    <a:pt x="871393" y="662359"/>
                    <a:pt x="801190" y="606456"/>
                    <a:pt x="876300" y="656529"/>
                  </a:cubicBezTo>
                  <a:cubicBezTo>
                    <a:pt x="900556" y="729298"/>
                    <a:pt x="870602" y="663531"/>
                    <a:pt x="939800" y="732729"/>
                  </a:cubicBezTo>
                  <a:cubicBezTo>
                    <a:pt x="1034316" y="827245"/>
                    <a:pt x="926210" y="749069"/>
                    <a:pt x="1016000" y="808929"/>
                  </a:cubicBezTo>
                  <a:cubicBezTo>
                    <a:pt x="1024467" y="821629"/>
                    <a:pt x="1031259" y="835621"/>
                    <a:pt x="1041400" y="847029"/>
                  </a:cubicBezTo>
                  <a:cubicBezTo>
                    <a:pt x="1065265" y="873877"/>
                    <a:pt x="1096047" y="894492"/>
                    <a:pt x="1117600" y="923229"/>
                  </a:cubicBezTo>
                  <a:cubicBezTo>
                    <a:pt x="1130300" y="940162"/>
                    <a:pt x="1141925" y="957958"/>
                    <a:pt x="1155700" y="974029"/>
                  </a:cubicBezTo>
                  <a:cubicBezTo>
                    <a:pt x="1167389" y="987666"/>
                    <a:pt x="1182302" y="998331"/>
                    <a:pt x="1193800" y="1012129"/>
                  </a:cubicBezTo>
                  <a:cubicBezTo>
                    <a:pt x="1203571" y="1023855"/>
                    <a:pt x="1209429" y="1038503"/>
                    <a:pt x="1219200" y="1050229"/>
                  </a:cubicBezTo>
                  <a:cubicBezTo>
                    <a:pt x="1230698" y="1064027"/>
                    <a:pt x="1245802" y="1074531"/>
                    <a:pt x="1257300" y="1088329"/>
                  </a:cubicBezTo>
                  <a:cubicBezTo>
                    <a:pt x="1267071" y="1100055"/>
                    <a:pt x="1271213" y="1116378"/>
                    <a:pt x="1282700" y="1126429"/>
                  </a:cubicBezTo>
                  <a:cubicBezTo>
                    <a:pt x="1305674" y="1146531"/>
                    <a:pt x="1333500" y="1160296"/>
                    <a:pt x="1358900" y="1177229"/>
                  </a:cubicBezTo>
                  <a:cubicBezTo>
                    <a:pt x="1371600" y="1185696"/>
                    <a:pt x="1382192" y="1198927"/>
                    <a:pt x="1397000" y="1202629"/>
                  </a:cubicBezTo>
                  <a:cubicBezTo>
                    <a:pt x="1460787" y="1218576"/>
                    <a:pt x="1431241" y="1209809"/>
                    <a:pt x="1485900" y="1228029"/>
                  </a:cubicBezTo>
                  <a:cubicBezTo>
                    <a:pt x="1583267" y="1223796"/>
                    <a:pt x="1680828" y="1222804"/>
                    <a:pt x="1778000" y="1215329"/>
                  </a:cubicBezTo>
                  <a:cubicBezTo>
                    <a:pt x="1815726" y="1212427"/>
                    <a:pt x="1821898" y="1193380"/>
                    <a:pt x="1854200" y="1177229"/>
                  </a:cubicBezTo>
                  <a:cubicBezTo>
                    <a:pt x="1866174" y="1171242"/>
                    <a:pt x="1879600" y="1168762"/>
                    <a:pt x="1892300" y="1164529"/>
                  </a:cubicBezTo>
                  <a:cubicBezTo>
                    <a:pt x="1905000" y="1151829"/>
                    <a:pt x="1914700" y="1135151"/>
                    <a:pt x="1930400" y="1126429"/>
                  </a:cubicBezTo>
                  <a:cubicBezTo>
                    <a:pt x="1953805" y="1113426"/>
                    <a:pt x="2006600" y="1101029"/>
                    <a:pt x="2006600" y="110102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9410700" y="2095500"/>
              <a:ext cx="2006600" cy="2006600"/>
            </a:xfrm>
            <a:custGeom>
              <a:avLst/>
              <a:gdLst>
                <a:gd name="connsiteX0" fmla="*/ 533400 w 2006600"/>
                <a:gd name="connsiteY0" fmla="*/ 2006600 h 2006600"/>
                <a:gd name="connsiteX1" fmla="*/ 546100 w 2006600"/>
                <a:gd name="connsiteY1" fmla="*/ 1930400 h 2006600"/>
                <a:gd name="connsiteX2" fmla="*/ 533400 w 2006600"/>
                <a:gd name="connsiteY2" fmla="*/ 1727200 h 2006600"/>
                <a:gd name="connsiteX3" fmla="*/ 495300 w 2006600"/>
                <a:gd name="connsiteY3" fmla="*/ 1600200 h 2006600"/>
                <a:gd name="connsiteX4" fmla="*/ 482600 w 2006600"/>
                <a:gd name="connsiteY4" fmla="*/ 1562100 h 2006600"/>
                <a:gd name="connsiteX5" fmla="*/ 457200 w 2006600"/>
                <a:gd name="connsiteY5" fmla="*/ 1524000 h 2006600"/>
                <a:gd name="connsiteX6" fmla="*/ 444500 w 2006600"/>
                <a:gd name="connsiteY6" fmla="*/ 1473200 h 2006600"/>
                <a:gd name="connsiteX7" fmla="*/ 419100 w 2006600"/>
                <a:gd name="connsiteY7" fmla="*/ 1397000 h 2006600"/>
                <a:gd name="connsiteX8" fmla="*/ 406400 w 2006600"/>
                <a:gd name="connsiteY8" fmla="*/ 1346200 h 2006600"/>
                <a:gd name="connsiteX9" fmla="*/ 381000 w 2006600"/>
                <a:gd name="connsiteY9" fmla="*/ 1295400 h 2006600"/>
                <a:gd name="connsiteX10" fmla="*/ 355600 w 2006600"/>
                <a:gd name="connsiteY10" fmla="*/ 1193800 h 2006600"/>
                <a:gd name="connsiteX11" fmla="*/ 330200 w 2006600"/>
                <a:gd name="connsiteY11" fmla="*/ 1143000 h 2006600"/>
                <a:gd name="connsiteX12" fmla="*/ 304800 w 2006600"/>
                <a:gd name="connsiteY12" fmla="*/ 1066800 h 2006600"/>
                <a:gd name="connsiteX13" fmla="*/ 292100 w 2006600"/>
                <a:gd name="connsiteY13" fmla="*/ 1016000 h 2006600"/>
                <a:gd name="connsiteX14" fmla="*/ 254000 w 2006600"/>
                <a:gd name="connsiteY14" fmla="*/ 927100 h 2006600"/>
                <a:gd name="connsiteX15" fmla="*/ 241300 w 2006600"/>
                <a:gd name="connsiteY15" fmla="*/ 876300 h 2006600"/>
                <a:gd name="connsiteX16" fmla="*/ 203200 w 2006600"/>
                <a:gd name="connsiteY16" fmla="*/ 812800 h 2006600"/>
                <a:gd name="connsiteX17" fmla="*/ 177800 w 2006600"/>
                <a:gd name="connsiteY17" fmla="*/ 736600 h 2006600"/>
                <a:gd name="connsiteX18" fmla="*/ 152400 w 2006600"/>
                <a:gd name="connsiteY18" fmla="*/ 698500 h 2006600"/>
                <a:gd name="connsiteX19" fmla="*/ 101600 w 2006600"/>
                <a:gd name="connsiteY19" fmla="*/ 596900 h 2006600"/>
                <a:gd name="connsiteX20" fmla="*/ 76200 w 2006600"/>
                <a:gd name="connsiteY20" fmla="*/ 495300 h 2006600"/>
                <a:gd name="connsiteX21" fmla="*/ 50800 w 2006600"/>
                <a:gd name="connsiteY21" fmla="*/ 457200 h 2006600"/>
                <a:gd name="connsiteX22" fmla="*/ 25400 w 2006600"/>
                <a:gd name="connsiteY22" fmla="*/ 330200 h 2006600"/>
                <a:gd name="connsiteX23" fmla="*/ 12700 w 2006600"/>
                <a:gd name="connsiteY23" fmla="*/ 279400 h 2006600"/>
                <a:gd name="connsiteX24" fmla="*/ 0 w 2006600"/>
                <a:gd name="connsiteY24" fmla="*/ 203200 h 2006600"/>
                <a:gd name="connsiteX25" fmla="*/ 63500 w 2006600"/>
                <a:gd name="connsiteY25" fmla="*/ 25400 h 2006600"/>
                <a:gd name="connsiteX26" fmla="*/ 101600 w 2006600"/>
                <a:gd name="connsiteY26" fmla="*/ 0 h 2006600"/>
                <a:gd name="connsiteX27" fmla="*/ 355600 w 2006600"/>
                <a:gd name="connsiteY27" fmla="*/ 12700 h 2006600"/>
                <a:gd name="connsiteX28" fmla="*/ 444500 w 2006600"/>
                <a:gd name="connsiteY28" fmla="*/ 38100 h 2006600"/>
                <a:gd name="connsiteX29" fmla="*/ 495300 w 2006600"/>
                <a:gd name="connsiteY29" fmla="*/ 50800 h 2006600"/>
                <a:gd name="connsiteX30" fmla="*/ 533400 w 2006600"/>
                <a:gd name="connsiteY30" fmla="*/ 76200 h 2006600"/>
                <a:gd name="connsiteX31" fmla="*/ 609600 w 2006600"/>
                <a:gd name="connsiteY31" fmla="*/ 101600 h 2006600"/>
                <a:gd name="connsiteX32" fmla="*/ 685800 w 2006600"/>
                <a:gd name="connsiteY32" fmla="*/ 152400 h 2006600"/>
                <a:gd name="connsiteX33" fmla="*/ 736600 w 2006600"/>
                <a:gd name="connsiteY33" fmla="*/ 177800 h 2006600"/>
                <a:gd name="connsiteX34" fmla="*/ 812800 w 2006600"/>
                <a:gd name="connsiteY34" fmla="*/ 254000 h 2006600"/>
                <a:gd name="connsiteX35" fmla="*/ 850900 w 2006600"/>
                <a:gd name="connsiteY35" fmla="*/ 266700 h 2006600"/>
                <a:gd name="connsiteX36" fmla="*/ 889000 w 2006600"/>
                <a:gd name="connsiteY36" fmla="*/ 292100 h 2006600"/>
                <a:gd name="connsiteX37" fmla="*/ 939800 w 2006600"/>
                <a:gd name="connsiteY37" fmla="*/ 317500 h 2006600"/>
                <a:gd name="connsiteX38" fmla="*/ 1016000 w 2006600"/>
                <a:gd name="connsiteY38" fmla="*/ 393700 h 2006600"/>
                <a:gd name="connsiteX39" fmla="*/ 1041400 w 2006600"/>
                <a:gd name="connsiteY39" fmla="*/ 431800 h 2006600"/>
                <a:gd name="connsiteX40" fmla="*/ 1117600 w 2006600"/>
                <a:gd name="connsiteY40" fmla="*/ 482600 h 2006600"/>
                <a:gd name="connsiteX41" fmla="*/ 1244600 w 2006600"/>
                <a:gd name="connsiteY41" fmla="*/ 596900 h 2006600"/>
                <a:gd name="connsiteX42" fmla="*/ 1308100 w 2006600"/>
                <a:gd name="connsiteY42" fmla="*/ 673100 h 2006600"/>
                <a:gd name="connsiteX43" fmla="*/ 1397000 w 2006600"/>
                <a:gd name="connsiteY43" fmla="*/ 774700 h 2006600"/>
                <a:gd name="connsiteX44" fmla="*/ 1422400 w 2006600"/>
                <a:gd name="connsiteY44" fmla="*/ 812800 h 2006600"/>
                <a:gd name="connsiteX45" fmla="*/ 1511300 w 2006600"/>
                <a:gd name="connsiteY45" fmla="*/ 863600 h 2006600"/>
                <a:gd name="connsiteX46" fmla="*/ 1549400 w 2006600"/>
                <a:gd name="connsiteY46" fmla="*/ 876300 h 2006600"/>
                <a:gd name="connsiteX47" fmla="*/ 1587500 w 2006600"/>
                <a:gd name="connsiteY47" fmla="*/ 901700 h 2006600"/>
                <a:gd name="connsiteX48" fmla="*/ 1625600 w 2006600"/>
                <a:gd name="connsiteY48" fmla="*/ 914400 h 2006600"/>
                <a:gd name="connsiteX49" fmla="*/ 1663700 w 2006600"/>
                <a:gd name="connsiteY49" fmla="*/ 939800 h 2006600"/>
                <a:gd name="connsiteX50" fmla="*/ 1714500 w 2006600"/>
                <a:gd name="connsiteY50" fmla="*/ 952500 h 2006600"/>
                <a:gd name="connsiteX51" fmla="*/ 1803400 w 2006600"/>
                <a:gd name="connsiteY51" fmla="*/ 977900 h 2006600"/>
                <a:gd name="connsiteX52" fmla="*/ 2006600 w 2006600"/>
                <a:gd name="connsiteY52" fmla="*/ 97790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006600" h="2006600">
                  <a:moveTo>
                    <a:pt x="533400" y="2006600"/>
                  </a:moveTo>
                  <a:cubicBezTo>
                    <a:pt x="537633" y="1981200"/>
                    <a:pt x="546100" y="1956150"/>
                    <a:pt x="546100" y="1930400"/>
                  </a:cubicBezTo>
                  <a:cubicBezTo>
                    <a:pt x="546100" y="1862535"/>
                    <a:pt x="540153" y="1794729"/>
                    <a:pt x="533400" y="1727200"/>
                  </a:cubicBezTo>
                  <a:cubicBezTo>
                    <a:pt x="530658" y="1699781"/>
                    <a:pt x="500984" y="1617252"/>
                    <a:pt x="495300" y="1600200"/>
                  </a:cubicBezTo>
                  <a:cubicBezTo>
                    <a:pt x="491067" y="1587500"/>
                    <a:pt x="490026" y="1573239"/>
                    <a:pt x="482600" y="1562100"/>
                  </a:cubicBezTo>
                  <a:lnTo>
                    <a:pt x="457200" y="1524000"/>
                  </a:lnTo>
                  <a:cubicBezTo>
                    <a:pt x="452967" y="1507067"/>
                    <a:pt x="449516" y="1489918"/>
                    <a:pt x="444500" y="1473200"/>
                  </a:cubicBezTo>
                  <a:cubicBezTo>
                    <a:pt x="436807" y="1447555"/>
                    <a:pt x="425594" y="1422975"/>
                    <a:pt x="419100" y="1397000"/>
                  </a:cubicBezTo>
                  <a:cubicBezTo>
                    <a:pt x="414867" y="1380067"/>
                    <a:pt x="412529" y="1362543"/>
                    <a:pt x="406400" y="1346200"/>
                  </a:cubicBezTo>
                  <a:cubicBezTo>
                    <a:pt x="399753" y="1328473"/>
                    <a:pt x="389467" y="1312333"/>
                    <a:pt x="381000" y="1295400"/>
                  </a:cubicBezTo>
                  <a:cubicBezTo>
                    <a:pt x="373546" y="1258129"/>
                    <a:pt x="370245" y="1227971"/>
                    <a:pt x="355600" y="1193800"/>
                  </a:cubicBezTo>
                  <a:cubicBezTo>
                    <a:pt x="348142" y="1176399"/>
                    <a:pt x="337231" y="1160578"/>
                    <a:pt x="330200" y="1143000"/>
                  </a:cubicBezTo>
                  <a:cubicBezTo>
                    <a:pt x="320256" y="1118141"/>
                    <a:pt x="311294" y="1092775"/>
                    <a:pt x="304800" y="1066800"/>
                  </a:cubicBezTo>
                  <a:cubicBezTo>
                    <a:pt x="300567" y="1049867"/>
                    <a:pt x="298229" y="1032343"/>
                    <a:pt x="292100" y="1016000"/>
                  </a:cubicBezTo>
                  <a:cubicBezTo>
                    <a:pt x="251460" y="907627"/>
                    <a:pt x="279230" y="1015404"/>
                    <a:pt x="254000" y="927100"/>
                  </a:cubicBezTo>
                  <a:cubicBezTo>
                    <a:pt x="249205" y="910317"/>
                    <a:pt x="248389" y="892250"/>
                    <a:pt x="241300" y="876300"/>
                  </a:cubicBezTo>
                  <a:cubicBezTo>
                    <a:pt x="231275" y="853743"/>
                    <a:pt x="213414" y="835272"/>
                    <a:pt x="203200" y="812800"/>
                  </a:cubicBezTo>
                  <a:cubicBezTo>
                    <a:pt x="192121" y="788426"/>
                    <a:pt x="192652" y="758877"/>
                    <a:pt x="177800" y="736600"/>
                  </a:cubicBezTo>
                  <a:cubicBezTo>
                    <a:pt x="169333" y="723900"/>
                    <a:pt x="159709" y="711900"/>
                    <a:pt x="152400" y="698500"/>
                  </a:cubicBezTo>
                  <a:cubicBezTo>
                    <a:pt x="134269" y="665259"/>
                    <a:pt x="101600" y="596900"/>
                    <a:pt x="101600" y="596900"/>
                  </a:cubicBezTo>
                  <a:cubicBezTo>
                    <a:pt x="96770" y="572748"/>
                    <a:pt x="89217" y="521335"/>
                    <a:pt x="76200" y="495300"/>
                  </a:cubicBezTo>
                  <a:cubicBezTo>
                    <a:pt x="69374" y="481648"/>
                    <a:pt x="59267" y="469900"/>
                    <a:pt x="50800" y="457200"/>
                  </a:cubicBezTo>
                  <a:cubicBezTo>
                    <a:pt x="42333" y="414867"/>
                    <a:pt x="35871" y="372083"/>
                    <a:pt x="25400" y="330200"/>
                  </a:cubicBezTo>
                  <a:cubicBezTo>
                    <a:pt x="21167" y="313267"/>
                    <a:pt x="16123" y="296516"/>
                    <a:pt x="12700" y="279400"/>
                  </a:cubicBezTo>
                  <a:cubicBezTo>
                    <a:pt x="7650" y="254150"/>
                    <a:pt x="4233" y="228600"/>
                    <a:pt x="0" y="203200"/>
                  </a:cubicBezTo>
                  <a:cubicBezTo>
                    <a:pt x="15894" y="12467"/>
                    <a:pt x="-33497" y="80827"/>
                    <a:pt x="63500" y="25400"/>
                  </a:cubicBezTo>
                  <a:cubicBezTo>
                    <a:pt x="76752" y="17827"/>
                    <a:pt x="88900" y="8467"/>
                    <a:pt x="101600" y="0"/>
                  </a:cubicBezTo>
                  <a:cubicBezTo>
                    <a:pt x="186267" y="4233"/>
                    <a:pt x="271120" y="5660"/>
                    <a:pt x="355600" y="12700"/>
                  </a:cubicBezTo>
                  <a:cubicBezTo>
                    <a:pt x="383625" y="15035"/>
                    <a:pt x="417270" y="30320"/>
                    <a:pt x="444500" y="38100"/>
                  </a:cubicBezTo>
                  <a:cubicBezTo>
                    <a:pt x="461283" y="42895"/>
                    <a:pt x="478367" y="46567"/>
                    <a:pt x="495300" y="50800"/>
                  </a:cubicBezTo>
                  <a:cubicBezTo>
                    <a:pt x="508000" y="59267"/>
                    <a:pt x="519452" y="70001"/>
                    <a:pt x="533400" y="76200"/>
                  </a:cubicBezTo>
                  <a:cubicBezTo>
                    <a:pt x="557866" y="87074"/>
                    <a:pt x="587323" y="86748"/>
                    <a:pt x="609600" y="101600"/>
                  </a:cubicBezTo>
                  <a:cubicBezTo>
                    <a:pt x="635000" y="118533"/>
                    <a:pt x="658496" y="138748"/>
                    <a:pt x="685800" y="152400"/>
                  </a:cubicBezTo>
                  <a:cubicBezTo>
                    <a:pt x="702733" y="160867"/>
                    <a:pt x="721817" y="165973"/>
                    <a:pt x="736600" y="177800"/>
                  </a:cubicBezTo>
                  <a:cubicBezTo>
                    <a:pt x="764650" y="200240"/>
                    <a:pt x="778722" y="242641"/>
                    <a:pt x="812800" y="254000"/>
                  </a:cubicBezTo>
                  <a:cubicBezTo>
                    <a:pt x="825500" y="258233"/>
                    <a:pt x="838926" y="260713"/>
                    <a:pt x="850900" y="266700"/>
                  </a:cubicBezTo>
                  <a:cubicBezTo>
                    <a:pt x="864552" y="273526"/>
                    <a:pt x="875748" y="284527"/>
                    <a:pt x="889000" y="292100"/>
                  </a:cubicBezTo>
                  <a:cubicBezTo>
                    <a:pt x="905438" y="301493"/>
                    <a:pt x="922867" y="309033"/>
                    <a:pt x="939800" y="317500"/>
                  </a:cubicBezTo>
                  <a:cubicBezTo>
                    <a:pt x="999660" y="407290"/>
                    <a:pt x="921484" y="299184"/>
                    <a:pt x="1016000" y="393700"/>
                  </a:cubicBezTo>
                  <a:cubicBezTo>
                    <a:pt x="1026793" y="404493"/>
                    <a:pt x="1029913" y="421749"/>
                    <a:pt x="1041400" y="431800"/>
                  </a:cubicBezTo>
                  <a:cubicBezTo>
                    <a:pt x="1064374" y="451902"/>
                    <a:pt x="1096014" y="461014"/>
                    <a:pt x="1117600" y="482600"/>
                  </a:cubicBezTo>
                  <a:cubicBezTo>
                    <a:pt x="1217293" y="582293"/>
                    <a:pt x="1171631" y="548254"/>
                    <a:pt x="1244600" y="596900"/>
                  </a:cubicBezTo>
                  <a:cubicBezTo>
                    <a:pt x="1335364" y="733046"/>
                    <a:pt x="1194017" y="526421"/>
                    <a:pt x="1308100" y="673100"/>
                  </a:cubicBezTo>
                  <a:cubicBezTo>
                    <a:pt x="1387882" y="775677"/>
                    <a:pt x="1323242" y="725528"/>
                    <a:pt x="1397000" y="774700"/>
                  </a:cubicBezTo>
                  <a:cubicBezTo>
                    <a:pt x="1405467" y="787400"/>
                    <a:pt x="1411607" y="802007"/>
                    <a:pt x="1422400" y="812800"/>
                  </a:cubicBezTo>
                  <a:cubicBezTo>
                    <a:pt x="1438343" y="828743"/>
                    <a:pt x="1493869" y="856129"/>
                    <a:pt x="1511300" y="863600"/>
                  </a:cubicBezTo>
                  <a:cubicBezTo>
                    <a:pt x="1523605" y="868873"/>
                    <a:pt x="1537426" y="870313"/>
                    <a:pt x="1549400" y="876300"/>
                  </a:cubicBezTo>
                  <a:cubicBezTo>
                    <a:pt x="1563052" y="883126"/>
                    <a:pt x="1573848" y="894874"/>
                    <a:pt x="1587500" y="901700"/>
                  </a:cubicBezTo>
                  <a:cubicBezTo>
                    <a:pt x="1599474" y="907687"/>
                    <a:pt x="1613626" y="908413"/>
                    <a:pt x="1625600" y="914400"/>
                  </a:cubicBezTo>
                  <a:cubicBezTo>
                    <a:pt x="1639252" y="921226"/>
                    <a:pt x="1649671" y="933787"/>
                    <a:pt x="1663700" y="939800"/>
                  </a:cubicBezTo>
                  <a:cubicBezTo>
                    <a:pt x="1679743" y="946676"/>
                    <a:pt x="1697717" y="947705"/>
                    <a:pt x="1714500" y="952500"/>
                  </a:cubicBezTo>
                  <a:cubicBezTo>
                    <a:pt x="1738691" y="959412"/>
                    <a:pt x="1779338" y="976697"/>
                    <a:pt x="1803400" y="977900"/>
                  </a:cubicBezTo>
                  <a:cubicBezTo>
                    <a:pt x="1871049" y="981282"/>
                    <a:pt x="1938867" y="977900"/>
                    <a:pt x="2006600" y="97790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72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5540433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ANN Ensemble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567" y="1091682"/>
            <a:ext cx="9792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To improve generalization performance</a:t>
            </a:r>
          </a:p>
          <a:p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Ensemble could be used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0414" y="2412957"/>
            <a:ext cx="11232600" cy="4250003"/>
            <a:chOff x="380414" y="2412957"/>
            <a:chExt cx="11232600" cy="4250003"/>
          </a:xfrm>
        </p:grpSpPr>
        <p:grpSp>
          <p:nvGrpSpPr>
            <p:cNvPr id="3" name="그룹 2"/>
            <p:cNvGrpSpPr/>
            <p:nvPr/>
          </p:nvGrpSpPr>
          <p:grpSpPr>
            <a:xfrm>
              <a:off x="380414" y="3675812"/>
              <a:ext cx="11232600" cy="1800000"/>
              <a:chOff x="380414" y="3688875"/>
              <a:chExt cx="11232600" cy="1800000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0414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2816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5218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7620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0022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2426" y="3688875"/>
                <a:ext cx="1670588" cy="1800000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3031988" y="2412957"/>
              <a:ext cx="6128023" cy="1328432"/>
              <a:chOff x="3031988" y="2412957"/>
              <a:chExt cx="6128023" cy="1328432"/>
            </a:xfrm>
          </p:grpSpPr>
          <p:sp>
            <p:nvSpPr>
              <p:cNvPr id="12" name="오른쪽 화살표 11"/>
              <p:cNvSpPr/>
              <p:nvPr/>
            </p:nvSpPr>
            <p:spPr>
              <a:xfrm rot="16200000">
                <a:off x="5716993" y="298370"/>
                <a:ext cx="758014" cy="6128023"/>
              </a:xfrm>
              <a:prstGeom prst="right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5443083" y="2412957"/>
                <a:ext cx="13058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Output</a:t>
                </a:r>
                <a:endParaRPr lang="ko-KR" altLang="en-US" sz="2400" b="1" dirty="0">
                  <a:latin typeface="Palatino Linotype" panose="02040502050505030304" pitchFamily="18" charset="0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031988" y="5238359"/>
              <a:ext cx="6128023" cy="1424601"/>
              <a:chOff x="3031988" y="5238359"/>
              <a:chExt cx="6128023" cy="1424601"/>
            </a:xfrm>
          </p:grpSpPr>
          <p:sp>
            <p:nvSpPr>
              <p:cNvPr id="378" name="오른쪽 화살표 377"/>
              <p:cNvSpPr/>
              <p:nvPr/>
            </p:nvSpPr>
            <p:spPr>
              <a:xfrm rot="16200000">
                <a:off x="5716993" y="2553354"/>
                <a:ext cx="758014" cy="6128023"/>
              </a:xfrm>
              <a:prstGeom prst="right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5443082" y="6201295"/>
                <a:ext cx="13058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Input</a:t>
                </a:r>
                <a:endParaRPr lang="ko-KR" altLang="en-US" sz="2400" b="1" dirty="0">
                  <a:latin typeface="Palatino Linotype" panose="02040502050505030304" pitchFamily="18" charset="0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5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1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>
                <a:latin typeface="Helvetica95-Black" panose="020B0A00000000000000" pitchFamily="34" charset="0"/>
              </a:rPr>
              <a:t>-3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Then, we obtain prob. and use prob. as Y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35157"/>
              </p:ext>
            </p:extLst>
          </p:nvPr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Prob.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0.90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0.95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0.10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0.70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0.75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496275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962755" y="2521946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962755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962755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962755" y="364546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262949" y="3797064"/>
            <a:ext cx="690007" cy="69000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907229" y="3458419"/>
            <a:ext cx="759285" cy="75928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9342983" y="2967638"/>
            <a:ext cx="738146" cy="73814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8369164" y="3984171"/>
            <a:ext cx="679114" cy="67911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907230" y="4414887"/>
            <a:ext cx="707034" cy="70703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445295" y="4034132"/>
            <a:ext cx="812187" cy="81218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718955" y="4316126"/>
            <a:ext cx="758839" cy="75883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8439230" y="320988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635932" y="4457054"/>
            <a:ext cx="900816" cy="90081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603702" y="4918909"/>
            <a:ext cx="834903" cy="83490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8235426" y="3400829"/>
            <a:ext cx="751820" cy="75182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861421" y="2860765"/>
            <a:ext cx="799184" cy="79918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0187207" y="3399882"/>
            <a:ext cx="733342" cy="73334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9875521" y="2784569"/>
            <a:ext cx="925974" cy="92597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9436468" y="2384700"/>
            <a:ext cx="724260" cy="7242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095421" y="464795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164286" y="4893202"/>
            <a:ext cx="931125" cy="93112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Hinton, G.,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O., &amp; Dean, J. (2015). Distilling the knowledge in a neural network. 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arXiv:1503.02531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50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9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>
                <a:latin typeface="Helvetica95-Black" panose="020B0A00000000000000" pitchFamily="34" charset="0"/>
              </a:rPr>
              <a:t>-3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Then, we obtain prob. and use prob. as Y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Prob.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0.90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0.95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0.10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0.70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0.75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496275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962755" y="2521946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962755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962755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962755" y="364546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262949" y="3797064"/>
            <a:ext cx="690007" cy="69000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907229" y="3458419"/>
            <a:ext cx="759285" cy="75928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9342983" y="2967638"/>
            <a:ext cx="738146" cy="73814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8369164" y="3984171"/>
            <a:ext cx="679114" cy="67911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907230" y="4414887"/>
            <a:ext cx="707034" cy="70703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445295" y="4034132"/>
            <a:ext cx="812187" cy="81218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718955" y="4316126"/>
            <a:ext cx="758839" cy="75883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8439230" y="3209885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635932" y="4457054"/>
            <a:ext cx="900816" cy="90081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603702" y="4918909"/>
            <a:ext cx="834903" cy="83490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8235426" y="3400829"/>
            <a:ext cx="751820" cy="75182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861421" y="2860765"/>
            <a:ext cx="799184" cy="79918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0187207" y="3399882"/>
            <a:ext cx="733342" cy="73334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9875521" y="2784569"/>
            <a:ext cx="925974" cy="92597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9436468" y="2384700"/>
            <a:ext cx="724260" cy="7242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095421" y="464795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164286" y="4893202"/>
            <a:ext cx="931125" cy="93112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0401" y="4075611"/>
            <a:ext cx="297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Train single model</a:t>
            </a:r>
            <a:endParaRPr lang="ko-KR" altLang="en-US" sz="24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rcRect t="12795" b="16193"/>
          <a:stretch/>
        </p:blipFill>
        <p:spPr>
          <a:xfrm>
            <a:off x="6082642" y="1737361"/>
            <a:ext cx="1911766" cy="1449977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7663551" y="2725783"/>
            <a:ext cx="2756263" cy="2612571"/>
            <a:chOff x="1619794" y="2847703"/>
            <a:chExt cx="2756263" cy="2612571"/>
          </a:xfrm>
        </p:grpSpPr>
        <p:sp>
          <p:nvSpPr>
            <p:cNvPr id="32" name="자유형 31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74766" y="1737360"/>
            <a:ext cx="5447211" cy="229906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07177" y="4724400"/>
            <a:ext cx="423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Prob. acts like regularization</a:t>
            </a:r>
            <a:endParaRPr lang="ko-KR" altLang="en-US" sz="24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Hinton, G.,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O., &amp; Dean, J. (2015). Distilling the knowledge in a neural network. 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arXiv:1503.02531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51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4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5804" y="6193483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24" name="직선 연결선 23"/>
            <p:cNvCxnSpPr>
              <a:stCxn id="6" idx="0"/>
              <a:endCxn id="12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0"/>
              <a:endCxn id="12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0"/>
              <a:endCxn id="12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9" idx="0"/>
              <a:endCxn id="12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0"/>
              <a:endCxn id="12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0"/>
              <a:endCxn id="12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0" idx="0"/>
              <a:endCxn id="12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0"/>
              <a:endCxn id="12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0"/>
              <a:endCxn id="21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0"/>
              <a:endCxn id="21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0"/>
              <a:endCxn id="21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0"/>
              <a:endCxn id="21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0" idx="0"/>
              <a:endCxn id="21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0"/>
              <a:endCxn id="21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1" idx="0"/>
              <a:endCxn id="21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6" idx="0"/>
              <a:endCxn id="22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0"/>
              <a:endCxn id="22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0"/>
              <a:endCxn id="22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9" idx="0"/>
              <a:endCxn id="22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0" idx="0"/>
              <a:endCxn id="22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7" idx="0"/>
              <a:endCxn id="22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22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1" idx="0"/>
              <a:endCxn id="22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49" name="직선 연결선 48"/>
            <p:cNvCxnSpPr>
              <a:stCxn id="17" idx="0"/>
              <a:endCxn id="7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0"/>
              <a:endCxn id="6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0"/>
              <a:endCxn id="6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8" idx="0"/>
              <a:endCxn id="6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0"/>
              <a:endCxn id="10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0"/>
              <a:endCxn id="11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6" idx="0"/>
              <a:endCxn id="11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0"/>
              <a:endCxn id="6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0"/>
              <a:endCxn id="7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5" idx="0"/>
              <a:endCxn id="8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8" idx="0"/>
              <a:endCxn id="9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0"/>
              <a:endCxn id="11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7" idx="0"/>
              <a:endCxn id="10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6" idx="0"/>
              <a:endCxn id="9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4" idx="0"/>
              <a:endCxn id="19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0"/>
              <a:endCxn id="9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0"/>
              <a:endCxn id="7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5" idx="0"/>
              <a:endCxn id="7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8" idx="0"/>
              <a:endCxn id="20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4" idx="0"/>
              <a:endCxn id="6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3" idx="0"/>
              <a:endCxn id="19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" idx="0"/>
              <a:endCxn id="20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0"/>
              <a:endCxn id="9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7" idx="0"/>
              <a:endCxn id="9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6" idx="0"/>
              <a:endCxn id="8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3" idx="0"/>
              <a:endCxn id="10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3" idx="0"/>
              <a:endCxn id="11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4" idx="0"/>
              <a:endCxn id="8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4" idx="0"/>
              <a:endCxn id="20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4" idx="0"/>
              <a:endCxn id="10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0"/>
              <a:endCxn id="11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0"/>
              <a:endCxn id="6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0"/>
              <a:endCxn id="19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5" idx="0"/>
              <a:endCxn id="20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5" idx="0"/>
              <a:endCxn id="9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5" idx="0"/>
              <a:endCxn id="10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0"/>
              <a:endCxn id="7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6" idx="0"/>
              <a:endCxn id="20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0"/>
              <a:endCxn id="8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0"/>
              <a:endCxn id="19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0"/>
              <a:endCxn id="20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7" idx="0"/>
              <a:endCxn id="11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0"/>
              <a:endCxn id="10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0"/>
              <a:endCxn id="19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0"/>
              <a:endCxn id="8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0"/>
              <a:endCxn id="7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3" idx="0"/>
              <a:endCxn id="8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660535" y="4205253"/>
            <a:ext cx="3235236" cy="369332"/>
            <a:chOff x="4660535" y="4283631"/>
            <a:chExt cx="3235236" cy="369332"/>
          </a:xfrm>
        </p:grpSpPr>
        <p:sp>
          <p:nvSpPr>
            <p:cNvPr id="256" name="TextBox 255"/>
            <p:cNvSpPr txBox="1"/>
            <p:nvPr/>
          </p:nvSpPr>
          <p:spPr>
            <a:xfrm>
              <a:off x="4660535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21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114832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5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569129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16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023426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43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6477723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0.2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9320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0.9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3863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1.1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4460964" y="3404866"/>
            <a:ext cx="3180082" cy="800387"/>
            <a:chOff x="4460964" y="3404866"/>
            <a:chExt cx="3180082" cy="800387"/>
          </a:xfrm>
        </p:grpSpPr>
        <p:cxnSp>
          <p:nvCxnSpPr>
            <p:cNvPr id="215" name="직선 연결선 214"/>
            <p:cNvCxnSpPr>
              <a:stCxn id="255" idx="0"/>
              <a:endCxn id="22" idx="4"/>
            </p:cNvCxnSpPr>
            <p:nvPr/>
          </p:nvCxnSpPr>
          <p:spPr>
            <a:xfrm flipV="1">
              <a:off x="4460964" y="3404866"/>
              <a:ext cx="94104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265" idx="0"/>
              <a:endCxn id="22" idx="4"/>
            </p:cNvCxnSpPr>
            <p:nvPr/>
          </p:nvCxnSpPr>
          <p:spPr>
            <a:xfrm flipH="1" flipV="1">
              <a:off x="5402010" y="3404866"/>
              <a:ext cx="22390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2" idx="4"/>
            </p:cNvCxnSpPr>
            <p:nvPr/>
          </p:nvCxnSpPr>
          <p:spPr>
            <a:xfrm flipH="1" flipV="1">
              <a:off x="5402010" y="3404866"/>
              <a:ext cx="87614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>
              <a:stCxn id="258" idx="0"/>
              <a:endCxn id="22" idx="4"/>
            </p:cNvCxnSpPr>
            <p:nvPr/>
          </p:nvCxnSpPr>
          <p:spPr>
            <a:xfrm flipH="1" flipV="1">
              <a:off x="5402010" y="3404866"/>
              <a:ext cx="421845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>
              <a:stCxn id="257" idx="0"/>
              <a:endCxn id="22" idx="4"/>
            </p:cNvCxnSpPr>
            <p:nvPr/>
          </p:nvCxnSpPr>
          <p:spPr>
            <a:xfrm flipV="1">
              <a:off x="5369558" y="3404866"/>
              <a:ext cx="3245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>
              <a:stCxn id="256" idx="0"/>
              <a:endCxn id="22" idx="4"/>
            </p:cNvCxnSpPr>
            <p:nvPr/>
          </p:nvCxnSpPr>
          <p:spPr>
            <a:xfrm flipV="1">
              <a:off x="4915261" y="3404866"/>
              <a:ext cx="48674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stCxn id="260" idx="0"/>
              <a:endCxn id="22" idx="4"/>
            </p:cNvCxnSpPr>
            <p:nvPr/>
          </p:nvCxnSpPr>
          <p:spPr>
            <a:xfrm flipH="1" flipV="1">
              <a:off x="5402010" y="3404866"/>
              <a:ext cx="133043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>
              <a:stCxn id="264" idx="0"/>
              <a:endCxn id="22" idx="4"/>
            </p:cNvCxnSpPr>
            <p:nvPr/>
          </p:nvCxnSpPr>
          <p:spPr>
            <a:xfrm flipH="1" flipV="1">
              <a:off x="5402010" y="3404866"/>
              <a:ext cx="17847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TextBox 292"/>
          <p:cNvSpPr txBox="1"/>
          <p:nvPr/>
        </p:nvSpPr>
        <p:spPr>
          <a:xfrm>
            <a:off x="4258492" y="3673248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660566" y="367324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507554" y="3477304"/>
            <a:ext cx="63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...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320802" y="3668894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782356" y="366453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088675" y="4205253"/>
            <a:ext cx="66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33.7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/>
              <p:cNvSpPr txBox="1"/>
              <p:nvPr/>
            </p:nvSpPr>
            <p:spPr>
              <a:xfrm>
                <a:off x="1574071" y="1704702"/>
                <a:ext cx="3462294" cy="1616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3600" dirty="0" smtClean="0"/>
                  <a:t>act.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𝑊𝐻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𝑊𝐻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sz="3600" dirty="0"/>
              </a:p>
              <a:p>
                <a:endParaRPr lang="ko-KR" altLang="en-US" sz="3600" dirty="0"/>
              </a:p>
            </p:txBody>
          </p:sp>
        </mc:Choice>
        <mc:Fallback xmlns=""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071" y="1704702"/>
                <a:ext cx="3462294" cy="1616725"/>
              </a:xfrm>
              <a:prstGeom prst="rect">
                <a:avLst/>
              </a:prstGeom>
              <a:blipFill>
                <a:blip r:embed="rId5"/>
                <a:stretch>
                  <a:fillRect l="-7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555567" y="255659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Softmax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is an one of activation function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55326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0.9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730241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0.08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405155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0.02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050972" y="3107192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1.39</a:t>
            </a:r>
            <a:endParaRPr lang="ko-KR" altLang="en-US" b="1" dirty="0"/>
          </a:p>
        </p:txBody>
      </p:sp>
      <p:grpSp>
        <p:nvGrpSpPr>
          <p:cNvPr id="137" name="그룹 136"/>
          <p:cNvGrpSpPr/>
          <p:nvPr/>
        </p:nvGrpSpPr>
        <p:grpSpPr>
          <a:xfrm>
            <a:off x="1201783" y="3082835"/>
            <a:ext cx="3709851" cy="400110"/>
            <a:chOff x="1201783" y="3082835"/>
            <a:chExt cx="3709851" cy="400110"/>
          </a:xfrm>
        </p:grpSpPr>
        <p:sp>
          <p:nvSpPr>
            <p:cNvPr id="138" name="TextBox 137"/>
            <p:cNvSpPr txBox="1"/>
            <p:nvPr/>
          </p:nvSpPr>
          <p:spPr>
            <a:xfrm>
              <a:off x="1201783" y="3082835"/>
              <a:ext cx="3644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Palatino Linotype" panose="02040502050505030304" pitchFamily="18" charset="0"/>
                </a:rPr>
                <a:t>O = activation(                        )</a:t>
              </a:r>
              <a:endParaRPr lang="ko-KR" altLang="en-US" sz="2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547257" y="3108960"/>
              <a:ext cx="236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Logit = </a:t>
              </a:r>
              <a:r>
                <a:rPr lang="en-US" altLang="ko-KR" b="1" dirty="0" smtClean="0">
                  <a:solidFill>
                    <a:srgbClr val="002060"/>
                  </a:solidFill>
                </a:rPr>
                <a:t>W</a:t>
              </a:r>
              <a:r>
                <a:rPr lang="en-US" altLang="ko-KR" b="1" dirty="0" smtClean="0">
                  <a:latin typeface="Palatino Linotype" panose="02040502050505030304" pitchFamily="18" charset="0"/>
                </a:rPr>
                <a:t>*</a:t>
              </a:r>
              <a:r>
                <a:rPr lang="en-US" altLang="ko-KR" b="1" dirty="0" smtClean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H</a:t>
              </a:r>
              <a:endParaRPr lang="ko-KR" alt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52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6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5804" y="6193483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24" name="직선 연결선 23"/>
            <p:cNvCxnSpPr>
              <a:stCxn id="6" idx="0"/>
              <a:endCxn id="12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0"/>
              <a:endCxn id="12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0"/>
              <a:endCxn id="12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9" idx="0"/>
              <a:endCxn id="12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0"/>
              <a:endCxn id="12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0"/>
              <a:endCxn id="12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0" idx="0"/>
              <a:endCxn id="12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0"/>
              <a:endCxn id="12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0"/>
              <a:endCxn id="21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0"/>
              <a:endCxn id="21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0"/>
              <a:endCxn id="21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0"/>
              <a:endCxn id="21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0" idx="0"/>
              <a:endCxn id="21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0"/>
              <a:endCxn id="21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1" idx="0"/>
              <a:endCxn id="21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6" idx="0"/>
              <a:endCxn id="22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0"/>
              <a:endCxn id="22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0"/>
              <a:endCxn id="22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9" idx="0"/>
              <a:endCxn id="22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0" idx="0"/>
              <a:endCxn id="22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7" idx="0"/>
              <a:endCxn id="22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22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1" idx="0"/>
              <a:endCxn id="22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49" name="직선 연결선 48"/>
            <p:cNvCxnSpPr>
              <a:stCxn id="17" idx="0"/>
              <a:endCxn id="7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0"/>
              <a:endCxn id="6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0"/>
              <a:endCxn id="6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8" idx="0"/>
              <a:endCxn id="6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0"/>
              <a:endCxn id="10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0"/>
              <a:endCxn id="11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6" idx="0"/>
              <a:endCxn id="11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0"/>
              <a:endCxn id="6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0"/>
              <a:endCxn id="7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5" idx="0"/>
              <a:endCxn id="8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8" idx="0"/>
              <a:endCxn id="9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0"/>
              <a:endCxn id="11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7" idx="0"/>
              <a:endCxn id="10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6" idx="0"/>
              <a:endCxn id="9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4" idx="0"/>
              <a:endCxn id="19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0"/>
              <a:endCxn id="9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0"/>
              <a:endCxn id="7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5" idx="0"/>
              <a:endCxn id="7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8" idx="0"/>
              <a:endCxn id="20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4" idx="0"/>
              <a:endCxn id="6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3" idx="0"/>
              <a:endCxn id="19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" idx="0"/>
              <a:endCxn id="20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0"/>
              <a:endCxn id="9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7" idx="0"/>
              <a:endCxn id="9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6" idx="0"/>
              <a:endCxn id="8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3" idx="0"/>
              <a:endCxn id="10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3" idx="0"/>
              <a:endCxn id="11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4" idx="0"/>
              <a:endCxn id="8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4" idx="0"/>
              <a:endCxn id="20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4" idx="0"/>
              <a:endCxn id="10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0"/>
              <a:endCxn id="11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0"/>
              <a:endCxn id="6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0"/>
              <a:endCxn id="19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5" idx="0"/>
              <a:endCxn id="20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5" idx="0"/>
              <a:endCxn id="9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5" idx="0"/>
              <a:endCxn id="10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0"/>
              <a:endCxn id="7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6" idx="0"/>
              <a:endCxn id="20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0"/>
              <a:endCxn id="8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0"/>
              <a:endCxn id="19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0"/>
              <a:endCxn id="20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7" idx="0"/>
              <a:endCxn id="11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0"/>
              <a:endCxn id="10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0"/>
              <a:endCxn id="19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0"/>
              <a:endCxn id="8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0"/>
              <a:endCxn id="7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3" idx="0"/>
              <a:endCxn id="8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55326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022" y="1415048"/>
            <a:ext cx="3535544" cy="169389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660535" y="4205253"/>
            <a:ext cx="3235236" cy="369332"/>
            <a:chOff x="4660535" y="4283631"/>
            <a:chExt cx="3235236" cy="369332"/>
          </a:xfrm>
        </p:grpSpPr>
        <p:sp>
          <p:nvSpPr>
            <p:cNvPr id="256" name="TextBox 255"/>
            <p:cNvSpPr txBox="1"/>
            <p:nvPr/>
          </p:nvSpPr>
          <p:spPr>
            <a:xfrm>
              <a:off x="4660535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21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114832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5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569129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16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023426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43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6477723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0.2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9320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0.9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3863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1.1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4460964" y="3404866"/>
            <a:ext cx="3180082" cy="800387"/>
            <a:chOff x="4460964" y="3404866"/>
            <a:chExt cx="3180082" cy="800387"/>
          </a:xfrm>
        </p:grpSpPr>
        <p:cxnSp>
          <p:nvCxnSpPr>
            <p:cNvPr id="215" name="직선 연결선 214"/>
            <p:cNvCxnSpPr>
              <a:stCxn id="255" idx="0"/>
              <a:endCxn id="22" idx="4"/>
            </p:cNvCxnSpPr>
            <p:nvPr/>
          </p:nvCxnSpPr>
          <p:spPr>
            <a:xfrm flipV="1">
              <a:off x="4460964" y="3404866"/>
              <a:ext cx="94104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265" idx="0"/>
              <a:endCxn id="22" idx="4"/>
            </p:cNvCxnSpPr>
            <p:nvPr/>
          </p:nvCxnSpPr>
          <p:spPr>
            <a:xfrm flipH="1" flipV="1">
              <a:off x="5402010" y="3404866"/>
              <a:ext cx="22390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2" idx="4"/>
            </p:cNvCxnSpPr>
            <p:nvPr/>
          </p:nvCxnSpPr>
          <p:spPr>
            <a:xfrm flipH="1" flipV="1">
              <a:off x="5402010" y="3404866"/>
              <a:ext cx="87614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>
              <a:stCxn id="258" idx="0"/>
              <a:endCxn id="22" idx="4"/>
            </p:cNvCxnSpPr>
            <p:nvPr/>
          </p:nvCxnSpPr>
          <p:spPr>
            <a:xfrm flipH="1" flipV="1">
              <a:off x="5402010" y="3404866"/>
              <a:ext cx="421845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>
              <a:stCxn id="257" idx="0"/>
              <a:endCxn id="22" idx="4"/>
            </p:cNvCxnSpPr>
            <p:nvPr/>
          </p:nvCxnSpPr>
          <p:spPr>
            <a:xfrm flipV="1">
              <a:off x="5369558" y="3404866"/>
              <a:ext cx="3245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>
              <a:stCxn id="256" idx="0"/>
              <a:endCxn id="22" idx="4"/>
            </p:cNvCxnSpPr>
            <p:nvPr/>
          </p:nvCxnSpPr>
          <p:spPr>
            <a:xfrm flipV="1">
              <a:off x="4915261" y="3404866"/>
              <a:ext cx="48674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stCxn id="260" idx="0"/>
              <a:endCxn id="22" idx="4"/>
            </p:cNvCxnSpPr>
            <p:nvPr/>
          </p:nvCxnSpPr>
          <p:spPr>
            <a:xfrm flipH="1" flipV="1">
              <a:off x="5402010" y="3404866"/>
              <a:ext cx="133043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>
              <a:stCxn id="264" idx="0"/>
              <a:endCxn id="22" idx="4"/>
            </p:cNvCxnSpPr>
            <p:nvPr/>
          </p:nvCxnSpPr>
          <p:spPr>
            <a:xfrm flipH="1" flipV="1">
              <a:off x="5402010" y="3404866"/>
              <a:ext cx="17847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TextBox 292"/>
          <p:cNvSpPr txBox="1"/>
          <p:nvPr/>
        </p:nvSpPr>
        <p:spPr>
          <a:xfrm>
            <a:off x="4258492" y="3673248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660566" y="367324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507554" y="3477304"/>
            <a:ext cx="63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...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320802" y="3668894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782356" y="366453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730241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05155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088675" y="4205253"/>
            <a:ext cx="66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33.7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/>
              <p:cNvSpPr txBox="1"/>
              <p:nvPr/>
            </p:nvSpPr>
            <p:spPr>
              <a:xfrm>
                <a:off x="1574073" y="1835331"/>
                <a:ext cx="2763192" cy="78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3600" dirty="0" smtClean="0"/>
                  <a:t>act.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𝑊𝐻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073" y="1835331"/>
                <a:ext cx="2763192" cy="785280"/>
              </a:xfrm>
              <a:prstGeom prst="rect">
                <a:avLst/>
              </a:prstGeom>
              <a:blipFill>
                <a:blip r:embed="rId6"/>
                <a:stretch>
                  <a:fillRect l="-9934" t="-6202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/>
          <p:cNvSpPr txBox="1"/>
          <p:nvPr/>
        </p:nvSpPr>
        <p:spPr>
          <a:xfrm>
            <a:off x="555567" y="255659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Another activation function is a sigmoid function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050972" y="3107192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1.39</a:t>
            </a:r>
            <a:endParaRPr lang="ko-KR" altLang="en-US" b="1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1201783" y="3082835"/>
            <a:ext cx="3709851" cy="400110"/>
            <a:chOff x="1201783" y="3082835"/>
            <a:chExt cx="3709851" cy="400110"/>
          </a:xfrm>
        </p:grpSpPr>
        <p:sp>
          <p:nvSpPr>
            <p:cNvPr id="132" name="TextBox 131"/>
            <p:cNvSpPr txBox="1"/>
            <p:nvPr/>
          </p:nvSpPr>
          <p:spPr>
            <a:xfrm>
              <a:off x="1201783" y="3082835"/>
              <a:ext cx="3644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Palatino Linotype" panose="02040502050505030304" pitchFamily="18" charset="0"/>
                </a:rPr>
                <a:t>O = activation(                        )</a:t>
              </a:r>
              <a:endParaRPr lang="ko-KR" altLang="en-US" sz="2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547257" y="3108960"/>
              <a:ext cx="236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Logit = </a:t>
              </a:r>
              <a:r>
                <a:rPr lang="en-US" altLang="ko-KR" b="1" dirty="0" smtClean="0">
                  <a:solidFill>
                    <a:srgbClr val="002060"/>
                  </a:solidFill>
                </a:rPr>
                <a:t>W</a:t>
              </a:r>
              <a:r>
                <a:rPr lang="en-US" altLang="ko-KR" b="1" dirty="0" smtClean="0">
                  <a:latin typeface="Palatino Linotype" panose="02040502050505030304" pitchFamily="18" charset="0"/>
                </a:rPr>
                <a:t>*</a:t>
              </a:r>
              <a:r>
                <a:rPr lang="en-US" altLang="ko-KR" b="1" dirty="0" smtClean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H</a:t>
              </a:r>
              <a:endParaRPr lang="ko-KR" alt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53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3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5804" y="6193483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24" name="직선 연결선 23"/>
            <p:cNvCxnSpPr>
              <a:stCxn id="6" idx="0"/>
              <a:endCxn id="12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0"/>
              <a:endCxn id="12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0"/>
              <a:endCxn id="12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9" idx="0"/>
              <a:endCxn id="12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0"/>
              <a:endCxn id="12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0"/>
              <a:endCxn id="12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0" idx="0"/>
              <a:endCxn id="12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0"/>
              <a:endCxn id="12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0"/>
              <a:endCxn id="21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0"/>
              <a:endCxn id="21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0"/>
              <a:endCxn id="21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0"/>
              <a:endCxn id="21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0" idx="0"/>
              <a:endCxn id="21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0"/>
              <a:endCxn id="21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1" idx="0"/>
              <a:endCxn id="21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6" idx="0"/>
              <a:endCxn id="22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0"/>
              <a:endCxn id="22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0"/>
              <a:endCxn id="22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9" idx="0"/>
              <a:endCxn id="22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0" idx="0"/>
              <a:endCxn id="22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7" idx="0"/>
              <a:endCxn id="22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22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1" idx="0"/>
              <a:endCxn id="22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49" name="직선 연결선 48"/>
            <p:cNvCxnSpPr>
              <a:stCxn id="17" idx="0"/>
              <a:endCxn id="7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0"/>
              <a:endCxn id="6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0"/>
              <a:endCxn id="6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8" idx="0"/>
              <a:endCxn id="6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0"/>
              <a:endCxn id="10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0"/>
              <a:endCxn id="11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6" idx="0"/>
              <a:endCxn id="11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0"/>
              <a:endCxn id="6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0"/>
              <a:endCxn id="7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5" idx="0"/>
              <a:endCxn id="8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8" idx="0"/>
              <a:endCxn id="9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0"/>
              <a:endCxn id="11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7" idx="0"/>
              <a:endCxn id="10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6" idx="0"/>
              <a:endCxn id="9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4" idx="0"/>
              <a:endCxn id="19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0"/>
              <a:endCxn id="9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0"/>
              <a:endCxn id="7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5" idx="0"/>
              <a:endCxn id="7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8" idx="0"/>
              <a:endCxn id="20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4" idx="0"/>
              <a:endCxn id="6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3" idx="0"/>
              <a:endCxn id="19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" idx="0"/>
              <a:endCxn id="20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0"/>
              <a:endCxn id="9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7" idx="0"/>
              <a:endCxn id="9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6" idx="0"/>
              <a:endCxn id="8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3" idx="0"/>
              <a:endCxn id="10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3" idx="0"/>
              <a:endCxn id="11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4" idx="0"/>
              <a:endCxn id="8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4" idx="0"/>
              <a:endCxn id="20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4" idx="0"/>
              <a:endCxn id="10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0"/>
              <a:endCxn id="11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0"/>
              <a:endCxn id="6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0"/>
              <a:endCxn id="19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5" idx="0"/>
              <a:endCxn id="20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5" idx="0"/>
              <a:endCxn id="9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5" idx="0"/>
              <a:endCxn id="10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0"/>
              <a:endCxn id="7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6" idx="0"/>
              <a:endCxn id="20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0"/>
              <a:endCxn id="8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0"/>
              <a:endCxn id="19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0"/>
              <a:endCxn id="20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7" idx="0"/>
              <a:endCxn id="11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0"/>
              <a:endCxn id="10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0"/>
              <a:endCxn id="19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0"/>
              <a:endCxn id="8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0"/>
              <a:endCxn id="7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3" idx="0"/>
              <a:endCxn id="8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55326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022" y="1415048"/>
            <a:ext cx="3535544" cy="169389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660535" y="4205253"/>
            <a:ext cx="3235236" cy="369332"/>
            <a:chOff x="4660535" y="4283631"/>
            <a:chExt cx="3235236" cy="369332"/>
          </a:xfrm>
        </p:grpSpPr>
        <p:sp>
          <p:nvSpPr>
            <p:cNvPr id="256" name="TextBox 255"/>
            <p:cNvSpPr txBox="1"/>
            <p:nvPr/>
          </p:nvSpPr>
          <p:spPr>
            <a:xfrm>
              <a:off x="4660535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21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114832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5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569129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16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023426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43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6477723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0.2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9320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0.9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3863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1.1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4460964" y="3404866"/>
            <a:ext cx="3180082" cy="800387"/>
            <a:chOff x="4460964" y="3404866"/>
            <a:chExt cx="3180082" cy="800387"/>
          </a:xfrm>
        </p:grpSpPr>
        <p:cxnSp>
          <p:nvCxnSpPr>
            <p:cNvPr id="215" name="직선 연결선 214"/>
            <p:cNvCxnSpPr>
              <a:stCxn id="255" idx="0"/>
              <a:endCxn id="22" idx="4"/>
            </p:cNvCxnSpPr>
            <p:nvPr/>
          </p:nvCxnSpPr>
          <p:spPr>
            <a:xfrm flipV="1">
              <a:off x="4460964" y="3404866"/>
              <a:ext cx="94104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265" idx="0"/>
              <a:endCxn id="22" idx="4"/>
            </p:cNvCxnSpPr>
            <p:nvPr/>
          </p:nvCxnSpPr>
          <p:spPr>
            <a:xfrm flipH="1" flipV="1">
              <a:off x="5402010" y="3404866"/>
              <a:ext cx="22390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2" idx="4"/>
            </p:cNvCxnSpPr>
            <p:nvPr/>
          </p:nvCxnSpPr>
          <p:spPr>
            <a:xfrm flipH="1" flipV="1">
              <a:off x="5402010" y="3404866"/>
              <a:ext cx="87614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>
              <a:stCxn id="258" idx="0"/>
              <a:endCxn id="22" idx="4"/>
            </p:cNvCxnSpPr>
            <p:nvPr/>
          </p:nvCxnSpPr>
          <p:spPr>
            <a:xfrm flipH="1" flipV="1">
              <a:off x="5402010" y="3404866"/>
              <a:ext cx="421845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>
              <a:stCxn id="257" idx="0"/>
              <a:endCxn id="22" idx="4"/>
            </p:cNvCxnSpPr>
            <p:nvPr/>
          </p:nvCxnSpPr>
          <p:spPr>
            <a:xfrm flipV="1">
              <a:off x="5369558" y="3404866"/>
              <a:ext cx="3245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>
              <a:stCxn id="256" idx="0"/>
              <a:endCxn id="22" idx="4"/>
            </p:cNvCxnSpPr>
            <p:nvPr/>
          </p:nvCxnSpPr>
          <p:spPr>
            <a:xfrm flipV="1">
              <a:off x="4915261" y="3404866"/>
              <a:ext cx="48674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stCxn id="260" idx="0"/>
              <a:endCxn id="22" idx="4"/>
            </p:cNvCxnSpPr>
            <p:nvPr/>
          </p:nvCxnSpPr>
          <p:spPr>
            <a:xfrm flipH="1" flipV="1">
              <a:off x="5402010" y="3404866"/>
              <a:ext cx="133043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>
              <a:stCxn id="264" idx="0"/>
              <a:endCxn id="22" idx="4"/>
            </p:cNvCxnSpPr>
            <p:nvPr/>
          </p:nvCxnSpPr>
          <p:spPr>
            <a:xfrm flipH="1" flipV="1">
              <a:off x="5402010" y="3404866"/>
              <a:ext cx="17847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TextBox 292"/>
          <p:cNvSpPr txBox="1"/>
          <p:nvPr/>
        </p:nvSpPr>
        <p:spPr>
          <a:xfrm>
            <a:off x="4258492" y="3673248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660566" y="367324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507554" y="3477304"/>
            <a:ext cx="63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...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320802" y="3668894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782356" y="366453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730241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05155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088675" y="4205253"/>
            <a:ext cx="66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33.7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/>
              <p:cNvSpPr txBox="1"/>
              <p:nvPr/>
            </p:nvSpPr>
            <p:spPr>
              <a:xfrm>
                <a:off x="1574073" y="1835331"/>
                <a:ext cx="2763192" cy="78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3600" dirty="0" smtClean="0"/>
                  <a:t>act.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𝑊𝐻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073" y="1835331"/>
                <a:ext cx="2763192" cy="785280"/>
              </a:xfrm>
              <a:prstGeom prst="rect">
                <a:avLst/>
              </a:prstGeom>
              <a:blipFill>
                <a:blip r:embed="rId6"/>
                <a:stretch>
                  <a:fillRect l="-9934" t="-6202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/>
          <p:cNvSpPr txBox="1"/>
          <p:nvPr/>
        </p:nvSpPr>
        <p:spPr>
          <a:xfrm>
            <a:off x="555567" y="255659"/>
            <a:ext cx="1116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The sum of Sigmoid value is not 1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But, sum of probability distribution have to be 1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050972" y="3107192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1.39</a:t>
            </a:r>
            <a:endParaRPr lang="ko-KR" altLang="en-US" b="1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1201783" y="3082835"/>
            <a:ext cx="3709851" cy="400110"/>
            <a:chOff x="1201783" y="3082835"/>
            <a:chExt cx="3709851" cy="400110"/>
          </a:xfrm>
        </p:grpSpPr>
        <p:sp>
          <p:nvSpPr>
            <p:cNvPr id="132" name="TextBox 131"/>
            <p:cNvSpPr txBox="1"/>
            <p:nvPr/>
          </p:nvSpPr>
          <p:spPr>
            <a:xfrm>
              <a:off x="1201783" y="3082835"/>
              <a:ext cx="3644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Palatino Linotype" panose="02040502050505030304" pitchFamily="18" charset="0"/>
                </a:rPr>
                <a:t>O = activation(                        )</a:t>
              </a:r>
              <a:endParaRPr lang="ko-KR" altLang="en-US" sz="2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547257" y="3108960"/>
              <a:ext cx="236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Logit = </a:t>
              </a:r>
              <a:r>
                <a:rPr lang="en-US" altLang="ko-KR" b="1" dirty="0" smtClean="0">
                  <a:solidFill>
                    <a:srgbClr val="002060"/>
                  </a:solidFill>
                </a:rPr>
                <a:t>W</a:t>
              </a:r>
              <a:r>
                <a:rPr lang="en-US" altLang="ko-KR" b="1" dirty="0" smtClean="0">
                  <a:latin typeface="Palatino Linotype" panose="02040502050505030304" pitchFamily="18" charset="0"/>
                </a:rPr>
                <a:t>*</a:t>
              </a:r>
              <a:r>
                <a:rPr lang="en-US" altLang="ko-KR" b="1" dirty="0" smtClean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H</a:t>
              </a:r>
              <a:endParaRPr lang="ko-KR" alt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54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5804" y="6193483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24" name="직선 연결선 23"/>
            <p:cNvCxnSpPr>
              <a:stCxn id="6" idx="0"/>
              <a:endCxn id="12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0"/>
              <a:endCxn id="12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0"/>
              <a:endCxn id="12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9" idx="0"/>
              <a:endCxn id="12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0"/>
              <a:endCxn id="12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0"/>
              <a:endCxn id="12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0" idx="0"/>
              <a:endCxn id="12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0"/>
              <a:endCxn id="12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0"/>
              <a:endCxn id="21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0"/>
              <a:endCxn id="21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0"/>
              <a:endCxn id="21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0"/>
              <a:endCxn id="21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0" idx="0"/>
              <a:endCxn id="21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0"/>
              <a:endCxn id="21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1" idx="0"/>
              <a:endCxn id="21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6" idx="0"/>
              <a:endCxn id="22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0"/>
              <a:endCxn id="22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0"/>
              <a:endCxn id="22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9" idx="0"/>
              <a:endCxn id="22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0" idx="0"/>
              <a:endCxn id="22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7" idx="0"/>
              <a:endCxn id="22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22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1" idx="0"/>
              <a:endCxn id="22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49" name="직선 연결선 48"/>
            <p:cNvCxnSpPr>
              <a:stCxn id="17" idx="0"/>
              <a:endCxn id="7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0"/>
              <a:endCxn id="6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0"/>
              <a:endCxn id="6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8" idx="0"/>
              <a:endCxn id="6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0"/>
              <a:endCxn id="10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0"/>
              <a:endCxn id="11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6" idx="0"/>
              <a:endCxn id="11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0"/>
              <a:endCxn id="6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0"/>
              <a:endCxn id="7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5" idx="0"/>
              <a:endCxn id="8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8" idx="0"/>
              <a:endCxn id="9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0"/>
              <a:endCxn id="11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7" idx="0"/>
              <a:endCxn id="10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6" idx="0"/>
              <a:endCxn id="9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4" idx="0"/>
              <a:endCxn id="19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0"/>
              <a:endCxn id="9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0"/>
              <a:endCxn id="7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5" idx="0"/>
              <a:endCxn id="7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8" idx="0"/>
              <a:endCxn id="20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4" idx="0"/>
              <a:endCxn id="6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3" idx="0"/>
              <a:endCxn id="19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" idx="0"/>
              <a:endCxn id="20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0"/>
              <a:endCxn id="9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7" idx="0"/>
              <a:endCxn id="9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6" idx="0"/>
              <a:endCxn id="8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3" idx="0"/>
              <a:endCxn id="10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3" idx="0"/>
              <a:endCxn id="11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4" idx="0"/>
              <a:endCxn id="8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4" idx="0"/>
              <a:endCxn id="20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4" idx="0"/>
              <a:endCxn id="10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0"/>
              <a:endCxn id="11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0"/>
              <a:endCxn id="6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0"/>
              <a:endCxn id="19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5" idx="0"/>
              <a:endCxn id="20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5" idx="0"/>
              <a:endCxn id="9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5" idx="0"/>
              <a:endCxn id="10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0"/>
              <a:endCxn id="7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6" idx="0"/>
              <a:endCxn id="20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0"/>
              <a:endCxn id="8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0"/>
              <a:endCxn id="19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0"/>
              <a:endCxn id="20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7" idx="0"/>
              <a:endCxn id="11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0"/>
              <a:endCxn id="10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0"/>
              <a:endCxn id="19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0"/>
              <a:endCxn id="8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0"/>
              <a:endCxn id="7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3" idx="0"/>
              <a:endCxn id="8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55326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60535" y="4205253"/>
            <a:ext cx="3235236" cy="369332"/>
            <a:chOff x="4660535" y="4283631"/>
            <a:chExt cx="3235236" cy="369332"/>
          </a:xfrm>
        </p:grpSpPr>
        <p:sp>
          <p:nvSpPr>
            <p:cNvPr id="256" name="TextBox 255"/>
            <p:cNvSpPr txBox="1"/>
            <p:nvPr/>
          </p:nvSpPr>
          <p:spPr>
            <a:xfrm>
              <a:off x="4660535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21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114832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5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569129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16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023426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43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6477723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0.2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9320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0.9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3863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1.1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4460964" y="3404866"/>
            <a:ext cx="3180082" cy="800387"/>
            <a:chOff x="4460964" y="3404866"/>
            <a:chExt cx="3180082" cy="800387"/>
          </a:xfrm>
        </p:grpSpPr>
        <p:cxnSp>
          <p:nvCxnSpPr>
            <p:cNvPr id="215" name="직선 연결선 214"/>
            <p:cNvCxnSpPr>
              <a:stCxn id="255" idx="0"/>
              <a:endCxn id="22" idx="4"/>
            </p:cNvCxnSpPr>
            <p:nvPr/>
          </p:nvCxnSpPr>
          <p:spPr>
            <a:xfrm flipV="1">
              <a:off x="4460964" y="3404866"/>
              <a:ext cx="94104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265" idx="0"/>
              <a:endCxn id="22" idx="4"/>
            </p:cNvCxnSpPr>
            <p:nvPr/>
          </p:nvCxnSpPr>
          <p:spPr>
            <a:xfrm flipH="1" flipV="1">
              <a:off x="5402010" y="3404866"/>
              <a:ext cx="22390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2" idx="4"/>
            </p:cNvCxnSpPr>
            <p:nvPr/>
          </p:nvCxnSpPr>
          <p:spPr>
            <a:xfrm flipH="1" flipV="1">
              <a:off x="5402010" y="3404866"/>
              <a:ext cx="87614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>
              <a:stCxn id="258" idx="0"/>
              <a:endCxn id="22" idx="4"/>
            </p:cNvCxnSpPr>
            <p:nvPr/>
          </p:nvCxnSpPr>
          <p:spPr>
            <a:xfrm flipH="1" flipV="1">
              <a:off x="5402010" y="3404866"/>
              <a:ext cx="421845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>
              <a:stCxn id="257" idx="0"/>
              <a:endCxn id="22" idx="4"/>
            </p:cNvCxnSpPr>
            <p:nvPr/>
          </p:nvCxnSpPr>
          <p:spPr>
            <a:xfrm flipV="1">
              <a:off x="5369558" y="3404866"/>
              <a:ext cx="3245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>
              <a:stCxn id="256" idx="0"/>
              <a:endCxn id="22" idx="4"/>
            </p:cNvCxnSpPr>
            <p:nvPr/>
          </p:nvCxnSpPr>
          <p:spPr>
            <a:xfrm flipV="1">
              <a:off x="4915261" y="3404866"/>
              <a:ext cx="48674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stCxn id="260" idx="0"/>
              <a:endCxn id="22" idx="4"/>
            </p:cNvCxnSpPr>
            <p:nvPr/>
          </p:nvCxnSpPr>
          <p:spPr>
            <a:xfrm flipH="1" flipV="1">
              <a:off x="5402010" y="3404866"/>
              <a:ext cx="133043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>
              <a:stCxn id="264" idx="0"/>
              <a:endCxn id="22" idx="4"/>
            </p:cNvCxnSpPr>
            <p:nvPr/>
          </p:nvCxnSpPr>
          <p:spPr>
            <a:xfrm flipH="1" flipV="1">
              <a:off x="5402010" y="3404866"/>
              <a:ext cx="17847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TextBox 292"/>
          <p:cNvSpPr txBox="1"/>
          <p:nvPr/>
        </p:nvSpPr>
        <p:spPr>
          <a:xfrm>
            <a:off x="4258492" y="3673248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660566" y="367324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507554" y="3477304"/>
            <a:ext cx="63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...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320802" y="3668894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782356" y="366453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730241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05155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088675" y="4205253"/>
            <a:ext cx="66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33.7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/>
              <p:cNvSpPr txBox="1"/>
              <p:nvPr/>
            </p:nvSpPr>
            <p:spPr>
              <a:xfrm>
                <a:off x="1574071" y="1704702"/>
                <a:ext cx="3462294" cy="1616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3600" dirty="0" smtClean="0"/>
                  <a:t>act.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𝑊𝐻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𝑊𝐻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sz="3600" dirty="0"/>
              </a:p>
              <a:p>
                <a:endParaRPr lang="ko-KR" altLang="en-US" sz="3600" dirty="0"/>
              </a:p>
            </p:txBody>
          </p:sp>
        </mc:Choice>
        <mc:Fallback xmlns=""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071" y="1704702"/>
                <a:ext cx="3462294" cy="1616725"/>
              </a:xfrm>
              <a:prstGeom prst="rect">
                <a:avLst/>
              </a:prstGeom>
              <a:blipFill>
                <a:blip r:embed="rId5"/>
                <a:stretch>
                  <a:fillRect l="-7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555567" y="255659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To make sum 1, we use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softmax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function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55326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0.9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730241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0.08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405155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0.02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>
            <a:off x="4924697" y="1554480"/>
            <a:ext cx="225987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4924697" y="1606731"/>
            <a:ext cx="225987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050972" y="3107192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1.39</a:t>
            </a:r>
            <a:endParaRPr lang="ko-KR" altLang="en-US" b="1" dirty="0"/>
          </a:p>
        </p:txBody>
      </p:sp>
      <p:grpSp>
        <p:nvGrpSpPr>
          <p:cNvPr id="137" name="그룹 136"/>
          <p:cNvGrpSpPr/>
          <p:nvPr/>
        </p:nvGrpSpPr>
        <p:grpSpPr>
          <a:xfrm>
            <a:off x="1201783" y="3082835"/>
            <a:ext cx="3709851" cy="400110"/>
            <a:chOff x="1201783" y="3082835"/>
            <a:chExt cx="3709851" cy="400110"/>
          </a:xfrm>
        </p:grpSpPr>
        <p:sp>
          <p:nvSpPr>
            <p:cNvPr id="138" name="TextBox 137"/>
            <p:cNvSpPr txBox="1"/>
            <p:nvPr/>
          </p:nvSpPr>
          <p:spPr>
            <a:xfrm>
              <a:off x="1201783" y="3082835"/>
              <a:ext cx="3644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Palatino Linotype" panose="02040502050505030304" pitchFamily="18" charset="0"/>
                </a:rPr>
                <a:t>O = activation(                        )</a:t>
              </a:r>
              <a:endParaRPr lang="ko-KR" altLang="en-US" sz="2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547257" y="3108960"/>
              <a:ext cx="236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Logit = </a:t>
              </a:r>
              <a:r>
                <a:rPr lang="en-US" altLang="ko-KR" b="1" dirty="0" smtClean="0">
                  <a:solidFill>
                    <a:srgbClr val="002060"/>
                  </a:solidFill>
                </a:rPr>
                <a:t>W</a:t>
              </a:r>
              <a:r>
                <a:rPr lang="en-US" altLang="ko-KR" b="1" dirty="0" smtClean="0">
                  <a:latin typeface="Palatino Linotype" panose="02040502050505030304" pitchFamily="18" charset="0"/>
                </a:rPr>
                <a:t>*</a:t>
              </a:r>
              <a:r>
                <a:rPr lang="en-US" altLang="ko-KR" b="1" dirty="0" smtClean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H</a:t>
              </a:r>
              <a:endParaRPr lang="ko-KR" alt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55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6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5804" y="6193483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24" name="직선 연결선 23"/>
            <p:cNvCxnSpPr>
              <a:stCxn id="6" idx="0"/>
              <a:endCxn id="12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9" idx="0"/>
              <a:endCxn id="12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0"/>
              <a:endCxn id="12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9" idx="0"/>
              <a:endCxn id="12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0" idx="0"/>
              <a:endCxn id="12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0"/>
              <a:endCxn id="12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0" idx="0"/>
              <a:endCxn id="12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0"/>
              <a:endCxn id="12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0"/>
              <a:endCxn id="21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0"/>
              <a:endCxn id="21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0"/>
              <a:endCxn id="21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9" idx="0"/>
              <a:endCxn id="21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0" idx="0"/>
              <a:endCxn id="21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7" idx="0"/>
              <a:endCxn id="21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0"/>
              <a:endCxn id="21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1" idx="0"/>
              <a:endCxn id="21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6" idx="0"/>
              <a:endCxn id="22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0"/>
              <a:endCxn id="22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0"/>
              <a:endCxn id="22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19" idx="0"/>
              <a:endCxn id="22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0" idx="0"/>
              <a:endCxn id="22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7" idx="0"/>
              <a:endCxn id="22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22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1" idx="0"/>
              <a:endCxn id="22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49" name="직선 연결선 48"/>
            <p:cNvCxnSpPr>
              <a:stCxn id="17" idx="0"/>
              <a:endCxn id="7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0"/>
              <a:endCxn id="6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0"/>
              <a:endCxn id="6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8" idx="0"/>
              <a:endCxn id="6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0"/>
              <a:endCxn id="10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5" idx="0"/>
              <a:endCxn id="11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6" idx="0"/>
              <a:endCxn id="11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0"/>
              <a:endCxn id="6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0"/>
              <a:endCxn id="7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5" idx="0"/>
              <a:endCxn id="8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8" idx="0"/>
              <a:endCxn id="9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0"/>
              <a:endCxn id="11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7" idx="0"/>
              <a:endCxn id="10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6" idx="0"/>
              <a:endCxn id="9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4" idx="0"/>
              <a:endCxn id="19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3" idx="0"/>
              <a:endCxn id="9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3" idx="0"/>
              <a:endCxn id="7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5" idx="0"/>
              <a:endCxn id="7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8" idx="0"/>
              <a:endCxn id="20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14" idx="0"/>
              <a:endCxn id="6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13" idx="0"/>
              <a:endCxn id="19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" idx="0"/>
              <a:endCxn id="20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4" idx="0"/>
              <a:endCxn id="9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7" idx="0"/>
              <a:endCxn id="9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6" idx="0"/>
              <a:endCxn id="8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13" idx="0"/>
              <a:endCxn id="10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13" idx="0"/>
              <a:endCxn id="11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4" idx="0"/>
              <a:endCxn id="8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14" idx="0"/>
              <a:endCxn id="20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4" idx="0"/>
              <a:endCxn id="10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4" idx="0"/>
              <a:endCxn id="11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15" idx="0"/>
              <a:endCxn id="6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5" idx="0"/>
              <a:endCxn id="19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15" idx="0"/>
              <a:endCxn id="20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5" idx="0"/>
              <a:endCxn id="9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5" idx="0"/>
              <a:endCxn id="10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16" idx="0"/>
              <a:endCxn id="7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16" idx="0"/>
              <a:endCxn id="20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17" idx="0"/>
              <a:endCxn id="8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17" idx="0"/>
              <a:endCxn id="19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17" idx="0"/>
              <a:endCxn id="20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7" idx="0"/>
              <a:endCxn id="11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18" idx="0"/>
              <a:endCxn id="10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8" idx="0"/>
              <a:endCxn id="19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8" idx="0"/>
              <a:endCxn id="8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18" idx="0"/>
              <a:endCxn id="7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3" idx="0"/>
              <a:endCxn id="8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55326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60535" y="4205253"/>
            <a:ext cx="3235236" cy="369332"/>
            <a:chOff x="4660535" y="4283631"/>
            <a:chExt cx="3235236" cy="369332"/>
          </a:xfrm>
        </p:grpSpPr>
        <p:sp>
          <p:nvSpPr>
            <p:cNvPr id="256" name="TextBox 255"/>
            <p:cNvSpPr txBox="1"/>
            <p:nvPr/>
          </p:nvSpPr>
          <p:spPr>
            <a:xfrm>
              <a:off x="4660535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21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114832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5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569129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16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023426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43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6477723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0.2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9320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0.9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386320" y="4283631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</a:rPr>
                <a:t>1.1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4460964" y="3404866"/>
            <a:ext cx="3180082" cy="800387"/>
            <a:chOff x="4460964" y="3404866"/>
            <a:chExt cx="3180082" cy="800387"/>
          </a:xfrm>
        </p:grpSpPr>
        <p:cxnSp>
          <p:nvCxnSpPr>
            <p:cNvPr id="215" name="직선 연결선 214"/>
            <p:cNvCxnSpPr>
              <a:stCxn id="255" idx="0"/>
              <a:endCxn id="22" idx="4"/>
            </p:cNvCxnSpPr>
            <p:nvPr/>
          </p:nvCxnSpPr>
          <p:spPr>
            <a:xfrm flipV="1">
              <a:off x="4460964" y="3404866"/>
              <a:ext cx="94104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265" idx="0"/>
              <a:endCxn id="22" idx="4"/>
            </p:cNvCxnSpPr>
            <p:nvPr/>
          </p:nvCxnSpPr>
          <p:spPr>
            <a:xfrm flipH="1" flipV="1">
              <a:off x="5402010" y="3404866"/>
              <a:ext cx="22390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2" idx="4"/>
            </p:cNvCxnSpPr>
            <p:nvPr/>
          </p:nvCxnSpPr>
          <p:spPr>
            <a:xfrm flipH="1" flipV="1">
              <a:off x="5402010" y="3404866"/>
              <a:ext cx="87614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>
              <a:stCxn id="258" idx="0"/>
              <a:endCxn id="22" idx="4"/>
            </p:cNvCxnSpPr>
            <p:nvPr/>
          </p:nvCxnSpPr>
          <p:spPr>
            <a:xfrm flipH="1" flipV="1">
              <a:off x="5402010" y="3404866"/>
              <a:ext cx="421845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>
              <a:stCxn id="257" idx="0"/>
              <a:endCxn id="22" idx="4"/>
            </p:cNvCxnSpPr>
            <p:nvPr/>
          </p:nvCxnSpPr>
          <p:spPr>
            <a:xfrm flipV="1">
              <a:off x="5369558" y="3404866"/>
              <a:ext cx="32452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>
              <a:stCxn id="256" idx="0"/>
              <a:endCxn id="22" idx="4"/>
            </p:cNvCxnSpPr>
            <p:nvPr/>
          </p:nvCxnSpPr>
          <p:spPr>
            <a:xfrm flipV="1">
              <a:off x="4915261" y="3404866"/>
              <a:ext cx="48674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stCxn id="260" idx="0"/>
              <a:endCxn id="22" idx="4"/>
            </p:cNvCxnSpPr>
            <p:nvPr/>
          </p:nvCxnSpPr>
          <p:spPr>
            <a:xfrm flipH="1" flipV="1">
              <a:off x="5402010" y="3404866"/>
              <a:ext cx="1330439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>
              <a:stCxn id="264" idx="0"/>
              <a:endCxn id="22" idx="4"/>
            </p:cNvCxnSpPr>
            <p:nvPr/>
          </p:nvCxnSpPr>
          <p:spPr>
            <a:xfrm flipH="1" flipV="1">
              <a:off x="5402010" y="3404866"/>
              <a:ext cx="1784736" cy="80038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TextBox 292"/>
          <p:cNvSpPr txBox="1"/>
          <p:nvPr/>
        </p:nvSpPr>
        <p:spPr>
          <a:xfrm>
            <a:off x="4258492" y="3673248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660566" y="367324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1.2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507554" y="3477304"/>
            <a:ext cx="63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...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320802" y="3668894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782356" y="3664539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0.7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730241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05155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088675" y="4205253"/>
            <a:ext cx="66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33.7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/>
              <p:cNvSpPr txBox="1"/>
              <p:nvPr/>
            </p:nvSpPr>
            <p:spPr>
              <a:xfrm>
                <a:off x="1574071" y="1704702"/>
                <a:ext cx="3462294" cy="1616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3600" dirty="0" smtClean="0"/>
                  <a:t>act.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𝑊𝐻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𝑊𝐻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sz="3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sz="3600" dirty="0"/>
              </a:p>
              <a:p>
                <a:endParaRPr lang="ko-KR" altLang="en-US" sz="3600" dirty="0"/>
              </a:p>
            </p:txBody>
          </p:sp>
        </mc:Choice>
        <mc:Fallback xmlns=""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071" y="1704702"/>
                <a:ext cx="3462294" cy="1616725"/>
              </a:xfrm>
              <a:prstGeom prst="rect">
                <a:avLst/>
              </a:prstGeom>
              <a:blipFill>
                <a:blip r:embed="rId5"/>
                <a:stretch>
                  <a:fillRect l="-7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555567" y="255659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To make sum 1, we use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softmax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function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55326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0.9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730241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0.08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405155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0.02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>
            <a:off x="4924697" y="1554480"/>
            <a:ext cx="225987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4924697" y="1606731"/>
            <a:ext cx="225987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/>
          <p:cNvCxnSpPr/>
          <p:nvPr/>
        </p:nvCxnSpPr>
        <p:spPr>
          <a:xfrm>
            <a:off x="4127863" y="1502229"/>
            <a:ext cx="209006" cy="222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690948" y="1071155"/>
            <a:ext cx="195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Temperature</a:t>
            </a:r>
            <a:endParaRPr lang="ko-KR" altLang="en-US" sz="24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278" name="그룹 277"/>
          <p:cNvGrpSpPr/>
          <p:nvPr/>
        </p:nvGrpSpPr>
        <p:grpSpPr>
          <a:xfrm>
            <a:off x="7454099" y="506095"/>
            <a:ext cx="4633398" cy="3108960"/>
            <a:chOff x="7454099" y="506095"/>
            <a:chExt cx="4633398" cy="3108960"/>
          </a:xfrm>
        </p:grpSpPr>
        <p:pic>
          <p:nvPicPr>
            <p:cNvPr id="271" name="그림 270"/>
            <p:cNvPicPr>
              <a:picLocks noChangeAspect="1"/>
            </p:cNvPicPr>
            <p:nvPr/>
          </p:nvPicPr>
          <p:blipFill rotWithShape="1">
            <a:blip r:embed="rId6"/>
            <a:srcRect t="18047" b="4149"/>
            <a:stretch/>
          </p:blipFill>
          <p:spPr>
            <a:xfrm>
              <a:off x="7454099" y="506095"/>
              <a:ext cx="4633398" cy="3108960"/>
            </a:xfrm>
            <a:prstGeom prst="rect">
              <a:avLst/>
            </a:prstGeom>
          </p:spPr>
        </p:pic>
        <p:sp>
          <p:nvSpPr>
            <p:cNvPr id="274" name="TextBox 273"/>
            <p:cNvSpPr txBox="1"/>
            <p:nvPr/>
          </p:nvSpPr>
          <p:spPr>
            <a:xfrm>
              <a:off x="8216537" y="2795451"/>
              <a:ext cx="3566159" cy="4049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1168744" y="2834640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10</a:t>
              </a:r>
              <a:endParaRPr lang="ko-KR" altLang="en-US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133807" y="2869475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0</a:t>
              </a:r>
              <a:endParaRPr lang="ko-KR" alt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551988" y="2812870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...</a:t>
              </a:r>
              <a:endParaRPr lang="ko-KR" altLang="en-US" b="1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8974183" y="2690948"/>
              <a:ext cx="2037806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5050972" y="3107192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1.39</a:t>
            </a:r>
            <a:endParaRPr lang="ko-KR" altLang="en-US" b="1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1201783" y="3082835"/>
            <a:ext cx="3709851" cy="400110"/>
            <a:chOff x="1201783" y="3082835"/>
            <a:chExt cx="3709851" cy="400110"/>
          </a:xfrm>
        </p:grpSpPr>
        <p:sp>
          <p:nvSpPr>
            <p:cNvPr id="145" name="TextBox 144"/>
            <p:cNvSpPr txBox="1"/>
            <p:nvPr/>
          </p:nvSpPr>
          <p:spPr>
            <a:xfrm>
              <a:off x="1201783" y="3082835"/>
              <a:ext cx="3644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Palatino Linotype" panose="02040502050505030304" pitchFamily="18" charset="0"/>
                </a:rPr>
                <a:t>O = activation(                        )</a:t>
              </a:r>
              <a:endParaRPr lang="ko-KR" altLang="en-US" sz="2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547257" y="3108960"/>
              <a:ext cx="236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Logit = </a:t>
              </a:r>
              <a:r>
                <a:rPr lang="en-US" altLang="ko-KR" b="1" dirty="0" smtClean="0">
                  <a:solidFill>
                    <a:srgbClr val="002060"/>
                  </a:solidFill>
                </a:rPr>
                <a:t>W</a:t>
              </a:r>
              <a:r>
                <a:rPr lang="en-US" altLang="ko-KR" b="1" dirty="0" smtClean="0">
                  <a:latin typeface="Palatino Linotype" panose="02040502050505030304" pitchFamily="18" charset="0"/>
                </a:rPr>
                <a:t>*</a:t>
              </a:r>
              <a:r>
                <a:rPr lang="en-US" altLang="ko-KR" b="1" dirty="0" smtClean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H</a:t>
              </a:r>
              <a:endParaRPr lang="ko-KR" alt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47" name="직사각형 146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Hinton, G.,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O., &amp; Dean, J. (2015). Distilling the knowledge in a neural network. 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arXiv:1503.02531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56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52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55326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730241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05155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/>
              <p:cNvSpPr txBox="1"/>
              <p:nvPr/>
            </p:nvSpPr>
            <p:spPr>
              <a:xfrm>
                <a:off x="1574071" y="1704702"/>
                <a:ext cx="3462294" cy="1616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3600" dirty="0" smtClean="0"/>
                  <a:t>act.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𝑊𝐻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𝑊𝐻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sz="3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sz="3600" dirty="0"/>
              </a:p>
              <a:p>
                <a:endParaRPr lang="ko-KR" altLang="en-US" sz="3600" dirty="0"/>
              </a:p>
            </p:txBody>
          </p:sp>
        </mc:Choice>
        <mc:Fallback xmlns=""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071" y="1704702"/>
                <a:ext cx="3462294" cy="1616725"/>
              </a:xfrm>
              <a:prstGeom prst="rect">
                <a:avLst/>
              </a:prstGeom>
              <a:blipFill>
                <a:blip r:embed="rId5"/>
                <a:stretch>
                  <a:fillRect l="-7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555567" y="255659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To make sum 1, we use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softmax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function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55326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0.9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730241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0.08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405155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0.02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>
            <a:off x="4924697" y="1554480"/>
            <a:ext cx="225987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4924697" y="1606731"/>
            <a:ext cx="225987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/>
          <p:cNvCxnSpPr/>
          <p:nvPr/>
        </p:nvCxnSpPr>
        <p:spPr>
          <a:xfrm>
            <a:off x="4127863" y="1502229"/>
            <a:ext cx="209006" cy="222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690948" y="1071155"/>
            <a:ext cx="195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Temperature</a:t>
            </a:r>
            <a:endParaRPr lang="ko-KR" altLang="en-US" sz="24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278" name="그룹 277"/>
          <p:cNvGrpSpPr/>
          <p:nvPr/>
        </p:nvGrpSpPr>
        <p:grpSpPr>
          <a:xfrm>
            <a:off x="7454099" y="506095"/>
            <a:ext cx="4633398" cy="3108960"/>
            <a:chOff x="7454099" y="506095"/>
            <a:chExt cx="4633398" cy="3108960"/>
          </a:xfrm>
        </p:grpSpPr>
        <p:pic>
          <p:nvPicPr>
            <p:cNvPr id="271" name="그림 270"/>
            <p:cNvPicPr>
              <a:picLocks noChangeAspect="1"/>
            </p:cNvPicPr>
            <p:nvPr/>
          </p:nvPicPr>
          <p:blipFill rotWithShape="1">
            <a:blip r:embed="rId6"/>
            <a:srcRect t="18047" b="4149"/>
            <a:stretch/>
          </p:blipFill>
          <p:spPr>
            <a:xfrm>
              <a:off x="7454099" y="506095"/>
              <a:ext cx="4633398" cy="3108960"/>
            </a:xfrm>
            <a:prstGeom prst="rect">
              <a:avLst/>
            </a:prstGeom>
          </p:spPr>
        </p:pic>
        <p:sp>
          <p:nvSpPr>
            <p:cNvPr id="274" name="TextBox 273"/>
            <p:cNvSpPr txBox="1"/>
            <p:nvPr/>
          </p:nvSpPr>
          <p:spPr>
            <a:xfrm>
              <a:off x="8216537" y="2795451"/>
              <a:ext cx="3566159" cy="4049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1168744" y="2834640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10</a:t>
              </a:r>
              <a:endParaRPr lang="ko-KR" altLang="en-US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133807" y="2869475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0</a:t>
              </a:r>
              <a:endParaRPr lang="ko-KR" alt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551988" y="2812870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...</a:t>
              </a:r>
              <a:endParaRPr lang="ko-KR" altLang="en-US" b="1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8974183" y="2690948"/>
              <a:ext cx="2037806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타원 142"/>
          <p:cNvSpPr/>
          <p:nvPr/>
        </p:nvSpPr>
        <p:spPr>
          <a:xfrm>
            <a:off x="8151223" y="4724590"/>
            <a:ext cx="720000" cy="7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9847756" y="4951488"/>
            <a:ext cx="720000" cy="72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10553655" y="4169422"/>
            <a:ext cx="720000" cy="7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9309690" y="5397069"/>
            <a:ext cx="720000" cy="72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9847756" y="5616671"/>
            <a:ext cx="720000" cy="72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10385822" y="5235917"/>
            <a:ext cx="720000" cy="72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8347166" y="5205595"/>
            <a:ext cx="720000" cy="7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9661298" y="4411669"/>
            <a:ext cx="186457" cy="18645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7720149" y="5369713"/>
            <a:ext cx="720000" cy="7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112034" y="5688499"/>
            <a:ext cx="720000" cy="7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9175952" y="4886433"/>
            <a:ext cx="720000" cy="72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8801947" y="4393733"/>
            <a:ext cx="720000" cy="72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11127733" y="4601666"/>
            <a:ext cx="720000" cy="7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11274021" y="3986353"/>
            <a:ext cx="720000" cy="7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10633254" y="3586484"/>
            <a:ext cx="720000" cy="7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9035947" y="5849735"/>
            <a:ext cx="159179" cy="15917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9248503" y="6094987"/>
            <a:ext cx="720000" cy="7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050972" y="3107192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1.39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8229600" y="457200"/>
            <a:ext cx="509451" cy="29391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1" name="그룹 160"/>
          <p:cNvGrpSpPr/>
          <p:nvPr/>
        </p:nvGrpSpPr>
        <p:grpSpPr>
          <a:xfrm>
            <a:off x="8530045" y="3866606"/>
            <a:ext cx="2756263" cy="2612571"/>
            <a:chOff x="1619794" y="2847703"/>
            <a:chExt cx="2756263" cy="2612571"/>
          </a:xfrm>
        </p:grpSpPr>
        <p:sp>
          <p:nvSpPr>
            <p:cNvPr id="162" name="자유형 161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자유형 162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1972492" y="4168740"/>
            <a:ext cx="61134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There is no difference between samples 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3" name="직선 화살표 연결선 282"/>
          <p:cNvCxnSpPr/>
          <p:nvPr/>
        </p:nvCxnSpPr>
        <p:spPr>
          <a:xfrm>
            <a:off x="7432766" y="4611189"/>
            <a:ext cx="574765" cy="300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>
            <a:off x="7441475" y="4619898"/>
            <a:ext cx="343988" cy="6183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/>
          <p:cNvGrpSpPr/>
          <p:nvPr/>
        </p:nvGrpSpPr>
        <p:grpSpPr>
          <a:xfrm>
            <a:off x="1201783" y="3082835"/>
            <a:ext cx="3709851" cy="400110"/>
            <a:chOff x="1201783" y="3082835"/>
            <a:chExt cx="3709851" cy="400110"/>
          </a:xfrm>
        </p:grpSpPr>
        <p:sp>
          <p:nvSpPr>
            <p:cNvPr id="183" name="TextBox 182"/>
            <p:cNvSpPr txBox="1"/>
            <p:nvPr/>
          </p:nvSpPr>
          <p:spPr>
            <a:xfrm>
              <a:off x="1201783" y="3082835"/>
              <a:ext cx="3644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Palatino Linotype" panose="02040502050505030304" pitchFamily="18" charset="0"/>
                </a:rPr>
                <a:t>O = activation(                        )</a:t>
              </a:r>
              <a:endParaRPr lang="ko-KR" altLang="en-US" sz="2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47257" y="3108960"/>
              <a:ext cx="236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Logit = </a:t>
              </a:r>
              <a:r>
                <a:rPr lang="en-US" altLang="ko-KR" b="1" dirty="0" smtClean="0">
                  <a:solidFill>
                    <a:srgbClr val="002060"/>
                  </a:solidFill>
                </a:rPr>
                <a:t>W</a:t>
              </a:r>
              <a:r>
                <a:rPr lang="en-US" altLang="ko-KR" b="1" dirty="0" smtClean="0">
                  <a:latin typeface="Palatino Linotype" panose="02040502050505030304" pitchFamily="18" charset="0"/>
                </a:rPr>
                <a:t>*</a:t>
              </a:r>
              <a:r>
                <a:rPr lang="en-US" altLang="ko-KR" b="1" dirty="0" smtClean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H</a:t>
              </a:r>
              <a:endParaRPr lang="ko-KR" alt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Hinton, G.,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O., &amp; Dean, J. (2015). Distilling the knowledge in a neural network. 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arXiv:1503.02531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57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9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55326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730241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05155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/>
              <p:cNvSpPr txBox="1"/>
              <p:nvPr/>
            </p:nvSpPr>
            <p:spPr>
              <a:xfrm>
                <a:off x="1574071" y="1704702"/>
                <a:ext cx="3462294" cy="1616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3600" dirty="0" smtClean="0"/>
                  <a:t>act.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𝑊𝐻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𝑊𝐻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sz="3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sz="3600" dirty="0"/>
              </a:p>
              <a:p>
                <a:endParaRPr lang="ko-KR" altLang="en-US" sz="3600" dirty="0"/>
              </a:p>
            </p:txBody>
          </p:sp>
        </mc:Choice>
        <mc:Fallback xmlns=""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071" y="1704702"/>
                <a:ext cx="3462294" cy="1616725"/>
              </a:xfrm>
              <a:prstGeom prst="rect">
                <a:avLst/>
              </a:prstGeom>
              <a:blipFill>
                <a:blip r:embed="rId5"/>
                <a:stretch>
                  <a:fillRect l="-7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555567" y="255659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To make sum 1, we use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softmax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function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55326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0.9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730241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0.08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405155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0.02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>
            <a:off x="4924697" y="1554480"/>
            <a:ext cx="225987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4924697" y="1606731"/>
            <a:ext cx="225987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/>
          <p:cNvCxnSpPr/>
          <p:nvPr/>
        </p:nvCxnSpPr>
        <p:spPr>
          <a:xfrm>
            <a:off x="4127863" y="1502229"/>
            <a:ext cx="209006" cy="222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690948" y="1071155"/>
            <a:ext cx="195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Temperature</a:t>
            </a:r>
            <a:endParaRPr lang="ko-KR" altLang="en-US" sz="24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278" name="그룹 277"/>
          <p:cNvGrpSpPr/>
          <p:nvPr/>
        </p:nvGrpSpPr>
        <p:grpSpPr>
          <a:xfrm>
            <a:off x="7454099" y="506095"/>
            <a:ext cx="4633398" cy="3108960"/>
            <a:chOff x="7454099" y="506095"/>
            <a:chExt cx="4633398" cy="3108960"/>
          </a:xfrm>
        </p:grpSpPr>
        <p:pic>
          <p:nvPicPr>
            <p:cNvPr id="271" name="그림 270"/>
            <p:cNvPicPr>
              <a:picLocks noChangeAspect="1"/>
            </p:cNvPicPr>
            <p:nvPr/>
          </p:nvPicPr>
          <p:blipFill rotWithShape="1">
            <a:blip r:embed="rId6"/>
            <a:srcRect t="18047" b="4149"/>
            <a:stretch/>
          </p:blipFill>
          <p:spPr>
            <a:xfrm>
              <a:off x="7454099" y="506095"/>
              <a:ext cx="4633398" cy="3108960"/>
            </a:xfrm>
            <a:prstGeom prst="rect">
              <a:avLst/>
            </a:prstGeom>
          </p:spPr>
        </p:pic>
        <p:sp>
          <p:nvSpPr>
            <p:cNvPr id="274" name="TextBox 273"/>
            <p:cNvSpPr txBox="1"/>
            <p:nvPr/>
          </p:nvSpPr>
          <p:spPr>
            <a:xfrm>
              <a:off x="8216537" y="2795451"/>
              <a:ext cx="3566159" cy="4049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1168744" y="2834640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10</a:t>
              </a:r>
              <a:endParaRPr lang="ko-KR" altLang="en-US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133807" y="2869475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0</a:t>
              </a:r>
              <a:endParaRPr lang="ko-KR" alt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551988" y="2812870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...</a:t>
              </a:r>
              <a:endParaRPr lang="ko-KR" altLang="en-US" b="1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8974183" y="2690948"/>
              <a:ext cx="2037806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타원 142"/>
          <p:cNvSpPr/>
          <p:nvPr/>
        </p:nvSpPr>
        <p:spPr>
          <a:xfrm>
            <a:off x="8151223" y="4724590"/>
            <a:ext cx="720000" cy="7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9847756" y="4951488"/>
            <a:ext cx="720000" cy="72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10553655" y="4169422"/>
            <a:ext cx="720000" cy="7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9309690" y="5397069"/>
            <a:ext cx="720000" cy="72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9847756" y="5616671"/>
            <a:ext cx="720000" cy="72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10385822" y="5235917"/>
            <a:ext cx="720000" cy="72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8347166" y="5205595"/>
            <a:ext cx="720000" cy="7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9661298" y="4411669"/>
            <a:ext cx="186457" cy="18645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7720149" y="5369713"/>
            <a:ext cx="720000" cy="7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112034" y="5688499"/>
            <a:ext cx="720000" cy="7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9175952" y="4886433"/>
            <a:ext cx="720000" cy="72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8801947" y="4393733"/>
            <a:ext cx="720000" cy="72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11127733" y="4601666"/>
            <a:ext cx="720000" cy="7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11274021" y="3986353"/>
            <a:ext cx="720000" cy="7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10633254" y="3586484"/>
            <a:ext cx="720000" cy="7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9035947" y="5849735"/>
            <a:ext cx="159179" cy="15917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9248503" y="6094987"/>
            <a:ext cx="720000" cy="7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050972" y="3107192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1.39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8229600" y="457200"/>
            <a:ext cx="509451" cy="29391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1" name="그룹 160"/>
          <p:cNvGrpSpPr/>
          <p:nvPr/>
        </p:nvGrpSpPr>
        <p:grpSpPr>
          <a:xfrm>
            <a:off x="8530045" y="3866606"/>
            <a:ext cx="2756263" cy="2612571"/>
            <a:chOff x="1619794" y="2847703"/>
            <a:chExt cx="2756263" cy="2612571"/>
          </a:xfrm>
        </p:grpSpPr>
        <p:sp>
          <p:nvSpPr>
            <p:cNvPr id="162" name="자유형 161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자유형 162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1972492" y="4168740"/>
            <a:ext cx="61134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There is no difference between samples 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3" name="직선 화살표 연결선 282"/>
          <p:cNvCxnSpPr/>
          <p:nvPr/>
        </p:nvCxnSpPr>
        <p:spPr>
          <a:xfrm>
            <a:off x="7432766" y="4611189"/>
            <a:ext cx="574765" cy="300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>
            <a:off x="7441475" y="4619898"/>
            <a:ext cx="343988" cy="6183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1201783" y="3082835"/>
            <a:ext cx="3709851" cy="400110"/>
            <a:chOff x="1201783" y="3082835"/>
            <a:chExt cx="3709851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1201783" y="3082835"/>
              <a:ext cx="3644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Palatino Linotype" panose="02040502050505030304" pitchFamily="18" charset="0"/>
                </a:rPr>
                <a:t>O = activation(                        )</a:t>
              </a:r>
              <a:endParaRPr lang="ko-KR" altLang="en-US" sz="2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47257" y="3108960"/>
              <a:ext cx="236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Logit = </a:t>
              </a:r>
              <a:r>
                <a:rPr lang="en-US" altLang="ko-KR" b="1" dirty="0" smtClean="0">
                  <a:solidFill>
                    <a:srgbClr val="002060"/>
                  </a:solidFill>
                </a:rPr>
                <a:t>W</a:t>
              </a:r>
              <a:r>
                <a:rPr lang="en-US" altLang="ko-KR" b="1" dirty="0" smtClean="0">
                  <a:latin typeface="Palatino Linotype" panose="02040502050505030304" pitchFamily="18" charset="0"/>
                </a:rPr>
                <a:t>*</a:t>
              </a:r>
              <a:r>
                <a:rPr lang="en-US" altLang="ko-KR" b="1" dirty="0" smtClean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H</a:t>
              </a:r>
              <a:endParaRPr lang="ko-KR" altLang="en-US" b="1" dirty="0">
                <a:latin typeface="Palatino Linotype" panose="0204050205050503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모서리가 둥근 직사각형 62"/>
              <p:cNvSpPr/>
              <p:nvPr/>
            </p:nvSpPr>
            <p:spPr>
              <a:xfrm>
                <a:off x="222068" y="248194"/>
                <a:ext cx="11740469" cy="346165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b="1" dirty="0" smtClean="0">
                    <a:solidFill>
                      <a:schemeClr val="tx1"/>
                    </a:solidFill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According to Hinton, original </a:t>
                </a:r>
                <a:r>
                  <a:rPr lang="en-US" altLang="ko-KR" sz="2800" b="1" dirty="0" err="1" smtClean="0">
                    <a:solidFill>
                      <a:schemeClr val="tx1"/>
                    </a:solidFill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softmax</a:t>
                </a:r>
                <a:r>
                  <a:rPr lang="en-US" altLang="ko-KR" sz="2800" b="1" dirty="0" smtClean="0">
                    <a:solidFill>
                      <a:schemeClr val="tx1"/>
                    </a:solidFill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 function </a:t>
                </a:r>
                <a:r>
                  <a:rPr lang="en-US" altLang="ko-KR" sz="2800" b="1" dirty="0">
                    <a:solidFill>
                      <a:schemeClr val="tx1"/>
                    </a:solidFill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(T = 1) gives high </a:t>
                </a:r>
                <a:r>
                  <a:rPr lang="en-US" altLang="ko-KR" sz="2800" b="1" dirty="0" smtClean="0">
                    <a:solidFill>
                      <a:schemeClr val="tx1"/>
                    </a:solidFill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probability (i.e. prob.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sz="2800" b="1" dirty="0" smtClean="0">
                    <a:solidFill>
                      <a:schemeClr val="tx1"/>
                    </a:solidFill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) to correct class</a:t>
                </a:r>
              </a:p>
              <a:p>
                <a:endParaRPr lang="en-US" altLang="ko-KR" sz="2800" b="1" dirty="0">
                  <a:solidFill>
                    <a:schemeClr val="tx1"/>
                  </a:solidFill>
                  <a:latin typeface="Palatino Linotype" panose="02040502050505030304" pitchFamily="18" charset="0"/>
                  <a:ea typeface="나눔고딕" panose="020D0604000000000000" pitchFamily="50" charset="-127"/>
                </a:endParaRPr>
              </a:p>
              <a:p>
                <a:r>
                  <a:rPr lang="en-US" altLang="ko-KR" sz="2800" b="1" dirty="0" smtClean="0">
                    <a:solidFill>
                      <a:schemeClr val="tx1"/>
                    </a:solidFill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 </a:t>
                </a:r>
                <a:endParaRPr lang="ko-KR" altLang="en-US" sz="2800" b="1" dirty="0">
                  <a:solidFill>
                    <a:schemeClr val="tx1"/>
                  </a:solidFill>
                  <a:latin typeface="Palatino Linotype" panose="02040502050505030304" pitchFamily="18" charset="0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63" name="모서리가 둥근 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8" y="248194"/>
                <a:ext cx="11740469" cy="346165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393700" y="2420035"/>
            <a:ext cx="1153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Therefore, we need to set temperature more higher than T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= 1 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{i.e. 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2~5} 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Hinton, G.,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O., &amp; Dean, J. (2015). Distilling the knowledge in a neural network. 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arXiv:1503.02531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58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25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55326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730241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05155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/>
              <p:cNvSpPr txBox="1"/>
              <p:nvPr/>
            </p:nvSpPr>
            <p:spPr>
              <a:xfrm>
                <a:off x="1574071" y="1704702"/>
                <a:ext cx="3462294" cy="1616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3600" dirty="0" smtClean="0"/>
                  <a:t>act.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𝑊𝐻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𝑊𝐻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sz="3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sz="3600" dirty="0"/>
              </a:p>
              <a:p>
                <a:endParaRPr lang="ko-KR" altLang="en-US" sz="3600" dirty="0"/>
              </a:p>
            </p:txBody>
          </p:sp>
        </mc:Choice>
        <mc:Fallback xmlns=""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071" y="1704702"/>
                <a:ext cx="3462294" cy="1616725"/>
              </a:xfrm>
              <a:prstGeom prst="rect">
                <a:avLst/>
              </a:prstGeom>
              <a:blipFill>
                <a:blip r:embed="rId5"/>
                <a:stretch>
                  <a:fillRect l="-7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555567" y="255659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To make sum 1, we use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softmax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function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55326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0.9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730241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0.08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405155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0.02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>
            <a:off x="4924697" y="1554480"/>
            <a:ext cx="225987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4924697" y="1606731"/>
            <a:ext cx="225987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/>
          <p:cNvCxnSpPr/>
          <p:nvPr/>
        </p:nvCxnSpPr>
        <p:spPr>
          <a:xfrm>
            <a:off x="4127863" y="1502229"/>
            <a:ext cx="209006" cy="222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690948" y="1071155"/>
            <a:ext cx="195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Temperature</a:t>
            </a:r>
            <a:endParaRPr lang="ko-KR" altLang="en-US" sz="24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278" name="그룹 277"/>
          <p:cNvGrpSpPr/>
          <p:nvPr/>
        </p:nvGrpSpPr>
        <p:grpSpPr>
          <a:xfrm>
            <a:off x="7454099" y="506095"/>
            <a:ext cx="4633398" cy="3108960"/>
            <a:chOff x="7454099" y="506095"/>
            <a:chExt cx="4633398" cy="3108960"/>
          </a:xfrm>
        </p:grpSpPr>
        <p:pic>
          <p:nvPicPr>
            <p:cNvPr id="271" name="그림 270"/>
            <p:cNvPicPr>
              <a:picLocks noChangeAspect="1"/>
            </p:cNvPicPr>
            <p:nvPr/>
          </p:nvPicPr>
          <p:blipFill rotWithShape="1">
            <a:blip r:embed="rId6"/>
            <a:srcRect t="18047" b="4149"/>
            <a:stretch/>
          </p:blipFill>
          <p:spPr>
            <a:xfrm>
              <a:off x="7454099" y="506095"/>
              <a:ext cx="4633398" cy="3108960"/>
            </a:xfrm>
            <a:prstGeom prst="rect">
              <a:avLst/>
            </a:prstGeom>
          </p:spPr>
        </p:pic>
        <p:sp>
          <p:nvSpPr>
            <p:cNvPr id="274" name="TextBox 273"/>
            <p:cNvSpPr txBox="1"/>
            <p:nvPr/>
          </p:nvSpPr>
          <p:spPr>
            <a:xfrm>
              <a:off x="8216537" y="2795451"/>
              <a:ext cx="3566159" cy="4049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1168744" y="2834640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10</a:t>
              </a:r>
              <a:endParaRPr lang="ko-KR" altLang="en-US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133807" y="2869475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0</a:t>
              </a:r>
              <a:endParaRPr lang="ko-KR" alt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551988" y="2812870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...</a:t>
              </a:r>
              <a:endParaRPr lang="ko-KR" altLang="en-US" b="1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8974183" y="2690948"/>
              <a:ext cx="2037806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5050972" y="3107192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1.39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11260183" y="457200"/>
            <a:ext cx="509451" cy="29391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2756264" y="4704317"/>
            <a:ext cx="61134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All obs. have same probability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425482" y="499884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9847756" y="4951488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553655" y="4169422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9309690" y="5397069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9847756" y="5616671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0385822" y="5235917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8659482" y="551791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9379756" y="4411669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009274" y="5658838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544229" y="6120694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9175952" y="488643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8801947" y="4393733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1127733" y="4601666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1274021" y="39863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0633254" y="3586484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9035947" y="5849735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9567937" y="6094987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8530045" y="3866606"/>
            <a:ext cx="2756263" cy="2612571"/>
            <a:chOff x="1619794" y="2847703"/>
            <a:chExt cx="2756263" cy="2612571"/>
          </a:xfrm>
        </p:grpSpPr>
        <p:sp>
          <p:nvSpPr>
            <p:cNvPr id="74" name="자유형 73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자유형 74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6" name="직선 화살표 연결선 75"/>
          <p:cNvCxnSpPr>
            <a:endCxn id="71" idx="1"/>
          </p:cNvCxnSpPr>
          <p:nvPr/>
        </p:nvCxnSpPr>
        <p:spPr>
          <a:xfrm>
            <a:off x="7746274" y="5146766"/>
            <a:ext cx="1358210" cy="7715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71" idx="1"/>
          </p:cNvCxnSpPr>
          <p:nvPr/>
        </p:nvCxnSpPr>
        <p:spPr>
          <a:xfrm>
            <a:off x="7754983" y="5155475"/>
            <a:ext cx="1349501" cy="762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65" idx="1"/>
          </p:cNvCxnSpPr>
          <p:nvPr/>
        </p:nvCxnSpPr>
        <p:spPr>
          <a:xfrm>
            <a:off x="7741919" y="5129349"/>
            <a:ext cx="870847" cy="10598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65" idx="1"/>
          </p:cNvCxnSpPr>
          <p:nvPr/>
        </p:nvCxnSpPr>
        <p:spPr>
          <a:xfrm>
            <a:off x="7750628" y="5138058"/>
            <a:ext cx="862138" cy="105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1201783" y="3082835"/>
            <a:ext cx="3709851" cy="400110"/>
            <a:chOff x="1201783" y="3082835"/>
            <a:chExt cx="3709851" cy="400110"/>
          </a:xfrm>
        </p:grpSpPr>
        <p:sp>
          <p:nvSpPr>
            <p:cNvPr id="85" name="TextBox 84"/>
            <p:cNvSpPr txBox="1"/>
            <p:nvPr/>
          </p:nvSpPr>
          <p:spPr>
            <a:xfrm>
              <a:off x="1201783" y="3082835"/>
              <a:ext cx="3644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Palatino Linotype" panose="02040502050505030304" pitchFamily="18" charset="0"/>
                </a:rPr>
                <a:t>O = activation(                        )</a:t>
              </a:r>
              <a:endParaRPr lang="ko-KR" altLang="en-US" sz="2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47257" y="3108960"/>
              <a:ext cx="236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Logit = </a:t>
              </a:r>
              <a:r>
                <a:rPr lang="en-US" altLang="ko-KR" b="1" dirty="0" smtClean="0">
                  <a:solidFill>
                    <a:srgbClr val="002060"/>
                  </a:solidFill>
                </a:rPr>
                <a:t>W</a:t>
              </a:r>
              <a:r>
                <a:rPr lang="en-US" altLang="ko-KR" b="1" dirty="0" smtClean="0">
                  <a:latin typeface="Palatino Linotype" panose="02040502050505030304" pitchFamily="18" charset="0"/>
                </a:rPr>
                <a:t>*</a:t>
              </a:r>
              <a:r>
                <a:rPr lang="en-US" altLang="ko-KR" b="1" dirty="0" smtClean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H</a:t>
              </a:r>
              <a:endParaRPr lang="ko-KR" alt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Hinton, G.,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O., &amp; Dean, J. (2015). Distilling the knowledge in a neural network. 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arXiv:1503.02531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59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0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7321337" cy="59083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Expensive Ensemble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567" y="1091682"/>
            <a:ext cx="1116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Because ensemble is composed of many models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Ensemble is computationally expensive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80414" y="2412957"/>
            <a:ext cx="11232600" cy="4250003"/>
            <a:chOff x="380414" y="2412957"/>
            <a:chExt cx="11232600" cy="4250003"/>
          </a:xfrm>
        </p:grpSpPr>
        <p:grpSp>
          <p:nvGrpSpPr>
            <p:cNvPr id="21" name="그룹 20"/>
            <p:cNvGrpSpPr/>
            <p:nvPr/>
          </p:nvGrpSpPr>
          <p:grpSpPr>
            <a:xfrm>
              <a:off x="380414" y="3675812"/>
              <a:ext cx="11232600" cy="1800000"/>
              <a:chOff x="380414" y="3688875"/>
              <a:chExt cx="11232600" cy="1800000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0414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2816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5218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7620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0022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2426" y="3688875"/>
                <a:ext cx="1670588" cy="1800000"/>
              </a:xfrm>
              <a:prstGeom prst="rect">
                <a:avLst/>
              </a:prstGeom>
            </p:spPr>
          </p:pic>
        </p:grpSp>
        <p:grpSp>
          <p:nvGrpSpPr>
            <p:cNvPr id="22" name="그룹 21"/>
            <p:cNvGrpSpPr/>
            <p:nvPr/>
          </p:nvGrpSpPr>
          <p:grpSpPr>
            <a:xfrm>
              <a:off x="3031988" y="2412957"/>
              <a:ext cx="6128023" cy="1328432"/>
              <a:chOff x="3031988" y="2412957"/>
              <a:chExt cx="6128023" cy="1328432"/>
            </a:xfrm>
          </p:grpSpPr>
          <p:sp>
            <p:nvSpPr>
              <p:cNvPr id="26" name="오른쪽 화살표 25"/>
              <p:cNvSpPr/>
              <p:nvPr/>
            </p:nvSpPr>
            <p:spPr>
              <a:xfrm rot="16200000">
                <a:off x="5716993" y="298370"/>
                <a:ext cx="758014" cy="6128023"/>
              </a:xfrm>
              <a:prstGeom prst="right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443083" y="2412957"/>
                <a:ext cx="13058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Output</a:t>
                </a:r>
                <a:endParaRPr lang="ko-KR" altLang="en-US" sz="2400" b="1" dirty="0">
                  <a:latin typeface="Palatino Linotype" panose="02040502050505030304" pitchFamily="18" charset="0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031988" y="5238359"/>
              <a:ext cx="6128023" cy="1424601"/>
              <a:chOff x="3031988" y="5238359"/>
              <a:chExt cx="6128023" cy="1424601"/>
            </a:xfrm>
          </p:grpSpPr>
          <p:sp>
            <p:nvSpPr>
              <p:cNvPr id="24" name="오른쪽 화살표 23"/>
              <p:cNvSpPr/>
              <p:nvPr/>
            </p:nvSpPr>
            <p:spPr>
              <a:xfrm rot="16200000">
                <a:off x="5716993" y="2553354"/>
                <a:ext cx="758014" cy="6128023"/>
              </a:xfrm>
              <a:prstGeom prst="right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443082" y="6201295"/>
                <a:ext cx="13058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Input</a:t>
                </a:r>
                <a:endParaRPr lang="ko-KR" altLang="en-US" sz="2400" b="1" dirty="0">
                  <a:latin typeface="Palatino Linotype" panose="02040502050505030304" pitchFamily="18" charset="0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6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8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55326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730241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05155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/>
              <p:cNvSpPr txBox="1"/>
              <p:nvPr/>
            </p:nvSpPr>
            <p:spPr>
              <a:xfrm>
                <a:off x="1574071" y="1704702"/>
                <a:ext cx="3462294" cy="1616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3600" dirty="0" smtClean="0"/>
                  <a:t>act.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𝑊𝐻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𝑊𝐻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sz="3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sz="3600" dirty="0"/>
              </a:p>
              <a:p>
                <a:endParaRPr lang="ko-KR" altLang="en-US" sz="3600" dirty="0"/>
              </a:p>
            </p:txBody>
          </p:sp>
        </mc:Choice>
        <mc:Fallback xmlns=""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071" y="1704702"/>
                <a:ext cx="3462294" cy="1616725"/>
              </a:xfrm>
              <a:prstGeom prst="rect">
                <a:avLst/>
              </a:prstGeom>
              <a:blipFill>
                <a:blip r:embed="rId5"/>
                <a:stretch>
                  <a:fillRect l="-7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555567" y="255659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To make sum 1, we use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softmax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function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55326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0.9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730241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0.08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405155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0.02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>
            <a:off x="4924697" y="1554480"/>
            <a:ext cx="225987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4924697" y="1606731"/>
            <a:ext cx="225987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/>
          <p:cNvCxnSpPr/>
          <p:nvPr/>
        </p:nvCxnSpPr>
        <p:spPr>
          <a:xfrm>
            <a:off x="4127863" y="1502229"/>
            <a:ext cx="209006" cy="222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690948" y="1071155"/>
            <a:ext cx="195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Temperature</a:t>
            </a:r>
            <a:endParaRPr lang="ko-KR" altLang="en-US" sz="24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278" name="그룹 277"/>
          <p:cNvGrpSpPr/>
          <p:nvPr/>
        </p:nvGrpSpPr>
        <p:grpSpPr>
          <a:xfrm>
            <a:off x="7454099" y="506095"/>
            <a:ext cx="4633398" cy="3108960"/>
            <a:chOff x="7454099" y="506095"/>
            <a:chExt cx="4633398" cy="3108960"/>
          </a:xfrm>
        </p:grpSpPr>
        <p:pic>
          <p:nvPicPr>
            <p:cNvPr id="271" name="그림 270"/>
            <p:cNvPicPr>
              <a:picLocks noChangeAspect="1"/>
            </p:cNvPicPr>
            <p:nvPr/>
          </p:nvPicPr>
          <p:blipFill rotWithShape="1">
            <a:blip r:embed="rId6"/>
            <a:srcRect t="18047" b="4149"/>
            <a:stretch/>
          </p:blipFill>
          <p:spPr>
            <a:xfrm>
              <a:off x="7454099" y="506095"/>
              <a:ext cx="4633398" cy="3108960"/>
            </a:xfrm>
            <a:prstGeom prst="rect">
              <a:avLst/>
            </a:prstGeom>
          </p:spPr>
        </p:pic>
        <p:sp>
          <p:nvSpPr>
            <p:cNvPr id="274" name="TextBox 273"/>
            <p:cNvSpPr txBox="1"/>
            <p:nvPr/>
          </p:nvSpPr>
          <p:spPr>
            <a:xfrm>
              <a:off x="8216537" y="2795451"/>
              <a:ext cx="3566159" cy="4049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1168744" y="2834640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10</a:t>
              </a:r>
              <a:endParaRPr lang="ko-KR" altLang="en-US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133807" y="2869475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0</a:t>
              </a:r>
              <a:endParaRPr lang="ko-KR" alt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551988" y="2812870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...</a:t>
              </a:r>
              <a:endParaRPr lang="ko-KR" altLang="en-US" b="1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8974183" y="2690948"/>
              <a:ext cx="2037806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5050972" y="3107192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1.39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8608423" y="457200"/>
            <a:ext cx="509451" cy="29391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072847" y="4737589"/>
            <a:ext cx="690007" cy="69000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9717127" y="4398944"/>
            <a:ext cx="759285" cy="75928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0152881" y="3908163"/>
            <a:ext cx="738146" cy="73814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179062" y="4924696"/>
            <a:ext cx="679114" cy="67911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9717128" y="5355412"/>
            <a:ext cx="707034" cy="70703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0255193" y="4974657"/>
            <a:ext cx="812187" cy="81218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8528853" y="5256651"/>
            <a:ext cx="758839" cy="75883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7445830" y="5397579"/>
            <a:ext cx="900816" cy="90081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8413600" y="5859434"/>
            <a:ext cx="834903" cy="83490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45324" y="4341354"/>
            <a:ext cx="751820" cy="75182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8671319" y="3801290"/>
            <a:ext cx="799184" cy="79918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0997105" y="4340407"/>
            <a:ext cx="733342" cy="73334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10685419" y="3725094"/>
            <a:ext cx="925974" cy="92597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10246366" y="3325225"/>
            <a:ext cx="724260" cy="7242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8905319" y="558847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8974184" y="5833727"/>
            <a:ext cx="931125" cy="93112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621485" y="3775166"/>
            <a:ext cx="2756263" cy="2612571"/>
            <a:chOff x="1619794" y="2847703"/>
            <a:chExt cx="2756263" cy="2612571"/>
          </a:xfrm>
        </p:grpSpPr>
        <p:sp>
          <p:nvSpPr>
            <p:cNvPr id="101" name="자유형 100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자유형 101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243138" y="4011985"/>
            <a:ext cx="40625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Appropriate Temperature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57305" y="4621585"/>
            <a:ext cx="333102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Different prob.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6400801" y="4911635"/>
            <a:ext cx="1541416" cy="783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6409510" y="4920344"/>
            <a:ext cx="984067" cy="683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9249128" y="4150410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1201783" y="3082835"/>
            <a:ext cx="3709851" cy="400110"/>
            <a:chOff x="1201783" y="3082835"/>
            <a:chExt cx="3709851" cy="400110"/>
          </a:xfrm>
        </p:grpSpPr>
        <p:sp>
          <p:nvSpPr>
            <p:cNvPr id="111" name="TextBox 110"/>
            <p:cNvSpPr txBox="1"/>
            <p:nvPr/>
          </p:nvSpPr>
          <p:spPr>
            <a:xfrm>
              <a:off x="1201783" y="3082835"/>
              <a:ext cx="3644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Palatino Linotype" panose="02040502050505030304" pitchFamily="18" charset="0"/>
                </a:rPr>
                <a:t>O = activation(                        )</a:t>
              </a:r>
              <a:endParaRPr lang="ko-KR" altLang="en-US" sz="2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547257" y="3108960"/>
              <a:ext cx="236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Logit = </a:t>
              </a:r>
              <a:r>
                <a:rPr lang="en-US" altLang="ko-KR" b="1" dirty="0" smtClean="0">
                  <a:solidFill>
                    <a:srgbClr val="002060"/>
                  </a:solidFill>
                </a:rPr>
                <a:t>W</a:t>
              </a:r>
              <a:r>
                <a:rPr lang="en-US" altLang="ko-KR" b="1" dirty="0" smtClean="0">
                  <a:latin typeface="Palatino Linotype" panose="02040502050505030304" pitchFamily="18" charset="0"/>
                </a:rPr>
                <a:t>*</a:t>
              </a:r>
              <a:r>
                <a:rPr lang="en-US" altLang="ko-KR" b="1" dirty="0" smtClean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H</a:t>
              </a:r>
              <a:endParaRPr lang="ko-KR" alt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Hinton, G.,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O., &amp; Dean, J. (2015). Distilling the knowledge in a neural network. 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arXiv:1503.02531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60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7037388" y="2657475"/>
            <a:ext cx="5029200" cy="4025900"/>
            <a:chOff x="6388100" y="2095500"/>
            <a:chExt cx="5029200" cy="4025900"/>
          </a:xfrm>
        </p:grpSpPr>
        <p:sp>
          <p:nvSpPr>
            <p:cNvPr id="67" name="자유형 66"/>
            <p:cNvSpPr/>
            <p:nvPr/>
          </p:nvSpPr>
          <p:spPr>
            <a:xfrm>
              <a:off x="6388100" y="4305300"/>
              <a:ext cx="2311400" cy="1816100"/>
            </a:xfrm>
            <a:custGeom>
              <a:avLst/>
              <a:gdLst>
                <a:gd name="connsiteX0" fmla="*/ 0 w 2311400"/>
                <a:gd name="connsiteY0" fmla="*/ 1816100 h 1816100"/>
                <a:gd name="connsiteX1" fmla="*/ 88900 w 2311400"/>
                <a:gd name="connsiteY1" fmla="*/ 1803400 h 1816100"/>
                <a:gd name="connsiteX2" fmla="*/ 165100 w 2311400"/>
                <a:gd name="connsiteY2" fmla="*/ 1727200 h 1816100"/>
                <a:gd name="connsiteX3" fmla="*/ 203200 w 2311400"/>
                <a:gd name="connsiteY3" fmla="*/ 1701800 h 1816100"/>
                <a:gd name="connsiteX4" fmla="*/ 254000 w 2311400"/>
                <a:gd name="connsiteY4" fmla="*/ 1625600 h 1816100"/>
                <a:gd name="connsiteX5" fmla="*/ 292100 w 2311400"/>
                <a:gd name="connsiteY5" fmla="*/ 1511300 h 1816100"/>
                <a:gd name="connsiteX6" fmla="*/ 330200 w 2311400"/>
                <a:gd name="connsiteY6" fmla="*/ 1409700 h 1816100"/>
                <a:gd name="connsiteX7" fmla="*/ 368300 w 2311400"/>
                <a:gd name="connsiteY7" fmla="*/ 1270000 h 1816100"/>
                <a:gd name="connsiteX8" fmla="*/ 381000 w 2311400"/>
                <a:gd name="connsiteY8" fmla="*/ 1028700 h 1816100"/>
                <a:gd name="connsiteX9" fmla="*/ 355600 w 2311400"/>
                <a:gd name="connsiteY9" fmla="*/ 647700 h 1816100"/>
                <a:gd name="connsiteX10" fmla="*/ 342900 w 2311400"/>
                <a:gd name="connsiteY10" fmla="*/ 609600 h 1816100"/>
                <a:gd name="connsiteX11" fmla="*/ 368300 w 2311400"/>
                <a:gd name="connsiteY11" fmla="*/ 241300 h 1816100"/>
                <a:gd name="connsiteX12" fmla="*/ 393700 w 2311400"/>
                <a:gd name="connsiteY12" fmla="*/ 165100 h 1816100"/>
                <a:gd name="connsiteX13" fmla="*/ 419100 w 2311400"/>
                <a:gd name="connsiteY13" fmla="*/ 127000 h 1816100"/>
                <a:gd name="connsiteX14" fmla="*/ 495300 w 2311400"/>
                <a:gd name="connsiteY14" fmla="*/ 38100 h 1816100"/>
                <a:gd name="connsiteX15" fmla="*/ 660400 w 2311400"/>
                <a:gd name="connsiteY15" fmla="*/ 0 h 1816100"/>
                <a:gd name="connsiteX16" fmla="*/ 774700 w 2311400"/>
                <a:gd name="connsiteY16" fmla="*/ 12700 h 1816100"/>
                <a:gd name="connsiteX17" fmla="*/ 850900 w 2311400"/>
                <a:gd name="connsiteY17" fmla="*/ 63500 h 1816100"/>
                <a:gd name="connsiteX18" fmla="*/ 889000 w 2311400"/>
                <a:gd name="connsiteY18" fmla="*/ 76200 h 1816100"/>
                <a:gd name="connsiteX19" fmla="*/ 965200 w 2311400"/>
                <a:gd name="connsiteY19" fmla="*/ 127000 h 1816100"/>
                <a:gd name="connsiteX20" fmla="*/ 1003300 w 2311400"/>
                <a:gd name="connsiteY20" fmla="*/ 152400 h 1816100"/>
                <a:gd name="connsiteX21" fmla="*/ 1054100 w 2311400"/>
                <a:gd name="connsiteY21" fmla="*/ 177800 h 1816100"/>
                <a:gd name="connsiteX22" fmla="*/ 1130300 w 2311400"/>
                <a:gd name="connsiteY22" fmla="*/ 228600 h 1816100"/>
                <a:gd name="connsiteX23" fmla="*/ 1282700 w 2311400"/>
                <a:gd name="connsiteY23" fmla="*/ 355600 h 1816100"/>
                <a:gd name="connsiteX24" fmla="*/ 1320800 w 2311400"/>
                <a:gd name="connsiteY24" fmla="*/ 381000 h 1816100"/>
                <a:gd name="connsiteX25" fmla="*/ 1397000 w 2311400"/>
                <a:gd name="connsiteY25" fmla="*/ 406400 h 1816100"/>
                <a:gd name="connsiteX26" fmla="*/ 1435100 w 2311400"/>
                <a:gd name="connsiteY26" fmla="*/ 431800 h 1816100"/>
                <a:gd name="connsiteX27" fmla="*/ 1524000 w 2311400"/>
                <a:gd name="connsiteY27" fmla="*/ 457200 h 1816100"/>
                <a:gd name="connsiteX28" fmla="*/ 1562100 w 2311400"/>
                <a:gd name="connsiteY28" fmla="*/ 469900 h 1816100"/>
                <a:gd name="connsiteX29" fmla="*/ 1689100 w 2311400"/>
                <a:gd name="connsiteY29" fmla="*/ 482600 h 1816100"/>
                <a:gd name="connsiteX30" fmla="*/ 2019300 w 2311400"/>
                <a:gd name="connsiteY30" fmla="*/ 469900 h 1816100"/>
                <a:gd name="connsiteX31" fmla="*/ 2057400 w 2311400"/>
                <a:gd name="connsiteY31" fmla="*/ 457200 h 1816100"/>
                <a:gd name="connsiteX32" fmla="*/ 2120900 w 2311400"/>
                <a:gd name="connsiteY32" fmla="*/ 444500 h 1816100"/>
                <a:gd name="connsiteX33" fmla="*/ 2235200 w 2311400"/>
                <a:gd name="connsiteY33" fmla="*/ 381000 h 1816100"/>
                <a:gd name="connsiteX34" fmla="*/ 2273300 w 2311400"/>
                <a:gd name="connsiteY34" fmla="*/ 355600 h 1816100"/>
                <a:gd name="connsiteX35" fmla="*/ 2311400 w 2311400"/>
                <a:gd name="connsiteY35" fmla="*/ 292100 h 181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11400" h="1816100">
                  <a:moveTo>
                    <a:pt x="0" y="1816100"/>
                  </a:moveTo>
                  <a:cubicBezTo>
                    <a:pt x="29633" y="1811867"/>
                    <a:pt x="62544" y="1817592"/>
                    <a:pt x="88900" y="1803400"/>
                  </a:cubicBezTo>
                  <a:cubicBezTo>
                    <a:pt x="120527" y="1786370"/>
                    <a:pt x="135212" y="1747125"/>
                    <a:pt x="165100" y="1727200"/>
                  </a:cubicBezTo>
                  <a:lnTo>
                    <a:pt x="203200" y="1701800"/>
                  </a:lnTo>
                  <a:cubicBezTo>
                    <a:pt x="245215" y="1575754"/>
                    <a:pt x="174723" y="1768298"/>
                    <a:pt x="254000" y="1625600"/>
                  </a:cubicBezTo>
                  <a:cubicBezTo>
                    <a:pt x="317500" y="1511300"/>
                    <a:pt x="254000" y="1587500"/>
                    <a:pt x="292100" y="1511300"/>
                  </a:cubicBezTo>
                  <a:cubicBezTo>
                    <a:pt x="334684" y="1426133"/>
                    <a:pt x="304262" y="1496158"/>
                    <a:pt x="330200" y="1409700"/>
                  </a:cubicBezTo>
                  <a:cubicBezTo>
                    <a:pt x="368871" y="1280796"/>
                    <a:pt x="345153" y="1385735"/>
                    <a:pt x="368300" y="1270000"/>
                  </a:cubicBezTo>
                  <a:cubicBezTo>
                    <a:pt x="372533" y="1189567"/>
                    <a:pt x="381000" y="1109245"/>
                    <a:pt x="381000" y="1028700"/>
                  </a:cubicBezTo>
                  <a:cubicBezTo>
                    <a:pt x="381000" y="908125"/>
                    <a:pt x="386308" y="770533"/>
                    <a:pt x="355600" y="647700"/>
                  </a:cubicBezTo>
                  <a:cubicBezTo>
                    <a:pt x="352353" y="634713"/>
                    <a:pt x="347133" y="622300"/>
                    <a:pt x="342900" y="609600"/>
                  </a:cubicBezTo>
                  <a:cubicBezTo>
                    <a:pt x="349130" y="453854"/>
                    <a:pt x="331092" y="365326"/>
                    <a:pt x="368300" y="241300"/>
                  </a:cubicBezTo>
                  <a:cubicBezTo>
                    <a:pt x="375993" y="215655"/>
                    <a:pt x="378848" y="187377"/>
                    <a:pt x="393700" y="165100"/>
                  </a:cubicBezTo>
                  <a:cubicBezTo>
                    <a:pt x="402167" y="152400"/>
                    <a:pt x="410228" y="139420"/>
                    <a:pt x="419100" y="127000"/>
                  </a:cubicBezTo>
                  <a:cubicBezTo>
                    <a:pt x="433511" y="106825"/>
                    <a:pt x="471478" y="52989"/>
                    <a:pt x="495300" y="38100"/>
                  </a:cubicBezTo>
                  <a:cubicBezTo>
                    <a:pt x="547654" y="5379"/>
                    <a:pt x="600308" y="7511"/>
                    <a:pt x="660400" y="0"/>
                  </a:cubicBezTo>
                  <a:cubicBezTo>
                    <a:pt x="698500" y="4233"/>
                    <a:pt x="738333" y="578"/>
                    <a:pt x="774700" y="12700"/>
                  </a:cubicBezTo>
                  <a:cubicBezTo>
                    <a:pt x="803660" y="22353"/>
                    <a:pt x="821940" y="53847"/>
                    <a:pt x="850900" y="63500"/>
                  </a:cubicBezTo>
                  <a:cubicBezTo>
                    <a:pt x="863600" y="67733"/>
                    <a:pt x="877298" y="69699"/>
                    <a:pt x="889000" y="76200"/>
                  </a:cubicBezTo>
                  <a:cubicBezTo>
                    <a:pt x="915685" y="91025"/>
                    <a:pt x="939800" y="110067"/>
                    <a:pt x="965200" y="127000"/>
                  </a:cubicBezTo>
                  <a:cubicBezTo>
                    <a:pt x="977900" y="135467"/>
                    <a:pt x="989648" y="145574"/>
                    <a:pt x="1003300" y="152400"/>
                  </a:cubicBezTo>
                  <a:cubicBezTo>
                    <a:pt x="1020233" y="160867"/>
                    <a:pt x="1038694" y="166796"/>
                    <a:pt x="1054100" y="177800"/>
                  </a:cubicBezTo>
                  <a:cubicBezTo>
                    <a:pt x="1137341" y="237258"/>
                    <a:pt x="1048571" y="201357"/>
                    <a:pt x="1130300" y="228600"/>
                  </a:cubicBezTo>
                  <a:cubicBezTo>
                    <a:pt x="1228086" y="326386"/>
                    <a:pt x="1176612" y="284875"/>
                    <a:pt x="1282700" y="355600"/>
                  </a:cubicBezTo>
                  <a:cubicBezTo>
                    <a:pt x="1295400" y="364067"/>
                    <a:pt x="1306320" y="376173"/>
                    <a:pt x="1320800" y="381000"/>
                  </a:cubicBezTo>
                  <a:cubicBezTo>
                    <a:pt x="1346200" y="389467"/>
                    <a:pt x="1374723" y="391548"/>
                    <a:pt x="1397000" y="406400"/>
                  </a:cubicBezTo>
                  <a:cubicBezTo>
                    <a:pt x="1409700" y="414867"/>
                    <a:pt x="1421448" y="424974"/>
                    <a:pt x="1435100" y="431800"/>
                  </a:cubicBezTo>
                  <a:cubicBezTo>
                    <a:pt x="1455400" y="441950"/>
                    <a:pt x="1505011" y="451775"/>
                    <a:pt x="1524000" y="457200"/>
                  </a:cubicBezTo>
                  <a:cubicBezTo>
                    <a:pt x="1536872" y="460878"/>
                    <a:pt x="1548869" y="467864"/>
                    <a:pt x="1562100" y="469900"/>
                  </a:cubicBezTo>
                  <a:cubicBezTo>
                    <a:pt x="1604150" y="476369"/>
                    <a:pt x="1646767" y="478367"/>
                    <a:pt x="1689100" y="482600"/>
                  </a:cubicBezTo>
                  <a:cubicBezTo>
                    <a:pt x="1799167" y="478367"/>
                    <a:pt x="1909413" y="477478"/>
                    <a:pt x="2019300" y="469900"/>
                  </a:cubicBezTo>
                  <a:cubicBezTo>
                    <a:pt x="2032655" y="468979"/>
                    <a:pt x="2044413" y="460447"/>
                    <a:pt x="2057400" y="457200"/>
                  </a:cubicBezTo>
                  <a:cubicBezTo>
                    <a:pt x="2078341" y="451965"/>
                    <a:pt x="2099959" y="449735"/>
                    <a:pt x="2120900" y="444500"/>
                  </a:cubicBezTo>
                  <a:cubicBezTo>
                    <a:pt x="2174548" y="431088"/>
                    <a:pt x="2178446" y="418836"/>
                    <a:pt x="2235200" y="381000"/>
                  </a:cubicBezTo>
                  <a:lnTo>
                    <a:pt x="2273300" y="355600"/>
                  </a:lnTo>
                  <a:cubicBezTo>
                    <a:pt x="2303951" y="309624"/>
                    <a:pt x="2291874" y="331152"/>
                    <a:pt x="2311400" y="29210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>
              <a:off x="8077200" y="2848671"/>
              <a:ext cx="2006600" cy="2447229"/>
            </a:xfrm>
            <a:custGeom>
              <a:avLst/>
              <a:gdLst>
                <a:gd name="connsiteX0" fmla="*/ 152400 w 2006600"/>
                <a:gd name="connsiteY0" fmla="*/ 2447229 h 2447229"/>
                <a:gd name="connsiteX1" fmla="*/ 215900 w 2006600"/>
                <a:gd name="connsiteY1" fmla="*/ 2409129 h 2447229"/>
                <a:gd name="connsiteX2" fmla="*/ 266700 w 2006600"/>
                <a:gd name="connsiteY2" fmla="*/ 2358329 h 2447229"/>
                <a:gd name="connsiteX3" fmla="*/ 304800 w 2006600"/>
                <a:gd name="connsiteY3" fmla="*/ 2332929 h 2447229"/>
                <a:gd name="connsiteX4" fmla="*/ 368300 w 2006600"/>
                <a:gd name="connsiteY4" fmla="*/ 2205929 h 2447229"/>
                <a:gd name="connsiteX5" fmla="*/ 393700 w 2006600"/>
                <a:gd name="connsiteY5" fmla="*/ 2129729 h 2447229"/>
                <a:gd name="connsiteX6" fmla="*/ 406400 w 2006600"/>
                <a:gd name="connsiteY6" fmla="*/ 2028129 h 2447229"/>
                <a:gd name="connsiteX7" fmla="*/ 419100 w 2006600"/>
                <a:gd name="connsiteY7" fmla="*/ 1977329 h 2447229"/>
                <a:gd name="connsiteX8" fmla="*/ 431800 w 2006600"/>
                <a:gd name="connsiteY8" fmla="*/ 1863029 h 2447229"/>
                <a:gd name="connsiteX9" fmla="*/ 419100 w 2006600"/>
                <a:gd name="connsiteY9" fmla="*/ 1405829 h 2447229"/>
                <a:gd name="connsiteX10" fmla="*/ 406400 w 2006600"/>
                <a:gd name="connsiteY10" fmla="*/ 1367729 h 2447229"/>
                <a:gd name="connsiteX11" fmla="*/ 381000 w 2006600"/>
                <a:gd name="connsiteY11" fmla="*/ 1253429 h 2447229"/>
                <a:gd name="connsiteX12" fmla="*/ 368300 w 2006600"/>
                <a:gd name="connsiteY12" fmla="*/ 1215329 h 2447229"/>
                <a:gd name="connsiteX13" fmla="*/ 355600 w 2006600"/>
                <a:gd name="connsiteY13" fmla="*/ 1151829 h 2447229"/>
                <a:gd name="connsiteX14" fmla="*/ 342900 w 2006600"/>
                <a:gd name="connsiteY14" fmla="*/ 1113729 h 2447229"/>
                <a:gd name="connsiteX15" fmla="*/ 330200 w 2006600"/>
                <a:gd name="connsiteY15" fmla="*/ 1062929 h 2447229"/>
                <a:gd name="connsiteX16" fmla="*/ 304800 w 2006600"/>
                <a:gd name="connsiteY16" fmla="*/ 986729 h 2447229"/>
                <a:gd name="connsiteX17" fmla="*/ 254000 w 2006600"/>
                <a:gd name="connsiteY17" fmla="*/ 872429 h 2447229"/>
                <a:gd name="connsiteX18" fmla="*/ 228600 w 2006600"/>
                <a:gd name="connsiteY18" fmla="*/ 821629 h 2447229"/>
                <a:gd name="connsiteX19" fmla="*/ 203200 w 2006600"/>
                <a:gd name="connsiteY19" fmla="*/ 745429 h 2447229"/>
                <a:gd name="connsiteX20" fmla="*/ 177800 w 2006600"/>
                <a:gd name="connsiteY20" fmla="*/ 694629 h 2447229"/>
                <a:gd name="connsiteX21" fmla="*/ 165100 w 2006600"/>
                <a:gd name="connsiteY21" fmla="*/ 643829 h 2447229"/>
                <a:gd name="connsiteX22" fmla="*/ 152400 w 2006600"/>
                <a:gd name="connsiteY22" fmla="*/ 605729 h 2447229"/>
                <a:gd name="connsiteX23" fmla="*/ 139700 w 2006600"/>
                <a:gd name="connsiteY23" fmla="*/ 542229 h 2447229"/>
                <a:gd name="connsiteX24" fmla="*/ 127000 w 2006600"/>
                <a:gd name="connsiteY24" fmla="*/ 504129 h 2447229"/>
                <a:gd name="connsiteX25" fmla="*/ 101600 w 2006600"/>
                <a:gd name="connsiteY25" fmla="*/ 402529 h 2447229"/>
                <a:gd name="connsiteX26" fmla="*/ 76200 w 2006600"/>
                <a:gd name="connsiteY26" fmla="*/ 364429 h 2447229"/>
                <a:gd name="connsiteX27" fmla="*/ 50800 w 2006600"/>
                <a:gd name="connsiteY27" fmla="*/ 275529 h 2447229"/>
                <a:gd name="connsiteX28" fmla="*/ 25400 w 2006600"/>
                <a:gd name="connsiteY28" fmla="*/ 199329 h 2447229"/>
                <a:gd name="connsiteX29" fmla="*/ 12700 w 2006600"/>
                <a:gd name="connsiteY29" fmla="*/ 161229 h 2447229"/>
                <a:gd name="connsiteX30" fmla="*/ 0 w 2006600"/>
                <a:gd name="connsiteY30" fmla="*/ 110429 h 2447229"/>
                <a:gd name="connsiteX31" fmla="*/ 25400 w 2006600"/>
                <a:gd name="connsiteY31" fmla="*/ 8829 h 2447229"/>
                <a:gd name="connsiteX32" fmla="*/ 190500 w 2006600"/>
                <a:gd name="connsiteY32" fmla="*/ 21529 h 2447229"/>
                <a:gd name="connsiteX33" fmla="*/ 279400 w 2006600"/>
                <a:gd name="connsiteY33" fmla="*/ 46929 h 2447229"/>
                <a:gd name="connsiteX34" fmla="*/ 317500 w 2006600"/>
                <a:gd name="connsiteY34" fmla="*/ 72329 h 2447229"/>
                <a:gd name="connsiteX35" fmla="*/ 355600 w 2006600"/>
                <a:gd name="connsiteY35" fmla="*/ 85029 h 2447229"/>
                <a:gd name="connsiteX36" fmla="*/ 444500 w 2006600"/>
                <a:gd name="connsiteY36" fmla="*/ 135829 h 2447229"/>
                <a:gd name="connsiteX37" fmla="*/ 520700 w 2006600"/>
                <a:gd name="connsiteY37" fmla="*/ 212029 h 2447229"/>
                <a:gd name="connsiteX38" fmla="*/ 635000 w 2006600"/>
                <a:gd name="connsiteY38" fmla="*/ 313629 h 2447229"/>
                <a:gd name="connsiteX39" fmla="*/ 685800 w 2006600"/>
                <a:gd name="connsiteY39" fmla="*/ 389829 h 2447229"/>
                <a:gd name="connsiteX40" fmla="*/ 698500 w 2006600"/>
                <a:gd name="connsiteY40" fmla="*/ 427929 h 2447229"/>
                <a:gd name="connsiteX41" fmla="*/ 762000 w 2006600"/>
                <a:gd name="connsiteY41" fmla="*/ 504129 h 2447229"/>
                <a:gd name="connsiteX42" fmla="*/ 774700 w 2006600"/>
                <a:gd name="connsiteY42" fmla="*/ 542229 h 2447229"/>
                <a:gd name="connsiteX43" fmla="*/ 812800 w 2006600"/>
                <a:gd name="connsiteY43" fmla="*/ 580329 h 2447229"/>
                <a:gd name="connsiteX44" fmla="*/ 876300 w 2006600"/>
                <a:gd name="connsiteY44" fmla="*/ 656529 h 2447229"/>
                <a:gd name="connsiteX45" fmla="*/ 939800 w 2006600"/>
                <a:gd name="connsiteY45" fmla="*/ 732729 h 2447229"/>
                <a:gd name="connsiteX46" fmla="*/ 1016000 w 2006600"/>
                <a:gd name="connsiteY46" fmla="*/ 808929 h 2447229"/>
                <a:gd name="connsiteX47" fmla="*/ 1041400 w 2006600"/>
                <a:gd name="connsiteY47" fmla="*/ 847029 h 2447229"/>
                <a:gd name="connsiteX48" fmla="*/ 1117600 w 2006600"/>
                <a:gd name="connsiteY48" fmla="*/ 923229 h 2447229"/>
                <a:gd name="connsiteX49" fmla="*/ 1155700 w 2006600"/>
                <a:gd name="connsiteY49" fmla="*/ 974029 h 2447229"/>
                <a:gd name="connsiteX50" fmla="*/ 1193800 w 2006600"/>
                <a:gd name="connsiteY50" fmla="*/ 1012129 h 2447229"/>
                <a:gd name="connsiteX51" fmla="*/ 1219200 w 2006600"/>
                <a:gd name="connsiteY51" fmla="*/ 1050229 h 2447229"/>
                <a:gd name="connsiteX52" fmla="*/ 1257300 w 2006600"/>
                <a:gd name="connsiteY52" fmla="*/ 1088329 h 2447229"/>
                <a:gd name="connsiteX53" fmla="*/ 1282700 w 2006600"/>
                <a:gd name="connsiteY53" fmla="*/ 1126429 h 2447229"/>
                <a:gd name="connsiteX54" fmla="*/ 1358900 w 2006600"/>
                <a:gd name="connsiteY54" fmla="*/ 1177229 h 2447229"/>
                <a:gd name="connsiteX55" fmla="*/ 1397000 w 2006600"/>
                <a:gd name="connsiteY55" fmla="*/ 1202629 h 2447229"/>
                <a:gd name="connsiteX56" fmla="*/ 1485900 w 2006600"/>
                <a:gd name="connsiteY56" fmla="*/ 1228029 h 2447229"/>
                <a:gd name="connsiteX57" fmla="*/ 1778000 w 2006600"/>
                <a:gd name="connsiteY57" fmla="*/ 1215329 h 2447229"/>
                <a:gd name="connsiteX58" fmla="*/ 1854200 w 2006600"/>
                <a:gd name="connsiteY58" fmla="*/ 1177229 h 2447229"/>
                <a:gd name="connsiteX59" fmla="*/ 1892300 w 2006600"/>
                <a:gd name="connsiteY59" fmla="*/ 1164529 h 2447229"/>
                <a:gd name="connsiteX60" fmla="*/ 1930400 w 2006600"/>
                <a:gd name="connsiteY60" fmla="*/ 1126429 h 2447229"/>
                <a:gd name="connsiteX61" fmla="*/ 2006600 w 2006600"/>
                <a:gd name="connsiteY61" fmla="*/ 1101029 h 244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06600" h="2447229">
                  <a:moveTo>
                    <a:pt x="152400" y="2447229"/>
                  </a:moveTo>
                  <a:cubicBezTo>
                    <a:pt x="173567" y="2434529"/>
                    <a:pt x="196415" y="2424284"/>
                    <a:pt x="215900" y="2409129"/>
                  </a:cubicBezTo>
                  <a:cubicBezTo>
                    <a:pt x="234803" y="2394427"/>
                    <a:pt x="248518" y="2373914"/>
                    <a:pt x="266700" y="2358329"/>
                  </a:cubicBezTo>
                  <a:cubicBezTo>
                    <a:pt x="278289" y="2348396"/>
                    <a:pt x="292100" y="2341396"/>
                    <a:pt x="304800" y="2332929"/>
                  </a:cubicBezTo>
                  <a:cubicBezTo>
                    <a:pt x="378068" y="2223027"/>
                    <a:pt x="340886" y="2297310"/>
                    <a:pt x="368300" y="2205929"/>
                  </a:cubicBezTo>
                  <a:cubicBezTo>
                    <a:pt x="375993" y="2180284"/>
                    <a:pt x="393700" y="2129729"/>
                    <a:pt x="393700" y="2129729"/>
                  </a:cubicBezTo>
                  <a:cubicBezTo>
                    <a:pt x="397933" y="2095862"/>
                    <a:pt x="400789" y="2061795"/>
                    <a:pt x="406400" y="2028129"/>
                  </a:cubicBezTo>
                  <a:cubicBezTo>
                    <a:pt x="409269" y="2010912"/>
                    <a:pt x="416446" y="1994581"/>
                    <a:pt x="419100" y="1977329"/>
                  </a:cubicBezTo>
                  <a:cubicBezTo>
                    <a:pt x="424929" y="1939440"/>
                    <a:pt x="427567" y="1901129"/>
                    <a:pt x="431800" y="1863029"/>
                  </a:cubicBezTo>
                  <a:cubicBezTo>
                    <a:pt x="427567" y="1710629"/>
                    <a:pt x="426908" y="1558088"/>
                    <a:pt x="419100" y="1405829"/>
                  </a:cubicBezTo>
                  <a:cubicBezTo>
                    <a:pt x="418414" y="1392460"/>
                    <a:pt x="409647" y="1380716"/>
                    <a:pt x="406400" y="1367729"/>
                  </a:cubicBezTo>
                  <a:cubicBezTo>
                    <a:pt x="380211" y="1262974"/>
                    <a:pt x="407075" y="1344690"/>
                    <a:pt x="381000" y="1253429"/>
                  </a:cubicBezTo>
                  <a:cubicBezTo>
                    <a:pt x="377322" y="1240557"/>
                    <a:pt x="371547" y="1228316"/>
                    <a:pt x="368300" y="1215329"/>
                  </a:cubicBezTo>
                  <a:cubicBezTo>
                    <a:pt x="363065" y="1194388"/>
                    <a:pt x="360835" y="1172770"/>
                    <a:pt x="355600" y="1151829"/>
                  </a:cubicBezTo>
                  <a:cubicBezTo>
                    <a:pt x="352353" y="1138842"/>
                    <a:pt x="346578" y="1126601"/>
                    <a:pt x="342900" y="1113729"/>
                  </a:cubicBezTo>
                  <a:cubicBezTo>
                    <a:pt x="338105" y="1096946"/>
                    <a:pt x="335216" y="1079647"/>
                    <a:pt x="330200" y="1062929"/>
                  </a:cubicBezTo>
                  <a:cubicBezTo>
                    <a:pt x="322507" y="1037284"/>
                    <a:pt x="319652" y="1009006"/>
                    <a:pt x="304800" y="986729"/>
                  </a:cubicBezTo>
                  <a:cubicBezTo>
                    <a:pt x="230085" y="874656"/>
                    <a:pt x="344680" y="1053789"/>
                    <a:pt x="254000" y="872429"/>
                  </a:cubicBezTo>
                  <a:cubicBezTo>
                    <a:pt x="245533" y="855496"/>
                    <a:pt x="235631" y="839207"/>
                    <a:pt x="228600" y="821629"/>
                  </a:cubicBezTo>
                  <a:cubicBezTo>
                    <a:pt x="218656" y="796770"/>
                    <a:pt x="215174" y="769376"/>
                    <a:pt x="203200" y="745429"/>
                  </a:cubicBezTo>
                  <a:cubicBezTo>
                    <a:pt x="194733" y="728496"/>
                    <a:pt x="184447" y="712356"/>
                    <a:pt x="177800" y="694629"/>
                  </a:cubicBezTo>
                  <a:cubicBezTo>
                    <a:pt x="171671" y="678286"/>
                    <a:pt x="169895" y="660612"/>
                    <a:pt x="165100" y="643829"/>
                  </a:cubicBezTo>
                  <a:cubicBezTo>
                    <a:pt x="161422" y="630957"/>
                    <a:pt x="155647" y="618716"/>
                    <a:pt x="152400" y="605729"/>
                  </a:cubicBezTo>
                  <a:cubicBezTo>
                    <a:pt x="147165" y="584788"/>
                    <a:pt x="144935" y="563170"/>
                    <a:pt x="139700" y="542229"/>
                  </a:cubicBezTo>
                  <a:cubicBezTo>
                    <a:pt x="136453" y="529242"/>
                    <a:pt x="130522" y="517044"/>
                    <a:pt x="127000" y="504129"/>
                  </a:cubicBezTo>
                  <a:cubicBezTo>
                    <a:pt x="117815" y="470450"/>
                    <a:pt x="120964" y="431575"/>
                    <a:pt x="101600" y="402529"/>
                  </a:cubicBezTo>
                  <a:cubicBezTo>
                    <a:pt x="93133" y="389829"/>
                    <a:pt x="83026" y="378081"/>
                    <a:pt x="76200" y="364429"/>
                  </a:cubicBezTo>
                  <a:cubicBezTo>
                    <a:pt x="65530" y="343089"/>
                    <a:pt x="56904" y="295874"/>
                    <a:pt x="50800" y="275529"/>
                  </a:cubicBezTo>
                  <a:cubicBezTo>
                    <a:pt x="43107" y="249884"/>
                    <a:pt x="33867" y="224729"/>
                    <a:pt x="25400" y="199329"/>
                  </a:cubicBezTo>
                  <a:cubicBezTo>
                    <a:pt x="21167" y="186629"/>
                    <a:pt x="15947" y="174216"/>
                    <a:pt x="12700" y="161229"/>
                  </a:cubicBezTo>
                  <a:lnTo>
                    <a:pt x="0" y="110429"/>
                  </a:lnTo>
                  <a:cubicBezTo>
                    <a:pt x="8467" y="76562"/>
                    <a:pt x="-6234" y="23591"/>
                    <a:pt x="25400" y="8829"/>
                  </a:cubicBezTo>
                  <a:cubicBezTo>
                    <a:pt x="75418" y="-14513"/>
                    <a:pt x="135682" y="15080"/>
                    <a:pt x="190500" y="21529"/>
                  </a:cubicBezTo>
                  <a:cubicBezTo>
                    <a:pt x="201142" y="22781"/>
                    <a:pt x="265502" y="39980"/>
                    <a:pt x="279400" y="46929"/>
                  </a:cubicBezTo>
                  <a:cubicBezTo>
                    <a:pt x="293052" y="53755"/>
                    <a:pt x="303848" y="65503"/>
                    <a:pt x="317500" y="72329"/>
                  </a:cubicBezTo>
                  <a:cubicBezTo>
                    <a:pt x="329474" y="78316"/>
                    <a:pt x="343295" y="79756"/>
                    <a:pt x="355600" y="85029"/>
                  </a:cubicBezTo>
                  <a:cubicBezTo>
                    <a:pt x="400716" y="104365"/>
                    <a:pt x="406236" y="110320"/>
                    <a:pt x="444500" y="135829"/>
                  </a:cubicBezTo>
                  <a:cubicBezTo>
                    <a:pt x="493001" y="208580"/>
                    <a:pt x="441936" y="141142"/>
                    <a:pt x="520700" y="212029"/>
                  </a:cubicBezTo>
                  <a:cubicBezTo>
                    <a:pt x="644976" y="323877"/>
                    <a:pt x="551170" y="257742"/>
                    <a:pt x="635000" y="313629"/>
                  </a:cubicBezTo>
                  <a:cubicBezTo>
                    <a:pt x="651933" y="339029"/>
                    <a:pt x="676147" y="360869"/>
                    <a:pt x="685800" y="389829"/>
                  </a:cubicBezTo>
                  <a:cubicBezTo>
                    <a:pt x="690033" y="402529"/>
                    <a:pt x="691074" y="416790"/>
                    <a:pt x="698500" y="427929"/>
                  </a:cubicBezTo>
                  <a:cubicBezTo>
                    <a:pt x="754675" y="512191"/>
                    <a:pt x="720449" y="421027"/>
                    <a:pt x="762000" y="504129"/>
                  </a:cubicBezTo>
                  <a:cubicBezTo>
                    <a:pt x="767987" y="516103"/>
                    <a:pt x="767274" y="531090"/>
                    <a:pt x="774700" y="542229"/>
                  </a:cubicBezTo>
                  <a:cubicBezTo>
                    <a:pt x="784663" y="557173"/>
                    <a:pt x="802361" y="565714"/>
                    <a:pt x="812800" y="580329"/>
                  </a:cubicBezTo>
                  <a:cubicBezTo>
                    <a:pt x="871393" y="662359"/>
                    <a:pt x="801190" y="606456"/>
                    <a:pt x="876300" y="656529"/>
                  </a:cubicBezTo>
                  <a:cubicBezTo>
                    <a:pt x="900556" y="729298"/>
                    <a:pt x="870602" y="663531"/>
                    <a:pt x="939800" y="732729"/>
                  </a:cubicBezTo>
                  <a:cubicBezTo>
                    <a:pt x="1034316" y="827245"/>
                    <a:pt x="926210" y="749069"/>
                    <a:pt x="1016000" y="808929"/>
                  </a:cubicBezTo>
                  <a:cubicBezTo>
                    <a:pt x="1024467" y="821629"/>
                    <a:pt x="1031259" y="835621"/>
                    <a:pt x="1041400" y="847029"/>
                  </a:cubicBezTo>
                  <a:cubicBezTo>
                    <a:pt x="1065265" y="873877"/>
                    <a:pt x="1096047" y="894492"/>
                    <a:pt x="1117600" y="923229"/>
                  </a:cubicBezTo>
                  <a:cubicBezTo>
                    <a:pt x="1130300" y="940162"/>
                    <a:pt x="1141925" y="957958"/>
                    <a:pt x="1155700" y="974029"/>
                  </a:cubicBezTo>
                  <a:cubicBezTo>
                    <a:pt x="1167389" y="987666"/>
                    <a:pt x="1182302" y="998331"/>
                    <a:pt x="1193800" y="1012129"/>
                  </a:cubicBezTo>
                  <a:cubicBezTo>
                    <a:pt x="1203571" y="1023855"/>
                    <a:pt x="1209429" y="1038503"/>
                    <a:pt x="1219200" y="1050229"/>
                  </a:cubicBezTo>
                  <a:cubicBezTo>
                    <a:pt x="1230698" y="1064027"/>
                    <a:pt x="1245802" y="1074531"/>
                    <a:pt x="1257300" y="1088329"/>
                  </a:cubicBezTo>
                  <a:cubicBezTo>
                    <a:pt x="1267071" y="1100055"/>
                    <a:pt x="1271213" y="1116378"/>
                    <a:pt x="1282700" y="1126429"/>
                  </a:cubicBezTo>
                  <a:cubicBezTo>
                    <a:pt x="1305674" y="1146531"/>
                    <a:pt x="1333500" y="1160296"/>
                    <a:pt x="1358900" y="1177229"/>
                  </a:cubicBezTo>
                  <a:cubicBezTo>
                    <a:pt x="1371600" y="1185696"/>
                    <a:pt x="1382192" y="1198927"/>
                    <a:pt x="1397000" y="1202629"/>
                  </a:cubicBezTo>
                  <a:cubicBezTo>
                    <a:pt x="1460787" y="1218576"/>
                    <a:pt x="1431241" y="1209809"/>
                    <a:pt x="1485900" y="1228029"/>
                  </a:cubicBezTo>
                  <a:cubicBezTo>
                    <a:pt x="1583267" y="1223796"/>
                    <a:pt x="1680828" y="1222804"/>
                    <a:pt x="1778000" y="1215329"/>
                  </a:cubicBezTo>
                  <a:cubicBezTo>
                    <a:pt x="1815726" y="1212427"/>
                    <a:pt x="1821898" y="1193380"/>
                    <a:pt x="1854200" y="1177229"/>
                  </a:cubicBezTo>
                  <a:cubicBezTo>
                    <a:pt x="1866174" y="1171242"/>
                    <a:pt x="1879600" y="1168762"/>
                    <a:pt x="1892300" y="1164529"/>
                  </a:cubicBezTo>
                  <a:cubicBezTo>
                    <a:pt x="1905000" y="1151829"/>
                    <a:pt x="1914700" y="1135151"/>
                    <a:pt x="1930400" y="1126429"/>
                  </a:cubicBezTo>
                  <a:cubicBezTo>
                    <a:pt x="1953805" y="1113426"/>
                    <a:pt x="2006600" y="1101029"/>
                    <a:pt x="2006600" y="1101029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 68"/>
            <p:cNvSpPr/>
            <p:nvPr/>
          </p:nvSpPr>
          <p:spPr>
            <a:xfrm>
              <a:off x="9410700" y="2095500"/>
              <a:ext cx="2006600" cy="2006600"/>
            </a:xfrm>
            <a:custGeom>
              <a:avLst/>
              <a:gdLst>
                <a:gd name="connsiteX0" fmla="*/ 533400 w 2006600"/>
                <a:gd name="connsiteY0" fmla="*/ 2006600 h 2006600"/>
                <a:gd name="connsiteX1" fmla="*/ 546100 w 2006600"/>
                <a:gd name="connsiteY1" fmla="*/ 1930400 h 2006600"/>
                <a:gd name="connsiteX2" fmla="*/ 533400 w 2006600"/>
                <a:gd name="connsiteY2" fmla="*/ 1727200 h 2006600"/>
                <a:gd name="connsiteX3" fmla="*/ 495300 w 2006600"/>
                <a:gd name="connsiteY3" fmla="*/ 1600200 h 2006600"/>
                <a:gd name="connsiteX4" fmla="*/ 482600 w 2006600"/>
                <a:gd name="connsiteY4" fmla="*/ 1562100 h 2006600"/>
                <a:gd name="connsiteX5" fmla="*/ 457200 w 2006600"/>
                <a:gd name="connsiteY5" fmla="*/ 1524000 h 2006600"/>
                <a:gd name="connsiteX6" fmla="*/ 444500 w 2006600"/>
                <a:gd name="connsiteY6" fmla="*/ 1473200 h 2006600"/>
                <a:gd name="connsiteX7" fmla="*/ 419100 w 2006600"/>
                <a:gd name="connsiteY7" fmla="*/ 1397000 h 2006600"/>
                <a:gd name="connsiteX8" fmla="*/ 406400 w 2006600"/>
                <a:gd name="connsiteY8" fmla="*/ 1346200 h 2006600"/>
                <a:gd name="connsiteX9" fmla="*/ 381000 w 2006600"/>
                <a:gd name="connsiteY9" fmla="*/ 1295400 h 2006600"/>
                <a:gd name="connsiteX10" fmla="*/ 355600 w 2006600"/>
                <a:gd name="connsiteY10" fmla="*/ 1193800 h 2006600"/>
                <a:gd name="connsiteX11" fmla="*/ 330200 w 2006600"/>
                <a:gd name="connsiteY11" fmla="*/ 1143000 h 2006600"/>
                <a:gd name="connsiteX12" fmla="*/ 304800 w 2006600"/>
                <a:gd name="connsiteY12" fmla="*/ 1066800 h 2006600"/>
                <a:gd name="connsiteX13" fmla="*/ 292100 w 2006600"/>
                <a:gd name="connsiteY13" fmla="*/ 1016000 h 2006600"/>
                <a:gd name="connsiteX14" fmla="*/ 254000 w 2006600"/>
                <a:gd name="connsiteY14" fmla="*/ 927100 h 2006600"/>
                <a:gd name="connsiteX15" fmla="*/ 241300 w 2006600"/>
                <a:gd name="connsiteY15" fmla="*/ 876300 h 2006600"/>
                <a:gd name="connsiteX16" fmla="*/ 203200 w 2006600"/>
                <a:gd name="connsiteY16" fmla="*/ 812800 h 2006600"/>
                <a:gd name="connsiteX17" fmla="*/ 177800 w 2006600"/>
                <a:gd name="connsiteY17" fmla="*/ 736600 h 2006600"/>
                <a:gd name="connsiteX18" fmla="*/ 152400 w 2006600"/>
                <a:gd name="connsiteY18" fmla="*/ 698500 h 2006600"/>
                <a:gd name="connsiteX19" fmla="*/ 101600 w 2006600"/>
                <a:gd name="connsiteY19" fmla="*/ 596900 h 2006600"/>
                <a:gd name="connsiteX20" fmla="*/ 76200 w 2006600"/>
                <a:gd name="connsiteY20" fmla="*/ 495300 h 2006600"/>
                <a:gd name="connsiteX21" fmla="*/ 50800 w 2006600"/>
                <a:gd name="connsiteY21" fmla="*/ 457200 h 2006600"/>
                <a:gd name="connsiteX22" fmla="*/ 25400 w 2006600"/>
                <a:gd name="connsiteY22" fmla="*/ 330200 h 2006600"/>
                <a:gd name="connsiteX23" fmla="*/ 12700 w 2006600"/>
                <a:gd name="connsiteY23" fmla="*/ 279400 h 2006600"/>
                <a:gd name="connsiteX24" fmla="*/ 0 w 2006600"/>
                <a:gd name="connsiteY24" fmla="*/ 203200 h 2006600"/>
                <a:gd name="connsiteX25" fmla="*/ 63500 w 2006600"/>
                <a:gd name="connsiteY25" fmla="*/ 25400 h 2006600"/>
                <a:gd name="connsiteX26" fmla="*/ 101600 w 2006600"/>
                <a:gd name="connsiteY26" fmla="*/ 0 h 2006600"/>
                <a:gd name="connsiteX27" fmla="*/ 355600 w 2006600"/>
                <a:gd name="connsiteY27" fmla="*/ 12700 h 2006600"/>
                <a:gd name="connsiteX28" fmla="*/ 444500 w 2006600"/>
                <a:gd name="connsiteY28" fmla="*/ 38100 h 2006600"/>
                <a:gd name="connsiteX29" fmla="*/ 495300 w 2006600"/>
                <a:gd name="connsiteY29" fmla="*/ 50800 h 2006600"/>
                <a:gd name="connsiteX30" fmla="*/ 533400 w 2006600"/>
                <a:gd name="connsiteY30" fmla="*/ 76200 h 2006600"/>
                <a:gd name="connsiteX31" fmla="*/ 609600 w 2006600"/>
                <a:gd name="connsiteY31" fmla="*/ 101600 h 2006600"/>
                <a:gd name="connsiteX32" fmla="*/ 685800 w 2006600"/>
                <a:gd name="connsiteY32" fmla="*/ 152400 h 2006600"/>
                <a:gd name="connsiteX33" fmla="*/ 736600 w 2006600"/>
                <a:gd name="connsiteY33" fmla="*/ 177800 h 2006600"/>
                <a:gd name="connsiteX34" fmla="*/ 812800 w 2006600"/>
                <a:gd name="connsiteY34" fmla="*/ 254000 h 2006600"/>
                <a:gd name="connsiteX35" fmla="*/ 850900 w 2006600"/>
                <a:gd name="connsiteY35" fmla="*/ 266700 h 2006600"/>
                <a:gd name="connsiteX36" fmla="*/ 889000 w 2006600"/>
                <a:gd name="connsiteY36" fmla="*/ 292100 h 2006600"/>
                <a:gd name="connsiteX37" fmla="*/ 939800 w 2006600"/>
                <a:gd name="connsiteY37" fmla="*/ 317500 h 2006600"/>
                <a:gd name="connsiteX38" fmla="*/ 1016000 w 2006600"/>
                <a:gd name="connsiteY38" fmla="*/ 393700 h 2006600"/>
                <a:gd name="connsiteX39" fmla="*/ 1041400 w 2006600"/>
                <a:gd name="connsiteY39" fmla="*/ 431800 h 2006600"/>
                <a:gd name="connsiteX40" fmla="*/ 1117600 w 2006600"/>
                <a:gd name="connsiteY40" fmla="*/ 482600 h 2006600"/>
                <a:gd name="connsiteX41" fmla="*/ 1244600 w 2006600"/>
                <a:gd name="connsiteY41" fmla="*/ 596900 h 2006600"/>
                <a:gd name="connsiteX42" fmla="*/ 1308100 w 2006600"/>
                <a:gd name="connsiteY42" fmla="*/ 673100 h 2006600"/>
                <a:gd name="connsiteX43" fmla="*/ 1397000 w 2006600"/>
                <a:gd name="connsiteY43" fmla="*/ 774700 h 2006600"/>
                <a:gd name="connsiteX44" fmla="*/ 1422400 w 2006600"/>
                <a:gd name="connsiteY44" fmla="*/ 812800 h 2006600"/>
                <a:gd name="connsiteX45" fmla="*/ 1511300 w 2006600"/>
                <a:gd name="connsiteY45" fmla="*/ 863600 h 2006600"/>
                <a:gd name="connsiteX46" fmla="*/ 1549400 w 2006600"/>
                <a:gd name="connsiteY46" fmla="*/ 876300 h 2006600"/>
                <a:gd name="connsiteX47" fmla="*/ 1587500 w 2006600"/>
                <a:gd name="connsiteY47" fmla="*/ 901700 h 2006600"/>
                <a:gd name="connsiteX48" fmla="*/ 1625600 w 2006600"/>
                <a:gd name="connsiteY48" fmla="*/ 914400 h 2006600"/>
                <a:gd name="connsiteX49" fmla="*/ 1663700 w 2006600"/>
                <a:gd name="connsiteY49" fmla="*/ 939800 h 2006600"/>
                <a:gd name="connsiteX50" fmla="*/ 1714500 w 2006600"/>
                <a:gd name="connsiteY50" fmla="*/ 952500 h 2006600"/>
                <a:gd name="connsiteX51" fmla="*/ 1803400 w 2006600"/>
                <a:gd name="connsiteY51" fmla="*/ 977900 h 2006600"/>
                <a:gd name="connsiteX52" fmla="*/ 2006600 w 2006600"/>
                <a:gd name="connsiteY52" fmla="*/ 97790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006600" h="2006600">
                  <a:moveTo>
                    <a:pt x="533400" y="2006600"/>
                  </a:moveTo>
                  <a:cubicBezTo>
                    <a:pt x="537633" y="1981200"/>
                    <a:pt x="546100" y="1956150"/>
                    <a:pt x="546100" y="1930400"/>
                  </a:cubicBezTo>
                  <a:cubicBezTo>
                    <a:pt x="546100" y="1862535"/>
                    <a:pt x="540153" y="1794729"/>
                    <a:pt x="533400" y="1727200"/>
                  </a:cubicBezTo>
                  <a:cubicBezTo>
                    <a:pt x="530658" y="1699781"/>
                    <a:pt x="500984" y="1617252"/>
                    <a:pt x="495300" y="1600200"/>
                  </a:cubicBezTo>
                  <a:cubicBezTo>
                    <a:pt x="491067" y="1587500"/>
                    <a:pt x="490026" y="1573239"/>
                    <a:pt x="482600" y="1562100"/>
                  </a:cubicBezTo>
                  <a:lnTo>
                    <a:pt x="457200" y="1524000"/>
                  </a:lnTo>
                  <a:cubicBezTo>
                    <a:pt x="452967" y="1507067"/>
                    <a:pt x="449516" y="1489918"/>
                    <a:pt x="444500" y="1473200"/>
                  </a:cubicBezTo>
                  <a:cubicBezTo>
                    <a:pt x="436807" y="1447555"/>
                    <a:pt x="425594" y="1422975"/>
                    <a:pt x="419100" y="1397000"/>
                  </a:cubicBezTo>
                  <a:cubicBezTo>
                    <a:pt x="414867" y="1380067"/>
                    <a:pt x="412529" y="1362543"/>
                    <a:pt x="406400" y="1346200"/>
                  </a:cubicBezTo>
                  <a:cubicBezTo>
                    <a:pt x="399753" y="1328473"/>
                    <a:pt x="389467" y="1312333"/>
                    <a:pt x="381000" y="1295400"/>
                  </a:cubicBezTo>
                  <a:cubicBezTo>
                    <a:pt x="373546" y="1258129"/>
                    <a:pt x="370245" y="1227971"/>
                    <a:pt x="355600" y="1193800"/>
                  </a:cubicBezTo>
                  <a:cubicBezTo>
                    <a:pt x="348142" y="1176399"/>
                    <a:pt x="337231" y="1160578"/>
                    <a:pt x="330200" y="1143000"/>
                  </a:cubicBezTo>
                  <a:cubicBezTo>
                    <a:pt x="320256" y="1118141"/>
                    <a:pt x="311294" y="1092775"/>
                    <a:pt x="304800" y="1066800"/>
                  </a:cubicBezTo>
                  <a:cubicBezTo>
                    <a:pt x="300567" y="1049867"/>
                    <a:pt x="298229" y="1032343"/>
                    <a:pt x="292100" y="1016000"/>
                  </a:cubicBezTo>
                  <a:cubicBezTo>
                    <a:pt x="251460" y="907627"/>
                    <a:pt x="279230" y="1015404"/>
                    <a:pt x="254000" y="927100"/>
                  </a:cubicBezTo>
                  <a:cubicBezTo>
                    <a:pt x="249205" y="910317"/>
                    <a:pt x="248389" y="892250"/>
                    <a:pt x="241300" y="876300"/>
                  </a:cubicBezTo>
                  <a:cubicBezTo>
                    <a:pt x="231275" y="853743"/>
                    <a:pt x="213414" y="835272"/>
                    <a:pt x="203200" y="812800"/>
                  </a:cubicBezTo>
                  <a:cubicBezTo>
                    <a:pt x="192121" y="788426"/>
                    <a:pt x="192652" y="758877"/>
                    <a:pt x="177800" y="736600"/>
                  </a:cubicBezTo>
                  <a:cubicBezTo>
                    <a:pt x="169333" y="723900"/>
                    <a:pt x="159709" y="711900"/>
                    <a:pt x="152400" y="698500"/>
                  </a:cubicBezTo>
                  <a:cubicBezTo>
                    <a:pt x="134269" y="665259"/>
                    <a:pt x="101600" y="596900"/>
                    <a:pt x="101600" y="596900"/>
                  </a:cubicBezTo>
                  <a:cubicBezTo>
                    <a:pt x="96770" y="572748"/>
                    <a:pt x="89217" y="521335"/>
                    <a:pt x="76200" y="495300"/>
                  </a:cubicBezTo>
                  <a:cubicBezTo>
                    <a:pt x="69374" y="481648"/>
                    <a:pt x="59267" y="469900"/>
                    <a:pt x="50800" y="457200"/>
                  </a:cubicBezTo>
                  <a:cubicBezTo>
                    <a:pt x="42333" y="414867"/>
                    <a:pt x="35871" y="372083"/>
                    <a:pt x="25400" y="330200"/>
                  </a:cubicBezTo>
                  <a:cubicBezTo>
                    <a:pt x="21167" y="313267"/>
                    <a:pt x="16123" y="296516"/>
                    <a:pt x="12700" y="279400"/>
                  </a:cubicBezTo>
                  <a:cubicBezTo>
                    <a:pt x="7650" y="254150"/>
                    <a:pt x="4233" y="228600"/>
                    <a:pt x="0" y="203200"/>
                  </a:cubicBezTo>
                  <a:cubicBezTo>
                    <a:pt x="15894" y="12467"/>
                    <a:pt x="-33497" y="80827"/>
                    <a:pt x="63500" y="25400"/>
                  </a:cubicBezTo>
                  <a:cubicBezTo>
                    <a:pt x="76752" y="17827"/>
                    <a:pt x="88900" y="8467"/>
                    <a:pt x="101600" y="0"/>
                  </a:cubicBezTo>
                  <a:cubicBezTo>
                    <a:pt x="186267" y="4233"/>
                    <a:pt x="271120" y="5660"/>
                    <a:pt x="355600" y="12700"/>
                  </a:cubicBezTo>
                  <a:cubicBezTo>
                    <a:pt x="383625" y="15035"/>
                    <a:pt x="417270" y="30320"/>
                    <a:pt x="444500" y="38100"/>
                  </a:cubicBezTo>
                  <a:cubicBezTo>
                    <a:pt x="461283" y="42895"/>
                    <a:pt x="478367" y="46567"/>
                    <a:pt x="495300" y="50800"/>
                  </a:cubicBezTo>
                  <a:cubicBezTo>
                    <a:pt x="508000" y="59267"/>
                    <a:pt x="519452" y="70001"/>
                    <a:pt x="533400" y="76200"/>
                  </a:cubicBezTo>
                  <a:cubicBezTo>
                    <a:pt x="557866" y="87074"/>
                    <a:pt x="587323" y="86748"/>
                    <a:pt x="609600" y="101600"/>
                  </a:cubicBezTo>
                  <a:cubicBezTo>
                    <a:pt x="635000" y="118533"/>
                    <a:pt x="658496" y="138748"/>
                    <a:pt x="685800" y="152400"/>
                  </a:cubicBezTo>
                  <a:cubicBezTo>
                    <a:pt x="702733" y="160867"/>
                    <a:pt x="721817" y="165973"/>
                    <a:pt x="736600" y="177800"/>
                  </a:cubicBezTo>
                  <a:cubicBezTo>
                    <a:pt x="764650" y="200240"/>
                    <a:pt x="778722" y="242641"/>
                    <a:pt x="812800" y="254000"/>
                  </a:cubicBezTo>
                  <a:cubicBezTo>
                    <a:pt x="825500" y="258233"/>
                    <a:pt x="838926" y="260713"/>
                    <a:pt x="850900" y="266700"/>
                  </a:cubicBezTo>
                  <a:cubicBezTo>
                    <a:pt x="864552" y="273526"/>
                    <a:pt x="875748" y="284527"/>
                    <a:pt x="889000" y="292100"/>
                  </a:cubicBezTo>
                  <a:cubicBezTo>
                    <a:pt x="905438" y="301493"/>
                    <a:pt x="922867" y="309033"/>
                    <a:pt x="939800" y="317500"/>
                  </a:cubicBezTo>
                  <a:cubicBezTo>
                    <a:pt x="999660" y="407290"/>
                    <a:pt x="921484" y="299184"/>
                    <a:pt x="1016000" y="393700"/>
                  </a:cubicBezTo>
                  <a:cubicBezTo>
                    <a:pt x="1026793" y="404493"/>
                    <a:pt x="1029913" y="421749"/>
                    <a:pt x="1041400" y="431800"/>
                  </a:cubicBezTo>
                  <a:cubicBezTo>
                    <a:pt x="1064374" y="451902"/>
                    <a:pt x="1096014" y="461014"/>
                    <a:pt x="1117600" y="482600"/>
                  </a:cubicBezTo>
                  <a:cubicBezTo>
                    <a:pt x="1217293" y="582293"/>
                    <a:pt x="1171631" y="548254"/>
                    <a:pt x="1244600" y="596900"/>
                  </a:cubicBezTo>
                  <a:cubicBezTo>
                    <a:pt x="1335364" y="733046"/>
                    <a:pt x="1194017" y="526421"/>
                    <a:pt x="1308100" y="673100"/>
                  </a:cubicBezTo>
                  <a:cubicBezTo>
                    <a:pt x="1387882" y="775677"/>
                    <a:pt x="1323242" y="725528"/>
                    <a:pt x="1397000" y="774700"/>
                  </a:cubicBezTo>
                  <a:cubicBezTo>
                    <a:pt x="1405467" y="787400"/>
                    <a:pt x="1411607" y="802007"/>
                    <a:pt x="1422400" y="812800"/>
                  </a:cubicBezTo>
                  <a:cubicBezTo>
                    <a:pt x="1438343" y="828743"/>
                    <a:pt x="1493869" y="856129"/>
                    <a:pt x="1511300" y="863600"/>
                  </a:cubicBezTo>
                  <a:cubicBezTo>
                    <a:pt x="1523605" y="868873"/>
                    <a:pt x="1537426" y="870313"/>
                    <a:pt x="1549400" y="876300"/>
                  </a:cubicBezTo>
                  <a:cubicBezTo>
                    <a:pt x="1563052" y="883126"/>
                    <a:pt x="1573848" y="894874"/>
                    <a:pt x="1587500" y="901700"/>
                  </a:cubicBezTo>
                  <a:cubicBezTo>
                    <a:pt x="1599474" y="907687"/>
                    <a:pt x="1613626" y="908413"/>
                    <a:pt x="1625600" y="914400"/>
                  </a:cubicBezTo>
                  <a:cubicBezTo>
                    <a:pt x="1639252" y="921226"/>
                    <a:pt x="1649671" y="933787"/>
                    <a:pt x="1663700" y="939800"/>
                  </a:cubicBezTo>
                  <a:cubicBezTo>
                    <a:pt x="1679743" y="946676"/>
                    <a:pt x="1697717" y="947705"/>
                    <a:pt x="1714500" y="952500"/>
                  </a:cubicBezTo>
                  <a:cubicBezTo>
                    <a:pt x="1738691" y="959412"/>
                    <a:pt x="1779338" y="976697"/>
                    <a:pt x="1803400" y="977900"/>
                  </a:cubicBezTo>
                  <a:cubicBezTo>
                    <a:pt x="1871049" y="981282"/>
                    <a:pt x="1938867" y="977900"/>
                    <a:pt x="2006600" y="97790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718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5174010" y="1992831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465474" y="1979753"/>
            <a:ext cx="468000" cy="46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822483" y="1996192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4" name="직선 화살표 연결선 173"/>
          <p:cNvCxnSpPr>
            <a:stCxn id="22" idx="0"/>
            <a:endCxn id="170" idx="4"/>
          </p:cNvCxnSpPr>
          <p:nvPr/>
        </p:nvCxnSpPr>
        <p:spPr>
          <a:xfrm flipV="1">
            <a:off x="5402010" y="2460831"/>
            <a:ext cx="6000" cy="68764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1" idx="0"/>
            <a:endCxn id="172" idx="4"/>
          </p:cNvCxnSpPr>
          <p:nvPr/>
        </p:nvCxnSpPr>
        <p:spPr>
          <a:xfrm flipV="1">
            <a:off x="6052628" y="2464192"/>
            <a:ext cx="3855" cy="6842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" idx="0"/>
            <a:endCxn id="171" idx="4"/>
          </p:cNvCxnSpPr>
          <p:nvPr/>
        </p:nvCxnSpPr>
        <p:spPr>
          <a:xfrm flipH="1" flipV="1">
            <a:off x="6699474" y="2447753"/>
            <a:ext cx="3772" cy="7007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55326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730241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0.5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05155" y="1410787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0.1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/>
              <p:cNvSpPr txBox="1"/>
              <p:nvPr/>
            </p:nvSpPr>
            <p:spPr>
              <a:xfrm>
                <a:off x="1574071" y="1704702"/>
                <a:ext cx="3462294" cy="1616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3600" dirty="0" smtClean="0"/>
                  <a:t>act.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𝑊𝐻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𝑊𝐻</m:t>
                                    </m:r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sz="3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sz="3600" dirty="0"/>
              </a:p>
              <a:p>
                <a:endParaRPr lang="ko-KR" altLang="en-US" sz="3600" dirty="0"/>
              </a:p>
            </p:txBody>
          </p:sp>
        </mc:Choice>
        <mc:Fallback xmlns=""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071" y="1704702"/>
                <a:ext cx="3462294" cy="1616725"/>
              </a:xfrm>
              <a:prstGeom prst="rect">
                <a:avLst/>
              </a:prstGeom>
              <a:blipFill>
                <a:blip r:embed="rId5"/>
                <a:stretch>
                  <a:fillRect l="-7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555567" y="255659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To make sum 1, we use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softmax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function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55326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0.9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730241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0.08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405155" y="99277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0.02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>
            <a:off x="4924697" y="1554480"/>
            <a:ext cx="225987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4924697" y="1606731"/>
            <a:ext cx="2259874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/>
          <p:cNvCxnSpPr/>
          <p:nvPr/>
        </p:nvCxnSpPr>
        <p:spPr>
          <a:xfrm>
            <a:off x="4127863" y="1502229"/>
            <a:ext cx="209006" cy="222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690948" y="1071155"/>
            <a:ext cx="195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Temperature</a:t>
            </a:r>
            <a:endParaRPr lang="ko-KR" altLang="en-US" sz="24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278" name="그룹 277"/>
          <p:cNvGrpSpPr/>
          <p:nvPr/>
        </p:nvGrpSpPr>
        <p:grpSpPr>
          <a:xfrm>
            <a:off x="7454099" y="506095"/>
            <a:ext cx="4633398" cy="3108960"/>
            <a:chOff x="7454099" y="506095"/>
            <a:chExt cx="4633398" cy="3108960"/>
          </a:xfrm>
        </p:grpSpPr>
        <p:pic>
          <p:nvPicPr>
            <p:cNvPr id="271" name="그림 270"/>
            <p:cNvPicPr>
              <a:picLocks noChangeAspect="1"/>
            </p:cNvPicPr>
            <p:nvPr/>
          </p:nvPicPr>
          <p:blipFill rotWithShape="1">
            <a:blip r:embed="rId6"/>
            <a:srcRect t="18047" b="4149"/>
            <a:stretch/>
          </p:blipFill>
          <p:spPr>
            <a:xfrm>
              <a:off x="7454099" y="506095"/>
              <a:ext cx="4633398" cy="3108960"/>
            </a:xfrm>
            <a:prstGeom prst="rect">
              <a:avLst/>
            </a:prstGeom>
          </p:spPr>
        </p:pic>
        <p:sp>
          <p:nvSpPr>
            <p:cNvPr id="274" name="TextBox 273"/>
            <p:cNvSpPr txBox="1"/>
            <p:nvPr/>
          </p:nvSpPr>
          <p:spPr>
            <a:xfrm>
              <a:off x="8216537" y="2795451"/>
              <a:ext cx="3566159" cy="4049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1168744" y="2834640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10</a:t>
              </a:r>
              <a:endParaRPr lang="ko-KR" altLang="en-US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133807" y="2869475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0</a:t>
              </a:r>
              <a:endParaRPr lang="ko-KR" alt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551988" y="2812870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...</a:t>
              </a:r>
              <a:endParaRPr lang="ko-KR" altLang="en-US" b="1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8974183" y="2690948"/>
              <a:ext cx="2037806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5050972" y="3107192"/>
            <a:ext cx="63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1.39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8608423" y="457200"/>
            <a:ext cx="509451" cy="29391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072847" y="4737589"/>
            <a:ext cx="690007" cy="69000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9717127" y="4398944"/>
            <a:ext cx="759285" cy="75928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0152881" y="3908163"/>
            <a:ext cx="738146" cy="73814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179062" y="4924696"/>
            <a:ext cx="679114" cy="67911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9717128" y="5355412"/>
            <a:ext cx="707034" cy="70703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0255193" y="4974657"/>
            <a:ext cx="812187" cy="81218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8528853" y="5256651"/>
            <a:ext cx="758839" cy="75883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7445830" y="5397579"/>
            <a:ext cx="900816" cy="90081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8413600" y="5859434"/>
            <a:ext cx="834903" cy="83490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45324" y="4341354"/>
            <a:ext cx="751820" cy="75182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8671319" y="3801290"/>
            <a:ext cx="799184" cy="79918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0997105" y="4340407"/>
            <a:ext cx="733342" cy="73334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10685419" y="3725094"/>
            <a:ext cx="925974" cy="92597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10246366" y="3325225"/>
            <a:ext cx="724260" cy="7242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8905319" y="558847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8974184" y="5833727"/>
            <a:ext cx="931125" cy="93112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621485" y="3775166"/>
            <a:ext cx="2756263" cy="2612571"/>
            <a:chOff x="1619794" y="2847703"/>
            <a:chExt cx="2756263" cy="2612571"/>
          </a:xfrm>
        </p:grpSpPr>
        <p:sp>
          <p:nvSpPr>
            <p:cNvPr id="101" name="자유형 100"/>
            <p:cNvSpPr/>
            <p:nvPr/>
          </p:nvSpPr>
          <p:spPr>
            <a:xfrm>
              <a:off x="2651760" y="2847703"/>
              <a:ext cx="1724297" cy="1672046"/>
            </a:xfrm>
            <a:custGeom>
              <a:avLst/>
              <a:gdLst>
                <a:gd name="connsiteX0" fmla="*/ 0 w 1724297"/>
                <a:gd name="connsiteY0" fmla="*/ 0 h 1672046"/>
                <a:gd name="connsiteX1" fmla="*/ 52251 w 1724297"/>
                <a:gd name="connsiteY1" fmla="*/ 78377 h 1672046"/>
                <a:gd name="connsiteX2" fmla="*/ 91440 w 1724297"/>
                <a:gd name="connsiteY2" fmla="*/ 117566 h 1672046"/>
                <a:gd name="connsiteX3" fmla="*/ 274320 w 1724297"/>
                <a:gd name="connsiteY3" fmla="*/ 274320 h 1672046"/>
                <a:gd name="connsiteX4" fmla="*/ 391886 w 1724297"/>
                <a:gd name="connsiteY4" fmla="*/ 391886 h 1672046"/>
                <a:gd name="connsiteX5" fmla="*/ 509451 w 1724297"/>
                <a:gd name="connsiteY5" fmla="*/ 509451 h 1672046"/>
                <a:gd name="connsiteX6" fmla="*/ 561703 w 1724297"/>
                <a:gd name="connsiteY6" fmla="*/ 548640 h 1672046"/>
                <a:gd name="connsiteX7" fmla="*/ 600891 w 1724297"/>
                <a:gd name="connsiteY7" fmla="*/ 600891 h 1672046"/>
                <a:gd name="connsiteX8" fmla="*/ 653143 w 1724297"/>
                <a:gd name="connsiteY8" fmla="*/ 640080 h 1672046"/>
                <a:gd name="connsiteX9" fmla="*/ 692331 w 1724297"/>
                <a:gd name="connsiteY9" fmla="*/ 692331 h 1672046"/>
                <a:gd name="connsiteX10" fmla="*/ 757646 w 1724297"/>
                <a:gd name="connsiteY10" fmla="*/ 757646 h 1672046"/>
                <a:gd name="connsiteX11" fmla="*/ 822960 w 1724297"/>
                <a:gd name="connsiteY11" fmla="*/ 809897 h 1672046"/>
                <a:gd name="connsiteX12" fmla="*/ 875211 w 1724297"/>
                <a:gd name="connsiteY12" fmla="*/ 862148 h 1672046"/>
                <a:gd name="connsiteX13" fmla="*/ 914400 w 1724297"/>
                <a:gd name="connsiteY13" fmla="*/ 888274 h 1672046"/>
                <a:gd name="connsiteX14" fmla="*/ 979714 w 1724297"/>
                <a:gd name="connsiteY14" fmla="*/ 940526 h 1672046"/>
                <a:gd name="connsiteX15" fmla="*/ 1045029 w 1724297"/>
                <a:gd name="connsiteY15" fmla="*/ 1005840 h 1672046"/>
                <a:gd name="connsiteX16" fmla="*/ 1084217 w 1724297"/>
                <a:gd name="connsiteY16" fmla="*/ 1031966 h 1672046"/>
                <a:gd name="connsiteX17" fmla="*/ 1227909 w 1724297"/>
                <a:gd name="connsiteY17" fmla="*/ 1175657 h 1672046"/>
                <a:gd name="connsiteX18" fmla="*/ 1306286 w 1724297"/>
                <a:gd name="connsiteY18" fmla="*/ 1240971 h 1672046"/>
                <a:gd name="connsiteX19" fmla="*/ 1397726 w 1724297"/>
                <a:gd name="connsiteY19" fmla="*/ 1319348 h 1672046"/>
                <a:gd name="connsiteX20" fmla="*/ 1436914 w 1724297"/>
                <a:gd name="connsiteY20" fmla="*/ 1371600 h 1672046"/>
                <a:gd name="connsiteX21" fmla="*/ 1449977 w 1724297"/>
                <a:gd name="connsiteY21" fmla="*/ 1410788 h 1672046"/>
                <a:gd name="connsiteX22" fmla="*/ 1489166 w 1724297"/>
                <a:gd name="connsiteY22" fmla="*/ 1436914 h 1672046"/>
                <a:gd name="connsiteX23" fmla="*/ 1541417 w 1724297"/>
                <a:gd name="connsiteY23" fmla="*/ 1515291 h 1672046"/>
                <a:gd name="connsiteX24" fmla="*/ 1632857 w 1724297"/>
                <a:gd name="connsiteY24" fmla="*/ 1580606 h 1672046"/>
                <a:gd name="connsiteX25" fmla="*/ 1658983 w 1724297"/>
                <a:gd name="connsiteY25" fmla="*/ 1619794 h 1672046"/>
                <a:gd name="connsiteX26" fmla="*/ 1711234 w 1724297"/>
                <a:gd name="connsiteY26" fmla="*/ 1658983 h 1672046"/>
                <a:gd name="connsiteX27" fmla="*/ 1724297 w 1724297"/>
                <a:gd name="connsiteY27" fmla="*/ 1672046 h 16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4297" h="1672046">
                  <a:moveTo>
                    <a:pt x="0" y="0"/>
                  </a:moveTo>
                  <a:cubicBezTo>
                    <a:pt x="17417" y="26126"/>
                    <a:pt x="32974" y="53592"/>
                    <a:pt x="52251" y="78377"/>
                  </a:cubicBezTo>
                  <a:cubicBezTo>
                    <a:pt x="63593" y="92959"/>
                    <a:pt x="77588" y="105343"/>
                    <a:pt x="91440" y="117566"/>
                  </a:cubicBezTo>
                  <a:cubicBezTo>
                    <a:pt x="151644" y="170687"/>
                    <a:pt x="217547" y="217547"/>
                    <a:pt x="274320" y="274320"/>
                  </a:cubicBezTo>
                  <a:lnTo>
                    <a:pt x="391886" y="391886"/>
                  </a:lnTo>
                  <a:cubicBezTo>
                    <a:pt x="431074" y="431074"/>
                    <a:pt x="465114" y="476199"/>
                    <a:pt x="509451" y="509451"/>
                  </a:cubicBezTo>
                  <a:cubicBezTo>
                    <a:pt x="526868" y="522514"/>
                    <a:pt x="546308" y="533245"/>
                    <a:pt x="561703" y="548640"/>
                  </a:cubicBezTo>
                  <a:cubicBezTo>
                    <a:pt x="577098" y="564035"/>
                    <a:pt x="585496" y="585496"/>
                    <a:pt x="600891" y="600891"/>
                  </a:cubicBezTo>
                  <a:cubicBezTo>
                    <a:pt x="616286" y="616286"/>
                    <a:pt x="637748" y="624685"/>
                    <a:pt x="653143" y="640080"/>
                  </a:cubicBezTo>
                  <a:cubicBezTo>
                    <a:pt x="668538" y="655475"/>
                    <a:pt x="677867" y="676059"/>
                    <a:pt x="692331" y="692331"/>
                  </a:cubicBezTo>
                  <a:cubicBezTo>
                    <a:pt x="712787" y="715344"/>
                    <a:pt x="734760" y="737049"/>
                    <a:pt x="757646" y="757646"/>
                  </a:cubicBezTo>
                  <a:cubicBezTo>
                    <a:pt x="778370" y="776297"/>
                    <a:pt x="802122" y="791374"/>
                    <a:pt x="822960" y="809897"/>
                  </a:cubicBezTo>
                  <a:cubicBezTo>
                    <a:pt x="841370" y="826261"/>
                    <a:pt x="856509" y="846118"/>
                    <a:pt x="875211" y="862148"/>
                  </a:cubicBezTo>
                  <a:cubicBezTo>
                    <a:pt x="887131" y="872365"/>
                    <a:pt x="901840" y="878854"/>
                    <a:pt x="914400" y="888274"/>
                  </a:cubicBezTo>
                  <a:cubicBezTo>
                    <a:pt x="936705" y="905003"/>
                    <a:pt x="958990" y="921875"/>
                    <a:pt x="979714" y="940526"/>
                  </a:cubicBezTo>
                  <a:cubicBezTo>
                    <a:pt x="1002600" y="961123"/>
                    <a:pt x="1021857" y="985565"/>
                    <a:pt x="1045029" y="1005840"/>
                  </a:cubicBezTo>
                  <a:cubicBezTo>
                    <a:pt x="1056844" y="1016178"/>
                    <a:pt x="1072713" y="1021283"/>
                    <a:pt x="1084217" y="1031966"/>
                  </a:cubicBezTo>
                  <a:cubicBezTo>
                    <a:pt x="1133854" y="1078058"/>
                    <a:pt x="1175872" y="1132293"/>
                    <a:pt x="1227909" y="1175657"/>
                  </a:cubicBezTo>
                  <a:cubicBezTo>
                    <a:pt x="1254035" y="1197428"/>
                    <a:pt x="1282239" y="1216924"/>
                    <a:pt x="1306286" y="1240971"/>
                  </a:cubicBezTo>
                  <a:cubicBezTo>
                    <a:pt x="1389959" y="1324644"/>
                    <a:pt x="1320816" y="1293713"/>
                    <a:pt x="1397726" y="1319348"/>
                  </a:cubicBezTo>
                  <a:cubicBezTo>
                    <a:pt x="1410789" y="1336765"/>
                    <a:pt x="1426112" y="1352697"/>
                    <a:pt x="1436914" y="1371600"/>
                  </a:cubicBezTo>
                  <a:cubicBezTo>
                    <a:pt x="1443745" y="1383555"/>
                    <a:pt x="1441375" y="1400036"/>
                    <a:pt x="1449977" y="1410788"/>
                  </a:cubicBezTo>
                  <a:cubicBezTo>
                    <a:pt x="1459785" y="1423047"/>
                    <a:pt x="1476103" y="1428205"/>
                    <a:pt x="1489166" y="1436914"/>
                  </a:cubicBezTo>
                  <a:cubicBezTo>
                    <a:pt x="1506583" y="1463040"/>
                    <a:pt x="1516298" y="1496452"/>
                    <a:pt x="1541417" y="1515291"/>
                  </a:cubicBezTo>
                  <a:cubicBezTo>
                    <a:pt x="1606229" y="1563900"/>
                    <a:pt x="1575554" y="1542403"/>
                    <a:pt x="1632857" y="1580606"/>
                  </a:cubicBezTo>
                  <a:cubicBezTo>
                    <a:pt x="1641566" y="1593669"/>
                    <a:pt x="1647882" y="1608693"/>
                    <a:pt x="1658983" y="1619794"/>
                  </a:cubicBezTo>
                  <a:cubicBezTo>
                    <a:pt x="1674378" y="1635189"/>
                    <a:pt x="1694233" y="1645382"/>
                    <a:pt x="1711234" y="1658983"/>
                  </a:cubicBezTo>
                  <a:cubicBezTo>
                    <a:pt x="1716043" y="1662830"/>
                    <a:pt x="1719943" y="1667692"/>
                    <a:pt x="1724297" y="1672046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자유형 101"/>
            <p:cNvSpPr/>
            <p:nvPr/>
          </p:nvSpPr>
          <p:spPr>
            <a:xfrm>
              <a:off x="1619794" y="3670663"/>
              <a:ext cx="1802675" cy="1789611"/>
            </a:xfrm>
            <a:custGeom>
              <a:avLst/>
              <a:gdLst>
                <a:gd name="connsiteX0" fmla="*/ 0 w 1802675"/>
                <a:gd name="connsiteY0" fmla="*/ 0 h 1789611"/>
                <a:gd name="connsiteX1" fmla="*/ 78377 w 1802675"/>
                <a:gd name="connsiteY1" fmla="*/ 91440 h 1789611"/>
                <a:gd name="connsiteX2" fmla="*/ 104503 w 1802675"/>
                <a:gd name="connsiteY2" fmla="*/ 130628 h 1789611"/>
                <a:gd name="connsiteX3" fmla="*/ 169817 w 1802675"/>
                <a:gd name="connsiteY3" fmla="*/ 209006 h 1789611"/>
                <a:gd name="connsiteX4" fmla="*/ 209006 w 1802675"/>
                <a:gd name="connsiteY4" fmla="*/ 248194 h 1789611"/>
                <a:gd name="connsiteX5" fmla="*/ 261257 w 1802675"/>
                <a:gd name="connsiteY5" fmla="*/ 326571 h 1789611"/>
                <a:gd name="connsiteX6" fmla="*/ 339635 w 1802675"/>
                <a:gd name="connsiteY6" fmla="*/ 418011 h 1789611"/>
                <a:gd name="connsiteX7" fmla="*/ 378823 w 1802675"/>
                <a:gd name="connsiteY7" fmla="*/ 457200 h 1789611"/>
                <a:gd name="connsiteX8" fmla="*/ 404949 w 1802675"/>
                <a:gd name="connsiteY8" fmla="*/ 509451 h 1789611"/>
                <a:gd name="connsiteX9" fmla="*/ 444137 w 1802675"/>
                <a:gd name="connsiteY9" fmla="*/ 561703 h 1789611"/>
                <a:gd name="connsiteX10" fmla="*/ 496389 w 1802675"/>
                <a:gd name="connsiteY10" fmla="*/ 640080 h 1789611"/>
                <a:gd name="connsiteX11" fmla="*/ 535577 w 1802675"/>
                <a:gd name="connsiteY11" fmla="*/ 679268 h 1789611"/>
                <a:gd name="connsiteX12" fmla="*/ 600892 w 1802675"/>
                <a:gd name="connsiteY12" fmla="*/ 770708 h 1789611"/>
                <a:gd name="connsiteX13" fmla="*/ 640080 w 1802675"/>
                <a:gd name="connsiteY13" fmla="*/ 849086 h 1789611"/>
                <a:gd name="connsiteX14" fmla="*/ 718457 w 1802675"/>
                <a:gd name="connsiteY14" fmla="*/ 927463 h 1789611"/>
                <a:gd name="connsiteX15" fmla="*/ 770709 w 1802675"/>
                <a:gd name="connsiteY15" fmla="*/ 1005840 h 1789611"/>
                <a:gd name="connsiteX16" fmla="*/ 783772 w 1802675"/>
                <a:gd name="connsiteY16" fmla="*/ 1045028 h 1789611"/>
                <a:gd name="connsiteX17" fmla="*/ 849086 w 1802675"/>
                <a:gd name="connsiteY17" fmla="*/ 1110343 h 1789611"/>
                <a:gd name="connsiteX18" fmla="*/ 875212 w 1802675"/>
                <a:gd name="connsiteY18" fmla="*/ 1149531 h 1789611"/>
                <a:gd name="connsiteX19" fmla="*/ 953589 w 1802675"/>
                <a:gd name="connsiteY19" fmla="*/ 1227908 h 1789611"/>
                <a:gd name="connsiteX20" fmla="*/ 1045029 w 1802675"/>
                <a:gd name="connsiteY20" fmla="*/ 1306286 h 1789611"/>
                <a:gd name="connsiteX21" fmla="*/ 1084217 w 1802675"/>
                <a:gd name="connsiteY21" fmla="*/ 1332411 h 1789611"/>
                <a:gd name="connsiteX22" fmla="*/ 1123406 w 1802675"/>
                <a:gd name="connsiteY22" fmla="*/ 1345474 h 1789611"/>
                <a:gd name="connsiteX23" fmla="*/ 1149532 w 1802675"/>
                <a:gd name="connsiteY23" fmla="*/ 1384663 h 1789611"/>
                <a:gd name="connsiteX24" fmla="*/ 1227909 w 1802675"/>
                <a:gd name="connsiteY24" fmla="*/ 1436914 h 1789611"/>
                <a:gd name="connsiteX25" fmla="*/ 1306286 w 1802675"/>
                <a:gd name="connsiteY25" fmla="*/ 1476103 h 1789611"/>
                <a:gd name="connsiteX26" fmla="*/ 1397726 w 1802675"/>
                <a:gd name="connsiteY26" fmla="*/ 1528354 h 1789611"/>
                <a:gd name="connsiteX27" fmla="*/ 1436915 w 1802675"/>
                <a:gd name="connsiteY27" fmla="*/ 1554480 h 1789611"/>
                <a:gd name="connsiteX28" fmla="*/ 1528355 w 1802675"/>
                <a:gd name="connsiteY28" fmla="*/ 1593668 h 1789611"/>
                <a:gd name="connsiteX29" fmla="*/ 1619795 w 1802675"/>
                <a:gd name="connsiteY29" fmla="*/ 1658983 h 1789611"/>
                <a:gd name="connsiteX30" fmla="*/ 1658983 w 1802675"/>
                <a:gd name="connsiteY30" fmla="*/ 1685108 h 1789611"/>
                <a:gd name="connsiteX31" fmla="*/ 1698172 w 1802675"/>
                <a:gd name="connsiteY31" fmla="*/ 1724297 h 1789611"/>
                <a:gd name="connsiteX32" fmla="*/ 1802675 w 1802675"/>
                <a:gd name="connsiteY32" fmla="*/ 1789611 h 178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2675" h="1789611">
                  <a:moveTo>
                    <a:pt x="0" y="0"/>
                  </a:moveTo>
                  <a:cubicBezTo>
                    <a:pt x="26126" y="30480"/>
                    <a:pt x="53299" y="60092"/>
                    <a:pt x="78377" y="91440"/>
                  </a:cubicBezTo>
                  <a:cubicBezTo>
                    <a:pt x="88184" y="103699"/>
                    <a:pt x="94864" y="118236"/>
                    <a:pt x="104503" y="130628"/>
                  </a:cubicBezTo>
                  <a:cubicBezTo>
                    <a:pt x="125382" y="157472"/>
                    <a:pt x="147223" y="183588"/>
                    <a:pt x="169817" y="209006"/>
                  </a:cubicBezTo>
                  <a:cubicBezTo>
                    <a:pt x="182090" y="222813"/>
                    <a:pt x="197664" y="233612"/>
                    <a:pt x="209006" y="248194"/>
                  </a:cubicBezTo>
                  <a:cubicBezTo>
                    <a:pt x="228283" y="272979"/>
                    <a:pt x="239054" y="304368"/>
                    <a:pt x="261257" y="326571"/>
                  </a:cubicBezTo>
                  <a:cubicBezTo>
                    <a:pt x="358492" y="423806"/>
                    <a:pt x="239097" y="300717"/>
                    <a:pt x="339635" y="418011"/>
                  </a:cubicBezTo>
                  <a:cubicBezTo>
                    <a:pt x="351657" y="432037"/>
                    <a:pt x="368085" y="442167"/>
                    <a:pt x="378823" y="457200"/>
                  </a:cubicBezTo>
                  <a:cubicBezTo>
                    <a:pt x="390141" y="473046"/>
                    <a:pt x="394628" y="492938"/>
                    <a:pt x="404949" y="509451"/>
                  </a:cubicBezTo>
                  <a:cubicBezTo>
                    <a:pt x="416488" y="527913"/>
                    <a:pt x="431652" y="543867"/>
                    <a:pt x="444137" y="561703"/>
                  </a:cubicBezTo>
                  <a:cubicBezTo>
                    <a:pt x="462143" y="587426"/>
                    <a:pt x="474186" y="617877"/>
                    <a:pt x="496389" y="640080"/>
                  </a:cubicBezTo>
                  <a:cubicBezTo>
                    <a:pt x="509452" y="653143"/>
                    <a:pt x="523555" y="665242"/>
                    <a:pt x="535577" y="679268"/>
                  </a:cubicBezTo>
                  <a:cubicBezTo>
                    <a:pt x="559879" y="707620"/>
                    <a:pt x="580217" y="739696"/>
                    <a:pt x="600892" y="770708"/>
                  </a:cubicBezTo>
                  <a:cubicBezTo>
                    <a:pt x="612996" y="807021"/>
                    <a:pt x="613071" y="818700"/>
                    <a:pt x="640080" y="849086"/>
                  </a:cubicBezTo>
                  <a:cubicBezTo>
                    <a:pt x="664626" y="876701"/>
                    <a:pt x="697962" y="896721"/>
                    <a:pt x="718457" y="927463"/>
                  </a:cubicBezTo>
                  <a:cubicBezTo>
                    <a:pt x="735874" y="953589"/>
                    <a:pt x="760779" y="976052"/>
                    <a:pt x="770709" y="1005840"/>
                  </a:cubicBezTo>
                  <a:cubicBezTo>
                    <a:pt x="775063" y="1018903"/>
                    <a:pt x="775510" y="1034013"/>
                    <a:pt x="783772" y="1045028"/>
                  </a:cubicBezTo>
                  <a:cubicBezTo>
                    <a:pt x="802246" y="1069660"/>
                    <a:pt x="828811" y="1087171"/>
                    <a:pt x="849086" y="1110343"/>
                  </a:cubicBezTo>
                  <a:cubicBezTo>
                    <a:pt x="859424" y="1122158"/>
                    <a:pt x="864782" y="1137797"/>
                    <a:pt x="875212" y="1149531"/>
                  </a:cubicBezTo>
                  <a:cubicBezTo>
                    <a:pt x="899759" y="1177146"/>
                    <a:pt x="927463" y="1201782"/>
                    <a:pt x="953589" y="1227908"/>
                  </a:cubicBezTo>
                  <a:cubicBezTo>
                    <a:pt x="1001065" y="1275384"/>
                    <a:pt x="986374" y="1264389"/>
                    <a:pt x="1045029" y="1306286"/>
                  </a:cubicBezTo>
                  <a:cubicBezTo>
                    <a:pt x="1057804" y="1315411"/>
                    <a:pt x="1070175" y="1325390"/>
                    <a:pt x="1084217" y="1332411"/>
                  </a:cubicBezTo>
                  <a:cubicBezTo>
                    <a:pt x="1096533" y="1338569"/>
                    <a:pt x="1110343" y="1341120"/>
                    <a:pt x="1123406" y="1345474"/>
                  </a:cubicBezTo>
                  <a:cubicBezTo>
                    <a:pt x="1132115" y="1358537"/>
                    <a:pt x="1137717" y="1374325"/>
                    <a:pt x="1149532" y="1384663"/>
                  </a:cubicBezTo>
                  <a:cubicBezTo>
                    <a:pt x="1173162" y="1405339"/>
                    <a:pt x="1201783" y="1419497"/>
                    <a:pt x="1227909" y="1436914"/>
                  </a:cubicBezTo>
                  <a:cubicBezTo>
                    <a:pt x="1278556" y="1470679"/>
                    <a:pt x="1252201" y="1458075"/>
                    <a:pt x="1306286" y="1476103"/>
                  </a:cubicBezTo>
                  <a:cubicBezTo>
                    <a:pt x="1432633" y="1570862"/>
                    <a:pt x="1297987" y="1478484"/>
                    <a:pt x="1397726" y="1528354"/>
                  </a:cubicBezTo>
                  <a:cubicBezTo>
                    <a:pt x="1411768" y="1535375"/>
                    <a:pt x="1423284" y="1546691"/>
                    <a:pt x="1436915" y="1554480"/>
                  </a:cubicBezTo>
                  <a:cubicBezTo>
                    <a:pt x="1482115" y="1580309"/>
                    <a:pt x="1484387" y="1579013"/>
                    <a:pt x="1528355" y="1593668"/>
                  </a:cubicBezTo>
                  <a:cubicBezTo>
                    <a:pt x="1620727" y="1655251"/>
                    <a:pt x="1506350" y="1577951"/>
                    <a:pt x="1619795" y="1658983"/>
                  </a:cubicBezTo>
                  <a:cubicBezTo>
                    <a:pt x="1632570" y="1668108"/>
                    <a:pt x="1646922" y="1675058"/>
                    <a:pt x="1658983" y="1685108"/>
                  </a:cubicBezTo>
                  <a:cubicBezTo>
                    <a:pt x="1673175" y="1696935"/>
                    <a:pt x="1683590" y="1712955"/>
                    <a:pt x="1698172" y="1724297"/>
                  </a:cubicBezTo>
                  <a:cubicBezTo>
                    <a:pt x="1750058" y="1764653"/>
                    <a:pt x="1759192" y="1767869"/>
                    <a:pt x="1802675" y="1789611"/>
                  </a:cubicBezTo>
                </a:path>
              </a:pathLst>
            </a:cu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457305" y="4621585"/>
            <a:ext cx="333102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Different prob.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6400801" y="4911635"/>
            <a:ext cx="1541416" cy="783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6409510" y="4920344"/>
            <a:ext cx="984067" cy="683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831773" y="6093334"/>
            <a:ext cx="333102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Small prob.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V="1">
            <a:off x="6418219" y="5839097"/>
            <a:ext cx="2647404" cy="4876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9249128" y="4150410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V="1">
            <a:off x="6413865" y="4389120"/>
            <a:ext cx="3030581" cy="19463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201783" y="3082835"/>
            <a:ext cx="3709851" cy="400110"/>
            <a:chOff x="1201783" y="3082835"/>
            <a:chExt cx="3709851" cy="400110"/>
          </a:xfrm>
        </p:grpSpPr>
        <p:sp>
          <p:nvSpPr>
            <p:cNvPr id="61" name="TextBox 60"/>
            <p:cNvSpPr txBox="1"/>
            <p:nvPr/>
          </p:nvSpPr>
          <p:spPr>
            <a:xfrm>
              <a:off x="1201783" y="3082835"/>
              <a:ext cx="3644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Palatino Linotype" panose="02040502050505030304" pitchFamily="18" charset="0"/>
                </a:rPr>
                <a:t>O = activation(                        )</a:t>
              </a:r>
              <a:endParaRPr lang="ko-KR" altLang="en-US" sz="20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47257" y="3108960"/>
              <a:ext cx="236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Logit = </a:t>
              </a:r>
              <a:r>
                <a:rPr lang="en-US" altLang="ko-KR" b="1" dirty="0" smtClean="0">
                  <a:solidFill>
                    <a:srgbClr val="002060"/>
                  </a:solidFill>
                </a:rPr>
                <a:t>W</a:t>
              </a:r>
              <a:r>
                <a:rPr lang="en-US" altLang="ko-KR" b="1" dirty="0" smtClean="0">
                  <a:latin typeface="Palatino Linotype" panose="02040502050505030304" pitchFamily="18" charset="0"/>
                </a:rPr>
                <a:t>*</a:t>
              </a:r>
              <a:r>
                <a:rPr lang="en-US" altLang="ko-KR" b="1" dirty="0" smtClean="0">
                  <a:solidFill>
                    <a:srgbClr val="C00000"/>
                  </a:solidFill>
                  <a:latin typeface="Palatino Linotype" panose="02040502050505030304" pitchFamily="18" charset="0"/>
                </a:rPr>
                <a:t>H</a:t>
              </a:r>
              <a:endParaRPr lang="ko-KR" alt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243138" y="4011985"/>
            <a:ext cx="40625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Appropriate Temperature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Hinton, G.,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O., &amp; Dean, J. (2015). Distilling the knowledge in a neural network. 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arXiv:1503.02531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61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3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0716492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</a:t>
            </a:r>
            <a:r>
              <a:rPr lang="en-US" altLang="ko-KR" sz="3600" b="1" dirty="0" smtClean="0">
                <a:latin typeface="Helvetica95-Black" panose="020B0A00000000000000" pitchFamily="34" charset="0"/>
              </a:rPr>
              <a:t>Ensemble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>
                <a:latin typeface="Helvetica95-Black" panose="020B0A00000000000000" pitchFamily="34" charset="0"/>
              </a:rPr>
              <a:t>-3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40078" y="1776730"/>
          <a:ext cx="5301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69">
                  <a:extLst>
                    <a:ext uri="{9D8B030D-6E8A-4147-A177-3AD203B41FA5}">
                      <a16:colId xmlns:a16="http://schemas.microsoft.com/office/drawing/2014/main" val="1863484680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3328349185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259526362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2074956191"/>
                    </a:ext>
                  </a:extLst>
                </a:gridCol>
                <a:gridCol w="1060269">
                  <a:extLst>
                    <a:ext uri="{9D8B030D-6E8A-4147-A177-3AD203B41FA5}">
                      <a16:colId xmlns:a16="http://schemas.microsoft.com/office/drawing/2014/main" val="59413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color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length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...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elvetica95-Black" panose="020B0A00000000000000" pitchFamily="34" charset="0"/>
                        </a:rPr>
                        <a:t>Prob.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95-Black" panose="020B0A00000000000000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0.90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0.95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4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white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0.10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0.70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0.75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74477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4962755" y="2138732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962755" y="2521946"/>
            <a:ext cx="360000" cy="3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962755" y="2905160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962755" y="3288374"/>
            <a:ext cx="360000" cy="3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962755" y="3645461"/>
            <a:ext cx="360000" cy="3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454099" y="506095"/>
            <a:ext cx="4633398" cy="3108960"/>
            <a:chOff x="7454099" y="506095"/>
            <a:chExt cx="4633398" cy="3108960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/>
            <a:srcRect t="18047" b="4149"/>
            <a:stretch/>
          </p:blipFill>
          <p:spPr>
            <a:xfrm>
              <a:off x="7454099" y="506095"/>
              <a:ext cx="4633398" cy="310896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8216537" y="2795451"/>
              <a:ext cx="3566159" cy="4049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168744" y="2834640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10</a:t>
              </a:r>
              <a:endParaRPr lang="ko-KR" alt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33807" y="2869475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0</a:t>
              </a:r>
              <a:endParaRPr lang="ko-KR" alt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51988" y="2812870"/>
              <a:ext cx="69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...</a:t>
              </a:r>
              <a:endParaRPr lang="ko-KR" altLang="en-US" b="1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974183" y="2690948"/>
              <a:ext cx="2037806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8608423" y="457200"/>
            <a:ext cx="509451" cy="29391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072847" y="4737589"/>
            <a:ext cx="690007" cy="69000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717127" y="4398944"/>
            <a:ext cx="759285" cy="75928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152881" y="3908163"/>
            <a:ext cx="738146" cy="73814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9179062" y="4924696"/>
            <a:ext cx="679114" cy="67911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717128" y="5355412"/>
            <a:ext cx="707034" cy="70703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0255193" y="4974657"/>
            <a:ext cx="812187" cy="81218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8528853" y="5256651"/>
            <a:ext cx="758839" cy="75883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445830" y="5397579"/>
            <a:ext cx="900816" cy="90081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8413600" y="5859434"/>
            <a:ext cx="834903" cy="83490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045324" y="4341354"/>
            <a:ext cx="751820" cy="75182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671319" y="3801290"/>
            <a:ext cx="799184" cy="79918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997105" y="4340407"/>
            <a:ext cx="733342" cy="73334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0685419" y="3725094"/>
            <a:ext cx="925974" cy="92597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246366" y="3325225"/>
            <a:ext cx="724260" cy="7242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8905319" y="5588476"/>
            <a:ext cx="468000" cy="46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974184" y="5833727"/>
            <a:ext cx="931125" cy="93112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249128" y="4150410"/>
            <a:ext cx="468000" cy="46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00401" y="2991395"/>
            <a:ext cx="8177347" cy="3396342"/>
            <a:chOff x="3200401" y="2991395"/>
            <a:chExt cx="8177347" cy="3396342"/>
          </a:xfrm>
        </p:grpSpPr>
        <p:sp>
          <p:nvSpPr>
            <p:cNvPr id="28" name="TextBox 27"/>
            <p:cNvSpPr txBox="1"/>
            <p:nvPr/>
          </p:nvSpPr>
          <p:spPr>
            <a:xfrm>
              <a:off x="3200401" y="4075611"/>
              <a:ext cx="2978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Train single model</a:t>
              </a:r>
              <a:endParaRPr lang="ko-KR" altLang="en-US" sz="2400" b="1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8621485" y="3775166"/>
              <a:ext cx="2756263" cy="2612571"/>
              <a:chOff x="1619794" y="2847703"/>
              <a:chExt cx="2756263" cy="2612571"/>
            </a:xfrm>
          </p:grpSpPr>
          <p:sp>
            <p:nvSpPr>
              <p:cNvPr id="81" name="자유형 80"/>
              <p:cNvSpPr/>
              <p:nvPr/>
            </p:nvSpPr>
            <p:spPr>
              <a:xfrm>
                <a:off x="2651760" y="2847703"/>
                <a:ext cx="1724297" cy="1672046"/>
              </a:xfrm>
              <a:custGeom>
                <a:avLst/>
                <a:gdLst>
                  <a:gd name="connsiteX0" fmla="*/ 0 w 1724297"/>
                  <a:gd name="connsiteY0" fmla="*/ 0 h 1672046"/>
                  <a:gd name="connsiteX1" fmla="*/ 52251 w 1724297"/>
                  <a:gd name="connsiteY1" fmla="*/ 78377 h 1672046"/>
                  <a:gd name="connsiteX2" fmla="*/ 91440 w 1724297"/>
                  <a:gd name="connsiteY2" fmla="*/ 117566 h 1672046"/>
                  <a:gd name="connsiteX3" fmla="*/ 274320 w 1724297"/>
                  <a:gd name="connsiteY3" fmla="*/ 274320 h 1672046"/>
                  <a:gd name="connsiteX4" fmla="*/ 391886 w 1724297"/>
                  <a:gd name="connsiteY4" fmla="*/ 391886 h 1672046"/>
                  <a:gd name="connsiteX5" fmla="*/ 509451 w 1724297"/>
                  <a:gd name="connsiteY5" fmla="*/ 509451 h 1672046"/>
                  <a:gd name="connsiteX6" fmla="*/ 561703 w 1724297"/>
                  <a:gd name="connsiteY6" fmla="*/ 548640 h 1672046"/>
                  <a:gd name="connsiteX7" fmla="*/ 600891 w 1724297"/>
                  <a:gd name="connsiteY7" fmla="*/ 600891 h 1672046"/>
                  <a:gd name="connsiteX8" fmla="*/ 653143 w 1724297"/>
                  <a:gd name="connsiteY8" fmla="*/ 640080 h 1672046"/>
                  <a:gd name="connsiteX9" fmla="*/ 692331 w 1724297"/>
                  <a:gd name="connsiteY9" fmla="*/ 692331 h 1672046"/>
                  <a:gd name="connsiteX10" fmla="*/ 757646 w 1724297"/>
                  <a:gd name="connsiteY10" fmla="*/ 757646 h 1672046"/>
                  <a:gd name="connsiteX11" fmla="*/ 822960 w 1724297"/>
                  <a:gd name="connsiteY11" fmla="*/ 809897 h 1672046"/>
                  <a:gd name="connsiteX12" fmla="*/ 875211 w 1724297"/>
                  <a:gd name="connsiteY12" fmla="*/ 862148 h 1672046"/>
                  <a:gd name="connsiteX13" fmla="*/ 914400 w 1724297"/>
                  <a:gd name="connsiteY13" fmla="*/ 888274 h 1672046"/>
                  <a:gd name="connsiteX14" fmla="*/ 979714 w 1724297"/>
                  <a:gd name="connsiteY14" fmla="*/ 940526 h 1672046"/>
                  <a:gd name="connsiteX15" fmla="*/ 1045029 w 1724297"/>
                  <a:gd name="connsiteY15" fmla="*/ 1005840 h 1672046"/>
                  <a:gd name="connsiteX16" fmla="*/ 1084217 w 1724297"/>
                  <a:gd name="connsiteY16" fmla="*/ 1031966 h 1672046"/>
                  <a:gd name="connsiteX17" fmla="*/ 1227909 w 1724297"/>
                  <a:gd name="connsiteY17" fmla="*/ 1175657 h 1672046"/>
                  <a:gd name="connsiteX18" fmla="*/ 1306286 w 1724297"/>
                  <a:gd name="connsiteY18" fmla="*/ 1240971 h 1672046"/>
                  <a:gd name="connsiteX19" fmla="*/ 1397726 w 1724297"/>
                  <a:gd name="connsiteY19" fmla="*/ 1319348 h 1672046"/>
                  <a:gd name="connsiteX20" fmla="*/ 1436914 w 1724297"/>
                  <a:gd name="connsiteY20" fmla="*/ 1371600 h 1672046"/>
                  <a:gd name="connsiteX21" fmla="*/ 1449977 w 1724297"/>
                  <a:gd name="connsiteY21" fmla="*/ 1410788 h 1672046"/>
                  <a:gd name="connsiteX22" fmla="*/ 1489166 w 1724297"/>
                  <a:gd name="connsiteY22" fmla="*/ 1436914 h 1672046"/>
                  <a:gd name="connsiteX23" fmla="*/ 1541417 w 1724297"/>
                  <a:gd name="connsiteY23" fmla="*/ 1515291 h 1672046"/>
                  <a:gd name="connsiteX24" fmla="*/ 1632857 w 1724297"/>
                  <a:gd name="connsiteY24" fmla="*/ 1580606 h 1672046"/>
                  <a:gd name="connsiteX25" fmla="*/ 1658983 w 1724297"/>
                  <a:gd name="connsiteY25" fmla="*/ 1619794 h 1672046"/>
                  <a:gd name="connsiteX26" fmla="*/ 1711234 w 1724297"/>
                  <a:gd name="connsiteY26" fmla="*/ 1658983 h 1672046"/>
                  <a:gd name="connsiteX27" fmla="*/ 1724297 w 1724297"/>
                  <a:gd name="connsiteY27" fmla="*/ 1672046 h 167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724297" h="1672046">
                    <a:moveTo>
                      <a:pt x="0" y="0"/>
                    </a:moveTo>
                    <a:cubicBezTo>
                      <a:pt x="17417" y="26126"/>
                      <a:pt x="32974" y="53592"/>
                      <a:pt x="52251" y="78377"/>
                    </a:cubicBezTo>
                    <a:cubicBezTo>
                      <a:pt x="63593" y="92959"/>
                      <a:pt x="77588" y="105343"/>
                      <a:pt x="91440" y="117566"/>
                    </a:cubicBezTo>
                    <a:cubicBezTo>
                      <a:pt x="151644" y="170687"/>
                      <a:pt x="217547" y="217547"/>
                      <a:pt x="274320" y="274320"/>
                    </a:cubicBezTo>
                    <a:lnTo>
                      <a:pt x="391886" y="391886"/>
                    </a:lnTo>
                    <a:cubicBezTo>
                      <a:pt x="431074" y="431074"/>
                      <a:pt x="465114" y="476199"/>
                      <a:pt x="509451" y="509451"/>
                    </a:cubicBezTo>
                    <a:cubicBezTo>
                      <a:pt x="526868" y="522514"/>
                      <a:pt x="546308" y="533245"/>
                      <a:pt x="561703" y="548640"/>
                    </a:cubicBezTo>
                    <a:cubicBezTo>
                      <a:pt x="577098" y="564035"/>
                      <a:pt x="585496" y="585496"/>
                      <a:pt x="600891" y="600891"/>
                    </a:cubicBezTo>
                    <a:cubicBezTo>
                      <a:pt x="616286" y="616286"/>
                      <a:pt x="637748" y="624685"/>
                      <a:pt x="653143" y="640080"/>
                    </a:cubicBezTo>
                    <a:cubicBezTo>
                      <a:pt x="668538" y="655475"/>
                      <a:pt x="677867" y="676059"/>
                      <a:pt x="692331" y="692331"/>
                    </a:cubicBezTo>
                    <a:cubicBezTo>
                      <a:pt x="712787" y="715344"/>
                      <a:pt x="734760" y="737049"/>
                      <a:pt x="757646" y="757646"/>
                    </a:cubicBezTo>
                    <a:cubicBezTo>
                      <a:pt x="778370" y="776297"/>
                      <a:pt x="802122" y="791374"/>
                      <a:pt x="822960" y="809897"/>
                    </a:cubicBezTo>
                    <a:cubicBezTo>
                      <a:pt x="841370" y="826261"/>
                      <a:pt x="856509" y="846118"/>
                      <a:pt x="875211" y="862148"/>
                    </a:cubicBezTo>
                    <a:cubicBezTo>
                      <a:pt x="887131" y="872365"/>
                      <a:pt x="901840" y="878854"/>
                      <a:pt x="914400" y="888274"/>
                    </a:cubicBezTo>
                    <a:cubicBezTo>
                      <a:pt x="936705" y="905003"/>
                      <a:pt x="958990" y="921875"/>
                      <a:pt x="979714" y="940526"/>
                    </a:cubicBezTo>
                    <a:cubicBezTo>
                      <a:pt x="1002600" y="961123"/>
                      <a:pt x="1021857" y="985565"/>
                      <a:pt x="1045029" y="1005840"/>
                    </a:cubicBezTo>
                    <a:cubicBezTo>
                      <a:pt x="1056844" y="1016178"/>
                      <a:pt x="1072713" y="1021283"/>
                      <a:pt x="1084217" y="1031966"/>
                    </a:cubicBezTo>
                    <a:cubicBezTo>
                      <a:pt x="1133854" y="1078058"/>
                      <a:pt x="1175872" y="1132293"/>
                      <a:pt x="1227909" y="1175657"/>
                    </a:cubicBezTo>
                    <a:cubicBezTo>
                      <a:pt x="1254035" y="1197428"/>
                      <a:pt x="1282239" y="1216924"/>
                      <a:pt x="1306286" y="1240971"/>
                    </a:cubicBezTo>
                    <a:cubicBezTo>
                      <a:pt x="1389959" y="1324644"/>
                      <a:pt x="1320816" y="1293713"/>
                      <a:pt x="1397726" y="1319348"/>
                    </a:cubicBezTo>
                    <a:cubicBezTo>
                      <a:pt x="1410789" y="1336765"/>
                      <a:pt x="1426112" y="1352697"/>
                      <a:pt x="1436914" y="1371600"/>
                    </a:cubicBezTo>
                    <a:cubicBezTo>
                      <a:pt x="1443745" y="1383555"/>
                      <a:pt x="1441375" y="1400036"/>
                      <a:pt x="1449977" y="1410788"/>
                    </a:cubicBezTo>
                    <a:cubicBezTo>
                      <a:pt x="1459785" y="1423047"/>
                      <a:pt x="1476103" y="1428205"/>
                      <a:pt x="1489166" y="1436914"/>
                    </a:cubicBezTo>
                    <a:cubicBezTo>
                      <a:pt x="1506583" y="1463040"/>
                      <a:pt x="1516298" y="1496452"/>
                      <a:pt x="1541417" y="1515291"/>
                    </a:cubicBezTo>
                    <a:cubicBezTo>
                      <a:pt x="1606229" y="1563900"/>
                      <a:pt x="1575554" y="1542403"/>
                      <a:pt x="1632857" y="1580606"/>
                    </a:cubicBezTo>
                    <a:cubicBezTo>
                      <a:pt x="1641566" y="1593669"/>
                      <a:pt x="1647882" y="1608693"/>
                      <a:pt x="1658983" y="1619794"/>
                    </a:cubicBezTo>
                    <a:cubicBezTo>
                      <a:pt x="1674378" y="1635189"/>
                      <a:pt x="1694233" y="1645382"/>
                      <a:pt x="1711234" y="1658983"/>
                    </a:cubicBezTo>
                    <a:cubicBezTo>
                      <a:pt x="1716043" y="1662830"/>
                      <a:pt x="1719943" y="1667692"/>
                      <a:pt x="1724297" y="1672046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자유형 81"/>
              <p:cNvSpPr/>
              <p:nvPr/>
            </p:nvSpPr>
            <p:spPr>
              <a:xfrm>
                <a:off x="1619794" y="3670663"/>
                <a:ext cx="1802675" cy="1789611"/>
              </a:xfrm>
              <a:custGeom>
                <a:avLst/>
                <a:gdLst>
                  <a:gd name="connsiteX0" fmla="*/ 0 w 1802675"/>
                  <a:gd name="connsiteY0" fmla="*/ 0 h 1789611"/>
                  <a:gd name="connsiteX1" fmla="*/ 78377 w 1802675"/>
                  <a:gd name="connsiteY1" fmla="*/ 91440 h 1789611"/>
                  <a:gd name="connsiteX2" fmla="*/ 104503 w 1802675"/>
                  <a:gd name="connsiteY2" fmla="*/ 130628 h 1789611"/>
                  <a:gd name="connsiteX3" fmla="*/ 169817 w 1802675"/>
                  <a:gd name="connsiteY3" fmla="*/ 209006 h 1789611"/>
                  <a:gd name="connsiteX4" fmla="*/ 209006 w 1802675"/>
                  <a:gd name="connsiteY4" fmla="*/ 248194 h 1789611"/>
                  <a:gd name="connsiteX5" fmla="*/ 261257 w 1802675"/>
                  <a:gd name="connsiteY5" fmla="*/ 326571 h 1789611"/>
                  <a:gd name="connsiteX6" fmla="*/ 339635 w 1802675"/>
                  <a:gd name="connsiteY6" fmla="*/ 418011 h 1789611"/>
                  <a:gd name="connsiteX7" fmla="*/ 378823 w 1802675"/>
                  <a:gd name="connsiteY7" fmla="*/ 457200 h 1789611"/>
                  <a:gd name="connsiteX8" fmla="*/ 404949 w 1802675"/>
                  <a:gd name="connsiteY8" fmla="*/ 509451 h 1789611"/>
                  <a:gd name="connsiteX9" fmla="*/ 444137 w 1802675"/>
                  <a:gd name="connsiteY9" fmla="*/ 561703 h 1789611"/>
                  <a:gd name="connsiteX10" fmla="*/ 496389 w 1802675"/>
                  <a:gd name="connsiteY10" fmla="*/ 640080 h 1789611"/>
                  <a:gd name="connsiteX11" fmla="*/ 535577 w 1802675"/>
                  <a:gd name="connsiteY11" fmla="*/ 679268 h 1789611"/>
                  <a:gd name="connsiteX12" fmla="*/ 600892 w 1802675"/>
                  <a:gd name="connsiteY12" fmla="*/ 770708 h 1789611"/>
                  <a:gd name="connsiteX13" fmla="*/ 640080 w 1802675"/>
                  <a:gd name="connsiteY13" fmla="*/ 849086 h 1789611"/>
                  <a:gd name="connsiteX14" fmla="*/ 718457 w 1802675"/>
                  <a:gd name="connsiteY14" fmla="*/ 927463 h 1789611"/>
                  <a:gd name="connsiteX15" fmla="*/ 770709 w 1802675"/>
                  <a:gd name="connsiteY15" fmla="*/ 1005840 h 1789611"/>
                  <a:gd name="connsiteX16" fmla="*/ 783772 w 1802675"/>
                  <a:gd name="connsiteY16" fmla="*/ 1045028 h 1789611"/>
                  <a:gd name="connsiteX17" fmla="*/ 849086 w 1802675"/>
                  <a:gd name="connsiteY17" fmla="*/ 1110343 h 1789611"/>
                  <a:gd name="connsiteX18" fmla="*/ 875212 w 1802675"/>
                  <a:gd name="connsiteY18" fmla="*/ 1149531 h 1789611"/>
                  <a:gd name="connsiteX19" fmla="*/ 953589 w 1802675"/>
                  <a:gd name="connsiteY19" fmla="*/ 1227908 h 1789611"/>
                  <a:gd name="connsiteX20" fmla="*/ 1045029 w 1802675"/>
                  <a:gd name="connsiteY20" fmla="*/ 1306286 h 1789611"/>
                  <a:gd name="connsiteX21" fmla="*/ 1084217 w 1802675"/>
                  <a:gd name="connsiteY21" fmla="*/ 1332411 h 1789611"/>
                  <a:gd name="connsiteX22" fmla="*/ 1123406 w 1802675"/>
                  <a:gd name="connsiteY22" fmla="*/ 1345474 h 1789611"/>
                  <a:gd name="connsiteX23" fmla="*/ 1149532 w 1802675"/>
                  <a:gd name="connsiteY23" fmla="*/ 1384663 h 1789611"/>
                  <a:gd name="connsiteX24" fmla="*/ 1227909 w 1802675"/>
                  <a:gd name="connsiteY24" fmla="*/ 1436914 h 1789611"/>
                  <a:gd name="connsiteX25" fmla="*/ 1306286 w 1802675"/>
                  <a:gd name="connsiteY25" fmla="*/ 1476103 h 1789611"/>
                  <a:gd name="connsiteX26" fmla="*/ 1397726 w 1802675"/>
                  <a:gd name="connsiteY26" fmla="*/ 1528354 h 1789611"/>
                  <a:gd name="connsiteX27" fmla="*/ 1436915 w 1802675"/>
                  <a:gd name="connsiteY27" fmla="*/ 1554480 h 1789611"/>
                  <a:gd name="connsiteX28" fmla="*/ 1528355 w 1802675"/>
                  <a:gd name="connsiteY28" fmla="*/ 1593668 h 1789611"/>
                  <a:gd name="connsiteX29" fmla="*/ 1619795 w 1802675"/>
                  <a:gd name="connsiteY29" fmla="*/ 1658983 h 1789611"/>
                  <a:gd name="connsiteX30" fmla="*/ 1658983 w 1802675"/>
                  <a:gd name="connsiteY30" fmla="*/ 1685108 h 1789611"/>
                  <a:gd name="connsiteX31" fmla="*/ 1698172 w 1802675"/>
                  <a:gd name="connsiteY31" fmla="*/ 1724297 h 1789611"/>
                  <a:gd name="connsiteX32" fmla="*/ 1802675 w 1802675"/>
                  <a:gd name="connsiteY32" fmla="*/ 1789611 h 178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802675" h="1789611">
                    <a:moveTo>
                      <a:pt x="0" y="0"/>
                    </a:moveTo>
                    <a:cubicBezTo>
                      <a:pt x="26126" y="30480"/>
                      <a:pt x="53299" y="60092"/>
                      <a:pt x="78377" y="91440"/>
                    </a:cubicBezTo>
                    <a:cubicBezTo>
                      <a:pt x="88184" y="103699"/>
                      <a:pt x="94864" y="118236"/>
                      <a:pt x="104503" y="130628"/>
                    </a:cubicBezTo>
                    <a:cubicBezTo>
                      <a:pt x="125382" y="157472"/>
                      <a:pt x="147223" y="183588"/>
                      <a:pt x="169817" y="209006"/>
                    </a:cubicBezTo>
                    <a:cubicBezTo>
                      <a:pt x="182090" y="222813"/>
                      <a:pt x="197664" y="233612"/>
                      <a:pt x="209006" y="248194"/>
                    </a:cubicBezTo>
                    <a:cubicBezTo>
                      <a:pt x="228283" y="272979"/>
                      <a:pt x="239054" y="304368"/>
                      <a:pt x="261257" y="326571"/>
                    </a:cubicBezTo>
                    <a:cubicBezTo>
                      <a:pt x="358492" y="423806"/>
                      <a:pt x="239097" y="300717"/>
                      <a:pt x="339635" y="418011"/>
                    </a:cubicBezTo>
                    <a:cubicBezTo>
                      <a:pt x="351657" y="432037"/>
                      <a:pt x="368085" y="442167"/>
                      <a:pt x="378823" y="457200"/>
                    </a:cubicBezTo>
                    <a:cubicBezTo>
                      <a:pt x="390141" y="473046"/>
                      <a:pt x="394628" y="492938"/>
                      <a:pt x="404949" y="509451"/>
                    </a:cubicBezTo>
                    <a:cubicBezTo>
                      <a:pt x="416488" y="527913"/>
                      <a:pt x="431652" y="543867"/>
                      <a:pt x="444137" y="561703"/>
                    </a:cubicBezTo>
                    <a:cubicBezTo>
                      <a:pt x="462143" y="587426"/>
                      <a:pt x="474186" y="617877"/>
                      <a:pt x="496389" y="640080"/>
                    </a:cubicBezTo>
                    <a:cubicBezTo>
                      <a:pt x="509452" y="653143"/>
                      <a:pt x="523555" y="665242"/>
                      <a:pt x="535577" y="679268"/>
                    </a:cubicBezTo>
                    <a:cubicBezTo>
                      <a:pt x="559879" y="707620"/>
                      <a:pt x="580217" y="739696"/>
                      <a:pt x="600892" y="770708"/>
                    </a:cubicBezTo>
                    <a:cubicBezTo>
                      <a:pt x="612996" y="807021"/>
                      <a:pt x="613071" y="818700"/>
                      <a:pt x="640080" y="849086"/>
                    </a:cubicBezTo>
                    <a:cubicBezTo>
                      <a:pt x="664626" y="876701"/>
                      <a:pt x="697962" y="896721"/>
                      <a:pt x="718457" y="927463"/>
                    </a:cubicBezTo>
                    <a:cubicBezTo>
                      <a:pt x="735874" y="953589"/>
                      <a:pt x="760779" y="976052"/>
                      <a:pt x="770709" y="1005840"/>
                    </a:cubicBezTo>
                    <a:cubicBezTo>
                      <a:pt x="775063" y="1018903"/>
                      <a:pt x="775510" y="1034013"/>
                      <a:pt x="783772" y="1045028"/>
                    </a:cubicBezTo>
                    <a:cubicBezTo>
                      <a:pt x="802246" y="1069660"/>
                      <a:pt x="828811" y="1087171"/>
                      <a:pt x="849086" y="1110343"/>
                    </a:cubicBezTo>
                    <a:cubicBezTo>
                      <a:pt x="859424" y="1122158"/>
                      <a:pt x="864782" y="1137797"/>
                      <a:pt x="875212" y="1149531"/>
                    </a:cubicBezTo>
                    <a:cubicBezTo>
                      <a:pt x="899759" y="1177146"/>
                      <a:pt x="927463" y="1201782"/>
                      <a:pt x="953589" y="1227908"/>
                    </a:cubicBezTo>
                    <a:cubicBezTo>
                      <a:pt x="1001065" y="1275384"/>
                      <a:pt x="986374" y="1264389"/>
                      <a:pt x="1045029" y="1306286"/>
                    </a:cubicBezTo>
                    <a:cubicBezTo>
                      <a:pt x="1057804" y="1315411"/>
                      <a:pt x="1070175" y="1325390"/>
                      <a:pt x="1084217" y="1332411"/>
                    </a:cubicBezTo>
                    <a:cubicBezTo>
                      <a:pt x="1096533" y="1338569"/>
                      <a:pt x="1110343" y="1341120"/>
                      <a:pt x="1123406" y="1345474"/>
                    </a:cubicBezTo>
                    <a:cubicBezTo>
                      <a:pt x="1132115" y="1358537"/>
                      <a:pt x="1137717" y="1374325"/>
                      <a:pt x="1149532" y="1384663"/>
                    </a:cubicBezTo>
                    <a:cubicBezTo>
                      <a:pt x="1173162" y="1405339"/>
                      <a:pt x="1201783" y="1419497"/>
                      <a:pt x="1227909" y="1436914"/>
                    </a:cubicBezTo>
                    <a:cubicBezTo>
                      <a:pt x="1278556" y="1470679"/>
                      <a:pt x="1252201" y="1458075"/>
                      <a:pt x="1306286" y="1476103"/>
                    </a:cubicBezTo>
                    <a:cubicBezTo>
                      <a:pt x="1432633" y="1570862"/>
                      <a:pt x="1297987" y="1478484"/>
                      <a:pt x="1397726" y="1528354"/>
                    </a:cubicBezTo>
                    <a:cubicBezTo>
                      <a:pt x="1411768" y="1535375"/>
                      <a:pt x="1423284" y="1546691"/>
                      <a:pt x="1436915" y="1554480"/>
                    </a:cubicBezTo>
                    <a:cubicBezTo>
                      <a:pt x="1482115" y="1580309"/>
                      <a:pt x="1484387" y="1579013"/>
                      <a:pt x="1528355" y="1593668"/>
                    </a:cubicBezTo>
                    <a:cubicBezTo>
                      <a:pt x="1620727" y="1655251"/>
                      <a:pt x="1506350" y="1577951"/>
                      <a:pt x="1619795" y="1658983"/>
                    </a:cubicBezTo>
                    <a:cubicBezTo>
                      <a:pt x="1632570" y="1668108"/>
                      <a:pt x="1646922" y="1675058"/>
                      <a:pt x="1658983" y="1685108"/>
                    </a:cubicBezTo>
                    <a:cubicBezTo>
                      <a:pt x="1673175" y="1696935"/>
                      <a:pt x="1683590" y="1712955"/>
                      <a:pt x="1698172" y="1724297"/>
                    </a:cubicBezTo>
                    <a:cubicBezTo>
                      <a:pt x="1750058" y="1764653"/>
                      <a:pt x="1759192" y="1767869"/>
                      <a:pt x="1802675" y="1789611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6"/>
            <a:srcRect t="12795" b="16193"/>
            <a:stretch/>
          </p:blipFill>
          <p:spPr>
            <a:xfrm>
              <a:off x="6161020" y="2991395"/>
              <a:ext cx="1911766" cy="1449977"/>
            </a:xfrm>
            <a:prstGeom prst="rect">
              <a:avLst/>
            </a:prstGeom>
          </p:spPr>
        </p:pic>
      </p:grpSp>
      <p:sp>
        <p:nvSpPr>
          <p:cNvPr id="56" name="직사각형 55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Hinton, G.,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O., &amp; Dean, J. (2015). Distilling the knowledge in a neural network. 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arXiv:1503.02531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62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42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1163683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>
                <a:latin typeface="Helvetica95-Black" panose="020B0A00000000000000" pitchFamily="34" charset="0"/>
              </a:rPr>
              <a:t>-3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683925" y="3557862"/>
                <a:ext cx="6609606" cy="2251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q: prob. of </a:t>
                </a:r>
                <a:r>
                  <a:rPr lang="en-US" altLang="ko-KR" sz="2400" b="1" dirty="0" err="1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softmax</a:t>
                </a:r>
                <a:r>
                  <a:rPr lang="en-US" altLang="ko-KR" sz="2400" b="1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with Ensemble Model</a:t>
                </a:r>
                <a:endParaRPr lang="ko-KR" altLang="en-US" sz="2400" b="1" dirty="0">
                  <a:latin typeface="Palatino Linotype" panose="020405020505050303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ko-KR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400" b="1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400" b="1" dirty="0" smtClean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Prob. of Single Model</a:t>
                </a:r>
                <a:endParaRPr lang="ko-KR" altLang="en-US" sz="2400" b="1" dirty="0">
                  <a:latin typeface="Palatino Linotype" panose="02040502050505030304" pitchFamily="18" charset="0"/>
                  <a:ea typeface="Cambria Math" panose="02040503050406030204" pitchFamily="18" charset="0"/>
                </a:endParaRPr>
              </a:p>
              <a:p>
                <a:pPr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 smtClean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altLang="ko-KR" sz="2400" b="1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: Class Index</a:t>
                </a:r>
              </a:p>
              <a:p>
                <a:pPr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|V|: Total number of </a:t>
                </a:r>
                <a:r>
                  <a:rPr lang="en-US" altLang="ko-KR" sz="2400" b="1" dirty="0" smtClean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class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25" y="3557862"/>
                <a:ext cx="6609606" cy="2251770"/>
              </a:xfrm>
              <a:prstGeom prst="rect">
                <a:avLst/>
              </a:prstGeom>
              <a:blipFill>
                <a:blip r:embed="rId2"/>
                <a:stretch>
                  <a:fillRect l="-1198" b="-5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1065019" y="2329679"/>
            <a:ext cx="2553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Cost Function: 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648704" y="2060575"/>
                <a:ext cx="5806846" cy="1052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endChr m:val="|"/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ko-KR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704" y="2060575"/>
                <a:ext cx="5806846" cy="1052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Cost function is a variant of cross entropy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Hinton, G.,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O., &amp; Dean, J. (2015). Distilling the knowledge in a neural network. 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arXiv:1503.02531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63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5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1163683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Cross Entropy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03949" y="1725613"/>
                <a:ext cx="6892400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𝑂𝑏𝑗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=+</m:t>
                      </m:r>
                      <m:nary>
                        <m:naryPr>
                          <m:chr m:val="∏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sz="280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800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49" y="1725613"/>
                <a:ext cx="6892400" cy="1228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We want to maximize objective function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5068389" y="2926080"/>
            <a:ext cx="235131" cy="10450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971212" y="2921725"/>
            <a:ext cx="235131" cy="10450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22663" y="3978573"/>
            <a:ext cx="410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Indicator of True Class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6980" y="3961156"/>
            <a:ext cx="5119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Predicted Prob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. of True Class</a:t>
            </a:r>
          </a:p>
          <a:p>
            <a:pPr algn="ctr"/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(Our Model)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64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77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90885" y="3449910"/>
                <a:ext cx="6907339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∏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sz="280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8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885" y="3449910"/>
                <a:ext cx="6907339" cy="1228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1163683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Cross Entropy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03949" y="1725613"/>
                <a:ext cx="6892400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𝑂𝑏𝑗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=+</m:t>
                      </m:r>
                      <m:nary>
                        <m:naryPr>
                          <m:chr m:val="∏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sz="280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800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49" y="1725613"/>
                <a:ext cx="6892400" cy="1228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구부러진 연결선 10"/>
          <p:cNvCxnSpPr/>
          <p:nvPr/>
        </p:nvCxnSpPr>
        <p:spPr>
          <a:xfrm rot="10800000" flipH="1" flipV="1">
            <a:off x="2243138" y="2361718"/>
            <a:ext cx="1" cy="1671665"/>
          </a:xfrm>
          <a:prstGeom prst="curvedConnector3">
            <a:avLst>
              <a:gd name="adj1" fmla="val -22860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Convert objective function to cost function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65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8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90886" y="5121575"/>
                <a:ext cx="7420044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886" y="5121575"/>
                <a:ext cx="7420044" cy="1228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90885" y="3449910"/>
                <a:ext cx="6907339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∏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sz="280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8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885" y="3449910"/>
                <a:ext cx="6907339" cy="1228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구부러진 연결선 12"/>
          <p:cNvCxnSpPr>
            <a:stCxn id="8" idx="1"/>
            <a:endCxn id="5" idx="1"/>
          </p:cNvCxnSpPr>
          <p:nvPr/>
        </p:nvCxnSpPr>
        <p:spPr>
          <a:xfrm rot="10800000" flipH="1" flipV="1">
            <a:off x="2243136" y="4064244"/>
            <a:ext cx="1" cy="1671665"/>
          </a:xfrm>
          <a:prstGeom prst="curvedConnector3">
            <a:avLst>
              <a:gd name="adj1" fmla="val -22860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1163683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Cross Entropy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03949" y="1725613"/>
                <a:ext cx="6892400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𝑂𝑏𝑗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=+</m:t>
                      </m:r>
                      <m:nary>
                        <m:naryPr>
                          <m:chr m:val="∏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sz="280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800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49" y="1725613"/>
                <a:ext cx="6892400" cy="1228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구부러진 연결선 10"/>
          <p:cNvCxnSpPr/>
          <p:nvPr/>
        </p:nvCxnSpPr>
        <p:spPr>
          <a:xfrm rot="10800000" flipH="1" flipV="1">
            <a:off x="2243138" y="2361718"/>
            <a:ext cx="1" cy="1671665"/>
          </a:xfrm>
          <a:prstGeom prst="curvedConnector3">
            <a:avLst>
              <a:gd name="adj1" fmla="val -22860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Log transform of cost function, which prevent probability goes to 0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66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6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1163683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>
                <a:latin typeface="Helvetica95-Black" panose="020B0A00000000000000" pitchFamily="34" charset="0"/>
              </a:rPr>
              <a:t>-3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115" y="6581001"/>
            <a:ext cx="113491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22222"/>
                </a:solidFill>
                <a:latin typeface="Arial" panose="020B0604020202020204" pitchFamily="34" charset="0"/>
              </a:rPr>
              <a:t>* Hinton, G., Vinyals, O., &amp; Dean, J. (2015). Distilling the knowledge in a neural network. arXiv preprint arXiv:1503.02531.</a:t>
            </a:r>
            <a:endParaRPr lang="ko-KR" altLang="en-US" sz="12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91548" y="3257416"/>
                <a:ext cx="660960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b="1" u="sng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q: prob. of </a:t>
                </a:r>
                <a:r>
                  <a:rPr lang="en-US" altLang="ko-KR" sz="2400" b="1" u="sng" dirty="0" err="1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softmax</a:t>
                </a:r>
                <a:r>
                  <a:rPr lang="en-US" altLang="ko-KR" sz="2400" b="1" u="sng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with Ensemble </a:t>
                </a:r>
                <a:r>
                  <a:rPr lang="en-US" altLang="ko-KR" sz="2400" b="1" u="sng" dirty="0" smtClean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Model</a:t>
                </a:r>
                <a:endParaRPr lang="en-US" altLang="ko-KR" sz="2400" b="1" i="1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ko-KR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400" b="1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400" b="1" dirty="0" smtClean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Prob. of Single Model</a:t>
                </a:r>
                <a:endParaRPr lang="ko-KR" altLang="en-US" sz="2400" b="1" dirty="0">
                  <a:latin typeface="Palatino Linotype" panose="02040502050505030304" pitchFamily="18" charset="0"/>
                  <a:ea typeface="Cambria Math" panose="02040503050406030204" pitchFamily="18" charset="0"/>
                </a:endParaRP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n-US" altLang="ko-KR" sz="2400" b="1" dirty="0" smtClean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altLang="ko-KR" sz="2400" b="1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: Class Index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n-US" altLang="ko-KR" sz="2400" b="1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|V|: Total number of </a:t>
                </a:r>
                <a:r>
                  <a:rPr lang="en-US" altLang="ko-KR" sz="2400" b="1" dirty="0" smtClean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class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548" y="3257416"/>
                <a:ext cx="6609606" cy="1569660"/>
              </a:xfrm>
              <a:prstGeom prst="rect">
                <a:avLst/>
              </a:prstGeom>
              <a:blipFill>
                <a:blip r:embed="rId2"/>
                <a:stretch>
                  <a:fillRect l="-1198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1065019" y="2329679"/>
            <a:ext cx="2553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Cost Function: 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648704" y="2060575"/>
                <a:ext cx="5806846" cy="1052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endChr m:val="|"/>
                              <m:ctrlP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ko-KR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704" y="2060575"/>
                <a:ext cx="5806846" cy="1052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Cost function is a variant of cross entropy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493623" y="2926083"/>
            <a:ext cx="809897" cy="783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9201" y="3691190"/>
            <a:ext cx="5205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We use prob. of ensemble rather than indicator function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90886" y="5121575"/>
                <a:ext cx="7420044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886" y="5121575"/>
                <a:ext cx="7420044" cy="1228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/>
          <p:nvPr/>
        </p:nvCxnSpPr>
        <p:spPr>
          <a:xfrm>
            <a:off x="4476206" y="4698274"/>
            <a:ext cx="775063" cy="696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67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5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1163683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Model </a:t>
            </a:r>
            <a:r>
              <a:rPr lang="ko-KR" altLang="en-US" sz="3600" b="1" dirty="0">
                <a:latin typeface="Helvetica95-Black" panose="020B0A00000000000000" pitchFamily="34" charset="0"/>
              </a:rPr>
              <a:t>②</a:t>
            </a:r>
            <a:r>
              <a:rPr lang="en-US" altLang="ko-KR" sz="3600" b="1" dirty="0">
                <a:latin typeface="Helvetica95-Black" panose="020B0A00000000000000" pitchFamily="34" charset="0"/>
              </a:rPr>
              <a:t>-3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65019" y="2329679"/>
            <a:ext cx="2553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Cost Function: 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648704" y="2060575"/>
                <a:ext cx="5806846" cy="1052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endChr m:val="|"/>
                              <m:ctrlP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ko-KR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704" y="2060575"/>
                <a:ext cx="5806846" cy="1052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555567" y="1091682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Cost function is a variant of cross entropy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626722" y="3259166"/>
            <a:ext cx="3029845" cy="2526517"/>
            <a:chOff x="7626722" y="3089349"/>
            <a:chExt cx="3029845" cy="2526517"/>
          </a:xfrm>
        </p:grpSpPr>
        <p:sp>
          <p:nvSpPr>
            <p:cNvPr id="16" name="오른쪽 화살표 15"/>
            <p:cNvSpPr/>
            <p:nvPr/>
          </p:nvSpPr>
          <p:spPr>
            <a:xfrm rot="16200000">
              <a:off x="8954436" y="2237569"/>
              <a:ext cx="374418" cy="3029845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67933" y="3089349"/>
              <a:ext cx="1542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Output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오른쪽 화살표 17"/>
            <p:cNvSpPr/>
            <p:nvPr/>
          </p:nvSpPr>
          <p:spPr>
            <a:xfrm rot="16200000">
              <a:off x="8954436" y="3351410"/>
              <a:ext cx="374418" cy="3029845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0006" y="3971773"/>
              <a:ext cx="658288" cy="7073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059982" y="5154201"/>
              <a:ext cx="21583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Input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427529" y="3842803"/>
            <a:ext cx="21583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Probabilty</a:t>
            </a:r>
            <a:b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of </a:t>
            </a:r>
          </a:p>
          <a:p>
            <a:pPr algn="ctr"/>
            <a: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 label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096000" y="4495265"/>
            <a:ext cx="712124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384814" y="4703914"/>
            <a:ext cx="598415" cy="5984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778972" y="4464791"/>
            <a:ext cx="741870" cy="74187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643401" y="3691419"/>
            <a:ext cx="651069" cy="65106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399436" y="4956600"/>
            <a:ext cx="613535" cy="61353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937503" y="5161125"/>
            <a:ext cx="628612" cy="628612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399918" y="4778070"/>
            <a:ext cx="752429" cy="75242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567021" y="5222977"/>
            <a:ext cx="650208" cy="650208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69503" y="4156733"/>
            <a:ext cx="428002" cy="42800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46449" y="5363904"/>
            <a:ext cx="820572" cy="82057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222310" y="5825760"/>
            <a:ext cx="879666" cy="87966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265699" y="4464791"/>
            <a:ext cx="594708" cy="594708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891694" y="4066085"/>
            <a:ext cx="500714" cy="50071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217480" y="4133966"/>
            <a:ext cx="640766" cy="640766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363768" y="3400681"/>
            <a:ext cx="758738" cy="758738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4041" y="3259166"/>
            <a:ext cx="11643919" cy="34462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8282" y="3493374"/>
            <a:ext cx="11075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Hinton et al. found that </a:t>
            </a:r>
            <a:r>
              <a:rPr lang="en-US" altLang="ko-KR" sz="2800" b="1" u="sng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using the original set together works well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(maybe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due to the original target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information)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775986" y="4677302"/>
            <a:ext cx="5263364" cy="1825273"/>
            <a:chOff x="775986" y="4507485"/>
            <a:chExt cx="5263364" cy="1825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75986" y="4507485"/>
                  <a:ext cx="5263364" cy="87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nary>
                          <m:naryPr>
                            <m:chr m:val="∑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  <m:d>
                              <m:dPr>
                                <m:endChr m:val="|"/>
                                <m:ctrlP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; </m:t>
                            </m:r>
                            <m:sSub>
                              <m:sSubPr>
                                <m:ctrlP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sz="20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a:rPr lang="ko-KR" alt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986" y="4507485"/>
                  <a:ext cx="5263364" cy="8775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5986" y="5455210"/>
                  <a:ext cx="5208477" cy="8775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ko-KR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nary>
                          <m:naryPr>
                            <m:chr m:val="∑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</m:t>
                            </m:r>
                            <m:func>
                              <m:func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sz="20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ko-KR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a:rPr lang="ko-KR" alt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986" y="5455210"/>
                  <a:ext cx="5208477" cy="8775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그룹 41"/>
          <p:cNvGrpSpPr/>
          <p:nvPr/>
        </p:nvGrpSpPr>
        <p:grpSpPr>
          <a:xfrm>
            <a:off x="6137407" y="4939480"/>
            <a:ext cx="5581842" cy="369332"/>
            <a:chOff x="6137407" y="4769663"/>
            <a:chExt cx="5581842" cy="369332"/>
          </a:xfrm>
        </p:grpSpPr>
        <p:cxnSp>
          <p:nvCxnSpPr>
            <p:cNvPr id="43" name="직선 화살표 연결선 42"/>
            <p:cNvCxnSpPr/>
            <p:nvPr/>
          </p:nvCxnSpPr>
          <p:spPr>
            <a:xfrm flipH="1">
              <a:off x="6137407" y="4954329"/>
              <a:ext cx="689956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925420" y="4769663"/>
              <a:ext cx="4793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mtClean="0"/>
                <a:t>Target is a class probability of Ensemble </a:t>
              </a:r>
              <a:endParaRPr lang="ko-KR" altLang="en-US" b="1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137407" y="5912387"/>
            <a:ext cx="4961002" cy="369332"/>
            <a:chOff x="6137407" y="5742570"/>
            <a:chExt cx="4961002" cy="369332"/>
          </a:xfrm>
        </p:grpSpPr>
        <p:cxnSp>
          <p:nvCxnSpPr>
            <p:cNvPr id="46" name="직선 화살표 연결선 45"/>
            <p:cNvCxnSpPr/>
            <p:nvPr/>
          </p:nvCxnSpPr>
          <p:spPr>
            <a:xfrm flipH="1">
              <a:off x="6137407" y="5927236"/>
              <a:ext cx="689956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925420" y="5742570"/>
              <a:ext cx="4172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mtClean="0"/>
                <a:t>Target is a class of original data</a:t>
              </a:r>
              <a:endParaRPr lang="ko-KR" altLang="en-US" b="1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68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3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694251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Result 1: </a:t>
            </a:r>
            <a:r>
              <a:rPr lang="en-US" altLang="ko-KR" sz="3600" b="1" dirty="0" err="1">
                <a:latin typeface="Helvetica95-Black" panose="020B0A00000000000000" pitchFamily="34" charset="0"/>
              </a:rPr>
              <a:t>MNIST</a:t>
            </a:r>
            <a:r>
              <a:rPr lang="ko-KR" altLang="en-US" sz="3600" b="1" dirty="0">
                <a:latin typeface="Helvetica95-Black" panose="020B0A00000000000000" pitchFamily="34" charset="0"/>
              </a:rPr>
              <a:t> </a:t>
            </a:r>
            <a:r>
              <a:rPr lang="en-US" altLang="ko-KR" sz="3600" b="1" dirty="0">
                <a:latin typeface="Helvetica95-Black" panose="020B0A00000000000000" pitchFamily="34" charset="0"/>
              </a:rPr>
              <a:t>image data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5567" y="1091682"/>
            <a:ext cx="1116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Two 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hidden layer + </a:t>
            </a:r>
            <a:r>
              <a:rPr lang="en-US" altLang="ko-KR" sz="2800" b="1" dirty="0" err="1">
                <a:latin typeface="Palatino Linotype" panose="02040502050505030304" pitchFamily="18" charset="0"/>
                <a:ea typeface="나눔고딕" panose="020D0604000000000000" pitchFamily="50" charset="-127"/>
              </a:rPr>
              <a:t>ReLU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:                    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   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146 test errors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Two hidden layer +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ReLU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+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DropOut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:      </a:t>
            </a:r>
            <a:r>
              <a:rPr lang="en-US" altLang="ko-KR" sz="1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67 test errors </a:t>
            </a:r>
          </a:p>
          <a:p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Two hidden layer + </a:t>
            </a:r>
            <a:r>
              <a:rPr lang="en-US" altLang="ko-KR" sz="2800" b="1" dirty="0" err="1">
                <a:latin typeface="Palatino Linotype" panose="02040502050505030304" pitchFamily="18" charset="0"/>
                <a:ea typeface="나눔고딕" panose="020D0604000000000000" pitchFamily="50" charset="-127"/>
              </a:rPr>
              <a:t>ReLU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 + Soft Target: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 74 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test errors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55565" y="3640340"/>
            <a:ext cx="8582981" cy="2344276"/>
            <a:chOff x="555565" y="3640340"/>
            <a:chExt cx="8582981" cy="2344276"/>
          </a:xfrm>
        </p:grpSpPr>
        <p:sp>
          <p:nvSpPr>
            <p:cNvPr id="6" name="제목 1"/>
            <p:cNvSpPr txBox="1">
              <a:spLocks/>
            </p:cNvSpPr>
            <p:nvPr/>
          </p:nvSpPr>
          <p:spPr>
            <a:xfrm>
              <a:off x="555565" y="3640340"/>
              <a:ext cx="8092045" cy="5908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j-cs"/>
                </a:defRPr>
              </a:lvl1pPr>
            </a:lstStyle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3600" b="1" dirty="0">
                  <a:latin typeface="Helvetica95-Black" panose="020B0A00000000000000" pitchFamily="34" charset="0"/>
                </a:rPr>
                <a:t>Results 2: speech recognition</a:t>
              </a:r>
              <a:endParaRPr lang="ko-KR" altLang="en-US" sz="3600" b="1" dirty="0">
                <a:latin typeface="Helvetica95-Black" panose="020B0A00000000000000" pitchFamily="34" charset="0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r="669"/>
            <a:stretch/>
          </p:blipFill>
          <p:spPr>
            <a:xfrm>
              <a:off x="2853950" y="4454381"/>
              <a:ext cx="6284596" cy="1530235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Hinton, G.,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O., &amp; Dean, J. (2015). Distilling the knowledge in a neural network. 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arXiv:1503.02531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69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91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7125394" cy="59083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Expensive Ensemble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567" y="1091682"/>
            <a:ext cx="11163682" cy="1143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Test </a:t>
            </a:r>
            <a:r>
              <a:rPr lang="en-US" altLang="ko-KR" sz="24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sets are large (e.g. Google</a:t>
            </a: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Storage </a:t>
            </a:r>
            <a:r>
              <a:rPr lang="en-US" altLang="ko-KR" sz="24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space at a premium (e.g. </a:t>
            </a: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Mobile phone)	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80414" y="2412957"/>
            <a:ext cx="11232600" cy="4250003"/>
            <a:chOff x="380414" y="2412957"/>
            <a:chExt cx="11232600" cy="4250003"/>
          </a:xfrm>
        </p:grpSpPr>
        <p:grpSp>
          <p:nvGrpSpPr>
            <p:cNvPr id="21" name="그룹 20"/>
            <p:cNvGrpSpPr/>
            <p:nvPr/>
          </p:nvGrpSpPr>
          <p:grpSpPr>
            <a:xfrm>
              <a:off x="380414" y="3675812"/>
              <a:ext cx="11232600" cy="1800000"/>
              <a:chOff x="380414" y="3688875"/>
              <a:chExt cx="11232600" cy="1800000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0414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2816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5218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7620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0022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2426" y="3688875"/>
                <a:ext cx="1670588" cy="1800000"/>
              </a:xfrm>
              <a:prstGeom prst="rect">
                <a:avLst/>
              </a:prstGeom>
            </p:spPr>
          </p:pic>
        </p:grpSp>
        <p:grpSp>
          <p:nvGrpSpPr>
            <p:cNvPr id="22" name="그룹 21"/>
            <p:cNvGrpSpPr/>
            <p:nvPr/>
          </p:nvGrpSpPr>
          <p:grpSpPr>
            <a:xfrm>
              <a:off x="3031988" y="2412957"/>
              <a:ext cx="6128023" cy="1328432"/>
              <a:chOff x="3031988" y="2412957"/>
              <a:chExt cx="6128023" cy="1328432"/>
            </a:xfrm>
          </p:grpSpPr>
          <p:sp>
            <p:nvSpPr>
              <p:cNvPr id="26" name="오른쪽 화살표 25"/>
              <p:cNvSpPr/>
              <p:nvPr/>
            </p:nvSpPr>
            <p:spPr>
              <a:xfrm rot="16200000">
                <a:off x="5716993" y="298370"/>
                <a:ext cx="758014" cy="6128023"/>
              </a:xfrm>
              <a:prstGeom prst="right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443083" y="2412957"/>
                <a:ext cx="13058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Output</a:t>
                </a:r>
                <a:endParaRPr lang="ko-KR" altLang="en-US" sz="2400" b="1" dirty="0">
                  <a:latin typeface="Palatino Linotype" panose="02040502050505030304" pitchFamily="18" charset="0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031988" y="5238359"/>
              <a:ext cx="6128023" cy="1424601"/>
              <a:chOff x="3031988" y="5238359"/>
              <a:chExt cx="6128023" cy="1424601"/>
            </a:xfrm>
          </p:grpSpPr>
          <p:sp>
            <p:nvSpPr>
              <p:cNvPr id="24" name="오른쪽 화살표 23"/>
              <p:cNvSpPr/>
              <p:nvPr/>
            </p:nvSpPr>
            <p:spPr>
              <a:xfrm rot="16200000">
                <a:off x="5716993" y="2553354"/>
                <a:ext cx="758014" cy="6128023"/>
              </a:xfrm>
              <a:prstGeom prst="right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443082" y="6201295"/>
                <a:ext cx="13058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Input</a:t>
                </a:r>
                <a:endParaRPr lang="ko-KR" altLang="en-US" sz="2400" b="1" dirty="0">
                  <a:latin typeface="Palatino Linotype" panose="02040502050505030304" pitchFamily="18" charset="0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7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3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694251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Conclusion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5567" y="1091682"/>
            <a:ext cx="11163682" cy="42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Single model can be built using artificial data or soft target* (prob.)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Good performance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Low </a:t>
            </a:r>
            <a:r>
              <a:rPr lang="en-US" altLang="ko-KR" sz="2800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computation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z="2800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115" y="6581001"/>
            <a:ext cx="113491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22222"/>
                </a:solidFill>
                <a:latin typeface="Arial" panose="020B0604020202020204" pitchFamily="34" charset="0"/>
              </a:rPr>
              <a:t>* Hinton, G., Vinyals, O., &amp; Dean, J. (2015). Distilling the knowledge in a neural network. arXiv preprint arXiv:1503.02531.</a:t>
            </a:r>
            <a:endParaRPr lang="ko-KR" altLang="en-US" sz="12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70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6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694251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Conclusion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567" y="1980596"/>
            <a:ext cx="1116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Hinton describe this process as metamorphosis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352800" y="2438584"/>
            <a:ext cx="5486400" cy="2405575"/>
            <a:chOff x="1016768" y="2438584"/>
            <a:chExt cx="5486400" cy="2405575"/>
          </a:xfrm>
        </p:grpSpPr>
        <p:pic>
          <p:nvPicPr>
            <p:cNvPr id="1030" name="Picture 6" descr="metamorphosis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768" y="2438584"/>
              <a:ext cx="5486400" cy="1924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016768" y="4474827"/>
              <a:ext cx="1310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Train Data</a:t>
              </a:r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85391" y="4474827"/>
              <a:ext cx="1310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Ensemble</a:t>
              </a:r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8939" y="4474827"/>
              <a:ext cx="1610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Single Model</a:t>
              </a:r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* Hinton, G.,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O., &amp; Dean, J. (2015). Distilling the knowledge in a neural network. 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arXiv:1503.02531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7125394" cy="59083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latin typeface="Helvetica95-Black" panose="020B0A00000000000000" pitchFamily="34" charset="0"/>
              </a:rPr>
              <a:t>Expensive Ensemble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567" y="1091682"/>
            <a:ext cx="11163682" cy="1143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Test </a:t>
            </a:r>
            <a:r>
              <a:rPr lang="en-US" altLang="ko-KR" sz="24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sets are large (e.g. Google</a:t>
            </a: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Storage </a:t>
            </a:r>
            <a:r>
              <a:rPr lang="en-US" altLang="ko-KR" sz="24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space at a premium (e.g. </a:t>
            </a: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Mobile phone)	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80414" y="2412957"/>
            <a:ext cx="11232600" cy="4250003"/>
            <a:chOff x="380414" y="2412957"/>
            <a:chExt cx="11232600" cy="4250003"/>
          </a:xfrm>
        </p:grpSpPr>
        <p:grpSp>
          <p:nvGrpSpPr>
            <p:cNvPr id="21" name="그룹 20"/>
            <p:cNvGrpSpPr/>
            <p:nvPr/>
          </p:nvGrpSpPr>
          <p:grpSpPr>
            <a:xfrm>
              <a:off x="380414" y="3675812"/>
              <a:ext cx="11232600" cy="1800000"/>
              <a:chOff x="380414" y="3688875"/>
              <a:chExt cx="11232600" cy="1800000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0414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2816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5218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7620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0022" y="3688875"/>
                <a:ext cx="1670588" cy="1800000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2426" y="3688875"/>
                <a:ext cx="1670588" cy="1800000"/>
              </a:xfrm>
              <a:prstGeom prst="rect">
                <a:avLst/>
              </a:prstGeom>
            </p:spPr>
          </p:pic>
        </p:grpSp>
        <p:grpSp>
          <p:nvGrpSpPr>
            <p:cNvPr id="22" name="그룹 21"/>
            <p:cNvGrpSpPr/>
            <p:nvPr/>
          </p:nvGrpSpPr>
          <p:grpSpPr>
            <a:xfrm>
              <a:off x="3031988" y="2412957"/>
              <a:ext cx="6128023" cy="1328432"/>
              <a:chOff x="3031988" y="2412957"/>
              <a:chExt cx="6128023" cy="1328432"/>
            </a:xfrm>
          </p:grpSpPr>
          <p:sp>
            <p:nvSpPr>
              <p:cNvPr id="26" name="오른쪽 화살표 25"/>
              <p:cNvSpPr/>
              <p:nvPr/>
            </p:nvSpPr>
            <p:spPr>
              <a:xfrm rot="16200000">
                <a:off x="5716993" y="298370"/>
                <a:ext cx="758014" cy="6128023"/>
              </a:xfrm>
              <a:prstGeom prst="right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443083" y="2412957"/>
                <a:ext cx="13058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Output</a:t>
                </a:r>
                <a:endParaRPr lang="ko-KR" altLang="en-US" sz="2400" b="1" dirty="0">
                  <a:latin typeface="Palatino Linotype" panose="02040502050505030304" pitchFamily="18" charset="0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031988" y="5238359"/>
              <a:ext cx="6128023" cy="1424601"/>
              <a:chOff x="3031988" y="5238359"/>
              <a:chExt cx="6128023" cy="1424601"/>
            </a:xfrm>
          </p:grpSpPr>
          <p:sp>
            <p:nvSpPr>
              <p:cNvPr id="24" name="오른쪽 화살표 23"/>
              <p:cNvSpPr/>
              <p:nvPr/>
            </p:nvSpPr>
            <p:spPr>
              <a:xfrm rot="16200000">
                <a:off x="5716993" y="2553354"/>
                <a:ext cx="758014" cy="6128023"/>
              </a:xfrm>
              <a:prstGeom prst="right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443082" y="6201295"/>
                <a:ext cx="13058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Input</a:t>
                </a:r>
                <a:endParaRPr lang="ko-KR" altLang="en-US" sz="2400" b="1" dirty="0">
                  <a:latin typeface="Palatino Linotype" panose="02040502050505030304" pitchFamily="18" charset="0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5101" y="6581001"/>
            <a:ext cx="11836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* </a:t>
            </a:r>
            <a:r>
              <a:rPr lang="en-US" altLang="ko-KR" sz="12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Sau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B. B., &amp;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Balasubramanian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V. N. (2016). Deep Model Compression: Distilling Knowledge from Noisy Teachers.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arXiv:1610.09650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45028" y="2259874"/>
            <a:ext cx="9326880" cy="139772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8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i.e. </a:t>
            </a:r>
            <a:r>
              <a:rPr lang="en-US" altLang="ko-KR" sz="2800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VGGNet</a:t>
            </a:r>
            <a:r>
              <a:rPr lang="en-US" altLang="ko-KR" sz="28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network requires 540 MB of storage, </a:t>
            </a:r>
            <a:br>
              <a:rPr lang="en-US" altLang="ko-KR" sz="28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</a:br>
            <a:r>
              <a:rPr lang="en-US" altLang="ko-KR" sz="28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     which is not suitable for a mobile device*</a:t>
            </a:r>
            <a:endParaRPr lang="ko-KR" altLang="en-US" sz="2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8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7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오른쪽 화살표 222"/>
          <p:cNvSpPr/>
          <p:nvPr/>
        </p:nvSpPr>
        <p:spPr>
          <a:xfrm>
            <a:off x="116377" y="4153988"/>
            <a:ext cx="7865028" cy="1296785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6" y="390063"/>
            <a:ext cx="11090565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>
                <a:latin typeface="Helvetica95-Black" panose="020B0A00000000000000" pitchFamily="34" charset="0"/>
              </a:rPr>
              <a:t>Distilling Ensemble: Single </a:t>
            </a:r>
            <a:r>
              <a:rPr lang="en-US" altLang="ko-KR" sz="3600" b="1" dirty="0" smtClean="0">
                <a:latin typeface="Helvetica95-Black" panose="020B0A00000000000000" pitchFamily="34" charset="0"/>
              </a:rPr>
              <a:t>Model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7" y="1091682"/>
            <a:ext cx="1116368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Therefore, we want to get a single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(and shallow)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Good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Low computation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626722" y="3089349"/>
            <a:ext cx="3029845" cy="3382695"/>
            <a:chOff x="7626722" y="3089349"/>
            <a:chExt cx="3029845" cy="3382695"/>
          </a:xfrm>
        </p:grpSpPr>
        <p:sp>
          <p:nvSpPr>
            <p:cNvPr id="30" name="TextBox 29"/>
            <p:cNvSpPr txBox="1"/>
            <p:nvPr/>
          </p:nvSpPr>
          <p:spPr>
            <a:xfrm>
              <a:off x="8370428" y="3089349"/>
              <a:ext cx="1542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Palatino Linotype" panose="02040502050505030304" pitchFamily="18" charset="0"/>
                  <a:ea typeface="나눔고딕" panose="020D0604000000000000" pitchFamily="50" charset="-127"/>
                </a:rPr>
                <a:t>Output</a:t>
              </a:r>
              <a:endParaRPr lang="ko-KR" altLang="en-US" sz="2400" b="1" dirty="0">
                <a:latin typeface="Palatino Linotype" panose="02040502050505030304" pitchFamily="18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7626722" y="3565283"/>
              <a:ext cx="3029845" cy="2906761"/>
              <a:chOff x="7626722" y="3565283"/>
              <a:chExt cx="3029845" cy="2906761"/>
            </a:xfrm>
          </p:grpSpPr>
          <p:sp>
            <p:nvSpPr>
              <p:cNvPr id="29" name="오른쪽 화살표 28"/>
              <p:cNvSpPr/>
              <p:nvPr/>
            </p:nvSpPr>
            <p:spPr>
              <a:xfrm rot="16200000">
                <a:off x="8954436" y="2237569"/>
                <a:ext cx="374418" cy="3029845"/>
              </a:xfrm>
              <a:prstGeom prst="right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오른쪽 화살표 30"/>
              <p:cNvSpPr/>
              <p:nvPr/>
            </p:nvSpPr>
            <p:spPr>
              <a:xfrm rot="16200000">
                <a:off x="8954436" y="4207027"/>
                <a:ext cx="374418" cy="3029845"/>
              </a:xfrm>
              <a:prstGeom prst="right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62477" y="6010379"/>
                <a:ext cx="21583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Input</a:t>
                </a:r>
                <a:endParaRPr lang="ko-KR" altLang="en-US" sz="2400" b="1" dirty="0">
                  <a:latin typeface="Palatino Linotype" panose="02040502050505030304" pitchFamily="18" charset="0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/>
              <a:srcRect t="12795" b="16193"/>
              <a:stretch/>
            </p:blipFill>
            <p:spPr>
              <a:xfrm>
                <a:off x="8185762" y="4023360"/>
                <a:ext cx="1911766" cy="1449977"/>
              </a:xfrm>
              <a:prstGeom prst="rect">
                <a:avLst/>
              </a:prstGeom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78378" y="3089349"/>
            <a:ext cx="6393243" cy="3382695"/>
            <a:chOff x="78378" y="3089349"/>
            <a:chExt cx="6393243" cy="3382695"/>
          </a:xfrm>
        </p:grpSpPr>
        <p:grpSp>
          <p:nvGrpSpPr>
            <p:cNvPr id="7" name="그룹 6"/>
            <p:cNvGrpSpPr/>
            <p:nvPr/>
          </p:nvGrpSpPr>
          <p:grpSpPr>
            <a:xfrm>
              <a:off x="1641558" y="3089349"/>
              <a:ext cx="3029846" cy="2819810"/>
              <a:chOff x="1641558" y="3089349"/>
              <a:chExt cx="3029846" cy="2819810"/>
            </a:xfrm>
          </p:grpSpPr>
          <p:sp>
            <p:nvSpPr>
              <p:cNvPr id="16" name="오른쪽 화살표 15"/>
              <p:cNvSpPr/>
              <p:nvPr/>
            </p:nvSpPr>
            <p:spPr>
              <a:xfrm rot="16200000">
                <a:off x="2969272" y="2237569"/>
                <a:ext cx="374418" cy="3029845"/>
              </a:xfrm>
              <a:prstGeom prst="right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515795" y="3089349"/>
                <a:ext cx="13215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Output</a:t>
                </a:r>
                <a:endParaRPr lang="ko-KR" altLang="en-US" sz="2400" b="1" dirty="0">
                  <a:latin typeface="Palatino Linotype" panose="02040502050505030304" pitchFamily="18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18" name="오른쪽 화살표 17"/>
              <p:cNvSpPr/>
              <p:nvPr/>
            </p:nvSpPr>
            <p:spPr>
              <a:xfrm rot="16200000">
                <a:off x="2969273" y="4207027"/>
                <a:ext cx="374418" cy="3029845"/>
              </a:xfrm>
              <a:prstGeom prst="right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649349" y="6010379"/>
              <a:ext cx="10142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Palatino Linotype" panose="02040502050505030304" pitchFamily="18" charset="0"/>
                  <a:ea typeface="나눔고딕" panose="020D0604000000000000" pitchFamily="50" charset="-127"/>
                </a:rPr>
                <a:t>Input</a:t>
              </a:r>
              <a:endParaRPr lang="ko-KR" altLang="en-US" sz="2400" b="1" dirty="0">
                <a:latin typeface="Palatino Linotype" panose="02040502050505030304" pitchFamily="18" charset="0"/>
                <a:ea typeface="나눔고딕" panose="020D0604000000000000" pitchFamily="50" charset="-127"/>
              </a:endParaRPr>
            </a:p>
          </p:txBody>
        </p:sp>
        <p:pic>
          <p:nvPicPr>
            <p:cNvPr id="231" name="그림 2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78" y="4284617"/>
              <a:ext cx="6393243" cy="1023335"/>
            </a:xfrm>
            <a:prstGeom prst="rect">
              <a:avLst/>
            </a:prstGeom>
          </p:spPr>
        </p:pic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9</a:t>
            </a:fld>
            <a:r>
              <a:rPr lang="en-US" altLang="ko-KR" smtClean="0"/>
              <a:t>/70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9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4100</Words>
  <Application>Microsoft Office PowerPoint</Application>
  <PresentationFormat>와이드스크린</PresentationFormat>
  <Paragraphs>1851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9" baseType="lpstr">
      <vt:lpstr>나눔고딕</vt:lpstr>
      <vt:lpstr>맑은 고딕</vt:lpstr>
      <vt:lpstr>Arial</vt:lpstr>
      <vt:lpstr>Cambria Math</vt:lpstr>
      <vt:lpstr>Helvetica95-Black</vt:lpstr>
      <vt:lpstr>Palatino Linotype</vt:lpstr>
      <vt:lpstr>Wingdings</vt:lpstr>
      <vt:lpstr>Office 테마</vt:lpstr>
      <vt:lpstr>Distilling the Knowledge in a Neural Network</vt:lpstr>
      <vt:lpstr>Contents</vt:lpstr>
      <vt:lpstr>Overfitting of ANN</vt:lpstr>
      <vt:lpstr>ANN Ensemble</vt:lpstr>
      <vt:lpstr>ANN Ensemble</vt:lpstr>
      <vt:lpstr>Expensive Ensemble</vt:lpstr>
      <vt:lpstr>Expensive Ensemble</vt:lpstr>
      <vt:lpstr>Expensive Ensemble</vt:lpstr>
      <vt:lpstr>Distilling Ensemble: Single Model</vt:lpstr>
      <vt:lpstr>Distilling Ensemble: Single Model ①</vt:lpstr>
      <vt:lpstr>Distilling Ensemble: Single Model ①</vt:lpstr>
      <vt:lpstr>Distilling Ensemble: Single Model ①</vt:lpstr>
      <vt:lpstr>Distilling Ensemble: Single Model ①</vt:lpstr>
      <vt:lpstr>Distilling Ensemble: Single Model ①</vt:lpstr>
      <vt:lpstr>Distilling Ensemble: Single Model ①</vt:lpstr>
      <vt:lpstr>Distilling Ensemble: Single Model ①</vt:lpstr>
      <vt:lpstr>Distilling Ensemble: Single Model ①</vt:lpstr>
      <vt:lpstr>Distilling Ensemble: Single Model ①</vt:lpstr>
      <vt:lpstr>Distilling Ensemble: Single Model ①</vt:lpstr>
      <vt:lpstr>Distilling Ensemble: Single Model ①</vt:lpstr>
      <vt:lpstr>Distilling Ensemble: Single Model ①</vt:lpstr>
      <vt:lpstr>Distilling Ensemble: Single Model ①</vt:lpstr>
      <vt:lpstr>Distilling Ensemble: Single Model ②</vt:lpstr>
      <vt:lpstr>Distilling Ensemble: Single Model ②</vt:lpstr>
      <vt:lpstr>Distilling Ensemble: Single Model ②-1</vt:lpstr>
      <vt:lpstr>Distilling Ensemble: Single Model ②-1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Distilling Ensemble: Single Model ②-1</vt:lpstr>
      <vt:lpstr>Distilling Ensemble: Single Model ②-1</vt:lpstr>
      <vt:lpstr>Distilling Ensemble: Single Model ②-1</vt:lpstr>
      <vt:lpstr>Distilling Ensemble: Single Model ②-2</vt:lpstr>
      <vt:lpstr>Distilling Ensemble: Single Model ②-2</vt:lpstr>
      <vt:lpstr>Distilling Ensemble: Single Model ②-2</vt:lpstr>
      <vt:lpstr>Distilling Ensemble: Single Model ②-3</vt:lpstr>
      <vt:lpstr>Distilling Ensemble: Single Model ②-3</vt:lpstr>
      <vt:lpstr>Distilling Ensemble: Single Model ②-3</vt:lpstr>
      <vt:lpstr>Distilling Ensemble: Single Model ②-3</vt:lpstr>
      <vt:lpstr>Distilling Ensemble: Single Model ②-3</vt:lpstr>
      <vt:lpstr>Distilling Ensemble: Single Model ②-3</vt:lpstr>
      <vt:lpstr>Distilling Ensemble: Single Model ②-3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Distilling Ensemble ②-3</vt:lpstr>
      <vt:lpstr>Distilling Ensemble: Single Model ②-3</vt:lpstr>
      <vt:lpstr>Cross Entropy</vt:lpstr>
      <vt:lpstr>Cross Entropy</vt:lpstr>
      <vt:lpstr>Cross Entropy</vt:lpstr>
      <vt:lpstr>Distilling Ensemble: Single Model ②-3</vt:lpstr>
      <vt:lpstr>Distilling Ensemble: Single Model ②-3</vt:lpstr>
      <vt:lpstr>Result 1: MNIST image data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정영재</cp:lastModifiedBy>
  <cp:revision>461</cp:revision>
  <dcterms:created xsi:type="dcterms:W3CDTF">2017-03-16T05:24:57Z</dcterms:created>
  <dcterms:modified xsi:type="dcterms:W3CDTF">2017-05-21T09:23:36Z</dcterms:modified>
</cp:coreProperties>
</file>