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2018-11-07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lhWs6ELlGc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hyperlink" Target="https://www.youtube.com/watch?v=lhWs6ELlGc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5&amp;v=7JRwjCpKewQ" TargetMode="External"/><Relationship Id="rId2" Type="http://schemas.openxmlformats.org/officeDocument/2006/relationships/hyperlink" Target="https://www.youtube.com/watch?v=lhWs6ELlGc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5&amp;v=7JRwjCpKewQ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lhWs6ELlGc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lhWs6ELlGc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www.youtube.com/watch?v=lhWs6ELlGc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txBody>
          <a:bodyPr/>
          <a:lstStyle/>
          <a:p>
            <a:r>
              <a:rPr lang="en-US" altLang="ko-KR" b="1" dirty="0" smtClean="0"/>
              <a:t>Fourier Series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Principle Idea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1108" y="76470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Weights </a:t>
            </a:r>
            <a:r>
              <a:rPr lang="en-US" altLang="ko-KR" sz="2000" dirty="0"/>
              <a:t>is correlation score of data (estimated) and orthogonal functions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-5808" y="6457890"/>
            <a:ext cx="8214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https</a:t>
            </a:r>
            <a:r>
              <a:rPr lang="en-US" altLang="ko-KR" sz="1000" dirty="0"/>
              <a:t>://</a:t>
            </a:r>
            <a:r>
              <a:rPr lang="en-US" altLang="ko-KR" sz="1000" dirty="0" err="1" smtClean="0"/>
              <a:t>news.cnrs.fr</a:t>
            </a:r>
            <a:r>
              <a:rPr lang="en-US" altLang="ko-KR" sz="1000" dirty="0" smtClean="0"/>
              <a:t>/articles/joseph-</a:t>
            </a:r>
            <a:r>
              <a:rPr lang="en-US" altLang="ko-KR" sz="1000" dirty="0" err="1" smtClean="0"/>
              <a:t>fourier</a:t>
            </a:r>
            <a:r>
              <a:rPr lang="en-US" altLang="ko-KR" sz="1000" dirty="0" smtClean="0"/>
              <a:t>-is-still-transforming-science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err="1">
                <a:hlinkClick r:id="rId2"/>
              </a:rPr>
              <a:t>www.youtube.com</a:t>
            </a:r>
            <a:r>
              <a:rPr lang="en-US" altLang="ko-KR" sz="1000" dirty="0">
                <a:hlinkClick r:id="rId2"/>
              </a:rPr>
              <a:t>/</a:t>
            </a:r>
            <a:r>
              <a:rPr lang="en-US" altLang="ko-KR" sz="1000" dirty="0" err="1">
                <a:hlinkClick r:id="rId2"/>
              </a:rPr>
              <a:t>watch?v</a:t>
            </a:r>
            <a:r>
              <a:rPr lang="en-US" altLang="ko-KR" sz="1000" dirty="0">
                <a:hlinkClick r:id="rId2"/>
              </a:rPr>
              <a:t>=</a:t>
            </a:r>
            <a:r>
              <a:rPr lang="en-US" altLang="ko-KR" sz="1000" dirty="0" err="1">
                <a:hlinkClick r:id="rId2"/>
              </a:rPr>
              <a:t>lhWs6ELlGco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7170" name="Picture 2" descr="https://news.cnrs.fr/sites/default/files/styles/visuel_principal/public/assets/images/3159891_72dpi.jpg?itok=YtbCxiQ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8" y="2060848"/>
            <a:ext cx="9149808" cy="43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young\Pictures\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29201" r="61004" b="49376"/>
          <a:stretch/>
        </p:blipFill>
        <p:spPr bwMode="auto">
          <a:xfrm>
            <a:off x="539552" y="3140968"/>
            <a:ext cx="3172968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H="1">
            <a:off x="909852" y="2975466"/>
            <a:ext cx="216024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780" y="26369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data estimated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5255" y="27090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/>
              <a:t>weights</a:t>
            </a:r>
            <a:endParaRPr lang="ko-KR" altLang="en-US" sz="1600" b="1" u="sng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386846" y="3013013"/>
            <a:ext cx="416441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63932" y="3335506"/>
            <a:ext cx="967591" cy="45353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39872" y="3392996"/>
            <a:ext cx="158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idea of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fourier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201309"/>
            <a:ext cx="3172969" cy="90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1477" y="5122338"/>
            <a:ext cx="39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/>
              <a:t>weights is correlation score of </a:t>
            </a:r>
            <a:r>
              <a:rPr lang="en-US" altLang="ko-KR" sz="1600" b="1" u="sng" dirty="0"/>
              <a:t>data </a:t>
            </a:r>
            <a:r>
              <a:rPr lang="en-US" altLang="ko-KR" sz="1600" b="1" u="sng" dirty="0" smtClean="0"/>
              <a:t>(estimated) and orthogonal functions</a:t>
            </a:r>
            <a:endParaRPr lang="ko-KR" altLang="en-US" sz="1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31108" y="152151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-. that is, </a:t>
            </a:r>
            <a:r>
              <a:rPr lang="en-US" altLang="ko-KR" sz="2000" b="1" u="sng" dirty="0"/>
              <a:t>if some orthogonal function related to data have  </a:t>
            </a:r>
            <a:br>
              <a:rPr lang="en-US" altLang="ko-KR" sz="2000" b="1" u="sng" dirty="0"/>
            </a:br>
            <a:r>
              <a:rPr lang="en-US" altLang="ko-KR" sz="2000" b="1" dirty="0"/>
              <a:t>   </a:t>
            </a:r>
            <a:r>
              <a:rPr lang="en-US" altLang="ko-KR" sz="2000" b="1" u="sng" dirty="0"/>
              <a:t>more weight score</a:t>
            </a:r>
            <a:endParaRPr lang="ko-KR" altLang="en-US" sz="2000" b="1" u="sng" dirty="0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148064" y="2202020"/>
            <a:ext cx="3275932" cy="3816424"/>
          </a:xfrm>
          <a:prstGeom prst="wedgeRoundRectCallout">
            <a:avLst>
              <a:gd name="adj1" fmla="val -87878"/>
              <a:gd name="adj2" fmla="val 1857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altLang="ko-KR" dirty="0" smtClean="0"/>
              <a:t>Integral term means inner product of a, 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in here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smtClean="0"/>
              <a:t>a = x(t)</a:t>
            </a:r>
          </a:p>
          <a:p>
            <a:pPr algn="ctr"/>
            <a:r>
              <a:rPr lang="en-US" altLang="ko-KR" dirty="0" smtClean="0"/>
              <a:t>b = orthogonal exponential function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altLang="ko-KR" dirty="0" smtClean="0"/>
              <a:t>inner product of a, b is similar to correlation</a:t>
            </a:r>
            <a:br>
              <a:rPr lang="en-US" altLang="ko-KR" dirty="0" smtClean="0"/>
            </a:br>
            <a:r>
              <a:rPr lang="en-US" altLang="ko-KR" dirty="0" smtClean="0"/>
              <a:t>(same when norm </a:t>
            </a:r>
            <a:br>
              <a:rPr lang="en-US" altLang="ko-KR" dirty="0" smtClean="0"/>
            </a:br>
            <a:r>
              <a:rPr lang="en-US" altLang="ko-KR" dirty="0" smtClean="0"/>
              <a:t>of a, b is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59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etc.</a:t>
            </a:r>
            <a:endParaRPr lang="ko-KR" altLang="en-US" sz="2400" b="1" dirty="0"/>
          </a:p>
        </p:txBody>
      </p:sp>
      <p:sp>
        <p:nvSpPr>
          <p:cNvPr id="11" name="직사각형 10"/>
          <p:cNvSpPr/>
          <p:nvPr/>
        </p:nvSpPr>
        <p:spPr>
          <a:xfrm>
            <a:off x="-5808" y="6457890"/>
            <a:ext cx="8214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/>
              <a:t>https://</a:t>
            </a:r>
            <a:r>
              <a:rPr lang="en-US" altLang="ko-KR" sz="1000" dirty="0" err="1" smtClean="0"/>
              <a:t>www.mathsisfun.com</a:t>
            </a:r>
            <a:r>
              <a:rPr lang="en-US" altLang="ko-KR" sz="1000" dirty="0" smtClean="0"/>
              <a:t>/calculus/</a:t>
            </a:r>
            <a:r>
              <a:rPr lang="en-US" altLang="ko-KR" sz="1000" dirty="0" err="1" smtClean="0"/>
              <a:t>fourier-series.html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>
                <a:hlinkClick r:id="rId2"/>
              </a:rPr>
              <a:t>https</a:t>
            </a:r>
            <a:r>
              <a:rPr lang="en-US" altLang="ko-KR" sz="1000" dirty="0">
                <a:hlinkClick r:id="rId2"/>
              </a:rPr>
              <a:t>://</a:t>
            </a:r>
            <a:r>
              <a:rPr lang="en-US" altLang="ko-KR" sz="1000" dirty="0" err="1">
                <a:hlinkClick r:id="rId2"/>
              </a:rPr>
              <a:t>www.youtube.com</a:t>
            </a:r>
            <a:r>
              <a:rPr lang="en-US" altLang="ko-KR" sz="1000" dirty="0">
                <a:hlinkClick r:id="rId2"/>
              </a:rPr>
              <a:t>/</a:t>
            </a:r>
            <a:r>
              <a:rPr lang="en-US" altLang="ko-KR" sz="1000" dirty="0" err="1">
                <a:hlinkClick r:id="rId2"/>
              </a:rPr>
              <a:t>watch?v</a:t>
            </a:r>
            <a:r>
              <a:rPr lang="en-US" altLang="ko-KR" sz="1000" dirty="0">
                <a:hlinkClick r:id="rId2"/>
              </a:rPr>
              <a:t>=</a:t>
            </a:r>
            <a:r>
              <a:rPr lang="en-US" altLang="ko-KR" sz="1000" dirty="0" err="1">
                <a:hlinkClick r:id="rId2"/>
              </a:rPr>
              <a:t>lhWs6ELlGco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7170" name="Picture 2" descr="https://news.cnrs.fr/sites/default/files/styles/visuel_principal/public/assets/images/3159891_72dpi.jpg?itok=YtbCxiQ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8" y="2060848"/>
            <a:ext cx="9149808" cy="43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young\Pictures\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29201" r="61004" b="49376"/>
          <a:stretch/>
        </p:blipFill>
        <p:spPr bwMode="auto">
          <a:xfrm>
            <a:off x="539552" y="3140968"/>
            <a:ext cx="3172968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H="1">
            <a:off x="909852" y="2975466"/>
            <a:ext cx="216024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780" y="26369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data estimated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5255" y="27090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weights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386846" y="3013013"/>
            <a:ext cx="416441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63932" y="3335506"/>
            <a:ext cx="967591" cy="45353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39872" y="3392996"/>
            <a:ext cx="158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idea of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fourier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201309"/>
            <a:ext cx="3172969" cy="90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1477" y="5122338"/>
            <a:ext cx="39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weights is correlation score of </a:t>
            </a:r>
            <a:r>
              <a:rPr lang="en-US" altLang="ko-KR" sz="1600" dirty="0"/>
              <a:t>data </a:t>
            </a:r>
            <a:r>
              <a:rPr lang="en-US" altLang="ko-KR" sz="1600" dirty="0" smtClean="0"/>
              <a:t>(estimated) and orthogonal functions</a:t>
            </a:r>
            <a:endParaRPr lang="ko-KR" altLang="en-US" sz="1600" dirty="0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148064" y="2202020"/>
            <a:ext cx="3275932" cy="3816424"/>
          </a:xfrm>
          <a:prstGeom prst="wedgeRoundRectCallout">
            <a:avLst>
              <a:gd name="adj1" fmla="val -55587"/>
              <a:gd name="adj2" fmla="val -16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/>
              <a:t>Exponential function is exchangeable with combination of cosine &amp; sine by Euler formula 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42" y="3573143"/>
            <a:ext cx="23145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742" y="4144642"/>
            <a:ext cx="2314575" cy="180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6" y="677055"/>
            <a:ext cx="47815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직선 화살표 연결선 19"/>
          <p:cNvCxnSpPr/>
          <p:nvPr/>
        </p:nvCxnSpPr>
        <p:spPr>
          <a:xfrm flipH="1" flipV="1">
            <a:off x="909852" y="1340768"/>
            <a:ext cx="184212" cy="12961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319491" y="836050"/>
            <a:ext cx="967591" cy="45353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80473" y="836050"/>
            <a:ext cx="967591" cy="45353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/>
          <p:nvPr/>
        </p:nvCxnSpPr>
        <p:spPr>
          <a:xfrm flipH="1" flipV="1">
            <a:off x="2195736" y="1289585"/>
            <a:ext cx="607550" cy="13473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3287082" y="1289585"/>
            <a:ext cx="708854" cy="134732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96666"/>
            <a:ext cx="2166936" cy="184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7011189" y="260648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mean of data</a:t>
            </a:r>
            <a:endParaRPr lang="ko-KR" altLang="en-US" sz="1600" dirty="0"/>
          </a:p>
        </p:txBody>
      </p:sp>
      <p:cxnSp>
        <p:nvCxnSpPr>
          <p:cNvPr id="37" name="직선 화살표 연결선 36"/>
          <p:cNvCxnSpPr/>
          <p:nvPr/>
        </p:nvCxnSpPr>
        <p:spPr>
          <a:xfrm flipH="1" flipV="1">
            <a:off x="1403648" y="1289585"/>
            <a:ext cx="1260284" cy="141942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66579" y="1786521"/>
            <a:ext cx="1044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bias term</a:t>
            </a:r>
          </a:p>
          <a:p>
            <a:r>
              <a:rPr lang="en-US" altLang="ko-KR" sz="1100" b="1" dirty="0" smtClean="0"/>
              <a:t>(if n = 0)</a:t>
            </a:r>
            <a:endParaRPr lang="ko-KR" altLang="en-US" sz="11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587757" y="779843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weight (</a:t>
            </a:r>
            <a:r>
              <a:rPr lang="en-US" altLang="ko-KR" sz="1400" dirty="0" err="1" smtClean="0"/>
              <a:t>Xn</a:t>
            </a:r>
            <a:r>
              <a:rPr lang="en-US" altLang="ko-KR" sz="1400" dirty="0" smtClean="0"/>
              <a:t>) on cosine part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87757" y="1409219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weight (</a:t>
            </a:r>
            <a:r>
              <a:rPr lang="en-US" altLang="ko-KR" sz="1400" dirty="0" err="1" smtClean="0"/>
              <a:t>Xn</a:t>
            </a:r>
            <a:r>
              <a:rPr lang="en-US" altLang="ko-KR" sz="1400" dirty="0" smtClean="0"/>
              <a:t>) on sine part </a:t>
            </a:r>
          </a:p>
        </p:txBody>
      </p:sp>
    </p:spTree>
    <p:extLst>
      <p:ext uri="{BB962C8B-B14F-4D97-AF65-F5344CB8AC3E}">
        <p14:creationId xmlns:p14="http://schemas.microsoft.com/office/powerpoint/2010/main" val="376072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Reference (Korean)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755576" y="2112113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www.youtube.com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watch?v</a:t>
            </a:r>
            <a:r>
              <a:rPr lang="en-US" altLang="ko-KR" dirty="0">
                <a:hlinkClick r:id="rId2"/>
              </a:rPr>
              <a:t>=</a:t>
            </a:r>
            <a:r>
              <a:rPr lang="en-US" altLang="ko-KR" dirty="0" err="1">
                <a:hlinkClick r:id="rId2"/>
              </a:rPr>
              <a:t>lhWs6ELlGco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1320025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www.youtube.com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watch?time_continue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5&amp;v</a:t>
            </a:r>
            <a:r>
              <a:rPr lang="en-US" altLang="ko-KR" dirty="0">
                <a:hlinkClick r:id="rId3"/>
              </a:rPr>
              <a:t>=</a:t>
            </a:r>
            <a:r>
              <a:rPr lang="en-US" altLang="ko-KR" dirty="0" err="1">
                <a:hlinkClick r:id="rId3"/>
              </a:rPr>
              <a:t>7JRwjCpKewQ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02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Motivation (Example)</a:t>
            </a:r>
            <a:endParaRPr lang="ko-KR" altLang="en-US" sz="2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397112"/>
            <a:ext cx="7272808" cy="406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-5808" y="6611779"/>
            <a:ext cx="82142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* http</a:t>
            </a:r>
            <a:r>
              <a:rPr lang="en-US" altLang="ko-KR" sz="1000" dirty="0"/>
              <a:t>://</a:t>
            </a:r>
            <a:r>
              <a:rPr lang="en-US" altLang="ko-KR" sz="1000" dirty="0" err="1"/>
              <a:t>wwwf.imperial.ac.uk</a:t>
            </a:r>
            <a:r>
              <a:rPr lang="en-US" altLang="ko-KR" sz="1000" dirty="0"/>
              <a:t>/metric/</a:t>
            </a:r>
            <a:r>
              <a:rPr lang="en-US" altLang="ko-KR" sz="1000" dirty="0" err="1"/>
              <a:t>metric_public</a:t>
            </a:r>
            <a:r>
              <a:rPr lang="en-US" altLang="ko-KR" sz="1000" dirty="0"/>
              <a:t>/</a:t>
            </a:r>
            <a:r>
              <a:rPr lang="en-US" altLang="ko-KR" sz="1000" dirty="0" err="1"/>
              <a:t>fourier_theory</a:t>
            </a:r>
            <a:r>
              <a:rPr lang="en-US" altLang="ko-KR" sz="1000" dirty="0"/>
              <a:t>/</a:t>
            </a:r>
            <a:r>
              <a:rPr lang="en-US" altLang="ko-KR" sz="1000" dirty="0" err="1"/>
              <a:t>index.html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431108" y="764704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Approximate arbitrary data using linear combination of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732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Motivation (Example)</a:t>
            </a:r>
            <a:endParaRPr lang="ko-KR" alt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"/>
          <a:stretch/>
        </p:blipFill>
        <p:spPr bwMode="auto">
          <a:xfrm>
            <a:off x="3028950" y="1556792"/>
            <a:ext cx="3086100" cy="4324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1108" y="764704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Approximate arbitrary data using linear combination of functions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222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Recap.</a:t>
            </a:r>
            <a:endParaRPr lang="ko-KR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1108" y="764704"/>
                <a:ext cx="799288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In vector spac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i="1" u="sng" dirty="0"/>
                          <m:t>n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(real space whose order is </a:t>
                </a:r>
                <a:r>
                  <a:rPr lang="en-US" altLang="ko-KR" sz="2000" i="1" u="sng" dirty="0"/>
                  <a:t>n</a:t>
                </a:r>
                <a:r>
                  <a:rPr lang="en-US" altLang="ko-KR" sz="2000" dirty="0" smtClean="0"/>
                  <a:t>), </a:t>
                </a:r>
              </a:p>
              <a:p>
                <a:r>
                  <a:rPr lang="en-US" altLang="ko-KR" sz="2000" dirty="0" smtClean="0"/>
                  <a:t>linear combination of </a:t>
                </a:r>
                <a:r>
                  <a:rPr lang="en-US" altLang="ko-KR" sz="2000" i="1" u="sng" dirty="0" smtClean="0"/>
                  <a:t>n</a:t>
                </a:r>
                <a:r>
                  <a:rPr lang="en-US" altLang="ko-KR" sz="2000" dirty="0" smtClean="0"/>
                  <a:t> basis could make all points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8" y="764704"/>
                <a:ext cx="7992888" cy="723275"/>
              </a:xfrm>
              <a:prstGeom prst="rect">
                <a:avLst/>
              </a:prstGeom>
              <a:blipFill rotWithShape="1">
                <a:blip r:embed="rId2"/>
                <a:stretch>
                  <a:fillRect l="-839" t="-2521" b="-13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-5808" y="6611779"/>
            <a:ext cx="82142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 http://</a:t>
            </a:r>
            <a:r>
              <a:rPr lang="en-US" altLang="ko-KR" sz="1000" dirty="0" err="1"/>
              <a:t>www.mathematics-online.org</a:t>
            </a:r>
            <a:r>
              <a:rPr lang="en-US" altLang="ko-KR" sz="1000" dirty="0"/>
              <a:t>/</a:t>
            </a:r>
            <a:r>
              <a:rPr lang="en-US" altLang="ko-KR" sz="1000" dirty="0" err="1"/>
              <a:t>kurse</a:t>
            </a:r>
            <a:r>
              <a:rPr lang="en-US" altLang="ko-KR" sz="1000" dirty="0"/>
              <a:t>/</a:t>
            </a:r>
            <a:r>
              <a:rPr lang="en-US" altLang="ko-KR" sz="1000" dirty="0" err="1"/>
              <a:t>kurs8</a:t>
            </a:r>
            <a:r>
              <a:rPr lang="en-US" altLang="ko-KR" sz="1000" dirty="0"/>
              <a:t>/</a:t>
            </a:r>
            <a:r>
              <a:rPr lang="en-US" altLang="ko-KR" sz="1000" dirty="0" err="1"/>
              <a:t>seite21.html</a:t>
            </a:r>
            <a:endParaRPr lang="ko-KR" altLang="en-US" sz="1000" dirty="0"/>
          </a:p>
        </p:txBody>
      </p:sp>
      <p:pic>
        <p:nvPicPr>
          <p:cNvPr id="4098" name="Picture 2" descr="orthogonal basis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49911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60232" y="2492896"/>
                <a:ext cx="194421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i="1" u="sng" dirty="0" smtClean="0"/>
                  <a:t>a</a:t>
                </a:r>
                <a:r>
                  <a:rPr lang="en-US" altLang="ko-KR" dirty="0" smtClean="0"/>
                  <a:t> = </a:t>
                </a:r>
                <a:r>
                  <a:rPr lang="en-US" altLang="ko-KR" i="1" u="sng" dirty="0" smtClean="0"/>
                  <a:t>v</a:t>
                </a:r>
                <a:r>
                  <a:rPr lang="en-US" altLang="ko-KR" dirty="0" smtClean="0"/>
                  <a:t> + </a:t>
                </a:r>
                <a:r>
                  <a:rPr lang="en-US" altLang="ko-KR" i="1" u="sng" dirty="0" smtClean="0"/>
                  <a:t>w</a:t>
                </a:r>
                <a:r>
                  <a:rPr lang="en-US" altLang="ko-KR" dirty="0" smtClean="0"/>
                  <a:t> + </a:t>
                </a:r>
                <a:r>
                  <a:rPr lang="en-US" altLang="ko-KR" i="1" u="sng" dirty="0" smtClean="0"/>
                  <a:t>u</a:t>
                </a:r>
                <a:r>
                  <a:rPr lang="en-US" altLang="ko-KR" dirty="0" smtClean="0"/>
                  <a:t>, </a:t>
                </a:r>
              </a:p>
              <a:p>
                <a:endParaRPr lang="en-US" altLang="ko-KR" dirty="0"/>
              </a:p>
              <a:p>
                <a:r>
                  <a:rPr lang="en-US" altLang="ko-KR" dirty="0" smtClean="0"/>
                  <a:t>  where</a:t>
                </a:r>
              </a:p>
              <a:p>
                <a:r>
                  <a:rPr lang="en-US" altLang="ko-KR" i="1" dirty="0" smtClean="0"/>
                  <a:t>  </a:t>
                </a:r>
                <a:r>
                  <a:rPr lang="en-US" altLang="ko-KR" i="1" u="sng" dirty="0" smtClean="0"/>
                  <a:t>v</a:t>
                </a:r>
                <a:r>
                  <a:rPr lang="en-US" altLang="ko-KR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v</m:t>
                    </m:r>
                    <m:r>
                      <a:rPr lang="en-US" altLang="ko-KR" b="0" i="0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 smtClean="0"/>
                  <a:t>,</a:t>
                </a:r>
              </a:p>
              <a:p>
                <a:r>
                  <a:rPr lang="en-US" altLang="ko-KR" i="1" dirty="0" smtClean="0"/>
                  <a:t>  </a:t>
                </a:r>
                <a:r>
                  <a:rPr lang="en-US" altLang="ko-KR" i="1" u="sng" dirty="0" smtClean="0"/>
                  <a:t>w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w</m:t>
                    </m:r>
                    <m:r>
                      <a:rPr lang="en-US" altLang="ko-KR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i="1" dirty="0" smtClean="0"/>
                  <a:t>  </a:t>
                </a:r>
                <a:r>
                  <a:rPr lang="en-US" altLang="ko-KR" i="1" u="sng" dirty="0" smtClean="0"/>
                  <a:t>u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u</m:t>
                    </m:r>
                    <m:r>
                      <a:rPr lang="en-US" altLang="ko-KR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2492896"/>
                <a:ext cx="1944216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2830" t="-1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46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Recap.</a:t>
            </a:r>
            <a:endParaRPr lang="ko-KR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1108" y="764704"/>
                <a:ext cx="7992888" cy="723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 smtClean="0"/>
                  <a:t>In vector spac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R" sz="2000" i="1" u="sng" dirty="0"/>
                          <m:t>n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(real space whose order is </a:t>
                </a:r>
                <a:r>
                  <a:rPr lang="en-US" altLang="ko-KR" sz="2000" i="1" u="sng" dirty="0"/>
                  <a:t>n</a:t>
                </a:r>
                <a:r>
                  <a:rPr lang="en-US" altLang="ko-KR" sz="2000" dirty="0" smtClean="0"/>
                  <a:t>), </a:t>
                </a:r>
              </a:p>
              <a:p>
                <a:r>
                  <a:rPr lang="en-US" altLang="ko-KR" sz="2000" dirty="0" smtClean="0"/>
                  <a:t>linear combination of </a:t>
                </a:r>
                <a:r>
                  <a:rPr lang="en-US" altLang="ko-KR" sz="2000" i="1" u="sng" dirty="0" smtClean="0"/>
                  <a:t>n</a:t>
                </a:r>
                <a:r>
                  <a:rPr lang="en-US" altLang="ko-KR" sz="2000" dirty="0" smtClean="0"/>
                  <a:t> basis could make all points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08" y="764704"/>
                <a:ext cx="7992888" cy="723275"/>
              </a:xfrm>
              <a:prstGeom prst="rect">
                <a:avLst/>
              </a:prstGeom>
              <a:blipFill rotWithShape="1">
                <a:blip r:embed="rId2"/>
                <a:stretch>
                  <a:fillRect l="-839" t="-2521" b="-13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-5808" y="6462681"/>
            <a:ext cx="8214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https</a:t>
            </a:r>
            <a:r>
              <a:rPr lang="en-US" altLang="ko-KR" sz="1000" dirty="0"/>
              <a:t>://</a:t>
            </a:r>
            <a:r>
              <a:rPr lang="en-US" altLang="ko-KR" sz="1000" dirty="0" err="1" smtClean="0"/>
              <a:t>www.mathsisfun.com</a:t>
            </a:r>
            <a:r>
              <a:rPr lang="en-US" altLang="ko-KR" sz="1000" dirty="0" smtClean="0"/>
              <a:t>/calculus/</a:t>
            </a:r>
            <a:r>
              <a:rPr lang="en-US" altLang="ko-KR" sz="1000" dirty="0" err="1" smtClean="0"/>
              <a:t>fourier-series.html</a:t>
            </a:r>
            <a:endParaRPr lang="en-US" altLang="ko-KR" sz="10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>
                <a:hlinkClick r:id="rId3"/>
              </a:rPr>
              <a:t>https://</a:t>
            </a:r>
            <a:r>
              <a:rPr lang="en-US" altLang="ko-KR" sz="1000" dirty="0" err="1">
                <a:hlinkClick r:id="rId3"/>
              </a:rPr>
              <a:t>www.youtube.com</a:t>
            </a:r>
            <a:r>
              <a:rPr lang="en-US" altLang="ko-KR" sz="1000" dirty="0">
                <a:hlinkClick r:id="rId3"/>
              </a:rPr>
              <a:t>/</a:t>
            </a:r>
            <a:r>
              <a:rPr lang="en-US" altLang="ko-KR" sz="1000" dirty="0" err="1">
                <a:hlinkClick r:id="rId3"/>
              </a:rPr>
              <a:t>watch?time_continue</a:t>
            </a:r>
            <a:r>
              <a:rPr lang="en-US" altLang="ko-KR" sz="1000" dirty="0">
                <a:hlinkClick r:id="rId3"/>
              </a:rPr>
              <a:t>=</a:t>
            </a:r>
            <a:r>
              <a:rPr lang="en-US" altLang="ko-KR" sz="1000" dirty="0" err="1">
                <a:hlinkClick r:id="rId3"/>
              </a:rPr>
              <a:t>5&amp;v</a:t>
            </a:r>
            <a:r>
              <a:rPr lang="en-US" altLang="ko-KR" sz="1000" dirty="0">
                <a:hlinkClick r:id="rId3"/>
              </a:rPr>
              <a:t>=</a:t>
            </a:r>
            <a:r>
              <a:rPr lang="en-US" altLang="ko-KR" sz="1000" dirty="0" err="1">
                <a:hlinkClick r:id="rId3"/>
              </a:rPr>
              <a:t>7JRwjCpKewQ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6660232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 smtClean="0"/>
              <a:t>a</a:t>
            </a:r>
            <a:r>
              <a:rPr lang="en-US" altLang="ko-KR" dirty="0" smtClean="0"/>
              <a:t> = </a:t>
            </a:r>
            <a:r>
              <a:rPr lang="en-US" altLang="ko-KR" i="1" u="sng" dirty="0" smtClean="0"/>
              <a:t>v</a:t>
            </a:r>
            <a:r>
              <a:rPr lang="en-US" altLang="ko-KR" dirty="0" smtClean="0"/>
              <a:t> + </a:t>
            </a:r>
            <a:r>
              <a:rPr lang="en-US" altLang="ko-KR" i="1" u="sng" dirty="0" smtClean="0"/>
              <a:t>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108" y="1700808"/>
            <a:ext cx="8461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Likewise in real space, orthogonal functions could make all functions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27" y="2548369"/>
            <a:ext cx="32956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27599" y="268723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u="sng" dirty="0" smtClean="0"/>
              <a:t>v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27599" y="364502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u="sng" dirty="0" smtClean="0"/>
              <a:t>w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27599" y="50131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i="1" u="sng" dirty="0" smtClean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68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806281"/>
            <a:ext cx="3744416" cy="348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Idea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1108" y="76470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Approximate arbitrary data (generated by specific function) using linear combination of </a:t>
            </a:r>
            <a:r>
              <a:rPr lang="en-US" altLang="ko-KR" sz="2000" b="1" u="sng" dirty="0" smtClean="0"/>
              <a:t>orthogonal</a:t>
            </a:r>
            <a:r>
              <a:rPr lang="en-US" altLang="ko-KR" sz="2000" dirty="0" smtClean="0"/>
              <a:t> functions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1108" y="1521513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-. same as linear regression</a:t>
            </a:r>
            <a:endParaRPr lang="ko-KR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491880" y="2878289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Y = W*X + b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-5808" y="6611779"/>
            <a:ext cx="82142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* https://</a:t>
            </a:r>
            <a:r>
              <a:rPr lang="en-US" altLang="ko-KR" sz="1000" dirty="0" err="1"/>
              <a:t>www.jeremyjordan.me</a:t>
            </a:r>
            <a:r>
              <a:rPr lang="en-US" altLang="ko-KR" sz="1000" dirty="0"/>
              <a:t>/linear-regression/</a:t>
            </a:r>
            <a:endParaRPr lang="ko-KR" altLang="en-US" sz="10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4572000" y="2518249"/>
            <a:ext cx="216024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3928" y="2179695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data estimated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512080" y="2214248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weights</a:t>
            </a:r>
            <a:endParaRPr lang="ko-KR" altLang="en-US" sz="16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5163671" y="2518249"/>
            <a:ext cx="416441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868145" y="2698269"/>
            <a:ext cx="648071" cy="2145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13122" y="2467001"/>
            <a:ext cx="1415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(bias) weight</a:t>
            </a:r>
            <a:endParaRPr lang="ko-KR" altLang="en-US" sz="16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 flipV="1">
            <a:off x="5371891" y="3247621"/>
            <a:ext cx="1144325" cy="2067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613122" y="3281719"/>
            <a:ext cx="1775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inputs (orthogonal   </a:t>
            </a:r>
            <a:br>
              <a:rPr lang="en-US" altLang="ko-KR" sz="1600" dirty="0" smtClean="0"/>
            </a:br>
            <a:r>
              <a:rPr lang="en-US" altLang="ko-KR" sz="1600" dirty="0" smtClean="0"/>
              <a:t> functions)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087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Principle Idea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1108" y="76470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Approximate arbitrary data (generated by specific function) using linear combination of </a:t>
            </a:r>
            <a:r>
              <a:rPr lang="en-US" altLang="ko-KR" sz="2000" b="1" u="sng" dirty="0" smtClean="0"/>
              <a:t>orthogonal</a:t>
            </a:r>
            <a:r>
              <a:rPr lang="en-US" altLang="ko-KR" sz="2000" dirty="0" smtClean="0"/>
              <a:t> functions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1108" y="1521513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-. </a:t>
            </a:r>
            <a:r>
              <a:rPr lang="en-US" altLang="ko-KR" sz="2000" b="1" u="sng" dirty="0" smtClean="0"/>
              <a:t>Fourier use exponential functions as orthogonal functions </a:t>
            </a:r>
            <a:endParaRPr lang="ko-KR" altLang="en-US" sz="2000" b="1" u="sng" dirty="0"/>
          </a:p>
        </p:txBody>
      </p:sp>
      <p:sp>
        <p:nvSpPr>
          <p:cNvPr id="11" name="직사각형 10"/>
          <p:cNvSpPr/>
          <p:nvPr/>
        </p:nvSpPr>
        <p:spPr>
          <a:xfrm>
            <a:off x="-5808" y="6457890"/>
            <a:ext cx="8214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https</a:t>
            </a:r>
            <a:r>
              <a:rPr lang="en-US" altLang="ko-KR" sz="1000" dirty="0"/>
              <a:t>://</a:t>
            </a:r>
            <a:r>
              <a:rPr lang="en-US" altLang="ko-KR" sz="1000" dirty="0" err="1" smtClean="0"/>
              <a:t>news.cnrs.fr</a:t>
            </a:r>
            <a:r>
              <a:rPr lang="en-US" altLang="ko-KR" sz="1000" dirty="0" smtClean="0"/>
              <a:t>/articles/joseph-</a:t>
            </a:r>
            <a:r>
              <a:rPr lang="en-US" altLang="ko-KR" sz="1000" dirty="0" err="1" smtClean="0"/>
              <a:t>fourier</a:t>
            </a:r>
            <a:r>
              <a:rPr lang="en-US" altLang="ko-KR" sz="1000" dirty="0" smtClean="0"/>
              <a:t>-is-still-transforming-science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err="1">
                <a:hlinkClick r:id="rId2"/>
              </a:rPr>
              <a:t>www.youtube.com</a:t>
            </a:r>
            <a:r>
              <a:rPr lang="en-US" altLang="ko-KR" sz="1000" dirty="0">
                <a:hlinkClick r:id="rId2"/>
              </a:rPr>
              <a:t>/</a:t>
            </a:r>
            <a:r>
              <a:rPr lang="en-US" altLang="ko-KR" sz="1000" dirty="0" err="1">
                <a:hlinkClick r:id="rId2"/>
              </a:rPr>
              <a:t>watch?v</a:t>
            </a:r>
            <a:r>
              <a:rPr lang="en-US" altLang="ko-KR" sz="1000" dirty="0">
                <a:hlinkClick r:id="rId2"/>
              </a:rPr>
              <a:t>=</a:t>
            </a:r>
            <a:r>
              <a:rPr lang="en-US" altLang="ko-KR" sz="1000" dirty="0" err="1">
                <a:hlinkClick r:id="rId2"/>
              </a:rPr>
              <a:t>lhWs6ELlGco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7170" name="Picture 2" descr="https://news.cnrs.fr/sites/default/files/styles/visuel_principal/public/assets/images/3159891_72dpi.jpg?itok=YtbCxiQ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8" y="2060848"/>
            <a:ext cx="9149808" cy="43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young\Pictures\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29201" r="61004" b="49376"/>
          <a:stretch/>
        </p:blipFill>
        <p:spPr bwMode="auto">
          <a:xfrm>
            <a:off x="539552" y="3140968"/>
            <a:ext cx="3172968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H="1">
            <a:off x="909852" y="2975466"/>
            <a:ext cx="216024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780" y="26369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data estimated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5255" y="27090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weights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386846" y="3013013"/>
            <a:ext cx="416441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803288" y="3789040"/>
            <a:ext cx="184536" cy="64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10569" y="4437112"/>
            <a:ext cx="1775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inputs (orthogonal   </a:t>
            </a:r>
            <a:br>
              <a:rPr lang="en-US" altLang="ko-KR" sz="1600" dirty="0" smtClean="0"/>
            </a:br>
            <a:r>
              <a:rPr lang="en-US" altLang="ko-KR" sz="1600" dirty="0" smtClean="0"/>
              <a:t> functions)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663932" y="3335506"/>
            <a:ext cx="967591" cy="45353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39872" y="3392996"/>
            <a:ext cx="158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idea of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fourier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2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Principle Idea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1108" y="76470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Approximate arbitrary data (generated by specific function) using linear combination of </a:t>
            </a:r>
            <a:r>
              <a:rPr lang="en-US" altLang="ko-KR" sz="2000" b="1" u="sng" dirty="0" smtClean="0"/>
              <a:t>orthogonal</a:t>
            </a:r>
            <a:r>
              <a:rPr lang="en-US" altLang="ko-KR" sz="2000" dirty="0" smtClean="0"/>
              <a:t> functions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1108" y="1521513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-. </a:t>
            </a:r>
            <a:r>
              <a:rPr lang="en-US" altLang="ko-KR" sz="2000" b="1" u="sng" dirty="0"/>
              <a:t>Fourier use exponential functions as orthogonal functions </a:t>
            </a:r>
            <a:endParaRPr lang="ko-KR" altLang="en-US" sz="2000" b="1" u="sng" dirty="0"/>
          </a:p>
        </p:txBody>
      </p:sp>
      <p:sp>
        <p:nvSpPr>
          <p:cNvPr id="11" name="직사각형 10"/>
          <p:cNvSpPr/>
          <p:nvPr/>
        </p:nvSpPr>
        <p:spPr>
          <a:xfrm>
            <a:off x="-5808" y="6457890"/>
            <a:ext cx="8214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https</a:t>
            </a:r>
            <a:r>
              <a:rPr lang="en-US" altLang="ko-KR" sz="1000" dirty="0"/>
              <a:t>://</a:t>
            </a:r>
            <a:r>
              <a:rPr lang="en-US" altLang="ko-KR" sz="1000" dirty="0" err="1" smtClean="0"/>
              <a:t>news.cnrs.fr</a:t>
            </a:r>
            <a:r>
              <a:rPr lang="en-US" altLang="ko-KR" sz="1000" dirty="0" smtClean="0"/>
              <a:t>/articles/joseph-</a:t>
            </a:r>
            <a:r>
              <a:rPr lang="en-US" altLang="ko-KR" sz="1000" dirty="0" err="1" smtClean="0"/>
              <a:t>fourier</a:t>
            </a:r>
            <a:r>
              <a:rPr lang="en-US" altLang="ko-KR" sz="1000" dirty="0" smtClean="0"/>
              <a:t>-is-still-transforming-science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err="1">
                <a:hlinkClick r:id="rId2"/>
              </a:rPr>
              <a:t>www.youtube.com</a:t>
            </a:r>
            <a:r>
              <a:rPr lang="en-US" altLang="ko-KR" sz="1000" dirty="0">
                <a:hlinkClick r:id="rId2"/>
              </a:rPr>
              <a:t>/</a:t>
            </a:r>
            <a:r>
              <a:rPr lang="en-US" altLang="ko-KR" sz="1000" dirty="0" err="1">
                <a:hlinkClick r:id="rId2"/>
              </a:rPr>
              <a:t>watch?v</a:t>
            </a:r>
            <a:r>
              <a:rPr lang="en-US" altLang="ko-KR" sz="1000" dirty="0">
                <a:hlinkClick r:id="rId2"/>
              </a:rPr>
              <a:t>=</a:t>
            </a:r>
            <a:r>
              <a:rPr lang="en-US" altLang="ko-KR" sz="1000" dirty="0" err="1">
                <a:hlinkClick r:id="rId2"/>
              </a:rPr>
              <a:t>lhWs6ELlGco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7170" name="Picture 2" descr="https://news.cnrs.fr/sites/default/files/styles/visuel_principal/public/assets/images/3159891_72dpi.jpg?itok=YtbCxiQ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8" y="2060848"/>
            <a:ext cx="9149808" cy="43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young\Pictures\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29201" r="61004" b="49376"/>
          <a:stretch/>
        </p:blipFill>
        <p:spPr bwMode="auto">
          <a:xfrm>
            <a:off x="539552" y="3140968"/>
            <a:ext cx="3172968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H="1">
            <a:off x="909852" y="2975466"/>
            <a:ext cx="216024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780" y="26369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data estimated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5255" y="27090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weights</a:t>
            </a:r>
            <a:endParaRPr lang="ko-KR" altLang="en-US" sz="1600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386846" y="3013013"/>
            <a:ext cx="416441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2803288" y="3789040"/>
            <a:ext cx="184536" cy="6480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10569" y="4437112"/>
            <a:ext cx="1775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inputs (orthogonal   </a:t>
            </a:r>
            <a:br>
              <a:rPr lang="en-US" altLang="ko-KR" sz="1600" dirty="0" smtClean="0"/>
            </a:br>
            <a:r>
              <a:rPr lang="en-US" altLang="ko-KR" sz="1600" dirty="0" smtClean="0"/>
              <a:t> functions)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663932" y="3335506"/>
            <a:ext cx="967591" cy="45353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39872" y="3392996"/>
            <a:ext cx="158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idea of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fourier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1334097" y="4110232"/>
            <a:ext cx="429591" cy="8001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0514" y="4901011"/>
            <a:ext cx="1775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linear </a:t>
            </a:r>
          </a:p>
          <a:p>
            <a:r>
              <a:rPr lang="en-US" altLang="ko-KR" sz="1600" b="1" dirty="0" smtClean="0"/>
              <a:t>combination</a:t>
            </a:r>
            <a:endParaRPr lang="ko-KR" altLang="en-US" sz="1600" b="1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1976389" y="2420888"/>
            <a:ext cx="618677" cy="7547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52250" y="2052137"/>
            <a:ext cx="3503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In real space, the </a:t>
            </a:r>
            <a:r>
              <a:rPr lang="en-US" altLang="ko-KR" sz="1600" b="1" dirty="0" err="1" smtClean="0"/>
              <a:t>num</a:t>
            </a:r>
            <a:r>
              <a:rPr lang="en-US" altLang="ko-KR" sz="1600" b="1" dirty="0" smtClean="0"/>
              <a:t> of orthogonal basis is infinity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8606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6064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Principle Idea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31108" y="764704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Weights </a:t>
            </a:r>
            <a:r>
              <a:rPr lang="en-US" altLang="ko-KR" sz="2000" dirty="0"/>
              <a:t>is correlation score of data (estimated) and orthogonal functions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-5808" y="6457890"/>
            <a:ext cx="82142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dirty="0" smtClean="0"/>
              <a:t>https</a:t>
            </a:r>
            <a:r>
              <a:rPr lang="en-US" altLang="ko-KR" sz="1000" dirty="0"/>
              <a:t>://</a:t>
            </a:r>
            <a:r>
              <a:rPr lang="en-US" altLang="ko-KR" sz="1000" dirty="0" err="1" smtClean="0"/>
              <a:t>news.cnrs.fr</a:t>
            </a:r>
            <a:r>
              <a:rPr lang="en-US" altLang="ko-KR" sz="1000" dirty="0" smtClean="0"/>
              <a:t>/articles/joseph-</a:t>
            </a:r>
            <a:r>
              <a:rPr lang="en-US" altLang="ko-KR" sz="1000" dirty="0" err="1" smtClean="0"/>
              <a:t>fourier</a:t>
            </a:r>
            <a:r>
              <a:rPr lang="en-US" altLang="ko-KR" sz="1000" dirty="0" smtClean="0"/>
              <a:t>-is-still-transforming-science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ko-KR" sz="1000" dirty="0">
                <a:hlinkClick r:id="rId2"/>
              </a:rPr>
              <a:t>https://</a:t>
            </a:r>
            <a:r>
              <a:rPr lang="en-US" altLang="ko-KR" sz="1000" dirty="0" err="1">
                <a:hlinkClick r:id="rId2"/>
              </a:rPr>
              <a:t>www.youtube.com</a:t>
            </a:r>
            <a:r>
              <a:rPr lang="en-US" altLang="ko-KR" sz="1000" dirty="0">
                <a:hlinkClick r:id="rId2"/>
              </a:rPr>
              <a:t>/</a:t>
            </a:r>
            <a:r>
              <a:rPr lang="en-US" altLang="ko-KR" sz="1000" dirty="0" err="1">
                <a:hlinkClick r:id="rId2"/>
              </a:rPr>
              <a:t>watch?v</a:t>
            </a:r>
            <a:r>
              <a:rPr lang="en-US" altLang="ko-KR" sz="1000" dirty="0">
                <a:hlinkClick r:id="rId2"/>
              </a:rPr>
              <a:t>=</a:t>
            </a:r>
            <a:r>
              <a:rPr lang="en-US" altLang="ko-KR" sz="1000" dirty="0" err="1">
                <a:hlinkClick r:id="rId2"/>
              </a:rPr>
              <a:t>lhWs6ELlGco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pic>
        <p:nvPicPr>
          <p:cNvPr id="7170" name="Picture 2" descr="https://news.cnrs.fr/sites/default/files/styles/visuel_principal/public/assets/images/3159891_72dpi.jpg?itok=YtbCxiQ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08" y="2060848"/>
            <a:ext cx="9149808" cy="438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young\Pictures\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29201" r="61004" b="49376"/>
          <a:stretch/>
        </p:blipFill>
        <p:spPr bwMode="auto">
          <a:xfrm>
            <a:off x="539552" y="3140968"/>
            <a:ext cx="3172968" cy="96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/>
          <p:cNvCxnSpPr/>
          <p:nvPr/>
        </p:nvCxnSpPr>
        <p:spPr>
          <a:xfrm flipH="1">
            <a:off x="909852" y="2975466"/>
            <a:ext cx="216024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1780" y="26369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data estimated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5255" y="2709012"/>
            <a:ext cx="186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/>
              <a:t>weights</a:t>
            </a:r>
            <a:endParaRPr lang="ko-KR" altLang="en-US" sz="1600" b="1" u="sng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2386846" y="3013013"/>
            <a:ext cx="416441" cy="3600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663932" y="3335506"/>
            <a:ext cx="967591" cy="453534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39872" y="3392996"/>
            <a:ext cx="158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idea of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fourier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201309"/>
            <a:ext cx="3172969" cy="90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01477" y="5122338"/>
            <a:ext cx="39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 smtClean="0"/>
              <a:t>weights is correlation score of </a:t>
            </a:r>
            <a:r>
              <a:rPr lang="en-US" altLang="ko-KR" sz="1600" b="1" u="sng" dirty="0"/>
              <a:t>data </a:t>
            </a:r>
            <a:r>
              <a:rPr lang="en-US" altLang="ko-KR" sz="1600" b="1" u="sng" dirty="0" smtClean="0"/>
              <a:t>(estimated) and orthogonal functions</a:t>
            </a:r>
            <a:endParaRPr lang="ko-KR" altLang="en-US" sz="1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431108" y="1521513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-. that is, </a:t>
            </a:r>
            <a:r>
              <a:rPr lang="en-US" altLang="ko-KR" sz="2000" b="1" u="sng" dirty="0"/>
              <a:t>if some orthogonal function </a:t>
            </a:r>
            <a:r>
              <a:rPr lang="en-US" altLang="ko-KR" sz="2000" b="1" u="sng" dirty="0" smtClean="0"/>
              <a:t>related to </a:t>
            </a:r>
            <a:r>
              <a:rPr lang="en-US" altLang="ko-KR" sz="2000" b="1" u="sng" dirty="0"/>
              <a:t>data </a:t>
            </a:r>
            <a:r>
              <a:rPr lang="en-US" altLang="ko-KR" sz="2000" b="1" u="sng" dirty="0" smtClean="0"/>
              <a:t>have  </a:t>
            </a:r>
            <a:br>
              <a:rPr lang="en-US" altLang="ko-KR" sz="2000" b="1" u="sng" dirty="0" smtClean="0"/>
            </a:br>
            <a:r>
              <a:rPr lang="en-US" altLang="ko-KR" sz="2000" b="1" dirty="0" smtClean="0"/>
              <a:t>   </a:t>
            </a:r>
            <a:r>
              <a:rPr lang="en-US" altLang="ko-KR" sz="2000" b="1" u="sng" dirty="0" smtClean="0"/>
              <a:t>more weight </a:t>
            </a:r>
            <a:r>
              <a:rPr lang="en-US" altLang="ko-KR" sz="2000" b="1" u="sng" dirty="0"/>
              <a:t>score</a:t>
            </a:r>
            <a:endParaRPr lang="ko-KR" altLang="en-US" sz="2000" b="1" u="sng" dirty="0"/>
          </a:p>
        </p:txBody>
      </p:sp>
    </p:spTree>
    <p:extLst>
      <p:ext uri="{BB962C8B-B14F-4D97-AF65-F5344CB8AC3E}">
        <p14:creationId xmlns:p14="http://schemas.microsoft.com/office/powerpoint/2010/main" val="354226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491</Words>
  <Application>Microsoft Office PowerPoint</Application>
  <PresentationFormat>화면 슬라이드 쇼(4:3)</PresentationFormat>
  <Paragraphs>99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Fourier Series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Series</dc:title>
  <dc:creator>Microsoft Corporation</dc:creator>
  <cp:lastModifiedBy>Windows 사용자</cp:lastModifiedBy>
  <cp:revision>70</cp:revision>
  <dcterms:created xsi:type="dcterms:W3CDTF">2006-10-05T04:04:58Z</dcterms:created>
  <dcterms:modified xsi:type="dcterms:W3CDTF">2018-11-07T07:00:28Z</dcterms:modified>
</cp:coreProperties>
</file>