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Prophet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46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9269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Seasonality (Smoothing) Parameter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06084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Holiday (Smoothing) Parameter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45206" y="692696"/>
                <a:ext cx="406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06" y="692696"/>
                <a:ext cx="40671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45206" y="2060848"/>
                <a:ext cx="406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06" y="2060848"/>
                <a:ext cx="4067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45206" y="4365104"/>
                <a:ext cx="377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dirty="0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06" y="4365104"/>
                <a:ext cx="37715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9552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adjust trend flexibility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692696"/>
            <a:ext cx="280831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strength of the seasonality component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78807" y="2924944"/>
            <a:ext cx="546540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seasonality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holiday </a:t>
            </a:r>
            <a:r>
              <a:rPr lang="ko-KR" altLang="en-US" dirty="0" smtClean="0"/>
              <a:t>자동 탐지 할 수 있나 </a:t>
            </a:r>
            <a:r>
              <a:rPr lang="en-US" altLang="ko-KR" dirty="0" smtClean="0"/>
              <a:t>... 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8807" y="3511844"/>
            <a:ext cx="546540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change point </a:t>
            </a:r>
            <a:r>
              <a:rPr lang="ko-KR" altLang="en-US" dirty="0" smtClean="0"/>
              <a:t>자동 탐지 할 수 있나 </a:t>
            </a:r>
            <a:r>
              <a:rPr lang="en-US" altLang="ko-KR" dirty="0" smtClean="0"/>
              <a:t>... 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36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3283243"/>
            <a:ext cx="4162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634800"/>
            <a:ext cx="4162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888" y="253479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Decomposable time series model (Harvey &amp; Peters, 1990)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123728" y="1268760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1888" y="1412776"/>
            <a:ext cx="210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Time series data 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at time 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178210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trend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periodic changes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holiday effect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699792" y="126876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  <a:endCxn id="1026" idx="2"/>
          </p:cNvCxnSpPr>
          <p:nvPr/>
        </p:nvCxnSpPr>
        <p:spPr>
          <a:xfrm flipV="1">
            <a:off x="4283968" y="1368225"/>
            <a:ext cx="288033" cy="41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52120" y="1340768"/>
            <a:ext cx="216025" cy="386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~ N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6444208" y="1268760"/>
            <a:ext cx="576064" cy="45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1888" y="2636912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Multiplicative seasonality, where the seasonal effect is a factor that </a:t>
            </a:r>
          </a:p>
          <a:p>
            <a:r>
              <a:rPr lang="en-US" altLang="ko-KR" dirty="0" smtClean="0"/>
              <a:t>multiplies </a:t>
            </a:r>
            <a:r>
              <a:rPr lang="en-US" altLang="ko-KR" i="1" dirty="0" smtClean="0"/>
              <a:t>g(t)</a:t>
            </a:r>
            <a:r>
              <a:rPr lang="en-US" altLang="ko-KR" dirty="0" smtClean="0"/>
              <a:t>, can be accomplished through a log transform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정확히 식이 어떻게 되지 </a:t>
            </a:r>
            <a:r>
              <a:rPr lang="en-US" altLang="ko-KR" dirty="0" smtClean="0"/>
              <a:t>...?)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5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634800"/>
            <a:ext cx="4162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888" y="253479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Decomposable time series model (Harvey &amp; Peters, 1990)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123728" y="1268760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1888" y="1412776"/>
            <a:ext cx="210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Time series data 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at time 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178210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trend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periodic changes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holiday effect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699792" y="126876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  <a:endCxn id="1026" idx="2"/>
          </p:cNvCxnSpPr>
          <p:nvPr/>
        </p:nvCxnSpPr>
        <p:spPr>
          <a:xfrm flipV="1">
            <a:off x="4283968" y="1368225"/>
            <a:ext cx="288033" cy="41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52120" y="1340768"/>
            <a:ext cx="216025" cy="386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~ N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6444208" y="1268760"/>
            <a:ext cx="576064" cy="45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445124"/>
            <a:ext cx="4000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>
            <a:off x="2699792" y="2089884"/>
            <a:ext cx="216024" cy="61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364088" y="2399402"/>
            <a:ext cx="504057" cy="30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88147" y="21425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carrying capacity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>
            <a:stCxn id="28" idx="0"/>
          </p:cNvCxnSpPr>
          <p:nvPr/>
        </p:nvCxnSpPr>
        <p:spPr>
          <a:xfrm flipV="1">
            <a:off x="4770022" y="3397624"/>
            <a:ext cx="234026" cy="46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77934" y="38610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growth rate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30" idx="0"/>
          </p:cNvCxnSpPr>
          <p:nvPr/>
        </p:nvCxnSpPr>
        <p:spPr>
          <a:xfrm flipH="1" flipV="1">
            <a:off x="6012160" y="3356992"/>
            <a:ext cx="40702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27099" y="38610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offset parameter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788146" y="2426441"/>
            <a:ext cx="296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i.e. the number of people that have access to the internet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>
            <a:endCxn id="2" idx="1"/>
          </p:cNvCxnSpPr>
          <p:nvPr/>
        </p:nvCxnSpPr>
        <p:spPr>
          <a:xfrm>
            <a:off x="1979712" y="2921374"/>
            <a:ext cx="592038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1555" y="2560517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logistic </a:t>
            </a:r>
          </a:p>
          <a:p>
            <a:pPr algn="ctr"/>
            <a:r>
              <a:rPr lang="en-US" altLang="ko-KR" sz="1400" dirty="0" smtClean="0"/>
              <a:t>growth </a:t>
            </a:r>
          </a:p>
          <a:p>
            <a:pPr algn="ctr"/>
            <a:r>
              <a:rPr lang="en-US" altLang="ko-KR" sz="1400" dirty="0" smtClean="0"/>
              <a:t>model</a:t>
            </a:r>
            <a:endParaRPr lang="en-US" altLang="ko-KR" sz="1400" dirty="0"/>
          </a:p>
          <a:p>
            <a:pPr algn="ctr"/>
            <a:r>
              <a:rPr lang="en-US" altLang="ko-KR" sz="1400" dirty="0" smtClean="0"/>
              <a:t>(Basic form)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51520" y="2037314"/>
            <a:ext cx="194421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Nonlinear, Saturating Growth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1850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22" y="2581858"/>
            <a:ext cx="5049524" cy="800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634800"/>
            <a:ext cx="4162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888" y="253479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Decomposable time series model (Harvey &amp; Peters, 1990)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123728" y="1268760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1888" y="1412776"/>
            <a:ext cx="210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Time series data 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at time 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178210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trend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periodic changes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holiday effect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699792" y="126876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  <a:endCxn id="1026" idx="2"/>
          </p:cNvCxnSpPr>
          <p:nvPr/>
        </p:nvCxnSpPr>
        <p:spPr>
          <a:xfrm flipV="1">
            <a:off x="4283968" y="1368225"/>
            <a:ext cx="288033" cy="41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52120" y="1340768"/>
            <a:ext cx="216025" cy="386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~ N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6444208" y="1268760"/>
            <a:ext cx="576064" cy="45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99792" y="2089884"/>
            <a:ext cx="216024" cy="61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364088" y="2399402"/>
            <a:ext cx="504057" cy="30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8" idx="0"/>
          </p:cNvCxnSpPr>
          <p:nvPr/>
        </p:nvCxnSpPr>
        <p:spPr>
          <a:xfrm flipV="1">
            <a:off x="4283968" y="3397624"/>
            <a:ext cx="234026" cy="463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91880" y="38610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growth rate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30" idx="0"/>
          </p:cNvCxnSpPr>
          <p:nvPr/>
        </p:nvCxnSpPr>
        <p:spPr>
          <a:xfrm flipV="1">
            <a:off x="6012160" y="3356992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20072" y="38610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offset parameter</a:t>
            </a:r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788146" y="2426441"/>
            <a:ext cx="2960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i.e. the number of people that have access to the internet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979712" y="3038823"/>
            <a:ext cx="592038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1555" y="26779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Piecewise</a:t>
            </a:r>
          </a:p>
          <a:p>
            <a:pPr algn="ctr"/>
            <a:r>
              <a:rPr lang="en-US" altLang="ko-KR" sz="1400" dirty="0" smtClean="0"/>
              <a:t>logistic </a:t>
            </a:r>
          </a:p>
          <a:p>
            <a:pPr algn="ctr"/>
            <a:r>
              <a:rPr lang="en-US" altLang="ko-KR" sz="1400" dirty="0" smtClean="0"/>
              <a:t>growth </a:t>
            </a:r>
          </a:p>
          <a:p>
            <a:pPr algn="ctr"/>
            <a:r>
              <a:rPr lang="en-US" altLang="ko-KR" sz="1400" dirty="0" smtClean="0"/>
              <a:t>model</a:t>
            </a:r>
            <a:endParaRPr lang="en-US" altLang="ko-KR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788146" y="2142582"/>
            <a:ext cx="3176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[Time varying] carrying capacity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572001" y="3429000"/>
            <a:ext cx="43204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32008" y="429309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add delta of growth rate</a:t>
            </a:r>
          </a:p>
          <a:p>
            <a:r>
              <a:rPr lang="en-US" altLang="ko-KR" sz="1400" dirty="0" smtClean="0"/>
              <a:t>after change point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078" y="4228426"/>
            <a:ext cx="2243809" cy="10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51520" y="2037314"/>
            <a:ext cx="194421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Nonlinear, Saturating Growth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9266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634800"/>
            <a:ext cx="41624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1888" y="253479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Decomposable time series model (Harvey &amp; Peters, 1990)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123728" y="1268760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1888" y="1412776"/>
            <a:ext cx="210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Time series data </a:t>
            </a:r>
          </a:p>
          <a:p>
            <a:r>
              <a:rPr lang="en-US" altLang="ko-KR" sz="1400" dirty="0"/>
              <a:t>(</a:t>
            </a:r>
            <a:r>
              <a:rPr lang="en-US" altLang="ko-KR" sz="1400" dirty="0" smtClean="0"/>
              <a:t>at time t)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195736" y="178210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trend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periodic changes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holiday effect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699792" y="1268760"/>
            <a:ext cx="1008112" cy="51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0" idx="0"/>
            <a:endCxn id="1026" idx="2"/>
          </p:cNvCxnSpPr>
          <p:nvPr/>
        </p:nvCxnSpPr>
        <p:spPr>
          <a:xfrm flipV="1">
            <a:off x="4283968" y="1368225"/>
            <a:ext cx="288033" cy="413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5652120" y="1340768"/>
            <a:ext cx="216025" cy="386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04248" y="178210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error ~ N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6444208" y="1268760"/>
            <a:ext cx="576064" cy="458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99792" y="2089884"/>
            <a:ext cx="216024" cy="619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8" idx="0"/>
          </p:cNvCxnSpPr>
          <p:nvPr/>
        </p:nvCxnSpPr>
        <p:spPr>
          <a:xfrm flipV="1">
            <a:off x="3779913" y="3330556"/>
            <a:ext cx="40128" cy="530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7825" y="38610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growth rate</a:t>
            </a:r>
            <a:endParaRPr lang="ko-KR" altLang="en-US" sz="1400" dirty="0"/>
          </a:p>
        </p:txBody>
      </p:sp>
      <p:cxnSp>
        <p:nvCxnSpPr>
          <p:cNvPr id="29" name="직선 화살표 연결선 28"/>
          <p:cNvCxnSpPr>
            <a:stCxn id="30" idx="0"/>
          </p:cNvCxnSpPr>
          <p:nvPr/>
        </p:nvCxnSpPr>
        <p:spPr>
          <a:xfrm flipV="1">
            <a:off x="5508105" y="3330556"/>
            <a:ext cx="360040" cy="530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6017" y="386104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offset parameter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979712" y="3038823"/>
            <a:ext cx="592038" cy="0"/>
          </a:xfrm>
          <a:prstGeom prst="straightConnector1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1555" y="267796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Piecewise</a:t>
            </a:r>
          </a:p>
          <a:p>
            <a:pPr algn="ctr"/>
            <a:r>
              <a:rPr lang="en-US" altLang="ko-KR" sz="1400" dirty="0" smtClean="0"/>
              <a:t>logistic </a:t>
            </a:r>
          </a:p>
          <a:p>
            <a:pPr algn="ctr"/>
            <a:r>
              <a:rPr lang="en-US" altLang="ko-KR" sz="1400" dirty="0" smtClean="0"/>
              <a:t>growth </a:t>
            </a:r>
          </a:p>
          <a:p>
            <a:pPr algn="ctr"/>
            <a:r>
              <a:rPr lang="en-US" altLang="ko-KR" sz="1400" dirty="0" smtClean="0"/>
              <a:t>model</a:t>
            </a:r>
            <a:endParaRPr lang="en-US" altLang="ko-KR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067946" y="3370729"/>
            <a:ext cx="378548" cy="922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27953" y="4293096"/>
            <a:ext cx="1584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add delta of growth rate</a:t>
            </a:r>
          </a:p>
          <a:p>
            <a:r>
              <a:rPr lang="en-US" altLang="ko-KR" sz="1400" dirty="0" smtClean="0"/>
              <a:t>after change point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3" y="4228426"/>
            <a:ext cx="2243809" cy="101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51520" y="2339940"/>
            <a:ext cx="194421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Linear Trend</a:t>
            </a:r>
            <a:endParaRPr lang="ko-KR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081" y="2740006"/>
            <a:ext cx="49339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247203"/>
            <a:ext cx="26384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39752" y="5799653"/>
            <a:ext cx="331236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왜 </a:t>
            </a:r>
            <a:r>
              <a:rPr lang="en-US" altLang="ko-KR" dirty="0" err="1" smtClean="0"/>
              <a:t>laplace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분포를 쓰는지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왜 분포를 쓰는지 이해 안됨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16016" y="5369539"/>
            <a:ext cx="350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tau is estimated variance of data ... 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88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68760"/>
            <a:ext cx="4719261" cy="41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6056" y="314096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기본 날짜 </a:t>
            </a:r>
            <a:r>
              <a:rPr lang="en-US" altLang="ko-KR" dirty="0" smtClean="0">
                <a:solidFill>
                  <a:srgbClr val="FF0000"/>
                </a:solidFill>
              </a:rPr>
              <a:t>setting </a:t>
            </a:r>
            <a:r>
              <a:rPr lang="ko-KR" altLang="en-US" dirty="0" smtClean="0">
                <a:solidFill>
                  <a:srgbClr val="FF0000"/>
                </a:solidFill>
              </a:rPr>
              <a:t>이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day </a:t>
            </a:r>
            <a:r>
              <a:rPr lang="ko-KR" altLang="en-US" dirty="0" smtClean="0">
                <a:solidFill>
                  <a:srgbClr val="FF0000"/>
                </a:solidFill>
              </a:rPr>
              <a:t>로 가정되어 있음 </a:t>
            </a:r>
            <a:r>
              <a:rPr lang="en-US" altLang="ko-KR" dirty="0" smtClean="0">
                <a:solidFill>
                  <a:srgbClr val="FF0000"/>
                </a:solidFill>
              </a:rPr>
              <a:t>... 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39" y="1325869"/>
            <a:ext cx="3859935" cy="878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65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291</Words>
  <Application>Microsoft Office PowerPoint</Application>
  <PresentationFormat>화면 슬라이드 쇼(4:3)</PresentationFormat>
  <Paragraphs>76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Prophet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Prophet</dc:title>
  <dc:creator>Microsoft Corporation</dc:creator>
  <cp:lastModifiedBy>Windows 사용자</cp:lastModifiedBy>
  <cp:revision>34</cp:revision>
  <dcterms:created xsi:type="dcterms:W3CDTF">2006-10-05T04:04:58Z</dcterms:created>
  <dcterms:modified xsi:type="dcterms:W3CDTF">2018-11-07T07:41:47Z</dcterms:modified>
</cp:coreProperties>
</file>