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92" r:id="rId4"/>
    <p:sldId id="26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5" r:id="rId16"/>
    <p:sldId id="309" r:id="rId17"/>
    <p:sldId id="306" r:id="rId18"/>
    <p:sldId id="307" r:id="rId19"/>
    <p:sldId id="278" r:id="rId20"/>
    <p:sldId id="310" r:id="rId21"/>
    <p:sldId id="308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1F0"/>
    <a:srgbClr val="FF66CC"/>
    <a:srgbClr val="ECDD1A"/>
    <a:srgbClr val="64E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5T16:14:12.80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2 24575,'99'-2'0,"106"5"0,-135 8 0,-49-7 0,1 0 0,28 0 0,347-5 0,-392 1-108,-1 0 11,-1 0 0,0 1 1,1-2-1,-1 1 0,1 0 1,-1-1-1,0 0 0,1 1 1,-1-1-1,0-1 0,0 1 1,4-2-1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5T16:14:20.31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23 24575,'1'-1'0,"-1"0"0,0 0 0,1 0 0,-1 0 0,1 0 0,0 0 0,-1 0 0,1 1 0,0-1 0,-1 0 0,1 0 0,0 0 0,0 1 0,0-1 0,0 0 0,-1 1 0,1-1 0,0 1 0,0-1 0,0 1 0,0-1 0,1 1 0,-1 0 0,0-1 0,0 1 0,0 0 0,2 0 0,35-5 0,-33 5 0,15 0-136,0 1-1,1 1 1,-1 1-1,0 0 1,0 2-1,0 0 1,0 1-1,-1 1 0,29 15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4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2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eg"/><Relationship Id="rId7" Type="http://schemas.openxmlformats.org/officeDocument/2006/relationships/image" Target="../media/image38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3770722" y="2511717"/>
            <a:ext cx="4854804" cy="424971"/>
          </a:xfrm>
          <a:prstGeom prst="round1Rect">
            <a:avLst>
              <a:gd name="adj" fmla="val 33317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i="1" kern="0" dirty="0">
                <a:solidFill>
                  <a:prstClr val="white"/>
                </a:solidFill>
              </a:rPr>
              <a:t>NLP project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FD53F-74F6-48A4-9123-434C1E2CE943}"/>
              </a:ext>
            </a:extLst>
          </p:cNvPr>
          <p:cNvSpPr txBox="1"/>
          <p:nvPr/>
        </p:nvSpPr>
        <p:spPr>
          <a:xfrm>
            <a:off x="3022600" y="3063795"/>
            <a:ext cx="61468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Chatbot </a:t>
            </a:r>
            <a:r>
              <a:rPr lang="ko-KR" altLang="en-US" sz="4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발표</a:t>
            </a:r>
            <a:endParaRPr lang="en-US" altLang="ko-KR" sz="4000" kern="0" dirty="0">
              <a:solidFill>
                <a:schemeClr val="tx1">
                  <a:lumMod val="50000"/>
                  <a:lumOff val="50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B411042 </a:t>
            </a:r>
            <a:r>
              <a:rPr lang="ko-KR" altLang="en-US" sz="1200" kern="0" dirty="0">
                <a:solidFill>
                  <a:prstClr val="white">
                    <a:lumMod val="65000"/>
                  </a:prstClr>
                </a:solidFill>
              </a:rPr>
              <a:t>김영진</a:t>
            </a: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  B811195 </a:t>
            </a:r>
            <a:r>
              <a:rPr lang="ko-KR" altLang="en-US" sz="1200" kern="0" dirty="0">
                <a:solidFill>
                  <a:prstClr val="white">
                    <a:lumMod val="65000"/>
                  </a:prstClr>
                </a:solidFill>
              </a:rPr>
              <a:t>최상혁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3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데이터 및 성능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10C9D-8888-959B-31EC-2F77C3EC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31" y="1508887"/>
            <a:ext cx="2801493" cy="46447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BF5D-EA52-D28F-C959-E93CBFD35972}"/>
              </a:ext>
            </a:extLst>
          </p:cNvPr>
          <p:cNvSpPr/>
          <p:nvPr/>
        </p:nvSpPr>
        <p:spPr>
          <a:xfrm>
            <a:off x="1706514" y="1508887"/>
            <a:ext cx="877295" cy="4644754"/>
          </a:xfrm>
          <a:prstGeom prst="rect">
            <a:avLst/>
          </a:prstGeom>
          <a:noFill/>
          <a:ln w="38100">
            <a:solidFill>
              <a:srgbClr val="FF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F4566-3C26-6995-CB10-F8E87BBB7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3" r="23568" b="22169"/>
          <a:stretch/>
        </p:blipFill>
        <p:spPr>
          <a:xfrm>
            <a:off x="5046144" y="1430860"/>
            <a:ext cx="5221059" cy="94965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59A9EDB-F723-63FD-2819-B47A6BD88AB1}"/>
              </a:ext>
            </a:extLst>
          </p:cNvPr>
          <p:cNvSpPr/>
          <p:nvPr/>
        </p:nvSpPr>
        <p:spPr>
          <a:xfrm>
            <a:off x="7561080" y="2634978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C7662C4-5AE3-55E8-AAE7-30194B84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957" y="3322429"/>
            <a:ext cx="6523437" cy="29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7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데이터 및 성능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84B582-606D-9558-FC1C-E736B94F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03" y="1615996"/>
            <a:ext cx="6261783" cy="4171961"/>
          </a:xfrm>
          <a:prstGeom prst="rect">
            <a:avLst/>
          </a:prstGeom>
        </p:spPr>
      </p:pic>
      <p:pic>
        <p:nvPicPr>
          <p:cNvPr id="13" name="그림 12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63CCC75-B547-3254-AB56-A5FB6EA9C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</a:extLst>
          </a:blip>
          <a:srcRect l="39941" t="12376" r="29977" b="485"/>
          <a:stretch/>
        </p:blipFill>
        <p:spPr>
          <a:xfrm>
            <a:off x="851823" y="1272021"/>
            <a:ext cx="4157922" cy="48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데이터 및 성능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74B3D1A-BB2D-62BE-8577-11BEF325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32" y="966280"/>
            <a:ext cx="5824763" cy="2632953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6E10D4-FCC2-2370-8251-65AFE57A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32" y="3879215"/>
            <a:ext cx="5731510" cy="2612390"/>
          </a:xfrm>
          <a:prstGeom prst="rect">
            <a:avLst/>
          </a:prstGeom>
        </p:spPr>
      </p:pic>
      <p:sp>
        <p:nvSpPr>
          <p:cNvPr id="7" name="모서리가 둥근 직사각형 37">
            <a:extLst>
              <a:ext uri="{FF2B5EF4-FFF2-40B4-BE49-F238E27FC236}">
                <a16:creationId xmlns:a16="http://schemas.microsoft.com/office/drawing/2014/main" id="{A718EC2E-434B-4D1A-C7EB-7857F7A4959D}"/>
              </a:ext>
            </a:extLst>
          </p:cNvPr>
          <p:cNvSpPr/>
          <p:nvPr/>
        </p:nvSpPr>
        <p:spPr>
          <a:xfrm>
            <a:off x="8975248" y="5005636"/>
            <a:ext cx="1349064" cy="359547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답변이 깔끔함</a:t>
            </a:r>
          </a:p>
        </p:txBody>
      </p:sp>
      <p:sp>
        <p:nvSpPr>
          <p:cNvPr id="9" name="모서리가 둥근 직사각형 37">
            <a:extLst>
              <a:ext uri="{FF2B5EF4-FFF2-40B4-BE49-F238E27FC236}">
                <a16:creationId xmlns:a16="http://schemas.microsoft.com/office/drawing/2014/main" id="{52C16E49-F6A9-A1F4-7E96-48B922423F42}"/>
              </a:ext>
            </a:extLst>
          </p:cNvPr>
          <p:cNvSpPr/>
          <p:nvPr/>
        </p:nvSpPr>
        <p:spPr>
          <a:xfrm>
            <a:off x="8569952" y="1821582"/>
            <a:ext cx="2159656" cy="92234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ECDD1A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긴 컨텍스트 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애매한 답변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Ex.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많은 질문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혹은 쓸데없는 말을 같이 넣을 경우 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8678C3-22BD-296E-2E5F-000D75D1200C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>
            <a:off x="6890595" y="2282756"/>
            <a:ext cx="1679357" cy="1"/>
          </a:xfrm>
          <a:prstGeom prst="line">
            <a:avLst/>
          </a:prstGeom>
          <a:ln w="19050">
            <a:solidFill>
              <a:srgbClr val="ECDD1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394D1D-6D75-B30C-B0E7-B5E0F0A471A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97342" y="5185410"/>
            <a:ext cx="2177906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6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및 성능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9272C25-67DD-D4B9-BFDA-667D6145A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395" y="933807"/>
            <a:ext cx="1433209" cy="1433209"/>
          </a:xfrm>
          <a:prstGeom prst="rect">
            <a:avLst/>
          </a:prstGeom>
        </p:spPr>
      </p:pic>
      <p:sp>
        <p:nvSpPr>
          <p:cNvPr id="10" name="모서리가 둥근 직사각형 37">
            <a:extLst>
              <a:ext uri="{FF2B5EF4-FFF2-40B4-BE49-F238E27FC236}">
                <a16:creationId xmlns:a16="http://schemas.microsoft.com/office/drawing/2014/main" id="{12728E72-FA0D-B5B6-E33F-8814EAA7E5A9}"/>
              </a:ext>
            </a:extLst>
          </p:cNvPr>
          <p:cNvSpPr/>
          <p:nvPr/>
        </p:nvSpPr>
        <p:spPr>
          <a:xfrm>
            <a:off x="5379395" y="2589933"/>
            <a:ext cx="1433209" cy="578040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정답률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77.5 %</a:t>
            </a: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37">
            <a:extLst>
              <a:ext uri="{FF2B5EF4-FFF2-40B4-BE49-F238E27FC236}">
                <a16:creationId xmlns:a16="http://schemas.microsoft.com/office/drawing/2014/main" id="{6BF0353C-51B8-5B40-093E-C421FFEBE42E}"/>
              </a:ext>
            </a:extLst>
          </p:cNvPr>
          <p:cNvSpPr/>
          <p:nvPr/>
        </p:nvSpPr>
        <p:spPr>
          <a:xfrm>
            <a:off x="754547" y="3429000"/>
            <a:ext cx="2558491" cy="277546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64E5AD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애매한 답변은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0.5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 처리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 가지를 얘기해야 하는데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가지만 말하는 경우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Or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데이터에 있는 정보임에도 불구하고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잘 모르지만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.. ~~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생각됩니다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같이 확실하지 않은 말투로 답변을 하는 경우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모서리가 둥근 직사각형 37">
            <a:extLst>
              <a:ext uri="{FF2B5EF4-FFF2-40B4-BE49-F238E27FC236}">
                <a16:creationId xmlns:a16="http://schemas.microsoft.com/office/drawing/2014/main" id="{0C5A825E-1B7B-4835-93A0-E0E266E7B4E0}"/>
              </a:ext>
            </a:extLst>
          </p:cNvPr>
          <p:cNvSpPr/>
          <p:nvPr/>
        </p:nvSpPr>
        <p:spPr>
          <a:xfrm>
            <a:off x="8862665" y="3429000"/>
            <a:ext cx="2558491" cy="277546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64E5AD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틀린 답변을 하거나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답을 찾지 못하겠다는 답변은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</a:p>
        </p:txBody>
      </p:sp>
      <p:sp>
        <p:nvSpPr>
          <p:cNvPr id="14" name="모서리가 둥근 직사각형 37">
            <a:extLst>
              <a:ext uri="{FF2B5EF4-FFF2-40B4-BE49-F238E27FC236}">
                <a16:creationId xmlns:a16="http://schemas.microsoft.com/office/drawing/2014/main" id="{86972793-EC44-6856-4EB7-D9A59BD1C2EA}"/>
              </a:ext>
            </a:extLst>
          </p:cNvPr>
          <p:cNvSpPr/>
          <p:nvPr/>
        </p:nvSpPr>
        <p:spPr>
          <a:xfrm>
            <a:off x="4808606" y="3429000"/>
            <a:ext cx="2558491" cy="277546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64E5AD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GPT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생성 질문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80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+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자체 생성 질문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5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ECDD1A">
                  <a:shade val="30000"/>
                  <a:satMod val="115000"/>
                </a:srgbClr>
              </a:gs>
              <a:gs pos="50000">
                <a:srgbClr val="ECDD1A">
                  <a:shade val="67500"/>
                  <a:satMod val="115000"/>
                </a:srgbClr>
              </a:gs>
              <a:gs pos="100000">
                <a:srgbClr val="ECDD1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 shot 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도입 시도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2" name="모서리가 둥근 직사각형 37">
            <a:extLst>
              <a:ext uri="{FF2B5EF4-FFF2-40B4-BE49-F238E27FC236}">
                <a16:creationId xmlns:a16="http://schemas.microsoft.com/office/drawing/2014/main" id="{0766FCBE-149F-AFF3-DAFA-67FD510C6451}"/>
              </a:ext>
            </a:extLst>
          </p:cNvPr>
          <p:cNvSpPr/>
          <p:nvPr/>
        </p:nvSpPr>
        <p:spPr>
          <a:xfrm>
            <a:off x="771275" y="2119506"/>
            <a:ext cx="2184604" cy="77152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기본 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prompt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few-shot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예제 추가</a:t>
            </a:r>
          </a:p>
        </p:txBody>
      </p:sp>
      <p:sp>
        <p:nvSpPr>
          <p:cNvPr id="3" name="모서리가 둥근 직사각형 37">
            <a:extLst>
              <a:ext uri="{FF2B5EF4-FFF2-40B4-BE49-F238E27FC236}">
                <a16:creationId xmlns:a16="http://schemas.microsoft.com/office/drawing/2014/main" id="{769D202F-705B-2B2C-472B-183D404D7EA2}"/>
              </a:ext>
            </a:extLst>
          </p:cNvPr>
          <p:cNvSpPr/>
          <p:nvPr/>
        </p:nvSpPr>
        <p:spPr>
          <a:xfrm>
            <a:off x="3473199" y="1966003"/>
            <a:ext cx="2388885" cy="1168850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64E5AD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You are a helpful assistant. Find and answer the right answer to the user's question ~~~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모서리가 둥근 직사각형 37">
            <a:extLst>
              <a:ext uri="{FF2B5EF4-FFF2-40B4-BE49-F238E27FC236}">
                <a16:creationId xmlns:a16="http://schemas.microsoft.com/office/drawing/2014/main" id="{6844D6E5-4593-E7DE-CB39-8A78AA2967C2}"/>
              </a:ext>
            </a:extLst>
          </p:cNvPr>
          <p:cNvSpPr/>
          <p:nvPr/>
        </p:nvSpPr>
        <p:spPr>
          <a:xfrm>
            <a:off x="218048" y="4198455"/>
            <a:ext cx="6171322" cy="1313729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FF66CC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    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Question : Make a timetable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       Answer : Monday 78, Tuesdays 12, Thursdays 345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       Answer : Monday 12 , Wednesdays 345 , Fridays 78 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       ...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       Wrong answer: Monday 12, Monday 234, Tuesday 345, Friday 56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       (Not because the same time overlaps on the same day of the week)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FBD9FF7-51C0-C1E3-CFB6-366C709C1926}"/>
              </a:ext>
            </a:extLst>
          </p:cNvPr>
          <p:cNvSpPr/>
          <p:nvPr/>
        </p:nvSpPr>
        <p:spPr>
          <a:xfrm>
            <a:off x="3232991" y="3621683"/>
            <a:ext cx="141436" cy="384452"/>
          </a:xfrm>
          <a:prstGeom prst="downArrow">
            <a:avLst/>
          </a:prstGeom>
          <a:solidFill>
            <a:srgbClr val="ECDD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F1CB5D-9825-7D46-07DC-AEC9404930F0}"/>
              </a:ext>
            </a:extLst>
          </p:cNvPr>
          <p:cNvSpPr/>
          <p:nvPr/>
        </p:nvSpPr>
        <p:spPr>
          <a:xfrm>
            <a:off x="511871" y="1694799"/>
            <a:ext cx="5583676" cy="1750979"/>
          </a:xfrm>
          <a:prstGeom prst="roundRect">
            <a:avLst/>
          </a:prstGeom>
          <a:noFill/>
          <a:ln w="19050">
            <a:solidFill>
              <a:srgbClr val="16E1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A692F8-041A-0155-1555-6940A874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90" y="2908791"/>
            <a:ext cx="4729324" cy="18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3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ECDD1A">
                  <a:shade val="30000"/>
                  <a:satMod val="115000"/>
                </a:srgbClr>
              </a:gs>
              <a:gs pos="50000">
                <a:srgbClr val="ECDD1A">
                  <a:shade val="67500"/>
                  <a:satMod val="115000"/>
                </a:srgbClr>
              </a:gs>
              <a:gs pos="100000">
                <a:srgbClr val="ECDD1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 shot 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도입 시도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E443DC-C8B6-8A1B-FB85-C61BCFD3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97" y="2279028"/>
            <a:ext cx="5623592" cy="2775468"/>
          </a:xfrm>
          <a:prstGeom prst="rect">
            <a:avLst/>
          </a:prstGeom>
        </p:spPr>
      </p:pic>
      <p:sp>
        <p:nvSpPr>
          <p:cNvPr id="11" name="모서리가 둥근 직사각형 37">
            <a:extLst>
              <a:ext uri="{FF2B5EF4-FFF2-40B4-BE49-F238E27FC236}">
                <a16:creationId xmlns:a16="http://schemas.microsoft.com/office/drawing/2014/main" id="{19BE1248-17E8-1CCC-81D0-A6BE931233EE}"/>
              </a:ext>
            </a:extLst>
          </p:cNvPr>
          <p:cNvSpPr/>
          <p:nvPr/>
        </p:nvSpPr>
        <p:spPr>
          <a:xfrm>
            <a:off x="7822431" y="2279028"/>
            <a:ext cx="2558491" cy="277546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64E5AD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최적화된 프롬프트가 아님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프롬프트와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임베딩이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서로 연결 안됨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프롬프트 설정 오류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1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ECDD1A">
                  <a:shade val="30000"/>
                  <a:satMod val="115000"/>
                </a:srgbClr>
              </a:gs>
              <a:gs pos="50000">
                <a:srgbClr val="ECDD1A">
                  <a:shade val="67500"/>
                  <a:satMod val="115000"/>
                </a:srgbClr>
              </a:gs>
              <a:gs pos="100000">
                <a:srgbClr val="ECDD1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 shot 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도입 시도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03BC4B-D4F1-113B-29B5-17FDFDA1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46" y="2281630"/>
            <a:ext cx="4620870" cy="2757616"/>
          </a:xfrm>
          <a:prstGeom prst="rect">
            <a:avLst/>
          </a:prstGeom>
        </p:spPr>
      </p:pic>
      <p:sp>
        <p:nvSpPr>
          <p:cNvPr id="4" name="모서리가 둥근 직사각형 37">
            <a:extLst>
              <a:ext uri="{FF2B5EF4-FFF2-40B4-BE49-F238E27FC236}">
                <a16:creationId xmlns:a16="http://schemas.microsoft.com/office/drawing/2014/main" id="{A67855D8-0200-C00D-5494-4D1BF4BFF042}"/>
              </a:ext>
            </a:extLst>
          </p:cNvPr>
          <p:cNvSpPr/>
          <p:nvPr/>
        </p:nvSpPr>
        <p:spPr>
          <a:xfrm>
            <a:off x="7621096" y="3151548"/>
            <a:ext cx="2177245" cy="1017780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Planning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취약한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LLM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-NeurIPS (101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 인용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263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ECDD1A">
                  <a:shade val="30000"/>
                  <a:satMod val="115000"/>
                </a:srgbClr>
              </a:gs>
              <a:gs pos="50000">
                <a:srgbClr val="ECDD1A">
                  <a:shade val="67500"/>
                  <a:satMod val="115000"/>
                </a:srgbClr>
              </a:gs>
              <a:gs pos="100000">
                <a:srgbClr val="ECDD1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프롬프트 정보 입력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BA78F2-16DC-8505-F02E-443DD226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1104367"/>
            <a:ext cx="8915050" cy="9088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F8E16F-3833-24BF-8D2E-BBB698CD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09" y="4459614"/>
            <a:ext cx="7496175" cy="2038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9085D-D6A1-2FDB-B461-753D8C6E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465" y="2288373"/>
            <a:ext cx="7367065" cy="1896128"/>
          </a:xfrm>
          <a:prstGeom prst="rect">
            <a:avLst/>
          </a:prstGeom>
        </p:spPr>
      </p:pic>
      <p:sp>
        <p:nvSpPr>
          <p:cNvPr id="12" name="자유형 39">
            <a:extLst>
              <a:ext uri="{FF2B5EF4-FFF2-40B4-BE49-F238E27FC236}">
                <a16:creationId xmlns:a16="http://schemas.microsoft.com/office/drawing/2014/main" id="{4FC18119-C0C3-22A6-96BA-3798398073C0}"/>
              </a:ext>
            </a:extLst>
          </p:cNvPr>
          <p:cNvSpPr/>
          <p:nvPr/>
        </p:nvSpPr>
        <p:spPr>
          <a:xfrm rot="18000000">
            <a:off x="9406421" y="3927204"/>
            <a:ext cx="197528" cy="155046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16E1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B514EEF-4F44-9CC0-F5A0-EF71A598CBA9}"/>
              </a:ext>
            </a:extLst>
          </p:cNvPr>
          <p:cNvSpPr/>
          <p:nvPr/>
        </p:nvSpPr>
        <p:spPr>
          <a:xfrm>
            <a:off x="9247617" y="3824955"/>
            <a:ext cx="515136" cy="359547"/>
          </a:xfrm>
          <a:prstGeom prst="roundRect">
            <a:avLst/>
          </a:prstGeom>
          <a:noFill/>
          <a:ln>
            <a:solidFill>
              <a:srgbClr val="16E1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631EA8-66C5-4344-6E09-5944FED0D58D}"/>
              </a:ext>
            </a:extLst>
          </p:cNvPr>
          <p:cNvSpPr/>
          <p:nvPr/>
        </p:nvSpPr>
        <p:spPr>
          <a:xfrm>
            <a:off x="9328948" y="6138417"/>
            <a:ext cx="515136" cy="359547"/>
          </a:xfrm>
          <a:prstGeom prst="round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닫기 단색으로 채워진">
            <a:extLst>
              <a:ext uri="{FF2B5EF4-FFF2-40B4-BE49-F238E27FC236}">
                <a16:creationId xmlns:a16="http://schemas.microsoft.com/office/drawing/2014/main" id="{81F15FCC-28FB-41AF-C234-3AF9AF2B5E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9146" y="6180820"/>
            <a:ext cx="274739" cy="2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Used Tools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3" name="모서리가 둥근 직사각형 48">
            <a:extLst>
              <a:ext uri="{FF2B5EF4-FFF2-40B4-BE49-F238E27FC236}">
                <a16:creationId xmlns:a16="http://schemas.microsoft.com/office/drawing/2014/main" id="{E926C901-89B9-332C-3989-D1BF60AAB464}"/>
              </a:ext>
            </a:extLst>
          </p:cNvPr>
          <p:cNvSpPr/>
          <p:nvPr/>
        </p:nvSpPr>
        <p:spPr>
          <a:xfrm>
            <a:off x="1130341" y="2590216"/>
            <a:ext cx="1316610" cy="381431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model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5DECB8-C044-0E6A-14FC-3DA64BB3C851}"/>
              </a:ext>
            </a:extLst>
          </p:cNvPr>
          <p:cNvGrpSpPr/>
          <p:nvPr/>
        </p:nvGrpSpPr>
        <p:grpSpPr>
          <a:xfrm>
            <a:off x="856978" y="3004853"/>
            <a:ext cx="1863335" cy="672077"/>
            <a:chOff x="9469760" y="6767732"/>
            <a:chExt cx="2450596" cy="1053977"/>
          </a:xfrm>
        </p:grpSpPr>
        <p:sp>
          <p:nvSpPr>
            <p:cNvPr id="11" name="모서리가 둥근 직사각형 37">
              <a:extLst>
                <a:ext uri="{FF2B5EF4-FFF2-40B4-BE49-F238E27FC236}">
                  <a16:creationId xmlns:a16="http://schemas.microsoft.com/office/drawing/2014/main" id="{80998D51-8555-8AB7-5781-6551E396466B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Llama-2-chat-hf</a:t>
              </a:r>
              <a:endPara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" name="자유형 38">
              <a:extLst>
                <a:ext uri="{FF2B5EF4-FFF2-40B4-BE49-F238E27FC236}">
                  <a16:creationId xmlns:a16="http://schemas.microsoft.com/office/drawing/2014/main" id="{EBA3D865-F986-7B3A-EE7C-DA41862E2A2B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3" name="자유형 39">
              <a:extLst>
                <a:ext uri="{FF2B5EF4-FFF2-40B4-BE49-F238E27FC236}">
                  <a16:creationId xmlns:a16="http://schemas.microsoft.com/office/drawing/2014/main" id="{1D878228-ECBC-345D-361A-9E0866281426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2" name="모서리가 둥근 직사각형 48">
            <a:extLst>
              <a:ext uri="{FF2B5EF4-FFF2-40B4-BE49-F238E27FC236}">
                <a16:creationId xmlns:a16="http://schemas.microsoft.com/office/drawing/2014/main" id="{62F3F1C7-02FC-E833-1B0D-3AC819937695}"/>
              </a:ext>
            </a:extLst>
          </p:cNvPr>
          <p:cNvSpPr/>
          <p:nvPr/>
        </p:nvSpPr>
        <p:spPr>
          <a:xfrm>
            <a:off x="3321265" y="2590216"/>
            <a:ext cx="1316610" cy="381431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embedding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C8B738-1FD3-4C2C-B6CC-83C5F251D7EE}"/>
              </a:ext>
            </a:extLst>
          </p:cNvPr>
          <p:cNvGrpSpPr/>
          <p:nvPr/>
        </p:nvGrpSpPr>
        <p:grpSpPr>
          <a:xfrm>
            <a:off x="3047902" y="3004853"/>
            <a:ext cx="1863335" cy="672077"/>
            <a:chOff x="9469760" y="6767732"/>
            <a:chExt cx="2450596" cy="1053977"/>
          </a:xfrm>
        </p:grpSpPr>
        <p:sp>
          <p:nvSpPr>
            <p:cNvPr id="7" name="모서리가 둥근 직사각형 37">
              <a:extLst>
                <a:ext uri="{FF2B5EF4-FFF2-40B4-BE49-F238E27FC236}">
                  <a16:creationId xmlns:a16="http://schemas.microsoft.com/office/drawing/2014/main" id="{5CD7DFEE-C23C-37D3-F234-604074ABBEB6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Multilingual-e5-large</a:t>
              </a:r>
              <a:endPara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" name="자유형 38">
              <a:extLst>
                <a:ext uri="{FF2B5EF4-FFF2-40B4-BE49-F238E27FC236}">
                  <a16:creationId xmlns:a16="http://schemas.microsoft.com/office/drawing/2014/main" id="{6A8DF680-AF5C-2C48-6F74-2EE902BEFBBE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0" name="자유형 39">
              <a:extLst>
                <a:ext uri="{FF2B5EF4-FFF2-40B4-BE49-F238E27FC236}">
                  <a16:creationId xmlns:a16="http://schemas.microsoft.com/office/drawing/2014/main" id="{9E817C75-639C-91A9-2600-D4FC7B2A0094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7" name="모서리가 둥근 직사각형 48">
            <a:extLst>
              <a:ext uri="{FF2B5EF4-FFF2-40B4-BE49-F238E27FC236}">
                <a16:creationId xmlns:a16="http://schemas.microsoft.com/office/drawing/2014/main" id="{C1C84B5B-8BAC-E43F-3FEF-B530B6661AB5}"/>
              </a:ext>
            </a:extLst>
          </p:cNvPr>
          <p:cNvSpPr/>
          <p:nvPr/>
        </p:nvSpPr>
        <p:spPr>
          <a:xfrm>
            <a:off x="5512189" y="2583941"/>
            <a:ext cx="1316610" cy="381431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Vector DB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38E15F3-23EF-E7FC-27B7-B3A04D565D66}"/>
              </a:ext>
            </a:extLst>
          </p:cNvPr>
          <p:cNvGrpSpPr/>
          <p:nvPr/>
        </p:nvGrpSpPr>
        <p:grpSpPr>
          <a:xfrm>
            <a:off x="5238826" y="2998578"/>
            <a:ext cx="1863335" cy="672077"/>
            <a:chOff x="9469760" y="6767732"/>
            <a:chExt cx="2450596" cy="1053977"/>
          </a:xfrm>
        </p:grpSpPr>
        <p:sp>
          <p:nvSpPr>
            <p:cNvPr id="21" name="모서리가 둥근 직사각형 37">
              <a:extLst>
                <a:ext uri="{FF2B5EF4-FFF2-40B4-BE49-F238E27FC236}">
                  <a16:creationId xmlns:a16="http://schemas.microsoft.com/office/drawing/2014/main" id="{7D1D582D-CCAC-7C14-504E-12DAB819FF58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FAISS</a:t>
              </a:r>
              <a:endPara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자유형 38">
              <a:extLst>
                <a:ext uri="{FF2B5EF4-FFF2-40B4-BE49-F238E27FC236}">
                  <a16:creationId xmlns:a16="http://schemas.microsoft.com/office/drawing/2014/main" id="{7504E5FE-EC1D-D49C-20C7-5C77A3066926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3" name="자유형 39">
              <a:extLst>
                <a:ext uri="{FF2B5EF4-FFF2-40B4-BE49-F238E27FC236}">
                  <a16:creationId xmlns:a16="http://schemas.microsoft.com/office/drawing/2014/main" id="{28C8E6D5-DBB3-28CF-FBB5-842E6FC72736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24" name="모서리가 둥근 직사각형 48">
            <a:extLst>
              <a:ext uri="{FF2B5EF4-FFF2-40B4-BE49-F238E27FC236}">
                <a16:creationId xmlns:a16="http://schemas.microsoft.com/office/drawing/2014/main" id="{838A119F-5D94-0CC6-73A8-F0AA42061EDC}"/>
              </a:ext>
            </a:extLst>
          </p:cNvPr>
          <p:cNvSpPr/>
          <p:nvPr/>
        </p:nvSpPr>
        <p:spPr>
          <a:xfrm>
            <a:off x="7703113" y="2583941"/>
            <a:ext cx="1316610" cy="381431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Deploy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1C38EF-1177-425B-5B58-720DAFFB8957}"/>
              </a:ext>
            </a:extLst>
          </p:cNvPr>
          <p:cNvGrpSpPr/>
          <p:nvPr/>
        </p:nvGrpSpPr>
        <p:grpSpPr>
          <a:xfrm>
            <a:off x="7429750" y="2998578"/>
            <a:ext cx="1863335" cy="672077"/>
            <a:chOff x="9469760" y="6767732"/>
            <a:chExt cx="2450596" cy="1053977"/>
          </a:xfrm>
        </p:grpSpPr>
        <p:sp>
          <p:nvSpPr>
            <p:cNvPr id="26" name="모서리가 둥근 직사각형 37">
              <a:extLst>
                <a:ext uri="{FF2B5EF4-FFF2-40B4-BE49-F238E27FC236}">
                  <a16:creationId xmlns:a16="http://schemas.microsoft.com/office/drawing/2014/main" id="{A40591CD-7CA3-3B7C-4F97-C6B856B2F385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Gradio</a:t>
              </a:r>
              <a:endPara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7" name="자유형 38">
              <a:extLst>
                <a:ext uri="{FF2B5EF4-FFF2-40B4-BE49-F238E27FC236}">
                  <a16:creationId xmlns:a16="http://schemas.microsoft.com/office/drawing/2014/main" id="{9042C79D-DC6C-3217-CFF5-42C803E3A034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8" name="자유형 39">
              <a:extLst>
                <a:ext uri="{FF2B5EF4-FFF2-40B4-BE49-F238E27FC236}">
                  <a16:creationId xmlns:a16="http://schemas.microsoft.com/office/drawing/2014/main" id="{544D8AE8-30D5-B60E-81B0-14B2CACF0EE3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29" name="모서리가 둥근 직사각형 48">
            <a:extLst>
              <a:ext uri="{FF2B5EF4-FFF2-40B4-BE49-F238E27FC236}">
                <a16:creationId xmlns:a16="http://schemas.microsoft.com/office/drawing/2014/main" id="{5DEE06B0-154D-2223-3BDB-8C4CC1CD2CCF}"/>
              </a:ext>
            </a:extLst>
          </p:cNvPr>
          <p:cNvSpPr/>
          <p:nvPr/>
        </p:nvSpPr>
        <p:spPr>
          <a:xfrm>
            <a:off x="9894037" y="2583941"/>
            <a:ext cx="1316610" cy="381431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Main tool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08C6F1-0B74-06F0-0260-36144FF3A0E1}"/>
              </a:ext>
            </a:extLst>
          </p:cNvPr>
          <p:cNvGrpSpPr/>
          <p:nvPr/>
        </p:nvGrpSpPr>
        <p:grpSpPr>
          <a:xfrm>
            <a:off x="9620674" y="2998578"/>
            <a:ext cx="1863335" cy="672077"/>
            <a:chOff x="9469760" y="6767732"/>
            <a:chExt cx="2450596" cy="1053977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F72F7F75-9540-520A-0E21-B668F4C48FED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LangChain</a:t>
              </a:r>
              <a:endPara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2" name="자유형 38">
              <a:extLst>
                <a:ext uri="{FF2B5EF4-FFF2-40B4-BE49-F238E27FC236}">
                  <a16:creationId xmlns:a16="http://schemas.microsoft.com/office/drawing/2014/main" id="{43E5395F-2206-84C8-B47C-5318DB3CDD46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33" name="자유형 39">
              <a:extLst>
                <a:ext uri="{FF2B5EF4-FFF2-40B4-BE49-F238E27FC236}">
                  <a16:creationId xmlns:a16="http://schemas.microsoft.com/office/drawing/2014/main" id="{372698EE-223D-7BA6-A541-E0E6B90FCB52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1026" name="Picture 2" descr="Faiss - Introduction to Similarity Search - YouTube">
            <a:extLst>
              <a:ext uri="{FF2B5EF4-FFF2-40B4-BE49-F238E27FC236}">
                <a16:creationId xmlns:a16="http://schemas.microsoft.com/office/drawing/2014/main" id="{22728CE2-09C5-5D5E-A838-DDF2E7D5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45" y="4051909"/>
            <a:ext cx="1845716" cy="10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a Offers Companies Free Use of Llama 2 Language Model">
            <a:extLst>
              <a:ext uri="{FF2B5EF4-FFF2-40B4-BE49-F238E27FC236}">
                <a16:creationId xmlns:a16="http://schemas.microsoft.com/office/drawing/2014/main" id="{D443C303-BCFD-9EA3-D530-5549C613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09" y="4050304"/>
            <a:ext cx="1845716" cy="10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float/multilingual-e5-base · Hugging Face">
            <a:extLst>
              <a:ext uri="{FF2B5EF4-FFF2-40B4-BE49-F238E27FC236}">
                <a16:creationId xmlns:a16="http://schemas.microsoft.com/office/drawing/2014/main" id="{A0F39962-C5F3-61C0-63C4-80D6CEB72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" r="3572" b="-1616"/>
          <a:stretch/>
        </p:blipFill>
        <p:spPr bwMode="auto">
          <a:xfrm>
            <a:off x="3047902" y="4050304"/>
            <a:ext cx="1845716" cy="10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adio 시작하기 (설치방법)">
            <a:extLst>
              <a:ext uri="{FF2B5EF4-FFF2-40B4-BE49-F238E27FC236}">
                <a16:creationId xmlns:a16="http://schemas.microsoft.com/office/drawing/2014/main" id="{483E2071-6398-B7E5-140B-A7DC56961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8" b="7155"/>
          <a:stretch/>
        </p:blipFill>
        <p:spPr bwMode="auto">
          <a:xfrm>
            <a:off x="7646365" y="4019578"/>
            <a:ext cx="1430104" cy="1095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ngChain으로 크롤링을 해보자 | 개발자 Story | SKT Enterprise">
            <a:extLst>
              <a:ext uri="{FF2B5EF4-FFF2-40B4-BE49-F238E27FC236}">
                <a16:creationId xmlns:a16="http://schemas.microsoft.com/office/drawing/2014/main" id="{49B3E828-BA2C-6BA9-8AD9-748E738D2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2" b="29015"/>
          <a:stretch/>
        </p:blipFill>
        <p:spPr bwMode="auto">
          <a:xfrm>
            <a:off x="9708867" y="4121661"/>
            <a:ext cx="1726114" cy="890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aver releases official version of AI-based translation app Papago - Pulse  by Maeil Business News Korea">
            <a:extLst>
              <a:ext uri="{FF2B5EF4-FFF2-40B4-BE49-F238E27FC236}">
                <a16:creationId xmlns:a16="http://schemas.microsoft.com/office/drawing/2014/main" id="{8C245447-2B41-8E15-22CA-B87E4FE4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24" y="783094"/>
            <a:ext cx="980168" cy="5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ranslate text using python - googletrans python - YouTube">
            <a:extLst>
              <a:ext uri="{FF2B5EF4-FFF2-40B4-BE49-F238E27FC236}">
                <a16:creationId xmlns:a16="http://schemas.microsoft.com/office/drawing/2014/main" id="{F7F1261C-BACA-3318-A73B-DEB5F29E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33" y="789260"/>
            <a:ext cx="984444" cy="5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roject Jupyter | Try Jupyter">
            <a:extLst>
              <a:ext uri="{FF2B5EF4-FFF2-40B4-BE49-F238E27FC236}">
                <a16:creationId xmlns:a16="http://schemas.microsoft.com/office/drawing/2014/main" id="{FA7B4F8F-E70C-BF21-CEEB-D0588002E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41" y="783094"/>
            <a:ext cx="1048463" cy="5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0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Contribution</a:t>
            </a:r>
            <a:endParaRPr lang="en-US" altLang="ko-KR" sz="20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3" name="모서리가 둥근 직사각형 48">
            <a:extLst>
              <a:ext uri="{FF2B5EF4-FFF2-40B4-BE49-F238E27FC236}">
                <a16:creationId xmlns:a16="http://schemas.microsoft.com/office/drawing/2014/main" id="{E926C901-89B9-332C-3989-D1BF60AAB464}"/>
              </a:ext>
            </a:extLst>
          </p:cNvPr>
          <p:cNvSpPr/>
          <p:nvPr/>
        </p:nvSpPr>
        <p:spPr>
          <a:xfrm>
            <a:off x="3563149" y="2889316"/>
            <a:ext cx="1316610" cy="381431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김영진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5DECB8-C044-0E6A-14FC-3DA64BB3C851}"/>
              </a:ext>
            </a:extLst>
          </p:cNvPr>
          <p:cNvGrpSpPr/>
          <p:nvPr/>
        </p:nvGrpSpPr>
        <p:grpSpPr>
          <a:xfrm>
            <a:off x="2910001" y="3270749"/>
            <a:ext cx="2622906" cy="1058702"/>
            <a:chOff x="9469760" y="6767732"/>
            <a:chExt cx="2450596" cy="1053977"/>
          </a:xfrm>
        </p:grpSpPr>
        <p:sp>
          <p:nvSpPr>
            <p:cNvPr id="11" name="모서리가 둥근 직사각형 37">
              <a:extLst>
                <a:ext uri="{FF2B5EF4-FFF2-40B4-BE49-F238E27FC236}">
                  <a16:creationId xmlns:a16="http://schemas.microsoft.com/office/drawing/2014/main" id="{80998D51-8555-8AB7-5781-6551E396466B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기본 데이터 수집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 evaluation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 수집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 </a:t>
              </a:r>
              <a:r>
                <a:rPr lang="ko-KR" altLang="en-US" sz="12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하이퍼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파라미터 및 모델 실험</a:t>
              </a:r>
            </a:p>
          </p:txBody>
        </p:sp>
        <p:sp>
          <p:nvSpPr>
            <p:cNvPr id="12" name="자유형 38">
              <a:extLst>
                <a:ext uri="{FF2B5EF4-FFF2-40B4-BE49-F238E27FC236}">
                  <a16:creationId xmlns:a16="http://schemas.microsoft.com/office/drawing/2014/main" id="{EBA3D865-F986-7B3A-EE7C-DA41862E2A2B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3" name="자유형 39">
              <a:extLst>
                <a:ext uri="{FF2B5EF4-FFF2-40B4-BE49-F238E27FC236}">
                  <a16:creationId xmlns:a16="http://schemas.microsoft.com/office/drawing/2014/main" id="{1D878228-ECBC-345D-361A-9E0866281426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F4016018-2BEC-B710-1B9E-4E1D7459557C}"/>
              </a:ext>
            </a:extLst>
          </p:cNvPr>
          <p:cNvSpPr/>
          <p:nvPr/>
        </p:nvSpPr>
        <p:spPr>
          <a:xfrm>
            <a:off x="7362577" y="2889317"/>
            <a:ext cx="1316610" cy="381431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최상혁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542814-114C-E226-9BC8-3F54692CE518}"/>
              </a:ext>
            </a:extLst>
          </p:cNvPr>
          <p:cNvGrpSpPr/>
          <p:nvPr/>
        </p:nvGrpSpPr>
        <p:grpSpPr>
          <a:xfrm>
            <a:off x="6709429" y="3270749"/>
            <a:ext cx="2622906" cy="1058702"/>
            <a:chOff x="9469760" y="6767732"/>
            <a:chExt cx="2450596" cy="1053977"/>
          </a:xfrm>
        </p:grpSpPr>
        <p:sp>
          <p:nvSpPr>
            <p:cNvPr id="16" name="모서리가 둥근 직사각형 37">
              <a:extLst>
                <a:ext uri="{FF2B5EF4-FFF2-40B4-BE49-F238E27FC236}">
                  <a16:creationId xmlns:a16="http://schemas.microsoft.com/office/drawing/2014/main" id="{B9E9352E-75C8-BC3E-246C-73BD06B21D21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아이디어 제공 및 모델 구현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 가공</a:t>
              </a: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모델 실험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발표 내용 구성 및 자료 제작</a:t>
              </a:r>
            </a:p>
          </p:txBody>
        </p:sp>
        <p:sp>
          <p:nvSpPr>
            <p:cNvPr id="18" name="자유형 38">
              <a:extLst>
                <a:ext uri="{FF2B5EF4-FFF2-40B4-BE49-F238E27FC236}">
                  <a16:creationId xmlns:a16="http://schemas.microsoft.com/office/drawing/2014/main" id="{B55B166C-78E3-C7BB-EBCF-BC546F634D1F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9" name="자유형 39">
              <a:extLst>
                <a:ext uri="{FF2B5EF4-FFF2-40B4-BE49-F238E27FC236}">
                  <a16:creationId xmlns:a16="http://schemas.microsoft.com/office/drawing/2014/main" id="{A56686FE-F09F-C589-FDBE-69FBC76F4312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3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Overview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Introduction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2050" name="Picture 2" descr="LangChain: Building LLM Applications through Composability - DataRoot Labs">
            <a:extLst>
              <a:ext uri="{FF2B5EF4-FFF2-40B4-BE49-F238E27FC236}">
                <a16:creationId xmlns:a16="http://schemas.microsoft.com/office/drawing/2014/main" id="{4EE8937D-285A-4C31-90CE-81A77B2D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96" y="1173492"/>
            <a:ext cx="7550608" cy="47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LangChain으로 크롤링을 해보자 | 개발자 Story | SKT Enterprise">
            <a:extLst>
              <a:ext uri="{FF2B5EF4-FFF2-40B4-BE49-F238E27FC236}">
                <a16:creationId xmlns:a16="http://schemas.microsoft.com/office/drawing/2014/main" id="{11124FBD-D804-13AB-9719-D4326B9B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80" y="3915772"/>
            <a:ext cx="769164" cy="76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iss - Introduction to Similarity Search - YouTube">
            <a:extLst>
              <a:ext uri="{FF2B5EF4-FFF2-40B4-BE49-F238E27FC236}">
                <a16:creationId xmlns:a16="http://schemas.microsoft.com/office/drawing/2014/main" id="{6C54A493-9F4B-12EE-7E37-DE3814A9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033" y="4799430"/>
            <a:ext cx="1275983" cy="68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lama 2 Launched by Meta: An AI Large Language Model - highavenue">
            <a:extLst>
              <a:ext uri="{FF2B5EF4-FFF2-40B4-BE49-F238E27FC236}">
                <a16:creationId xmlns:a16="http://schemas.microsoft.com/office/drawing/2014/main" id="{AA2A5BE8-0FE6-938A-C5C4-E2EBD388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000"/>
                    </a14:imgEffect>
                    <a14:imgEffect>
                      <a14:brightnessContrast brigh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131" y="3199025"/>
            <a:ext cx="1192972" cy="668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angChain으로 크롤링을 해보자 | 개발자 Story | SKT Enterprise">
            <a:extLst>
              <a:ext uri="{FF2B5EF4-FFF2-40B4-BE49-F238E27FC236}">
                <a16:creationId xmlns:a16="http://schemas.microsoft.com/office/drawing/2014/main" id="{1A17F486-3207-C2D9-EA80-EE4B21E2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95" y="4090271"/>
            <a:ext cx="605176" cy="6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4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695484-9AEE-17F2-FC89-CBB5129BF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7"/>
          <a:stretch/>
        </p:blipFill>
        <p:spPr>
          <a:xfrm>
            <a:off x="3366394" y="3102743"/>
            <a:ext cx="5459212" cy="3504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6E0295-8178-A410-F2F6-9C3AEB66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53" y="926389"/>
            <a:ext cx="8531894" cy="19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5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Digression</a:t>
            </a:r>
            <a:endParaRPr lang="en-US" altLang="ko-KR" sz="20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43DA7-E988-592E-FA88-02F321B78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5"/>
          <a:stretch/>
        </p:blipFill>
        <p:spPr>
          <a:xfrm>
            <a:off x="1261825" y="928132"/>
            <a:ext cx="9668350" cy="5281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E4503E-70E6-CA29-DBD0-D7E4B768EE57}"/>
              </a:ext>
            </a:extLst>
          </p:cNvPr>
          <p:cNvSpPr txBox="1"/>
          <p:nvPr/>
        </p:nvSpPr>
        <p:spPr>
          <a:xfrm>
            <a:off x="6248704" y="6314821"/>
            <a:ext cx="565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badi" panose="020F0502020204030204" pitchFamily="34" charset="0"/>
              </a:rPr>
              <a:t>https://opengpts-example-vz4y4ooboq-uc.a.run.app/</a:t>
            </a:r>
          </a:p>
        </p:txBody>
      </p:sp>
    </p:spTree>
    <p:extLst>
      <p:ext uri="{BB962C8B-B14F-4D97-AF65-F5344CB8AC3E}">
        <p14:creationId xmlns:p14="http://schemas.microsoft.com/office/powerpoint/2010/main" val="140358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3181350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20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47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Improvement point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Introduction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2" name="모서리가 둥근 직사각형 48">
            <a:extLst>
              <a:ext uri="{FF2B5EF4-FFF2-40B4-BE49-F238E27FC236}">
                <a16:creationId xmlns:a16="http://schemas.microsoft.com/office/drawing/2014/main" id="{F2A8C4E1-D528-D56C-51C2-71345492A83B}"/>
              </a:ext>
            </a:extLst>
          </p:cNvPr>
          <p:cNvSpPr/>
          <p:nvPr/>
        </p:nvSpPr>
        <p:spPr>
          <a:xfrm>
            <a:off x="494835" y="271484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Plan 1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0E4072-A59A-5DA4-F196-D41B6A4AB779}"/>
              </a:ext>
            </a:extLst>
          </p:cNvPr>
          <p:cNvCxnSpPr>
            <a:cxnSpLocks/>
          </p:cNvCxnSpPr>
          <p:nvPr/>
        </p:nvCxnSpPr>
        <p:spPr>
          <a:xfrm flipH="1">
            <a:off x="1810024" y="2869670"/>
            <a:ext cx="1080000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48">
            <a:extLst>
              <a:ext uri="{FF2B5EF4-FFF2-40B4-BE49-F238E27FC236}">
                <a16:creationId xmlns:a16="http://schemas.microsoft.com/office/drawing/2014/main" id="{F00F918C-F9A7-C3CB-77E7-520865536552}"/>
              </a:ext>
            </a:extLst>
          </p:cNvPr>
          <p:cNvSpPr/>
          <p:nvPr/>
        </p:nvSpPr>
        <p:spPr>
          <a:xfrm>
            <a:off x="3024791" y="271484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Plan 2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29796C-7C47-D6B2-44A9-51DF66B5B610}"/>
              </a:ext>
            </a:extLst>
          </p:cNvPr>
          <p:cNvCxnSpPr>
            <a:cxnSpLocks/>
          </p:cNvCxnSpPr>
          <p:nvPr/>
        </p:nvCxnSpPr>
        <p:spPr>
          <a:xfrm flipH="1">
            <a:off x="4339980" y="2869670"/>
            <a:ext cx="1080000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72E0DFAF-C740-41D9-24D6-C169546F98C1}"/>
              </a:ext>
            </a:extLst>
          </p:cNvPr>
          <p:cNvSpPr/>
          <p:nvPr/>
        </p:nvSpPr>
        <p:spPr>
          <a:xfrm>
            <a:off x="5557528" y="271484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Plan 3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C7BE72-07D8-5276-CAB4-B9347D105EEA}"/>
              </a:ext>
            </a:extLst>
          </p:cNvPr>
          <p:cNvCxnSpPr>
            <a:cxnSpLocks/>
          </p:cNvCxnSpPr>
          <p:nvPr/>
        </p:nvCxnSpPr>
        <p:spPr>
          <a:xfrm flipH="1">
            <a:off x="6872717" y="2869670"/>
            <a:ext cx="1080000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8">
            <a:extLst>
              <a:ext uri="{FF2B5EF4-FFF2-40B4-BE49-F238E27FC236}">
                <a16:creationId xmlns:a16="http://schemas.microsoft.com/office/drawing/2014/main" id="{F49B61AE-AEB5-9B39-B6C5-57F3BF129127}"/>
              </a:ext>
            </a:extLst>
          </p:cNvPr>
          <p:cNvSpPr/>
          <p:nvPr/>
        </p:nvSpPr>
        <p:spPr>
          <a:xfrm>
            <a:off x="8087484" y="271484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Plan 4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8FAB99-66DA-4918-EEA2-1455611B16A1}"/>
              </a:ext>
            </a:extLst>
          </p:cNvPr>
          <p:cNvCxnSpPr>
            <a:cxnSpLocks/>
          </p:cNvCxnSpPr>
          <p:nvPr/>
        </p:nvCxnSpPr>
        <p:spPr>
          <a:xfrm flipH="1">
            <a:off x="9402673" y="2869670"/>
            <a:ext cx="1080000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8">
            <a:extLst>
              <a:ext uri="{FF2B5EF4-FFF2-40B4-BE49-F238E27FC236}">
                <a16:creationId xmlns:a16="http://schemas.microsoft.com/office/drawing/2014/main" id="{A76C4C87-1A72-0C11-A2C9-0EBE442DCE81}"/>
              </a:ext>
            </a:extLst>
          </p:cNvPr>
          <p:cNvSpPr/>
          <p:nvPr/>
        </p:nvSpPr>
        <p:spPr>
          <a:xfrm>
            <a:off x="10617440" y="2714845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Plan 5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23C209-1BBE-5C86-C593-CA9F068C342A}"/>
              </a:ext>
            </a:extLst>
          </p:cNvPr>
          <p:cNvGrpSpPr/>
          <p:nvPr/>
        </p:nvGrpSpPr>
        <p:grpSpPr>
          <a:xfrm>
            <a:off x="291306" y="3347284"/>
            <a:ext cx="1612738" cy="822044"/>
            <a:chOff x="9469760" y="6767732"/>
            <a:chExt cx="2450596" cy="1053977"/>
          </a:xfrm>
        </p:grpSpPr>
        <p:sp>
          <p:nvSpPr>
            <p:cNvPr id="23" name="모서리가 둥근 직사각형 37">
              <a:extLst>
                <a:ext uri="{FF2B5EF4-FFF2-40B4-BE49-F238E27FC236}">
                  <a16:creationId xmlns:a16="http://schemas.microsoft.com/office/drawing/2014/main" id="{B34C6F9C-7DE7-C919-CEDD-FCC90387C3CA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Translator </a:t>
              </a:r>
              <a:r>
                <a:rPr lang="en-US" altLang="ko-KR" sz="11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api</a:t>
              </a:r>
              <a:endPara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4" name="자유형 38">
              <a:extLst>
                <a:ext uri="{FF2B5EF4-FFF2-40B4-BE49-F238E27FC236}">
                  <a16:creationId xmlns:a16="http://schemas.microsoft.com/office/drawing/2014/main" id="{0E399E86-A923-81B9-0411-D139C4A4EFC4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00BDD5"/>
                </a:solidFill>
              </a:endParaRPr>
            </a:p>
          </p:txBody>
        </p:sp>
        <p:sp>
          <p:nvSpPr>
            <p:cNvPr id="25" name="자유형 39">
              <a:extLst>
                <a:ext uri="{FF2B5EF4-FFF2-40B4-BE49-F238E27FC236}">
                  <a16:creationId xmlns:a16="http://schemas.microsoft.com/office/drawing/2014/main" id="{1546484D-EE7A-AAAA-28CD-F282B7E0A2A8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1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ACE4539-8C87-739D-2BB9-A129AEDA54FD}"/>
              </a:ext>
            </a:extLst>
          </p:cNvPr>
          <p:cNvGrpSpPr/>
          <p:nvPr/>
        </p:nvGrpSpPr>
        <p:grpSpPr>
          <a:xfrm>
            <a:off x="2808633" y="3358214"/>
            <a:ext cx="1612738" cy="822044"/>
            <a:chOff x="9469760" y="6767732"/>
            <a:chExt cx="2450596" cy="1053977"/>
          </a:xfrm>
        </p:grpSpPr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8B8E85B7-693C-ADC8-F136-7C7B8B7658B2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강의평가 정보 추가</a:t>
              </a:r>
            </a:p>
          </p:txBody>
        </p:sp>
        <p:sp>
          <p:nvSpPr>
            <p:cNvPr id="28" name="자유형 38">
              <a:extLst>
                <a:ext uri="{FF2B5EF4-FFF2-40B4-BE49-F238E27FC236}">
                  <a16:creationId xmlns:a16="http://schemas.microsoft.com/office/drawing/2014/main" id="{D818AD4C-7504-0C93-2C9F-2FEB7AE2C2FB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00BDD5"/>
                </a:solidFill>
              </a:endParaRPr>
            </a:p>
          </p:txBody>
        </p:sp>
        <p:sp>
          <p:nvSpPr>
            <p:cNvPr id="29" name="자유형 39">
              <a:extLst>
                <a:ext uri="{FF2B5EF4-FFF2-40B4-BE49-F238E27FC236}">
                  <a16:creationId xmlns:a16="http://schemas.microsoft.com/office/drawing/2014/main" id="{A184443C-A2BC-3962-53EA-4B4EEA80DA80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1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0B3723-E820-90E7-BDF3-581BBD66C715}"/>
              </a:ext>
            </a:extLst>
          </p:cNvPr>
          <p:cNvGrpSpPr/>
          <p:nvPr/>
        </p:nvGrpSpPr>
        <p:grpSpPr>
          <a:xfrm>
            <a:off x="5341370" y="3354252"/>
            <a:ext cx="1612738" cy="822044"/>
            <a:chOff x="9469760" y="6767732"/>
            <a:chExt cx="2450596" cy="1053977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4A5688E9-DD34-14C1-8E57-49688F2643B8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전처리</a:t>
              </a: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추가 및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성능 향상 탐구</a:t>
              </a:r>
            </a:p>
          </p:txBody>
        </p:sp>
        <p:sp>
          <p:nvSpPr>
            <p:cNvPr id="32" name="자유형 38">
              <a:extLst>
                <a:ext uri="{FF2B5EF4-FFF2-40B4-BE49-F238E27FC236}">
                  <a16:creationId xmlns:a16="http://schemas.microsoft.com/office/drawing/2014/main" id="{9484914B-6598-E801-DDE9-93D50A63BE01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00BDD5"/>
                </a:solidFill>
              </a:endParaRPr>
            </a:p>
          </p:txBody>
        </p:sp>
        <p:sp>
          <p:nvSpPr>
            <p:cNvPr id="33" name="자유형 39">
              <a:extLst>
                <a:ext uri="{FF2B5EF4-FFF2-40B4-BE49-F238E27FC236}">
                  <a16:creationId xmlns:a16="http://schemas.microsoft.com/office/drawing/2014/main" id="{FC59D06B-98C4-FF5E-4E9C-BDEFE2DCB8F3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1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3BE839-21B3-0001-7D5F-71F153BA554F}"/>
              </a:ext>
            </a:extLst>
          </p:cNvPr>
          <p:cNvGrpSpPr/>
          <p:nvPr/>
        </p:nvGrpSpPr>
        <p:grpSpPr>
          <a:xfrm>
            <a:off x="7952717" y="3354596"/>
            <a:ext cx="1612738" cy="822044"/>
            <a:chOff x="9469760" y="6767732"/>
            <a:chExt cx="2450596" cy="1053977"/>
          </a:xfrm>
        </p:grpSpPr>
        <p:sp>
          <p:nvSpPr>
            <p:cNvPr id="36" name="모서리가 둥근 직사각형 37">
              <a:extLst>
                <a:ext uri="{FF2B5EF4-FFF2-40B4-BE49-F238E27FC236}">
                  <a16:creationId xmlns:a16="http://schemas.microsoft.com/office/drawing/2014/main" id="{6EF298DD-D583-C9FA-0EAC-287344C5786B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Few-shot </a:t>
              </a: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도입 시도</a:t>
              </a:r>
            </a:p>
          </p:txBody>
        </p:sp>
        <p:sp>
          <p:nvSpPr>
            <p:cNvPr id="37" name="자유형 38">
              <a:extLst>
                <a:ext uri="{FF2B5EF4-FFF2-40B4-BE49-F238E27FC236}">
                  <a16:creationId xmlns:a16="http://schemas.microsoft.com/office/drawing/2014/main" id="{71192FAC-5C44-8DBB-7947-4A7CF20F16C0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00BDD5"/>
                </a:solidFill>
              </a:endParaRPr>
            </a:p>
          </p:txBody>
        </p:sp>
        <p:sp>
          <p:nvSpPr>
            <p:cNvPr id="38" name="자유형 39">
              <a:extLst>
                <a:ext uri="{FF2B5EF4-FFF2-40B4-BE49-F238E27FC236}">
                  <a16:creationId xmlns:a16="http://schemas.microsoft.com/office/drawing/2014/main" id="{30C9C540-FE1D-6367-EC8D-9EEEE7F81107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1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865A0A-765A-B86C-2C6A-F29720BA311A}"/>
              </a:ext>
            </a:extLst>
          </p:cNvPr>
          <p:cNvGrpSpPr/>
          <p:nvPr/>
        </p:nvGrpSpPr>
        <p:grpSpPr>
          <a:xfrm>
            <a:off x="10401282" y="3347284"/>
            <a:ext cx="1612738" cy="822044"/>
            <a:chOff x="9469760" y="6767732"/>
            <a:chExt cx="2450596" cy="1053977"/>
          </a:xfrm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FA16E645-8A65-576A-2151-5C6455C8D4DC}"/>
                </a:ext>
              </a:extLst>
            </p:cNvPr>
            <p:cNvSpPr/>
            <p:nvPr/>
          </p:nvSpPr>
          <p:spPr>
            <a:xfrm>
              <a:off x="9469760" y="67677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프롬프트를 통한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 입력</a:t>
              </a:r>
            </a:p>
          </p:txBody>
        </p:sp>
        <p:sp>
          <p:nvSpPr>
            <p:cNvPr id="41" name="자유형 38">
              <a:extLst>
                <a:ext uri="{FF2B5EF4-FFF2-40B4-BE49-F238E27FC236}">
                  <a16:creationId xmlns:a16="http://schemas.microsoft.com/office/drawing/2014/main" id="{3114E564-F6E8-DDF3-E1CF-18783C292447}"/>
                </a:ext>
              </a:extLst>
            </p:cNvPr>
            <p:cNvSpPr/>
            <p:nvPr/>
          </p:nvSpPr>
          <p:spPr>
            <a:xfrm>
              <a:off x="9469763" y="6767733"/>
              <a:ext cx="344387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00BDD5"/>
                </a:solidFill>
              </a:endParaRPr>
            </a:p>
          </p:txBody>
        </p:sp>
        <p:sp>
          <p:nvSpPr>
            <p:cNvPr id="42" name="자유형 39">
              <a:extLst>
                <a:ext uri="{FF2B5EF4-FFF2-40B4-BE49-F238E27FC236}">
                  <a16:creationId xmlns:a16="http://schemas.microsoft.com/office/drawing/2014/main" id="{8AD57D08-AC0F-7219-1A79-CCE0F274E7BC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1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Translator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API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2" name="모서리가 둥근 직사각형 48">
            <a:extLst>
              <a:ext uri="{FF2B5EF4-FFF2-40B4-BE49-F238E27FC236}">
                <a16:creationId xmlns:a16="http://schemas.microsoft.com/office/drawing/2014/main" id="{6EF8F83A-976C-E135-43FF-CBF9C8555412}"/>
              </a:ext>
            </a:extLst>
          </p:cNvPr>
          <p:cNvSpPr/>
          <p:nvPr/>
        </p:nvSpPr>
        <p:spPr>
          <a:xfrm>
            <a:off x="3624765" y="1253439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Input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1EF07BC-BA37-358D-B3B9-52106FA9FE1B}"/>
              </a:ext>
            </a:extLst>
          </p:cNvPr>
          <p:cNvSpPr/>
          <p:nvPr/>
        </p:nvSpPr>
        <p:spPr>
          <a:xfrm>
            <a:off x="4187475" y="1786244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BCDE2125-8E59-EB2E-5588-1F3EFFDC0BB5}"/>
              </a:ext>
            </a:extLst>
          </p:cNvPr>
          <p:cNvSpPr/>
          <p:nvPr/>
        </p:nvSpPr>
        <p:spPr>
          <a:xfrm>
            <a:off x="3624764" y="2356720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Papago</a:t>
            </a: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05FA5989-15E3-2F54-355E-59117F858F23}"/>
              </a:ext>
            </a:extLst>
          </p:cNvPr>
          <p:cNvSpPr/>
          <p:nvPr/>
        </p:nvSpPr>
        <p:spPr>
          <a:xfrm>
            <a:off x="3624763" y="3454167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LLM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F257FC-5702-1A16-F844-E166FBEE8BA1}"/>
              </a:ext>
            </a:extLst>
          </p:cNvPr>
          <p:cNvSpPr/>
          <p:nvPr/>
        </p:nvSpPr>
        <p:spPr>
          <a:xfrm>
            <a:off x="4187473" y="3986972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48">
            <a:extLst>
              <a:ext uri="{FF2B5EF4-FFF2-40B4-BE49-F238E27FC236}">
                <a16:creationId xmlns:a16="http://schemas.microsoft.com/office/drawing/2014/main" id="{65549D21-B27F-806D-A004-B411A0180B88}"/>
              </a:ext>
            </a:extLst>
          </p:cNvPr>
          <p:cNvSpPr/>
          <p:nvPr/>
        </p:nvSpPr>
        <p:spPr>
          <a:xfrm>
            <a:off x="3624764" y="4557448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Google Trans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88C8563-CFD3-87F6-B54D-E9D61B2CB9D7}"/>
              </a:ext>
            </a:extLst>
          </p:cNvPr>
          <p:cNvSpPr/>
          <p:nvPr/>
        </p:nvSpPr>
        <p:spPr>
          <a:xfrm>
            <a:off x="4187474" y="5090253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179405E-506A-FFB5-BE6C-83C35DBFFF16}"/>
              </a:ext>
            </a:extLst>
          </p:cNvPr>
          <p:cNvSpPr/>
          <p:nvPr/>
        </p:nvSpPr>
        <p:spPr>
          <a:xfrm>
            <a:off x="4187474" y="2889525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48">
            <a:extLst>
              <a:ext uri="{FF2B5EF4-FFF2-40B4-BE49-F238E27FC236}">
                <a16:creationId xmlns:a16="http://schemas.microsoft.com/office/drawing/2014/main" id="{0D9476AB-60D4-911E-B39C-2C2D7F98735A}"/>
              </a:ext>
            </a:extLst>
          </p:cNvPr>
          <p:cNvSpPr/>
          <p:nvPr/>
        </p:nvSpPr>
        <p:spPr>
          <a:xfrm>
            <a:off x="3624763" y="5654895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Output</a:t>
            </a:r>
          </a:p>
        </p:txBody>
      </p:sp>
      <p:sp>
        <p:nvSpPr>
          <p:cNvPr id="18" name="모서리가 둥근 직사각형 37">
            <a:extLst>
              <a:ext uri="{FF2B5EF4-FFF2-40B4-BE49-F238E27FC236}">
                <a16:creationId xmlns:a16="http://schemas.microsoft.com/office/drawing/2014/main" id="{93BCC05A-17DB-A905-8FE3-4304E37EAB34}"/>
              </a:ext>
            </a:extLst>
          </p:cNvPr>
          <p:cNvSpPr/>
          <p:nvPr/>
        </p:nvSpPr>
        <p:spPr>
          <a:xfrm>
            <a:off x="6878973" y="1506223"/>
            <a:ext cx="1839607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김일도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교수님은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몇 개의 수업을 하셔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모서리가 둥근 직사각형 37">
            <a:extLst>
              <a:ext uri="{FF2B5EF4-FFF2-40B4-BE49-F238E27FC236}">
                <a16:creationId xmlns:a16="http://schemas.microsoft.com/office/drawing/2014/main" id="{8183DB91-6272-4C4E-6ADB-77F17D5B971D}"/>
              </a:ext>
            </a:extLst>
          </p:cNvPr>
          <p:cNvSpPr/>
          <p:nvPr/>
        </p:nvSpPr>
        <p:spPr>
          <a:xfrm>
            <a:off x="6878973" y="2674544"/>
            <a:ext cx="2053528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How many classes does </a:t>
            </a:r>
            <a:r>
              <a:rPr lang="en-US" altLang="ko-KR" sz="1100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Professor Kim Il-do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have?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92FDB603-2CF3-A658-D255-0BED4FF957E7}"/>
              </a:ext>
            </a:extLst>
          </p:cNvPr>
          <p:cNvSpPr/>
          <p:nvPr/>
        </p:nvSpPr>
        <p:spPr>
          <a:xfrm>
            <a:off x="6952375" y="3804344"/>
            <a:ext cx="1692802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답변 생성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(Professor Kim Il-do teaches three classes)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37">
            <a:extLst>
              <a:ext uri="{FF2B5EF4-FFF2-40B4-BE49-F238E27FC236}">
                <a16:creationId xmlns:a16="http://schemas.microsoft.com/office/drawing/2014/main" id="{344FF409-8A4B-0E53-35EA-5D1D863C6122}"/>
              </a:ext>
            </a:extLst>
          </p:cNvPr>
          <p:cNvSpPr/>
          <p:nvPr/>
        </p:nvSpPr>
        <p:spPr>
          <a:xfrm>
            <a:off x="6919557" y="4889490"/>
            <a:ext cx="2053528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김일도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교수님은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 개의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수업을 합니다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E0A6AC-A92A-1C0E-7096-84613D2E8408}"/>
              </a:ext>
            </a:extLst>
          </p:cNvPr>
          <p:cNvCxnSpPr>
            <a:cxnSpLocks/>
          </p:cNvCxnSpPr>
          <p:nvPr/>
        </p:nvCxnSpPr>
        <p:spPr>
          <a:xfrm flipH="1">
            <a:off x="4524538" y="1972048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2A96B2-0DD0-A458-C05D-0064AF77FEFB}"/>
              </a:ext>
            </a:extLst>
          </p:cNvPr>
          <p:cNvCxnSpPr>
            <a:cxnSpLocks/>
          </p:cNvCxnSpPr>
          <p:nvPr/>
        </p:nvCxnSpPr>
        <p:spPr>
          <a:xfrm flipH="1">
            <a:off x="4524538" y="3104879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C588CF-8518-6E46-8B05-EA7B97067D80}"/>
              </a:ext>
            </a:extLst>
          </p:cNvPr>
          <p:cNvCxnSpPr>
            <a:cxnSpLocks/>
          </p:cNvCxnSpPr>
          <p:nvPr/>
        </p:nvCxnSpPr>
        <p:spPr>
          <a:xfrm flipH="1">
            <a:off x="4597940" y="4208682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17FC79-7C2E-827A-FE33-C176EEA0C3E7}"/>
              </a:ext>
            </a:extLst>
          </p:cNvPr>
          <p:cNvCxnSpPr>
            <a:cxnSpLocks/>
          </p:cNvCxnSpPr>
          <p:nvPr/>
        </p:nvCxnSpPr>
        <p:spPr>
          <a:xfrm flipH="1">
            <a:off x="4565122" y="5311963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7">
            <a:extLst>
              <a:ext uri="{FF2B5EF4-FFF2-40B4-BE49-F238E27FC236}">
                <a16:creationId xmlns:a16="http://schemas.microsoft.com/office/drawing/2014/main" id="{2B45D45F-CCC9-16A7-0C92-9167A12C64A6}"/>
              </a:ext>
            </a:extLst>
          </p:cNvPr>
          <p:cNvSpPr/>
          <p:nvPr/>
        </p:nvSpPr>
        <p:spPr>
          <a:xfrm>
            <a:off x="927957" y="3527875"/>
            <a:ext cx="1769566" cy="583591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ECDD1A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How many classes does </a:t>
            </a:r>
            <a:r>
              <a:rPr lang="en-US" altLang="ko-KR" sz="1000" b="1" u="sng" dirty="0">
                <a:solidFill>
                  <a:srgbClr val="FF66CC"/>
                </a:solidFill>
              </a:rPr>
              <a:t>Professor Kim</a:t>
            </a:r>
            <a:r>
              <a:rPr lang="en-US" altLang="ko-KR" sz="1000" b="1" dirty="0">
                <a:solidFill>
                  <a:srgbClr val="FF66CC"/>
                </a:solidFill>
              </a:rPr>
              <a:t> 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have?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48">
            <a:extLst>
              <a:ext uri="{FF2B5EF4-FFF2-40B4-BE49-F238E27FC236}">
                <a16:creationId xmlns:a16="http://schemas.microsoft.com/office/drawing/2014/main" id="{9B6CA2FF-EAD4-6D7B-AE3F-71EB3991C73D}"/>
              </a:ext>
            </a:extLst>
          </p:cNvPr>
          <p:cNvSpPr/>
          <p:nvPr/>
        </p:nvSpPr>
        <p:spPr>
          <a:xfrm>
            <a:off x="1130936" y="2374450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ECDD1A"/>
          </a:solidFill>
          <a:ln w="19050">
            <a:solidFill>
              <a:srgbClr val="ECD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Google Trans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2B94A79-A7E4-91C3-48BC-B8FE7AFFBFF8}"/>
              </a:ext>
            </a:extLst>
          </p:cNvPr>
          <p:cNvSpPr/>
          <p:nvPr/>
        </p:nvSpPr>
        <p:spPr>
          <a:xfrm>
            <a:off x="1717146" y="2889525"/>
            <a:ext cx="191189" cy="443421"/>
          </a:xfrm>
          <a:prstGeom prst="downArrow">
            <a:avLst/>
          </a:prstGeom>
          <a:solidFill>
            <a:srgbClr val="ECDD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닫기 단색으로 채워진">
            <a:extLst>
              <a:ext uri="{FF2B5EF4-FFF2-40B4-BE49-F238E27FC236}">
                <a16:creationId xmlns:a16="http://schemas.microsoft.com/office/drawing/2014/main" id="{5E773437-B257-51BA-8D2D-343FBC800B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595" y="2422225"/>
            <a:ext cx="274739" cy="274739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7241F2-5370-74E6-46FE-8F7D3606F508}"/>
              </a:ext>
            </a:extLst>
          </p:cNvPr>
          <p:cNvCxnSpPr>
            <a:cxnSpLocks/>
            <a:stCxn id="4" idx="1"/>
            <a:endCxn id="35" idx="3"/>
          </p:cNvCxnSpPr>
          <p:nvPr/>
        </p:nvCxnSpPr>
        <p:spPr>
          <a:xfrm flipH="1">
            <a:off x="2793334" y="2559595"/>
            <a:ext cx="831430" cy="0"/>
          </a:xfrm>
          <a:prstGeom prst="line">
            <a:avLst/>
          </a:prstGeom>
          <a:ln w="19050">
            <a:solidFill>
              <a:srgbClr val="FF66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9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Translator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API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2" name="모서리가 둥근 직사각형 48">
            <a:extLst>
              <a:ext uri="{FF2B5EF4-FFF2-40B4-BE49-F238E27FC236}">
                <a16:creationId xmlns:a16="http://schemas.microsoft.com/office/drawing/2014/main" id="{6EF8F83A-976C-E135-43FF-CBF9C8555412}"/>
              </a:ext>
            </a:extLst>
          </p:cNvPr>
          <p:cNvSpPr/>
          <p:nvPr/>
        </p:nvSpPr>
        <p:spPr>
          <a:xfrm>
            <a:off x="663451" y="1253439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Input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1EF07BC-BA37-358D-B3B9-52106FA9FE1B}"/>
              </a:ext>
            </a:extLst>
          </p:cNvPr>
          <p:cNvSpPr/>
          <p:nvPr/>
        </p:nvSpPr>
        <p:spPr>
          <a:xfrm>
            <a:off x="1226161" y="1786244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BCDE2125-8E59-EB2E-5588-1F3EFFDC0BB5}"/>
              </a:ext>
            </a:extLst>
          </p:cNvPr>
          <p:cNvSpPr/>
          <p:nvPr/>
        </p:nvSpPr>
        <p:spPr>
          <a:xfrm>
            <a:off x="663450" y="2356720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Papago</a:t>
            </a: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05FA5989-15E3-2F54-355E-59117F858F23}"/>
              </a:ext>
            </a:extLst>
          </p:cNvPr>
          <p:cNvSpPr/>
          <p:nvPr/>
        </p:nvSpPr>
        <p:spPr>
          <a:xfrm>
            <a:off x="663449" y="3454167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LLM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F257FC-5702-1A16-F844-E166FBEE8BA1}"/>
              </a:ext>
            </a:extLst>
          </p:cNvPr>
          <p:cNvSpPr/>
          <p:nvPr/>
        </p:nvSpPr>
        <p:spPr>
          <a:xfrm>
            <a:off x="1226159" y="3986972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48">
            <a:extLst>
              <a:ext uri="{FF2B5EF4-FFF2-40B4-BE49-F238E27FC236}">
                <a16:creationId xmlns:a16="http://schemas.microsoft.com/office/drawing/2014/main" id="{65549D21-B27F-806D-A004-B411A0180B88}"/>
              </a:ext>
            </a:extLst>
          </p:cNvPr>
          <p:cNvSpPr/>
          <p:nvPr/>
        </p:nvSpPr>
        <p:spPr>
          <a:xfrm>
            <a:off x="663450" y="4557448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Google Trans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88C8563-CFD3-87F6-B54D-E9D61B2CB9D7}"/>
              </a:ext>
            </a:extLst>
          </p:cNvPr>
          <p:cNvSpPr/>
          <p:nvPr/>
        </p:nvSpPr>
        <p:spPr>
          <a:xfrm>
            <a:off x="1226160" y="5090253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179405E-506A-FFB5-BE6C-83C35DBFFF16}"/>
              </a:ext>
            </a:extLst>
          </p:cNvPr>
          <p:cNvSpPr/>
          <p:nvPr/>
        </p:nvSpPr>
        <p:spPr>
          <a:xfrm>
            <a:off x="1226160" y="2889525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48">
            <a:extLst>
              <a:ext uri="{FF2B5EF4-FFF2-40B4-BE49-F238E27FC236}">
                <a16:creationId xmlns:a16="http://schemas.microsoft.com/office/drawing/2014/main" id="{0D9476AB-60D4-911E-B39C-2C2D7F98735A}"/>
              </a:ext>
            </a:extLst>
          </p:cNvPr>
          <p:cNvSpPr/>
          <p:nvPr/>
        </p:nvSpPr>
        <p:spPr>
          <a:xfrm>
            <a:off x="663449" y="5654895"/>
            <a:ext cx="1316610" cy="405750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Output</a:t>
            </a:r>
          </a:p>
        </p:txBody>
      </p:sp>
      <p:sp>
        <p:nvSpPr>
          <p:cNvPr id="18" name="모서리가 둥근 직사각형 37">
            <a:extLst>
              <a:ext uri="{FF2B5EF4-FFF2-40B4-BE49-F238E27FC236}">
                <a16:creationId xmlns:a16="http://schemas.microsoft.com/office/drawing/2014/main" id="{93BCC05A-17DB-A905-8FE3-4304E37EAB34}"/>
              </a:ext>
            </a:extLst>
          </p:cNvPr>
          <p:cNvSpPr/>
          <p:nvPr/>
        </p:nvSpPr>
        <p:spPr>
          <a:xfrm>
            <a:off x="3917659" y="1506223"/>
            <a:ext cx="1839607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김일도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교수님은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몇 개의 수업을 하셔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모서리가 둥근 직사각형 37">
            <a:extLst>
              <a:ext uri="{FF2B5EF4-FFF2-40B4-BE49-F238E27FC236}">
                <a16:creationId xmlns:a16="http://schemas.microsoft.com/office/drawing/2014/main" id="{8183DB91-6272-4C4E-6ADB-77F17D5B971D}"/>
              </a:ext>
            </a:extLst>
          </p:cNvPr>
          <p:cNvSpPr/>
          <p:nvPr/>
        </p:nvSpPr>
        <p:spPr>
          <a:xfrm>
            <a:off x="3917659" y="2674544"/>
            <a:ext cx="2053528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How many classes does </a:t>
            </a:r>
            <a:r>
              <a:rPr lang="en-US" altLang="ko-KR" sz="1100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Professor Kim Il-do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have?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92FDB603-2CF3-A658-D255-0BED4FF957E7}"/>
              </a:ext>
            </a:extLst>
          </p:cNvPr>
          <p:cNvSpPr/>
          <p:nvPr/>
        </p:nvSpPr>
        <p:spPr>
          <a:xfrm>
            <a:off x="3991061" y="3804344"/>
            <a:ext cx="1692802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답변 생성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(Professor Kim Il-do teaches three classes)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37">
            <a:extLst>
              <a:ext uri="{FF2B5EF4-FFF2-40B4-BE49-F238E27FC236}">
                <a16:creationId xmlns:a16="http://schemas.microsoft.com/office/drawing/2014/main" id="{344FF409-8A4B-0E53-35EA-5D1D863C6122}"/>
              </a:ext>
            </a:extLst>
          </p:cNvPr>
          <p:cNvSpPr/>
          <p:nvPr/>
        </p:nvSpPr>
        <p:spPr>
          <a:xfrm>
            <a:off x="3958243" y="4889490"/>
            <a:ext cx="2053528" cy="80867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김일도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교수님은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 개의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수업을 합니다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E0A6AC-A92A-1C0E-7096-84613D2E8408}"/>
              </a:ext>
            </a:extLst>
          </p:cNvPr>
          <p:cNvCxnSpPr>
            <a:cxnSpLocks/>
          </p:cNvCxnSpPr>
          <p:nvPr/>
        </p:nvCxnSpPr>
        <p:spPr>
          <a:xfrm flipH="1">
            <a:off x="1563224" y="1972048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2A96B2-0DD0-A458-C05D-0064AF77FEFB}"/>
              </a:ext>
            </a:extLst>
          </p:cNvPr>
          <p:cNvCxnSpPr>
            <a:cxnSpLocks/>
          </p:cNvCxnSpPr>
          <p:nvPr/>
        </p:nvCxnSpPr>
        <p:spPr>
          <a:xfrm flipH="1">
            <a:off x="1563224" y="3104879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C588CF-8518-6E46-8B05-EA7B97067D80}"/>
              </a:ext>
            </a:extLst>
          </p:cNvPr>
          <p:cNvCxnSpPr>
            <a:cxnSpLocks/>
          </p:cNvCxnSpPr>
          <p:nvPr/>
        </p:nvCxnSpPr>
        <p:spPr>
          <a:xfrm flipH="1">
            <a:off x="1636626" y="4208682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17FC79-7C2E-827A-FE33-C176EEA0C3E7}"/>
              </a:ext>
            </a:extLst>
          </p:cNvPr>
          <p:cNvCxnSpPr>
            <a:cxnSpLocks/>
          </p:cNvCxnSpPr>
          <p:nvPr/>
        </p:nvCxnSpPr>
        <p:spPr>
          <a:xfrm flipH="1">
            <a:off x="1603808" y="5311963"/>
            <a:ext cx="235443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26532CB-5EF8-5C09-805A-EDA50D5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93" y="1369825"/>
            <a:ext cx="4194040" cy="23795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06F5CA-49EA-39AF-03E4-C0ACF3B5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55" y="4178195"/>
            <a:ext cx="4955076" cy="116425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18A7F0-C077-DF68-DC38-0B1A74880427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1980060" y="2559595"/>
            <a:ext cx="4639233" cy="0"/>
          </a:xfrm>
          <a:prstGeom prst="line">
            <a:avLst/>
          </a:prstGeom>
          <a:ln w="19050">
            <a:solidFill>
              <a:srgbClr val="FF66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13377C-4159-F3A4-CC6F-7541305C5890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1980060" y="4760323"/>
            <a:ext cx="4551895" cy="0"/>
          </a:xfrm>
          <a:prstGeom prst="line">
            <a:avLst/>
          </a:prstGeom>
          <a:ln w="19050">
            <a:solidFill>
              <a:srgbClr val="FF66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강의 평가 정보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A34852-3532-947F-E22A-8E80AD59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41" y="4394775"/>
            <a:ext cx="4324186" cy="22882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4890DA-F522-341A-62A0-BABEB1AA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11" y="989406"/>
            <a:ext cx="5584129" cy="2893819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4D762C9-AF24-F303-F42D-D68A0FE700D7}"/>
              </a:ext>
            </a:extLst>
          </p:cNvPr>
          <p:cNvSpPr/>
          <p:nvPr/>
        </p:nvSpPr>
        <p:spPr>
          <a:xfrm>
            <a:off x="6050739" y="3917289"/>
            <a:ext cx="191189" cy="443421"/>
          </a:xfrm>
          <a:prstGeom prst="downArrow">
            <a:avLst/>
          </a:prstGeom>
          <a:solidFill>
            <a:srgbClr val="16E1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강의 평가 정보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620EAA-CBF1-F03F-1778-385768B2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1" y="1083617"/>
            <a:ext cx="10873797" cy="1232428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72F9231-0FF8-F1D9-BBF8-EC2D144A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18" y="3189389"/>
            <a:ext cx="4764162" cy="28002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C8638D-3017-4B7B-53DA-44930761226F}"/>
              </a:ext>
            </a:extLst>
          </p:cNvPr>
          <p:cNvSpPr/>
          <p:nvPr/>
        </p:nvSpPr>
        <p:spPr>
          <a:xfrm>
            <a:off x="2567031" y="1724314"/>
            <a:ext cx="2407641" cy="213544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BBDFC3-945E-6733-7564-2BC45CDD48CA}"/>
              </a:ext>
            </a:extLst>
          </p:cNvPr>
          <p:cNvSpPr/>
          <p:nvPr/>
        </p:nvSpPr>
        <p:spPr>
          <a:xfrm>
            <a:off x="3850546" y="3596457"/>
            <a:ext cx="511729" cy="297433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2A5D67-751D-1FF2-A33C-A0269E03E7D8}"/>
              </a:ext>
            </a:extLst>
          </p:cNvPr>
          <p:cNvSpPr/>
          <p:nvPr/>
        </p:nvSpPr>
        <p:spPr>
          <a:xfrm>
            <a:off x="5672355" y="4440814"/>
            <a:ext cx="854280" cy="297433"/>
          </a:xfrm>
          <a:prstGeom prst="rect">
            <a:avLst/>
          </a:prstGeom>
          <a:noFill/>
          <a:ln>
            <a:solidFill>
              <a:srgbClr val="ECDD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207AB-271F-FFD6-4992-BBCBC686D1D9}"/>
              </a:ext>
            </a:extLst>
          </p:cNvPr>
          <p:cNvSpPr/>
          <p:nvPr/>
        </p:nvSpPr>
        <p:spPr>
          <a:xfrm>
            <a:off x="6316910" y="1728751"/>
            <a:ext cx="671119" cy="209108"/>
          </a:xfrm>
          <a:prstGeom prst="rect">
            <a:avLst/>
          </a:prstGeom>
          <a:noFill/>
          <a:ln>
            <a:solidFill>
              <a:srgbClr val="ECDD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2E9C33-FE46-E1A3-3811-98DD9374C0A3}"/>
              </a:ext>
            </a:extLst>
          </p:cNvPr>
          <p:cNvSpPr/>
          <p:nvPr/>
        </p:nvSpPr>
        <p:spPr>
          <a:xfrm>
            <a:off x="5429073" y="3804649"/>
            <a:ext cx="3049007" cy="297433"/>
          </a:xfrm>
          <a:prstGeom prst="rect">
            <a:avLst/>
          </a:prstGeom>
          <a:noFill/>
          <a:ln>
            <a:solidFill>
              <a:srgbClr val="16E1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B0E1-5AED-B3C8-18ED-11F041160A69}"/>
              </a:ext>
            </a:extLst>
          </p:cNvPr>
          <p:cNvSpPr/>
          <p:nvPr/>
        </p:nvSpPr>
        <p:spPr>
          <a:xfrm>
            <a:off x="8808440" y="1724314"/>
            <a:ext cx="1015068" cy="209108"/>
          </a:xfrm>
          <a:prstGeom prst="rect">
            <a:avLst/>
          </a:prstGeom>
          <a:noFill/>
          <a:ln>
            <a:solidFill>
              <a:srgbClr val="16E1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6996CF-7D13-7E50-B8B4-5F6401DBF51C}"/>
              </a:ext>
            </a:extLst>
          </p:cNvPr>
          <p:cNvSpPr/>
          <p:nvPr/>
        </p:nvSpPr>
        <p:spPr>
          <a:xfrm>
            <a:off x="4974672" y="1951600"/>
            <a:ext cx="1015067" cy="209108"/>
          </a:xfrm>
          <a:prstGeom prst="rect">
            <a:avLst/>
          </a:prstGeom>
          <a:noFill/>
          <a:ln>
            <a:solidFill>
              <a:srgbClr val="64E5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F580FE-1868-358B-1C4D-6FCF0FE7C166}"/>
              </a:ext>
            </a:extLst>
          </p:cNvPr>
          <p:cNvSpPr/>
          <p:nvPr/>
        </p:nvSpPr>
        <p:spPr>
          <a:xfrm>
            <a:off x="5125673" y="5083114"/>
            <a:ext cx="1031847" cy="297433"/>
          </a:xfrm>
          <a:prstGeom prst="rect">
            <a:avLst/>
          </a:prstGeom>
          <a:noFill/>
          <a:ln>
            <a:solidFill>
              <a:srgbClr val="64E5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08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강의 평가 정보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4A58D7-61CB-7651-1FA5-BC95A287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903580"/>
            <a:ext cx="5731510" cy="28251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4C2440-761D-23A3-C35A-FC1640C3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13" y="1364674"/>
            <a:ext cx="10776174" cy="11771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B01CB7C-0B6E-576F-5A6B-B873E754C9FD}"/>
                  </a:ext>
                </a:extLst>
              </p14:cNvPr>
              <p14:cNvContentPartPr/>
              <p14:nvPr/>
            </p14:nvContentPartPr>
            <p14:xfrm>
              <a:off x="3422381" y="3136736"/>
              <a:ext cx="329760" cy="9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B01CB7C-0B6E-576F-5A6B-B873E754C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9381" y="3073736"/>
                <a:ext cx="4554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F054017-8C8B-EBB4-4385-4D23D2E695D4}"/>
                  </a:ext>
                </a:extLst>
              </p14:cNvPr>
              <p14:cNvContentPartPr/>
              <p14:nvPr/>
            </p14:nvContentPartPr>
            <p14:xfrm>
              <a:off x="4882181" y="3758096"/>
              <a:ext cx="106920" cy="198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F054017-8C8B-EBB4-4385-4D23D2E695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9181" y="3695096"/>
                <a:ext cx="2325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85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0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데이터 및 성능</a:t>
            </a:r>
            <a:endParaRPr lang="en-US" altLang="ko-KR" sz="20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107923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main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3179C4-D79E-E36F-02D6-39CE157FD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" t="35930" r="44240" b="29886"/>
          <a:stretch/>
        </p:blipFill>
        <p:spPr>
          <a:xfrm>
            <a:off x="1541152" y="5164752"/>
            <a:ext cx="3121304" cy="797663"/>
          </a:xfrm>
          <a:prstGeom prst="rect">
            <a:avLst/>
          </a:prstGeom>
        </p:spPr>
      </p:pic>
      <p:sp>
        <p:nvSpPr>
          <p:cNvPr id="13" name="모서리가 둥근 직사각형 37">
            <a:extLst>
              <a:ext uri="{FF2B5EF4-FFF2-40B4-BE49-F238E27FC236}">
                <a16:creationId xmlns:a16="http://schemas.microsoft.com/office/drawing/2014/main" id="{BB22DEB9-7F31-BA25-EBDF-57BF76275D15}"/>
              </a:ext>
            </a:extLst>
          </p:cNvPr>
          <p:cNvSpPr/>
          <p:nvPr/>
        </p:nvSpPr>
        <p:spPr>
          <a:xfrm>
            <a:off x="5542327" y="3789234"/>
            <a:ext cx="2388028" cy="993617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solidFill>
              <a:srgbClr val="16E1F0"/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Embedding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모델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하이퍼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파라미터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Retreive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search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방법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F4BC1A-D9C3-93B2-5EF7-5C1C88F34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1000"/>
                    </a14:imgEffect>
                  </a14:imgLayer>
                </a14:imgProps>
              </a:ext>
            </a:extLst>
          </a:blip>
          <a:srcRect t="9476"/>
          <a:stretch/>
        </p:blipFill>
        <p:spPr>
          <a:xfrm>
            <a:off x="2151402" y="2679919"/>
            <a:ext cx="1900804" cy="9678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4DABF1-50AB-6A1F-F905-E86E99B7D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670" y="3544871"/>
            <a:ext cx="3896269" cy="13146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71943-67C3-7C62-4CD1-45D92E89525B}"/>
              </a:ext>
            </a:extLst>
          </p:cNvPr>
          <p:cNvSpPr/>
          <p:nvPr/>
        </p:nvSpPr>
        <p:spPr>
          <a:xfrm>
            <a:off x="8527282" y="2087272"/>
            <a:ext cx="2740865" cy="91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총 </a:t>
            </a:r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8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개의 한국어 </a:t>
            </a:r>
            <a:r>
              <a:rPr lang="ko-KR" alt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임베딩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모델</a:t>
            </a:r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순위권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임베딩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모델을 테스트 해봤지만</a:t>
            </a:r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좋은 성능을 얻지 못함</a:t>
            </a:r>
          </a:p>
        </p:txBody>
      </p:sp>
      <p:sp>
        <p:nvSpPr>
          <p:cNvPr id="19" name="모서리가 둥근 직사각형 48">
            <a:extLst>
              <a:ext uri="{FF2B5EF4-FFF2-40B4-BE49-F238E27FC236}">
                <a16:creationId xmlns:a16="http://schemas.microsoft.com/office/drawing/2014/main" id="{DD2B5D0F-5C10-638C-072D-9A8AB9B08DBE}"/>
              </a:ext>
            </a:extLst>
          </p:cNvPr>
          <p:cNvSpPr/>
          <p:nvPr/>
        </p:nvSpPr>
        <p:spPr>
          <a:xfrm>
            <a:off x="9336766" y="1637547"/>
            <a:ext cx="1180422" cy="451685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Embedding</a:t>
            </a:r>
          </a:p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model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F249A63-2499-7D13-B85B-0C8382984D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03" r="23568" b="22169"/>
          <a:stretch/>
        </p:blipFill>
        <p:spPr>
          <a:xfrm>
            <a:off x="738661" y="1495508"/>
            <a:ext cx="5221059" cy="949655"/>
          </a:xfrm>
          <a:prstGeom prst="rect">
            <a:avLst/>
          </a:prstGeom>
        </p:spPr>
      </p:pic>
      <p:sp>
        <p:nvSpPr>
          <p:cNvPr id="21" name="모서리가 둥근 직사각형 48">
            <a:extLst>
              <a:ext uri="{FF2B5EF4-FFF2-40B4-BE49-F238E27FC236}">
                <a16:creationId xmlns:a16="http://schemas.microsoft.com/office/drawing/2014/main" id="{0F3192CC-1499-031B-9780-5410849860DC}"/>
              </a:ext>
            </a:extLst>
          </p:cNvPr>
          <p:cNvSpPr/>
          <p:nvPr/>
        </p:nvSpPr>
        <p:spPr>
          <a:xfrm>
            <a:off x="9336766" y="3174326"/>
            <a:ext cx="1180422" cy="451685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하이퍼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파라미터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15E7BF-1A0A-B378-3857-E9C6B84B7A50}"/>
              </a:ext>
            </a:extLst>
          </p:cNvPr>
          <p:cNvSpPr/>
          <p:nvPr/>
        </p:nvSpPr>
        <p:spPr>
          <a:xfrm>
            <a:off x="8527281" y="3626012"/>
            <a:ext cx="2740865" cy="91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임베딩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필터를 포함하여</a:t>
            </a:r>
            <a:endParaRPr lang="en-US" altLang="ko-KR" sz="11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여러 </a:t>
            </a:r>
            <a:r>
              <a:rPr lang="ko-KR" alt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하이퍼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파라미터를 수정해 봤지만</a:t>
            </a:r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피쳐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별 성능 변화 폭이 큼</a:t>
            </a: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id="{AF727974-6755-6A5D-99E6-3B888F398E93}"/>
              </a:ext>
            </a:extLst>
          </p:cNvPr>
          <p:cNvSpPr/>
          <p:nvPr/>
        </p:nvSpPr>
        <p:spPr>
          <a:xfrm>
            <a:off x="9336766" y="4713067"/>
            <a:ext cx="1180422" cy="451685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방법 변화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4CD6E7-9E45-19F2-E4A9-6638D41E91BA}"/>
              </a:ext>
            </a:extLst>
          </p:cNvPr>
          <p:cNvSpPr/>
          <p:nvPr/>
        </p:nvSpPr>
        <p:spPr>
          <a:xfrm>
            <a:off x="8556544" y="5164753"/>
            <a:ext cx="2740865" cy="57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Text split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과 </a:t>
            </a:r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chain</a:t>
            </a: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의 변화도</a:t>
            </a:r>
            <a:endParaRPr lang="en-US" altLang="ko-KR" sz="11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큰 효과를 보지 못함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6AC4B3-FAD2-DFCA-B334-CF8AA4D6092A}"/>
              </a:ext>
            </a:extLst>
          </p:cNvPr>
          <p:cNvCxnSpPr>
            <a:cxnSpLocks/>
          </p:cNvCxnSpPr>
          <p:nvPr/>
        </p:nvCxnSpPr>
        <p:spPr>
          <a:xfrm>
            <a:off x="8139798" y="830513"/>
            <a:ext cx="0" cy="577666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75676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540</Words>
  <Application>Microsoft Office PowerPoint</Application>
  <PresentationFormat>와이드스크린</PresentationFormat>
  <Paragraphs>148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Tmon몬소리 Black</vt:lpstr>
      <vt:lpstr>맑은 고딕</vt:lpstr>
      <vt:lpstr>Abadi</vt:lpstr>
      <vt:lpstr>Arial</vt:lpstr>
      <vt:lpstr>Courier New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상혁 최</cp:lastModifiedBy>
  <cp:revision>34</cp:revision>
  <dcterms:created xsi:type="dcterms:W3CDTF">2023-10-24T01:40:52Z</dcterms:created>
  <dcterms:modified xsi:type="dcterms:W3CDTF">2023-11-26T09:19:04Z</dcterms:modified>
</cp:coreProperties>
</file>