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0" r:id="rId2"/>
    <p:sldId id="888" r:id="rId3"/>
    <p:sldId id="838" r:id="rId4"/>
    <p:sldId id="897" r:id="rId5"/>
    <p:sldId id="895" r:id="rId6"/>
    <p:sldId id="900" r:id="rId7"/>
    <p:sldId id="896" r:id="rId8"/>
    <p:sldId id="903" r:id="rId9"/>
    <p:sldId id="899" r:id="rId10"/>
    <p:sldId id="905" r:id="rId11"/>
    <p:sldId id="911" r:id="rId12"/>
    <p:sldId id="912" r:id="rId13"/>
    <p:sldId id="906" r:id="rId14"/>
    <p:sldId id="913" r:id="rId15"/>
  </p:sldIdLst>
  <p:sldSz cx="9906000" cy="6858000" type="A4"/>
  <p:notesSz cx="7099300" cy="102346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Char char="•"/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orient="horz" pos="3702" userDrawn="1">
          <p15:clr>
            <a:srgbClr val="A4A3A4"/>
          </p15:clr>
        </p15:guide>
        <p15:guide id="7" pos="3823" userDrawn="1">
          <p15:clr>
            <a:srgbClr val="A4A3A4"/>
          </p15:clr>
        </p15:guide>
        <p15:guide id="8" pos="4231" userDrawn="1">
          <p15:clr>
            <a:srgbClr val="A4A3A4"/>
          </p15:clr>
        </p15:guide>
        <p15:guide id="9" pos="194" userDrawn="1">
          <p15:clr>
            <a:srgbClr val="A4A3A4"/>
          </p15:clr>
        </p15:guide>
        <p15:guide id="10" pos="5592" userDrawn="1">
          <p15:clr>
            <a:srgbClr val="A4A3A4"/>
          </p15:clr>
        </p15:guide>
        <p15:guide id="12" pos="2961" userDrawn="1">
          <p15:clr>
            <a:srgbClr val="A4A3A4"/>
          </p15:clr>
        </p15:guide>
        <p15:guide id="13" pos="3369" userDrawn="1">
          <p15:clr>
            <a:srgbClr val="A4A3A4"/>
          </p15:clr>
        </p15:guide>
        <p15:guide id="14" orient="horz" pos="3498" userDrawn="1">
          <p15:clr>
            <a:srgbClr val="A4A3A4"/>
          </p15:clr>
        </p15:guide>
        <p15:guide id="15" orient="horz" pos="3997" userDrawn="1">
          <p15:clr>
            <a:srgbClr val="A4A3A4"/>
          </p15:clr>
        </p15:guide>
        <p15:guide id="16" orient="horz" pos="4009">
          <p15:clr>
            <a:srgbClr val="A4A3A4"/>
          </p15:clr>
        </p15:guide>
        <p15:guide id="17" pos="3188" userDrawn="1">
          <p15:clr>
            <a:srgbClr val="A4A3A4"/>
          </p15:clr>
        </p15:guide>
        <p15:guide id="18" pos="16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orient="horz" pos="3208" userDrawn="1">
          <p15:clr>
            <a:srgbClr val="A4A3A4"/>
          </p15:clr>
        </p15:guide>
        <p15:guide id="4" pos="2234" userDrawn="1">
          <p15:clr>
            <a:srgbClr val="A4A3A4"/>
          </p15:clr>
        </p15:guide>
        <p15:guide id="5" orient="horz" pos="2220" userDrawn="1">
          <p15:clr>
            <a:srgbClr val="A4A3A4"/>
          </p15:clr>
        </p15:guide>
        <p15:guide id="6" orient="horz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D6E4CA"/>
    <a:srgbClr val="006600"/>
    <a:srgbClr val="000000"/>
    <a:srgbClr val="000099"/>
    <a:srgbClr val="333399"/>
    <a:srgbClr val="000066"/>
    <a:srgbClr val="99C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737" autoAdjust="0"/>
  </p:normalViewPr>
  <p:slideViewPr>
    <p:cSldViewPr snapToGrid="0">
      <p:cViewPr varScale="1">
        <p:scale>
          <a:sx n="93" d="100"/>
          <a:sy n="93" d="100"/>
        </p:scale>
        <p:origin x="852" y="84"/>
      </p:cViewPr>
      <p:guideLst>
        <p:guide orient="horz" pos="888"/>
        <p:guide orient="horz" pos="4247"/>
        <p:guide orient="horz" pos="3952"/>
        <p:guide orient="horz" pos="4088"/>
        <p:guide orient="horz" pos="3702"/>
        <p:guide pos="3823"/>
        <p:guide pos="4231"/>
        <p:guide pos="194"/>
        <p:guide pos="5592"/>
        <p:guide pos="2961"/>
        <p:guide pos="3369"/>
        <p:guide orient="horz" pos="3498"/>
        <p:guide orient="horz" pos="3997"/>
        <p:guide orient="horz" pos="4009"/>
        <p:guide pos="3188"/>
        <p:guide pos="1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782"/>
    </p:cViewPr>
  </p:sorterViewPr>
  <p:notesViewPr>
    <p:cSldViewPr snapToGrid="0">
      <p:cViewPr varScale="1">
        <p:scale>
          <a:sx n="79" d="100"/>
          <a:sy n="79" d="100"/>
        </p:scale>
        <p:origin x="-3246" y="-96"/>
      </p:cViewPr>
      <p:guideLst>
        <p:guide orient="horz" pos="2207"/>
        <p:guide pos="3264"/>
        <p:guide orient="horz" pos="3208"/>
        <p:guide pos="2234"/>
        <p:guide orient="horz" pos="2220"/>
        <p:guide orient="horz"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55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29" y="4866070"/>
            <a:ext cx="5209248" cy="43030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559" tIns="45960" rIns="93559" bIns="45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892175"/>
            <a:ext cx="5186363" cy="359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958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23824" y="4"/>
            <a:ext cx="3075479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23824" y="9720678"/>
            <a:ext cx="3075479" cy="5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59" tIns="0" rIns="19959" bIns="0" anchor="b"/>
          <a:lstStyle/>
          <a:p>
            <a:pPr algn="r" defTabSz="1011694" eaLnBrk="1" latinLnBrk="1" hangingPunct="1">
              <a:buNone/>
            </a:pPr>
            <a:r>
              <a:rPr lang="en-US" altLang="ko-KR" sz="10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" y="9720678"/>
            <a:ext cx="3075480" cy="51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" y="4"/>
            <a:ext cx="3075480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54" tIns="47377" rIns="94754" bIns="47377" anchor="ctr"/>
          <a:lstStyle/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5813" y="774700"/>
            <a:ext cx="5527675" cy="3825875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5029" y="4864431"/>
            <a:ext cx="5209248" cy="460254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133" tIns="48236" rIns="98133" bIns="48236"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Thomas Friedman’s work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 Additional resources and websites: 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http://www.thomaslfriedman.com/bookshelf/the-world-is-flat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“The Lexus and the Olive Tree,” http://www.thomaslfriedman.com/bookshelf/the-lexus-and-the-olive-tree; finding a proper balance in business with this new globalization/online business environment</a:t>
            </a: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4621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1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23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0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14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3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3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9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6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86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68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6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622300"/>
            <a:ext cx="90773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Headline:  (18pt.) Times bold, first initial cap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408113"/>
            <a:ext cx="90773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0"/>
            <a:r>
              <a:rPr lang="en-US" altLang="ko-KR"/>
              <a:t>Text:  14pt. Times with .75 square bullet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0" y="536575"/>
            <a:ext cx="990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29" name="Rectangle 16"/>
          <p:cNvSpPr>
            <a:spLocks noChangeArrowheads="1"/>
          </p:cNvSpPr>
          <p:nvPr userDrawn="1"/>
        </p:nvSpPr>
        <p:spPr bwMode="auto">
          <a:xfrm>
            <a:off x="9542531" y="6629400"/>
            <a:ext cx="15709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buFontTx/>
              <a:buNone/>
            </a:pPr>
            <a:fld id="{197979AF-562B-42DB-A63C-3B9F55F33EEE}" type="slidenum">
              <a:rPr lang="en-US" altLang="ko-KR" sz="1050" b="0">
                <a:latin typeface="Times New Roman" pitchFamily="18" charset="0"/>
                <a:ea typeface="돋움체" pitchFamily="49" charset="-127"/>
              </a:rPr>
              <a:pPr algn="r">
                <a:buFontTx/>
                <a:buNone/>
              </a:pPr>
              <a:t>‹#›</a:t>
            </a:fld>
            <a:endParaRPr lang="en-US" altLang="ko-KR" sz="1050" b="0" dirty="0">
              <a:latin typeface="Times New Roman" pitchFamily="18" charset="0"/>
              <a:ea typeface="돋움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Arial" charset="0"/>
          <a:ea typeface="HY헤드라인M" pitchFamily="18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HY헤드라인M" pitchFamily="18" charset="-127"/>
        </a:defRPr>
      </a:lvl9pPr>
    </p:titleStyle>
    <p:bodyStyle>
      <a:lvl1pPr marL="177800" indent="-177800" algn="l" rtl="0" eaLnBrk="0" fontAlgn="base" hangingPunct="0">
        <a:spcBef>
          <a:spcPts val="1700"/>
        </a:spcBef>
        <a:spcAft>
          <a:spcPct val="0"/>
        </a:spcAft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114300" algn="l" rtl="0" eaLnBrk="0" fontAlgn="base" hangingPunct="0">
        <a:spcBef>
          <a:spcPts val="200"/>
        </a:spcBef>
        <a:spcAft>
          <a:spcPct val="0"/>
        </a:spcAft>
        <a:buSzPct val="100000"/>
        <a:buFont typeface="Times New Roman" pitchFamily="18" charset="0"/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652463" indent="-131763" algn="l" rtl="0" eaLnBrk="0" fontAlgn="base" hangingPunct="0">
        <a:spcBef>
          <a:spcPts val="200"/>
        </a:spcBef>
        <a:spcAft>
          <a:spcPct val="0"/>
        </a:spcAft>
        <a:buSzPct val="100000"/>
        <a:buFont typeface="Times New Roman" pitchFamily="18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952500" indent="-109538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—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개성체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0" y="1633538"/>
            <a:ext cx="9906000" cy="1724025"/>
          </a:xfrm>
          <a:prstGeom prst="rect">
            <a:avLst/>
          </a:prstGeom>
          <a:solidFill>
            <a:srgbClr val="006A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6000" rIns="306000" anchor="ctr"/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spcBef>
                <a:spcPct val="50000"/>
              </a:spcBef>
            </a:pPr>
            <a:endParaRPr kumimoji="0" lang="ko-KR" altLang="ko-KR" sz="3200" dirty="0">
              <a:solidFill>
                <a:schemeClr val="bg1"/>
              </a:solidFill>
              <a:latin typeface="Lucida Sans Unicode" pitchFamily="34" charset="0"/>
              <a:ea typeface="HY견고딕" pitchFamily="18" charset="-127"/>
            </a:endParaRP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1508125" y="1649705"/>
            <a:ext cx="6891338" cy="7160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ko-KR" sz="32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Software A</a:t>
            </a:r>
            <a:r>
              <a:rPr lang="en-US" altLang="ko-KR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pplication</a:t>
            </a:r>
            <a:r>
              <a:rPr lang="ko-KR" altLang="en-US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Development</a:t>
            </a:r>
            <a:endParaRPr lang="ko-KR" altLang="en-US" sz="320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2" name="Text Box 14"/>
          <p:cNvSpPr txBox="1">
            <a:spLocks noChangeArrowheads="1"/>
          </p:cNvSpPr>
          <p:nvPr/>
        </p:nvSpPr>
        <p:spPr bwMode="auto">
          <a:xfrm>
            <a:off x="2044906" y="3545572"/>
            <a:ext cx="5791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GitHub</a:t>
            </a:r>
            <a:endParaRPr lang="en-US" altLang="ko-KR" sz="2400" dirty="0"/>
          </a:p>
          <a:p>
            <a:pPr>
              <a:lnSpc>
                <a:spcPct val="150000"/>
              </a:lnSpc>
              <a:buNone/>
            </a:pPr>
            <a:r>
              <a:rPr lang="en-US" altLang="ko-KR" sz="2400" b="0" smtClean="0"/>
              <a:t>2022</a:t>
            </a:r>
            <a:r>
              <a:rPr lang="en-US" altLang="ko-KR" sz="2400" b="0" smtClean="0"/>
              <a:t>-2</a:t>
            </a:r>
            <a:endParaRPr lang="en-US" altLang="ko-KR" sz="2400" b="0" dirty="0"/>
          </a:p>
        </p:txBody>
      </p:sp>
      <p:sp>
        <p:nvSpPr>
          <p:cNvPr id="2054" name="Rectangle 52"/>
          <p:cNvSpPr>
            <a:spLocks noChangeArrowheads="1"/>
          </p:cNvSpPr>
          <p:nvPr/>
        </p:nvSpPr>
        <p:spPr bwMode="auto">
          <a:xfrm>
            <a:off x="1390389" y="5726113"/>
            <a:ext cx="711478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en-US" altLang="ko-KR" sz="2000" b="0" dirty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Young  J.  RHO</a:t>
            </a:r>
            <a:endParaRPr lang="ko-KR" altLang="en-US" sz="2000" b="0" dirty="0">
              <a:latin typeface="HY헤드라인M" pitchFamily="18" charset="-127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51483" y="2420560"/>
            <a:ext cx="517808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dirty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- </a:t>
            </a:r>
            <a:r>
              <a:rPr lang="en-US" altLang="ko-KR" sz="2800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Tools for Product Activities-</a:t>
            </a:r>
            <a:endParaRPr lang="ko-KR" altLang="en-US" sz="2800" dirty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30" y="511622"/>
            <a:ext cx="2298100" cy="68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8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Installation of 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Download if not installed already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5" y="1907222"/>
            <a:ext cx="6013524" cy="46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 ways to create a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2899" y="1643865"/>
            <a:ext cx="8188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-US" altLang="ko-KR" sz="1600" dirty="0" smtClean="0"/>
              <a:t>Cloning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5524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Create a repository in the GitHub, and then clone it on the local drive with the Desktop</a:t>
            </a:r>
          </a:p>
          <a:p>
            <a:pPr marL="228600" indent="-228600" algn="l">
              <a:buAutoNum type="arabicPeriod"/>
            </a:pPr>
            <a:endParaRPr lang="en-US" altLang="ko-KR" sz="1600" dirty="0"/>
          </a:p>
          <a:p>
            <a:pPr marL="342900" indent="-342900" algn="l">
              <a:buFont typeface="+mj-lt"/>
              <a:buAutoNum type="arabicPeriod" startAt="2"/>
            </a:pPr>
            <a:r>
              <a:rPr lang="en-US" altLang="ko-KR" sz="1600" dirty="0" smtClean="0"/>
              <a:t>Publishing </a:t>
            </a:r>
          </a:p>
          <a:p>
            <a:pPr marL="534988" lvl="1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Create </a:t>
            </a:r>
            <a:r>
              <a:rPr lang="en-US" altLang="ko-KR" sz="1600" dirty="0"/>
              <a:t>a </a:t>
            </a:r>
            <a:r>
              <a:rPr lang="en-US" altLang="ko-KR" sz="1600" dirty="0" smtClean="0"/>
              <a:t>local repository with the Desktop, </a:t>
            </a:r>
            <a:r>
              <a:rPr lang="en-US" altLang="ko-KR" sz="1600" dirty="0"/>
              <a:t>and then </a:t>
            </a:r>
            <a:r>
              <a:rPr lang="en-US" altLang="ko-KR" sz="1600" dirty="0" smtClean="0"/>
              <a:t>publish </a:t>
            </a:r>
            <a:r>
              <a:rPr lang="en-US" altLang="ko-KR" sz="1600" dirty="0"/>
              <a:t>it </a:t>
            </a:r>
            <a:r>
              <a:rPr lang="en-US" altLang="ko-KR" sz="1600" dirty="0" smtClean="0"/>
              <a:t>to </a:t>
            </a:r>
            <a:r>
              <a:rPr lang="en-US" altLang="ko-KR" sz="1600" dirty="0"/>
              <a:t>the </a:t>
            </a:r>
            <a:r>
              <a:rPr lang="en-US" altLang="ko-KR" sz="1600" dirty="0" smtClean="0"/>
              <a:t>GitHub</a:t>
            </a:r>
            <a:endParaRPr lang="en-US" altLang="ko-KR" sz="1600" dirty="0"/>
          </a:p>
          <a:p>
            <a:pPr marL="342900" indent="-342900" algn="l">
              <a:buFont typeface="+mj-lt"/>
              <a:buAutoNum type="arabicPeriod" startAt="2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01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3" y="2099048"/>
            <a:ext cx="5081036" cy="3534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 a repository and clone it to the local hard drive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89" y="2107124"/>
            <a:ext cx="4509267" cy="4430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58930" y="1788625"/>
            <a:ext cx="275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GitHub.com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2984" y="1788624"/>
            <a:ext cx="275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GitHub Desktop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 Desktop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 a local repository and publish it to the GitHub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3" y="1735085"/>
            <a:ext cx="4078605" cy="4818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118" y="1905363"/>
            <a:ext cx="4819650" cy="481878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310925" y="4144151"/>
            <a:ext cx="402896" cy="33103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2100" marR="0" indent="-101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451" y="2106537"/>
            <a:ext cx="5932543" cy="4075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07" y="4368946"/>
            <a:ext cx="3522011" cy="2489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00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1843" y="1705510"/>
            <a:ext cx="2578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3200" dirty="0" smtClean="0"/>
              <a:t>Q &amp; 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03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2588332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Possible for My Project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78929"/>
              </p:ext>
            </p:extLst>
          </p:nvPr>
        </p:nvGraphicFramePr>
        <p:xfrm>
          <a:off x="505646" y="879323"/>
          <a:ext cx="8657717" cy="5516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7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Objects</a:t>
                      </a:r>
                    </a:p>
                    <a:p>
                      <a:pPr latinLnBrk="1"/>
                      <a:r>
                        <a:rPr lang="en-US" altLang="ko-KR" dirty="0"/>
                        <a:t>Activities</a:t>
                      </a:r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Product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Process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People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Management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5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b="1" dirty="0"/>
                        <a:t>Measurement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Development</a:t>
                      </a:r>
                    </a:p>
                  </a:txBody>
                  <a:tcPr anchor="ctr" anchorCtr="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3580" y="4760258"/>
            <a:ext cx="235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Development Tools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3580" y="5176333"/>
            <a:ext cx="235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Target </a:t>
            </a:r>
            <a:r>
              <a:rPr lang="en-US" altLang="ko-KR" sz="1400" b="0" dirty="0" smtClean="0"/>
              <a:t>environment</a:t>
            </a: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Client &amp; server</a:t>
            </a:r>
            <a:endParaRPr lang="en-US" altLang="ko-KR" sz="1400" b="0" dirty="0"/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Development </a:t>
            </a:r>
            <a:r>
              <a:rPr lang="en-US" altLang="ko-KR" sz="1400" b="0" dirty="0" err="1"/>
              <a:t>e</a:t>
            </a:r>
            <a:r>
              <a:rPr lang="en-US" altLang="ko-KR" sz="1400" b="0" dirty="0" err="1" smtClean="0"/>
              <a:t>nv</a:t>
            </a:r>
            <a:r>
              <a:rPr lang="en-US" altLang="ko-KR" sz="1400" b="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3580" y="3107420"/>
            <a:ext cx="235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Quality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7535" y="3445974"/>
            <a:ext cx="2322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None/>
            </a:pPr>
            <a:r>
              <a:rPr lang="en-US" altLang="ko-KR" sz="1400" b="0" dirty="0" smtClean="0"/>
              <a:t>M-V-C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Data size(Model)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/>
              <a:t>UI size(View)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Program size(Control)</a:t>
            </a:r>
          </a:p>
          <a:p>
            <a:pPr marL="285750" indent="-285750" algn="l" latinLnBrk="1">
              <a:buFont typeface="Wingdings" panose="05000000000000000000" pitchFamily="2" charset="2"/>
              <a:buChar char="ü"/>
            </a:pPr>
            <a:endParaRPr lang="ko-KR" alt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393580" y="1535728"/>
            <a:ext cx="23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Configuration M</a:t>
            </a:r>
          </a:p>
          <a:p>
            <a:pPr>
              <a:buNone/>
            </a:pPr>
            <a:r>
              <a:rPr lang="en-US" altLang="ko-KR" sz="1600" b="0" dirty="0"/>
              <a:t>(Product 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3580" y="2201890"/>
            <a:ext cx="235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err="1" smtClean="0"/>
              <a:t>Git</a:t>
            </a:r>
            <a:r>
              <a:rPr lang="en-US" altLang="ko-KR" sz="1400" b="0" dirty="0" smtClean="0"/>
              <a:t> for version control</a:t>
            </a:r>
            <a:endParaRPr lang="en-US" altLang="ko-KR" sz="14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4750052" y="4771316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SW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8667" y="5189891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Agile method</a:t>
            </a:r>
            <a:endParaRPr lang="en-US" altLang="ko-KR" sz="14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767982" y="3131151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/>
              <a:t>Productivity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8667" y="3598059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Documentation</a:t>
            </a:r>
            <a:endParaRPr lang="en-US" altLang="ko-KR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59017" y="1553658"/>
            <a:ext cx="217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Project M</a:t>
            </a:r>
            <a:endParaRPr lang="en-US" altLang="ko-KR" sz="1600" b="0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848667" y="2184921"/>
            <a:ext cx="204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Excel for scheduling</a:t>
            </a:r>
            <a:endParaRPr lang="en-US" altLang="ko-KR" sz="14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7028328" y="4772600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Training </a:t>
            </a:r>
            <a:r>
              <a:rPr lang="en-US" altLang="ko-KR" sz="1600" b="0" u="sng" dirty="0"/>
              <a:t>/ Education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599" y="3171934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Ability</a:t>
            </a:r>
            <a:endParaRPr lang="en-US" altLang="ko-KR" sz="1600" b="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7051550" y="1944745"/>
            <a:ext cx="2070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Roles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5599" y="5237888"/>
            <a:ext cx="20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1">
              <a:buFont typeface="Wingdings" panose="05000000000000000000" pitchFamily="2" charset="2"/>
              <a:buChar char="ü"/>
            </a:pPr>
            <a:r>
              <a:rPr lang="en-US" altLang="ko-KR" sz="1400" b="0" dirty="0" smtClean="0"/>
              <a:t>Required skills</a:t>
            </a:r>
            <a:endParaRPr lang="en-US" altLang="ko-KR" sz="14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6986976" y="1553658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b="0" u="sng" dirty="0" smtClean="0"/>
              <a:t>Team </a:t>
            </a:r>
            <a:r>
              <a:rPr lang="en-US" altLang="ko-KR" sz="1600" b="0" u="sng" dirty="0"/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8328" y="3608044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600" b="0" dirty="0" smtClean="0"/>
              <a:t>Teamwork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4661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65100"/>
            <a:ext cx="9077325" cy="363538"/>
          </a:xfrm>
          <a:noFill/>
        </p:spPr>
        <p:txBody>
          <a:bodyPr/>
          <a:lstStyle/>
          <a:p>
            <a:r>
              <a:rPr lang="en-US" altLang="ko-KR" sz="1800" dirty="0" smtClean="0">
                <a:ea typeface="굴림" pitchFamily="50" charset="-127"/>
              </a:rPr>
              <a:t>GitHub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54673" y="682712"/>
            <a:ext cx="7966554" cy="309059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Topical Contents</a:t>
            </a: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ko-KR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SignUp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marR="0" lvl="1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600" dirty="0" smtClean="0"/>
              <a:t>Tools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355600" marR="0" lvl="0" indent="-3556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Creation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and Deletion of  </a:t>
            </a:r>
            <a:r>
              <a:rPr lang="en-US" altLang="ko-KR" sz="1800" dirty="0" smtClean="0"/>
              <a:t>r</a:t>
            </a:r>
            <a:r>
              <a:rPr kumimoji="1" lang="en-US" altLang="ko-KR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epository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 in the GitHub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lvl="1" indent="-355600" algn="l">
              <a:spcAft>
                <a:spcPts val="600"/>
              </a:spcAft>
              <a:defRPr/>
            </a:pPr>
            <a:r>
              <a:rPr lang="en-US" altLang="ko-KR" sz="1600" dirty="0" smtClean="0"/>
              <a:t>Tools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400050" marR="0" lvl="0" indent="-4000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돋움" pitchFamily="50" charset="-127"/>
                <a:cs typeface="+mn-cs"/>
              </a:rPr>
              <a:t>GitHub Desktop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  <a:p>
            <a:pPr marL="812800" lvl="1" indent="-355600" algn="l">
              <a:spcAft>
                <a:spcPts val="600"/>
              </a:spcAft>
              <a:defRPr/>
            </a:pPr>
            <a:r>
              <a:rPr lang="en-US" altLang="ko-KR" sz="1600" dirty="0" smtClean="0"/>
              <a:t>Roles, skills &amp; communications</a:t>
            </a:r>
            <a:endParaRPr lang="en-US" altLang="ko-KR" sz="1600" dirty="0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846160" y="682712"/>
            <a:ext cx="8372" cy="6075751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1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Version control and </a:t>
            </a: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coworking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341759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Tools for Product Management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95" y="888512"/>
            <a:ext cx="4200525" cy="180022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2443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11113"/>
            <a:ext cx="9269846" cy="20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Sign up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email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Password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User name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Authentication through the registered email</a:t>
            </a:r>
            <a:endParaRPr lang="en-US" altLang="ko-KR" sz="14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2" y="3128672"/>
            <a:ext cx="4742978" cy="3353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700" y="3128672"/>
            <a:ext cx="4352558" cy="3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11113"/>
            <a:ext cx="9269846" cy="4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’ to sign up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31" y="1638513"/>
            <a:ext cx="6658984" cy="47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under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2" y="2054695"/>
            <a:ext cx="7224849" cy="4553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8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Create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 new repository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the GitHub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under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your account</a:t>
            </a:r>
            <a:endParaRPr lang="en-US" altLang="ko-KR" sz="180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1" y="1735085"/>
            <a:ext cx="7797725" cy="4855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2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412" y="643386"/>
            <a:ext cx="9269846" cy="133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485775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elete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repository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Select the target repository, then</a:t>
            </a:r>
          </a:p>
          <a:p>
            <a:pPr marL="942975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Settings and Danger Zone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9412" y="155763"/>
            <a:ext cx="80579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 anchor="ctr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l">
              <a:lnSpc>
                <a:spcPct val="95000"/>
              </a:lnSpc>
              <a:spcBef>
                <a:spcPct val="50000"/>
              </a:spcBef>
              <a:buNone/>
            </a:pPr>
            <a:r>
              <a:rPr lang="en-US" altLang="ko-KR" sz="1800" dirty="0" smtClean="0"/>
              <a:t>GitHub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6" y="2077795"/>
            <a:ext cx="9110382" cy="4683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22appen">
      <a:majorFont>
        <a:latin typeface="Arial"/>
        <a:ea typeface="HY헤드라인M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2100" marR="0" indent="-1016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2100" marR="0" indent="-1016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c:\users\produc~1\posco\it\822appen.ppt</Template>
  <TotalTime>1097670778</TotalTime>
  <Pages>1</Pages>
  <Words>287</Words>
  <Application>Microsoft Office PowerPoint</Application>
  <PresentationFormat>A4 용지(210x297mm)</PresentationFormat>
  <Paragraphs>94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HY견고딕</vt:lpstr>
      <vt:lpstr>HY헤드라인M</vt:lpstr>
      <vt:lpstr>개성체</vt:lpstr>
      <vt:lpstr>굴림</vt:lpstr>
      <vt:lpstr>돋움</vt:lpstr>
      <vt:lpstr>돋움체</vt:lpstr>
      <vt:lpstr>맑은 고딕</vt:lpstr>
      <vt:lpstr>Arial</vt:lpstr>
      <vt:lpstr>Lucida Sans Unicode</vt:lpstr>
      <vt:lpstr>Times New Roman</vt:lpstr>
      <vt:lpstr>Wingdings</vt:lpstr>
      <vt:lpstr>822appen</vt:lpstr>
      <vt:lpstr>PowerPoint 프레젠테이션</vt:lpstr>
      <vt:lpstr>PowerPoint 프레젠테이션</vt:lpstr>
      <vt:lpstr>GitHub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Graphic by</Manager>
  <Company>Client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report</dc:title>
  <dc:subject>Name of the project</dc:subject>
  <dc:creator>Designed by</dc:creator>
  <cp:lastModifiedBy>Young J. RHO</cp:lastModifiedBy>
  <cp:revision>4948</cp:revision>
  <cp:lastPrinted>2022-03-15T07:06:32Z</cp:lastPrinted>
  <dcterms:created xsi:type="dcterms:W3CDTF">1997-03-11T00:55:36Z</dcterms:created>
  <dcterms:modified xsi:type="dcterms:W3CDTF">2022-09-15T00:03:50Z</dcterms:modified>
  <cp:category>Business Area</cp:category>
</cp:coreProperties>
</file>