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0" r:id="rId2"/>
    <p:sldId id="888" r:id="rId3"/>
    <p:sldId id="838" r:id="rId4"/>
    <p:sldId id="897" r:id="rId5"/>
    <p:sldId id="895" r:id="rId6"/>
    <p:sldId id="900" r:id="rId7"/>
    <p:sldId id="896" r:id="rId8"/>
    <p:sldId id="903" r:id="rId9"/>
    <p:sldId id="899" r:id="rId10"/>
    <p:sldId id="905" r:id="rId11"/>
    <p:sldId id="911" r:id="rId12"/>
    <p:sldId id="912" r:id="rId13"/>
    <p:sldId id="906" r:id="rId14"/>
    <p:sldId id="913" r:id="rId15"/>
  </p:sldIdLst>
  <p:sldSz cx="9906000" cy="6858000" type="A4"/>
  <p:notesSz cx="7099300" cy="10234613"/>
  <p:kinsoku lang="ko-KR" invalStChars="、。，．：；？！’”）〕］｝〉》」』】°′″℃￠％!%),.:;?]}" invalEndChars="‘“（〔［｛〈《「『【￥＄\￦￡"/>
  <p:defaultTextStyle>
    <a:defPPr>
      <a:defRPr lang="ko-KR"/>
    </a:defPPr>
    <a:lvl1pPr algn="ctr" rtl="0" eaLnBrk="0" fontAlgn="base" hangingPunct="0">
      <a:spcBef>
        <a:spcPct val="0"/>
      </a:spcBef>
      <a:spcAft>
        <a:spcPct val="0"/>
      </a:spcAft>
      <a:buChar char="•"/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buChar char="•"/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buChar char="•"/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buChar char="•"/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buChar char="•"/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8">
          <p15:clr>
            <a:srgbClr val="A4A3A4"/>
          </p15:clr>
        </p15:guide>
        <p15:guide id="2" orient="horz" pos="4247" userDrawn="1">
          <p15:clr>
            <a:srgbClr val="A4A3A4"/>
          </p15:clr>
        </p15:guide>
        <p15:guide id="3" orient="horz" pos="3952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  <p15:guide id="5" orient="horz" pos="3702" userDrawn="1">
          <p15:clr>
            <a:srgbClr val="A4A3A4"/>
          </p15:clr>
        </p15:guide>
        <p15:guide id="7" pos="3823" userDrawn="1">
          <p15:clr>
            <a:srgbClr val="A4A3A4"/>
          </p15:clr>
        </p15:guide>
        <p15:guide id="8" pos="4231" userDrawn="1">
          <p15:clr>
            <a:srgbClr val="A4A3A4"/>
          </p15:clr>
        </p15:guide>
        <p15:guide id="9" pos="194" userDrawn="1">
          <p15:clr>
            <a:srgbClr val="A4A3A4"/>
          </p15:clr>
        </p15:guide>
        <p15:guide id="10" pos="5592" userDrawn="1">
          <p15:clr>
            <a:srgbClr val="A4A3A4"/>
          </p15:clr>
        </p15:guide>
        <p15:guide id="12" pos="2961" userDrawn="1">
          <p15:clr>
            <a:srgbClr val="A4A3A4"/>
          </p15:clr>
        </p15:guide>
        <p15:guide id="13" pos="3369" userDrawn="1">
          <p15:clr>
            <a:srgbClr val="A4A3A4"/>
          </p15:clr>
        </p15:guide>
        <p15:guide id="14" orient="horz" pos="3498" userDrawn="1">
          <p15:clr>
            <a:srgbClr val="A4A3A4"/>
          </p15:clr>
        </p15:guide>
        <p15:guide id="15" orient="horz" pos="3997" userDrawn="1">
          <p15:clr>
            <a:srgbClr val="A4A3A4"/>
          </p15:clr>
        </p15:guide>
        <p15:guide id="16" orient="horz" pos="4009">
          <p15:clr>
            <a:srgbClr val="A4A3A4"/>
          </p15:clr>
        </p15:guide>
        <p15:guide id="17" pos="3188" userDrawn="1">
          <p15:clr>
            <a:srgbClr val="A4A3A4"/>
          </p15:clr>
        </p15:guide>
        <p15:guide id="18" pos="16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7" userDrawn="1">
          <p15:clr>
            <a:srgbClr val="A4A3A4"/>
          </p15:clr>
        </p15:guide>
        <p15:guide id="2" pos="3264" userDrawn="1">
          <p15:clr>
            <a:srgbClr val="A4A3A4"/>
          </p15:clr>
        </p15:guide>
        <p15:guide id="3" orient="horz" pos="3208" userDrawn="1">
          <p15:clr>
            <a:srgbClr val="A4A3A4"/>
          </p15:clr>
        </p15:guide>
        <p15:guide id="4" pos="2234" userDrawn="1">
          <p15:clr>
            <a:srgbClr val="A4A3A4"/>
          </p15:clr>
        </p15:guide>
        <p15:guide id="5" orient="horz" pos="2220" userDrawn="1">
          <p15:clr>
            <a:srgbClr val="A4A3A4"/>
          </p15:clr>
        </p15:guide>
        <p15:guide id="6" orient="horz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FF"/>
    <a:srgbClr val="D6E4CA"/>
    <a:srgbClr val="006600"/>
    <a:srgbClr val="000000"/>
    <a:srgbClr val="000099"/>
    <a:srgbClr val="333399"/>
    <a:srgbClr val="000066"/>
    <a:srgbClr val="99CCFF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737" autoAdjust="0"/>
  </p:normalViewPr>
  <p:slideViewPr>
    <p:cSldViewPr snapToGrid="0">
      <p:cViewPr>
        <p:scale>
          <a:sx n="93" d="100"/>
          <a:sy n="93" d="100"/>
        </p:scale>
        <p:origin x="852" y="84"/>
      </p:cViewPr>
      <p:guideLst>
        <p:guide orient="horz" pos="888"/>
        <p:guide orient="horz" pos="4247"/>
        <p:guide orient="horz" pos="3952"/>
        <p:guide orient="horz" pos="4088"/>
        <p:guide orient="horz" pos="3702"/>
        <p:guide pos="3823"/>
        <p:guide pos="4231"/>
        <p:guide pos="194"/>
        <p:guide pos="5592"/>
        <p:guide pos="2961"/>
        <p:guide pos="3369"/>
        <p:guide orient="horz" pos="3498"/>
        <p:guide orient="horz" pos="3997"/>
        <p:guide orient="horz" pos="4009"/>
        <p:guide pos="3188"/>
        <p:guide pos="16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7782"/>
    </p:cViewPr>
  </p:sorterViewPr>
  <p:notesViewPr>
    <p:cSldViewPr snapToGrid="0">
      <p:cViewPr varScale="1">
        <p:scale>
          <a:sx n="79" d="100"/>
          <a:sy n="79" d="100"/>
        </p:scale>
        <p:origin x="-3246" y="-96"/>
      </p:cViewPr>
      <p:guideLst>
        <p:guide orient="horz" pos="2207"/>
        <p:guide pos="3264"/>
        <p:guide orient="horz" pos="3208"/>
        <p:guide pos="2234"/>
        <p:guide orient="horz" pos="2220"/>
        <p:guide orient="horz"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3555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029" y="4866070"/>
            <a:ext cx="5209248" cy="43030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559" tIns="45960" rIns="93559" bIns="459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892175"/>
            <a:ext cx="5186363" cy="3590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595894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4023824" y="4"/>
            <a:ext cx="3075479" cy="51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54" tIns="47377" rIns="94754" bIns="47377" anchor="ctr"/>
          <a:lstStyle/>
          <a:p>
            <a:endParaRPr lang="ko-KR" altLang="en-US" dirty="0">
              <a:ea typeface="굴림" pitchFamily="50" charset="-127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4023824" y="9720678"/>
            <a:ext cx="3075479" cy="513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59" tIns="0" rIns="19959" bIns="0" anchor="b"/>
          <a:lstStyle/>
          <a:p>
            <a:pPr algn="r" defTabSz="1011694" eaLnBrk="1" latinLnBrk="1" hangingPunct="1">
              <a:buNone/>
            </a:pPr>
            <a:r>
              <a:rPr lang="en-US" altLang="ko-KR" sz="1000" b="0" i="1" dirty="0">
                <a:latin typeface="Times New Roman" pitchFamily="18" charset="0"/>
              </a:rPr>
              <a:t>1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2" y="9720678"/>
            <a:ext cx="3075480" cy="513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54" tIns="47377" rIns="94754" bIns="47377" anchor="ctr"/>
          <a:lstStyle/>
          <a:p>
            <a:endParaRPr lang="ko-KR" altLang="en-US" dirty="0">
              <a:ea typeface="굴림" pitchFamily="50" charset="-127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2" y="4"/>
            <a:ext cx="3075480" cy="51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54" tIns="47377" rIns="94754" bIns="47377" anchor="ctr"/>
          <a:lstStyle/>
          <a:p>
            <a:endParaRPr lang="ko-KR" altLang="en-US" dirty="0">
              <a:ea typeface="굴림" pitchFamily="50" charset="-127"/>
            </a:endParaRPr>
          </a:p>
        </p:txBody>
      </p:sp>
      <p:sp>
        <p:nvSpPr>
          <p:cNvPr id="348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5813" y="774700"/>
            <a:ext cx="5527675" cy="3825875"/>
          </a:xfrm>
          <a:ln cap="flat"/>
        </p:spPr>
      </p:sp>
      <p:sp>
        <p:nvSpPr>
          <p:cNvPr id="348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5029" y="4864431"/>
            <a:ext cx="5209248" cy="460254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133" tIns="48236" rIns="98133" bIns="48236"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Thomas Friedman’s work</a:t>
            </a:r>
          </a:p>
          <a:p>
            <a:pPr eaLnBrk="1" hangingPunct="1"/>
            <a:r>
              <a:rPr lang="en-US" altLang="ko-KR" dirty="0">
                <a:ea typeface="굴림" pitchFamily="50" charset="-127"/>
              </a:rPr>
              <a:t> Additional resources and websites: </a:t>
            </a:r>
          </a:p>
          <a:p>
            <a:pPr eaLnBrk="1" hangingPunct="1"/>
            <a:r>
              <a:rPr lang="en-US" altLang="ko-KR" dirty="0">
                <a:ea typeface="굴림" pitchFamily="50" charset="-127"/>
              </a:rPr>
              <a:t>http://www.thomaslfriedman.com/bookshelf/the-world-is-flat</a:t>
            </a:r>
          </a:p>
          <a:p>
            <a:pPr eaLnBrk="1" hangingPunct="1"/>
            <a:r>
              <a:rPr lang="en-US" altLang="ko-KR" dirty="0">
                <a:ea typeface="굴림" pitchFamily="50" charset="-127"/>
              </a:rPr>
              <a:t>“The Lexus and the Olive Tree,” http://www.thomaslfriedman.com/bookshelf/the-lexus-and-the-olive-tree; finding a proper balance in business with this new globalization/online business environment</a:t>
            </a:r>
          </a:p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246213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2319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1231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806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7540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6146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9939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539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793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460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6986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4684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26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3088" y="622300"/>
            <a:ext cx="90773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/>
              <a:t>Headline:  (18pt.) Times bold, first initial cap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3088" y="1408113"/>
            <a:ext cx="9077325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/>
              <a:t>Text:  14pt. Times with .75 square bullet</a:t>
            </a:r>
          </a:p>
          <a:p>
            <a:pPr lvl="1"/>
            <a:r>
              <a:rPr lang="en-US" altLang="ko-KR"/>
              <a:t> 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0"/>
            <a:r>
              <a:rPr lang="en-US" altLang="ko-KR"/>
              <a:t>Text:  14pt. Times with .75 square bullet</a:t>
            </a:r>
          </a:p>
          <a:p>
            <a:pPr lvl="1"/>
            <a:r>
              <a:rPr lang="en-US" altLang="ko-KR"/>
              <a:t> 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0"/>
            <a:r>
              <a:rPr lang="en-US" altLang="ko-KR"/>
              <a:t>Text:  14pt. Times with .75 square bullet</a:t>
            </a:r>
          </a:p>
          <a:p>
            <a:pPr lvl="1"/>
            <a:r>
              <a:rPr lang="en-US" altLang="ko-KR"/>
              <a:t> 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0"/>
            <a:r>
              <a:rPr lang="en-US" altLang="ko-KR"/>
              <a:t>Text:  14pt. Times with .75 square bullet</a:t>
            </a:r>
          </a:p>
          <a:p>
            <a:pPr lvl="1"/>
            <a:r>
              <a:rPr lang="en-US" altLang="ko-KR"/>
              <a:t> 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</p:txBody>
      </p:sp>
      <p:sp>
        <p:nvSpPr>
          <p:cNvPr id="1028" name="Line 11"/>
          <p:cNvSpPr>
            <a:spLocks noChangeShapeType="1"/>
          </p:cNvSpPr>
          <p:nvPr/>
        </p:nvSpPr>
        <p:spPr bwMode="auto">
          <a:xfrm>
            <a:off x="0" y="536575"/>
            <a:ext cx="990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029" name="Rectangle 16"/>
          <p:cNvSpPr>
            <a:spLocks noChangeArrowheads="1"/>
          </p:cNvSpPr>
          <p:nvPr userDrawn="1"/>
        </p:nvSpPr>
        <p:spPr bwMode="auto">
          <a:xfrm>
            <a:off x="9542531" y="6629400"/>
            <a:ext cx="157094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>
              <a:buFontTx/>
              <a:buNone/>
            </a:pPr>
            <a:fld id="{197979AF-562B-42DB-A63C-3B9F55F33EEE}" type="slidenum">
              <a:rPr lang="en-US" altLang="ko-KR" sz="1050" b="0">
                <a:latin typeface="Times New Roman" pitchFamily="18" charset="0"/>
                <a:ea typeface="돋움체" pitchFamily="49" charset="-127"/>
              </a:rPr>
              <a:pPr algn="r">
                <a:buFontTx/>
                <a:buNone/>
              </a:pPr>
              <a:t>‹#›</a:t>
            </a:fld>
            <a:endParaRPr lang="en-US" altLang="ko-KR" sz="1050" b="0" dirty="0">
              <a:latin typeface="Times New Roman" pitchFamily="18" charset="0"/>
              <a:ea typeface="돋움체" pitchFamily="49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Arial" charset="0"/>
          <a:ea typeface="HY헤드라인M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Arial" charset="0"/>
          <a:ea typeface="HY헤드라인M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Arial" charset="0"/>
          <a:ea typeface="HY헤드라인M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Arial" charset="0"/>
          <a:ea typeface="HY헤드라인M" pitchFamily="18" charset="-127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HY헤드라인M" pitchFamily="18" charset="-127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HY헤드라인M" pitchFamily="18" charset="-127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HY헤드라인M" pitchFamily="18" charset="-127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HY헤드라인M" pitchFamily="18" charset="-127"/>
        </a:defRPr>
      </a:lvl9pPr>
    </p:titleStyle>
    <p:bodyStyle>
      <a:lvl1pPr marL="177800" indent="-177800" algn="l" rtl="0" eaLnBrk="0" fontAlgn="base" hangingPunct="0">
        <a:spcBef>
          <a:spcPts val="1700"/>
        </a:spcBef>
        <a:spcAft>
          <a:spcPct val="0"/>
        </a:spcAft>
        <a:buSzPct val="7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406400" indent="-114300" algn="l" rtl="0" eaLnBrk="0" fontAlgn="base" hangingPunct="0">
        <a:spcBef>
          <a:spcPts val="200"/>
        </a:spcBef>
        <a:spcAft>
          <a:spcPct val="0"/>
        </a:spcAft>
        <a:buSzPct val="100000"/>
        <a:buFont typeface="Times New Roman" pitchFamily="18" charset="0"/>
        <a:buChar char="–"/>
        <a:defRPr kumimoji="1" sz="1400">
          <a:solidFill>
            <a:schemeClr val="tx1"/>
          </a:solidFill>
          <a:latin typeface="+mn-lt"/>
          <a:ea typeface="+mn-ea"/>
        </a:defRPr>
      </a:lvl2pPr>
      <a:lvl3pPr marL="652463" indent="-131763" algn="l" rtl="0" eaLnBrk="0" fontAlgn="base" hangingPunct="0">
        <a:spcBef>
          <a:spcPts val="200"/>
        </a:spcBef>
        <a:spcAft>
          <a:spcPct val="0"/>
        </a:spcAft>
        <a:buSzPct val="100000"/>
        <a:buFont typeface="Times New Roman" pitchFamily="18" charset="0"/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952500" indent="-109538" algn="l" rtl="0" eaLnBrk="0" fontAlgn="base" hangingPunct="0">
        <a:spcBef>
          <a:spcPts val="200"/>
        </a:spcBef>
        <a:spcAft>
          <a:spcPct val="0"/>
        </a:spcAft>
        <a:buClr>
          <a:schemeClr val="tx1"/>
        </a:buClr>
        <a:buSzPct val="100000"/>
        <a:buFont typeface="Times New Roman" pitchFamily="18" charset="0"/>
        <a:buChar char="—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돋움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개성체" pitchFamily="18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개성체" pitchFamily="18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개성체" pitchFamily="18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개성체" pitchFamily="18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6"/>
          <p:cNvSpPr txBox="1">
            <a:spLocks noChangeArrowheads="1"/>
          </p:cNvSpPr>
          <p:nvPr/>
        </p:nvSpPr>
        <p:spPr bwMode="auto">
          <a:xfrm>
            <a:off x="0" y="1633538"/>
            <a:ext cx="9906000" cy="1724025"/>
          </a:xfrm>
          <a:prstGeom prst="rect">
            <a:avLst/>
          </a:prstGeom>
          <a:solidFill>
            <a:srgbClr val="006A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06000" rIns="306000" anchor="ctr"/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spcBef>
                <a:spcPct val="50000"/>
              </a:spcBef>
            </a:pPr>
            <a:endParaRPr kumimoji="0" lang="ko-KR" altLang="ko-KR" sz="3200" dirty="0">
              <a:solidFill>
                <a:schemeClr val="bg1"/>
              </a:solidFill>
              <a:latin typeface="Lucida Sans Unicode" pitchFamily="34" charset="0"/>
              <a:ea typeface="HY견고딕" pitchFamily="18" charset="-127"/>
            </a:endParaRPr>
          </a:p>
        </p:txBody>
      </p:sp>
      <p:sp>
        <p:nvSpPr>
          <p:cNvPr id="2051" name="Text Box 7"/>
          <p:cNvSpPr txBox="1">
            <a:spLocks noChangeArrowheads="1"/>
          </p:cNvSpPr>
          <p:nvPr/>
        </p:nvSpPr>
        <p:spPr bwMode="auto">
          <a:xfrm>
            <a:off x="1508125" y="1649705"/>
            <a:ext cx="6891338" cy="71603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altLang="ko-KR" sz="3200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Software A</a:t>
            </a:r>
            <a:r>
              <a:rPr lang="en-US" altLang="ko-KR" sz="3200" dirty="0" smtClean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pplication</a:t>
            </a:r>
            <a:r>
              <a:rPr lang="ko-KR" altLang="en-US" sz="3200" dirty="0" smtClean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200" dirty="0" smtClean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Development</a:t>
            </a:r>
            <a:endParaRPr lang="ko-KR" altLang="en-US" sz="3200" dirty="0">
              <a:solidFill>
                <a:srgbClr val="FFFFF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52" name="Text Box 14"/>
          <p:cNvSpPr txBox="1">
            <a:spLocks noChangeArrowheads="1"/>
          </p:cNvSpPr>
          <p:nvPr/>
        </p:nvSpPr>
        <p:spPr bwMode="auto">
          <a:xfrm>
            <a:off x="2044906" y="3545572"/>
            <a:ext cx="5791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ko-KR" sz="2400" dirty="0" smtClean="0"/>
              <a:t>GitHub</a:t>
            </a:r>
            <a:endParaRPr lang="en-US" altLang="ko-KR" sz="2400" dirty="0"/>
          </a:p>
          <a:p>
            <a:pPr>
              <a:lnSpc>
                <a:spcPct val="150000"/>
              </a:lnSpc>
              <a:buNone/>
            </a:pPr>
            <a:r>
              <a:rPr lang="en-US" altLang="ko-KR" sz="2400" b="0" dirty="0"/>
              <a:t>2022</a:t>
            </a:r>
          </a:p>
        </p:txBody>
      </p:sp>
      <p:sp>
        <p:nvSpPr>
          <p:cNvPr id="2054" name="Rectangle 52"/>
          <p:cNvSpPr>
            <a:spLocks noChangeArrowheads="1"/>
          </p:cNvSpPr>
          <p:nvPr/>
        </p:nvSpPr>
        <p:spPr bwMode="auto">
          <a:xfrm>
            <a:off x="1390389" y="5726113"/>
            <a:ext cx="7114783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>
              <a:buFontTx/>
              <a:buNone/>
            </a:pPr>
            <a:r>
              <a:rPr lang="en-US" altLang="ko-KR" sz="2000" b="0" dirty="0">
                <a:latin typeface="HY헤드라인M" pitchFamily="18" charset="-127"/>
                <a:ea typeface="HY헤드라인M" pitchFamily="18" charset="-127"/>
                <a:sym typeface="Wingdings" pitchFamily="2" charset="2"/>
              </a:rPr>
              <a:t>Young  J.  RHO</a:t>
            </a:r>
            <a:endParaRPr lang="ko-KR" altLang="en-US" sz="2000" b="0" dirty="0">
              <a:latin typeface="HY헤드라인M" pitchFamily="18" charset="-127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351483" y="2420560"/>
            <a:ext cx="5178084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ko-KR" sz="2800" dirty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- </a:t>
            </a:r>
            <a:r>
              <a:rPr lang="en-US" altLang="ko-KR" sz="2800" dirty="0" smtClean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Tools for Product Activities-</a:t>
            </a:r>
            <a:endParaRPr lang="ko-KR" altLang="en-US" sz="2800" dirty="0">
              <a:solidFill>
                <a:schemeClr val="bg1"/>
              </a:solidFill>
              <a:latin typeface="+mj-lt"/>
              <a:ea typeface="HY헤드라인M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730" y="511622"/>
            <a:ext cx="2298100" cy="682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9412" y="643386"/>
            <a:ext cx="9269846" cy="8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485775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Installation of GitHub Desktop</a:t>
            </a:r>
          </a:p>
          <a:p>
            <a:pPr marL="942975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Download if not installed already</a:t>
            </a: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289412" y="155763"/>
            <a:ext cx="805793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l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GitHub</a:t>
            </a:r>
            <a:endParaRPr lang="ko-KR" altLang="en-US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895" y="1907222"/>
            <a:ext cx="6013524" cy="464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3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/>
          <p:cNvSpPr txBox="1">
            <a:spLocks noChangeArrowheads="1"/>
          </p:cNvSpPr>
          <p:nvPr/>
        </p:nvSpPr>
        <p:spPr bwMode="auto">
          <a:xfrm>
            <a:off x="289412" y="155763"/>
            <a:ext cx="805793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l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GitHub</a:t>
            </a:r>
            <a:endParaRPr lang="ko-KR" altLang="en-US" sz="1800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89412" y="643386"/>
            <a:ext cx="9269846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485775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GitHub Desktop</a:t>
            </a:r>
          </a:p>
          <a:p>
            <a:pPr marL="942975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 ways to create a repository</a:t>
            </a:r>
            <a:endParaRPr lang="en-US" altLang="ko-KR" sz="18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2899" y="1643865"/>
            <a:ext cx="8188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>
              <a:buAutoNum type="arabicPeriod"/>
            </a:pPr>
            <a:r>
              <a:rPr lang="en-US" altLang="ko-KR" sz="1600" dirty="0" smtClean="0"/>
              <a:t>Cloning</a:t>
            </a:r>
            <a:r>
              <a:rPr lang="ko-KR" altLang="en-US" sz="1600" dirty="0" smtClean="0"/>
              <a:t> </a:t>
            </a:r>
            <a:endParaRPr lang="en-US" altLang="ko-KR" sz="1600" dirty="0"/>
          </a:p>
          <a:p>
            <a:pPr marL="552450" indent="-285750" algn="l">
              <a:buFont typeface="Wingdings" panose="05000000000000000000" pitchFamily="2" charset="2"/>
              <a:buChar char="Ø"/>
            </a:pPr>
            <a:r>
              <a:rPr lang="en-US" altLang="ko-KR" sz="1600" dirty="0" smtClean="0"/>
              <a:t>Create a repository in the GitHub, and then clone it on the local drive with the Desktop</a:t>
            </a:r>
          </a:p>
          <a:p>
            <a:pPr marL="228600" indent="-228600" algn="l">
              <a:buAutoNum type="arabicPeriod"/>
            </a:pPr>
            <a:endParaRPr lang="en-US" altLang="ko-KR" sz="1600" dirty="0"/>
          </a:p>
          <a:p>
            <a:pPr marL="342900" indent="-342900" algn="l">
              <a:buFont typeface="+mj-lt"/>
              <a:buAutoNum type="arabicPeriod" startAt="2"/>
            </a:pPr>
            <a:r>
              <a:rPr lang="en-US" altLang="ko-KR" sz="1600" dirty="0" smtClean="0"/>
              <a:t>Publishing </a:t>
            </a:r>
          </a:p>
          <a:p>
            <a:pPr marL="534988" lvl="1" indent="-285750" algn="l">
              <a:buFont typeface="Wingdings" panose="05000000000000000000" pitchFamily="2" charset="2"/>
              <a:buChar char="Ø"/>
            </a:pPr>
            <a:r>
              <a:rPr lang="en-US" altLang="ko-KR" sz="1600" dirty="0" smtClean="0"/>
              <a:t>Create </a:t>
            </a:r>
            <a:r>
              <a:rPr lang="en-US" altLang="ko-KR" sz="1600" dirty="0"/>
              <a:t>a </a:t>
            </a:r>
            <a:r>
              <a:rPr lang="en-US" altLang="ko-KR" sz="1600" dirty="0" smtClean="0"/>
              <a:t>local repository with the Desktop, </a:t>
            </a:r>
            <a:r>
              <a:rPr lang="en-US" altLang="ko-KR" sz="1600" dirty="0"/>
              <a:t>and then </a:t>
            </a:r>
            <a:r>
              <a:rPr lang="en-US" altLang="ko-KR" sz="1600" dirty="0" smtClean="0"/>
              <a:t>publish </a:t>
            </a:r>
            <a:r>
              <a:rPr lang="en-US" altLang="ko-KR" sz="1600" dirty="0"/>
              <a:t>it </a:t>
            </a:r>
            <a:r>
              <a:rPr lang="en-US" altLang="ko-KR" sz="1600" dirty="0" smtClean="0"/>
              <a:t>to </a:t>
            </a:r>
            <a:r>
              <a:rPr lang="en-US" altLang="ko-KR" sz="1600" dirty="0"/>
              <a:t>the </a:t>
            </a:r>
            <a:r>
              <a:rPr lang="en-US" altLang="ko-KR" sz="1600" dirty="0" smtClean="0"/>
              <a:t>GitHub</a:t>
            </a:r>
            <a:endParaRPr lang="en-US" altLang="ko-KR" sz="1600" dirty="0"/>
          </a:p>
          <a:p>
            <a:pPr marL="342900" indent="-342900" algn="l">
              <a:buFont typeface="+mj-lt"/>
              <a:buAutoNum type="arabicPeriod" startAt="2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201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83" y="2099048"/>
            <a:ext cx="5081036" cy="35343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289412" y="155763"/>
            <a:ext cx="805793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l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GitHub</a:t>
            </a:r>
            <a:endParaRPr lang="ko-KR" altLang="en-US" sz="18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9412" y="643386"/>
            <a:ext cx="9269846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485775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GitHub Desktop</a:t>
            </a:r>
          </a:p>
          <a:p>
            <a:pPr marL="942975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Create a 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repository and clone it to the local hard drive</a:t>
            </a:r>
            <a:endParaRPr lang="en-US" altLang="ko-KR" sz="18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089" y="2107124"/>
            <a:ext cx="4509267" cy="44304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458930" y="1788625"/>
            <a:ext cx="2753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/>
              <a:t>GitHub.com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12984" y="1788624"/>
            <a:ext cx="2753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/>
              <a:t>GitHub Desktop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47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9412" y="643386"/>
            <a:ext cx="9269846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485775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GitHub Desktop</a:t>
            </a:r>
          </a:p>
          <a:p>
            <a:pPr marL="942975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Create a local 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repository and publish it to the GitHub</a:t>
            </a:r>
            <a:endParaRPr lang="en-US" altLang="ko-KR" sz="18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289412" y="155763"/>
            <a:ext cx="805793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l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GitHub</a:t>
            </a:r>
            <a:endParaRPr lang="ko-KR" altLang="en-US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73" y="1735085"/>
            <a:ext cx="4078605" cy="48181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118" y="1905363"/>
            <a:ext cx="4819650" cy="4818788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 bwMode="auto">
          <a:xfrm>
            <a:off x="310925" y="4144151"/>
            <a:ext cx="402896" cy="331030"/>
          </a:xfrm>
          <a:prstGeom prst="rightArrow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92100" marR="0" indent="-1016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5451" y="2106537"/>
            <a:ext cx="5932543" cy="40752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2507" y="4368946"/>
            <a:ext cx="3522011" cy="24890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002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1843" y="1705510"/>
            <a:ext cx="257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3200" dirty="0" smtClean="0"/>
              <a:t>Q &amp; A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5034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289412" y="155763"/>
            <a:ext cx="2588332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l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Possible for My Project</a:t>
            </a:r>
            <a:endParaRPr lang="ko-KR" altLang="en-US" sz="18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278929"/>
              </p:ext>
            </p:extLst>
          </p:nvPr>
        </p:nvGraphicFramePr>
        <p:xfrm>
          <a:off x="505646" y="879323"/>
          <a:ext cx="8657717" cy="55161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5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1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1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057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Objects</a:t>
                      </a:r>
                    </a:p>
                    <a:p>
                      <a:pPr latinLnBrk="1"/>
                      <a:r>
                        <a:rPr lang="en-US" altLang="ko-KR" dirty="0"/>
                        <a:t>Activities</a:t>
                      </a:r>
                      <a:endParaRPr lang="ko-KR" alt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Product</a:t>
                      </a:r>
                      <a:endParaRPr lang="ko-KR" altLang="en-US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Process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People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2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Management</a:t>
                      </a:r>
                    </a:p>
                  </a:txBody>
                  <a:tcPr anchor="ctr" anchorCtr="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153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b="1" dirty="0"/>
                        <a:t>Measurement</a:t>
                      </a:r>
                    </a:p>
                  </a:txBody>
                  <a:tcPr anchor="ctr" anchorCtr="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2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Development</a:t>
                      </a:r>
                    </a:p>
                  </a:txBody>
                  <a:tcPr anchor="ctr" anchorCtr="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93580" y="4760258"/>
            <a:ext cx="2356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600" b="0" u="sng" dirty="0"/>
              <a:t>Development Tools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3580" y="5176333"/>
            <a:ext cx="2356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latinLnBrk="1">
              <a:buFont typeface="Wingdings" panose="05000000000000000000" pitchFamily="2" charset="2"/>
              <a:buChar char="ü"/>
            </a:pPr>
            <a:r>
              <a:rPr lang="en-US" altLang="ko-KR" sz="1400" b="0" dirty="0"/>
              <a:t>Target </a:t>
            </a:r>
            <a:r>
              <a:rPr lang="en-US" altLang="ko-KR" sz="1400" b="0" dirty="0" smtClean="0"/>
              <a:t>environment</a:t>
            </a: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en-US" altLang="ko-KR" sz="1400" b="0" dirty="0" smtClean="0"/>
              <a:t>Client &amp; server</a:t>
            </a:r>
            <a:endParaRPr lang="en-US" altLang="ko-KR" sz="1400" b="0" dirty="0"/>
          </a:p>
          <a:p>
            <a:pPr marL="285750" indent="-285750" algn="l" latinLnBrk="1">
              <a:buFont typeface="Wingdings" panose="05000000000000000000" pitchFamily="2" charset="2"/>
              <a:buChar char="ü"/>
            </a:pPr>
            <a:r>
              <a:rPr lang="en-US" altLang="ko-KR" sz="1400" b="0" dirty="0"/>
              <a:t>Development </a:t>
            </a:r>
            <a:r>
              <a:rPr lang="en-US" altLang="ko-KR" sz="1400" b="0" dirty="0" err="1"/>
              <a:t>e</a:t>
            </a:r>
            <a:r>
              <a:rPr lang="en-US" altLang="ko-KR" sz="1400" b="0" dirty="0" err="1" smtClean="0"/>
              <a:t>nv</a:t>
            </a:r>
            <a:r>
              <a:rPr lang="en-US" altLang="ko-KR" sz="1400" b="0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93580" y="3107420"/>
            <a:ext cx="2356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600" b="0" u="sng" dirty="0"/>
              <a:t>Quality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77535" y="3445974"/>
            <a:ext cx="23224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>
              <a:buNone/>
            </a:pPr>
            <a:r>
              <a:rPr lang="en-US" altLang="ko-KR" sz="1400" b="0" dirty="0" smtClean="0"/>
              <a:t>M-V-C</a:t>
            </a:r>
          </a:p>
          <a:p>
            <a:pPr marL="285750" indent="-285750" algn="l" latinLnBrk="1">
              <a:buFont typeface="Wingdings" panose="05000000000000000000" pitchFamily="2" charset="2"/>
              <a:buChar char="ü"/>
            </a:pPr>
            <a:r>
              <a:rPr lang="en-US" altLang="ko-KR" sz="1400" b="0" dirty="0"/>
              <a:t>Data size(Model)</a:t>
            </a:r>
          </a:p>
          <a:p>
            <a:pPr marL="285750" indent="-285750" algn="l" latinLnBrk="1">
              <a:buFont typeface="Wingdings" panose="05000000000000000000" pitchFamily="2" charset="2"/>
              <a:buChar char="ü"/>
            </a:pPr>
            <a:r>
              <a:rPr lang="en-US" altLang="ko-KR" sz="1400" b="0" dirty="0"/>
              <a:t>UI size(View)</a:t>
            </a:r>
          </a:p>
          <a:p>
            <a:pPr marL="285750" indent="-285750" algn="l" latinLnBrk="1">
              <a:buFont typeface="Wingdings" panose="05000000000000000000" pitchFamily="2" charset="2"/>
              <a:buChar char="ü"/>
            </a:pPr>
            <a:r>
              <a:rPr lang="en-US" altLang="ko-KR" sz="1400" b="0" dirty="0" smtClean="0"/>
              <a:t>Program size(Control)</a:t>
            </a:r>
          </a:p>
          <a:p>
            <a:pPr marL="285750" indent="-285750" algn="l" latinLnBrk="1">
              <a:buFont typeface="Wingdings" panose="05000000000000000000" pitchFamily="2" charset="2"/>
              <a:buChar char="ü"/>
            </a:pPr>
            <a:endParaRPr lang="ko-KR" altLang="en-US" sz="1400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2393580" y="1535728"/>
            <a:ext cx="2356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600" b="0" u="sng" dirty="0"/>
              <a:t>Configuration M</a:t>
            </a:r>
          </a:p>
          <a:p>
            <a:pPr>
              <a:buNone/>
            </a:pPr>
            <a:r>
              <a:rPr lang="en-US" altLang="ko-KR" sz="1600" b="0" dirty="0"/>
              <a:t>(Product M)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93580" y="2201890"/>
            <a:ext cx="2356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latinLnBrk="1">
              <a:buFont typeface="Wingdings" panose="05000000000000000000" pitchFamily="2" charset="2"/>
              <a:buChar char="ü"/>
            </a:pPr>
            <a:r>
              <a:rPr lang="en-US" altLang="ko-KR" sz="1400" b="0" dirty="0" err="1" smtClean="0"/>
              <a:t>Git</a:t>
            </a:r>
            <a:r>
              <a:rPr lang="en-US" altLang="ko-KR" sz="1400" b="0" dirty="0" smtClean="0"/>
              <a:t> for version control</a:t>
            </a:r>
            <a:endParaRPr lang="en-US" altLang="ko-KR" sz="1400" b="0" dirty="0"/>
          </a:p>
        </p:txBody>
      </p:sp>
      <p:sp>
        <p:nvSpPr>
          <p:cNvPr id="13" name="TextBox 12"/>
          <p:cNvSpPr txBox="1"/>
          <p:nvPr/>
        </p:nvSpPr>
        <p:spPr>
          <a:xfrm>
            <a:off x="4750052" y="4771316"/>
            <a:ext cx="2179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600" b="0" u="sng" dirty="0"/>
              <a:t>SW Process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48667" y="5189891"/>
            <a:ext cx="2045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latinLnBrk="1">
              <a:buFont typeface="Wingdings" panose="05000000000000000000" pitchFamily="2" charset="2"/>
              <a:buChar char="ü"/>
            </a:pPr>
            <a:r>
              <a:rPr lang="en-US" altLang="ko-KR" sz="1400" b="0" dirty="0" smtClean="0"/>
              <a:t>Agile method</a:t>
            </a:r>
            <a:endParaRPr lang="en-US" altLang="ko-KR" sz="1400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4767982" y="3131151"/>
            <a:ext cx="2179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600" b="0" u="sng" dirty="0"/>
              <a:t>Productivity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48667" y="3598059"/>
            <a:ext cx="2045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latinLnBrk="1">
              <a:buFont typeface="Wingdings" panose="05000000000000000000" pitchFamily="2" charset="2"/>
              <a:buChar char="ü"/>
            </a:pPr>
            <a:r>
              <a:rPr lang="en-US" altLang="ko-KR" sz="1400" b="0" dirty="0" smtClean="0"/>
              <a:t>Documentation</a:t>
            </a:r>
            <a:endParaRPr lang="en-US" altLang="ko-KR" sz="1400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4759017" y="1553658"/>
            <a:ext cx="2179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600" b="0" u="sng" dirty="0" smtClean="0"/>
              <a:t>Project M</a:t>
            </a:r>
            <a:endParaRPr lang="en-US" altLang="ko-KR" sz="1600" b="0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4848667" y="2184921"/>
            <a:ext cx="2045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latinLnBrk="1">
              <a:buFont typeface="Wingdings" panose="05000000000000000000" pitchFamily="2" charset="2"/>
              <a:buChar char="ü"/>
            </a:pPr>
            <a:r>
              <a:rPr lang="en-US" altLang="ko-KR" sz="1400" b="0" dirty="0" smtClean="0"/>
              <a:t>Excel for scheduling</a:t>
            </a:r>
            <a:endParaRPr lang="en-US" altLang="ko-KR" sz="1400" b="0" dirty="0"/>
          </a:p>
        </p:txBody>
      </p:sp>
      <p:sp>
        <p:nvSpPr>
          <p:cNvPr id="19" name="TextBox 18"/>
          <p:cNvSpPr txBox="1"/>
          <p:nvPr/>
        </p:nvSpPr>
        <p:spPr>
          <a:xfrm>
            <a:off x="7028328" y="4772600"/>
            <a:ext cx="2070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600" b="0" u="sng" dirty="0" smtClean="0"/>
              <a:t>Training </a:t>
            </a:r>
            <a:r>
              <a:rPr lang="en-US" altLang="ko-KR" sz="1600" b="0" u="sng" dirty="0"/>
              <a:t>/ Education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15599" y="3171934"/>
            <a:ext cx="2070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600" b="0" u="sng" dirty="0" smtClean="0"/>
              <a:t>Ability</a:t>
            </a:r>
            <a:endParaRPr lang="en-US" altLang="ko-KR" sz="1600" b="0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7051550" y="1944745"/>
            <a:ext cx="2070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ko-KR" sz="1400" b="0" dirty="0" smtClean="0"/>
              <a:t>Roles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15599" y="5237888"/>
            <a:ext cx="2045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latinLnBrk="1">
              <a:buFont typeface="Wingdings" panose="05000000000000000000" pitchFamily="2" charset="2"/>
              <a:buChar char="ü"/>
            </a:pPr>
            <a:r>
              <a:rPr lang="en-US" altLang="ko-KR" sz="1400" b="0" dirty="0" smtClean="0"/>
              <a:t>Required skills</a:t>
            </a:r>
            <a:endParaRPr lang="en-US" altLang="ko-KR" sz="1400" b="0" dirty="0"/>
          </a:p>
        </p:txBody>
      </p:sp>
      <p:sp>
        <p:nvSpPr>
          <p:cNvPr id="25" name="TextBox 24"/>
          <p:cNvSpPr txBox="1"/>
          <p:nvPr/>
        </p:nvSpPr>
        <p:spPr>
          <a:xfrm>
            <a:off x="6986976" y="1553658"/>
            <a:ext cx="2070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600" b="0" u="sng" dirty="0" smtClean="0"/>
              <a:t>Team </a:t>
            </a:r>
            <a:r>
              <a:rPr lang="en-US" altLang="ko-KR" sz="1600" b="0" u="sng" dirty="0"/>
              <a:t>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28328" y="3608044"/>
            <a:ext cx="2070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ko-KR" sz="1600" b="0" dirty="0" smtClean="0"/>
              <a:t>Teamwork</a:t>
            </a:r>
            <a:endParaRPr lang="en-US" altLang="ko-KR" sz="1600" b="0" dirty="0"/>
          </a:p>
        </p:txBody>
      </p:sp>
    </p:spTree>
    <p:extLst>
      <p:ext uri="{BB962C8B-B14F-4D97-AF65-F5344CB8AC3E}">
        <p14:creationId xmlns:p14="http://schemas.microsoft.com/office/powerpoint/2010/main" val="146617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165100"/>
            <a:ext cx="9077325" cy="363538"/>
          </a:xfrm>
          <a:noFill/>
        </p:spPr>
        <p:txBody>
          <a:bodyPr/>
          <a:lstStyle/>
          <a:p>
            <a:r>
              <a:rPr lang="en-US" altLang="ko-KR" sz="1800" dirty="0" smtClean="0">
                <a:ea typeface="굴림" pitchFamily="50" charset="-127"/>
              </a:rPr>
              <a:t>GitHub</a:t>
            </a:r>
            <a:endParaRPr lang="en-US" altLang="ko-KR" sz="1800" dirty="0">
              <a:ea typeface="굴림" pitchFamily="50" charset="-127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954673" y="682712"/>
            <a:ext cx="7966554" cy="309059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돋움" pitchFamily="50" charset="-127"/>
                <a:cs typeface="+mn-cs"/>
              </a:rPr>
              <a:t>Topical Contents</a:t>
            </a:r>
          </a:p>
          <a:p>
            <a:pPr marL="355600" marR="0" lvl="0" indent="-3556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1" lang="en-US" altLang="ko-KR" sz="1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돋움" pitchFamily="50" charset="-127"/>
              <a:cs typeface="+mn-cs"/>
            </a:endParaRPr>
          </a:p>
          <a:p>
            <a:pPr marL="355600" marR="0" lvl="0" indent="-3556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돋움" pitchFamily="50" charset="-127"/>
                <a:cs typeface="+mn-cs"/>
              </a:rPr>
              <a:t>GitHub</a:t>
            </a:r>
            <a:r>
              <a:rPr kumimoji="1" lang="en-US" altLang="ko-KR" sz="1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돋움" pitchFamily="50" charset="-127"/>
                <a:cs typeface="+mn-cs"/>
              </a:rPr>
              <a:t> </a:t>
            </a:r>
            <a:r>
              <a:rPr kumimoji="1" lang="en-US" altLang="ko-KR" sz="1800" b="1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돋움" pitchFamily="50" charset="-127"/>
                <a:cs typeface="+mn-cs"/>
              </a:rPr>
              <a:t>SignUp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돋움" pitchFamily="50" charset="-127"/>
              <a:cs typeface="+mn-cs"/>
            </a:endParaRPr>
          </a:p>
          <a:p>
            <a:pPr marL="812800" marR="0" lvl="1" indent="-3556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ko-KR" sz="1600" dirty="0" smtClean="0"/>
              <a:t>Tools</a:t>
            </a: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돋움" pitchFamily="50" charset="-127"/>
              <a:cs typeface="+mn-cs"/>
            </a:endParaRPr>
          </a:p>
          <a:p>
            <a:pPr marL="355600" marR="0" lvl="0" indent="-3556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돋움" pitchFamily="50" charset="-127"/>
                <a:cs typeface="+mn-cs"/>
              </a:rPr>
              <a:t>Creation</a:t>
            </a:r>
            <a:r>
              <a:rPr kumimoji="1" lang="en-US" altLang="ko-KR" sz="1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돋움" pitchFamily="50" charset="-127"/>
                <a:cs typeface="+mn-cs"/>
              </a:rPr>
              <a:t> and Deletion of  </a:t>
            </a:r>
            <a:r>
              <a:rPr lang="en-US" altLang="ko-KR" sz="1800" dirty="0" smtClean="0"/>
              <a:t>r</a:t>
            </a:r>
            <a:r>
              <a:rPr kumimoji="1" lang="en-US" altLang="ko-KR" sz="1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돋움" pitchFamily="50" charset="-127"/>
                <a:cs typeface="+mn-cs"/>
              </a:rPr>
              <a:t>epository</a:t>
            </a: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돋움" pitchFamily="50" charset="-127"/>
                <a:cs typeface="+mn-cs"/>
              </a:rPr>
              <a:t> in the GitHub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돋움" pitchFamily="50" charset="-127"/>
              <a:cs typeface="+mn-cs"/>
            </a:endParaRPr>
          </a:p>
          <a:p>
            <a:pPr marL="812800" lvl="1" indent="-355600" algn="l">
              <a:spcAft>
                <a:spcPts val="600"/>
              </a:spcAft>
              <a:defRPr/>
            </a:pPr>
            <a:r>
              <a:rPr lang="en-US" altLang="ko-KR" sz="1600" dirty="0" smtClean="0"/>
              <a:t>Tools</a:t>
            </a: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돋움" pitchFamily="50" charset="-127"/>
              <a:cs typeface="+mn-cs"/>
            </a:endParaRPr>
          </a:p>
          <a:p>
            <a:pPr marL="400050" marR="0" lvl="0" indent="-40005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돋움" pitchFamily="50" charset="-127"/>
                <a:cs typeface="+mn-cs"/>
              </a:rPr>
              <a:t>GitHub Desktop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돋움" pitchFamily="50" charset="-127"/>
              <a:cs typeface="+mn-cs"/>
            </a:endParaRPr>
          </a:p>
          <a:p>
            <a:pPr marL="812800" lvl="1" indent="-355600" algn="l">
              <a:spcAft>
                <a:spcPts val="600"/>
              </a:spcAft>
              <a:defRPr/>
            </a:pPr>
            <a:r>
              <a:rPr lang="en-US" altLang="ko-KR" sz="1600" dirty="0" smtClean="0"/>
              <a:t>Roles, skills &amp; communications</a:t>
            </a:r>
            <a:endParaRPr lang="en-US" altLang="ko-KR" sz="1600" dirty="0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846160" y="682712"/>
            <a:ext cx="8372" cy="6075751"/>
          </a:xfrm>
          <a:prstGeom prst="line">
            <a:avLst/>
          </a:prstGeom>
          <a:noFill/>
          <a:ln w="1270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돋움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010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9412" y="643386"/>
            <a:ext cx="9269846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485775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Version control and </a:t>
            </a:r>
            <a:r>
              <a:rPr lang="en-US" altLang="ko-KR" sz="180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coworking</a:t>
            </a:r>
            <a:endParaRPr lang="en-US" altLang="ko-KR" sz="18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42975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GitHub</a:t>
            </a:r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289412" y="155763"/>
            <a:ext cx="3417598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l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Tools for Product Management</a:t>
            </a:r>
            <a:endParaRPr lang="ko-KR" altLang="en-US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295" y="888512"/>
            <a:ext cx="4200525" cy="1800225"/>
          </a:xfrm>
          <a:prstGeom prst="rect">
            <a:avLst/>
          </a:prstGeom>
          <a:ln>
            <a:solidFill>
              <a:srgbClr val="3366FF"/>
            </a:solidFill>
          </a:ln>
        </p:spPr>
      </p:pic>
    </p:spTree>
    <p:extLst>
      <p:ext uri="{BB962C8B-B14F-4D97-AF65-F5344CB8AC3E}">
        <p14:creationId xmlns:p14="http://schemas.microsoft.com/office/powerpoint/2010/main" val="24437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9412" y="611113"/>
            <a:ext cx="9269846" cy="2028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485775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Sign up</a:t>
            </a:r>
          </a:p>
          <a:p>
            <a:pPr marL="942975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Your email</a:t>
            </a:r>
          </a:p>
          <a:p>
            <a:pPr marL="942975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Password</a:t>
            </a:r>
          </a:p>
          <a:p>
            <a:pPr marL="942975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User name</a:t>
            </a:r>
          </a:p>
          <a:p>
            <a:pPr marL="942975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Authentication through the registered email</a:t>
            </a:r>
            <a:endParaRPr lang="en-US" altLang="ko-KR" sz="14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289412" y="155763"/>
            <a:ext cx="805793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l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GitHub</a:t>
            </a:r>
            <a:endParaRPr lang="ko-KR" altLang="en-US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12" y="3128672"/>
            <a:ext cx="4742978" cy="33539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700" y="3128672"/>
            <a:ext cx="4352558" cy="335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6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9412" y="611113"/>
            <a:ext cx="9269846" cy="451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485775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Cont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’ to sign up</a:t>
            </a:r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289412" y="155763"/>
            <a:ext cx="805793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l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GitHub</a:t>
            </a:r>
            <a:endParaRPr lang="ko-KR" altLang="en-US" sz="1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131" y="1638513"/>
            <a:ext cx="6658984" cy="47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0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9412" y="643386"/>
            <a:ext cx="9269846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485775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Create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 new repository</a:t>
            </a:r>
          </a:p>
          <a:p>
            <a:pPr marL="942975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In </a:t>
            </a:r>
            <a:r>
              <a:rPr lang="en-US" altLang="ko-KR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the GitHub 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under </a:t>
            </a:r>
            <a:r>
              <a:rPr lang="en-US" altLang="ko-KR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your account</a:t>
            </a:r>
            <a:endParaRPr lang="en-US" altLang="ko-KR" sz="18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289412" y="155763"/>
            <a:ext cx="805793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l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GitHub</a:t>
            </a:r>
            <a:endParaRPr lang="ko-KR" altLang="en-US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782" y="2054695"/>
            <a:ext cx="7224849" cy="45538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881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9412" y="643386"/>
            <a:ext cx="9269846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485775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Create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 new repository</a:t>
            </a:r>
          </a:p>
          <a:p>
            <a:pPr marL="942975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In </a:t>
            </a:r>
            <a:r>
              <a:rPr lang="en-US" altLang="ko-KR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the GitHub 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u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n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der </a:t>
            </a:r>
            <a:r>
              <a:rPr lang="en-US" altLang="ko-KR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your account</a:t>
            </a:r>
            <a:endParaRPr lang="en-US" altLang="ko-KR" sz="18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289412" y="155763"/>
            <a:ext cx="805793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l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GitHub</a:t>
            </a:r>
            <a:endParaRPr lang="ko-KR" altLang="en-US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781" y="1735085"/>
            <a:ext cx="7797725" cy="48557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226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9412" y="643386"/>
            <a:ext cx="9269846" cy="133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485775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D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elete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repository</a:t>
            </a:r>
          </a:p>
          <a:p>
            <a:pPr marL="942975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Select the target repository, then</a:t>
            </a:r>
          </a:p>
          <a:p>
            <a:pPr marL="942975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Settings and Danger Zone</a:t>
            </a: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289412" y="155763"/>
            <a:ext cx="805793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l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GitHub</a:t>
            </a:r>
            <a:endParaRPr lang="ko-KR" altLang="en-US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76" y="2077795"/>
            <a:ext cx="9110382" cy="46833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47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22appe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822appen">
      <a:majorFont>
        <a:latin typeface="Arial"/>
        <a:ea typeface="HY헤드라인M"/>
        <a:cs typeface=""/>
      </a:majorFont>
      <a:minorFont>
        <a:latin typeface="Arial"/>
        <a:ea typeface="돋움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92100" marR="0" indent="-1016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92100" marR="0" indent="-1016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822app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22app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22app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22app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22app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22app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22app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c:\users\produc~1\posco\it\822appen.ppt</Template>
  <TotalTime>1097670778</TotalTime>
  <Pages>1</Pages>
  <Words>287</Words>
  <Application>Microsoft Office PowerPoint</Application>
  <PresentationFormat>A4 용지(210x297mm)</PresentationFormat>
  <Paragraphs>94</Paragraphs>
  <Slides>14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6" baseType="lpstr">
      <vt:lpstr>HY견고딕</vt:lpstr>
      <vt:lpstr>HY헤드라인M</vt:lpstr>
      <vt:lpstr>개성체</vt:lpstr>
      <vt:lpstr>굴림</vt:lpstr>
      <vt:lpstr>돋움</vt:lpstr>
      <vt:lpstr>돋움체</vt:lpstr>
      <vt:lpstr>맑은 고딕</vt:lpstr>
      <vt:lpstr>Arial</vt:lpstr>
      <vt:lpstr>Lucida Sans Unicode</vt:lpstr>
      <vt:lpstr>Times New Roman</vt:lpstr>
      <vt:lpstr>Wingdings</vt:lpstr>
      <vt:lpstr>822appen</vt:lpstr>
      <vt:lpstr>PowerPoint 프레젠테이션</vt:lpstr>
      <vt:lpstr>PowerPoint 프레젠테이션</vt:lpstr>
      <vt:lpstr>GitHub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Graphic by</Manager>
  <Company>Client name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of report</dc:title>
  <dc:subject>Name of the project</dc:subject>
  <dc:creator>Designed by</dc:creator>
  <cp:lastModifiedBy>Young J. RHO</cp:lastModifiedBy>
  <cp:revision>4947</cp:revision>
  <cp:lastPrinted>2022-03-15T07:06:32Z</cp:lastPrinted>
  <dcterms:created xsi:type="dcterms:W3CDTF">1997-03-11T00:55:36Z</dcterms:created>
  <dcterms:modified xsi:type="dcterms:W3CDTF">2022-09-13T12:27:15Z</dcterms:modified>
  <cp:category>Business Area</cp:category>
</cp:coreProperties>
</file>