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0" r:id="rId2"/>
    <p:sldId id="888" r:id="rId3"/>
    <p:sldId id="838" r:id="rId4"/>
    <p:sldId id="897" r:id="rId5"/>
    <p:sldId id="895" r:id="rId6"/>
    <p:sldId id="900" r:id="rId7"/>
    <p:sldId id="896" r:id="rId8"/>
    <p:sldId id="901" r:id="rId9"/>
    <p:sldId id="902" r:id="rId10"/>
    <p:sldId id="903" r:id="rId11"/>
    <p:sldId id="899" r:id="rId12"/>
    <p:sldId id="904" r:id="rId13"/>
    <p:sldId id="905" r:id="rId14"/>
    <p:sldId id="906" r:id="rId15"/>
    <p:sldId id="907" r:id="rId16"/>
    <p:sldId id="910" r:id="rId17"/>
    <p:sldId id="908" r:id="rId18"/>
    <p:sldId id="909" r:id="rId19"/>
    <p:sldId id="890" r:id="rId20"/>
    <p:sldId id="891" r:id="rId21"/>
    <p:sldId id="892" r:id="rId22"/>
    <p:sldId id="893" r:id="rId23"/>
    <p:sldId id="894" r:id="rId24"/>
    <p:sldId id="736" r:id="rId25"/>
    <p:sldId id="739" r:id="rId26"/>
    <p:sldId id="898" r:id="rId27"/>
    <p:sldId id="889" r:id="rId28"/>
  </p:sldIdLst>
  <p:sldSz cx="9906000" cy="6858000" type="A4"/>
  <p:notesSz cx="7099300" cy="102346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7" pos="3823" userDrawn="1">
          <p15:clr>
            <a:srgbClr val="A4A3A4"/>
          </p15:clr>
        </p15:guide>
        <p15:guide id="8" pos="4231" userDrawn="1">
          <p15:clr>
            <a:srgbClr val="A4A3A4"/>
          </p15:clr>
        </p15:guide>
        <p15:guide id="9" pos="194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2" pos="2961" userDrawn="1">
          <p15:clr>
            <a:srgbClr val="A4A3A4"/>
          </p15:clr>
        </p15:guide>
        <p15:guide id="13" pos="3369" userDrawn="1">
          <p15:clr>
            <a:srgbClr val="A4A3A4"/>
          </p15:clr>
        </p15:guide>
        <p15:guide id="14" orient="horz" pos="3498" userDrawn="1">
          <p15:clr>
            <a:srgbClr val="A4A3A4"/>
          </p15:clr>
        </p15:guide>
        <p15:guide id="15" orient="horz" pos="3997" userDrawn="1">
          <p15:clr>
            <a:srgbClr val="A4A3A4"/>
          </p15:clr>
        </p15:guide>
        <p15:guide id="16" orient="horz" pos="4009">
          <p15:clr>
            <a:srgbClr val="A4A3A4"/>
          </p15:clr>
        </p15:guide>
        <p15:guide id="17" pos="3188" userDrawn="1">
          <p15:clr>
            <a:srgbClr val="A4A3A4"/>
          </p15:clr>
        </p15:guide>
        <p15:guide id="18" pos="16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3208" userDrawn="1">
          <p15:clr>
            <a:srgbClr val="A4A3A4"/>
          </p15:clr>
        </p15:guide>
        <p15:guide id="4" pos="2234" userDrawn="1">
          <p15:clr>
            <a:srgbClr val="A4A3A4"/>
          </p15:clr>
        </p15:guide>
        <p15:guide id="5" orient="horz" pos="2220" userDrawn="1">
          <p15:clr>
            <a:srgbClr val="A4A3A4"/>
          </p15:clr>
        </p15:guide>
        <p15:guide id="6" orient="horz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D6E4CA"/>
    <a:srgbClr val="006600"/>
    <a:srgbClr val="000000"/>
    <a:srgbClr val="000099"/>
    <a:srgbClr val="333399"/>
    <a:srgbClr val="000066"/>
    <a:srgbClr val="99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648" y="67"/>
      </p:cViewPr>
      <p:guideLst>
        <p:guide orient="horz" pos="888"/>
        <p:guide orient="horz" pos="4247"/>
        <p:guide orient="horz" pos="3952"/>
        <p:guide orient="horz" pos="4088"/>
        <p:guide orient="horz" pos="3702"/>
        <p:guide pos="3823"/>
        <p:guide pos="4231"/>
        <p:guide pos="194"/>
        <p:guide pos="5592"/>
        <p:guide pos="2961"/>
        <p:guide pos="3369"/>
        <p:guide orient="horz" pos="3498"/>
        <p:guide orient="horz" pos="3997"/>
        <p:guide orient="horz" pos="4009"/>
        <p:guide pos="3188"/>
        <p:guide pos="1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notesViewPr>
    <p:cSldViewPr snapToGrid="0">
      <p:cViewPr varScale="1">
        <p:scale>
          <a:sx n="79" d="100"/>
          <a:sy n="79" d="100"/>
        </p:scale>
        <p:origin x="-3246" y="-96"/>
      </p:cViewPr>
      <p:guideLst>
        <p:guide orient="horz" pos="2207"/>
        <p:guide pos="3264"/>
        <p:guide orient="horz" pos="3208"/>
        <p:guide pos="2234"/>
        <p:guide orient="horz" pos="2220"/>
        <p:guide orient="horz"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5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9" y="4866070"/>
            <a:ext cx="5209248" cy="43030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559" tIns="45960" rIns="93559" bIns="45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892175"/>
            <a:ext cx="5186363" cy="359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958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3824" y="4"/>
            <a:ext cx="3075479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3824" y="9720678"/>
            <a:ext cx="3075479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59" tIns="0" rIns="19959" bIns="0" anchor="b"/>
          <a:lstStyle/>
          <a:p>
            <a:pPr algn="r" defTabSz="1011694" eaLnBrk="1" latinLnBrk="1" hangingPunct="1">
              <a:buNone/>
            </a:pPr>
            <a:r>
              <a:rPr lang="en-US" altLang="ko-KR" sz="10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" y="9720678"/>
            <a:ext cx="3075480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" y="4"/>
            <a:ext cx="3075480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74700"/>
            <a:ext cx="5527675" cy="3825875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5029" y="4864431"/>
            <a:ext cx="5209248" cy="460254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133" tIns="48236" rIns="98133" bIns="48236"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Thomas Friedman’s work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 Additional resources and websites: 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http://www.thomaslfriedman.com/bookshelf/the-world-is-flat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“The Lexus and the Olive Tree,” http://www.thomaslfriedman.com/bookshelf/the-lexus-and-the-olive-tree; finding a proper balance in business with this new globalization/online business environment</a:t>
            </a: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4621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9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34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6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14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62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43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86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7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231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1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50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07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14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48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22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3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8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68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6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622300"/>
            <a:ext cx="9077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Headline:  (18pt.) Times bold, first initial cap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08113"/>
            <a:ext cx="90773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0" y="536575"/>
            <a:ext cx="990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auto">
          <a:xfrm>
            <a:off x="9542531" y="6629400"/>
            <a:ext cx="15709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buFontTx/>
              <a:buNone/>
            </a:pPr>
            <a:fld id="{197979AF-562B-42DB-A63C-3B9F55F33EEE}" type="slidenum">
              <a:rPr lang="en-US" altLang="ko-KR" sz="1050" b="0">
                <a:latin typeface="Times New Roman" pitchFamily="18" charset="0"/>
                <a:ea typeface="돋움체" pitchFamily="49" charset="-127"/>
              </a:rPr>
              <a:pPr algn="r">
                <a:buFontTx/>
                <a:buNone/>
              </a:pPr>
              <a:t>‹#›</a:t>
            </a:fld>
            <a:endParaRPr lang="en-US" altLang="ko-KR" sz="1050" b="0" dirty="0">
              <a:latin typeface="Times New Roman" pitchFamily="18" charset="0"/>
              <a:ea typeface="돋움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9pPr>
    </p:titleStyle>
    <p:bodyStyle>
      <a:lvl1pPr marL="177800" indent="-177800" algn="l" rtl="0" eaLnBrk="0" fontAlgn="base" hangingPunct="0">
        <a:spcBef>
          <a:spcPts val="1700"/>
        </a:spcBef>
        <a:spcAft>
          <a:spcPct val="0"/>
        </a:spcAft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14300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652463" indent="-131763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952500" indent="-109538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—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0" y="1633538"/>
            <a:ext cx="9906000" cy="1724025"/>
          </a:xfrm>
          <a:prstGeom prst="rect">
            <a:avLst/>
          </a:prstGeom>
          <a:solidFill>
            <a:srgbClr val="006A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6000" rIns="306000" anchor="ctr"/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spcBef>
                <a:spcPct val="50000"/>
              </a:spcBef>
            </a:pPr>
            <a:endParaRPr kumimoji="0" lang="ko-KR" altLang="ko-KR" sz="3200" dirty="0">
              <a:solidFill>
                <a:schemeClr val="bg1"/>
              </a:solidFill>
              <a:latin typeface="Lucida Sans Unicode" pitchFamily="34" charset="0"/>
              <a:ea typeface="HY견고딕" pitchFamily="18" charset="-127"/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508125" y="1649705"/>
            <a:ext cx="6891338" cy="7160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ko-KR" sz="32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Software A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pplication</a:t>
            </a:r>
            <a:r>
              <a:rPr lang="ko-KR" altLang="en-US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Development</a:t>
            </a:r>
            <a:endParaRPr lang="ko-KR" altLang="en-US" sz="32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Text Box 14"/>
          <p:cNvSpPr txBox="1">
            <a:spLocks noChangeArrowheads="1"/>
          </p:cNvSpPr>
          <p:nvPr/>
        </p:nvSpPr>
        <p:spPr bwMode="auto">
          <a:xfrm>
            <a:off x="2044906" y="3545572"/>
            <a:ext cx="579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GitHub</a:t>
            </a:r>
            <a:endParaRPr lang="en-US" altLang="ko-KR" sz="2400" dirty="0"/>
          </a:p>
          <a:p>
            <a:pPr>
              <a:lnSpc>
                <a:spcPct val="150000"/>
              </a:lnSpc>
              <a:buNone/>
            </a:pPr>
            <a:r>
              <a:rPr lang="en-US" altLang="ko-KR" sz="2400" b="0" dirty="0"/>
              <a:t>2022</a:t>
            </a:r>
          </a:p>
        </p:txBody>
      </p:sp>
      <p:sp>
        <p:nvSpPr>
          <p:cNvPr id="2054" name="Rectangle 52"/>
          <p:cNvSpPr>
            <a:spLocks noChangeArrowheads="1"/>
          </p:cNvSpPr>
          <p:nvPr/>
        </p:nvSpPr>
        <p:spPr bwMode="auto">
          <a:xfrm>
            <a:off x="1390389" y="5726113"/>
            <a:ext cx="711478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en-US" altLang="ko-KR" sz="2000" b="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Young  J.  RHO</a:t>
            </a:r>
            <a:endParaRPr lang="ko-KR" altLang="en-US" sz="2000" b="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1483" y="2420560"/>
            <a:ext cx="517808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-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Tools for Product Activities-</a:t>
            </a:r>
            <a:endParaRPr lang="ko-KR" altLang="en-US" sz="28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30" y="511622"/>
            <a:ext cx="2298100" cy="68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ubder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1" y="1735085"/>
            <a:ext cx="7797725" cy="4855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2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133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Select the target repository, then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Settings and Danger Zone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6" y="2077795"/>
            <a:ext cx="9110382" cy="468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9" y="1735085"/>
            <a:ext cx="6358890" cy="47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Installation of GitHub Desktop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Download if not installed already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1907222"/>
            <a:ext cx="6013524" cy="46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 a local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3" y="1735085"/>
            <a:ext cx="4078605" cy="4818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08" y="1076998"/>
            <a:ext cx="4819650" cy="54768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343199" y="4144151"/>
            <a:ext cx="402896" cy="33103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8" y="1788625"/>
            <a:ext cx="6918343" cy="475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Publish the repository to the GitHub</a:t>
            </a:r>
          </a:p>
        </p:txBody>
      </p:sp>
      <p:sp>
        <p:nvSpPr>
          <p:cNvPr id="5" name="아래쪽 화살표 4"/>
          <p:cNvSpPr/>
          <p:nvPr/>
        </p:nvSpPr>
        <p:spPr bwMode="auto">
          <a:xfrm rot="2181934">
            <a:off x="7629262" y="3088965"/>
            <a:ext cx="399210" cy="644312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Publish the repository to the GitHub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60" y="2040367"/>
            <a:ext cx="5391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Publish the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8" y="1788625"/>
            <a:ext cx="6918343" cy="475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Publish the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6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309" y="1513504"/>
            <a:ext cx="9356724" cy="17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Tools for Process Activities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ko-KR" sz="1800" dirty="0" smtClean="0"/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 smtClean="0"/>
              <a:t>Tools </a:t>
            </a:r>
            <a:r>
              <a:rPr lang="en-US" altLang="ko-KR" sz="1800" dirty="0"/>
              <a:t>for </a:t>
            </a:r>
            <a:r>
              <a:rPr lang="en-US" altLang="ko-KR" sz="1800" dirty="0" smtClean="0"/>
              <a:t>process </a:t>
            </a:r>
            <a:r>
              <a:rPr lang="en-US" altLang="ko-KR" sz="1800" dirty="0"/>
              <a:t>development</a:t>
            </a: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Tools for process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measurement</a:t>
            </a: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Tools for process</a:t>
            </a:r>
            <a:r>
              <a:rPr lang="en-US" altLang="ko-KR" sz="1800" dirty="0" smtClean="0"/>
              <a:t> management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847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258833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Possible for My Project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78929"/>
              </p:ext>
            </p:extLst>
          </p:nvPr>
        </p:nvGraphicFramePr>
        <p:xfrm>
          <a:off x="505646" y="879323"/>
          <a:ext cx="8657717" cy="5516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7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Objects</a:t>
                      </a:r>
                    </a:p>
                    <a:p>
                      <a:pPr latinLnBrk="1"/>
                      <a:r>
                        <a:rPr lang="en-US" altLang="ko-KR" dirty="0"/>
                        <a:t>Activities</a:t>
                      </a:r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Product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Process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People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Management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/>
                        <a:t>Measurement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Development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3580" y="4760258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Development Tools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3580" y="5176333"/>
            <a:ext cx="235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Target </a:t>
            </a:r>
            <a:r>
              <a:rPr lang="en-US" altLang="ko-KR" sz="1400" b="0" dirty="0" smtClean="0"/>
              <a:t>environment</a:t>
            </a: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Client &amp; server</a:t>
            </a:r>
            <a:endParaRPr lang="en-US" altLang="ko-KR" sz="1400" b="0" dirty="0"/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Development </a:t>
            </a:r>
            <a:r>
              <a:rPr lang="en-US" altLang="ko-KR" sz="1400" b="0" dirty="0" err="1"/>
              <a:t>e</a:t>
            </a:r>
            <a:r>
              <a:rPr lang="en-US" altLang="ko-KR" sz="1400" b="0" dirty="0" err="1" smtClean="0"/>
              <a:t>nv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3580" y="3107420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Quality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7535" y="3445974"/>
            <a:ext cx="2322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None/>
            </a:pPr>
            <a:r>
              <a:rPr lang="en-US" altLang="ko-KR" sz="1400" b="0" dirty="0" smtClean="0"/>
              <a:t>M-V-C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Data size(Model)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UI size(View)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Program size(Control)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393580" y="1535728"/>
            <a:ext cx="23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Configuration M</a:t>
            </a:r>
          </a:p>
          <a:p>
            <a:pPr>
              <a:buNone/>
            </a:pPr>
            <a:r>
              <a:rPr lang="en-US" altLang="ko-KR" sz="1600" b="0" dirty="0"/>
              <a:t>(Product 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3580" y="2201890"/>
            <a:ext cx="235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err="1" smtClean="0"/>
              <a:t>Git</a:t>
            </a:r>
            <a:r>
              <a:rPr lang="en-US" altLang="ko-KR" sz="1400" b="0" dirty="0" smtClean="0"/>
              <a:t> for version control</a:t>
            </a:r>
            <a:endParaRPr lang="en-US" altLang="ko-KR" sz="14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4750052" y="4771316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SW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8667" y="5189891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Agile method</a:t>
            </a:r>
            <a:endParaRPr lang="en-US" altLang="ko-KR" sz="14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767982" y="3131151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Productivity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8667" y="3598059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Documentation</a:t>
            </a:r>
            <a:endParaRPr lang="en-US" altLang="ko-KR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59017" y="1553658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Project M</a:t>
            </a:r>
            <a:endParaRPr lang="en-US" altLang="ko-KR" sz="1600" b="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848667" y="2184921"/>
            <a:ext cx="204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Excel for scheduling</a:t>
            </a:r>
            <a:endParaRPr lang="en-US" altLang="ko-KR" sz="1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028328" y="4772600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Training </a:t>
            </a:r>
            <a:r>
              <a:rPr lang="en-US" altLang="ko-KR" sz="1600" b="0" u="sng" dirty="0"/>
              <a:t>/ Education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599" y="317193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Ability</a:t>
            </a:r>
            <a:endParaRPr lang="en-US" altLang="ko-KR" sz="1600" b="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7051550" y="1944745"/>
            <a:ext cx="207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5599" y="5237888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Required skills</a:t>
            </a:r>
            <a:endParaRPr lang="en-US" altLang="ko-KR" sz="14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6986976" y="1553658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Team </a:t>
            </a:r>
            <a:r>
              <a:rPr lang="en-US" altLang="ko-KR" sz="1600" b="0" u="sng" dirty="0"/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8328" y="360804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600" b="0" dirty="0" smtClean="0"/>
              <a:t>Teamwork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4661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889907"/>
            <a:ext cx="9269846" cy="19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 algn="l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Four stages</a:t>
            </a:r>
          </a:p>
          <a:p>
            <a:pPr marL="1000125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Idea Engineering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Development Engineering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Service Engineering </a:t>
            </a:r>
            <a:endParaRPr lang="en-US" altLang="ko-KR" sz="16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Feedback</a:t>
            </a:r>
            <a:r>
              <a:rPr lang="en-US" altLang="ko-KR" sz="1600" b="0" i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89412" y="3901251"/>
            <a:ext cx="9083188" cy="23241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오각형 3"/>
          <p:cNvSpPr/>
          <p:nvPr/>
        </p:nvSpPr>
        <p:spPr bwMode="auto">
          <a:xfrm>
            <a:off x="6067425" y="4800746"/>
            <a:ext cx="2828924" cy="581025"/>
          </a:xfrm>
          <a:prstGeom prst="homePlat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Service Engineering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276600" y="4800746"/>
            <a:ext cx="2695574" cy="5810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Development Engineering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47700" y="4800746"/>
            <a:ext cx="2533649" cy="5810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Idea Engineering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오각형 10"/>
          <p:cNvSpPr/>
          <p:nvPr/>
        </p:nvSpPr>
        <p:spPr bwMode="auto">
          <a:xfrm flipH="1">
            <a:off x="647698" y="5602751"/>
            <a:ext cx="8248649" cy="236220"/>
          </a:xfrm>
          <a:prstGeom prst="homePlat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 smtClean="0">
                <a:latin typeface="Arial" charset="0"/>
                <a:ea typeface="굴림" pitchFamily="50" charset="-127"/>
              </a:rPr>
              <a:t>Feedback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4134122"/>
            <a:ext cx="231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400" dirty="0" smtClean="0"/>
              <a:t>Engineering Lifecycle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613765" y="4441899"/>
            <a:ext cx="8282582" cy="384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타원 15"/>
          <p:cNvSpPr/>
          <p:nvPr/>
        </p:nvSpPr>
        <p:spPr bwMode="auto">
          <a:xfrm>
            <a:off x="2356997" y="2798154"/>
            <a:ext cx="4796117" cy="83929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 algn="l">
              <a:lnSpc>
                <a:spcPct val="150000"/>
              </a:lnSpc>
              <a:buNone/>
            </a:pPr>
            <a:r>
              <a:rPr lang="en-US" altLang="ko-KR" sz="1600" b="0" i="1" dirty="0" smtClean="0">
                <a:solidFill>
                  <a:srgbClr val="C00000"/>
                </a:solidFill>
              </a:rPr>
              <a:t>Desire  </a:t>
            </a:r>
            <a:r>
              <a:rPr lang="en-US" altLang="ko-KR" sz="1400" b="0" i="1" dirty="0" smtClean="0"/>
              <a:t>Into</a:t>
            </a:r>
            <a:r>
              <a:rPr lang="en-US" altLang="ko-KR" sz="1600" b="0" i="1" dirty="0" smtClean="0">
                <a:solidFill>
                  <a:srgbClr val="C00000"/>
                </a:solidFill>
              </a:rPr>
              <a:t> Service</a:t>
            </a:r>
          </a:p>
          <a:p>
            <a:pPr marL="190500" algn="r">
              <a:lnSpc>
                <a:spcPct val="150000"/>
              </a:lnSpc>
              <a:buNone/>
            </a:pPr>
            <a:r>
              <a:rPr lang="en-US" altLang="ko-KR" sz="1600" b="0" i="1" dirty="0" smtClean="0">
                <a:solidFill>
                  <a:srgbClr val="C00000"/>
                </a:solidFill>
              </a:rPr>
              <a:t>Service  </a:t>
            </a:r>
            <a:r>
              <a:rPr lang="en-US" altLang="ko-KR" sz="1400" b="0" i="1" dirty="0" smtClean="0"/>
              <a:t>into</a:t>
            </a:r>
            <a:r>
              <a:rPr lang="en-US" altLang="ko-KR" sz="1600" b="0" i="1" dirty="0" smtClean="0">
                <a:solidFill>
                  <a:srgbClr val="C00000"/>
                </a:solidFill>
              </a:rPr>
              <a:t> Desire</a:t>
            </a:r>
            <a:endParaRPr lang="ko-KR" altLang="en-US" sz="1600" b="0" i="1" dirty="0">
              <a:solidFill>
                <a:srgbClr val="C00000"/>
              </a:solidFill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62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6" grpId="0" animBg="1"/>
      <p:bldP spid="7" grpId="0" animBg="1"/>
      <p:bldP spid="11" grpId="0" animBg="1"/>
      <p:bldP spid="14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1203131"/>
            <a:ext cx="9269846" cy="345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 algn="l">
              <a:lnSpc>
                <a:spcPct val="150000"/>
              </a:lnSpc>
              <a:buNone/>
            </a:pPr>
            <a:r>
              <a:rPr lang="en-US" altLang="ko-KR" sz="2000" u="sng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Process of Idea Engineering  </a:t>
            </a:r>
          </a:p>
          <a:p>
            <a:pPr marL="542925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Define a problem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Generate idea (Brainstorming)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Evaluate idea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Judge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Integrate and Enhance the Idea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Review</a:t>
            </a:r>
            <a:endParaRPr lang="en-US" altLang="ko-KR" sz="16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Image result for 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21" y="2792216"/>
            <a:ext cx="4600464" cy="29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418875" y="1720030"/>
            <a:ext cx="2850778" cy="53788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90500">
              <a:buNone/>
            </a:pPr>
            <a:r>
              <a:rPr lang="en-US" altLang="ko-KR" sz="1600" b="0" i="1" dirty="0" smtClean="0">
                <a:solidFill>
                  <a:srgbClr val="C00000"/>
                </a:solidFill>
              </a:rPr>
              <a:t>Desire </a:t>
            </a:r>
            <a:r>
              <a:rPr lang="en-US" altLang="ko-KR" sz="1400" b="0" i="1" dirty="0" smtClean="0"/>
              <a:t>Into</a:t>
            </a:r>
            <a:r>
              <a:rPr lang="en-US" altLang="ko-KR" sz="1600" b="0" i="1" dirty="0" smtClean="0">
                <a:solidFill>
                  <a:srgbClr val="C00000"/>
                </a:solidFill>
              </a:rPr>
              <a:t> IDEA</a:t>
            </a:r>
            <a:endParaRPr lang="ko-KR" altLang="en-US" sz="1600" b="0" i="1" dirty="0">
              <a:solidFill>
                <a:srgbClr val="C00000"/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1418243" y="5463778"/>
            <a:ext cx="2554664" cy="1055802"/>
          </a:xfrm>
          <a:prstGeom prst="star7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IDEA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379777" y="4847348"/>
            <a:ext cx="631596" cy="247839"/>
          </a:xfrm>
          <a:prstGeom prst="down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01798" y="712747"/>
            <a:ext cx="195995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Idea Engineering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53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0039" y="666751"/>
            <a:ext cx="9269846" cy="507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 algn="l">
              <a:lnSpc>
                <a:spcPct val="150000"/>
              </a:lnSpc>
              <a:buNone/>
            </a:pPr>
            <a:endParaRPr lang="en-US" altLang="ko-KR" sz="2000" u="sng" dirty="0" smtClean="0">
              <a:latin typeface="맑은 고딕" pitchFamily="50" charset="-127"/>
              <a:ea typeface="맑은 고딕" pitchFamily="50" charset="-127"/>
            </a:endParaRPr>
          </a:p>
          <a:p>
            <a:pPr marL="200025" algn="l">
              <a:lnSpc>
                <a:spcPct val="150000"/>
              </a:lnSpc>
              <a:buNone/>
            </a:pPr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</a:rPr>
              <a:t>Four </a:t>
            </a:r>
            <a:r>
              <a:rPr lang="en-US" altLang="ko-KR" sz="20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Golden Rules </a:t>
            </a:r>
            <a:r>
              <a:rPr lang="en-US" altLang="ko-KR" sz="2000" u="sng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of Brainstorming</a:t>
            </a:r>
          </a:p>
          <a:p>
            <a:pPr marL="542925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Any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As many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Hitchhiking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No criticism</a:t>
            </a: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00125" lvl="1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77" y="1847971"/>
            <a:ext cx="2328310" cy="149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7" descr="Criticis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9" descr="Criticis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659501" y="3912826"/>
            <a:ext cx="2305206" cy="1696086"/>
            <a:chOff x="3681945" y="4592104"/>
            <a:chExt cx="2208706" cy="1469794"/>
          </a:xfrm>
        </p:grpSpPr>
        <p:pic>
          <p:nvPicPr>
            <p:cNvPr id="1844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945" y="4592104"/>
              <a:ext cx="2208706" cy="1469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&quot;없음&quot; 기호 7"/>
            <p:cNvSpPr/>
            <p:nvPr/>
          </p:nvSpPr>
          <p:spPr bwMode="auto">
            <a:xfrm flipH="1">
              <a:off x="4925997" y="5174966"/>
              <a:ext cx="741903" cy="601688"/>
            </a:xfrm>
            <a:prstGeom prst="noSmoking">
              <a:avLst>
                <a:gd name="adj" fmla="val 12096"/>
              </a:avLst>
            </a:prstGeom>
            <a:solidFill>
              <a:srgbClr val="C0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01" y="1847971"/>
            <a:ext cx="2305206" cy="1495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477" y="3912826"/>
            <a:ext cx="2328310" cy="1706673"/>
          </a:xfrm>
          <a:prstGeom prst="rect">
            <a:avLst/>
          </a:prstGeom>
        </p:spPr>
      </p:pic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89412" y="719138"/>
            <a:ext cx="189583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Idea Engineering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34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336190" y="736973"/>
            <a:ext cx="189583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Idea Engineering</a:t>
            </a:r>
            <a:endParaRPr lang="ko-KR" altLang="en-US" sz="1800" dirty="0"/>
          </a:p>
        </p:txBody>
      </p:sp>
      <p:sp>
        <p:nvSpPr>
          <p:cNvPr id="3" name="AutoShape 7" descr="Criticis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9" descr="Criticis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5185109"/>
            <a:ext cx="781050" cy="361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18" y="5185109"/>
            <a:ext cx="1181100" cy="3905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19927" y="1143000"/>
            <a:ext cx="37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800" u="sng" dirty="0" smtClean="0">
                <a:solidFill>
                  <a:srgbClr val="0070C0"/>
                </a:solidFill>
              </a:rPr>
              <a:t>Two IE Models</a:t>
            </a:r>
            <a:endParaRPr lang="ko-KR" altLang="en-US" sz="1800" u="sng" dirty="0">
              <a:solidFill>
                <a:srgbClr val="0070C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3075" y="1922043"/>
            <a:ext cx="4298950" cy="3054517"/>
            <a:chOff x="473075" y="1922043"/>
            <a:chExt cx="4298950" cy="3054517"/>
          </a:xfrm>
        </p:grpSpPr>
        <p:grpSp>
          <p:nvGrpSpPr>
            <p:cNvPr id="22" name="그룹 21"/>
            <p:cNvGrpSpPr/>
            <p:nvPr/>
          </p:nvGrpSpPr>
          <p:grpSpPr>
            <a:xfrm>
              <a:off x="473075" y="1922043"/>
              <a:ext cx="4298950" cy="3054517"/>
              <a:chOff x="473075" y="1922043"/>
              <a:chExt cx="4298950" cy="3054517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075" y="1922043"/>
                <a:ext cx="4298950" cy="30545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812132" y="2013804"/>
                <a:ext cx="3620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800" b="0" dirty="0" smtClean="0">
                    <a:solidFill>
                      <a:srgbClr val="0070C0"/>
                    </a:solidFill>
                  </a:rPr>
                  <a:t>Closed Idea Engineering Model</a:t>
                </a:r>
                <a:endParaRPr lang="ko-KR" altLang="en-US" sz="1800" b="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61589" y="3545557"/>
              <a:ext cx="5427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400" b="0" dirty="0" smtClean="0">
                  <a:solidFill>
                    <a:srgbClr val="0070C0"/>
                  </a:solidFill>
                </a:rPr>
                <a:t>Idea</a:t>
              </a:r>
              <a:endParaRPr lang="ko-KR" altLang="en-US" sz="1400" b="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126866" y="1922044"/>
            <a:ext cx="4371501" cy="3054517"/>
            <a:chOff x="5126866" y="1922044"/>
            <a:chExt cx="4371501" cy="3054517"/>
          </a:xfrm>
        </p:grpSpPr>
        <p:grpSp>
          <p:nvGrpSpPr>
            <p:cNvPr id="21" name="그룹 20"/>
            <p:cNvGrpSpPr/>
            <p:nvPr/>
          </p:nvGrpSpPr>
          <p:grpSpPr>
            <a:xfrm>
              <a:off x="5126866" y="1922044"/>
              <a:ext cx="4371501" cy="3054517"/>
              <a:chOff x="5126866" y="1922044"/>
              <a:chExt cx="4371501" cy="305451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6866" y="1922044"/>
                <a:ext cx="4371501" cy="30545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392154" y="2013804"/>
                <a:ext cx="3620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800" b="0" dirty="0" smtClean="0">
                    <a:solidFill>
                      <a:srgbClr val="0070C0"/>
                    </a:solidFill>
                  </a:rPr>
                  <a:t>Open Idea Engineering Model</a:t>
                </a:r>
                <a:endParaRPr lang="ko-KR" altLang="en-US" sz="1800" b="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14977" y="3420199"/>
              <a:ext cx="5576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400" b="0" dirty="0" smtClean="0">
                  <a:solidFill>
                    <a:srgbClr val="006600"/>
                  </a:solidFill>
                </a:rPr>
                <a:t>Idea</a:t>
              </a:r>
              <a:endParaRPr lang="ko-KR" altLang="en-US" sz="1400" b="0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95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724020" y="2119874"/>
            <a:ext cx="7227075" cy="2737457"/>
            <a:chOff x="1688325" y="1627278"/>
            <a:chExt cx="7227075" cy="2737457"/>
          </a:xfrm>
        </p:grpSpPr>
        <p:pic>
          <p:nvPicPr>
            <p:cNvPr id="8196" name="Picture 4" descr="http://istqbexamcertification.com/wp-content/uploads/2012/01/Prototype-mode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325" y="1627278"/>
              <a:ext cx="7043102" cy="273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 bwMode="auto">
            <a:xfrm>
              <a:off x="4432852" y="1669773"/>
              <a:ext cx="4482548" cy="225618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0296" y="1305833"/>
            <a:ext cx="59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ko-KR" sz="1800" u="sng" dirty="0" smtClean="0"/>
              <a:t>Prototyping</a:t>
            </a:r>
            <a:r>
              <a:rPr lang="ko-KR" altLang="en-US" sz="1800" u="sng" dirty="0" smtClean="0"/>
              <a:t> </a:t>
            </a:r>
            <a:r>
              <a:rPr lang="en-US" altLang="ko-KR" sz="1800" u="sng" dirty="0"/>
              <a:t>Model</a:t>
            </a:r>
            <a:endParaRPr lang="ko-KR" altLang="en-US" sz="1800" u="sng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77870" y="4792676"/>
            <a:ext cx="2770756" cy="1724881"/>
            <a:chOff x="709044" y="4409218"/>
            <a:chExt cx="2770756" cy="1724881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709044" y="4409218"/>
              <a:ext cx="2770756" cy="172488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 bwMode="auto">
            <a:xfrm>
              <a:off x="1116825" y="4578536"/>
              <a:ext cx="2107096" cy="13219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모서리가 둥근 직사각형 7"/>
            <p:cNvSpPr/>
            <p:nvPr/>
          </p:nvSpPr>
          <p:spPr bwMode="auto">
            <a:xfrm>
              <a:off x="1502794" y="4804375"/>
              <a:ext cx="901148" cy="61291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1655194" y="4956775"/>
              <a:ext cx="901148" cy="61291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1807594" y="5109175"/>
              <a:ext cx="901148" cy="61291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01798" y="712747"/>
            <a:ext cx="288328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Development Engineering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19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1243541"/>
            <a:ext cx="9269846" cy="4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 algn="l">
              <a:lnSpc>
                <a:spcPct val="150000"/>
              </a:lnSpc>
              <a:buNone/>
            </a:pPr>
            <a:r>
              <a:rPr lang="en-US" altLang="ko-KR" sz="2000" u="sng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Agile </a:t>
            </a:r>
            <a:r>
              <a:rPr lang="en-US" altLang="ko-KR" sz="2000" u="sng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Method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79" y="1970015"/>
            <a:ext cx="7692196" cy="396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49300" y="5156332"/>
            <a:ext cx="1076738" cy="705536"/>
            <a:chOff x="469900" y="5296032"/>
            <a:chExt cx="1076738" cy="70553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077" y="5333989"/>
              <a:ext cx="1071561" cy="604222"/>
            </a:xfrm>
            <a:prstGeom prst="rect">
              <a:avLst/>
            </a:prstGeom>
          </p:spPr>
        </p:pic>
        <p:sp>
          <p:nvSpPr>
            <p:cNvPr id="6" name="정육면체 5"/>
            <p:cNvSpPr/>
            <p:nvPr/>
          </p:nvSpPr>
          <p:spPr bwMode="auto">
            <a:xfrm>
              <a:off x="469900" y="5296032"/>
              <a:ext cx="1075632" cy="705536"/>
            </a:xfrm>
            <a:prstGeom prst="cube">
              <a:avLst>
                <a:gd name="adj" fmla="val 37200"/>
              </a:avLst>
            </a:prstGeom>
            <a:solidFill>
              <a:schemeClr val="accent1">
                <a:alpha val="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49300" y="4400139"/>
            <a:ext cx="1076738" cy="705536"/>
            <a:chOff x="469900" y="5296032"/>
            <a:chExt cx="1076738" cy="7055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077" y="5333989"/>
              <a:ext cx="1071561" cy="604222"/>
            </a:xfrm>
            <a:prstGeom prst="rect">
              <a:avLst/>
            </a:prstGeom>
          </p:spPr>
        </p:pic>
        <p:sp>
          <p:nvSpPr>
            <p:cNvPr id="12" name="정육면체 11"/>
            <p:cNvSpPr/>
            <p:nvPr/>
          </p:nvSpPr>
          <p:spPr bwMode="auto">
            <a:xfrm>
              <a:off x="469900" y="5296032"/>
              <a:ext cx="1075632" cy="705536"/>
            </a:xfrm>
            <a:prstGeom prst="cube">
              <a:avLst>
                <a:gd name="adj" fmla="val 37200"/>
              </a:avLst>
            </a:prstGeom>
            <a:solidFill>
              <a:schemeClr val="accent1">
                <a:alpha val="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48194" y="3644089"/>
            <a:ext cx="1076738" cy="705536"/>
            <a:chOff x="469900" y="5296032"/>
            <a:chExt cx="1076738" cy="7055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077" y="5333989"/>
              <a:ext cx="1071561" cy="604222"/>
            </a:xfrm>
            <a:prstGeom prst="rect">
              <a:avLst/>
            </a:prstGeom>
          </p:spPr>
        </p:pic>
        <p:sp>
          <p:nvSpPr>
            <p:cNvPr id="15" name="정육면체 14"/>
            <p:cNvSpPr/>
            <p:nvPr/>
          </p:nvSpPr>
          <p:spPr bwMode="auto">
            <a:xfrm>
              <a:off x="469900" y="5296032"/>
              <a:ext cx="1075632" cy="705536"/>
            </a:xfrm>
            <a:prstGeom prst="cube">
              <a:avLst>
                <a:gd name="adj" fmla="val 37200"/>
              </a:avLst>
            </a:prstGeom>
            <a:solidFill>
              <a:schemeClr val="accent1">
                <a:alpha val="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2100" marR="0" indent="-1016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 bwMode="auto">
          <a:xfrm flipV="1">
            <a:off x="1286010" y="3175000"/>
            <a:ext cx="0" cy="2984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8171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Development</a:t>
            </a:r>
            <a:endParaRPr lang="ko-KR" altLang="en-US" sz="1800" dirty="0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301798" y="712747"/>
            <a:ext cx="288328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Development Engineering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5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290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Idea documentation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Document outcomes from analysis, design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pPr marL="1000125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Coding conventions</a:t>
            </a:r>
          </a:p>
          <a:p>
            <a:pPr marL="1000125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TLOC per week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52019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Process Measurement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0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309" y="1513504"/>
            <a:ext cx="9356724" cy="17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00025">
              <a:buNone/>
            </a:pP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Tools for People Activities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ko-KR" sz="1800" dirty="0" smtClean="0"/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 smtClean="0"/>
              <a:t>Tools </a:t>
            </a:r>
            <a:r>
              <a:rPr lang="en-US" altLang="ko-KR" sz="1800" dirty="0"/>
              <a:t>for </a:t>
            </a:r>
            <a:r>
              <a:rPr lang="en-US" altLang="ko-KR" sz="1800" dirty="0" smtClean="0"/>
              <a:t>people </a:t>
            </a:r>
            <a:r>
              <a:rPr lang="en-US" altLang="ko-KR" sz="1800" dirty="0"/>
              <a:t>development</a:t>
            </a: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Tools for people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measurement</a:t>
            </a:r>
          </a:p>
          <a:p>
            <a:pPr marL="3556000" lvl="7" indent="-3556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Tools for people</a:t>
            </a:r>
            <a:r>
              <a:rPr lang="en-US" altLang="ko-KR" sz="1800" dirty="0" smtClean="0"/>
              <a:t> management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05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65100"/>
            <a:ext cx="9077325" cy="363538"/>
          </a:xfrm>
          <a:noFill/>
        </p:spPr>
        <p:txBody>
          <a:bodyPr/>
          <a:lstStyle/>
          <a:p>
            <a:r>
              <a:rPr lang="en-US" altLang="ko-KR" sz="1800" dirty="0" smtClean="0">
                <a:ea typeface="굴림" pitchFamily="50" charset="-127"/>
              </a:rPr>
              <a:t>GitHub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54673" y="682712"/>
            <a:ext cx="7966554" cy="30905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Topical Contents</a:t>
            </a: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SignUp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marR="0" lvl="1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Creation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and Deletion of  </a:t>
            </a:r>
            <a:r>
              <a:rPr lang="en-US" altLang="ko-KR" sz="1800" dirty="0" smtClean="0"/>
              <a:t>r</a:t>
            </a:r>
            <a:r>
              <a:rPr kumimoji="1" lang="en-US" altLang="ko-KR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epository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in the GitHub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400050" marR="0" lvl="0" indent="-4000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 Desktop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Roles, skills &amp; communications</a:t>
            </a:r>
            <a:endParaRPr lang="en-US" altLang="ko-KR" sz="1600" dirty="0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846160" y="682712"/>
            <a:ext cx="8372" cy="6075751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Version control and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coworking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175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Product Management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95" y="888512"/>
            <a:ext cx="4200525" cy="180022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443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Sign up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email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Password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User name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Authentication through the registered email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2" y="3128672"/>
            <a:ext cx="4742978" cy="3353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700" y="3128672"/>
            <a:ext cx="4352558" cy="3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4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 to sign up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1" y="1638513"/>
            <a:ext cx="6658984" cy="47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ubder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2" y="2054695"/>
            <a:ext cx="7224849" cy="4553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8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ubder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4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4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 to 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16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Arial"/>
        <a:ea typeface="HY헤드라인M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1097670744</TotalTime>
  <Pages>1</Pages>
  <Words>436</Words>
  <Application>Microsoft Office PowerPoint</Application>
  <PresentationFormat>A4 용지(210x297mm)</PresentationFormat>
  <Paragraphs>168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HY견고딕</vt:lpstr>
      <vt:lpstr>HY헤드라인M</vt:lpstr>
      <vt:lpstr>개성체</vt:lpstr>
      <vt:lpstr>굴림</vt:lpstr>
      <vt:lpstr>돋움</vt:lpstr>
      <vt:lpstr>돋움체</vt:lpstr>
      <vt:lpstr>맑은 고딕</vt:lpstr>
      <vt:lpstr>Arial</vt:lpstr>
      <vt:lpstr>Lucida Sans Unicode</vt:lpstr>
      <vt:lpstr>Times New Roman</vt:lpstr>
      <vt:lpstr>Wingdings</vt:lpstr>
      <vt:lpstr>822appen</vt:lpstr>
      <vt:lpstr>PowerPoint 프레젠테이션</vt:lpstr>
      <vt:lpstr>PowerPoint 프레젠테이션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Graphic by</Manager>
  <Company>Client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report</dc:title>
  <dc:subject>Name of the project</dc:subject>
  <dc:creator>Designed by</dc:creator>
  <cp:lastModifiedBy>노영주(A0129)</cp:lastModifiedBy>
  <cp:revision>4942</cp:revision>
  <cp:lastPrinted>2022-03-15T07:06:32Z</cp:lastPrinted>
  <dcterms:created xsi:type="dcterms:W3CDTF">1997-03-11T00:55:36Z</dcterms:created>
  <dcterms:modified xsi:type="dcterms:W3CDTF">2022-09-12T15:11:09Z</dcterms:modified>
  <cp:category>Business Area</cp:category>
</cp:coreProperties>
</file>