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58" r:id="rId5"/>
    <p:sldId id="289" r:id="rId6"/>
    <p:sldId id="280" r:id="rId7"/>
    <p:sldId id="290" r:id="rId8"/>
    <p:sldId id="259" r:id="rId9"/>
    <p:sldId id="260" r:id="rId10"/>
    <p:sldId id="261" r:id="rId11"/>
    <p:sldId id="286" r:id="rId12"/>
    <p:sldId id="262" r:id="rId13"/>
    <p:sldId id="263" r:id="rId14"/>
    <p:sldId id="281" r:id="rId15"/>
    <p:sldId id="282" r:id="rId16"/>
    <p:sldId id="275" r:id="rId17"/>
    <p:sldId id="265" r:id="rId18"/>
    <p:sldId id="283" r:id="rId19"/>
    <p:sldId id="266" r:id="rId20"/>
    <p:sldId id="267" r:id="rId21"/>
    <p:sldId id="268" r:id="rId22"/>
    <p:sldId id="269" r:id="rId23"/>
    <p:sldId id="271" r:id="rId24"/>
    <p:sldId id="292" r:id="rId25"/>
    <p:sldId id="272" r:id="rId26"/>
    <p:sldId id="284" r:id="rId27"/>
    <p:sldId id="274" r:id="rId28"/>
    <p:sldId id="278" r:id="rId29"/>
    <p:sldId id="279" r:id="rId30"/>
    <p:sldId id="28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3E3F8-A766-4D1F-BC6F-4E717401AD2E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AF2E-525E-4123-B14B-F71BA0164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45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3A8F4BCB-6C7A-4408-852C-DBD6589A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2021-04-12</a:t>
            </a: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Version 1.2</a:t>
            </a: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PM</a:t>
            </a:r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</a:rPr>
              <a:t>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PL 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FFFFFF"/>
                </a:solidFill>
              </a:rPr>
              <a:t>TEAM : </a:t>
            </a:r>
            <a:r>
              <a:rPr lang="ko-KR" altLang="en-US" sz="2000" b="1" dirty="0">
                <a:solidFill>
                  <a:srgbClr val="FFFFFF"/>
                </a:solidFill>
              </a:rPr>
              <a:t>이 영 경</a:t>
            </a:r>
          </a:p>
        </p:txBody>
      </p:sp>
      <p:sp>
        <p:nvSpPr>
          <p:cNvPr id="25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53C9BB-CC6E-4AAA-8578-D48699C6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ko-KR" altLang="en-US" sz="6000" dirty="0"/>
              <a:t>영경 도서관리 프로젝트</a:t>
            </a:r>
          </a:p>
        </p:txBody>
      </p:sp>
    </p:spTree>
    <p:extLst>
      <p:ext uri="{BB962C8B-B14F-4D97-AF65-F5344CB8AC3E}">
        <p14:creationId xmlns:p14="http://schemas.microsoft.com/office/powerpoint/2010/main" val="117548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F343E7-05FB-47DC-ABA9-81BC948C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21" y="1514400"/>
            <a:ext cx="6848893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C.</a:t>
            </a:r>
            <a:r>
              <a:rPr lang="ko-KR" altLang="en-US" dirty="0"/>
              <a:t>회원가입 아이디 중복 체크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FB6B2-F879-4610-8A6F-AB5F7A1DD8B4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EB86F-F887-4E9B-A1BA-677B5332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569" y="6032857"/>
            <a:ext cx="471743" cy="1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1A506E-E4A9-4D1A-B948-5AB22902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55" y="1514400"/>
            <a:ext cx="6394823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D.</a:t>
            </a:r>
            <a:r>
              <a:rPr lang="ko-KR" altLang="en-US" dirty="0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8AE07-33B7-4846-A08E-BF3B2F6031AD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51F7C-D41C-41AC-87A6-E86206C3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03" y="6050043"/>
            <a:ext cx="428857" cy="1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55B35CE-76FF-4ECF-B0DB-799FE563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E.</a:t>
            </a:r>
            <a:r>
              <a:rPr lang="ko-KR" altLang="en-US" dirty="0"/>
              <a:t>도서조회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4EFCF8DE-5B2F-4762-8599-51E7EBF097E4}"/>
              </a:ext>
            </a:extLst>
          </p:cNvPr>
          <p:cNvSpPr/>
          <p:nvPr/>
        </p:nvSpPr>
        <p:spPr>
          <a:xfrm>
            <a:off x="7851142" y="2835200"/>
            <a:ext cx="576166" cy="291059"/>
          </a:xfrm>
          <a:prstGeom prst="borderCallout1">
            <a:avLst>
              <a:gd name="adj1" fmla="val 39298"/>
              <a:gd name="adj2" fmla="val 578"/>
              <a:gd name="adj3" fmla="val 68382"/>
              <a:gd name="adj4" fmla="val -6176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필터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9CBFA642-E3E0-4E1E-9170-7497ECA62928}"/>
              </a:ext>
            </a:extLst>
          </p:cNvPr>
          <p:cNvSpPr/>
          <p:nvPr/>
        </p:nvSpPr>
        <p:spPr>
          <a:xfrm>
            <a:off x="8690570" y="3673561"/>
            <a:ext cx="1482130" cy="688889"/>
          </a:xfrm>
          <a:prstGeom prst="borderCallout1">
            <a:avLst>
              <a:gd name="adj1" fmla="val 39298"/>
              <a:gd name="adj2" fmla="val 578"/>
              <a:gd name="adj3" fmla="val 68382"/>
              <a:gd name="adj4" fmla="val -6176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도서명 기준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오름차순 정렬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r>
              <a:rPr lang="ko-KR" altLang="en-US" sz="1200" b="1" dirty="0">
                <a:solidFill>
                  <a:schemeClr val="bg1"/>
                </a:solidFill>
              </a:rPr>
              <a:t>개씩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8809F-5F42-4EB0-A309-0105D80239D5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B52DAF-00CE-4CD7-8BE6-5A491BF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9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33E96CE-36C1-4A0C-AE05-3BD844D2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F.</a:t>
            </a:r>
            <a:r>
              <a:rPr lang="ko-KR" altLang="en-US" dirty="0"/>
              <a:t>메인 페이지</a:t>
            </a:r>
            <a:r>
              <a:rPr lang="en-US" altLang="ko-KR" dirty="0"/>
              <a:t>[</a:t>
            </a:r>
            <a:r>
              <a:rPr lang="ko-KR" altLang="en-US" dirty="0"/>
              <a:t>회원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12281CE3-148F-4C21-B5D9-826B6CF51176}"/>
              </a:ext>
            </a:extLst>
          </p:cNvPr>
          <p:cNvSpPr/>
          <p:nvPr/>
        </p:nvSpPr>
        <p:spPr>
          <a:xfrm>
            <a:off x="8071204" y="2509462"/>
            <a:ext cx="1202798" cy="651475"/>
          </a:xfrm>
          <a:prstGeom prst="borderCallout1">
            <a:avLst>
              <a:gd name="adj1" fmla="val 7054"/>
              <a:gd name="adj2" fmla="val 27289"/>
              <a:gd name="adj3" fmla="val -107837"/>
              <a:gd name="adj4" fmla="val 2749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이용자가 로그인 했을 때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C51D1912-4D4F-42B2-832A-00354DC5DD21}"/>
              </a:ext>
            </a:extLst>
          </p:cNvPr>
          <p:cNvSpPr/>
          <p:nvPr/>
        </p:nvSpPr>
        <p:spPr>
          <a:xfrm>
            <a:off x="1589831" y="4515365"/>
            <a:ext cx="683812" cy="526191"/>
          </a:xfrm>
          <a:prstGeom prst="borderCallout1">
            <a:avLst>
              <a:gd name="adj1" fmla="val -2430"/>
              <a:gd name="adj2" fmla="val 48863"/>
              <a:gd name="adj3" fmla="val -73696"/>
              <a:gd name="adj4" fmla="val 5933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메뉴 활성화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04394-F191-4E0C-800D-22EB4B40BF9A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E98E2B-CC49-4170-8808-CA2839D5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FC2CAB-3BA2-4A4F-9926-2ED6E537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00" y="1514400"/>
            <a:ext cx="5809099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G.</a:t>
            </a:r>
            <a:r>
              <a:rPr lang="ko-KR" altLang="en-US" dirty="0"/>
              <a:t>개인정보 수정</a:t>
            </a:r>
            <a:r>
              <a:rPr lang="en-US" altLang="ko-KR" dirty="0"/>
              <a:t>[</a:t>
            </a:r>
            <a:r>
              <a:rPr lang="ko-KR" altLang="en-US" dirty="0"/>
              <a:t>회원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0BDAED-1538-4F65-B3B4-D855AED1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765" y="2350087"/>
            <a:ext cx="2820190" cy="16065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D6F87-6B50-4F98-97DB-6DB852CB1AC5}"/>
              </a:ext>
            </a:extLst>
          </p:cNvPr>
          <p:cNvSpPr txBox="1"/>
          <p:nvPr/>
        </p:nvSpPr>
        <p:spPr>
          <a:xfrm>
            <a:off x="9409043" y="1409566"/>
            <a:ext cx="231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도서를 반납하지 않고 회원탈퇴를 누르면</a:t>
            </a:r>
            <a:r>
              <a:rPr lang="en-US" altLang="ko-KR" b="1" dirty="0"/>
              <a:t>...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4D643-0A0C-4092-87DC-F89C22FA69AD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C4DA9-42C8-4228-A571-065A0537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63" y="6056626"/>
            <a:ext cx="421409" cy="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5A58B3-3C51-4823-8A70-C21C2E12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H.</a:t>
            </a:r>
            <a:r>
              <a:rPr lang="ko-KR" altLang="en-US" dirty="0"/>
              <a:t>회원 탈퇴</a:t>
            </a:r>
            <a:r>
              <a:rPr lang="en-US" altLang="ko-KR" dirty="0"/>
              <a:t>[</a:t>
            </a:r>
            <a:r>
              <a:rPr lang="ko-KR" altLang="en-US" dirty="0"/>
              <a:t>회원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8706E-EE9D-43AA-B47A-215013B9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35" y="2055897"/>
            <a:ext cx="2519922" cy="2051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29321F-A988-4BC1-BD8D-C32DB1D2D4B5}"/>
              </a:ext>
            </a:extLst>
          </p:cNvPr>
          <p:cNvSpPr txBox="1"/>
          <p:nvPr/>
        </p:nvSpPr>
        <p:spPr>
          <a:xfrm>
            <a:off x="9409043" y="1409566"/>
            <a:ext cx="231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회원탈퇴 클릭 시 경고문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65B17D3D-6DE4-4056-B59D-678CDC5AC8A8}"/>
              </a:ext>
            </a:extLst>
          </p:cNvPr>
          <p:cNvSpPr/>
          <p:nvPr/>
        </p:nvSpPr>
        <p:spPr>
          <a:xfrm>
            <a:off x="6023570" y="4583157"/>
            <a:ext cx="1234480" cy="522244"/>
          </a:xfrm>
          <a:prstGeom prst="borderCallout1">
            <a:avLst>
              <a:gd name="adj1" fmla="val 39298"/>
              <a:gd name="adj2" fmla="val 578"/>
              <a:gd name="adj3" fmla="val -14578"/>
              <a:gd name="adj4" fmla="val -4697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계정 </a:t>
            </a:r>
            <a:r>
              <a:rPr lang="en-US" altLang="ko-KR" sz="1200" b="1" dirty="0">
                <a:solidFill>
                  <a:schemeClr val="bg1"/>
                </a:solidFill>
              </a:rPr>
              <a:t>DB</a:t>
            </a:r>
            <a:r>
              <a:rPr lang="ko-KR" altLang="en-US" sz="1200" b="1" dirty="0">
                <a:solidFill>
                  <a:schemeClr val="bg1"/>
                </a:solidFill>
              </a:rPr>
              <a:t>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계정 이동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D8D37-D3F3-4E53-A944-8A36431DDC7D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7C21FB-A66D-40B7-93CD-3F6EDA05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F0AB2A4-45F1-447D-8844-7CB9C289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I.</a:t>
            </a:r>
            <a:r>
              <a:rPr lang="ko-KR" altLang="en-US" dirty="0"/>
              <a:t>대출중인 조회</a:t>
            </a:r>
            <a:r>
              <a:rPr lang="en-US" altLang="ko-KR" dirty="0"/>
              <a:t>[</a:t>
            </a:r>
            <a:r>
              <a:rPr lang="ko-KR" altLang="en-US" dirty="0"/>
              <a:t>회원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FF53EABB-88B6-47C7-9C69-B108D91F9F2D}"/>
              </a:ext>
            </a:extLst>
          </p:cNvPr>
          <p:cNvSpPr/>
          <p:nvPr/>
        </p:nvSpPr>
        <p:spPr>
          <a:xfrm>
            <a:off x="8909644" y="3744955"/>
            <a:ext cx="993321" cy="731795"/>
          </a:xfrm>
          <a:prstGeom prst="borderCallout1">
            <a:avLst>
              <a:gd name="adj1" fmla="val 39298"/>
              <a:gd name="adj2" fmla="val 578"/>
              <a:gd name="adj3" fmla="val 72287"/>
              <a:gd name="adj4" fmla="val -8285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대출일 기준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내림차순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r>
              <a:rPr lang="ko-KR" altLang="en-US" sz="1200" b="1" dirty="0">
                <a:solidFill>
                  <a:schemeClr val="bg1"/>
                </a:solidFill>
              </a:rPr>
              <a:t>개씩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7071B-42A7-4C6D-A00E-ECDFAC011F78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DD5D4-4BAF-4463-8C49-B34A826B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EEAC12B-BD38-43A8-BC41-16C454BD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3209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J.</a:t>
            </a:r>
            <a:r>
              <a:rPr lang="ko-KR" altLang="en-US" dirty="0"/>
              <a:t>메인 페이지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089094A3-9A28-4FB8-BC3D-1728329B044A}"/>
              </a:ext>
            </a:extLst>
          </p:cNvPr>
          <p:cNvSpPr/>
          <p:nvPr/>
        </p:nvSpPr>
        <p:spPr>
          <a:xfrm>
            <a:off x="8071204" y="2183725"/>
            <a:ext cx="1202798" cy="651475"/>
          </a:xfrm>
          <a:prstGeom prst="borderCallout1">
            <a:avLst>
              <a:gd name="adj1" fmla="val -534"/>
              <a:gd name="adj2" fmla="val 37562"/>
              <a:gd name="adj3" fmla="val -75593"/>
              <a:gd name="adj4" fmla="val 336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관리가 계정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로그인 시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DC17A551-C39D-4003-A4CE-464A758D9883}"/>
              </a:ext>
            </a:extLst>
          </p:cNvPr>
          <p:cNvSpPr/>
          <p:nvPr/>
        </p:nvSpPr>
        <p:spPr>
          <a:xfrm>
            <a:off x="180974" y="5176634"/>
            <a:ext cx="1202798" cy="651475"/>
          </a:xfrm>
          <a:prstGeom prst="borderCallout1">
            <a:avLst>
              <a:gd name="adj1" fmla="val -534"/>
              <a:gd name="adj2" fmla="val 37562"/>
              <a:gd name="adj3" fmla="val -103373"/>
              <a:gd name="adj4" fmla="val 11205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메뉴가 관리자 모드로 전환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ECC0C-BF4A-43EE-9BA2-781A3C03A8F8}"/>
              </a:ext>
            </a:extLst>
          </p:cNvPr>
          <p:cNvSpPr txBox="1"/>
          <p:nvPr/>
        </p:nvSpPr>
        <p:spPr>
          <a:xfrm>
            <a:off x="6498203" y="190960"/>
            <a:ext cx="2319131" cy="120032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관리자 계정 신규생성은 </a:t>
            </a:r>
            <a:r>
              <a:rPr lang="ko-KR" altLang="en-US" b="1" dirty="0" err="1"/>
              <a:t>미르테크</a:t>
            </a:r>
            <a:r>
              <a:rPr lang="ko-KR" altLang="en-US" b="1" dirty="0"/>
              <a:t> 고객지원센터로 연락주시길 바랍니다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AD160-7AF3-492C-A6D0-0D6AB1CA95B5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752BD8-469A-4967-BB31-352C2764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6BF0E-3E42-4454-91C0-26A4B6C6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K.</a:t>
            </a:r>
            <a:r>
              <a:rPr lang="ko-KR" altLang="en-US" dirty="0"/>
              <a:t>관리자 정보 수정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8229A-E403-4C8A-A3CE-1496D8948923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39388-9728-4928-9118-3DED2834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8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53E9149-5444-4FFD-9881-B3AB6777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L.</a:t>
            </a:r>
            <a:r>
              <a:rPr lang="ko-KR" altLang="en-US" dirty="0"/>
              <a:t>도서 조회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E2AF2446-7C09-433B-AD46-4DD8F4777339}"/>
              </a:ext>
            </a:extLst>
          </p:cNvPr>
          <p:cNvSpPr/>
          <p:nvPr/>
        </p:nvSpPr>
        <p:spPr>
          <a:xfrm>
            <a:off x="3534745" y="5441017"/>
            <a:ext cx="1202798" cy="349411"/>
          </a:xfrm>
          <a:prstGeom prst="borderCallout1">
            <a:avLst>
              <a:gd name="adj1" fmla="val -534"/>
              <a:gd name="adj2" fmla="val 37562"/>
              <a:gd name="adj3" fmla="val -128640"/>
              <a:gd name="adj4" fmla="val 3673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도서 삭제 버튼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79826-35CB-430D-BAE7-A47823087A02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AE35D2-4D1F-469D-A55D-9251D52D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7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10C0688-AC76-4036-BFD5-6A28D83D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C3194-A2EB-4FD7-8E99-156F4EB5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AutoNum type="arabicPeriod"/>
            </a:pPr>
            <a:r>
              <a:rPr lang="ko-KR" altLang="en-US" dirty="0"/>
              <a:t>소개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메뉴구조도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화면설계서</a:t>
            </a:r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Q/A</a:t>
            </a:r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6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121E1AA-FCD6-4DC4-A074-A3378F45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M.</a:t>
            </a:r>
            <a:r>
              <a:rPr lang="ko-KR" altLang="en-US" dirty="0"/>
              <a:t>도서 삭제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1A0C4-D1AC-418A-94A2-F32E3EE436E8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73CE0-19E0-43A5-9D22-EA056B2B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85A44D-0435-419E-ACBD-42A153F1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N.</a:t>
            </a:r>
            <a:r>
              <a:rPr lang="ko-KR" altLang="en-US" dirty="0"/>
              <a:t>도서 삭제 경고문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BF04F9F6-B4F1-4F7A-815F-29BD27B54D9E}"/>
              </a:ext>
            </a:extLst>
          </p:cNvPr>
          <p:cNvSpPr/>
          <p:nvPr/>
        </p:nvSpPr>
        <p:spPr>
          <a:xfrm>
            <a:off x="4975668" y="4601864"/>
            <a:ext cx="2301432" cy="617760"/>
          </a:xfrm>
          <a:prstGeom prst="borderCallout1">
            <a:avLst>
              <a:gd name="adj1" fmla="val -534"/>
              <a:gd name="adj2" fmla="val 37562"/>
              <a:gd name="adj3" fmla="val -75593"/>
              <a:gd name="adj4" fmla="val 336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도서를 강제로 삭제 가능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분실</a:t>
            </a:r>
            <a:r>
              <a:rPr lang="en-US" altLang="ko-KR" sz="1200" b="1" dirty="0">
                <a:solidFill>
                  <a:schemeClr val="bg1"/>
                </a:solidFill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</a:rPr>
              <a:t>폐기 등을 고려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영구 삭제</a:t>
            </a:r>
            <a:r>
              <a:rPr lang="en-US" altLang="ko-KR" sz="1200" b="1" dirty="0">
                <a:solidFill>
                  <a:schemeClr val="bg1"/>
                </a:solidFill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</a:rPr>
              <a:t>이용자 대출기록삭제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56975-A93F-430B-B3F8-35F74AEF8494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5027B7-9EDC-45A9-BE6B-B52C403E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3BF3CB-C8B8-44C5-9D42-863F30F5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O.</a:t>
            </a:r>
            <a:r>
              <a:rPr lang="ko-KR" altLang="en-US" dirty="0"/>
              <a:t>신규 도서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C81EED40-FB4F-4686-96CA-3D1144F62BA3}"/>
              </a:ext>
            </a:extLst>
          </p:cNvPr>
          <p:cNvSpPr/>
          <p:nvPr/>
        </p:nvSpPr>
        <p:spPr>
          <a:xfrm>
            <a:off x="7103258" y="3429001"/>
            <a:ext cx="1126342" cy="590550"/>
          </a:xfrm>
          <a:prstGeom prst="borderCallout1">
            <a:avLst>
              <a:gd name="adj1" fmla="val 57195"/>
              <a:gd name="adj2" fmla="val 2633"/>
              <a:gd name="adj3" fmla="val 34252"/>
              <a:gd name="adj4" fmla="val -6907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도서 번호는 고유 값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자동입력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1857CB-A8D8-496F-B7AC-D38268BE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2343150"/>
            <a:ext cx="2581275" cy="148303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066C35-D0FD-4FC5-90A1-FE87963D21A9}"/>
              </a:ext>
            </a:extLst>
          </p:cNvPr>
          <p:cNvSpPr txBox="1"/>
          <p:nvPr/>
        </p:nvSpPr>
        <p:spPr>
          <a:xfrm>
            <a:off x="9409043" y="1409566"/>
            <a:ext cx="231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내용을 입력하지 않고 등록 버튼 누르면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0D592-3448-414B-828C-337B8B01982B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0644AF-04C0-4596-A661-B59F29D81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2F3099-6DA5-4326-B81C-43237F72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9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P.</a:t>
            </a:r>
            <a:r>
              <a:rPr lang="ko-KR" altLang="en-US" dirty="0"/>
              <a:t>이용자 조회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9D00D7D1-E183-42C5-B351-72119390DDB6}"/>
              </a:ext>
            </a:extLst>
          </p:cNvPr>
          <p:cNvSpPr/>
          <p:nvPr/>
        </p:nvSpPr>
        <p:spPr>
          <a:xfrm>
            <a:off x="3996821" y="5482979"/>
            <a:ext cx="862731" cy="460621"/>
          </a:xfrm>
          <a:prstGeom prst="borderCallout1">
            <a:avLst>
              <a:gd name="adj1" fmla="val -534"/>
              <a:gd name="adj2" fmla="val 37562"/>
              <a:gd name="adj3" fmla="val -99737"/>
              <a:gd name="adj4" fmla="val 4368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이용자 탈퇴 버튼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BC8442DD-1EEB-4468-8C08-66A2648ED8A0}"/>
              </a:ext>
            </a:extLst>
          </p:cNvPr>
          <p:cNvSpPr/>
          <p:nvPr/>
        </p:nvSpPr>
        <p:spPr>
          <a:xfrm>
            <a:off x="6511976" y="5482979"/>
            <a:ext cx="1202798" cy="651475"/>
          </a:xfrm>
          <a:prstGeom prst="borderCallout1">
            <a:avLst>
              <a:gd name="adj1" fmla="val -534"/>
              <a:gd name="adj2" fmla="val 37562"/>
              <a:gd name="adj3" fmla="val -75593"/>
              <a:gd name="adj4" fmla="val 336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미리보기는 한권만 나온다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C8302-4640-4E72-AE66-C28A79471AFD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104F9-B7A2-4CA4-8E3D-7B9DCFCB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777C7B-FF25-417D-921D-9B3A79EC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9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이용자 대출목록 조회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BC8442DD-1EEB-4468-8C08-66A2648ED8A0}"/>
              </a:ext>
            </a:extLst>
          </p:cNvPr>
          <p:cNvSpPr/>
          <p:nvPr/>
        </p:nvSpPr>
        <p:spPr>
          <a:xfrm>
            <a:off x="6931076" y="4149479"/>
            <a:ext cx="1202798" cy="651475"/>
          </a:xfrm>
          <a:prstGeom prst="borderCallout1">
            <a:avLst>
              <a:gd name="adj1" fmla="val -534"/>
              <a:gd name="adj2" fmla="val 37562"/>
              <a:gd name="adj3" fmla="val -75593"/>
              <a:gd name="adj4" fmla="val 336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클릭하면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117FE-A585-47F7-B9D6-3C1D67775153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F950E8-7DEE-463B-8FFB-1B6C6E44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1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081293-6BF2-4CBB-8A77-A8F72D6C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R.</a:t>
            </a:r>
            <a:r>
              <a:rPr lang="ko-KR" altLang="en-US" dirty="0"/>
              <a:t>이용자 탈퇴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2B6D-91AA-4326-A7C1-CF3F227C3AEA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7E96E-D73C-4464-828F-1B41A9F3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08B71-B7C2-445A-BBE2-D4A731A0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S.</a:t>
            </a:r>
            <a:r>
              <a:rPr lang="ko-KR" altLang="en-US" dirty="0"/>
              <a:t>이용자 탈퇴 경고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2E330992-E0DD-4C86-9AB4-5324E49B70E5}"/>
              </a:ext>
            </a:extLst>
          </p:cNvPr>
          <p:cNvSpPr/>
          <p:nvPr/>
        </p:nvSpPr>
        <p:spPr>
          <a:xfrm>
            <a:off x="4769708" y="4601863"/>
            <a:ext cx="1408758" cy="651475"/>
          </a:xfrm>
          <a:prstGeom prst="borderCallout1">
            <a:avLst>
              <a:gd name="adj1" fmla="val -534"/>
              <a:gd name="adj2" fmla="val 37562"/>
              <a:gd name="adj3" fmla="val -75593"/>
              <a:gd name="adj4" fmla="val 336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역시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대출 중이면 삭제 불가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EB3E2-B975-4CBB-B946-F519EFE7BB9D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4C97AC-7FB4-4EF6-A7B0-7342C91C2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A59B298-B906-4CAE-BF87-846C189A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94" y="1514400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T.</a:t>
            </a:r>
            <a:r>
              <a:rPr lang="ko-KR" altLang="en-US" dirty="0"/>
              <a:t>이용자 검색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9F29B89F-E8DA-4291-90E0-55336415AD57}"/>
              </a:ext>
            </a:extLst>
          </p:cNvPr>
          <p:cNvSpPr/>
          <p:nvPr/>
        </p:nvSpPr>
        <p:spPr>
          <a:xfrm>
            <a:off x="5575004" y="1464972"/>
            <a:ext cx="1202798" cy="1067476"/>
          </a:xfrm>
          <a:prstGeom prst="borderCallout1">
            <a:avLst>
              <a:gd name="adj1" fmla="val 97346"/>
              <a:gd name="adj2" fmla="val 47535"/>
              <a:gd name="adj3" fmla="val 143796"/>
              <a:gd name="adj4" fmla="val 6015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이름</a:t>
            </a:r>
            <a:r>
              <a:rPr lang="en-US" altLang="ko-KR" sz="1200" b="1" dirty="0">
                <a:solidFill>
                  <a:schemeClr val="bg1"/>
                </a:solidFill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</a:rPr>
              <a:t>아이디</a:t>
            </a:r>
            <a:r>
              <a:rPr lang="en-US" altLang="ko-KR" sz="12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전화번호 기준으로</a:t>
            </a:r>
            <a:r>
              <a:rPr lang="en-US" altLang="ko-KR" sz="12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대출중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검색필터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50824-ADB4-4ABF-90FF-D738FA389100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4FECE9-7952-46C9-A89C-39A3C286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35EB93-3DD8-41AC-9600-245CECDE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U.</a:t>
            </a:r>
            <a:r>
              <a:rPr lang="ko-KR" altLang="en-US" dirty="0"/>
              <a:t>대출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F5D48-6722-47E8-813A-768DC0AB7352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895301-9332-48F1-8528-7F10A88E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5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620ED0-7BF5-451F-ACDC-D5349DD8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32" y="1514400"/>
            <a:ext cx="7716420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95316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U.</a:t>
            </a:r>
            <a:r>
              <a:rPr lang="ko-KR" altLang="en-US" dirty="0"/>
              <a:t>대출</a:t>
            </a:r>
            <a:r>
              <a:rPr lang="en-US" altLang="ko-KR" dirty="0"/>
              <a:t>-</a:t>
            </a:r>
            <a:r>
              <a:rPr lang="ko-KR" altLang="en-US" dirty="0"/>
              <a:t>반납</a:t>
            </a:r>
            <a:r>
              <a:rPr lang="en-US" altLang="ko-KR" dirty="0"/>
              <a:t>-</a:t>
            </a:r>
            <a:r>
              <a:rPr lang="ko-KR" altLang="en-US" dirty="0"/>
              <a:t>오류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78C02-1FCB-4F2C-8D66-F9232341232A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57197-D41C-4070-B56E-90AD1A71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Freeform: Shape 3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제목 3">
            <a:extLst>
              <a:ext uri="{FF2B5EF4-FFF2-40B4-BE49-F238E27FC236}">
                <a16:creationId xmlns:a16="http://schemas.microsoft.com/office/drawing/2014/main" id="{DC3136DA-9351-446F-87A3-B1440E4C673F}"/>
              </a:ext>
            </a:extLst>
          </p:cNvPr>
          <p:cNvSpPr txBox="1">
            <a:spLocks/>
          </p:cNvSpPr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 latinLnBrk="0"/>
            <a:r>
              <a:rPr lang="en-US" altLang="ko-KR" sz="5400" dirty="0"/>
              <a:t>1.</a:t>
            </a:r>
            <a:r>
              <a:rPr lang="ko-KR" altLang="en-US" sz="540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4121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8E4CD6-43A3-4684-9720-558599D9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V.</a:t>
            </a:r>
            <a:r>
              <a:rPr lang="ko-KR" altLang="en-US" dirty="0"/>
              <a:t>반납</a:t>
            </a:r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31E47-0705-4CA0-872A-AEB3BF3B9AB6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AA99B-BCFA-4D9E-B530-7612C99AA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834D6F-1E05-40E8-B81F-AADD9D40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CB1D9B-7921-4A58-9F21-BA3919D2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4800" dirty="0"/>
              <a:t>Q/A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1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0793-7573-475B-B225-1179466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FEEDB-4632-4DCB-95B5-5EC44967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947"/>
            <a:ext cx="8596668" cy="4311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도서관 관리 웹 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이용자 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이용자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관리자 메뉴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도서 관리</a:t>
            </a:r>
            <a:r>
              <a:rPr lang="en-US" altLang="ko-KR" dirty="0"/>
              <a:t>(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이용자 관리</a:t>
            </a:r>
            <a:r>
              <a:rPr lang="en-US" altLang="ko-KR" dirty="0"/>
              <a:t>(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, </a:t>
            </a:r>
            <a:r>
              <a:rPr lang="ko-KR" altLang="en-US" dirty="0"/>
              <a:t>대출중인 도서 조회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대출</a:t>
            </a:r>
            <a:r>
              <a:rPr lang="en-US" altLang="ko-KR" dirty="0"/>
              <a:t>,</a:t>
            </a:r>
            <a:r>
              <a:rPr lang="ko-KR" altLang="en-US" dirty="0"/>
              <a:t>반납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 계정 비밀번호 변경가능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 계정으로는 대출불가</a:t>
            </a:r>
            <a:r>
              <a:rPr lang="en-US" altLang="ko-KR" dirty="0"/>
              <a:t>, </a:t>
            </a:r>
            <a:r>
              <a:rPr lang="ko-KR" altLang="en-US" dirty="0"/>
              <a:t>이용자 아이디 별도 생성 필수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이용자 메뉴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도서조회</a:t>
            </a:r>
            <a:r>
              <a:rPr lang="en-US" altLang="ko-KR" dirty="0"/>
              <a:t>(</a:t>
            </a:r>
            <a:r>
              <a:rPr lang="ko-KR" altLang="en-US" dirty="0"/>
              <a:t>전체조회</a:t>
            </a:r>
            <a:r>
              <a:rPr lang="en-US" altLang="ko-KR" dirty="0"/>
              <a:t>, </a:t>
            </a:r>
            <a:r>
              <a:rPr lang="ko-KR" altLang="en-US" dirty="0"/>
              <a:t>대출 도서 목록</a:t>
            </a:r>
            <a:r>
              <a:rPr lang="en-US" altLang="ko-KR" dirty="0"/>
              <a:t>, </a:t>
            </a:r>
            <a:r>
              <a:rPr lang="ko-KR" altLang="en-US" dirty="0"/>
              <a:t>회원정보 수정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6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제목 3">
            <a:extLst>
              <a:ext uri="{FF2B5EF4-FFF2-40B4-BE49-F238E27FC236}">
                <a16:creationId xmlns:a16="http://schemas.microsoft.com/office/drawing/2014/main" id="{96E3EEBD-AB0E-47BB-8E80-E228F004F727}"/>
              </a:ext>
            </a:extLst>
          </p:cNvPr>
          <p:cNvSpPr txBox="1">
            <a:spLocks/>
          </p:cNvSpPr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 latinLnBrk="0"/>
            <a:r>
              <a:rPr lang="en-US" altLang="ko-KR" sz="5400" dirty="0"/>
              <a:t>2.</a:t>
            </a:r>
            <a:r>
              <a:rPr lang="ko-KR" altLang="en-US" sz="5400" dirty="0"/>
              <a:t>메뉴구조도</a:t>
            </a:r>
          </a:p>
        </p:txBody>
      </p:sp>
    </p:spTree>
    <p:extLst>
      <p:ext uri="{BB962C8B-B14F-4D97-AF65-F5344CB8AC3E}">
        <p14:creationId xmlns:p14="http://schemas.microsoft.com/office/powerpoint/2010/main" val="23711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30A426-9E06-430E-93E9-3CBF5C6B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93" y="514410"/>
            <a:ext cx="6494147" cy="617167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3FF33-AA77-4595-901B-C42C4167DE44}"/>
              </a:ext>
            </a:extLst>
          </p:cNvPr>
          <p:cNvSpPr txBox="1"/>
          <p:nvPr/>
        </p:nvSpPr>
        <p:spPr>
          <a:xfrm>
            <a:off x="180973" y="114300"/>
            <a:ext cx="169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2.</a:t>
            </a:r>
            <a:r>
              <a:rPr lang="ko-KR" altLang="en-US" sz="2000" b="1" dirty="0">
                <a:solidFill>
                  <a:schemeClr val="accent1"/>
                </a:solidFill>
              </a:rPr>
              <a:t>메뉴구조도</a:t>
            </a:r>
          </a:p>
        </p:txBody>
      </p:sp>
    </p:spTree>
    <p:extLst>
      <p:ext uri="{BB962C8B-B14F-4D97-AF65-F5344CB8AC3E}">
        <p14:creationId xmlns:p14="http://schemas.microsoft.com/office/powerpoint/2010/main" val="426246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7CB276A2-7266-4CB6-B9BB-54EB58F339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5400" dirty="0"/>
              <a:t>3.</a:t>
            </a:r>
            <a:r>
              <a:rPr lang="ko-KR" altLang="en-US" sz="5400" dirty="0"/>
              <a:t>화면설계서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5F07D9C-C8E6-4DAE-91DE-4ACE2637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3637"/>
            <a:ext cx="7716420" cy="473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A.</a:t>
            </a:r>
            <a:r>
              <a:rPr lang="ko-KR" altLang="en-US" dirty="0"/>
              <a:t>메인 페이지</a:t>
            </a:r>
          </a:p>
        </p:txBody>
      </p:sp>
      <p:sp>
        <p:nvSpPr>
          <p:cNvPr id="24" name="설명선: 선 23">
            <a:extLst>
              <a:ext uri="{FF2B5EF4-FFF2-40B4-BE49-F238E27FC236}">
                <a16:creationId xmlns:a16="http://schemas.microsoft.com/office/drawing/2014/main" id="{432805C3-103B-406B-8508-02191DBF6907}"/>
              </a:ext>
            </a:extLst>
          </p:cNvPr>
          <p:cNvSpPr/>
          <p:nvPr/>
        </p:nvSpPr>
        <p:spPr>
          <a:xfrm>
            <a:off x="7805443" y="2836338"/>
            <a:ext cx="1248033" cy="902043"/>
          </a:xfrm>
          <a:prstGeom prst="borderCallout1">
            <a:avLst>
              <a:gd name="adj1" fmla="val -1798"/>
              <a:gd name="adj2" fmla="val 29291"/>
              <a:gd name="adj3" fmla="val -124387"/>
              <a:gd name="adj4" fmla="val 4407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로그인 후 회원의 이름이 나타납니다</a:t>
            </a:r>
            <a:r>
              <a:rPr lang="en-US" altLang="ko-KR" sz="1200" b="1" dirty="0">
                <a:solidFill>
                  <a:schemeClr val="bg1"/>
                </a:solidFill>
              </a:rPr>
              <a:t>. (</a:t>
            </a:r>
            <a:r>
              <a:rPr lang="ko-KR" altLang="en-US" sz="1200" b="1" dirty="0">
                <a:solidFill>
                  <a:schemeClr val="bg1"/>
                </a:solidFill>
              </a:rPr>
              <a:t>관리자는 별도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46703F89-04AE-4AC0-91FA-2E4C8E03CB04}"/>
              </a:ext>
            </a:extLst>
          </p:cNvPr>
          <p:cNvSpPr/>
          <p:nvPr/>
        </p:nvSpPr>
        <p:spPr>
          <a:xfrm>
            <a:off x="1750468" y="5000572"/>
            <a:ext cx="1248033" cy="902043"/>
          </a:xfrm>
          <a:prstGeom prst="borderCallout1">
            <a:avLst>
              <a:gd name="adj1" fmla="val -1798"/>
              <a:gd name="adj2" fmla="val 29291"/>
              <a:gd name="adj3" fmla="val -113185"/>
              <a:gd name="adj4" fmla="val 2678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로그인하지 않으면 비활성화 상태인 메뉴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F8772501-FD15-494D-A213-001A78B7E614}"/>
              </a:ext>
            </a:extLst>
          </p:cNvPr>
          <p:cNvSpPr/>
          <p:nvPr/>
        </p:nvSpPr>
        <p:spPr>
          <a:xfrm>
            <a:off x="6096000" y="1396314"/>
            <a:ext cx="959708" cy="444961"/>
          </a:xfrm>
          <a:prstGeom prst="borderCallout1">
            <a:avLst>
              <a:gd name="adj1" fmla="val 37401"/>
              <a:gd name="adj2" fmla="val 1605"/>
              <a:gd name="adj3" fmla="val 167661"/>
              <a:gd name="adj4" fmla="val -5901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도서 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7C8AE-D794-41B0-ACB2-A5B8B8FD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201" y="2162611"/>
            <a:ext cx="2389246" cy="11471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53EF6-5834-450D-8218-1BB7D53557EB}"/>
              </a:ext>
            </a:extLst>
          </p:cNvPr>
          <p:cNvSpPr txBox="1"/>
          <p:nvPr/>
        </p:nvSpPr>
        <p:spPr>
          <a:xfrm>
            <a:off x="9409043" y="1409566"/>
            <a:ext cx="231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비활성화 메뉴에 마우스를 올리면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031502-99E5-43EB-8C98-AA27D8523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202" y="4407182"/>
            <a:ext cx="2399182" cy="13858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3ED0E-21BB-4F64-BE06-16507077F377}"/>
              </a:ext>
            </a:extLst>
          </p:cNvPr>
          <p:cNvSpPr txBox="1"/>
          <p:nvPr/>
        </p:nvSpPr>
        <p:spPr>
          <a:xfrm>
            <a:off x="9409043" y="3589992"/>
            <a:ext cx="231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비활성화 메뉴</a:t>
            </a:r>
            <a:endParaRPr lang="en-US" altLang="ko-KR" b="1" dirty="0"/>
          </a:p>
          <a:p>
            <a:r>
              <a:rPr lang="ko-KR" altLang="en-US" b="1" dirty="0"/>
              <a:t>클릭 시 안내문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BDD72-313A-45B1-B239-2B893903B9D8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552DB2-B89C-4CA0-A664-92FFCC187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B07F92-C04D-49C8-A203-030FE270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8" y="1514400"/>
            <a:ext cx="7716420" cy="473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104A328-374E-4813-A97B-9D7D158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B.</a:t>
            </a:r>
            <a:r>
              <a:rPr lang="ko-KR" altLang="en-US" dirty="0"/>
              <a:t>로그인 화면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4CDA9610-F757-405E-8144-969679364F4D}"/>
              </a:ext>
            </a:extLst>
          </p:cNvPr>
          <p:cNvSpPr/>
          <p:nvPr/>
        </p:nvSpPr>
        <p:spPr>
          <a:xfrm>
            <a:off x="6705528" y="4540078"/>
            <a:ext cx="1202798" cy="651475"/>
          </a:xfrm>
          <a:prstGeom prst="borderCallout1">
            <a:avLst>
              <a:gd name="adj1" fmla="val 39298"/>
              <a:gd name="adj2" fmla="val 578"/>
              <a:gd name="adj3" fmla="val 34418"/>
              <a:gd name="adj4" fmla="val -4031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회원가입으로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3A721-5A87-4A52-B1CD-82E8ACEFD6F6}"/>
              </a:ext>
            </a:extLst>
          </p:cNvPr>
          <p:cNvSpPr txBox="1"/>
          <p:nvPr/>
        </p:nvSpPr>
        <p:spPr>
          <a:xfrm>
            <a:off x="180974" y="114300"/>
            <a:ext cx="168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3.</a:t>
            </a:r>
            <a:r>
              <a:rPr lang="ko-KR" altLang="en-US" sz="2000" b="1" dirty="0">
                <a:solidFill>
                  <a:schemeClr val="accent1"/>
                </a:solidFill>
              </a:rPr>
              <a:t>화면설계서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49F9C-F347-4EB9-8AB2-EDCC6D12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20" y="5982522"/>
            <a:ext cx="549244" cy="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000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2050</TotalTime>
  <Words>466</Words>
  <Application>Microsoft Office PowerPoint</Application>
  <PresentationFormat>와이드스크린</PresentationFormat>
  <Paragraphs>114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Trebuchet MS</vt:lpstr>
      <vt:lpstr>Wingdings 3</vt:lpstr>
      <vt:lpstr>패싯</vt:lpstr>
      <vt:lpstr>영경 도서관리 프로젝트</vt:lpstr>
      <vt:lpstr>목차</vt:lpstr>
      <vt:lpstr>PowerPoint 프레젠테이션</vt:lpstr>
      <vt:lpstr>1. 소개</vt:lpstr>
      <vt:lpstr>PowerPoint 프레젠테이션</vt:lpstr>
      <vt:lpstr>PowerPoint 프레젠테이션</vt:lpstr>
      <vt:lpstr>3.화면설계서</vt:lpstr>
      <vt:lpstr>A.메인 페이지</vt:lpstr>
      <vt:lpstr>B.로그인 화면</vt:lpstr>
      <vt:lpstr>C.회원가입 아이디 중복 체크</vt:lpstr>
      <vt:lpstr>D.회원가입</vt:lpstr>
      <vt:lpstr>E.도서조회</vt:lpstr>
      <vt:lpstr>F.메인 페이지[회원]</vt:lpstr>
      <vt:lpstr>G.개인정보 수정[회원]</vt:lpstr>
      <vt:lpstr>H.회원 탈퇴[회원]</vt:lpstr>
      <vt:lpstr>I.대출중인 조회[회원]</vt:lpstr>
      <vt:lpstr>J.메인 페이지[관리자]</vt:lpstr>
      <vt:lpstr>K.관리자 정보 수정[관리자]</vt:lpstr>
      <vt:lpstr>L.도서 조회[관리자]</vt:lpstr>
      <vt:lpstr>M.도서 삭제[관리자]</vt:lpstr>
      <vt:lpstr>N.도서 삭제 경고문[관리자]</vt:lpstr>
      <vt:lpstr>O.신규 도서[관리자]</vt:lpstr>
      <vt:lpstr>P.이용자 조회[관리자]</vt:lpstr>
      <vt:lpstr>Q.이용자 대출목록 조회[관리자]</vt:lpstr>
      <vt:lpstr>R.이용자 탈퇴[관리자]</vt:lpstr>
      <vt:lpstr>S.이용자 탈퇴 경고[관리자]</vt:lpstr>
      <vt:lpstr>T.이용자 검색[관리자]</vt:lpstr>
      <vt:lpstr>U.대출[관리자]</vt:lpstr>
      <vt:lpstr>U.대출-반납-오류[관리자]</vt:lpstr>
      <vt:lpstr>V.반납[관리자]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영경 도서관리 프로젝트</dc:title>
  <dc:creator>개발1팀</dc:creator>
  <cp:lastModifiedBy>개발1팀</cp:lastModifiedBy>
  <cp:revision>86</cp:revision>
  <dcterms:created xsi:type="dcterms:W3CDTF">2021-04-05T07:14:28Z</dcterms:created>
  <dcterms:modified xsi:type="dcterms:W3CDTF">2021-04-13T00:00:42Z</dcterms:modified>
</cp:coreProperties>
</file>