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76" r:id="rId4"/>
    <p:sldId id="277" r:id="rId5"/>
    <p:sldId id="289" r:id="rId6"/>
    <p:sldId id="278" r:id="rId7"/>
    <p:sldId id="288" r:id="rId8"/>
    <p:sldId id="290" r:id="rId9"/>
    <p:sldId id="291" r:id="rId10"/>
    <p:sldId id="285" r:id="rId11"/>
    <p:sldId id="27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0D829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1" d="100"/>
          <a:sy n="101" d="100"/>
        </p:scale>
        <p:origin x="126" y="3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43-48CE-BE49-4183B5346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ru-RU" noProof="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15.07.2019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15.07.2019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1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78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64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 err="1"/>
              <a:t>UltraVision</a:t>
            </a:r>
            <a:r>
              <a:rPr lang="ru-RU" b="1"/>
              <a:t>?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CV Summer Camp 2019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D81092-2091-4F4E-A0BF-02E43FBD3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01" y="1329963"/>
            <a:ext cx="1253180" cy="8256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E84C44-9718-4FCF-AAD6-D3088DC2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1124412"/>
            <a:ext cx="914402" cy="1126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D29BA4-AAE5-4A89-B890-E11839A0D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2618954"/>
            <a:ext cx="2701255" cy="8256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835DA-08E0-41DE-8C83-4D2B99970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4071524"/>
            <a:ext cx="2728802" cy="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664797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4800" b="1" dirty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5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проекта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Диаграмма 6" descr="Диаграмма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921148"/>
              </p:ext>
            </p:extLst>
          </p:nvPr>
        </p:nvGraphicFramePr>
        <p:xfrm>
          <a:off x="654050" y="1083302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5 980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- 1,19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113 200 50 ₽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5" y="1347561"/>
            <a:ext cx="989533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Почему именно этот проект?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И еще…</a:t>
            </a:r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Область применения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Быстрая обработка видеороликов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Не нужен специально обученный человек для монтажа видео 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Соблюдение 152.1 статьи Гражданского кодекса РФ о видеосъемке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Сохранение конфиденциальности личности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Легко возможно расширить функционал, добавив всевозможные эффекты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TV-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РЕПОРТАЖИ, НОВОСТИ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СТАЦИОНАРНЫЕ КАМЕРЫ НАБЛЮДЕНИЯ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РАЗВЛЕКАТЕЛЬНЫЕ ЦЕЛИ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УГРОЗА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2000" y="512396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задачи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ПРОЕКТ</a:t>
            </a: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1647" y="38119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      </a:t>
            </a:r>
            <a:r>
              <a:rPr lang="ru-RU" sz="1600" dirty="0"/>
              <a:t>ПОЛЬЗОВАТЕЛЬСКИЙ </a:t>
            </a:r>
            <a:r>
              <a:rPr lang="en-US" sz="1600" dirty="0"/>
              <a:t>GUI</a:t>
            </a:r>
            <a:endParaRPr lang="ru-RU" sz="16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5933" y="371254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578" y="376896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ru-RU" dirty="0"/>
              <a:t>    ДЕТЕКТИРОВАНИЕ ЛИЦ 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8075" y="36638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6950" y="51982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АНАЛИЗ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4028" y="50988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0544" y="517040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ru-RU" sz="1600" dirty="0"/>
              <a:t>    ПРИМЕНИТЬ </a:t>
            </a:r>
            <a:r>
              <a:rPr lang="en-US" sz="1600" dirty="0"/>
              <a:t>BLUR</a:t>
            </a:r>
            <a:r>
              <a:rPr lang="ru-RU" sz="1600" dirty="0"/>
              <a:t>-ЭФФЕКТ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9041" y="507100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694" y="24239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           КЛАССИФИКАЦИЯ ЛИЦ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9682" y="230964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22604" y="260907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986583" y="400860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065635" y="394472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12009" y="53911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5212576" y="54424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5EAB4-85F5-461F-8673-F7F1EEE1CA09}"/>
              </a:ext>
            </a:extLst>
          </p:cNvPr>
          <p:cNvSpPr txBox="1"/>
          <p:nvPr/>
        </p:nvSpPr>
        <p:spPr>
          <a:xfrm>
            <a:off x="428804" y="955591"/>
            <a:ext cx="426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Исходные требования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51A17-21F3-4A62-B8FC-C69901D2005B}"/>
              </a:ext>
            </a:extLst>
          </p:cNvPr>
          <p:cNvSpPr txBox="1"/>
          <p:nvPr/>
        </p:nvSpPr>
        <p:spPr>
          <a:xfrm>
            <a:off x="7200694" y="955591"/>
            <a:ext cx="468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Дополнительные задачи</a:t>
            </a:r>
            <a:r>
              <a:rPr lang="en-US" sz="3200" dirty="0"/>
              <a:t>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70DB887-386A-4C85-9582-BA74E5827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678647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Подзадачи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рапеция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3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115635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Трапеция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369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5" name="Трапеция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44198" y="2631260"/>
            <a:ext cx="4336142" cy="2044685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86383" y="2886560"/>
            <a:ext cx="175204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ДЕТЕКТИРОВАНИЕ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407685" y="2886561"/>
            <a:ext cx="175204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КЛАССИФИКАЦИЯ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119209" y="2886561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ПРИМЕНЕНИЕ</a:t>
            </a:r>
          </a:p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ЭФФЕКТОВ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0026470" y="2886559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chemeClr val="bg1"/>
                </a:solidFill>
              </a:rPr>
              <a:t>GUI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Найти лица на изображении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407685" y="3653604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Выбрать нужные лица из найденных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928987" y="3653604"/>
            <a:ext cx="1752042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Скрыть лица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836249" y="3653602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Понятный и простой интерфейс </a:t>
            </a:r>
          </a:p>
        </p:txBody>
      </p:sp>
      <p:pic>
        <p:nvPicPr>
          <p:cNvPr id="5" name="Рисунок 4" descr="Изображение выглядит как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6211421-F31C-4EC5-B68F-22A3F68AF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30" y="2239204"/>
            <a:ext cx="568113" cy="568113"/>
          </a:xfrm>
          <a:prstGeom prst="rect">
            <a:avLst/>
          </a:prstGeom>
          <a:noFill/>
        </p:spPr>
      </p:pic>
      <p:pic>
        <p:nvPicPr>
          <p:cNvPr id="12" name="Рисунок 11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2471C64-A776-4B3A-8F57-D4D43809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08" y="2239203"/>
            <a:ext cx="568114" cy="5681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E2B915-6E6D-4D0C-8D9B-FF740CDA435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0" y="2240487"/>
            <a:ext cx="570763" cy="57076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D5815C-3B26-42C1-BEA9-ABD0118721F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87" y="2236554"/>
            <a:ext cx="570763" cy="570763"/>
          </a:xfrm>
          <a:prstGeom prst="rect">
            <a:avLst/>
          </a:prstGeom>
        </p:spPr>
      </p:pic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AC1C08A8-98DB-4531-AE01-D2438DDCC5AE}"/>
              </a:ext>
            </a:extLst>
          </p:cNvPr>
          <p:cNvSpPr/>
          <p:nvPr/>
        </p:nvSpPr>
        <p:spPr>
          <a:xfrm>
            <a:off x="8444314" y="3379004"/>
            <a:ext cx="628650" cy="62465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6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4" y="52289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90498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</a:t>
            </a:r>
            <a:b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52289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28599" y="876271"/>
            <a:ext cx="4661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Haar Cascade Face Detector in OpenCV</a:t>
            </a:r>
            <a:r>
              <a:rPr lang="en-US" sz="1600" b="1" dirty="0">
                <a:solidFill>
                  <a:schemeClr val="accent6"/>
                </a:solidFill>
              </a:rPr>
              <a:t>:</a:t>
            </a:r>
          </a:p>
        </p:txBody>
      </p:sp>
      <p:pic>
        <p:nvPicPr>
          <p:cNvPr id="1026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" y="1245603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461" y="1344571"/>
            <a:ext cx="458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Скорость</a:t>
            </a:r>
            <a:r>
              <a:rPr lang="ru-RU" sz="1600" dirty="0"/>
              <a:t> 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Прост в подключении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лица различных размеров</a:t>
            </a:r>
          </a:p>
        </p:txBody>
      </p:sp>
      <p:pic>
        <p:nvPicPr>
          <p:cNvPr id="1028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50514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461" y="2542553"/>
            <a:ext cx="495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Большое количество ложных срабатываний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работает «в профиль»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частично закрытые лица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3657598"/>
            <a:ext cx="531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B0F0"/>
                </a:solidFill>
                <a:latin typeface="+mj-lt"/>
              </a:rPr>
              <a:t>2.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DNN Face Detector in OpenCV:</a:t>
            </a:r>
          </a:p>
        </p:txBody>
      </p:sp>
      <p:pic>
        <p:nvPicPr>
          <p:cNvPr id="79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" y="4004454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2460" y="4110890"/>
            <a:ext cx="556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различными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практически полностью закрытые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лица различных размеров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461" y="5441445"/>
            <a:ext cx="535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Дает «промахи» на плохо освещенных кадрах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999" y="876271"/>
            <a:ext cx="480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HoG Face Detector:</a:t>
            </a:r>
          </a:p>
        </p:txBody>
      </p:sp>
      <p:pic>
        <p:nvPicPr>
          <p:cNvPr id="81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55952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56632" y="1355862"/>
            <a:ext cx="530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Самый быстрый на </a:t>
            </a:r>
            <a:r>
              <a:rPr lang="en-US" sz="1600" b="1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несколькими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частично закрытые лица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6632" y="2542553"/>
            <a:ext cx="521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маленькие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Иногда детектирует только часть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«Промахивается» если лицо не «в профиль»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7272" y="3657598"/>
            <a:ext cx="515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  <a:latin typeface="+mj-lt"/>
              </a:rPr>
              <a:t>4.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CNN Face Detector:</a:t>
            </a:r>
          </a:p>
          <a:p>
            <a:endParaRPr lang="ru-RU" sz="1600" b="1" dirty="0">
              <a:latin typeface="+mj-lt"/>
            </a:endParaRPr>
          </a:p>
        </p:txBody>
      </p:sp>
      <p:pic>
        <p:nvPicPr>
          <p:cNvPr id="83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87" y="4006392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74520" y="4110888"/>
            <a:ext cx="514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очень быстро на </a:t>
            </a:r>
            <a:r>
              <a:rPr lang="en-US" sz="1600" b="1" dirty="0"/>
              <a:t>GPU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несколькими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частично закрытые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7906" y="5441445"/>
            <a:ext cx="5070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Ужасно медленный на </a:t>
            </a:r>
            <a:r>
              <a:rPr lang="en-US" sz="1600" b="1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маленькие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Иногда детектирует только часть лица</a:t>
            </a:r>
          </a:p>
        </p:txBody>
      </p:sp>
      <p:pic>
        <p:nvPicPr>
          <p:cNvPr id="85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61" y="2450515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0" y="5341433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49" y="5339914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рапеция 38">
            <a:extLst>
              <a:ext uri="{FF2B5EF4-FFF2-40B4-BE49-F238E27FC236}">
                <a16:creationId xmlns:a16="http://schemas.microsoft.com/office/drawing/2014/main" id="{EF6CD847-FF77-407A-87B5-D772DE13CE23}"/>
              </a:ext>
            </a:extLst>
          </p:cNvPr>
          <p:cNvSpPr/>
          <p:nvPr/>
        </p:nvSpPr>
        <p:spPr>
          <a:xfrm>
            <a:off x="7654351" y="2966950"/>
            <a:ext cx="6286968" cy="1298185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BE1FC11-075E-4B81-94F4-A10F1C0EE4DB}"/>
              </a:ext>
            </a:extLst>
          </p:cNvPr>
          <p:cNvCxnSpPr>
            <a:cxnSpLocks/>
          </p:cNvCxnSpPr>
          <p:nvPr/>
        </p:nvCxnSpPr>
        <p:spPr>
          <a:xfrm>
            <a:off x="0" y="5986837"/>
            <a:ext cx="1224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рапеция 14">
            <a:extLst>
              <a:ext uri="{FF2B5EF4-FFF2-40B4-BE49-F238E27FC236}">
                <a16:creationId xmlns:a16="http://schemas.microsoft.com/office/drawing/2014/main" id="{80E16BC6-C8E2-4228-8905-425C2D77E7C5}"/>
              </a:ext>
            </a:extLst>
          </p:cNvPr>
          <p:cNvSpPr/>
          <p:nvPr/>
        </p:nvSpPr>
        <p:spPr>
          <a:xfrm>
            <a:off x="7085021" y="4154630"/>
            <a:ext cx="6801961" cy="1298185"/>
          </a:xfrm>
          <a:prstGeom prst="trapezoid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Классификатор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525503" y="1211196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506960" y="1798851"/>
            <a:ext cx="758876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Face-reidentification-retail-0095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(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 model zoo)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Легковесная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Точная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Быстрая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Основана на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MobileNet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V2 backbone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9" name="Рисунок 8" descr="Изображение выглядит как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CAC7F4A7-35BA-4FC6-A00F-33A842B09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70" y="4598121"/>
            <a:ext cx="399115" cy="38285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D2B1A44-4D21-4FDC-97D3-A935CFFCA78B}"/>
              </a:ext>
            </a:extLst>
          </p:cNvPr>
          <p:cNvSpPr/>
          <p:nvPr/>
        </p:nvSpPr>
        <p:spPr>
          <a:xfrm>
            <a:off x="8336519" y="4281721"/>
            <a:ext cx="38818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Принимает на вход маленькое, плотно прилегающее изображение лица </a:t>
            </a:r>
            <a:endParaRPr lang="ru-RU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5239521-6E65-4F02-A239-2420906E6937}"/>
              </a:ext>
            </a:extLst>
          </p:cNvPr>
          <p:cNvCxnSpPr>
            <a:cxnSpLocks/>
          </p:cNvCxnSpPr>
          <p:nvPr/>
        </p:nvCxnSpPr>
        <p:spPr>
          <a:xfrm>
            <a:off x="10149480" y="5986709"/>
            <a:ext cx="110490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60BE39F-42B2-4D3B-8F7C-722B7F4AB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39" y="5587411"/>
            <a:ext cx="798597" cy="798597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334B90A-8A64-4EBC-9391-F9759E47DAFB}"/>
              </a:ext>
            </a:extLst>
          </p:cNvPr>
          <p:cNvSpPr/>
          <p:nvPr/>
        </p:nvSpPr>
        <p:spPr>
          <a:xfrm>
            <a:off x="7663876" y="6331687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[3,128,128]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B5C366C-F594-4D06-9963-40F69EF89558}"/>
              </a:ext>
            </a:extLst>
          </p:cNvPr>
          <p:cNvSpPr/>
          <p:nvPr/>
        </p:nvSpPr>
        <p:spPr>
          <a:xfrm>
            <a:off x="10313623" y="6171374"/>
            <a:ext cx="678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[256]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fp32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8AB8003-E0DA-4900-B45A-62E503C137E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3213043"/>
            <a:ext cx="740244" cy="740244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834D064-B12C-4649-BDAF-E79846182097}"/>
              </a:ext>
            </a:extLst>
          </p:cNvPr>
          <p:cNvSpPr/>
          <p:nvPr/>
        </p:nvSpPr>
        <p:spPr>
          <a:xfrm>
            <a:off x="9081665" y="3121500"/>
            <a:ext cx="3432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В приложение хранятся характеристики лиц, которые необходимо скрыть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2913A82-FBDB-4BF2-A3D5-2C962A8F4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75" y="5527095"/>
            <a:ext cx="947566" cy="947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07A77A-21E1-4BC3-818F-67C81BDD8D66}"/>
                  </a:ext>
                </a:extLst>
              </p:cNvPr>
              <p:cNvSpPr txBox="1"/>
              <p:nvPr/>
            </p:nvSpPr>
            <p:spPr>
              <a:xfrm>
                <a:off x="1219653" y="4508421"/>
                <a:ext cx="1983300" cy="659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07A77A-21E1-4BC3-818F-67C81BDD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53" y="4508421"/>
                <a:ext cx="1983300" cy="659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Скрытие лица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943429" y="4416867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24762" y="1721947"/>
            <a:ext cx="416287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Размытие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стандартная функция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7B3E41-86B6-4303-B78D-0D1CECD47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65" y="2053335"/>
            <a:ext cx="387798" cy="387798"/>
          </a:xfrm>
          <a:prstGeom prst="rect">
            <a:avLst/>
          </a:prstGeom>
        </p:spPr>
      </p:pic>
      <p:pic>
        <p:nvPicPr>
          <p:cNvPr id="5" name="Рисунок 4" descr="Изображение выглядит как внутренний, с плиткой, пол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B138C0C9-7C7B-4B67-B423-803D905A4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6" y="4508784"/>
            <a:ext cx="847725" cy="847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21B585-4CEA-48FD-A590-622AF5A8AA52}"/>
              </a:ext>
            </a:extLst>
          </p:cNvPr>
          <p:cNvSpPr/>
          <p:nvPr/>
        </p:nvSpPr>
        <p:spPr>
          <a:xfrm>
            <a:off x="1682834" y="4522909"/>
            <a:ext cx="2709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простое сжатие-растяжение фрагмента картинки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CF23DB-2007-4B95-A901-4F1F81E616BA}"/>
              </a:ext>
            </a:extLst>
          </p:cNvPr>
          <p:cNvSpPr/>
          <p:nvPr/>
        </p:nvSpPr>
        <p:spPr>
          <a:xfrm>
            <a:off x="624762" y="4047119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Эффект цензуры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5" name="Рисунок 14" descr="Изображение выглядит как человек, мужчи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E5F2ED16-ABAC-4365-B721-4AFF536D8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36" y="3542269"/>
            <a:ext cx="2662465" cy="28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66834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Прямоугольник: Скругленные углы 1">
            <a:extLst>
              <a:ext uri="{FF2B5EF4-FFF2-40B4-BE49-F238E27FC236}">
                <a16:creationId xmlns:a16="http://schemas.microsoft.com/office/drawing/2014/main" id="{2416E798-BFB3-41B5-9A3E-D1469FFA43B5}"/>
              </a:ext>
            </a:extLst>
          </p:cNvPr>
          <p:cNvSpPr/>
          <p:nvPr/>
        </p:nvSpPr>
        <p:spPr>
          <a:xfrm>
            <a:off x="2257424" y="5878753"/>
            <a:ext cx="7646193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Qt GUI</a:t>
            </a:r>
            <a:endParaRPr lang="ru-RU" b="1" dirty="0">
              <a:latin typeface="+mj-lt"/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EA1C319-7C57-41F1-9E06-BBD8592A32B3}"/>
              </a:ext>
            </a:extLst>
          </p:cNvPr>
          <p:cNvSpPr/>
          <p:nvPr/>
        </p:nvSpPr>
        <p:spPr>
          <a:xfrm>
            <a:off x="-11046" y="3038476"/>
            <a:ext cx="12203046" cy="1924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200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программы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 28">
            <a:extLst>
              <a:ext uri="{FF2B5EF4-FFF2-40B4-BE49-F238E27FC236}">
                <a16:creationId xmlns:a16="http://schemas.microsoft.com/office/drawing/2014/main" id="{E23129EB-6256-4C5F-88CB-DF5341D2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6172" y="1536982"/>
            <a:ext cx="254338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ImageChanger</a:t>
            </a:r>
            <a:endParaRPr lang="ru-RU" sz="16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Прямоугольник: Скругленные углы 28">
            <a:extLst>
              <a:ext uri="{FF2B5EF4-FFF2-40B4-BE49-F238E27FC236}">
                <a16:creationId xmlns:a16="http://schemas.microsoft.com/office/drawing/2014/main" id="{DB05CC45-5517-49B5-BD34-906E1F3CA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1736" y="1506040"/>
            <a:ext cx="254338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BaseDetector</a:t>
            </a:r>
            <a:endParaRPr lang="ru-RU" sz="1600" b="1" dirty="0">
              <a:latin typeface="+mj-lt"/>
            </a:endParaRPr>
          </a:p>
        </p:txBody>
      </p:sp>
      <p:sp>
        <p:nvSpPr>
          <p:cNvPr id="17" name="Прямоугольник: Скругленные углы 28">
            <a:extLst>
              <a:ext uri="{FF2B5EF4-FFF2-40B4-BE49-F238E27FC236}">
                <a16:creationId xmlns:a16="http://schemas.microsoft.com/office/drawing/2014/main" id="{43432101-27FC-4A28-824F-4AD9E6789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8633" y="3607156"/>
            <a:ext cx="1440000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Blur</a:t>
            </a:r>
            <a:endParaRPr lang="ru-RU" sz="1600" b="1" dirty="0">
              <a:latin typeface="+mj-lt"/>
            </a:endParaRPr>
          </a:p>
        </p:txBody>
      </p:sp>
      <p:sp>
        <p:nvSpPr>
          <p:cNvPr id="18" name="Прямоугольник: Скругленные углы 28">
            <a:extLst>
              <a:ext uri="{FF2B5EF4-FFF2-40B4-BE49-F238E27FC236}">
                <a16:creationId xmlns:a16="http://schemas.microsoft.com/office/drawing/2014/main" id="{2A069CE0-AFB3-456A-B25C-FDC267872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47015" y="3607156"/>
            <a:ext cx="1440000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Censor</a:t>
            </a:r>
            <a:endParaRPr lang="ru-RU" sz="1600" b="1" dirty="0">
              <a:latin typeface="+mj-lt"/>
            </a:endParaRPr>
          </a:p>
        </p:txBody>
      </p:sp>
      <p:sp>
        <p:nvSpPr>
          <p:cNvPr id="19" name="Прямоугольник: Скругленные углы 28">
            <a:extLst>
              <a:ext uri="{FF2B5EF4-FFF2-40B4-BE49-F238E27FC236}">
                <a16:creationId xmlns:a16="http://schemas.microsoft.com/office/drawing/2014/main" id="{73D5CDAB-0D3A-4495-87FA-1E3BD28A4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5397" y="3607156"/>
            <a:ext cx="1440000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PutImage</a:t>
            </a:r>
            <a:endParaRPr lang="ru-RU" sz="1600" b="1" dirty="0">
              <a:latin typeface="+mj-lt"/>
            </a:endParaRPr>
          </a:p>
        </p:txBody>
      </p:sp>
      <p:sp>
        <p:nvSpPr>
          <p:cNvPr id="20" name="Прямоугольник: Скругленные углы 28">
            <a:extLst>
              <a:ext uri="{FF2B5EF4-FFF2-40B4-BE49-F238E27FC236}">
                <a16:creationId xmlns:a16="http://schemas.microsoft.com/office/drawing/2014/main" id="{F61EE6C0-292D-4D09-AE8F-50BEA376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83779" y="3607156"/>
            <a:ext cx="1440000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Rectangle</a:t>
            </a:r>
            <a:endParaRPr lang="ru-RU" sz="1600" b="1" dirty="0">
              <a:latin typeface="+mj-lt"/>
            </a:endParaRPr>
          </a:p>
        </p:txBody>
      </p:sp>
      <p:sp>
        <p:nvSpPr>
          <p:cNvPr id="21" name="Прямоугольник: Скругленные углы 28">
            <a:extLst>
              <a:ext uri="{FF2B5EF4-FFF2-40B4-BE49-F238E27FC236}">
                <a16:creationId xmlns:a16="http://schemas.microsoft.com/office/drawing/2014/main" id="{4B394FDC-670E-49F8-881D-FBF385DC9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5117" y="3607154"/>
            <a:ext cx="1440000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Detector</a:t>
            </a:r>
            <a:endParaRPr lang="ru-RU" sz="1600" b="1" dirty="0">
              <a:latin typeface="+mj-lt"/>
            </a:endParaRPr>
          </a:p>
        </p:txBody>
      </p:sp>
      <p:sp>
        <p:nvSpPr>
          <p:cNvPr id="22" name="Прямоугольник: Скругленные углы 28">
            <a:extLst>
              <a:ext uri="{FF2B5EF4-FFF2-40B4-BE49-F238E27FC236}">
                <a16:creationId xmlns:a16="http://schemas.microsoft.com/office/drawing/2014/main" id="{3358926B-FB18-4378-BD24-D1BF99BD7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979" y="3607154"/>
            <a:ext cx="1612279" cy="740997"/>
          </a:xfrm>
          <a:prstGeom prst="roundRect">
            <a:avLst>
              <a:gd name="adj" fmla="val 50000"/>
            </a:avLst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Classificator</a:t>
            </a:r>
            <a:endParaRPr lang="ru-RU" sz="1600" b="1" dirty="0">
              <a:latin typeface="+mj-lt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77F8B3A-84EE-4B13-9BD7-61B646D960D5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95119" y="2362200"/>
            <a:ext cx="742965" cy="1244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3E20F04-E966-45E7-ABAC-741FBBEC294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98633" y="2226586"/>
            <a:ext cx="1733859" cy="138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D280C8C-6A24-4537-9AED-20E2D411A29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067015" y="2362200"/>
            <a:ext cx="675134" cy="124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1A5310-DDB4-4DB5-84D1-3AB625825BB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635397" y="2362200"/>
            <a:ext cx="0" cy="124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0133FA6-A8D6-4BCD-ACEB-C2A2A9A3D0F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503664" y="2277979"/>
            <a:ext cx="700115" cy="132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830A44B6-CCFB-49CD-99B9-27665C7426DA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744249" y="2362200"/>
            <a:ext cx="790868" cy="12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8B03C52-6A33-487B-8198-BB46175BD8D4}"/>
              </a:ext>
            </a:extLst>
          </p:cNvPr>
          <p:cNvSpPr txBox="1"/>
          <p:nvPr/>
        </p:nvSpPr>
        <p:spPr>
          <a:xfrm>
            <a:off x="155672" y="890737"/>
            <a:ext cx="293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Виртуальные классы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94DDAA-ECBC-41F4-A2EC-36B51C7D9C5D}"/>
              </a:ext>
            </a:extLst>
          </p:cNvPr>
          <p:cNvSpPr txBox="1"/>
          <p:nvPr/>
        </p:nvSpPr>
        <p:spPr>
          <a:xfrm>
            <a:off x="228600" y="4385685"/>
            <a:ext cx="320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Содержательная часть</a:t>
            </a:r>
          </a:p>
        </p:txBody>
      </p:sp>
      <p:pic>
        <p:nvPicPr>
          <p:cNvPr id="39" name="Рисунок 38" descr="Программист">
            <a:extLst>
              <a:ext uri="{FF2B5EF4-FFF2-40B4-BE49-F238E27FC236}">
                <a16:creationId xmlns:a16="http://schemas.microsoft.com/office/drawing/2014/main" id="{AAA7C1B2-10D5-4908-9D51-D30D2C7C7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536" y="5753952"/>
            <a:ext cx="914400" cy="914400"/>
          </a:xfrm>
          <a:prstGeom prst="rect">
            <a:avLst/>
          </a:prstGeom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197997A-3291-45A5-A8A7-66FEDC80C81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090477" y="4962513"/>
            <a:ext cx="5523" cy="91440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59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488</Words>
  <Application>Microsoft Office PowerPoint</Application>
  <PresentationFormat>Широкоэкранный</PresentationFormat>
  <Paragraphs>136</Paragraphs>
  <Slides>11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Segoe UI Light</vt:lpstr>
      <vt:lpstr>Тема Office</vt:lpstr>
      <vt:lpstr>UltraVision? CV Summer Camp 2019</vt:lpstr>
      <vt:lpstr>Слайд 8 с анализом проекта</vt:lpstr>
      <vt:lpstr>Слайд 2 с анализом проекта</vt:lpstr>
      <vt:lpstr>Слайд 3 с анализом проекта</vt:lpstr>
      <vt:lpstr>Слайд 6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Спасибо за внимание</vt:lpstr>
      <vt:lpstr>Слайд 5 с анализом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2019-07-15T12:01:16Z</dcterms:created>
  <dcterms:modified xsi:type="dcterms:W3CDTF">2019-07-15T22:22:04Z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