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76" r:id="rId4"/>
    <p:sldId id="277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85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1" d="100"/>
          <a:sy n="101" d="100"/>
        </p:scale>
        <p:origin x="126" y="3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15.07.2019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15.07.2019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67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56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71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73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132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57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15.07.2019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 err="1"/>
              <a:t>UltraVision</a:t>
            </a:r>
            <a:r>
              <a:rPr lang="ru-RU" b="1" dirty="0"/>
              <a:t>?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CV Summer Camp 2019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D81092-2091-4F4E-A0BF-02E43FBD3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01" y="1329963"/>
            <a:ext cx="1253180" cy="8256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E84C44-9718-4FCF-AAD6-D3088DC2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26" y="1124412"/>
            <a:ext cx="914402" cy="11262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D29BA4-AAE5-4A89-B890-E11839A0D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26" y="2618954"/>
            <a:ext cx="2701255" cy="82565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835DA-08E0-41DE-8C83-4D2B99970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26" y="4071524"/>
            <a:ext cx="2728802" cy="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Быстрое демо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41799" y="1126063"/>
            <a:ext cx="416287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Поиск определенного лица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Haar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Плохо работает с поворотом лица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Проблемы с коллизией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DNN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Долго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4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Быстрое демо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41799" y="1126063"/>
            <a:ext cx="416287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Поиск определенного лица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Haar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Плохо работает с поворотом лица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Проблемы с коллизией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DNN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Долго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7200" b="1" dirty="0"/>
              <a:t>Спасибо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анализом проекта</a:t>
            </a:r>
            <a:endParaRPr lang="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: Скругленные углы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5" y="1347561"/>
            <a:ext cx="9895335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Почему именно этот проект?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И еще…</a:t>
            </a:r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Область применения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Быстрая обработка видеороликов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Не нужен специально обученный человек для монтажа видео 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800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Соблюдение 152.1 статьи Гражданского кодекса РФ о видеосъемке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Сохранение конфиденциальности личности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Легко возможно расширить функционал, добавив всевозможные эффекты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TV-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РЕПОРТАЖИ, НОВОСТИ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СТАЦИОНАРНЫЕ КАМЕРЫ НАБЛЮДЕНИЯ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РАЗВЛЕКАТЕЛЬНЫЕ ЦЕЛИ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УГРОЗА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Постановка задачи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ПРОЕКТ</a:t>
            </a:r>
          </a:p>
        </p:txBody>
      </p:sp>
      <p:sp>
        <p:nvSpPr>
          <p:cNvPr id="19" name="Прямоугольник: Скругленные углы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1647" y="381194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      </a:t>
            </a:r>
            <a:r>
              <a:rPr lang="ru-RU" sz="1600" dirty="0"/>
              <a:t>ПОЛЬЗОВАТЕЛЬСКИЙ </a:t>
            </a:r>
            <a:r>
              <a:rPr lang="en-US" sz="1600" dirty="0"/>
              <a:t>GUI</a:t>
            </a:r>
            <a:endParaRPr lang="ru-RU" sz="16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5933" y="371254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: Скругленные углы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578" y="376896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ru-RU" dirty="0"/>
              <a:t>    ДЕТЕКТИРОВАНИЕ ЛИЦ 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8075" y="366389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6950" y="519825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1600" dirty="0"/>
              <a:t>АНАЛИЗ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4028" y="509884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70544" y="517040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ru-RU" sz="1600" dirty="0"/>
              <a:t>    ПРИМЕНИТЬ </a:t>
            </a:r>
            <a:r>
              <a:rPr lang="en-US" sz="1600" dirty="0"/>
              <a:t>BLUR</a:t>
            </a:r>
            <a:r>
              <a:rPr lang="ru-RU" sz="1600" dirty="0"/>
              <a:t>-ЭФФЕКТ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9041" y="507100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694" y="242398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           КЛАССИФИКАЦИЯ ЛИЦ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9682" y="230964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422604" y="260907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986583" y="400860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065635" y="394472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12009" y="539113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5212576" y="54424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C5EAB4-85F5-461F-8673-F7F1EEE1CA09}"/>
              </a:ext>
            </a:extLst>
          </p:cNvPr>
          <p:cNvSpPr txBox="1"/>
          <p:nvPr/>
        </p:nvSpPr>
        <p:spPr>
          <a:xfrm>
            <a:off x="428804" y="955591"/>
            <a:ext cx="426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Исходные требования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51A17-21F3-4A62-B8FC-C69901D2005B}"/>
              </a:ext>
            </a:extLst>
          </p:cNvPr>
          <p:cNvSpPr txBox="1"/>
          <p:nvPr/>
        </p:nvSpPr>
        <p:spPr>
          <a:xfrm>
            <a:off x="7200694" y="955591"/>
            <a:ext cx="468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Дополнительные задачи</a:t>
            </a:r>
            <a:r>
              <a:rPr lang="en-US" sz="3200" dirty="0"/>
              <a:t>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70DB887-386A-4C85-9582-BA74E5827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678647"/>
            <a:ext cx="15123069" cy="152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Подзадачи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рапеция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3" name="Трапеция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115635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Трапеция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369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5" name="Трапеция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44198" y="2631260"/>
            <a:ext cx="4336142" cy="2044685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86383" y="2886560"/>
            <a:ext cx="175204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ДЕТЕКТИРОВАНИЕ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407685" y="2886561"/>
            <a:ext cx="175204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КЛАССИФИКАЦИЯ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119209" y="2886561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ПРИМЕНЕНИЕ</a:t>
            </a:r>
          </a:p>
          <a:p>
            <a:pPr algn="ctr" rtl="0"/>
            <a:r>
              <a:rPr lang="ru-RU" sz="1600" b="1" dirty="0">
                <a:solidFill>
                  <a:schemeClr val="bg1"/>
                </a:solidFill>
              </a:rPr>
              <a:t>ЭФФЕКТОВ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10026470" y="2886559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chemeClr val="bg1"/>
                </a:solidFill>
              </a:rPr>
              <a:t>GUI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Найти лица на изображении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407685" y="3653604"/>
            <a:ext cx="1752042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Выбрать нужные лица из найденных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928987" y="3653604"/>
            <a:ext cx="1752042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Скрыть лица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836249" y="3653602"/>
            <a:ext cx="1752042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ru-RU" sz="1400" dirty="0">
                <a:solidFill>
                  <a:schemeClr val="bg1"/>
                </a:solidFill>
                <a:cs typeface="Segoe UI" panose="020B0502040204020203" pitchFamily="34" charset="0"/>
              </a:rPr>
              <a:t>Понятный и простой интерфейс </a:t>
            </a:r>
          </a:p>
        </p:txBody>
      </p:sp>
      <p:pic>
        <p:nvPicPr>
          <p:cNvPr id="5" name="Рисунок 4" descr="Изображение выглядит как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6211421-F31C-4EC5-B68F-22A3F68AF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30" y="2239204"/>
            <a:ext cx="568113" cy="568113"/>
          </a:xfrm>
          <a:prstGeom prst="rect">
            <a:avLst/>
          </a:prstGeom>
          <a:noFill/>
        </p:spPr>
      </p:pic>
      <p:pic>
        <p:nvPicPr>
          <p:cNvPr id="12" name="Рисунок 11" descr="Изображение выглядит как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2471C64-A776-4B3A-8F57-D4D43809FE6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08" y="2239203"/>
            <a:ext cx="568114" cy="5681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E2B915-6E6D-4D0C-8D9B-FF740CDA435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0" y="2240487"/>
            <a:ext cx="570763" cy="57076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BD5815C-3B26-42C1-BEA9-ABD0118721F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887" y="2236554"/>
            <a:ext cx="570763" cy="570763"/>
          </a:xfrm>
          <a:prstGeom prst="rect">
            <a:avLst/>
          </a:prstGeom>
        </p:spPr>
      </p:pic>
      <p:sp>
        <p:nvSpPr>
          <p:cNvPr id="22" name="Знак ''плюс'' 21">
            <a:extLst>
              <a:ext uri="{FF2B5EF4-FFF2-40B4-BE49-F238E27FC236}">
                <a16:creationId xmlns:a16="http://schemas.microsoft.com/office/drawing/2014/main" id="{AC1C08A8-98DB-4531-AE01-D2438DDCC5AE}"/>
              </a:ext>
            </a:extLst>
          </p:cNvPr>
          <p:cNvSpPr/>
          <p:nvPr/>
        </p:nvSpPr>
        <p:spPr>
          <a:xfrm>
            <a:off x="8444314" y="3379004"/>
            <a:ext cx="628650" cy="62465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6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4" y="52289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90498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Детектор</a:t>
            </a:r>
            <a:b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52289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28599" y="876271"/>
            <a:ext cx="4661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Haar Cascade Face Detector in OpenCV</a:t>
            </a:r>
            <a:r>
              <a:rPr lang="en-US" sz="1600" b="1" dirty="0">
                <a:solidFill>
                  <a:schemeClr val="accent6"/>
                </a:solidFill>
              </a:rPr>
              <a:t>:</a:t>
            </a:r>
          </a:p>
        </p:txBody>
      </p:sp>
      <p:pic>
        <p:nvPicPr>
          <p:cNvPr id="1026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" y="1245603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461" y="1344571"/>
            <a:ext cx="458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Скорость</a:t>
            </a:r>
            <a:r>
              <a:rPr lang="ru-RU" sz="1600" dirty="0"/>
              <a:t> 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Прост в подключении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лица различных размеров</a:t>
            </a:r>
          </a:p>
        </p:txBody>
      </p:sp>
      <p:pic>
        <p:nvPicPr>
          <p:cNvPr id="1028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50514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2461" y="2542553"/>
            <a:ext cx="4954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Большое количество ложных срабатываний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работает «в профиль»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распознает частично закрытые лица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9" y="3657598"/>
            <a:ext cx="5312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00B0F0"/>
                </a:solidFill>
                <a:latin typeface="+mj-lt"/>
              </a:rPr>
              <a:t>2.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DNN Face Detector in OpenCV:</a:t>
            </a:r>
          </a:p>
        </p:txBody>
      </p:sp>
      <p:pic>
        <p:nvPicPr>
          <p:cNvPr id="79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" y="4004454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2460" y="4110890"/>
            <a:ext cx="556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с различными положениями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практически полностью закрытые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лица различных размеров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461" y="5441445"/>
            <a:ext cx="535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Дает «промахи» на плохо освещенных кадрах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5999" y="876271"/>
            <a:ext cx="480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  <a:latin typeface="+mj-lt"/>
              </a:rPr>
              <a:t>3.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HoG Face Detector:</a:t>
            </a:r>
          </a:p>
        </p:txBody>
      </p:sp>
      <p:pic>
        <p:nvPicPr>
          <p:cNvPr id="81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55952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656632" y="1355862"/>
            <a:ext cx="530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Самый быстрый на </a:t>
            </a:r>
            <a:r>
              <a:rPr lang="en-US" sz="1600" b="1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с несколькими положениями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частично закрытые лица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56632" y="2542553"/>
            <a:ext cx="521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распознает маленькие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Иногда детектирует только часть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«Промахивается» если лицо не «в профиль»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7272" y="3657598"/>
            <a:ext cx="515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accent6"/>
                </a:solidFill>
                <a:latin typeface="+mj-lt"/>
              </a:rPr>
              <a:t>4.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CNN Face Detector:</a:t>
            </a:r>
          </a:p>
          <a:p>
            <a:endParaRPr lang="ru-RU" sz="1600" b="1" dirty="0">
              <a:latin typeface="+mj-lt"/>
            </a:endParaRPr>
          </a:p>
        </p:txBody>
      </p:sp>
      <p:pic>
        <p:nvPicPr>
          <p:cNvPr id="83" name="Picture 2" descr="Image result for плю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87" y="4006392"/>
            <a:ext cx="560633" cy="5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674520" y="4110888"/>
            <a:ext cx="514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очень быстро на </a:t>
            </a:r>
            <a:r>
              <a:rPr lang="en-US" sz="1600" b="1" dirty="0"/>
              <a:t>GPU</a:t>
            </a:r>
            <a:endParaRPr lang="ru-R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Работает с несколькими положениями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Распознает частично закрытые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7906" y="5441445"/>
            <a:ext cx="5070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Ужасно медленный на </a:t>
            </a:r>
            <a:r>
              <a:rPr lang="en-US" sz="1600" b="1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Не распознает маленькие лица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Иногда детектирует только часть лица</a:t>
            </a:r>
          </a:p>
        </p:txBody>
      </p:sp>
      <p:pic>
        <p:nvPicPr>
          <p:cNvPr id="85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61" y="2450515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0" y="5341433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Image result for мину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49" y="5339914"/>
            <a:ext cx="435708" cy="5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Классификация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41799" y="1126063"/>
            <a:ext cx="416287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Поиск определенного лица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Haar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Плохо работает с поворотом лица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Проблемы с коллизией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DNN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Долго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Эффекты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41799" y="1126063"/>
            <a:ext cx="416287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Поиск определенного лица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Haar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Плохо работает с поворотом лица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Проблемы с коллизией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DNN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Долго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8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41799" y="1126063"/>
            <a:ext cx="416287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Поиск определенного лица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Haar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Плохо работает с поворотом лица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Проблемы с коллизией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DNN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Долго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0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программы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управления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План реализации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Расписания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Ресурсы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5E5CA0-5952-4205-B8FA-A2FC96012B3D}"/>
              </a:ext>
            </a:extLst>
          </p:cNvPr>
          <p:cNvSpPr/>
          <p:nvPr/>
        </p:nvSpPr>
        <p:spPr>
          <a:xfrm>
            <a:off x="641799" y="1126063"/>
            <a:ext cx="416287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Поиск определенного лица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Haar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Плохо работает с поворотом лица</a:t>
            </a: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Проблемы с коллизией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OpenCV DNN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Долго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/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39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512</Words>
  <Application>Microsoft Office PowerPoint</Application>
  <PresentationFormat>Широкоэкранный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Тема Office</vt:lpstr>
      <vt:lpstr>UltraVision? CV Summer Camp 2019</vt:lpstr>
      <vt:lpstr>Слайд 8 с анализом проекта</vt:lpstr>
      <vt:lpstr>Слайд 2 с анализом проекта</vt:lpstr>
      <vt:lpstr>Слайд 3 с анализом проекта</vt:lpstr>
      <vt:lpstr>Слайд 6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Слайд 4 с анализом проекта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2019-07-15T12:01:16Z</dcterms:created>
  <dcterms:modified xsi:type="dcterms:W3CDTF">2019-07-15T19:17:10Z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