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2319c0ce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2319c0ce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2319c0ce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2319c0ce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319c0ce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319c0ce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2319c0ce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2319c0ce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2319c0ce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2319c0ce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2319c0ce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2319c0ce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2319c0ce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2319c0ce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2319c0c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2319c0c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2319c0c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2319c0c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2319c0ce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2319c0ce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234632667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234632667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2319c0c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2319c0c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2319c0c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2319c0c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linkedin.com/pulse/why-does-bert-stand-out-sea-sentence-embedding-models-bhaskar-t-bi6wc/" TargetMode="External"/><Relationship Id="rId4" Type="http://schemas.openxmlformats.org/officeDocument/2006/relationships/hyperlink" Target="https://www.researchgate.net/figure/Siamese-BERT-network-model_fig1_3464754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Quora Question Pairs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Mo Young, and William Kluck</a:t>
            </a:r>
            <a:endParaRPr/>
          </a:p>
        </p:txBody>
      </p:sp>
      <p:pic>
        <p:nvPicPr>
          <p:cNvPr id="56" name="Google Shape;56;p13"/>
          <p:cNvPicPr preferRelativeResize="0"/>
          <p:nvPr/>
        </p:nvPicPr>
        <p:blipFill>
          <a:blip r:embed="rId3">
            <a:alphaModFix/>
          </a:blip>
          <a:stretch>
            <a:fillRect/>
          </a:stretch>
        </p:blipFill>
        <p:spPr>
          <a:xfrm>
            <a:off x="1413325" y="1658725"/>
            <a:ext cx="1953100" cy="129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Bi-Encoding vs Cross-Encoding</a:t>
            </a:r>
            <a:endParaRPr/>
          </a:p>
        </p:txBody>
      </p:sp>
      <p:pic>
        <p:nvPicPr>
          <p:cNvPr id="126" name="Google Shape;126;p22"/>
          <p:cNvPicPr preferRelativeResize="0"/>
          <p:nvPr/>
        </p:nvPicPr>
        <p:blipFill>
          <a:blip r:embed="rId3">
            <a:alphaModFix/>
          </a:blip>
          <a:stretch>
            <a:fillRect/>
          </a:stretch>
        </p:blipFill>
        <p:spPr>
          <a:xfrm>
            <a:off x="1467500" y="1237725"/>
            <a:ext cx="6053050" cy="345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Cross Entropy Loss Function</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works well with our project because the prediction value must be 0, or 1</a:t>
            </a:r>
            <a:endParaRPr/>
          </a:p>
          <a:p>
            <a:pPr indent="0" lvl="0" marL="0" rtl="0" algn="l">
              <a:spcBef>
                <a:spcPts val="1200"/>
              </a:spcBef>
              <a:spcAft>
                <a:spcPts val="1200"/>
              </a:spcAft>
              <a:buNone/>
            </a:pPr>
            <a:r>
              <a:rPr lang="en"/>
              <a:t>By using this loss </a:t>
            </a:r>
            <a:r>
              <a:rPr lang="en"/>
              <a:t>function, the model is trained to minimize the difference between the predicted probabilities about the true labels (which indicate whether the questions are duplicates or not.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Sentence-BERT Results</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chemeClr val="dk1"/>
              </a:buClr>
              <a:buSzPts val="1200"/>
              <a:buFont typeface="Helvetica Neue"/>
              <a:buNone/>
            </a:pPr>
            <a:r>
              <a:rPr lang="en" sz="1200">
                <a:solidFill>
                  <a:schemeClr val="dk1"/>
                </a:solidFill>
                <a:latin typeface="Helvetica Neue"/>
                <a:ea typeface="Helvetica Neue"/>
                <a:cs typeface="Helvetica Neue"/>
                <a:sym typeface="Helvetica Neue"/>
              </a:rPr>
              <a:t>Accuracy: 0.8709134847274337 </a:t>
            </a:r>
            <a:endParaRPr sz="1200">
              <a:solidFill>
                <a:schemeClr val="dk1"/>
              </a:solidFill>
              <a:latin typeface="Helvetica Neue"/>
              <a:ea typeface="Helvetica Neue"/>
              <a:cs typeface="Helvetica Neue"/>
              <a:sym typeface="Helvetica Neue"/>
            </a:endParaRPr>
          </a:p>
          <a:p>
            <a:pPr indent="-228600" lvl="0" marL="457200" rtl="0" algn="l">
              <a:spcBef>
                <a:spcPts val="0"/>
              </a:spcBef>
              <a:spcAft>
                <a:spcPts val="0"/>
              </a:spcAft>
              <a:buClr>
                <a:schemeClr val="dk1"/>
              </a:buClr>
              <a:buSzPts val="1200"/>
              <a:buFont typeface="Helvetica Neue"/>
              <a:buNone/>
            </a:pPr>
            <a:r>
              <a:rPr lang="en" sz="1200">
                <a:solidFill>
                  <a:schemeClr val="dk1"/>
                </a:solidFill>
                <a:latin typeface="Helvetica Neue"/>
                <a:ea typeface="Helvetica Neue"/>
                <a:cs typeface="Helvetica Neue"/>
                <a:sym typeface="Helvetica Neue"/>
              </a:rPr>
              <a:t>Precision: 0.8360135963060138 </a:t>
            </a:r>
            <a:endParaRPr sz="1200">
              <a:solidFill>
                <a:schemeClr val="dk1"/>
              </a:solidFill>
              <a:latin typeface="Helvetica Neue"/>
              <a:ea typeface="Helvetica Neue"/>
              <a:cs typeface="Helvetica Neue"/>
              <a:sym typeface="Helvetica Neue"/>
            </a:endParaRPr>
          </a:p>
          <a:p>
            <a:pPr indent="-228600" lvl="0" marL="457200" rtl="0" algn="l">
              <a:spcBef>
                <a:spcPts val="0"/>
              </a:spcBef>
              <a:spcAft>
                <a:spcPts val="0"/>
              </a:spcAft>
              <a:buClr>
                <a:schemeClr val="dk1"/>
              </a:buClr>
              <a:buSzPts val="1200"/>
              <a:buFont typeface="Helvetica Neue"/>
              <a:buNone/>
            </a:pPr>
            <a:r>
              <a:rPr lang="en" sz="1200">
                <a:solidFill>
                  <a:schemeClr val="dk1"/>
                </a:solidFill>
                <a:latin typeface="Helvetica Neue"/>
                <a:ea typeface="Helvetica Neue"/>
                <a:cs typeface="Helvetica Neue"/>
                <a:sym typeface="Helvetica Neue"/>
              </a:rPr>
              <a:t>Recall: 0.8090618572586642 </a:t>
            </a:r>
            <a:endParaRPr sz="1200">
              <a:solidFill>
                <a:schemeClr val="dk1"/>
              </a:solidFill>
              <a:latin typeface="Helvetica Neue"/>
              <a:ea typeface="Helvetica Neue"/>
              <a:cs typeface="Helvetica Neue"/>
              <a:sym typeface="Helvetica Neue"/>
            </a:endParaRPr>
          </a:p>
          <a:p>
            <a:pPr indent="-228600" lvl="0" marL="457200" rtl="0" algn="l">
              <a:spcBef>
                <a:spcPts val="0"/>
              </a:spcBef>
              <a:spcAft>
                <a:spcPts val="0"/>
              </a:spcAft>
              <a:buClr>
                <a:schemeClr val="dk1"/>
              </a:buClr>
              <a:buSzPts val="1200"/>
              <a:buFont typeface="Helvetica Neue"/>
              <a:buNone/>
            </a:pPr>
            <a:r>
              <a:rPr lang="en" sz="1200">
                <a:solidFill>
                  <a:schemeClr val="dk1"/>
                </a:solidFill>
                <a:latin typeface="Helvetica Neue"/>
                <a:ea typeface="Helvetica Neue"/>
                <a:cs typeface="Helvetica Neue"/>
                <a:sym typeface="Helvetica Neue"/>
              </a:rPr>
              <a:t>F1-score: 0.822316947779132 </a:t>
            </a:r>
            <a:endParaRPr sz="1200">
              <a:solidFill>
                <a:schemeClr val="dk1"/>
              </a:solidFill>
              <a:latin typeface="Helvetica Neue"/>
              <a:ea typeface="Helvetica Neue"/>
              <a:cs typeface="Helvetica Neue"/>
              <a:sym typeface="Helvetica Neue"/>
            </a:endParaRPr>
          </a:p>
          <a:p>
            <a:pPr indent="-228600" lvl="0" marL="457200" rtl="0" algn="l">
              <a:spcBef>
                <a:spcPts val="0"/>
              </a:spcBef>
              <a:spcAft>
                <a:spcPts val="0"/>
              </a:spcAft>
              <a:buClr>
                <a:schemeClr val="dk1"/>
              </a:buClr>
              <a:buSzPts val="1200"/>
              <a:buFont typeface="Helvetica Neue"/>
              <a:buNone/>
            </a:pPr>
            <a:r>
              <a:rPr lang="en" sz="1200">
                <a:solidFill>
                  <a:schemeClr val="dk1"/>
                </a:solidFill>
                <a:latin typeface="Helvetica Neue"/>
                <a:ea typeface="Helvetica Neue"/>
                <a:cs typeface="Helvetica Neue"/>
                <a:sym typeface="Helvetica Neue"/>
              </a:rPr>
              <a:t>ROC AUC: 0.940220582226047</a:t>
            </a:r>
            <a:endParaRPr sz="1200">
              <a:solidFill>
                <a:schemeClr val="dk1"/>
              </a:solidFill>
              <a:latin typeface="Helvetica Neue"/>
              <a:ea typeface="Helvetica Neue"/>
              <a:cs typeface="Helvetica Neue"/>
              <a:sym typeface="Helvetica Neue"/>
            </a:endParaRPr>
          </a:p>
          <a:p>
            <a:pPr indent="0" lvl="0" marL="0" rtl="0" algn="l">
              <a:spcBef>
                <a:spcPts val="0"/>
              </a:spcBef>
              <a:spcAft>
                <a:spcPts val="1200"/>
              </a:spcAft>
              <a:buNone/>
            </a:pPr>
            <a:r>
              <a:t/>
            </a:r>
            <a:endParaRPr/>
          </a:p>
        </p:txBody>
      </p:sp>
      <p:pic>
        <p:nvPicPr>
          <p:cNvPr id="139" name="Google Shape;139;p24"/>
          <p:cNvPicPr preferRelativeResize="0"/>
          <p:nvPr/>
        </p:nvPicPr>
        <p:blipFill rotWithShape="1">
          <a:blip r:embed="rId3">
            <a:alphaModFix/>
          </a:blip>
          <a:srcRect b="58435" l="14145" r="22591" t="16543"/>
          <a:stretch/>
        </p:blipFill>
        <p:spPr>
          <a:xfrm>
            <a:off x="311700" y="2915913"/>
            <a:ext cx="5616952" cy="1442774"/>
          </a:xfrm>
          <a:prstGeom prst="rect">
            <a:avLst/>
          </a:prstGeom>
          <a:noFill/>
          <a:ln>
            <a:noFill/>
          </a:ln>
        </p:spPr>
      </p:pic>
      <p:pic>
        <p:nvPicPr>
          <p:cNvPr id="140" name="Google Shape;140;p24"/>
          <p:cNvPicPr preferRelativeResize="0"/>
          <p:nvPr/>
        </p:nvPicPr>
        <p:blipFill>
          <a:blip r:embed="rId4">
            <a:alphaModFix/>
          </a:blip>
          <a:stretch>
            <a:fillRect/>
          </a:stretch>
        </p:blipFill>
        <p:spPr>
          <a:xfrm>
            <a:off x="6076325" y="240425"/>
            <a:ext cx="2668601" cy="2129376"/>
          </a:xfrm>
          <a:prstGeom prst="rect">
            <a:avLst/>
          </a:prstGeom>
          <a:noFill/>
          <a:ln>
            <a:noFill/>
          </a:ln>
        </p:spPr>
      </p:pic>
      <p:pic>
        <p:nvPicPr>
          <p:cNvPr id="141" name="Google Shape;141;p24"/>
          <p:cNvPicPr preferRelativeResize="0"/>
          <p:nvPr/>
        </p:nvPicPr>
        <p:blipFill>
          <a:blip r:embed="rId5">
            <a:alphaModFix/>
          </a:blip>
          <a:stretch>
            <a:fillRect/>
          </a:stretch>
        </p:blipFill>
        <p:spPr>
          <a:xfrm>
            <a:off x="6230401" y="2571740"/>
            <a:ext cx="2668599" cy="21311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could we have done better?</a:t>
            </a:r>
            <a:endParaRPr/>
          </a:p>
          <a:p>
            <a:pPr indent="-342900" lvl="0" marL="457200" rtl="0" algn="l">
              <a:spcBef>
                <a:spcPts val="1200"/>
              </a:spcBef>
              <a:spcAft>
                <a:spcPts val="0"/>
              </a:spcAft>
              <a:buSzPts val="1800"/>
              <a:buChar char="●"/>
            </a:pPr>
            <a:r>
              <a:rPr lang="en"/>
              <a:t>We used 5 Epoch’s for SBERT, this performed very well. It likely could have performed better if we had done a few more. </a:t>
            </a:r>
            <a:endParaRPr/>
          </a:p>
          <a:p>
            <a:pPr indent="-342900" lvl="0" marL="457200" rtl="0" algn="l">
              <a:spcBef>
                <a:spcPts val="0"/>
              </a:spcBef>
              <a:spcAft>
                <a:spcPts val="0"/>
              </a:spcAft>
              <a:buSzPts val="1800"/>
              <a:buChar char="●"/>
            </a:pPr>
            <a:r>
              <a:rPr lang="en"/>
              <a:t>More cross-validation on the SBERT.</a:t>
            </a:r>
            <a:endParaRPr/>
          </a:p>
          <a:p>
            <a:pPr indent="-342900" lvl="0" marL="457200" rtl="0" algn="l">
              <a:spcBef>
                <a:spcPts val="0"/>
              </a:spcBef>
              <a:spcAft>
                <a:spcPts val="0"/>
              </a:spcAft>
              <a:buSzPts val="1800"/>
              <a:buChar char="●"/>
            </a:pPr>
            <a:r>
              <a:rPr lang="en"/>
              <a:t>Our data was around 60/40 non-duplicate/duplicate, if we balanced our dataset before starting we may have found better results</a:t>
            </a:r>
            <a:endParaRPr/>
          </a:p>
          <a:p>
            <a:pPr indent="0" lvl="0" marL="0" rtl="0" algn="l">
              <a:spcBef>
                <a:spcPts val="1200"/>
              </a:spcBef>
              <a:spcAft>
                <a:spcPts val="0"/>
              </a:spcAft>
              <a:buNone/>
            </a:pPr>
            <a:r>
              <a:rPr lang="en"/>
              <a:t>What went wrong, and how can we avoid that in the future?</a:t>
            </a:r>
            <a:endParaRPr/>
          </a:p>
          <a:p>
            <a:pPr indent="-342900" lvl="0" marL="457200" rtl="0" algn="l">
              <a:spcBef>
                <a:spcPts val="1200"/>
              </a:spcBef>
              <a:spcAft>
                <a:spcPts val="0"/>
              </a:spcAft>
              <a:buSzPts val="1800"/>
              <a:buChar char="●"/>
            </a:pPr>
            <a:r>
              <a:rPr lang="en"/>
              <a:t>Google Colab has only a certain amount of computational units for free. </a:t>
            </a:r>
            <a:endParaRPr/>
          </a:p>
          <a:p>
            <a:pPr indent="-342900" lvl="0" marL="457200" rtl="0" algn="l">
              <a:spcBef>
                <a:spcPts val="0"/>
              </a:spcBef>
              <a:spcAft>
                <a:spcPts val="0"/>
              </a:spcAft>
              <a:buSzPts val="1800"/>
              <a:buChar char="●"/>
            </a:pPr>
            <a:r>
              <a:rPr lang="en"/>
              <a:t>Because of this, if I want to be doing work like this in the future. I am going to need a better computer.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https://www.linkedin.com/pulse/why-does-bert-stand-out-sea-sentence-embedding-models-bhaskar-t-bi6wc/</a:t>
            </a:r>
            <a:endParaRPr/>
          </a:p>
          <a:p>
            <a:pPr indent="0" lvl="0" marL="0" rtl="0" algn="l">
              <a:spcBef>
                <a:spcPts val="1200"/>
              </a:spcBef>
              <a:spcAft>
                <a:spcPts val="0"/>
              </a:spcAft>
              <a:buNone/>
            </a:pPr>
            <a:r>
              <a:rPr lang="en" u="sng">
                <a:solidFill>
                  <a:schemeClr val="hlink"/>
                </a:solidFill>
                <a:hlinkClick r:id="rId4"/>
              </a:rPr>
              <a:t>https://www.researchgate.net/figure/Siamese-BERT-network-model_fig1_346475416</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62" name="Google Shape;62;p1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t>To implement this model we used:</a:t>
            </a:r>
            <a:endParaRPr sz="1800"/>
          </a:p>
          <a:p>
            <a:pPr indent="-342900" lvl="0" marL="457200" rtl="0" algn="l">
              <a:spcBef>
                <a:spcPts val="1200"/>
              </a:spcBef>
              <a:spcAft>
                <a:spcPts val="0"/>
              </a:spcAft>
              <a:buSzPts val="1800"/>
              <a:buChar char="●"/>
            </a:pPr>
            <a:r>
              <a:rPr lang="en" sz="1800"/>
              <a:t>80:20 Test Split</a:t>
            </a:r>
            <a:endParaRPr sz="1800"/>
          </a:p>
          <a:p>
            <a:pPr indent="-342900" lvl="0" marL="457200" rtl="0" algn="l">
              <a:spcBef>
                <a:spcPts val="0"/>
              </a:spcBef>
              <a:spcAft>
                <a:spcPts val="0"/>
              </a:spcAft>
              <a:buSzPts val="1800"/>
              <a:buChar char="●"/>
            </a:pPr>
            <a:r>
              <a:rPr lang="en" sz="1800"/>
              <a:t>Stratified K-Fold (10)</a:t>
            </a:r>
            <a:endParaRPr sz="1800"/>
          </a:p>
          <a:p>
            <a:pPr indent="-342900" lvl="0" marL="457200" rtl="0" algn="l">
              <a:spcBef>
                <a:spcPts val="0"/>
              </a:spcBef>
              <a:spcAft>
                <a:spcPts val="0"/>
              </a:spcAft>
              <a:buSzPts val="1800"/>
              <a:buChar char="●"/>
            </a:pPr>
            <a:r>
              <a:rPr lang="en" sz="1800"/>
              <a:t>Feature extraction:</a:t>
            </a:r>
            <a:endParaRPr sz="1800"/>
          </a:p>
          <a:p>
            <a:pPr indent="-317500" lvl="1" marL="914400" rtl="0" algn="l">
              <a:spcBef>
                <a:spcPts val="0"/>
              </a:spcBef>
              <a:spcAft>
                <a:spcPts val="0"/>
              </a:spcAft>
              <a:buSzPts val="1400"/>
              <a:buChar char="○"/>
            </a:pPr>
            <a:r>
              <a:rPr lang="en" sz="1800"/>
              <a:t>TF-IDF vectors </a:t>
            </a:r>
            <a:endParaRPr sz="1800"/>
          </a:p>
          <a:p>
            <a:pPr indent="-342900" lvl="1" marL="914400" rtl="0" algn="l">
              <a:spcBef>
                <a:spcPts val="0"/>
              </a:spcBef>
              <a:spcAft>
                <a:spcPts val="0"/>
              </a:spcAft>
              <a:buSzPts val="1800"/>
              <a:buChar char="○"/>
            </a:pPr>
            <a:r>
              <a:rPr lang="en" sz="1800"/>
              <a:t>Word2Vec</a:t>
            </a:r>
            <a:endParaRPr sz="1800"/>
          </a:p>
          <a:p>
            <a:pPr indent="0" lvl="0" marL="0" rtl="0" algn="l">
              <a:spcBef>
                <a:spcPts val="1200"/>
              </a:spcBef>
              <a:spcAft>
                <a:spcPts val="1200"/>
              </a:spcAft>
              <a:buClr>
                <a:schemeClr val="dk1"/>
              </a:buClr>
              <a:buSzPts val="1100"/>
              <a:buFont typeface="Arial"/>
              <a:buNone/>
            </a:pPr>
            <a:r>
              <a:t/>
            </a:r>
            <a:endParaRPr/>
          </a:p>
        </p:txBody>
      </p:sp>
      <p:pic>
        <p:nvPicPr>
          <p:cNvPr id="63" name="Google Shape;63;p14"/>
          <p:cNvPicPr preferRelativeResize="0"/>
          <p:nvPr/>
        </p:nvPicPr>
        <p:blipFill>
          <a:blip r:embed="rId3">
            <a:alphaModFix/>
          </a:blip>
          <a:stretch>
            <a:fillRect/>
          </a:stretch>
        </p:blipFill>
        <p:spPr>
          <a:xfrm>
            <a:off x="3302450" y="884375"/>
            <a:ext cx="5719501" cy="36846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with Word2Vec Comparing Results</a:t>
            </a:r>
            <a:endParaRPr/>
          </a:p>
        </p:txBody>
      </p:sp>
      <p:sp>
        <p:nvSpPr>
          <p:cNvPr id="69" name="Google Shape;69;p15"/>
          <p:cNvSpPr txBox="1"/>
          <p:nvPr>
            <p:ph idx="1" type="body"/>
          </p:nvPr>
        </p:nvSpPr>
        <p:spPr>
          <a:xfrm>
            <a:off x="311700" y="1017725"/>
            <a:ext cx="5856600" cy="1753500"/>
          </a:xfrm>
          <a:prstGeom prst="rect">
            <a:avLst/>
          </a:prstGeom>
        </p:spPr>
        <p:txBody>
          <a:bodyPr anchorCtr="0" anchor="t" bIns="91425" lIns="91425" spcFirstLastPara="1" rIns="91425" wrap="square" tIns="91425">
            <a:noAutofit/>
          </a:bodyPr>
          <a:lstStyle/>
          <a:p>
            <a:pPr indent="0" lvl="0" marL="0" marR="457200" rtl="0" algn="l">
              <a:spcBef>
                <a:spcPts val="0"/>
              </a:spcBef>
              <a:spcAft>
                <a:spcPts val="0"/>
              </a:spcAft>
              <a:buNone/>
            </a:pPr>
            <a:r>
              <a:rPr lang="en">
                <a:solidFill>
                  <a:schemeClr val="dk1"/>
                </a:solidFill>
              </a:rPr>
              <a:t>Logistic Regression with </a:t>
            </a:r>
            <a:r>
              <a:rPr b="1" lang="en" u="sng">
                <a:solidFill>
                  <a:schemeClr val="dk1"/>
                </a:solidFill>
              </a:rPr>
              <a:t>Word2Vec</a:t>
            </a:r>
            <a:r>
              <a:rPr b="1" lang="en">
                <a:solidFill>
                  <a:schemeClr val="dk1"/>
                </a:solidFill>
              </a:rPr>
              <a:t> </a:t>
            </a:r>
            <a:endParaRPr b="1">
              <a:solidFill>
                <a:schemeClr val="dk1"/>
              </a:solidFill>
            </a:endParaRPr>
          </a:p>
          <a:p>
            <a:pPr indent="0" lvl="0" marL="457200" marR="457200" rtl="0" algn="l">
              <a:spcBef>
                <a:spcPts val="0"/>
              </a:spcBef>
              <a:spcAft>
                <a:spcPts val="0"/>
              </a:spcAft>
              <a:buClr>
                <a:schemeClr val="dk1"/>
              </a:buClr>
              <a:buSzPts val="1100"/>
              <a:buFont typeface="Arial"/>
              <a:buNone/>
            </a:pPr>
            <a:r>
              <a:rPr b="1" lang="en">
                <a:solidFill>
                  <a:schemeClr val="dk1"/>
                </a:solidFill>
              </a:rPr>
              <a:t>Average Accuracy: </a:t>
            </a:r>
            <a:r>
              <a:rPr lang="en">
                <a:solidFill>
                  <a:schemeClr val="dk1"/>
                </a:solidFill>
              </a:rPr>
              <a:t>0.7211560020951999 </a:t>
            </a:r>
            <a:endParaRPr>
              <a:solidFill>
                <a:schemeClr val="dk1"/>
              </a:solidFill>
            </a:endParaRPr>
          </a:p>
          <a:p>
            <a:pPr indent="0" lvl="0" marL="457200" marR="457200" rtl="0" algn="l">
              <a:spcBef>
                <a:spcPts val="0"/>
              </a:spcBef>
              <a:spcAft>
                <a:spcPts val="0"/>
              </a:spcAft>
              <a:buClr>
                <a:schemeClr val="dk1"/>
              </a:buClr>
              <a:buSzPts val="1100"/>
              <a:buFont typeface="Arial"/>
              <a:buNone/>
            </a:pPr>
            <a:r>
              <a:rPr b="1" lang="en">
                <a:solidFill>
                  <a:schemeClr val="dk1"/>
                </a:solidFill>
              </a:rPr>
              <a:t>Average Precision:</a:t>
            </a:r>
            <a:r>
              <a:rPr lang="en">
                <a:solidFill>
                  <a:schemeClr val="dk1"/>
                </a:solidFill>
              </a:rPr>
              <a:t> 0.67</a:t>
            </a:r>
            <a:endParaRPr>
              <a:solidFill>
                <a:schemeClr val="dk1"/>
              </a:solidFill>
            </a:endParaRPr>
          </a:p>
          <a:p>
            <a:pPr indent="0" lvl="0" marL="457200" marR="457200" rtl="0" algn="l">
              <a:spcBef>
                <a:spcPts val="0"/>
              </a:spcBef>
              <a:spcAft>
                <a:spcPts val="0"/>
              </a:spcAft>
              <a:buClr>
                <a:schemeClr val="dk1"/>
              </a:buClr>
              <a:buSzPts val="1100"/>
              <a:buFont typeface="Arial"/>
              <a:buNone/>
            </a:pPr>
            <a:r>
              <a:rPr b="1" lang="en">
                <a:solidFill>
                  <a:schemeClr val="dk1"/>
                </a:solidFill>
              </a:rPr>
              <a:t>Average Recall: </a:t>
            </a:r>
            <a:r>
              <a:rPr lang="en">
                <a:solidFill>
                  <a:schemeClr val="dk1"/>
                </a:solidFill>
              </a:rPr>
              <a:t>0.49</a:t>
            </a:r>
            <a:endParaRPr>
              <a:solidFill>
                <a:schemeClr val="dk1"/>
              </a:solidFill>
            </a:endParaRPr>
          </a:p>
          <a:p>
            <a:pPr indent="0" lvl="0" marL="457200" marR="457200" rtl="0" algn="l">
              <a:spcBef>
                <a:spcPts val="0"/>
              </a:spcBef>
              <a:spcAft>
                <a:spcPts val="0"/>
              </a:spcAft>
              <a:buClr>
                <a:schemeClr val="dk1"/>
              </a:buClr>
              <a:buSzPts val="1100"/>
              <a:buFont typeface="Arial"/>
              <a:buNone/>
            </a:pPr>
            <a:r>
              <a:rPr b="1" lang="en">
                <a:solidFill>
                  <a:schemeClr val="dk1"/>
                </a:solidFill>
              </a:rPr>
              <a:t>Average F1-Score: </a:t>
            </a:r>
            <a:r>
              <a:rPr lang="en">
                <a:solidFill>
                  <a:schemeClr val="dk1"/>
                </a:solidFill>
              </a:rPr>
              <a:t>0.57</a:t>
            </a:r>
            <a:endParaRPr sz="2400"/>
          </a:p>
        </p:txBody>
      </p:sp>
      <p:sp>
        <p:nvSpPr>
          <p:cNvPr id="70" name="Google Shape;70;p15"/>
          <p:cNvSpPr txBox="1"/>
          <p:nvPr/>
        </p:nvSpPr>
        <p:spPr>
          <a:xfrm>
            <a:off x="377700" y="3023300"/>
            <a:ext cx="5724600" cy="1736100"/>
          </a:xfrm>
          <a:prstGeom prst="rect">
            <a:avLst/>
          </a:prstGeom>
          <a:noFill/>
          <a:ln>
            <a:noFill/>
          </a:ln>
        </p:spPr>
        <p:txBody>
          <a:bodyPr anchorCtr="0" anchor="t" bIns="91425" lIns="91425" spcFirstLastPara="1" rIns="91425" wrap="square" tIns="91425">
            <a:spAutoFit/>
          </a:bodyPr>
          <a:lstStyle/>
          <a:p>
            <a:pPr indent="0" lvl="0" marL="0" marR="457200" rtl="0" algn="l">
              <a:lnSpc>
                <a:spcPct val="115000"/>
              </a:lnSpc>
              <a:spcBef>
                <a:spcPts val="0"/>
              </a:spcBef>
              <a:spcAft>
                <a:spcPts val="0"/>
              </a:spcAft>
              <a:buNone/>
            </a:pPr>
            <a:r>
              <a:rPr lang="en" sz="1800">
                <a:solidFill>
                  <a:schemeClr val="dk1"/>
                </a:solidFill>
              </a:rPr>
              <a:t>Logistic Regression with </a:t>
            </a:r>
            <a:r>
              <a:rPr b="1" lang="en" sz="1800" u="sng">
                <a:solidFill>
                  <a:schemeClr val="dk1"/>
                </a:solidFill>
              </a:rPr>
              <a:t>TF-IDF</a:t>
            </a:r>
            <a:endParaRPr b="1" sz="1800" u="sng">
              <a:solidFill>
                <a:schemeClr val="dk1"/>
              </a:solidFill>
            </a:endParaRPr>
          </a:p>
          <a:p>
            <a:pPr indent="0" lvl="0" marL="457200" marR="457200" rtl="0" algn="l">
              <a:lnSpc>
                <a:spcPct val="115000"/>
              </a:lnSpc>
              <a:spcBef>
                <a:spcPts val="0"/>
              </a:spcBef>
              <a:spcAft>
                <a:spcPts val="0"/>
              </a:spcAft>
              <a:buNone/>
            </a:pPr>
            <a:r>
              <a:rPr b="1" lang="en" sz="1800">
                <a:solidFill>
                  <a:schemeClr val="dk1"/>
                </a:solidFill>
              </a:rPr>
              <a:t>Average Accuracy: </a:t>
            </a:r>
            <a:r>
              <a:rPr lang="en" sz="1800">
                <a:solidFill>
                  <a:schemeClr val="dk1"/>
                </a:solidFill>
              </a:rPr>
              <a:t>0.7551262707462465 </a:t>
            </a:r>
            <a:endParaRPr sz="1800">
              <a:solidFill>
                <a:schemeClr val="dk1"/>
              </a:solidFill>
            </a:endParaRPr>
          </a:p>
          <a:p>
            <a:pPr indent="0" lvl="0" marL="457200" marR="457200" rtl="0" algn="l">
              <a:lnSpc>
                <a:spcPct val="115000"/>
              </a:lnSpc>
              <a:spcBef>
                <a:spcPts val="0"/>
              </a:spcBef>
              <a:spcAft>
                <a:spcPts val="0"/>
              </a:spcAft>
              <a:buNone/>
            </a:pPr>
            <a:r>
              <a:rPr b="1" lang="en" sz="1800">
                <a:solidFill>
                  <a:schemeClr val="dk1"/>
                </a:solidFill>
              </a:rPr>
              <a:t>Average Precision: </a:t>
            </a:r>
            <a:r>
              <a:rPr lang="en" sz="1800">
                <a:solidFill>
                  <a:schemeClr val="dk1"/>
                </a:solidFill>
              </a:rPr>
              <a:t>0.75</a:t>
            </a:r>
            <a:endParaRPr sz="1800">
              <a:solidFill>
                <a:schemeClr val="dk1"/>
              </a:solidFill>
            </a:endParaRPr>
          </a:p>
          <a:p>
            <a:pPr indent="0" lvl="0" marL="457200" marR="457200" rtl="0" algn="l">
              <a:lnSpc>
                <a:spcPct val="115000"/>
              </a:lnSpc>
              <a:spcBef>
                <a:spcPts val="0"/>
              </a:spcBef>
              <a:spcAft>
                <a:spcPts val="0"/>
              </a:spcAft>
              <a:buNone/>
            </a:pPr>
            <a:r>
              <a:rPr b="1" lang="en" sz="1800">
                <a:solidFill>
                  <a:schemeClr val="dk1"/>
                </a:solidFill>
              </a:rPr>
              <a:t>Average Recall: </a:t>
            </a:r>
            <a:r>
              <a:rPr lang="en" sz="1800">
                <a:solidFill>
                  <a:schemeClr val="dk1"/>
                </a:solidFill>
              </a:rPr>
              <a:t>0.76</a:t>
            </a:r>
            <a:endParaRPr sz="1800">
              <a:solidFill>
                <a:schemeClr val="dk1"/>
              </a:solidFill>
            </a:endParaRPr>
          </a:p>
          <a:p>
            <a:pPr indent="0" lvl="0" marL="457200" marR="457200" rtl="0" algn="l">
              <a:lnSpc>
                <a:spcPct val="115000"/>
              </a:lnSpc>
              <a:spcBef>
                <a:spcPts val="0"/>
              </a:spcBef>
              <a:spcAft>
                <a:spcPts val="0"/>
              </a:spcAft>
              <a:buNone/>
            </a:pPr>
            <a:r>
              <a:rPr b="1" lang="en" sz="1800">
                <a:solidFill>
                  <a:schemeClr val="dk1"/>
                </a:solidFill>
              </a:rPr>
              <a:t>Average F1-Score: </a:t>
            </a:r>
            <a:r>
              <a:rPr lang="en" sz="1800">
                <a:solidFill>
                  <a:schemeClr val="dk1"/>
                </a:solidFill>
              </a:rPr>
              <a:t>0.75</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pic>
        <p:nvPicPr>
          <p:cNvPr id="76" name="Google Shape;76;p16"/>
          <p:cNvPicPr preferRelativeResize="0"/>
          <p:nvPr/>
        </p:nvPicPr>
        <p:blipFill>
          <a:blip r:embed="rId3">
            <a:alphaModFix/>
          </a:blip>
          <a:stretch>
            <a:fillRect/>
          </a:stretch>
        </p:blipFill>
        <p:spPr>
          <a:xfrm>
            <a:off x="101550" y="1017719"/>
            <a:ext cx="3208075" cy="2589056"/>
          </a:xfrm>
          <a:prstGeom prst="rect">
            <a:avLst/>
          </a:prstGeom>
          <a:noFill/>
          <a:ln>
            <a:noFill/>
          </a:ln>
        </p:spPr>
      </p:pic>
      <p:sp>
        <p:nvSpPr>
          <p:cNvPr id="77" name="Google Shape;77;p16"/>
          <p:cNvSpPr txBox="1"/>
          <p:nvPr/>
        </p:nvSpPr>
        <p:spPr>
          <a:xfrm>
            <a:off x="354525" y="3606775"/>
            <a:ext cx="2955000" cy="12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6441 False Positives</a:t>
            </a:r>
            <a:endParaRPr b="1" sz="1800">
              <a:solidFill>
                <a:schemeClr val="dk2"/>
              </a:solidFill>
            </a:endParaRPr>
          </a:p>
          <a:p>
            <a:pPr indent="0" lvl="0" marL="0" rtl="0" algn="l">
              <a:spcBef>
                <a:spcPts val="0"/>
              </a:spcBef>
              <a:spcAft>
                <a:spcPts val="0"/>
              </a:spcAft>
              <a:buNone/>
            </a:pPr>
            <a:r>
              <a:rPr b="1" lang="en" sz="1800">
                <a:solidFill>
                  <a:schemeClr val="dk2"/>
                </a:solidFill>
              </a:rPr>
              <a:t>13359 False Negatives</a:t>
            </a:r>
            <a:endParaRPr b="1" sz="1800">
              <a:solidFill>
                <a:schemeClr val="dk2"/>
              </a:solidFill>
            </a:endParaRPr>
          </a:p>
        </p:txBody>
      </p:sp>
      <p:pic>
        <p:nvPicPr>
          <p:cNvPr id="78" name="Google Shape;78;p16"/>
          <p:cNvPicPr preferRelativeResize="0"/>
          <p:nvPr/>
        </p:nvPicPr>
        <p:blipFill>
          <a:blip r:embed="rId4">
            <a:alphaModFix/>
          </a:blip>
          <a:stretch>
            <a:fillRect/>
          </a:stretch>
        </p:blipFill>
        <p:spPr>
          <a:xfrm>
            <a:off x="5152325" y="1017725"/>
            <a:ext cx="2955001" cy="2408428"/>
          </a:xfrm>
          <a:prstGeom prst="rect">
            <a:avLst/>
          </a:prstGeom>
          <a:noFill/>
          <a:ln>
            <a:noFill/>
          </a:ln>
        </p:spPr>
      </p:pic>
      <p:sp>
        <p:nvSpPr>
          <p:cNvPr id="79" name="Google Shape;79;p16"/>
          <p:cNvSpPr txBox="1"/>
          <p:nvPr/>
        </p:nvSpPr>
        <p:spPr>
          <a:xfrm>
            <a:off x="4970700" y="356712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3789 (x2)</a:t>
            </a:r>
            <a:r>
              <a:rPr b="1" lang="en" sz="1800">
                <a:solidFill>
                  <a:schemeClr val="dk2"/>
                </a:solidFill>
              </a:rPr>
              <a:t> False Positives</a:t>
            </a:r>
            <a:endParaRPr b="1" sz="1800">
              <a:solidFill>
                <a:schemeClr val="dk2"/>
              </a:solidFill>
            </a:endParaRPr>
          </a:p>
          <a:p>
            <a:pPr indent="0" lvl="0" marL="0" rtl="0" algn="l">
              <a:spcBef>
                <a:spcPts val="0"/>
              </a:spcBef>
              <a:spcAft>
                <a:spcPts val="0"/>
              </a:spcAft>
              <a:buNone/>
            </a:pPr>
            <a:r>
              <a:rPr b="1" lang="en" sz="1800">
                <a:solidFill>
                  <a:schemeClr val="dk2"/>
                </a:solidFill>
              </a:rPr>
              <a:t>7514 </a:t>
            </a:r>
            <a:r>
              <a:rPr b="1" lang="en" sz="1800">
                <a:solidFill>
                  <a:schemeClr val="dk2"/>
                </a:solidFill>
              </a:rPr>
              <a:t>(x2) </a:t>
            </a:r>
            <a:r>
              <a:rPr b="1" lang="en" sz="1800">
                <a:solidFill>
                  <a:schemeClr val="dk2"/>
                </a:solidFill>
              </a:rPr>
              <a:t>False Negatives</a:t>
            </a:r>
            <a:endParaRPr/>
          </a:p>
        </p:txBody>
      </p:sp>
      <p:sp>
        <p:nvSpPr>
          <p:cNvPr id="80" name="Google Shape;80;p16"/>
          <p:cNvSpPr/>
          <p:nvPr/>
        </p:nvSpPr>
        <p:spPr>
          <a:xfrm>
            <a:off x="3309625" y="1283725"/>
            <a:ext cx="496500" cy="316500"/>
          </a:xfrm>
          <a:prstGeom prst="leftArrow">
            <a:avLst>
              <a:gd fmla="val 50000" name="adj1"/>
              <a:gd fmla="val 50000" name="adj2"/>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endParaRPr>
          </a:p>
        </p:txBody>
      </p:sp>
      <p:sp>
        <p:nvSpPr>
          <p:cNvPr id="81" name="Google Shape;81;p16"/>
          <p:cNvSpPr/>
          <p:nvPr/>
        </p:nvSpPr>
        <p:spPr>
          <a:xfrm>
            <a:off x="8107325" y="1179375"/>
            <a:ext cx="496500" cy="316500"/>
          </a:xfrm>
          <a:prstGeom prst="leftArrow">
            <a:avLst>
              <a:gd fmla="val 50000" name="adj1"/>
              <a:gd fmla="val 50000" name="adj2"/>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87" name="Google Shape;87;p17"/>
          <p:cNvSpPr txBox="1"/>
          <p:nvPr>
            <p:ph idx="1" type="body"/>
          </p:nvPr>
        </p:nvSpPr>
        <p:spPr>
          <a:xfrm>
            <a:off x="311700" y="1152475"/>
            <a:ext cx="411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To implement this model we used:</a:t>
            </a:r>
            <a:endParaRPr/>
          </a:p>
          <a:p>
            <a:pPr indent="-342900" lvl="0" marL="457200" rtl="0" algn="l">
              <a:spcBef>
                <a:spcPts val="1200"/>
              </a:spcBef>
              <a:spcAft>
                <a:spcPts val="0"/>
              </a:spcAft>
              <a:buSzPts val="1800"/>
              <a:buChar char="●"/>
            </a:pPr>
            <a:r>
              <a:rPr lang="en"/>
              <a:t>80:20 Test Split</a:t>
            </a:r>
            <a:endParaRPr/>
          </a:p>
          <a:p>
            <a:pPr indent="-342900" lvl="0" marL="457200" rtl="0" algn="l">
              <a:spcBef>
                <a:spcPts val="0"/>
              </a:spcBef>
              <a:spcAft>
                <a:spcPts val="0"/>
              </a:spcAft>
              <a:buSzPts val="1800"/>
              <a:buChar char="●"/>
            </a:pPr>
            <a:r>
              <a:rPr lang="en"/>
              <a:t>Stratified K-Fold (10)</a:t>
            </a:r>
            <a:endParaRPr/>
          </a:p>
          <a:p>
            <a:pPr indent="-342900" lvl="0" marL="457200" rtl="0" algn="l">
              <a:spcBef>
                <a:spcPts val="0"/>
              </a:spcBef>
              <a:spcAft>
                <a:spcPts val="0"/>
              </a:spcAft>
              <a:buSzPts val="1800"/>
              <a:buChar char="●"/>
            </a:pPr>
            <a:r>
              <a:rPr lang="en"/>
              <a:t>Feature extraction:</a:t>
            </a:r>
            <a:endParaRPr/>
          </a:p>
          <a:p>
            <a:pPr indent="-342900" lvl="1" marL="914400" rtl="0" algn="l">
              <a:spcBef>
                <a:spcPts val="0"/>
              </a:spcBef>
              <a:spcAft>
                <a:spcPts val="0"/>
              </a:spcAft>
              <a:buSzPts val="1800"/>
              <a:buChar char="○"/>
            </a:pPr>
            <a:r>
              <a:rPr lang="en" sz="1800"/>
              <a:t>Word2Vec</a:t>
            </a:r>
            <a:endParaRPr>
              <a:solidFill>
                <a:schemeClr val="dk1"/>
              </a:solidFill>
            </a:endParaRPr>
          </a:p>
          <a:p>
            <a:pPr indent="0" lvl="0" marL="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4060100" y="1152475"/>
            <a:ext cx="4967373" cy="3218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81725"/>
            <a:ext cx="8621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Naive Bayes Classifier with Word2Vec</a:t>
            </a:r>
            <a:r>
              <a:rPr lang="en"/>
              <a:t> Encoding Results</a:t>
            </a:r>
            <a:endParaRPr/>
          </a:p>
        </p:txBody>
      </p:sp>
      <p:sp>
        <p:nvSpPr>
          <p:cNvPr id="94" name="Google Shape;94;p18"/>
          <p:cNvSpPr txBox="1"/>
          <p:nvPr>
            <p:ph idx="1" type="body"/>
          </p:nvPr>
        </p:nvSpPr>
        <p:spPr>
          <a:xfrm>
            <a:off x="311700" y="1037425"/>
            <a:ext cx="6825300" cy="3179400"/>
          </a:xfrm>
          <a:prstGeom prst="rect">
            <a:avLst/>
          </a:prstGeom>
        </p:spPr>
        <p:txBody>
          <a:bodyPr anchorCtr="0" anchor="t" bIns="91425" lIns="91425" spcFirstLastPara="1" rIns="91425" wrap="square" tIns="91425">
            <a:normAutofit/>
          </a:bodyPr>
          <a:lstStyle/>
          <a:p>
            <a:pPr indent="-228600" lvl="0" marL="457200" marR="457200" rtl="0" algn="l">
              <a:spcBef>
                <a:spcPts val="0"/>
              </a:spcBef>
              <a:spcAft>
                <a:spcPts val="0"/>
              </a:spcAft>
              <a:buClr>
                <a:schemeClr val="dk1"/>
              </a:buClr>
              <a:buSzPts val="1800"/>
              <a:buFont typeface="Arial"/>
              <a:buNone/>
            </a:pPr>
            <a:r>
              <a:rPr b="1" lang="en" sz="1800" u="sng">
                <a:solidFill>
                  <a:schemeClr val="dk1"/>
                </a:solidFill>
              </a:rPr>
              <a:t>Naive Bayes</a:t>
            </a:r>
            <a:r>
              <a:rPr lang="en" sz="1800">
                <a:solidFill>
                  <a:schemeClr val="dk1"/>
                </a:solidFill>
              </a:rPr>
              <a:t> with Word2Vec: </a:t>
            </a:r>
            <a:endParaRPr sz="1800">
              <a:solidFill>
                <a:schemeClr val="dk1"/>
              </a:solidFill>
            </a:endParaRPr>
          </a:p>
          <a:p>
            <a:pPr indent="-228600" lvl="0" marL="457200" marR="457200" rtl="0" algn="l">
              <a:spcBef>
                <a:spcPts val="0"/>
              </a:spcBef>
              <a:spcAft>
                <a:spcPts val="0"/>
              </a:spcAft>
              <a:buClr>
                <a:schemeClr val="dk1"/>
              </a:buClr>
              <a:buSzPts val="1800"/>
              <a:buFont typeface="Arial"/>
              <a:buNone/>
            </a:pPr>
            <a:r>
              <a:rPr b="1" lang="en" sz="1800">
                <a:solidFill>
                  <a:schemeClr val="dk1"/>
                </a:solidFill>
              </a:rPr>
              <a:t>Average Accuracy: </a:t>
            </a:r>
            <a:r>
              <a:rPr lang="en" sz="1800">
                <a:solidFill>
                  <a:schemeClr val="dk1"/>
                </a:solidFill>
              </a:rPr>
              <a:t>0.6931338354567174 </a:t>
            </a:r>
            <a:endParaRPr sz="1800">
              <a:solidFill>
                <a:schemeClr val="dk1"/>
              </a:solidFill>
            </a:endParaRPr>
          </a:p>
          <a:p>
            <a:pPr indent="-228600" lvl="0" marL="457200" marR="457200" rtl="0" algn="l">
              <a:spcBef>
                <a:spcPts val="0"/>
              </a:spcBef>
              <a:spcAft>
                <a:spcPts val="0"/>
              </a:spcAft>
              <a:buClr>
                <a:schemeClr val="dk1"/>
              </a:buClr>
              <a:buSzPts val="1800"/>
              <a:buFont typeface="Arial"/>
              <a:buNone/>
            </a:pPr>
            <a:r>
              <a:rPr b="1" lang="en" sz="1800">
                <a:solidFill>
                  <a:schemeClr val="dk1"/>
                </a:solidFill>
              </a:rPr>
              <a:t>Average Precision:</a:t>
            </a:r>
            <a:r>
              <a:rPr lang="en" sz="1800">
                <a:solidFill>
                  <a:schemeClr val="dk1"/>
                </a:solidFill>
              </a:rPr>
              <a:t> 0.5886452018097083 </a:t>
            </a:r>
            <a:endParaRPr sz="1800">
              <a:solidFill>
                <a:schemeClr val="dk1"/>
              </a:solidFill>
            </a:endParaRPr>
          </a:p>
          <a:p>
            <a:pPr indent="-228600" lvl="0" marL="457200" marR="457200" rtl="0" algn="l">
              <a:spcBef>
                <a:spcPts val="0"/>
              </a:spcBef>
              <a:spcAft>
                <a:spcPts val="0"/>
              </a:spcAft>
              <a:buClr>
                <a:schemeClr val="dk1"/>
              </a:buClr>
              <a:buSzPts val="1800"/>
              <a:buFont typeface="Arial"/>
              <a:buNone/>
            </a:pPr>
            <a:r>
              <a:rPr b="1" lang="en" sz="1800">
                <a:solidFill>
                  <a:schemeClr val="dk1"/>
                </a:solidFill>
              </a:rPr>
              <a:t>Average Recall:</a:t>
            </a:r>
            <a:r>
              <a:rPr lang="en" sz="1800">
                <a:solidFill>
                  <a:schemeClr val="dk1"/>
                </a:solidFill>
              </a:rPr>
              <a:t> 0.5606211890946229 </a:t>
            </a:r>
            <a:endParaRPr sz="1800">
              <a:solidFill>
                <a:schemeClr val="dk1"/>
              </a:solidFill>
            </a:endParaRPr>
          </a:p>
          <a:p>
            <a:pPr indent="-228600" lvl="0" marL="457200" marR="457200" rtl="0" algn="l">
              <a:spcBef>
                <a:spcPts val="0"/>
              </a:spcBef>
              <a:spcAft>
                <a:spcPts val="0"/>
              </a:spcAft>
              <a:buClr>
                <a:schemeClr val="dk1"/>
              </a:buClr>
              <a:buSzPts val="1800"/>
              <a:buFont typeface="Arial"/>
              <a:buNone/>
            </a:pPr>
            <a:r>
              <a:rPr b="1" lang="en" sz="1800">
                <a:solidFill>
                  <a:schemeClr val="dk1"/>
                </a:solidFill>
              </a:rPr>
              <a:t>Average F1-Score: </a:t>
            </a:r>
            <a:r>
              <a:rPr lang="en" sz="1800">
                <a:solidFill>
                  <a:schemeClr val="dk1"/>
                </a:solidFill>
              </a:rPr>
              <a:t>0.57428820284156</a:t>
            </a:r>
            <a:endParaRPr sz="1800">
              <a:solidFill>
                <a:schemeClr val="dk1"/>
              </a:solidFill>
            </a:endParaRPr>
          </a:p>
          <a:p>
            <a:pPr indent="0" lvl="0" marL="0" rtl="0" algn="l">
              <a:spcBef>
                <a:spcPts val="0"/>
              </a:spcBef>
              <a:spcAft>
                <a:spcPts val="1200"/>
              </a:spcAft>
              <a:buNone/>
            </a:pPr>
            <a:r>
              <a:t/>
            </a:r>
            <a:endParaRPr/>
          </a:p>
        </p:txBody>
      </p:sp>
      <p:sp>
        <p:nvSpPr>
          <p:cNvPr id="95" name="Google Shape;95;p18"/>
          <p:cNvSpPr txBox="1"/>
          <p:nvPr/>
        </p:nvSpPr>
        <p:spPr>
          <a:xfrm>
            <a:off x="753125" y="2935500"/>
            <a:ext cx="5631300" cy="1736100"/>
          </a:xfrm>
          <a:prstGeom prst="rect">
            <a:avLst/>
          </a:prstGeom>
          <a:noFill/>
          <a:ln>
            <a:noFill/>
          </a:ln>
        </p:spPr>
        <p:txBody>
          <a:bodyPr anchorCtr="0" anchor="t" bIns="91425" lIns="91425" spcFirstLastPara="1" rIns="91425" wrap="square" tIns="91425">
            <a:spAutoFit/>
          </a:bodyPr>
          <a:lstStyle/>
          <a:p>
            <a:pPr indent="0" lvl="0" marL="0" marR="457200" rtl="0" algn="l">
              <a:lnSpc>
                <a:spcPct val="115000"/>
              </a:lnSpc>
              <a:spcBef>
                <a:spcPts val="0"/>
              </a:spcBef>
              <a:spcAft>
                <a:spcPts val="0"/>
              </a:spcAft>
              <a:buNone/>
            </a:pPr>
            <a:r>
              <a:rPr b="1" lang="en" sz="1800" u="sng">
                <a:solidFill>
                  <a:schemeClr val="dk1"/>
                </a:solidFill>
              </a:rPr>
              <a:t>Logistic Regression</a:t>
            </a:r>
            <a:r>
              <a:rPr lang="en" sz="1800">
                <a:solidFill>
                  <a:schemeClr val="dk1"/>
                </a:solidFill>
              </a:rPr>
              <a:t> with </a:t>
            </a:r>
            <a:r>
              <a:rPr lang="en" sz="1800">
                <a:solidFill>
                  <a:schemeClr val="dk1"/>
                </a:solidFill>
              </a:rPr>
              <a:t>Word2Vec</a:t>
            </a:r>
            <a:r>
              <a:rPr b="1" lang="en" sz="1800">
                <a:solidFill>
                  <a:schemeClr val="dk1"/>
                </a:solidFill>
              </a:rPr>
              <a:t>:</a:t>
            </a:r>
            <a:endParaRPr b="1" sz="1800">
              <a:solidFill>
                <a:schemeClr val="dk1"/>
              </a:solidFill>
            </a:endParaRPr>
          </a:p>
          <a:p>
            <a:pPr indent="0" lvl="0" marL="0" marR="457200" rtl="0" algn="l">
              <a:lnSpc>
                <a:spcPct val="115000"/>
              </a:lnSpc>
              <a:spcBef>
                <a:spcPts val="0"/>
              </a:spcBef>
              <a:spcAft>
                <a:spcPts val="0"/>
              </a:spcAft>
              <a:buNone/>
            </a:pPr>
            <a:r>
              <a:rPr b="1" lang="en" sz="1800">
                <a:solidFill>
                  <a:schemeClr val="dk1"/>
                </a:solidFill>
              </a:rPr>
              <a:t>Average Accuracy: </a:t>
            </a:r>
            <a:r>
              <a:rPr lang="en" sz="1800">
                <a:solidFill>
                  <a:schemeClr val="dk1"/>
                </a:solidFill>
              </a:rPr>
              <a:t>0.7211560020951999 </a:t>
            </a:r>
            <a:endParaRPr sz="1800">
              <a:solidFill>
                <a:schemeClr val="dk1"/>
              </a:solidFill>
            </a:endParaRPr>
          </a:p>
          <a:p>
            <a:pPr indent="0" lvl="0" marL="0" marR="457200" rtl="0" algn="l">
              <a:lnSpc>
                <a:spcPct val="115000"/>
              </a:lnSpc>
              <a:spcBef>
                <a:spcPts val="0"/>
              </a:spcBef>
              <a:spcAft>
                <a:spcPts val="0"/>
              </a:spcAft>
              <a:buNone/>
            </a:pPr>
            <a:r>
              <a:rPr b="1" lang="en" sz="1800">
                <a:solidFill>
                  <a:schemeClr val="dk1"/>
                </a:solidFill>
              </a:rPr>
              <a:t>Average Precision:</a:t>
            </a:r>
            <a:r>
              <a:rPr lang="en" sz="1800">
                <a:solidFill>
                  <a:schemeClr val="dk1"/>
                </a:solidFill>
              </a:rPr>
              <a:t> 0.67</a:t>
            </a:r>
            <a:endParaRPr sz="1800">
              <a:solidFill>
                <a:schemeClr val="dk1"/>
              </a:solidFill>
            </a:endParaRPr>
          </a:p>
          <a:p>
            <a:pPr indent="0" lvl="0" marL="0" marR="457200" rtl="0" algn="l">
              <a:lnSpc>
                <a:spcPct val="115000"/>
              </a:lnSpc>
              <a:spcBef>
                <a:spcPts val="0"/>
              </a:spcBef>
              <a:spcAft>
                <a:spcPts val="0"/>
              </a:spcAft>
              <a:buNone/>
            </a:pPr>
            <a:r>
              <a:rPr b="1" lang="en" sz="1800">
                <a:solidFill>
                  <a:schemeClr val="dk1"/>
                </a:solidFill>
              </a:rPr>
              <a:t>Average Recall: </a:t>
            </a:r>
            <a:r>
              <a:rPr lang="en" sz="1800">
                <a:solidFill>
                  <a:schemeClr val="dk1"/>
                </a:solidFill>
              </a:rPr>
              <a:t>0.49</a:t>
            </a:r>
            <a:endParaRPr sz="1800">
              <a:solidFill>
                <a:schemeClr val="dk1"/>
              </a:solidFill>
            </a:endParaRPr>
          </a:p>
          <a:p>
            <a:pPr indent="0" lvl="0" marL="0" marR="457200" rtl="0" algn="l">
              <a:lnSpc>
                <a:spcPct val="115000"/>
              </a:lnSpc>
              <a:spcBef>
                <a:spcPts val="0"/>
              </a:spcBef>
              <a:spcAft>
                <a:spcPts val="0"/>
              </a:spcAft>
              <a:buNone/>
            </a:pPr>
            <a:r>
              <a:rPr b="1" lang="en" sz="1800">
                <a:solidFill>
                  <a:schemeClr val="dk1"/>
                </a:solidFill>
              </a:rPr>
              <a:t>Average F1-Score: </a:t>
            </a:r>
            <a:r>
              <a:rPr lang="en" sz="1800">
                <a:solidFill>
                  <a:schemeClr val="dk1"/>
                </a:solidFill>
              </a:rPr>
              <a:t>0.57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84425"/>
            <a:ext cx="6090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Naive Bayes Vs. Logistic Regression</a:t>
            </a:r>
            <a:endParaRPr/>
          </a:p>
        </p:txBody>
      </p:sp>
      <p:sp>
        <p:nvSpPr>
          <p:cNvPr id="101" name="Google Shape;101;p19"/>
          <p:cNvSpPr txBox="1"/>
          <p:nvPr>
            <p:ph idx="1" type="body"/>
          </p:nvPr>
        </p:nvSpPr>
        <p:spPr>
          <a:xfrm>
            <a:off x="406500" y="3671650"/>
            <a:ext cx="2808000" cy="989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800">
                <a:highlight>
                  <a:srgbClr val="FFF2CC"/>
                </a:highlight>
              </a:rPr>
              <a:t>5891</a:t>
            </a:r>
            <a:r>
              <a:rPr b="1" lang="en" sz="1800">
                <a:highlight>
                  <a:srgbClr val="FFF2CC"/>
                </a:highlight>
              </a:rPr>
              <a:t> False Positives</a:t>
            </a:r>
            <a:endParaRPr b="1" sz="1800">
              <a:highlight>
                <a:srgbClr val="FFF2CC"/>
              </a:highlight>
            </a:endParaRPr>
          </a:p>
          <a:p>
            <a:pPr indent="0" lvl="0" marL="0" rtl="0" algn="l">
              <a:lnSpc>
                <a:spcPct val="100000"/>
              </a:lnSpc>
              <a:spcBef>
                <a:spcPts val="0"/>
              </a:spcBef>
              <a:spcAft>
                <a:spcPts val="0"/>
              </a:spcAft>
              <a:buClr>
                <a:schemeClr val="dk1"/>
              </a:buClr>
              <a:buSzPts val="1100"/>
              <a:buFont typeface="Arial"/>
              <a:buNone/>
            </a:pPr>
            <a:r>
              <a:rPr b="1" lang="en" sz="1800"/>
              <a:t>6941 False Negatives</a:t>
            </a:r>
            <a:endParaRPr sz="1400">
              <a:solidFill>
                <a:schemeClr val="dk1"/>
              </a:solidFill>
            </a:endParaRPr>
          </a:p>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546725" y="1174375"/>
            <a:ext cx="3000000" cy="2445943"/>
          </a:xfrm>
          <a:prstGeom prst="rect">
            <a:avLst/>
          </a:prstGeom>
          <a:noFill/>
          <a:ln>
            <a:noFill/>
          </a:ln>
        </p:spPr>
      </p:pic>
      <p:pic>
        <p:nvPicPr>
          <p:cNvPr id="103" name="Google Shape;103;p19"/>
          <p:cNvPicPr preferRelativeResize="0"/>
          <p:nvPr/>
        </p:nvPicPr>
        <p:blipFill>
          <a:blip r:embed="rId4">
            <a:alphaModFix/>
          </a:blip>
          <a:stretch>
            <a:fillRect/>
          </a:stretch>
        </p:blipFill>
        <p:spPr>
          <a:xfrm>
            <a:off x="5148575" y="1174375"/>
            <a:ext cx="2807999" cy="2288614"/>
          </a:xfrm>
          <a:prstGeom prst="rect">
            <a:avLst/>
          </a:prstGeom>
          <a:noFill/>
          <a:ln>
            <a:noFill/>
          </a:ln>
        </p:spPr>
      </p:pic>
      <p:sp>
        <p:nvSpPr>
          <p:cNvPr id="104" name="Google Shape;104;p19"/>
          <p:cNvSpPr txBox="1"/>
          <p:nvPr/>
        </p:nvSpPr>
        <p:spPr>
          <a:xfrm>
            <a:off x="5220525" y="36716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3789 False Positives</a:t>
            </a:r>
            <a:endParaRPr b="1" sz="1800">
              <a:solidFill>
                <a:schemeClr val="dk2"/>
              </a:solidFill>
            </a:endParaRPr>
          </a:p>
          <a:p>
            <a:pPr indent="0" lvl="0" marL="0" rtl="0" algn="l">
              <a:spcBef>
                <a:spcPts val="0"/>
              </a:spcBef>
              <a:spcAft>
                <a:spcPts val="0"/>
              </a:spcAft>
              <a:buNone/>
            </a:pPr>
            <a:r>
              <a:rPr b="1" lang="en" sz="1800">
                <a:solidFill>
                  <a:schemeClr val="dk2"/>
                </a:solidFill>
              </a:rPr>
              <a:t>7514 False Negatives</a:t>
            </a:r>
            <a:endParaRPr>
              <a:solidFill>
                <a:schemeClr val="dk1"/>
              </a:solidFill>
            </a:endParaRPr>
          </a:p>
        </p:txBody>
      </p:sp>
      <p:sp>
        <p:nvSpPr>
          <p:cNvPr id="105" name="Google Shape;105;p19"/>
          <p:cNvSpPr/>
          <p:nvPr/>
        </p:nvSpPr>
        <p:spPr>
          <a:xfrm>
            <a:off x="3546725" y="1395000"/>
            <a:ext cx="496500" cy="316500"/>
          </a:xfrm>
          <a:prstGeom prst="leftArrow">
            <a:avLst>
              <a:gd fmla="val 50000" name="adj1"/>
              <a:gd fmla="val 50000" name="adj2"/>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endParaRPr>
          </a:p>
        </p:txBody>
      </p:sp>
      <p:sp>
        <p:nvSpPr>
          <p:cNvPr id="106" name="Google Shape;106;p19"/>
          <p:cNvSpPr/>
          <p:nvPr/>
        </p:nvSpPr>
        <p:spPr>
          <a:xfrm>
            <a:off x="7956575" y="1316325"/>
            <a:ext cx="496500" cy="316500"/>
          </a:xfrm>
          <a:prstGeom prst="leftArrow">
            <a:avLst>
              <a:gd fmla="val 50000" name="adj1"/>
              <a:gd fmla="val 50000" name="adj2"/>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Sentence - BERT A.K.A. Siamese BERT</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initial plan was to use BERT to conduct a semantic analysis of each question and then compare the similarities between the analysis of question 1 and question 2. </a:t>
            </a:r>
            <a:endParaRPr/>
          </a:p>
          <a:p>
            <a:pPr indent="0" lvl="0" marL="0" rtl="0" algn="l">
              <a:spcBef>
                <a:spcPts val="1200"/>
              </a:spcBef>
              <a:spcAft>
                <a:spcPts val="0"/>
              </a:spcAft>
              <a:buNone/>
            </a:pPr>
            <a:r>
              <a:rPr lang="en"/>
              <a:t>Turns out SBERT does this, does it better AND does it faster (saving us critical processing time). </a:t>
            </a:r>
            <a:endParaRPr/>
          </a:p>
          <a:p>
            <a:pPr indent="0" lvl="0" marL="0" rtl="0" algn="l">
              <a:spcBef>
                <a:spcPts val="1200"/>
              </a:spcBef>
              <a:spcAft>
                <a:spcPts val="1200"/>
              </a:spcAft>
              <a:buNone/>
            </a:pPr>
            <a:r>
              <a:rPr lang="en"/>
              <a:t>This approach was going to take 10 hours on Google Colab Pro, and 30 hours without it (Colab times out at 12 hours). Luckily we were able to get it working on Mo’s computer with a computation time of 2.5 hours.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Siamese BERT</a:t>
            </a:r>
            <a:endParaRPr/>
          </a:p>
        </p:txBody>
      </p:sp>
      <p:sp>
        <p:nvSpPr>
          <p:cNvPr id="118" name="Google Shape;118;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Lets go over SBERT.</a:t>
            </a:r>
            <a:endParaRPr/>
          </a:p>
          <a:p>
            <a:pPr indent="0" lvl="0" marL="0" rtl="0" algn="l">
              <a:spcBef>
                <a:spcPts val="1200"/>
              </a:spcBef>
              <a:spcAft>
                <a:spcPts val="0"/>
              </a:spcAft>
              <a:buNone/>
            </a:pPr>
            <a:r>
              <a:rPr lang="en"/>
              <a:t>IT takes 2 sentences and performs the BERT </a:t>
            </a:r>
            <a:r>
              <a:rPr lang="en"/>
              <a:t>analysis</a:t>
            </a:r>
            <a:r>
              <a:rPr lang="en"/>
              <a:t> and Bi-Encoding (faster that BERT’s cross encoding)</a:t>
            </a:r>
            <a:endParaRPr/>
          </a:p>
          <a:p>
            <a:pPr indent="0" lvl="0" marL="0" rtl="0" algn="l">
              <a:spcBef>
                <a:spcPts val="1200"/>
              </a:spcBef>
              <a:spcAft>
                <a:spcPts val="0"/>
              </a:spcAft>
              <a:buNone/>
            </a:pPr>
            <a:r>
              <a:rPr lang="en"/>
              <a:t>The transformation function is much better than BERT’s because while BERT grasps only topic, SBERT maps sentences into a vector space.</a:t>
            </a:r>
            <a:endParaRPr/>
          </a:p>
          <a:p>
            <a:pPr indent="0" lvl="0" marL="0" rtl="0" algn="l">
              <a:spcBef>
                <a:spcPts val="1200"/>
              </a:spcBef>
              <a:spcAft>
                <a:spcPts val="0"/>
              </a:spcAft>
              <a:buNone/>
            </a:pPr>
            <a:r>
              <a:rPr lang="en"/>
              <a:t>The pooling step is crucial to keep the the BERT output’s the same length. This allows the cosine similarity to have a more useable value.</a:t>
            </a:r>
            <a:endParaRPr/>
          </a:p>
          <a:p>
            <a:pPr indent="0" lvl="0" marL="0" rtl="0" algn="l">
              <a:spcBef>
                <a:spcPts val="120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4124750" y="139352"/>
            <a:ext cx="4790626" cy="4629599"/>
          </a:xfrm>
          <a:prstGeom prst="rect">
            <a:avLst/>
          </a:prstGeom>
          <a:noFill/>
          <a:ln>
            <a:noFill/>
          </a:ln>
        </p:spPr>
      </p:pic>
      <p:sp>
        <p:nvSpPr>
          <p:cNvPr id="120" name="Google Shape;120;p21"/>
          <p:cNvSpPr txBox="1"/>
          <p:nvPr/>
        </p:nvSpPr>
        <p:spPr>
          <a:xfrm>
            <a:off x="4446075" y="4498400"/>
            <a:ext cx="436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Source:</a:t>
            </a:r>
            <a:endParaRPr sz="1200"/>
          </a:p>
          <a:p>
            <a:pPr indent="0" lvl="0" marL="0" rtl="0" algn="l">
              <a:spcBef>
                <a:spcPts val="0"/>
              </a:spcBef>
              <a:spcAft>
                <a:spcPts val="0"/>
              </a:spcAft>
              <a:buNone/>
            </a:pPr>
            <a:r>
              <a:rPr lang="en" sz="1200"/>
              <a:t>https://www.linkedin.com/pulse/why-does-bert-stand-out-sea-sentence-embedding-models-bhaskar-t-bi6wc/</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