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5"/>
  </p:notesMasterIdLst>
  <p:sldIdLst>
    <p:sldId id="256" r:id="rId2"/>
    <p:sldId id="258" r:id="rId3"/>
    <p:sldId id="261" r:id="rId4"/>
    <p:sldId id="295" r:id="rId5"/>
    <p:sldId id="296" r:id="rId6"/>
    <p:sldId id="262" r:id="rId7"/>
    <p:sldId id="297" r:id="rId8"/>
    <p:sldId id="257" r:id="rId9"/>
    <p:sldId id="266" r:id="rId10"/>
    <p:sldId id="299" r:id="rId11"/>
    <p:sldId id="302" r:id="rId12"/>
    <p:sldId id="301" r:id="rId13"/>
    <p:sldId id="303" r:id="rId14"/>
    <p:sldId id="300" r:id="rId15"/>
    <p:sldId id="304" r:id="rId16"/>
    <p:sldId id="305" r:id="rId17"/>
    <p:sldId id="306" r:id="rId18"/>
    <p:sldId id="308" r:id="rId19"/>
    <p:sldId id="309" r:id="rId20"/>
    <p:sldId id="310" r:id="rId21"/>
    <p:sldId id="311" r:id="rId22"/>
    <p:sldId id="312" r:id="rId23"/>
    <p:sldId id="264" r:id="rId24"/>
  </p:sldIdLst>
  <p:sldSz cx="9144000" cy="5143500" type="screen16x9"/>
  <p:notesSz cx="6858000" cy="9144000"/>
  <p:embeddedFontLst>
    <p:embeddedFont>
      <p:font typeface="Josefin Slab SemiBold" pitchFamily="2" charset="0"/>
      <p:regular r:id="rId26"/>
      <p:bold r:id="rId27"/>
      <p:italic r:id="rId28"/>
      <p:boldItalic r:id="rId29"/>
    </p:embeddedFont>
    <p:embeddedFont>
      <p:font typeface="Lato" panose="020F0502020204030203" pitchFamily="34" charset="0"/>
      <p:regular r:id="rId30"/>
      <p:bold r:id="rId31"/>
      <p:italic r:id="rId32"/>
      <p:boldItalic r:id="rId33"/>
    </p:embeddedFont>
    <p:embeddedFont>
      <p:font typeface="Montserrat" panose="00000500000000000000" pitchFamily="2" charset="0"/>
      <p:regular r:id="rId34"/>
      <p:bold r:id="rId35"/>
      <p:italic r:id="rId36"/>
      <p:boldItalic r:id="rId37"/>
    </p:embeddedFont>
    <p:embeddedFont>
      <p:font typeface="Raleway" pitchFamily="2" charset="0"/>
      <p:regular r:id="rId38"/>
      <p:bold r:id="rId39"/>
      <p:italic r:id="rId40"/>
      <p:boldItalic r:id="rId41"/>
    </p:embeddedFont>
    <p:embeddedFont>
      <p:font typeface="Source Sans Pro" panose="020B050303040302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198620-0B61-436A-92D9-49F634CF88CD}">
  <a:tblStyle styleId="{68198620-0B61-436A-92D9-49F634CF88C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100" d="100"/>
          <a:sy n="100" d="100"/>
        </p:scale>
        <p:origin x="211" y="72"/>
      </p:cViewPr>
      <p:guideLst/>
    </p:cSldViewPr>
  </p:slideViewPr>
  <p:notesTextViewPr>
    <p:cViewPr>
      <p:scale>
        <a:sx n="1" d="1"/>
        <a:sy n="1" d="1"/>
      </p:scale>
      <p:origin x="0" y="0"/>
    </p:cViewPr>
  </p:notesTextViewPr>
  <p:sorterViewPr>
    <p:cViewPr>
      <p:scale>
        <a:sx n="100" d="100"/>
        <a:sy n="100" d="100"/>
      </p:scale>
      <p:origin x="0" y="-20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e38dc7bb6a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e38dc7bb6a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0" i="0" dirty="0">
                <a:solidFill>
                  <a:srgbClr val="0B0318"/>
                </a:solidFill>
                <a:effectLst/>
                <a:latin typeface="+mj-lt"/>
              </a:rPr>
              <a:t>The data step is where data is created, imported, modified, merged, or calculated.</a:t>
            </a:r>
          </a:p>
          <a:p>
            <a:pPr marL="0" lvl="0" indent="0" algn="l" rtl="0">
              <a:spcBef>
                <a:spcPts val="0"/>
              </a:spcBef>
              <a:spcAft>
                <a:spcPts val="0"/>
              </a:spcAft>
              <a:buNone/>
            </a:pPr>
            <a:r>
              <a:rPr lang="en-GB" b="0" i="0" dirty="0">
                <a:solidFill>
                  <a:srgbClr val="000000"/>
                </a:solidFill>
                <a:effectLst/>
                <a:latin typeface="+mj-lt"/>
              </a:rPr>
              <a:t>We use the PROCs to </a:t>
            </a:r>
            <a:r>
              <a:rPr lang="en-GB" b="0" i="0" dirty="0" err="1">
                <a:solidFill>
                  <a:srgbClr val="000000"/>
                </a:solidFill>
                <a:effectLst/>
                <a:latin typeface="+mj-lt"/>
              </a:rPr>
              <a:t>analyze</a:t>
            </a:r>
            <a:r>
              <a:rPr lang="en-GB" b="0" i="0" dirty="0">
                <a:solidFill>
                  <a:srgbClr val="000000"/>
                </a:solidFill>
                <a:effectLst/>
                <a:latin typeface="+mj-lt"/>
              </a:rPr>
              <a:t> the data in a SAS data set, produce formatted reports or other results, or provide ways to manage SAS files</a:t>
            </a:r>
            <a:endParaRPr dirty="0">
              <a:latin typeface="+mj-l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3906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0696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2981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9678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3017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0110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04835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4339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043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9163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e1886a29ab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e1886a29ab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9436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8383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8724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e38dc7bb6a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e38dc7bb6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4481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0417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2184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e38dc7bb6a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e38dc7bb6a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2"/>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9" name="Google Shape;69;p2"/>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BLANK_1_1_1_1_1_1_1_1_1">
    <p:spTree>
      <p:nvGrpSpPr>
        <p:cNvPr id="1"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2450700" y="3072854"/>
            <a:ext cx="4242600" cy="61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2" name="Google Shape;72;p3"/>
          <p:cNvSpPr txBox="1">
            <a:spLocks noGrp="1"/>
          </p:cNvSpPr>
          <p:nvPr>
            <p:ph type="title" idx="2" hasCustomPrompt="1"/>
          </p:nvPr>
        </p:nvSpPr>
        <p:spPr>
          <a:xfrm>
            <a:off x="3995121" y="1227576"/>
            <a:ext cx="1157400" cy="11574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3"/>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4" name="Google Shape;74;p3"/>
          <p:cNvGrpSpPr/>
          <p:nvPr/>
        </p:nvGrpSpPr>
        <p:grpSpPr>
          <a:xfrm flipH="1">
            <a:off x="7153751" y="4056822"/>
            <a:ext cx="2074949" cy="962378"/>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 name="Google Shape;84;p3"/>
          <p:cNvGrpSpPr/>
          <p:nvPr/>
        </p:nvGrpSpPr>
        <p:grpSpPr>
          <a:xfrm flipH="1">
            <a:off x="323625" y="3807546"/>
            <a:ext cx="1138350" cy="1418750"/>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flipH="1">
            <a:off x="210775" y="4159825"/>
            <a:ext cx="929375" cy="10578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6993948" y="5750"/>
            <a:ext cx="1195349" cy="1078296"/>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a:off x="7810151" y="-104276"/>
            <a:ext cx="1129225" cy="143925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3"/>
          <p:cNvGrpSpPr/>
          <p:nvPr/>
        </p:nvGrpSpPr>
        <p:grpSpPr>
          <a:xfrm rot="10800000" flipH="1">
            <a:off x="-784112" y="147249"/>
            <a:ext cx="1138350" cy="1418750"/>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rot="10800000" flipH="1">
            <a:off x="-370081" y="-96211"/>
            <a:ext cx="1138350" cy="1418750"/>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rot="10800000" flipH="1">
            <a:off x="70117" y="-395120"/>
            <a:ext cx="1138350" cy="1418750"/>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07" name="Google Shape;107;p4"/>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200"/>
            </a:lvl1pPr>
            <a:lvl2pPr marL="914400" lvl="1" indent="-317500" rtl="0">
              <a:lnSpc>
                <a:spcPct val="100000"/>
              </a:lnSpc>
              <a:spcBef>
                <a:spcPts val="1600"/>
              </a:spcBef>
              <a:spcAft>
                <a:spcPts val="0"/>
              </a:spcAft>
              <a:buSzPts val="1400"/>
              <a:buFont typeface="Raleway"/>
              <a:buChar char="○"/>
              <a:defRPr/>
            </a:lvl2pPr>
            <a:lvl3pPr marL="1371600" lvl="2" indent="-317500" rtl="0">
              <a:lnSpc>
                <a:spcPct val="100000"/>
              </a:lnSpc>
              <a:spcBef>
                <a:spcPts val="1600"/>
              </a:spcBef>
              <a:spcAft>
                <a:spcPts val="0"/>
              </a:spcAft>
              <a:buSzPts val="1400"/>
              <a:buFont typeface="Raleway"/>
              <a:buChar char="■"/>
              <a:defRPr/>
            </a:lvl3pPr>
            <a:lvl4pPr marL="1828800" lvl="3" indent="-317500" rtl="0">
              <a:lnSpc>
                <a:spcPct val="100000"/>
              </a:lnSpc>
              <a:spcBef>
                <a:spcPts val="1600"/>
              </a:spcBef>
              <a:spcAft>
                <a:spcPts val="0"/>
              </a:spcAft>
              <a:buSzPts val="1400"/>
              <a:buFont typeface="Raleway"/>
              <a:buChar char="●"/>
              <a:defRPr/>
            </a:lvl4pPr>
            <a:lvl5pPr marL="2286000" lvl="4" indent="-317500" rtl="0">
              <a:lnSpc>
                <a:spcPct val="100000"/>
              </a:lnSpc>
              <a:spcBef>
                <a:spcPts val="1600"/>
              </a:spcBef>
              <a:spcAft>
                <a:spcPts val="0"/>
              </a:spcAft>
              <a:buSzPts val="1400"/>
              <a:buFont typeface="Raleway"/>
              <a:buChar char="○"/>
              <a:defRPr/>
            </a:lvl5pPr>
            <a:lvl6pPr marL="2743200" lvl="5" indent="-317500" rtl="0">
              <a:lnSpc>
                <a:spcPct val="100000"/>
              </a:lnSpc>
              <a:spcBef>
                <a:spcPts val="1600"/>
              </a:spcBef>
              <a:spcAft>
                <a:spcPts val="0"/>
              </a:spcAft>
              <a:buSzPts val="1400"/>
              <a:buFont typeface="Raleway"/>
              <a:buChar char="■"/>
              <a:defRPr/>
            </a:lvl6pPr>
            <a:lvl7pPr marL="3200400" lvl="6" indent="-317500" rtl="0">
              <a:lnSpc>
                <a:spcPct val="100000"/>
              </a:lnSpc>
              <a:spcBef>
                <a:spcPts val="1600"/>
              </a:spcBef>
              <a:spcAft>
                <a:spcPts val="0"/>
              </a:spcAft>
              <a:buSzPts val="1400"/>
              <a:buFont typeface="Raleway"/>
              <a:buChar char="●"/>
              <a:defRPr/>
            </a:lvl7pPr>
            <a:lvl8pPr marL="3657600" lvl="7" indent="-317500" rtl="0">
              <a:lnSpc>
                <a:spcPct val="100000"/>
              </a:lnSpc>
              <a:spcBef>
                <a:spcPts val="1600"/>
              </a:spcBef>
              <a:spcAft>
                <a:spcPts val="0"/>
              </a:spcAft>
              <a:buSzPts val="1400"/>
              <a:buFont typeface="Raleway"/>
              <a:buChar char="○"/>
              <a:defRPr/>
            </a:lvl8pPr>
            <a:lvl9pPr marL="4114800" lvl="8" indent="-317500" rtl="0">
              <a:lnSpc>
                <a:spcPct val="100000"/>
              </a:lnSpc>
              <a:spcBef>
                <a:spcPts val="1600"/>
              </a:spcBef>
              <a:spcAft>
                <a:spcPts val="1600"/>
              </a:spcAft>
              <a:buSzPts val="1400"/>
              <a:buFont typeface="Raleway"/>
              <a:buChar char="■"/>
              <a:defRPr/>
            </a:lvl9pPr>
          </a:lstStyle>
          <a:p>
            <a:endParaRPr/>
          </a:p>
        </p:txBody>
      </p:sp>
      <p:sp>
        <p:nvSpPr>
          <p:cNvPr id="108" name="Google Shape;108;p4"/>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SemiBold"/>
                <a:ea typeface="Josefin Slab SemiBold"/>
                <a:cs typeface="Josefin Slab SemiBold"/>
                <a:sym typeface="Josefin Slab SemiBold"/>
              </a:defRPr>
            </a:lvl1pPr>
            <a:lvl2pPr lvl="1">
              <a:buNone/>
              <a:defRPr>
                <a:solidFill>
                  <a:srgbClr val="434343"/>
                </a:solidFill>
                <a:latin typeface="Josefin Slab SemiBold"/>
                <a:ea typeface="Josefin Slab SemiBold"/>
                <a:cs typeface="Josefin Slab SemiBold"/>
                <a:sym typeface="Josefin Slab SemiBold"/>
              </a:defRPr>
            </a:lvl2pPr>
            <a:lvl3pPr lvl="2">
              <a:buNone/>
              <a:defRPr>
                <a:solidFill>
                  <a:srgbClr val="434343"/>
                </a:solidFill>
                <a:latin typeface="Josefin Slab SemiBold"/>
                <a:ea typeface="Josefin Slab SemiBold"/>
                <a:cs typeface="Josefin Slab SemiBold"/>
                <a:sym typeface="Josefin Slab SemiBold"/>
              </a:defRPr>
            </a:lvl3pPr>
            <a:lvl4pPr lvl="3">
              <a:buNone/>
              <a:defRPr>
                <a:solidFill>
                  <a:srgbClr val="434343"/>
                </a:solidFill>
                <a:latin typeface="Josefin Slab SemiBold"/>
                <a:ea typeface="Josefin Slab SemiBold"/>
                <a:cs typeface="Josefin Slab SemiBold"/>
                <a:sym typeface="Josefin Slab SemiBold"/>
              </a:defRPr>
            </a:lvl4pPr>
            <a:lvl5pPr lvl="4">
              <a:buNone/>
              <a:defRPr>
                <a:solidFill>
                  <a:srgbClr val="434343"/>
                </a:solidFill>
                <a:latin typeface="Josefin Slab SemiBold"/>
                <a:ea typeface="Josefin Slab SemiBold"/>
                <a:cs typeface="Josefin Slab SemiBold"/>
                <a:sym typeface="Josefin Slab SemiBold"/>
              </a:defRPr>
            </a:lvl5pPr>
            <a:lvl6pPr lvl="5">
              <a:buNone/>
              <a:defRPr>
                <a:solidFill>
                  <a:srgbClr val="434343"/>
                </a:solidFill>
                <a:latin typeface="Josefin Slab SemiBold"/>
                <a:ea typeface="Josefin Slab SemiBold"/>
                <a:cs typeface="Josefin Slab SemiBold"/>
                <a:sym typeface="Josefin Slab SemiBold"/>
              </a:defRPr>
            </a:lvl6pPr>
            <a:lvl7pPr lvl="6">
              <a:buNone/>
              <a:defRPr>
                <a:solidFill>
                  <a:srgbClr val="434343"/>
                </a:solidFill>
                <a:latin typeface="Josefin Slab SemiBold"/>
                <a:ea typeface="Josefin Slab SemiBold"/>
                <a:cs typeface="Josefin Slab SemiBold"/>
                <a:sym typeface="Josefin Slab SemiBold"/>
              </a:defRPr>
            </a:lvl7pPr>
            <a:lvl8pPr lvl="7">
              <a:buNone/>
              <a:defRPr>
                <a:solidFill>
                  <a:srgbClr val="434343"/>
                </a:solidFill>
                <a:latin typeface="Josefin Slab SemiBold"/>
                <a:ea typeface="Josefin Slab SemiBold"/>
                <a:cs typeface="Josefin Slab SemiBold"/>
                <a:sym typeface="Josefin Slab SemiBold"/>
              </a:defRPr>
            </a:lvl8pPr>
            <a:lvl9pPr lvl="8">
              <a:buNone/>
              <a:defRPr>
                <a:solidFill>
                  <a:srgbClr val="434343"/>
                </a:solidFill>
                <a:latin typeface="Josefin Slab SemiBold"/>
                <a:ea typeface="Josefin Slab SemiBold"/>
                <a:cs typeface="Josefin Slab SemiBold"/>
                <a:sym typeface="Josefin Slab SemiBold"/>
              </a:defRPr>
            </a:lvl9pPr>
          </a:lstStyle>
          <a:p>
            <a:pPr marL="0" lvl="0" indent="0" algn="l" rtl="0">
              <a:spcBef>
                <a:spcPts val="0"/>
              </a:spcBef>
              <a:spcAft>
                <a:spcPts val="0"/>
              </a:spcAft>
              <a:buNone/>
            </a:pPr>
            <a:fld id="{00000000-1234-1234-1234-123412341234}" type="slidenum">
              <a:rPr lang="en"/>
              <a:t>‹N›</a:t>
            </a:fld>
            <a:endParaRPr/>
          </a:p>
        </p:txBody>
      </p:sp>
      <p:grpSp>
        <p:nvGrpSpPr>
          <p:cNvPr id="109" name="Google Shape;109;p4"/>
          <p:cNvGrpSpPr/>
          <p:nvPr/>
        </p:nvGrpSpPr>
        <p:grpSpPr>
          <a:xfrm>
            <a:off x="7754575" y="3807546"/>
            <a:ext cx="1138350" cy="1418750"/>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4"/>
          <p:cNvGrpSpPr/>
          <p:nvPr/>
        </p:nvGrpSpPr>
        <p:grpSpPr>
          <a:xfrm>
            <a:off x="7619075" y="-472615"/>
            <a:ext cx="1623175" cy="143925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 name="Google Shape;119;p4"/>
          <p:cNvGrpSpPr/>
          <p:nvPr/>
        </p:nvGrpSpPr>
        <p:grpSpPr>
          <a:xfrm>
            <a:off x="8076400" y="4159825"/>
            <a:ext cx="929375" cy="10578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4"/>
          <p:cNvGrpSpPr/>
          <p:nvPr/>
        </p:nvGrpSpPr>
        <p:grpSpPr>
          <a:xfrm>
            <a:off x="-784112" y="3808068"/>
            <a:ext cx="1138350" cy="1418750"/>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571562" y="4051528"/>
            <a:ext cx="1138350" cy="1418750"/>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6"/>
        <p:cNvGrpSpPr/>
        <p:nvPr/>
      </p:nvGrpSpPr>
      <p:grpSpPr>
        <a:xfrm>
          <a:off x="0" y="0"/>
          <a:ext cx="0" cy="0"/>
          <a:chOff x="0" y="0"/>
          <a:chExt cx="0" cy="0"/>
        </a:xfrm>
      </p:grpSpPr>
      <p:grpSp>
        <p:nvGrpSpPr>
          <p:cNvPr id="177" name="Google Shape;177;p7"/>
          <p:cNvGrpSpPr/>
          <p:nvPr/>
        </p:nvGrpSpPr>
        <p:grpSpPr>
          <a:xfrm>
            <a:off x="-240841" y="4543828"/>
            <a:ext cx="2014791" cy="473128"/>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7"/>
          <p:cNvGrpSpPr/>
          <p:nvPr/>
        </p:nvGrpSpPr>
        <p:grpSpPr>
          <a:xfrm>
            <a:off x="-185941" y="4793793"/>
            <a:ext cx="2014791" cy="473128"/>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7"/>
          <p:cNvGrpSpPr/>
          <p:nvPr/>
        </p:nvGrpSpPr>
        <p:grpSpPr>
          <a:xfrm>
            <a:off x="-27101" y="9826"/>
            <a:ext cx="1697125" cy="576045"/>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 name="Google Shape;192;p7"/>
          <p:cNvGrpSpPr/>
          <p:nvPr/>
        </p:nvGrpSpPr>
        <p:grpSpPr>
          <a:xfrm flipH="1">
            <a:off x="7374534" y="76783"/>
            <a:ext cx="2014791" cy="473128"/>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7"/>
          <p:cNvGrpSpPr/>
          <p:nvPr/>
        </p:nvGrpSpPr>
        <p:grpSpPr>
          <a:xfrm flipH="1">
            <a:off x="7472034" y="479147"/>
            <a:ext cx="2014791" cy="473128"/>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7"/>
          <p:cNvGrpSpPr/>
          <p:nvPr/>
        </p:nvGrpSpPr>
        <p:grpSpPr>
          <a:xfrm rot="10800000" flipH="1">
            <a:off x="6230050" y="4537371"/>
            <a:ext cx="920275" cy="1078300"/>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7"/>
          <p:cNvGrpSpPr/>
          <p:nvPr/>
        </p:nvGrpSpPr>
        <p:grpSpPr>
          <a:xfrm rot="10800000" flipH="1">
            <a:off x="6724000" y="4140263"/>
            <a:ext cx="1129225" cy="143925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7"/>
          <p:cNvSpPr txBox="1">
            <a:spLocks noGrp="1"/>
          </p:cNvSpPr>
          <p:nvPr>
            <p:ph type="title"/>
          </p:nvPr>
        </p:nvSpPr>
        <p:spPr>
          <a:xfrm>
            <a:off x="706725" y="980400"/>
            <a:ext cx="4254600" cy="8664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05" name="Google Shape;205;p7"/>
          <p:cNvSpPr txBox="1">
            <a:spLocks noGrp="1"/>
          </p:cNvSpPr>
          <p:nvPr>
            <p:ph type="body" idx="1"/>
          </p:nvPr>
        </p:nvSpPr>
        <p:spPr>
          <a:xfrm>
            <a:off x="713325" y="1770600"/>
            <a:ext cx="4254600" cy="2468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6"/>
        <p:cNvGrpSpPr/>
        <p:nvPr/>
      </p:nvGrpSpPr>
      <p:grpSpPr>
        <a:xfrm>
          <a:off x="0" y="0"/>
          <a:ext cx="0" cy="0"/>
          <a:chOff x="0" y="0"/>
          <a:chExt cx="0" cy="0"/>
        </a:xfrm>
      </p:grpSpPr>
      <p:grpSp>
        <p:nvGrpSpPr>
          <p:cNvPr id="207" name="Google Shape;207;p8"/>
          <p:cNvGrpSpPr/>
          <p:nvPr/>
        </p:nvGrpSpPr>
        <p:grpSpPr>
          <a:xfrm>
            <a:off x="260351" y="2145759"/>
            <a:ext cx="289868" cy="852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8"/>
          <p:cNvGrpSpPr/>
          <p:nvPr/>
        </p:nvGrpSpPr>
        <p:grpSpPr>
          <a:xfrm>
            <a:off x="6514438" y="4556641"/>
            <a:ext cx="2808779" cy="1148975"/>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8"/>
          <p:cNvGrpSpPr/>
          <p:nvPr/>
        </p:nvGrpSpPr>
        <p:grpSpPr>
          <a:xfrm rot="-5400000">
            <a:off x="7480661" y="4711608"/>
            <a:ext cx="2014791" cy="71973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3" name="Google Shape;223;p8"/>
          <p:cNvGrpSpPr/>
          <p:nvPr/>
        </p:nvGrpSpPr>
        <p:grpSpPr>
          <a:xfrm rot="-5400000">
            <a:off x="7870685" y="4684474"/>
            <a:ext cx="2014791" cy="4691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8"/>
          <p:cNvGrpSpPr/>
          <p:nvPr/>
        </p:nvGrpSpPr>
        <p:grpSpPr>
          <a:xfrm>
            <a:off x="7619075" y="-472615"/>
            <a:ext cx="1623175" cy="143925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8"/>
          <p:cNvGrpSpPr/>
          <p:nvPr/>
        </p:nvGrpSpPr>
        <p:grpSpPr>
          <a:xfrm>
            <a:off x="6362038" y="4861441"/>
            <a:ext cx="2808779" cy="1148975"/>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8"/>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0" name="Google Shape;300;p13"/>
          <p:cNvSpPr txBox="1">
            <a:spLocks noGrp="1"/>
          </p:cNvSpPr>
          <p:nvPr>
            <p:ph type="title" idx="2" hasCustomPrompt="1"/>
          </p:nvPr>
        </p:nvSpPr>
        <p:spPr>
          <a:xfrm>
            <a:off x="713325"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2" name="Google Shape;302;p13"/>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3" name="Google Shape;303;p13"/>
          <p:cNvSpPr txBox="1">
            <a:spLocks noGrp="1"/>
          </p:cNvSpPr>
          <p:nvPr>
            <p:ph type="title" idx="4" hasCustomPrompt="1"/>
          </p:nvPr>
        </p:nvSpPr>
        <p:spPr>
          <a:xfrm>
            <a:off x="3878250"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5" name="Google Shape;305;p13"/>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306" name="Google Shape;306;p13"/>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7" name="Google Shape;307;p13"/>
          <p:cNvSpPr txBox="1">
            <a:spLocks noGrp="1"/>
          </p:cNvSpPr>
          <p:nvPr>
            <p:ph type="title" idx="8" hasCustomPrompt="1"/>
          </p:nvPr>
        </p:nvSpPr>
        <p:spPr>
          <a:xfrm>
            <a:off x="720000"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subTitle" idx="9"/>
          </p:nvPr>
        </p:nvSpPr>
        <p:spPr>
          <a:xfrm>
            <a:off x="719988"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10" name="Google Shape;310;p13"/>
          <p:cNvSpPr txBox="1">
            <a:spLocks noGrp="1"/>
          </p:cNvSpPr>
          <p:nvPr>
            <p:ph type="title" idx="14" hasCustomPrompt="1"/>
          </p:nvPr>
        </p:nvSpPr>
        <p:spPr>
          <a:xfrm>
            <a:off x="3884925"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a:spLocks noGrp="1"/>
          </p:cNvSpPr>
          <p:nvPr>
            <p:ph type="subTitle" idx="15"/>
          </p:nvPr>
        </p:nvSpPr>
        <p:spPr>
          <a:xfrm>
            <a:off x="3884913"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12" name="Google Shape;312;p13"/>
          <p:cNvGrpSpPr/>
          <p:nvPr/>
        </p:nvGrpSpPr>
        <p:grpSpPr>
          <a:xfrm>
            <a:off x="7730824" y="2876232"/>
            <a:ext cx="1697125" cy="138273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3"/>
          <p:cNvGrpSpPr/>
          <p:nvPr/>
        </p:nvGrpSpPr>
        <p:grpSpPr>
          <a:xfrm>
            <a:off x="8620769" y="604477"/>
            <a:ext cx="640686" cy="543853"/>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713325" y="539700"/>
            <a:ext cx="35247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08" name="Google Shape;508;p19"/>
          <p:cNvGrpSpPr/>
          <p:nvPr/>
        </p:nvGrpSpPr>
        <p:grpSpPr>
          <a:xfrm>
            <a:off x="6521425" y="-33816"/>
            <a:ext cx="2852632" cy="755873"/>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8" r:id="rId6"/>
    <p:sldLayoutId id="2147483659" r:id="rId7"/>
    <p:sldLayoutId id="2147483665" r:id="rId8"/>
    <p:sldLayoutId id="2147483674" r:id="rId9"/>
    <p:sldLayoutId id="2147483675" r:id="rId10"/>
    <p:sldLayoutId id="2147483676"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33"/>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Project 23</a:t>
            </a:r>
            <a:endParaRPr dirty="0"/>
          </a:p>
        </p:txBody>
      </p:sp>
      <p:sp>
        <p:nvSpPr>
          <p:cNvPr id="865" name="Google Shape;865;p33"/>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Presentent by Giovanni Esposito, Emanuele Ceglia, Paolo Lorusso, Daniele Pompilio</a:t>
            </a:r>
            <a:endParaRPr dirty="0"/>
          </a:p>
        </p:txBody>
      </p:sp>
      <p:grpSp>
        <p:nvGrpSpPr>
          <p:cNvPr id="866" name="Google Shape;866;p33"/>
          <p:cNvGrpSpPr/>
          <p:nvPr/>
        </p:nvGrpSpPr>
        <p:grpSpPr>
          <a:xfrm>
            <a:off x="-85249" y="4056822"/>
            <a:ext cx="2074949" cy="962378"/>
            <a:chOff x="-85249" y="3960975"/>
            <a:chExt cx="2074949" cy="962378"/>
          </a:xfrm>
        </p:grpSpPr>
        <p:grpSp>
          <p:nvGrpSpPr>
            <p:cNvPr id="867" name="Google Shape;867;p33"/>
            <p:cNvGrpSpPr/>
            <p:nvPr/>
          </p:nvGrpSpPr>
          <p:grpSpPr>
            <a:xfrm>
              <a:off x="-44137" y="3960975"/>
              <a:ext cx="2033837" cy="459179"/>
              <a:chOff x="-101291" y="3971002"/>
              <a:chExt cx="2033837" cy="459179"/>
            </a:xfrm>
          </p:grpSpPr>
          <p:sp>
            <p:nvSpPr>
              <p:cNvPr id="868" name="Google Shape;868;p3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3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0" name="Google Shape;870;p33"/>
            <p:cNvGrpSpPr/>
            <p:nvPr/>
          </p:nvGrpSpPr>
          <p:grpSpPr>
            <a:xfrm>
              <a:off x="-85249" y="4203623"/>
              <a:ext cx="2014791" cy="469195"/>
              <a:chOff x="-35118" y="4163517"/>
              <a:chExt cx="2014791" cy="469195"/>
            </a:xfrm>
          </p:grpSpPr>
          <p:sp>
            <p:nvSpPr>
              <p:cNvPr id="871" name="Google Shape;871;p3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872;p3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3" name="Google Shape;873;p33"/>
            <p:cNvGrpSpPr/>
            <p:nvPr/>
          </p:nvGrpSpPr>
          <p:grpSpPr>
            <a:xfrm>
              <a:off x="-85249" y="4454155"/>
              <a:ext cx="2014791" cy="469199"/>
              <a:chOff x="-35118" y="4345992"/>
              <a:chExt cx="2014791" cy="469199"/>
            </a:xfrm>
          </p:grpSpPr>
          <p:sp>
            <p:nvSpPr>
              <p:cNvPr id="874" name="Google Shape;874;p3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5" name="Google Shape;875;p3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76" name="Google Shape;876;p33"/>
          <p:cNvGrpSpPr/>
          <p:nvPr/>
        </p:nvGrpSpPr>
        <p:grpSpPr>
          <a:xfrm>
            <a:off x="746475" y="-467301"/>
            <a:ext cx="2249325" cy="1657325"/>
            <a:chOff x="746475" y="-443725"/>
            <a:chExt cx="2249325" cy="1657325"/>
          </a:xfrm>
        </p:grpSpPr>
        <p:sp>
          <p:nvSpPr>
            <p:cNvPr id="877" name="Google Shape;877;p33"/>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8" name="Google Shape;878;p33"/>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9" name="Google Shape;879;p33"/>
          <p:cNvGrpSpPr/>
          <p:nvPr/>
        </p:nvGrpSpPr>
        <p:grpSpPr>
          <a:xfrm>
            <a:off x="4603700" y="-467301"/>
            <a:ext cx="2240950" cy="1657325"/>
            <a:chOff x="4603700" y="-443725"/>
            <a:chExt cx="2240950" cy="1657325"/>
          </a:xfrm>
        </p:grpSpPr>
        <p:sp>
          <p:nvSpPr>
            <p:cNvPr id="880" name="Google Shape;880;p3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1" name="Google Shape;881;p3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2" name="Google Shape;882;p33"/>
          <p:cNvGrpSpPr/>
          <p:nvPr/>
        </p:nvGrpSpPr>
        <p:grpSpPr>
          <a:xfrm rot="-2700000">
            <a:off x="6490736" y="438502"/>
            <a:ext cx="3288742" cy="3288676"/>
            <a:chOff x="7037775" y="2589850"/>
            <a:chExt cx="2493825" cy="2493775"/>
          </a:xfrm>
        </p:grpSpPr>
        <p:grpSp>
          <p:nvGrpSpPr>
            <p:cNvPr id="883" name="Google Shape;883;p33"/>
            <p:cNvGrpSpPr/>
            <p:nvPr/>
          </p:nvGrpSpPr>
          <p:grpSpPr>
            <a:xfrm>
              <a:off x="7037775" y="3117000"/>
              <a:ext cx="1966625" cy="1966625"/>
              <a:chOff x="7037775" y="3117000"/>
              <a:chExt cx="1966625" cy="1966625"/>
            </a:xfrm>
          </p:grpSpPr>
          <p:sp>
            <p:nvSpPr>
              <p:cNvPr id="884" name="Google Shape;884;p33"/>
              <p:cNvSpPr/>
              <p:nvPr/>
            </p:nvSpPr>
            <p:spPr>
              <a:xfrm>
                <a:off x="7268000" y="3348775"/>
                <a:ext cx="1504625" cy="752300"/>
              </a:xfrm>
              <a:custGeom>
                <a:avLst/>
                <a:gdLst/>
                <a:ahLst/>
                <a:cxnLst/>
                <a:rect l="l" t="t" r="r" b="b"/>
                <a:pathLst>
                  <a:path w="60185" h="30092" fill="none" extrusionOk="0">
                    <a:moveTo>
                      <a:pt x="1" y="9727"/>
                    </a:moveTo>
                    <a:lnTo>
                      <a:pt x="11673" y="21368"/>
                    </a:lnTo>
                    <a:lnTo>
                      <a:pt x="22159" y="21368"/>
                    </a:lnTo>
                    <a:lnTo>
                      <a:pt x="30093" y="13435"/>
                    </a:lnTo>
                    <a:lnTo>
                      <a:pt x="30093" y="30092"/>
                    </a:lnTo>
                    <a:lnTo>
                      <a:pt x="6018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 name="Google Shape;885;p33"/>
              <p:cNvSpPr/>
              <p:nvPr/>
            </p:nvSpPr>
            <p:spPr>
              <a:xfrm>
                <a:off x="7883525" y="3511375"/>
                <a:ext cx="299425" cy="284225"/>
              </a:xfrm>
              <a:custGeom>
                <a:avLst/>
                <a:gdLst/>
                <a:ahLst/>
                <a:cxnLst/>
                <a:rect l="l" t="t" r="r" b="b"/>
                <a:pathLst>
                  <a:path w="11977" h="11369" fill="none" extrusionOk="0">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886;p33"/>
              <p:cNvSpPr/>
              <p:nvPr/>
            </p:nvSpPr>
            <p:spPr>
              <a:xfrm>
                <a:off x="7529425" y="3857575"/>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33"/>
              <p:cNvSpPr/>
              <p:nvPr/>
            </p:nvSpPr>
            <p:spPr>
              <a:xfrm>
                <a:off x="7791575" y="3857575"/>
                <a:ext cx="60525" cy="49600"/>
              </a:xfrm>
              <a:custGeom>
                <a:avLst/>
                <a:gdLst/>
                <a:ahLst/>
                <a:cxnLst/>
                <a:rect l="l" t="t" r="r" b="b"/>
                <a:pathLst>
                  <a:path w="2421" h="1984" extrusionOk="0">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33"/>
              <p:cNvSpPr/>
              <p:nvPr/>
            </p:nvSpPr>
            <p:spPr>
              <a:xfrm>
                <a:off x="7989150" y="4074925"/>
                <a:ext cx="59750" cy="50075"/>
              </a:xfrm>
              <a:custGeom>
                <a:avLst/>
                <a:gdLst/>
                <a:ahLst/>
                <a:cxnLst/>
                <a:rect l="l" t="t" r="r" b="b"/>
                <a:pathLst>
                  <a:path w="2390" h="2003" extrusionOk="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33"/>
              <p:cNvSpPr/>
              <p:nvPr/>
            </p:nvSpPr>
            <p:spPr>
              <a:xfrm>
                <a:off x="7037775" y="3117000"/>
                <a:ext cx="1966625" cy="1966625"/>
              </a:xfrm>
              <a:custGeom>
                <a:avLst/>
                <a:gdLst/>
                <a:ahLst/>
                <a:cxnLst/>
                <a:rect l="l" t="t" r="r" b="b"/>
                <a:pathLst>
                  <a:path w="78665" h="78665" fill="none" extrusionOk="0">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0;p33"/>
              <p:cNvSpPr/>
              <p:nvPr/>
            </p:nvSpPr>
            <p:spPr>
              <a:xfrm>
                <a:off x="7333350" y="3412600"/>
                <a:ext cx="1375450" cy="1375425"/>
              </a:xfrm>
              <a:custGeom>
                <a:avLst/>
                <a:gdLst/>
                <a:ahLst/>
                <a:cxnLst/>
                <a:rect l="l" t="t" r="r" b="b"/>
                <a:pathLst>
                  <a:path w="55018" h="55017" fill="none" extrusionOk="0">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891;p33"/>
              <p:cNvSpPr/>
              <p:nvPr/>
            </p:nvSpPr>
            <p:spPr>
              <a:xfrm>
                <a:off x="7240650" y="3319900"/>
                <a:ext cx="1560850" cy="1560825"/>
              </a:xfrm>
              <a:custGeom>
                <a:avLst/>
                <a:gdLst/>
                <a:ahLst/>
                <a:cxnLst/>
                <a:rect l="l" t="t" r="r" b="b"/>
                <a:pathLst>
                  <a:path w="62434" h="62433" fill="none" extrusionOk="0">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33"/>
              <p:cNvSpPr/>
              <p:nvPr/>
            </p:nvSpPr>
            <p:spPr>
              <a:xfrm>
                <a:off x="7898725" y="4005675"/>
                <a:ext cx="227200" cy="189100"/>
              </a:xfrm>
              <a:custGeom>
                <a:avLst/>
                <a:gdLst/>
                <a:ahLst/>
                <a:cxnLst/>
                <a:rect l="l" t="t" r="r" b="b"/>
                <a:pathLst>
                  <a:path w="9088" h="7564" extrusionOk="0">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33"/>
              <p:cNvSpPr/>
              <p:nvPr/>
            </p:nvSpPr>
            <p:spPr>
              <a:xfrm>
                <a:off x="7869075" y="3947550"/>
                <a:ext cx="304000" cy="304750"/>
              </a:xfrm>
              <a:custGeom>
                <a:avLst/>
                <a:gdLst/>
                <a:ahLst/>
                <a:cxnLst/>
                <a:rect l="l" t="t" r="r" b="b"/>
                <a:pathLst>
                  <a:path w="12160" h="12190" fill="none" extrusionOk="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33"/>
              <p:cNvSpPr/>
              <p:nvPr/>
            </p:nvSpPr>
            <p:spPr>
              <a:xfrm>
                <a:off x="7992200" y="4076575"/>
                <a:ext cx="53200" cy="49750"/>
              </a:xfrm>
              <a:custGeom>
                <a:avLst/>
                <a:gdLst/>
                <a:ahLst/>
                <a:cxnLst/>
                <a:rect l="l" t="t" r="r" b="b"/>
                <a:pathLst>
                  <a:path w="2128" h="1990" extrusionOk="0">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5" name="Google Shape;895;p33"/>
              <p:cNvSpPr/>
              <p:nvPr/>
            </p:nvSpPr>
            <p:spPr>
              <a:xfrm>
                <a:off x="7991200" y="3641863"/>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96" name="Google Shape;896;p33"/>
            <p:cNvCxnSpPr/>
            <p:nvPr/>
          </p:nvCxnSpPr>
          <p:spPr>
            <a:xfrm rot="10800000" flipH="1">
              <a:off x="8619300" y="2589850"/>
              <a:ext cx="912300" cy="912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3443700" y="579424"/>
            <a:ext cx="3866930" cy="8738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1400" b="0" dirty="0">
                <a:latin typeface="Source Sans Pro" panose="020B0503030403020204" pitchFamily="34" charset="0"/>
                <a:ea typeface="Source Sans Pro" panose="020B0503030403020204" pitchFamily="34" charset="0"/>
              </a:rPr>
              <a:t>The </a:t>
            </a:r>
            <a:r>
              <a:rPr lang="it-IT" sz="1400" b="0" dirty="0" err="1">
                <a:latin typeface="Source Sans Pro" panose="020B0503030403020204" pitchFamily="34" charset="0"/>
                <a:ea typeface="Source Sans Pro" panose="020B0503030403020204" pitchFamily="34" charset="0"/>
              </a:rPr>
              <a:t>main</a:t>
            </a:r>
            <a:r>
              <a:rPr lang="it-IT" sz="1400" b="0" dirty="0">
                <a:latin typeface="Source Sans Pro" panose="020B0503030403020204" pitchFamily="34" charset="0"/>
                <a:ea typeface="Source Sans Pro" panose="020B0503030403020204" pitchFamily="34" charset="0"/>
              </a:rPr>
              <a:t> </a:t>
            </a:r>
            <a:r>
              <a:rPr lang="it-IT" sz="1400" b="0" dirty="0" err="1">
                <a:latin typeface="Source Sans Pro" panose="020B0503030403020204" pitchFamily="34" charset="0"/>
                <a:ea typeface="Source Sans Pro" panose="020B0503030403020204" pitchFamily="34" charset="0"/>
              </a:rPr>
              <a:t>statistics</a:t>
            </a:r>
            <a:r>
              <a:rPr lang="it-IT" sz="1400" b="0" dirty="0">
                <a:latin typeface="Source Sans Pro" panose="020B0503030403020204" pitchFamily="34" charset="0"/>
                <a:ea typeface="Source Sans Pro" panose="020B0503030403020204" pitchFamily="34" charset="0"/>
              </a:rPr>
              <a:t> </a:t>
            </a:r>
            <a:r>
              <a:rPr lang="it-IT" sz="1400" b="0" dirty="0" err="1">
                <a:latin typeface="Source Sans Pro" panose="020B0503030403020204" pitchFamily="34" charset="0"/>
                <a:ea typeface="Source Sans Pro" panose="020B0503030403020204" pitchFamily="34" charset="0"/>
              </a:rPr>
              <a:t>needed</a:t>
            </a:r>
            <a:r>
              <a:rPr lang="it-IT" sz="1400" b="0" dirty="0">
                <a:latin typeface="Source Sans Pro" panose="020B0503030403020204" pitchFamily="34" charset="0"/>
                <a:ea typeface="Source Sans Pro" panose="020B0503030403020204" pitchFamily="34" charset="0"/>
              </a:rPr>
              <a:t> </a:t>
            </a:r>
            <a:r>
              <a:rPr lang="it-IT" sz="1400" b="0" dirty="0" err="1">
                <a:latin typeface="Source Sans Pro" panose="020B0503030403020204" pitchFamily="34" charset="0"/>
                <a:ea typeface="Source Sans Pro" panose="020B0503030403020204" pitchFamily="34" charset="0"/>
              </a:rPr>
              <a:t>were</a:t>
            </a:r>
            <a:r>
              <a:rPr lang="it-IT" sz="1400" b="0" dirty="0">
                <a:latin typeface="Source Sans Pro" panose="020B0503030403020204" pitchFamily="34" charset="0"/>
                <a:ea typeface="Source Sans Pro" panose="020B0503030403020204" pitchFamily="34" charset="0"/>
              </a:rPr>
              <a:t> </a:t>
            </a:r>
            <a:r>
              <a:rPr lang="it-IT" sz="1400" b="0" dirty="0" err="1">
                <a:latin typeface="Source Sans Pro" panose="020B0503030403020204" pitchFamily="34" charset="0"/>
                <a:ea typeface="Source Sans Pro" panose="020B0503030403020204" pitchFamily="34" charset="0"/>
              </a:rPr>
              <a:t>mean</a:t>
            </a:r>
            <a:r>
              <a:rPr lang="it-IT" sz="1400" b="0" dirty="0">
                <a:latin typeface="Source Sans Pro" panose="020B0503030403020204" pitchFamily="34" charset="0"/>
                <a:ea typeface="Source Sans Pro" panose="020B0503030403020204" pitchFamily="34" charset="0"/>
              </a:rPr>
              <a:t>, standard </a:t>
            </a:r>
            <a:r>
              <a:rPr lang="it-IT" sz="1400" b="0" dirty="0" err="1">
                <a:latin typeface="Source Sans Pro" panose="020B0503030403020204" pitchFamily="34" charset="0"/>
                <a:ea typeface="Source Sans Pro" panose="020B0503030403020204" pitchFamily="34" charset="0"/>
              </a:rPr>
              <a:t>deviation</a:t>
            </a:r>
            <a:r>
              <a:rPr lang="it-IT" sz="1400" b="0" dirty="0">
                <a:latin typeface="Source Sans Pro" panose="020B0503030403020204" pitchFamily="34" charset="0"/>
                <a:ea typeface="Source Sans Pro" panose="020B0503030403020204" pitchFamily="34" charset="0"/>
              </a:rPr>
              <a:t>, </a:t>
            </a:r>
            <a:r>
              <a:rPr lang="it-IT" sz="1400" b="0" dirty="0" err="1">
                <a:latin typeface="Source Sans Pro" panose="020B0503030403020204" pitchFamily="34" charset="0"/>
                <a:ea typeface="Source Sans Pro" panose="020B0503030403020204" pitchFamily="34" charset="0"/>
              </a:rPr>
              <a:t>median</a:t>
            </a:r>
            <a:r>
              <a:rPr lang="it-IT" sz="1400" b="0" dirty="0">
                <a:latin typeface="Source Sans Pro" panose="020B0503030403020204" pitchFamily="34" charset="0"/>
                <a:ea typeface="Source Sans Pro" panose="020B0503030403020204" pitchFamily="34" charset="0"/>
              </a:rPr>
              <a:t>, first and </a:t>
            </a:r>
            <a:r>
              <a:rPr lang="it-IT" sz="1400" b="0" dirty="0" err="1">
                <a:latin typeface="Source Sans Pro" panose="020B0503030403020204" pitchFamily="34" charset="0"/>
                <a:ea typeface="Source Sans Pro" panose="020B0503030403020204" pitchFamily="34" charset="0"/>
              </a:rPr>
              <a:t>third</a:t>
            </a:r>
            <a:r>
              <a:rPr lang="it-IT" sz="1400" b="0" dirty="0">
                <a:latin typeface="Source Sans Pro" panose="020B0503030403020204" pitchFamily="34" charset="0"/>
                <a:ea typeface="Source Sans Pro" panose="020B0503030403020204" pitchFamily="34" charset="0"/>
              </a:rPr>
              <a:t> quartile</a:t>
            </a:r>
            <a:endParaRPr sz="1400" b="0" dirty="0">
              <a:latin typeface="Source Sans Pro" panose="020B0503030403020204" pitchFamily="34" charset="0"/>
              <a:ea typeface="Source Sans Pro" panose="020B0503030403020204" pitchFamily="34" charset="0"/>
            </a:endParaRPr>
          </a:p>
        </p:txBody>
      </p:sp>
      <p:sp>
        <p:nvSpPr>
          <p:cNvPr id="1008" name="Google Shape;1008;p38"/>
          <p:cNvSpPr txBox="1">
            <a:spLocks noGrp="1"/>
          </p:cNvSpPr>
          <p:nvPr>
            <p:ph type="title" idx="2"/>
          </p:nvPr>
        </p:nvSpPr>
        <p:spPr>
          <a:xfrm>
            <a:off x="1672683" y="295880"/>
            <a:ext cx="1278476"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1</a:t>
            </a:r>
            <a:endParaRPr dirty="0">
              <a:solidFill>
                <a:schemeClr val="tx1"/>
              </a:solidFill>
            </a:endParaRPr>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1265944" y="448580"/>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902;p34">
            <a:extLst>
              <a:ext uri="{FF2B5EF4-FFF2-40B4-BE49-F238E27FC236}">
                <a16:creationId xmlns:a16="http://schemas.microsoft.com/office/drawing/2014/main" id="{6A44BEB6-48A5-43F8-8735-5A20F3D4B559}"/>
              </a:ext>
            </a:extLst>
          </p:cNvPr>
          <p:cNvSpPr txBox="1">
            <a:spLocks/>
          </p:cNvSpPr>
          <p:nvPr/>
        </p:nvSpPr>
        <p:spPr>
          <a:xfrm>
            <a:off x="682829" y="1423543"/>
            <a:ext cx="7383219"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ctr"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buClr>
                <a:schemeClr val="accent1"/>
              </a:buClr>
            </a:pPr>
            <a:endParaRPr lang="en-US" dirty="0"/>
          </a:p>
          <a:p>
            <a:pPr marL="0" indent="0">
              <a:buClr>
                <a:schemeClr val="accent1"/>
              </a:buClr>
            </a:pPr>
            <a:r>
              <a:rPr lang="en-US" dirty="0"/>
              <a:t>In order to satisfy the requests we used the </a:t>
            </a:r>
            <a:r>
              <a:rPr lang="en-US" dirty="0">
                <a:latin typeface="Courier New" panose="02070309020205020404" pitchFamily="49" charset="0"/>
                <a:cs typeface="Courier New" panose="02070309020205020404" pitchFamily="49" charset="0"/>
              </a:rPr>
              <a:t>proc means </a:t>
            </a:r>
            <a:r>
              <a:rPr lang="en-US" dirty="0"/>
              <a:t>statement:</a:t>
            </a:r>
          </a:p>
          <a:p>
            <a:pPr marL="171450" indent="-171450">
              <a:buClr>
                <a:schemeClr val="accent1"/>
              </a:buClr>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171450" indent="-171450">
              <a:buClr>
                <a:schemeClr val="accent1"/>
              </a:buClr>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171450" indent="-171450">
              <a:buClr>
                <a:schemeClr val="accent1"/>
              </a:buClr>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171450" indent="-171450">
              <a:buClr>
                <a:schemeClr val="accent1"/>
              </a:buClr>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171450" indent="-171450">
              <a:buClr>
                <a:schemeClr val="accent1"/>
              </a:buClr>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171450" indent="-171450">
              <a:buClr>
                <a:schemeClr val="accent1"/>
              </a:buClr>
              <a:buFont typeface="Wingdings" panose="05000000000000000000" pitchFamily="2" charset="2"/>
              <a:buChar char="q"/>
            </a:pPr>
            <a:endParaRPr lang="en-US" dirty="0">
              <a:solidFill>
                <a:schemeClr val="tx1"/>
              </a:solidFill>
              <a:latin typeface="Courier New" panose="02070309020205020404" pitchFamily="49" charset="0"/>
              <a:cs typeface="Courier New" panose="02070309020205020404" pitchFamily="49" charset="0"/>
            </a:endParaRPr>
          </a:p>
          <a:p>
            <a:pPr marL="0" indent="0">
              <a:buClr>
                <a:schemeClr val="accent1"/>
              </a:buClr>
            </a:pPr>
            <a:endPar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endParaRPr>
          </a:p>
          <a:p>
            <a:pPr marL="0" indent="0">
              <a:buClr>
                <a:schemeClr val="accent1"/>
              </a:buClr>
            </a:pP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With the following syntax:</a:t>
            </a:r>
          </a:p>
          <a:p>
            <a:pPr marL="171450" indent="-171450">
              <a:buClr>
                <a:schemeClr val="accent1"/>
              </a:buClr>
              <a:buFont typeface="Wingdings" panose="05000000000000000000" pitchFamily="2" charset="2"/>
              <a:buChar char="q"/>
            </a:pP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data</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en-US"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work.trans</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to select our transformed dataset for the temporary folder followed by </a:t>
            </a: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Mean</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std</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median</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q1</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and </a:t>
            </a: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q3 </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to recall the stats we need and </a:t>
            </a: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MAXDEC </a:t>
            </a:r>
            <a:r>
              <a:rPr lang="en-US"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 2 </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to approximate to the 2</a:t>
            </a:r>
            <a:r>
              <a:rPr lang="en-US" baseline="30000"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nd</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decimal place</a:t>
            </a:r>
            <a:endPar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endParaRPr>
          </a:p>
          <a:p>
            <a:pPr marL="171450" indent="-171450">
              <a:buClr>
                <a:schemeClr val="accent1"/>
              </a:buClr>
              <a:buFont typeface="Wingdings" panose="05000000000000000000" pitchFamily="2" charset="2"/>
              <a:buChar char="q"/>
            </a:pP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Var </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BMI;  to choose the variable on which we calculate the stats</a:t>
            </a:r>
            <a:endPar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endParaRPr>
          </a:p>
          <a:p>
            <a:pPr marL="171450" indent="-171450">
              <a:buClr>
                <a:schemeClr val="accent1"/>
              </a:buClr>
              <a:buFont typeface="Wingdings" panose="05000000000000000000" pitchFamily="2" charset="2"/>
              <a:buChar char="q"/>
            </a:pP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Classes </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AGECLASS sex;  to order by them</a:t>
            </a:r>
            <a:endPar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endParaRPr>
          </a:p>
        </p:txBody>
      </p:sp>
      <p:pic>
        <p:nvPicPr>
          <p:cNvPr id="5" name="Immagine 4" descr="Immagine che contiene testo&#10;&#10;Descrizione generata automaticamente">
            <a:extLst>
              <a:ext uri="{FF2B5EF4-FFF2-40B4-BE49-F238E27FC236}">
                <a16:creationId xmlns:a16="http://schemas.microsoft.com/office/drawing/2014/main" id="{FA4633D6-8F65-43F6-819F-49B08F971083}"/>
              </a:ext>
            </a:extLst>
          </p:cNvPr>
          <p:cNvPicPr>
            <a:picLocks noChangeAspect="1"/>
          </p:cNvPicPr>
          <p:nvPr/>
        </p:nvPicPr>
        <p:blipFill>
          <a:blip r:embed="rId3"/>
          <a:stretch>
            <a:fillRect/>
          </a:stretch>
        </p:blipFill>
        <p:spPr>
          <a:xfrm>
            <a:off x="1577080" y="2062176"/>
            <a:ext cx="5989839" cy="12421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43242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3443700" y="579424"/>
            <a:ext cx="3866930" cy="8738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1400" b="0" dirty="0">
                <a:latin typeface="Source Sans Pro" panose="020B0503030403020204" pitchFamily="34" charset="0"/>
                <a:ea typeface="Source Sans Pro" panose="020B0503030403020204" pitchFamily="34" charset="0"/>
              </a:rPr>
              <a:t>The </a:t>
            </a:r>
            <a:r>
              <a:rPr lang="it-IT" sz="1400" b="0" dirty="0" err="1">
                <a:latin typeface="Source Sans Pro" panose="020B0503030403020204" pitchFamily="34" charset="0"/>
                <a:ea typeface="Source Sans Pro" panose="020B0503030403020204" pitchFamily="34" charset="0"/>
              </a:rPr>
              <a:t>two</a:t>
            </a:r>
            <a:r>
              <a:rPr lang="it-IT" sz="1400" b="0" dirty="0">
                <a:latin typeface="Source Sans Pro" panose="020B0503030403020204" pitchFamily="34" charset="0"/>
                <a:ea typeface="Source Sans Pro" panose="020B0503030403020204" pitchFamily="34" charset="0"/>
              </a:rPr>
              <a:t>-way </a:t>
            </a:r>
            <a:r>
              <a:rPr lang="it-IT" sz="1400" b="0" dirty="0" err="1">
                <a:latin typeface="Source Sans Pro" panose="020B0503030403020204" pitchFamily="34" charset="0"/>
                <a:ea typeface="Source Sans Pro" panose="020B0503030403020204" pitchFamily="34" charset="0"/>
              </a:rPr>
              <a:t>table</a:t>
            </a:r>
            <a:r>
              <a:rPr lang="it-IT" sz="1400" b="0" dirty="0">
                <a:latin typeface="Source Sans Pro" panose="020B0503030403020204" pitchFamily="34" charset="0"/>
                <a:ea typeface="Source Sans Pro" panose="020B0503030403020204" pitchFamily="34" charset="0"/>
              </a:rPr>
              <a:t> must </a:t>
            </a:r>
            <a:r>
              <a:rPr lang="it-IT" sz="1400" b="0" dirty="0" err="1">
                <a:latin typeface="Source Sans Pro" panose="020B0503030403020204" pitchFamily="34" charset="0"/>
                <a:ea typeface="Source Sans Pro" panose="020B0503030403020204" pitchFamily="34" charset="0"/>
              </a:rPr>
              <a:t>have</a:t>
            </a:r>
            <a:r>
              <a:rPr lang="it-IT" sz="1400" b="0" dirty="0">
                <a:latin typeface="Source Sans Pro" panose="020B0503030403020204" pitchFamily="34" charset="0"/>
                <a:ea typeface="Source Sans Pro" panose="020B0503030403020204" pitchFamily="34" charset="0"/>
              </a:rPr>
              <a:t> </a:t>
            </a:r>
            <a:r>
              <a:rPr lang="it-IT" sz="1400" b="0" dirty="0" err="1">
                <a:latin typeface="Source Sans Pro" panose="020B0503030403020204" pitchFamily="34" charset="0"/>
                <a:ea typeface="Source Sans Pro" panose="020B0503030403020204" pitchFamily="34" charset="0"/>
              </a:rPr>
              <a:t>as</a:t>
            </a:r>
            <a:r>
              <a:rPr lang="it-IT" sz="1400" b="0" dirty="0">
                <a:latin typeface="Source Sans Pro" panose="020B0503030403020204" pitchFamily="34" charset="0"/>
                <a:ea typeface="Source Sans Pro" panose="020B0503030403020204" pitchFamily="34" charset="0"/>
              </a:rPr>
              <a:t> </a:t>
            </a:r>
            <a:r>
              <a:rPr lang="it-IT" sz="1400" b="0" dirty="0" err="1">
                <a:latin typeface="Source Sans Pro" panose="020B0503030403020204" pitchFamily="34" charset="0"/>
                <a:ea typeface="Source Sans Pro" panose="020B0503030403020204" pitchFamily="34" charset="0"/>
              </a:rPr>
              <a:t>variables</a:t>
            </a:r>
            <a:r>
              <a:rPr lang="it-IT" sz="1400" b="0" dirty="0">
                <a:latin typeface="Source Sans Pro" panose="020B0503030403020204" pitchFamily="34" charset="0"/>
                <a:ea typeface="Source Sans Pro" panose="020B0503030403020204" pitchFamily="34" charset="0"/>
              </a:rPr>
              <a:t> AGECLASS and sex  </a:t>
            </a:r>
            <a:endParaRPr sz="1400" b="0" dirty="0">
              <a:latin typeface="Source Sans Pro" panose="020B0503030403020204" pitchFamily="34" charset="0"/>
              <a:ea typeface="Source Sans Pro" panose="020B0503030403020204" pitchFamily="34" charset="0"/>
            </a:endParaRPr>
          </a:p>
        </p:txBody>
      </p:sp>
      <p:sp>
        <p:nvSpPr>
          <p:cNvPr id="1008" name="Google Shape;1008;p38"/>
          <p:cNvSpPr txBox="1">
            <a:spLocks noGrp="1"/>
          </p:cNvSpPr>
          <p:nvPr>
            <p:ph type="title" idx="2"/>
          </p:nvPr>
        </p:nvSpPr>
        <p:spPr>
          <a:xfrm>
            <a:off x="1672683" y="295880"/>
            <a:ext cx="1278476"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solidFill>
                  <a:schemeClr val="tx1"/>
                </a:solidFill>
              </a:rPr>
              <a:t>1</a:t>
            </a:r>
            <a:endParaRPr dirty="0">
              <a:solidFill>
                <a:schemeClr val="tx1"/>
              </a:solidFill>
            </a:endParaRPr>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1265944" y="448580"/>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902;p34">
            <a:extLst>
              <a:ext uri="{FF2B5EF4-FFF2-40B4-BE49-F238E27FC236}">
                <a16:creationId xmlns:a16="http://schemas.microsoft.com/office/drawing/2014/main" id="{6A44BEB6-48A5-43F8-8735-5A20F3D4B559}"/>
              </a:ext>
            </a:extLst>
          </p:cNvPr>
          <p:cNvSpPr txBox="1">
            <a:spLocks/>
          </p:cNvSpPr>
          <p:nvPr/>
        </p:nvSpPr>
        <p:spPr>
          <a:xfrm>
            <a:off x="682829" y="1453279"/>
            <a:ext cx="7680585"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ctr"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buClr>
                <a:schemeClr val="accent1"/>
              </a:buClr>
            </a:pPr>
            <a:endParaRPr lang="en-US" dirty="0"/>
          </a:p>
          <a:p>
            <a:pPr marL="0" indent="0">
              <a:buClr>
                <a:schemeClr val="accent1"/>
              </a:buClr>
            </a:pPr>
            <a:r>
              <a:rPr lang="en-US" dirty="0"/>
              <a:t>This table can be easily obtained by using a </a:t>
            </a:r>
            <a:r>
              <a:rPr lang="en-US" dirty="0">
                <a:latin typeface="Courier New" panose="02070309020205020404" pitchFamily="49" charset="0"/>
                <a:cs typeface="Courier New" panose="02070309020205020404" pitchFamily="49" charset="0"/>
              </a:rPr>
              <a:t>proc </a:t>
            </a:r>
            <a:r>
              <a:rPr lang="en-US" dirty="0" err="1">
                <a:latin typeface="Courier New" panose="02070309020205020404" pitchFamily="49" charset="0"/>
                <a:cs typeface="Courier New" panose="02070309020205020404" pitchFamily="49" charset="0"/>
              </a:rPr>
              <a:t>freq</a:t>
            </a:r>
            <a:r>
              <a:rPr lang="en-US" dirty="0">
                <a:latin typeface="Courier New" panose="02070309020205020404" pitchFamily="49" charset="0"/>
                <a:cs typeface="Courier New" panose="02070309020205020404" pitchFamily="49" charset="0"/>
              </a:rPr>
              <a:t> </a:t>
            </a:r>
            <a:r>
              <a:rPr lang="en-US" dirty="0"/>
              <a:t>statement:</a:t>
            </a:r>
          </a:p>
          <a:p>
            <a:pPr marL="171450" indent="-171450">
              <a:buClr>
                <a:schemeClr val="accent1"/>
              </a:buClr>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171450" indent="-171450">
              <a:buClr>
                <a:schemeClr val="accent1"/>
              </a:buClr>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171450" indent="-171450">
              <a:buClr>
                <a:schemeClr val="accent1"/>
              </a:buClr>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0" indent="0">
              <a:buClr>
                <a:schemeClr val="accent1"/>
              </a:buClr>
            </a:pPr>
            <a:endParaRPr lang="en-US" dirty="0">
              <a:latin typeface="Courier New" panose="02070309020205020404" pitchFamily="49" charset="0"/>
              <a:cs typeface="Courier New" panose="02070309020205020404" pitchFamily="49" charset="0"/>
            </a:endParaRPr>
          </a:p>
          <a:p>
            <a:pPr marL="0" indent="0">
              <a:buClr>
                <a:schemeClr val="accent1"/>
              </a:buClr>
            </a:pPr>
            <a:r>
              <a:rPr lang="en-US" dirty="0">
                <a:latin typeface="Source Sans Pro" panose="020B0503030403020204" pitchFamily="34" charset="0"/>
                <a:ea typeface="Source Sans Pro" panose="020B0503030403020204" pitchFamily="34" charset="0"/>
                <a:cs typeface="Courier New" panose="02070309020205020404" pitchFamily="49" charset="0"/>
              </a:rPr>
              <a:t>With the following syntax</a:t>
            </a:r>
          </a:p>
          <a:p>
            <a:pPr marL="171450" indent="-171450">
              <a:buClr>
                <a:schemeClr val="accent1"/>
              </a:buClr>
              <a:buFont typeface="Wingdings" panose="05000000000000000000" pitchFamily="2" charset="2"/>
              <a:buChar char="q"/>
            </a:pP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Data </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en-US"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work.trans</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as above</a:t>
            </a:r>
            <a:endParaRPr lang="en-US" dirty="0">
              <a:latin typeface="Courier New" panose="02070309020205020404" pitchFamily="49" charset="0"/>
              <a:cs typeface="Courier New" panose="02070309020205020404" pitchFamily="49" charset="0"/>
            </a:endParaRPr>
          </a:p>
          <a:p>
            <a:pPr marL="171450" indent="-171450">
              <a:buClr>
                <a:schemeClr val="accent1"/>
              </a:buClr>
              <a:buFont typeface="Wingdings" panose="05000000000000000000" pitchFamily="2" charset="2"/>
              <a:buChar char="q"/>
            </a:pP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Tables </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AGECLASS*sex; to set the two component of the table</a:t>
            </a:r>
            <a:endPar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endParaRPr>
          </a:p>
        </p:txBody>
      </p:sp>
      <p:pic>
        <p:nvPicPr>
          <p:cNvPr id="3" name="Immagine 2" descr="Immagine che contiene testo&#10;&#10;Descrizione generata automaticamente">
            <a:extLst>
              <a:ext uri="{FF2B5EF4-FFF2-40B4-BE49-F238E27FC236}">
                <a16:creationId xmlns:a16="http://schemas.microsoft.com/office/drawing/2014/main" id="{5553065F-2F95-4B49-ACDA-A955C2239BFD}"/>
              </a:ext>
            </a:extLst>
          </p:cNvPr>
          <p:cNvPicPr>
            <a:picLocks noChangeAspect="1"/>
          </p:cNvPicPr>
          <p:nvPr/>
        </p:nvPicPr>
        <p:blipFill>
          <a:blip r:embed="rId3"/>
          <a:stretch>
            <a:fillRect/>
          </a:stretch>
        </p:blipFill>
        <p:spPr>
          <a:xfrm>
            <a:off x="3029471" y="2083409"/>
            <a:ext cx="2987299" cy="556308"/>
          </a:xfrm>
          <a:prstGeom prst="rect">
            <a:avLst/>
          </a:prstGeom>
        </p:spPr>
      </p:pic>
    </p:spTree>
    <p:extLst>
      <p:ext uri="{BB962C8B-B14F-4D97-AF65-F5344CB8AC3E}">
        <p14:creationId xmlns:p14="http://schemas.microsoft.com/office/powerpoint/2010/main" val="3744210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3443700" y="579424"/>
            <a:ext cx="3866930" cy="8738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1400" b="0" dirty="0">
                <a:latin typeface="Source Sans Pro" panose="020B0503030403020204" pitchFamily="34" charset="0"/>
                <a:ea typeface="Source Sans Pro" panose="020B0503030403020204" pitchFamily="34" charset="0"/>
              </a:rPr>
              <a:t>In </a:t>
            </a:r>
            <a:r>
              <a:rPr lang="it-IT" sz="1400" b="0" dirty="0" err="1">
                <a:latin typeface="Source Sans Pro" panose="020B0503030403020204" pitchFamily="34" charset="0"/>
                <a:ea typeface="Source Sans Pro" panose="020B0503030403020204" pitchFamily="34" charset="0"/>
              </a:rPr>
              <a:t>this</a:t>
            </a:r>
            <a:r>
              <a:rPr lang="it-IT" sz="1400" b="0" dirty="0">
                <a:latin typeface="Source Sans Pro" panose="020B0503030403020204" pitchFamily="34" charset="0"/>
                <a:ea typeface="Source Sans Pro" panose="020B0503030403020204" pitchFamily="34" charset="0"/>
              </a:rPr>
              <a:t> case </a:t>
            </a:r>
            <a:r>
              <a:rPr lang="it-IT" sz="1400" b="0" dirty="0" err="1">
                <a:latin typeface="Source Sans Pro" panose="020B0503030403020204" pitchFamily="34" charset="0"/>
                <a:ea typeface="Source Sans Pro" panose="020B0503030403020204" pitchFamily="34" charset="0"/>
              </a:rPr>
              <a:t>we</a:t>
            </a:r>
            <a:r>
              <a:rPr lang="it-IT" sz="1400" b="0" dirty="0">
                <a:latin typeface="Source Sans Pro" panose="020B0503030403020204" pitchFamily="34" charset="0"/>
                <a:ea typeface="Source Sans Pro" panose="020B0503030403020204" pitchFamily="34" charset="0"/>
              </a:rPr>
              <a:t> </a:t>
            </a:r>
            <a:r>
              <a:rPr lang="it-IT" sz="1400" b="0" dirty="0" err="1">
                <a:latin typeface="Source Sans Pro" panose="020B0503030403020204" pitchFamily="34" charset="0"/>
                <a:ea typeface="Source Sans Pro" panose="020B0503030403020204" pitchFamily="34" charset="0"/>
              </a:rPr>
              <a:t>need</a:t>
            </a:r>
            <a:r>
              <a:rPr lang="it-IT" sz="1400" b="0" dirty="0">
                <a:latin typeface="Source Sans Pro" panose="020B0503030403020204" pitchFamily="34" charset="0"/>
                <a:ea typeface="Source Sans Pro" panose="020B0503030403020204" pitchFamily="34" charset="0"/>
              </a:rPr>
              <a:t> to work with the output of the </a:t>
            </a:r>
            <a:r>
              <a:rPr lang="it-IT" sz="1400" b="0" dirty="0">
                <a:latin typeface="Courier New" panose="02070309020205020404" pitchFamily="49" charset="0"/>
                <a:ea typeface="Source Sans Pro" panose="020B0503030403020204" pitchFamily="34" charset="0"/>
                <a:cs typeface="Courier New" panose="02070309020205020404" pitchFamily="49" charset="0"/>
              </a:rPr>
              <a:t>proc </a:t>
            </a:r>
            <a:r>
              <a:rPr lang="it-IT" sz="1400" b="0" dirty="0" err="1">
                <a:latin typeface="Courier New" panose="02070309020205020404" pitchFamily="49" charset="0"/>
                <a:ea typeface="Source Sans Pro" panose="020B0503030403020204" pitchFamily="34" charset="0"/>
                <a:cs typeface="Courier New" panose="02070309020205020404" pitchFamily="49" charset="0"/>
              </a:rPr>
              <a:t>means</a:t>
            </a:r>
            <a:r>
              <a:rPr lang="it-IT" sz="1400" b="0" dirty="0">
                <a:latin typeface="Courier New" panose="02070309020205020404" pitchFamily="49" charset="0"/>
                <a:ea typeface="Source Sans Pro" panose="020B0503030403020204" pitchFamily="34" charset="0"/>
                <a:cs typeface="Courier New" panose="02070309020205020404" pitchFamily="49" charset="0"/>
              </a:rPr>
              <a:t> </a:t>
            </a:r>
            <a:r>
              <a:rPr lang="it-IT" sz="1400" b="0" dirty="0">
                <a:latin typeface="Source Sans Pro" panose="020B0503030403020204" pitchFamily="34" charset="0"/>
                <a:ea typeface="Source Sans Pro" panose="020B0503030403020204" pitchFamily="34" charset="0"/>
              </a:rPr>
              <a:t>and the </a:t>
            </a:r>
            <a:r>
              <a:rPr lang="it-IT" sz="1400" b="0" dirty="0" err="1">
                <a:latin typeface="Source Sans Pro" panose="020B0503030403020204" pitchFamily="34" charset="0"/>
                <a:ea typeface="Source Sans Pro" panose="020B0503030403020204" pitchFamily="34" charset="0"/>
              </a:rPr>
              <a:t>transpose</a:t>
            </a:r>
            <a:r>
              <a:rPr lang="it-IT" sz="1400" b="0" dirty="0">
                <a:latin typeface="Source Sans Pro" panose="020B0503030403020204" pitchFamily="34" charset="0"/>
                <a:ea typeface="Source Sans Pro" panose="020B0503030403020204" pitchFamily="34" charset="0"/>
              </a:rPr>
              <a:t> the </a:t>
            </a:r>
            <a:r>
              <a:rPr lang="it-IT" sz="1400" b="0" dirty="0" err="1">
                <a:latin typeface="Source Sans Pro" panose="020B0503030403020204" pitchFamily="34" charset="0"/>
                <a:ea typeface="Source Sans Pro" panose="020B0503030403020204" pitchFamily="34" charset="0"/>
              </a:rPr>
              <a:t>table</a:t>
            </a:r>
            <a:r>
              <a:rPr lang="it-IT" sz="1400" b="0" dirty="0">
                <a:latin typeface="Source Sans Pro" panose="020B0503030403020204" pitchFamily="34" charset="0"/>
                <a:ea typeface="Source Sans Pro" panose="020B0503030403020204" pitchFamily="34" charset="0"/>
              </a:rPr>
              <a:t>. </a:t>
            </a:r>
            <a:r>
              <a:rPr lang="it-IT" sz="1400" b="0" dirty="0" err="1">
                <a:latin typeface="Source Sans Pro" panose="020B0503030403020204" pitchFamily="34" charset="0"/>
                <a:ea typeface="Source Sans Pro" panose="020B0503030403020204" pitchFamily="34" charset="0"/>
              </a:rPr>
              <a:t>Then</a:t>
            </a:r>
            <a:r>
              <a:rPr lang="it-IT" sz="1400" b="0" dirty="0">
                <a:latin typeface="Source Sans Pro" panose="020B0503030403020204" pitchFamily="34" charset="0"/>
                <a:ea typeface="Source Sans Pro" panose="020B0503030403020204" pitchFamily="34" charset="0"/>
              </a:rPr>
              <a:t> </a:t>
            </a:r>
            <a:r>
              <a:rPr lang="it-IT" sz="1400" b="0" dirty="0" err="1">
                <a:latin typeface="Source Sans Pro" panose="020B0503030403020204" pitchFamily="34" charset="0"/>
                <a:ea typeface="Source Sans Pro" panose="020B0503030403020204" pitchFamily="34" charset="0"/>
              </a:rPr>
              <a:t>we</a:t>
            </a:r>
            <a:r>
              <a:rPr lang="it-IT" sz="1400" b="0" dirty="0">
                <a:latin typeface="Source Sans Pro" panose="020B0503030403020204" pitchFamily="34" charset="0"/>
                <a:ea typeface="Source Sans Pro" panose="020B0503030403020204" pitchFamily="34" charset="0"/>
              </a:rPr>
              <a:t> </a:t>
            </a:r>
            <a:r>
              <a:rPr lang="it-IT" sz="1400" b="0" dirty="0" err="1">
                <a:latin typeface="Source Sans Pro" panose="020B0503030403020204" pitchFamily="34" charset="0"/>
                <a:ea typeface="Source Sans Pro" panose="020B0503030403020204" pitchFamily="34" charset="0"/>
              </a:rPr>
              <a:t>need</a:t>
            </a:r>
            <a:r>
              <a:rPr lang="it-IT" sz="1400" b="0" dirty="0">
                <a:latin typeface="Source Sans Pro" panose="020B0503030403020204" pitchFamily="34" charset="0"/>
                <a:ea typeface="Source Sans Pro" panose="020B0503030403020204" pitchFamily="34" charset="0"/>
              </a:rPr>
              <a:t> to </a:t>
            </a:r>
            <a:r>
              <a:rPr lang="it-IT" sz="1400" b="0" dirty="0" err="1">
                <a:latin typeface="Source Sans Pro" panose="020B0503030403020204" pitchFamily="34" charset="0"/>
                <a:ea typeface="Source Sans Pro" panose="020B0503030403020204" pitchFamily="34" charset="0"/>
              </a:rPr>
              <a:t>modify</a:t>
            </a:r>
            <a:r>
              <a:rPr lang="it-IT" sz="1400" b="0" dirty="0">
                <a:latin typeface="Source Sans Pro" panose="020B0503030403020204" pitchFamily="34" charset="0"/>
                <a:ea typeface="Source Sans Pro" panose="020B0503030403020204" pitchFamily="34" charset="0"/>
              </a:rPr>
              <a:t> some formats to make the </a:t>
            </a:r>
            <a:r>
              <a:rPr lang="it-IT" sz="1400" b="0" dirty="0" err="1">
                <a:latin typeface="Source Sans Pro" panose="020B0503030403020204" pitchFamily="34" charset="0"/>
                <a:ea typeface="Source Sans Pro" panose="020B0503030403020204" pitchFamily="34" charset="0"/>
              </a:rPr>
              <a:t>table</a:t>
            </a:r>
            <a:r>
              <a:rPr lang="it-IT" sz="1400" b="0" dirty="0">
                <a:latin typeface="Source Sans Pro" panose="020B0503030403020204" pitchFamily="34" charset="0"/>
                <a:ea typeface="Source Sans Pro" panose="020B0503030403020204" pitchFamily="34" charset="0"/>
              </a:rPr>
              <a:t> more </a:t>
            </a:r>
            <a:r>
              <a:rPr lang="it-IT" sz="1400" b="0" dirty="0" err="1">
                <a:latin typeface="Source Sans Pro" panose="020B0503030403020204" pitchFamily="34" charset="0"/>
                <a:ea typeface="Source Sans Pro" panose="020B0503030403020204" pitchFamily="34" charset="0"/>
              </a:rPr>
              <a:t>readable</a:t>
            </a:r>
            <a:r>
              <a:rPr lang="it-IT" sz="1400" b="0" dirty="0">
                <a:latin typeface="Source Sans Pro" panose="020B0503030403020204" pitchFamily="34" charset="0"/>
                <a:ea typeface="Source Sans Pro" panose="020B0503030403020204" pitchFamily="34" charset="0"/>
              </a:rPr>
              <a:t>.</a:t>
            </a:r>
            <a:endParaRPr sz="1400" b="0" dirty="0">
              <a:latin typeface="Source Sans Pro" panose="020B0503030403020204" pitchFamily="34" charset="0"/>
              <a:ea typeface="Source Sans Pro" panose="020B0503030403020204" pitchFamily="34" charset="0"/>
            </a:endParaRPr>
          </a:p>
        </p:txBody>
      </p:sp>
      <p:sp>
        <p:nvSpPr>
          <p:cNvPr id="1008" name="Google Shape;1008;p38"/>
          <p:cNvSpPr txBox="1">
            <a:spLocks noGrp="1"/>
          </p:cNvSpPr>
          <p:nvPr>
            <p:ph type="title" idx="2"/>
          </p:nvPr>
        </p:nvSpPr>
        <p:spPr>
          <a:xfrm>
            <a:off x="1672683" y="295880"/>
            <a:ext cx="1278476"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2</a:t>
            </a:r>
            <a:endParaRPr dirty="0">
              <a:solidFill>
                <a:schemeClr val="tx1"/>
              </a:solidFill>
            </a:endParaRPr>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1265944" y="448580"/>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902;p34">
            <a:extLst>
              <a:ext uri="{FF2B5EF4-FFF2-40B4-BE49-F238E27FC236}">
                <a16:creationId xmlns:a16="http://schemas.microsoft.com/office/drawing/2014/main" id="{6A44BEB6-48A5-43F8-8735-5A20F3D4B559}"/>
              </a:ext>
            </a:extLst>
          </p:cNvPr>
          <p:cNvSpPr txBox="1">
            <a:spLocks/>
          </p:cNvSpPr>
          <p:nvPr/>
        </p:nvSpPr>
        <p:spPr>
          <a:xfrm>
            <a:off x="682829" y="1453279"/>
            <a:ext cx="7829269"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ctr"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buClr>
                <a:schemeClr val="accent1"/>
              </a:buClr>
            </a:pPr>
            <a:r>
              <a:rPr lang="en-US" dirty="0"/>
              <a:t>To create new columns with the needed values we use the  </a:t>
            </a:r>
            <a:r>
              <a:rPr lang="en-US" dirty="0">
                <a:latin typeface="Courier New" panose="02070309020205020404" pitchFamily="49" charset="0"/>
                <a:cs typeface="Courier New" panose="02070309020205020404" pitchFamily="49" charset="0"/>
              </a:rPr>
              <a:t>proc means </a:t>
            </a:r>
            <a:r>
              <a:rPr lang="en-US" dirty="0"/>
              <a:t>statement:</a:t>
            </a:r>
          </a:p>
          <a:p>
            <a:pPr marL="171450" indent="-171450">
              <a:buClr>
                <a:schemeClr val="accent1"/>
              </a:buClr>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171450" indent="-171450">
              <a:buClr>
                <a:schemeClr val="accent1"/>
              </a:buClr>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171450" indent="-171450">
              <a:buClr>
                <a:schemeClr val="accent1"/>
              </a:buClr>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171450" indent="-171450">
              <a:buClr>
                <a:schemeClr val="accent1"/>
              </a:buClr>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0" indent="0">
              <a:buClr>
                <a:schemeClr val="accent1"/>
              </a:buClr>
            </a:pPr>
            <a:r>
              <a:rPr lang="en-US" dirty="0">
                <a:latin typeface="Source Sans Pro" panose="020B0503030403020204" pitchFamily="34" charset="0"/>
                <a:ea typeface="Source Sans Pro" panose="020B0503030403020204" pitchFamily="34" charset="0"/>
                <a:cs typeface="Courier New" panose="02070309020205020404" pitchFamily="49" charset="0"/>
              </a:rPr>
              <a:t>The syntax is:</a:t>
            </a:r>
          </a:p>
          <a:p>
            <a:pPr marL="171450" indent="-171450" algn="l">
              <a:buClr>
                <a:schemeClr val="accent1"/>
              </a:buClr>
              <a:buFont typeface="Wingdings" panose="05000000000000000000" pitchFamily="2" charset="2"/>
              <a:buChar char="q"/>
            </a:pP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data</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en-US"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work.trans</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mean</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max</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min</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MAXDEC</a:t>
            </a:r>
            <a:r>
              <a:rPr lang="en-US"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 =2 </a:t>
            </a:r>
            <a:r>
              <a:rPr lang="en-US" u="sng" dirty="0" err="1">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nonobs</a:t>
            </a:r>
            <a:r>
              <a:rPr lang="en-US"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u="sng" dirty="0" err="1">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noprint</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with the two last options used for suppressing the column which count the observation for each combination and to prevent the proc from printing. </a:t>
            </a:r>
          </a:p>
          <a:p>
            <a:pPr marL="171450" indent="-171450" algn="l">
              <a:buClr>
                <a:schemeClr val="accent1"/>
              </a:buClr>
              <a:buFont typeface="Wingdings" panose="05000000000000000000" pitchFamily="2" charset="2"/>
              <a:buChar char="q"/>
            </a:pP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Output out</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en-US"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work.stats</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and all the subsequent to create an output table with the computed stats.</a:t>
            </a:r>
          </a:p>
          <a:p>
            <a:pPr marL="171450" indent="-171450" algn="l">
              <a:buClr>
                <a:schemeClr val="accent1"/>
              </a:buClr>
              <a:buFont typeface="Wingdings" panose="05000000000000000000" pitchFamily="2" charset="2"/>
              <a:buChar char="q"/>
            </a:pP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Var </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BMI; to choose the variable for the analysis.</a:t>
            </a:r>
          </a:p>
          <a:p>
            <a:pPr marL="171450" indent="-171450" algn="l">
              <a:buClr>
                <a:schemeClr val="accent1"/>
              </a:buClr>
              <a:buFont typeface="Wingdings" panose="05000000000000000000" pitchFamily="2" charset="2"/>
              <a:buChar char="q"/>
            </a:pP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Class</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AGECLASS sex; to group by them.</a:t>
            </a:r>
          </a:p>
          <a:p>
            <a:pPr marL="171450" indent="-171450" algn="l">
              <a:buClr>
                <a:schemeClr val="accent1"/>
              </a:buClr>
              <a:buFont typeface="Wingdings" panose="05000000000000000000" pitchFamily="2" charset="2"/>
              <a:buChar char="q"/>
            </a:pP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WHERE</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en-US"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sratement</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to filter by the first two age class.</a:t>
            </a:r>
          </a:p>
          <a:p>
            <a:pPr marL="171450" indent="-171450">
              <a:buClr>
                <a:schemeClr val="accent1"/>
              </a:buClr>
              <a:buFont typeface="Wingdings" panose="05000000000000000000" pitchFamily="2" charset="2"/>
              <a:buChar char="q"/>
            </a:pPr>
            <a:endPar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endParaRPr>
          </a:p>
        </p:txBody>
      </p:sp>
      <p:pic>
        <p:nvPicPr>
          <p:cNvPr id="3" name="Immagine 2" descr="Immagine che contiene testo&#10;&#10;Descrizione generata automaticamente">
            <a:extLst>
              <a:ext uri="{FF2B5EF4-FFF2-40B4-BE49-F238E27FC236}">
                <a16:creationId xmlns:a16="http://schemas.microsoft.com/office/drawing/2014/main" id="{B33595EC-4699-4CF4-80D6-E325A3B2A695}"/>
              </a:ext>
            </a:extLst>
          </p:cNvPr>
          <p:cNvPicPr>
            <a:picLocks noChangeAspect="1"/>
          </p:cNvPicPr>
          <p:nvPr/>
        </p:nvPicPr>
        <p:blipFill rotWithShape="1">
          <a:blip r:embed="rId3"/>
          <a:srcRect b="64274"/>
          <a:stretch/>
        </p:blipFill>
        <p:spPr>
          <a:xfrm>
            <a:off x="2085814" y="1861628"/>
            <a:ext cx="5000993" cy="728974"/>
          </a:xfrm>
          <a:prstGeom prst="rect">
            <a:avLst/>
          </a:prstGeom>
        </p:spPr>
      </p:pic>
    </p:spTree>
    <p:extLst>
      <p:ext uri="{BB962C8B-B14F-4D97-AF65-F5344CB8AC3E}">
        <p14:creationId xmlns:p14="http://schemas.microsoft.com/office/powerpoint/2010/main" val="379427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3443700" y="579424"/>
            <a:ext cx="3866930" cy="8738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1400" b="0" dirty="0">
                <a:latin typeface="Source Sans Pro" panose="020B0503030403020204" pitchFamily="34" charset="0"/>
                <a:ea typeface="Source Sans Pro" panose="020B0503030403020204" pitchFamily="34" charset="0"/>
              </a:rPr>
              <a:t>The </a:t>
            </a:r>
            <a:r>
              <a:rPr lang="it-IT" sz="1400" b="0" dirty="0">
                <a:latin typeface="Courier New" panose="02070309020205020404" pitchFamily="49" charset="0"/>
                <a:ea typeface="Source Sans Pro" panose="020B0503030403020204" pitchFamily="34" charset="0"/>
                <a:cs typeface="Courier New" panose="02070309020205020404" pitchFamily="49" charset="0"/>
              </a:rPr>
              <a:t>proc sort </a:t>
            </a:r>
            <a:r>
              <a:rPr lang="it-IT" sz="1400" b="0" dirty="0" err="1">
                <a:latin typeface="Source Sans Pro" panose="020B0503030403020204" pitchFamily="34" charset="0"/>
                <a:ea typeface="Source Sans Pro" panose="020B0503030403020204" pitchFamily="34" charset="0"/>
              </a:rPr>
              <a:t>is</a:t>
            </a:r>
            <a:r>
              <a:rPr lang="it-IT" sz="1400" b="0" dirty="0">
                <a:latin typeface="Source Sans Pro" panose="020B0503030403020204" pitchFamily="34" charset="0"/>
                <a:ea typeface="Source Sans Pro" panose="020B0503030403020204" pitchFamily="34" charset="0"/>
              </a:rPr>
              <a:t> </a:t>
            </a:r>
            <a:r>
              <a:rPr lang="it-IT" sz="1400" b="0" dirty="0" err="1">
                <a:latin typeface="Source Sans Pro" panose="020B0503030403020204" pitchFamily="34" charset="0"/>
                <a:ea typeface="Source Sans Pro" panose="020B0503030403020204" pitchFamily="34" charset="0"/>
              </a:rPr>
              <a:t>necessary</a:t>
            </a:r>
            <a:r>
              <a:rPr lang="it-IT" sz="1400" b="0" dirty="0">
                <a:latin typeface="Source Sans Pro" panose="020B0503030403020204" pitchFamily="34" charset="0"/>
                <a:ea typeface="Source Sans Pro" panose="020B0503030403020204" pitchFamily="34" charset="0"/>
              </a:rPr>
              <a:t> to sort by the </a:t>
            </a:r>
            <a:r>
              <a:rPr lang="it-IT" sz="1400" b="0" dirty="0" err="1">
                <a:latin typeface="Source Sans Pro" panose="020B0503030403020204" pitchFamily="34" charset="0"/>
                <a:ea typeface="Source Sans Pro" panose="020B0503030403020204" pitchFamily="34" charset="0"/>
              </a:rPr>
              <a:t>two</a:t>
            </a:r>
            <a:r>
              <a:rPr lang="it-IT" sz="1400" b="0" dirty="0">
                <a:latin typeface="Source Sans Pro" panose="020B0503030403020204" pitchFamily="34" charset="0"/>
                <a:ea typeface="Source Sans Pro" panose="020B0503030403020204" pitchFamily="34" charset="0"/>
              </a:rPr>
              <a:t> </a:t>
            </a:r>
            <a:r>
              <a:rPr lang="it-IT" sz="1400" b="0" dirty="0" err="1">
                <a:latin typeface="Source Sans Pro" panose="020B0503030403020204" pitchFamily="34" charset="0"/>
                <a:ea typeface="Source Sans Pro" panose="020B0503030403020204" pitchFamily="34" charset="0"/>
              </a:rPr>
              <a:t>variables</a:t>
            </a:r>
            <a:r>
              <a:rPr lang="it-IT" sz="1400" b="0" dirty="0">
                <a:latin typeface="Source Sans Pro" panose="020B0503030403020204" pitchFamily="34" charset="0"/>
                <a:ea typeface="Source Sans Pro" panose="020B0503030403020204" pitchFamily="34" charset="0"/>
              </a:rPr>
              <a:t> by </a:t>
            </a:r>
            <a:r>
              <a:rPr lang="it-IT" sz="1400" b="0" dirty="0" err="1">
                <a:latin typeface="Source Sans Pro" panose="020B0503030403020204" pitchFamily="34" charset="0"/>
                <a:ea typeface="Source Sans Pro" panose="020B0503030403020204" pitchFamily="34" charset="0"/>
              </a:rPr>
              <a:t>which</a:t>
            </a:r>
            <a:r>
              <a:rPr lang="it-IT" sz="1400" b="0" dirty="0">
                <a:latin typeface="Source Sans Pro" panose="020B0503030403020204" pitchFamily="34" charset="0"/>
                <a:ea typeface="Source Sans Pro" panose="020B0503030403020204" pitchFamily="34" charset="0"/>
              </a:rPr>
              <a:t> </a:t>
            </a:r>
            <a:r>
              <a:rPr lang="it-IT" sz="1400" b="0" dirty="0" err="1">
                <a:latin typeface="Source Sans Pro" panose="020B0503030403020204" pitchFamily="34" charset="0"/>
                <a:ea typeface="Source Sans Pro" panose="020B0503030403020204" pitchFamily="34" charset="0"/>
              </a:rPr>
              <a:t>we</a:t>
            </a:r>
            <a:r>
              <a:rPr lang="it-IT" sz="1400" b="0" dirty="0">
                <a:latin typeface="Source Sans Pro" panose="020B0503030403020204" pitchFamily="34" charset="0"/>
                <a:ea typeface="Source Sans Pro" panose="020B0503030403020204" pitchFamily="34" charset="0"/>
              </a:rPr>
              <a:t> </a:t>
            </a:r>
            <a:r>
              <a:rPr lang="it-IT" sz="1400" b="0" dirty="0" err="1">
                <a:latin typeface="Source Sans Pro" panose="020B0503030403020204" pitchFamily="34" charset="0"/>
                <a:ea typeface="Source Sans Pro" panose="020B0503030403020204" pitchFamily="34" charset="0"/>
              </a:rPr>
              <a:t>will</a:t>
            </a:r>
            <a:r>
              <a:rPr lang="it-IT" sz="1400" b="0" dirty="0">
                <a:latin typeface="Source Sans Pro" panose="020B0503030403020204" pitchFamily="34" charset="0"/>
                <a:ea typeface="Source Sans Pro" panose="020B0503030403020204" pitchFamily="34" charset="0"/>
              </a:rPr>
              <a:t> </a:t>
            </a:r>
            <a:r>
              <a:rPr lang="it-IT" sz="1400" b="0" dirty="0" err="1">
                <a:latin typeface="Source Sans Pro" panose="020B0503030403020204" pitchFamily="34" charset="0"/>
                <a:ea typeface="Source Sans Pro" panose="020B0503030403020204" pitchFamily="34" charset="0"/>
              </a:rPr>
              <a:t>then</a:t>
            </a:r>
            <a:r>
              <a:rPr lang="it-IT" sz="1400" b="0" dirty="0">
                <a:latin typeface="Source Sans Pro" panose="020B0503030403020204" pitchFamily="34" charset="0"/>
                <a:ea typeface="Source Sans Pro" panose="020B0503030403020204" pitchFamily="34" charset="0"/>
              </a:rPr>
              <a:t> </a:t>
            </a:r>
            <a:r>
              <a:rPr lang="it-IT" sz="1400" b="0" dirty="0" err="1">
                <a:latin typeface="Source Sans Pro" panose="020B0503030403020204" pitchFamily="34" charset="0"/>
                <a:ea typeface="Source Sans Pro" panose="020B0503030403020204" pitchFamily="34" charset="0"/>
              </a:rPr>
              <a:t>transpose</a:t>
            </a:r>
            <a:r>
              <a:rPr lang="it-IT" sz="1400" b="0" dirty="0">
                <a:latin typeface="Source Sans Pro" panose="020B0503030403020204" pitchFamily="34" charset="0"/>
                <a:ea typeface="Source Sans Pro" panose="020B0503030403020204" pitchFamily="34" charset="0"/>
              </a:rPr>
              <a:t> </a:t>
            </a:r>
            <a:br>
              <a:rPr lang="it-IT" sz="1400" b="0" dirty="0">
                <a:latin typeface="Source Sans Pro" panose="020B0503030403020204" pitchFamily="34" charset="0"/>
                <a:ea typeface="Source Sans Pro" panose="020B0503030403020204" pitchFamily="34" charset="0"/>
              </a:rPr>
            </a:br>
            <a:r>
              <a:rPr lang="it-IT" sz="1400" b="0" dirty="0">
                <a:latin typeface="Source Sans Pro" panose="020B0503030403020204" pitchFamily="34" charset="0"/>
                <a:ea typeface="Source Sans Pro" panose="020B0503030403020204" pitchFamily="34" charset="0"/>
              </a:rPr>
              <a:t>the </a:t>
            </a:r>
            <a:r>
              <a:rPr lang="it-IT" sz="1400" b="0" dirty="0" err="1">
                <a:latin typeface="Source Sans Pro" panose="020B0503030403020204" pitchFamily="34" charset="0"/>
                <a:ea typeface="Source Sans Pro" panose="020B0503030403020204" pitchFamily="34" charset="0"/>
              </a:rPr>
              <a:t>datas</a:t>
            </a:r>
            <a:r>
              <a:rPr lang="it-IT" sz="1400" b="0" dirty="0">
                <a:latin typeface="Source Sans Pro" panose="020B0503030403020204" pitchFamily="34" charset="0"/>
                <a:ea typeface="Source Sans Pro" panose="020B0503030403020204" pitchFamily="34" charset="0"/>
              </a:rPr>
              <a:t> </a:t>
            </a:r>
            <a:endParaRPr sz="1400" b="0" dirty="0">
              <a:latin typeface="Source Sans Pro" panose="020B0503030403020204" pitchFamily="34" charset="0"/>
              <a:ea typeface="Source Sans Pro" panose="020B0503030403020204" pitchFamily="34" charset="0"/>
            </a:endParaRPr>
          </a:p>
        </p:txBody>
      </p:sp>
      <p:sp>
        <p:nvSpPr>
          <p:cNvPr id="1008" name="Google Shape;1008;p38"/>
          <p:cNvSpPr txBox="1">
            <a:spLocks noGrp="1"/>
          </p:cNvSpPr>
          <p:nvPr>
            <p:ph type="title" idx="2"/>
          </p:nvPr>
        </p:nvSpPr>
        <p:spPr>
          <a:xfrm>
            <a:off x="1672683" y="295880"/>
            <a:ext cx="1278476"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2</a:t>
            </a:r>
            <a:endParaRPr dirty="0">
              <a:solidFill>
                <a:schemeClr val="tx1"/>
              </a:solidFill>
            </a:endParaRPr>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1265944" y="448580"/>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902;p34">
            <a:extLst>
              <a:ext uri="{FF2B5EF4-FFF2-40B4-BE49-F238E27FC236}">
                <a16:creationId xmlns:a16="http://schemas.microsoft.com/office/drawing/2014/main" id="{6A44BEB6-48A5-43F8-8735-5A20F3D4B559}"/>
              </a:ext>
            </a:extLst>
          </p:cNvPr>
          <p:cNvSpPr txBox="1">
            <a:spLocks/>
          </p:cNvSpPr>
          <p:nvPr/>
        </p:nvSpPr>
        <p:spPr>
          <a:xfrm>
            <a:off x="682829" y="1453279"/>
            <a:ext cx="7829269"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ctr"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buClr>
                <a:schemeClr val="accent1"/>
              </a:buClr>
            </a:pPr>
            <a:r>
              <a:rPr lang="en-US" dirty="0">
                <a:latin typeface="Source Sans Pro" panose="020B0503030403020204" pitchFamily="34" charset="0"/>
                <a:ea typeface="Source Sans Pro" panose="020B0503030403020204" pitchFamily="34" charset="0"/>
                <a:cs typeface="Courier New" panose="02070309020205020404" pitchFamily="49" charset="0"/>
              </a:rPr>
              <a:t>The two proc statement are written as follows:</a:t>
            </a:r>
          </a:p>
          <a:p>
            <a:pPr marL="0" indent="0">
              <a:buClr>
                <a:schemeClr val="accent1"/>
              </a:buClr>
            </a:pPr>
            <a:endParaRPr lang="en-US" dirty="0">
              <a:latin typeface="Source Sans Pro" panose="020B0503030403020204" pitchFamily="34" charset="0"/>
              <a:ea typeface="Source Sans Pro" panose="020B0503030403020204" pitchFamily="34" charset="0"/>
              <a:cs typeface="Courier New" panose="02070309020205020404" pitchFamily="49" charset="0"/>
            </a:endParaRPr>
          </a:p>
          <a:p>
            <a:pPr marL="0" indent="0">
              <a:buClr>
                <a:schemeClr val="accent1"/>
              </a:buClr>
            </a:pPr>
            <a:endParaRPr lang="en-US" dirty="0">
              <a:latin typeface="Source Sans Pro" panose="020B0503030403020204" pitchFamily="34" charset="0"/>
              <a:ea typeface="Source Sans Pro" panose="020B0503030403020204" pitchFamily="34" charset="0"/>
              <a:cs typeface="Courier New" panose="02070309020205020404" pitchFamily="49" charset="0"/>
            </a:endParaRPr>
          </a:p>
          <a:p>
            <a:pPr marL="0" indent="0">
              <a:buClr>
                <a:schemeClr val="accent1"/>
              </a:buClr>
            </a:pPr>
            <a:endParaRPr lang="en-US" dirty="0">
              <a:latin typeface="Source Sans Pro" panose="020B0503030403020204" pitchFamily="34" charset="0"/>
              <a:ea typeface="Source Sans Pro" panose="020B0503030403020204" pitchFamily="34" charset="0"/>
              <a:cs typeface="Courier New" panose="02070309020205020404" pitchFamily="49" charset="0"/>
            </a:endParaRPr>
          </a:p>
          <a:p>
            <a:pPr marL="0" indent="0">
              <a:buClr>
                <a:schemeClr val="accent1"/>
              </a:buClr>
            </a:pPr>
            <a:endParaRPr lang="en-US" dirty="0">
              <a:latin typeface="Source Sans Pro" panose="020B0503030403020204" pitchFamily="34" charset="0"/>
              <a:ea typeface="Source Sans Pro" panose="020B0503030403020204" pitchFamily="34" charset="0"/>
              <a:cs typeface="Courier New" panose="02070309020205020404" pitchFamily="49" charset="0"/>
            </a:endParaRPr>
          </a:p>
          <a:p>
            <a:pPr marL="0" indent="0">
              <a:buClr>
                <a:schemeClr val="accent1"/>
              </a:buClr>
            </a:pPr>
            <a:endParaRPr lang="en-US" dirty="0">
              <a:latin typeface="Source Sans Pro" panose="020B0503030403020204" pitchFamily="34" charset="0"/>
              <a:ea typeface="Source Sans Pro" panose="020B0503030403020204" pitchFamily="34" charset="0"/>
              <a:cs typeface="Courier New" panose="02070309020205020404" pitchFamily="49" charset="0"/>
            </a:endParaRPr>
          </a:p>
          <a:p>
            <a:pPr marL="0" indent="0">
              <a:buClr>
                <a:schemeClr val="accent1"/>
              </a:buClr>
            </a:pPr>
            <a:endParaRPr lang="en-US" dirty="0">
              <a:latin typeface="Source Sans Pro" panose="020B0503030403020204" pitchFamily="34" charset="0"/>
              <a:ea typeface="Source Sans Pro" panose="020B0503030403020204" pitchFamily="34" charset="0"/>
              <a:cs typeface="Courier New" panose="02070309020205020404" pitchFamily="49" charset="0"/>
            </a:endParaRPr>
          </a:p>
          <a:p>
            <a:pPr marL="0" indent="0">
              <a:buClr>
                <a:schemeClr val="accent1"/>
              </a:buClr>
            </a:pPr>
            <a:endParaRPr lang="en-US" dirty="0">
              <a:latin typeface="Source Sans Pro" panose="020B0503030403020204" pitchFamily="34" charset="0"/>
              <a:ea typeface="Source Sans Pro" panose="020B0503030403020204" pitchFamily="34" charset="0"/>
              <a:cs typeface="Courier New" panose="02070309020205020404" pitchFamily="49" charset="0"/>
            </a:endParaRPr>
          </a:p>
          <a:p>
            <a:pPr marL="171450" indent="-171450">
              <a:buClr>
                <a:schemeClr val="accent1"/>
              </a:buClr>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0" indent="0">
              <a:buClr>
                <a:schemeClr val="accent1"/>
              </a:buClr>
            </a:pPr>
            <a:r>
              <a:rPr lang="en-US" dirty="0">
                <a:latin typeface="Source Sans Pro" panose="020B0503030403020204" pitchFamily="34" charset="0"/>
                <a:ea typeface="Source Sans Pro" panose="020B0503030403020204" pitchFamily="34" charset="0"/>
                <a:cs typeface="Courier New" panose="02070309020205020404" pitchFamily="49" charset="0"/>
              </a:rPr>
              <a:t>The syntax of the </a:t>
            </a:r>
            <a:r>
              <a:rPr lang="en-US" dirty="0">
                <a:latin typeface="Courier New" panose="02070309020205020404" pitchFamily="49" charset="0"/>
                <a:ea typeface="Source Sans Pro" panose="020B0503030403020204" pitchFamily="34" charset="0"/>
                <a:cs typeface="Courier New" panose="02070309020205020404" pitchFamily="49" charset="0"/>
              </a:rPr>
              <a:t>proc transpose </a:t>
            </a:r>
            <a:r>
              <a:rPr lang="en-US" dirty="0">
                <a:latin typeface="Source Sans Pro" panose="020B0503030403020204" pitchFamily="34" charset="0"/>
                <a:ea typeface="Source Sans Pro" panose="020B0503030403020204" pitchFamily="34" charset="0"/>
                <a:cs typeface="Courier New" panose="02070309020205020404" pitchFamily="49" charset="0"/>
              </a:rPr>
              <a:t>is:</a:t>
            </a:r>
          </a:p>
          <a:p>
            <a:pPr marL="171450" indent="-171450" algn="l">
              <a:buClr>
                <a:schemeClr val="accent1"/>
              </a:buClr>
              <a:buFont typeface="Wingdings" panose="05000000000000000000" pitchFamily="2" charset="2"/>
              <a:buChar char="q"/>
            </a:pP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data</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en-US"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work.stats</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with </a:t>
            </a: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name </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Stat  to rename the column produced and </a:t>
            </a: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out</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work.stats2  used to create a new table and the </a:t>
            </a: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rename </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used to give to the column the name of the variable that represents</a:t>
            </a:r>
            <a:endPar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endParaRPr>
          </a:p>
          <a:p>
            <a:pPr marL="171450" indent="-171450" algn="l">
              <a:buClr>
                <a:schemeClr val="accent1"/>
              </a:buClr>
              <a:buFont typeface="Wingdings" panose="05000000000000000000" pitchFamily="2" charset="2"/>
              <a:buChar char="q"/>
            </a:pP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by</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AGECLASS sex; to transpose by them.</a:t>
            </a:r>
          </a:p>
          <a:p>
            <a:pPr marL="171450" indent="-171450" algn="l">
              <a:buClr>
                <a:schemeClr val="accent1"/>
              </a:buClr>
              <a:buFont typeface="Wingdings" panose="05000000000000000000" pitchFamily="2" charset="2"/>
              <a:buChar char="q"/>
            </a:pP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Var </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Media </a:t>
            </a:r>
            <a:r>
              <a:rPr lang="en-US"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Minimo</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Massimo; to keep the stats</a:t>
            </a:r>
          </a:p>
          <a:p>
            <a:pPr marL="171450" indent="-171450" algn="l">
              <a:buClr>
                <a:schemeClr val="accent1"/>
              </a:buClr>
              <a:buFont typeface="Wingdings" panose="05000000000000000000" pitchFamily="2" charset="2"/>
              <a:buChar char="q"/>
            </a:pP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WHERE</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statement to eliminate the rows with only one of the two grouping variables </a:t>
            </a:r>
          </a:p>
        </p:txBody>
      </p:sp>
      <p:pic>
        <p:nvPicPr>
          <p:cNvPr id="4" name="Immagine 3" descr="Immagine che contiene testo&#10;&#10;Descrizione generata automaticamente">
            <a:extLst>
              <a:ext uri="{FF2B5EF4-FFF2-40B4-BE49-F238E27FC236}">
                <a16:creationId xmlns:a16="http://schemas.microsoft.com/office/drawing/2014/main" id="{CF111D4F-3F7B-4B9B-9FFB-6196A9826AED}"/>
              </a:ext>
            </a:extLst>
          </p:cNvPr>
          <p:cNvPicPr>
            <a:picLocks noChangeAspect="1"/>
          </p:cNvPicPr>
          <p:nvPr/>
        </p:nvPicPr>
        <p:blipFill rotWithShape="1">
          <a:blip r:embed="rId3"/>
          <a:srcRect t="46084" r="8393" b="319"/>
          <a:stretch/>
        </p:blipFill>
        <p:spPr>
          <a:xfrm>
            <a:off x="1095007" y="1841553"/>
            <a:ext cx="6792623" cy="1621516"/>
          </a:xfrm>
          <a:prstGeom prst="rect">
            <a:avLst/>
          </a:prstGeom>
        </p:spPr>
      </p:pic>
    </p:spTree>
    <p:extLst>
      <p:ext uri="{BB962C8B-B14F-4D97-AF65-F5344CB8AC3E}">
        <p14:creationId xmlns:p14="http://schemas.microsoft.com/office/powerpoint/2010/main" val="406852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3443700" y="579424"/>
            <a:ext cx="3866930" cy="8738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1400" b="0" dirty="0">
                <a:latin typeface="Source Sans Pro" panose="020B0503030403020204" pitchFamily="34" charset="0"/>
                <a:ea typeface="Source Sans Pro" panose="020B0503030403020204" pitchFamily="34" charset="0"/>
              </a:rPr>
              <a:t>Once </a:t>
            </a:r>
            <a:r>
              <a:rPr lang="it-IT" sz="1400" b="0" dirty="0" err="1">
                <a:latin typeface="Source Sans Pro" panose="020B0503030403020204" pitchFamily="34" charset="0"/>
                <a:ea typeface="Source Sans Pro" panose="020B0503030403020204" pitchFamily="34" charset="0"/>
              </a:rPr>
              <a:t>we</a:t>
            </a:r>
            <a:r>
              <a:rPr lang="it-IT" sz="1400" b="0" dirty="0">
                <a:latin typeface="Source Sans Pro" panose="020B0503030403020204" pitchFamily="34" charset="0"/>
                <a:ea typeface="Source Sans Pro" panose="020B0503030403020204" pitchFamily="34" charset="0"/>
              </a:rPr>
              <a:t> </a:t>
            </a:r>
            <a:r>
              <a:rPr lang="it-IT" sz="1400" b="0" dirty="0" err="1">
                <a:latin typeface="Source Sans Pro" panose="020B0503030403020204" pitchFamily="34" charset="0"/>
                <a:ea typeface="Source Sans Pro" panose="020B0503030403020204" pitchFamily="34" charset="0"/>
              </a:rPr>
              <a:t>have</a:t>
            </a:r>
            <a:r>
              <a:rPr lang="it-IT" sz="1400" b="0" dirty="0">
                <a:latin typeface="Source Sans Pro" panose="020B0503030403020204" pitchFamily="34" charset="0"/>
                <a:ea typeface="Source Sans Pro" panose="020B0503030403020204" pitchFamily="34" charset="0"/>
              </a:rPr>
              <a:t> </a:t>
            </a:r>
            <a:r>
              <a:rPr lang="it-IT" sz="1400" b="0" dirty="0" err="1">
                <a:latin typeface="Source Sans Pro" panose="020B0503030403020204" pitchFamily="34" charset="0"/>
                <a:ea typeface="Source Sans Pro" panose="020B0503030403020204" pitchFamily="34" charset="0"/>
              </a:rPr>
              <a:t>transposed</a:t>
            </a:r>
            <a:r>
              <a:rPr lang="it-IT" sz="1400" b="0" dirty="0">
                <a:latin typeface="Source Sans Pro" panose="020B0503030403020204" pitchFamily="34" charset="0"/>
                <a:ea typeface="Source Sans Pro" panose="020B0503030403020204" pitchFamily="34" charset="0"/>
              </a:rPr>
              <a:t> the data </a:t>
            </a:r>
            <a:r>
              <a:rPr lang="it-IT" sz="1400" b="0" dirty="0" err="1">
                <a:latin typeface="Source Sans Pro" panose="020B0503030403020204" pitchFamily="34" charset="0"/>
                <a:ea typeface="Source Sans Pro" panose="020B0503030403020204" pitchFamily="34" charset="0"/>
              </a:rPr>
              <a:t>we</a:t>
            </a:r>
            <a:r>
              <a:rPr lang="it-IT" sz="1400" b="0" dirty="0">
                <a:latin typeface="Source Sans Pro" panose="020B0503030403020204" pitchFamily="34" charset="0"/>
                <a:ea typeface="Source Sans Pro" panose="020B0503030403020204" pitchFamily="34" charset="0"/>
              </a:rPr>
              <a:t> </a:t>
            </a:r>
            <a:r>
              <a:rPr lang="it-IT" sz="1400" b="0" dirty="0" err="1">
                <a:latin typeface="Source Sans Pro" panose="020B0503030403020204" pitchFamily="34" charset="0"/>
                <a:ea typeface="Source Sans Pro" panose="020B0503030403020204" pitchFamily="34" charset="0"/>
              </a:rPr>
              <a:t>need</a:t>
            </a:r>
            <a:r>
              <a:rPr lang="it-IT" sz="1400" b="0" dirty="0">
                <a:latin typeface="Source Sans Pro" panose="020B0503030403020204" pitchFamily="34" charset="0"/>
                <a:ea typeface="Source Sans Pro" panose="020B0503030403020204" pitchFamily="34" charset="0"/>
              </a:rPr>
              <a:t> to create new format to make </a:t>
            </a:r>
            <a:r>
              <a:rPr lang="it-IT" sz="1400" b="0" dirty="0" err="1">
                <a:latin typeface="Source Sans Pro" panose="020B0503030403020204" pitchFamily="34" charset="0"/>
                <a:ea typeface="Source Sans Pro" panose="020B0503030403020204" pitchFamily="34" charset="0"/>
              </a:rPr>
              <a:t>them</a:t>
            </a:r>
            <a:r>
              <a:rPr lang="it-IT" sz="1400" b="0" dirty="0">
                <a:latin typeface="Source Sans Pro" panose="020B0503030403020204" pitchFamily="34" charset="0"/>
                <a:ea typeface="Source Sans Pro" panose="020B0503030403020204" pitchFamily="34" charset="0"/>
              </a:rPr>
              <a:t> easy to </a:t>
            </a:r>
            <a:r>
              <a:rPr lang="it-IT" sz="1400" b="0" dirty="0" err="1">
                <a:latin typeface="Source Sans Pro" panose="020B0503030403020204" pitchFamily="34" charset="0"/>
                <a:ea typeface="Source Sans Pro" panose="020B0503030403020204" pitchFamily="34" charset="0"/>
              </a:rPr>
              <a:t>read</a:t>
            </a:r>
            <a:r>
              <a:rPr lang="it-IT" sz="1400" b="0" dirty="0">
                <a:latin typeface="Source Sans Pro" panose="020B0503030403020204" pitchFamily="34" charset="0"/>
                <a:ea typeface="Source Sans Pro" panose="020B0503030403020204" pitchFamily="34" charset="0"/>
              </a:rPr>
              <a:t> in </a:t>
            </a:r>
            <a:r>
              <a:rPr lang="it-IT" sz="1400" b="0" dirty="0" err="1">
                <a:latin typeface="Source Sans Pro" panose="020B0503030403020204" pitchFamily="34" charset="0"/>
                <a:ea typeface="Source Sans Pro" panose="020B0503030403020204" pitchFamily="34" charset="0"/>
              </a:rPr>
              <a:t>our</a:t>
            </a:r>
            <a:r>
              <a:rPr lang="it-IT" sz="1400" b="0" dirty="0">
                <a:latin typeface="Source Sans Pro" panose="020B0503030403020204" pitchFamily="34" charset="0"/>
                <a:ea typeface="Source Sans Pro" panose="020B0503030403020204" pitchFamily="34" charset="0"/>
              </a:rPr>
              <a:t> report</a:t>
            </a:r>
            <a:endParaRPr sz="1400" b="0" dirty="0">
              <a:latin typeface="Source Sans Pro" panose="020B0503030403020204" pitchFamily="34" charset="0"/>
              <a:ea typeface="Source Sans Pro" panose="020B0503030403020204" pitchFamily="34" charset="0"/>
            </a:endParaRPr>
          </a:p>
        </p:txBody>
      </p:sp>
      <p:sp>
        <p:nvSpPr>
          <p:cNvPr id="1008" name="Google Shape;1008;p38"/>
          <p:cNvSpPr txBox="1">
            <a:spLocks noGrp="1"/>
          </p:cNvSpPr>
          <p:nvPr>
            <p:ph type="title" idx="2"/>
          </p:nvPr>
        </p:nvSpPr>
        <p:spPr>
          <a:xfrm>
            <a:off x="1672683" y="295880"/>
            <a:ext cx="1278476"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2</a:t>
            </a:r>
            <a:endParaRPr dirty="0">
              <a:solidFill>
                <a:schemeClr val="tx1"/>
              </a:solidFill>
            </a:endParaRPr>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1265944" y="448580"/>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902;p34">
            <a:extLst>
              <a:ext uri="{FF2B5EF4-FFF2-40B4-BE49-F238E27FC236}">
                <a16:creationId xmlns:a16="http://schemas.microsoft.com/office/drawing/2014/main" id="{6A44BEB6-48A5-43F8-8735-5A20F3D4B559}"/>
              </a:ext>
            </a:extLst>
          </p:cNvPr>
          <p:cNvSpPr txBox="1">
            <a:spLocks/>
          </p:cNvSpPr>
          <p:nvPr/>
        </p:nvSpPr>
        <p:spPr>
          <a:xfrm>
            <a:off x="430759" y="1408675"/>
            <a:ext cx="4929261" cy="20076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ctr"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buClr>
                <a:schemeClr val="accent1"/>
              </a:buClr>
            </a:pPr>
            <a:r>
              <a:rPr lang="en-US" dirty="0"/>
              <a:t>We use a </a:t>
            </a:r>
            <a:r>
              <a:rPr lang="en-US" dirty="0">
                <a:latin typeface="Courier New" panose="02070309020205020404" pitchFamily="49" charset="0"/>
                <a:cs typeface="Courier New" panose="02070309020205020404" pitchFamily="49" charset="0"/>
              </a:rPr>
              <a:t>proc format </a:t>
            </a:r>
            <a:r>
              <a:rPr lang="en-US" dirty="0"/>
              <a:t>statement in which we create 2 formats</a:t>
            </a:r>
          </a:p>
          <a:p>
            <a:pPr marL="171450" indent="-171450">
              <a:buClr>
                <a:schemeClr val="accent1"/>
              </a:buClr>
              <a:buFont typeface="Wingdings" panose="05000000000000000000" pitchFamily="2" charset="2"/>
              <a:buChar char="q"/>
            </a:pPr>
            <a:r>
              <a:rPr lang="en-US" dirty="0" err="1">
                <a:latin typeface="Courier New" panose="02070309020205020404" pitchFamily="49" charset="0"/>
                <a:cs typeface="Courier New" panose="02070309020205020404" pitchFamily="49" charset="0"/>
              </a:rPr>
              <a:t>genfmt</a:t>
            </a:r>
            <a:r>
              <a:rPr lang="en-US" dirty="0">
                <a:latin typeface="Courier New" panose="02070309020205020404" pitchFamily="49" charset="0"/>
                <a:cs typeface="Courier New" panose="02070309020205020404" pitchFamily="49" charset="0"/>
              </a:rPr>
              <a:t> </a:t>
            </a:r>
            <a:r>
              <a:rPr lang="en-US" dirty="0">
                <a:latin typeface="Source Sans Pro" panose="020B0503030403020204" pitchFamily="34" charset="0"/>
                <a:ea typeface="Source Sans Pro" panose="020B0503030403020204" pitchFamily="34" charset="0"/>
                <a:cs typeface="Courier New" panose="02070309020205020404" pitchFamily="49" charset="0"/>
              </a:rPr>
              <a:t>that converts the numbers 0 and 1 in the characters </a:t>
            </a:r>
            <a:r>
              <a:rPr lang="en-US" i="1" dirty="0">
                <a:latin typeface="Source Sans Pro" panose="020B0503030403020204" pitchFamily="34" charset="0"/>
                <a:ea typeface="Source Sans Pro" panose="020B0503030403020204" pitchFamily="34" charset="0"/>
                <a:cs typeface="Courier New" panose="02070309020205020404" pitchFamily="49" charset="0"/>
              </a:rPr>
              <a:t>Male</a:t>
            </a:r>
            <a:r>
              <a:rPr lang="en-US" dirty="0">
                <a:latin typeface="Source Sans Pro" panose="020B0503030403020204" pitchFamily="34" charset="0"/>
                <a:ea typeface="Source Sans Pro" panose="020B0503030403020204" pitchFamily="34" charset="0"/>
                <a:cs typeface="Courier New" panose="02070309020205020404" pitchFamily="49" charset="0"/>
              </a:rPr>
              <a:t> and </a:t>
            </a:r>
            <a:r>
              <a:rPr lang="en-US" i="1" dirty="0">
                <a:latin typeface="Source Sans Pro" panose="020B0503030403020204" pitchFamily="34" charset="0"/>
                <a:ea typeface="Source Sans Pro" panose="020B0503030403020204" pitchFamily="34" charset="0"/>
                <a:cs typeface="Courier New" panose="02070309020205020404" pitchFamily="49" charset="0"/>
              </a:rPr>
              <a:t>Female.</a:t>
            </a:r>
            <a:r>
              <a:rPr lang="en-US" dirty="0">
                <a:latin typeface="Courier New" panose="02070309020205020404" pitchFamily="49" charset="0"/>
                <a:cs typeface="Courier New" panose="02070309020205020404" pitchFamily="49" charset="0"/>
              </a:rPr>
              <a:t>  </a:t>
            </a:r>
          </a:p>
          <a:p>
            <a:pPr marL="171450" indent="-171450">
              <a:buClr>
                <a:schemeClr val="accent1"/>
              </a:buClr>
              <a:buFont typeface="Wingdings" panose="05000000000000000000" pitchFamily="2" charset="2"/>
              <a:buChar char="q"/>
            </a:pPr>
            <a:r>
              <a:rPr lang="en-US" dirty="0">
                <a:latin typeface="Courier New" panose="02070309020205020404" pitchFamily="49" charset="0"/>
                <a:cs typeface="Courier New" panose="02070309020205020404" pitchFamily="49" charset="0"/>
              </a:rPr>
              <a:t>acc </a:t>
            </a:r>
            <a:r>
              <a:rPr lang="en-US" dirty="0">
                <a:latin typeface="Source Sans Pro" panose="020B0503030403020204" pitchFamily="34" charset="0"/>
                <a:ea typeface="Source Sans Pro" panose="020B0503030403020204" pitchFamily="34" charset="0"/>
                <a:cs typeface="Courier New" panose="02070309020205020404" pitchFamily="49" charset="0"/>
              </a:rPr>
              <a:t>that convert the numbers 1 and 2 into the characters </a:t>
            </a:r>
            <a:r>
              <a:rPr lang="en-US" i="1" dirty="0">
                <a:latin typeface="Source Sans Pro" panose="020B0503030403020204" pitchFamily="34" charset="0"/>
                <a:ea typeface="Source Sans Pro" panose="020B0503030403020204" pitchFamily="34" charset="0"/>
                <a:cs typeface="Courier New" panose="02070309020205020404" pitchFamily="49" charset="0"/>
              </a:rPr>
              <a:t>AGE&lt;=30 </a:t>
            </a:r>
            <a:r>
              <a:rPr lang="en-US" dirty="0">
                <a:latin typeface="Source Sans Pro" panose="020B0503030403020204" pitchFamily="34" charset="0"/>
                <a:ea typeface="Source Sans Pro" panose="020B0503030403020204" pitchFamily="34" charset="0"/>
                <a:cs typeface="Courier New" panose="02070309020205020404" pitchFamily="49" charset="0"/>
              </a:rPr>
              <a:t>and </a:t>
            </a:r>
            <a:r>
              <a:rPr lang="en-US" i="1" dirty="0">
                <a:latin typeface="Source Sans Pro" panose="020B0503030403020204" pitchFamily="34" charset="0"/>
                <a:ea typeface="Source Sans Pro" panose="020B0503030403020204" pitchFamily="34" charset="0"/>
                <a:cs typeface="Courier New" panose="02070309020205020404" pitchFamily="49" charset="0"/>
              </a:rPr>
              <a:t>AGE 31-40</a:t>
            </a:r>
            <a:r>
              <a:rPr lang="en-US" dirty="0">
                <a:latin typeface="Source Sans Pro" panose="020B0503030403020204" pitchFamily="34" charset="0"/>
                <a:ea typeface="Source Sans Pro" panose="020B0503030403020204" pitchFamily="34"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pic>
        <p:nvPicPr>
          <p:cNvPr id="3" name="Immagine 2" descr="Immagine che contiene testo&#10;&#10;Descrizione generata automaticamente">
            <a:extLst>
              <a:ext uri="{FF2B5EF4-FFF2-40B4-BE49-F238E27FC236}">
                <a16:creationId xmlns:a16="http://schemas.microsoft.com/office/drawing/2014/main" id="{7B57BC6B-CDF3-4ACB-8352-842784D4EB82}"/>
              </a:ext>
            </a:extLst>
          </p:cNvPr>
          <p:cNvPicPr>
            <a:picLocks noChangeAspect="1"/>
          </p:cNvPicPr>
          <p:nvPr/>
        </p:nvPicPr>
        <p:blipFill rotWithShape="1">
          <a:blip r:embed="rId3"/>
          <a:srcRect r="27711" b="53814"/>
          <a:stretch/>
        </p:blipFill>
        <p:spPr>
          <a:xfrm>
            <a:off x="5451506" y="1813943"/>
            <a:ext cx="3360431" cy="1066462"/>
          </a:xfrm>
          <a:prstGeom prst="rect">
            <a:avLst/>
          </a:prstGeom>
        </p:spPr>
      </p:pic>
      <p:sp>
        <p:nvSpPr>
          <p:cNvPr id="13" name="Google Shape;902;p34">
            <a:extLst>
              <a:ext uri="{FF2B5EF4-FFF2-40B4-BE49-F238E27FC236}">
                <a16:creationId xmlns:a16="http://schemas.microsoft.com/office/drawing/2014/main" id="{912149EF-45D5-4D66-9A43-BE0BA64EC85B}"/>
              </a:ext>
            </a:extLst>
          </p:cNvPr>
          <p:cNvSpPr txBox="1">
            <a:spLocks/>
          </p:cNvSpPr>
          <p:nvPr/>
        </p:nvSpPr>
        <p:spPr>
          <a:xfrm>
            <a:off x="4572000" y="3126720"/>
            <a:ext cx="4572000" cy="20076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ctr"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buClr>
                <a:schemeClr val="accent1"/>
              </a:buClr>
            </a:pPr>
            <a:r>
              <a:rPr lang="en-US" dirty="0"/>
              <a:t>Finally a </a:t>
            </a:r>
            <a:r>
              <a:rPr lang="en-US" dirty="0">
                <a:latin typeface="Courier New" panose="02070309020205020404" pitchFamily="49" charset="0"/>
                <a:cs typeface="Courier New" panose="02070309020205020404" pitchFamily="49" charset="0"/>
              </a:rPr>
              <a:t>proc means </a:t>
            </a:r>
            <a:r>
              <a:rPr lang="en-US" dirty="0"/>
              <a:t>statement reports the data in the desired schema:</a:t>
            </a:r>
          </a:p>
          <a:p>
            <a:pPr marL="171450" indent="-171450">
              <a:buClr>
                <a:schemeClr val="accent1"/>
              </a:buClr>
              <a:buFont typeface="Wingdings" panose="05000000000000000000" pitchFamily="2" charset="2"/>
              <a:buChar char="q"/>
            </a:pPr>
            <a:r>
              <a:rPr lang="en-US" dirty="0">
                <a:latin typeface="Source Sans Pro" panose="020B0503030403020204" pitchFamily="34" charset="0"/>
                <a:ea typeface="Source Sans Pro" panose="020B0503030403020204" pitchFamily="34" charset="0"/>
                <a:cs typeface="Courier New" panose="02070309020205020404" pitchFamily="49" charset="0"/>
              </a:rPr>
              <a:t>In the </a:t>
            </a: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class</a:t>
            </a:r>
            <a:r>
              <a:rPr lang="en-US" dirty="0">
                <a:latin typeface="Source Sans Pro" panose="020B0503030403020204" pitchFamily="34" charset="0"/>
                <a:ea typeface="Source Sans Pro" panose="020B0503030403020204" pitchFamily="34" charset="0"/>
                <a:cs typeface="Courier New" panose="02070309020205020404" pitchFamily="49" charset="0"/>
              </a:rPr>
              <a:t> statement group by AGECLASS, sex and then by the new column Stat</a:t>
            </a:r>
            <a:r>
              <a:rPr lang="en-US" i="1" dirty="0">
                <a:latin typeface="Source Sans Pro" panose="020B0503030403020204" pitchFamily="34" charset="0"/>
                <a:ea typeface="Source Sans Pro" panose="020B0503030403020204" pitchFamily="34"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p>
          <a:p>
            <a:pPr marL="171450" indent="-171450">
              <a:buClr>
                <a:schemeClr val="accent1"/>
              </a:buClr>
              <a:buFont typeface="Wingdings" panose="05000000000000000000" pitchFamily="2" charset="2"/>
              <a:buChar char="q"/>
            </a:pPr>
            <a:r>
              <a:rPr lang="en-US" dirty="0">
                <a:latin typeface="Source Sans Pro" panose="020B0503030403020204" pitchFamily="34" charset="0"/>
                <a:ea typeface="Source Sans Pro" panose="020B0503030403020204" pitchFamily="34" charset="0"/>
                <a:cs typeface="Courier New" panose="02070309020205020404" pitchFamily="49" charset="0"/>
              </a:rPr>
              <a:t>In the </a:t>
            </a: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format</a:t>
            </a:r>
            <a:r>
              <a:rPr lang="en-US" dirty="0">
                <a:latin typeface="Source Sans Pro" panose="020B0503030403020204" pitchFamily="34" charset="0"/>
                <a:ea typeface="Source Sans Pro" panose="020B0503030403020204" pitchFamily="34" charset="0"/>
                <a:cs typeface="Courier New" panose="02070309020205020404" pitchFamily="49" charset="0"/>
              </a:rPr>
              <a:t> statement we apply </a:t>
            </a:r>
            <a:r>
              <a:rPr lang="en-US" dirty="0" err="1">
                <a:latin typeface="Courier New" panose="02070309020205020404" pitchFamily="49" charset="0"/>
                <a:cs typeface="Courier New" panose="02070309020205020404" pitchFamily="49" charset="0"/>
              </a:rPr>
              <a:t>genfmt</a:t>
            </a:r>
            <a:r>
              <a:rPr lang="en-US" dirty="0">
                <a:latin typeface="Courier New" panose="02070309020205020404" pitchFamily="49" charset="0"/>
                <a:cs typeface="Courier New" panose="02070309020205020404" pitchFamily="49" charset="0"/>
              </a:rPr>
              <a:t> </a:t>
            </a:r>
            <a:r>
              <a:rPr lang="en-US" dirty="0">
                <a:latin typeface="Source Sans Pro" panose="020B0503030403020204" pitchFamily="34" charset="0"/>
                <a:ea typeface="Source Sans Pro" panose="020B0503030403020204" pitchFamily="34" charset="0"/>
                <a:cs typeface="Courier New" panose="02070309020205020404" pitchFamily="49" charset="0"/>
              </a:rPr>
              <a:t>to sex and </a:t>
            </a:r>
            <a:r>
              <a:rPr lang="en-US" dirty="0">
                <a:latin typeface="Courier New" panose="02070309020205020404" pitchFamily="49" charset="0"/>
                <a:cs typeface="Courier New" panose="02070309020205020404" pitchFamily="49" charset="0"/>
              </a:rPr>
              <a:t>acc </a:t>
            </a:r>
            <a:r>
              <a:rPr lang="en-US" dirty="0">
                <a:latin typeface="Source Sans Pro" panose="020B0503030403020204" pitchFamily="34" charset="0"/>
                <a:ea typeface="Source Sans Pro" panose="020B0503030403020204" pitchFamily="34" charset="0"/>
                <a:cs typeface="Courier New" panose="02070309020205020404" pitchFamily="49" charset="0"/>
              </a:rPr>
              <a:t>to AGECLASS</a:t>
            </a:r>
            <a:r>
              <a:rPr lang="en-US" i="1" dirty="0">
                <a:latin typeface="Source Sans Pro" panose="020B0503030403020204" pitchFamily="34" charset="0"/>
                <a:ea typeface="Source Sans Pro" panose="020B0503030403020204" pitchFamily="34"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p>
          <a:p>
            <a:pPr marL="171450" indent="-171450">
              <a:buClr>
                <a:schemeClr val="accent1"/>
              </a:buClr>
              <a:buFont typeface="Wingdings" panose="05000000000000000000" pitchFamily="2" charset="2"/>
              <a:buChar char="q"/>
            </a:pPr>
            <a:r>
              <a:rPr lang="en-US" dirty="0">
                <a:latin typeface="Source Sans Pro" panose="020B0503030403020204" pitchFamily="34" charset="0"/>
                <a:ea typeface="Source Sans Pro" panose="020B0503030403020204" pitchFamily="34" charset="0"/>
                <a:cs typeface="Courier New" panose="02070309020205020404" pitchFamily="49" charset="0"/>
              </a:rPr>
              <a:t>We use a </a:t>
            </a: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label</a:t>
            </a:r>
            <a:r>
              <a:rPr lang="en-US" dirty="0">
                <a:latin typeface="Source Sans Pro" panose="020B0503030403020204" pitchFamily="34" charset="0"/>
                <a:ea typeface="Source Sans Pro" panose="020B0503030403020204" pitchFamily="34" charset="0"/>
                <a:cs typeface="Courier New" panose="02070309020205020404" pitchFamily="49" charset="0"/>
              </a:rPr>
              <a:t> statement to correctly label the column STATS.</a:t>
            </a:r>
            <a:r>
              <a:rPr lang="en-US" dirty="0">
                <a:latin typeface="Courier New" panose="02070309020205020404" pitchFamily="49" charset="0"/>
                <a:cs typeface="Courier New" panose="02070309020205020404" pitchFamily="49" charset="0"/>
              </a:rPr>
              <a:t> </a:t>
            </a:r>
          </a:p>
        </p:txBody>
      </p:sp>
      <p:pic>
        <p:nvPicPr>
          <p:cNvPr id="4" name="Immagine 3" descr="Immagine che contiene testo&#10;&#10;Descrizione generata automaticamente">
            <a:extLst>
              <a:ext uri="{FF2B5EF4-FFF2-40B4-BE49-F238E27FC236}">
                <a16:creationId xmlns:a16="http://schemas.microsoft.com/office/drawing/2014/main" id="{37A9EBC6-23D8-4C9B-BF59-EC2EA6CAAD45}"/>
              </a:ext>
            </a:extLst>
          </p:cNvPr>
          <p:cNvPicPr>
            <a:picLocks noChangeAspect="1"/>
          </p:cNvPicPr>
          <p:nvPr/>
        </p:nvPicPr>
        <p:blipFill rotWithShape="1">
          <a:blip r:embed="rId3"/>
          <a:srcRect t="53814"/>
          <a:stretch/>
        </p:blipFill>
        <p:spPr>
          <a:xfrm>
            <a:off x="430759" y="3497614"/>
            <a:ext cx="4141241" cy="1066462"/>
          </a:xfrm>
          <a:prstGeom prst="rect">
            <a:avLst/>
          </a:prstGeom>
        </p:spPr>
      </p:pic>
    </p:spTree>
    <p:extLst>
      <p:ext uri="{BB962C8B-B14F-4D97-AF65-F5344CB8AC3E}">
        <p14:creationId xmlns:p14="http://schemas.microsoft.com/office/powerpoint/2010/main" val="590596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3443700" y="579424"/>
            <a:ext cx="3866930" cy="8738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1400" b="0" dirty="0">
                <a:latin typeface="Source Sans Pro" panose="020B0503030403020204" pitchFamily="34" charset="0"/>
                <a:ea typeface="Source Sans Pro" panose="020B0503030403020204" pitchFamily="34" charset="0"/>
              </a:rPr>
              <a:t>The </a:t>
            </a:r>
            <a:r>
              <a:rPr lang="it-IT" sz="1400" b="0" dirty="0" err="1">
                <a:latin typeface="Source Sans Pro" panose="020B0503030403020204" pitchFamily="34" charset="0"/>
                <a:ea typeface="Source Sans Pro" panose="020B0503030403020204" pitchFamily="34" charset="0"/>
              </a:rPr>
              <a:t>population</a:t>
            </a:r>
            <a:r>
              <a:rPr lang="it-IT" sz="1400" b="0" dirty="0">
                <a:latin typeface="Source Sans Pro" panose="020B0503030403020204" pitchFamily="34" charset="0"/>
                <a:ea typeface="Source Sans Pro" panose="020B0503030403020204" pitchFamily="34" charset="0"/>
              </a:rPr>
              <a:t> </a:t>
            </a:r>
            <a:r>
              <a:rPr lang="it-IT" sz="1400" b="0" dirty="0" err="1">
                <a:latin typeface="Source Sans Pro" panose="020B0503030403020204" pitchFamily="34" charset="0"/>
                <a:ea typeface="Source Sans Pro" panose="020B0503030403020204" pitchFamily="34" charset="0"/>
              </a:rPr>
              <a:t>at</a:t>
            </a:r>
            <a:r>
              <a:rPr lang="it-IT" sz="1400" b="0" dirty="0">
                <a:latin typeface="Source Sans Pro" panose="020B0503030403020204" pitchFamily="34" charset="0"/>
                <a:ea typeface="Source Sans Pro" panose="020B0503030403020204" pitchFamily="34" charset="0"/>
              </a:rPr>
              <a:t> risk of </a:t>
            </a:r>
            <a:r>
              <a:rPr lang="en-GB" sz="1400" b="0" dirty="0">
                <a:latin typeface="Source Sans Pro" panose="020B0503030403020204" pitchFamily="34" charset="0"/>
                <a:ea typeface="Source Sans Pro" panose="020B0503030403020204" pitchFamily="34" charset="0"/>
              </a:rPr>
              <a:t>cardiovascular</a:t>
            </a:r>
            <a:r>
              <a:rPr lang="it-IT" sz="1400" b="0" dirty="0">
                <a:latin typeface="Source Sans Pro" panose="020B0503030403020204" pitchFamily="34" charset="0"/>
                <a:ea typeface="Source Sans Pro" panose="020B0503030403020204" pitchFamily="34" charset="0"/>
              </a:rPr>
              <a:t> </a:t>
            </a:r>
            <a:r>
              <a:rPr lang="en-US" sz="1400" b="0" dirty="0">
                <a:latin typeface="Source Sans Pro" panose="020B0503030403020204" pitchFamily="34" charset="0"/>
                <a:ea typeface="Source Sans Pro" panose="020B0503030403020204" pitchFamily="34" charset="0"/>
              </a:rPr>
              <a:t>disease</a:t>
            </a:r>
            <a:r>
              <a:rPr lang="it-IT" sz="1400" b="0" dirty="0">
                <a:latin typeface="Source Sans Pro" panose="020B0503030403020204" pitchFamily="34" charset="0"/>
                <a:ea typeface="Source Sans Pro" panose="020B0503030403020204" pitchFamily="34" charset="0"/>
              </a:rPr>
              <a:t> </a:t>
            </a:r>
            <a:r>
              <a:rPr lang="it-IT" sz="1400" b="0" dirty="0" err="1">
                <a:latin typeface="Source Sans Pro" panose="020B0503030403020204" pitchFamily="34" charset="0"/>
                <a:ea typeface="Source Sans Pro" panose="020B0503030403020204" pitchFamily="34" charset="0"/>
              </a:rPr>
              <a:t>is</a:t>
            </a:r>
            <a:r>
              <a:rPr lang="it-IT" sz="1400" b="0" dirty="0">
                <a:latin typeface="Source Sans Pro" panose="020B0503030403020204" pitchFamily="34" charset="0"/>
                <a:ea typeface="Source Sans Pro" panose="020B0503030403020204" pitchFamily="34" charset="0"/>
              </a:rPr>
              <a:t> </a:t>
            </a:r>
            <a:r>
              <a:rPr lang="it-IT" sz="1400" b="0" dirty="0" err="1">
                <a:latin typeface="Source Sans Pro" panose="020B0503030403020204" pitchFamily="34" charset="0"/>
                <a:ea typeface="Source Sans Pro" panose="020B0503030403020204" pitchFamily="34" charset="0"/>
              </a:rPr>
              <a:t>intended</a:t>
            </a:r>
            <a:r>
              <a:rPr lang="it-IT" sz="1400" b="0" dirty="0">
                <a:latin typeface="Source Sans Pro" panose="020B0503030403020204" pitchFamily="34" charset="0"/>
                <a:ea typeface="Source Sans Pro" panose="020B0503030403020204" pitchFamily="34" charset="0"/>
              </a:rPr>
              <a:t> </a:t>
            </a:r>
            <a:r>
              <a:rPr lang="it-IT" sz="1400" b="0" dirty="0" err="1">
                <a:latin typeface="Source Sans Pro" panose="020B0503030403020204" pitchFamily="34" charset="0"/>
                <a:ea typeface="Source Sans Pro" panose="020B0503030403020204" pitchFamily="34" charset="0"/>
              </a:rPr>
              <a:t>as</a:t>
            </a:r>
            <a:r>
              <a:rPr lang="it-IT" sz="1400" b="0" dirty="0">
                <a:latin typeface="Source Sans Pro" panose="020B0503030403020204" pitchFamily="34" charset="0"/>
                <a:ea typeface="Source Sans Pro" panose="020B0503030403020204" pitchFamily="34" charset="0"/>
              </a:rPr>
              <a:t> the </a:t>
            </a:r>
            <a:r>
              <a:rPr lang="it-IT" sz="1400" dirty="0">
                <a:solidFill>
                  <a:srgbClr val="FF0000"/>
                </a:solidFill>
                <a:latin typeface="Source Sans Pro" panose="020B0503030403020204" pitchFamily="34" charset="0"/>
                <a:ea typeface="Source Sans Pro" panose="020B0503030403020204" pitchFamily="34" charset="0"/>
              </a:rPr>
              <a:t>male </a:t>
            </a:r>
            <a:r>
              <a:rPr lang="it-IT" sz="1400" dirty="0" err="1">
                <a:solidFill>
                  <a:srgbClr val="FF0000"/>
                </a:solidFill>
                <a:latin typeface="Source Sans Pro" panose="020B0503030403020204" pitchFamily="34" charset="0"/>
                <a:ea typeface="Source Sans Pro" panose="020B0503030403020204" pitchFamily="34" charset="0"/>
              </a:rPr>
              <a:t>patients</a:t>
            </a:r>
            <a:r>
              <a:rPr lang="it-IT" sz="1400" b="0" dirty="0">
                <a:latin typeface="Source Sans Pro" panose="020B0503030403020204" pitchFamily="34" charset="0"/>
                <a:ea typeface="Source Sans Pro" panose="020B0503030403020204" pitchFamily="34" charset="0"/>
              </a:rPr>
              <a:t> with </a:t>
            </a:r>
            <a:r>
              <a:rPr lang="it-IT" sz="1400" dirty="0">
                <a:solidFill>
                  <a:srgbClr val="FF0000"/>
                </a:solidFill>
                <a:latin typeface="Source Sans Pro" panose="020B0503030403020204" pitchFamily="34" charset="0"/>
                <a:ea typeface="Source Sans Pro" panose="020B0503030403020204" pitchFamily="34" charset="0"/>
              </a:rPr>
              <a:t>more </a:t>
            </a:r>
            <a:r>
              <a:rPr lang="it-IT" sz="1400" dirty="0" err="1">
                <a:solidFill>
                  <a:srgbClr val="FF0000"/>
                </a:solidFill>
                <a:latin typeface="Source Sans Pro" panose="020B0503030403020204" pitchFamily="34" charset="0"/>
                <a:ea typeface="Source Sans Pro" panose="020B0503030403020204" pitchFamily="34" charset="0"/>
              </a:rPr>
              <a:t>than</a:t>
            </a:r>
            <a:r>
              <a:rPr lang="it-IT" sz="1400" dirty="0">
                <a:solidFill>
                  <a:srgbClr val="FF0000"/>
                </a:solidFill>
                <a:latin typeface="Source Sans Pro" panose="020B0503030403020204" pitchFamily="34" charset="0"/>
                <a:ea typeface="Source Sans Pro" panose="020B0503030403020204" pitchFamily="34" charset="0"/>
              </a:rPr>
              <a:t> 60 </a:t>
            </a:r>
            <a:r>
              <a:rPr lang="it-IT" sz="1400" dirty="0" err="1">
                <a:solidFill>
                  <a:srgbClr val="FF0000"/>
                </a:solidFill>
                <a:latin typeface="Source Sans Pro" panose="020B0503030403020204" pitchFamily="34" charset="0"/>
                <a:ea typeface="Source Sans Pro" panose="020B0503030403020204" pitchFamily="34" charset="0"/>
              </a:rPr>
              <a:t>years</a:t>
            </a:r>
            <a:r>
              <a:rPr lang="it-IT" sz="1400" b="0" dirty="0">
                <a:latin typeface="Source Sans Pro" panose="020B0503030403020204" pitchFamily="34" charset="0"/>
                <a:ea typeface="Source Sans Pro" panose="020B0503030403020204" pitchFamily="34" charset="0"/>
              </a:rPr>
              <a:t> and a </a:t>
            </a:r>
            <a:r>
              <a:rPr lang="it-IT" sz="1400" b="0" dirty="0" err="1">
                <a:latin typeface="Source Sans Pro" panose="020B0503030403020204" pitchFamily="34" charset="0"/>
                <a:ea typeface="Source Sans Pro" panose="020B0503030403020204" pitchFamily="34" charset="0"/>
              </a:rPr>
              <a:t>value</a:t>
            </a:r>
            <a:r>
              <a:rPr lang="it-IT" sz="1400" b="0" dirty="0">
                <a:latin typeface="Source Sans Pro" panose="020B0503030403020204" pitchFamily="34" charset="0"/>
                <a:ea typeface="Source Sans Pro" panose="020B0503030403020204" pitchFamily="34" charset="0"/>
              </a:rPr>
              <a:t> of BMI </a:t>
            </a:r>
            <a:r>
              <a:rPr lang="it-IT" sz="1400" dirty="0" err="1">
                <a:solidFill>
                  <a:srgbClr val="FF0000"/>
                </a:solidFill>
                <a:latin typeface="Source Sans Pro" panose="020B0503030403020204" pitchFamily="34" charset="0"/>
                <a:ea typeface="Source Sans Pro" panose="020B0503030403020204" pitchFamily="34" charset="0"/>
              </a:rPr>
              <a:t>greater</a:t>
            </a:r>
            <a:r>
              <a:rPr lang="it-IT" sz="1400" dirty="0">
                <a:solidFill>
                  <a:srgbClr val="FF0000"/>
                </a:solidFill>
                <a:latin typeface="Source Sans Pro" panose="020B0503030403020204" pitchFamily="34" charset="0"/>
                <a:ea typeface="Source Sans Pro" panose="020B0503030403020204" pitchFamily="34" charset="0"/>
              </a:rPr>
              <a:t> </a:t>
            </a:r>
            <a:r>
              <a:rPr lang="it-IT" sz="1400" dirty="0" err="1">
                <a:solidFill>
                  <a:srgbClr val="FF0000"/>
                </a:solidFill>
                <a:latin typeface="Source Sans Pro" panose="020B0503030403020204" pitchFamily="34" charset="0"/>
                <a:ea typeface="Source Sans Pro" panose="020B0503030403020204" pitchFamily="34" charset="0"/>
              </a:rPr>
              <a:t>then</a:t>
            </a:r>
            <a:r>
              <a:rPr lang="it-IT" sz="1400" dirty="0">
                <a:solidFill>
                  <a:srgbClr val="FF0000"/>
                </a:solidFill>
                <a:latin typeface="Source Sans Pro" panose="020B0503030403020204" pitchFamily="34" charset="0"/>
                <a:ea typeface="Source Sans Pro" panose="020B0503030403020204" pitchFamily="34" charset="0"/>
              </a:rPr>
              <a:t> the </a:t>
            </a:r>
            <a:r>
              <a:rPr lang="it-IT" sz="1400" dirty="0" err="1">
                <a:solidFill>
                  <a:srgbClr val="FF0000"/>
                </a:solidFill>
                <a:latin typeface="Source Sans Pro" panose="020B0503030403020204" pitchFamily="34" charset="0"/>
                <a:ea typeface="Source Sans Pro" panose="020B0503030403020204" pitchFamily="34" charset="0"/>
              </a:rPr>
              <a:t>mean</a:t>
            </a:r>
            <a:r>
              <a:rPr lang="it-IT" sz="1400" dirty="0">
                <a:solidFill>
                  <a:srgbClr val="FF0000"/>
                </a:solidFill>
                <a:latin typeface="Source Sans Pro" panose="020B0503030403020204" pitchFamily="34" charset="0"/>
                <a:ea typeface="Source Sans Pro" panose="020B0503030403020204" pitchFamily="34" charset="0"/>
              </a:rPr>
              <a:t> for </a:t>
            </a:r>
            <a:r>
              <a:rPr lang="it-IT" sz="1400" dirty="0" err="1">
                <a:solidFill>
                  <a:srgbClr val="FF0000"/>
                </a:solidFill>
                <a:latin typeface="Source Sans Pro" panose="020B0503030403020204" pitchFamily="34" charset="0"/>
                <a:ea typeface="Source Sans Pro" panose="020B0503030403020204" pitchFamily="34" charset="0"/>
              </a:rPr>
              <a:t>males</a:t>
            </a:r>
            <a:endParaRPr sz="1400" dirty="0">
              <a:solidFill>
                <a:srgbClr val="FF0000"/>
              </a:solidFill>
              <a:latin typeface="Source Sans Pro" panose="020B0503030403020204" pitchFamily="34" charset="0"/>
              <a:ea typeface="Source Sans Pro" panose="020B0503030403020204" pitchFamily="34" charset="0"/>
            </a:endParaRPr>
          </a:p>
        </p:txBody>
      </p:sp>
      <p:sp>
        <p:nvSpPr>
          <p:cNvPr id="1008" name="Google Shape;1008;p38"/>
          <p:cNvSpPr txBox="1">
            <a:spLocks noGrp="1"/>
          </p:cNvSpPr>
          <p:nvPr>
            <p:ph type="title" idx="2"/>
          </p:nvPr>
        </p:nvSpPr>
        <p:spPr>
          <a:xfrm>
            <a:off x="1672683" y="295880"/>
            <a:ext cx="1278476"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3</a:t>
            </a:r>
            <a:endParaRPr dirty="0">
              <a:solidFill>
                <a:schemeClr val="tx1"/>
              </a:solidFill>
            </a:endParaRPr>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1265944" y="448580"/>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902;p34">
            <a:extLst>
              <a:ext uri="{FF2B5EF4-FFF2-40B4-BE49-F238E27FC236}">
                <a16:creationId xmlns:a16="http://schemas.microsoft.com/office/drawing/2014/main" id="{6A44BEB6-48A5-43F8-8735-5A20F3D4B559}"/>
              </a:ext>
            </a:extLst>
          </p:cNvPr>
          <p:cNvSpPr txBox="1">
            <a:spLocks/>
          </p:cNvSpPr>
          <p:nvPr/>
        </p:nvSpPr>
        <p:spPr>
          <a:xfrm>
            <a:off x="682829" y="1453279"/>
            <a:ext cx="7829269"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ctr"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buClr>
                <a:schemeClr val="accent1"/>
              </a:buClr>
            </a:pPr>
            <a:r>
              <a:rPr lang="en-US" dirty="0"/>
              <a:t>We use the </a:t>
            </a:r>
            <a:r>
              <a:rPr lang="en-US" dirty="0">
                <a:latin typeface="Courier New" panose="02070309020205020404" pitchFamily="49" charset="0"/>
                <a:cs typeface="Courier New" panose="02070309020205020404" pitchFamily="49" charset="0"/>
              </a:rPr>
              <a:t>proc print </a:t>
            </a:r>
            <a:r>
              <a:rPr lang="en-US" dirty="0"/>
              <a:t>statement to print the report and a </a:t>
            </a:r>
            <a:r>
              <a:rPr lang="en-US" dirty="0">
                <a:latin typeface="Courier New" panose="02070309020205020404" pitchFamily="49" charset="0"/>
                <a:cs typeface="Courier New" panose="02070309020205020404" pitchFamily="49" charset="0"/>
              </a:rPr>
              <a:t>title </a:t>
            </a:r>
            <a:r>
              <a:rPr lang="en-US" dirty="0">
                <a:latin typeface="Source Sans Pro" panose="020B0503030403020204" pitchFamily="34" charset="0"/>
                <a:ea typeface="Source Sans Pro" panose="020B0503030403020204" pitchFamily="34" charset="0"/>
                <a:cs typeface="Courier New" panose="02070309020205020404" pitchFamily="49" charset="0"/>
              </a:rPr>
              <a:t>statement to apply a title to it</a:t>
            </a:r>
            <a:r>
              <a:rPr lang="en-US" dirty="0"/>
              <a:t>:</a:t>
            </a:r>
          </a:p>
          <a:p>
            <a:pPr marL="171450" indent="-171450">
              <a:buClr>
                <a:schemeClr val="accent1"/>
              </a:buClr>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171450" indent="-171450">
              <a:buClr>
                <a:schemeClr val="accent1"/>
              </a:buClr>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171450" indent="-171450">
              <a:buClr>
                <a:schemeClr val="accent1"/>
              </a:buClr>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171450" indent="-171450">
              <a:buClr>
                <a:schemeClr val="accent1"/>
              </a:buClr>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0" indent="0">
              <a:buClr>
                <a:schemeClr val="accent1"/>
              </a:buClr>
            </a:pPr>
            <a:endParaRPr lang="en-US" dirty="0">
              <a:latin typeface="Source Sans Pro" panose="020B0503030403020204" pitchFamily="34" charset="0"/>
              <a:ea typeface="Source Sans Pro" panose="020B0503030403020204" pitchFamily="34" charset="0"/>
              <a:cs typeface="Courier New" panose="02070309020205020404" pitchFamily="49" charset="0"/>
            </a:endParaRPr>
          </a:p>
          <a:p>
            <a:pPr marL="0" indent="0">
              <a:buClr>
                <a:schemeClr val="accent1"/>
              </a:buClr>
            </a:pPr>
            <a:r>
              <a:rPr lang="en-US" dirty="0">
                <a:latin typeface="Source Sans Pro" panose="020B0503030403020204" pitchFamily="34" charset="0"/>
                <a:ea typeface="Source Sans Pro" panose="020B0503030403020204" pitchFamily="34" charset="0"/>
                <a:cs typeface="Courier New" panose="02070309020205020404" pitchFamily="49" charset="0"/>
              </a:rPr>
              <a:t>The syntax is:</a:t>
            </a:r>
          </a:p>
          <a:p>
            <a:pPr marL="171450" indent="-171450" algn="l">
              <a:buClr>
                <a:schemeClr val="accent1"/>
              </a:buClr>
              <a:buFont typeface="Wingdings" panose="05000000000000000000" pitchFamily="2" charset="2"/>
              <a:buChar char="q"/>
            </a:pP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data</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en-US"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work.trans</a:t>
            </a:r>
            <a:endPar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endParaRPr>
          </a:p>
          <a:p>
            <a:pPr marL="171450" indent="-171450" algn="l">
              <a:buClr>
                <a:schemeClr val="accent1"/>
              </a:buClr>
              <a:buFont typeface="Wingdings" panose="05000000000000000000" pitchFamily="2" charset="2"/>
              <a:buChar char="q"/>
            </a:pP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Var </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ID weight height BMI BMICLASS BIRTHDT VISITDT age AGECLASS; to keep track of all important variables;</a:t>
            </a:r>
          </a:p>
          <a:p>
            <a:pPr marL="171450" indent="-171450" algn="l">
              <a:buClr>
                <a:schemeClr val="accent1"/>
              </a:buClr>
              <a:buFont typeface="Wingdings" panose="05000000000000000000" pitchFamily="2" charset="2"/>
              <a:buChar char="q"/>
            </a:pP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WHERE</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age&gt;=60 and sex=0 and BMI&gt;=25.60; to filter by the parameter established above.</a:t>
            </a:r>
          </a:p>
          <a:p>
            <a:pPr marL="171450" indent="-171450" algn="l">
              <a:buClr>
                <a:schemeClr val="accent1"/>
              </a:buClr>
              <a:buFont typeface="Wingdings" panose="05000000000000000000" pitchFamily="2" charset="2"/>
              <a:buChar char="q"/>
            </a:pP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The mean of BMI has been calculated before with a proc means that filtered the rows by sex=0.</a:t>
            </a:r>
          </a:p>
          <a:p>
            <a:pPr marL="171450" indent="-171450">
              <a:buClr>
                <a:schemeClr val="accent1"/>
              </a:buClr>
              <a:buFont typeface="Wingdings" panose="05000000000000000000" pitchFamily="2" charset="2"/>
              <a:buChar char="q"/>
            </a:pPr>
            <a:endPar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endParaRPr>
          </a:p>
        </p:txBody>
      </p:sp>
      <p:pic>
        <p:nvPicPr>
          <p:cNvPr id="4" name="Immagine 3" descr="Immagine che contiene testo&#10;&#10;Descrizione generata automaticamente">
            <a:extLst>
              <a:ext uri="{FF2B5EF4-FFF2-40B4-BE49-F238E27FC236}">
                <a16:creationId xmlns:a16="http://schemas.microsoft.com/office/drawing/2014/main" id="{CF5804F3-1879-4A76-9ACF-39F58BA7CDF3}"/>
              </a:ext>
            </a:extLst>
          </p:cNvPr>
          <p:cNvPicPr>
            <a:picLocks noChangeAspect="1"/>
          </p:cNvPicPr>
          <p:nvPr/>
        </p:nvPicPr>
        <p:blipFill>
          <a:blip r:embed="rId3"/>
          <a:stretch>
            <a:fillRect/>
          </a:stretch>
        </p:blipFill>
        <p:spPr>
          <a:xfrm>
            <a:off x="1299800" y="1791513"/>
            <a:ext cx="6096528" cy="1028789"/>
          </a:xfrm>
          <a:prstGeom prst="rect">
            <a:avLst/>
          </a:prstGeom>
        </p:spPr>
      </p:pic>
    </p:spTree>
    <p:extLst>
      <p:ext uri="{BB962C8B-B14F-4D97-AF65-F5344CB8AC3E}">
        <p14:creationId xmlns:p14="http://schemas.microsoft.com/office/powerpoint/2010/main" val="3364201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3443700" y="579424"/>
            <a:ext cx="3866930" cy="8738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1400" b="0" dirty="0">
                <a:latin typeface="Source Sans Pro" panose="020B0503030403020204" pitchFamily="34" charset="0"/>
                <a:ea typeface="Source Sans Pro" panose="020B0503030403020204" pitchFamily="34" charset="0"/>
              </a:rPr>
              <a:t>The </a:t>
            </a:r>
            <a:r>
              <a:rPr lang="it-IT" sz="1400" b="0" dirty="0" err="1">
                <a:latin typeface="Source Sans Pro" panose="020B0503030403020204" pitchFamily="34" charset="0"/>
                <a:ea typeface="Source Sans Pro" panose="020B0503030403020204" pitchFamily="34" charset="0"/>
              </a:rPr>
              <a:t>statistical</a:t>
            </a:r>
            <a:r>
              <a:rPr lang="it-IT" sz="1400" b="0" dirty="0">
                <a:latin typeface="Source Sans Pro" panose="020B0503030403020204" pitchFamily="34" charset="0"/>
                <a:ea typeface="Source Sans Pro" panose="020B0503030403020204" pitchFamily="34" charset="0"/>
              </a:rPr>
              <a:t> test </a:t>
            </a:r>
            <a:r>
              <a:rPr lang="it-IT" sz="1400" b="0" dirty="0" err="1">
                <a:latin typeface="Source Sans Pro" panose="020B0503030403020204" pitchFamily="34" charset="0"/>
                <a:ea typeface="Source Sans Pro" panose="020B0503030403020204" pitchFamily="34" charset="0"/>
              </a:rPr>
              <a:t>which</a:t>
            </a:r>
            <a:r>
              <a:rPr lang="it-IT" sz="1400" b="0" dirty="0">
                <a:latin typeface="Source Sans Pro" panose="020B0503030403020204" pitchFamily="34" charset="0"/>
                <a:ea typeface="Source Sans Pro" panose="020B0503030403020204" pitchFamily="34" charset="0"/>
              </a:rPr>
              <a:t> </a:t>
            </a:r>
            <a:r>
              <a:rPr lang="it-IT" sz="1400" b="0" dirty="0" err="1">
                <a:latin typeface="Source Sans Pro" panose="020B0503030403020204" pitchFamily="34" charset="0"/>
                <a:ea typeface="Source Sans Pro" panose="020B0503030403020204" pitchFamily="34" charset="0"/>
              </a:rPr>
              <a:t>is</a:t>
            </a:r>
            <a:r>
              <a:rPr lang="it-IT" sz="1400" b="0" dirty="0">
                <a:latin typeface="Source Sans Pro" panose="020B0503030403020204" pitchFamily="34" charset="0"/>
                <a:ea typeface="Source Sans Pro" panose="020B0503030403020204" pitchFamily="34" charset="0"/>
              </a:rPr>
              <a:t> more appropriate to </a:t>
            </a:r>
            <a:r>
              <a:rPr lang="it-IT" sz="1400" b="0" dirty="0" err="1">
                <a:latin typeface="Source Sans Pro" panose="020B0503030403020204" pitchFamily="34" charset="0"/>
                <a:ea typeface="Source Sans Pro" panose="020B0503030403020204" pitchFamily="34" charset="0"/>
              </a:rPr>
              <a:t>analyize</a:t>
            </a:r>
            <a:r>
              <a:rPr lang="it-IT" sz="1400" b="0" dirty="0">
                <a:latin typeface="Source Sans Pro" panose="020B0503030403020204" pitchFamily="34" charset="0"/>
                <a:ea typeface="Source Sans Pro" panose="020B0503030403020204" pitchFamily="34" charset="0"/>
              </a:rPr>
              <a:t> the relation </a:t>
            </a:r>
            <a:r>
              <a:rPr lang="it-IT" sz="1400" b="0" dirty="0" err="1">
                <a:latin typeface="Source Sans Pro" panose="020B0503030403020204" pitchFamily="34" charset="0"/>
                <a:ea typeface="Source Sans Pro" panose="020B0503030403020204" pitchFamily="34" charset="0"/>
              </a:rPr>
              <a:t>between</a:t>
            </a:r>
            <a:r>
              <a:rPr lang="it-IT" sz="1400" b="0" dirty="0">
                <a:latin typeface="Source Sans Pro" panose="020B0503030403020204" pitchFamily="34" charset="0"/>
                <a:ea typeface="Source Sans Pro" panose="020B0503030403020204" pitchFamily="34" charset="0"/>
              </a:rPr>
              <a:t> the classes of BMI and the classes of age </a:t>
            </a:r>
            <a:r>
              <a:rPr lang="it-IT" sz="1400" b="0" dirty="0" err="1">
                <a:latin typeface="Source Sans Pro" panose="020B0503030403020204" pitchFamily="34" charset="0"/>
                <a:ea typeface="Source Sans Pro" panose="020B0503030403020204" pitchFamily="34" charset="0"/>
              </a:rPr>
              <a:t>is</a:t>
            </a:r>
            <a:r>
              <a:rPr lang="it-IT" sz="1400" b="0" dirty="0">
                <a:latin typeface="Source Sans Pro" panose="020B0503030403020204" pitchFamily="34" charset="0"/>
                <a:ea typeface="Source Sans Pro" panose="020B0503030403020204" pitchFamily="34" charset="0"/>
              </a:rPr>
              <a:t> the </a:t>
            </a:r>
            <a:r>
              <a:rPr lang="it-IT" sz="1400" b="0" i="1" dirty="0">
                <a:latin typeface="Source Sans Pro" panose="020B0503030403020204" pitchFamily="34" charset="0"/>
                <a:ea typeface="Source Sans Pro" panose="020B0503030403020204" pitchFamily="34" charset="0"/>
              </a:rPr>
              <a:t>Chi-</a:t>
            </a:r>
            <a:r>
              <a:rPr lang="it-IT" sz="1400" b="0" i="1" dirty="0" err="1">
                <a:latin typeface="Source Sans Pro" panose="020B0503030403020204" pitchFamily="34" charset="0"/>
                <a:ea typeface="Source Sans Pro" panose="020B0503030403020204" pitchFamily="34" charset="0"/>
              </a:rPr>
              <a:t>squared</a:t>
            </a:r>
            <a:r>
              <a:rPr lang="it-IT" sz="1400" b="0" i="1" dirty="0">
                <a:latin typeface="Source Sans Pro" panose="020B0503030403020204" pitchFamily="34" charset="0"/>
                <a:ea typeface="Source Sans Pro" panose="020B0503030403020204" pitchFamily="34" charset="0"/>
              </a:rPr>
              <a:t> Test</a:t>
            </a:r>
            <a:r>
              <a:rPr lang="it-IT" sz="1400" b="0" dirty="0">
                <a:latin typeface="Source Sans Pro" panose="020B0503030403020204" pitchFamily="34" charset="0"/>
                <a:ea typeface="Source Sans Pro" panose="020B0503030403020204" pitchFamily="34" charset="0"/>
              </a:rPr>
              <a:t>.</a:t>
            </a:r>
            <a:endParaRPr sz="1400" dirty="0">
              <a:solidFill>
                <a:srgbClr val="FF0000"/>
              </a:solidFill>
              <a:latin typeface="Source Sans Pro" panose="020B0503030403020204" pitchFamily="34" charset="0"/>
              <a:ea typeface="Source Sans Pro" panose="020B0503030403020204" pitchFamily="34" charset="0"/>
            </a:endParaRPr>
          </a:p>
        </p:txBody>
      </p:sp>
      <p:sp>
        <p:nvSpPr>
          <p:cNvPr id="1008" name="Google Shape;1008;p38"/>
          <p:cNvSpPr txBox="1">
            <a:spLocks noGrp="1"/>
          </p:cNvSpPr>
          <p:nvPr>
            <p:ph type="title" idx="2"/>
          </p:nvPr>
        </p:nvSpPr>
        <p:spPr>
          <a:xfrm>
            <a:off x="1672683" y="295880"/>
            <a:ext cx="1278476"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4</a:t>
            </a:r>
            <a:endParaRPr dirty="0">
              <a:solidFill>
                <a:schemeClr val="tx1"/>
              </a:solidFill>
            </a:endParaRPr>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1265944" y="448580"/>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902;p34">
            <a:extLst>
              <a:ext uri="{FF2B5EF4-FFF2-40B4-BE49-F238E27FC236}">
                <a16:creationId xmlns:a16="http://schemas.microsoft.com/office/drawing/2014/main" id="{6A44BEB6-48A5-43F8-8735-5A20F3D4B559}"/>
              </a:ext>
            </a:extLst>
          </p:cNvPr>
          <p:cNvSpPr txBox="1">
            <a:spLocks/>
          </p:cNvSpPr>
          <p:nvPr/>
        </p:nvSpPr>
        <p:spPr>
          <a:xfrm>
            <a:off x="682829" y="1453279"/>
            <a:ext cx="7829269"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ctr"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buClr>
                <a:schemeClr val="accent1"/>
              </a:buClr>
            </a:pPr>
            <a:r>
              <a:rPr lang="en-US" dirty="0"/>
              <a:t>We use the </a:t>
            </a:r>
            <a:r>
              <a:rPr lang="en-US" dirty="0">
                <a:latin typeface="Courier New" panose="02070309020205020404" pitchFamily="49" charset="0"/>
                <a:cs typeface="Courier New" panose="02070309020205020404" pitchFamily="49" charset="0"/>
              </a:rPr>
              <a:t>proc </a:t>
            </a:r>
            <a:r>
              <a:rPr lang="en-US" dirty="0" err="1">
                <a:latin typeface="Courier New" panose="02070309020205020404" pitchFamily="49" charset="0"/>
                <a:cs typeface="Courier New" panose="02070309020205020404" pitchFamily="49" charset="0"/>
              </a:rPr>
              <a:t>freq</a:t>
            </a:r>
            <a:r>
              <a:rPr lang="en-US" dirty="0">
                <a:latin typeface="Courier New" panose="02070309020205020404" pitchFamily="49" charset="0"/>
                <a:cs typeface="Courier New" panose="02070309020205020404" pitchFamily="49" charset="0"/>
              </a:rPr>
              <a:t> </a:t>
            </a:r>
            <a:r>
              <a:rPr lang="en-US" dirty="0"/>
              <a:t>statement to calculate the statistical test:</a:t>
            </a:r>
          </a:p>
          <a:p>
            <a:pPr marL="171450" indent="-171450">
              <a:buClr>
                <a:schemeClr val="accent1"/>
              </a:buClr>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171450" indent="-171450">
              <a:buClr>
                <a:schemeClr val="accent1"/>
              </a:buClr>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171450" indent="-171450">
              <a:buClr>
                <a:schemeClr val="accent1"/>
              </a:buClr>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171450" indent="-171450">
              <a:buClr>
                <a:schemeClr val="accent1"/>
              </a:buClr>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0" indent="0">
              <a:buClr>
                <a:schemeClr val="accent1"/>
              </a:buClr>
            </a:pPr>
            <a:endParaRPr lang="en-US" dirty="0">
              <a:latin typeface="Source Sans Pro" panose="020B0503030403020204" pitchFamily="34" charset="0"/>
              <a:ea typeface="Source Sans Pro" panose="020B0503030403020204" pitchFamily="34" charset="0"/>
              <a:cs typeface="Courier New" panose="02070309020205020404" pitchFamily="49" charset="0"/>
            </a:endParaRPr>
          </a:p>
          <a:p>
            <a:pPr marL="0" indent="0">
              <a:buClr>
                <a:schemeClr val="accent1"/>
              </a:buClr>
            </a:pPr>
            <a:r>
              <a:rPr lang="en-US" dirty="0">
                <a:latin typeface="Source Sans Pro" panose="020B0503030403020204" pitchFamily="34" charset="0"/>
                <a:ea typeface="Source Sans Pro" panose="020B0503030403020204" pitchFamily="34" charset="0"/>
                <a:cs typeface="Courier New" panose="02070309020205020404" pitchFamily="49" charset="0"/>
              </a:rPr>
              <a:t>The syntax is:</a:t>
            </a:r>
          </a:p>
          <a:p>
            <a:pPr marL="171450" indent="-171450" algn="l">
              <a:buClr>
                <a:schemeClr val="accent1"/>
              </a:buClr>
              <a:buFont typeface="Wingdings" panose="05000000000000000000" pitchFamily="2" charset="2"/>
              <a:buChar char="q"/>
            </a:pP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data</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en-US"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work.trans</a:t>
            </a:r>
            <a:endPar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endParaRPr>
          </a:p>
          <a:p>
            <a:pPr marL="171450" indent="-171450" algn="l">
              <a:buClr>
                <a:schemeClr val="accent1"/>
              </a:buClr>
              <a:buFont typeface="Wingdings" panose="05000000000000000000" pitchFamily="2" charset="2"/>
              <a:buChar char="q"/>
            </a:pP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tables </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BMICLASS*AGECLASS / </a:t>
            </a: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expected</a:t>
            </a:r>
            <a:r>
              <a:rPr lang="en-US"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cellchi2</a:t>
            </a:r>
            <a:r>
              <a:rPr lang="en-US"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u="sng" dirty="0" err="1">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norow</a:t>
            </a:r>
            <a:r>
              <a:rPr lang="en-US"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u="sng" dirty="0" err="1">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nocol</a:t>
            </a:r>
            <a:r>
              <a:rPr lang="en-US"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u="sng" dirty="0" err="1">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chisq</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we use the options to recall the expected frequencies and to calculate the </a:t>
            </a:r>
            <a:r>
              <a:rPr lang="en-US"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Chisqared</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a:t>
            </a:r>
          </a:p>
          <a:p>
            <a:pPr marL="171450" indent="-171450" algn="l">
              <a:buClr>
                <a:schemeClr val="accent1"/>
              </a:buClr>
              <a:buFont typeface="Wingdings" panose="05000000000000000000" pitchFamily="2" charset="2"/>
              <a:buChar char="q"/>
            </a:pP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Output out=</a:t>
            </a:r>
            <a:r>
              <a:rPr lang="en-US"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ChiSqData</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n</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en-US" u="sng" dirty="0" err="1">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pchi</a:t>
            </a: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u="sng" dirty="0" err="1">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lrchi</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to show the results of the test and its p-value.</a:t>
            </a:r>
          </a:p>
          <a:p>
            <a:pPr marL="171450" indent="-171450" algn="l">
              <a:buClr>
                <a:schemeClr val="accent1"/>
              </a:buClr>
              <a:buFont typeface="Wingdings" panose="05000000000000000000" pitchFamily="2" charset="2"/>
              <a:buChar char="q"/>
            </a:pP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We add a title using the </a:t>
            </a:r>
            <a:r>
              <a:rPr lang="en-US"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title</a:t>
            </a:r>
            <a:r>
              <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statement</a:t>
            </a:r>
          </a:p>
          <a:p>
            <a:pPr marL="171450" indent="-171450">
              <a:buClr>
                <a:schemeClr val="accent1"/>
              </a:buClr>
              <a:buFont typeface="Wingdings" panose="05000000000000000000" pitchFamily="2" charset="2"/>
              <a:buChar char="q"/>
            </a:pPr>
            <a:endParaRPr lang="en-US"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endParaRPr>
          </a:p>
        </p:txBody>
      </p:sp>
      <p:pic>
        <p:nvPicPr>
          <p:cNvPr id="4" name="Immagine 3">
            <a:extLst>
              <a:ext uri="{FF2B5EF4-FFF2-40B4-BE49-F238E27FC236}">
                <a16:creationId xmlns:a16="http://schemas.microsoft.com/office/drawing/2014/main" id="{CF5804F3-1879-4A76-9ACF-39F58BA7CDF3}"/>
              </a:ext>
            </a:extLst>
          </p:cNvPr>
          <p:cNvPicPr>
            <a:picLocks noChangeAspect="1"/>
          </p:cNvPicPr>
          <p:nvPr/>
        </p:nvPicPr>
        <p:blipFill>
          <a:blip r:embed="rId3"/>
          <a:srcRect/>
          <a:stretch/>
        </p:blipFill>
        <p:spPr>
          <a:xfrm>
            <a:off x="1299800" y="1875564"/>
            <a:ext cx="6096528" cy="860686"/>
          </a:xfrm>
          <a:prstGeom prst="rect">
            <a:avLst/>
          </a:prstGeom>
        </p:spPr>
      </p:pic>
    </p:spTree>
    <p:extLst>
      <p:ext uri="{BB962C8B-B14F-4D97-AF65-F5344CB8AC3E}">
        <p14:creationId xmlns:p14="http://schemas.microsoft.com/office/powerpoint/2010/main" val="3532201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3443700" y="579425"/>
            <a:ext cx="3866930"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RESULTS</a:t>
            </a:r>
            <a:endParaRPr dirty="0"/>
          </a:p>
        </p:txBody>
      </p:sp>
      <p:sp>
        <p:nvSpPr>
          <p:cNvPr id="1008" name="Google Shape;1008;p38"/>
          <p:cNvSpPr txBox="1">
            <a:spLocks noGrp="1"/>
          </p:cNvSpPr>
          <p:nvPr>
            <p:ph type="title" idx="2"/>
          </p:nvPr>
        </p:nvSpPr>
        <p:spPr>
          <a:xfrm>
            <a:off x="1672682" y="295880"/>
            <a:ext cx="1336343"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009" name="Google Shape;1009;p38"/>
          <p:cNvSpPr txBox="1">
            <a:spLocks noGrp="1"/>
          </p:cNvSpPr>
          <p:nvPr>
            <p:ph type="subTitle" idx="1"/>
          </p:nvPr>
        </p:nvSpPr>
        <p:spPr>
          <a:xfrm>
            <a:off x="329213" y="1841556"/>
            <a:ext cx="8242358" cy="244904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FFFF00"/>
              </a:buClr>
              <a:buSzPct val="78000"/>
            </a:pPr>
            <a:r>
              <a:rPr lang="it-IT" sz="1800" dirty="0"/>
              <a:t>By </a:t>
            </a:r>
            <a:r>
              <a:rPr lang="it-IT" sz="1800" dirty="0" err="1"/>
              <a:t>using</a:t>
            </a:r>
            <a:r>
              <a:rPr lang="it-IT" sz="1800" dirty="0"/>
              <a:t> the global </a:t>
            </a:r>
            <a:r>
              <a:rPr lang="it-IT" sz="1800" dirty="0" err="1"/>
              <a:t>statement</a:t>
            </a:r>
            <a:r>
              <a:rPr lang="it-IT" sz="1800" dirty="0"/>
              <a:t> </a:t>
            </a:r>
            <a:r>
              <a:rPr lang="it-IT" sz="1800" dirty="0" err="1">
                <a:latin typeface="Courier New" panose="02070309020205020404" pitchFamily="49" charset="0"/>
                <a:cs typeface="Courier New" panose="02070309020205020404" pitchFamily="49" charset="0"/>
              </a:rPr>
              <a:t>ods</a:t>
            </a:r>
            <a:r>
              <a:rPr lang="it-IT" sz="1800" dirty="0">
                <a:latin typeface="Courier New" panose="02070309020205020404" pitchFamily="49" charset="0"/>
                <a:cs typeface="Courier New" panose="02070309020205020404" pitchFamily="49" charset="0"/>
              </a:rPr>
              <a:t> rtf file</a:t>
            </a:r>
            <a:r>
              <a:rPr lang="it-IT" sz="1800" dirty="0"/>
              <a:t>=</a:t>
            </a:r>
            <a:r>
              <a:rPr lang="it-IT" sz="1800" b="1" dirty="0" err="1">
                <a:solidFill>
                  <a:srgbClr val="FF0000"/>
                </a:solidFill>
              </a:rPr>
              <a:t>path</a:t>
            </a:r>
            <a:r>
              <a:rPr lang="it-IT" sz="1800" dirty="0"/>
              <a:t>; </a:t>
            </a:r>
            <a:r>
              <a:rPr lang="it-IT" sz="1800" dirty="0" err="1"/>
              <a:t>we</a:t>
            </a:r>
            <a:r>
              <a:rPr lang="it-IT" sz="1800" dirty="0"/>
              <a:t> </a:t>
            </a:r>
            <a:r>
              <a:rPr lang="it-IT" sz="1800" dirty="0" err="1"/>
              <a:t>obtain</a:t>
            </a:r>
            <a:r>
              <a:rPr lang="it-IT" sz="1800" dirty="0"/>
              <a:t> a report in the RTF format in </a:t>
            </a:r>
            <a:r>
              <a:rPr lang="it-IT" sz="1800" dirty="0" err="1"/>
              <a:t>which</a:t>
            </a:r>
            <a:r>
              <a:rPr lang="it-IT" sz="1800" dirty="0"/>
              <a:t> </a:t>
            </a:r>
            <a:r>
              <a:rPr lang="it-IT" sz="1800" dirty="0" err="1"/>
              <a:t>we</a:t>
            </a:r>
            <a:r>
              <a:rPr lang="it-IT" sz="1800" dirty="0"/>
              <a:t> </a:t>
            </a:r>
            <a:r>
              <a:rPr lang="it-IT" sz="1800" dirty="0" err="1"/>
              <a:t>print</a:t>
            </a:r>
            <a:r>
              <a:rPr lang="it-IT" sz="1800" dirty="0"/>
              <a:t> </a:t>
            </a:r>
            <a:r>
              <a:rPr lang="it-IT" sz="1800" dirty="0" err="1"/>
              <a:t>all</a:t>
            </a:r>
            <a:r>
              <a:rPr lang="it-IT" sz="1800" dirty="0"/>
              <a:t> the </a:t>
            </a:r>
            <a:r>
              <a:rPr lang="it-IT" sz="1800" dirty="0" err="1"/>
              <a:t>tables</a:t>
            </a:r>
            <a:r>
              <a:rPr lang="it-IT" sz="1800" dirty="0"/>
              <a:t> </a:t>
            </a:r>
            <a:r>
              <a:rPr lang="it-IT" sz="1800" dirty="0" err="1"/>
              <a:t>obtained</a:t>
            </a:r>
            <a:r>
              <a:rPr lang="it-IT" sz="1800" dirty="0"/>
              <a:t>. The format of the </a:t>
            </a:r>
            <a:r>
              <a:rPr lang="it-IT" sz="1800" dirty="0" err="1"/>
              <a:t>transformed</a:t>
            </a:r>
            <a:r>
              <a:rPr lang="it-IT" sz="1800" dirty="0"/>
              <a:t> dataset from </a:t>
            </a:r>
            <a:r>
              <a:rPr lang="it-IT" sz="1800" dirty="0" err="1"/>
              <a:t>which</a:t>
            </a:r>
            <a:r>
              <a:rPr lang="it-IT" sz="1800" dirty="0"/>
              <a:t> </a:t>
            </a:r>
            <a:r>
              <a:rPr lang="it-IT" sz="1800" dirty="0" err="1"/>
              <a:t>we</a:t>
            </a:r>
            <a:r>
              <a:rPr lang="it-IT" sz="1800" dirty="0"/>
              <a:t> </a:t>
            </a:r>
            <a:r>
              <a:rPr lang="it-IT" sz="1800" dirty="0" err="1"/>
              <a:t>developed</a:t>
            </a:r>
            <a:r>
              <a:rPr lang="it-IT" sz="1800" dirty="0"/>
              <a:t> the </a:t>
            </a:r>
            <a:r>
              <a:rPr lang="it-IT" sz="1800" dirty="0" err="1"/>
              <a:t>analysis</a:t>
            </a:r>
            <a:r>
              <a:rPr lang="it-IT" sz="1800" dirty="0"/>
              <a:t> </a:t>
            </a:r>
            <a:r>
              <a:rPr lang="it-IT" sz="1800" dirty="0" err="1"/>
              <a:t>is</a:t>
            </a:r>
            <a:r>
              <a:rPr lang="it-IT" sz="1800" dirty="0"/>
              <a:t> (first 5 </a:t>
            </a:r>
            <a:r>
              <a:rPr lang="it-IT" sz="1800" dirty="0" err="1"/>
              <a:t>rows</a:t>
            </a:r>
            <a:r>
              <a:rPr lang="it-IT" sz="1800" dirty="0"/>
              <a:t>):</a:t>
            </a:r>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1265944" y="448580"/>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3068030" y="448580"/>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2166987" y="-325907"/>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2155802" y="1236470"/>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magine 2" descr="Immagine che contiene tavolo&#10;&#10;Descrizione generata automaticamente">
            <a:extLst>
              <a:ext uri="{FF2B5EF4-FFF2-40B4-BE49-F238E27FC236}">
                <a16:creationId xmlns:a16="http://schemas.microsoft.com/office/drawing/2014/main" id="{AE9ACDC1-3172-4314-946F-B19609C32DBD}"/>
              </a:ext>
            </a:extLst>
          </p:cNvPr>
          <p:cNvPicPr>
            <a:picLocks noChangeAspect="1"/>
          </p:cNvPicPr>
          <p:nvPr/>
        </p:nvPicPr>
        <p:blipFill rotWithShape="1">
          <a:blip r:embed="rId3"/>
          <a:srcRect b="38952"/>
          <a:stretch/>
        </p:blipFill>
        <p:spPr>
          <a:xfrm>
            <a:off x="1154368" y="2852627"/>
            <a:ext cx="6948851" cy="18422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0577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3287581" y="413983"/>
            <a:ext cx="4362155" cy="873855"/>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sz="1800" b="0" dirty="0">
                <a:latin typeface="Source Sans Pro" panose="020B0503030403020204" pitchFamily="34" charset="0"/>
                <a:ea typeface="Source Sans Pro" panose="020B0503030403020204" pitchFamily="34" charset="0"/>
              </a:rPr>
              <a:t>The </a:t>
            </a:r>
            <a:r>
              <a:rPr lang="it-IT" sz="1800" b="0" dirty="0">
                <a:latin typeface="Courier New" panose="02070309020205020404" pitchFamily="49" charset="0"/>
                <a:ea typeface="Source Sans Pro" panose="020B0503030403020204" pitchFamily="34" charset="0"/>
                <a:cs typeface="Courier New" panose="02070309020205020404" pitchFamily="49" charset="0"/>
              </a:rPr>
              <a:t>proc </a:t>
            </a:r>
            <a:r>
              <a:rPr lang="it-IT" sz="1800" b="0" dirty="0" err="1">
                <a:latin typeface="Courier New" panose="02070309020205020404" pitchFamily="49" charset="0"/>
                <a:ea typeface="Source Sans Pro" panose="020B0503030403020204" pitchFamily="34" charset="0"/>
                <a:cs typeface="Courier New" panose="02070309020205020404" pitchFamily="49" charset="0"/>
              </a:rPr>
              <a:t>means</a:t>
            </a:r>
            <a:r>
              <a:rPr lang="it-IT" sz="1800" b="0" dirty="0">
                <a:latin typeface="Courier New" panose="02070309020205020404" pitchFamily="49" charset="0"/>
                <a:ea typeface="Source Sans Pro" panose="020B0503030403020204" pitchFamily="34" charset="0"/>
                <a:cs typeface="Courier New" panose="02070309020205020404" pitchFamily="49" charset="0"/>
              </a:rPr>
              <a:t> </a:t>
            </a:r>
            <a:r>
              <a:rPr lang="it-IT" sz="1800" b="0" dirty="0">
                <a:latin typeface="Source Sans Pro" panose="020B0503030403020204" pitchFamily="34" charset="0"/>
                <a:ea typeface="Source Sans Pro" panose="020B0503030403020204" pitchFamily="34" charset="0"/>
              </a:rPr>
              <a:t>and </a:t>
            </a:r>
            <a:br>
              <a:rPr lang="it-IT" sz="1800" b="0" dirty="0">
                <a:latin typeface="Source Sans Pro" panose="020B0503030403020204" pitchFamily="34" charset="0"/>
                <a:ea typeface="Source Sans Pro" panose="020B0503030403020204" pitchFamily="34" charset="0"/>
              </a:rPr>
            </a:br>
            <a:r>
              <a:rPr lang="it-IT" sz="1800" b="0" dirty="0">
                <a:latin typeface="Source Sans Pro" panose="020B0503030403020204" pitchFamily="34" charset="0"/>
                <a:ea typeface="Source Sans Pro" panose="020B0503030403020204" pitchFamily="34" charset="0"/>
              </a:rPr>
              <a:t>the </a:t>
            </a:r>
            <a:r>
              <a:rPr lang="it-IT" sz="1800" b="0" dirty="0">
                <a:latin typeface="Courier New" panose="02070309020205020404" pitchFamily="49" charset="0"/>
                <a:ea typeface="Source Sans Pro" panose="020B0503030403020204" pitchFamily="34" charset="0"/>
                <a:cs typeface="Courier New" panose="02070309020205020404" pitchFamily="49" charset="0"/>
              </a:rPr>
              <a:t>proc </a:t>
            </a:r>
            <a:r>
              <a:rPr lang="it-IT" sz="1800" b="0" dirty="0" err="1">
                <a:latin typeface="Courier New" panose="02070309020205020404" pitchFamily="49" charset="0"/>
                <a:ea typeface="Source Sans Pro" panose="020B0503030403020204" pitchFamily="34" charset="0"/>
                <a:cs typeface="Courier New" panose="02070309020205020404" pitchFamily="49" charset="0"/>
              </a:rPr>
              <a:t>freq</a:t>
            </a:r>
            <a:r>
              <a:rPr lang="it-IT" sz="1800" b="0" dirty="0">
                <a:latin typeface="Courier New" panose="02070309020205020404" pitchFamily="49" charset="0"/>
                <a:ea typeface="Source Sans Pro" panose="020B0503030403020204" pitchFamily="34" charset="0"/>
                <a:cs typeface="Courier New" panose="02070309020205020404" pitchFamily="49" charset="0"/>
              </a:rPr>
              <a:t> </a:t>
            </a:r>
            <a:r>
              <a:rPr lang="it-IT" sz="1800" b="0" dirty="0" err="1">
                <a:latin typeface="Source Sans Pro" panose="020B0503030403020204" pitchFamily="34" charset="0"/>
                <a:ea typeface="Source Sans Pro" panose="020B0503030403020204" pitchFamily="34" charset="0"/>
              </a:rPr>
              <a:t>have</a:t>
            </a:r>
            <a:r>
              <a:rPr lang="it-IT" sz="1800" b="0" dirty="0">
                <a:latin typeface="Source Sans Pro" panose="020B0503030403020204" pitchFamily="34" charset="0"/>
                <a:ea typeface="Source Sans Pro" panose="020B0503030403020204" pitchFamily="34" charset="0"/>
              </a:rPr>
              <a:t> </a:t>
            </a:r>
            <a:r>
              <a:rPr lang="it-IT" sz="1800" b="0" dirty="0" err="1">
                <a:latin typeface="Source Sans Pro" panose="020B0503030403020204" pitchFamily="34" charset="0"/>
                <a:ea typeface="Source Sans Pro" panose="020B0503030403020204" pitchFamily="34" charset="0"/>
              </a:rPr>
              <a:t>results</a:t>
            </a:r>
            <a:r>
              <a:rPr lang="it-IT" sz="1800" b="0" dirty="0">
                <a:latin typeface="Source Sans Pro" panose="020B0503030403020204" pitchFamily="34" charset="0"/>
                <a:ea typeface="Source Sans Pro" panose="020B0503030403020204" pitchFamily="34" charset="0"/>
              </a:rPr>
              <a:t>:</a:t>
            </a:r>
            <a:endParaRPr sz="1800" b="0" dirty="0">
              <a:latin typeface="Source Sans Pro" panose="020B0503030403020204" pitchFamily="34" charset="0"/>
              <a:ea typeface="Source Sans Pro" panose="020B0503030403020204" pitchFamily="34" charset="0"/>
            </a:endParaRPr>
          </a:p>
        </p:txBody>
      </p:sp>
      <p:sp>
        <p:nvSpPr>
          <p:cNvPr id="1008" name="Google Shape;1008;p38"/>
          <p:cNvSpPr txBox="1">
            <a:spLocks noGrp="1"/>
          </p:cNvSpPr>
          <p:nvPr>
            <p:ph type="title" idx="2"/>
          </p:nvPr>
        </p:nvSpPr>
        <p:spPr>
          <a:xfrm>
            <a:off x="1672683" y="295880"/>
            <a:ext cx="1278476"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1</a:t>
            </a:r>
            <a:endParaRPr dirty="0">
              <a:solidFill>
                <a:schemeClr val="tx1"/>
              </a:solidFill>
            </a:endParaRPr>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1265944" y="448580"/>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magine 2" descr="Immagine che contiene tavolo&#10;&#10;Descrizione generata automaticamente">
            <a:extLst>
              <a:ext uri="{FF2B5EF4-FFF2-40B4-BE49-F238E27FC236}">
                <a16:creationId xmlns:a16="http://schemas.microsoft.com/office/drawing/2014/main" id="{56BF78B6-8640-430F-A11A-389610F0C67F}"/>
              </a:ext>
            </a:extLst>
          </p:cNvPr>
          <p:cNvPicPr>
            <a:picLocks noChangeAspect="1"/>
          </p:cNvPicPr>
          <p:nvPr/>
        </p:nvPicPr>
        <p:blipFill>
          <a:blip r:embed="rId3"/>
          <a:stretch>
            <a:fillRect/>
          </a:stretch>
        </p:blipFill>
        <p:spPr>
          <a:xfrm>
            <a:off x="766711" y="1676112"/>
            <a:ext cx="4701947" cy="2872989"/>
          </a:xfrm>
          <a:prstGeom prst="rect">
            <a:avLst/>
          </a:prstGeom>
        </p:spPr>
      </p:pic>
      <p:pic>
        <p:nvPicPr>
          <p:cNvPr id="4" name="Immagine 3" descr="Immagine che contiene tavolo&#10;&#10;Descrizione generata automaticamente">
            <a:extLst>
              <a:ext uri="{FF2B5EF4-FFF2-40B4-BE49-F238E27FC236}">
                <a16:creationId xmlns:a16="http://schemas.microsoft.com/office/drawing/2014/main" id="{DA7E0547-9A44-4F8A-AED5-6B65E8D0DA43}"/>
              </a:ext>
            </a:extLst>
          </p:cNvPr>
          <p:cNvPicPr>
            <a:picLocks noChangeAspect="1"/>
          </p:cNvPicPr>
          <p:nvPr/>
        </p:nvPicPr>
        <p:blipFill rotWithShape="1">
          <a:blip r:embed="rId4"/>
          <a:srcRect/>
          <a:stretch/>
        </p:blipFill>
        <p:spPr>
          <a:xfrm>
            <a:off x="6052776" y="1548216"/>
            <a:ext cx="2256600" cy="34248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6561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3295017" y="461322"/>
            <a:ext cx="4228339" cy="9919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1800" b="0" dirty="0" err="1">
                <a:latin typeface="Source Sans Pro" panose="020B0503030403020204" pitchFamily="34" charset="0"/>
                <a:ea typeface="Source Sans Pro" panose="020B0503030403020204" pitchFamily="34" charset="0"/>
              </a:rPr>
              <a:t>All</a:t>
            </a:r>
            <a:r>
              <a:rPr lang="it-IT" sz="1800" b="0" dirty="0">
                <a:latin typeface="Source Sans Pro" panose="020B0503030403020204" pitchFamily="34" charset="0"/>
                <a:ea typeface="Source Sans Pro" panose="020B0503030403020204" pitchFamily="34" charset="0"/>
              </a:rPr>
              <a:t> </a:t>
            </a:r>
            <a:r>
              <a:rPr lang="it-IT" sz="1800" b="0" dirty="0" err="1">
                <a:latin typeface="Source Sans Pro" panose="020B0503030403020204" pitchFamily="34" charset="0"/>
                <a:ea typeface="Source Sans Pro" panose="020B0503030403020204" pitchFamily="34" charset="0"/>
              </a:rPr>
              <a:t>our</a:t>
            </a:r>
            <a:r>
              <a:rPr lang="it-IT" sz="1800" b="0" dirty="0">
                <a:latin typeface="Source Sans Pro" panose="020B0503030403020204" pitchFamily="34" charset="0"/>
                <a:ea typeface="Source Sans Pro" panose="020B0503030403020204" pitchFamily="34" charset="0"/>
              </a:rPr>
              <a:t> </a:t>
            </a:r>
            <a:r>
              <a:rPr lang="it-IT" sz="1800" b="0" dirty="0" err="1">
                <a:latin typeface="Source Sans Pro" panose="020B0503030403020204" pitchFamily="34" charset="0"/>
                <a:ea typeface="Source Sans Pro" panose="020B0503030403020204" pitchFamily="34" charset="0"/>
              </a:rPr>
              <a:t>transformation</a:t>
            </a:r>
            <a:r>
              <a:rPr lang="it-IT" sz="1800" b="0" dirty="0">
                <a:latin typeface="Source Sans Pro" panose="020B0503030403020204" pitchFamily="34" charset="0"/>
                <a:ea typeface="Source Sans Pro" panose="020B0503030403020204" pitchFamily="34" charset="0"/>
              </a:rPr>
              <a:t> lead to a </a:t>
            </a:r>
            <a:r>
              <a:rPr lang="it-IT" sz="1800" b="0" dirty="0" err="1">
                <a:latin typeface="Source Sans Pro" panose="020B0503030403020204" pitchFamily="34" charset="0"/>
                <a:ea typeface="Source Sans Pro" panose="020B0503030403020204" pitchFamily="34" charset="0"/>
              </a:rPr>
              <a:t>table</a:t>
            </a:r>
            <a:r>
              <a:rPr lang="it-IT" sz="1800" b="0" dirty="0">
                <a:latin typeface="Source Sans Pro" panose="020B0503030403020204" pitchFamily="34" charset="0"/>
                <a:ea typeface="Source Sans Pro" panose="020B0503030403020204" pitchFamily="34" charset="0"/>
              </a:rPr>
              <a:t> </a:t>
            </a:r>
            <a:r>
              <a:rPr lang="it-IT" sz="1800" b="0" dirty="0" err="1">
                <a:latin typeface="Source Sans Pro" panose="020B0503030403020204" pitchFamily="34" charset="0"/>
                <a:ea typeface="Source Sans Pro" panose="020B0503030403020204" pitchFamily="34" charset="0"/>
              </a:rPr>
              <a:t>that</a:t>
            </a:r>
            <a:r>
              <a:rPr lang="it-IT" sz="1800" b="0" dirty="0">
                <a:latin typeface="Source Sans Pro" panose="020B0503030403020204" pitchFamily="34" charset="0"/>
                <a:ea typeface="Source Sans Pro" panose="020B0503030403020204" pitchFamily="34" charset="0"/>
              </a:rPr>
              <a:t> groups by AGECLASS, sex and </a:t>
            </a:r>
            <a:r>
              <a:rPr lang="it-IT" sz="1800" b="0" dirty="0" err="1">
                <a:latin typeface="Source Sans Pro" panose="020B0503030403020204" pitchFamily="34" charset="0"/>
                <a:ea typeface="Source Sans Pro" panose="020B0503030403020204" pitchFamily="34" charset="0"/>
              </a:rPr>
              <a:t>Stats</a:t>
            </a:r>
            <a:r>
              <a:rPr lang="it-IT" sz="1800" b="0" dirty="0">
                <a:latin typeface="Source Sans Pro" panose="020B0503030403020204" pitchFamily="34" charset="0"/>
                <a:ea typeface="Source Sans Pro" panose="020B0503030403020204" pitchFamily="34" charset="0"/>
              </a:rPr>
              <a:t>.</a:t>
            </a:r>
            <a:endParaRPr sz="1800" b="0" dirty="0">
              <a:latin typeface="Source Sans Pro" panose="020B0503030403020204" pitchFamily="34" charset="0"/>
              <a:ea typeface="Source Sans Pro" panose="020B0503030403020204" pitchFamily="34" charset="0"/>
            </a:endParaRPr>
          </a:p>
        </p:txBody>
      </p:sp>
      <p:sp>
        <p:nvSpPr>
          <p:cNvPr id="1008" name="Google Shape;1008;p38"/>
          <p:cNvSpPr txBox="1">
            <a:spLocks noGrp="1"/>
          </p:cNvSpPr>
          <p:nvPr>
            <p:ph type="title" idx="2"/>
          </p:nvPr>
        </p:nvSpPr>
        <p:spPr>
          <a:xfrm>
            <a:off x="1672683" y="295880"/>
            <a:ext cx="1278476"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2</a:t>
            </a:r>
            <a:endParaRPr dirty="0">
              <a:solidFill>
                <a:schemeClr val="tx1"/>
              </a:solidFill>
            </a:endParaRPr>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1265944" y="448580"/>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902;p34">
            <a:extLst>
              <a:ext uri="{FF2B5EF4-FFF2-40B4-BE49-F238E27FC236}">
                <a16:creationId xmlns:a16="http://schemas.microsoft.com/office/drawing/2014/main" id="{6A44BEB6-48A5-43F8-8735-5A20F3D4B559}"/>
              </a:ext>
            </a:extLst>
          </p:cNvPr>
          <p:cNvSpPr txBox="1">
            <a:spLocks/>
          </p:cNvSpPr>
          <p:nvPr/>
        </p:nvSpPr>
        <p:spPr>
          <a:xfrm>
            <a:off x="3821151" y="1697109"/>
            <a:ext cx="4690947" cy="31725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ctr"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lgn="l">
              <a:buClr>
                <a:schemeClr val="accent1"/>
              </a:buClr>
            </a:pPr>
            <a:r>
              <a:rPr lang="en-US" sz="1600" dirty="0"/>
              <a:t>From the table we can make some observations:</a:t>
            </a:r>
          </a:p>
          <a:p>
            <a:pPr marL="0" indent="0" algn="l">
              <a:buClr>
                <a:schemeClr val="accent1"/>
              </a:buClr>
            </a:pPr>
            <a:r>
              <a:rPr lang="en-US" sz="1600" dirty="0"/>
              <a:t>  </a:t>
            </a:r>
            <a:endParaRPr lang="en-US" sz="1600" dirty="0">
              <a:latin typeface="Source Sans Pro" panose="020B0503030403020204" pitchFamily="34" charset="0"/>
              <a:ea typeface="Source Sans Pro" panose="020B0503030403020204" pitchFamily="34" charset="0"/>
              <a:cs typeface="Courier New" panose="02070309020205020404" pitchFamily="49" charset="0"/>
            </a:endParaRPr>
          </a:p>
          <a:p>
            <a:pPr marL="171450" indent="-171450" algn="l">
              <a:buClr>
                <a:schemeClr val="accent1"/>
              </a:buClr>
              <a:buFont typeface="Wingdings" panose="05000000000000000000" pitchFamily="2" charset="2"/>
              <a:buChar char="q"/>
            </a:pPr>
            <a:endParaRPr lang="en-US" sz="1600" dirty="0">
              <a:latin typeface="Source Sans Pro" panose="020B0503030403020204" pitchFamily="34" charset="0"/>
              <a:ea typeface="Source Sans Pro" panose="020B0503030403020204" pitchFamily="34" charset="0"/>
              <a:cs typeface="Courier New" panose="02070309020205020404" pitchFamily="49" charset="0"/>
            </a:endParaRPr>
          </a:p>
          <a:p>
            <a:pPr marL="171450" indent="-171450" algn="l">
              <a:buClr>
                <a:schemeClr val="accent1"/>
              </a:buClr>
              <a:buFont typeface="Wingdings" panose="05000000000000000000" pitchFamily="2" charset="2"/>
              <a:buChar char="q"/>
            </a:pPr>
            <a:r>
              <a:rPr lang="en-US" sz="1600" dirty="0">
                <a:latin typeface="Source Sans Pro" panose="020B0503030403020204" pitchFamily="34" charset="0"/>
                <a:ea typeface="Source Sans Pro" panose="020B0503030403020204" pitchFamily="34" charset="0"/>
                <a:cs typeface="Courier New" panose="02070309020205020404" pitchFamily="49" charset="0"/>
              </a:rPr>
              <a:t>As observed in the previous table the age classes 0-30 and 31-40 have a lot of </a:t>
            </a:r>
            <a:r>
              <a:rPr lang="en-US" sz="1600"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variability</a:t>
            </a:r>
            <a:r>
              <a:rPr lang="en-US" sz="1600" dirty="0">
                <a:latin typeface="Source Sans Pro" panose="020B0503030403020204" pitchFamily="34" charset="0"/>
                <a:ea typeface="Source Sans Pro" panose="020B0503030403020204" pitchFamily="34" charset="0"/>
                <a:cs typeface="Courier New" panose="02070309020205020404" pitchFamily="49" charset="0"/>
              </a:rPr>
              <a:t> since their </a:t>
            </a:r>
            <a:r>
              <a:rPr lang="en-US" sz="1600"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numerosity is low</a:t>
            </a:r>
            <a:r>
              <a:rPr lang="en-US" sz="1600" dirty="0">
                <a:latin typeface="Source Sans Pro" panose="020B0503030403020204" pitchFamily="34" charset="0"/>
                <a:ea typeface="Source Sans Pro" panose="020B0503030403020204" pitchFamily="34" charset="0"/>
                <a:cs typeface="Courier New" panose="02070309020205020404" pitchFamily="49" charset="0"/>
              </a:rPr>
              <a:t>.</a:t>
            </a:r>
          </a:p>
          <a:p>
            <a:pPr marL="171450" indent="-171450" algn="l">
              <a:buClr>
                <a:schemeClr val="accent1"/>
              </a:buClr>
              <a:buFont typeface="Wingdings" panose="05000000000000000000" pitchFamily="2" charset="2"/>
              <a:buChar char="q"/>
            </a:pPr>
            <a:r>
              <a:rPr lang="en-US" sz="1600" dirty="0">
                <a:latin typeface="Source Sans Pro" panose="020B0503030403020204" pitchFamily="34" charset="0"/>
                <a:ea typeface="Source Sans Pro" panose="020B0503030403020204" pitchFamily="34" charset="0"/>
                <a:cs typeface="Courier New" panose="02070309020205020404" pitchFamily="49" charset="0"/>
              </a:rPr>
              <a:t>We can also notice that this variability is more pronounced for the </a:t>
            </a:r>
            <a:r>
              <a:rPr lang="en-US" sz="1600"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male patients </a:t>
            </a:r>
            <a:r>
              <a:rPr lang="en-US" sz="1600"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then for </a:t>
            </a:r>
            <a:r>
              <a:rPr lang="en-US" sz="1600"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female patients</a:t>
            </a:r>
            <a:endParaRPr lang="en-US" sz="1600" dirty="0">
              <a:latin typeface="Source Sans Pro" panose="020B0503030403020204" pitchFamily="34" charset="0"/>
              <a:ea typeface="Source Sans Pro" panose="020B0503030403020204" pitchFamily="34" charset="0"/>
              <a:cs typeface="Courier New" panose="02070309020205020404" pitchFamily="49" charset="0"/>
            </a:endParaRPr>
          </a:p>
          <a:p>
            <a:pPr marL="171450" indent="-171450">
              <a:buClr>
                <a:schemeClr val="accent1"/>
              </a:buClr>
              <a:buFont typeface="Wingdings" panose="05000000000000000000" pitchFamily="2" charset="2"/>
              <a:buChar char="q"/>
            </a:pPr>
            <a:endParaRPr lang="en-US" sz="1600" dirty="0">
              <a:latin typeface="Courier New" panose="02070309020205020404" pitchFamily="49" charset="0"/>
              <a:cs typeface="Courier New" panose="02070309020205020404" pitchFamily="49" charset="0"/>
            </a:endParaRPr>
          </a:p>
          <a:p>
            <a:pPr marL="171450" indent="-171450">
              <a:buClr>
                <a:schemeClr val="accent1"/>
              </a:buClr>
              <a:buFont typeface="Wingdings" panose="05000000000000000000" pitchFamily="2" charset="2"/>
              <a:buChar char="q"/>
            </a:pPr>
            <a:endParaRPr lang="en-US" sz="1600" dirty="0">
              <a:latin typeface="Courier New" panose="02070309020205020404" pitchFamily="49" charset="0"/>
              <a:cs typeface="Courier New" panose="02070309020205020404" pitchFamily="49" charset="0"/>
            </a:endParaRPr>
          </a:p>
          <a:p>
            <a:pPr marL="171450" indent="-171450">
              <a:buClr>
                <a:schemeClr val="accent1"/>
              </a:buClr>
              <a:buFont typeface="Wingdings" panose="05000000000000000000" pitchFamily="2" charset="2"/>
              <a:buChar char="q"/>
            </a:pPr>
            <a:endParaRPr lang="en-US" sz="1600" dirty="0">
              <a:latin typeface="Courier New" panose="02070309020205020404" pitchFamily="49" charset="0"/>
              <a:cs typeface="Courier New" panose="02070309020205020404" pitchFamily="49" charset="0"/>
            </a:endParaRPr>
          </a:p>
          <a:p>
            <a:pPr marL="171450" indent="-171450">
              <a:buClr>
                <a:schemeClr val="accent1"/>
              </a:buClr>
              <a:buFont typeface="Wingdings" panose="05000000000000000000" pitchFamily="2" charset="2"/>
              <a:buChar char="q"/>
            </a:pPr>
            <a:endParaRPr lang="en-US" sz="1600"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endParaRPr>
          </a:p>
        </p:txBody>
      </p:sp>
      <p:pic>
        <p:nvPicPr>
          <p:cNvPr id="4" name="Immagine 3" descr="Immagine che contiene tavolo&#10;&#10;Descrizione generata automaticamente">
            <a:extLst>
              <a:ext uri="{FF2B5EF4-FFF2-40B4-BE49-F238E27FC236}">
                <a16:creationId xmlns:a16="http://schemas.microsoft.com/office/drawing/2014/main" id="{57658BF9-9E3A-4D04-BC6E-B4901B9A8BD7}"/>
              </a:ext>
            </a:extLst>
          </p:cNvPr>
          <p:cNvPicPr>
            <a:picLocks noChangeAspect="1"/>
          </p:cNvPicPr>
          <p:nvPr/>
        </p:nvPicPr>
        <p:blipFill rotWithShape="1">
          <a:blip r:embed="rId3"/>
          <a:srcRect t="1581"/>
          <a:stretch/>
        </p:blipFill>
        <p:spPr>
          <a:xfrm>
            <a:off x="1174104" y="1697110"/>
            <a:ext cx="2331922" cy="31725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53150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35"/>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AIM</a:t>
            </a:r>
            <a:endParaRPr dirty="0"/>
          </a:p>
        </p:txBody>
      </p:sp>
      <p:sp>
        <p:nvSpPr>
          <p:cNvPr id="909" name="Google Shape;909;p35"/>
          <p:cNvSpPr txBox="1">
            <a:spLocks noGrp="1"/>
          </p:cNvSpPr>
          <p:nvPr>
            <p:ph type="title" idx="2"/>
          </p:nvPr>
        </p:nvSpPr>
        <p:spPr>
          <a:xfrm>
            <a:off x="713325" y="1425075"/>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dirty="0"/>
          </a:p>
        </p:txBody>
      </p:sp>
      <p:sp>
        <p:nvSpPr>
          <p:cNvPr id="910" name="Google Shape;910;p35"/>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err="1"/>
              <a:t>Objectives</a:t>
            </a:r>
            <a:r>
              <a:rPr lang="it-IT" dirty="0"/>
              <a:t> of the </a:t>
            </a:r>
            <a:r>
              <a:rPr lang="it-IT" dirty="0" err="1"/>
              <a:t>analysis</a:t>
            </a:r>
            <a:endParaRPr dirty="0"/>
          </a:p>
        </p:txBody>
      </p:sp>
      <p:sp>
        <p:nvSpPr>
          <p:cNvPr id="911" name="Google Shape;911;p35"/>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DATA</a:t>
            </a:r>
            <a:endParaRPr dirty="0"/>
          </a:p>
        </p:txBody>
      </p:sp>
      <p:sp>
        <p:nvSpPr>
          <p:cNvPr id="912" name="Google Shape;912;p35"/>
          <p:cNvSpPr txBox="1">
            <a:spLocks noGrp="1"/>
          </p:cNvSpPr>
          <p:nvPr>
            <p:ph type="title" idx="4"/>
          </p:nvPr>
        </p:nvSpPr>
        <p:spPr>
          <a:xfrm>
            <a:off x="3878250" y="1425075"/>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913" name="Google Shape;913;p35"/>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Description of the dataset used</a:t>
            </a:r>
            <a:endParaRPr dirty="0"/>
          </a:p>
        </p:txBody>
      </p:sp>
      <p:sp>
        <p:nvSpPr>
          <p:cNvPr id="914" name="Google Shape;914;p35"/>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TABLE OF CONTENTS</a:t>
            </a:r>
            <a:endParaRPr dirty="0"/>
          </a:p>
        </p:txBody>
      </p:sp>
      <p:sp>
        <p:nvSpPr>
          <p:cNvPr id="915" name="Google Shape;915;p35"/>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SAS CODE</a:t>
            </a:r>
            <a:endParaRPr dirty="0"/>
          </a:p>
        </p:txBody>
      </p:sp>
      <p:sp>
        <p:nvSpPr>
          <p:cNvPr id="916" name="Google Shape;916;p35"/>
          <p:cNvSpPr txBox="1">
            <a:spLocks noGrp="1"/>
          </p:cNvSpPr>
          <p:nvPr>
            <p:ph type="title" idx="8"/>
          </p:nvPr>
        </p:nvSpPr>
        <p:spPr>
          <a:xfrm>
            <a:off x="720000" y="3089624"/>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917" name="Google Shape;917;p35"/>
          <p:cNvSpPr txBox="1">
            <a:spLocks noGrp="1"/>
          </p:cNvSpPr>
          <p:nvPr>
            <p:ph type="subTitle" idx="9"/>
          </p:nvPr>
        </p:nvSpPr>
        <p:spPr>
          <a:xfrm>
            <a:off x="719988" y="4070479"/>
            <a:ext cx="2200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Explanation</a:t>
            </a:r>
            <a:r>
              <a:rPr lang="it-IT" dirty="0"/>
              <a:t> </a:t>
            </a:r>
            <a:r>
              <a:rPr lang="it-IT" dirty="0" err="1"/>
              <a:t>regarding</a:t>
            </a:r>
            <a:r>
              <a:rPr lang="it-IT" dirty="0"/>
              <a:t> the SAS code </a:t>
            </a:r>
            <a:r>
              <a:rPr lang="it-IT" dirty="0" err="1"/>
              <a:t>developed</a:t>
            </a:r>
            <a:endParaRPr dirty="0"/>
          </a:p>
        </p:txBody>
      </p:sp>
      <p:sp>
        <p:nvSpPr>
          <p:cNvPr id="918" name="Google Shape;918;p35"/>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RESULTS</a:t>
            </a:r>
            <a:endParaRPr dirty="0"/>
          </a:p>
        </p:txBody>
      </p:sp>
      <p:sp>
        <p:nvSpPr>
          <p:cNvPr id="919" name="Google Shape;919;p35"/>
          <p:cNvSpPr txBox="1">
            <a:spLocks noGrp="1"/>
          </p:cNvSpPr>
          <p:nvPr>
            <p:ph type="title" idx="14"/>
          </p:nvPr>
        </p:nvSpPr>
        <p:spPr>
          <a:xfrm>
            <a:off x="3884925" y="3089624"/>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920" name="Google Shape;920;p35"/>
          <p:cNvSpPr txBox="1">
            <a:spLocks noGrp="1"/>
          </p:cNvSpPr>
          <p:nvPr>
            <p:ph type="subTitle" idx="15"/>
          </p:nvPr>
        </p:nvSpPr>
        <p:spPr>
          <a:xfrm>
            <a:off x="3884913" y="4070479"/>
            <a:ext cx="2200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err="1"/>
              <a:t>Interpretation</a:t>
            </a:r>
            <a:r>
              <a:rPr lang="it-IT" dirty="0"/>
              <a:t> of the </a:t>
            </a:r>
            <a:r>
              <a:rPr lang="it-IT" dirty="0" err="1"/>
              <a:t>findings</a:t>
            </a:r>
            <a:r>
              <a:rPr lang="it-IT" dirty="0"/>
              <a:t> of the project</a:t>
            </a:r>
            <a:endParaRPr dirty="0"/>
          </a:p>
        </p:txBody>
      </p:sp>
      <p:grpSp>
        <p:nvGrpSpPr>
          <p:cNvPr id="921" name="Google Shape;921;p35"/>
          <p:cNvGrpSpPr/>
          <p:nvPr/>
        </p:nvGrpSpPr>
        <p:grpSpPr>
          <a:xfrm>
            <a:off x="6673825" y="1829350"/>
            <a:ext cx="2649775" cy="3476500"/>
            <a:chOff x="6528600" y="1774925"/>
            <a:chExt cx="2649775" cy="3476500"/>
          </a:xfrm>
        </p:grpSpPr>
        <p:sp>
          <p:nvSpPr>
            <p:cNvPr id="922" name="Google Shape;922;p35"/>
            <p:cNvSpPr/>
            <p:nvPr/>
          </p:nvSpPr>
          <p:spPr>
            <a:xfrm>
              <a:off x="6737575" y="3314450"/>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5"/>
            <p:cNvSpPr/>
            <p:nvPr/>
          </p:nvSpPr>
          <p:spPr>
            <a:xfrm>
              <a:off x="6825725" y="2420825"/>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5"/>
            <p:cNvSpPr/>
            <p:nvPr/>
          </p:nvSpPr>
          <p:spPr>
            <a:xfrm>
              <a:off x="6632700" y="1774925"/>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5"/>
            <p:cNvSpPr/>
            <p:nvPr/>
          </p:nvSpPr>
          <p:spPr>
            <a:xfrm>
              <a:off x="6528600" y="3209600"/>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5"/>
            <p:cNvSpPr/>
            <p:nvPr/>
          </p:nvSpPr>
          <p:spPr>
            <a:xfrm>
              <a:off x="6789250" y="2050750"/>
              <a:ext cx="2389125" cy="955975"/>
            </a:xfrm>
            <a:custGeom>
              <a:avLst/>
              <a:gdLst/>
              <a:ahLst/>
              <a:cxnLst/>
              <a:rect l="l" t="t" r="r" b="b"/>
              <a:pathLst>
                <a:path w="95565" h="38239" fill="none" extrusionOk="0">
                  <a:moveTo>
                    <a:pt x="0" y="38238"/>
                  </a:moveTo>
                  <a:lnTo>
                    <a:pt x="37843" y="1"/>
                  </a:lnTo>
                  <a:lnTo>
                    <a:pt x="95564"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5"/>
            <p:cNvSpPr/>
            <p:nvPr/>
          </p:nvSpPr>
          <p:spPr>
            <a:xfrm>
              <a:off x="6699575" y="2991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5"/>
            <p:cNvSpPr/>
            <p:nvPr/>
          </p:nvSpPr>
          <p:spPr>
            <a:xfrm>
              <a:off x="6737575" y="3594850"/>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5"/>
            <p:cNvSpPr/>
            <p:nvPr/>
          </p:nvSpPr>
          <p:spPr>
            <a:xfrm>
              <a:off x="6825725" y="3692125"/>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5"/>
            <p:cNvSpPr/>
            <p:nvPr/>
          </p:nvSpPr>
          <p:spPr>
            <a:xfrm>
              <a:off x="6632700" y="3769625"/>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5"/>
            <p:cNvSpPr/>
            <p:nvPr/>
          </p:nvSpPr>
          <p:spPr>
            <a:xfrm>
              <a:off x="6528600" y="3699725"/>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5"/>
            <p:cNvSpPr/>
            <p:nvPr/>
          </p:nvSpPr>
          <p:spPr>
            <a:xfrm>
              <a:off x="6789250" y="4019625"/>
              <a:ext cx="2389125" cy="956725"/>
            </a:xfrm>
            <a:custGeom>
              <a:avLst/>
              <a:gdLst/>
              <a:ahLst/>
              <a:cxnLst/>
              <a:rect l="l" t="t" r="r" b="b"/>
              <a:pathLst>
                <a:path w="95565" h="38269" fill="none" extrusionOk="0">
                  <a:moveTo>
                    <a:pt x="0" y="1"/>
                  </a:moveTo>
                  <a:lnTo>
                    <a:pt x="37843" y="38269"/>
                  </a:lnTo>
                  <a:lnTo>
                    <a:pt x="95564" y="38269"/>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5"/>
            <p:cNvSpPr/>
            <p:nvPr/>
          </p:nvSpPr>
          <p:spPr>
            <a:xfrm>
              <a:off x="6699575" y="3917800"/>
              <a:ext cx="118575" cy="118575"/>
            </a:xfrm>
            <a:custGeom>
              <a:avLst/>
              <a:gdLst/>
              <a:ahLst/>
              <a:cxnLst/>
              <a:rect l="l" t="t" r="r" b="b"/>
              <a:pathLst>
                <a:path w="4743" h="4743" fill="none" extrusionOk="0">
                  <a:moveTo>
                    <a:pt x="1" y="2706"/>
                  </a:moveTo>
                  <a:cubicBezTo>
                    <a:pt x="1" y="913"/>
                    <a:pt x="2189" y="1"/>
                    <a:pt x="3466" y="1277"/>
                  </a:cubicBezTo>
                  <a:cubicBezTo>
                    <a:pt x="4742" y="2554"/>
                    <a:pt x="3830" y="4742"/>
                    <a:pt x="2037" y="4742"/>
                  </a:cubicBezTo>
                  <a:cubicBezTo>
                    <a:pt x="912" y="4742"/>
                    <a:pt x="1" y="3831"/>
                    <a:pt x="1"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35"/>
          <p:cNvGrpSpPr/>
          <p:nvPr/>
        </p:nvGrpSpPr>
        <p:grpSpPr>
          <a:xfrm>
            <a:off x="6521425" y="118391"/>
            <a:ext cx="2853985" cy="1525277"/>
            <a:chOff x="6521425" y="153500"/>
            <a:chExt cx="2853985" cy="1525277"/>
          </a:xfrm>
        </p:grpSpPr>
        <p:grpSp>
          <p:nvGrpSpPr>
            <p:cNvPr id="935" name="Google Shape;935;p35"/>
            <p:cNvGrpSpPr/>
            <p:nvPr/>
          </p:nvGrpSpPr>
          <p:grpSpPr>
            <a:xfrm>
              <a:off x="6521425" y="153500"/>
              <a:ext cx="2257381" cy="391400"/>
              <a:chOff x="6521425" y="153500"/>
              <a:chExt cx="2257381" cy="391400"/>
            </a:xfrm>
          </p:grpSpPr>
          <p:sp>
            <p:nvSpPr>
              <p:cNvPr id="936" name="Google Shape;936;p35"/>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5"/>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35"/>
            <p:cNvGrpSpPr/>
            <p:nvPr/>
          </p:nvGrpSpPr>
          <p:grpSpPr>
            <a:xfrm>
              <a:off x="6826225" y="326868"/>
              <a:ext cx="2547832" cy="405548"/>
              <a:chOff x="6826225" y="344423"/>
              <a:chExt cx="2547832" cy="405548"/>
            </a:xfrm>
          </p:grpSpPr>
          <p:sp>
            <p:nvSpPr>
              <p:cNvPr id="939" name="Google Shape;939;p35"/>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5"/>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35"/>
            <p:cNvSpPr/>
            <p:nvPr/>
          </p:nvSpPr>
          <p:spPr>
            <a:xfrm>
              <a:off x="6775775" y="828443"/>
              <a:ext cx="1708408"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5"/>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3" name="Google Shape;943;p35"/>
            <p:cNvGrpSpPr/>
            <p:nvPr/>
          </p:nvGrpSpPr>
          <p:grpSpPr>
            <a:xfrm>
              <a:off x="6673825" y="951277"/>
              <a:ext cx="1810358" cy="117800"/>
              <a:chOff x="6673825" y="951277"/>
              <a:chExt cx="1810358" cy="117800"/>
            </a:xfrm>
          </p:grpSpPr>
          <p:sp>
            <p:nvSpPr>
              <p:cNvPr id="944" name="Google Shape;944;p35"/>
              <p:cNvSpPr/>
              <p:nvPr/>
            </p:nvSpPr>
            <p:spPr>
              <a:xfrm>
                <a:off x="6775775" y="990814"/>
                <a:ext cx="1708408" cy="25222"/>
              </a:xfrm>
              <a:custGeom>
                <a:avLst/>
                <a:gdLst/>
                <a:ahLst/>
                <a:cxnLst/>
                <a:rect l="l" t="t" r="r" b="b"/>
                <a:pathLst>
                  <a:path w="39150" h="578" extrusionOk="0">
                    <a:moveTo>
                      <a:pt x="0" y="0"/>
                    </a:moveTo>
                    <a:lnTo>
                      <a:pt x="0" y="578"/>
                    </a:lnTo>
                    <a:lnTo>
                      <a:pt x="39150" y="57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5"/>
              <p:cNvSpPr/>
              <p:nvPr/>
            </p:nvSpPr>
            <p:spPr>
              <a:xfrm>
                <a:off x="6673825" y="951277"/>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35"/>
            <p:cNvGrpSpPr/>
            <p:nvPr/>
          </p:nvGrpSpPr>
          <p:grpSpPr>
            <a:xfrm>
              <a:off x="6826225" y="1108284"/>
              <a:ext cx="2549185" cy="396427"/>
              <a:chOff x="6826225" y="1090729"/>
              <a:chExt cx="2549185" cy="396427"/>
            </a:xfrm>
          </p:grpSpPr>
          <p:sp>
            <p:nvSpPr>
              <p:cNvPr id="947" name="Google Shape;947;p35"/>
              <p:cNvSpPr/>
              <p:nvPr/>
            </p:nvSpPr>
            <p:spPr>
              <a:xfrm>
                <a:off x="6928175" y="1136704"/>
                <a:ext cx="2447235" cy="350453"/>
              </a:xfrm>
              <a:custGeom>
                <a:avLst/>
                <a:gdLst/>
                <a:ahLst/>
                <a:cxnLst/>
                <a:rect l="l" t="t" r="r" b="b"/>
                <a:pathLst>
                  <a:path w="56081" h="8031" extrusionOk="0">
                    <a:moveTo>
                      <a:pt x="35564" y="1"/>
                    </a:moveTo>
                    <a:cubicBezTo>
                      <a:pt x="35533" y="1"/>
                      <a:pt x="35502" y="3"/>
                      <a:pt x="35472" y="7"/>
                    </a:cubicBezTo>
                    <a:lnTo>
                      <a:pt x="0" y="7"/>
                    </a:lnTo>
                    <a:lnTo>
                      <a:pt x="0" y="584"/>
                    </a:lnTo>
                    <a:lnTo>
                      <a:pt x="35594" y="584"/>
                    </a:lnTo>
                    <a:cubicBezTo>
                      <a:pt x="35624" y="614"/>
                      <a:pt x="35654" y="645"/>
                      <a:pt x="35685" y="675"/>
                    </a:cubicBezTo>
                    <a:cubicBezTo>
                      <a:pt x="35746" y="736"/>
                      <a:pt x="35776" y="797"/>
                      <a:pt x="35837" y="827"/>
                    </a:cubicBezTo>
                    <a:lnTo>
                      <a:pt x="42706" y="7697"/>
                    </a:lnTo>
                    <a:cubicBezTo>
                      <a:pt x="42858" y="7909"/>
                      <a:pt x="43132" y="8031"/>
                      <a:pt x="43375" y="8031"/>
                    </a:cubicBezTo>
                    <a:lnTo>
                      <a:pt x="43527" y="8001"/>
                    </a:lnTo>
                    <a:lnTo>
                      <a:pt x="56080" y="8001"/>
                    </a:lnTo>
                    <a:lnTo>
                      <a:pt x="56080" y="7423"/>
                    </a:lnTo>
                    <a:lnTo>
                      <a:pt x="43497" y="7423"/>
                    </a:lnTo>
                    <a:cubicBezTo>
                      <a:pt x="43284" y="7423"/>
                      <a:pt x="43223" y="7423"/>
                      <a:pt x="43223" y="7362"/>
                    </a:cubicBezTo>
                    <a:lnTo>
                      <a:pt x="36232" y="371"/>
                    </a:lnTo>
                    <a:cubicBezTo>
                      <a:pt x="36202" y="341"/>
                      <a:pt x="36171" y="311"/>
                      <a:pt x="36141" y="280"/>
                    </a:cubicBezTo>
                    <a:cubicBezTo>
                      <a:pt x="36008" y="94"/>
                      <a:pt x="35782" y="1"/>
                      <a:pt x="35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5"/>
              <p:cNvSpPr/>
              <p:nvPr/>
            </p:nvSpPr>
            <p:spPr>
              <a:xfrm>
                <a:off x="6826225" y="1090729"/>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35"/>
            <p:cNvGrpSpPr/>
            <p:nvPr/>
          </p:nvGrpSpPr>
          <p:grpSpPr>
            <a:xfrm>
              <a:off x="6521425" y="1294500"/>
              <a:ext cx="2256028" cy="384277"/>
              <a:chOff x="6521425" y="1294500"/>
              <a:chExt cx="2256028" cy="384277"/>
            </a:xfrm>
          </p:grpSpPr>
          <p:sp>
            <p:nvSpPr>
              <p:cNvPr id="950" name="Google Shape;950;p35"/>
              <p:cNvSpPr/>
              <p:nvPr/>
            </p:nvSpPr>
            <p:spPr>
              <a:xfrm>
                <a:off x="6623375" y="1336528"/>
                <a:ext cx="2154078" cy="342249"/>
              </a:xfrm>
              <a:custGeom>
                <a:avLst/>
                <a:gdLst/>
                <a:ahLst/>
                <a:cxnLst/>
                <a:rect l="l" t="t" r="r" b="b"/>
                <a:pathLst>
                  <a:path w="49363" h="7843" extrusionOk="0">
                    <a:moveTo>
                      <a:pt x="0" y="0"/>
                    </a:moveTo>
                    <a:lnTo>
                      <a:pt x="0" y="578"/>
                    </a:lnTo>
                    <a:lnTo>
                      <a:pt x="34104" y="578"/>
                    </a:lnTo>
                    <a:lnTo>
                      <a:pt x="41095" y="7569"/>
                    </a:lnTo>
                    <a:lnTo>
                      <a:pt x="41369" y="7842"/>
                    </a:lnTo>
                    <a:lnTo>
                      <a:pt x="49363" y="7842"/>
                    </a:lnTo>
                    <a:lnTo>
                      <a:pt x="49363" y="7265"/>
                    </a:lnTo>
                    <a:lnTo>
                      <a:pt x="41642" y="7265"/>
                    </a:lnTo>
                    <a:lnTo>
                      <a:pt x="34408" y="31"/>
                    </a:lnTo>
                    <a:lnTo>
                      <a:pt x="34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5"/>
              <p:cNvSpPr/>
              <p:nvPr/>
            </p:nvSpPr>
            <p:spPr>
              <a:xfrm>
                <a:off x="6521425" y="1294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952" name="Google Shape;952;p35"/>
          <p:cNvCxnSpPr>
            <a:stCxn id="909" idx="3"/>
            <a:endCxn id="912" idx="1"/>
          </p:cNvCxnSpPr>
          <p:nvPr/>
        </p:nvCxnSpPr>
        <p:spPr>
          <a:xfrm>
            <a:off x="1621725" y="1688925"/>
            <a:ext cx="2256600" cy="0"/>
          </a:xfrm>
          <a:prstGeom prst="straightConnector1">
            <a:avLst/>
          </a:prstGeom>
          <a:noFill/>
          <a:ln w="28575" cap="flat" cmpd="sng">
            <a:solidFill>
              <a:schemeClr val="accent2"/>
            </a:solidFill>
            <a:prstDash val="solid"/>
            <a:round/>
            <a:headEnd type="oval" w="med" len="med"/>
            <a:tailEnd type="oval" w="med" len="med"/>
          </a:ln>
        </p:spPr>
      </p:cxnSp>
      <p:cxnSp>
        <p:nvCxnSpPr>
          <p:cNvPr id="953" name="Google Shape;953;p35"/>
          <p:cNvCxnSpPr/>
          <p:nvPr/>
        </p:nvCxnSpPr>
        <p:spPr>
          <a:xfrm>
            <a:off x="1621725" y="3353475"/>
            <a:ext cx="2256600" cy="0"/>
          </a:xfrm>
          <a:prstGeom prst="straightConnector1">
            <a:avLst/>
          </a:prstGeom>
          <a:noFill/>
          <a:ln w="28575" cap="flat" cmpd="sng">
            <a:solidFill>
              <a:schemeClr val="accent2"/>
            </a:solidFill>
            <a:prstDash val="solid"/>
            <a:round/>
            <a:headEnd type="oval" w="med" len="med"/>
            <a:tailEnd type="oval"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3295017" y="461322"/>
            <a:ext cx="4228339" cy="9919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1800" b="0" dirty="0">
                <a:latin typeface="Source Sans Pro" panose="020B0503030403020204" pitchFamily="34" charset="0"/>
                <a:ea typeface="Source Sans Pro" panose="020B0503030403020204" pitchFamily="34" charset="0"/>
              </a:rPr>
              <a:t>The </a:t>
            </a:r>
            <a:r>
              <a:rPr lang="it-IT" sz="1800" b="0" dirty="0" err="1">
                <a:latin typeface="Source Sans Pro" panose="020B0503030403020204" pitchFamily="34" charset="0"/>
                <a:ea typeface="Source Sans Pro" panose="020B0503030403020204" pitchFamily="34" charset="0"/>
              </a:rPr>
              <a:t>patients</a:t>
            </a:r>
            <a:r>
              <a:rPr lang="it-IT" sz="1800" b="0" dirty="0">
                <a:latin typeface="Source Sans Pro" panose="020B0503030403020204" pitchFamily="34" charset="0"/>
                <a:ea typeface="Source Sans Pro" panose="020B0503030403020204" pitchFamily="34" charset="0"/>
              </a:rPr>
              <a:t> </a:t>
            </a:r>
            <a:r>
              <a:rPr lang="it-IT" sz="1800" b="0" dirty="0" err="1">
                <a:latin typeface="Source Sans Pro" panose="020B0503030403020204" pitchFamily="34" charset="0"/>
                <a:ea typeface="Source Sans Pro" panose="020B0503030403020204" pitchFamily="34" charset="0"/>
              </a:rPr>
              <a:t>at</a:t>
            </a:r>
            <a:r>
              <a:rPr lang="it-IT" sz="1800" b="0" dirty="0">
                <a:latin typeface="Source Sans Pro" panose="020B0503030403020204" pitchFamily="34" charset="0"/>
                <a:ea typeface="Source Sans Pro" panose="020B0503030403020204" pitchFamily="34" charset="0"/>
              </a:rPr>
              <a:t> risk of </a:t>
            </a:r>
            <a:r>
              <a:rPr lang="it-IT" sz="1800" b="0" dirty="0" err="1">
                <a:latin typeface="Source Sans Pro" panose="020B0503030403020204" pitchFamily="34" charset="0"/>
                <a:ea typeface="Source Sans Pro" panose="020B0503030403020204" pitchFamily="34" charset="0"/>
              </a:rPr>
              <a:t>caridiovascular</a:t>
            </a:r>
            <a:r>
              <a:rPr lang="it-IT" sz="1800" b="0" dirty="0">
                <a:latin typeface="Source Sans Pro" panose="020B0503030403020204" pitchFamily="34" charset="0"/>
                <a:ea typeface="Source Sans Pro" panose="020B0503030403020204" pitchFamily="34" charset="0"/>
              </a:rPr>
              <a:t> </a:t>
            </a:r>
            <a:r>
              <a:rPr lang="it-IT" sz="1800" b="0" dirty="0" err="1">
                <a:latin typeface="Source Sans Pro" panose="020B0503030403020204" pitchFamily="34" charset="0"/>
                <a:ea typeface="Source Sans Pro" panose="020B0503030403020204" pitchFamily="34" charset="0"/>
              </a:rPr>
              <a:t>disease</a:t>
            </a:r>
            <a:r>
              <a:rPr lang="it-IT" sz="1800" b="0" dirty="0">
                <a:latin typeface="Source Sans Pro" panose="020B0503030403020204" pitchFamily="34" charset="0"/>
                <a:ea typeface="Source Sans Pro" panose="020B0503030403020204" pitchFamily="34" charset="0"/>
              </a:rPr>
              <a:t> are:</a:t>
            </a:r>
            <a:endParaRPr sz="1800" b="0" dirty="0">
              <a:latin typeface="Source Sans Pro" panose="020B0503030403020204" pitchFamily="34" charset="0"/>
              <a:ea typeface="Source Sans Pro" panose="020B0503030403020204" pitchFamily="34" charset="0"/>
            </a:endParaRPr>
          </a:p>
        </p:txBody>
      </p:sp>
      <p:sp>
        <p:nvSpPr>
          <p:cNvPr id="1008" name="Google Shape;1008;p38"/>
          <p:cNvSpPr txBox="1">
            <a:spLocks noGrp="1"/>
          </p:cNvSpPr>
          <p:nvPr>
            <p:ph type="title" idx="2"/>
          </p:nvPr>
        </p:nvSpPr>
        <p:spPr>
          <a:xfrm>
            <a:off x="1672683" y="295880"/>
            <a:ext cx="1278476"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3</a:t>
            </a:r>
            <a:endParaRPr dirty="0">
              <a:solidFill>
                <a:schemeClr val="tx1"/>
              </a:solidFill>
            </a:endParaRPr>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1265944" y="448580"/>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902;p34">
            <a:extLst>
              <a:ext uri="{FF2B5EF4-FFF2-40B4-BE49-F238E27FC236}">
                <a16:creationId xmlns:a16="http://schemas.microsoft.com/office/drawing/2014/main" id="{6A44BEB6-48A5-43F8-8735-5A20F3D4B559}"/>
              </a:ext>
            </a:extLst>
          </p:cNvPr>
          <p:cNvSpPr txBox="1">
            <a:spLocks/>
          </p:cNvSpPr>
          <p:nvPr/>
        </p:nvSpPr>
        <p:spPr>
          <a:xfrm>
            <a:off x="6192644" y="1830783"/>
            <a:ext cx="2839845" cy="18594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ctr"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lgn="l">
              <a:buClr>
                <a:schemeClr val="accent1"/>
              </a:buClr>
            </a:pPr>
            <a:r>
              <a:rPr lang="en-US" sz="1600" dirty="0"/>
              <a:t>From the table we observe that:</a:t>
            </a:r>
            <a:endParaRPr lang="en-US" sz="1600" dirty="0">
              <a:latin typeface="Source Sans Pro" panose="020B0503030403020204" pitchFamily="34" charset="0"/>
              <a:ea typeface="Source Sans Pro" panose="020B0503030403020204" pitchFamily="34" charset="0"/>
              <a:cs typeface="Courier New" panose="02070309020205020404" pitchFamily="49" charset="0"/>
            </a:endParaRPr>
          </a:p>
          <a:p>
            <a:pPr marL="171450" indent="-171450" algn="l">
              <a:buClr>
                <a:schemeClr val="accent1"/>
              </a:buClr>
              <a:buFont typeface="Wingdings" panose="05000000000000000000" pitchFamily="2" charset="2"/>
              <a:buChar char="q"/>
            </a:pPr>
            <a:r>
              <a:rPr lang="en-US" sz="1600" dirty="0">
                <a:latin typeface="Source Sans Pro" panose="020B0503030403020204" pitchFamily="34" charset="0"/>
                <a:ea typeface="Source Sans Pro" panose="020B0503030403020204" pitchFamily="34" charset="0"/>
                <a:cs typeface="Courier New" panose="02070309020205020404" pitchFamily="49" charset="0"/>
              </a:rPr>
              <a:t>We have 5 patients with </a:t>
            </a:r>
            <a:r>
              <a:rPr lang="en-US" sz="1600"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more than 60 years </a:t>
            </a:r>
            <a:r>
              <a:rPr lang="en-US" sz="1600" dirty="0">
                <a:latin typeface="Source Sans Pro" panose="020B0503030403020204" pitchFamily="34" charset="0"/>
                <a:ea typeface="Source Sans Pro" panose="020B0503030403020204" pitchFamily="34" charset="0"/>
                <a:cs typeface="Courier New" panose="02070309020205020404" pitchFamily="49" charset="0"/>
              </a:rPr>
              <a:t>and a BMI </a:t>
            </a:r>
            <a:r>
              <a:rPr lang="en-US" sz="1600"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greater than the mean </a:t>
            </a:r>
            <a:r>
              <a:rPr lang="en-US" sz="1600" dirty="0">
                <a:latin typeface="Source Sans Pro" panose="020B0503030403020204" pitchFamily="34" charset="0"/>
                <a:ea typeface="Source Sans Pro" panose="020B0503030403020204" pitchFamily="34" charset="0"/>
                <a:cs typeface="Courier New" panose="02070309020205020404" pitchFamily="49" charset="0"/>
              </a:rPr>
              <a:t>for males patients.</a:t>
            </a:r>
          </a:p>
          <a:p>
            <a:pPr marL="171450" indent="-171450" algn="l">
              <a:buClr>
                <a:schemeClr val="accent1"/>
              </a:buClr>
              <a:buFont typeface="Wingdings" panose="05000000000000000000" pitchFamily="2" charset="2"/>
              <a:buChar char="q"/>
            </a:pPr>
            <a:r>
              <a:rPr lang="en-US" sz="1600" dirty="0">
                <a:latin typeface="Source Sans Pro" panose="020B0503030403020204" pitchFamily="34" charset="0"/>
                <a:ea typeface="Source Sans Pro" panose="020B0503030403020204" pitchFamily="34" charset="0"/>
                <a:cs typeface="Courier New" panose="02070309020205020404" pitchFamily="49" charset="0"/>
              </a:rPr>
              <a:t>They all belong to the </a:t>
            </a:r>
            <a:r>
              <a:rPr lang="en-US" sz="1600" b="1"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BMICLASS 3 </a:t>
            </a:r>
            <a:r>
              <a:rPr lang="en-US" sz="1600" dirty="0">
                <a:latin typeface="Source Sans Pro" panose="020B0503030403020204" pitchFamily="34" charset="0"/>
                <a:ea typeface="Source Sans Pro" panose="020B0503030403020204" pitchFamily="34" charset="0"/>
                <a:cs typeface="Courier New" panose="02070309020205020404" pitchFamily="49" charset="0"/>
              </a:rPr>
              <a:t>so they have a BMI between 25 and 30</a:t>
            </a:r>
          </a:p>
          <a:p>
            <a:pPr marL="0" indent="0" algn="l">
              <a:buClr>
                <a:schemeClr val="accent1"/>
              </a:buClr>
            </a:pPr>
            <a:endParaRPr lang="en-US" sz="1600" dirty="0">
              <a:latin typeface="Source Sans Pro" panose="020B0503030403020204" pitchFamily="34" charset="0"/>
              <a:ea typeface="Source Sans Pro" panose="020B0503030403020204" pitchFamily="34" charset="0"/>
              <a:cs typeface="Courier New" panose="02070309020205020404" pitchFamily="49" charset="0"/>
            </a:endParaRPr>
          </a:p>
          <a:p>
            <a:pPr marL="171450" indent="-171450" algn="l">
              <a:buClr>
                <a:schemeClr val="accent1"/>
              </a:buClr>
              <a:buFont typeface="Wingdings" panose="05000000000000000000" pitchFamily="2" charset="2"/>
              <a:buChar char="q"/>
            </a:pPr>
            <a:endParaRPr lang="en-US" sz="1600" dirty="0">
              <a:latin typeface="Courier New" panose="02070309020205020404" pitchFamily="49" charset="0"/>
              <a:cs typeface="Courier New" panose="02070309020205020404" pitchFamily="49" charset="0"/>
            </a:endParaRPr>
          </a:p>
          <a:p>
            <a:pPr marL="171450" indent="-171450">
              <a:buClr>
                <a:schemeClr val="accent1"/>
              </a:buClr>
              <a:buFont typeface="Wingdings" panose="05000000000000000000" pitchFamily="2" charset="2"/>
              <a:buChar char="q"/>
            </a:pPr>
            <a:endParaRPr lang="en-US" sz="1600" dirty="0">
              <a:latin typeface="Courier New" panose="02070309020205020404" pitchFamily="49" charset="0"/>
              <a:cs typeface="Courier New" panose="02070309020205020404" pitchFamily="49" charset="0"/>
            </a:endParaRPr>
          </a:p>
          <a:p>
            <a:pPr marL="171450" indent="-171450">
              <a:buClr>
                <a:schemeClr val="accent1"/>
              </a:buClr>
              <a:buFont typeface="Wingdings" panose="05000000000000000000" pitchFamily="2" charset="2"/>
              <a:buChar char="q"/>
            </a:pPr>
            <a:endParaRPr lang="en-US" sz="1600"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endParaRPr>
          </a:p>
        </p:txBody>
      </p:sp>
      <p:pic>
        <p:nvPicPr>
          <p:cNvPr id="3" name="Immagine 2" descr="Immagine che contiene tavolo&#10;&#10;Descrizione generata automaticamente">
            <a:extLst>
              <a:ext uri="{FF2B5EF4-FFF2-40B4-BE49-F238E27FC236}">
                <a16:creationId xmlns:a16="http://schemas.microsoft.com/office/drawing/2014/main" id="{C14C0467-165A-44FE-8B4B-CF18D80F9820}"/>
              </a:ext>
            </a:extLst>
          </p:cNvPr>
          <p:cNvPicPr>
            <a:picLocks noChangeAspect="1"/>
          </p:cNvPicPr>
          <p:nvPr/>
        </p:nvPicPr>
        <p:blipFill>
          <a:blip r:embed="rId3"/>
          <a:stretch>
            <a:fillRect/>
          </a:stretch>
        </p:blipFill>
        <p:spPr>
          <a:xfrm>
            <a:off x="479183" y="1952017"/>
            <a:ext cx="5631668" cy="1859441"/>
          </a:xfrm>
          <a:prstGeom prst="rect">
            <a:avLst/>
          </a:prstGeom>
        </p:spPr>
      </p:pic>
    </p:spTree>
    <p:extLst>
      <p:ext uri="{BB962C8B-B14F-4D97-AF65-F5344CB8AC3E}">
        <p14:creationId xmlns:p14="http://schemas.microsoft.com/office/powerpoint/2010/main" val="1456199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3295017" y="461322"/>
            <a:ext cx="4228339" cy="9919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1800" b="0" dirty="0">
                <a:latin typeface="Source Sans Pro" panose="020B0503030403020204" pitchFamily="34" charset="0"/>
                <a:ea typeface="Source Sans Pro" panose="020B0503030403020204" pitchFamily="34" charset="0"/>
              </a:rPr>
              <a:t>The </a:t>
            </a:r>
            <a:r>
              <a:rPr lang="it-IT" sz="1800" b="0" i="1" dirty="0">
                <a:latin typeface="Source Sans Pro" panose="020B0503030403020204" pitchFamily="34" charset="0"/>
                <a:ea typeface="Source Sans Pro" panose="020B0503030403020204" pitchFamily="34" charset="0"/>
              </a:rPr>
              <a:t>Chi-</a:t>
            </a:r>
            <a:r>
              <a:rPr lang="it-IT" sz="1800" b="0" i="1" dirty="0" err="1">
                <a:latin typeface="Source Sans Pro" panose="020B0503030403020204" pitchFamily="34" charset="0"/>
                <a:ea typeface="Source Sans Pro" panose="020B0503030403020204" pitchFamily="34" charset="0"/>
              </a:rPr>
              <a:t>Squared</a:t>
            </a:r>
            <a:r>
              <a:rPr lang="it-IT" sz="1800" b="0" dirty="0">
                <a:latin typeface="Source Sans Pro" panose="020B0503030403020204" pitchFamily="34" charset="0"/>
                <a:ea typeface="Source Sans Pro" panose="020B0503030403020204" pitchFamily="34" charset="0"/>
              </a:rPr>
              <a:t> Statistical Test </a:t>
            </a:r>
            <a:r>
              <a:rPr lang="it-IT" sz="1800" b="0" dirty="0" err="1">
                <a:latin typeface="Source Sans Pro" panose="020B0503030403020204" pitchFamily="34" charset="0"/>
                <a:ea typeface="Source Sans Pro" panose="020B0503030403020204" pitchFamily="34" charset="0"/>
              </a:rPr>
              <a:t>has</a:t>
            </a:r>
            <a:r>
              <a:rPr lang="it-IT" sz="1800" b="0" dirty="0">
                <a:latin typeface="Source Sans Pro" panose="020B0503030403020204" pitchFamily="34" charset="0"/>
                <a:ea typeface="Source Sans Pro" panose="020B0503030403020204" pitchFamily="34" charset="0"/>
              </a:rPr>
              <a:t> </a:t>
            </a:r>
            <a:r>
              <a:rPr lang="it-IT" sz="1800" b="0" dirty="0" err="1">
                <a:latin typeface="Source Sans Pro" panose="020B0503030403020204" pitchFamily="34" charset="0"/>
                <a:ea typeface="Source Sans Pro" panose="020B0503030403020204" pitchFamily="34" charset="0"/>
              </a:rPr>
              <a:t>result</a:t>
            </a:r>
            <a:r>
              <a:rPr lang="it-IT" sz="1800" b="0" dirty="0">
                <a:latin typeface="Source Sans Pro" panose="020B0503030403020204" pitchFamily="34" charset="0"/>
                <a:ea typeface="Source Sans Pro" panose="020B0503030403020204" pitchFamily="34" charset="0"/>
              </a:rPr>
              <a:t>:</a:t>
            </a:r>
            <a:endParaRPr sz="1800" b="0" dirty="0">
              <a:latin typeface="Source Sans Pro" panose="020B0503030403020204" pitchFamily="34" charset="0"/>
              <a:ea typeface="Source Sans Pro" panose="020B0503030403020204" pitchFamily="34" charset="0"/>
            </a:endParaRPr>
          </a:p>
        </p:txBody>
      </p:sp>
      <p:sp>
        <p:nvSpPr>
          <p:cNvPr id="1008" name="Google Shape;1008;p38"/>
          <p:cNvSpPr txBox="1">
            <a:spLocks noGrp="1"/>
          </p:cNvSpPr>
          <p:nvPr>
            <p:ph type="title" idx="2"/>
          </p:nvPr>
        </p:nvSpPr>
        <p:spPr>
          <a:xfrm>
            <a:off x="1672683" y="295880"/>
            <a:ext cx="1278476"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4</a:t>
            </a:r>
            <a:endParaRPr dirty="0">
              <a:solidFill>
                <a:schemeClr val="tx1"/>
              </a:solidFill>
            </a:endParaRPr>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1265944" y="448580"/>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magine 3" descr="Immagine che contiene testo, ricevuta, screenshot&#10;&#10;Descrizione generata automaticamente">
            <a:extLst>
              <a:ext uri="{FF2B5EF4-FFF2-40B4-BE49-F238E27FC236}">
                <a16:creationId xmlns:a16="http://schemas.microsoft.com/office/drawing/2014/main" id="{50E2DCDB-3B0A-41A3-90E1-539B0378ADE6}"/>
              </a:ext>
            </a:extLst>
          </p:cNvPr>
          <p:cNvPicPr>
            <a:picLocks noChangeAspect="1"/>
          </p:cNvPicPr>
          <p:nvPr/>
        </p:nvPicPr>
        <p:blipFill>
          <a:blip r:embed="rId3"/>
          <a:stretch>
            <a:fillRect/>
          </a:stretch>
        </p:blipFill>
        <p:spPr>
          <a:xfrm>
            <a:off x="696306" y="1538670"/>
            <a:ext cx="3437079" cy="3308950"/>
          </a:xfrm>
          <a:prstGeom prst="rect">
            <a:avLst/>
          </a:prstGeom>
        </p:spPr>
      </p:pic>
      <p:pic>
        <p:nvPicPr>
          <p:cNvPr id="6" name="Immagine 5" descr="Immagine che contiene tavolo&#10;&#10;Descrizione generata automaticamente">
            <a:extLst>
              <a:ext uri="{FF2B5EF4-FFF2-40B4-BE49-F238E27FC236}">
                <a16:creationId xmlns:a16="http://schemas.microsoft.com/office/drawing/2014/main" id="{DE3ECE7A-2214-494E-81BC-6B8D5FBBC3B4}"/>
              </a:ext>
            </a:extLst>
          </p:cNvPr>
          <p:cNvPicPr>
            <a:picLocks noChangeAspect="1"/>
          </p:cNvPicPr>
          <p:nvPr/>
        </p:nvPicPr>
        <p:blipFill>
          <a:blip r:embed="rId4"/>
          <a:stretch>
            <a:fillRect/>
          </a:stretch>
        </p:blipFill>
        <p:spPr>
          <a:xfrm>
            <a:off x="4218198" y="1925246"/>
            <a:ext cx="4816257" cy="2461473"/>
          </a:xfrm>
          <a:prstGeom prst="rect">
            <a:avLst/>
          </a:prstGeom>
        </p:spPr>
      </p:pic>
    </p:spTree>
    <p:extLst>
      <p:ext uri="{BB962C8B-B14F-4D97-AF65-F5344CB8AC3E}">
        <p14:creationId xmlns:p14="http://schemas.microsoft.com/office/powerpoint/2010/main" val="684443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3295017" y="461322"/>
            <a:ext cx="4228339" cy="9919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1800" b="0" dirty="0">
                <a:latin typeface="Source Sans Pro" panose="020B0503030403020204" pitchFamily="34" charset="0"/>
                <a:ea typeface="Source Sans Pro" panose="020B0503030403020204" pitchFamily="34" charset="0"/>
              </a:rPr>
              <a:t>From the </a:t>
            </a:r>
            <a:r>
              <a:rPr lang="it-IT" sz="1800" b="0" dirty="0" err="1">
                <a:latin typeface="Source Sans Pro" panose="020B0503030403020204" pitchFamily="34" charset="0"/>
                <a:ea typeface="Source Sans Pro" panose="020B0503030403020204" pitchFamily="34" charset="0"/>
              </a:rPr>
              <a:t>two</a:t>
            </a:r>
            <a:r>
              <a:rPr lang="it-IT" sz="1800" b="0" dirty="0">
                <a:latin typeface="Source Sans Pro" panose="020B0503030403020204" pitchFamily="34" charset="0"/>
                <a:ea typeface="Source Sans Pro" panose="020B0503030403020204" pitchFamily="34" charset="0"/>
              </a:rPr>
              <a:t> </a:t>
            </a:r>
            <a:r>
              <a:rPr lang="it-IT" sz="1800" b="0" dirty="0" err="1">
                <a:latin typeface="Source Sans Pro" panose="020B0503030403020204" pitchFamily="34" charset="0"/>
                <a:ea typeface="Source Sans Pro" panose="020B0503030403020204" pitchFamily="34" charset="0"/>
              </a:rPr>
              <a:t>tables</a:t>
            </a:r>
            <a:r>
              <a:rPr lang="it-IT" sz="1800" b="0" dirty="0">
                <a:latin typeface="Source Sans Pro" panose="020B0503030403020204" pitchFamily="34" charset="0"/>
                <a:ea typeface="Source Sans Pro" panose="020B0503030403020204" pitchFamily="34" charset="0"/>
              </a:rPr>
              <a:t> </a:t>
            </a:r>
            <a:r>
              <a:rPr lang="it-IT" sz="1800" b="0" dirty="0" err="1">
                <a:latin typeface="Source Sans Pro" panose="020B0503030403020204" pitchFamily="34" charset="0"/>
                <a:ea typeface="Source Sans Pro" panose="020B0503030403020204" pitchFamily="34" charset="0"/>
              </a:rPr>
              <a:t>we</a:t>
            </a:r>
            <a:r>
              <a:rPr lang="it-IT" sz="1800" b="0" dirty="0">
                <a:latin typeface="Source Sans Pro" panose="020B0503030403020204" pitchFamily="34" charset="0"/>
                <a:ea typeface="Source Sans Pro" panose="020B0503030403020204" pitchFamily="34" charset="0"/>
              </a:rPr>
              <a:t> can </a:t>
            </a:r>
            <a:r>
              <a:rPr lang="it-IT" sz="1800" b="0" dirty="0" err="1">
                <a:latin typeface="Source Sans Pro" panose="020B0503030403020204" pitchFamily="34" charset="0"/>
                <a:ea typeface="Source Sans Pro" panose="020B0503030403020204" pitchFamily="34" charset="0"/>
              </a:rPr>
              <a:t>observe</a:t>
            </a:r>
            <a:r>
              <a:rPr lang="it-IT" sz="1800" b="0" dirty="0">
                <a:latin typeface="Source Sans Pro" panose="020B0503030403020204" pitchFamily="34" charset="0"/>
                <a:ea typeface="Source Sans Pro" panose="020B0503030403020204" pitchFamily="34" charset="0"/>
              </a:rPr>
              <a:t> </a:t>
            </a:r>
            <a:br>
              <a:rPr lang="it-IT" sz="1800" b="0" dirty="0">
                <a:latin typeface="Source Sans Pro" panose="020B0503030403020204" pitchFamily="34" charset="0"/>
                <a:ea typeface="Source Sans Pro" panose="020B0503030403020204" pitchFamily="34" charset="0"/>
              </a:rPr>
            </a:br>
            <a:r>
              <a:rPr lang="it-IT" sz="1800" b="0" dirty="0" err="1">
                <a:latin typeface="Source Sans Pro" panose="020B0503030403020204" pitchFamily="34" charset="0"/>
                <a:ea typeface="Source Sans Pro" panose="020B0503030403020204" pitchFamily="34" charset="0"/>
              </a:rPr>
              <a:t>that</a:t>
            </a:r>
            <a:r>
              <a:rPr lang="it-IT" sz="1800" b="0" dirty="0">
                <a:latin typeface="Source Sans Pro" panose="020B0503030403020204" pitchFamily="34" charset="0"/>
                <a:ea typeface="Source Sans Pro" panose="020B0503030403020204" pitchFamily="34" charset="0"/>
              </a:rPr>
              <a:t>:</a:t>
            </a:r>
            <a:endParaRPr sz="1800" b="0" dirty="0">
              <a:latin typeface="Source Sans Pro" panose="020B0503030403020204" pitchFamily="34" charset="0"/>
              <a:ea typeface="Source Sans Pro" panose="020B0503030403020204" pitchFamily="34" charset="0"/>
            </a:endParaRPr>
          </a:p>
        </p:txBody>
      </p:sp>
      <p:sp>
        <p:nvSpPr>
          <p:cNvPr id="1008" name="Google Shape;1008;p38"/>
          <p:cNvSpPr txBox="1">
            <a:spLocks noGrp="1"/>
          </p:cNvSpPr>
          <p:nvPr>
            <p:ph type="title" idx="2"/>
          </p:nvPr>
        </p:nvSpPr>
        <p:spPr>
          <a:xfrm>
            <a:off x="1672683" y="295880"/>
            <a:ext cx="1278476"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4</a:t>
            </a:r>
            <a:endParaRPr dirty="0">
              <a:solidFill>
                <a:schemeClr val="tx1"/>
              </a:solidFill>
            </a:endParaRPr>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1265944" y="448580"/>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902;p34">
            <a:extLst>
              <a:ext uri="{FF2B5EF4-FFF2-40B4-BE49-F238E27FC236}">
                <a16:creationId xmlns:a16="http://schemas.microsoft.com/office/drawing/2014/main" id="{FB9C273E-066F-480D-8B30-D3DF671E4C8E}"/>
              </a:ext>
            </a:extLst>
          </p:cNvPr>
          <p:cNvSpPr txBox="1">
            <a:spLocks/>
          </p:cNvSpPr>
          <p:nvPr/>
        </p:nvSpPr>
        <p:spPr>
          <a:xfrm>
            <a:off x="810322" y="1830783"/>
            <a:ext cx="8222167" cy="18594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ct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ctr"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171450" indent="-171450" algn="l">
              <a:buClr>
                <a:schemeClr val="accent1"/>
              </a:buClr>
              <a:buFont typeface="Wingdings" panose="05000000000000000000" pitchFamily="2" charset="2"/>
              <a:buChar char="q"/>
            </a:pPr>
            <a:r>
              <a:rPr lang="en-US" sz="1800" dirty="0">
                <a:latin typeface="Source Sans Pro" panose="020B0503030403020204" pitchFamily="34" charset="0"/>
                <a:ea typeface="Source Sans Pro" panose="020B0503030403020204" pitchFamily="34" charset="0"/>
                <a:cs typeface="Courier New" panose="02070309020205020404" pitchFamily="49" charset="0"/>
              </a:rPr>
              <a:t>The observed frequencies for the age class</a:t>
            </a:r>
            <a:r>
              <a:rPr lang="en-US" sz="1800" b="1"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 less or equal 30 </a:t>
            </a:r>
            <a:r>
              <a:rPr lang="en-US" sz="1800"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and the BMI classes are </a:t>
            </a:r>
            <a:r>
              <a:rPr lang="en-US" sz="1800" b="1"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lower than 5</a:t>
            </a:r>
          </a:p>
          <a:p>
            <a:pPr marL="171450" indent="-171450" algn="l">
              <a:buClr>
                <a:schemeClr val="accent1"/>
              </a:buClr>
              <a:buFont typeface="Wingdings" panose="05000000000000000000" pitchFamily="2" charset="2"/>
              <a:buChar char="q"/>
            </a:pPr>
            <a:r>
              <a:rPr lang="en-US" sz="1800" dirty="0">
                <a:latin typeface="Source Sans Pro" panose="020B0503030403020204" pitchFamily="34" charset="0"/>
                <a:ea typeface="Source Sans Pro" panose="020B0503030403020204" pitchFamily="34" charset="0"/>
                <a:cs typeface="Courier New" panose="02070309020205020404" pitchFamily="49" charset="0"/>
              </a:rPr>
              <a:t>Same problem for the </a:t>
            </a:r>
            <a:r>
              <a:rPr lang="en-US" sz="1800" b="1"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BMICLASS 4 </a:t>
            </a:r>
            <a:r>
              <a:rPr lang="en-US" sz="1800"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except for the one related to the AGECLASS 4</a:t>
            </a:r>
          </a:p>
          <a:p>
            <a:pPr marL="171450" indent="-171450" algn="l">
              <a:buClr>
                <a:schemeClr val="accent1"/>
              </a:buClr>
              <a:buFont typeface="Wingdings" panose="05000000000000000000" pitchFamily="2" charset="2"/>
              <a:buChar char="q"/>
            </a:pPr>
            <a:r>
              <a:rPr lang="en-US" sz="1800"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For this reason in the second table the </a:t>
            </a:r>
            <a:r>
              <a:rPr lang="en-US" sz="1800" i="1"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proc</a:t>
            </a:r>
            <a:r>
              <a:rPr lang="en-US" sz="1800"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procedure tells us that the Chi-Squared may not be a valid test </a:t>
            </a:r>
          </a:p>
          <a:p>
            <a:pPr marL="171450" indent="-171450" algn="l">
              <a:buClr>
                <a:schemeClr val="accent1"/>
              </a:buClr>
              <a:buFont typeface="Wingdings" panose="05000000000000000000" pitchFamily="2" charset="2"/>
              <a:buChar char="q"/>
            </a:pPr>
            <a:r>
              <a:rPr lang="en-US" sz="1800"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One solution could be to take in consideration only the AGECLASS 2 , 3 and 4 and only them BMICLASS 2 and 3 in order to have significative data</a:t>
            </a:r>
          </a:p>
          <a:p>
            <a:pPr marL="171450" indent="-171450" algn="l">
              <a:buClr>
                <a:schemeClr val="accent1"/>
              </a:buClr>
              <a:buFont typeface="Wingdings" panose="05000000000000000000" pitchFamily="2" charset="2"/>
              <a:buChar char="q"/>
            </a:pPr>
            <a:r>
              <a:rPr lang="en-US" sz="1800" dirty="0">
                <a:latin typeface="Source Sans Pro" panose="020B0503030403020204" pitchFamily="34" charset="0"/>
                <a:ea typeface="Source Sans Pro" panose="020B0503030403020204" pitchFamily="34" charset="0"/>
                <a:cs typeface="Courier New" panose="02070309020205020404" pitchFamily="49" charset="0"/>
              </a:rPr>
              <a:t>Looking at the p-value of the test we can see that it is lower than 0,05 so with that alpha we can say that there is evidence that the AGECLASS and the BMICLASS are dependent</a:t>
            </a:r>
          </a:p>
          <a:p>
            <a:pPr marL="171450" indent="-171450" algn="l">
              <a:buClr>
                <a:schemeClr val="accent1"/>
              </a:buClr>
              <a:buFont typeface="Wingdings" panose="05000000000000000000" pitchFamily="2" charset="2"/>
              <a:buChar char="q"/>
            </a:pPr>
            <a:r>
              <a:rPr lang="en-US" sz="1800" dirty="0">
                <a:latin typeface="Source Sans Pro" panose="020B0503030403020204" pitchFamily="34" charset="0"/>
                <a:ea typeface="Source Sans Pro" panose="020B0503030403020204" pitchFamily="34" charset="0"/>
                <a:cs typeface="Courier New" panose="02070309020205020404" pitchFamily="49" charset="0"/>
              </a:rPr>
              <a:t>We can reach a different conclusion by choosing an alpha= 0,01</a:t>
            </a:r>
          </a:p>
          <a:p>
            <a:pPr marL="0" indent="0" algn="l">
              <a:buClr>
                <a:schemeClr val="accent1"/>
              </a:buClr>
            </a:pPr>
            <a:endParaRPr lang="en-US" sz="1800" dirty="0">
              <a:latin typeface="Source Sans Pro" panose="020B0503030403020204" pitchFamily="34" charset="0"/>
              <a:ea typeface="Source Sans Pro" panose="020B0503030403020204" pitchFamily="34" charset="0"/>
              <a:cs typeface="Courier New" panose="02070309020205020404" pitchFamily="49" charset="0"/>
            </a:endParaRPr>
          </a:p>
          <a:p>
            <a:pPr marL="171450" indent="-171450" algn="l">
              <a:buClr>
                <a:schemeClr val="accent1"/>
              </a:buClr>
              <a:buFont typeface="Wingdings" panose="05000000000000000000" pitchFamily="2" charset="2"/>
              <a:buChar char="q"/>
            </a:pPr>
            <a:endParaRPr lang="en-US" sz="1800" dirty="0">
              <a:latin typeface="Courier New" panose="02070309020205020404" pitchFamily="49" charset="0"/>
              <a:cs typeface="Courier New" panose="02070309020205020404" pitchFamily="49" charset="0"/>
            </a:endParaRPr>
          </a:p>
          <a:p>
            <a:pPr marL="171450" indent="-171450">
              <a:buClr>
                <a:schemeClr val="accent1"/>
              </a:buClr>
              <a:buFont typeface="Wingdings" panose="05000000000000000000" pitchFamily="2" charset="2"/>
              <a:buChar char="q"/>
            </a:pPr>
            <a:endParaRPr lang="en-US" sz="1800" dirty="0">
              <a:latin typeface="Courier New" panose="02070309020205020404" pitchFamily="49" charset="0"/>
              <a:cs typeface="Courier New" panose="02070309020205020404" pitchFamily="49" charset="0"/>
            </a:endParaRPr>
          </a:p>
          <a:p>
            <a:pPr marL="171450" indent="-171450">
              <a:buClr>
                <a:schemeClr val="accent1"/>
              </a:buClr>
              <a:buFont typeface="Wingdings" panose="05000000000000000000" pitchFamily="2" charset="2"/>
              <a:buChar char="q"/>
            </a:pPr>
            <a:endParaRPr lang="en-US" sz="1800"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endParaRPr>
          </a:p>
        </p:txBody>
      </p:sp>
    </p:spTree>
    <p:extLst>
      <p:ext uri="{BB962C8B-B14F-4D97-AF65-F5344CB8AC3E}">
        <p14:creationId xmlns:p14="http://schemas.microsoft.com/office/powerpoint/2010/main" val="2586758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41"/>
          <p:cNvSpPr txBox="1">
            <a:spLocks noGrp="1"/>
          </p:cNvSpPr>
          <p:nvPr>
            <p:ph type="title"/>
          </p:nvPr>
        </p:nvSpPr>
        <p:spPr>
          <a:xfrm>
            <a:off x="766675" y="1421850"/>
            <a:ext cx="5355288" cy="22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dirty="0"/>
              <a:t>Thanks for the attention</a:t>
            </a:r>
            <a:endParaRPr sz="5400" dirty="0"/>
          </a:p>
        </p:txBody>
      </p:sp>
      <p:grpSp>
        <p:nvGrpSpPr>
          <p:cNvPr id="1096" name="Google Shape;1096;p41"/>
          <p:cNvGrpSpPr/>
          <p:nvPr/>
        </p:nvGrpSpPr>
        <p:grpSpPr>
          <a:xfrm>
            <a:off x="2300427" y="112222"/>
            <a:ext cx="6969336" cy="4919052"/>
            <a:chOff x="2300427" y="112222"/>
            <a:chExt cx="6969336" cy="4919052"/>
          </a:xfrm>
        </p:grpSpPr>
        <p:grpSp>
          <p:nvGrpSpPr>
            <p:cNvPr id="1097" name="Google Shape;1097;p41"/>
            <p:cNvGrpSpPr/>
            <p:nvPr/>
          </p:nvGrpSpPr>
          <p:grpSpPr>
            <a:xfrm rot="-2700000" flipH="1">
              <a:off x="3277565" y="987828"/>
              <a:ext cx="3211454" cy="3167835"/>
              <a:chOff x="2632375" y="3610525"/>
              <a:chExt cx="1063875" cy="1049425"/>
            </a:xfrm>
          </p:grpSpPr>
          <p:sp>
            <p:nvSpPr>
              <p:cNvPr id="1098" name="Google Shape;1098;p41"/>
              <p:cNvSpPr/>
              <p:nvPr/>
            </p:nvSpPr>
            <p:spPr>
              <a:xfrm>
                <a:off x="3678750" y="4093825"/>
                <a:ext cx="17500" cy="129950"/>
              </a:xfrm>
              <a:custGeom>
                <a:avLst/>
                <a:gdLst/>
                <a:ahLst/>
                <a:cxnLst/>
                <a:rect l="l" t="t" r="r" b="b"/>
                <a:pathLst>
                  <a:path w="700" h="5198" fill="none" extrusionOk="0">
                    <a:moveTo>
                      <a:pt x="699" y="0"/>
                    </a:moveTo>
                    <a:cubicBezTo>
                      <a:pt x="699" y="1763"/>
                      <a:pt x="456" y="3496"/>
                      <a:pt x="0" y="5198"/>
                    </a:cubicBezTo>
                  </a:path>
                </a:pathLst>
              </a:custGeom>
              <a:solidFill>
                <a:schemeClr val="dk1"/>
              </a:solidFill>
              <a:ln w="1231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1"/>
              <p:cNvSpPr/>
              <p:nvPr/>
            </p:nvSpPr>
            <p:spPr>
              <a:xfrm>
                <a:off x="2632375" y="3649275"/>
                <a:ext cx="997000" cy="1010675"/>
              </a:xfrm>
              <a:custGeom>
                <a:avLst/>
                <a:gdLst/>
                <a:ahLst/>
                <a:cxnLst/>
                <a:rect l="l" t="t" r="r" b="b"/>
                <a:pathLst>
                  <a:path w="39880" h="40427" fill="none" extrusionOk="0">
                    <a:moveTo>
                      <a:pt x="39880" y="27600"/>
                    </a:moveTo>
                    <a:cubicBezTo>
                      <a:pt x="33193" y="38937"/>
                      <a:pt x="17387" y="40427"/>
                      <a:pt x="8694" y="30548"/>
                    </a:cubicBezTo>
                    <a:cubicBezTo>
                      <a:pt x="0" y="20639"/>
                      <a:pt x="3526" y="5137"/>
                      <a:pt x="15654" y="1"/>
                    </a:cubicBezTo>
                  </a:path>
                </a:pathLst>
              </a:custGeom>
              <a:solidFill>
                <a:schemeClr val="dk1"/>
              </a:solidFill>
              <a:ln w="1231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1"/>
              <p:cNvSpPr/>
              <p:nvPr/>
            </p:nvSpPr>
            <p:spPr>
              <a:xfrm>
                <a:off x="3083000" y="3610525"/>
                <a:ext cx="129950" cy="17500"/>
              </a:xfrm>
              <a:custGeom>
                <a:avLst/>
                <a:gdLst/>
                <a:ahLst/>
                <a:cxnLst/>
                <a:rect l="l" t="t" r="r" b="b"/>
                <a:pathLst>
                  <a:path w="5198" h="700" fill="none" extrusionOk="0">
                    <a:moveTo>
                      <a:pt x="0" y="700"/>
                    </a:moveTo>
                    <a:cubicBezTo>
                      <a:pt x="1702" y="244"/>
                      <a:pt x="3435" y="0"/>
                      <a:pt x="5198" y="0"/>
                    </a:cubicBezTo>
                  </a:path>
                </a:pathLst>
              </a:custGeom>
              <a:solidFill>
                <a:schemeClr val="dk1"/>
              </a:solidFill>
              <a:ln w="1231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41"/>
            <p:cNvGrpSpPr/>
            <p:nvPr/>
          </p:nvGrpSpPr>
          <p:grpSpPr>
            <a:xfrm rot="-2090361">
              <a:off x="2998105" y="798847"/>
              <a:ext cx="3516348" cy="3545802"/>
              <a:chOff x="6711775" y="1299325"/>
              <a:chExt cx="3277015" cy="3304464"/>
            </a:xfrm>
          </p:grpSpPr>
          <p:sp>
            <p:nvSpPr>
              <p:cNvPr id="1102" name="Google Shape;1102;p41"/>
              <p:cNvSpPr/>
              <p:nvPr/>
            </p:nvSpPr>
            <p:spPr>
              <a:xfrm>
                <a:off x="6711775" y="1327877"/>
                <a:ext cx="3277015" cy="3275912"/>
              </a:xfrm>
              <a:custGeom>
                <a:avLst/>
                <a:gdLst/>
                <a:ahLst/>
                <a:cxnLst/>
                <a:rect l="l" t="t" r="r" b="b"/>
                <a:pathLst>
                  <a:path w="92161" h="92130" fill="none" extrusionOk="0">
                    <a:moveTo>
                      <a:pt x="44348" y="0"/>
                    </a:moveTo>
                    <a:cubicBezTo>
                      <a:pt x="62281" y="0"/>
                      <a:pt x="78421" y="10791"/>
                      <a:pt x="85291" y="27356"/>
                    </a:cubicBezTo>
                    <a:cubicBezTo>
                      <a:pt x="92160" y="43922"/>
                      <a:pt x="88361" y="62980"/>
                      <a:pt x="75686" y="75655"/>
                    </a:cubicBezTo>
                    <a:cubicBezTo>
                      <a:pt x="63011" y="88330"/>
                      <a:pt x="43953" y="92129"/>
                      <a:pt x="27387" y="85260"/>
                    </a:cubicBezTo>
                    <a:cubicBezTo>
                      <a:pt x="10821" y="78421"/>
                      <a:pt x="0" y="62250"/>
                      <a:pt x="0" y="44317"/>
                    </a:cubicBez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1"/>
              <p:cNvSpPr/>
              <p:nvPr/>
            </p:nvSpPr>
            <p:spPr>
              <a:xfrm>
                <a:off x="9627695" y="2121819"/>
                <a:ext cx="85800" cy="71222"/>
              </a:xfrm>
              <a:custGeom>
                <a:avLst/>
                <a:gdLst/>
                <a:ahLst/>
                <a:cxnLst/>
                <a:rect l="l" t="t" r="r" b="b"/>
                <a:pathLst>
                  <a:path w="2413" h="2003" extrusionOk="0">
                    <a:moveTo>
                      <a:pt x="1290" y="0"/>
                    </a:moveTo>
                    <a:cubicBezTo>
                      <a:pt x="1112" y="0"/>
                      <a:pt x="930" y="51"/>
                      <a:pt x="760" y="164"/>
                    </a:cubicBezTo>
                    <a:cubicBezTo>
                      <a:pt x="0" y="650"/>
                      <a:pt x="213" y="1805"/>
                      <a:pt x="1094" y="1988"/>
                    </a:cubicBezTo>
                    <a:cubicBezTo>
                      <a:pt x="1151" y="1998"/>
                      <a:pt x="1209" y="2003"/>
                      <a:pt x="1265" y="2003"/>
                    </a:cubicBezTo>
                    <a:cubicBezTo>
                      <a:pt x="1721" y="2003"/>
                      <a:pt x="2141" y="1687"/>
                      <a:pt x="2249" y="1228"/>
                    </a:cubicBezTo>
                    <a:cubicBezTo>
                      <a:pt x="2413" y="551"/>
                      <a:pt x="1878" y="0"/>
                      <a:pt x="1290"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1"/>
              <p:cNvSpPr/>
              <p:nvPr/>
            </p:nvSpPr>
            <p:spPr>
              <a:xfrm>
                <a:off x="8409670" y="1299325"/>
                <a:ext cx="84982" cy="70546"/>
              </a:xfrm>
              <a:custGeom>
                <a:avLst/>
                <a:gdLst/>
                <a:ahLst/>
                <a:cxnLst/>
                <a:rect l="l" t="t" r="r" b="b"/>
                <a:pathLst>
                  <a:path w="2390" h="1984" extrusionOk="0">
                    <a:moveTo>
                      <a:pt x="1275" y="1"/>
                    </a:moveTo>
                    <a:cubicBezTo>
                      <a:pt x="1094" y="1"/>
                      <a:pt x="907" y="51"/>
                      <a:pt x="730" y="165"/>
                    </a:cubicBezTo>
                    <a:cubicBezTo>
                      <a:pt x="0" y="651"/>
                      <a:pt x="213" y="1776"/>
                      <a:pt x="1094" y="1958"/>
                    </a:cubicBezTo>
                    <a:cubicBezTo>
                      <a:pt x="1166" y="1975"/>
                      <a:pt x="1237" y="1983"/>
                      <a:pt x="1308" y="1983"/>
                    </a:cubicBezTo>
                    <a:cubicBezTo>
                      <a:pt x="1747" y="1983"/>
                      <a:pt x="2145" y="1670"/>
                      <a:pt x="2249" y="1198"/>
                    </a:cubicBezTo>
                    <a:cubicBezTo>
                      <a:pt x="2389" y="546"/>
                      <a:pt x="1868" y="1"/>
                      <a:pt x="1275"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1"/>
              <p:cNvSpPr/>
              <p:nvPr/>
            </p:nvSpPr>
            <p:spPr>
              <a:xfrm>
                <a:off x="8374007" y="4442202"/>
                <a:ext cx="86049" cy="70511"/>
              </a:xfrm>
              <a:custGeom>
                <a:avLst/>
                <a:gdLst/>
                <a:ahLst/>
                <a:cxnLst/>
                <a:rect l="l" t="t" r="r" b="b"/>
                <a:pathLst>
                  <a:path w="2420" h="1983" extrusionOk="0">
                    <a:moveTo>
                      <a:pt x="1293" y="0"/>
                    </a:moveTo>
                    <a:cubicBezTo>
                      <a:pt x="1114" y="0"/>
                      <a:pt x="930" y="51"/>
                      <a:pt x="760" y="164"/>
                    </a:cubicBezTo>
                    <a:cubicBezTo>
                      <a:pt x="0" y="651"/>
                      <a:pt x="243" y="1775"/>
                      <a:pt x="1094" y="1958"/>
                    </a:cubicBezTo>
                    <a:cubicBezTo>
                      <a:pt x="1170" y="1974"/>
                      <a:pt x="1245" y="1983"/>
                      <a:pt x="1319" y="1983"/>
                    </a:cubicBezTo>
                    <a:cubicBezTo>
                      <a:pt x="1777" y="1983"/>
                      <a:pt x="2175" y="1669"/>
                      <a:pt x="2280" y="1198"/>
                    </a:cubicBezTo>
                    <a:cubicBezTo>
                      <a:pt x="2420" y="545"/>
                      <a:pt x="1881" y="0"/>
                      <a:pt x="129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1"/>
              <p:cNvSpPr/>
              <p:nvPr/>
            </p:nvSpPr>
            <p:spPr>
              <a:xfrm>
                <a:off x="7136035" y="3984554"/>
                <a:ext cx="79755" cy="70511"/>
              </a:xfrm>
              <a:custGeom>
                <a:avLst/>
                <a:gdLst/>
                <a:ahLst/>
                <a:cxnLst/>
                <a:rect l="l" t="t" r="r" b="b"/>
                <a:pathLst>
                  <a:path w="2243" h="1983" extrusionOk="0">
                    <a:moveTo>
                      <a:pt x="1142" y="0"/>
                    </a:moveTo>
                    <a:cubicBezTo>
                      <a:pt x="744" y="0"/>
                      <a:pt x="355" y="224"/>
                      <a:pt x="227" y="725"/>
                    </a:cubicBezTo>
                    <a:cubicBezTo>
                      <a:pt x="1" y="1508"/>
                      <a:pt x="611" y="1982"/>
                      <a:pt x="1209" y="1982"/>
                    </a:cubicBezTo>
                    <a:cubicBezTo>
                      <a:pt x="1655" y="1982"/>
                      <a:pt x="2094" y="1718"/>
                      <a:pt x="2172" y="1120"/>
                    </a:cubicBezTo>
                    <a:cubicBezTo>
                      <a:pt x="2242" y="418"/>
                      <a:pt x="1684" y="0"/>
                      <a:pt x="1142"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7" name="Google Shape;1107;p41"/>
            <p:cNvSpPr/>
            <p:nvPr/>
          </p:nvSpPr>
          <p:spPr>
            <a:xfrm>
              <a:off x="6615621" y="2219307"/>
              <a:ext cx="2654142" cy="611358"/>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1"/>
            <p:cNvSpPr/>
            <p:nvPr/>
          </p:nvSpPr>
          <p:spPr>
            <a:xfrm>
              <a:off x="8125138" y="25506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1"/>
            <p:cNvSpPr/>
            <p:nvPr/>
          </p:nvSpPr>
          <p:spPr>
            <a:xfrm>
              <a:off x="7635482" y="1707875"/>
              <a:ext cx="1022922" cy="1022889"/>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1"/>
            <p:cNvSpPr/>
            <p:nvPr/>
          </p:nvSpPr>
          <p:spPr>
            <a:xfrm>
              <a:off x="7949075" y="2021471"/>
              <a:ext cx="347255" cy="347255"/>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326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1"/>
            <p:cNvSpPr/>
            <p:nvPr/>
          </p:nvSpPr>
          <p:spPr>
            <a:xfrm>
              <a:off x="6371009" y="2406273"/>
              <a:ext cx="327468" cy="328444"/>
            </a:xfrm>
            <a:custGeom>
              <a:avLst/>
              <a:gdLst/>
              <a:ahLst/>
              <a:cxnLst/>
              <a:rect l="l" t="t" r="r" b="b"/>
              <a:pathLst>
                <a:path w="10062" h="10092" extrusionOk="0">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1"/>
            <p:cNvSpPr/>
            <p:nvPr/>
          </p:nvSpPr>
          <p:spPr>
            <a:xfrm>
              <a:off x="6403651" y="2439892"/>
              <a:ext cx="262183" cy="261174"/>
            </a:xfrm>
            <a:custGeom>
              <a:avLst/>
              <a:gdLst/>
              <a:ahLst/>
              <a:cxnLst/>
              <a:rect l="l" t="t" r="r" b="b"/>
              <a:pathLst>
                <a:path w="8056" h="8025" extrusionOk="0">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1"/>
            <p:cNvSpPr/>
            <p:nvPr/>
          </p:nvSpPr>
          <p:spPr>
            <a:xfrm>
              <a:off x="6440263" y="2476504"/>
              <a:ext cx="188956" cy="187980"/>
            </a:xfrm>
            <a:custGeom>
              <a:avLst/>
              <a:gdLst/>
              <a:ahLst/>
              <a:cxnLst/>
              <a:rect l="l" t="t" r="r" b="b"/>
              <a:pathLst>
                <a:path w="5806" h="5776" extrusionOk="0">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1"/>
            <p:cNvSpPr/>
            <p:nvPr/>
          </p:nvSpPr>
          <p:spPr>
            <a:xfrm>
              <a:off x="7136942" y="2523986"/>
              <a:ext cx="582686" cy="91028"/>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41"/>
          <p:cNvGrpSpPr/>
          <p:nvPr/>
        </p:nvGrpSpPr>
        <p:grpSpPr>
          <a:xfrm rot="10800000" flipH="1">
            <a:off x="7154325" y="3924763"/>
            <a:ext cx="474200" cy="1505350"/>
            <a:chOff x="3995775" y="-443725"/>
            <a:chExt cx="474200" cy="1505350"/>
          </a:xfrm>
        </p:grpSpPr>
        <p:sp>
          <p:nvSpPr>
            <p:cNvPr id="1116" name="Google Shape;1116;p4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437455" y="2934365"/>
            <a:ext cx="4242600"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AIM</a:t>
            </a:r>
            <a:endParaRPr dirty="0"/>
          </a:p>
        </p:txBody>
      </p:sp>
      <p:sp>
        <p:nvSpPr>
          <p:cNvPr id="1008" name="Google Shape;1008;p38"/>
          <p:cNvSpPr txBox="1">
            <a:spLocks noGrp="1"/>
          </p:cNvSpPr>
          <p:nvPr>
            <p:ph type="title" idx="2"/>
          </p:nvPr>
        </p:nvSpPr>
        <p:spPr>
          <a:xfrm>
            <a:off x="3995121" y="1227576"/>
            <a:ext cx="1157400"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009" name="Google Shape;1009;p38"/>
          <p:cNvSpPr txBox="1">
            <a:spLocks noGrp="1"/>
          </p:cNvSpPr>
          <p:nvPr>
            <p:ph type="subTitle" idx="1"/>
          </p:nvPr>
        </p:nvSpPr>
        <p:spPr>
          <a:xfrm>
            <a:off x="1672683" y="3690220"/>
            <a:ext cx="5649952" cy="60038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1800" dirty="0" err="1"/>
              <a:t>Creating</a:t>
            </a:r>
            <a:r>
              <a:rPr lang="it-IT" sz="1800" dirty="0"/>
              <a:t> an RTF report by </a:t>
            </a:r>
            <a:r>
              <a:rPr lang="it-IT" sz="1800" i="1" u="sng" dirty="0" err="1"/>
              <a:t>manipulating</a:t>
            </a:r>
            <a:r>
              <a:rPr lang="it-IT" sz="1800" i="1" dirty="0"/>
              <a:t> </a:t>
            </a:r>
            <a:r>
              <a:rPr lang="it-IT" sz="1800" dirty="0"/>
              <a:t>and </a:t>
            </a:r>
            <a:r>
              <a:rPr lang="it-IT" sz="1800" i="1" dirty="0" err="1"/>
              <a:t>analyzing</a:t>
            </a:r>
            <a:r>
              <a:rPr lang="it-IT" sz="1800" dirty="0"/>
              <a:t> </a:t>
            </a:r>
            <a:r>
              <a:rPr lang="it-IT" sz="1800" dirty="0" err="1"/>
              <a:t>datas</a:t>
            </a:r>
            <a:r>
              <a:rPr lang="it-IT" sz="1800" dirty="0"/>
              <a:t> </a:t>
            </a:r>
            <a:r>
              <a:rPr lang="it-IT" sz="1800" dirty="0" err="1"/>
              <a:t>stored</a:t>
            </a:r>
            <a:r>
              <a:rPr lang="it-IT" sz="1800" dirty="0"/>
              <a:t> in the Excel file </a:t>
            </a:r>
            <a:r>
              <a:rPr lang="it-IT" sz="1800" i="1" dirty="0"/>
              <a:t>Visit1</a:t>
            </a:r>
            <a:endParaRPr sz="1800"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3443700" y="579425"/>
            <a:ext cx="3866930"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a:t>
            </a:r>
            <a:endParaRPr dirty="0"/>
          </a:p>
        </p:txBody>
      </p:sp>
      <p:sp>
        <p:nvSpPr>
          <p:cNvPr id="1008" name="Google Shape;1008;p38"/>
          <p:cNvSpPr txBox="1">
            <a:spLocks noGrp="1"/>
          </p:cNvSpPr>
          <p:nvPr>
            <p:ph type="title" idx="2"/>
          </p:nvPr>
        </p:nvSpPr>
        <p:spPr>
          <a:xfrm>
            <a:off x="1672683" y="295880"/>
            <a:ext cx="1278476"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009" name="Google Shape;1009;p38"/>
          <p:cNvSpPr txBox="1">
            <a:spLocks noGrp="1"/>
          </p:cNvSpPr>
          <p:nvPr>
            <p:ph type="subTitle" idx="1"/>
          </p:nvPr>
        </p:nvSpPr>
        <p:spPr>
          <a:xfrm>
            <a:off x="1672683" y="1841556"/>
            <a:ext cx="5649952" cy="2449047"/>
          </a:xfrm>
          <a:prstGeom prst="rect">
            <a:avLst/>
          </a:prstGeom>
        </p:spPr>
        <p:txBody>
          <a:bodyPr spcFirstLastPara="1" wrap="square" lIns="91425" tIns="91425" rIns="91425" bIns="91425" anchor="ctr" anchorCtr="0">
            <a:noAutofit/>
          </a:bodyPr>
          <a:lstStyle/>
          <a:p>
            <a:pPr marL="342900" lvl="0" indent="-342900" algn="ctr" rtl="0">
              <a:spcBef>
                <a:spcPts val="0"/>
              </a:spcBef>
              <a:spcAft>
                <a:spcPts val="0"/>
              </a:spcAft>
              <a:buClr>
                <a:srgbClr val="FFFF00"/>
              </a:buClr>
              <a:buSzPct val="78000"/>
              <a:buFont typeface="Wingdings" panose="05000000000000000000" pitchFamily="2" charset="2"/>
              <a:buChar char="§"/>
            </a:pPr>
            <a:r>
              <a:rPr lang="it-IT" sz="1800" dirty="0"/>
              <a:t>The dataset </a:t>
            </a:r>
            <a:r>
              <a:rPr lang="it-IT" sz="1800" i="1" dirty="0"/>
              <a:t>Visit1 </a:t>
            </a:r>
            <a:r>
              <a:rPr lang="it-IT" sz="1800" dirty="0" err="1"/>
              <a:t>is</a:t>
            </a:r>
            <a:r>
              <a:rPr lang="it-IT" sz="1800" dirty="0"/>
              <a:t> an Excel file </a:t>
            </a:r>
            <a:r>
              <a:rPr lang="it-IT" sz="1800" dirty="0" err="1"/>
              <a:t>containg</a:t>
            </a:r>
            <a:r>
              <a:rPr lang="it-IT" sz="1800" dirty="0"/>
              <a:t> 200 </a:t>
            </a:r>
            <a:r>
              <a:rPr lang="it-IT" sz="1800" dirty="0" err="1"/>
              <a:t>rows</a:t>
            </a:r>
            <a:r>
              <a:rPr lang="it-IT" sz="1800" dirty="0"/>
              <a:t> and 47 </a:t>
            </a:r>
            <a:r>
              <a:rPr lang="it-IT" sz="1800" dirty="0" err="1"/>
              <a:t>columns</a:t>
            </a:r>
            <a:endParaRPr lang="it-IT" sz="1800" dirty="0"/>
          </a:p>
          <a:p>
            <a:pPr marL="342900" lvl="0" indent="-342900" algn="ctr" rtl="0">
              <a:spcBef>
                <a:spcPts val="0"/>
              </a:spcBef>
              <a:spcAft>
                <a:spcPts val="0"/>
              </a:spcAft>
              <a:buClr>
                <a:srgbClr val="FFFF00"/>
              </a:buClr>
              <a:buSzPct val="78000"/>
              <a:buFont typeface="Wingdings" panose="05000000000000000000" pitchFamily="2" charset="2"/>
              <a:buChar char="§"/>
            </a:pPr>
            <a:r>
              <a:rPr lang="it-IT" sz="1800" dirty="0" err="1"/>
              <a:t>Each</a:t>
            </a:r>
            <a:r>
              <a:rPr lang="it-IT" sz="1800" dirty="0"/>
              <a:t> </a:t>
            </a:r>
            <a:r>
              <a:rPr lang="it-IT" sz="1800" dirty="0" err="1"/>
              <a:t>row</a:t>
            </a:r>
            <a:r>
              <a:rPr lang="it-IT" sz="1800" dirty="0"/>
              <a:t> </a:t>
            </a:r>
            <a:r>
              <a:rPr lang="it-IT" sz="1800" dirty="0" err="1"/>
              <a:t>represents</a:t>
            </a:r>
            <a:r>
              <a:rPr lang="it-IT" sz="1800" dirty="0"/>
              <a:t> a </a:t>
            </a:r>
            <a:r>
              <a:rPr lang="it-IT" sz="1800" dirty="0" err="1"/>
              <a:t>unique</a:t>
            </a:r>
            <a:r>
              <a:rPr lang="it-IT" sz="1800" dirty="0"/>
              <a:t> </a:t>
            </a:r>
            <a:r>
              <a:rPr lang="it-IT" sz="1800" dirty="0" err="1"/>
              <a:t>patient</a:t>
            </a:r>
            <a:endParaRPr lang="it-IT" sz="1800" dirty="0"/>
          </a:p>
          <a:p>
            <a:pPr marL="342900" lvl="0" indent="-342900" algn="ctr" rtl="0">
              <a:spcBef>
                <a:spcPts val="0"/>
              </a:spcBef>
              <a:spcAft>
                <a:spcPts val="0"/>
              </a:spcAft>
              <a:buClr>
                <a:srgbClr val="FFFF00"/>
              </a:buClr>
              <a:buSzPct val="78000"/>
              <a:buFont typeface="Wingdings" panose="05000000000000000000" pitchFamily="2" charset="2"/>
              <a:buChar char="§"/>
            </a:pPr>
            <a:r>
              <a:rPr lang="it-IT" sz="1800" dirty="0"/>
              <a:t>The </a:t>
            </a:r>
            <a:r>
              <a:rPr lang="it-IT" sz="1800" dirty="0" err="1"/>
              <a:t>columns</a:t>
            </a:r>
            <a:r>
              <a:rPr lang="it-IT" sz="1800" dirty="0"/>
              <a:t> </a:t>
            </a:r>
            <a:r>
              <a:rPr lang="it-IT" sz="1800" dirty="0" err="1"/>
              <a:t>contains</a:t>
            </a:r>
            <a:r>
              <a:rPr lang="it-IT" sz="1800" dirty="0"/>
              <a:t> the </a:t>
            </a:r>
            <a:r>
              <a:rPr lang="it-IT" sz="1800" dirty="0" err="1"/>
              <a:t>patient</a:t>
            </a:r>
            <a:r>
              <a:rPr lang="it-IT" sz="1800" dirty="0"/>
              <a:t> ID, </a:t>
            </a:r>
            <a:r>
              <a:rPr lang="it-IT" sz="1800" dirty="0" err="1"/>
              <a:t>demographical</a:t>
            </a:r>
            <a:r>
              <a:rPr lang="it-IT" sz="1800" dirty="0"/>
              <a:t> </a:t>
            </a:r>
            <a:r>
              <a:rPr lang="it-IT" sz="1800" dirty="0" err="1"/>
              <a:t>datas</a:t>
            </a:r>
            <a:r>
              <a:rPr lang="it-IT" sz="1800" dirty="0"/>
              <a:t> of the </a:t>
            </a:r>
            <a:r>
              <a:rPr lang="it-IT" sz="1800" dirty="0" err="1"/>
              <a:t>patients</a:t>
            </a:r>
            <a:r>
              <a:rPr lang="it-IT" sz="1800" dirty="0"/>
              <a:t> and some </a:t>
            </a:r>
            <a:r>
              <a:rPr lang="it-IT" sz="1800" dirty="0" err="1"/>
              <a:t>medical</a:t>
            </a:r>
            <a:r>
              <a:rPr lang="it-IT" sz="1800" dirty="0"/>
              <a:t> </a:t>
            </a:r>
            <a:r>
              <a:rPr lang="it-IT" sz="1800" dirty="0" err="1"/>
              <a:t>statistics</a:t>
            </a:r>
            <a:r>
              <a:rPr lang="it-IT" sz="1800" dirty="0"/>
              <a:t>  </a:t>
            </a:r>
            <a:endParaRPr sz="1800"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1265944" y="448580"/>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3068030" y="448580"/>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2166987" y="-325907"/>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2155802" y="1236470"/>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47512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3443700" y="579425"/>
            <a:ext cx="3866930"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a:t>SAS CODE</a:t>
            </a:r>
            <a:endParaRPr dirty="0"/>
          </a:p>
        </p:txBody>
      </p:sp>
      <p:sp>
        <p:nvSpPr>
          <p:cNvPr id="1008" name="Google Shape;1008;p38"/>
          <p:cNvSpPr txBox="1">
            <a:spLocks noGrp="1"/>
          </p:cNvSpPr>
          <p:nvPr>
            <p:ph type="title" idx="2"/>
          </p:nvPr>
        </p:nvSpPr>
        <p:spPr>
          <a:xfrm>
            <a:off x="1672683" y="295880"/>
            <a:ext cx="1278476"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009" name="Google Shape;1009;p38"/>
          <p:cNvSpPr txBox="1">
            <a:spLocks noGrp="1"/>
          </p:cNvSpPr>
          <p:nvPr>
            <p:ph type="subTitle" idx="1"/>
          </p:nvPr>
        </p:nvSpPr>
        <p:spPr>
          <a:xfrm>
            <a:off x="1672683" y="1841556"/>
            <a:ext cx="5649952" cy="244904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FFFF00"/>
              </a:buClr>
              <a:buSzPct val="78000"/>
            </a:pPr>
            <a:r>
              <a:rPr lang="it-IT" sz="1800" dirty="0" err="1"/>
              <a:t>Our</a:t>
            </a:r>
            <a:r>
              <a:rPr lang="it-IT" sz="1800" dirty="0"/>
              <a:t> work can be </a:t>
            </a:r>
            <a:r>
              <a:rPr lang="it-IT" sz="1800" dirty="0" err="1"/>
              <a:t>divided</a:t>
            </a:r>
            <a:r>
              <a:rPr lang="it-IT" sz="1800" dirty="0"/>
              <a:t> in 3 parts:</a:t>
            </a:r>
          </a:p>
          <a:p>
            <a:pPr marL="342900" lvl="0" indent="-342900" algn="ctr" rtl="0">
              <a:spcBef>
                <a:spcPts val="0"/>
              </a:spcBef>
              <a:spcAft>
                <a:spcPts val="0"/>
              </a:spcAft>
              <a:buClr>
                <a:srgbClr val="FFFF00"/>
              </a:buClr>
              <a:buSzPct val="78000"/>
              <a:buFont typeface="Wingdings" panose="05000000000000000000" pitchFamily="2" charset="2"/>
              <a:buChar char="q"/>
            </a:pPr>
            <a:r>
              <a:rPr lang="it-IT" sz="1800" dirty="0" err="1"/>
              <a:t>Importing</a:t>
            </a:r>
            <a:r>
              <a:rPr lang="it-IT" sz="1800" dirty="0"/>
              <a:t> data</a:t>
            </a:r>
          </a:p>
          <a:p>
            <a:pPr marL="342900" indent="-342900">
              <a:buClr>
                <a:srgbClr val="FFFF00"/>
              </a:buClr>
              <a:buSzPct val="78000"/>
              <a:buFont typeface="Wingdings" panose="05000000000000000000" pitchFamily="2" charset="2"/>
              <a:buChar char="q"/>
            </a:pPr>
            <a:r>
              <a:rPr lang="it-IT" sz="1800" dirty="0"/>
              <a:t>The data </a:t>
            </a:r>
            <a:r>
              <a:rPr lang="it-IT" sz="1800" dirty="0" err="1"/>
              <a:t>transformation</a:t>
            </a:r>
            <a:endParaRPr lang="it-IT" sz="1800" dirty="0"/>
          </a:p>
          <a:p>
            <a:pPr marL="342900" lvl="0" indent="-342900" algn="ctr" rtl="0">
              <a:spcBef>
                <a:spcPts val="0"/>
              </a:spcBef>
              <a:spcAft>
                <a:spcPts val="0"/>
              </a:spcAft>
              <a:buClr>
                <a:srgbClr val="FFFF00"/>
              </a:buClr>
              <a:buSzPct val="78000"/>
              <a:buFont typeface="Wingdings" panose="05000000000000000000" pitchFamily="2" charset="2"/>
              <a:buChar char="q"/>
            </a:pPr>
            <a:r>
              <a:rPr lang="it-IT" sz="1800" dirty="0"/>
              <a:t>Production of the report</a:t>
            </a:r>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1265944" y="448580"/>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3068030" y="448580"/>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2166987" y="-325907"/>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2155802" y="1236470"/>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3949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9"/>
          <p:cNvSpPr txBox="1">
            <a:spLocks noGrp="1"/>
          </p:cNvSpPr>
          <p:nvPr>
            <p:ph type="title"/>
          </p:nvPr>
        </p:nvSpPr>
        <p:spPr>
          <a:xfrm>
            <a:off x="713325" y="527614"/>
            <a:ext cx="4254600" cy="86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solidFill>
              </a:rPr>
              <a:t>Importing data</a:t>
            </a:r>
            <a:endParaRPr dirty="0">
              <a:solidFill>
                <a:schemeClr val="accent1"/>
              </a:solidFill>
            </a:endParaRPr>
          </a:p>
        </p:txBody>
      </p:sp>
      <p:sp>
        <p:nvSpPr>
          <p:cNvPr id="1040" name="Google Shape;1040;p39"/>
          <p:cNvSpPr txBox="1">
            <a:spLocks noGrp="1"/>
          </p:cNvSpPr>
          <p:nvPr>
            <p:ph type="body" idx="1"/>
          </p:nvPr>
        </p:nvSpPr>
        <p:spPr>
          <a:xfrm>
            <a:off x="713325" y="1770600"/>
            <a:ext cx="4695428" cy="3014760"/>
          </a:xfrm>
          <a:prstGeom prst="rect">
            <a:avLst/>
          </a:prstGeom>
        </p:spPr>
        <p:txBody>
          <a:bodyPr spcFirstLastPara="1" wrap="square" lIns="91425" tIns="91425" rIns="91425" bIns="91425" anchor="ctr" anchorCtr="0">
            <a:noAutofit/>
          </a:bodyPr>
          <a:lstStyle/>
          <a:p>
            <a:pPr marL="311150" lvl="0" indent="-285750" algn="l" rtl="0">
              <a:spcBef>
                <a:spcPts val="1600"/>
              </a:spcBef>
              <a:spcAft>
                <a:spcPts val="0"/>
              </a:spcAft>
              <a:buClr>
                <a:schemeClr val="accent1"/>
              </a:buClr>
              <a:buSzPts val="1400"/>
              <a:buFont typeface="Wingdings" panose="05000000000000000000" pitchFamily="2" charset="2"/>
              <a:buChar char="q"/>
            </a:pPr>
            <a:r>
              <a:rPr lang="it-IT" dirty="0" err="1"/>
              <a:t>As</a:t>
            </a:r>
            <a:r>
              <a:rPr lang="it-IT" dirty="0"/>
              <a:t> </a:t>
            </a:r>
            <a:r>
              <a:rPr lang="it-IT" dirty="0" err="1"/>
              <a:t>we</a:t>
            </a:r>
            <a:r>
              <a:rPr lang="it-IT" dirty="0"/>
              <a:t> know </a:t>
            </a:r>
            <a:r>
              <a:rPr lang="it-IT" dirty="0" err="1"/>
              <a:t>our</a:t>
            </a:r>
            <a:r>
              <a:rPr lang="it-IT" dirty="0"/>
              <a:t> data are </a:t>
            </a:r>
            <a:r>
              <a:rPr lang="it-IT" dirty="0" err="1"/>
              <a:t>stored</a:t>
            </a:r>
            <a:r>
              <a:rPr lang="it-IT" dirty="0"/>
              <a:t> in an Excel file </a:t>
            </a:r>
            <a:r>
              <a:rPr lang="it-IT" dirty="0" err="1"/>
              <a:t>called</a:t>
            </a:r>
            <a:r>
              <a:rPr lang="it-IT" dirty="0"/>
              <a:t> </a:t>
            </a:r>
            <a:r>
              <a:rPr lang="it-IT" i="1" dirty="0"/>
              <a:t>Visit1.</a:t>
            </a:r>
          </a:p>
          <a:p>
            <a:pPr marL="311150" indent="-285750">
              <a:spcBef>
                <a:spcPts val="1600"/>
              </a:spcBef>
              <a:buClr>
                <a:schemeClr val="accent1"/>
              </a:buClr>
              <a:buFont typeface="Wingdings" panose="05000000000000000000" pitchFamily="2" charset="2"/>
              <a:buChar char="q"/>
            </a:pPr>
            <a:r>
              <a:rPr lang="it-IT" dirty="0"/>
              <a:t>In order to </a:t>
            </a:r>
            <a:r>
              <a:rPr lang="it-IT" dirty="0" err="1"/>
              <a:t>analize</a:t>
            </a:r>
            <a:r>
              <a:rPr lang="it-IT" dirty="0"/>
              <a:t> data </a:t>
            </a:r>
            <a:r>
              <a:rPr lang="it-IT" dirty="0" err="1"/>
              <a:t>we</a:t>
            </a:r>
            <a:r>
              <a:rPr lang="it-IT" dirty="0"/>
              <a:t> </a:t>
            </a:r>
            <a:r>
              <a:rPr lang="it-IT" dirty="0" err="1"/>
              <a:t>need</a:t>
            </a:r>
            <a:r>
              <a:rPr lang="it-IT" dirty="0"/>
              <a:t> to </a:t>
            </a:r>
            <a:r>
              <a:rPr lang="it-IT" b="1" dirty="0">
                <a:solidFill>
                  <a:srgbClr val="FF0000"/>
                </a:solidFill>
              </a:rPr>
              <a:t>import </a:t>
            </a:r>
            <a:r>
              <a:rPr lang="it-IT" b="1" dirty="0" err="1">
                <a:solidFill>
                  <a:srgbClr val="FF0000"/>
                </a:solidFill>
              </a:rPr>
              <a:t>them</a:t>
            </a:r>
            <a:r>
              <a:rPr lang="it-IT" b="1" dirty="0">
                <a:solidFill>
                  <a:srgbClr val="FF0000"/>
                </a:solidFill>
              </a:rPr>
              <a:t> in SAS </a:t>
            </a:r>
            <a:r>
              <a:rPr lang="it-IT" dirty="0"/>
              <a:t>and </a:t>
            </a:r>
            <a:r>
              <a:rPr lang="it-IT" dirty="0" err="1"/>
              <a:t>then</a:t>
            </a:r>
            <a:r>
              <a:rPr lang="it-IT" dirty="0"/>
              <a:t> to </a:t>
            </a:r>
            <a:r>
              <a:rPr lang="it-IT" dirty="0" err="1"/>
              <a:t>convert</a:t>
            </a:r>
            <a:r>
              <a:rPr lang="it-IT" dirty="0"/>
              <a:t> </a:t>
            </a:r>
            <a:r>
              <a:rPr lang="it-IT" dirty="0" err="1"/>
              <a:t>them</a:t>
            </a:r>
            <a:r>
              <a:rPr lang="it-IT" dirty="0"/>
              <a:t> </a:t>
            </a:r>
            <a:r>
              <a:rPr lang="it-IT" dirty="0" err="1"/>
              <a:t>into</a:t>
            </a:r>
            <a:r>
              <a:rPr lang="it-IT" dirty="0"/>
              <a:t> a </a:t>
            </a:r>
            <a:r>
              <a:rPr lang="it-IT" b="1" dirty="0">
                <a:solidFill>
                  <a:srgbClr val="FF0000"/>
                </a:solidFill>
              </a:rPr>
              <a:t>SAS data set.</a:t>
            </a:r>
          </a:p>
          <a:p>
            <a:pPr marL="311150" indent="-285750">
              <a:spcBef>
                <a:spcPts val="1600"/>
              </a:spcBef>
              <a:buClr>
                <a:schemeClr val="accent1"/>
              </a:buClr>
              <a:buFont typeface="Wingdings" panose="05000000000000000000" pitchFamily="2" charset="2"/>
              <a:buChar char="q"/>
            </a:pPr>
            <a:r>
              <a:rPr lang="it-IT" dirty="0">
                <a:solidFill>
                  <a:schemeClr val="tx1"/>
                </a:solidFill>
              </a:rPr>
              <a:t>For the first task </a:t>
            </a:r>
            <a:r>
              <a:rPr lang="it-IT" dirty="0" err="1">
                <a:solidFill>
                  <a:schemeClr val="tx1"/>
                </a:solidFill>
              </a:rPr>
              <a:t>we</a:t>
            </a:r>
            <a:r>
              <a:rPr lang="it-IT" dirty="0">
                <a:solidFill>
                  <a:schemeClr val="tx1"/>
                </a:solidFill>
              </a:rPr>
              <a:t> use a  </a:t>
            </a:r>
            <a:r>
              <a:rPr lang="it-IT" dirty="0">
                <a:solidFill>
                  <a:schemeClr val="tx1"/>
                </a:solidFill>
                <a:latin typeface="Courier New" panose="02070309020205020404" pitchFamily="49" charset="0"/>
                <a:cs typeface="Courier New" panose="02070309020205020404" pitchFamily="49" charset="0"/>
              </a:rPr>
              <a:t>proc import </a:t>
            </a:r>
            <a:r>
              <a:rPr lang="it-IT"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statement</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in </a:t>
            </a:r>
            <a:r>
              <a:rPr lang="it-IT"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which</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it-IT"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we</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it-IT"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specify</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the </a:t>
            </a:r>
            <a:r>
              <a:rPr lang="it-IT" u="sng" dirty="0" err="1">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path</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it-IT"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DBMS</a:t>
            </a:r>
            <a:r>
              <a:rPr lang="it-IT"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 = </a:t>
            </a:r>
            <a:r>
              <a:rPr lang="it-IT" dirty="0" err="1">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xls</a:t>
            </a:r>
            <a:r>
              <a:rPr lang="it-IT"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 </a:t>
            </a:r>
            <a:r>
              <a:rPr lang="it-IT"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which</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it-IT"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identifies</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the Excel </a:t>
            </a:r>
            <a:r>
              <a:rPr lang="it-IT"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type</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it-IT"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out</a:t>
            </a:r>
            <a:r>
              <a:rPr lang="it-IT"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 </a:t>
            </a:r>
            <a:r>
              <a:rPr lang="it-IT"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that</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it-IT"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is</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the name of the </a:t>
            </a:r>
            <a:r>
              <a:rPr lang="it-IT"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desired</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output and </a:t>
            </a:r>
            <a:r>
              <a:rPr lang="it-IT" u="sng" dirty="0" err="1">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replace</a:t>
            </a:r>
            <a:r>
              <a:rPr lang="it-IT"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 </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just in case </a:t>
            </a:r>
            <a:r>
              <a:rPr lang="it-IT"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we</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it-IT"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have</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it-IT"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already</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file with the </a:t>
            </a:r>
            <a:r>
              <a:rPr lang="it-IT"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same</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name in the system</a:t>
            </a:r>
          </a:p>
          <a:p>
            <a:pPr marL="311150" indent="-285750">
              <a:spcBef>
                <a:spcPts val="1600"/>
              </a:spcBef>
              <a:buClr>
                <a:schemeClr val="accent1"/>
              </a:buClr>
              <a:buFont typeface="Wingdings" panose="05000000000000000000" pitchFamily="2" charset="2"/>
              <a:buChar char="q"/>
            </a:pPr>
            <a:r>
              <a:rPr lang="it-IT" dirty="0">
                <a:solidFill>
                  <a:schemeClr val="tx1"/>
                </a:solidFill>
                <a:latin typeface="Source Sans Pro" panose="020B0503030403020204" pitchFamily="34" charset="0"/>
                <a:ea typeface="Source Sans Pro" panose="020B0503030403020204" pitchFamily="34" charset="0"/>
              </a:rPr>
              <a:t>For the second one </a:t>
            </a:r>
            <a:r>
              <a:rPr lang="it-IT" dirty="0" err="1">
                <a:solidFill>
                  <a:schemeClr val="tx1"/>
                </a:solidFill>
                <a:latin typeface="Source Sans Pro" panose="020B0503030403020204" pitchFamily="34" charset="0"/>
                <a:ea typeface="Source Sans Pro" panose="020B0503030403020204" pitchFamily="34" charset="0"/>
              </a:rPr>
              <a:t>we</a:t>
            </a:r>
            <a:r>
              <a:rPr lang="it-IT" dirty="0">
                <a:solidFill>
                  <a:schemeClr val="tx1"/>
                </a:solidFill>
                <a:latin typeface="Source Sans Pro" panose="020B0503030403020204" pitchFamily="34" charset="0"/>
                <a:ea typeface="Source Sans Pro" panose="020B0503030403020204" pitchFamily="34" charset="0"/>
              </a:rPr>
              <a:t> use a   </a:t>
            </a:r>
            <a:r>
              <a:rPr lang="it-IT" dirty="0">
                <a:solidFill>
                  <a:schemeClr val="tx1"/>
                </a:solidFill>
                <a:latin typeface="Courier New" panose="02070309020205020404" pitchFamily="49" charset="0"/>
                <a:ea typeface="Source Sans Pro" panose="020B0503030403020204" pitchFamily="34" charset="0"/>
                <a:cs typeface="Courier New" panose="02070309020205020404" pitchFamily="49" charset="0"/>
              </a:rPr>
              <a:t>data </a:t>
            </a:r>
            <a:r>
              <a:rPr lang="it-IT"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statement</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in </a:t>
            </a:r>
            <a:r>
              <a:rPr lang="it-IT"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which</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it-IT"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we</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it-IT"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specify</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it-IT" dirty="0">
                <a:solidFill>
                  <a:schemeClr val="tx1"/>
                </a:solidFill>
                <a:latin typeface="Courier New" panose="02070309020205020404" pitchFamily="49" charset="0"/>
                <a:ea typeface="Source Sans Pro" panose="020B0503030403020204" pitchFamily="34" charset="0"/>
                <a:cs typeface="Courier New" panose="02070309020205020404" pitchFamily="49" charset="0"/>
              </a:rPr>
              <a:t>new </a:t>
            </a:r>
            <a:r>
              <a:rPr lang="it-IT"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as</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the name of the SAS dataset on </a:t>
            </a:r>
            <a:r>
              <a:rPr lang="it-IT"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which</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the </a:t>
            </a:r>
            <a:r>
              <a:rPr lang="it-IT"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excel</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it-IT"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sheet</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it-IT"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will</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be </a:t>
            </a:r>
            <a:r>
              <a:rPr lang="it-IT"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converted</a:t>
            </a:r>
            <a:endParaRPr lang="it-IT" dirty="0">
              <a:solidFill>
                <a:schemeClr val="tx1"/>
              </a:solidFill>
              <a:latin typeface="Source Sans Pro" panose="020B0503030403020204" pitchFamily="34" charset="0"/>
              <a:ea typeface="Source Sans Pro" panose="020B0503030403020204" pitchFamily="34" charset="0"/>
            </a:endParaRPr>
          </a:p>
          <a:p>
            <a:pPr marL="311150" indent="-285750">
              <a:spcBef>
                <a:spcPts val="1600"/>
              </a:spcBef>
              <a:buClr>
                <a:schemeClr val="accent1"/>
              </a:buClr>
              <a:buFont typeface="Wingdings" panose="05000000000000000000" pitchFamily="2" charset="2"/>
              <a:buChar char="q"/>
            </a:pPr>
            <a:endParaRPr lang="it-IT" dirty="0"/>
          </a:p>
          <a:p>
            <a:pPr marL="25400" lvl="0" indent="0" algn="l" rtl="0">
              <a:spcBef>
                <a:spcPts val="1600"/>
              </a:spcBef>
              <a:spcAft>
                <a:spcPts val="0"/>
              </a:spcAft>
              <a:buClr>
                <a:schemeClr val="dk2"/>
              </a:buClr>
              <a:buSzPts val="1400"/>
              <a:buNone/>
            </a:pPr>
            <a:endParaRPr dirty="0"/>
          </a:p>
        </p:txBody>
      </p:sp>
      <p:grpSp>
        <p:nvGrpSpPr>
          <p:cNvPr id="1041" name="Google Shape;1041;p39"/>
          <p:cNvGrpSpPr/>
          <p:nvPr/>
        </p:nvGrpSpPr>
        <p:grpSpPr>
          <a:xfrm rot="-2700000">
            <a:off x="7115459" y="678089"/>
            <a:ext cx="1851812" cy="4777164"/>
            <a:chOff x="7613132" y="1646510"/>
            <a:chExt cx="1402258" cy="3617440"/>
          </a:xfrm>
        </p:grpSpPr>
        <p:grpSp>
          <p:nvGrpSpPr>
            <p:cNvPr id="1042" name="Google Shape;1042;p39"/>
            <p:cNvGrpSpPr/>
            <p:nvPr/>
          </p:nvGrpSpPr>
          <p:grpSpPr>
            <a:xfrm rot="5400000">
              <a:off x="6742621" y="2517021"/>
              <a:ext cx="3143280" cy="1402258"/>
              <a:chOff x="5761175" y="3597075"/>
              <a:chExt cx="2824913" cy="1260230"/>
            </a:xfrm>
          </p:grpSpPr>
          <p:sp>
            <p:nvSpPr>
              <p:cNvPr id="1043" name="Google Shape;1043;p39"/>
              <p:cNvSpPr/>
              <p:nvPr/>
            </p:nvSpPr>
            <p:spPr>
              <a:xfrm flipH="1">
                <a:off x="6100216" y="4192618"/>
                <a:ext cx="328989" cy="329022"/>
              </a:xfrm>
              <a:custGeom>
                <a:avLst/>
                <a:gdLst/>
                <a:ahLst/>
                <a:cxnLst/>
                <a:rect l="l" t="t" r="r" b="b"/>
                <a:pathLst>
                  <a:path w="9940" h="9941" fill="none" extrusionOk="0">
                    <a:moveTo>
                      <a:pt x="9940" y="4986"/>
                    </a:moveTo>
                    <a:cubicBezTo>
                      <a:pt x="9940" y="7721"/>
                      <a:pt x="7721" y="9940"/>
                      <a:pt x="4985" y="9940"/>
                    </a:cubicBezTo>
                    <a:cubicBezTo>
                      <a:pt x="2219" y="9940"/>
                      <a:pt x="0" y="7721"/>
                      <a:pt x="0" y="4986"/>
                    </a:cubicBezTo>
                    <a:cubicBezTo>
                      <a:pt x="0" y="2220"/>
                      <a:pt x="2219" y="1"/>
                      <a:pt x="4985" y="1"/>
                    </a:cubicBezTo>
                    <a:cubicBezTo>
                      <a:pt x="7721" y="1"/>
                      <a:pt x="9940" y="2220"/>
                      <a:pt x="9940" y="498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9"/>
              <p:cNvSpPr/>
              <p:nvPr/>
            </p:nvSpPr>
            <p:spPr>
              <a:xfrm flipH="1">
                <a:off x="6163600" y="4257024"/>
                <a:ext cx="201233" cy="201233"/>
              </a:xfrm>
              <a:custGeom>
                <a:avLst/>
                <a:gdLst/>
                <a:ahLst/>
                <a:cxnLst/>
                <a:rect l="l" t="t" r="r" b="b"/>
                <a:pathLst>
                  <a:path w="6080" h="6080" fill="none" extrusionOk="0">
                    <a:moveTo>
                      <a:pt x="1" y="0"/>
                    </a:moveTo>
                    <a:lnTo>
                      <a:pt x="6080" y="0"/>
                    </a:lnTo>
                    <a:lnTo>
                      <a:pt x="6080" y="6079"/>
                    </a:lnTo>
                    <a:lnTo>
                      <a:pt x="1" y="6079"/>
                    </a:ln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9"/>
              <p:cNvSpPr/>
              <p:nvPr/>
            </p:nvSpPr>
            <p:spPr>
              <a:xfrm flipH="1">
                <a:off x="5886887" y="4117190"/>
                <a:ext cx="2699200" cy="621737"/>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flipH="1">
                <a:off x="6489540" y="4099087"/>
                <a:ext cx="40280" cy="40280"/>
              </a:xfrm>
              <a:custGeom>
                <a:avLst/>
                <a:gdLst/>
                <a:ahLst/>
                <a:cxnLst/>
                <a:rect l="l" t="t" r="r" b="b"/>
                <a:pathLst>
                  <a:path w="1217" h="1217"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flipH="1">
                <a:off x="7010648" y="4454182"/>
                <a:ext cx="40280" cy="40280"/>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flipH="1">
                <a:off x="5761175" y="4621750"/>
                <a:ext cx="253560" cy="235555"/>
              </a:xfrm>
              <a:custGeom>
                <a:avLst/>
                <a:gdLst/>
                <a:ahLst/>
                <a:cxnLst/>
                <a:rect l="l" t="t" r="r" b="b"/>
                <a:pathLst>
                  <a:path w="7661" h="7117" extrusionOk="0">
                    <a:moveTo>
                      <a:pt x="3815" y="0"/>
                    </a:moveTo>
                    <a:cubicBezTo>
                      <a:pt x="3630" y="0"/>
                      <a:pt x="3442" y="15"/>
                      <a:pt x="3253" y="44"/>
                    </a:cubicBezTo>
                    <a:cubicBezTo>
                      <a:pt x="1307" y="379"/>
                      <a:pt x="0" y="2202"/>
                      <a:pt x="304" y="4148"/>
                    </a:cubicBezTo>
                    <a:cubicBezTo>
                      <a:pt x="604" y="5864"/>
                      <a:pt x="2101" y="7117"/>
                      <a:pt x="3787" y="7117"/>
                    </a:cubicBezTo>
                    <a:cubicBezTo>
                      <a:pt x="3982" y="7117"/>
                      <a:pt x="4179" y="7100"/>
                      <a:pt x="4377" y="7066"/>
                    </a:cubicBezTo>
                    <a:cubicBezTo>
                      <a:pt x="6323" y="6762"/>
                      <a:pt x="7660" y="4938"/>
                      <a:pt x="7326" y="2993"/>
                    </a:cubicBezTo>
                    <a:cubicBezTo>
                      <a:pt x="7051" y="1236"/>
                      <a:pt x="5538" y="0"/>
                      <a:pt x="3815" y="0"/>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flipH="1">
                <a:off x="5841670" y="4693107"/>
                <a:ext cx="106673" cy="91084"/>
              </a:xfrm>
              <a:custGeom>
                <a:avLst/>
                <a:gdLst/>
                <a:ahLst/>
                <a:cxnLst/>
                <a:rect l="l" t="t" r="r" b="b"/>
                <a:pathLst>
                  <a:path w="3223" h="2752" extrusionOk="0">
                    <a:moveTo>
                      <a:pt x="1832" y="1"/>
                    </a:moveTo>
                    <a:cubicBezTo>
                      <a:pt x="1497" y="1"/>
                      <a:pt x="1156" y="127"/>
                      <a:pt x="882" y="411"/>
                    </a:cubicBezTo>
                    <a:cubicBezTo>
                      <a:pt x="0" y="1262"/>
                      <a:pt x="608" y="2752"/>
                      <a:pt x="1855" y="2752"/>
                    </a:cubicBezTo>
                    <a:cubicBezTo>
                      <a:pt x="2614" y="2752"/>
                      <a:pt x="3222" y="2144"/>
                      <a:pt x="3222" y="1384"/>
                    </a:cubicBezTo>
                    <a:cubicBezTo>
                      <a:pt x="3222" y="560"/>
                      <a:pt x="2538" y="1"/>
                      <a:pt x="1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flipH="1">
                <a:off x="6807425" y="3896865"/>
                <a:ext cx="441686" cy="441686"/>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flipH="1">
                <a:off x="6508614" y="3597075"/>
                <a:ext cx="1040288" cy="1040254"/>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flipH="1">
                <a:off x="6876831" y="3915995"/>
                <a:ext cx="353150" cy="353150"/>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flipH="1">
                <a:off x="7463333" y="4427042"/>
                <a:ext cx="592578" cy="92574"/>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54" name="Google Shape;1054;p39"/>
            <p:cNvCxnSpPr/>
            <p:nvPr/>
          </p:nvCxnSpPr>
          <p:spPr>
            <a:xfrm>
              <a:off x="8038592" y="4511850"/>
              <a:ext cx="0" cy="752100"/>
            </a:xfrm>
            <a:prstGeom prst="straightConnector1">
              <a:avLst/>
            </a:prstGeom>
            <a:noFill/>
            <a:ln w="28575" cap="flat" cmpd="sng">
              <a:solidFill>
                <a:schemeClr val="dk1"/>
              </a:solidFill>
              <a:prstDash val="solid"/>
              <a:round/>
              <a:headEnd type="none" w="med" len="med"/>
              <a:tailEnd type="none" w="med" len="med"/>
            </a:ln>
          </p:spPr>
        </p:cxnSp>
      </p:grpSp>
      <p:pic>
        <p:nvPicPr>
          <p:cNvPr id="7" name="Immagine 6" descr="Immagine che contiene testo&#10;&#10;Descrizione generata automaticamente">
            <a:extLst>
              <a:ext uri="{FF2B5EF4-FFF2-40B4-BE49-F238E27FC236}">
                <a16:creationId xmlns:a16="http://schemas.microsoft.com/office/drawing/2014/main" id="{BCD2362D-9F1B-4FFE-9091-72B560989081}"/>
              </a:ext>
            </a:extLst>
          </p:cNvPr>
          <p:cNvPicPr>
            <a:picLocks noChangeAspect="1"/>
          </p:cNvPicPr>
          <p:nvPr/>
        </p:nvPicPr>
        <p:blipFill>
          <a:blip r:embed="rId3"/>
          <a:stretch>
            <a:fillRect/>
          </a:stretch>
        </p:blipFill>
        <p:spPr>
          <a:xfrm>
            <a:off x="5336965" y="2015666"/>
            <a:ext cx="3726935" cy="141744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9"/>
          <p:cNvSpPr txBox="1">
            <a:spLocks noGrp="1"/>
          </p:cNvSpPr>
          <p:nvPr>
            <p:ph type="title"/>
          </p:nvPr>
        </p:nvSpPr>
        <p:spPr>
          <a:xfrm>
            <a:off x="706725" y="980400"/>
            <a:ext cx="4254600" cy="86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solidFill>
              </a:rPr>
              <a:t>Data transformation</a:t>
            </a:r>
            <a:endParaRPr dirty="0">
              <a:solidFill>
                <a:schemeClr val="accent1"/>
              </a:solidFill>
            </a:endParaRPr>
          </a:p>
        </p:txBody>
      </p:sp>
      <p:sp>
        <p:nvSpPr>
          <p:cNvPr id="1040" name="Google Shape;1040;p39"/>
          <p:cNvSpPr txBox="1">
            <a:spLocks noGrp="1"/>
          </p:cNvSpPr>
          <p:nvPr>
            <p:ph type="body" idx="1"/>
          </p:nvPr>
        </p:nvSpPr>
        <p:spPr>
          <a:xfrm>
            <a:off x="713325" y="1770600"/>
            <a:ext cx="4254600" cy="2468700"/>
          </a:xfrm>
          <a:prstGeom prst="rect">
            <a:avLst/>
          </a:prstGeom>
        </p:spPr>
        <p:txBody>
          <a:bodyPr spcFirstLastPara="1" wrap="square" lIns="91425" tIns="91425" rIns="91425" bIns="91425" anchor="ctr" anchorCtr="0">
            <a:noAutofit/>
          </a:bodyPr>
          <a:lstStyle/>
          <a:p>
            <a:pPr marL="25400" lvl="0" indent="0" algn="l" rtl="0">
              <a:spcBef>
                <a:spcPts val="1600"/>
              </a:spcBef>
              <a:spcAft>
                <a:spcPts val="0"/>
              </a:spcAft>
              <a:buClr>
                <a:schemeClr val="dk2"/>
              </a:buClr>
              <a:buSzPts val="1400"/>
              <a:buNone/>
            </a:pPr>
            <a:r>
              <a:rPr lang="it-IT" dirty="0" err="1"/>
              <a:t>As</a:t>
            </a:r>
            <a:r>
              <a:rPr lang="it-IT" dirty="0"/>
              <a:t> </a:t>
            </a:r>
            <a:r>
              <a:rPr lang="it-IT" dirty="0" err="1"/>
              <a:t>we</a:t>
            </a:r>
            <a:r>
              <a:rPr lang="it-IT" dirty="0"/>
              <a:t> can </a:t>
            </a:r>
            <a:r>
              <a:rPr lang="it-IT" dirty="0" err="1"/>
              <a:t>observe</a:t>
            </a:r>
            <a:r>
              <a:rPr lang="it-IT" dirty="0"/>
              <a:t> </a:t>
            </a:r>
            <a:r>
              <a:rPr lang="it-IT" dirty="0" err="1"/>
              <a:t>our</a:t>
            </a:r>
            <a:r>
              <a:rPr lang="it-IT" dirty="0"/>
              <a:t> dataset </a:t>
            </a:r>
            <a:r>
              <a:rPr lang="it-IT" dirty="0" err="1"/>
              <a:t>has</a:t>
            </a:r>
            <a:r>
              <a:rPr lang="it-IT" dirty="0"/>
              <a:t> </a:t>
            </a:r>
            <a:r>
              <a:rPr lang="it-IT" b="1" dirty="0" err="1">
                <a:solidFill>
                  <a:srgbClr val="FF0000"/>
                </a:solidFill>
              </a:rPr>
              <a:t>too</a:t>
            </a:r>
            <a:r>
              <a:rPr lang="it-IT" b="1" dirty="0">
                <a:solidFill>
                  <a:srgbClr val="FF0000"/>
                </a:solidFill>
              </a:rPr>
              <a:t> </a:t>
            </a:r>
            <a:r>
              <a:rPr lang="it-IT" b="1" dirty="0" err="1">
                <a:solidFill>
                  <a:srgbClr val="FF0000"/>
                </a:solidFill>
              </a:rPr>
              <a:t>many</a:t>
            </a:r>
            <a:r>
              <a:rPr lang="it-IT" b="1" dirty="0">
                <a:solidFill>
                  <a:srgbClr val="FF0000"/>
                </a:solidFill>
              </a:rPr>
              <a:t> </a:t>
            </a:r>
            <a:r>
              <a:rPr lang="it-IT" b="1" dirty="0" err="1">
                <a:solidFill>
                  <a:srgbClr val="FF0000"/>
                </a:solidFill>
              </a:rPr>
              <a:t>variables</a:t>
            </a:r>
            <a:r>
              <a:rPr lang="it-IT" b="1" dirty="0">
                <a:solidFill>
                  <a:srgbClr val="FF0000"/>
                </a:solidFill>
              </a:rPr>
              <a:t> </a:t>
            </a:r>
            <a:r>
              <a:rPr lang="it-IT" dirty="0"/>
              <a:t>and some of the </a:t>
            </a:r>
            <a:r>
              <a:rPr lang="it-IT" b="1" dirty="0">
                <a:solidFill>
                  <a:srgbClr val="FF0000"/>
                </a:solidFill>
              </a:rPr>
              <a:t>are </a:t>
            </a:r>
            <a:r>
              <a:rPr lang="it-IT" b="1" dirty="0" err="1">
                <a:solidFill>
                  <a:srgbClr val="FF0000"/>
                </a:solidFill>
              </a:rPr>
              <a:t>not</a:t>
            </a:r>
            <a:r>
              <a:rPr lang="it-IT" b="1" dirty="0">
                <a:solidFill>
                  <a:srgbClr val="FF0000"/>
                </a:solidFill>
              </a:rPr>
              <a:t> in the format </a:t>
            </a:r>
            <a:r>
              <a:rPr lang="it-IT" dirty="0" err="1"/>
              <a:t>we</a:t>
            </a:r>
            <a:r>
              <a:rPr lang="it-IT" dirty="0"/>
              <a:t> </a:t>
            </a:r>
            <a:r>
              <a:rPr lang="it-IT" dirty="0" err="1"/>
              <a:t>want</a:t>
            </a:r>
            <a:r>
              <a:rPr lang="it-IT" dirty="0"/>
              <a:t>. </a:t>
            </a:r>
          </a:p>
          <a:p>
            <a:pPr marL="25400" lvl="0" indent="0" algn="l" rtl="0">
              <a:spcBef>
                <a:spcPts val="1600"/>
              </a:spcBef>
              <a:spcAft>
                <a:spcPts val="0"/>
              </a:spcAft>
              <a:buClr>
                <a:schemeClr val="dk2"/>
              </a:buClr>
              <a:buSzPts val="1400"/>
              <a:buNone/>
            </a:pPr>
            <a:r>
              <a:rPr lang="it-IT" dirty="0" err="1"/>
              <a:t>Furthermore</a:t>
            </a:r>
            <a:r>
              <a:rPr lang="it-IT" dirty="0"/>
              <a:t> </a:t>
            </a:r>
            <a:r>
              <a:rPr lang="it-IT" dirty="0" err="1"/>
              <a:t>we</a:t>
            </a:r>
            <a:r>
              <a:rPr lang="it-IT" dirty="0"/>
              <a:t> </a:t>
            </a:r>
            <a:r>
              <a:rPr lang="it-IT" dirty="0" err="1"/>
              <a:t>also</a:t>
            </a:r>
            <a:r>
              <a:rPr lang="it-IT" dirty="0"/>
              <a:t> </a:t>
            </a:r>
            <a:r>
              <a:rPr lang="it-IT" dirty="0" err="1"/>
              <a:t>need</a:t>
            </a:r>
            <a:r>
              <a:rPr lang="it-IT" dirty="0"/>
              <a:t> to </a:t>
            </a:r>
            <a:r>
              <a:rPr lang="it-IT" b="1" dirty="0">
                <a:solidFill>
                  <a:srgbClr val="FF0000"/>
                </a:solidFill>
              </a:rPr>
              <a:t>create new </a:t>
            </a:r>
            <a:r>
              <a:rPr lang="it-IT" b="1" dirty="0" err="1">
                <a:solidFill>
                  <a:srgbClr val="FF0000"/>
                </a:solidFill>
              </a:rPr>
              <a:t>variables</a:t>
            </a:r>
            <a:r>
              <a:rPr lang="it-IT" b="1" dirty="0"/>
              <a:t> </a:t>
            </a:r>
            <a:r>
              <a:rPr lang="it-IT" dirty="0" err="1"/>
              <a:t>which</a:t>
            </a:r>
            <a:r>
              <a:rPr lang="it-IT" dirty="0"/>
              <a:t> are </a:t>
            </a:r>
            <a:r>
              <a:rPr lang="it-IT" dirty="0" err="1"/>
              <a:t>meant</a:t>
            </a:r>
            <a:r>
              <a:rPr lang="it-IT" dirty="0"/>
              <a:t> to be significative in </a:t>
            </a:r>
            <a:r>
              <a:rPr lang="it-IT" dirty="0" err="1"/>
              <a:t>our</a:t>
            </a:r>
            <a:r>
              <a:rPr lang="it-IT" dirty="0"/>
              <a:t> </a:t>
            </a:r>
            <a:r>
              <a:rPr lang="it-IT" dirty="0" err="1"/>
              <a:t>analysis</a:t>
            </a:r>
            <a:r>
              <a:rPr lang="it-IT" dirty="0"/>
              <a:t>.</a:t>
            </a:r>
          </a:p>
          <a:p>
            <a:pPr marL="25400" lvl="0" indent="0" algn="l" rtl="0">
              <a:spcBef>
                <a:spcPts val="1600"/>
              </a:spcBef>
              <a:spcAft>
                <a:spcPts val="0"/>
              </a:spcAft>
              <a:buClr>
                <a:schemeClr val="dk2"/>
              </a:buClr>
              <a:buSzPts val="1400"/>
              <a:buNone/>
            </a:pPr>
            <a:r>
              <a:rPr lang="it-IT" dirty="0"/>
              <a:t>So </a:t>
            </a:r>
            <a:r>
              <a:rPr lang="it-IT" dirty="0" err="1"/>
              <a:t>using</a:t>
            </a:r>
            <a:r>
              <a:rPr lang="it-IT" dirty="0"/>
              <a:t> the </a:t>
            </a:r>
            <a:r>
              <a:rPr lang="it-IT" dirty="0">
                <a:latin typeface="Courier New" panose="02070309020205020404" pitchFamily="49" charset="0"/>
                <a:cs typeface="Courier New" panose="02070309020205020404" pitchFamily="49" charset="0"/>
              </a:rPr>
              <a:t>data </a:t>
            </a:r>
            <a:r>
              <a:rPr lang="it-IT" dirty="0" err="1">
                <a:latin typeface="Source Sans Pro" panose="020B0503030403020204" pitchFamily="34" charset="0"/>
                <a:ea typeface="Source Sans Pro" panose="020B0503030403020204" pitchFamily="34" charset="0"/>
                <a:cs typeface="Courier New" panose="02070309020205020404" pitchFamily="49" charset="0"/>
              </a:rPr>
              <a:t>statement</a:t>
            </a:r>
            <a:r>
              <a:rPr lang="it-IT" dirty="0">
                <a:latin typeface="Source Sans Pro" panose="020B0503030403020204" pitchFamily="34" charset="0"/>
                <a:ea typeface="Source Sans Pro" panose="020B0503030403020204" pitchFamily="34" charset="0"/>
                <a:cs typeface="Courier New" panose="02070309020205020404" pitchFamily="49" charset="0"/>
              </a:rPr>
              <a:t> </a:t>
            </a:r>
            <a:r>
              <a:rPr lang="it-IT" dirty="0" err="1">
                <a:latin typeface="Source Sans Pro" panose="020B0503030403020204" pitchFamily="34" charset="0"/>
                <a:ea typeface="Source Sans Pro" panose="020B0503030403020204" pitchFamily="34" charset="0"/>
                <a:cs typeface="Courier New" panose="02070309020205020404" pitchFamily="49" charset="0"/>
              </a:rPr>
              <a:t>we</a:t>
            </a:r>
            <a:r>
              <a:rPr lang="it-IT" dirty="0">
                <a:latin typeface="Source Sans Pro" panose="020B0503030403020204" pitchFamily="34" charset="0"/>
                <a:ea typeface="Source Sans Pro" panose="020B0503030403020204" pitchFamily="34" charset="0"/>
                <a:cs typeface="Courier New" panose="02070309020205020404" pitchFamily="49" charset="0"/>
              </a:rPr>
              <a:t> </a:t>
            </a:r>
            <a:r>
              <a:rPr lang="it-IT" dirty="0" err="1">
                <a:latin typeface="Source Sans Pro" panose="020B0503030403020204" pitchFamily="34" charset="0"/>
                <a:ea typeface="Source Sans Pro" panose="020B0503030403020204" pitchFamily="34" charset="0"/>
                <a:cs typeface="Courier New" panose="02070309020205020404" pitchFamily="49" charset="0"/>
              </a:rPr>
              <a:t>have</a:t>
            </a:r>
            <a:r>
              <a:rPr lang="it-IT" dirty="0">
                <a:latin typeface="Source Sans Pro" panose="020B0503030403020204" pitchFamily="34" charset="0"/>
                <a:ea typeface="Source Sans Pro" panose="020B0503030403020204" pitchFamily="34" charset="0"/>
                <a:cs typeface="Courier New" panose="02070309020205020404" pitchFamily="49" charset="0"/>
              </a:rPr>
              <a:t> :</a:t>
            </a:r>
          </a:p>
          <a:p>
            <a:pPr marL="368300" indent="-342900">
              <a:spcBef>
                <a:spcPts val="1600"/>
              </a:spcBef>
              <a:buClr>
                <a:schemeClr val="accent1"/>
              </a:buClr>
              <a:buFont typeface="Wingdings" panose="05000000000000000000" pitchFamily="2" charset="2"/>
              <a:buChar char="q"/>
            </a:pPr>
            <a:r>
              <a:rPr lang="it-IT" dirty="0" err="1">
                <a:latin typeface="Source Sans Pro" panose="020B0503030403020204" pitchFamily="34" charset="0"/>
                <a:ea typeface="Source Sans Pro" panose="020B0503030403020204" pitchFamily="34" charset="0"/>
                <a:cs typeface="Courier New" panose="02070309020205020404" pitchFamily="49" charset="0"/>
              </a:rPr>
              <a:t>Created</a:t>
            </a:r>
            <a:r>
              <a:rPr lang="it-IT" dirty="0">
                <a:latin typeface="Source Sans Pro" panose="020B0503030403020204" pitchFamily="34" charset="0"/>
                <a:ea typeface="Source Sans Pro" panose="020B0503030403020204" pitchFamily="34" charset="0"/>
                <a:cs typeface="Courier New" panose="02070309020205020404" pitchFamily="49" charset="0"/>
              </a:rPr>
              <a:t> the </a:t>
            </a:r>
            <a:r>
              <a:rPr lang="it-IT" dirty="0" err="1">
                <a:latin typeface="Source Sans Pro" panose="020B0503030403020204" pitchFamily="34" charset="0"/>
                <a:ea typeface="Source Sans Pro" panose="020B0503030403020204" pitchFamily="34" charset="0"/>
                <a:cs typeface="Courier New" panose="02070309020205020404" pitchFamily="49" charset="0"/>
              </a:rPr>
              <a:t>variable</a:t>
            </a:r>
            <a:r>
              <a:rPr lang="it-IT" dirty="0">
                <a:latin typeface="Source Sans Pro" panose="020B0503030403020204" pitchFamily="34" charset="0"/>
                <a:ea typeface="Source Sans Pro" panose="020B0503030403020204" pitchFamily="34" charset="0"/>
                <a:cs typeface="Courier New" panose="02070309020205020404" pitchFamily="49" charset="0"/>
              </a:rPr>
              <a:t> </a:t>
            </a:r>
            <a:r>
              <a:rPr lang="it-IT" dirty="0">
                <a:latin typeface="Courier New" panose="02070309020205020404" pitchFamily="49" charset="0"/>
                <a:ea typeface="Source Sans Pro" panose="020B0503030403020204" pitchFamily="34" charset="0"/>
                <a:cs typeface="Courier New" panose="02070309020205020404" pitchFamily="49" charset="0"/>
              </a:rPr>
              <a:t>ID </a:t>
            </a:r>
            <a:r>
              <a:rPr lang="it-IT" dirty="0">
                <a:latin typeface="Source Sans Pro" panose="020B0503030403020204" pitchFamily="34" charset="0"/>
                <a:ea typeface="Source Sans Pro" panose="020B0503030403020204" pitchFamily="34" charset="0"/>
                <a:cs typeface="Courier New" panose="02070309020205020404" pitchFamily="49" charset="0"/>
              </a:rPr>
              <a:t>by </a:t>
            </a:r>
            <a:r>
              <a:rPr lang="it-IT" dirty="0" err="1">
                <a:latin typeface="Source Sans Pro" panose="020B0503030403020204" pitchFamily="34" charset="0"/>
                <a:ea typeface="Source Sans Pro" panose="020B0503030403020204" pitchFamily="34" charset="0"/>
                <a:cs typeface="Courier New" panose="02070309020205020404" pitchFamily="49" charset="0"/>
              </a:rPr>
              <a:t>using</a:t>
            </a:r>
            <a:r>
              <a:rPr lang="it-IT" dirty="0">
                <a:latin typeface="Source Sans Pro" panose="020B0503030403020204" pitchFamily="34" charset="0"/>
                <a:ea typeface="Source Sans Pro" panose="020B0503030403020204" pitchFamily="34" charset="0"/>
                <a:cs typeface="Courier New" panose="02070309020205020404" pitchFamily="49" charset="0"/>
              </a:rPr>
              <a:t> the </a:t>
            </a:r>
            <a:r>
              <a:rPr lang="it-IT" u="sng" dirty="0" err="1">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cat</a:t>
            </a:r>
            <a:r>
              <a:rPr lang="it-IT"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 </a:t>
            </a:r>
            <a:r>
              <a:rPr lang="it-IT"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function</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to combine the </a:t>
            </a:r>
            <a:r>
              <a:rPr lang="it-IT"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columns</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id1, id2, id3 and id4 </a:t>
            </a:r>
            <a:r>
              <a:rPr lang="it-IT"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previoulsy</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it-IT"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created</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and the </a:t>
            </a:r>
            <a:r>
              <a:rPr lang="it-IT"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compressing</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the </a:t>
            </a:r>
            <a:r>
              <a:rPr lang="it-IT"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resulting</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a:t>
            </a:r>
            <a:r>
              <a:rPr lang="it-IT" dirty="0" err="1">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string</a:t>
            </a:r>
            <a:r>
              <a:rPr lang="it-IT" dirty="0">
                <a:solidFill>
                  <a:schemeClr val="tx1"/>
                </a:solidFill>
                <a:latin typeface="Source Sans Pro" panose="020B0503030403020204" pitchFamily="34" charset="0"/>
                <a:ea typeface="Source Sans Pro" panose="020B0503030403020204" pitchFamily="34" charset="0"/>
                <a:cs typeface="Courier New" panose="02070309020205020404" pitchFamily="49" charset="0"/>
              </a:rPr>
              <a:t> with </a:t>
            </a:r>
            <a:r>
              <a:rPr lang="it-IT" u="sng" dirty="0" err="1">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compress</a:t>
            </a:r>
            <a:r>
              <a:rPr lang="it-IT"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a:t>
            </a:r>
            <a:endParaRPr dirty="0"/>
          </a:p>
        </p:txBody>
      </p:sp>
      <p:grpSp>
        <p:nvGrpSpPr>
          <p:cNvPr id="1041" name="Google Shape;1041;p39"/>
          <p:cNvGrpSpPr/>
          <p:nvPr/>
        </p:nvGrpSpPr>
        <p:grpSpPr>
          <a:xfrm rot="-2700000">
            <a:off x="7115459" y="678089"/>
            <a:ext cx="1851812" cy="4777164"/>
            <a:chOff x="7613132" y="1646510"/>
            <a:chExt cx="1402258" cy="3617440"/>
          </a:xfrm>
        </p:grpSpPr>
        <p:grpSp>
          <p:nvGrpSpPr>
            <p:cNvPr id="1042" name="Google Shape;1042;p39"/>
            <p:cNvGrpSpPr/>
            <p:nvPr/>
          </p:nvGrpSpPr>
          <p:grpSpPr>
            <a:xfrm rot="5400000">
              <a:off x="6742621" y="2517021"/>
              <a:ext cx="3143280" cy="1402258"/>
              <a:chOff x="5761175" y="3597075"/>
              <a:chExt cx="2824913" cy="1260230"/>
            </a:xfrm>
          </p:grpSpPr>
          <p:sp>
            <p:nvSpPr>
              <p:cNvPr id="1043" name="Google Shape;1043;p39"/>
              <p:cNvSpPr/>
              <p:nvPr/>
            </p:nvSpPr>
            <p:spPr>
              <a:xfrm flipH="1">
                <a:off x="6100216" y="4192618"/>
                <a:ext cx="328989" cy="329022"/>
              </a:xfrm>
              <a:custGeom>
                <a:avLst/>
                <a:gdLst/>
                <a:ahLst/>
                <a:cxnLst/>
                <a:rect l="l" t="t" r="r" b="b"/>
                <a:pathLst>
                  <a:path w="9940" h="9941" fill="none" extrusionOk="0">
                    <a:moveTo>
                      <a:pt x="9940" y="4986"/>
                    </a:moveTo>
                    <a:cubicBezTo>
                      <a:pt x="9940" y="7721"/>
                      <a:pt x="7721" y="9940"/>
                      <a:pt x="4985" y="9940"/>
                    </a:cubicBezTo>
                    <a:cubicBezTo>
                      <a:pt x="2219" y="9940"/>
                      <a:pt x="0" y="7721"/>
                      <a:pt x="0" y="4986"/>
                    </a:cubicBezTo>
                    <a:cubicBezTo>
                      <a:pt x="0" y="2220"/>
                      <a:pt x="2219" y="1"/>
                      <a:pt x="4985" y="1"/>
                    </a:cubicBezTo>
                    <a:cubicBezTo>
                      <a:pt x="7721" y="1"/>
                      <a:pt x="9940" y="2220"/>
                      <a:pt x="9940" y="498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9"/>
              <p:cNvSpPr/>
              <p:nvPr/>
            </p:nvSpPr>
            <p:spPr>
              <a:xfrm flipH="1">
                <a:off x="6163600" y="4257024"/>
                <a:ext cx="201233" cy="201233"/>
              </a:xfrm>
              <a:custGeom>
                <a:avLst/>
                <a:gdLst/>
                <a:ahLst/>
                <a:cxnLst/>
                <a:rect l="l" t="t" r="r" b="b"/>
                <a:pathLst>
                  <a:path w="6080" h="6080" fill="none" extrusionOk="0">
                    <a:moveTo>
                      <a:pt x="1" y="0"/>
                    </a:moveTo>
                    <a:lnTo>
                      <a:pt x="6080" y="0"/>
                    </a:lnTo>
                    <a:lnTo>
                      <a:pt x="6080" y="6079"/>
                    </a:lnTo>
                    <a:lnTo>
                      <a:pt x="1" y="6079"/>
                    </a:ln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9"/>
              <p:cNvSpPr/>
              <p:nvPr/>
            </p:nvSpPr>
            <p:spPr>
              <a:xfrm flipH="1">
                <a:off x="5886887" y="4117190"/>
                <a:ext cx="2699200" cy="621737"/>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flipH="1">
                <a:off x="6489540" y="4099087"/>
                <a:ext cx="40280" cy="40280"/>
              </a:xfrm>
              <a:custGeom>
                <a:avLst/>
                <a:gdLst/>
                <a:ahLst/>
                <a:cxnLst/>
                <a:rect l="l" t="t" r="r" b="b"/>
                <a:pathLst>
                  <a:path w="1217" h="1217"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flipH="1">
                <a:off x="7010648" y="4454182"/>
                <a:ext cx="40280" cy="40280"/>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flipH="1">
                <a:off x="5761175" y="4621750"/>
                <a:ext cx="253560" cy="235555"/>
              </a:xfrm>
              <a:custGeom>
                <a:avLst/>
                <a:gdLst/>
                <a:ahLst/>
                <a:cxnLst/>
                <a:rect l="l" t="t" r="r" b="b"/>
                <a:pathLst>
                  <a:path w="7661" h="7117" extrusionOk="0">
                    <a:moveTo>
                      <a:pt x="3815" y="0"/>
                    </a:moveTo>
                    <a:cubicBezTo>
                      <a:pt x="3630" y="0"/>
                      <a:pt x="3442" y="15"/>
                      <a:pt x="3253" y="44"/>
                    </a:cubicBezTo>
                    <a:cubicBezTo>
                      <a:pt x="1307" y="379"/>
                      <a:pt x="0" y="2202"/>
                      <a:pt x="304" y="4148"/>
                    </a:cubicBezTo>
                    <a:cubicBezTo>
                      <a:pt x="604" y="5864"/>
                      <a:pt x="2101" y="7117"/>
                      <a:pt x="3787" y="7117"/>
                    </a:cubicBezTo>
                    <a:cubicBezTo>
                      <a:pt x="3982" y="7117"/>
                      <a:pt x="4179" y="7100"/>
                      <a:pt x="4377" y="7066"/>
                    </a:cubicBezTo>
                    <a:cubicBezTo>
                      <a:pt x="6323" y="6762"/>
                      <a:pt x="7660" y="4938"/>
                      <a:pt x="7326" y="2993"/>
                    </a:cubicBezTo>
                    <a:cubicBezTo>
                      <a:pt x="7051" y="1236"/>
                      <a:pt x="5538" y="0"/>
                      <a:pt x="3815" y="0"/>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flipH="1">
                <a:off x="5841670" y="4693107"/>
                <a:ext cx="106673" cy="91084"/>
              </a:xfrm>
              <a:custGeom>
                <a:avLst/>
                <a:gdLst/>
                <a:ahLst/>
                <a:cxnLst/>
                <a:rect l="l" t="t" r="r" b="b"/>
                <a:pathLst>
                  <a:path w="3223" h="2752" extrusionOk="0">
                    <a:moveTo>
                      <a:pt x="1832" y="1"/>
                    </a:moveTo>
                    <a:cubicBezTo>
                      <a:pt x="1497" y="1"/>
                      <a:pt x="1156" y="127"/>
                      <a:pt x="882" y="411"/>
                    </a:cubicBezTo>
                    <a:cubicBezTo>
                      <a:pt x="0" y="1262"/>
                      <a:pt x="608" y="2752"/>
                      <a:pt x="1855" y="2752"/>
                    </a:cubicBezTo>
                    <a:cubicBezTo>
                      <a:pt x="2614" y="2752"/>
                      <a:pt x="3222" y="2144"/>
                      <a:pt x="3222" y="1384"/>
                    </a:cubicBezTo>
                    <a:cubicBezTo>
                      <a:pt x="3222" y="560"/>
                      <a:pt x="2538" y="1"/>
                      <a:pt x="1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flipH="1">
                <a:off x="6807425" y="3896865"/>
                <a:ext cx="441686" cy="441686"/>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flipH="1">
                <a:off x="6508614" y="3597075"/>
                <a:ext cx="1040288" cy="1040254"/>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flipH="1">
                <a:off x="6876831" y="3915995"/>
                <a:ext cx="353150" cy="353150"/>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flipH="1">
                <a:off x="7463333" y="4427042"/>
                <a:ext cx="592578" cy="92574"/>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54" name="Google Shape;1054;p39"/>
            <p:cNvCxnSpPr/>
            <p:nvPr/>
          </p:nvCxnSpPr>
          <p:spPr>
            <a:xfrm>
              <a:off x="8038592" y="4511850"/>
              <a:ext cx="0" cy="752100"/>
            </a:xfrm>
            <a:prstGeom prst="straightConnector1">
              <a:avLst/>
            </a:prstGeom>
            <a:noFill/>
            <a:ln w="28575" cap="flat" cmpd="sng">
              <a:solidFill>
                <a:schemeClr val="dk1"/>
              </a:solidFill>
              <a:prstDash val="solid"/>
              <a:round/>
              <a:headEnd type="none" w="med" len="med"/>
              <a:tailEnd type="none" w="med" len="med"/>
            </a:ln>
          </p:spPr>
        </p:cxnSp>
      </p:grpSp>
      <p:pic>
        <p:nvPicPr>
          <p:cNvPr id="3" name="Immagine 2" descr="Immagine che contiene testo&#10;&#10;Descrizione generata automaticamente">
            <a:extLst>
              <a:ext uri="{FF2B5EF4-FFF2-40B4-BE49-F238E27FC236}">
                <a16:creationId xmlns:a16="http://schemas.microsoft.com/office/drawing/2014/main" id="{7A510E3E-B884-4A5D-BCBF-0B62FD61D4C8}"/>
              </a:ext>
            </a:extLst>
          </p:cNvPr>
          <p:cNvPicPr>
            <a:picLocks noChangeAspect="1"/>
          </p:cNvPicPr>
          <p:nvPr/>
        </p:nvPicPr>
        <p:blipFill>
          <a:blip r:embed="rId3"/>
          <a:stretch>
            <a:fillRect/>
          </a:stretch>
        </p:blipFill>
        <p:spPr>
          <a:xfrm>
            <a:off x="5013662" y="1367822"/>
            <a:ext cx="3604886" cy="32553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40479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solidFill>
                  <a:schemeClr val="accent1"/>
                </a:solidFill>
              </a:rPr>
              <a:t>Data </a:t>
            </a:r>
            <a:r>
              <a:rPr lang="it-IT" dirty="0" err="1">
                <a:solidFill>
                  <a:schemeClr val="accent1"/>
                </a:solidFill>
              </a:rPr>
              <a:t>transformation</a:t>
            </a:r>
            <a:endParaRPr dirty="0">
              <a:solidFill>
                <a:schemeClr val="accent1"/>
              </a:solidFill>
            </a:endParaRPr>
          </a:p>
        </p:txBody>
      </p:sp>
      <p:sp>
        <p:nvSpPr>
          <p:cNvPr id="902" name="Google Shape;902;p34"/>
          <p:cNvSpPr txBox="1">
            <a:spLocks noGrp="1"/>
          </p:cNvSpPr>
          <p:nvPr>
            <p:ph type="body" idx="1"/>
          </p:nvPr>
        </p:nvSpPr>
        <p:spPr>
          <a:xfrm>
            <a:off x="720000" y="1187400"/>
            <a:ext cx="4119629" cy="3416400"/>
          </a:xfrm>
          <a:prstGeom prst="rect">
            <a:avLst/>
          </a:prstGeom>
          <a:noFill/>
          <a:ln>
            <a:noFill/>
          </a:ln>
        </p:spPr>
        <p:txBody>
          <a:bodyPr spcFirstLastPara="1" wrap="square" lIns="91425" tIns="91425" rIns="91425" bIns="91425" anchor="ctr" anchorCtr="0">
            <a:noAutofit/>
          </a:bodyPr>
          <a:lstStyle/>
          <a:p>
            <a:pPr marL="171450" indent="-171450">
              <a:buClr>
                <a:schemeClr val="accent1"/>
              </a:buClr>
              <a:buFont typeface="Wingdings" panose="05000000000000000000" pitchFamily="2" charset="2"/>
              <a:buChar char="q"/>
            </a:pPr>
            <a:r>
              <a:rPr lang="it-IT" dirty="0" err="1"/>
              <a:t>Then</a:t>
            </a:r>
            <a:r>
              <a:rPr lang="it-IT" dirty="0"/>
              <a:t> </a:t>
            </a:r>
            <a:r>
              <a:rPr lang="it-IT" dirty="0" err="1"/>
              <a:t>using</a:t>
            </a:r>
            <a:r>
              <a:rPr lang="it-IT" dirty="0"/>
              <a:t> a </a:t>
            </a:r>
            <a:r>
              <a:rPr lang="it-IT" u="sng" dirty="0">
                <a:solidFill>
                  <a:srgbClr val="FF0000"/>
                </a:solidFill>
              </a:rPr>
              <a:t>WHERE</a:t>
            </a:r>
            <a:r>
              <a:rPr lang="it-IT" dirty="0"/>
              <a:t> </a:t>
            </a:r>
            <a:r>
              <a:rPr lang="it-IT" dirty="0" err="1"/>
              <a:t>stetement</a:t>
            </a:r>
            <a:r>
              <a:rPr lang="it-IT" dirty="0"/>
              <a:t> </a:t>
            </a:r>
            <a:r>
              <a:rPr lang="it-IT" dirty="0" err="1"/>
              <a:t>we</a:t>
            </a:r>
            <a:r>
              <a:rPr lang="it-IT" dirty="0"/>
              <a:t> </a:t>
            </a:r>
            <a:r>
              <a:rPr lang="it-IT" dirty="0" err="1"/>
              <a:t>removed</a:t>
            </a:r>
            <a:r>
              <a:rPr lang="it-IT" dirty="0"/>
              <a:t> the </a:t>
            </a:r>
            <a:r>
              <a:rPr lang="it-IT" dirty="0" err="1"/>
              <a:t>rows</a:t>
            </a:r>
            <a:r>
              <a:rPr lang="it-IT" dirty="0"/>
              <a:t> with </a:t>
            </a:r>
            <a:r>
              <a:rPr lang="it-IT" dirty="0" err="1"/>
              <a:t>missing</a:t>
            </a:r>
            <a:r>
              <a:rPr lang="it-IT" dirty="0"/>
              <a:t> </a:t>
            </a:r>
            <a:r>
              <a:rPr lang="it-IT" dirty="0" err="1"/>
              <a:t>values</a:t>
            </a:r>
            <a:r>
              <a:rPr lang="it-IT" dirty="0"/>
              <a:t> for the </a:t>
            </a:r>
            <a:r>
              <a:rPr lang="it-IT" dirty="0" err="1"/>
              <a:t>variables</a:t>
            </a:r>
            <a:r>
              <a:rPr lang="it-IT" dirty="0"/>
              <a:t>  </a:t>
            </a:r>
            <a:r>
              <a:rPr lang="it-IT" dirty="0" err="1">
                <a:latin typeface="Courier New" panose="02070309020205020404" pitchFamily="49" charset="0"/>
                <a:cs typeface="Courier New" panose="02070309020205020404" pitchFamily="49" charset="0"/>
              </a:rPr>
              <a:t>height</a:t>
            </a:r>
            <a:r>
              <a:rPr lang="it-IT" dirty="0">
                <a:latin typeface="Courier New" panose="02070309020205020404" pitchFamily="49" charset="0"/>
                <a:cs typeface="Courier New" panose="02070309020205020404" pitchFamily="49" charset="0"/>
              </a:rPr>
              <a:t> </a:t>
            </a:r>
            <a:r>
              <a:rPr lang="it-IT" dirty="0"/>
              <a:t>and </a:t>
            </a:r>
            <a:r>
              <a:rPr lang="it-IT" dirty="0">
                <a:latin typeface="Courier New" panose="02070309020205020404" pitchFamily="49" charset="0"/>
                <a:cs typeface="Courier New" panose="02070309020205020404" pitchFamily="49" charset="0"/>
              </a:rPr>
              <a:t>weight.</a:t>
            </a:r>
          </a:p>
          <a:p>
            <a:pPr marL="171450" indent="-171450">
              <a:buClr>
                <a:schemeClr val="accent1"/>
              </a:buClr>
              <a:buFont typeface="Wingdings" panose="05000000000000000000" pitchFamily="2" charset="2"/>
              <a:buChar char="q"/>
            </a:pPr>
            <a:r>
              <a:rPr lang="it-IT" dirty="0" err="1">
                <a:latin typeface="Source Sans Pro" panose="020B0503030403020204" pitchFamily="34" charset="0"/>
                <a:ea typeface="Source Sans Pro" panose="020B0503030403020204" pitchFamily="34" charset="0"/>
                <a:cs typeface="Courier New" panose="02070309020205020404" pitchFamily="49" charset="0"/>
              </a:rPr>
              <a:t>We</a:t>
            </a:r>
            <a:r>
              <a:rPr lang="it-IT" dirty="0">
                <a:latin typeface="Source Sans Pro" panose="020B0503030403020204" pitchFamily="34" charset="0"/>
                <a:ea typeface="Source Sans Pro" panose="020B0503030403020204" pitchFamily="34" charset="0"/>
                <a:cs typeface="Courier New" panose="02070309020205020404" pitchFamily="49" charset="0"/>
              </a:rPr>
              <a:t> </a:t>
            </a:r>
            <a:r>
              <a:rPr lang="it-IT" dirty="0" err="1">
                <a:latin typeface="Source Sans Pro" panose="020B0503030403020204" pitchFamily="34" charset="0"/>
                <a:ea typeface="Source Sans Pro" panose="020B0503030403020204" pitchFamily="34" charset="0"/>
                <a:cs typeface="Courier New" panose="02070309020205020404" pitchFamily="49" charset="0"/>
              </a:rPr>
              <a:t>created</a:t>
            </a:r>
            <a:r>
              <a:rPr lang="it-IT" dirty="0">
                <a:latin typeface="Source Sans Pro" panose="020B0503030403020204" pitchFamily="34" charset="0"/>
                <a:ea typeface="Source Sans Pro" panose="020B0503030403020204" pitchFamily="34" charset="0"/>
                <a:cs typeface="Courier New" panose="02070309020205020404" pitchFamily="49" charset="0"/>
              </a:rPr>
              <a:t> a new </a:t>
            </a:r>
            <a:r>
              <a:rPr lang="it-IT" dirty="0" err="1">
                <a:latin typeface="Source Sans Pro" panose="020B0503030403020204" pitchFamily="34" charset="0"/>
                <a:ea typeface="Source Sans Pro" panose="020B0503030403020204" pitchFamily="34" charset="0"/>
                <a:cs typeface="Courier New" panose="02070309020205020404" pitchFamily="49" charset="0"/>
              </a:rPr>
              <a:t>variable</a:t>
            </a:r>
            <a:r>
              <a:rPr lang="it-IT" dirty="0">
                <a:latin typeface="Source Sans Pro" panose="020B0503030403020204" pitchFamily="34" charset="0"/>
                <a:ea typeface="Source Sans Pro" panose="020B0503030403020204" pitchFamily="34" charset="0"/>
                <a:cs typeface="Courier New" panose="02070309020205020404" pitchFamily="49" charset="0"/>
              </a:rPr>
              <a:t> </a:t>
            </a:r>
            <a:r>
              <a:rPr lang="it-IT" dirty="0">
                <a:latin typeface="Courier New" panose="02070309020205020404" pitchFamily="49" charset="0"/>
                <a:ea typeface="Source Sans Pro" panose="020B0503030403020204" pitchFamily="34" charset="0"/>
                <a:cs typeface="Courier New" panose="02070309020205020404" pitchFamily="49" charset="0"/>
              </a:rPr>
              <a:t>BMI </a:t>
            </a:r>
            <a:r>
              <a:rPr lang="it-IT" dirty="0">
                <a:latin typeface="Source Sans Pro" panose="020B0503030403020204" pitchFamily="34" charset="0"/>
                <a:ea typeface="Source Sans Pro" panose="020B0503030403020204" pitchFamily="34" charset="0"/>
                <a:cs typeface="Courier New" panose="02070309020205020404" pitchFamily="49" charset="0"/>
              </a:rPr>
              <a:t>by </a:t>
            </a:r>
            <a:r>
              <a:rPr lang="it-IT" dirty="0" err="1">
                <a:latin typeface="Source Sans Pro" panose="020B0503030403020204" pitchFamily="34" charset="0"/>
                <a:ea typeface="Source Sans Pro" panose="020B0503030403020204" pitchFamily="34" charset="0"/>
                <a:cs typeface="Courier New" panose="02070309020205020404" pitchFamily="49" charset="0"/>
              </a:rPr>
              <a:t>applying</a:t>
            </a:r>
            <a:r>
              <a:rPr lang="it-IT" dirty="0">
                <a:latin typeface="Source Sans Pro" panose="020B0503030403020204" pitchFamily="34" charset="0"/>
                <a:ea typeface="Source Sans Pro" panose="020B0503030403020204" pitchFamily="34" charset="0"/>
                <a:cs typeface="Courier New" panose="02070309020205020404" pitchFamily="49" charset="0"/>
              </a:rPr>
              <a:t> the formula </a:t>
            </a:r>
            <a:r>
              <a:rPr lang="it-IT" dirty="0">
                <a:latin typeface="Courier New" panose="02070309020205020404" pitchFamily="49" charset="0"/>
                <a:ea typeface="Source Sans Pro" panose="020B0503030403020204" pitchFamily="34" charset="0"/>
                <a:cs typeface="Courier New" panose="02070309020205020404" pitchFamily="49" charset="0"/>
              </a:rPr>
              <a:t>BMI=weight/(</a:t>
            </a:r>
            <a:r>
              <a:rPr lang="it-IT" dirty="0" err="1">
                <a:latin typeface="Courier New" panose="02070309020205020404" pitchFamily="49" charset="0"/>
                <a:ea typeface="Source Sans Pro" panose="020B0503030403020204" pitchFamily="34" charset="0"/>
                <a:cs typeface="Courier New" panose="02070309020205020404" pitchFamily="49" charset="0"/>
              </a:rPr>
              <a:t>height</a:t>
            </a:r>
            <a:r>
              <a:rPr lang="it-IT" dirty="0">
                <a:latin typeface="Courier New" panose="02070309020205020404" pitchFamily="49" charset="0"/>
                <a:ea typeface="Source Sans Pro" panose="020B0503030403020204" pitchFamily="34" charset="0"/>
                <a:cs typeface="Courier New" panose="02070309020205020404" pitchFamily="49" charset="0"/>
              </a:rPr>
              <a:t>)^2</a:t>
            </a:r>
          </a:p>
          <a:p>
            <a:pPr marL="171450" indent="-171450">
              <a:buClr>
                <a:schemeClr val="accent1"/>
              </a:buClr>
              <a:buFont typeface="Wingdings" panose="05000000000000000000" pitchFamily="2" charset="2"/>
              <a:buChar char="q"/>
            </a:pPr>
            <a:r>
              <a:rPr lang="it-IT" dirty="0">
                <a:latin typeface="Source Sans Pro" panose="020B0503030403020204" pitchFamily="34" charset="0"/>
                <a:ea typeface="Source Sans Pro" panose="020B0503030403020204" pitchFamily="34" charset="0"/>
                <a:cs typeface="Courier New" panose="02070309020205020404" pitchFamily="49" charset="0"/>
              </a:rPr>
              <a:t>Using the new </a:t>
            </a:r>
            <a:r>
              <a:rPr lang="it-IT" dirty="0" err="1">
                <a:latin typeface="Source Sans Pro" panose="020B0503030403020204" pitchFamily="34" charset="0"/>
                <a:ea typeface="Source Sans Pro" panose="020B0503030403020204" pitchFamily="34" charset="0"/>
                <a:cs typeface="Courier New" panose="02070309020205020404" pitchFamily="49" charset="0"/>
              </a:rPr>
              <a:t>column</a:t>
            </a:r>
            <a:r>
              <a:rPr lang="it-IT" dirty="0">
                <a:latin typeface="Source Sans Pro" panose="020B0503030403020204" pitchFamily="34" charset="0"/>
                <a:ea typeface="Source Sans Pro" panose="020B0503030403020204" pitchFamily="34" charset="0"/>
                <a:cs typeface="Courier New" panose="02070309020205020404" pitchFamily="49" charset="0"/>
              </a:rPr>
              <a:t> </a:t>
            </a:r>
            <a:r>
              <a:rPr lang="it-IT" dirty="0" err="1">
                <a:latin typeface="Source Sans Pro" panose="020B0503030403020204" pitchFamily="34" charset="0"/>
                <a:ea typeface="Source Sans Pro" panose="020B0503030403020204" pitchFamily="34" charset="0"/>
                <a:cs typeface="Courier New" panose="02070309020205020404" pitchFamily="49" charset="0"/>
              </a:rPr>
              <a:t>we</a:t>
            </a:r>
            <a:r>
              <a:rPr lang="it-IT" dirty="0">
                <a:latin typeface="Source Sans Pro" panose="020B0503030403020204" pitchFamily="34" charset="0"/>
                <a:ea typeface="Source Sans Pro" panose="020B0503030403020204" pitchFamily="34" charset="0"/>
                <a:cs typeface="Courier New" panose="02070309020205020404" pitchFamily="49" charset="0"/>
              </a:rPr>
              <a:t> </a:t>
            </a:r>
            <a:r>
              <a:rPr lang="it-IT" dirty="0" err="1">
                <a:latin typeface="Source Sans Pro" panose="020B0503030403020204" pitchFamily="34" charset="0"/>
                <a:ea typeface="Source Sans Pro" panose="020B0503030403020204" pitchFamily="34" charset="0"/>
                <a:cs typeface="Courier New" panose="02070309020205020404" pitchFamily="49" charset="0"/>
              </a:rPr>
              <a:t>created</a:t>
            </a:r>
            <a:r>
              <a:rPr lang="it-IT" dirty="0">
                <a:latin typeface="Source Sans Pro" panose="020B0503030403020204" pitchFamily="34" charset="0"/>
                <a:ea typeface="Source Sans Pro" panose="020B0503030403020204" pitchFamily="34" charset="0"/>
                <a:cs typeface="Courier New" panose="02070309020205020404" pitchFamily="49" charset="0"/>
              </a:rPr>
              <a:t> the </a:t>
            </a:r>
            <a:r>
              <a:rPr lang="it-IT" dirty="0" err="1">
                <a:latin typeface="Source Sans Pro" panose="020B0503030403020204" pitchFamily="34" charset="0"/>
                <a:ea typeface="Source Sans Pro" panose="020B0503030403020204" pitchFamily="34" charset="0"/>
                <a:cs typeface="Courier New" panose="02070309020205020404" pitchFamily="49" charset="0"/>
              </a:rPr>
              <a:t>variable</a:t>
            </a:r>
            <a:r>
              <a:rPr lang="it-IT" dirty="0">
                <a:latin typeface="Source Sans Pro" panose="020B0503030403020204" pitchFamily="34" charset="0"/>
                <a:ea typeface="Source Sans Pro" panose="020B0503030403020204" pitchFamily="34" charset="0"/>
                <a:cs typeface="Courier New" panose="02070309020205020404" pitchFamily="49" charset="0"/>
              </a:rPr>
              <a:t> </a:t>
            </a:r>
            <a:r>
              <a:rPr lang="it-IT" dirty="0">
                <a:latin typeface="Courier New" panose="02070309020205020404" pitchFamily="49" charset="0"/>
                <a:ea typeface="Source Sans Pro" panose="020B0503030403020204" pitchFamily="34" charset="0"/>
                <a:cs typeface="Courier New" panose="02070309020205020404" pitchFamily="49" charset="0"/>
              </a:rPr>
              <a:t>BMICLASS</a:t>
            </a:r>
            <a:r>
              <a:rPr lang="it-IT" dirty="0">
                <a:latin typeface="Source Sans Pro" panose="020B0503030403020204" pitchFamily="34" charset="0"/>
                <a:ea typeface="Source Sans Pro" panose="020B0503030403020204" pitchFamily="34" charset="0"/>
                <a:cs typeface="Courier New" panose="02070309020205020404" pitchFamily="49" charset="0"/>
              </a:rPr>
              <a:t> </a:t>
            </a:r>
            <a:r>
              <a:rPr lang="it-IT" dirty="0" err="1">
                <a:latin typeface="Source Sans Pro" panose="020B0503030403020204" pitchFamily="34" charset="0"/>
                <a:ea typeface="Source Sans Pro" panose="020B0503030403020204" pitchFamily="34" charset="0"/>
                <a:cs typeface="Courier New" panose="02070309020205020404" pitchFamily="49" charset="0"/>
              </a:rPr>
              <a:t>using</a:t>
            </a:r>
            <a:r>
              <a:rPr lang="it-IT" dirty="0">
                <a:latin typeface="Source Sans Pro" panose="020B0503030403020204" pitchFamily="34" charset="0"/>
                <a:ea typeface="Source Sans Pro" panose="020B0503030403020204" pitchFamily="34" charset="0"/>
                <a:cs typeface="Courier New" panose="02070309020205020404" pitchFamily="49" charset="0"/>
              </a:rPr>
              <a:t> an</a:t>
            </a:r>
            <a:r>
              <a:rPr lang="it-IT"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 </a:t>
            </a:r>
            <a:r>
              <a:rPr lang="it-IT" u="sng"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IF-THEN-ELSE</a:t>
            </a:r>
            <a:r>
              <a:rPr lang="it-IT" dirty="0">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 </a:t>
            </a:r>
            <a:r>
              <a:rPr lang="it-IT" dirty="0" err="1">
                <a:latin typeface="Source Sans Pro" panose="020B0503030403020204" pitchFamily="34" charset="0"/>
                <a:ea typeface="Source Sans Pro" panose="020B0503030403020204" pitchFamily="34" charset="0"/>
                <a:cs typeface="Courier New" panose="02070309020205020404" pitchFamily="49" charset="0"/>
              </a:rPr>
              <a:t>statement</a:t>
            </a:r>
            <a:r>
              <a:rPr lang="it-IT" dirty="0">
                <a:latin typeface="Source Sans Pro" panose="020B0503030403020204" pitchFamily="34" charset="0"/>
                <a:ea typeface="Source Sans Pro" panose="020B0503030403020204" pitchFamily="34" charset="0"/>
                <a:cs typeface="Courier New" panose="02070309020205020404" pitchFamily="49" charset="0"/>
              </a:rPr>
              <a:t> in order to divide BMI </a:t>
            </a:r>
            <a:r>
              <a:rPr lang="it-IT" dirty="0" err="1">
                <a:latin typeface="Source Sans Pro" panose="020B0503030403020204" pitchFamily="34" charset="0"/>
                <a:ea typeface="Source Sans Pro" panose="020B0503030403020204" pitchFamily="34" charset="0"/>
                <a:cs typeface="Courier New" panose="02070309020205020404" pitchFamily="49" charset="0"/>
              </a:rPr>
              <a:t>values</a:t>
            </a:r>
            <a:r>
              <a:rPr lang="it-IT" dirty="0">
                <a:latin typeface="Source Sans Pro" panose="020B0503030403020204" pitchFamily="34" charset="0"/>
                <a:ea typeface="Source Sans Pro" panose="020B0503030403020204" pitchFamily="34" charset="0"/>
                <a:cs typeface="Courier New" panose="02070309020205020404" pitchFamily="49" charset="0"/>
              </a:rPr>
              <a:t> in 4 classes</a:t>
            </a:r>
          </a:p>
          <a:p>
            <a:pPr marL="171450" indent="-171450">
              <a:buClr>
                <a:schemeClr val="accent1"/>
              </a:buClr>
              <a:buFont typeface="Wingdings" panose="05000000000000000000" pitchFamily="2" charset="2"/>
              <a:buChar char="q"/>
            </a:pPr>
            <a:r>
              <a:rPr lang="it-IT" dirty="0" err="1">
                <a:latin typeface="Source Sans Pro" panose="020B0503030403020204" pitchFamily="34" charset="0"/>
                <a:ea typeface="Source Sans Pro" panose="020B0503030403020204" pitchFamily="34" charset="0"/>
                <a:cs typeface="Courier New" panose="02070309020205020404" pitchFamily="49" charset="0"/>
              </a:rPr>
              <a:t>We</a:t>
            </a:r>
            <a:r>
              <a:rPr lang="it-IT" dirty="0">
                <a:latin typeface="Source Sans Pro" panose="020B0503030403020204" pitchFamily="34" charset="0"/>
                <a:ea typeface="Source Sans Pro" panose="020B0503030403020204" pitchFamily="34" charset="0"/>
                <a:cs typeface="Courier New" panose="02070309020205020404" pitchFamily="49" charset="0"/>
              </a:rPr>
              <a:t> create the </a:t>
            </a:r>
            <a:r>
              <a:rPr lang="it-IT" dirty="0" err="1">
                <a:latin typeface="Source Sans Pro" panose="020B0503030403020204" pitchFamily="34" charset="0"/>
                <a:ea typeface="Source Sans Pro" panose="020B0503030403020204" pitchFamily="34" charset="0"/>
                <a:cs typeface="Courier New" panose="02070309020205020404" pitchFamily="49" charset="0"/>
              </a:rPr>
              <a:t>variable</a:t>
            </a:r>
            <a:r>
              <a:rPr lang="it-IT" dirty="0">
                <a:latin typeface="Source Sans Pro" panose="020B0503030403020204" pitchFamily="34" charset="0"/>
                <a:ea typeface="Source Sans Pro" panose="020B0503030403020204" pitchFamily="34" charset="0"/>
                <a:cs typeface="Courier New" panose="02070309020205020404" pitchFamily="49" charset="0"/>
              </a:rPr>
              <a:t> </a:t>
            </a:r>
            <a:r>
              <a:rPr lang="it-IT" dirty="0">
                <a:latin typeface="Courier New" panose="02070309020205020404" pitchFamily="49" charset="0"/>
                <a:ea typeface="Source Sans Pro" panose="020B0503030403020204" pitchFamily="34" charset="0"/>
                <a:cs typeface="Courier New" panose="02070309020205020404" pitchFamily="49" charset="0"/>
              </a:rPr>
              <a:t>BIRTHDT</a:t>
            </a:r>
            <a:r>
              <a:rPr lang="it-IT" dirty="0">
                <a:latin typeface="Source Sans Pro" panose="020B0503030403020204" pitchFamily="34" charset="0"/>
                <a:ea typeface="Source Sans Pro" panose="020B0503030403020204" pitchFamily="34" charset="0"/>
                <a:cs typeface="Courier New" panose="02070309020205020404" pitchFamily="49" charset="0"/>
              </a:rPr>
              <a:t> </a:t>
            </a:r>
            <a:r>
              <a:rPr lang="it-IT" dirty="0" err="1">
                <a:latin typeface="Source Sans Pro" panose="020B0503030403020204" pitchFamily="34" charset="0"/>
                <a:ea typeface="Source Sans Pro" panose="020B0503030403020204" pitchFamily="34" charset="0"/>
                <a:cs typeface="Courier New" panose="02070309020205020404" pitchFamily="49" charset="0"/>
              </a:rPr>
              <a:t>bu</a:t>
            </a:r>
            <a:r>
              <a:rPr lang="it-IT" dirty="0">
                <a:latin typeface="Source Sans Pro" panose="020B0503030403020204" pitchFamily="34" charset="0"/>
                <a:ea typeface="Source Sans Pro" panose="020B0503030403020204" pitchFamily="34" charset="0"/>
                <a:cs typeface="Courier New" panose="02070309020205020404" pitchFamily="49" charset="0"/>
              </a:rPr>
              <a:t> </a:t>
            </a:r>
            <a:r>
              <a:rPr lang="it-IT" dirty="0" err="1">
                <a:latin typeface="Source Sans Pro" panose="020B0503030403020204" pitchFamily="34" charset="0"/>
                <a:ea typeface="Source Sans Pro" panose="020B0503030403020204" pitchFamily="34" charset="0"/>
                <a:cs typeface="Courier New" panose="02070309020205020404" pitchFamily="49" charset="0"/>
              </a:rPr>
              <a:t>using</a:t>
            </a:r>
            <a:r>
              <a:rPr lang="it-IT" dirty="0">
                <a:latin typeface="Source Sans Pro" panose="020B0503030403020204" pitchFamily="34" charset="0"/>
                <a:ea typeface="Source Sans Pro" panose="020B0503030403020204" pitchFamily="34" charset="0"/>
                <a:cs typeface="Courier New" panose="02070309020205020404" pitchFamily="49" charset="0"/>
              </a:rPr>
              <a:t> the </a:t>
            </a:r>
            <a:r>
              <a:rPr lang="it-IT" u="sng" dirty="0" err="1">
                <a:solidFill>
                  <a:srgbClr val="FF0000"/>
                </a:solidFill>
                <a:latin typeface="Source Sans Pro" panose="020B0503030403020204" pitchFamily="34" charset="0"/>
                <a:ea typeface="Source Sans Pro" panose="020B0503030403020204" pitchFamily="34" charset="0"/>
                <a:cs typeface="Courier New" panose="02070309020205020404" pitchFamily="49" charset="0"/>
              </a:rPr>
              <a:t>mdy</a:t>
            </a:r>
            <a:r>
              <a:rPr lang="it-IT" dirty="0">
                <a:latin typeface="Source Sans Pro" panose="020B0503030403020204" pitchFamily="34" charset="0"/>
                <a:ea typeface="Source Sans Pro" panose="020B0503030403020204" pitchFamily="34" charset="0"/>
                <a:cs typeface="Courier New" panose="02070309020205020404" pitchFamily="49" charset="0"/>
              </a:rPr>
              <a:t> </a:t>
            </a:r>
            <a:r>
              <a:rPr lang="it-IT" dirty="0" err="1">
                <a:latin typeface="Source Sans Pro" panose="020B0503030403020204" pitchFamily="34" charset="0"/>
                <a:ea typeface="Source Sans Pro" panose="020B0503030403020204" pitchFamily="34" charset="0"/>
                <a:cs typeface="Courier New" panose="02070309020205020404" pitchFamily="49" charset="0"/>
              </a:rPr>
              <a:t>functions</a:t>
            </a:r>
            <a:r>
              <a:rPr lang="it-IT" dirty="0">
                <a:latin typeface="Source Sans Pro" panose="020B0503030403020204" pitchFamily="34" charset="0"/>
                <a:ea typeface="Source Sans Pro" panose="020B0503030403020204" pitchFamily="34" charset="0"/>
                <a:cs typeface="Courier New" panose="02070309020205020404" pitchFamily="49" charset="0"/>
              </a:rPr>
              <a:t> to aggregate the day, </a:t>
            </a:r>
            <a:r>
              <a:rPr lang="it-IT" dirty="0" err="1">
                <a:latin typeface="Source Sans Pro" panose="020B0503030403020204" pitchFamily="34" charset="0"/>
                <a:ea typeface="Source Sans Pro" panose="020B0503030403020204" pitchFamily="34" charset="0"/>
                <a:cs typeface="Courier New" panose="02070309020205020404" pitchFamily="49" charset="0"/>
              </a:rPr>
              <a:t>month</a:t>
            </a:r>
            <a:r>
              <a:rPr lang="it-IT" dirty="0">
                <a:latin typeface="Source Sans Pro" panose="020B0503030403020204" pitchFamily="34" charset="0"/>
                <a:ea typeface="Source Sans Pro" panose="020B0503030403020204" pitchFamily="34" charset="0"/>
                <a:cs typeface="Courier New" panose="02070309020205020404" pitchFamily="49" charset="0"/>
              </a:rPr>
              <a:t> and </a:t>
            </a:r>
            <a:r>
              <a:rPr lang="it-IT" dirty="0" err="1">
                <a:latin typeface="Source Sans Pro" panose="020B0503030403020204" pitchFamily="34" charset="0"/>
                <a:ea typeface="Source Sans Pro" panose="020B0503030403020204" pitchFamily="34" charset="0"/>
                <a:cs typeface="Courier New" panose="02070309020205020404" pitchFamily="49" charset="0"/>
              </a:rPr>
              <a:t>year</a:t>
            </a:r>
            <a:r>
              <a:rPr lang="it-IT" dirty="0">
                <a:latin typeface="Source Sans Pro" panose="020B0503030403020204" pitchFamily="34" charset="0"/>
                <a:ea typeface="Source Sans Pro" panose="020B0503030403020204" pitchFamily="34" charset="0"/>
                <a:cs typeface="Courier New" panose="02070309020205020404" pitchFamily="49" charset="0"/>
              </a:rPr>
              <a:t> </a:t>
            </a:r>
            <a:r>
              <a:rPr lang="it-IT" dirty="0" err="1">
                <a:latin typeface="Source Sans Pro" panose="020B0503030403020204" pitchFamily="34" charset="0"/>
                <a:ea typeface="Source Sans Pro" panose="020B0503030403020204" pitchFamily="34" charset="0"/>
                <a:cs typeface="Courier New" panose="02070309020205020404" pitchFamily="49" charset="0"/>
              </a:rPr>
              <a:t>columns</a:t>
            </a:r>
            <a:r>
              <a:rPr lang="it-IT" dirty="0">
                <a:latin typeface="Source Sans Pro" panose="020B0503030403020204" pitchFamily="34" charset="0"/>
                <a:ea typeface="Source Sans Pro" panose="020B0503030403020204" pitchFamily="34" charset="0"/>
                <a:cs typeface="Courier New" panose="02070309020205020404" pitchFamily="49" charset="0"/>
              </a:rPr>
              <a:t> and the </a:t>
            </a:r>
            <a:r>
              <a:rPr lang="it-IT" dirty="0" err="1">
                <a:latin typeface="Source Sans Pro" panose="020B0503030403020204" pitchFamily="34" charset="0"/>
                <a:ea typeface="Source Sans Pro" panose="020B0503030403020204" pitchFamily="34" charset="0"/>
                <a:cs typeface="Courier New" panose="02070309020205020404" pitchFamily="49" charset="0"/>
              </a:rPr>
              <a:t>formatting</a:t>
            </a:r>
            <a:r>
              <a:rPr lang="it-IT" dirty="0">
                <a:latin typeface="Source Sans Pro" panose="020B0503030403020204" pitchFamily="34" charset="0"/>
                <a:ea typeface="Source Sans Pro" panose="020B0503030403020204" pitchFamily="34" charset="0"/>
                <a:cs typeface="Courier New" panose="02070309020205020404" pitchFamily="49" charset="0"/>
              </a:rPr>
              <a:t> </a:t>
            </a:r>
            <a:r>
              <a:rPr lang="it-IT" dirty="0" err="1">
                <a:latin typeface="Source Sans Pro" panose="020B0503030403020204" pitchFamily="34" charset="0"/>
                <a:ea typeface="Source Sans Pro" panose="020B0503030403020204" pitchFamily="34" charset="0"/>
                <a:cs typeface="Courier New" panose="02070309020205020404" pitchFamily="49" charset="0"/>
              </a:rPr>
              <a:t>it</a:t>
            </a:r>
            <a:r>
              <a:rPr lang="it-IT" dirty="0">
                <a:latin typeface="Source Sans Pro" panose="020B0503030403020204" pitchFamily="34" charset="0"/>
                <a:ea typeface="Source Sans Pro" panose="020B0503030403020204" pitchFamily="34" charset="0"/>
                <a:cs typeface="Courier New" panose="02070309020205020404" pitchFamily="49" charset="0"/>
              </a:rPr>
              <a:t> </a:t>
            </a:r>
            <a:r>
              <a:rPr lang="it-IT" dirty="0" err="1">
                <a:latin typeface="Source Sans Pro" panose="020B0503030403020204" pitchFamily="34" charset="0"/>
                <a:ea typeface="Source Sans Pro" panose="020B0503030403020204" pitchFamily="34" charset="0"/>
                <a:cs typeface="Courier New" panose="02070309020205020404" pitchFamily="49" charset="0"/>
              </a:rPr>
              <a:t>as</a:t>
            </a:r>
            <a:r>
              <a:rPr lang="it-IT" dirty="0">
                <a:latin typeface="Source Sans Pro" panose="020B0503030403020204" pitchFamily="34" charset="0"/>
                <a:ea typeface="Source Sans Pro" panose="020B0503030403020204" pitchFamily="34" charset="0"/>
                <a:cs typeface="Courier New" panose="02070309020205020404" pitchFamily="49" charset="0"/>
              </a:rPr>
              <a:t> </a:t>
            </a:r>
            <a:r>
              <a:rPr lang="it-IT" u="sng" dirty="0">
                <a:solidFill>
                  <a:srgbClr val="00B050"/>
                </a:solidFill>
                <a:latin typeface="Source Sans Pro" panose="020B0503030403020204" pitchFamily="34" charset="0"/>
                <a:ea typeface="Source Sans Pro" panose="020B0503030403020204" pitchFamily="34" charset="0"/>
                <a:cs typeface="Courier New" panose="02070309020205020404" pitchFamily="49" charset="0"/>
              </a:rPr>
              <a:t>ddmmyy8.</a:t>
            </a:r>
          </a:p>
          <a:p>
            <a:pPr marL="171450" indent="-171450">
              <a:buClr>
                <a:schemeClr val="accent1"/>
              </a:buClr>
              <a:buFont typeface="Wingdings" panose="05000000000000000000" pitchFamily="2" charset="2"/>
              <a:buChar char="q"/>
            </a:pPr>
            <a:r>
              <a:rPr lang="it-IT" dirty="0">
                <a:latin typeface="Source Sans Pro" panose="020B0503030403020204" pitchFamily="34" charset="0"/>
                <a:ea typeface="Source Sans Pro" panose="020B0503030403020204" pitchFamily="34" charset="0"/>
                <a:cs typeface="Courier New" panose="02070309020205020404" pitchFamily="49" charset="0"/>
              </a:rPr>
              <a:t>Using the </a:t>
            </a:r>
            <a:r>
              <a:rPr lang="it-IT" dirty="0" err="1">
                <a:latin typeface="Source Sans Pro" panose="020B0503030403020204" pitchFamily="34" charset="0"/>
                <a:ea typeface="Source Sans Pro" panose="020B0503030403020204" pitchFamily="34" charset="0"/>
                <a:cs typeface="Courier New" panose="02070309020205020404" pitchFamily="49" charset="0"/>
              </a:rPr>
              <a:t>same</a:t>
            </a:r>
            <a:r>
              <a:rPr lang="it-IT" dirty="0">
                <a:latin typeface="Source Sans Pro" panose="020B0503030403020204" pitchFamily="34" charset="0"/>
                <a:ea typeface="Source Sans Pro" panose="020B0503030403020204" pitchFamily="34" charset="0"/>
                <a:cs typeface="Courier New" panose="02070309020205020404" pitchFamily="49" charset="0"/>
              </a:rPr>
              <a:t> </a:t>
            </a:r>
            <a:r>
              <a:rPr lang="it-IT" dirty="0" err="1">
                <a:latin typeface="Source Sans Pro" panose="020B0503030403020204" pitchFamily="34" charset="0"/>
                <a:ea typeface="Source Sans Pro" panose="020B0503030403020204" pitchFamily="34" charset="0"/>
                <a:cs typeface="Courier New" panose="02070309020205020404" pitchFamily="49" charset="0"/>
              </a:rPr>
              <a:t>function</a:t>
            </a:r>
            <a:r>
              <a:rPr lang="it-IT" dirty="0">
                <a:latin typeface="Source Sans Pro" panose="020B0503030403020204" pitchFamily="34" charset="0"/>
                <a:ea typeface="Source Sans Pro" panose="020B0503030403020204" pitchFamily="34" charset="0"/>
                <a:cs typeface="Courier New" panose="02070309020205020404" pitchFamily="49" charset="0"/>
              </a:rPr>
              <a:t> </a:t>
            </a:r>
            <a:r>
              <a:rPr lang="it-IT" dirty="0" err="1">
                <a:latin typeface="Source Sans Pro" panose="020B0503030403020204" pitchFamily="34" charset="0"/>
                <a:ea typeface="Source Sans Pro" panose="020B0503030403020204" pitchFamily="34" charset="0"/>
                <a:cs typeface="Courier New" panose="02070309020205020404" pitchFamily="49" charset="0"/>
              </a:rPr>
              <a:t>we</a:t>
            </a:r>
            <a:r>
              <a:rPr lang="it-IT" dirty="0">
                <a:latin typeface="Source Sans Pro" panose="020B0503030403020204" pitchFamily="34" charset="0"/>
                <a:ea typeface="Source Sans Pro" panose="020B0503030403020204" pitchFamily="34" charset="0"/>
                <a:cs typeface="Courier New" panose="02070309020205020404" pitchFamily="49" charset="0"/>
              </a:rPr>
              <a:t> create </a:t>
            </a:r>
            <a:r>
              <a:rPr lang="it-IT" dirty="0" err="1">
                <a:latin typeface="Source Sans Pro" panose="020B0503030403020204" pitchFamily="34" charset="0"/>
                <a:ea typeface="Source Sans Pro" panose="020B0503030403020204" pitchFamily="34" charset="0"/>
                <a:cs typeface="Courier New" panose="02070309020205020404" pitchFamily="49" charset="0"/>
              </a:rPr>
              <a:t>also</a:t>
            </a:r>
            <a:r>
              <a:rPr lang="it-IT" dirty="0">
                <a:latin typeface="Source Sans Pro" panose="020B0503030403020204" pitchFamily="34" charset="0"/>
                <a:ea typeface="Source Sans Pro" panose="020B0503030403020204" pitchFamily="34" charset="0"/>
                <a:cs typeface="Courier New" panose="02070309020205020404" pitchFamily="49" charset="0"/>
              </a:rPr>
              <a:t> the </a:t>
            </a:r>
            <a:r>
              <a:rPr lang="it-IT" dirty="0" err="1">
                <a:latin typeface="Source Sans Pro" panose="020B0503030403020204" pitchFamily="34" charset="0"/>
                <a:ea typeface="Source Sans Pro" panose="020B0503030403020204" pitchFamily="34" charset="0"/>
                <a:cs typeface="Courier New" panose="02070309020205020404" pitchFamily="49" charset="0"/>
              </a:rPr>
              <a:t>variable</a:t>
            </a:r>
            <a:r>
              <a:rPr lang="it-IT" dirty="0">
                <a:latin typeface="Source Sans Pro" panose="020B0503030403020204" pitchFamily="34" charset="0"/>
                <a:ea typeface="Source Sans Pro" panose="020B0503030403020204" pitchFamily="34" charset="0"/>
                <a:cs typeface="Courier New" panose="02070309020205020404" pitchFamily="49" charset="0"/>
              </a:rPr>
              <a:t> </a:t>
            </a:r>
            <a:r>
              <a:rPr lang="it-IT" dirty="0">
                <a:latin typeface="Courier New" panose="02070309020205020404" pitchFamily="49" charset="0"/>
                <a:ea typeface="Source Sans Pro" panose="020B0503030403020204" pitchFamily="34" charset="0"/>
                <a:cs typeface="Courier New" panose="02070309020205020404" pitchFamily="49" charset="0"/>
              </a:rPr>
              <a:t>VISITDT</a:t>
            </a:r>
          </a:p>
          <a:p>
            <a:pPr marL="171450" indent="-171450">
              <a:buClr>
                <a:schemeClr val="accent1"/>
              </a:buClr>
              <a:buFont typeface="Wingdings" panose="05000000000000000000" pitchFamily="2" charset="2"/>
              <a:buChar char="q"/>
            </a:pPr>
            <a:r>
              <a:rPr lang="it-IT" dirty="0">
                <a:latin typeface="Source Sans Pro" panose="020B0503030403020204" pitchFamily="34" charset="0"/>
                <a:ea typeface="Source Sans Pro" panose="020B0503030403020204" pitchFamily="34" charset="0"/>
                <a:cs typeface="Courier New" panose="02070309020205020404" pitchFamily="49" charset="0"/>
              </a:rPr>
              <a:t>With the </a:t>
            </a:r>
            <a:r>
              <a:rPr lang="it-IT" dirty="0" err="1">
                <a:latin typeface="Source Sans Pro" panose="020B0503030403020204" pitchFamily="34" charset="0"/>
                <a:ea typeface="Source Sans Pro" panose="020B0503030403020204" pitchFamily="34" charset="0"/>
                <a:cs typeface="Courier New" panose="02070309020205020404" pitchFamily="49" charset="0"/>
              </a:rPr>
              <a:t>same</a:t>
            </a:r>
            <a:r>
              <a:rPr lang="it-IT" dirty="0">
                <a:latin typeface="Source Sans Pro" panose="020B0503030403020204" pitchFamily="34" charset="0"/>
                <a:ea typeface="Source Sans Pro" panose="020B0503030403020204" pitchFamily="34" charset="0"/>
                <a:cs typeface="Courier New" panose="02070309020205020404" pitchFamily="49" charset="0"/>
              </a:rPr>
              <a:t> </a:t>
            </a:r>
            <a:r>
              <a:rPr lang="it-IT" dirty="0" err="1">
                <a:latin typeface="Source Sans Pro" panose="020B0503030403020204" pitchFamily="34" charset="0"/>
                <a:ea typeface="Source Sans Pro" panose="020B0503030403020204" pitchFamily="34" charset="0"/>
                <a:cs typeface="Courier New" panose="02070309020205020404" pitchFamily="49" charset="0"/>
              </a:rPr>
              <a:t>statement</a:t>
            </a:r>
            <a:r>
              <a:rPr lang="it-IT" dirty="0">
                <a:latin typeface="Source Sans Pro" panose="020B0503030403020204" pitchFamily="34" charset="0"/>
                <a:ea typeface="Source Sans Pro" panose="020B0503030403020204" pitchFamily="34" charset="0"/>
                <a:cs typeface="Courier New" panose="02070309020205020404" pitchFamily="49" charset="0"/>
              </a:rPr>
              <a:t> </a:t>
            </a:r>
            <a:r>
              <a:rPr lang="it-IT" dirty="0" err="1">
                <a:latin typeface="Source Sans Pro" panose="020B0503030403020204" pitchFamily="34" charset="0"/>
                <a:ea typeface="Source Sans Pro" panose="020B0503030403020204" pitchFamily="34" charset="0"/>
                <a:cs typeface="Courier New" panose="02070309020205020404" pitchFamily="49" charset="0"/>
              </a:rPr>
              <a:t>used</a:t>
            </a:r>
            <a:r>
              <a:rPr lang="it-IT" dirty="0">
                <a:latin typeface="Source Sans Pro" panose="020B0503030403020204" pitchFamily="34" charset="0"/>
                <a:ea typeface="Source Sans Pro" panose="020B0503030403020204" pitchFamily="34" charset="0"/>
                <a:cs typeface="Courier New" panose="02070309020205020404" pitchFamily="49" charset="0"/>
              </a:rPr>
              <a:t> to create </a:t>
            </a:r>
            <a:r>
              <a:rPr lang="it-IT" dirty="0">
                <a:latin typeface="Courier New" panose="02070309020205020404" pitchFamily="49" charset="0"/>
                <a:ea typeface="Source Sans Pro" panose="020B0503030403020204" pitchFamily="34" charset="0"/>
                <a:cs typeface="Courier New" panose="02070309020205020404" pitchFamily="49" charset="0"/>
              </a:rPr>
              <a:t>BMICLASS</a:t>
            </a:r>
            <a:r>
              <a:rPr lang="it-IT" dirty="0">
                <a:latin typeface="Source Sans Pro" panose="020B0503030403020204" pitchFamily="34" charset="0"/>
                <a:ea typeface="Source Sans Pro" panose="020B0503030403020204" pitchFamily="34" charset="0"/>
                <a:cs typeface="Courier New" panose="02070309020205020404" pitchFamily="49" charset="0"/>
              </a:rPr>
              <a:t> </a:t>
            </a:r>
            <a:r>
              <a:rPr lang="it-IT" dirty="0" err="1">
                <a:latin typeface="Source Sans Pro" panose="020B0503030403020204" pitchFamily="34" charset="0"/>
                <a:ea typeface="Source Sans Pro" panose="020B0503030403020204" pitchFamily="34" charset="0"/>
                <a:cs typeface="Courier New" panose="02070309020205020404" pitchFamily="49" charset="0"/>
              </a:rPr>
              <a:t>we</a:t>
            </a:r>
            <a:r>
              <a:rPr lang="it-IT" dirty="0">
                <a:latin typeface="Source Sans Pro" panose="020B0503030403020204" pitchFamily="34" charset="0"/>
                <a:ea typeface="Source Sans Pro" panose="020B0503030403020204" pitchFamily="34" charset="0"/>
                <a:cs typeface="Courier New" panose="02070309020205020404" pitchFamily="49" charset="0"/>
              </a:rPr>
              <a:t> create </a:t>
            </a:r>
            <a:r>
              <a:rPr lang="it-IT" dirty="0">
                <a:latin typeface="Courier New" panose="02070309020205020404" pitchFamily="49" charset="0"/>
                <a:ea typeface="Source Sans Pro" panose="020B0503030403020204" pitchFamily="34" charset="0"/>
                <a:cs typeface="Courier New" panose="02070309020205020404" pitchFamily="49" charset="0"/>
              </a:rPr>
              <a:t>AGECLASS</a:t>
            </a:r>
            <a:r>
              <a:rPr lang="it-IT" dirty="0">
                <a:latin typeface="Source Sans Pro" panose="020B0503030403020204" pitchFamily="34" charset="0"/>
                <a:ea typeface="Source Sans Pro" panose="020B0503030403020204" pitchFamily="34" charset="0"/>
                <a:cs typeface="Courier New" panose="02070309020205020404" pitchFamily="49" charset="0"/>
              </a:rPr>
              <a:t> and </a:t>
            </a:r>
            <a:r>
              <a:rPr lang="it-IT" dirty="0" err="1">
                <a:latin typeface="Source Sans Pro" panose="020B0503030403020204" pitchFamily="34" charset="0"/>
                <a:ea typeface="Source Sans Pro" panose="020B0503030403020204" pitchFamily="34" charset="0"/>
                <a:cs typeface="Courier New" panose="02070309020205020404" pitchFamily="49" charset="0"/>
              </a:rPr>
              <a:t>we</a:t>
            </a:r>
            <a:r>
              <a:rPr lang="it-IT" dirty="0">
                <a:latin typeface="Source Sans Pro" panose="020B0503030403020204" pitchFamily="34" charset="0"/>
                <a:ea typeface="Source Sans Pro" panose="020B0503030403020204" pitchFamily="34" charset="0"/>
                <a:cs typeface="Courier New" panose="02070309020205020404" pitchFamily="49" charset="0"/>
              </a:rPr>
              <a:t> divide </a:t>
            </a:r>
            <a:r>
              <a:rPr lang="it-IT" dirty="0" err="1">
                <a:latin typeface="Source Sans Pro" panose="020B0503030403020204" pitchFamily="34" charset="0"/>
                <a:ea typeface="Source Sans Pro" panose="020B0503030403020204" pitchFamily="34" charset="0"/>
                <a:cs typeface="Courier New" panose="02070309020205020404" pitchFamily="49" charset="0"/>
              </a:rPr>
              <a:t>our</a:t>
            </a:r>
            <a:r>
              <a:rPr lang="it-IT" dirty="0">
                <a:latin typeface="Source Sans Pro" panose="020B0503030403020204" pitchFamily="34" charset="0"/>
                <a:ea typeface="Source Sans Pro" panose="020B0503030403020204" pitchFamily="34" charset="0"/>
                <a:cs typeface="Courier New" panose="02070309020205020404" pitchFamily="49" charset="0"/>
              </a:rPr>
              <a:t> </a:t>
            </a:r>
            <a:r>
              <a:rPr lang="it-IT" dirty="0" err="1">
                <a:latin typeface="Source Sans Pro" panose="020B0503030403020204" pitchFamily="34" charset="0"/>
                <a:ea typeface="Source Sans Pro" panose="020B0503030403020204" pitchFamily="34" charset="0"/>
                <a:cs typeface="Courier New" panose="02070309020205020404" pitchFamily="49" charset="0"/>
              </a:rPr>
              <a:t>patient</a:t>
            </a:r>
            <a:r>
              <a:rPr lang="it-IT" dirty="0">
                <a:latin typeface="Source Sans Pro" panose="020B0503030403020204" pitchFamily="34" charset="0"/>
                <a:ea typeface="Source Sans Pro" panose="020B0503030403020204" pitchFamily="34" charset="0"/>
                <a:cs typeface="Courier New" panose="02070309020205020404" pitchFamily="49" charset="0"/>
              </a:rPr>
              <a:t> in 4 age classes</a:t>
            </a:r>
          </a:p>
          <a:p>
            <a:pPr marL="171450" indent="-171450">
              <a:buClr>
                <a:schemeClr val="accent1"/>
              </a:buClr>
              <a:buFont typeface="Wingdings" panose="05000000000000000000" pitchFamily="2" charset="2"/>
              <a:buChar char="q"/>
            </a:pPr>
            <a:r>
              <a:rPr lang="it-IT" dirty="0">
                <a:latin typeface="Source Sans Pro" panose="020B0503030403020204" pitchFamily="34" charset="0"/>
                <a:ea typeface="Source Sans Pro" panose="020B0503030403020204" pitchFamily="34" charset="0"/>
                <a:cs typeface="Courier New" panose="02070309020205020404" pitchFamily="49" charset="0"/>
              </a:rPr>
              <a:t>At the end </a:t>
            </a:r>
            <a:r>
              <a:rPr lang="it-IT" dirty="0" err="1">
                <a:latin typeface="Source Sans Pro" panose="020B0503030403020204" pitchFamily="34" charset="0"/>
                <a:ea typeface="Source Sans Pro" panose="020B0503030403020204" pitchFamily="34" charset="0"/>
                <a:cs typeface="Courier New" panose="02070309020205020404" pitchFamily="49" charset="0"/>
              </a:rPr>
              <a:t>we</a:t>
            </a:r>
            <a:r>
              <a:rPr lang="it-IT" dirty="0">
                <a:latin typeface="Source Sans Pro" panose="020B0503030403020204" pitchFamily="34" charset="0"/>
                <a:ea typeface="Source Sans Pro" panose="020B0503030403020204" pitchFamily="34" charset="0"/>
                <a:cs typeface="Courier New" panose="02070309020205020404" pitchFamily="49" charset="0"/>
              </a:rPr>
              <a:t> use a </a:t>
            </a:r>
            <a:r>
              <a:rPr lang="it-IT" dirty="0">
                <a:latin typeface="Courier New" panose="02070309020205020404" pitchFamily="49" charset="0"/>
                <a:ea typeface="Source Sans Pro" panose="020B0503030403020204" pitchFamily="34" charset="0"/>
                <a:cs typeface="Courier New" panose="02070309020205020404" pitchFamily="49" charset="0"/>
              </a:rPr>
              <a:t>proc </a:t>
            </a:r>
            <a:r>
              <a:rPr lang="it-IT" dirty="0" err="1">
                <a:latin typeface="Courier New" panose="02070309020205020404" pitchFamily="49" charset="0"/>
                <a:ea typeface="Source Sans Pro" panose="020B0503030403020204" pitchFamily="34" charset="0"/>
                <a:cs typeface="Courier New" panose="02070309020205020404" pitchFamily="49" charset="0"/>
              </a:rPr>
              <a:t>print</a:t>
            </a:r>
            <a:r>
              <a:rPr lang="it-IT" dirty="0">
                <a:latin typeface="Courier New" panose="02070309020205020404" pitchFamily="49" charset="0"/>
                <a:ea typeface="Source Sans Pro" panose="020B0503030403020204" pitchFamily="34" charset="0"/>
                <a:cs typeface="Courier New" panose="02070309020205020404" pitchFamily="49" charset="0"/>
              </a:rPr>
              <a:t> </a:t>
            </a:r>
            <a:r>
              <a:rPr lang="it-IT" dirty="0" err="1">
                <a:latin typeface="Source Sans Pro" panose="020B0503030403020204" pitchFamily="34" charset="0"/>
                <a:ea typeface="Source Sans Pro" panose="020B0503030403020204" pitchFamily="34" charset="0"/>
                <a:cs typeface="Courier New" panose="02070309020205020404" pitchFamily="49" charset="0"/>
              </a:rPr>
              <a:t>statement</a:t>
            </a:r>
            <a:r>
              <a:rPr lang="it-IT" dirty="0">
                <a:latin typeface="Source Sans Pro" panose="020B0503030403020204" pitchFamily="34" charset="0"/>
                <a:ea typeface="Source Sans Pro" panose="020B0503030403020204" pitchFamily="34" charset="0"/>
                <a:cs typeface="Courier New" panose="02070309020205020404" pitchFamily="49" charset="0"/>
              </a:rPr>
              <a:t> to </a:t>
            </a:r>
            <a:r>
              <a:rPr lang="it-IT" dirty="0" err="1">
                <a:latin typeface="Source Sans Pro" panose="020B0503030403020204" pitchFamily="34" charset="0"/>
                <a:ea typeface="Source Sans Pro" panose="020B0503030403020204" pitchFamily="34" charset="0"/>
                <a:cs typeface="Courier New" panose="02070309020205020404" pitchFamily="49" charset="0"/>
              </a:rPr>
              <a:t>print</a:t>
            </a:r>
            <a:r>
              <a:rPr lang="it-IT" dirty="0">
                <a:latin typeface="Source Sans Pro" panose="020B0503030403020204" pitchFamily="34" charset="0"/>
                <a:ea typeface="Source Sans Pro" panose="020B0503030403020204" pitchFamily="34" charset="0"/>
                <a:cs typeface="Courier New" panose="02070309020205020404" pitchFamily="49" charset="0"/>
              </a:rPr>
              <a:t> in </a:t>
            </a:r>
            <a:r>
              <a:rPr lang="it-IT" dirty="0" err="1">
                <a:latin typeface="Source Sans Pro" panose="020B0503030403020204" pitchFamily="34" charset="0"/>
                <a:ea typeface="Source Sans Pro" panose="020B0503030403020204" pitchFamily="34" charset="0"/>
                <a:cs typeface="Courier New" panose="02070309020205020404" pitchFamily="49" charset="0"/>
              </a:rPr>
              <a:t>our</a:t>
            </a:r>
            <a:r>
              <a:rPr lang="it-IT" dirty="0">
                <a:latin typeface="Source Sans Pro" panose="020B0503030403020204" pitchFamily="34" charset="0"/>
                <a:ea typeface="Source Sans Pro" panose="020B0503030403020204" pitchFamily="34" charset="0"/>
                <a:cs typeface="Courier New" panose="02070309020205020404" pitchFamily="49" charset="0"/>
              </a:rPr>
              <a:t> report </a:t>
            </a:r>
            <a:r>
              <a:rPr lang="it-IT" dirty="0" err="1">
                <a:latin typeface="Source Sans Pro" panose="020B0503030403020204" pitchFamily="34" charset="0"/>
                <a:ea typeface="Source Sans Pro" panose="020B0503030403020204" pitchFamily="34" charset="0"/>
                <a:cs typeface="Courier New" panose="02070309020205020404" pitchFamily="49" charset="0"/>
              </a:rPr>
              <a:t>only</a:t>
            </a:r>
            <a:r>
              <a:rPr lang="it-IT" dirty="0">
                <a:latin typeface="Source Sans Pro" panose="020B0503030403020204" pitchFamily="34" charset="0"/>
                <a:ea typeface="Source Sans Pro" panose="020B0503030403020204" pitchFamily="34" charset="0"/>
                <a:cs typeface="Courier New" panose="02070309020205020404" pitchFamily="49" charset="0"/>
              </a:rPr>
              <a:t> the </a:t>
            </a:r>
            <a:r>
              <a:rPr lang="it-IT" dirty="0" err="1">
                <a:latin typeface="Source Sans Pro" panose="020B0503030403020204" pitchFamily="34" charset="0"/>
                <a:ea typeface="Source Sans Pro" panose="020B0503030403020204" pitchFamily="34" charset="0"/>
                <a:cs typeface="Courier New" panose="02070309020205020404" pitchFamily="49" charset="0"/>
              </a:rPr>
              <a:t>columns</a:t>
            </a:r>
            <a:r>
              <a:rPr lang="it-IT" dirty="0">
                <a:latin typeface="Source Sans Pro" panose="020B0503030403020204" pitchFamily="34" charset="0"/>
                <a:ea typeface="Source Sans Pro" panose="020B0503030403020204" pitchFamily="34" charset="0"/>
                <a:cs typeface="Courier New" panose="02070309020205020404" pitchFamily="49" charset="0"/>
              </a:rPr>
              <a:t> </a:t>
            </a:r>
            <a:r>
              <a:rPr lang="it-IT" dirty="0" err="1">
                <a:latin typeface="Source Sans Pro" panose="020B0503030403020204" pitchFamily="34" charset="0"/>
                <a:ea typeface="Source Sans Pro" panose="020B0503030403020204" pitchFamily="34" charset="0"/>
                <a:cs typeface="Courier New" panose="02070309020205020404" pitchFamily="49" charset="0"/>
              </a:rPr>
              <a:t>we</a:t>
            </a:r>
            <a:r>
              <a:rPr lang="it-IT" dirty="0">
                <a:latin typeface="Source Sans Pro" panose="020B0503030403020204" pitchFamily="34" charset="0"/>
                <a:ea typeface="Source Sans Pro" panose="020B0503030403020204" pitchFamily="34" charset="0"/>
                <a:cs typeface="Courier New" panose="02070309020205020404" pitchFamily="49" charset="0"/>
              </a:rPr>
              <a:t> </a:t>
            </a:r>
            <a:r>
              <a:rPr lang="it-IT" dirty="0" err="1">
                <a:latin typeface="Source Sans Pro" panose="020B0503030403020204" pitchFamily="34" charset="0"/>
                <a:ea typeface="Source Sans Pro" panose="020B0503030403020204" pitchFamily="34" charset="0"/>
                <a:cs typeface="Courier New" panose="02070309020205020404" pitchFamily="49" charset="0"/>
              </a:rPr>
              <a:t>wanted</a:t>
            </a:r>
            <a:r>
              <a:rPr lang="it-IT" dirty="0">
                <a:latin typeface="Source Sans Pro" panose="020B0503030403020204" pitchFamily="34" charset="0"/>
                <a:ea typeface="Source Sans Pro" panose="020B0503030403020204" pitchFamily="34" charset="0"/>
                <a:cs typeface="Courier New" panose="02070309020205020404" pitchFamily="49" charset="0"/>
              </a:rPr>
              <a:t> by </a:t>
            </a:r>
            <a:r>
              <a:rPr lang="it-IT" dirty="0" err="1">
                <a:latin typeface="Source Sans Pro" panose="020B0503030403020204" pitchFamily="34" charset="0"/>
                <a:ea typeface="Source Sans Pro" panose="020B0503030403020204" pitchFamily="34" charset="0"/>
                <a:cs typeface="Courier New" panose="02070309020205020404" pitchFamily="49" charset="0"/>
              </a:rPr>
              <a:t>using</a:t>
            </a:r>
            <a:r>
              <a:rPr lang="it-IT" dirty="0">
                <a:latin typeface="Source Sans Pro" panose="020B0503030403020204" pitchFamily="34" charset="0"/>
                <a:ea typeface="Source Sans Pro" panose="020B0503030403020204" pitchFamily="34" charset="0"/>
                <a:cs typeface="Courier New" panose="02070309020205020404" pitchFamily="49" charset="0"/>
              </a:rPr>
              <a:t> the </a:t>
            </a:r>
            <a:r>
              <a:rPr lang="it-IT" dirty="0" err="1">
                <a:latin typeface="Courier New" panose="02070309020205020404" pitchFamily="49" charset="0"/>
                <a:ea typeface="Source Sans Pro" panose="020B0503030403020204" pitchFamily="34" charset="0"/>
                <a:cs typeface="Courier New" panose="02070309020205020404" pitchFamily="49" charset="0"/>
              </a:rPr>
              <a:t>keep</a:t>
            </a:r>
            <a:r>
              <a:rPr lang="it-IT" dirty="0">
                <a:latin typeface="Source Sans Pro" panose="020B0503030403020204" pitchFamily="34" charset="0"/>
                <a:ea typeface="Source Sans Pro" panose="020B0503030403020204" pitchFamily="34" charset="0"/>
                <a:cs typeface="Courier New" panose="02070309020205020404" pitchFamily="49" charset="0"/>
              </a:rPr>
              <a:t> option.</a:t>
            </a:r>
          </a:p>
          <a:p>
            <a:pPr marL="228600" indent="-228600">
              <a:buClr>
                <a:schemeClr val="accent1"/>
              </a:buClr>
              <a:buFont typeface="Wingdings" panose="05000000000000000000" pitchFamily="2" charset="2"/>
              <a:buChar char="q"/>
            </a:pPr>
            <a:endParaRPr dirty="0"/>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pic>
        <p:nvPicPr>
          <p:cNvPr id="2" name="Immagine 1">
            <a:extLst>
              <a:ext uri="{FF2B5EF4-FFF2-40B4-BE49-F238E27FC236}">
                <a16:creationId xmlns:a16="http://schemas.microsoft.com/office/drawing/2014/main" id="{8D0B461A-ABF6-4201-B673-E3F068F6B986}"/>
              </a:ext>
            </a:extLst>
          </p:cNvPr>
          <p:cNvPicPr>
            <a:picLocks noChangeAspect="1"/>
          </p:cNvPicPr>
          <p:nvPr/>
        </p:nvPicPr>
        <p:blipFill>
          <a:blip r:embed="rId3"/>
          <a:stretch>
            <a:fillRect/>
          </a:stretch>
        </p:blipFill>
        <p:spPr>
          <a:xfrm>
            <a:off x="4664819" y="429453"/>
            <a:ext cx="4200508" cy="3846909"/>
          </a:xfrm>
          <a:prstGeom prst="rect">
            <a:avLst/>
          </a:prstGeom>
        </p:spPr>
      </p:pic>
      <p:pic>
        <p:nvPicPr>
          <p:cNvPr id="6" name="Immagine 5" descr="Immagine che contiene testo&#10;&#10;Descrizione generata automaticamente">
            <a:extLst>
              <a:ext uri="{FF2B5EF4-FFF2-40B4-BE49-F238E27FC236}">
                <a16:creationId xmlns:a16="http://schemas.microsoft.com/office/drawing/2014/main" id="{7439A168-EE10-48A2-85B5-535EDBB92C04}"/>
              </a:ext>
            </a:extLst>
          </p:cNvPr>
          <p:cNvPicPr>
            <a:picLocks noChangeAspect="1"/>
          </p:cNvPicPr>
          <p:nvPr/>
        </p:nvPicPr>
        <p:blipFill>
          <a:blip r:embed="rId4"/>
          <a:stretch>
            <a:fillRect/>
          </a:stretch>
        </p:blipFill>
        <p:spPr>
          <a:xfrm>
            <a:off x="4848477" y="3958954"/>
            <a:ext cx="2808694" cy="76499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cxnSp>
        <p:nvCxnSpPr>
          <p:cNvPr id="1143" name="Google Shape;1143;p43"/>
          <p:cNvCxnSpPr>
            <a:stCxn id="1144" idx="3"/>
            <a:endCxn id="1145" idx="3"/>
          </p:cNvCxnSpPr>
          <p:nvPr/>
        </p:nvCxnSpPr>
        <p:spPr>
          <a:xfrm>
            <a:off x="6046650" y="2931019"/>
            <a:ext cx="855300" cy="0"/>
          </a:xfrm>
          <a:prstGeom prst="straightConnector1">
            <a:avLst/>
          </a:prstGeom>
          <a:noFill/>
          <a:ln w="28575" cap="flat" cmpd="sng">
            <a:solidFill>
              <a:schemeClr val="accent2"/>
            </a:solidFill>
            <a:prstDash val="solid"/>
            <a:round/>
            <a:headEnd type="none" w="med" len="med"/>
            <a:tailEnd type="none" w="med" len="med"/>
          </a:ln>
        </p:spPr>
      </p:cxnSp>
      <p:cxnSp>
        <p:nvCxnSpPr>
          <p:cNvPr id="1146" name="Google Shape;1146;p43"/>
          <p:cNvCxnSpPr>
            <a:stCxn id="1147" idx="3"/>
            <a:endCxn id="1144" idx="1"/>
          </p:cNvCxnSpPr>
          <p:nvPr/>
        </p:nvCxnSpPr>
        <p:spPr>
          <a:xfrm>
            <a:off x="4068125" y="2931019"/>
            <a:ext cx="1007700" cy="0"/>
          </a:xfrm>
          <a:prstGeom prst="straightConnector1">
            <a:avLst/>
          </a:prstGeom>
          <a:noFill/>
          <a:ln w="28575" cap="flat" cmpd="sng">
            <a:solidFill>
              <a:schemeClr val="accent2"/>
            </a:solidFill>
            <a:prstDash val="solid"/>
            <a:round/>
            <a:headEnd type="none" w="med" len="med"/>
            <a:tailEnd type="none" w="med" len="med"/>
          </a:ln>
        </p:spPr>
      </p:cxnSp>
      <p:cxnSp>
        <p:nvCxnSpPr>
          <p:cNvPr id="1148" name="Google Shape;1148;p43"/>
          <p:cNvCxnSpPr>
            <a:stCxn id="1149" idx="3"/>
            <a:endCxn id="1147" idx="1"/>
          </p:cNvCxnSpPr>
          <p:nvPr/>
        </p:nvCxnSpPr>
        <p:spPr>
          <a:xfrm>
            <a:off x="2242000" y="2931019"/>
            <a:ext cx="855300" cy="0"/>
          </a:xfrm>
          <a:prstGeom prst="straightConnector1">
            <a:avLst/>
          </a:prstGeom>
          <a:noFill/>
          <a:ln w="28575" cap="flat" cmpd="sng">
            <a:solidFill>
              <a:schemeClr val="accent2"/>
            </a:solidFill>
            <a:prstDash val="solid"/>
            <a:round/>
            <a:headEnd type="none" w="med" len="med"/>
            <a:tailEnd type="none" w="med" len="med"/>
          </a:ln>
        </p:spPr>
      </p:cxnSp>
      <p:sp>
        <p:nvSpPr>
          <p:cNvPr id="1150" name="Google Shape;1150;p43"/>
          <p:cNvSpPr txBox="1">
            <a:spLocks noGrp="1"/>
          </p:cNvSpPr>
          <p:nvPr>
            <p:ph type="title"/>
          </p:nvPr>
        </p:nvSpPr>
        <p:spPr>
          <a:xfrm>
            <a:off x="713325" y="539700"/>
            <a:ext cx="35247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solidFill>
              </a:rPr>
              <a:t>Report</a:t>
            </a:r>
            <a:endParaRPr dirty="0">
              <a:solidFill>
                <a:schemeClr val="accent1"/>
              </a:solidFill>
            </a:endParaRPr>
          </a:p>
        </p:txBody>
      </p:sp>
      <p:sp>
        <p:nvSpPr>
          <p:cNvPr id="1149" name="Google Shape;1149;p43"/>
          <p:cNvSpPr/>
          <p:nvPr/>
        </p:nvSpPr>
        <p:spPr>
          <a:xfrm>
            <a:off x="1271200" y="2445619"/>
            <a:ext cx="970800" cy="970800"/>
          </a:xfrm>
          <a:prstGeom prst="rect">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1"/>
                </a:solidFill>
                <a:latin typeface="Montserrat"/>
                <a:ea typeface="Montserrat"/>
                <a:cs typeface="Montserrat"/>
                <a:sym typeface="Montserrat"/>
              </a:rPr>
              <a:t>1</a:t>
            </a:r>
            <a:endParaRPr sz="3000" b="1">
              <a:solidFill>
                <a:schemeClr val="dk1"/>
              </a:solidFill>
              <a:latin typeface="Montserrat"/>
              <a:ea typeface="Montserrat"/>
              <a:cs typeface="Montserrat"/>
              <a:sym typeface="Montserrat"/>
            </a:endParaRPr>
          </a:p>
        </p:txBody>
      </p:sp>
      <p:grpSp>
        <p:nvGrpSpPr>
          <p:cNvPr id="1151" name="Google Shape;1151;p43"/>
          <p:cNvGrpSpPr/>
          <p:nvPr/>
        </p:nvGrpSpPr>
        <p:grpSpPr>
          <a:xfrm>
            <a:off x="713329" y="2498572"/>
            <a:ext cx="289868" cy="852000"/>
            <a:chOff x="456616" y="2161476"/>
            <a:chExt cx="289868" cy="852000"/>
          </a:xfrm>
        </p:grpSpPr>
        <p:sp>
          <p:nvSpPr>
            <p:cNvPr id="1152" name="Google Shape;1152;p43"/>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3"/>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3"/>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3"/>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3"/>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7" name="Google Shape;1147;p43"/>
          <p:cNvSpPr/>
          <p:nvPr/>
        </p:nvSpPr>
        <p:spPr>
          <a:xfrm>
            <a:off x="3097325" y="2445619"/>
            <a:ext cx="970800" cy="970800"/>
          </a:xfrm>
          <a:prstGeom prst="rect">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1"/>
                </a:solidFill>
                <a:latin typeface="Montserrat"/>
                <a:ea typeface="Montserrat"/>
                <a:cs typeface="Montserrat"/>
                <a:sym typeface="Montserrat"/>
              </a:rPr>
              <a:t>2</a:t>
            </a:r>
            <a:endParaRPr sz="3000" b="1">
              <a:solidFill>
                <a:schemeClr val="dk1"/>
              </a:solidFill>
              <a:latin typeface="Montserrat"/>
              <a:ea typeface="Montserrat"/>
              <a:cs typeface="Montserrat"/>
              <a:sym typeface="Montserrat"/>
            </a:endParaRPr>
          </a:p>
        </p:txBody>
      </p:sp>
      <p:grpSp>
        <p:nvGrpSpPr>
          <p:cNvPr id="1157" name="Google Shape;1157;p43"/>
          <p:cNvGrpSpPr/>
          <p:nvPr/>
        </p:nvGrpSpPr>
        <p:grpSpPr>
          <a:xfrm rot="-5400000">
            <a:off x="3437791" y="3431123"/>
            <a:ext cx="289868" cy="852000"/>
            <a:chOff x="456616" y="2161476"/>
            <a:chExt cx="289868" cy="852000"/>
          </a:xfrm>
        </p:grpSpPr>
        <p:sp>
          <p:nvSpPr>
            <p:cNvPr id="1158" name="Google Shape;1158;p43"/>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3"/>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3"/>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3"/>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3"/>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4" name="Google Shape;1144;p43"/>
          <p:cNvSpPr/>
          <p:nvPr/>
        </p:nvSpPr>
        <p:spPr>
          <a:xfrm>
            <a:off x="5075850" y="2445619"/>
            <a:ext cx="970800" cy="970800"/>
          </a:xfrm>
          <a:prstGeom prst="rect">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1"/>
                </a:solidFill>
                <a:latin typeface="Montserrat"/>
                <a:ea typeface="Montserrat"/>
                <a:cs typeface="Montserrat"/>
                <a:sym typeface="Montserrat"/>
              </a:rPr>
              <a:t>3</a:t>
            </a:r>
            <a:endParaRPr sz="3000" b="1">
              <a:solidFill>
                <a:schemeClr val="dk1"/>
              </a:solidFill>
              <a:latin typeface="Montserrat"/>
              <a:ea typeface="Montserrat"/>
              <a:cs typeface="Montserrat"/>
              <a:sym typeface="Montserrat"/>
            </a:endParaRPr>
          </a:p>
        </p:txBody>
      </p:sp>
      <p:grpSp>
        <p:nvGrpSpPr>
          <p:cNvPr id="1163" name="Google Shape;1163;p43"/>
          <p:cNvGrpSpPr/>
          <p:nvPr/>
        </p:nvGrpSpPr>
        <p:grpSpPr>
          <a:xfrm rot="5400000">
            <a:off x="5416316" y="1575572"/>
            <a:ext cx="289868" cy="852000"/>
            <a:chOff x="456616" y="2161476"/>
            <a:chExt cx="289868" cy="852000"/>
          </a:xfrm>
        </p:grpSpPr>
        <p:sp>
          <p:nvSpPr>
            <p:cNvPr id="1164" name="Google Shape;1164;p43"/>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3"/>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3"/>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3"/>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3"/>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 name="Google Shape;1145;p43"/>
          <p:cNvSpPr/>
          <p:nvPr/>
        </p:nvSpPr>
        <p:spPr>
          <a:xfrm flipH="1">
            <a:off x="6901978" y="2445619"/>
            <a:ext cx="970800" cy="970800"/>
          </a:xfrm>
          <a:prstGeom prst="rect">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1"/>
                </a:solidFill>
                <a:latin typeface="Montserrat"/>
                <a:ea typeface="Montserrat"/>
                <a:cs typeface="Montserrat"/>
                <a:sym typeface="Montserrat"/>
              </a:rPr>
              <a:t>4</a:t>
            </a:r>
            <a:endParaRPr sz="3000" b="1">
              <a:solidFill>
                <a:schemeClr val="dk1"/>
              </a:solidFill>
              <a:latin typeface="Montserrat"/>
              <a:ea typeface="Montserrat"/>
              <a:cs typeface="Montserrat"/>
              <a:sym typeface="Montserrat"/>
            </a:endParaRPr>
          </a:p>
        </p:txBody>
      </p:sp>
      <p:grpSp>
        <p:nvGrpSpPr>
          <p:cNvPr id="1169" name="Google Shape;1169;p43"/>
          <p:cNvGrpSpPr/>
          <p:nvPr/>
        </p:nvGrpSpPr>
        <p:grpSpPr>
          <a:xfrm flipH="1">
            <a:off x="8140807" y="2498572"/>
            <a:ext cx="289868" cy="852000"/>
            <a:chOff x="456616" y="2161476"/>
            <a:chExt cx="289868" cy="852000"/>
          </a:xfrm>
        </p:grpSpPr>
        <p:sp>
          <p:nvSpPr>
            <p:cNvPr id="1170" name="Google Shape;1170;p43"/>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3"/>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3"/>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3"/>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3"/>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5" name="Google Shape;1175;p43"/>
          <p:cNvSpPr txBox="1">
            <a:spLocks noGrp="1"/>
          </p:cNvSpPr>
          <p:nvPr>
            <p:ph type="title" idx="4294967295"/>
          </p:nvPr>
        </p:nvSpPr>
        <p:spPr>
          <a:xfrm>
            <a:off x="529583" y="3597312"/>
            <a:ext cx="2536695" cy="120750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b="0" dirty="0"/>
              <a:t>Create a table with the main statistics for the variable BMI grouped by AGECLASS and sex.</a:t>
            </a:r>
            <a:br>
              <a:rPr lang="en" sz="1400" b="0" dirty="0"/>
            </a:br>
            <a:r>
              <a:rPr lang="en" sz="1400" b="0" dirty="0"/>
              <a:t>Then a two way table of AGECLASS and sex.</a:t>
            </a:r>
            <a:endParaRPr sz="1400" b="0" dirty="0"/>
          </a:p>
        </p:txBody>
      </p:sp>
      <p:sp>
        <p:nvSpPr>
          <p:cNvPr id="1177" name="Google Shape;1177;p43"/>
          <p:cNvSpPr txBox="1">
            <a:spLocks noGrp="1"/>
          </p:cNvSpPr>
          <p:nvPr>
            <p:ph type="title" idx="4294967295"/>
          </p:nvPr>
        </p:nvSpPr>
        <p:spPr>
          <a:xfrm>
            <a:off x="2581474" y="1017601"/>
            <a:ext cx="2165499" cy="12428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1400" b="0" dirty="0"/>
              <a:t>Create a report </a:t>
            </a:r>
            <a:r>
              <a:rPr lang="it-IT" sz="1400" b="0" dirty="0" err="1"/>
              <a:t>that</a:t>
            </a:r>
            <a:r>
              <a:rPr lang="it-IT" sz="1400" b="0" dirty="0"/>
              <a:t> shows </a:t>
            </a:r>
            <a:r>
              <a:rPr lang="it-IT" sz="1400" b="0" dirty="0" err="1"/>
              <a:t>mean</a:t>
            </a:r>
            <a:r>
              <a:rPr lang="it-IT" sz="1400" b="0" dirty="0"/>
              <a:t>, min and max of BMI for the first </a:t>
            </a:r>
            <a:r>
              <a:rPr lang="it-IT" sz="1400" b="0" dirty="0" err="1"/>
              <a:t>two</a:t>
            </a:r>
            <a:r>
              <a:rPr lang="it-IT" sz="1400" b="0" dirty="0"/>
              <a:t> classes of age </a:t>
            </a:r>
            <a:r>
              <a:rPr lang="it-IT" sz="1400" b="0" dirty="0" err="1"/>
              <a:t>grouped</a:t>
            </a:r>
            <a:r>
              <a:rPr lang="it-IT" sz="1400" b="0" dirty="0"/>
              <a:t> by sex </a:t>
            </a:r>
            <a:endParaRPr sz="1400" b="0" dirty="0"/>
          </a:p>
        </p:txBody>
      </p:sp>
      <p:sp>
        <p:nvSpPr>
          <p:cNvPr id="1179" name="Google Shape;1179;p43"/>
          <p:cNvSpPr txBox="1">
            <a:spLocks noGrp="1"/>
          </p:cNvSpPr>
          <p:nvPr>
            <p:ph type="title" idx="4294967295"/>
          </p:nvPr>
        </p:nvSpPr>
        <p:spPr>
          <a:xfrm>
            <a:off x="4400351" y="3635742"/>
            <a:ext cx="2329633" cy="90250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1400" b="0" dirty="0"/>
              <a:t>Make a report </a:t>
            </a:r>
            <a:r>
              <a:rPr lang="it-IT" sz="1400" b="0" dirty="0" err="1"/>
              <a:t>that</a:t>
            </a:r>
            <a:r>
              <a:rPr lang="it-IT" sz="1400" b="0" dirty="0"/>
              <a:t> shows the </a:t>
            </a:r>
            <a:r>
              <a:rPr lang="it-IT" sz="1400" b="0" i="1" dirty="0" err="1"/>
              <a:t>Population</a:t>
            </a:r>
            <a:r>
              <a:rPr lang="it-IT" sz="1400" b="0" i="1" dirty="0"/>
              <a:t> </a:t>
            </a:r>
            <a:r>
              <a:rPr lang="it-IT" sz="1400" b="0" i="1" dirty="0" err="1"/>
              <a:t>at</a:t>
            </a:r>
            <a:r>
              <a:rPr lang="it-IT" sz="1400" b="0" i="1" dirty="0"/>
              <a:t> risk of a </a:t>
            </a:r>
            <a:r>
              <a:rPr lang="it-IT" sz="1400" b="0" i="1" dirty="0" err="1"/>
              <a:t>cardiovascular</a:t>
            </a:r>
            <a:r>
              <a:rPr lang="it-IT" sz="1400" b="0" i="1" dirty="0"/>
              <a:t> </a:t>
            </a:r>
            <a:r>
              <a:rPr lang="it-IT" sz="1400" b="0" i="1" dirty="0" err="1"/>
              <a:t>disease</a:t>
            </a:r>
            <a:endParaRPr sz="1400" b="0" dirty="0"/>
          </a:p>
        </p:txBody>
      </p:sp>
      <p:sp>
        <p:nvSpPr>
          <p:cNvPr id="1181" name="Google Shape;1181;p43"/>
          <p:cNvSpPr txBox="1">
            <a:spLocks noGrp="1"/>
          </p:cNvSpPr>
          <p:nvPr>
            <p:ph type="title" idx="4294967295"/>
          </p:nvPr>
        </p:nvSpPr>
        <p:spPr>
          <a:xfrm>
            <a:off x="6375527" y="1006767"/>
            <a:ext cx="2175491" cy="145548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1400" b="0" dirty="0" err="1"/>
              <a:t>Calculate</a:t>
            </a:r>
            <a:r>
              <a:rPr lang="it-IT" sz="1400" b="0" dirty="0"/>
              <a:t> an appropriate </a:t>
            </a:r>
            <a:r>
              <a:rPr lang="it-IT" sz="1400" b="0" dirty="0" err="1"/>
              <a:t>statistical</a:t>
            </a:r>
            <a:r>
              <a:rPr lang="it-IT" sz="1400" b="0" dirty="0"/>
              <a:t> test to </a:t>
            </a:r>
            <a:r>
              <a:rPr lang="it-IT" sz="1400" b="0" dirty="0" err="1"/>
              <a:t>analyze</a:t>
            </a:r>
            <a:r>
              <a:rPr lang="it-IT" sz="1400" b="0" dirty="0"/>
              <a:t> the </a:t>
            </a:r>
            <a:r>
              <a:rPr lang="it-IT" sz="1400" b="0" dirty="0" err="1"/>
              <a:t>relationship</a:t>
            </a:r>
            <a:r>
              <a:rPr lang="it-IT" sz="1400" b="0" dirty="0"/>
              <a:t> </a:t>
            </a:r>
            <a:r>
              <a:rPr lang="it-IT" sz="1400" b="0" dirty="0" err="1"/>
              <a:t>between</a:t>
            </a:r>
            <a:r>
              <a:rPr lang="it-IT" sz="1400" b="0" dirty="0"/>
              <a:t> BMICLASSES and AGECLASSES</a:t>
            </a:r>
            <a:endParaRPr sz="1400" b="0" dirty="0"/>
          </a:p>
        </p:txBody>
      </p:sp>
      <p:sp>
        <p:nvSpPr>
          <p:cNvPr id="2" name="CasellaDiTesto 1">
            <a:extLst>
              <a:ext uri="{FF2B5EF4-FFF2-40B4-BE49-F238E27FC236}">
                <a16:creationId xmlns:a16="http://schemas.microsoft.com/office/drawing/2014/main" id="{A96FDA56-DAA4-40E4-B41E-E5691411C10C}"/>
              </a:ext>
            </a:extLst>
          </p:cNvPr>
          <p:cNvSpPr txBox="1"/>
          <p:nvPr/>
        </p:nvSpPr>
        <p:spPr>
          <a:xfrm>
            <a:off x="665963" y="1251822"/>
            <a:ext cx="2028874" cy="1015663"/>
          </a:xfrm>
          <a:prstGeom prst="rect">
            <a:avLst/>
          </a:prstGeom>
          <a:noFill/>
        </p:spPr>
        <p:txBody>
          <a:bodyPr wrap="square" rtlCol="0">
            <a:spAutoFit/>
          </a:bodyPr>
          <a:lstStyle/>
          <a:p>
            <a:r>
              <a:rPr lang="it-IT" sz="2000" dirty="0">
                <a:solidFill>
                  <a:schemeClr val="tx1"/>
                </a:solidFill>
                <a:latin typeface="Source Sans Pro" panose="020B0503030403020204" pitchFamily="34" charset="0"/>
                <a:ea typeface="Source Sans Pro" panose="020B0503030403020204" pitchFamily="34" charset="0"/>
              </a:rPr>
              <a:t>For </a:t>
            </a:r>
            <a:r>
              <a:rPr lang="it-IT" sz="2000" dirty="0" err="1">
                <a:solidFill>
                  <a:schemeClr val="tx1"/>
                </a:solidFill>
                <a:latin typeface="Source Sans Pro" panose="020B0503030403020204" pitchFamily="34" charset="0"/>
                <a:ea typeface="Source Sans Pro" panose="020B0503030403020204" pitchFamily="34" charset="0"/>
              </a:rPr>
              <a:t>our</a:t>
            </a:r>
            <a:r>
              <a:rPr lang="it-IT" sz="2000" dirty="0">
                <a:solidFill>
                  <a:schemeClr val="tx1"/>
                </a:solidFill>
                <a:latin typeface="Source Sans Pro" panose="020B0503030403020204" pitchFamily="34" charset="0"/>
                <a:ea typeface="Source Sans Pro" panose="020B0503030403020204" pitchFamily="34" charset="0"/>
              </a:rPr>
              <a:t> project </a:t>
            </a:r>
            <a:r>
              <a:rPr lang="it-IT" sz="2000" dirty="0" err="1">
                <a:solidFill>
                  <a:schemeClr val="tx1"/>
                </a:solidFill>
                <a:latin typeface="Source Sans Pro" panose="020B0503030403020204" pitchFamily="34" charset="0"/>
                <a:ea typeface="Source Sans Pro" panose="020B0503030403020204" pitchFamily="34" charset="0"/>
              </a:rPr>
              <a:t>we</a:t>
            </a:r>
            <a:r>
              <a:rPr lang="it-IT" sz="2000" dirty="0">
                <a:solidFill>
                  <a:schemeClr val="tx1"/>
                </a:solidFill>
                <a:latin typeface="Source Sans Pro" panose="020B0503030403020204" pitchFamily="34" charset="0"/>
                <a:ea typeface="Source Sans Pro" panose="020B0503030403020204" pitchFamily="34" charset="0"/>
              </a:rPr>
              <a:t> </a:t>
            </a:r>
            <a:r>
              <a:rPr lang="it-IT" sz="2000" dirty="0" err="1">
                <a:solidFill>
                  <a:schemeClr val="tx1"/>
                </a:solidFill>
                <a:latin typeface="Source Sans Pro" panose="020B0503030403020204" pitchFamily="34" charset="0"/>
                <a:ea typeface="Source Sans Pro" panose="020B0503030403020204" pitchFamily="34" charset="0"/>
              </a:rPr>
              <a:t>have</a:t>
            </a:r>
            <a:r>
              <a:rPr lang="it-IT" sz="2000" dirty="0">
                <a:solidFill>
                  <a:schemeClr val="tx1"/>
                </a:solidFill>
                <a:latin typeface="Source Sans Pro" panose="020B0503030403020204" pitchFamily="34" charset="0"/>
                <a:ea typeface="Source Sans Pro" panose="020B0503030403020204" pitchFamily="34" charset="0"/>
              </a:rPr>
              <a:t> </a:t>
            </a:r>
            <a:r>
              <a:rPr lang="it-IT" sz="2000" dirty="0" err="1">
                <a:solidFill>
                  <a:schemeClr val="tx1"/>
                </a:solidFill>
                <a:latin typeface="Source Sans Pro" panose="020B0503030403020204" pitchFamily="34" charset="0"/>
                <a:ea typeface="Source Sans Pro" panose="020B0503030403020204" pitchFamily="34" charset="0"/>
              </a:rPr>
              <a:t>been</a:t>
            </a:r>
            <a:r>
              <a:rPr lang="it-IT" sz="2000" dirty="0">
                <a:solidFill>
                  <a:schemeClr val="tx1"/>
                </a:solidFill>
                <a:latin typeface="Source Sans Pro" panose="020B0503030403020204" pitchFamily="34" charset="0"/>
                <a:ea typeface="Source Sans Pro" panose="020B0503030403020204" pitchFamily="34" charset="0"/>
              </a:rPr>
              <a:t> </a:t>
            </a:r>
            <a:r>
              <a:rPr lang="it-IT" sz="2000" dirty="0" err="1">
                <a:solidFill>
                  <a:schemeClr val="tx1"/>
                </a:solidFill>
                <a:latin typeface="Source Sans Pro" panose="020B0503030403020204" pitchFamily="34" charset="0"/>
                <a:ea typeface="Source Sans Pro" panose="020B0503030403020204" pitchFamily="34" charset="0"/>
              </a:rPr>
              <a:t>asked</a:t>
            </a:r>
            <a:r>
              <a:rPr lang="it-IT" sz="2000" dirty="0">
                <a:solidFill>
                  <a:schemeClr val="tx1"/>
                </a:solidFill>
                <a:latin typeface="Source Sans Pro" panose="020B0503030403020204" pitchFamily="34" charset="0"/>
                <a:ea typeface="Source Sans Pro" panose="020B0503030403020204" pitchFamily="34" charset="0"/>
              </a:rPr>
              <a:t> to:</a:t>
            </a:r>
          </a:p>
        </p:txBody>
      </p:sp>
    </p:spTree>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1019</TotalTime>
  <Words>1685</Words>
  <Application>Microsoft Office PowerPoint</Application>
  <PresentationFormat>Presentazione su schermo (16:9)</PresentationFormat>
  <Paragraphs>184</Paragraphs>
  <Slides>23</Slides>
  <Notes>23</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23</vt:i4>
      </vt:variant>
    </vt:vector>
  </HeadingPairs>
  <TitlesOfParts>
    <vt:vector size="32" baseType="lpstr">
      <vt:lpstr>Arial</vt:lpstr>
      <vt:lpstr>Lato</vt:lpstr>
      <vt:lpstr>Wingdings</vt:lpstr>
      <vt:lpstr>Source Sans Pro</vt:lpstr>
      <vt:lpstr>Josefin Slab SemiBold</vt:lpstr>
      <vt:lpstr>Montserrat</vt:lpstr>
      <vt:lpstr>Raleway</vt:lpstr>
      <vt:lpstr>Courier New</vt:lpstr>
      <vt:lpstr>Electronic Circuit Style CV by Slidesgo</vt:lpstr>
      <vt:lpstr>Project 23</vt:lpstr>
      <vt:lpstr>AIM</vt:lpstr>
      <vt:lpstr>AIM</vt:lpstr>
      <vt:lpstr>DATA</vt:lpstr>
      <vt:lpstr>SAS CODE</vt:lpstr>
      <vt:lpstr>Importing data</vt:lpstr>
      <vt:lpstr>Data transformation</vt:lpstr>
      <vt:lpstr>Data transformation</vt:lpstr>
      <vt:lpstr>Report</vt:lpstr>
      <vt:lpstr>The main statistics needed were mean, standard deviation, median, first and third quartile</vt:lpstr>
      <vt:lpstr>The two-way table must have as variables AGECLASS and sex  </vt:lpstr>
      <vt:lpstr>In this case we need to work with the output of the proc means and the transpose the table. Then we need to modify some formats to make the table more readable.</vt:lpstr>
      <vt:lpstr>The proc sort is necessary to sort by the two variables by which we will then transpose  the datas </vt:lpstr>
      <vt:lpstr>Once we have transposed the data we need to create new format to make them easy to read in our report</vt:lpstr>
      <vt:lpstr>The population at risk of cardiovascular disease is intended as the male patients with more than 60 years and a value of BMI greater then the mean for males</vt:lpstr>
      <vt:lpstr>The statistical test which is more appropriate to analyize the relation between the classes of BMI and the classes of age is the Chi-squared Test.</vt:lpstr>
      <vt:lpstr>RESULTS</vt:lpstr>
      <vt:lpstr>The proc means and  the proc freq have results:</vt:lpstr>
      <vt:lpstr>All our transformation lead to a table that groups by AGECLASS, sex and Stats.</vt:lpstr>
      <vt:lpstr>The patients at risk of caridiovascular disease are:</vt:lpstr>
      <vt:lpstr>The Chi-Squared Statistical Test has result:</vt:lpstr>
      <vt:lpstr>From the two tables we can observe  that:</vt:lpstr>
      <vt:lpstr>Thanks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23</dc:title>
  <dc:creator>Utente</dc:creator>
  <cp:lastModifiedBy>Giovanni Esposito</cp:lastModifiedBy>
  <cp:revision>16</cp:revision>
  <dcterms:modified xsi:type="dcterms:W3CDTF">2022-01-10T10:47:32Z</dcterms:modified>
</cp:coreProperties>
</file>