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9" r:id="rId2"/>
    <p:sldId id="256" r:id="rId3"/>
    <p:sldId id="271" r:id="rId4"/>
    <p:sldId id="277" r:id="rId5"/>
    <p:sldId id="278" r:id="rId6"/>
    <p:sldId id="287" r:id="rId7"/>
    <p:sldId id="286" r:id="rId8"/>
    <p:sldId id="282" r:id="rId9"/>
    <p:sldId id="283" r:id="rId10"/>
    <p:sldId id="285" r:id="rId11"/>
    <p:sldId id="292" r:id="rId12"/>
    <p:sldId id="291" r:id="rId13"/>
    <p:sldId id="290" r:id="rId14"/>
    <p:sldId id="289" r:id="rId15"/>
    <p:sldId id="298" r:id="rId16"/>
    <p:sldId id="296" r:id="rId17"/>
    <p:sldId id="295" r:id="rId18"/>
    <p:sldId id="294" r:id="rId19"/>
    <p:sldId id="293" r:id="rId20"/>
    <p:sldId id="267" r:id="rId21"/>
    <p:sldId id="270" r:id="rId22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C5164-A36B-4912-A746-635C59683C81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AC40-F905-4F67-BDF8-6F492B8C0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CBF0-69C4-9E5D-A4C9-C5C6F6B0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2E2FD-A716-1909-EAFB-78774EE1E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66102-DD68-65BB-FE5E-D7737DE4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E27B-ABBF-4BC4-0213-7F1B60ED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DC14E-1476-E626-E296-98681404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48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61291-6FAC-60C5-9B4A-E2191505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E9C96-2AEC-1305-CEBD-061E08594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41025-3FC0-C5C7-53B8-1D8BCE6A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1099E-C0F2-7BE1-9F86-B928A59E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B312A-FA92-9B71-9EE6-4C5094DE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54D279-457E-6A67-EA9F-F51D68A86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88785-2A2E-1BA4-333F-044E9B69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2B696-A1AA-8538-68FF-3414B03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AB34B-C61D-4FCA-BFC2-CC3BEDDC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EAE5A-FAA1-A390-C92B-B0FE5B8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8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C1744-4D00-2389-9B92-0559881D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3A30B-1DB4-7FA6-2E97-3E89A49C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7E718-764C-043F-9026-58C08974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ADC8E-DE26-267D-7CAA-0DABF7FC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FEC52-E498-7750-8433-86ECBDE6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5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CDB59-8706-D7C3-E1ED-28D125D6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9CB32-D02B-9D1C-9D9C-E2D72599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C65ED-09AD-378A-973B-20C6D338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9F08D-A9D8-FA57-12D9-1B8617DE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C9521-0F3E-2431-301F-B4132E09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1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67287-8263-0268-8FD7-D2EC5FEB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D951D-CC6E-B29F-833A-7240963B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A9132-8DDB-F90B-465A-FE91B1C7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5EDBD-8EA5-6EF2-6019-31A3EE50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ABD21-3257-9436-8BAB-E5477761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0BFBD-1218-5029-0CA2-FAD6559D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8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ACD17-E019-56BB-8BB1-8319297E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D1A4-4DFA-F436-E4F0-C3C228F6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B48CB-2949-7148-A6C7-591B8530F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8F4C63-9FB6-626D-1F41-891EA5BF3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8F58-3716-98D5-4D0C-368CA333C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9B83E-0CCD-E629-E816-8611BA99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A2D87E-44F1-B941-2484-30386B93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6E6E7A-6D60-A079-B614-D2651478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0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BE900-D1ED-7463-DE21-323E5DB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3F7D5A-AD07-0550-7291-6C836CBC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28D37F-7E2C-F483-7450-F6995E0C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2B93D-1B1C-1C48-EF5D-49EFD68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02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691839-3A0B-09C3-80D6-6612FF29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1777D2-3A4D-2BF0-C672-A958DE8F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5394A-4E2B-8303-067C-34946EDA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8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E908A-0285-FE2B-DC76-9813935B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10EC0-D4EC-43CA-7F78-977D0491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74BD7-6204-5160-1BF1-79F44E07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9856B-6163-B94C-889E-4E37D19F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901D4-B1EE-F17E-74F0-C7CD233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152E2-9921-15B6-6516-AF1FB35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29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D8A15-714C-3D7B-50F1-6DFA984A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993AD-0BAC-57B5-5E8F-C26F9D5BE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F958F3-B350-821E-AF87-3FA83EAFA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83C6E-747C-B6CA-C557-BEAB0CFC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6737C-84A8-29DE-D83D-1C2854E6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C67FC-C335-8E17-B06B-D9B4CCB5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0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B68D4C-6744-D0FA-659B-87A6CCFF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1665E-5F85-C123-C746-61D63958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7177F-8089-2EC2-13E9-125CABFF9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31E2-30D3-4684-BEBF-609F38EB65D0}" type="datetimeFigureOut">
              <a:rPr lang="ko-KR" altLang="en-US" smtClean="0"/>
              <a:t>2022-09-30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7704B-1207-30D2-3B4C-B1EA16CA6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61B4A-F537-35FE-77AE-10931A65E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0FE4-315F-48D6-9345-F985940160C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49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71bf0ab700d81ef37c88088d1bc6b24">
            <a:extLst>
              <a:ext uri="{FF2B5EF4-FFF2-40B4-BE49-F238E27FC236}">
                <a16:creationId xmlns:a16="http://schemas.microsoft.com/office/drawing/2014/main" id="{3552D8D2-9EB6-6758-23AF-FCE7EE6B8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037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158CB-EE95-91FB-CF59-EF8445E793D6}"/>
              </a:ext>
            </a:extLst>
          </p:cNvPr>
          <p:cNvSpPr txBox="1"/>
          <p:nvPr/>
        </p:nvSpPr>
        <p:spPr>
          <a:xfrm>
            <a:off x="550949" y="4379422"/>
            <a:ext cx="784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SECTION2 PROJECT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6741C-17AD-33E2-2EBB-B2FFF7E37971}"/>
              </a:ext>
            </a:extLst>
          </p:cNvPr>
          <p:cNvSpPr txBox="1"/>
          <p:nvPr/>
        </p:nvSpPr>
        <p:spPr>
          <a:xfrm>
            <a:off x="-769851" y="5204922"/>
            <a:ext cx="701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HONG YOUNGSHIN</a:t>
            </a:r>
          </a:p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2022.08.29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1C7555-BDC8-1D4D-6EF6-8BCD8AA52A56}"/>
              </a:ext>
            </a:extLst>
          </p:cNvPr>
          <p:cNvCxnSpPr>
            <a:cxnSpLocks/>
          </p:cNvCxnSpPr>
          <p:nvPr/>
        </p:nvCxnSpPr>
        <p:spPr>
          <a:xfrm>
            <a:off x="673100" y="5029200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5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6AA484-02B6-007B-6A09-6C9436FD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00" y="0"/>
            <a:ext cx="803472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6ECA1-54F5-21DB-7B8C-FD29A889880F}"/>
              </a:ext>
            </a:extLst>
          </p:cNvPr>
          <p:cNvSpPr txBox="1"/>
          <p:nvPr/>
        </p:nvSpPr>
        <p:spPr>
          <a:xfrm>
            <a:off x="274320" y="173736"/>
            <a:ext cx="213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범주형 자료 분석</a:t>
            </a:r>
          </a:p>
        </p:txBody>
      </p:sp>
    </p:spTree>
    <p:extLst>
      <p:ext uri="{BB962C8B-B14F-4D97-AF65-F5344CB8AC3E}">
        <p14:creationId xmlns:p14="http://schemas.microsoft.com/office/powerpoint/2010/main" val="20214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5846B5-9ACB-8691-2334-9163A309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4" y="1316736"/>
            <a:ext cx="4916020" cy="3645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EEBEAC-10F0-4BBE-B10F-11A4579F7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41" y="1238532"/>
            <a:ext cx="4839803" cy="48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4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6D5098-1FC3-1853-7F59-3012CF404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8" y="566928"/>
            <a:ext cx="9885737" cy="5998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A4396-2B9E-BB54-6FA9-C539C3EAD3F3}"/>
              </a:ext>
            </a:extLst>
          </p:cNvPr>
          <p:cNvSpPr txBox="1"/>
          <p:nvPr/>
        </p:nvSpPr>
        <p:spPr>
          <a:xfrm>
            <a:off x="310896" y="118872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 처리 전 </a:t>
            </a:r>
            <a:r>
              <a:rPr lang="en-US" altLang="ko-KR" dirty="0"/>
              <a:t>Box plot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3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9B4E66-192B-3F4C-3868-C3CA843D8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613085"/>
            <a:ext cx="10338416" cy="6244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3D27E6-F4C2-49D8-9AFE-099608C99D4C}"/>
              </a:ext>
            </a:extLst>
          </p:cNvPr>
          <p:cNvSpPr txBox="1"/>
          <p:nvPr/>
        </p:nvSpPr>
        <p:spPr>
          <a:xfrm>
            <a:off x="310896" y="118872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 처리 후 </a:t>
            </a:r>
            <a:r>
              <a:rPr lang="en-US" altLang="ko-KR" dirty="0"/>
              <a:t>Box plot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70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BE67014-0AE1-AAD2-C05D-2E6BBD427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4238625"/>
            <a:ext cx="3440651" cy="151447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B5B512-30D5-A2E8-8755-62B9398A078D}"/>
              </a:ext>
            </a:extLst>
          </p:cNvPr>
          <p:cNvCxnSpPr>
            <a:cxnSpLocks/>
          </p:cNvCxnSpPr>
          <p:nvPr/>
        </p:nvCxnSpPr>
        <p:spPr>
          <a:xfrm>
            <a:off x="0" y="476250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96EFE-1D67-06F3-1DA5-CA36E2FB596E}"/>
              </a:ext>
            </a:extLst>
          </p:cNvPr>
          <p:cNvSpPr txBox="1"/>
          <p:nvPr/>
        </p:nvSpPr>
        <p:spPr>
          <a:xfrm>
            <a:off x="128016" y="0"/>
            <a:ext cx="38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학습</a:t>
            </a:r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46C9082C-ED99-0D78-5997-C8C342A7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49900"/>
              </p:ext>
            </p:extLst>
          </p:nvPr>
        </p:nvGraphicFramePr>
        <p:xfrm>
          <a:off x="295275" y="1014183"/>
          <a:ext cx="10229850" cy="214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0">
                  <a:extLst>
                    <a:ext uri="{9D8B030D-6E8A-4147-A177-3AD203B41FA5}">
                      <a16:colId xmlns:a16="http://schemas.microsoft.com/office/drawing/2014/main" val="3913173172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868754507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840499367"/>
                    </a:ext>
                  </a:extLst>
                </a:gridCol>
              </a:tblGrid>
              <a:tr h="394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로지스틱회귀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랜덤포레스트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70059"/>
                  </a:ext>
                </a:extLst>
              </a:tr>
              <a:tr h="17494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8697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4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8F40E62-668E-1119-72C5-33F545B5E36E}"/>
              </a:ext>
            </a:extLst>
          </p:cNvPr>
          <p:cNvGrpSpPr/>
          <p:nvPr/>
        </p:nvGrpSpPr>
        <p:grpSpPr>
          <a:xfrm>
            <a:off x="0" y="779335"/>
            <a:ext cx="12192000" cy="982959"/>
            <a:chOff x="300000" y="2142903"/>
            <a:chExt cx="12192000" cy="9829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CBC15B7-7166-C911-76D1-10EF5B31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00" y="2142903"/>
              <a:ext cx="12192000" cy="98295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61AAD5-3AA8-D355-35E5-EE2EA2EB1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00" y="2714318"/>
              <a:ext cx="12192000" cy="411544"/>
            </a:xfrm>
            <a:prstGeom prst="rect">
              <a:avLst/>
            </a:prstGeom>
          </p:spPr>
        </p:pic>
      </p:grp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B97E8E8-BACB-BA1C-EDBE-F73F1977A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95784"/>
            <a:ext cx="7170241" cy="1504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E6201-A3D2-F080-6628-5DF7C402634E}"/>
              </a:ext>
            </a:extLst>
          </p:cNvPr>
          <p:cNvSpPr txBox="1"/>
          <p:nvPr/>
        </p:nvSpPr>
        <p:spPr>
          <a:xfrm>
            <a:off x="85725" y="219076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 튜닝 후 모델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04A7A-D303-8CAD-AA8C-7CF41284BBB6}"/>
              </a:ext>
            </a:extLst>
          </p:cNvPr>
          <p:cNvSpPr txBox="1"/>
          <p:nvPr/>
        </p:nvSpPr>
        <p:spPr>
          <a:xfrm>
            <a:off x="0" y="2972914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모델 스코어</a:t>
            </a:r>
            <a:r>
              <a:rPr lang="en-US" altLang="ko-KR" dirty="0"/>
              <a:t>(Test Score)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57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8DACD0-6F85-BB11-C90A-0B22B9E1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9" y="1219086"/>
            <a:ext cx="5932251" cy="3353564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0A5A034-B4A9-4E59-07A1-A106CA4E8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65" y="1219086"/>
            <a:ext cx="3353268" cy="3553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8B0E3-5540-3B85-9165-ABEAC528D407}"/>
              </a:ext>
            </a:extLst>
          </p:cNvPr>
          <p:cNvSpPr txBox="1"/>
          <p:nvPr/>
        </p:nvSpPr>
        <p:spPr>
          <a:xfrm>
            <a:off x="514350" y="49530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순열 중요도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41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98D839-DB85-EC34-10B0-EE7FC324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1" y="0"/>
            <a:ext cx="10783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8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A7313D-E037-9D94-C306-0D4A0DF32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7" y="0"/>
            <a:ext cx="11104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3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E00A4A-F637-5F6C-D862-4B8751CE1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13" y="-114300"/>
            <a:ext cx="9135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5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471bf0ab700d81ef37c88088d1bc6b24">
            <a:extLst>
              <a:ext uri="{FF2B5EF4-FFF2-40B4-BE49-F238E27FC236}">
                <a16:creationId xmlns:a16="http://schemas.microsoft.com/office/drawing/2014/main" id="{9EBECDB9-987C-A7D9-B184-D85513120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037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A33679-4A92-76B8-A139-59607A86AB4C}"/>
              </a:ext>
            </a:extLst>
          </p:cNvPr>
          <p:cNvSpPr txBox="1"/>
          <p:nvPr/>
        </p:nvSpPr>
        <p:spPr>
          <a:xfrm>
            <a:off x="716049" y="2106122"/>
            <a:ext cx="7847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머신러닝을</a:t>
            </a:r>
            <a:r>
              <a:rPr lang="ko-KR" altLang="en-US" sz="2800" b="1" dirty="0">
                <a:solidFill>
                  <a:schemeClr val="bg1"/>
                </a:solidFill>
              </a:rPr>
              <a:t> 활용한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ko-KR" altLang="en-US" sz="2800" b="1" dirty="0">
                <a:solidFill>
                  <a:schemeClr val="bg1"/>
                </a:solidFill>
              </a:rPr>
              <a:t>고객 이탈 예측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6C47F-89E6-FC09-A28A-359132BB2A0A}"/>
              </a:ext>
            </a:extLst>
          </p:cNvPr>
          <p:cNvSpPr txBox="1"/>
          <p:nvPr/>
        </p:nvSpPr>
        <p:spPr>
          <a:xfrm>
            <a:off x="6644525" y="1892300"/>
            <a:ext cx="5202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문제 정의 및 가설 설정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데이터 </a:t>
            </a:r>
            <a:r>
              <a:rPr lang="ko-KR" altLang="en-US" sz="2400" dirty="0" err="1">
                <a:solidFill>
                  <a:schemeClr val="bg1"/>
                </a:solidFill>
              </a:rPr>
              <a:t>전처리</a:t>
            </a:r>
            <a:r>
              <a:rPr lang="en-US" altLang="ko-KR" sz="2400" dirty="0">
                <a:solidFill>
                  <a:schemeClr val="bg1"/>
                </a:solidFill>
              </a:rPr>
              <a:t>, EDA, </a:t>
            </a:r>
            <a:r>
              <a:rPr lang="ko-KR" altLang="en-US" sz="2400" dirty="0">
                <a:solidFill>
                  <a:schemeClr val="bg1"/>
                </a:solidFill>
              </a:rPr>
              <a:t>시각화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모델링 및 모델 해석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결론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66300B-C168-150C-B82E-11E0BF55ADA9}"/>
              </a:ext>
            </a:extLst>
          </p:cNvPr>
          <p:cNvCxnSpPr>
            <a:cxnSpLocks/>
          </p:cNvCxnSpPr>
          <p:nvPr/>
        </p:nvCxnSpPr>
        <p:spPr>
          <a:xfrm>
            <a:off x="6299200" y="1892300"/>
            <a:ext cx="0" cy="3568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8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71bf0ab700d81ef37c88088d1bc6b24">
            <a:extLst>
              <a:ext uri="{FF2B5EF4-FFF2-40B4-BE49-F238E27FC236}">
                <a16:creationId xmlns:a16="http://schemas.microsoft.com/office/drawing/2014/main" id="{C9AE6C5D-EDE3-3A73-A961-952447EB6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037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12109C-509D-5BD5-2085-BACA6A4B9874}"/>
              </a:ext>
            </a:extLst>
          </p:cNvPr>
          <p:cNvSpPr txBox="1"/>
          <p:nvPr/>
        </p:nvSpPr>
        <p:spPr>
          <a:xfrm>
            <a:off x="1346662" y="1753985"/>
            <a:ext cx="94356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결론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포인트를 보유한 경우</a:t>
            </a:r>
            <a:r>
              <a:rPr lang="en-US" altLang="ko-KR" dirty="0">
                <a:solidFill>
                  <a:schemeClr val="bg1"/>
                </a:solidFill>
              </a:rPr>
              <a:t>, Gift voucher</a:t>
            </a:r>
            <a:r>
              <a:rPr lang="ko-KR" altLang="en-US" dirty="0">
                <a:solidFill>
                  <a:schemeClr val="bg1"/>
                </a:solidFill>
              </a:rPr>
              <a:t>나 </a:t>
            </a:r>
            <a:r>
              <a:rPr lang="en-US" altLang="ko-KR" dirty="0">
                <a:solidFill>
                  <a:schemeClr val="bg1"/>
                </a:solidFill>
              </a:rPr>
              <a:t>Coupon</a:t>
            </a:r>
            <a:r>
              <a:rPr lang="ko-KR" altLang="en-US" dirty="0">
                <a:solidFill>
                  <a:schemeClr val="bg1"/>
                </a:solidFill>
              </a:rPr>
              <a:t>을 선호하는 고객 중 할인을 받은 적이 있는 경우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멤버쉽</a:t>
            </a:r>
            <a:r>
              <a:rPr lang="ko-KR" altLang="en-US" dirty="0">
                <a:solidFill>
                  <a:schemeClr val="bg1"/>
                </a:solidFill>
              </a:rPr>
              <a:t> 등급이 높을 수록 이탈할 확률이 낮게 나타납니다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따라서 이벤트를 통한 쿠폰지급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거래 시 포인트 지급과 </a:t>
            </a:r>
            <a:r>
              <a:rPr lang="ko-KR" altLang="en-US" dirty="0" err="1">
                <a:solidFill>
                  <a:schemeClr val="bg1"/>
                </a:solidFill>
              </a:rPr>
              <a:t>멤버쉽</a:t>
            </a:r>
            <a:r>
              <a:rPr lang="ko-KR" altLang="en-US" dirty="0">
                <a:solidFill>
                  <a:schemeClr val="bg1"/>
                </a:solidFill>
              </a:rPr>
              <a:t> 등급 상향 등으로 고객의 이탈 방지를 할 수 있을 것으로 판단됩니다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F2A4C65-B48D-16A8-1B53-95487414A617}"/>
              </a:ext>
            </a:extLst>
          </p:cNvPr>
          <p:cNvCxnSpPr>
            <a:cxnSpLocks/>
          </p:cNvCxnSpPr>
          <p:nvPr/>
        </p:nvCxnSpPr>
        <p:spPr>
          <a:xfrm>
            <a:off x="1485900" y="2463800"/>
            <a:ext cx="9182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62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71bf0ab700d81ef37c88088d1bc6b24">
            <a:extLst>
              <a:ext uri="{FF2B5EF4-FFF2-40B4-BE49-F238E27FC236}">
                <a16:creationId xmlns:a16="http://schemas.microsoft.com/office/drawing/2014/main" id="{3552D8D2-9EB6-6758-23AF-FCE7EE6B8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7" b="1037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158CB-EE95-91FB-CF59-EF8445E793D6}"/>
              </a:ext>
            </a:extLst>
          </p:cNvPr>
          <p:cNvSpPr txBox="1"/>
          <p:nvPr/>
        </p:nvSpPr>
        <p:spPr>
          <a:xfrm>
            <a:off x="550949" y="4379422"/>
            <a:ext cx="784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WATCHING.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1C7555-BDC8-1D4D-6EF6-8BCD8AA52A56}"/>
              </a:ext>
            </a:extLst>
          </p:cNvPr>
          <p:cNvCxnSpPr>
            <a:cxnSpLocks/>
          </p:cNvCxnSpPr>
          <p:nvPr/>
        </p:nvCxnSpPr>
        <p:spPr>
          <a:xfrm>
            <a:off x="673100" y="5029200"/>
            <a:ext cx="548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F3281-1BCC-6139-DE18-BC212748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750890"/>
            <a:ext cx="11506200" cy="5356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문제 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이탈한 고객들의 주요 특성을 분석하고 이탈할 고객을 예측하여 추후 이탈 방지 대책을 세워 고객 관계유지강화와 수익 감소를 방지하는 것을 목표로 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dirty="0"/>
              <a:t>가설설정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Gift Voucher/Coupon </a:t>
            </a:r>
            <a:r>
              <a:rPr lang="ko-KR" altLang="en-US" sz="2000" dirty="0"/>
              <a:t>방식을 선호할 때 할인을 받으면 해지할 확률이 낮다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포인트를 보유하고 있으면 해지할 확률이 낮다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멤버십 등급이 높을수록 해지할 확률이 낮다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14314-DA4B-B5F0-97F7-75BDF20FB827}"/>
              </a:ext>
            </a:extLst>
          </p:cNvPr>
          <p:cNvSpPr txBox="1"/>
          <p:nvPr/>
        </p:nvSpPr>
        <p:spPr>
          <a:xfrm>
            <a:off x="142874" y="76200"/>
            <a:ext cx="103536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lt"/>
              </a:rPr>
              <a:t>문제 정의 및 가설 설정</a:t>
            </a:r>
            <a:endParaRPr lang="en-US" altLang="ko-KR" sz="2000" dirty="0">
              <a:latin typeface="+mj-lt"/>
            </a:endParaRPr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786F4D-9A4C-F17F-4BB5-5841B27EEDE7}"/>
              </a:ext>
            </a:extLst>
          </p:cNvPr>
          <p:cNvCxnSpPr>
            <a:cxnSpLocks/>
          </p:cNvCxnSpPr>
          <p:nvPr/>
        </p:nvCxnSpPr>
        <p:spPr>
          <a:xfrm>
            <a:off x="0" y="476250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3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E7D40E-3E2C-F2BD-00D3-A62A60C550B0}"/>
              </a:ext>
            </a:extLst>
          </p:cNvPr>
          <p:cNvSpPr txBox="1"/>
          <p:nvPr/>
        </p:nvSpPr>
        <p:spPr>
          <a:xfrm>
            <a:off x="159847" y="29198"/>
            <a:ext cx="161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</a:t>
            </a:r>
            <a:r>
              <a:rPr lang="ko-KR" altLang="en-US" dirty="0"/>
              <a:t> 설명</a:t>
            </a:r>
            <a:endParaRPr lang="en-US" altLang="ko-KR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A9BBFAED-49EB-5973-452B-C92B5009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7" y="398530"/>
            <a:ext cx="4744112" cy="6430272"/>
          </a:xfrm>
          <a:prstGeom prst="rect">
            <a:avLst/>
          </a:prstGeom>
        </p:spPr>
      </p:pic>
      <p:pic>
        <p:nvPicPr>
          <p:cNvPr id="11" name="그림 1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1BD5A35-B98B-E876-D35F-A66CA6A0B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77" y="1347497"/>
            <a:ext cx="4048690" cy="4163006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A28B8BD-747E-A339-FB94-C7018BFD4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86" y="1347497"/>
            <a:ext cx="2789067" cy="4163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06F300-180B-514A-4E16-2A73B533AB38}"/>
              </a:ext>
            </a:extLst>
          </p:cNvPr>
          <p:cNvSpPr txBox="1"/>
          <p:nvPr/>
        </p:nvSpPr>
        <p:spPr>
          <a:xfrm>
            <a:off x="5049177" y="87692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타입 및 </a:t>
            </a:r>
            <a:r>
              <a:rPr lang="ko-KR" altLang="en-US" dirty="0" err="1"/>
              <a:t>결측치확인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198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8DBEDE-A0D7-95A7-CA4B-BF71E2F1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1" y="1150542"/>
            <a:ext cx="11556497" cy="365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E6B485-B1E9-8A20-C1A4-6C4D5A8EEF34}"/>
              </a:ext>
            </a:extLst>
          </p:cNvPr>
          <p:cNvSpPr txBox="1"/>
          <p:nvPr/>
        </p:nvSpPr>
        <p:spPr>
          <a:xfrm>
            <a:off x="317751" y="40005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수치형 자료 분석</a:t>
            </a:r>
          </a:p>
        </p:txBody>
      </p:sp>
    </p:spTree>
    <p:extLst>
      <p:ext uri="{BB962C8B-B14F-4D97-AF65-F5344CB8AC3E}">
        <p14:creationId xmlns:p14="http://schemas.microsoft.com/office/powerpoint/2010/main" val="128867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창문이(가) 표시된 사진&#10;&#10;자동 생성된 설명">
            <a:extLst>
              <a:ext uri="{FF2B5EF4-FFF2-40B4-BE49-F238E27FC236}">
                <a16:creationId xmlns:a16="http://schemas.microsoft.com/office/drawing/2014/main" id="{8DC14068-362B-F246-1FFD-3D396C17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6" y="0"/>
            <a:ext cx="10781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0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신문, 영수증이(가) 표시된 사진&#10;&#10;자동 생성된 설명">
            <a:extLst>
              <a:ext uri="{FF2B5EF4-FFF2-40B4-BE49-F238E27FC236}">
                <a16:creationId xmlns:a16="http://schemas.microsoft.com/office/drawing/2014/main" id="{2A623EA1-BE77-2EB7-C8AA-79CDE248D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" y="947481"/>
            <a:ext cx="4720094" cy="465298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A235875-307C-118C-530E-5DDF77F91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42" y="947481"/>
            <a:ext cx="2950583" cy="4652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8646D-446B-3D8D-BBC9-C1DD2B7E9D34}"/>
              </a:ext>
            </a:extLst>
          </p:cNvPr>
          <p:cNvSpPr txBox="1"/>
          <p:nvPr/>
        </p:nvSpPr>
        <p:spPr>
          <a:xfrm>
            <a:off x="473198" y="314325"/>
            <a:ext cx="604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이상치 처리 후 데이터</a:t>
            </a:r>
          </a:p>
        </p:txBody>
      </p:sp>
    </p:spTree>
    <p:extLst>
      <p:ext uri="{BB962C8B-B14F-4D97-AF65-F5344CB8AC3E}">
        <p14:creationId xmlns:p14="http://schemas.microsoft.com/office/powerpoint/2010/main" val="349903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1233D5-E60E-5586-5E25-1B61C0DB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386"/>
            <a:ext cx="12192000" cy="3064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905E6-61FC-BB9C-2BA6-E452ED425E61}"/>
              </a:ext>
            </a:extLst>
          </p:cNvPr>
          <p:cNvSpPr txBox="1"/>
          <p:nvPr/>
        </p:nvSpPr>
        <p:spPr>
          <a:xfrm>
            <a:off x="67056" y="418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이상치 처리 후 수치형 자료 분석</a:t>
            </a:r>
          </a:p>
        </p:txBody>
      </p:sp>
    </p:spTree>
    <p:extLst>
      <p:ext uri="{BB962C8B-B14F-4D97-AF65-F5344CB8AC3E}">
        <p14:creationId xmlns:p14="http://schemas.microsoft.com/office/powerpoint/2010/main" val="42680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창문이(가) 표시된 사진&#10;&#10;자동 생성된 설명">
            <a:extLst>
              <a:ext uri="{FF2B5EF4-FFF2-40B4-BE49-F238E27FC236}">
                <a16:creationId xmlns:a16="http://schemas.microsoft.com/office/drawing/2014/main" id="{F2987C1B-499D-FCBA-46B4-305A5E4E5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9" y="0"/>
            <a:ext cx="1089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200</Words>
  <Application>Microsoft Office PowerPoint</Application>
  <PresentationFormat>와이드스크린</PresentationFormat>
  <Paragraphs>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홍영신</dc:creator>
  <cp:lastModifiedBy>홍영신</cp:lastModifiedBy>
  <cp:revision>5</cp:revision>
  <dcterms:created xsi:type="dcterms:W3CDTF">2022-08-29T07:49:05Z</dcterms:created>
  <dcterms:modified xsi:type="dcterms:W3CDTF">2022-09-30T09:00:37Z</dcterms:modified>
</cp:coreProperties>
</file>