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6" r:id="rId4"/>
    <p:sldId id="265" r:id="rId5"/>
    <p:sldId id="264" r:id="rId6"/>
    <p:sldId id="266" r:id="rId7"/>
    <p:sldId id="272" r:id="rId8"/>
    <p:sldId id="278" r:id="rId9"/>
    <p:sldId id="279" r:id="rId10"/>
    <p:sldId id="280" r:id="rId11"/>
    <p:sldId id="281" r:id="rId12"/>
    <p:sldId id="282" r:id="rId13"/>
    <p:sldId id="285" r:id="rId14"/>
    <p:sldId id="287" r:id="rId15"/>
    <p:sldId id="288" r:id="rId16"/>
    <p:sldId id="283" r:id="rId17"/>
    <p:sldId id="28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7" autoAdjust="0"/>
    <p:restoredTop sz="94660"/>
  </p:normalViewPr>
  <p:slideViewPr>
    <p:cSldViewPr snapToGrid="0">
      <p:cViewPr>
        <p:scale>
          <a:sx n="75" d="100"/>
          <a:sy n="75" d="100"/>
        </p:scale>
        <p:origin x="24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33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6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61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1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6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1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8031" y="1167563"/>
            <a:ext cx="369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</a:t>
            </a:r>
            <a:r>
              <a:rPr lang="ru-RU" sz="2400" b="1" dirty="0" smtClean="0"/>
              <a:t>основного доступа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0765" y="1739716"/>
            <a:ext cx="348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 имеет доступа к БД</a:t>
            </a:r>
            <a:endParaRPr lang="ru-RU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3150969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296419" y="815910"/>
            <a:ext cx="1059550" cy="129149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84" h="114910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725584" y="114910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rot="16200000" flipV="1">
            <a:off x="999209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2213635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?surname=&lt;</a:t>
            </a:r>
            <a:r>
              <a:rPr lang="ru-RU" dirty="0" smtClean="0"/>
              <a:t>Ф</a:t>
            </a:r>
            <a:r>
              <a:rPr lang="en-US" dirty="0" smtClean="0"/>
              <a:t>&gt;</a:t>
            </a:r>
            <a:r>
              <a:rPr lang="en-US" dirty="0" smtClean="0"/>
              <a:t>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&gt;&amp;patronymic=&lt;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3099447"/>
            <a:ext cx="421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</a:t>
            </a:r>
            <a:r>
              <a:rPr lang="ru-RU" dirty="0" smtClean="0"/>
              <a:t>пользователе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с указанием</a:t>
            </a:r>
            <a:r>
              <a:rPr lang="ru-RU" dirty="0" smtClean="0"/>
              <a:t> родственных связей) и всех кредитах пользователя (с платежами)</a:t>
            </a:r>
            <a:endParaRPr lang="ru-RU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2972475" y="2127664"/>
            <a:ext cx="638634" cy="638634"/>
            <a:chOff x="2611225" y="1885433"/>
            <a:chExt cx="775953" cy="775953"/>
          </a:xfrm>
        </p:grpSpPr>
        <p:pic>
          <p:nvPicPr>
            <p:cNvPr id="2052" name="Picture 4" descr="Database Table Icons - Download Free Vector Icons | Noun Projec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211" y="1919252"/>
              <a:ext cx="707979" cy="707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Знак запрета 2"/>
            <p:cNvSpPr/>
            <p:nvPr/>
          </p:nvSpPr>
          <p:spPr>
            <a:xfrm>
              <a:off x="2611225" y="1885433"/>
              <a:ext cx="775953" cy="775953"/>
            </a:xfrm>
            <a:prstGeom prst="noSmoking">
              <a:avLst>
                <a:gd name="adj" fmla="val 872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58413" y="2766298"/>
            <a:ext cx="3482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Известная информация: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IP</a:t>
            </a:r>
            <a:r>
              <a:rPr lang="ru-RU" dirty="0" smtClean="0"/>
              <a:t>-адреса сервисов кредитной истории и данных о польз-</a:t>
            </a:r>
            <a:r>
              <a:rPr lang="ru-RU" dirty="0" err="1" smtClean="0"/>
              <a:t>ях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Секретные фразы для вычисления контрольных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Модели данных, совпадающие с таковыми у других сервисов</a:t>
            </a:r>
            <a:endParaRPr lang="ru-RU" dirty="0" smtClean="0"/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5400000">
            <a:off x="10838935" y="815909"/>
            <a:ext cx="1059550" cy="129149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84" h="114910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725584" y="114910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5423839" y="5958723"/>
            <a:ext cx="1344319" cy="754164"/>
            <a:chOff x="3713801" y="5263909"/>
            <a:chExt cx="2435860" cy="1366519"/>
          </a:xfrm>
        </p:grpSpPr>
        <p:pic>
          <p:nvPicPr>
            <p:cNvPr id="3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Двойная стрелка влево/вправо 5"/>
          <p:cNvSpPr/>
          <p:nvPr/>
        </p:nvSpPr>
        <p:spPr>
          <a:xfrm rot="5400000" flipH="1" flipV="1">
            <a:off x="10387768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723722" y="3985259"/>
            <a:ext cx="4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userAndRelatives</a:t>
            </a:r>
            <a:r>
              <a:rPr lang="en-US" dirty="0" smtClean="0"/>
              <a:t>: {USER_AND_RELATIVES},</a:t>
            </a:r>
          </a:p>
          <a:p>
            <a:r>
              <a:rPr lang="en-US" dirty="0"/>
              <a:t> </a:t>
            </a:r>
            <a:r>
              <a:rPr lang="en-US" dirty="0" smtClean="0"/>
              <a:t>  credits: {CREDITS_AND_PAYMENTS}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505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/>
          <p:cNvGrpSpPr/>
          <p:nvPr/>
        </p:nvGrpSpPr>
        <p:grpSpPr>
          <a:xfrm>
            <a:off x="2469824" y="1635207"/>
            <a:ext cx="7236092" cy="4916419"/>
            <a:chOff x="4272985" y="2759867"/>
            <a:chExt cx="463461" cy="484632"/>
          </a:xfrm>
        </p:grpSpPr>
        <p:sp>
          <p:nvSpPr>
            <p:cNvPr id="54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Работа с данными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737136" y="1167469"/>
            <a:ext cx="2717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Коннектор модели</a:t>
            </a:r>
            <a:endParaRPr lang="ru-RU" sz="24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726586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1" name="Прямоугольник 40"/>
          <p:cNvSpPr/>
          <p:nvPr/>
        </p:nvSpPr>
        <p:spPr>
          <a:xfrm>
            <a:off x="8534400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2" name="Прямоугольник 41"/>
          <p:cNvSpPr/>
          <p:nvPr/>
        </p:nvSpPr>
        <p:spPr>
          <a:xfrm>
            <a:off x="914401" y="1629134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40873" y="1167469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База данных</a:t>
            </a:r>
            <a:endParaRPr lang="ru-RU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279450" y="1167468"/>
            <a:ext cx="1253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Модель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767585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БД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24948" y="2552368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подключение к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Даёт возможность выполнять подготовленные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24948" y="4797301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i="1" dirty="0" err="1" smtClean="0"/>
              <a:t>BasePostgresDataBase</a:t>
            </a:r>
            <a:endParaRPr lang="en-US" dirty="0" smtClean="0"/>
          </a:p>
          <a:p>
            <a:r>
              <a:rPr lang="ru-RU" dirty="0" smtClean="0"/>
              <a:t>Каждый сервис наследует базовый класс, предоставляя данные для подключения к БД.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722211" y="1629133"/>
            <a:ext cx="273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том, как правильно общаться с БД для каждой из моделей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534397" y="1767539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Data-</a:t>
            </a:r>
            <a:r>
              <a:rPr lang="ru-RU" dirty="0" smtClean="0"/>
              <a:t>объект, содержащий значащую информацию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8534396" y="2552274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Хранит информацию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Предоставляет методы для задания</a:t>
            </a:r>
            <a:r>
              <a:rPr lang="ru-RU" dirty="0"/>
              <a:t> </a:t>
            </a:r>
            <a:r>
              <a:rPr lang="ru-RU" dirty="0" smtClean="0"/>
              <a:t>и получения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использоваться при передаче данных между сервисами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544947" y="4583599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базовая реализация </a:t>
            </a:r>
            <a:r>
              <a:rPr lang="en-US" i="1" dirty="0" err="1" smtClean="0"/>
              <a:t>AbstractModel</a:t>
            </a:r>
            <a:endParaRPr lang="ru-RU" dirty="0" smtClean="0"/>
          </a:p>
          <a:p>
            <a:r>
              <a:rPr lang="ru-RU" dirty="0"/>
              <a:t>Н</a:t>
            </a:r>
            <a:r>
              <a:rPr lang="ru-RU" dirty="0" smtClean="0"/>
              <a:t>аследоваться от неё необязательно, если нет необходимости получать объект по </a:t>
            </a:r>
            <a:r>
              <a:rPr lang="en-US" dirty="0" smtClean="0"/>
              <a:t>ID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716035" y="2829462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</a:t>
            </a:r>
            <a:r>
              <a:rPr lang="en-US" dirty="0" smtClean="0"/>
              <a:t>SQL</a:t>
            </a:r>
            <a:r>
              <a:rPr lang="ru-RU" dirty="0" smtClean="0"/>
              <a:t> запросы для получения </a:t>
            </a:r>
            <a:r>
              <a:rPr lang="ru-RU" dirty="0"/>
              <a:t>(</a:t>
            </a:r>
            <a:r>
              <a:rPr lang="ru-RU" dirty="0" smtClean="0"/>
              <a:t>отправки) объектов моделей из (в) БД.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объекты из результатов </a:t>
            </a:r>
            <a:r>
              <a:rPr lang="en-US" dirty="0" smtClean="0"/>
              <a:t>SQL</a:t>
            </a:r>
            <a:r>
              <a:rPr lang="ru-RU" dirty="0" smtClean="0"/>
              <a:t> запросов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722211" y="4860787"/>
            <a:ext cx="27326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sz="1600" i="1" dirty="0" err="1" smtClean="0"/>
              <a:t>BaseDatabaseConnector</a:t>
            </a:r>
            <a:r>
              <a:rPr lang="en-US" sz="1600" i="1" dirty="0" smtClean="0"/>
              <a:t>&lt;T</a:t>
            </a:r>
            <a:r>
              <a:rPr lang="en-US" sz="1600" dirty="0" smtClean="0"/>
              <a:t>&gt;</a:t>
            </a:r>
            <a:r>
              <a:rPr lang="ru-RU" sz="1600" dirty="0"/>
              <a:t> </a:t>
            </a:r>
            <a:r>
              <a:rPr lang="ru-RU" sz="1600" dirty="0" smtClean="0"/>
              <a:t>и </a:t>
            </a:r>
            <a:r>
              <a:rPr lang="en-US" sz="1600" i="1" dirty="0" err="1" smtClean="0"/>
              <a:t>AbstractModelD</a:t>
            </a:r>
            <a:r>
              <a:rPr lang="en-US" sz="1600" i="1" dirty="0" smtClean="0"/>
              <a:t>…C…&lt;T&gt;</a:t>
            </a:r>
            <a:endParaRPr lang="ru-RU" sz="1600" i="1" dirty="0"/>
          </a:p>
          <a:p>
            <a:r>
              <a:rPr lang="ru-RU" dirty="0" smtClean="0"/>
              <a:t>Наследуется для каждой модели, для которой необходима работа с БД.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8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Развёртывание</a:t>
            </a:r>
            <a:endParaRPr lang="ru-RU" sz="6000" b="1" dirty="0" smtClean="0"/>
          </a:p>
        </p:txBody>
      </p:sp>
      <p:sp>
        <p:nvSpPr>
          <p:cNvPr id="21" name="Прямоугольник 20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926" y="1363236"/>
            <a:ext cx="4141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Intel Core 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Соединение с удалённой БД по </a:t>
            </a:r>
            <a:r>
              <a:rPr lang="en-US" dirty="0" err="1" smtClean="0"/>
              <a:t>WiFi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42721" y="5221298"/>
            <a:ext cx="330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Ryzen 5 3600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БД и сервисы расположены на одном сервере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4925878" y="2385151"/>
            <a:ext cx="2370872" cy="2743056"/>
            <a:chOff x="5209972" y="2363809"/>
            <a:chExt cx="2370872" cy="2743056"/>
          </a:xfrm>
        </p:grpSpPr>
        <p:sp>
          <p:nvSpPr>
            <p:cNvPr id="3" name="TextBox 2"/>
            <p:cNvSpPr txBox="1"/>
            <p:nvPr/>
          </p:nvSpPr>
          <p:spPr>
            <a:xfrm>
              <a:off x="5238536" y="2363809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/>
                <a:t>50</a:t>
              </a:r>
              <a:endParaRPr lang="ru-RU" sz="16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24254" y="2402734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>
                  <a:solidFill>
                    <a:schemeClr val="accent1">
                      <a:lumMod val="50000"/>
                    </a:schemeClr>
                  </a:solidFill>
                </a:rPr>
                <a:t>50</a:t>
              </a:r>
              <a:endParaRPr lang="ru-RU" sz="1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09972" y="2459987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>
                  <a:solidFill>
                    <a:schemeClr val="accent1"/>
                  </a:solidFill>
                </a:rPr>
                <a:t>50</a:t>
              </a:r>
              <a:endParaRPr lang="ru-RU" sz="1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148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97" y="1967734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9229827" y="2525189"/>
            <a:ext cx="1734727" cy="1919108"/>
            <a:chOff x="5182474" y="2363809"/>
            <a:chExt cx="1734727" cy="1919108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7</a:t>
              </a:r>
              <a:r>
                <a:rPr lang="ru-RU" sz="11500" dirty="0" smtClean="0"/>
                <a:t>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4254" y="2396133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>
                      <a:lumMod val="50000"/>
                    </a:schemeClr>
                  </a:solidFill>
                </a:rPr>
                <a:t>7</a:t>
              </a:r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82474" y="2420869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/>
                  </a:solidFill>
                </a:rPr>
                <a:t>7</a:t>
              </a:r>
              <a:r>
                <a:rPr lang="ru-RU" sz="11500" dirty="0" smtClean="0">
                  <a:solidFill>
                    <a:schemeClr val="accent6"/>
                  </a:solidFill>
                </a:rPr>
                <a:t>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5423840" y="5296133"/>
            <a:ext cx="1344319" cy="754164"/>
            <a:chOff x="3713801" y="5263909"/>
            <a:chExt cx="2435860" cy="1366519"/>
          </a:xfrm>
        </p:grpSpPr>
        <p:pic>
          <p:nvPicPr>
            <p:cNvPr id="3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Группа 41"/>
          <p:cNvGrpSpPr/>
          <p:nvPr/>
        </p:nvGrpSpPr>
        <p:grpSpPr>
          <a:xfrm>
            <a:off x="914401" y="3103040"/>
            <a:ext cx="2583542" cy="1235729"/>
            <a:chOff x="1468006" y="2553901"/>
            <a:chExt cx="2583542" cy="1235729"/>
          </a:xfrm>
        </p:grpSpPr>
        <p:sp>
          <p:nvSpPr>
            <p:cNvPr id="43" name="TextBox 42"/>
            <p:cNvSpPr txBox="1"/>
            <p:nvPr/>
          </p:nvSpPr>
          <p:spPr>
            <a:xfrm>
              <a:off x="1468006" y="255390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/>
                <a:t>20000</a:t>
              </a:r>
              <a:endParaRPr lang="ru-RU" sz="7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97252" y="256373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>
                      <a:lumMod val="50000"/>
                    </a:schemeClr>
                  </a:solidFill>
                </a:rPr>
                <a:t>20000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26498" y="258930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/>
                  </a:solidFill>
                </a:rPr>
                <a:t>20000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1562713" y="3839209"/>
            <a:ext cx="1257734" cy="1265191"/>
            <a:chOff x="1694768" y="2373608"/>
            <a:chExt cx="1257734" cy="1265191"/>
          </a:xfrm>
        </p:grpSpPr>
        <p:sp>
          <p:nvSpPr>
            <p:cNvPr id="51" name="TextBox 50"/>
            <p:cNvSpPr txBox="1"/>
            <p:nvPr/>
          </p:nvSpPr>
          <p:spPr>
            <a:xfrm>
              <a:off x="1694768" y="237360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23150" y="2410423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51532" y="2438470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/>
                  </a:solidFill>
                </a:rPr>
                <a:t>мс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55" name="TextBox 54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3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926" y="1363236"/>
            <a:ext cx="4141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Intel Core 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Соединение с удалённой БД по </a:t>
            </a:r>
            <a:r>
              <a:rPr lang="en-US" dirty="0" err="1" smtClean="0"/>
              <a:t>WiFi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42721" y="5221298"/>
            <a:ext cx="330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Ryzen 5 3600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БД и сервисы расположены на одном сервере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4041015" y="2034970"/>
            <a:ext cx="4101011" cy="3272937"/>
            <a:chOff x="4009073" y="3181955"/>
            <a:chExt cx="4101011" cy="3272937"/>
          </a:xfrm>
        </p:grpSpPr>
        <p:sp>
          <p:nvSpPr>
            <p:cNvPr id="3" name="TextBox 2"/>
            <p:cNvSpPr txBox="1"/>
            <p:nvPr/>
          </p:nvSpPr>
          <p:spPr>
            <a:xfrm>
              <a:off x="4044547" y="3181955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/>
                <a:t>150</a:t>
              </a:r>
              <a:endParaRPr lang="ru-RU" sz="19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29963" y="3252120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>
                  <a:solidFill>
                    <a:schemeClr val="accent1">
                      <a:lumMod val="50000"/>
                    </a:schemeClr>
                  </a:solidFill>
                </a:rPr>
                <a:t>150</a:t>
              </a:r>
              <a:endParaRPr lang="ru-RU" sz="19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9073" y="3300182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>
                  <a:solidFill>
                    <a:schemeClr val="accent1"/>
                  </a:solidFill>
                </a:rPr>
                <a:t>150</a:t>
              </a:r>
              <a:endParaRPr lang="ru-RU" sz="19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148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97" y="1967734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9214641" y="2525189"/>
            <a:ext cx="2496912" cy="1939423"/>
            <a:chOff x="5167288" y="2363809"/>
            <a:chExt cx="2496912" cy="1939423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/>
                <a:t>220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13528" y="2405002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220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7288" y="2441184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/>
                  </a:solidFill>
                </a:rPr>
                <a:t>220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5423840" y="5296133"/>
            <a:ext cx="1344319" cy="754164"/>
            <a:chOff x="3713801" y="5263909"/>
            <a:chExt cx="2435860" cy="1366519"/>
          </a:xfrm>
        </p:grpSpPr>
        <p:pic>
          <p:nvPicPr>
            <p:cNvPr id="3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Группа 41"/>
          <p:cNvGrpSpPr/>
          <p:nvPr/>
        </p:nvGrpSpPr>
        <p:grpSpPr>
          <a:xfrm>
            <a:off x="1014006" y="2951504"/>
            <a:ext cx="2499158" cy="1256151"/>
            <a:chOff x="1502119" y="3131705"/>
            <a:chExt cx="2499158" cy="1256151"/>
          </a:xfrm>
        </p:grpSpPr>
        <p:sp>
          <p:nvSpPr>
            <p:cNvPr id="43" name="TextBox 42"/>
            <p:cNvSpPr txBox="1"/>
            <p:nvPr/>
          </p:nvSpPr>
          <p:spPr>
            <a:xfrm>
              <a:off x="1502119" y="3131705"/>
              <a:ext cx="2427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/>
                <a:t>долго</a:t>
              </a:r>
              <a:endParaRPr lang="ru-RU" sz="7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43575" y="3154065"/>
              <a:ext cx="2427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>
                      <a:lumMod val="50000"/>
                    </a:schemeClr>
                  </a:solidFill>
                </a:rPr>
                <a:t>долго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73689" y="3187527"/>
              <a:ext cx="2427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/>
                  </a:solidFill>
                </a:rPr>
                <a:t>долго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47" name="TextBox 46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6536755" y="5321665"/>
            <a:ext cx="947803" cy="556436"/>
            <a:chOff x="3713801" y="5263909"/>
            <a:chExt cx="2435860" cy="1366519"/>
          </a:xfrm>
        </p:grpSpPr>
        <p:pic>
          <p:nvPicPr>
            <p:cNvPr id="5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Группа 57"/>
          <p:cNvGrpSpPr/>
          <p:nvPr/>
        </p:nvGrpSpPr>
        <p:grpSpPr>
          <a:xfrm>
            <a:off x="4652711" y="5321665"/>
            <a:ext cx="1049299" cy="568114"/>
            <a:chOff x="3713801" y="5263909"/>
            <a:chExt cx="2435860" cy="1366519"/>
          </a:xfrm>
        </p:grpSpPr>
        <p:pic>
          <p:nvPicPr>
            <p:cNvPr id="5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86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926" y="1363236"/>
            <a:ext cx="4141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Intel Core 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Соединение с удалённой БД по </a:t>
            </a:r>
            <a:r>
              <a:rPr lang="en-US" dirty="0" err="1" smtClean="0"/>
              <a:t>WiFi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42721" y="5221298"/>
            <a:ext cx="330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Ryzen 5 3600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БД и сервисы расположены на одном сервере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3775261" y="1569028"/>
            <a:ext cx="4868940" cy="3876808"/>
            <a:chOff x="4026901" y="3181955"/>
            <a:chExt cx="4868940" cy="3876808"/>
          </a:xfrm>
        </p:grpSpPr>
        <p:sp>
          <p:nvSpPr>
            <p:cNvPr id="3" name="TextBox 2"/>
            <p:cNvSpPr txBox="1"/>
            <p:nvPr/>
          </p:nvSpPr>
          <p:spPr>
            <a:xfrm>
              <a:off x="4044547" y="3181955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/>
                <a:t>300</a:t>
              </a:r>
              <a:endParaRPr lang="ru-RU" sz="23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51245" y="3232682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>
                  <a:solidFill>
                    <a:schemeClr val="accent1">
                      <a:lumMod val="50000"/>
                    </a:schemeClr>
                  </a:solidFill>
                </a:rPr>
                <a:t>300</a:t>
              </a:r>
              <a:endParaRPr lang="ru-RU" sz="23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26901" y="3288500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>
                  <a:solidFill>
                    <a:schemeClr val="accent1"/>
                  </a:solidFill>
                </a:rPr>
                <a:t>300</a:t>
              </a:r>
              <a:endParaRPr lang="ru-RU" sz="23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148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97" y="1967734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9212537" y="2525189"/>
            <a:ext cx="2499016" cy="1930215"/>
            <a:chOff x="5165184" y="2363809"/>
            <a:chExt cx="2499016" cy="1930215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/>
                <a:t>460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95788" y="2391253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460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5184" y="2431976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/>
                  </a:solidFill>
                </a:rPr>
                <a:t>460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5423840" y="5296133"/>
            <a:ext cx="1344319" cy="754164"/>
            <a:chOff x="3713801" y="5263909"/>
            <a:chExt cx="2435860" cy="1366519"/>
          </a:xfrm>
        </p:grpSpPr>
        <p:pic>
          <p:nvPicPr>
            <p:cNvPr id="3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Группа 53"/>
          <p:cNvGrpSpPr/>
          <p:nvPr/>
        </p:nvGrpSpPr>
        <p:grpSpPr>
          <a:xfrm>
            <a:off x="6536755" y="5321665"/>
            <a:ext cx="947803" cy="556436"/>
            <a:chOff x="3713801" y="5263909"/>
            <a:chExt cx="2435860" cy="1366519"/>
          </a:xfrm>
        </p:grpSpPr>
        <p:pic>
          <p:nvPicPr>
            <p:cNvPr id="5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Группа 57"/>
          <p:cNvGrpSpPr/>
          <p:nvPr/>
        </p:nvGrpSpPr>
        <p:grpSpPr>
          <a:xfrm>
            <a:off x="4652711" y="5321665"/>
            <a:ext cx="1049299" cy="568114"/>
            <a:chOff x="3713801" y="5263909"/>
            <a:chExt cx="2435860" cy="1366519"/>
          </a:xfrm>
        </p:grpSpPr>
        <p:pic>
          <p:nvPicPr>
            <p:cNvPr id="5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67" y="4271700"/>
            <a:ext cx="3536935" cy="2196054"/>
          </a:xfrm>
          <a:prstGeom prst="rect">
            <a:avLst/>
          </a:prstGeom>
          <a:ln w="28575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242" name="Picture 2" descr="https://sun9-8.userapi.com/impg/MVtmjslBXKaqUNyQShlm3GQxj11hOOHBRHKFDw/5-Nkbnnn4JA.jpg?size=2560x829&amp;quality=96&amp;sign=5c7c83eac14f0691d45ca919af74eb96&amp;type=albu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018" y="638014"/>
            <a:ext cx="3286847" cy="2137997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Группа 49"/>
          <p:cNvGrpSpPr/>
          <p:nvPr/>
        </p:nvGrpSpPr>
        <p:grpSpPr>
          <a:xfrm>
            <a:off x="6297685" y="5980630"/>
            <a:ext cx="834516" cy="468164"/>
            <a:chOff x="3713801" y="5263909"/>
            <a:chExt cx="2435860" cy="1366519"/>
          </a:xfrm>
        </p:grpSpPr>
        <p:pic>
          <p:nvPicPr>
            <p:cNvPr id="5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Группа 61"/>
          <p:cNvGrpSpPr/>
          <p:nvPr/>
        </p:nvGrpSpPr>
        <p:grpSpPr>
          <a:xfrm>
            <a:off x="5039735" y="6000862"/>
            <a:ext cx="834516" cy="468164"/>
            <a:chOff x="3713801" y="5263909"/>
            <a:chExt cx="2435860" cy="1366519"/>
          </a:xfrm>
        </p:grpSpPr>
        <p:pic>
          <p:nvPicPr>
            <p:cNvPr id="63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Группа 65"/>
          <p:cNvGrpSpPr/>
          <p:nvPr/>
        </p:nvGrpSpPr>
        <p:grpSpPr>
          <a:xfrm>
            <a:off x="914401" y="3089482"/>
            <a:ext cx="3241670" cy="1079322"/>
            <a:chOff x="1502119" y="3131705"/>
            <a:chExt cx="3241670" cy="1079322"/>
          </a:xfrm>
        </p:grpSpPr>
        <p:sp>
          <p:nvSpPr>
            <p:cNvPr id="67" name="TextBox 66"/>
            <p:cNvSpPr txBox="1"/>
            <p:nvPr/>
          </p:nvSpPr>
          <p:spPr>
            <a:xfrm>
              <a:off x="1502119" y="3131705"/>
              <a:ext cx="3188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/>
                <a:t>о</a:t>
              </a:r>
              <a:r>
                <a:rPr lang="ru-RU" sz="6000" dirty="0" smtClean="0"/>
                <a:t>ч. долго</a:t>
              </a:r>
              <a:endParaRPr lang="ru-RU" sz="6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23953" y="3167704"/>
              <a:ext cx="3188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chemeClr val="accent2">
                      <a:lumMod val="50000"/>
                    </a:schemeClr>
                  </a:solidFill>
                </a:rPr>
                <a:t>о</a:t>
              </a:r>
              <a:r>
                <a:rPr lang="ru-RU" sz="6000" dirty="0" smtClean="0">
                  <a:solidFill>
                    <a:schemeClr val="accent2">
                      <a:lumMod val="50000"/>
                    </a:schemeClr>
                  </a:solidFill>
                </a:rPr>
                <a:t>ч.</a:t>
              </a:r>
              <a:r>
                <a:rPr lang="en-US" sz="6000" dirty="0" smtClean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ru-RU" sz="6000" dirty="0" smtClean="0">
                  <a:solidFill>
                    <a:schemeClr val="accent2">
                      <a:lumMod val="50000"/>
                    </a:schemeClr>
                  </a:solidFill>
                </a:rPr>
                <a:t>долго</a:t>
              </a:r>
              <a:endParaRPr lang="ru-RU" sz="6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55096" y="3195364"/>
              <a:ext cx="3188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chemeClr val="accent2"/>
                  </a:solidFill>
                </a:rPr>
                <a:t>о</a:t>
              </a:r>
              <a:r>
                <a:rPr lang="ru-RU" sz="6000" dirty="0" smtClean="0">
                  <a:solidFill>
                    <a:schemeClr val="accent2"/>
                  </a:solidFill>
                </a:rPr>
                <a:t>ч. долго</a:t>
              </a:r>
              <a:endParaRPr lang="ru-RU" sz="6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71" name="TextBox 70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9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Распределение работы</a:t>
            </a:r>
            <a:endParaRPr lang="ru-RU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298127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Выводы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21031" y="1593130"/>
            <a:ext cx="689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можно добавить, что получилось хорошо, что получилось плохо</a:t>
            </a:r>
          </a:p>
        </p:txBody>
      </p:sp>
    </p:spTree>
    <p:extLst>
      <p:ext uri="{BB962C8B-B14F-4D97-AF65-F5344CB8AC3E}">
        <p14:creationId xmlns:p14="http://schemas.microsoft.com/office/powerpoint/2010/main" val="25584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4724400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6388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919013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914401" y="305787"/>
            <a:ext cx="103631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 smtClean="0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4376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Тема работы</a:t>
            </a:r>
            <a:endParaRPr lang="ru-RU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874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42452" y="18654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4401" y="42549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41230" y="30596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47" name="Группа 46"/>
          <p:cNvGrpSpPr/>
          <p:nvPr/>
        </p:nvGrpSpPr>
        <p:grpSpPr>
          <a:xfrm>
            <a:off x="2206057" y="305787"/>
            <a:ext cx="2691761" cy="6534018"/>
            <a:chOff x="1849913" y="305787"/>
            <a:chExt cx="2691761" cy="6534018"/>
          </a:xfrm>
        </p:grpSpPr>
        <p:sp>
          <p:nvSpPr>
            <p:cNvPr id="48" name="TextBox 47"/>
            <p:cNvSpPr txBox="1"/>
            <p:nvPr/>
          </p:nvSpPr>
          <p:spPr>
            <a:xfrm>
              <a:off x="1906016" y="305787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70009" y="34883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9913" y="39188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933825" y="1590443"/>
            <a:ext cx="446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 smtClean="0"/>
              <a:t>СЕРВИСА,</a:t>
            </a:r>
            <a:endParaRPr lang="ru-RU" sz="8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33825" y="2761227"/>
            <a:ext cx="69238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осуществляющих</a:t>
            </a:r>
          </a:p>
          <a:p>
            <a:r>
              <a:rPr lang="ru-RU" sz="5400" dirty="0"/>
              <a:t>о</a:t>
            </a:r>
            <a:r>
              <a:rPr lang="ru-RU" sz="5400" dirty="0" smtClean="0"/>
              <a:t>бщение между собой</a:t>
            </a:r>
          </a:p>
          <a:p>
            <a:r>
              <a:rPr lang="ru-RU" sz="5400" dirty="0"/>
              <a:t>п</a:t>
            </a:r>
            <a:r>
              <a:rPr lang="ru-RU" sz="5400" dirty="0" smtClean="0"/>
              <a:t>осредством </a:t>
            </a:r>
            <a:r>
              <a:rPr lang="en-US" sz="5400" dirty="0" smtClean="0"/>
              <a:t>REST-API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34575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5" name="Прямоугольник 14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24400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MAIN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919013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7571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5344481" y="4576546"/>
            <a:ext cx="3423773" cy="2422320"/>
            <a:chOff x="7214717" y="4325337"/>
            <a:chExt cx="3143060" cy="2223715"/>
          </a:xfrm>
        </p:grpSpPr>
        <p:pic>
          <p:nvPicPr>
            <p:cNvPr id="1032" name="Picture 8" descr="Top 15 API interview questions for Software Testing - SstudyHu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411" y="4912843"/>
              <a:ext cx="599024" cy="59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esktop Computer With Screen Vector Icon | Desktop computers, Vector icons,  Computer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717" y="4325337"/>
              <a:ext cx="3143060" cy="222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713801" y="5263909"/>
            <a:ext cx="2435860" cy="1366519"/>
            <a:chOff x="3713801" y="5263909"/>
            <a:chExt cx="2435860" cy="1366519"/>
          </a:xfrm>
        </p:grpSpPr>
        <p:pic>
          <p:nvPicPr>
            <p:cNvPr id="3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/>
          <p:cNvGrpSpPr/>
          <p:nvPr/>
        </p:nvGrpSpPr>
        <p:grpSpPr>
          <a:xfrm>
            <a:off x="4272986" y="2801536"/>
            <a:ext cx="451412" cy="363304"/>
            <a:chOff x="4272985" y="2759867"/>
            <a:chExt cx="463461" cy="484632"/>
          </a:xfrm>
        </p:grpSpPr>
        <p:sp>
          <p:nvSpPr>
            <p:cNvPr id="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/>
          <p:cNvGrpSpPr/>
          <p:nvPr/>
        </p:nvGrpSpPr>
        <p:grpSpPr>
          <a:xfrm flipH="1">
            <a:off x="7467600" y="2798288"/>
            <a:ext cx="451412" cy="363304"/>
            <a:chOff x="4272985" y="2759867"/>
            <a:chExt cx="463461" cy="484632"/>
          </a:xfrm>
        </p:grpSpPr>
        <p:sp>
          <p:nvSpPr>
            <p:cNvPr id="3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" name="Группа 37"/>
          <p:cNvGrpSpPr/>
          <p:nvPr/>
        </p:nvGrpSpPr>
        <p:grpSpPr>
          <a:xfrm rot="16200000" flipH="1" flipV="1">
            <a:off x="5706417" y="4462553"/>
            <a:ext cx="790669" cy="636344"/>
            <a:chOff x="4272985" y="2759867"/>
            <a:chExt cx="463461" cy="484632"/>
          </a:xfrm>
        </p:grpSpPr>
        <p:sp>
          <p:nvSpPr>
            <p:cNvPr id="39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588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8941" y="1167563"/>
            <a:ext cx="379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кредитной истории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 smtClean="0"/>
              <a:t>4</a:t>
            </a:r>
            <a:r>
              <a:rPr lang="ru-RU" dirty="0" smtClean="0"/>
              <a:t>-мя 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Пользователи сервиса кредитной истории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Займы, взятые пользователями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Платежи по займам</a:t>
            </a:r>
            <a:endParaRPr lang="en-US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21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 err="1" smtClean="0"/>
              <a:t>userId</a:t>
            </a:r>
            <a:r>
              <a:rPr lang="en-US" dirty="0" smtClean="0"/>
              <a:t>=&lt;</a:t>
            </a:r>
            <a:r>
              <a:rPr lang="ru-RU" dirty="0" err="1" smtClean="0"/>
              <a:t>уникальный_идентификатор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16200000" flipH="1">
            <a:off x="10011292" y="2992781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723722" y="3080456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кредитах и </a:t>
            </a:r>
            <a:r>
              <a:rPr lang="ru-RU" dirty="0" smtClean="0"/>
              <a:t>платежах</a:t>
            </a:r>
            <a:r>
              <a:rPr lang="en-US" dirty="0" smtClean="0"/>
              <a:t>:</a:t>
            </a:r>
            <a:endParaRPr lang="ru-RU" dirty="0" smtClean="0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858436" y="3449788"/>
            <a:ext cx="4077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creditsAndPayments</a:t>
            </a:r>
            <a:r>
              <a:rPr lang="en-US" dirty="0" smtClean="0"/>
              <a:t>:[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[{}, {}, …]},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[…]},</a:t>
            </a:r>
          </a:p>
          <a:p>
            <a:r>
              <a:rPr lang="en-US" dirty="0"/>
              <a:t> </a:t>
            </a:r>
            <a:r>
              <a:rPr lang="en-US" dirty="0" smtClean="0"/>
              <a:t>      …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]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244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3595" y="1167563"/>
            <a:ext cx="428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</a:t>
            </a:r>
            <a:r>
              <a:rPr lang="ru-RU" sz="2400" b="1" dirty="0" smtClean="0"/>
              <a:t>данных пользователей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/>
              <a:t>3</a:t>
            </a:r>
            <a:r>
              <a:rPr lang="ru-RU" dirty="0" smtClean="0"/>
              <a:t>-мя </a:t>
            </a:r>
            <a:r>
              <a:rPr lang="ru-RU" dirty="0" smtClean="0"/>
              <a:t>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о пользователях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Установка связи родитель-ребёнок между пользователями</a:t>
            </a:r>
            <a:endParaRPr lang="ru-RU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114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/>
              <a:t>i</a:t>
            </a:r>
            <a:r>
              <a:rPr lang="en-US" i="1" dirty="0" smtClean="0"/>
              <a:t>d</a:t>
            </a:r>
            <a:r>
              <a:rPr lang="en-US" dirty="0" smtClean="0"/>
              <a:t>=&lt;</a:t>
            </a:r>
            <a:r>
              <a:rPr lang="ru-RU" dirty="0" err="1" smtClean="0"/>
              <a:t>идентификатор_пользователя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findRelatives</a:t>
            </a:r>
            <a:r>
              <a:rPr lang="en-US" dirty="0" smtClean="0"/>
              <a:t>=</a:t>
            </a:r>
            <a:r>
              <a:rPr lang="ru-RU" dirty="0" smtClean="0"/>
              <a:t>1</a:t>
            </a:r>
            <a:r>
              <a:rPr lang="en-US" dirty="0" smtClean="0"/>
              <a:t>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723722" y="3311283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ИЛИ</a:t>
            </a:r>
            <a:endParaRPr lang="ru-RU" dirty="0" smtClean="0"/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4583843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3610388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?surname=&lt;</a:t>
            </a:r>
            <a:r>
              <a:rPr lang="ru-RU" dirty="0" smtClean="0"/>
              <a:t>Ф</a:t>
            </a:r>
            <a:r>
              <a:rPr lang="en-US" dirty="0" smtClean="0"/>
              <a:t>&gt;</a:t>
            </a:r>
            <a:r>
              <a:rPr lang="en-US" dirty="0" smtClean="0"/>
              <a:t>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&gt;&amp;patronymic=&lt;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4532321"/>
            <a:ext cx="421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</a:t>
            </a:r>
            <a:r>
              <a:rPr lang="ru-RU" dirty="0" smtClean="0"/>
              <a:t>пользователе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с указанием</a:t>
            </a:r>
            <a:r>
              <a:rPr lang="ru-RU" dirty="0" smtClean="0"/>
              <a:t> родственных связей)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30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3590" y="1167563"/>
            <a:ext cx="428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Сервис данных пользователей</a:t>
            </a:r>
            <a:endParaRPr lang="ru-RU" sz="2400" b="1" dirty="0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30976" y="1611073"/>
            <a:ext cx="282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Уточняющая информация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9785" y="2090893"/>
            <a:ext cx="502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паспорта: </a:t>
            </a:r>
            <a:r>
              <a:rPr lang="en-US" dirty="0" err="1" smtClean="0"/>
              <a:t>passportNumber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водительского удостоверения: </a:t>
            </a:r>
            <a:r>
              <a:rPr lang="en-US" dirty="0" err="1" smtClean="0"/>
              <a:t>driverID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Идентификатор налогоплательщика: </a:t>
            </a:r>
            <a:r>
              <a:rPr lang="en-US" dirty="0" err="1" smtClean="0"/>
              <a:t>taxID</a:t>
            </a:r>
            <a:endParaRPr lang="ru-RU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457569" y="1629228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Отправляемый </a:t>
            </a:r>
            <a:r>
              <a:rPr lang="en-US" b="1" dirty="0" smtClean="0"/>
              <a:t>JSON: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76060" y="2090893"/>
            <a:ext cx="4086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userAndRelatives</a:t>
            </a:r>
            <a:r>
              <a:rPr lang="en-US" dirty="0" smtClean="0"/>
              <a:t>:{</a:t>
            </a:r>
          </a:p>
          <a:p>
            <a:r>
              <a:rPr lang="en-US" dirty="0"/>
              <a:t> </a:t>
            </a:r>
            <a:r>
              <a:rPr lang="en-US" dirty="0" smtClean="0"/>
              <a:t>      user: {USER},</a:t>
            </a:r>
          </a:p>
          <a:p>
            <a:r>
              <a:rPr lang="en-US" dirty="0"/>
              <a:t> </a:t>
            </a:r>
            <a:r>
              <a:rPr lang="en-US" dirty="0" smtClean="0"/>
              <a:t>      parents: [{USER}, {USER}],</a:t>
            </a:r>
          </a:p>
          <a:p>
            <a:r>
              <a:rPr lang="en-US" dirty="0"/>
              <a:t> </a:t>
            </a:r>
            <a:r>
              <a:rPr lang="en-US" dirty="0" smtClean="0"/>
              <a:t>      children: [{USER}, {USER}]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USER = {</a:t>
            </a:r>
          </a:p>
          <a:p>
            <a:r>
              <a:rPr lang="en-US" dirty="0"/>
              <a:t> </a:t>
            </a:r>
            <a:r>
              <a:rPr lang="en-US" dirty="0" smtClean="0"/>
              <a:t>  id: &lt;&gt;, </a:t>
            </a:r>
            <a:r>
              <a:rPr lang="en-US" dirty="0" err="1" smtClean="0"/>
              <a:t>creditServiceId</a:t>
            </a:r>
            <a:r>
              <a:rPr lang="en-US" dirty="0" smtClean="0"/>
              <a:t>: &lt;&gt;,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firstname</a:t>
            </a:r>
            <a:r>
              <a:rPr lang="en-US" dirty="0" smtClean="0"/>
              <a:t>: &lt;&gt;, surname: &lt;&gt;, …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799420" y="3106556"/>
            <a:ext cx="248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Контрольное значение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29784" y="3568221"/>
            <a:ext cx="5023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SHA-256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секретное значение</a:t>
            </a:r>
          </a:p>
          <a:p>
            <a:pPr algn="ctr"/>
            <a:r>
              <a:rPr lang="ru-RU" sz="1600" dirty="0" smtClean="0"/>
              <a:t>(знает отправитель и получатель)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+</a:t>
            </a:r>
            <a:br>
              <a:rPr lang="ru-RU" dirty="0" smtClean="0"/>
            </a:br>
            <a:r>
              <a:rPr lang="ru-RU" sz="2400" dirty="0" smtClean="0"/>
              <a:t>текущая дата</a:t>
            </a:r>
          </a:p>
        </p:txBody>
      </p:sp>
    </p:spTree>
    <p:extLst>
      <p:ext uri="{BB962C8B-B14F-4D97-AF65-F5344CB8AC3E}">
        <p14:creationId xmlns:p14="http://schemas.microsoft.com/office/powerpoint/2010/main" val="38943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716</Words>
  <Application>Microsoft Office PowerPoint</Application>
  <PresentationFormat>Широкоэкранный</PresentationFormat>
  <Paragraphs>252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 Condensed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Азаренко</dc:creator>
  <cp:lastModifiedBy>Сергей Азаренко</cp:lastModifiedBy>
  <cp:revision>40</cp:revision>
  <dcterms:created xsi:type="dcterms:W3CDTF">2021-05-30T18:03:34Z</dcterms:created>
  <dcterms:modified xsi:type="dcterms:W3CDTF">2021-06-09T09:04:55Z</dcterms:modified>
</cp:coreProperties>
</file>