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6" r:id="rId4"/>
    <p:sldId id="265" r:id="rId5"/>
    <p:sldId id="264" r:id="rId6"/>
    <p:sldId id="266" r:id="rId7"/>
    <p:sldId id="272" r:id="rId8"/>
    <p:sldId id="278" r:id="rId9"/>
    <p:sldId id="279" r:id="rId10"/>
    <p:sldId id="280" r:id="rId11"/>
    <p:sldId id="281" r:id="rId12"/>
    <p:sldId id="282" r:id="rId13"/>
    <p:sldId id="290" r:id="rId14"/>
    <p:sldId id="291" r:id="rId15"/>
    <p:sldId id="289" r:id="rId16"/>
    <p:sldId id="285" r:id="rId17"/>
    <p:sldId id="287" r:id="rId18"/>
    <p:sldId id="288" r:id="rId19"/>
    <p:sldId id="283" r:id="rId20"/>
    <p:sldId id="28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>
        <p:scale>
          <a:sx n="75" d="100"/>
          <a:sy n="75" d="100"/>
        </p:scale>
        <p:origin x="4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jpe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</a:t>
            </a:r>
            <a:r>
              <a:rPr lang="ru-RU" sz="6000" b="1" dirty="0" smtClean="0"/>
              <a:t>сервисов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108184" y="1004145"/>
            <a:ext cx="1006999" cy="86247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  <a:gd name="connsiteX0" fmla="*/ 0 w 696794"/>
              <a:gd name="connsiteY0" fmla="*/ 242316 h 653469"/>
              <a:gd name="connsiteX1" fmla="*/ 135270 w 696794"/>
              <a:gd name="connsiteY1" fmla="*/ 0 h 653469"/>
              <a:gd name="connsiteX2" fmla="*/ 135270 w 696794"/>
              <a:gd name="connsiteY2" fmla="*/ 90435 h 653469"/>
              <a:gd name="connsiteX3" fmla="*/ 696794 w 696794"/>
              <a:gd name="connsiteY3" fmla="*/ 653469 h 653469"/>
              <a:gd name="connsiteX4" fmla="*/ 135270 w 696794"/>
              <a:gd name="connsiteY4" fmla="*/ 394197 h 653469"/>
              <a:gd name="connsiteX5" fmla="*/ 135270 w 696794"/>
              <a:gd name="connsiteY5" fmla="*/ 484632 h 653469"/>
              <a:gd name="connsiteX6" fmla="*/ 0 w 696794"/>
              <a:gd name="connsiteY6" fmla="*/ 242316 h 653469"/>
              <a:gd name="connsiteX0" fmla="*/ 0 w 696794"/>
              <a:gd name="connsiteY0" fmla="*/ 242316 h 639909"/>
              <a:gd name="connsiteX1" fmla="*/ 135270 w 696794"/>
              <a:gd name="connsiteY1" fmla="*/ 0 h 639909"/>
              <a:gd name="connsiteX2" fmla="*/ 135270 w 696794"/>
              <a:gd name="connsiteY2" fmla="*/ 90435 h 639909"/>
              <a:gd name="connsiteX3" fmla="*/ 696794 w 696794"/>
              <a:gd name="connsiteY3" fmla="*/ 639909 h 639909"/>
              <a:gd name="connsiteX4" fmla="*/ 135270 w 696794"/>
              <a:gd name="connsiteY4" fmla="*/ 394197 h 639909"/>
              <a:gd name="connsiteX5" fmla="*/ 135270 w 696794"/>
              <a:gd name="connsiteY5" fmla="*/ 484632 h 639909"/>
              <a:gd name="connsiteX6" fmla="*/ 0 w 696794"/>
              <a:gd name="connsiteY6" fmla="*/ 242316 h 639909"/>
              <a:gd name="connsiteX0" fmla="*/ 0 w 689597"/>
              <a:gd name="connsiteY0" fmla="*/ 242316 h 752128"/>
              <a:gd name="connsiteX1" fmla="*/ 135270 w 689597"/>
              <a:gd name="connsiteY1" fmla="*/ 0 h 752128"/>
              <a:gd name="connsiteX2" fmla="*/ 135270 w 689597"/>
              <a:gd name="connsiteY2" fmla="*/ 90435 h 752128"/>
              <a:gd name="connsiteX3" fmla="*/ 689597 w 689597"/>
              <a:gd name="connsiteY3" fmla="*/ 752128 h 752128"/>
              <a:gd name="connsiteX4" fmla="*/ 135270 w 689597"/>
              <a:gd name="connsiteY4" fmla="*/ 394197 h 752128"/>
              <a:gd name="connsiteX5" fmla="*/ 135270 w 689597"/>
              <a:gd name="connsiteY5" fmla="*/ 484632 h 752128"/>
              <a:gd name="connsiteX6" fmla="*/ 0 w 689597"/>
              <a:gd name="connsiteY6" fmla="*/ 242316 h 752128"/>
              <a:gd name="connsiteX0" fmla="*/ 0 w 689597"/>
              <a:gd name="connsiteY0" fmla="*/ 242316 h 767383"/>
              <a:gd name="connsiteX1" fmla="*/ 135270 w 689597"/>
              <a:gd name="connsiteY1" fmla="*/ 0 h 767383"/>
              <a:gd name="connsiteX2" fmla="*/ 135270 w 689597"/>
              <a:gd name="connsiteY2" fmla="*/ 90435 h 767383"/>
              <a:gd name="connsiteX3" fmla="*/ 689597 w 689597"/>
              <a:gd name="connsiteY3" fmla="*/ 767383 h 767383"/>
              <a:gd name="connsiteX4" fmla="*/ 135270 w 689597"/>
              <a:gd name="connsiteY4" fmla="*/ 394197 h 767383"/>
              <a:gd name="connsiteX5" fmla="*/ 135270 w 689597"/>
              <a:gd name="connsiteY5" fmla="*/ 484632 h 767383"/>
              <a:gd name="connsiteX6" fmla="*/ 0 w 689597"/>
              <a:gd name="connsiteY6" fmla="*/ 242316 h 76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97" h="76738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689597" y="76738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 и всех кредитах пользователя (с платежами)</a:t>
            </a:r>
            <a:endParaRPr 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0" name="Прямоугольник 39"/>
          <p:cNvSpPr/>
          <p:nvPr/>
        </p:nvSpPr>
        <p:spPr>
          <a:xfrm rot="16200000">
            <a:off x="-936589" y="3167461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Развёртывание</a:t>
            </a:r>
            <a:endParaRPr lang="ru-RU" sz="6000" b="1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90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Запрос к главному серверу с указанием действительных ФИО и уточняющего значения: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536895"/>
            <a:ext cx="1080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/>
              <a:t>?</a:t>
            </a:r>
            <a:r>
              <a:rPr lang="en-US" b="1" dirty="0" err="1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&gt;&amp;</a:t>
            </a:r>
            <a:r>
              <a:rPr lang="en-US" b="1" dirty="0" err="1" smtClean="0"/>
              <a:t>firstname</a:t>
            </a:r>
            <a:r>
              <a:rPr lang="en-US" dirty="0" smtClean="0"/>
              <a:t>=&lt;</a:t>
            </a:r>
            <a:r>
              <a:rPr lang="ru-RU" i="1" dirty="0" smtClean="0"/>
              <a:t>ИМЯ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</a:t>
            </a:r>
            <a:r>
              <a:rPr lang="en-US" b="1" dirty="0" smtClean="0"/>
              <a:t>surname</a:t>
            </a:r>
            <a:r>
              <a:rPr lang="en-US" dirty="0" smtClean="0"/>
              <a:t>=&lt;</a:t>
            </a:r>
            <a:r>
              <a:rPr lang="ru-RU" i="1" dirty="0" smtClean="0"/>
              <a:t>ФАМИЛИЯ</a:t>
            </a:r>
            <a:r>
              <a:rPr lang="en-US" dirty="0" smtClean="0"/>
              <a:t>&gt;&amp;</a:t>
            </a:r>
            <a:r>
              <a:rPr lang="en-US" b="1" dirty="0" smtClean="0"/>
              <a:t>patronymic</a:t>
            </a:r>
            <a:r>
              <a:rPr lang="en-US" dirty="0" smtClean="0"/>
              <a:t>=&lt;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&amp;</a:t>
            </a:r>
            <a:r>
              <a:rPr lang="en-US" b="1" dirty="0" err="1" smtClean="0"/>
              <a:t>driverID</a:t>
            </a:r>
            <a:r>
              <a:rPr lang="en-US" dirty="0" smtClean="0"/>
              <a:t>=&lt;</a:t>
            </a:r>
            <a:r>
              <a:rPr lang="ru-RU" i="1" dirty="0" smtClean="0"/>
              <a:t>НОМЕР_ВОДИТЕЛЬСКОГО_УДОСТОВЕРЕНИЯ</a:t>
            </a:r>
            <a:r>
              <a:rPr lang="ru-RU" dirty="0" smtClean="0"/>
              <a:t> 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2183226"/>
            <a:ext cx="744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</a:t>
            </a:r>
            <a:r>
              <a:rPr lang="en-US" dirty="0" smtClean="0"/>
              <a:t>JSON</a:t>
            </a:r>
            <a:r>
              <a:rPr lang="ru-RU" dirty="0" smtClean="0"/>
              <a:t>-объект с информацией о пользователе и кредитной истории.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468596"/>
            <a:ext cx="11048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userAndRelatives</a:t>
            </a:r>
            <a:r>
              <a:rPr lang="en-US" dirty="0"/>
              <a:t>": {</a:t>
            </a:r>
          </a:p>
          <a:p>
            <a:r>
              <a:rPr lang="en-US" dirty="0"/>
              <a:t>    "user": {</a:t>
            </a:r>
          </a:p>
          <a:p>
            <a:r>
              <a:rPr lang="en-US" dirty="0"/>
              <a:t>      "id":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_В_БАЗЕ_</a:t>
            </a:r>
            <a:r>
              <a:rPr lang="en-US" i="1" dirty="0" smtClean="0"/>
              <a:t>USER_</a:t>
            </a:r>
            <a:r>
              <a:rPr lang="ru-RU" i="1" dirty="0" smtClean="0"/>
              <a:t>СЕРВИСА</a:t>
            </a:r>
            <a:r>
              <a:rPr lang="en-US" dirty="0" smtClean="0"/>
              <a:t>&gt;, "</a:t>
            </a:r>
            <a:r>
              <a:rPr lang="en-US" dirty="0" err="1"/>
              <a:t>creditServiceId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В_БАЗЕ_КРЕДИТНОЙ_ИСТОРИИ</a:t>
            </a:r>
            <a:r>
              <a:rPr lang="en-US" dirty="0" smtClean="0"/>
              <a:t>&gt;,</a:t>
            </a:r>
            <a:endParaRPr lang="ru-RU" dirty="0" smtClean="0"/>
          </a:p>
          <a:p>
            <a:r>
              <a:rPr lang="en-US" dirty="0" smtClean="0"/>
              <a:t>     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 smtClean="0"/>
              <a:t>":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ИМЯ</a:t>
            </a:r>
            <a:r>
              <a:rPr lang="en-US" dirty="0" smtClean="0"/>
              <a:t>&gt;, "</a:t>
            </a:r>
            <a:r>
              <a:rPr lang="en-US" dirty="0"/>
              <a:t>surname": </a:t>
            </a:r>
            <a:r>
              <a:rPr lang="en-US" dirty="0" smtClean="0"/>
              <a:t>&lt;</a:t>
            </a:r>
            <a:r>
              <a:rPr lang="ru-RU" i="1" dirty="0" smtClean="0"/>
              <a:t>ФАМИЛИЯ</a:t>
            </a:r>
            <a:r>
              <a:rPr lang="en-US" dirty="0" smtClean="0"/>
              <a:t>&gt;,  </a:t>
            </a:r>
            <a:r>
              <a:rPr lang="en-US" dirty="0"/>
              <a:t>"patronymic": </a:t>
            </a:r>
            <a:r>
              <a:rPr lang="en-US" dirty="0" smtClean="0"/>
              <a:t>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,</a:t>
            </a:r>
          </a:p>
          <a:p>
            <a:r>
              <a:rPr lang="ru-RU" dirty="0" smtClean="0"/>
              <a:t>      </a:t>
            </a:r>
            <a:r>
              <a:rPr lang="ru-RU" dirty="0"/>
              <a:t>"</a:t>
            </a:r>
            <a:r>
              <a:rPr lang="en-US" dirty="0" err="1"/>
              <a:t>birthDate</a:t>
            </a:r>
            <a:r>
              <a:rPr lang="en-US" dirty="0"/>
              <a:t>": </a:t>
            </a:r>
            <a:r>
              <a:rPr lang="en-US" dirty="0" smtClean="0"/>
              <a:t> &lt;</a:t>
            </a:r>
            <a:r>
              <a:rPr lang="ru-RU" i="1" dirty="0" smtClean="0"/>
              <a:t>ДАТА_РОЖДЕНИЯ</a:t>
            </a:r>
            <a:r>
              <a:rPr lang="en-US" dirty="0" smtClean="0"/>
              <a:t>&gt;,</a:t>
            </a:r>
            <a:r>
              <a:rPr lang="ru-RU" dirty="0"/>
              <a:t> </a:t>
            </a:r>
            <a:r>
              <a:rPr lang="en-US" dirty="0" smtClean="0"/>
              <a:t>"</a:t>
            </a:r>
            <a:r>
              <a:rPr lang="en-US" dirty="0"/>
              <a:t>sex</a:t>
            </a:r>
            <a:r>
              <a:rPr lang="en-US" dirty="0" smtClean="0"/>
              <a:t>": &lt;</a:t>
            </a:r>
            <a:r>
              <a:rPr lang="ru-RU" i="1" dirty="0" smtClean="0"/>
              <a:t>ПОЛ</a:t>
            </a:r>
            <a:r>
              <a:rPr lang="en-US" dirty="0" smtClean="0"/>
              <a:t>&gt;,</a:t>
            </a:r>
            <a:endParaRPr lang="ru-RU" dirty="0"/>
          </a:p>
          <a:p>
            <a:r>
              <a:rPr lang="ru-RU" dirty="0"/>
              <a:t>      "</a:t>
            </a:r>
            <a:r>
              <a:rPr lang="en-US" dirty="0" err="1"/>
              <a:t>passportNumber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НОМЕР_ПАСПОРТА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taxPayerID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ИНН</a:t>
            </a:r>
            <a:r>
              <a:rPr lang="en-US" dirty="0" smtClean="0"/>
              <a:t>&gt;,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en-US" dirty="0" smtClean="0"/>
              <a:t>"</a:t>
            </a:r>
            <a:r>
              <a:rPr lang="en-US" dirty="0" err="1"/>
              <a:t>driverLicenceId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НОМЕР_ВОДИТЕЛЬСКОГО_УДОСТОВЕРЕНИЯ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"parents":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{ &lt;</a:t>
            </a:r>
            <a:r>
              <a:rPr lang="en-US" i="1" u="sng" dirty="0" smtClean="0"/>
              <a:t>USER</a:t>
            </a:r>
            <a:r>
              <a:rPr lang="en-US" dirty="0" smtClean="0"/>
              <a:t>&gt; }, { &lt;</a:t>
            </a:r>
            <a:r>
              <a:rPr lang="en-US" i="1" u="sng" dirty="0" smtClean="0"/>
              <a:t>USER</a:t>
            </a:r>
            <a:r>
              <a:rPr lang="en-US" dirty="0" smtClean="0"/>
              <a:t>&gt; }, …</a:t>
            </a:r>
            <a:r>
              <a:rPr lang="ru-RU" dirty="0" smtClean="0"/>
              <a:t> </a:t>
            </a:r>
            <a:r>
              <a:rPr lang="en-US" dirty="0" smtClean="0"/>
              <a:t>],</a:t>
            </a:r>
            <a:endParaRPr lang="en-US" dirty="0"/>
          </a:p>
          <a:p>
            <a:r>
              <a:rPr lang="en-US" dirty="0"/>
              <a:t>    "children": [</a:t>
            </a:r>
            <a:r>
              <a:rPr lang="ru-RU" dirty="0"/>
              <a:t> </a:t>
            </a:r>
            <a:r>
              <a:rPr lang="en-US" dirty="0"/>
              <a:t>{ &lt;</a:t>
            </a:r>
            <a:r>
              <a:rPr lang="en-US" i="1" u="sng" dirty="0"/>
              <a:t>USER</a:t>
            </a:r>
            <a:r>
              <a:rPr lang="en-US" dirty="0"/>
              <a:t>&gt; }, { &lt;</a:t>
            </a:r>
            <a:r>
              <a:rPr lang="en-US" i="1" u="sng" dirty="0"/>
              <a:t>USER</a:t>
            </a:r>
            <a:r>
              <a:rPr lang="en-US" dirty="0"/>
              <a:t>&gt; }, …</a:t>
            </a:r>
            <a:r>
              <a:rPr lang="ru-RU" dirty="0"/>
              <a:t> 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},</a:t>
            </a:r>
          </a:p>
          <a:p>
            <a:r>
              <a:rPr lang="en-US" dirty="0"/>
              <a:t>  "credits":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smtClean="0"/>
              <a:t>…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41958" y="2930250"/>
            <a:ext cx="472442" cy="3330342"/>
            <a:chOff x="441958" y="2468596"/>
            <a:chExt cx="472442" cy="3791996"/>
          </a:xfrm>
        </p:grpSpPr>
        <p:sp>
          <p:nvSpPr>
            <p:cNvPr id="14" name="Двойная волна 13"/>
            <p:cNvSpPr/>
            <p:nvPr/>
          </p:nvSpPr>
          <p:spPr>
            <a:xfrm>
              <a:off x="441958" y="5492496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1310640" y="3312160"/>
            <a:ext cx="8839200" cy="14122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8749556" y="2844311"/>
            <a:ext cx="1158231" cy="481985"/>
            <a:chOff x="7842905" y="4113014"/>
            <a:chExt cx="1158231" cy="481985"/>
          </a:xfrm>
        </p:grpSpPr>
        <p:sp>
          <p:nvSpPr>
            <p:cNvPr id="18" name="TextBox 17"/>
            <p:cNvSpPr txBox="1"/>
            <p:nvPr/>
          </p:nvSpPr>
          <p:spPr>
            <a:xfrm>
              <a:off x="7853065" y="411301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&lt;USER&gt;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42905" y="413333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&lt;USER&gt;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Двойная стрелка влево/вправо 5"/>
          <p:cNvSpPr/>
          <p:nvPr/>
        </p:nvSpPr>
        <p:spPr>
          <a:xfrm rot="16200000" flipH="1">
            <a:off x="447352" y="158771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лево/вправо 5"/>
          <p:cNvSpPr/>
          <p:nvPr/>
        </p:nvSpPr>
        <p:spPr>
          <a:xfrm rot="5400000" flipH="1">
            <a:off x="431361" y="240620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1" y="1237846"/>
            <a:ext cx="11048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…</a:t>
            </a:r>
            <a:endParaRPr lang="en-US" dirty="0"/>
          </a:p>
          <a:p>
            <a:r>
              <a:rPr lang="en-US" dirty="0"/>
              <a:t>  "credits": </a:t>
            </a:r>
            <a:r>
              <a:rPr lang="en-US" dirty="0" smtClean="0"/>
              <a:t>[ </a:t>
            </a:r>
            <a:endParaRPr lang="ru-RU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/>
              <a:t>credit": {</a:t>
            </a:r>
          </a:p>
          <a:p>
            <a:r>
              <a:rPr lang="en-US" dirty="0"/>
              <a:t>        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КРЕДИТА</a:t>
            </a:r>
            <a:r>
              <a:rPr lang="en-US" dirty="0" smtClean="0"/>
              <a:t>&gt;, "</a:t>
            </a:r>
            <a:r>
              <a:rPr lang="en-US" dirty="0" err="1"/>
              <a:t>userId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i="1" dirty="0" smtClean="0"/>
              <a:t>ID_</a:t>
            </a:r>
            <a:r>
              <a:rPr lang="ru-RU" i="1" dirty="0" smtClean="0"/>
              <a:t>ПОЛЬЗОВАТЕЛЯ</a:t>
            </a:r>
            <a:r>
              <a:rPr lang="en-US" i="1" dirty="0" smtClean="0"/>
              <a:t>_</a:t>
            </a:r>
            <a:r>
              <a:rPr lang="ru-RU" i="1" dirty="0"/>
              <a:t>В_БАЗЕ_КРЕДИТНОЙ_ИСТОРИИ 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"branch</a:t>
            </a:r>
            <a:r>
              <a:rPr lang="en-US" dirty="0" smtClean="0"/>
              <a:t>": &lt;</a:t>
            </a:r>
            <a:r>
              <a:rPr lang="ru-RU" i="1" dirty="0" smtClean="0"/>
              <a:t>НАЗВАНИЕ_ОТДЕЛЕНИЯ_БАНКА</a:t>
            </a:r>
            <a:r>
              <a:rPr lang="en-US" dirty="0" smtClean="0"/>
              <a:t>&gt;</a:t>
            </a:r>
            <a:r>
              <a:rPr lang="ru-RU" dirty="0" smtClean="0"/>
              <a:t>, "</a:t>
            </a:r>
            <a:r>
              <a:rPr lang="en-US" dirty="0" err="1"/>
              <a:t>totalSum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СУММА</a:t>
            </a:r>
            <a:r>
              <a:rPr lang="en-US" dirty="0"/>
              <a:t>_</a:t>
            </a:r>
            <a:r>
              <a:rPr lang="ru-RU" i="1" dirty="0" smtClean="0"/>
              <a:t>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</a:t>
            </a:r>
            <a:r>
              <a:rPr lang="en-US" dirty="0" err="1"/>
              <a:t>startPaymentDate</a:t>
            </a:r>
            <a:r>
              <a:rPr lang="en-US" dirty="0"/>
              <a:t>":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ДАТА_ВЗЯТИЯ_КРЕДИТА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endPaymentDate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ДАТА_ЗАКРЫТИЯ_КРЕДИТА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  },</a:t>
            </a:r>
          </a:p>
          <a:p>
            <a:r>
              <a:rPr lang="en-US" dirty="0"/>
              <a:t>      "payments":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</a:t>
            </a:r>
            <a:r>
              <a:rPr lang="en-US" dirty="0"/>
              <a:t>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creditId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_СВЯЗАННОГО_КРЕДИТА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"sum</a:t>
            </a:r>
            <a:r>
              <a:rPr lang="en-US" dirty="0" smtClean="0"/>
              <a:t>": &lt;</a:t>
            </a:r>
            <a:r>
              <a:rPr lang="ru-RU" i="1" dirty="0" smtClean="0"/>
              <a:t>СУММА_ПЛАТЕЖА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/>
              <a:t>date": </a:t>
            </a:r>
            <a:r>
              <a:rPr lang="en-US" dirty="0" smtClean="0"/>
              <a:t>&lt;</a:t>
            </a:r>
            <a:r>
              <a:rPr lang="ru-RU" i="1" dirty="0" smtClean="0"/>
              <a:t>ДАТА_ПЛАТЕЖА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  },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{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en-US" i="1" u="sng" dirty="0" smtClean="0"/>
              <a:t>PAYMENT</a:t>
            </a:r>
            <a:r>
              <a:rPr lang="en-US" dirty="0" smtClean="0"/>
              <a:t>&gt; }, …</a:t>
            </a:r>
            <a:endParaRPr lang="en-US" dirty="0"/>
          </a:p>
          <a:p>
            <a:r>
              <a:rPr lang="en-US" dirty="0" smtClean="0"/>
              <a:t>        ]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</a:t>
            </a:r>
            <a:r>
              <a:rPr lang="en-US" dirty="0" smtClean="0"/>
              <a:t>{ &lt;</a:t>
            </a:r>
            <a:r>
              <a:rPr lang="en-US" i="1" u="sng" dirty="0" smtClean="0"/>
              <a:t>CREDIT_AND_PAYMENTS</a:t>
            </a:r>
            <a:r>
              <a:rPr lang="en-US" dirty="0" smtClean="0"/>
              <a:t>&gt;}, …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10800000">
            <a:off x="441959" y="1237845"/>
            <a:ext cx="472442" cy="5355313"/>
            <a:chOff x="441958" y="2468596"/>
            <a:chExt cx="472442" cy="3791997"/>
          </a:xfrm>
        </p:grpSpPr>
        <p:sp>
          <p:nvSpPr>
            <p:cNvPr id="8" name="Двойная волна 7"/>
            <p:cNvSpPr/>
            <p:nvPr/>
          </p:nvSpPr>
          <p:spPr>
            <a:xfrm>
              <a:off x="441958" y="5492497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386842" y="2367280"/>
            <a:ext cx="9565637" cy="863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79883" y="4033520"/>
            <a:ext cx="6070598" cy="5486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6196804" y="3626261"/>
            <a:ext cx="1717836" cy="471825"/>
            <a:chOff x="7832745" y="4113014"/>
            <a:chExt cx="1717836" cy="471825"/>
          </a:xfrm>
        </p:grpSpPr>
        <p:sp>
          <p:nvSpPr>
            <p:cNvPr id="13" name="TextBox 12"/>
            <p:cNvSpPr txBox="1"/>
            <p:nvPr/>
          </p:nvSpPr>
          <p:spPr>
            <a:xfrm>
              <a:off x="7853065" y="411301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&lt;PAYMENT&gt;</a:t>
              </a:r>
              <a:endParaRPr lang="ru-RU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32745" y="412317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&lt;PAYMENT&gt;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234643" y="1956353"/>
            <a:ext cx="1410444" cy="467849"/>
            <a:chOff x="7832745" y="4113014"/>
            <a:chExt cx="1410444" cy="467849"/>
          </a:xfrm>
        </p:grpSpPr>
        <p:sp>
          <p:nvSpPr>
            <p:cNvPr id="16" name="TextBox 15"/>
            <p:cNvSpPr txBox="1"/>
            <p:nvPr/>
          </p:nvSpPr>
          <p:spPr>
            <a:xfrm>
              <a:off x="7853065" y="4113014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&lt;CREDIT&gt;</a:t>
              </a:r>
              <a:endParaRPr lang="ru-RU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2745" y="4119198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178560" y="1838960"/>
            <a:ext cx="9895840" cy="38404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455816" y="1382375"/>
            <a:ext cx="3618584" cy="490671"/>
            <a:chOff x="5624605" y="4104892"/>
            <a:chExt cx="3618584" cy="490671"/>
          </a:xfrm>
        </p:grpSpPr>
        <p:sp>
          <p:nvSpPr>
            <p:cNvPr id="20" name="TextBox 19"/>
            <p:cNvSpPr txBox="1"/>
            <p:nvPr/>
          </p:nvSpPr>
          <p:spPr>
            <a:xfrm>
              <a:off x="5634765" y="4104892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&lt;CREDIT_AND_PAYMENTS&gt;</a:t>
              </a:r>
              <a:endParaRPr lang="ru-RU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4605" y="4133898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&lt;CREDIT_AND_PAYMENTS&gt;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361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Пустой </a:t>
            </a:r>
            <a:r>
              <a:rPr lang="ru-RU" dirty="0"/>
              <a:t>з</a:t>
            </a:r>
            <a:r>
              <a:rPr lang="ru-RU" dirty="0" smtClean="0"/>
              <a:t>апрос к главному серверу: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1" y="15368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9062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191597"/>
            <a:ext cx="10363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403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Отказано в доступе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"Передано неверное контрольное значение: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                        Проверьте </a:t>
            </a:r>
            <a:r>
              <a:rPr lang="ru-RU" dirty="0"/>
              <a:t>правильность данных и повторите запрос."</a:t>
            </a:r>
          </a:p>
          <a:p>
            <a:r>
              <a:rPr lang="ru-RU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1" y="3584963"/>
            <a:ext cx="55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</a:t>
            </a:r>
            <a:r>
              <a:rPr lang="ru-RU" dirty="0" smtClean="0"/>
              <a:t>апрос к главному серверу с контрольным значением: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4400" y="3954295"/>
            <a:ext cx="998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http://</a:t>
            </a:r>
            <a:r>
              <a:rPr lang="en-US" dirty="0"/>
              <a:t>hostname</a:t>
            </a:r>
            <a:r>
              <a:rPr lang="ru-RU" dirty="0"/>
              <a:t>:</a:t>
            </a:r>
            <a:r>
              <a:rPr lang="en-US" dirty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 smtClean="0"/>
              <a:t>?</a:t>
            </a:r>
            <a:r>
              <a:rPr lang="en-US" b="1" dirty="0" err="1" smtClean="0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1" y="43236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14400" y="4608997"/>
            <a:ext cx="9845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400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Ошибка в запросе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"Не указано ФИО или одно из значений, уточняющих поиск пользователя."</a:t>
            </a:r>
          </a:p>
          <a:p>
            <a:r>
              <a:rPr lang="ru-RU" dirty="0"/>
              <a:t>}</a:t>
            </a:r>
          </a:p>
        </p:txBody>
      </p:sp>
      <p:sp>
        <p:nvSpPr>
          <p:cNvPr id="15" name="Двойная стрелка влево/вправо 5"/>
          <p:cNvSpPr/>
          <p:nvPr/>
        </p:nvSpPr>
        <p:spPr>
          <a:xfrm rot="16200000" flipH="1">
            <a:off x="411232" y="145760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16200000" flipH="1">
            <a:off x="411232" y="3858236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5"/>
          <p:cNvSpPr/>
          <p:nvPr/>
        </p:nvSpPr>
        <p:spPr>
          <a:xfrm rot="5400000" flipH="1">
            <a:off x="411232" y="215008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лево/вправо 5"/>
          <p:cNvSpPr/>
          <p:nvPr/>
        </p:nvSpPr>
        <p:spPr>
          <a:xfrm rot="5400000" flipH="1">
            <a:off x="411231" y="4626817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Нагрузочное тестирование</a:t>
            </a:r>
            <a:endParaRPr lang="ru-RU" sz="6000" b="1" dirty="0" smtClean="0"/>
          </a:p>
        </p:txBody>
      </p:sp>
      <p:grpSp>
        <p:nvGrpSpPr>
          <p:cNvPr id="21" name="Группа 20"/>
          <p:cNvGrpSpPr/>
          <p:nvPr/>
        </p:nvGrpSpPr>
        <p:grpSpPr>
          <a:xfrm>
            <a:off x="4925878" y="2385151"/>
            <a:ext cx="2370872" cy="2743056"/>
            <a:chOff x="5209972" y="2363809"/>
            <a:chExt cx="2370872" cy="2743056"/>
          </a:xfrm>
        </p:grpSpPr>
        <p:sp>
          <p:nvSpPr>
            <p:cNvPr id="3" name="TextBox 2"/>
            <p:cNvSpPr txBox="1"/>
            <p:nvPr/>
          </p:nvSpPr>
          <p:spPr>
            <a:xfrm>
              <a:off x="5238536" y="2363809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/>
                <a:t>50</a:t>
              </a:r>
              <a:endParaRPr lang="ru-RU" sz="16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4254" y="2402734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>
                      <a:lumMod val="50000"/>
                    </a:schemeClr>
                  </a:solidFill>
                </a:rPr>
                <a:t>50</a:t>
              </a:r>
              <a:endParaRPr lang="ru-RU" sz="1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9972" y="2459987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/>
                  </a:solidFill>
                </a:rPr>
                <a:t>50</a:t>
              </a:r>
              <a:endParaRPr lang="ru-RU" sz="1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229827" y="2525189"/>
            <a:ext cx="1734727" cy="1919108"/>
            <a:chOff x="5182474" y="2363809"/>
            <a:chExt cx="1734727" cy="1919108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7</a:t>
              </a:r>
              <a:r>
                <a:rPr lang="ru-RU" sz="11500" dirty="0" smtClean="0"/>
                <a:t>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4254" y="2396133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>
                      <a:lumMod val="50000"/>
                    </a:schemeClr>
                  </a:solidFill>
                </a:rPr>
                <a:t>7</a:t>
              </a:r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2474" y="242086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/>
                  </a:solidFill>
                </a:rPr>
                <a:t>7</a:t>
              </a:r>
              <a:r>
                <a:rPr lang="ru-RU" sz="11500" dirty="0" smtClean="0">
                  <a:solidFill>
                    <a:schemeClr val="accent6"/>
                  </a:solidFill>
                </a:rPr>
                <a:t>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Группа 41"/>
          <p:cNvGrpSpPr/>
          <p:nvPr/>
        </p:nvGrpSpPr>
        <p:grpSpPr>
          <a:xfrm>
            <a:off x="914401" y="3103040"/>
            <a:ext cx="2583542" cy="1235729"/>
            <a:chOff x="1468006" y="2553901"/>
            <a:chExt cx="2583542" cy="1235729"/>
          </a:xfrm>
        </p:grpSpPr>
        <p:sp>
          <p:nvSpPr>
            <p:cNvPr id="43" name="TextBox 42"/>
            <p:cNvSpPr txBox="1"/>
            <p:nvPr/>
          </p:nvSpPr>
          <p:spPr>
            <a:xfrm>
              <a:off x="1468006" y="25539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/>
                <a:t>20000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97252" y="256373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>
                      <a:lumMod val="50000"/>
                    </a:schemeClr>
                  </a:solidFill>
                </a:rPr>
                <a:t>20000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6498" y="25893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/>
                  </a:solidFill>
                </a:rPr>
                <a:t>20000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51" name="TextBox 50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55" name="TextBox 54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pic>
        <p:nvPicPr>
          <p:cNvPr id="61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Группа 61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63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Web icon - Material Co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3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</a:t>
            </a:r>
            <a:r>
              <a:rPr lang="ru-RU" sz="6000" b="1" dirty="0" smtClean="0"/>
              <a:t>тестирование</a:t>
            </a:r>
            <a:endParaRPr lang="ru-RU" sz="6000" b="1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4041015" y="2034970"/>
            <a:ext cx="4101011" cy="3272937"/>
            <a:chOff x="4009073" y="3181955"/>
            <a:chExt cx="4101011" cy="3272937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/>
                <a:t>150</a:t>
              </a:r>
              <a:endParaRPr lang="ru-RU" sz="19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9963" y="3252120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>
                      <a:lumMod val="50000"/>
                    </a:schemeClr>
                  </a:solidFill>
                </a:rPr>
                <a:t>150</a:t>
              </a:r>
              <a:endParaRPr lang="ru-RU" sz="19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9073" y="3300182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/>
                  </a:solidFill>
                </a:rPr>
                <a:t>150</a:t>
              </a:r>
              <a:endParaRPr lang="ru-RU" sz="19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214641" y="2525189"/>
            <a:ext cx="2496912" cy="1939423"/>
            <a:chOff x="5167288" y="2363809"/>
            <a:chExt cx="2496912" cy="1939423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220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3528" y="2405002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220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7288" y="2441184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220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929926" y="3109154"/>
            <a:ext cx="2566976" cy="1229159"/>
            <a:chOff x="1502119" y="3131705"/>
            <a:chExt cx="2566976" cy="1229159"/>
          </a:xfrm>
        </p:grpSpPr>
        <p:sp>
          <p:nvSpPr>
            <p:cNvPr id="43" name="TextBox 42"/>
            <p:cNvSpPr txBox="1"/>
            <p:nvPr/>
          </p:nvSpPr>
          <p:spPr>
            <a:xfrm>
              <a:off x="1502119" y="3131705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77000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9763" y="3153836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>
                      <a:lumMod val="50000"/>
                    </a:schemeClr>
                  </a:solidFill>
                </a:rPr>
                <a:t>77000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4045" y="3160535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</a:rPr>
                <a:t>77000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47" name="TextBox 46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64" name="TextBox 63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pic>
        <p:nvPicPr>
          <p:cNvPr id="70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Группа 70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72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Web icon - Material Co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Группа 73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7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6660881" y="5684067"/>
            <a:ext cx="937990" cy="526213"/>
            <a:chOff x="3713801" y="5263909"/>
            <a:chExt cx="2435860" cy="1366519"/>
          </a:xfrm>
        </p:grpSpPr>
        <p:pic>
          <p:nvPicPr>
            <p:cNvPr id="8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Группа 82"/>
          <p:cNvGrpSpPr/>
          <p:nvPr/>
        </p:nvGrpSpPr>
        <p:grpSpPr>
          <a:xfrm>
            <a:off x="4727767" y="5735598"/>
            <a:ext cx="798627" cy="448030"/>
            <a:chOff x="3713801" y="5263909"/>
            <a:chExt cx="2435860" cy="1366519"/>
          </a:xfrm>
        </p:grpSpPr>
        <p:pic>
          <p:nvPicPr>
            <p:cNvPr id="8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8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sun9-26.userapi.com/impg/VrLMw-2XhsZrLkXCS2TiHgNWQiCD4wrKuQxoOQ/77yJVadVf7I.jpg?size=2560x1123&amp;quality=96&amp;sign=e2d24c5aa9f219e48ab99755a0b41bf3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3" y="4654221"/>
            <a:ext cx="2532022" cy="1674327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775261" y="1569028"/>
            <a:ext cx="4868940" cy="3876808"/>
            <a:chOff x="4026901" y="3181955"/>
            <a:chExt cx="4868940" cy="3876808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/>
                <a:t>300</a:t>
              </a:r>
              <a:endParaRPr lang="ru-RU" sz="23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1245" y="3232682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>
                      <a:lumMod val="50000"/>
                    </a:schemeClr>
                  </a:solidFill>
                </a:rPr>
                <a:t>300</a:t>
              </a:r>
              <a:endParaRPr lang="ru-RU" sz="23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26901" y="3288500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/>
                  </a:solidFill>
                </a:rPr>
                <a:t>300</a:t>
              </a:r>
              <a:endParaRPr lang="ru-RU" sz="23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12537" y="2525189"/>
            <a:ext cx="2499016" cy="1930215"/>
            <a:chOff x="5165184" y="2363809"/>
            <a:chExt cx="2499016" cy="1930215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460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5788" y="2391253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460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5184" y="2431976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460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42" name="Picture 2" descr="https://sun9-8.userapi.com/impg/MVtmjslBXKaqUNyQShlm3GQxj11hOOHBRHKFDw/5-Nkbnnn4JA.jpg?size=2560x829&amp;quality=96&amp;sign=5c7c83eac14f0691d45ca919af74eb96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37" y="1119297"/>
            <a:ext cx="2532022" cy="164700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Группа 69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71" name="TextBox 70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74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лилиния 11"/>
          <p:cNvSpPr/>
          <p:nvPr/>
        </p:nvSpPr>
        <p:spPr>
          <a:xfrm>
            <a:off x="8942071" y="1417320"/>
            <a:ext cx="2449830" cy="1219200"/>
          </a:xfrm>
          <a:custGeom>
            <a:avLst/>
            <a:gdLst>
              <a:gd name="connsiteX0" fmla="*/ 0 w 2530371"/>
              <a:gd name="connsiteY0" fmla="*/ 1379682 h 1379682"/>
              <a:gd name="connsiteX1" fmla="*/ 2331720 w 2530371"/>
              <a:gd name="connsiteY1" fmla="*/ 198582 h 1379682"/>
              <a:gd name="connsiteX2" fmla="*/ 2247900 w 2530371"/>
              <a:gd name="connsiteY2" fmla="*/ 11892 h 1379682"/>
              <a:gd name="connsiteX0" fmla="*/ 0 w 2277511"/>
              <a:gd name="connsiteY0" fmla="*/ 1368154 h 1368154"/>
              <a:gd name="connsiteX1" fmla="*/ 937260 w 2277511"/>
              <a:gd name="connsiteY1" fmla="*/ 1070974 h 1368154"/>
              <a:gd name="connsiteX2" fmla="*/ 2247900 w 2277511"/>
              <a:gd name="connsiteY2" fmla="*/ 364 h 1368154"/>
              <a:gd name="connsiteX0" fmla="*/ 0 w 2327218"/>
              <a:gd name="connsiteY0" fmla="*/ 1417687 h 1417687"/>
              <a:gd name="connsiteX1" fmla="*/ 986790 w 2327218"/>
              <a:gd name="connsiteY1" fmla="*/ 1070977 h 1417687"/>
              <a:gd name="connsiteX2" fmla="*/ 2297430 w 2327218"/>
              <a:gd name="connsiteY2" fmla="*/ 367 h 1417687"/>
              <a:gd name="connsiteX0" fmla="*/ 0 w 2484521"/>
              <a:gd name="connsiteY0" fmla="*/ 1250118 h 1250118"/>
              <a:gd name="connsiteX1" fmla="*/ 986790 w 2484521"/>
              <a:gd name="connsiteY1" fmla="*/ 903408 h 1250118"/>
              <a:gd name="connsiteX2" fmla="*/ 2457450 w 2484521"/>
              <a:gd name="connsiteY2" fmla="*/ 438 h 1250118"/>
              <a:gd name="connsiteX0" fmla="*/ 0 w 2457450"/>
              <a:gd name="connsiteY0" fmla="*/ 1249680 h 1249680"/>
              <a:gd name="connsiteX1" fmla="*/ 986790 w 2457450"/>
              <a:gd name="connsiteY1" fmla="*/ 902970 h 1249680"/>
              <a:gd name="connsiteX2" fmla="*/ 2457450 w 2457450"/>
              <a:gd name="connsiteY2" fmla="*/ 0 h 1249680"/>
              <a:gd name="connsiteX0" fmla="*/ 0 w 2457450"/>
              <a:gd name="connsiteY0" fmla="*/ 1226820 h 1226820"/>
              <a:gd name="connsiteX1" fmla="*/ 986790 w 2457450"/>
              <a:gd name="connsiteY1" fmla="*/ 902970 h 1226820"/>
              <a:gd name="connsiteX2" fmla="*/ 2457450 w 2457450"/>
              <a:gd name="connsiteY2" fmla="*/ 0 h 1226820"/>
              <a:gd name="connsiteX0" fmla="*/ 0 w 2457450"/>
              <a:gd name="connsiteY0" fmla="*/ 1226820 h 1232454"/>
              <a:gd name="connsiteX1" fmla="*/ 986790 w 2457450"/>
              <a:gd name="connsiteY1" fmla="*/ 902970 h 1232454"/>
              <a:gd name="connsiteX2" fmla="*/ 2457450 w 2457450"/>
              <a:gd name="connsiteY2" fmla="*/ 0 h 1232454"/>
              <a:gd name="connsiteX0" fmla="*/ 0 w 2457450"/>
              <a:gd name="connsiteY0" fmla="*/ 1226820 h 1233705"/>
              <a:gd name="connsiteX1" fmla="*/ 986790 w 2457450"/>
              <a:gd name="connsiteY1" fmla="*/ 902970 h 1233705"/>
              <a:gd name="connsiteX2" fmla="*/ 2457450 w 2457450"/>
              <a:gd name="connsiteY2" fmla="*/ 0 h 1233705"/>
              <a:gd name="connsiteX0" fmla="*/ 0 w 2442210"/>
              <a:gd name="connsiteY0" fmla="*/ 1249680 h 1254815"/>
              <a:gd name="connsiteX1" fmla="*/ 971550 w 2442210"/>
              <a:gd name="connsiteY1" fmla="*/ 902970 h 1254815"/>
              <a:gd name="connsiteX2" fmla="*/ 2442210 w 2442210"/>
              <a:gd name="connsiteY2" fmla="*/ 0 h 1254815"/>
              <a:gd name="connsiteX0" fmla="*/ 0 w 2449830"/>
              <a:gd name="connsiteY0" fmla="*/ 1219200 h 1225021"/>
              <a:gd name="connsiteX1" fmla="*/ 979170 w 2449830"/>
              <a:gd name="connsiteY1" fmla="*/ 902970 h 1225021"/>
              <a:gd name="connsiteX2" fmla="*/ 2449830 w 2449830"/>
              <a:gd name="connsiteY2" fmla="*/ 0 h 1225021"/>
              <a:gd name="connsiteX0" fmla="*/ 0 w 2449830"/>
              <a:gd name="connsiteY0" fmla="*/ 1219200 h 1219200"/>
              <a:gd name="connsiteX1" fmla="*/ 979170 w 2449830"/>
              <a:gd name="connsiteY1" fmla="*/ 902970 h 1219200"/>
              <a:gd name="connsiteX2" fmla="*/ 2449830 w 244983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9830" h="1219200">
                <a:moveTo>
                  <a:pt x="0" y="1219200"/>
                </a:moveTo>
                <a:cubicBezTo>
                  <a:pt x="696595" y="1218882"/>
                  <a:pt x="570865" y="1106170"/>
                  <a:pt x="979170" y="902970"/>
                </a:cubicBezTo>
                <a:cubicBezTo>
                  <a:pt x="1387475" y="699770"/>
                  <a:pt x="1806575" y="242252"/>
                  <a:pt x="2449830" y="0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098856" y="5281540"/>
            <a:ext cx="2395308" cy="927012"/>
          </a:xfrm>
          <a:custGeom>
            <a:avLst/>
            <a:gdLst>
              <a:gd name="connsiteX0" fmla="*/ 0 w 2214880"/>
              <a:gd name="connsiteY0" fmla="*/ 498419 h 584901"/>
              <a:gd name="connsiteX1" fmla="*/ 431800 w 2214880"/>
              <a:gd name="connsiteY1" fmla="*/ 579 h 584901"/>
              <a:gd name="connsiteX2" fmla="*/ 1188720 w 2214880"/>
              <a:gd name="connsiteY2" fmla="*/ 584779 h 584901"/>
              <a:gd name="connsiteX3" fmla="*/ 2214880 w 2214880"/>
              <a:gd name="connsiteY3" fmla="*/ 41219 h 584901"/>
              <a:gd name="connsiteX0" fmla="*/ 0 w 2184400"/>
              <a:gd name="connsiteY0" fmla="*/ 732251 h 732251"/>
              <a:gd name="connsiteX1" fmla="*/ 401320 w 2184400"/>
              <a:gd name="connsiteY1" fmla="*/ 731 h 732251"/>
              <a:gd name="connsiteX2" fmla="*/ 1158240 w 2184400"/>
              <a:gd name="connsiteY2" fmla="*/ 584931 h 732251"/>
              <a:gd name="connsiteX3" fmla="*/ 2184400 w 2184400"/>
              <a:gd name="connsiteY3" fmla="*/ 41371 h 732251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58240 w 2184400"/>
              <a:gd name="connsiteY2" fmla="*/ 543560 h 690880"/>
              <a:gd name="connsiteX3" fmla="*/ 2184400 w 2184400"/>
              <a:gd name="connsiteY3" fmla="*/ 0 h 690880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98880 w 2184400"/>
              <a:gd name="connsiteY2" fmla="*/ 309880 h 690880"/>
              <a:gd name="connsiteX3" fmla="*/ 2184400 w 2184400"/>
              <a:gd name="connsiteY3" fmla="*/ 0 h 690880"/>
              <a:gd name="connsiteX0" fmla="*/ 0 w 2164080"/>
              <a:gd name="connsiteY0" fmla="*/ 853440 h 853440"/>
              <a:gd name="connsiteX1" fmla="*/ 447040 w 2164080"/>
              <a:gd name="connsiteY1" fmla="*/ 314960 h 853440"/>
              <a:gd name="connsiteX2" fmla="*/ 1198880 w 2164080"/>
              <a:gd name="connsiteY2" fmla="*/ 472440 h 853440"/>
              <a:gd name="connsiteX3" fmla="*/ 2164080 w 2164080"/>
              <a:gd name="connsiteY3" fmla="*/ 0 h 853440"/>
              <a:gd name="connsiteX0" fmla="*/ 0 w 2269184"/>
              <a:gd name="connsiteY0" fmla="*/ 1231812 h 1231812"/>
              <a:gd name="connsiteX1" fmla="*/ 552144 w 2269184"/>
              <a:gd name="connsiteY1" fmla="*/ 314960 h 1231812"/>
              <a:gd name="connsiteX2" fmla="*/ 1303984 w 2269184"/>
              <a:gd name="connsiteY2" fmla="*/ 472440 h 1231812"/>
              <a:gd name="connsiteX3" fmla="*/ 2269184 w 2269184"/>
              <a:gd name="connsiteY3" fmla="*/ 0 h 1231812"/>
              <a:gd name="connsiteX0" fmla="*/ 0 w 2269184"/>
              <a:gd name="connsiteY0" fmla="*/ 1231812 h 1231812"/>
              <a:gd name="connsiteX1" fmla="*/ 709800 w 2269184"/>
              <a:gd name="connsiteY1" fmla="*/ 966601 h 1231812"/>
              <a:gd name="connsiteX2" fmla="*/ 1303984 w 2269184"/>
              <a:gd name="connsiteY2" fmla="*/ 472440 h 1231812"/>
              <a:gd name="connsiteX3" fmla="*/ 2269184 w 2269184"/>
              <a:gd name="connsiteY3" fmla="*/ 0 h 1231812"/>
              <a:gd name="connsiteX0" fmla="*/ 0 w 2269184"/>
              <a:gd name="connsiteY0" fmla="*/ 1231812 h 1231812"/>
              <a:gd name="connsiteX1" fmla="*/ 709800 w 2269184"/>
              <a:gd name="connsiteY1" fmla="*/ 966601 h 1231812"/>
              <a:gd name="connsiteX2" fmla="*/ 1440619 w 2269184"/>
              <a:gd name="connsiteY2" fmla="*/ 567033 h 1231812"/>
              <a:gd name="connsiteX3" fmla="*/ 2269184 w 2269184"/>
              <a:gd name="connsiteY3" fmla="*/ 0 h 1231812"/>
              <a:gd name="connsiteX0" fmla="*/ 0 w 2395308"/>
              <a:gd name="connsiteY0" fmla="*/ 863950 h 863950"/>
              <a:gd name="connsiteX1" fmla="*/ 709800 w 2395308"/>
              <a:gd name="connsiteY1" fmla="*/ 598739 h 863950"/>
              <a:gd name="connsiteX2" fmla="*/ 1440619 w 2395308"/>
              <a:gd name="connsiteY2" fmla="*/ 199171 h 863950"/>
              <a:gd name="connsiteX3" fmla="*/ 2395308 w 2395308"/>
              <a:gd name="connsiteY3" fmla="*/ 0 h 863950"/>
              <a:gd name="connsiteX0" fmla="*/ 0 w 2395308"/>
              <a:gd name="connsiteY0" fmla="*/ 865998 h 865998"/>
              <a:gd name="connsiteX1" fmla="*/ 709800 w 2395308"/>
              <a:gd name="connsiteY1" fmla="*/ 600787 h 865998"/>
              <a:gd name="connsiteX2" fmla="*/ 1440619 w 2395308"/>
              <a:gd name="connsiteY2" fmla="*/ 201219 h 865998"/>
              <a:gd name="connsiteX3" fmla="*/ 2395308 w 2395308"/>
              <a:gd name="connsiteY3" fmla="*/ 2048 h 865998"/>
              <a:gd name="connsiteX0" fmla="*/ 0 w 2395308"/>
              <a:gd name="connsiteY0" fmla="*/ 863950 h 863950"/>
              <a:gd name="connsiteX1" fmla="*/ 709800 w 2395308"/>
              <a:gd name="connsiteY1" fmla="*/ 598739 h 863950"/>
              <a:gd name="connsiteX2" fmla="*/ 2395308 w 2395308"/>
              <a:gd name="connsiteY2" fmla="*/ 0 h 863950"/>
              <a:gd name="connsiteX0" fmla="*/ 0 w 2395308"/>
              <a:gd name="connsiteY0" fmla="*/ 863950 h 863950"/>
              <a:gd name="connsiteX1" fmla="*/ 1193275 w 2395308"/>
              <a:gd name="connsiteY1" fmla="*/ 399042 h 863950"/>
              <a:gd name="connsiteX2" fmla="*/ 2395308 w 2395308"/>
              <a:gd name="connsiteY2" fmla="*/ 0 h 863950"/>
              <a:gd name="connsiteX0" fmla="*/ 0 w 2395308"/>
              <a:gd name="connsiteY0" fmla="*/ 927012 h 927012"/>
              <a:gd name="connsiteX1" fmla="*/ 1193275 w 2395308"/>
              <a:gd name="connsiteY1" fmla="*/ 399042 h 927012"/>
              <a:gd name="connsiteX2" fmla="*/ 2395308 w 2395308"/>
              <a:gd name="connsiteY2" fmla="*/ 0 h 927012"/>
              <a:gd name="connsiteX0" fmla="*/ 0 w 2395308"/>
              <a:gd name="connsiteY0" fmla="*/ 927012 h 927012"/>
              <a:gd name="connsiteX1" fmla="*/ 1193275 w 2395308"/>
              <a:gd name="connsiteY1" fmla="*/ 399042 h 927012"/>
              <a:gd name="connsiteX2" fmla="*/ 2395308 w 2395308"/>
              <a:gd name="connsiteY2" fmla="*/ 0 h 92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5308" h="927012">
                <a:moveTo>
                  <a:pt x="0" y="927012"/>
                </a:moveTo>
                <a:cubicBezTo>
                  <a:pt x="516233" y="628854"/>
                  <a:pt x="794057" y="553544"/>
                  <a:pt x="1193275" y="399042"/>
                </a:cubicBezTo>
                <a:cubicBezTo>
                  <a:pt x="1592493" y="244540"/>
                  <a:pt x="1994630" y="133014"/>
                  <a:pt x="2395308" y="0"/>
                </a:cubicBez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5" name="Группа 74"/>
          <p:cNvGrpSpPr/>
          <p:nvPr/>
        </p:nvGrpSpPr>
        <p:grpSpPr>
          <a:xfrm>
            <a:off x="929926" y="3109154"/>
            <a:ext cx="3051348" cy="1253768"/>
            <a:chOff x="1502119" y="3131705"/>
            <a:chExt cx="3051348" cy="1253768"/>
          </a:xfrm>
        </p:grpSpPr>
        <p:sp>
          <p:nvSpPr>
            <p:cNvPr id="76" name="TextBox 75"/>
            <p:cNvSpPr txBox="1"/>
            <p:nvPr/>
          </p:nvSpPr>
          <p:spPr>
            <a:xfrm>
              <a:off x="1502119" y="3131705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110000</a:t>
              </a:r>
              <a:endParaRPr lang="ru-RU" sz="7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26464" y="3147007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>
                      <a:lumMod val="50000"/>
                    </a:schemeClr>
                  </a:solidFill>
                </a:rPr>
                <a:t>110000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60340" y="3185144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</a:rPr>
                <a:t>110000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1605844" y="3626790"/>
            <a:ext cx="1257734" cy="1265191"/>
            <a:chOff x="1694768" y="2373608"/>
            <a:chExt cx="1257734" cy="1265191"/>
          </a:xfrm>
        </p:grpSpPr>
        <p:sp>
          <p:nvSpPr>
            <p:cNvPr id="80" name="TextBox 79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11268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Web icon - Material Co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Группа 83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6660881" y="5684067"/>
            <a:ext cx="937990" cy="526213"/>
            <a:chOff x="3713801" y="5263909"/>
            <a:chExt cx="2435860" cy="1366519"/>
          </a:xfrm>
        </p:grpSpPr>
        <p:pic>
          <p:nvPicPr>
            <p:cNvPr id="9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Группа 92"/>
          <p:cNvGrpSpPr/>
          <p:nvPr/>
        </p:nvGrpSpPr>
        <p:grpSpPr>
          <a:xfrm>
            <a:off x="4727767" y="5735598"/>
            <a:ext cx="798627" cy="448030"/>
            <a:chOff x="3713801" y="5263909"/>
            <a:chExt cx="2435860" cy="1366519"/>
          </a:xfrm>
        </p:grpSpPr>
        <p:pic>
          <p:nvPicPr>
            <p:cNvPr id="9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Группа 96"/>
          <p:cNvGrpSpPr/>
          <p:nvPr/>
        </p:nvGrpSpPr>
        <p:grpSpPr>
          <a:xfrm>
            <a:off x="4244019" y="5830652"/>
            <a:ext cx="571397" cy="320554"/>
            <a:chOff x="3713801" y="5263909"/>
            <a:chExt cx="2435860" cy="1366519"/>
          </a:xfrm>
        </p:grpSpPr>
        <p:pic>
          <p:nvPicPr>
            <p:cNvPr id="98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Группа 100"/>
          <p:cNvGrpSpPr/>
          <p:nvPr/>
        </p:nvGrpSpPr>
        <p:grpSpPr>
          <a:xfrm>
            <a:off x="7506845" y="5833434"/>
            <a:ext cx="571397" cy="320554"/>
            <a:chOff x="3713801" y="5263909"/>
            <a:chExt cx="2435860" cy="1366519"/>
          </a:xfrm>
        </p:grpSpPr>
        <p:pic>
          <p:nvPicPr>
            <p:cNvPr id="10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9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Распределение работы</a:t>
            </a:r>
            <a:endParaRPr lang="ru-RU" sz="6000" b="1" dirty="0" smtClean="0"/>
          </a:p>
        </p:txBody>
      </p:sp>
      <p:pic>
        <p:nvPicPr>
          <p:cNvPr id="8194" name="Picture 2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1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gravatar.com/avatar/2e9636dad01b44f21d1dbc6a32535e0b?s=328&amp;d=identicon&amp;r=PG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7019" y="3952240"/>
            <a:ext cx="44937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Сергей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YoungTeurus</a:t>
            </a:r>
            <a:r>
              <a:rPr lang="en-US" sz="2400" b="1" dirty="0" smtClean="0"/>
              <a:t>)</a:t>
            </a:r>
            <a:endParaRPr lang="ru-R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библиотеки для архитектуры</a:t>
            </a:r>
            <a:br>
              <a:rPr lang="ru-RU" dirty="0" smtClean="0"/>
            </a:br>
            <a:r>
              <a:rPr lang="ru-RU" dirty="0" smtClean="0"/>
              <a:t>«Модель-коннектор-база данных»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структуры БД сервиса</a:t>
            </a:r>
            <a:br>
              <a:rPr lang="ru-RU" dirty="0"/>
            </a:br>
            <a:r>
              <a:rPr lang="ru-RU" dirty="0" smtClean="0"/>
              <a:t>кредитной истории и </a:t>
            </a:r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соответствующих </a:t>
            </a:r>
            <a:r>
              <a:rPr lang="ru-RU" dirty="0" smtClean="0"/>
              <a:t>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Credit </a:t>
            </a:r>
            <a:r>
              <a:rPr lang="ru-RU" dirty="0" err="1" smtClean="0"/>
              <a:t>сервлета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86349" y="3952240"/>
            <a:ext cx="43036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Дмитрий (</a:t>
            </a:r>
            <a:r>
              <a:rPr lang="en-US" sz="2400" b="1" dirty="0" smtClean="0"/>
              <a:t>dimon7147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Развёртывание удалённого сервера</a:t>
            </a:r>
            <a:br>
              <a:rPr lang="ru-RU" dirty="0" smtClean="0"/>
            </a:br>
            <a:r>
              <a:rPr lang="ru-RU" dirty="0" smtClean="0"/>
              <a:t>БД и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структуры БД сервиса</a:t>
            </a:r>
            <a:br>
              <a:rPr lang="ru-RU" dirty="0" smtClean="0"/>
            </a:br>
            <a:r>
              <a:rPr lang="ru-RU" dirty="0" smtClean="0"/>
              <a:t>данных пользователей</a:t>
            </a:r>
            <a:r>
              <a:rPr lang="en-US" dirty="0" smtClean="0"/>
              <a:t> </a:t>
            </a:r>
            <a:r>
              <a:rPr lang="ru-RU" dirty="0" smtClean="0"/>
              <a:t>и разработка</a:t>
            </a:r>
            <a:br>
              <a:rPr lang="ru-RU" dirty="0" smtClean="0"/>
            </a:br>
            <a:r>
              <a:rPr lang="ru-RU" dirty="0" smtClean="0"/>
              <a:t>соответствующих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Main </a:t>
            </a:r>
            <a:r>
              <a:rPr lang="ru-RU" dirty="0" smtClean="0"/>
              <a:t>и </a:t>
            </a:r>
            <a:r>
              <a:rPr lang="en-US" dirty="0" smtClean="0"/>
              <a:t>User </a:t>
            </a:r>
            <a:r>
              <a:rPr lang="ru-RU" dirty="0" err="1" smtClean="0"/>
              <a:t>сервлетов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12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388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14401" y="305787"/>
            <a:ext cx="10363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4376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Выводы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21031" y="1593130"/>
            <a:ext cx="689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можно добавить, что получилось хорошо, что получилось плохо</a:t>
            </a:r>
          </a:p>
        </p:txBody>
      </p:sp>
    </p:spTree>
    <p:extLst>
      <p:ext uri="{BB962C8B-B14F-4D97-AF65-F5344CB8AC3E}">
        <p14:creationId xmlns:p14="http://schemas.microsoft.com/office/powerpoint/2010/main" val="25584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Тема работы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87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42452" y="1865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1" y="42549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1230" y="30596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899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677656"/>
              <a:chOff x="4724398" y="1628582"/>
              <a:chExt cx="2743202" cy="2677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Существует в едином экземпляре: и</a:t>
                </a:r>
                <a:r>
                  <a:rPr lang="ru-RU" dirty="0" smtClean="0"/>
                  <a:t>спользуется </a:t>
                </a:r>
                <a:r>
                  <a:rPr lang="ru-RU" dirty="0" smtClean="0"/>
                  <a:t>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Количество сервисов больше или равно количеству организаций</a:t>
                </a:r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</a:t>
                </a:r>
                <a:r>
                  <a:rPr lang="ru-RU" dirty="0" smtClean="0"/>
                  <a:t>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Одна организация – один сервис</a:t>
                </a:r>
                <a:endParaRPr lang="ru-RU" dirty="0" smtClean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2800" b="1" dirty="0" smtClean="0"/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Прямоугольник 40"/>
          <p:cNvSpPr/>
          <p:nvPr/>
        </p:nvSpPr>
        <p:spPr>
          <a:xfrm rot="16200000">
            <a:off x="-74013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2" name="Прямоугольник 41"/>
          <p:cNvSpPr/>
          <p:nvPr/>
        </p:nvSpPr>
        <p:spPr>
          <a:xfrm rot="5400000">
            <a:off x="9523336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725448" y="1167563"/>
            <a:ext cx="2742152" cy="46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</a:t>
            </a:r>
            <a:r>
              <a:rPr lang="ru-RU" dirty="0" smtClean="0"/>
              <a:t>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-936851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</a:t>
            </a:r>
            <a:r>
              <a:rPr lang="ru-RU" sz="6000" b="1" dirty="0" smtClean="0"/>
              <a:t>сервисов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</a:t>
            </a:r>
            <a:r>
              <a:rPr lang="ru-RU" dirty="0" smtClean="0"/>
              <a:t>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  <a:endParaRPr lang="ru-RU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findRelatives</a:t>
            </a:r>
            <a:r>
              <a:rPr lang="en-US" i="1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  <a:endParaRPr lang="ru-RU" dirty="0" smtClean="0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</a:t>
            </a:r>
            <a:endParaRPr lang="ru-RU" dirty="0" smtClean="0"/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8651743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</a:t>
            </a:r>
            <a:r>
              <a:rPr lang="ru-RU" sz="6000" b="1" dirty="0" smtClean="0"/>
              <a:t>сервисов</a:t>
            </a:r>
            <a:endParaRPr lang="ru-RU" sz="2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3590" y="1167563"/>
            <a:ext cx="428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Сервис данных пользователей</a:t>
            </a:r>
            <a:endParaRPr lang="ru-RU" sz="2400" b="1" dirty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0976" y="1611073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9785" y="2090893"/>
            <a:ext cx="502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57569" y="1629228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Отправляемый </a:t>
            </a:r>
            <a:r>
              <a:rPr lang="en-US" b="1" dirty="0" smtClean="0"/>
              <a:t>JSON: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76060" y="2090893"/>
            <a:ext cx="4086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userAndRelatives</a:t>
            </a:r>
            <a:r>
              <a:rPr lang="en-US" dirty="0" smtClean="0"/>
              <a:t>:{</a:t>
            </a:r>
          </a:p>
          <a:p>
            <a:r>
              <a:rPr lang="en-US" dirty="0"/>
              <a:t> </a:t>
            </a:r>
            <a:r>
              <a:rPr lang="en-US" dirty="0" smtClean="0"/>
              <a:t>      user: {USER},</a:t>
            </a:r>
          </a:p>
          <a:p>
            <a:r>
              <a:rPr lang="en-US" dirty="0"/>
              <a:t> </a:t>
            </a:r>
            <a:r>
              <a:rPr lang="en-US" dirty="0" smtClean="0"/>
              <a:t>      parents: [{USER}, {USER}],</a:t>
            </a:r>
          </a:p>
          <a:p>
            <a:r>
              <a:rPr lang="en-US" dirty="0"/>
              <a:t> </a:t>
            </a:r>
            <a:r>
              <a:rPr lang="en-US" dirty="0" smtClean="0"/>
              <a:t>      children: [{USER}, {USER}]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USER = {</a:t>
            </a:r>
          </a:p>
          <a:p>
            <a:r>
              <a:rPr lang="en-US" dirty="0"/>
              <a:t> </a:t>
            </a:r>
            <a:r>
              <a:rPr lang="en-US" dirty="0" smtClean="0"/>
              <a:t>  id: &lt;&gt;, </a:t>
            </a:r>
            <a:r>
              <a:rPr lang="en-US" dirty="0" err="1" smtClean="0"/>
              <a:t>creditServiceId</a:t>
            </a:r>
            <a:r>
              <a:rPr lang="en-US" dirty="0" smtClean="0"/>
              <a:t>: &lt;&gt;,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firstname</a:t>
            </a:r>
            <a:r>
              <a:rPr lang="en-US" dirty="0" smtClean="0"/>
              <a:t>: &lt;&gt;, surname: &lt;&gt;, …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799420" y="3106556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9784" y="3568221"/>
            <a:ext cx="502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  <p:sp>
        <p:nvSpPr>
          <p:cNvPr id="35" name="Прямоугольник 34"/>
          <p:cNvSpPr/>
          <p:nvPr/>
        </p:nvSpPr>
        <p:spPr>
          <a:xfrm rot="5400000">
            <a:off x="8651743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43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1130</Words>
  <Application>Microsoft Office PowerPoint</Application>
  <PresentationFormat>Широкоэкранный</PresentationFormat>
  <Paragraphs>326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58</cp:revision>
  <dcterms:created xsi:type="dcterms:W3CDTF">2021-05-30T18:03:34Z</dcterms:created>
  <dcterms:modified xsi:type="dcterms:W3CDTF">2021-06-09T13:18:46Z</dcterms:modified>
</cp:coreProperties>
</file>