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5" r:id="rId3"/>
    <p:sldId id="264" r:id="rId4"/>
    <p:sldId id="266" r:id="rId5"/>
    <p:sldId id="272" r:id="rId6"/>
    <p:sldId id="278" r:id="rId7"/>
    <p:sldId id="281" r:id="rId8"/>
    <p:sldId id="280" r:id="rId9"/>
    <p:sldId id="293" r:id="rId10"/>
    <p:sldId id="282" r:id="rId11"/>
    <p:sldId id="292" r:id="rId12"/>
    <p:sldId id="290" r:id="rId13"/>
    <p:sldId id="291" r:id="rId14"/>
    <p:sldId id="289" r:id="rId15"/>
    <p:sldId id="295" r:id="rId16"/>
    <p:sldId id="294" r:id="rId17"/>
    <p:sldId id="288" r:id="rId18"/>
    <p:sldId id="28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>
        <p:scale>
          <a:sx n="100" d="100"/>
          <a:sy n="100" d="100"/>
        </p:scale>
        <p:origin x="4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928" y="31473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Кредитная история и данные о пользователях</a:t>
            </a:r>
            <a:endParaRPr lang="ru-RU" sz="4000" i="1" dirty="0"/>
          </a:p>
        </p:txBody>
      </p:sp>
      <p:pic>
        <p:nvPicPr>
          <p:cNvPr id="4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36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2544666" y="4678859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олния 2"/>
          <p:cNvSpPr/>
          <p:nvPr/>
        </p:nvSpPr>
        <p:spPr>
          <a:xfrm>
            <a:off x="9894174" y="13514907"/>
            <a:ext cx="139010" cy="13901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8385596" y="4678858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79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515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70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6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3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Organization icon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71" y="4082131"/>
            <a:ext cx="1482776" cy="14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 rot="17048900">
            <a:off x="4341548" y="4680263"/>
            <a:ext cx="921332" cy="914400"/>
            <a:chOff x="4379566" y="5089525"/>
            <a:chExt cx="921332" cy="914400"/>
          </a:xfrm>
        </p:grpSpPr>
        <p:sp>
          <p:nvSpPr>
            <p:cNvPr id="15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 rot="4551100" flipH="1">
            <a:off x="7179109" y="4647831"/>
            <a:ext cx="921332" cy="914400"/>
            <a:chOff x="4379566" y="5089525"/>
            <a:chExt cx="921332" cy="914400"/>
          </a:xfrm>
        </p:grpSpPr>
        <p:sp>
          <p:nvSpPr>
            <p:cNvPr id="19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3385" y="949862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/>
              <a:t>Разработка </a:t>
            </a:r>
            <a:r>
              <a:rPr lang="ru-RU" sz="7200" b="1" dirty="0" err="1" smtClean="0"/>
              <a:t>микросервисных</a:t>
            </a:r>
            <a:r>
              <a:rPr lang="ru-RU" sz="7200" b="1" dirty="0" smtClean="0"/>
              <a:t> приложений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264" y="127938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1.</a:t>
            </a:r>
            <a:endParaRPr lang="ru-RU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1650512" y="1762326"/>
            <a:ext cx="28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Сборка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r>
              <a:rPr lang="ru-RU" sz="2400" dirty="0" smtClean="0"/>
              <a:t>с помощью </a:t>
            </a:r>
            <a:r>
              <a:rPr lang="en-US" sz="2400" dirty="0" smtClean="0"/>
              <a:t>Maven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13411" y="121010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2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7000989" y="1762326"/>
            <a:ext cx="346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Загрузка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pPr algn="r"/>
            <a:r>
              <a:rPr lang="ru-RU" sz="2400" dirty="0" smtClean="0"/>
              <a:t>на сервер с помощью </a:t>
            </a:r>
            <a:r>
              <a:rPr lang="en-US" sz="2400" dirty="0" smtClean="0"/>
              <a:t>ftp</a:t>
            </a: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1201" y="3662505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3.</a:t>
            </a:r>
            <a:endParaRPr lang="ru-RU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9276" y="4588448"/>
            <a:ext cx="3566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Настройка конфигураци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32679" y="369732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4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125469" y="4584462"/>
            <a:ext cx="321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Запуск с помощью </a:t>
            </a:r>
            <a:r>
              <a:rPr lang="en-US" sz="2400" dirty="0" smtClean="0"/>
              <a:t>JVM</a:t>
            </a:r>
            <a:endParaRPr lang="ru-RU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73781" y="4988558"/>
            <a:ext cx="381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-адреса используемых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Порт запускаемого сервиса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«Секретные выражения»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34" y="1294001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838" y="130802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1.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90321" y="1217036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69081" y="123088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2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00" y="36490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838" y="3633862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3.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08969" y="367650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6127" y="36695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4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169440" y="2597642"/>
            <a:ext cx="862949" cy="914689"/>
            <a:chOff x="4102889" y="1658242"/>
            <a:chExt cx="862949" cy="914689"/>
          </a:xfrm>
        </p:grpSpPr>
        <p:pic>
          <p:nvPicPr>
            <p:cNvPr id="2050" name="Picture 2" descr="Open Box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205" y="1837298"/>
              <a:ext cx="735633" cy="73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Выгнутая вверх стрелка 4"/>
            <p:cNvSpPr/>
            <p:nvPr/>
          </p:nvSpPr>
          <p:spPr>
            <a:xfrm>
              <a:off x="4102889" y="1658242"/>
              <a:ext cx="676052" cy="441744"/>
            </a:xfrm>
            <a:prstGeom prst="curvedDownArrow">
              <a:avLst>
                <a:gd name="adj1" fmla="val 18324"/>
                <a:gd name="adj2" fmla="val 65474"/>
                <a:gd name="adj3" fmla="val 40046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060726" y="2593323"/>
            <a:ext cx="1306979" cy="808045"/>
            <a:chOff x="6221712" y="1551333"/>
            <a:chExt cx="1306979" cy="808045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743" y="1761243"/>
              <a:ext cx="570948" cy="598135"/>
            </a:xfrm>
            <a:prstGeom prst="rect">
              <a:avLst/>
            </a:prstGeom>
          </p:spPr>
        </p:pic>
        <p:sp>
          <p:nvSpPr>
            <p:cNvPr id="16" name="Стрелка вправо 15"/>
            <p:cNvSpPr/>
            <p:nvPr/>
          </p:nvSpPr>
          <p:spPr>
            <a:xfrm rot="1868935">
              <a:off x="6221712" y="1551333"/>
              <a:ext cx="740468" cy="419819"/>
            </a:xfrm>
            <a:custGeom>
              <a:avLst/>
              <a:gdLst>
                <a:gd name="connsiteX0" fmla="*/ 0 w 978408"/>
                <a:gd name="connsiteY0" fmla="*/ 130218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7" fmla="*/ 0 w 978408"/>
                <a:gd name="connsiteY7" fmla="*/ 130218 h 484632"/>
                <a:gd name="connsiteX0" fmla="*/ 0 w 978408"/>
                <a:gd name="connsiteY0" fmla="*/ 354414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0" fmla="*/ 0 w 1000486"/>
                <a:gd name="connsiteY0" fmla="*/ 249272 h 484632"/>
                <a:gd name="connsiteX1" fmla="*/ 758170 w 1000486"/>
                <a:gd name="connsiteY1" fmla="*/ 130218 h 484632"/>
                <a:gd name="connsiteX2" fmla="*/ 758170 w 1000486"/>
                <a:gd name="connsiteY2" fmla="*/ 0 h 484632"/>
                <a:gd name="connsiteX3" fmla="*/ 1000486 w 1000486"/>
                <a:gd name="connsiteY3" fmla="*/ 242316 h 484632"/>
                <a:gd name="connsiteX4" fmla="*/ 758170 w 1000486"/>
                <a:gd name="connsiteY4" fmla="*/ 484632 h 484632"/>
                <a:gd name="connsiteX5" fmla="*/ 758170 w 1000486"/>
                <a:gd name="connsiteY5" fmla="*/ 354414 h 484632"/>
                <a:gd name="connsiteX6" fmla="*/ 0 w 1000486"/>
                <a:gd name="connsiteY6" fmla="*/ 249272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486" h="484632">
                  <a:moveTo>
                    <a:pt x="0" y="249272"/>
                  </a:moveTo>
                  <a:lnTo>
                    <a:pt x="758170" y="130218"/>
                  </a:lnTo>
                  <a:lnTo>
                    <a:pt x="758170" y="0"/>
                  </a:lnTo>
                  <a:lnTo>
                    <a:pt x="1000486" y="242316"/>
                  </a:lnTo>
                  <a:lnTo>
                    <a:pt x="758170" y="484632"/>
                  </a:lnTo>
                  <a:lnTo>
                    <a:pt x="758170" y="354414"/>
                  </a:lnTo>
                  <a:lnTo>
                    <a:pt x="0" y="249272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296756" y="3843533"/>
            <a:ext cx="1118741" cy="839796"/>
            <a:chOff x="4691504" y="3529017"/>
            <a:chExt cx="1118741" cy="839796"/>
          </a:xfrm>
        </p:grpSpPr>
        <p:pic>
          <p:nvPicPr>
            <p:cNvPr id="2052" name="Picture 4" descr="Files &amp;amp; Documents Collection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504" y="3532056"/>
              <a:ext cx="836757" cy="836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Pencil Icon - Free Icon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50" y="3529017"/>
              <a:ext cx="473495" cy="47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6162263" y="3653124"/>
            <a:ext cx="1881081" cy="1166156"/>
            <a:chOff x="6458552" y="3496279"/>
            <a:chExt cx="1881081" cy="1166156"/>
          </a:xfrm>
        </p:grpSpPr>
        <p:pic>
          <p:nvPicPr>
            <p:cNvPr id="2056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904"/>
            <a:stretch/>
          </p:blipFill>
          <p:spPr bwMode="auto">
            <a:xfrm>
              <a:off x="6936471" y="3496279"/>
              <a:ext cx="908310" cy="61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78"/>
            <a:stretch/>
          </p:blipFill>
          <p:spPr bwMode="auto">
            <a:xfrm>
              <a:off x="6458552" y="4033741"/>
              <a:ext cx="1881081" cy="62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Веб-интерфейс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938" t="3460" r="3734" b="22380"/>
          <a:stretch/>
        </p:blipFill>
        <p:spPr>
          <a:xfrm>
            <a:off x="1097280" y="1167563"/>
            <a:ext cx="10408530" cy="5159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4032" y="5941983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http://cma.hillmine.ru/</a:t>
            </a:r>
            <a:endParaRPr lang="ru-RU" sz="4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34407" y="5973910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http://cma.hillmine.ru/</a:t>
            </a:r>
            <a:endParaRPr lang="ru-RU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782" y="5986351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http://cma.hillmine.ru/</a:t>
            </a:r>
            <a:endParaRPr lang="ru-RU" sz="44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90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Запрос к главному серверу с указанием действительных ФИО и уточняющего значения: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536895"/>
            <a:ext cx="1080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/>
              <a:t>?</a:t>
            </a:r>
            <a:r>
              <a:rPr lang="en-US" b="1" dirty="0" err="1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&gt;&amp;</a:t>
            </a:r>
            <a:r>
              <a:rPr lang="en-US" b="1" dirty="0" err="1" smtClean="0"/>
              <a:t>firstname</a:t>
            </a:r>
            <a:r>
              <a:rPr lang="en-US" dirty="0" smtClean="0"/>
              <a:t>=&lt;</a:t>
            </a:r>
            <a:r>
              <a:rPr lang="ru-RU" i="1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</a:t>
            </a:r>
            <a:r>
              <a:rPr lang="en-US" b="1" dirty="0" smtClean="0"/>
              <a:t>surname</a:t>
            </a:r>
            <a:r>
              <a:rPr lang="en-US" dirty="0" smtClean="0"/>
              <a:t>=&lt;</a:t>
            </a:r>
            <a:r>
              <a:rPr lang="ru-RU" i="1" dirty="0" smtClean="0"/>
              <a:t>ФАМИЛИЯ</a:t>
            </a:r>
            <a:r>
              <a:rPr lang="en-US" dirty="0" smtClean="0"/>
              <a:t>&gt;&amp;</a:t>
            </a:r>
            <a:r>
              <a:rPr lang="en-US" b="1" dirty="0" smtClean="0"/>
              <a:t>patronymic</a:t>
            </a:r>
            <a:r>
              <a:rPr lang="en-US" dirty="0" smtClean="0"/>
              <a:t>=&lt;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&amp;</a:t>
            </a:r>
            <a:r>
              <a:rPr lang="en-US" b="1" dirty="0" err="1" smtClean="0"/>
              <a:t>driverID</a:t>
            </a:r>
            <a:r>
              <a:rPr lang="en-US" dirty="0" smtClean="0"/>
              <a:t>=&lt;</a:t>
            </a:r>
            <a:r>
              <a:rPr lang="ru-RU" i="1" dirty="0" smtClean="0"/>
              <a:t>НОМЕР_ВОДИТЕЛЬСКОГО_УДОСТОВЕРЕНИЯ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183226"/>
            <a:ext cx="744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</a:t>
            </a:r>
            <a:r>
              <a:rPr lang="en-US" dirty="0" smtClean="0"/>
              <a:t>JSON</a:t>
            </a:r>
            <a:r>
              <a:rPr lang="ru-RU" dirty="0" smtClean="0"/>
              <a:t>-объект с информацией о пользователе и кредитной истории.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468596"/>
            <a:ext cx="11048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userAndRelatives</a:t>
            </a:r>
            <a:r>
              <a:rPr lang="en-US" dirty="0"/>
              <a:t>": {</a:t>
            </a:r>
          </a:p>
          <a:p>
            <a:r>
              <a:rPr lang="en-US" dirty="0"/>
              <a:t>    "user": {</a:t>
            </a:r>
          </a:p>
          <a:p>
            <a:r>
              <a:rPr lang="en-US" dirty="0"/>
              <a:t>      "id":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_В_БАЗЕ_</a:t>
            </a:r>
            <a:r>
              <a:rPr lang="en-US" i="1" dirty="0" smtClean="0"/>
              <a:t>USER_</a:t>
            </a:r>
            <a:r>
              <a:rPr lang="ru-RU" i="1" dirty="0" smtClean="0"/>
              <a:t>СЕРВИСА</a:t>
            </a:r>
            <a:r>
              <a:rPr lang="en-US" dirty="0" smtClean="0"/>
              <a:t>&gt;, "</a:t>
            </a:r>
            <a:r>
              <a:rPr lang="en-US" dirty="0" err="1"/>
              <a:t>creditServiceId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В_БАЗЕ_КРЕДИТНОЙ_ИСТОРИИ</a:t>
            </a:r>
            <a:r>
              <a:rPr lang="en-US" dirty="0" smtClean="0"/>
              <a:t>&gt;,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 smtClean="0"/>
              <a:t>":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ИМЯ</a:t>
            </a:r>
            <a:r>
              <a:rPr lang="en-US" dirty="0" smtClean="0"/>
              <a:t>&gt;, "</a:t>
            </a:r>
            <a:r>
              <a:rPr lang="en-US" dirty="0"/>
              <a:t>surname": </a:t>
            </a:r>
            <a:r>
              <a:rPr lang="en-US" dirty="0" smtClean="0"/>
              <a:t>&lt;</a:t>
            </a:r>
            <a:r>
              <a:rPr lang="ru-RU" i="1" dirty="0" smtClean="0"/>
              <a:t>ФАМИЛИЯ</a:t>
            </a:r>
            <a:r>
              <a:rPr lang="en-US" dirty="0" smtClean="0"/>
              <a:t>&gt;,  </a:t>
            </a:r>
            <a:r>
              <a:rPr lang="en-US" dirty="0"/>
              <a:t>"patronymic": </a:t>
            </a:r>
            <a:r>
              <a:rPr lang="en-US" dirty="0" smtClean="0"/>
              <a:t>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,</a:t>
            </a:r>
          </a:p>
          <a:p>
            <a:r>
              <a:rPr lang="ru-RU" dirty="0" smtClean="0"/>
              <a:t>      </a:t>
            </a:r>
            <a:r>
              <a:rPr lang="ru-RU" dirty="0"/>
              <a:t>"</a:t>
            </a:r>
            <a:r>
              <a:rPr lang="en-US" dirty="0" err="1"/>
              <a:t>birthDate</a:t>
            </a:r>
            <a:r>
              <a:rPr lang="en-US" dirty="0"/>
              <a:t>": </a:t>
            </a:r>
            <a:r>
              <a:rPr lang="en-US" dirty="0" smtClean="0"/>
              <a:t> &lt;</a:t>
            </a:r>
            <a:r>
              <a:rPr lang="ru-RU" i="1" dirty="0" smtClean="0"/>
              <a:t>ДАТА_РОЖДЕНИЯ</a:t>
            </a:r>
            <a:r>
              <a:rPr lang="en-US" dirty="0" smtClean="0"/>
              <a:t>&gt;,</a:t>
            </a: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/>
              <a:t>sex</a:t>
            </a:r>
            <a:r>
              <a:rPr lang="en-US" dirty="0" smtClean="0"/>
              <a:t>": &lt;</a:t>
            </a:r>
            <a:r>
              <a:rPr lang="ru-RU" i="1" dirty="0" smtClean="0"/>
              <a:t>ПОЛ</a:t>
            </a:r>
            <a:r>
              <a:rPr lang="en-US" dirty="0" smtClean="0"/>
              <a:t>&gt;,</a:t>
            </a:r>
            <a:endParaRPr lang="ru-RU" dirty="0"/>
          </a:p>
          <a:p>
            <a:r>
              <a:rPr lang="ru-RU" dirty="0"/>
              <a:t>      "</a:t>
            </a:r>
            <a:r>
              <a:rPr lang="en-US" dirty="0" err="1"/>
              <a:t>passportNumber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НОМЕР_ПАСПОРТА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taxPayerID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ИНН</a:t>
            </a:r>
            <a:r>
              <a:rPr lang="en-US" dirty="0" smtClean="0"/>
              <a:t>&gt;,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en-US" dirty="0" smtClean="0"/>
              <a:t>"</a:t>
            </a:r>
            <a:r>
              <a:rPr lang="en-US" dirty="0" err="1"/>
              <a:t>driverLicenceId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НОМЕР_ВОДИТЕЛЬСКОГО_УДОСТОВЕРЕНИЯ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"parents":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{ &lt;</a:t>
            </a:r>
            <a:r>
              <a:rPr lang="en-US" i="1" u="sng" dirty="0" smtClean="0"/>
              <a:t>USER</a:t>
            </a:r>
            <a:r>
              <a:rPr lang="en-US" dirty="0" smtClean="0"/>
              <a:t>&gt; }, { &lt;</a:t>
            </a:r>
            <a:r>
              <a:rPr lang="en-US" i="1" u="sng" dirty="0" smtClean="0"/>
              <a:t>USER</a:t>
            </a:r>
            <a:r>
              <a:rPr lang="en-US" dirty="0" smtClean="0"/>
              <a:t>&gt; }, …</a:t>
            </a:r>
            <a:r>
              <a:rPr lang="ru-RU" dirty="0" smtClean="0"/>
              <a:t> </a:t>
            </a:r>
            <a:r>
              <a:rPr lang="en-US" dirty="0" smtClean="0"/>
              <a:t>],</a:t>
            </a:r>
            <a:endParaRPr lang="en-US" dirty="0"/>
          </a:p>
          <a:p>
            <a:r>
              <a:rPr lang="en-US" dirty="0"/>
              <a:t>    "children": [</a:t>
            </a:r>
            <a:r>
              <a:rPr lang="ru-RU" dirty="0"/>
              <a:t> </a:t>
            </a:r>
            <a:r>
              <a:rPr lang="en-US" dirty="0"/>
              <a:t>{ &lt;</a:t>
            </a:r>
            <a:r>
              <a:rPr lang="en-US" i="1" u="sng" dirty="0"/>
              <a:t>USER</a:t>
            </a:r>
            <a:r>
              <a:rPr lang="en-US" dirty="0"/>
              <a:t>&gt; }, { &lt;</a:t>
            </a:r>
            <a:r>
              <a:rPr lang="en-US" i="1" u="sng" dirty="0"/>
              <a:t>USER</a:t>
            </a:r>
            <a:r>
              <a:rPr lang="en-US" dirty="0"/>
              <a:t>&gt; }, …</a:t>
            </a:r>
            <a:r>
              <a:rPr lang="ru-RU" dirty="0"/>
              <a:t> 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},</a:t>
            </a:r>
          </a:p>
          <a:p>
            <a:r>
              <a:rPr lang="en-US" dirty="0"/>
              <a:t>  "credits":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41958" y="2930250"/>
            <a:ext cx="472442" cy="3330342"/>
            <a:chOff x="441958" y="2468596"/>
            <a:chExt cx="472442" cy="3791996"/>
          </a:xfrm>
        </p:grpSpPr>
        <p:sp>
          <p:nvSpPr>
            <p:cNvPr id="14" name="Двойная волна 13"/>
            <p:cNvSpPr/>
            <p:nvPr/>
          </p:nvSpPr>
          <p:spPr>
            <a:xfrm>
              <a:off x="441958" y="5492496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310640" y="3312160"/>
            <a:ext cx="8839200" cy="14122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749556" y="2844311"/>
            <a:ext cx="1158231" cy="481985"/>
            <a:chOff x="7842905" y="4113014"/>
            <a:chExt cx="1158231" cy="481985"/>
          </a:xfrm>
        </p:grpSpPr>
        <p:sp>
          <p:nvSpPr>
            <p:cNvPr id="18" name="TextBox 17"/>
            <p:cNvSpPr txBox="1"/>
            <p:nvPr/>
          </p:nvSpPr>
          <p:spPr>
            <a:xfrm>
              <a:off x="7853065" y="411301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&lt;USER&gt;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2905" y="413333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&lt;USER&gt;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Двойная стрелка влево/вправо 5"/>
          <p:cNvSpPr/>
          <p:nvPr/>
        </p:nvSpPr>
        <p:spPr>
          <a:xfrm rot="16200000" flipH="1">
            <a:off x="447352" y="158771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5"/>
          <p:cNvSpPr/>
          <p:nvPr/>
        </p:nvSpPr>
        <p:spPr>
          <a:xfrm rot="5400000" flipH="1">
            <a:off x="431361" y="24062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1" y="1237846"/>
            <a:ext cx="11048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"credits": </a:t>
            </a:r>
            <a:r>
              <a:rPr lang="en-US" dirty="0" smtClean="0"/>
              <a:t>[ </a:t>
            </a:r>
            <a:endParaRPr lang="ru-RU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credit": {</a:t>
            </a:r>
          </a:p>
          <a:p>
            <a:r>
              <a:rPr lang="en-US" dirty="0"/>
              <a:t>        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КРЕДИТА</a:t>
            </a:r>
            <a:r>
              <a:rPr lang="en-US" dirty="0" smtClean="0"/>
              <a:t>&gt;, "</a:t>
            </a:r>
            <a:r>
              <a:rPr lang="en-US" dirty="0" err="1"/>
              <a:t>userId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ID_</a:t>
            </a:r>
            <a:r>
              <a:rPr lang="ru-RU" i="1" dirty="0" smtClean="0"/>
              <a:t>ПОЛЬЗОВАТЕЛЯ</a:t>
            </a:r>
            <a:r>
              <a:rPr lang="en-US" i="1" dirty="0" smtClean="0"/>
              <a:t>_</a:t>
            </a:r>
            <a:r>
              <a:rPr lang="ru-RU" i="1" dirty="0"/>
              <a:t>В_БАЗЕ_КРЕДИТНОЙ_ИСТОРИИ 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"branch</a:t>
            </a:r>
            <a:r>
              <a:rPr lang="en-US" dirty="0" smtClean="0"/>
              <a:t>": &lt;</a:t>
            </a:r>
            <a:r>
              <a:rPr lang="ru-RU" i="1" dirty="0" smtClean="0"/>
              <a:t>НАЗВАНИЕ_ОТДЕЛЕНИЯ_БАНКА</a:t>
            </a:r>
            <a:r>
              <a:rPr lang="en-US" dirty="0" smtClean="0"/>
              <a:t>&gt;</a:t>
            </a:r>
            <a:r>
              <a:rPr lang="ru-RU" dirty="0" smtClean="0"/>
              <a:t>, "</a:t>
            </a:r>
            <a:r>
              <a:rPr lang="en-US" dirty="0" err="1"/>
              <a:t>totalSum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СУММА</a:t>
            </a:r>
            <a:r>
              <a:rPr lang="en-US" dirty="0"/>
              <a:t>_</a:t>
            </a:r>
            <a:r>
              <a:rPr lang="ru-RU" i="1" dirty="0" smtClean="0"/>
              <a:t>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startPaymentDate</a:t>
            </a:r>
            <a:r>
              <a:rPr lang="en-US" dirty="0"/>
              <a:t>":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ДАТА_ВЗЯТИЯ_КРЕДИТА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endPaymentDate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ДАТА_ЗАКРЫТИЯ_КРЕДИТА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},</a:t>
            </a:r>
          </a:p>
          <a:p>
            <a:r>
              <a:rPr lang="en-US" dirty="0"/>
              <a:t>      "payments":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/>
              <a:t>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creditId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_СВЯЗАННОГО_КРЕДИТА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"sum</a:t>
            </a:r>
            <a:r>
              <a:rPr lang="en-US" dirty="0" smtClean="0"/>
              <a:t>": &lt;</a:t>
            </a:r>
            <a:r>
              <a:rPr lang="ru-RU" i="1" dirty="0" smtClean="0"/>
              <a:t>СУММА_ПЛАТЕЖА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date": </a:t>
            </a:r>
            <a:r>
              <a:rPr lang="en-US" dirty="0" smtClean="0"/>
              <a:t>&lt;</a:t>
            </a:r>
            <a:r>
              <a:rPr lang="ru-RU" i="1" dirty="0" smtClean="0"/>
              <a:t>ДАТА_ПЛАТЕЖА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  },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{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i="1" u="sng" dirty="0" smtClean="0"/>
              <a:t>PAYMENT</a:t>
            </a:r>
            <a:r>
              <a:rPr lang="en-US" dirty="0" smtClean="0"/>
              <a:t>&gt; }, …</a:t>
            </a:r>
            <a:endParaRPr lang="en-US" dirty="0"/>
          </a:p>
          <a:p>
            <a:r>
              <a:rPr lang="en-US" dirty="0" smtClean="0"/>
              <a:t>        ]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 smtClean="0"/>
              <a:t>{ &lt;</a:t>
            </a:r>
            <a:r>
              <a:rPr lang="en-US" i="1" u="sng" dirty="0" smtClean="0"/>
              <a:t>CREDIT_AND_PAYMENTS</a:t>
            </a:r>
            <a:r>
              <a:rPr lang="en-US" dirty="0" smtClean="0"/>
              <a:t>&gt;}, …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10800000">
            <a:off x="441959" y="1237845"/>
            <a:ext cx="472442" cy="5355313"/>
            <a:chOff x="441958" y="2468596"/>
            <a:chExt cx="472442" cy="3791997"/>
          </a:xfrm>
        </p:grpSpPr>
        <p:sp>
          <p:nvSpPr>
            <p:cNvPr id="8" name="Двойная волна 7"/>
            <p:cNvSpPr/>
            <p:nvPr/>
          </p:nvSpPr>
          <p:spPr>
            <a:xfrm>
              <a:off x="441958" y="5492497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386842" y="2367280"/>
            <a:ext cx="9565637" cy="863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79883" y="4033520"/>
            <a:ext cx="6070598" cy="548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6196804" y="3626261"/>
            <a:ext cx="1717836" cy="471825"/>
            <a:chOff x="7832745" y="4113014"/>
            <a:chExt cx="1717836" cy="471825"/>
          </a:xfrm>
        </p:grpSpPr>
        <p:sp>
          <p:nvSpPr>
            <p:cNvPr id="13" name="TextBox 12"/>
            <p:cNvSpPr txBox="1"/>
            <p:nvPr/>
          </p:nvSpPr>
          <p:spPr>
            <a:xfrm>
              <a:off x="7853065" y="411301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&lt;PAYMENT&gt;</a:t>
              </a:r>
              <a:endParaRPr lang="ru-RU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32745" y="412317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&lt;PAYMENT&gt;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234643" y="1956353"/>
            <a:ext cx="1410444" cy="467849"/>
            <a:chOff x="7832745" y="4113014"/>
            <a:chExt cx="1410444" cy="467849"/>
          </a:xfrm>
        </p:grpSpPr>
        <p:sp>
          <p:nvSpPr>
            <p:cNvPr id="16" name="TextBox 15"/>
            <p:cNvSpPr txBox="1"/>
            <p:nvPr/>
          </p:nvSpPr>
          <p:spPr>
            <a:xfrm>
              <a:off x="7853065" y="4113014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&lt;CREDIT&gt;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2745" y="41191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178560" y="1838960"/>
            <a:ext cx="9895840" cy="3840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455816" y="1382375"/>
            <a:ext cx="3618584" cy="478479"/>
            <a:chOff x="5624605" y="4104892"/>
            <a:chExt cx="3618584" cy="478479"/>
          </a:xfrm>
        </p:grpSpPr>
        <p:sp>
          <p:nvSpPr>
            <p:cNvPr id="20" name="TextBox 19"/>
            <p:cNvSpPr txBox="1"/>
            <p:nvPr/>
          </p:nvSpPr>
          <p:spPr>
            <a:xfrm>
              <a:off x="5634765" y="4104892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&lt;CREDIT_AND_PAYMENTS&gt;</a:t>
              </a:r>
              <a:endParaRPr lang="ru-R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4605" y="4121706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&lt;CREDIT_AND_PAYMENTS&gt;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36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Пустой </a:t>
            </a:r>
            <a:r>
              <a:rPr lang="ru-RU" dirty="0"/>
              <a:t>з</a:t>
            </a:r>
            <a:r>
              <a:rPr lang="ru-RU" dirty="0" smtClean="0"/>
              <a:t>апрос к главному серверу: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1" y="1536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9062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191597"/>
            <a:ext cx="1036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403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Отказано в доступе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"Передано неверное контрольное значение: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                        Проверьте </a:t>
            </a:r>
            <a:r>
              <a:rPr lang="ru-RU" dirty="0"/>
              <a:t>правильность данных и повторите запрос."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1" y="3584963"/>
            <a:ext cx="55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апрос к главному серверу с контрольным значением: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4400" y="3954295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http://</a:t>
            </a:r>
            <a:r>
              <a:rPr lang="en-US" dirty="0"/>
              <a:t>hostname</a:t>
            </a:r>
            <a:r>
              <a:rPr lang="ru-RU" dirty="0"/>
              <a:t>:</a:t>
            </a:r>
            <a:r>
              <a:rPr lang="en-US" dirty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 smtClean="0"/>
              <a:t>?</a:t>
            </a:r>
            <a:r>
              <a:rPr lang="en-US" b="1" dirty="0" err="1" smtClean="0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43236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4400" y="4608997"/>
            <a:ext cx="9845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400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Ошибка в запросе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"Не указано ФИО или одно из значений, уточняющих поиск пользователя."</a:t>
            </a:r>
          </a:p>
          <a:p>
            <a:r>
              <a:rPr lang="ru-RU" dirty="0"/>
              <a:t>}</a:t>
            </a:r>
          </a:p>
        </p:txBody>
      </p:sp>
      <p:sp>
        <p:nvSpPr>
          <p:cNvPr id="15" name="Двойная стрелка влево/вправо 5"/>
          <p:cNvSpPr/>
          <p:nvPr/>
        </p:nvSpPr>
        <p:spPr>
          <a:xfrm rot="16200000" flipH="1">
            <a:off x="411232" y="145760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16200000" flipH="1">
            <a:off x="411232" y="3858236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5"/>
          <p:cNvSpPr/>
          <p:nvPr/>
        </p:nvSpPr>
        <p:spPr>
          <a:xfrm rot="5400000" flipH="1">
            <a:off x="411232" y="215008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5"/>
          <p:cNvSpPr/>
          <p:nvPr/>
        </p:nvSpPr>
        <p:spPr>
          <a:xfrm rot="5400000" flipH="1">
            <a:off x="411231" y="4626817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996" y="1315927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535467" y="3257860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867" y="1259676"/>
            <a:ext cx="988749" cy="1035832"/>
          </a:xfrm>
          <a:prstGeom prst="rect">
            <a:avLst/>
          </a:prstGeom>
        </p:spPr>
      </p:pic>
      <p:grpSp>
        <p:nvGrpSpPr>
          <p:cNvPr id="30" name="Группа 29"/>
          <p:cNvGrpSpPr/>
          <p:nvPr/>
        </p:nvGrpSpPr>
        <p:grpSpPr>
          <a:xfrm>
            <a:off x="7362437" y="2107847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282954" y="3024880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5303526" y="3932172"/>
            <a:ext cx="3823621" cy="2487153"/>
            <a:chOff x="8877537" y="1119297"/>
            <a:chExt cx="2532022" cy="1647006"/>
          </a:xfrm>
        </p:grpSpPr>
        <p:pic>
          <p:nvPicPr>
            <p:cNvPr id="10242" name="Picture 2" descr="https://sun9-8.userapi.com/impg/MVtmjslBXKaqUNyQShlm3GQxj11hOOHBRHKFDw/5-Nkbnnn4JA.jpg?size=2560x829&amp;quality=96&amp;sign=5c7c83eac14f0691d45ca919af74eb96&amp;type=alb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537" y="1119297"/>
              <a:ext cx="2532022" cy="1647006"/>
            </a:xfrm>
            <a:prstGeom prst="rect">
              <a:avLst/>
            </a:prstGeom>
            <a:ln w="38100" cap="sq">
              <a:solidFill>
                <a:schemeClr val="accent6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олилиния 11"/>
            <p:cNvSpPr/>
            <p:nvPr/>
          </p:nvSpPr>
          <p:spPr>
            <a:xfrm>
              <a:off x="8942071" y="1417320"/>
              <a:ext cx="2449830" cy="1219200"/>
            </a:xfrm>
            <a:custGeom>
              <a:avLst/>
              <a:gdLst>
                <a:gd name="connsiteX0" fmla="*/ 0 w 2530371"/>
                <a:gd name="connsiteY0" fmla="*/ 1379682 h 1379682"/>
                <a:gd name="connsiteX1" fmla="*/ 2331720 w 2530371"/>
                <a:gd name="connsiteY1" fmla="*/ 198582 h 1379682"/>
                <a:gd name="connsiteX2" fmla="*/ 2247900 w 2530371"/>
                <a:gd name="connsiteY2" fmla="*/ 11892 h 1379682"/>
                <a:gd name="connsiteX0" fmla="*/ 0 w 2277511"/>
                <a:gd name="connsiteY0" fmla="*/ 1368154 h 1368154"/>
                <a:gd name="connsiteX1" fmla="*/ 937260 w 2277511"/>
                <a:gd name="connsiteY1" fmla="*/ 1070974 h 1368154"/>
                <a:gd name="connsiteX2" fmla="*/ 2247900 w 2277511"/>
                <a:gd name="connsiteY2" fmla="*/ 364 h 1368154"/>
                <a:gd name="connsiteX0" fmla="*/ 0 w 2327218"/>
                <a:gd name="connsiteY0" fmla="*/ 1417687 h 1417687"/>
                <a:gd name="connsiteX1" fmla="*/ 986790 w 2327218"/>
                <a:gd name="connsiteY1" fmla="*/ 1070977 h 1417687"/>
                <a:gd name="connsiteX2" fmla="*/ 2297430 w 2327218"/>
                <a:gd name="connsiteY2" fmla="*/ 367 h 1417687"/>
                <a:gd name="connsiteX0" fmla="*/ 0 w 2484521"/>
                <a:gd name="connsiteY0" fmla="*/ 1250118 h 1250118"/>
                <a:gd name="connsiteX1" fmla="*/ 986790 w 2484521"/>
                <a:gd name="connsiteY1" fmla="*/ 903408 h 1250118"/>
                <a:gd name="connsiteX2" fmla="*/ 2457450 w 2484521"/>
                <a:gd name="connsiteY2" fmla="*/ 438 h 1250118"/>
                <a:gd name="connsiteX0" fmla="*/ 0 w 2457450"/>
                <a:gd name="connsiteY0" fmla="*/ 1249680 h 1249680"/>
                <a:gd name="connsiteX1" fmla="*/ 986790 w 2457450"/>
                <a:gd name="connsiteY1" fmla="*/ 902970 h 1249680"/>
                <a:gd name="connsiteX2" fmla="*/ 2457450 w 2457450"/>
                <a:gd name="connsiteY2" fmla="*/ 0 h 1249680"/>
                <a:gd name="connsiteX0" fmla="*/ 0 w 2457450"/>
                <a:gd name="connsiteY0" fmla="*/ 1226820 h 1226820"/>
                <a:gd name="connsiteX1" fmla="*/ 986790 w 2457450"/>
                <a:gd name="connsiteY1" fmla="*/ 902970 h 1226820"/>
                <a:gd name="connsiteX2" fmla="*/ 2457450 w 2457450"/>
                <a:gd name="connsiteY2" fmla="*/ 0 h 1226820"/>
                <a:gd name="connsiteX0" fmla="*/ 0 w 2457450"/>
                <a:gd name="connsiteY0" fmla="*/ 1226820 h 1232454"/>
                <a:gd name="connsiteX1" fmla="*/ 986790 w 2457450"/>
                <a:gd name="connsiteY1" fmla="*/ 902970 h 1232454"/>
                <a:gd name="connsiteX2" fmla="*/ 2457450 w 2457450"/>
                <a:gd name="connsiteY2" fmla="*/ 0 h 1232454"/>
                <a:gd name="connsiteX0" fmla="*/ 0 w 2457450"/>
                <a:gd name="connsiteY0" fmla="*/ 1226820 h 1233705"/>
                <a:gd name="connsiteX1" fmla="*/ 986790 w 2457450"/>
                <a:gd name="connsiteY1" fmla="*/ 902970 h 1233705"/>
                <a:gd name="connsiteX2" fmla="*/ 2457450 w 2457450"/>
                <a:gd name="connsiteY2" fmla="*/ 0 h 1233705"/>
                <a:gd name="connsiteX0" fmla="*/ 0 w 2442210"/>
                <a:gd name="connsiteY0" fmla="*/ 1249680 h 1254815"/>
                <a:gd name="connsiteX1" fmla="*/ 971550 w 2442210"/>
                <a:gd name="connsiteY1" fmla="*/ 902970 h 1254815"/>
                <a:gd name="connsiteX2" fmla="*/ 2442210 w 2442210"/>
                <a:gd name="connsiteY2" fmla="*/ 0 h 1254815"/>
                <a:gd name="connsiteX0" fmla="*/ 0 w 2449830"/>
                <a:gd name="connsiteY0" fmla="*/ 1219200 h 1225021"/>
                <a:gd name="connsiteX1" fmla="*/ 979170 w 2449830"/>
                <a:gd name="connsiteY1" fmla="*/ 902970 h 1225021"/>
                <a:gd name="connsiteX2" fmla="*/ 2449830 w 2449830"/>
                <a:gd name="connsiteY2" fmla="*/ 0 h 1225021"/>
                <a:gd name="connsiteX0" fmla="*/ 0 w 2449830"/>
                <a:gd name="connsiteY0" fmla="*/ 1219200 h 1219200"/>
                <a:gd name="connsiteX1" fmla="*/ 979170 w 2449830"/>
                <a:gd name="connsiteY1" fmla="*/ 902970 h 1219200"/>
                <a:gd name="connsiteX2" fmla="*/ 2449830 w 244983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830" h="1219200">
                  <a:moveTo>
                    <a:pt x="0" y="1219200"/>
                  </a:moveTo>
                  <a:cubicBezTo>
                    <a:pt x="696595" y="1218882"/>
                    <a:pt x="570865" y="1106170"/>
                    <a:pt x="979170" y="902970"/>
                  </a:cubicBezTo>
                  <a:cubicBezTo>
                    <a:pt x="1387475" y="699770"/>
                    <a:pt x="1806575" y="242252"/>
                    <a:pt x="2449830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2233023" y="4526776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1272076" y="4157444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1880033" y="1361443"/>
            <a:ext cx="2370872" cy="2743056"/>
            <a:chOff x="5209972" y="2363809"/>
            <a:chExt cx="2370872" cy="2743056"/>
          </a:xfrm>
        </p:grpSpPr>
        <p:sp>
          <p:nvSpPr>
            <p:cNvPr id="42" name="TextBox 41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8363920" y="1853824"/>
            <a:ext cx="1734727" cy="1919108"/>
            <a:chOff x="5182474" y="2363809"/>
            <a:chExt cx="1734727" cy="1919108"/>
          </a:xfrm>
        </p:grpSpPr>
        <p:sp>
          <p:nvSpPr>
            <p:cNvPr id="46" name="TextBox 45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996" y="1315927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535467" y="3257860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7362437" y="2107847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282954" y="3024880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5303526" y="3932172"/>
            <a:ext cx="3823621" cy="2487153"/>
            <a:chOff x="8877537" y="1119297"/>
            <a:chExt cx="2532022" cy="1647006"/>
          </a:xfrm>
        </p:grpSpPr>
        <p:pic>
          <p:nvPicPr>
            <p:cNvPr id="10242" name="Picture 2" descr="https://sun9-8.userapi.com/impg/MVtmjslBXKaqUNyQShlm3GQxj11hOOHBRHKFDw/5-Nkbnnn4JA.jpg?size=2560x829&amp;quality=96&amp;sign=5c7c83eac14f0691d45ca919af74eb96&amp;type=alb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537" y="1119297"/>
              <a:ext cx="2532022" cy="1647006"/>
            </a:xfrm>
            <a:prstGeom prst="rect">
              <a:avLst/>
            </a:prstGeom>
            <a:ln w="38100" cap="sq">
              <a:solidFill>
                <a:schemeClr val="accent6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олилиния 11"/>
            <p:cNvSpPr/>
            <p:nvPr/>
          </p:nvSpPr>
          <p:spPr>
            <a:xfrm>
              <a:off x="8942071" y="1417320"/>
              <a:ext cx="2449830" cy="1219200"/>
            </a:xfrm>
            <a:custGeom>
              <a:avLst/>
              <a:gdLst>
                <a:gd name="connsiteX0" fmla="*/ 0 w 2530371"/>
                <a:gd name="connsiteY0" fmla="*/ 1379682 h 1379682"/>
                <a:gd name="connsiteX1" fmla="*/ 2331720 w 2530371"/>
                <a:gd name="connsiteY1" fmla="*/ 198582 h 1379682"/>
                <a:gd name="connsiteX2" fmla="*/ 2247900 w 2530371"/>
                <a:gd name="connsiteY2" fmla="*/ 11892 h 1379682"/>
                <a:gd name="connsiteX0" fmla="*/ 0 w 2277511"/>
                <a:gd name="connsiteY0" fmla="*/ 1368154 h 1368154"/>
                <a:gd name="connsiteX1" fmla="*/ 937260 w 2277511"/>
                <a:gd name="connsiteY1" fmla="*/ 1070974 h 1368154"/>
                <a:gd name="connsiteX2" fmla="*/ 2247900 w 2277511"/>
                <a:gd name="connsiteY2" fmla="*/ 364 h 1368154"/>
                <a:gd name="connsiteX0" fmla="*/ 0 w 2327218"/>
                <a:gd name="connsiteY0" fmla="*/ 1417687 h 1417687"/>
                <a:gd name="connsiteX1" fmla="*/ 986790 w 2327218"/>
                <a:gd name="connsiteY1" fmla="*/ 1070977 h 1417687"/>
                <a:gd name="connsiteX2" fmla="*/ 2297430 w 2327218"/>
                <a:gd name="connsiteY2" fmla="*/ 367 h 1417687"/>
                <a:gd name="connsiteX0" fmla="*/ 0 w 2484521"/>
                <a:gd name="connsiteY0" fmla="*/ 1250118 h 1250118"/>
                <a:gd name="connsiteX1" fmla="*/ 986790 w 2484521"/>
                <a:gd name="connsiteY1" fmla="*/ 903408 h 1250118"/>
                <a:gd name="connsiteX2" fmla="*/ 2457450 w 2484521"/>
                <a:gd name="connsiteY2" fmla="*/ 438 h 1250118"/>
                <a:gd name="connsiteX0" fmla="*/ 0 w 2457450"/>
                <a:gd name="connsiteY0" fmla="*/ 1249680 h 1249680"/>
                <a:gd name="connsiteX1" fmla="*/ 986790 w 2457450"/>
                <a:gd name="connsiteY1" fmla="*/ 902970 h 1249680"/>
                <a:gd name="connsiteX2" fmla="*/ 2457450 w 2457450"/>
                <a:gd name="connsiteY2" fmla="*/ 0 h 1249680"/>
                <a:gd name="connsiteX0" fmla="*/ 0 w 2457450"/>
                <a:gd name="connsiteY0" fmla="*/ 1226820 h 1226820"/>
                <a:gd name="connsiteX1" fmla="*/ 986790 w 2457450"/>
                <a:gd name="connsiteY1" fmla="*/ 902970 h 1226820"/>
                <a:gd name="connsiteX2" fmla="*/ 2457450 w 2457450"/>
                <a:gd name="connsiteY2" fmla="*/ 0 h 1226820"/>
                <a:gd name="connsiteX0" fmla="*/ 0 w 2457450"/>
                <a:gd name="connsiteY0" fmla="*/ 1226820 h 1232454"/>
                <a:gd name="connsiteX1" fmla="*/ 986790 w 2457450"/>
                <a:gd name="connsiteY1" fmla="*/ 902970 h 1232454"/>
                <a:gd name="connsiteX2" fmla="*/ 2457450 w 2457450"/>
                <a:gd name="connsiteY2" fmla="*/ 0 h 1232454"/>
                <a:gd name="connsiteX0" fmla="*/ 0 w 2457450"/>
                <a:gd name="connsiteY0" fmla="*/ 1226820 h 1233705"/>
                <a:gd name="connsiteX1" fmla="*/ 986790 w 2457450"/>
                <a:gd name="connsiteY1" fmla="*/ 902970 h 1233705"/>
                <a:gd name="connsiteX2" fmla="*/ 2457450 w 2457450"/>
                <a:gd name="connsiteY2" fmla="*/ 0 h 1233705"/>
                <a:gd name="connsiteX0" fmla="*/ 0 w 2442210"/>
                <a:gd name="connsiteY0" fmla="*/ 1249680 h 1254815"/>
                <a:gd name="connsiteX1" fmla="*/ 971550 w 2442210"/>
                <a:gd name="connsiteY1" fmla="*/ 902970 h 1254815"/>
                <a:gd name="connsiteX2" fmla="*/ 2442210 w 2442210"/>
                <a:gd name="connsiteY2" fmla="*/ 0 h 1254815"/>
                <a:gd name="connsiteX0" fmla="*/ 0 w 2449830"/>
                <a:gd name="connsiteY0" fmla="*/ 1219200 h 1225021"/>
                <a:gd name="connsiteX1" fmla="*/ 979170 w 2449830"/>
                <a:gd name="connsiteY1" fmla="*/ 902970 h 1225021"/>
                <a:gd name="connsiteX2" fmla="*/ 2449830 w 2449830"/>
                <a:gd name="connsiteY2" fmla="*/ 0 h 1225021"/>
                <a:gd name="connsiteX0" fmla="*/ 0 w 2449830"/>
                <a:gd name="connsiteY0" fmla="*/ 1219200 h 1219200"/>
                <a:gd name="connsiteX1" fmla="*/ 979170 w 2449830"/>
                <a:gd name="connsiteY1" fmla="*/ 902970 h 1219200"/>
                <a:gd name="connsiteX2" fmla="*/ 2449830 w 244983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830" h="1219200">
                  <a:moveTo>
                    <a:pt x="0" y="1219200"/>
                  </a:moveTo>
                  <a:cubicBezTo>
                    <a:pt x="696595" y="1218882"/>
                    <a:pt x="570865" y="1106170"/>
                    <a:pt x="979170" y="902970"/>
                  </a:cubicBezTo>
                  <a:cubicBezTo>
                    <a:pt x="1387475" y="699770"/>
                    <a:pt x="1806575" y="242252"/>
                    <a:pt x="2449830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2233023" y="4526776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1272076" y="4157444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3470064" y="4705828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1536950" y="4757359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Группа 48"/>
          <p:cNvGrpSpPr/>
          <p:nvPr/>
        </p:nvGrpSpPr>
        <p:grpSpPr>
          <a:xfrm>
            <a:off x="1033542" y="965793"/>
            <a:ext cx="4101011" cy="3272937"/>
            <a:chOff x="4009073" y="3181955"/>
            <a:chExt cx="4101011" cy="3272937"/>
          </a:xfrm>
        </p:grpSpPr>
        <p:sp>
          <p:nvSpPr>
            <p:cNvPr id="50" name="TextBox 49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8060568" y="1830146"/>
            <a:ext cx="2496912" cy="1939423"/>
            <a:chOff x="5167288" y="2363809"/>
            <a:chExt cx="2496912" cy="1939423"/>
          </a:xfrm>
        </p:grpSpPr>
        <p:sp>
          <p:nvSpPr>
            <p:cNvPr id="54" name="TextBox 53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57" name="Рисунок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867" y="1259676"/>
            <a:ext cx="988749" cy="1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996" y="1315927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657454" y="510429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535467" y="3257860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052269" y="1847787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7362437" y="2107847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282954" y="3024880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5303526" y="3932172"/>
            <a:ext cx="3823621" cy="2487153"/>
            <a:chOff x="8877537" y="1119297"/>
            <a:chExt cx="2532022" cy="1647006"/>
          </a:xfrm>
        </p:grpSpPr>
        <p:pic>
          <p:nvPicPr>
            <p:cNvPr id="10242" name="Picture 2" descr="https://sun9-8.userapi.com/impg/MVtmjslBXKaqUNyQShlm3GQxj11hOOHBRHKFDw/5-Nkbnnn4JA.jpg?size=2560x829&amp;quality=96&amp;sign=5c7c83eac14f0691d45ca919af74eb96&amp;type=alb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537" y="1119297"/>
              <a:ext cx="2532022" cy="1647006"/>
            </a:xfrm>
            <a:prstGeom prst="rect">
              <a:avLst/>
            </a:prstGeom>
            <a:ln w="38100" cap="sq">
              <a:solidFill>
                <a:schemeClr val="accent6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олилиния 11"/>
            <p:cNvSpPr/>
            <p:nvPr/>
          </p:nvSpPr>
          <p:spPr>
            <a:xfrm>
              <a:off x="8942071" y="1417320"/>
              <a:ext cx="2449830" cy="1219200"/>
            </a:xfrm>
            <a:custGeom>
              <a:avLst/>
              <a:gdLst>
                <a:gd name="connsiteX0" fmla="*/ 0 w 2530371"/>
                <a:gd name="connsiteY0" fmla="*/ 1379682 h 1379682"/>
                <a:gd name="connsiteX1" fmla="*/ 2331720 w 2530371"/>
                <a:gd name="connsiteY1" fmla="*/ 198582 h 1379682"/>
                <a:gd name="connsiteX2" fmla="*/ 2247900 w 2530371"/>
                <a:gd name="connsiteY2" fmla="*/ 11892 h 1379682"/>
                <a:gd name="connsiteX0" fmla="*/ 0 w 2277511"/>
                <a:gd name="connsiteY0" fmla="*/ 1368154 h 1368154"/>
                <a:gd name="connsiteX1" fmla="*/ 937260 w 2277511"/>
                <a:gd name="connsiteY1" fmla="*/ 1070974 h 1368154"/>
                <a:gd name="connsiteX2" fmla="*/ 2247900 w 2277511"/>
                <a:gd name="connsiteY2" fmla="*/ 364 h 1368154"/>
                <a:gd name="connsiteX0" fmla="*/ 0 w 2327218"/>
                <a:gd name="connsiteY0" fmla="*/ 1417687 h 1417687"/>
                <a:gd name="connsiteX1" fmla="*/ 986790 w 2327218"/>
                <a:gd name="connsiteY1" fmla="*/ 1070977 h 1417687"/>
                <a:gd name="connsiteX2" fmla="*/ 2297430 w 2327218"/>
                <a:gd name="connsiteY2" fmla="*/ 367 h 1417687"/>
                <a:gd name="connsiteX0" fmla="*/ 0 w 2484521"/>
                <a:gd name="connsiteY0" fmla="*/ 1250118 h 1250118"/>
                <a:gd name="connsiteX1" fmla="*/ 986790 w 2484521"/>
                <a:gd name="connsiteY1" fmla="*/ 903408 h 1250118"/>
                <a:gd name="connsiteX2" fmla="*/ 2457450 w 2484521"/>
                <a:gd name="connsiteY2" fmla="*/ 438 h 1250118"/>
                <a:gd name="connsiteX0" fmla="*/ 0 w 2457450"/>
                <a:gd name="connsiteY0" fmla="*/ 1249680 h 1249680"/>
                <a:gd name="connsiteX1" fmla="*/ 986790 w 2457450"/>
                <a:gd name="connsiteY1" fmla="*/ 902970 h 1249680"/>
                <a:gd name="connsiteX2" fmla="*/ 2457450 w 2457450"/>
                <a:gd name="connsiteY2" fmla="*/ 0 h 1249680"/>
                <a:gd name="connsiteX0" fmla="*/ 0 w 2457450"/>
                <a:gd name="connsiteY0" fmla="*/ 1226820 h 1226820"/>
                <a:gd name="connsiteX1" fmla="*/ 986790 w 2457450"/>
                <a:gd name="connsiteY1" fmla="*/ 902970 h 1226820"/>
                <a:gd name="connsiteX2" fmla="*/ 2457450 w 2457450"/>
                <a:gd name="connsiteY2" fmla="*/ 0 h 1226820"/>
                <a:gd name="connsiteX0" fmla="*/ 0 w 2457450"/>
                <a:gd name="connsiteY0" fmla="*/ 1226820 h 1232454"/>
                <a:gd name="connsiteX1" fmla="*/ 986790 w 2457450"/>
                <a:gd name="connsiteY1" fmla="*/ 902970 h 1232454"/>
                <a:gd name="connsiteX2" fmla="*/ 2457450 w 2457450"/>
                <a:gd name="connsiteY2" fmla="*/ 0 h 1232454"/>
                <a:gd name="connsiteX0" fmla="*/ 0 w 2457450"/>
                <a:gd name="connsiteY0" fmla="*/ 1226820 h 1233705"/>
                <a:gd name="connsiteX1" fmla="*/ 986790 w 2457450"/>
                <a:gd name="connsiteY1" fmla="*/ 902970 h 1233705"/>
                <a:gd name="connsiteX2" fmla="*/ 2457450 w 2457450"/>
                <a:gd name="connsiteY2" fmla="*/ 0 h 1233705"/>
                <a:gd name="connsiteX0" fmla="*/ 0 w 2442210"/>
                <a:gd name="connsiteY0" fmla="*/ 1249680 h 1254815"/>
                <a:gd name="connsiteX1" fmla="*/ 971550 w 2442210"/>
                <a:gd name="connsiteY1" fmla="*/ 902970 h 1254815"/>
                <a:gd name="connsiteX2" fmla="*/ 2442210 w 2442210"/>
                <a:gd name="connsiteY2" fmla="*/ 0 h 1254815"/>
                <a:gd name="connsiteX0" fmla="*/ 0 w 2449830"/>
                <a:gd name="connsiteY0" fmla="*/ 1219200 h 1225021"/>
                <a:gd name="connsiteX1" fmla="*/ 979170 w 2449830"/>
                <a:gd name="connsiteY1" fmla="*/ 902970 h 1225021"/>
                <a:gd name="connsiteX2" fmla="*/ 2449830 w 2449830"/>
                <a:gd name="connsiteY2" fmla="*/ 0 h 1225021"/>
                <a:gd name="connsiteX0" fmla="*/ 0 w 2449830"/>
                <a:gd name="connsiteY0" fmla="*/ 1219200 h 1219200"/>
                <a:gd name="connsiteX1" fmla="*/ 979170 w 2449830"/>
                <a:gd name="connsiteY1" fmla="*/ 902970 h 1219200"/>
                <a:gd name="connsiteX2" fmla="*/ 2449830 w 244983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830" h="1219200">
                  <a:moveTo>
                    <a:pt x="0" y="1219200"/>
                  </a:moveTo>
                  <a:cubicBezTo>
                    <a:pt x="696595" y="1218882"/>
                    <a:pt x="570865" y="1106170"/>
                    <a:pt x="979170" y="902970"/>
                  </a:cubicBezTo>
                  <a:cubicBezTo>
                    <a:pt x="1387475" y="699770"/>
                    <a:pt x="1806575" y="242252"/>
                    <a:pt x="2449830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2233023" y="4526776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1272076" y="4157444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3470064" y="4705828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1536950" y="4757359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Группа 96"/>
          <p:cNvGrpSpPr/>
          <p:nvPr/>
        </p:nvGrpSpPr>
        <p:grpSpPr>
          <a:xfrm>
            <a:off x="1053202" y="4852413"/>
            <a:ext cx="571397" cy="320554"/>
            <a:chOff x="3713801" y="5263909"/>
            <a:chExt cx="2435860" cy="1366519"/>
          </a:xfrm>
        </p:grpSpPr>
        <p:pic>
          <p:nvPicPr>
            <p:cNvPr id="98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Группа 100"/>
          <p:cNvGrpSpPr/>
          <p:nvPr/>
        </p:nvGrpSpPr>
        <p:grpSpPr>
          <a:xfrm>
            <a:off x="4316028" y="4855195"/>
            <a:ext cx="571397" cy="320554"/>
            <a:chOff x="3713801" y="5263909"/>
            <a:chExt cx="2435860" cy="1366519"/>
          </a:xfrm>
        </p:grpSpPr>
        <p:pic>
          <p:nvPicPr>
            <p:cNvPr id="10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8" name="Рисунок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867" y="1259676"/>
            <a:ext cx="988749" cy="1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50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20" y="3952240"/>
            <a:ext cx="4478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Сергей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YoungTeurus</a:t>
            </a:r>
            <a:r>
              <a:rPr lang="en-US" sz="2400" b="1" dirty="0" smtClean="0"/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истории и данных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14074" y="3813740"/>
            <a:ext cx="45635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Дмитрий (</a:t>
            </a:r>
            <a:r>
              <a:rPr lang="en-US" sz="2400" b="1" dirty="0" smtClean="0"/>
              <a:t>dimon7147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моделей пользователя, кредитов и платежей</a:t>
            </a:r>
            <a:r>
              <a:rPr lang="en-US" dirty="0" smtClean="0"/>
              <a:t> </a:t>
            </a:r>
            <a:r>
              <a:rPr lang="ru-RU" dirty="0" smtClean="0"/>
              <a:t>для соответствующих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</a:p>
        </p:txBody>
      </p:sp>
      <p:sp>
        <p:nvSpPr>
          <p:cNvPr id="5" name="Улыбающееся лицо 4"/>
          <p:cNvSpPr/>
          <p:nvPr/>
        </p:nvSpPr>
        <p:spPr>
          <a:xfrm>
            <a:off x="2525437" y="1364023"/>
            <a:ext cx="914400" cy="914400"/>
          </a:xfrm>
          <a:prstGeom prst="smileyFac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32164" y="2562282"/>
            <a:ext cx="4361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Личные достижения: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Достигли поставленной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Получили навыки работы с новыми</a:t>
            </a:r>
            <a:r>
              <a:rPr lang="ru-RU" dirty="0"/>
              <a:t> </a:t>
            </a:r>
            <a:r>
              <a:rPr lang="ru-RU" dirty="0" smtClean="0"/>
              <a:t>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Развили навыки парной разработки</a:t>
            </a:r>
          </a:p>
          <a:p>
            <a:pPr algn="ctr"/>
            <a:r>
              <a:rPr lang="ru-RU" b="1" dirty="0" smtClean="0"/>
              <a:t>Достижения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позволяет распределить задачи между независимыми сервисами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«моделей» позволяет легко добавлять новые сущности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2037" y="2562281"/>
            <a:ext cx="4717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Возможные доработки</a:t>
            </a:r>
            <a:r>
              <a:rPr lang="ru-RU" b="1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и удаление новых записей в БД с помощью </a:t>
            </a:r>
            <a:r>
              <a:rPr lang="en-US" dirty="0" smtClean="0"/>
              <a:t>REST-API</a:t>
            </a:r>
            <a:r>
              <a:rPr lang="ru-RU" dirty="0" smtClean="0"/>
              <a:t> (заготовки в коде)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авто-регистрации пользователей в сервисе кредитной истории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Балансировка нагрузки между несколькими серверами однотипных </a:t>
            </a:r>
            <a:r>
              <a:rPr lang="ru-RU" dirty="0" smtClean="0"/>
              <a:t>сервисов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7461989" y="1364023"/>
            <a:ext cx="914400" cy="909201"/>
            <a:chOff x="5550991" y="1361424"/>
            <a:chExt cx="914400" cy="909201"/>
          </a:xfrm>
        </p:grpSpPr>
        <p:sp>
          <p:nvSpPr>
            <p:cNvPr id="4" name="Выноска-облако 3"/>
            <p:cNvSpPr/>
            <p:nvPr/>
          </p:nvSpPr>
          <p:spPr>
            <a:xfrm>
              <a:off x="5550991" y="1361424"/>
              <a:ext cx="914400" cy="612648"/>
            </a:xfrm>
            <a:prstGeom prst="cloudCallou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Молния 6"/>
            <p:cNvSpPr/>
            <p:nvPr/>
          </p:nvSpPr>
          <p:spPr>
            <a:xfrm>
              <a:off x="6000334" y="1805568"/>
              <a:ext cx="465057" cy="465057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Существует в едином экземпляре: 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Одна организация (банк) – один сервис</a:t>
                </a:r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5" y="1625194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397" y="1625194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08" y="1625194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899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Существует в едином экземпляре: 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Одна организация (банк) – один сервис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2800" b="1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рямоугольник 40"/>
          <p:cNvSpPr/>
          <p:nvPr/>
        </p:nvSpPr>
        <p:spPr>
          <a:xfrm rot="16200000">
            <a:off x="-74013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 rot="5400000">
            <a:off x="9523336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25448" y="1167563"/>
            <a:ext cx="2742152" cy="46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</a:p>
          <a:p>
            <a:r>
              <a:rPr lang="en-US" dirty="0"/>
              <a:t> </a:t>
            </a:r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936851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findRelatives</a:t>
            </a:r>
            <a:r>
              <a:rPr lang="en-US" i="1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</a:t>
            </a:r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 и всех кредитах пользователя (с платежами)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3402" y="1366768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42211" y="1846588"/>
            <a:ext cx="502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Позволяет однозначно идентифицировать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242152" y="1358887"/>
            <a:ext cx="3170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42152" y="1669165"/>
            <a:ext cx="3170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0551" y="36058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ФИО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360551" y="3624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ФИО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60551" y="46258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ФИО</a:t>
            </a:r>
            <a:endParaRPr lang="ru-RU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360551" y="46100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ФИО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5" name="Равно 4"/>
          <p:cNvSpPr/>
          <p:nvPr/>
        </p:nvSpPr>
        <p:spPr>
          <a:xfrm rot="5400000">
            <a:off x="3472421" y="4138780"/>
            <a:ext cx="679069" cy="509301"/>
          </a:xfrm>
          <a:prstGeom prst="mathEqual">
            <a:avLst>
              <a:gd name="adj1" fmla="val 1524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24747" y="463728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ИНН</a:t>
            </a:r>
            <a:endParaRPr lang="ru-RU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4924747" y="461061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ИНН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06564" y="358400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ИНН</a:t>
            </a:r>
            <a:endParaRPr lang="ru-RU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6564" y="3605815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ИНН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6" name="Не равно 5"/>
          <p:cNvSpPr/>
          <p:nvPr/>
        </p:nvSpPr>
        <p:spPr>
          <a:xfrm rot="5400000">
            <a:off x="5016682" y="4053896"/>
            <a:ext cx="644101" cy="644101"/>
          </a:xfrm>
          <a:prstGeom prst="mathNotEqual">
            <a:avLst>
              <a:gd name="adj1" fmla="val 11830"/>
              <a:gd name="adj2" fmla="val 6600000"/>
              <a:gd name="adj3" fmla="val 117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3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73" y="3559748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73" y="4590958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люс 6"/>
          <p:cNvSpPr/>
          <p:nvPr/>
        </p:nvSpPr>
        <p:spPr>
          <a:xfrm>
            <a:off x="4350501" y="4637286"/>
            <a:ext cx="546310" cy="546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люс 54"/>
          <p:cNvSpPr/>
          <p:nvPr/>
        </p:nvSpPr>
        <p:spPr>
          <a:xfrm>
            <a:off x="4350501" y="3627480"/>
            <a:ext cx="546310" cy="546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acker Icon – Free Download, PNG and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024" y="4732965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33" y="3881341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68" y="4360012"/>
            <a:ext cx="570948" cy="598135"/>
          </a:xfrm>
          <a:prstGeom prst="rect">
            <a:avLst/>
          </a:prstGeom>
        </p:spPr>
      </p:pic>
      <p:grpSp>
        <p:nvGrpSpPr>
          <p:cNvPr id="58" name="Группа 57"/>
          <p:cNvGrpSpPr/>
          <p:nvPr/>
        </p:nvGrpSpPr>
        <p:grpSpPr>
          <a:xfrm rot="20708388">
            <a:off x="8382564" y="4874949"/>
            <a:ext cx="1154633" cy="363304"/>
            <a:chOff x="4272985" y="2759867"/>
            <a:chExt cx="463461" cy="484632"/>
          </a:xfrm>
        </p:grpSpPr>
        <p:sp>
          <p:nvSpPr>
            <p:cNvPr id="5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/>
          <p:cNvGrpSpPr/>
          <p:nvPr/>
        </p:nvGrpSpPr>
        <p:grpSpPr>
          <a:xfrm rot="891612" flipV="1">
            <a:off x="8352824" y="4167442"/>
            <a:ext cx="1154633" cy="363304"/>
            <a:chOff x="4272985" y="2759867"/>
            <a:chExt cx="463461" cy="484632"/>
          </a:xfrm>
        </p:grpSpPr>
        <p:sp>
          <p:nvSpPr>
            <p:cNvPr id="62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8" name="Picture 4" descr="Lock Free Icon of VK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54" y="4464984"/>
            <a:ext cx="466025" cy="4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2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1173</Words>
  <Application>Microsoft Office PowerPoint</Application>
  <PresentationFormat>Широкоэкранный</PresentationFormat>
  <Paragraphs>328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75</cp:revision>
  <dcterms:created xsi:type="dcterms:W3CDTF">2021-05-30T18:03:34Z</dcterms:created>
  <dcterms:modified xsi:type="dcterms:W3CDTF">2021-06-15T15:08:09Z</dcterms:modified>
</cp:coreProperties>
</file>