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65" r:id="rId4"/>
    <p:sldId id="264" r:id="rId5"/>
    <p:sldId id="266" r:id="rId6"/>
    <p:sldId id="272" r:id="rId7"/>
    <p:sldId id="278" r:id="rId8"/>
    <p:sldId id="279" r:id="rId9"/>
    <p:sldId id="280" r:id="rId10"/>
    <p:sldId id="281" r:id="rId11"/>
    <p:sldId id="282" r:id="rId12"/>
    <p:sldId id="290" r:id="rId13"/>
    <p:sldId id="291" r:id="rId14"/>
    <p:sldId id="289" r:id="rId15"/>
    <p:sldId id="285" r:id="rId16"/>
    <p:sldId id="287" r:id="rId17"/>
    <p:sldId id="288" r:id="rId18"/>
    <p:sldId id="283" r:id="rId19"/>
    <p:sldId id="28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37" autoAdjust="0"/>
    <p:restoredTop sz="94660"/>
  </p:normalViewPr>
  <p:slideViewPr>
    <p:cSldViewPr snapToGrid="0">
      <p:cViewPr>
        <p:scale>
          <a:sx n="66" d="100"/>
          <a:sy n="66" d="100"/>
        </p:scale>
        <p:origin x="32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14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85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33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16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61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7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1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18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11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27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67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66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2.jpeg"/><Relationship Id="rId9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19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Группа 52"/>
          <p:cNvGrpSpPr/>
          <p:nvPr/>
        </p:nvGrpSpPr>
        <p:grpSpPr>
          <a:xfrm>
            <a:off x="2469824" y="1635207"/>
            <a:ext cx="7236092" cy="4916419"/>
            <a:chOff x="4272985" y="2759867"/>
            <a:chExt cx="463461" cy="484632"/>
          </a:xfrm>
        </p:grpSpPr>
        <p:sp>
          <p:nvSpPr>
            <p:cNvPr id="54" name="Двойная стрелка влево/вправо 5"/>
            <p:cNvSpPr/>
            <p:nvPr/>
          </p:nvSpPr>
          <p:spPr>
            <a:xfrm>
              <a:off x="4272985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Двойная стрелка влево/вправо 5"/>
            <p:cNvSpPr/>
            <p:nvPr/>
          </p:nvSpPr>
          <p:spPr>
            <a:xfrm flipH="1" flipV="1">
              <a:off x="4420304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Работа с данными</a:t>
            </a:r>
            <a:endParaRPr lang="ru-RU" sz="60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737136" y="1167469"/>
            <a:ext cx="2717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Коннектор модели</a:t>
            </a:r>
            <a:endParaRPr lang="ru-RU" sz="2400" b="1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4726586" y="1629135"/>
            <a:ext cx="2743200" cy="49224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5400" dirty="0" smtClean="0"/>
          </a:p>
        </p:txBody>
      </p:sp>
      <p:sp>
        <p:nvSpPr>
          <p:cNvPr id="41" name="Прямоугольник 40"/>
          <p:cNvSpPr/>
          <p:nvPr/>
        </p:nvSpPr>
        <p:spPr>
          <a:xfrm>
            <a:off x="8534400" y="1629135"/>
            <a:ext cx="2743200" cy="49224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5400" dirty="0" smtClean="0"/>
          </a:p>
        </p:txBody>
      </p:sp>
      <p:sp>
        <p:nvSpPr>
          <p:cNvPr id="42" name="Прямоугольник 41"/>
          <p:cNvSpPr/>
          <p:nvPr/>
        </p:nvSpPr>
        <p:spPr>
          <a:xfrm>
            <a:off x="914401" y="1629134"/>
            <a:ext cx="2743200" cy="49224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54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1340873" y="1167469"/>
            <a:ext cx="1890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База данных</a:t>
            </a:r>
            <a:endParaRPr lang="ru-RU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9279450" y="1167468"/>
            <a:ext cx="1253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Модель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14401" y="1767585"/>
            <a:ext cx="2732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Объект, содержащий информацию о БД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924948" y="2552368"/>
            <a:ext cx="2732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Создаёт подключение к БД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Даёт возможность выполнять подготовленные </a:t>
            </a:r>
            <a:r>
              <a:rPr lang="en-US" dirty="0" smtClean="0"/>
              <a:t>SQL </a:t>
            </a:r>
            <a:r>
              <a:rPr lang="ru-RU" dirty="0" smtClean="0"/>
              <a:t>запросы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924948" y="4797301"/>
            <a:ext cx="2732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Реализация в </a:t>
            </a:r>
            <a:r>
              <a:rPr lang="en-US" i="1" dirty="0" err="1" smtClean="0"/>
              <a:t>BasePostgresDataBase</a:t>
            </a:r>
            <a:endParaRPr lang="en-US" dirty="0" smtClean="0"/>
          </a:p>
          <a:p>
            <a:r>
              <a:rPr lang="ru-RU" dirty="0" smtClean="0"/>
              <a:t>Каждый сервис наследует базовый класс, предоставляя данные для подключения к БД.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722211" y="1629133"/>
            <a:ext cx="2732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Объект, содержащий информацию о том, как правильно общаться с БД для каждой из моделей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8534397" y="1767539"/>
            <a:ext cx="2732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Data-</a:t>
            </a:r>
            <a:r>
              <a:rPr lang="ru-RU" dirty="0" smtClean="0"/>
              <a:t>объект, содержащий значащую информацию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8534396" y="2552274"/>
            <a:ext cx="2732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Хранит информацию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Предоставляет методы для задания</a:t>
            </a:r>
            <a:r>
              <a:rPr lang="ru-RU" dirty="0"/>
              <a:t> </a:t>
            </a:r>
            <a:r>
              <a:rPr lang="ru-RU" dirty="0" smtClean="0"/>
              <a:t>и получения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Может использоваться при передаче данных между сервисами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8544947" y="4583599"/>
            <a:ext cx="2732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Существует базовая реализация </a:t>
            </a:r>
            <a:r>
              <a:rPr lang="en-US" i="1" dirty="0" err="1" smtClean="0"/>
              <a:t>AbstractModel</a:t>
            </a:r>
            <a:endParaRPr lang="ru-RU" dirty="0" smtClean="0"/>
          </a:p>
          <a:p>
            <a:r>
              <a:rPr lang="ru-RU" dirty="0"/>
              <a:t>Н</a:t>
            </a:r>
            <a:r>
              <a:rPr lang="ru-RU" dirty="0" smtClean="0"/>
              <a:t>аследоваться от неё необязательно, если нет необходимости получать объект по </a:t>
            </a:r>
            <a:r>
              <a:rPr lang="en-US" dirty="0" smtClean="0"/>
              <a:t>ID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4716035" y="2829462"/>
            <a:ext cx="2732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Создаёт </a:t>
            </a:r>
            <a:r>
              <a:rPr lang="en-US" dirty="0" smtClean="0"/>
              <a:t>SQL</a:t>
            </a:r>
            <a:r>
              <a:rPr lang="ru-RU" dirty="0" smtClean="0"/>
              <a:t> запросы для получения </a:t>
            </a:r>
            <a:r>
              <a:rPr lang="ru-RU" dirty="0"/>
              <a:t>(</a:t>
            </a:r>
            <a:r>
              <a:rPr lang="ru-RU" dirty="0" smtClean="0"/>
              <a:t>отправки) объектов моделей из (в) БД.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Создаёт объекты из результатов </a:t>
            </a:r>
            <a:r>
              <a:rPr lang="en-US" dirty="0" smtClean="0"/>
              <a:t>SQL</a:t>
            </a:r>
            <a:r>
              <a:rPr lang="ru-RU" dirty="0" smtClean="0"/>
              <a:t> запросов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4722211" y="4860787"/>
            <a:ext cx="273265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Реализация в </a:t>
            </a:r>
            <a:r>
              <a:rPr lang="en-US" sz="1600" i="1" dirty="0" err="1" smtClean="0"/>
              <a:t>BaseDatabaseConnector</a:t>
            </a:r>
            <a:r>
              <a:rPr lang="en-US" sz="1600" i="1" dirty="0" smtClean="0"/>
              <a:t>&lt;T</a:t>
            </a:r>
            <a:r>
              <a:rPr lang="en-US" sz="1600" dirty="0" smtClean="0"/>
              <a:t>&gt;</a:t>
            </a:r>
            <a:r>
              <a:rPr lang="ru-RU" sz="1600" dirty="0"/>
              <a:t> </a:t>
            </a:r>
            <a:r>
              <a:rPr lang="ru-RU" sz="1600" dirty="0" smtClean="0"/>
              <a:t>и </a:t>
            </a:r>
            <a:r>
              <a:rPr lang="en-US" sz="1600" i="1" dirty="0" err="1" smtClean="0"/>
              <a:t>AbstractModelD</a:t>
            </a:r>
            <a:r>
              <a:rPr lang="en-US" sz="1600" i="1" dirty="0" smtClean="0"/>
              <a:t>…C…&lt;T&gt;</a:t>
            </a:r>
            <a:endParaRPr lang="ru-RU" sz="1600" i="1" dirty="0"/>
          </a:p>
          <a:p>
            <a:r>
              <a:rPr lang="ru-RU" dirty="0" smtClean="0"/>
              <a:t>Наследуется для каждой модели, для которой необходима работа с БД.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889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Развёртывание</a:t>
            </a:r>
            <a:endParaRPr lang="ru-RU" sz="6000" b="1" dirty="0" smtClean="0"/>
          </a:p>
        </p:txBody>
      </p:sp>
      <p:sp>
        <p:nvSpPr>
          <p:cNvPr id="21" name="Прямоугольник 20"/>
          <p:cNvSpPr/>
          <p:nvPr/>
        </p:nvSpPr>
        <p:spPr>
          <a:xfrm>
            <a:off x="1529785" y="1167563"/>
            <a:ext cx="9132429" cy="4480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82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Тестирование</a:t>
            </a:r>
            <a:endParaRPr lang="ru-RU" sz="60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914401" y="1167563"/>
            <a:ext cx="9018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Запрос к главному серверу с указанием действительных ФИО и уточняющего значения: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14400" y="1536895"/>
            <a:ext cx="10800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GET http</a:t>
            </a:r>
            <a:r>
              <a:rPr lang="ru-RU" dirty="0" smtClean="0"/>
              <a:t>://</a:t>
            </a:r>
            <a:r>
              <a:rPr lang="en-US" dirty="0" smtClean="0"/>
              <a:t>hostname</a:t>
            </a:r>
            <a:r>
              <a:rPr lang="ru-RU" dirty="0" smtClean="0"/>
              <a:t>:</a:t>
            </a:r>
            <a:r>
              <a:rPr lang="en-US" dirty="0" smtClean="0"/>
              <a:t>port</a:t>
            </a:r>
            <a:r>
              <a:rPr lang="ru-RU" dirty="0" smtClean="0"/>
              <a:t>/</a:t>
            </a:r>
            <a:r>
              <a:rPr lang="ru-RU" dirty="0" err="1" smtClean="0"/>
              <a:t>main</a:t>
            </a:r>
            <a:r>
              <a:rPr lang="en-US" dirty="0"/>
              <a:t>?</a:t>
            </a:r>
            <a:r>
              <a:rPr lang="en-US" b="1" dirty="0" err="1"/>
              <a:t>controlValue</a:t>
            </a:r>
            <a:r>
              <a:rPr lang="en-US" dirty="0" smtClean="0"/>
              <a:t>=&lt;</a:t>
            </a:r>
            <a:r>
              <a:rPr lang="ru-RU" i="1" dirty="0" smtClean="0"/>
              <a:t>КОНТРОЛЬНОЕ_ЗНАЧЕНИЕ</a:t>
            </a:r>
            <a:r>
              <a:rPr lang="en-US" dirty="0" smtClean="0"/>
              <a:t>&gt;&amp;</a:t>
            </a:r>
            <a:r>
              <a:rPr lang="en-US" b="1" dirty="0" err="1" smtClean="0"/>
              <a:t>firstname</a:t>
            </a:r>
            <a:r>
              <a:rPr lang="en-US" dirty="0" smtClean="0"/>
              <a:t>=&lt;</a:t>
            </a:r>
            <a:r>
              <a:rPr lang="ru-RU" i="1" dirty="0" smtClean="0"/>
              <a:t>ИМЯ</a:t>
            </a:r>
            <a:r>
              <a:rPr lang="en-US" dirty="0" smtClean="0"/>
              <a:t>&gt;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&amp;</a:t>
            </a:r>
            <a:r>
              <a:rPr lang="en-US" b="1" dirty="0" smtClean="0"/>
              <a:t>surname</a:t>
            </a:r>
            <a:r>
              <a:rPr lang="en-US" dirty="0" smtClean="0"/>
              <a:t>=&lt;</a:t>
            </a:r>
            <a:r>
              <a:rPr lang="ru-RU" i="1" dirty="0" smtClean="0"/>
              <a:t>ФАМИЛИЯ</a:t>
            </a:r>
            <a:r>
              <a:rPr lang="en-US" dirty="0" smtClean="0"/>
              <a:t>&gt;&amp;</a:t>
            </a:r>
            <a:r>
              <a:rPr lang="en-US" b="1" dirty="0" smtClean="0"/>
              <a:t>patronymic</a:t>
            </a:r>
            <a:r>
              <a:rPr lang="en-US" dirty="0" smtClean="0"/>
              <a:t>=&lt;</a:t>
            </a:r>
            <a:r>
              <a:rPr lang="ru-RU" i="1" dirty="0" smtClean="0"/>
              <a:t>ОТЧЕСТВО</a:t>
            </a:r>
            <a:r>
              <a:rPr lang="en-US" dirty="0" smtClean="0"/>
              <a:t>&gt;</a:t>
            </a:r>
            <a:r>
              <a:rPr lang="ru-RU" dirty="0" smtClean="0"/>
              <a:t>&amp;</a:t>
            </a:r>
            <a:r>
              <a:rPr lang="en-US" b="1" dirty="0" err="1" smtClean="0"/>
              <a:t>driverID</a:t>
            </a:r>
            <a:r>
              <a:rPr lang="en-US" dirty="0" smtClean="0"/>
              <a:t>=&lt;</a:t>
            </a:r>
            <a:r>
              <a:rPr lang="ru-RU" i="1" dirty="0" smtClean="0"/>
              <a:t>НОМЕР_ВОДИТЕЛЬСКОГО_УДОСТОВЕРЕНИЯ</a:t>
            </a:r>
            <a:r>
              <a:rPr lang="ru-RU" dirty="0" smtClean="0"/>
              <a:t> 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14401" y="2183226"/>
            <a:ext cx="7449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Ответ</a:t>
            </a:r>
            <a:r>
              <a:rPr lang="ru-RU" dirty="0" smtClean="0"/>
              <a:t>: </a:t>
            </a:r>
            <a:r>
              <a:rPr lang="en-US" dirty="0" smtClean="0"/>
              <a:t>JSON</a:t>
            </a:r>
            <a:r>
              <a:rPr lang="ru-RU" dirty="0" smtClean="0"/>
              <a:t>-объект с информацией о пользователе и кредитной истории.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14400" y="2468596"/>
            <a:ext cx="110489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</a:t>
            </a:r>
            <a:r>
              <a:rPr lang="en-US" dirty="0" err="1"/>
              <a:t>userAndRelatives</a:t>
            </a:r>
            <a:r>
              <a:rPr lang="en-US" dirty="0"/>
              <a:t>": {</a:t>
            </a:r>
          </a:p>
          <a:p>
            <a:r>
              <a:rPr lang="en-US" dirty="0"/>
              <a:t>    "user": {</a:t>
            </a:r>
          </a:p>
          <a:p>
            <a:r>
              <a:rPr lang="en-US" dirty="0"/>
              <a:t>      "id": </a:t>
            </a:r>
            <a:r>
              <a:rPr lang="en-US" dirty="0" smtClean="0"/>
              <a:t>&lt;</a:t>
            </a:r>
            <a:r>
              <a:rPr lang="en-US" i="1" dirty="0" smtClean="0"/>
              <a:t>ID</a:t>
            </a:r>
            <a:r>
              <a:rPr lang="ru-RU" i="1" dirty="0" smtClean="0"/>
              <a:t>_В_БАЗЕ_</a:t>
            </a:r>
            <a:r>
              <a:rPr lang="en-US" i="1" dirty="0" smtClean="0"/>
              <a:t>USER_</a:t>
            </a:r>
            <a:r>
              <a:rPr lang="ru-RU" i="1" dirty="0" smtClean="0"/>
              <a:t>СЕРВИСА</a:t>
            </a:r>
            <a:r>
              <a:rPr lang="en-US" dirty="0" smtClean="0"/>
              <a:t>&gt;, "</a:t>
            </a:r>
            <a:r>
              <a:rPr lang="en-US" dirty="0" err="1"/>
              <a:t>creditServiceId</a:t>
            </a:r>
            <a:r>
              <a:rPr lang="en-US" dirty="0"/>
              <a:t>": </a:t>
            </a:r>
            <a:r>
              <a:rPr lang="en-US" dirty="0" smtClean="0"/>
              <a:t>&lt;</a:t>
            </a:r>
            <a:r>
              <a:rPr lang="en-US" i="1" dirty="0" smtClean="0"/>
              <a:t>ID_</a:t>
            </a:r>
            <a:r>
              <a:rPr lang="ru-RU" i="1" dirty="0" smtClean="0"/>
              <a:t>В_БАЗЕ_КРЕДИТНОЙ_ИСТОРИИ</a:t>
            </a:r>
            <a:r>
              <a:rPr lang="en-US" dirty="0" smtClean="0"/>
              <a:t>&gt;,</a:t>
            </a:r>
            <a:endParaRPr lang="ru-RU" dirty="0" smtClean="0"/>
          </a:p>
          <a:p>
            <a:r>
              <a:rPr lang="en-US" dirty="0" smtClean="0"/>
              <a:t>      </a:t>
            </a:r>
            <a:r>
              <a:rPr lang="en-US" dirty="0"/>
              <a:t>"</a:t>
            </a:r>
            <a:r>
              <a:rPr lang="en-US" dirty="0" err="1"/>
              <a:t>firstname</a:t>
            </a:r>
            <a:r>
              <a:rPr lang="en-US" dirty="0" smtClean="0"/>
              <a:t>":</a:t>
            </a:r>
            <a:r>
              <a:rPr lang="ru-RU" dirty="0"/>
              <a:t> </a:t>
            </a:r>
            <a:r>
              <a:rPr lang="en-US" dirty="0" smtClean="0"/>
              <a:t>&lt;</a:t>
            </a:r>
            <a:r>
              <a:rPr lang="ru-RU" i="1" dirty="0" smtClean="0"/>
              <a:t>ИМЯ</a:t>
            </a:r>
            <a:r>
              <a:rPr lang="en-US" dirty="0" smtClean="0"/>
              <a:t>&gt;, "</a:t>
            </a:r>
            <a:r>
              <a:rPr lang="en-US" dirty="0"/>
              <a:t>surname": </a:t>
            </a:r>
            <a:r>
              <a:rPr lang="en-US" dirty="0" smtClean="0"/>
              <a:t>&lt;</a:t>
            </a:r>
            <a:r>
              <a:rPr lang="ru-RU" i="1" dirty="0" smtClean="0"/>
              <a:t>ФАМИЛИЯ</a:t>
            </a:r>
            <a:r>
              <a:rPr lang="en-US" dirty="0" smtClean="0"/>
              <a:t>&gt;,  </a:t>
            </a:r>
            <a:r>
              <a:rPr lang="en-US" dirty="0"/>
              <a:t>"patronymic": </a:t>
            </a:r>
            <a:r>
              <a:rPr lang="en-US" dirty="0" smtClean="0"/>
              <a:t>&lt;</a:t>
            </a:r>
            <a:r>
              <a:rPr lang="ru-RU" i="1" dirty="0" smtClean="0"/>
              <a:t>ОТЧЕСТВО</a:t>
            </a:r>
            <a:r>
              <a:rPr lang="en-US" dirty="0" smtClean="0"/>
              <a:t>&gt;</a:t>
            </a:r>
            <a:r>
              <a:rPr lang="ru-RU" dirty="0" smtClean="0"/>
              <a:t>,</a:t>
            </a:r>
          </a:p>
          <a:p>
            <a:r>
              <a:rPr lang="ru-RU" dirty="0" smtClean="0"/>
              <a:t>      </a:t>
            </a:r>
            <a:r>
              <a:rPr lang="ru-RU" dirty="0"/>
              <a:t>"</a:t>
            </a:r>
            <a:r>
              <a:rPr lang="en-US" dirty="0" err="1"/>
              <a:t>birthDate</a:t>
            </a:r>
            <a:r>
              <a:rPr lang="en-US" dirty="0"/>
              <a:t>": </a:t>
            </a:r>
            <a:r>
              <a:rPr lang="en-US" dirty="0" smtClean="0"/>
              <a:t> &lt;</a:t>
            </a:r>
            <a:r>
              <a:rPr lang="ru-RU" i="1" dirty="0" smtClean="0"/>
              <a:t>ДАТА_РОЖДЕНИЯ</a:t>
            </a:r>
            <a:r>
              <a:rPr lang="en-US" dirty="0" smtClean="0"/>
              <a:t>&gt;,</a:t>
            </a:r>
            <a:r>
              <a:rPr lang="ru-RU" dirty="0"/>
              <a:t> </a:t>
            </a:r>
            <a:r>
              <a:rPr lang="en-US" dirty="0" smtClean="0"/>
              <a:t>"</a:t>
            </a:r>
            <a:r>
              <a:rPr lang="en-US" dirty="0"/>
              <a:t>sex</a:t>
            </a:r>
            <a:r>
              <a:rPr lang="en-US" dirty="0" smtClean="0"/>
              <a:t>": &lt;</a:t>
            </a:r>
            <a:r>
              <a:rPr lang="ru-RU" i="1" dirty="0" smtClean="0"/>
              <a:t>ПОЛ</a:t>
            </a:r>
            <a:r>
              <a:rPr lang="en-US" dirty="0" smtClean="0"/>
              <a:t>&gt;,</a:t>
            </a:r>
            <a:endParaRPr lang="ru-RU" dirty="0"/>
          </a:p>
          <a:p>
            <a:r>
              <a:rPr lang="ru-RU" dirty="0"/>
              <a:t>      "</a:t>
            </a:r>
            <a:r>
              <a:rPr lang="en-US" dirty="0" err="1"/>
              <a:t>passportNumber</a:t>
            </a:r>
            <a:r>
              <a:rPr lang="en-US" dirty="0"/>
              <a:t>": </a:t>
            </a:r>
            <a:r>
              <a:rPr lang="en-US" dirty="0" smtClean="0"/>
              <a:t>&lt;</a:t>
            </a:r>
            <a:r>
              <a:rPr lang="ru-RU" i="1" dirty="0" smtClean="0"/>
              <a:t>НОМЕР_ПАСПОРТА</a:t>
            </a:r>
            <a:r>
              <a:rPr lang="en-US" dirty="0" smtClean="0"/>
              <a:t>&gt;,</a:t>
            </a:r>
            <a:r>
              <a:rPr lang="ru-RU" dirty="0" smtClean="0"/>
              <a:t> </a:t>
            </a:r>
            <a:r>
              <a:rPr lang="en-US" dirty="0" smtClean="0"/>
              <a:t>"</a:t>
            </a:r>
            <a:r>
              <a:rPr lang="en-US" dirty="0" err="1"/>
              <a:t>taxPayerID</a:t>
            </a:r>
            <a:r>
              <a:rPr lang="en-US" dirty="0"/>
              <a:t>": </a:t>
            </a:r>
            <a:r>
              <a:rPr lang="en-US" dirty="0" smtClean="0"/>
              <a:t>&lt;</a:t>
            </a:r>
            <a:r>
              <a:rPr lang="ru-RU" i="1" dirty="0" smtClean="0"/>
              <a:t>ИНН</a:t>
            </a:r>
            <a:r>
              <a:rPr lang="en-US" dirty="0" smtClean="0"/>
              <a:t>&gt;,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    </a:t>
            </a:r>
            <a:r>
              <a:rPr lang="en-US" dirty="0" smtClean="0"/>
              <a:t>"</a:t>
            </a:r>
            <a:r>
              <a:rPr lang="en-US" dirty="0" err="1"/>
              <a:t>driverLicenceId</a:t>
            </a:r>
            <a:r>
              <a:rPr lang="en-US" dirty="0"/>
              <a:t>": </a:t>
            </a:r>
            <a:r>
              <a:rPr lang="en-US" dirty="0" smtClean="0"/>
              <a:t>&lt;</a:t>
            </a:r>
            <a:r>
              <a:rPr lang="ru-RU" i="1" dirty="0" smtClean="0"/>
              <a:t>НОМЕР_ВОДИТЕЛЬСКОГО_УДОСТОВЕРЕНИЯ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    },</a:t>
            </a:r>
          </a:p>
          <a:p>
            <a:r>
              <a:rPr lang="en-US" dirty="0"/>
              <a:t>    "parents": </a:t>
            </a:r>
            <a:r>
              <a:rPr lang="en-US" dirty="0" smtClean="0"/>
              <a:t>[</a:t>
            </a:r>
            <a:r>
              <a:rPr lang="ru-RU" dirty="0" smtClean="0"/>
              <a:t> </a:t>
            </a:r>
            <a:r>
              <a:rPr lang="en-US" dirty="0" smtClean="0"/>
              <a:t>{ &lt;</a:t>
            </a:r>
            <a:r>
              <a:rPr lang="en-US" i="1" u="sng" dirty="0" smtClean="0"/>
              <a:t>USER</a:t>
            </a:r>
            <a:r>
              <a:rPr lang="en-US" dirty="0" smtClean="0"/>
              <a:t>&gt; }, { &lt;</a:t>
            </a:r>
            <a:r>
              <a:rPr lang="en-US" i="1" u="sng" dirty="0" smtClean="0"/>
              <a:t>USER</a:t>
            </a:r>
            <a:r>
              <a:rPr lang="en-US" dirty="0" smtClean="0"/>
              <a:t>&gt; }, …</a:t>
            </a:r>
            <a:r>
              <a:rPr lang="ru-RU" dirty="0" smtClean="0"/>
              <a:t> </a:t>
            </a:r>
            <a:r>
              <a:rPr lang="en-US" dirty="0" smtClean="0"/>
              <a:t>],</a:t>
            </a:r>
            <a:endParaRPr lang="en-US" dirty="0"/>
          </a:p>
          <a:p>
            <a:r>
              <a:rPr lang="en-US" dirty="0"/>
              <a:t>    "children": [</a:t>
            </a:r>
            <a:r>
              <a:rPr lang="ru-RU" dirty="0"/>
              <a:t> </a:t>
            </a:r>
            <a:r>
              <a:rPr lang="en-US" dirty="0"/>
              <a:t>{ &lt;</a:t>
            </a:r>
            <a:r>
              <a:rPr lang="en-US" i="1" u="sng" dirty="0"/>
              <a:t>USER</a:t>
            </a:r>
            <a:r>
              <a:rPr lang="en-US" dirty="0"/>
              <a:t>&gt; }, { &lt;</a:t>
            </a:r>
            <a:r>
              <a:rPr lang="en-US" i="1" u="sng" dirty="0"/>
              <a:t>USER</a:t>
            </a:r>
            <a:r>
              <a:rPr lang="en-US" dirty="0"/>
              <a:t>&gt; }, …</a:t>
            </a:r>
            <a:r>
              <a:rPr lang="ru-RU" dirty="0"/>
              <a:t> </a:t>
            </a:r>
            <a:r>
              <a:rPr lang="en-US" dirty="0" smtClean="0"/>
              <a:t>],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},</a:t>
            </a:r>
          </a:p>
          <a:p>
            <a:r>
              <a:rPr lang="en-US" dirty="0"/>
              <a:t>  "credits": </a:t>
            </a:r>
            <a:r>
              <a:rPr lang="en-US" dirty="0" smtClean="0"/>
              <a:t>[</a:t>
            </a:r>
            <a:r>
              <a:rPr lang="ru-RU" dirty="0" smtClean="0"/>
              <a:t> </a:t>
            </a:r>
          </a:p>
          <a:p>
            <a:r>
              <a:rPr lang="ru-RU" dirty="0"/>
              <a:t> </a:t>
            </a:r>
            <a:r>
              <a:rPr lang="ru-RU" dirty="0" smtClean="0"/>
              <a:t>      </a:t>
            </a:r>
            <a:r>
              <a:rPr lang="en-US" dirty="0" smtClean="0"/>
              <a:t>…</a:t>
            </a:r>
            <a:endParaRPr lang="ru-RU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441958" y="2930250"/>
            <a:ext cx="472442" cy="3330342"/>
            <a:chOff x="441958" y="2468596"/>
            <a:chExt cx="472442" cy="3791996"/>
          </a:xfrm>
        </p:grpSpPr>
        <p:sp>
          <p:nvSpPr>
            <p:cNvPr id="14" name="Двойная волна 13"/>
            <p:cNvSpPr/>
            <p:nvPr/>
          </p:nvSpPr>
          <p:spPr>
            <a:xfrm>
              <a:off x="441958" y="5492496"/>
              <a:ext cx="472442" cy="768096"/>
            </a:xfrm>
            <a:prstGeom prst="doubleWav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441959" y="2468596"/>
              <a:ext cx="472440" cy="3438428"/>
            </a:xfrm>
            <a:custGeom>
              <a:avLst/>
              <a:gdLst>
                <a:gd name="connsiteX0" fmla="*/ 0 w 472440"/>
                <a:gd name="connsiteY0" fmla="*/ 0 h 3438428"/>
                <a:gd name="connsiteX1" fmla="*/ 472440 w 472440"/>
                <a:gd name="connsiteY1" fmla="*/ 0 h 3438428"/>
                <a:gd name="connsiteX2" fmla="*/ 472440 w 472440"/>
                <a:gd name="connsiteY2" fmla="*/ 3438428 h 3438428"/>
                <a:gd name="connsiteX3" fmla="*/ 0 w 472440"/>
                <a:gd name="connsiteY3" fmla="*/ 3438428 h 3438428"/>
                <a:gd name="connsiteX4" fmla="*/ 0 w 472440"/>
                <a:gd name="connsiteY4" fmla="*/ 0 h 3438428"/>
                <a:gd name="connsiteX0" fmla="*/ 0 w 472440"/>
                <a:gd name="connsiteY0" fmla="*/ 3438428 h 3529868"/>
                <a:gd name="connsiteX1" fmla="*/ 0 w 472440"/>
                <a:gd name="connsiteY1" fmla="*/ 0 h 3529868"/>
                <a:gd name="connsiteX2" fmla="*/ 472440 w 472440"/>
                <a:gd name="connsiteY2" fmla="*/ 0 h 3529868"/>
                <a:gd name="connsiteX3" fmla="*/ 472440 w 472440"/>
                <a:gd name="connsiteY3" fmla="*/ 3438428 h 3529868"/>
                <a:gd name="connsiteX4" fmla="*/ 91440 w 472440"/>
                <a:gd name="connsiteY4" fmla="*/ 3529868 h 3529868"/>
                <a:gd name="connsiteX0" fmla="*/ 0 w 472440"/>
                <a:gd name="connsiteY0" fmla="*/ 3438428 h 3438428"/>
                <a:gd name="connsiteX1" fmla="*/ 0 w 472440"/>
                <a:gd name="connsiteY1" fmla="*/ 0 h 3438428"/>
                <a:gd name="connsiteX2" fmla="*/ 472440 w 472440"/>
                <a:gd name="connsiteY2" fmla="*/ 0 h 3438428"/>
                <a:gd name="connsiteX3" fmla="*/ 472440 w 472440"/>
                <a:gd name="connsiteY3" fmla="*/ 3438428 h 3438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2440" h="3438428">
                  <a:moveTo>
                    <a:pt x="0" y="3438428"/>
                  </a:moveTo>
                  <a:lnTo>
                    <a:pt x="0" y="0"/>
                  </a:lnTo>
                  <a:lnTo>
                    <a:pt x="472440" y="0"/>
                  </a:lnTo>
                  <a:lnTo>
                    <a:pt x="472440" y="3438428"/>
                  </a:lnTo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ru-RU" sz="3200" b="1" dirty="0" smtClean="0"/>
                <a:t>ОТВЕТ</a:t>
              </a:r>
              <a:endParaRPr lang="ru-RU" sz="3200" b="1" dirty="0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1310640" y="3312160"/>
            <a:ext cx="8839200" cy="141224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Группа 16"/>
          <p:cNvGrpSpPr/>
          <p:nvPr/>
        </p:nvGrpSpPr>
        <p:grpSpPr>
          <a:xfrm>
            <a:off x="8749556" y="2844311"/>
            <a:ext cx="1158231" cy="481985"/>
            <a:chOff x="7842905" y="4113014"/>
            <a:chExt cx="1158231" cy="481985"/>
          </a:xfrm>
        </p:grpSpPr>
        <p:sp>
          <p:nvSpPr>
            <p:cNvPr id="18" name="TextBox 17"/>
            <p:cNvSpPr txBox="1"/>
            <p:nvPr/>
          </p:nvSpPr>
          <p:spPr>
            <a:xfrm>
              <a:off x="7853065" y="4113014"/>
              <a:ext cx="11480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&lt;USER&gt;</a:t>
              </a:r>
              <a:endParaRPr lang="ru-RU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42905" y="4133334"/>
              <a:ext cx="11480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&lt;USER&gt;</a:t>
              </a:r>
              <a:endParaRPr lang="ru-RU" sz="2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2" name="Двойная стрелка влево/вправо 5"/>
          <p:cNvSpPr/>
          <p:nvPr/>
        </p:nvSpPr>
        <p:spPr>
          <a:xfrm rot="16200000" flipH="1">
            <a:off x="447352" y="1587718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Двойная стрелка влево/вправо 5"/>
          <p:cNvSpPr/>
          <p:nvPr/>
        </p:nvSpPr>
        <p:spPr>
          <a:xfrm rot="5400000" flipH="1">
            <a:off x="431361" y="2406208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37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Тестирование</a:t>
            </a:r>
            <a:endParaRPr lang="ru-RU" sz="6000" b="1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914401" y="1237846"/>
            <a:ext cx="1104899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…</a:t>
            </a:r>
            <a:endParaRPr lang="en-US" dirty="0"/>
          </a:p>
          <a:p>
            <a:r>
              <a:rPr lang="en-US" dirty="0"/>
              <a:t>  "credits": </a:t>
            </a:r>
            <a:r>
              <a:rPr lang="en-US" dirty="0" smtClean="0"/>
              <a:t>[ </a:t>
            </a:r>
            <a:endParaRPr lang="ru-RU" dirty="0" smtClean="0"/>
          </a:p>
          <a:p>
            <a:r>
              <a:rPr lang="en-US" dirty="0" smtClean="0"/>
              <a:t>    {</a:t>
            </a:r>
          </a:p>
          <a:p>
            <a:r>
              <a:rPr lang="en-US" dirty="0"/>
              <a:t> </a:t>
            </a:r>
            <a:r>
              <a:rPr lang="en-US" dirty="0" smtClean="0"/>
              <a:t>    "</a:t>
            </a:r>
            <a:r>
              <a:rPr lang="en-US" dirty="0"/>
              <a:t>credit": {</a:t>
            </a:r>
          </a:p>
          <a:p>
            <a:r>
              <a:rPr lang="en-US" dirty="0"/>
              <a:t>        "id": </a:t>
            </a:r>
            <a:r>
              <a:rPr lang="en-US" dirty="0" smtClean="0"/>
              <a:t>&lt;</a:t>
            </a:r>
            <a:r>
              <a:rPr lang="en-US" i="1" dirty="0" smtClean="0"/>
              <a:t>ID_</a:t>
            </a:r>
            <a:r>
              <a:rPr lang="ru-RU" i="1" dirty="0" smtClean="0"/>
              <a:t>КРЕДИТА</a:t>
            </a:r>
            <a:r>
              <a:rPr lang="en-US" dirty="0" smtClean="0"/>
              <a:t>&gt;, "</a:t>
            </a:r>
            <a:r>
              <a:rPr lang="en-US" dirty="0" err="1"/>
              <a:t>userId</a:t>
            </a:r>
            <a:r>
              <a:rPr lang="en-US" dirty="0"/>
              <a:t>": </a:t>
            </a:r>
            <a:r>
              <a:rPr lang="en-US" dirty="0" smtClean="0"/>
              <a:t>&lt;</a:t>
            </a:r>
            <a:r>
              <a:rPr lang="en-US" dirty="0"/>
              <a:t> </a:t>
            </a:r>
            <a:r>
              <a:rPr lang="en-US" i="1" dirty="0" smtClean="0"/>
              <a:t>ID_</a:t>
            </a:r>
            <a:r>
              <a:rPr lang="ru-RU" i="1" dirty="0" smtClean="0"/>
              <a:t>ПОЛЬЗОВАТЕЛЯ</a:t>
            </a:r>
            <a:r>
              <a:rPr lang="en-US" i="1" dirty="0" smtClean="0"/>
              <a:t>_</a:t>
            </a:r>
            <a:r>
              <a:rPr lang="ru-RU" i="1" dirty="0"/>
              <a:t>В_БАЗЕ_КРЕДИТНОЙ_ИСТОРИИ </a:t>
            </a:r>
            <a:r>
              <a:rPr lang="en-US" dirty="0" smtClean="0"/>
              <a:t>&gt;,</a:t>
            </a:r>
            <a:endParaRPr lang="en-US" dirty="0"/>
          </a:p>
          <a:p>
            <a:r>
              <a:rPr lang="en-US" dirty="0"/>
              <a:t>        "branch</a:t>
            </a:r>
            <a:r>
              <a:rPr lang="en-US" dirty="0" smtClean="0"/>
              <a:t>": &lt;</a:t>
            </a:r>
            <a:r>
              <a:rPr lang="ru-RU" i="1" dirty="0" smtClean="0"/>
              <a:t>НАЗВАНИЕ_ОТДЕЛЕНИЯ_БАНКА</a:t>
            </a:r>
            <a:r>
              <a:rPr lang="en-US" dirty="0" smtClean="0"/>
              <a:t>&gt;</a:t>
            </a:r>
            <a:r>
              <a:rPr lang="ru-RU" dirty="0" smtClean="0"/>
              <a:t>, "</a:t>
            </a:r>
            <a:r>
              <a:rPr lang="en-US" dirty="0" err="1"/>
              <a:t>totalSum</a:t>
            </a:r>
            <a:r>
              <a:rPr lang="en-US" dirty="0"/>
              <a:t>": </a:t>
            </a:r>
            <a:r>
              <a:rPr lang="en-US" dirty="0" smtClean="0"/>
              <a:t>&lt;</a:t>
            </a:r>
            <a:r>
              <a:rPr lang="ru-RU" i="1" dirty="0" smtClean="0"/>
              <a:t>СУММА</a:t>
            </a:r>
            <a:r>
              <a:rPr lang="en-US" dirty="0"/>
              <a:t>_</a:t>
            </a:r>
            <a:r>
              <a:rPr lang="ru-RU" i="1" dirty="0" smtClean="0"/>
              <a:t>КРЕДИТА</a:t>
            </a:r>
            <a:r>
              <a:rPr lang="en-US" dirty="0" smtClean="0"/>
              <a:t>&gt;,</a:t>
            </a:r>
            <a:endParaRPr lang="en-US" dirty="0"/>
          </a:p>
          <a:p>
            <a:r>
              <a:rPr lang="en-US" dirty="0"/>
              <a:t>        "</a:t>
            </a:r>
            <a:r>
              <a:rPr lang="en-US" dirty="0" err="1"/>
              <a:t>startPaymentDate</a:t>
            </a:r>
            <a:r>
              <a:rPr lang="en-US" dirty="0"/>
              <a:t>": 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ru-RU" i="1" dirty="0" smtClean="0"/>
              <a:t>ДАТА_ВЗЯТИЯ_КРЕДИТА</a:t>
            </a:r>
            <a:r>
              <a:rPr lang="en-US" dirty="0" smtClean="0"/>
              <a:t>&gt;,</a:t>
            </a:r>
            <a:r>
              <a:rPr lang="ru-RU" dirty="0" smtClean="0"/>
              <a:t> </a:t>
            </a:r>
            <a:r>
              <a:rPr lang="en-US" dirty="0" smtClean="0"/>
              <a:t>"</a:t>
            </a:r>
            <a:r>
              <a:rPr lang="en-US" dirty="0" err="1"/>
              <a:t>endPaymentDate</a:t>
            </a:r>
            <a:r>
              <a:rPr lang="en-US" dirty="0"/>
              <a:t>": </a:t>
            </a:r>
            <a:r>
              <a:rPr lang="en-US" dirty="0" smtClean="0"/>
              <a:t>&lt;</a:t>
            </a:r>
            <a:r>
              <a:rPr lang="ru-RU" i="1" dirty="0" smtClean="0"/>
              <a:t>ДАТА_ЗАКРЫТИЯ_КРЕДИТА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      },</a:t>
            </a:r>
          </a:p>
          <a:p>
            <a:r>
              <a:rPr lang="en-US" dirty="0"/>
              <a:t>      "payments": </a:t>
            </a:r>
            <a:r>
              <a:rPr lang="en-US" dirty="0" smtClean="0"/>
              <a:t>[</a:t>
            </a:r>
          </a:p>
          <a:p>
            <a:r>
              <a:rPr lang="en-US" dirty="0" smtClean="0"/>
              <a:t>          {</a:t>
            </a:r>
          </a:p>
          <a:p>
            <a:r>
              <a:rPr lang="en-US" dirty="0" smtClean="0"/>
              <a:t>            </a:t>
            </a:r>
            <a:r>
              <a:rPr lang="en-US" dirty="0"/>
              <a:t>"id": </a:t>
            </a:r>
            <a:r>
              <a:rPr lang="en-US" dirty="0" smtClean="0"/>
              <a:t>&lt;</a:t>
            </a:r>
            <a:r>
              <a:rPr lang="en-US" i="1" dirty="0" smtClean="0"/>
              <a:t>ID_</a:t>
            </a:r>
            <a:r>
              <a:rPr lang="ru-RU" i="1" dirty="0" smtClean="0"/>
              <a:t>ПЛАТЕЖА</a:t>
            </a:r>
            <a:r>
              <a:rPr lang="en-US" dirty="0" smtClean="0"/>
              <a:t>&gt;,</a:t>
            </a:r>
            <a:r>
              <a:rPr lang="ru-RU" dirty="0" smtClean="0"/>
              <a:t> </a:t>
            </a:r>
            <a:r>
              <a:rPr lang="en-US" dirty="0" smtClean="0"/>
              <a:t>"</a:t>
            </a:r>
            <a:r>
              <a:rPr lang="en-US" dirty="0" err="1"/>
              <a:t>creditId</a:t>
            </a:r>
            <a:r>
              <a:rPr lang="en-US" dirty="0"/>
              <a:t>": </a:t>
            </a:r>
            <a:r>
              <a:rPr lang="en-US" dirty="0" smtClean="0"/>
              <a:t>&lt;</a:t>
            </a:r>
            <a:r>
              <a:rPr lang="en-US" i="1" dirty="0" smtClean="0"/>
              <a:t>ID</a:t>
            </a:r>
            <a:r>
              <a:rPr lang="ru-RU" i="1" dirty="0" smtClean="0"/>
              <a:t>_СВЯЗАННОГО_КРЕДИТА</a:t>
            </a:r>
            <a:r>
              <a:rPr lang="en-US" dirty="0" smtClean="0"/>
              <a:t>&gt;,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   </a:t>
            </a:r>
            <a:r>
              <a:rPr lang="en-US" dirty="0"/>
              <a:t>"sum</a:t>
            </a:r>
            <a:r>
              <a:rPr lang="en-US" dirty="0" smtClean="0"/>
              <a:t>": &lt;</a:t>
            </a:r>
            <a:r>
              <a:rPr lang="ru-RU" i="1" dirty="0" smtClean="0"/>
              <a:t>СУММА_ПЛАТЕЖА</a:t>
            </a:r>
            <a:r>
              <a:rPr lang="en-US" dirty="0" smtClean="0"/>
              <a:t>&gt;,</a:t>
            </a:r>
            <a:r>
              <a:rPr lang="ru-RU" dirty="0" smtClean="0"/>
              <a:t> </a:t>
            </a:r>
            <a:r>
              <a:rPr lang="en-US" dirty="0" smtClean="0"/>
              <a:t>"</a:t>
            </a:r>
            <a:r>
              <a:rPr lang="en-US" dirty="0"/>
              <a:t>date": </a:t>
            </a:r>
            <a:r>
              <a:rPr lang="en-US" dirty="0" smtClean="0"/>
              <a:t>&lt;</a:t>
            </a:r>
            <a:r>
              <a:rPr lang="ru-RU" i="1" dirty="0" smtClean="0"/>
              <a:t>ДАТА_ПЛАТЕЖА</a:t>
            </a:r>
            <a:r>
              <a:rPr lang="en-US" dirty="0" smtClean="0"/>
              <a:t>&gt;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    </a:t>
            </a:r>
            <a:r>
              <a:rPr lang="en-US" dirty="0" smtClean="0"/>
              <a:t>  },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 {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en-US" i="1" u="sng" dirty="0" smtClean="0"/>
              <a:t>PAYMENT</a:t>
            </a:r>
            <a:r>
              <a:rPr lang="en-US" dirty="0" smtClean="0"/>
              <a:t>&gt; }, …</a:t>
            </a:r>
            <a:endParaRPr lang="en-US" dirty="0"/>
          </a:p>
          <a:p>
            <a:r>
              <a:rPr lang="en-US" dirty="0" smtClean="0"/>
              <a:t>        ]</a:t>
            </a:r>
            <a:endParaRPr lang="en-US" dirty="0"/>
          </a:p>
          <a:p>
            <a:r>
              <a:rPr lang="en-US" dirty="0"/>
              <a:t>    },</a:t>
            </a:r>
          </a:p>
          <a:p>
            <a:r>
              <a:rPr lang="en-US" dirty="0"/>
              <a:t>    </a:t>
            </a:r>
            <a:r>
              <a:rPr lang="en-US" dirty="0" smtClean="0"/>
              <a:t>{ &lt;</a:t>
            </a:r>
            <a:r>
              <a:rPr lang="en-US" i="1" u="sng" dirty="0" smtClean="0"/>
              <a:t>CREDIT_AND_PAYMENTS</a:t>
            </a:r>
            <a:r>
              <a:rPr lang="en-US" dirty="0" smtClean="0"/>
              <a:t>&gt;}, …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]</a:t>
            </a:r>
          </a:p>
          <a:p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 rot="10800000">
            <a:off x="441959" y="1237845"/>
            <a:ext cx="472442" cy="5355313"/>
            <a:chOff x="441958" y="2468596"/>
            <a:chExt cx="472442" cy="3791997"/>
          </a:xfrm>
        </p:grpSpPr>
        <p:sp>
          <p:nvSpPr>
            <p:cNvPr id="8" name="Двойная волна 7"/>
            <p:cNvSpPr/>
            <p:nvPr/>
          </p:nvSpPr>
          <p:spPr>
            <a:xfrm>
              <a:off x="441958" y="5492497"/>
              <a:ext cx="472442" cy="768096"/>
            </a:xfrm>
            <a:prstGeom prst="doubleWav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7"/>
            <p:cNvSpPr/>
            <p:nvPr/>
          </p:nvSpPr>
          <p:spPr>
            <a:xfrm>
              <a:off x="441959" y="2468596"/>
              <a:ext cx="472440" cy="3438428"/>
            </a:xfrm>
            <a:custGeom>
              <a:avLst/>
              <a:gdLst>
                <a:gd name="connsiteX0" fmla="*/ 0 w 472440"/>
                <a:gd name="connsiteY0" fmla="*/ 0 h 3438428"/>
                <a:gd name="connsiteX1" fmla="*/ 472440 w 472440"/>
                <a:gd name="connsiteY1" fmla="*/ 0 h 3438428"/>
                <a:gd name="connsiteX2" fmla="*/ 472440 w 472440"/>
                <a:gd name="connsiteY2" fmla="*/ 3438428 h 3438428"/>
                <a:gd name="connsiteX3" fmla="*/ 0 w 472440"/>
                <a:gd name="connsiteY3" fmla="*/ 3438428 h 3438428"/>
                <a:gd name="connsiteX4" fmla="*/ 0 w 472440"/>
                <a:gd name="connsiteY4" fmla="*/ 0 h 3438428"/>
                <a:gd name="connsiteX0" fmla="*/ 0 w 472440"/>
                <a:gd name="connsiteY0" fmla="*/ 3438428 h 3529868"/>
                <a:gd name="connsiteX1" fmla="*/ 0 w 472440"/>
                <a:gd name="connsiteY1" fmla="*/ 0 h 3529868"/>
                <a:gd name="connsiteX2" fmla="*/ 472440 w 472440"/>
                <a:gd name="connsiteY2" fmla="*/ 0 h 3529868"/>
                <a:gd name="connsiteX3" fmla="*/ 472440 w 472440"/>
                <a:gd name="connsiteY3" fmla="*/ 3438428 h 3529868"/>
                <a:gd name="connsiteX4" fmla="*/ 91440 w 472440"/>
                <a:gd name="connsiteY4" fmla="*/ 3529868 h 3529868"/>
                <a:gd name="connsiteX0" fmla="*/ 0 w 472440"/>
                <a:gd name="connsiteY0" fmla="*/ 3438428 h 3438428"/>
                <a:gd name="connsiteX1" fmla="*/ 0 w 472440"/>
                <a:gd name="connsiteY1" fmla="*/ 0 h 3438428"/>
                <a:gd name="connsiteX2" fmla="*/ 472440 w 472440"/>
                <a:gd name="connsiteY2" fmla="*/ 0 h 3438428"/>
                <a:gd name="connsiteX3" fmla="*/ 472440 w 472440"/>
                <a:gd name="connsiteY3" fmla="*/ 3438428 h 3438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2440" h="3438428">
                  <a:moveTo>
                    <a:pt x="0" y="3438428"/>
                  </a:moveTo>
                  <a:lnTo>
                    <a:pt x="0" y="0"/>
                  </a:lnTo>
                  <a:lnTo>
                    <a:pt x="472440" y="0"/>
                  </a:lnTo>
                  <a:lnTo>
                    <a:pt x="472440" y="3438428"/>
                  </a:lnTo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ru-RU" sz="3200" b="1" dirty="0" smtClean="0"/>
                <a:t>ОТВЕТ</a:t>
              </a:r>
              <a:endParaRPr lang="ru-RU" sz="3200" b="1" dirty="0"/>
            </a:p>
          </p:txBody>
        </p:sp>
      </p:grpSp>
      <p:sp>
        <p:nvSpPr>
          <p:cNvPr id="11" name="Прямоугольник 10"/>
          <p:cNvSpPr/>
          <p:nvPr/>
        </p:nvSpPr>
        <p:spPr>
          <a:xfrm>
            <a:off x="1386842" y="2367280"/>
            <a:ext cx="9565637" cy="8636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579883" y="4033520"/>
            <a:ext cx="6070598" cy="54864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4" name="Группа 13"/>
          <p:cNvGrpSpPr/>
          <p:nvPr/>
        </p:nvGrpSpPr>
        <p:grpSpPr>
          <a:xfrm>
            <a:off x="6196804" y="3626261"/>
            <a:ext cx="1717836" cy="471825"/>
            <a:chOff x="7832745" y="4113014"/>
            <a:chExt cx="1717836" cy="471825"/>
          </a:xfrm>
        </p:grpSpPr>
        <p:sp>
          <p:nvSpPr>
            <p:cNvPr id="13" name="TextBox 12"/>
            <p:cNvSpPr txBox="1"/>
            <p:nvPr/>
          </p:nvSpPr>
          <p:spPr>
            <a:xfrm>
              <a:off x="7853065" y="4113014"/>
              <a:ext cx="16975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&lt;PAYMENT&gt;</a:t>
              </a:r>
              <a:endParaRPr lang="ru-RU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832745" y="4123174"/>
              <a:ext cx="16975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&lt;PAYMENT&gt;</a:t>
              </a:r>
              <a:endParaRPr lang="ru-RU" sz="2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9234643" y="1956353"/>
            <a:ext cx="1410444" cy="467849"/>
            <a:chOff x="7832745" y="4113014"/>
            <a:chExt cx="1410444" cy="467849"/>
          </a:xfrm>
        </p:grpSpPr>
        <p:sp>
          <p:nvSpPr>
            <p:cNvPr id="16" name="TextBox 15"/>
            <p:cNvSpPr txBox="1"/>
            <p:nvPr/>
          </p:nvSpPr>
          <p:spPr>
            <a:xfrm>
              <a:off x="7853065" y="4113014"/>
              <a:ext cx="13901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&lt;CREDIT&gt;</a:t>
              </a:r>
              <a:endParaRPr lang="ru-RU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32745" y="4119198"/>
              <a:ext cx="13901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&lt;CREDIT&gt;</a:t>
              </a:r>
              <a:endParaRPr lang="ru-RU" sz="2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8" name="Прямоугольник 17"/>
          <p:cNvSpPr/>
          <p:nvPr/>
        </p:nvSpPr>
        <p:spPr>
          <a:xfrm>
            <a:off x="1178560" y="1838960"/>
            <a:ext cx="9895840" cy="384048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" name="Группа 18"/>
          <p:cNvGrpSpPr/>
          <p:nvPr/>
        </p:nvGrpSpPr>
        <p:grpSpPr>
          <a:xfrm>
            <a:off x="7455816" y="1382375"/>
            <a:ext cx="3618584" cy="490671"/>
            <a:chOff x="5624605" y="4104892"/>
            <a:chExt cx="3618584" cy="490671"/>
          </a:xfrm>
        </p:grpSpPr>
        <p:sp>
          <p:nvSpPr>
            <p:cNvPr id="20" name="TextBox 19"/>
            <p:cNvSpPr txBox="1"/>
            <p:nvPr/>
          </p:nvSpPr>
          <p:spPr>
            <a:xfrm>
              <a:off x="5634765" y="4104892"/>
              <a:ext cx="3608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&lt;CREDIT_AND_PAYMENTS&gt;</a:t>
              </a:r>
              <a:endParaRPr lang="ru-RU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24605" y="4133898"/>
              <a:ext cx="3608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&lt;CREDIT_AND_PAYMENTS&gt;</a:t>
              </a:r>
              <a:endParaRPr lang="ru-RU" sz="24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464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Тестирование</a:t>
            </a:r>
            <a:endParaRPr lang="ru-RU" sz="60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914401" y="1167563"/>
            <a:ext cx="361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Пустой </a:t>
            </a:r>
            <a:r>
              <a:rPr lang="ru-RU" dirty="0"/>
              <a:t>з</a:t>
            </a:r>
            <a:r>
              <a:rPr lang="ru-RU" dirty="0" smtClean="0"/>
              <a:t>апрос к главному серверу: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14401" y="153689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GET http</a:t>
            </a:r>
            <a:r>
              <a:rPr lang="ru-RU" dirty="0" smtClean="0"/>
              <a:t>://</a:t>
            </a:r>
            <a:r>
              <a:rPr lang="en-US" dirty="0" smtClean="0"/>
              <a:t>hostname</a:t>
            </a:r>
            <a:r>
              <a:rPr lang="ru-RU" dirty="0" smtClean="0"/>
              <a:t>:</a:t>
            </a:r>
            <a:r>
              <a:rPr lang="en-US" dirty="0" smtClean="0"/>
              <a:t>port</a:t>
            </a:r>
            <a:r>
              <a:rPr lang="ru-RU" dirty="0" smtClean="0"/>
              <a:t>/</a:t>
            </a:r>
            <a:r>
              <a:rPr lang="ru-RU" dirty="0" err="1" smtClean="0"/>
              <a:t>main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14401" y="1906227"/>
            <a:ext cx="531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Ответ</a:t>
            </a:r>
            <a:r>
              <a:rPr lang="ru-RU" dirty="0" smtClean="0"/>
              <a:t>: ошибка, не передали контрольное значение.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14400" y="2191597"/>
            <a:ext cx="103631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{</a:t>
            </a:r>
          </a:p>
          <a:p>
            <a:r>
              <a:rPr lang="ru-RU" dirty="0"/>
              <a:t>  "</a:t>
            </a:r>
            <a:r>
              <a:rPr lang="ru-RU" dirty="0" err="1"/>
              <a:t>error</a:t>
            </a:r>
            <a:r>
              <a:rPr lang="ru-RU" dirty="0"/>
              <a:t>": 403</a:t>
            </a:r>
            <a:r>
              <a:rPr lang="ru-RU" dirty="0" smtClean="0"/>
              <a:t>,  </a:t>
            </a:r>
            <a:r>
              <a:rPr lang="en-US" dirty="0" smtClean="0"/>
              <a:t>// </a:t>
            </a:r>
            <a:r>
              <a:rPr lang="ru-RU" dirty="0" smtClean="0"/>
              <a:t>Отказано в доступе</a:t>
            </a:r>
            <a:endParaRPr lang="ru-RU" dirty="0"/>
          </a:p>
          <a:p>
            <a:r>
              <a:rPr lang="ru-RU" dirty="0"/>
              <a:t>  "</a:t>
            </a:r>
            <a:r>
              <a:rPr lang="ru-RU" dirty="0" err="1"/>
              <a:t>message</a:t>
            </a:r>
            <a:r>
              <a:rPr lang="ru-RU" dirty="0"/>
              <a:t>": "Передано неверное контрольное значение: </a:t>
            </a:r>
            <a:r>
              <a:rPr lang="ru-RU" dirty="0" err="1" smtClean="0"/>
              <a:t>null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                         Проверьте </a:t>
            </a:r>
            <a:r>
              <a:rPr lang="ru-RU" dirty="0"/>
              <a:t>правильность данных и повторите запрос."</a:t>
            </a:r>
          </a:p>
          <a:p>
            <a:r>
              <a:rPr lang="ru-RU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1" y="3584963"/>
            <a:ext cx="556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</a:t>
            </a:r>
            <a:r>
              <a:rPr lang="ru-RU" dirty="0" smtClean="0"/>
              <a:t>апрос к главному серверу с контрольным значением: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14400" y="3954295"/>
            <a:ext cx="9982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GET http://</a:t>
            </a:r>
            <a:r>
              <a:rPr lang="en-US" dirty="0"/>
              <a:t>hostname</a:t>
            </a:r>
            <a:r>
              <a:rPr lang="ru-RU" dirty="0"/>
              <a:t>:</a:t>
            </a:r>
            <a:r>
              <a:rPr lang="en-US" dirty="0"/>
              <a:t>port</a:t>
            </a:r>
            <a:r>
              <a:rPr lang="ru-RU" dirty="0" smtClean="0"/>
              <a:t>/</a:t>
            </a:r>
            <a:r>
              <a:rPr lang="ru-RU" dirty="0" err="1" smtClean="0"/>
              <a:t>main</a:t>
            </a:r>
            <a:r>
              <a:rPr lang="en-US" dirty="0" smtClean="0"/>
              <a:t>?</a:t>
            </a:r>
            <a:r>
              <a:rPr lang="en-US" b="1" dirty="0" err="1" smtClean="0"/>
              <a:t>controlValue</a:t>
            </a:r>
            <a:r>
              <a:rPr lang="en-US" dirty="0" smtClean="0"/>
              <a:t>=&lt;</a:t>
            </a:r>
            <a:r>
              <a:rPr lang="ru-RU" i="1" dirty="0" smtClean="0"/>
              <a:t>КОНТРОЛЬНОЕ_ЗНАЧЕНИЕ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1" y="4323627"/>
            <a:ext cx="531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Ответ</a:t>
            </a:r>
            <a:r>
              <a:rPr lang="ru-RU" dirty="0" smtClean="0"/>
              <a:t>: ошибка, не передали контрольное значение.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914400" y="4608997"/>
            <a:ext cx="98450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{</a:t>
            </a:r>
          </a:p>
          <a:p>
            <a:r>
              <a:rPr lang="ru-RU" dirty="0"/>
              <a:t>  "</a:t>
            </a:r>
            <a:r>
              <a:rPr lang="ru-RU" dirty="0" err="1"/>
              <a:t>error</a:t>
            </a:r>
            <a:r>
              <a:rPr lang="ru-RU" dirty="0"/>
              <a:t>": 400</a:t>
            </a:r>
            <a:r>
              <a:rPr lang="ru-RU" dirty="0" smtClean="0"/>
              <a:t>,  </a:t>
            </a:r>
            <a:r>
              <a:rPr lang="en-US" dirty="0" smtClean="0"/>
              <a:t>// </a:t>
            </a:r>
            <a:r>
              <a:rPr lang="ru-RU" dirty="0" smtClean="0"/>
              <a:t>Ошибка в запросе</a:t>
            </a:r>
            <a:endParaRPr lang="ru-RU" dirty="0"/>
          </a:p>
          <a:p>
            <a:r>
              <a:rPr lang="ru-RU" dirty="0"/>
              <a:t>  "</a:t>
            </a:r>
            <a:r>
              <a:rPr lang="ru-RU" dirty="0" err="1"/>
              <a:t>message</a:t>
            </a:r>
            <a:r>
              <a:rPr lang="ru-RU" dirty="0"/>
              <a:t>": "Не указано ФИО или одно из значений, уточняющих поиск пользователя."</a:t>
            </a:r>
          </a:p>
          <a:p>
            <a:r>
              <a:rPr lang="ru-RU" dirty="0"/>
              <a:t>}</a:t>
            </a:r>
          </a:p>
        </p:txBody>
      </p:sp>
      <p:sp>
        <p:nvSpPr>
          <p:cNvPr id="15" name="Двойная стрелка влево/вправо 5"/>
          <p:cNvSpPr/>
          <p:nvPr/>
        </p:nvSpPr>
        <p:spPr>
          <a:xfrm rot="16200000" flipH="1">
            <a:off x="411232" y="1457602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Двойная стрелка влево/вправо 5"/>
          <p:cNvSpPr/>
          <p:nvPr/>
        </p:nvSpPr>
        <p:spPr>
          <a:xfrm rot="16200000" flipH="1">
            <a:off x="411232" y="3858236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Двойная стрелка влево/вправо 5"/>
          <p:cNvSpPr/>
          <p:nvPr/>
        </p:nvSpPr>
        <p:spPr>
          <a:xfrm rot="5400000" flipH="1">
            <a:off x="411232" y="2150082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Двойная стрелка влево/вправо 5"/>
          <p:cNvSpPr/>
          <p:nvPr/>
        </p:nvSpPr>
        <p:spPr>
          <a:xfrm rot="5400000" flipH="1">
            <a:off x="411231" y="4626817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36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Нагрузочное тестирование</a:t>
            </a:r>
            <a:endParaRPr lang="ru-RU" sz="6000" b="1" dirty="0" smtClean="0"/>
          </a:p>
        </p:txBody>
      </p:sp>
      <p:grpSp>
        <p:nvGrpSpPr>
          <p:cNvPr id="21" name="Группа 20"/>
          <p:cNvGrpSpPr/>
          <p:nvPr/>
        </p:nvGrpSpPr>
        <p:grpSpPr>
          <a:xfrm>
            <a:off x="4925878" y="2385151"/>
            <a:ext cx="2370872" cy="2743056"/>
            <a:chOff x="5209972" y="2363809"/>
            <a:chExt cx="2370872" cy="2743056"/>
          </a:xfrm>
        </p:grpSpPr>
        <p:sp>
          <p:nvSpPr>
            <p:cNvPr id="3" name="TextBox 2"/>
            <p:cNvSpPr txBox="1"/>
            <p:nvPr/>
          </p:nvSpPr>
          <p:spPr>
            <a:xfrm>
              <a:off x="5238536" y="2363809"/>
              <a:ext cx="2342308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600" dirty="0" smtClean="0"/>
                <a:t>50</a:t>
              </a:r>
              <a:endParaRPr lang="ru-RU" sz="16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24254" y="2402734"/>
              <a:ext cx="2342308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600" dirty="0" smtClean="0">
                  <a:solidFill>
                    <a:schemeClr val="accent1">
                      <a:lumMod val="50000"/>
                    </a:schemeClr>
                  </a:solidFill>
                </a:rPr>
                <a:t>50</a:t>
              </a:r>
              <a:endParaRPr lang="ru-RU" sz="16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09972" y="2459987"/>
              <a:ext cx="2342308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600" dirty="0" smtClean="0">
                  <a:solidFill>
                    <a:schemeClr val="accent1"/>
                  </a:solidFill>
                </a:rPr>
                <a:t>50</a:t>
              </a:r>
              <a:endParaRPr lang="ru-RU" sz="166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4567030" y="4338629"/>
            <a:ext cx="3088569" cy="1163026"/>
            <a:chOff x="5079572" y="3999265"/>
            <a:chExt cx="3088569" cy="1163026"/>
          </a:xfrm>
        </p:grpSpPr>
        <p:sp>
          <p:nvSpPr>
            <p:cNvPr id="7" name="TextBox 6"/>
            <p:cNvSpPr txBox="1"/>
            <p:nvPr/>
          </p:nvSpPr>
          <p:spPr>
            <a:xfrm>
              <a:off x="5108136" y="3999265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/>
                <a:t>потоков</a:t>
              </a:r>
              <a:endParaRPr lang="ru-RU" sz="6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93854" y="4026780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>
                  <a:solidFill>
                    <a:schemeClr val="accent1">
                      <a:lumMod val="50000"/>
                    </a:schemeClr>
                  </a:solidFill>
                </a:rPr>
                <a:t>потоков</a:t>
              </a:r>
              <a:endParaRPr lang="ru-RU" sz="6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9572" y="4054295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>
                  <a:solidFill>
                    <a:schemeClr val="accent1"/>
                  </a:solidFill>
                </a:rPr>
                <a:t>потоков</a:t>
              </a:r>
              <a:endParaRPr lang="ru-RU" sz="66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9229827" y="2525189"/>
            <a:ext cx="1734727" cy="1919108"/>
            <a:chOff x="5182474" y="2363809"/>
            <a:chExt cx="1734727" cy="1919108"/>
          </a:xfrm>
        </p:grpSpPr>
        <p:sp>
          <p:nvSpPr>
            <p:cNvPr id="27" name="TextBox 26"/>
            <p:cNvSpPr txBox="1"/>
            <p:nvPr/>
          </p:nvSpPr>
          <p:spPr>
            <a:xfrm>
              <a:off x="5238536" y="2363809"/>
              <a:ext cx="1678665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/>
                <a:t>7</a:t>
              </a:r>
              <a:r>
                <a:rPr lang="ru-RU" sz="11500" dirty="0" smtClean="0"/>
                <a:t>0</a:t>
              </a:r>
              <a:endParaRPr lang="ru-RU" sz="115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24254" y="2396133"/>
              <a:ext cx="1678665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chemeClr val="accent6">
                      <a:lumMod val="50000"/>
                    </a:schemeClr>
                  </a:solidFill>
                </a:rPr>
                <a:t>7</a:t>
              </a:r>
              <a:r>
                <a:rPr lang="ru-RU" sz="11500" dirty="0" smtClean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  <a:endParaRPr lang="ru-RU" sz="1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82474" y="2420869"/>
              <a:ext cx="1678665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>
                  <a:solidFill>
                    <a:schemeClr val="accent6"/>
                  </a:solidFill>
                </a:rPr>
                <a:t>7</a:t>
              </a:r>
              <a:r>
                <a:rPr lang="ru-RU" sz="11500" dirty="0" smtClean="0">
                  <a:solidFill>
                    <a:schemeClr val="accent6"/>
                  </a:solidFill>
                </a:rPr>
                <a:t>0</a:t>
              </a:r>
              <a:endParaRPr lang="ru-RU" sz="115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8554455" y="2759849"/>
            <a:ext cx="947405" cy="1920242"/>
            <a:chOff x="5209972" y="2363809"/>
            <a:chExt cx="947405" cy="1920242"/>
          </a:xfrm>
        </p:grpSpPr>
        <p:sp>
          <p:nvSpPr>
            <p:cNvPr id="31" name="TextBox 30"/>
            <p:cNvSpPr txBox="1"/>
            <p:nvPr/>
          </p:nvSpPr>
          <p:spPr>
            <a:xfrm>
              <a:off x="5238536" y="2363809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/>
                <a:t>~</a:t>
              </a:r>
              <a:endParaRPr lang="ru-RU" sz="115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24254" y="2396133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>
                  <a:solidFill>
                    <a:schemeClr val="accent6">
                      <a:lumMod val="50000"/>
                    </a:schemeClr>
                  </a:solidFill>
                </a:rPr>
                <a:t>~</a:t>
              </a:r>
              <a:endParaRPr lang="ru-RU" sz="1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09972" y="2422003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chemeClr val="accent6"/>
                  </a:solidFill>
                </a:rPr>
                <a:t>~</a:t>
              </a:r>
              <a:endParaRPr lang="ru-RU" sz="115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Группа 33"/>
          <p:cNvGrpSpPr/>
          <p:nvPr/>
        </p:nvGrpSpPr>
        <p:grpSpPr>
          <a:xfrm>
            <a:off x="10474972" y="3676882"/>
            <a:ext cx="1255580" cy="1244352"/>
            <a:chOff x="3053214" y="2452588"/>
            <a:chExt cx="1255580" cy="1244352"/>
          </a:xfrm>
        </p:grpSpPr>
        <p:sp>
          <p:nvSpPr>
            <p:cNvPr id="35" name="TextBox 34"/>
            <p:cNvSpPr txBox="1"/>
            <p:nvPr/>
          </p:nvSpPr>
          <p:spPr>
            <a:xfrm>
              <a:off x="3107824" y="2452588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/>
                <a:t>мс</a:t>
              </a:r>
              <a:endParaRPr lang="ru-RU" sz="7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80519" y="2466109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6">
                      <a:lumMod val="50000"/>
                    </a:schemeClr>
                  </a:solidFill>
                </a:rPr>
                <a:t>мс</a:t>
              </a:r>
              <a:endParaRPr lang="ru-RU" sz="7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53214" y="2496611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6"/>
                  </a:solidFill>
                </a:rPr>
                <a:t>мс</a:t>
              </a:r>
              <a:endParaRPr lang="ru-RU" sz="72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5423840" y="5505015"/>
            <a:ext cx="1344319" cy="754164"/>
            <a:chOff x="3713801" y="5263909"/>
            <a:chExt cx="2435860" cy="1366519"/>
          </a:xfrm>
        </p:grpSpPr>
        <p:pic>
          <p:nvPicPr>
            <p:cNvPr id="39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Группа 41"/>
          <p:cNvGrpSpPr/>
          <p:nvPr/>
        </p:nvGrpSpPr>
        <p:grpSpPr>
          <a:xfrm>
            <a:off x="914401" y="3103040"/>
            <a:ext cx="2583542" cy="1235729"/>
            <a:chOff x="1468006" y="2553901"/>
            <a:chExt cx="2583542" cy="1235729"/>
          </a:xfrm>
        </p:grpSpPr>
        <p:sp>
          <p:nvSpPr>
            <p:cNvPr id="43" name="TextBox 42"/>
            <p:cNvSpPr txBox="1"/>
            <p:nvPr/>
          </p:nvSpPr>
          <p:spPr>
            <a:xfrm>
              <a:off x="1468006" y="2553901"/>
              <a:ext cx="252505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smtClean="0"/>
                <a:t>20000</a:t>
              </a:r>
              <a:endParaRPr lang="ru-RU" sz="7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97252" y="2563731"/>
              <a:ext cx="252505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smtClean="0">
                  <a:solidFill>
                    <a:schemeClr val="accent2">
                      <a:lumMod val="50000"/>
                    </a:schemeClr>
                  </a:solidFill>
                </a:rPr>
                <a:t>20000</a:t>
              </a:r>
              <a:endParaRPr lang="ru-RU" sz="7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526498" y="2589301"/>
              <a:ext cx="252505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smtClean="0">
                  <a:solidFill>
                    <a:schemeClr val="accent2"/>
                  </a:solidFill>
                </a:rPr>
                <a:t>20000</a:t>
              </a:r>
              <a:endParaRPr lang="ru-RU" sz="7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0" name="Группа 49"/>
          <p:cNvGrpSpPr/>
          <p:nvPr/>
        </p:nvGrpSpPr>
        <p:grpSpPr>
          <a:xfrm>
            <a:off x="1562713" y="3839209"/>
            <a:ext cx="1257734" cy="1265191"/>
            <a:chOff x="1694768" y="2373608"/>
            <a:chExt cx="1257734" cy="1265191"/>
          </a:xfrm>
        </p:grpSpPr>
        <p:sp>
          <p:nvSpPr>
            <p:cNvPr id="51" name="TextBox 50"/>
            <p:cNvSpPr txBox="1"/>
            <p:nvPr/>
          </p:nvSpPr>
          <p:spPr>
            <a:xfrm>
              <a:off x="1694768" y="2373608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/>
                <a:t>мс</a:t>
              </a:r>
              <a:endParaRPr lang="ru-RU" sz="7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23150" y="2410423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2">
                      <a:lumMod val="50000"/>
                    </a:schemeClr>
                  </a:solidFill>
                </a:rPr>
                <a:t>мс</a:t>
              </a:r>
              <a:endParaRPr lang="ru-RU" sz="7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751532" y="2438470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2"/>
                  </a:solidFill>
                </a:rPr>
                <a:t>мс</a:t>
              </a:r>
              <a:endParaRPr lang="ru-RU" sz="7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4" name="Группа 53"/>
          <p:cNvGrpSpPr/>
          <p:nvPr/>
        </p:nvGrpSpPr>
        <p:grpSpPr>
          <a:xfrm>
            <a:off x="141444" y="2992080"/>
            <a:ext cx="974425" cy="1885131"/>
            <a:chOff x="6605491" y="2383176"/>
            <a:chExt cx="974425" cy="1885131"/>
          </a:xfrm>
        </p:grpSpPr>
        <p:sp>
          <p:nvSpPr>
            <p:cNvPr id="55" name="TextBox 54"/>
            <p:cNvSpPr txBox="1"/>
            <p:nvPr/>
          </p:nvSpPr>
          <p:spPr>
            <a:xfrm>
              <a:off x="6605491" y="2383176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/>
                <a:t>~</a:t>
              </a:r>
              <a:endParaRPr lang="ru-RU" sz="115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629813" y="2393561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>
                  <a:solidFill>
                    <a:schemeClr val="accent2">
                      <a:lumMod val="50000"/>
                    </a:schemeClr>
                  </a:solidFill>
                </a:rPr>
                <a:t>~</a:t>
              </a:r>
              <a:endParaRPr lang="ru-RU" sz="115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661075" y="2406259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chemeClr val="accent2"/>
                  </a:solidFill>
                </a:rPr>
                <a:t>~</a:t>
              </a:r>
              <a:endParaRPr lang="ru-RU" sz="115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209965" y="1277476"/>
            <a:ext cx="4686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Локальная машина</a:t>
            </a:r>
          </a:p>
          <a:p>
            <a:r>
              <a:rPr lang="ru-RU" dirty="0" smtClean="0"/>
              <a:t>Сервисы запущены на локальной машине, однако обращение к БД происходит через Интернет.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37269" y="5462403"/>
            <a:ext cx="359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Удалённый сервер</a:t>
            </a:r>
          </a:p>
          <a:p>
            <a:r>
              <a:rPr lang="ru-RU" dirty="0" smtClean="0"/>
              <a:t>Сервисы запущены на сервере,</a:t>
            </a:r>
            <a:br>
              <a:rPr lang="ru-RU" dirty="0" smtClean="0"/>
            </a:br>
            <a:r>
              <a:rPr lang="ru-RU" dirty="0" smtClean="0"/>
              <a:t>на котором расположена БД.</a:t>
            </a:r>
          </a:p>
        </p:txBody>
      </p:sp>
      <p:pic>
        <p:nvPicPr>
          <p:cNvPr id="60" name="Рисунок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853" y="4822845"/>
            <a:ext cx="988749" cy="1035832"/>
          </a:xfrm>
          <a:prstGeom prst="rect">
            <a:avLst/>
          </a:prstGeom>
        </p:spPr>
      </p:pic>
      <p:pic>
        <p:nvPicPr>
          <p:cNvPr id="61" name="Picture 4" descr="Flat laptop icon laptop - Transparent PNG &amp;amp; SVG vector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707" y="1956116"/>
            <a:ext cx="1231359" cy="123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Группа 61"/>
          <p:cNvGrpSpPr/>
          <p:nvPr/>
        </p:nvGrpSpPr>
        <p:grpSpPr>
          <a:xfrm>
            <a:off x="2912332" y="2208435"/>
            <a:ext cx="794300" cy="675360"/>
            <a:chOff x="2912332" y="2208435"/>
            <a:chExt cx="794300" cy="675360"/>
          </a:xfrm>
        </p:grpSpPr>
        <p:pic>
          <p:nvPicPr>
            <p:cNvPr id="63" name="Picture 4" descr="Center, data, digital, server icon - Download on Iconfinder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824" y="2208435"/>
              <a:ext cx="664808" cy="664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8" descr="Web icon - Material Core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2332" y="2501505"/>
              <a:ext cx="382290" cy="382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/>
          <p:cNvSpPr txBox="1"/>
          <p:nvPr/>
        </p:nvSpPr>
        <p:spPr>
          <a:xfrm>
            <a:off x="4429987" y="5188697"/>
            <a:ext cx="361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</a:t>
            </a:r>
            <a:r>
              <a:rPr lang="ru-RU" dirty="0" smtClean="0"/>
              <a:t>ля запросов к основному сервису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338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/>
              <a:t>Нагрузочное </a:t>
            </a:r>
            <a:r>
              <a:rPr lang="ru-RU" sz="6000" b="1" dirty="0" smtClean="0"/>
              <a:t>тестирование</a:t>
            </a:r>
            <a:endParaRPr lang="ru-RU" sz="6000" b="1" dirty="0"/>
          </a:p>
        </p:txBody>
      </p:sp>
      <p:grpSp>
        <p:nvGrpSpPr>
          <p:cNvPr id="21" name="Группа 20"/>
          <p:cNvGrpSpPr/>
          <p:nvPr/>
        </p:nvGrpSpPr>
        <p:grpSpPr>
          <a:xfrm>
            <a:off x="4041015" y="2034970"/>
            <a:ext cx="4101011" cy="3272937"/>
            <a:chOff x="4009073" y="3181955"/>
            <a:chExt cx="4101011" cy="3272937"/>
          </a:xfrm>
        </p:grpSpPr>
        <p:sp>
          <p:nvSpPr>
            <p:cNvPr id="3" name="TextBox 2"/>
            <p:cNvSpPr txBox="1"/>
            <p:nvPr/>
          </p:nvSpPr>
          <p:spPr>
            <a:xfrm>
              <a:off x="4044547" y="3181955"/>
              <a:ext cx="4065537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9900" dirty="0" smtClean="0"/>
                <a:t>150</a:t>
              </a:r>
              <a:endParaRPr lang="ru-RU" sz="199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29963" y="3252120"/>
              <a:ext cx="4065537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9900" dirty="0" smtClean="0">
                  <a:solidFill>
                    <a:schemeClr val="accent1">
                      <a:lumMod val="50000"/>
                    </a:schemeClr>
                  </a:solidFill>
                </a:rPr>
                <a:t>150</a:t>
              </a:r>
              <a:endParaRPr lang="ru-RU" sz="199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09073" y="3300182"/>
              <a:ext cx="4065537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9900" dirty="0" smtClean="0">
                  <a:solidFill>
                    <a:schemeClr val="accent1"/>
                  </a:solidFill>
                </a:rPr>
                <a:t>150</a:t>
              </a:r>
              <a:endParaRPr lang="ru-RU" sz="199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4567030" y="4338629"/>
            <a:ext cx="3088569" cy="1163026"/>
            <a:chOff x="5079572" y="3999265"/>
            <a:chExt cx="3088569" cy="1163026"/>
          </a:xfrm>
        </p:grpSpPr>
        <p:sp>
          <p:nvSpPr>
            <p:cNvPr id="7" name="TextBox 6"/>
            <p:cNvSpPr txBox="1"/>
            <p:nvPr/>
          </p:nvSpPr>
          <p:spPr>
            <a:xfrm>
              <a:off x="5108136" y="3999265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/>
                <a:t>потоков</a:t>
              </a:r>
              <a:endParaRPr lang="ru-RU" sz="6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93854" y="4026780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>
                  <a:solidFill>
                    <a:schemeClr val="accent1">
                      <a:lumMod val="50000"/>
                    </a:schemeClr>
                  </a:solidFill>
                </a:rPr>
                <a:t>потоков</a:t>
              </a:r>
              <a:endParaRPr lang="ru-RU" sz="6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9572" y="4054295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>
                  <a:solidFill>
                    <a:schemeClr val="accent1"/>
                  </a:solidFill>
                </a:rPr>
                <a:t>потоков</a:t>
              </a:r>
              <a:endParaRPr lang="ru-RU" sz="66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9214641" y="2525189"/>
            <a:ext cx="2496912" cy="1939423"/>
            <a:chOff x="5167288" y="2363809"/>
            <a:chExt cx="2496912" cy="1939423"/>
          </a:xfrm>
        </p:grpSpPr>
        <p:sp>
          <p:nvSpPr>
            <p:cNvPr id="27" name="TextBox 26"/>
            <p:cNvSpPr txBox="1"/>
            <p:nvPr/>
          </p:nvSpPr>
          <p:spPr>
            <a:xfrm>
              <a:off x="5238536" y="2363809"/>
              <a:ext cx="242566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500" dirty="0" smtClean="0"/>
                <a:t>220</a:t>
              </a:r>
              <a:endParaRPr lang="ru-RU" sz="115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13528" y="2405002"/>
              <a:ext cx="242566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500" dirty="0" smtClean="0">
                  <a:solidFill>
                    <a:schemeClr val="accent6">
                      <a:lumMod val="50000"/>
                    </a:schemeClr>
                  </a:solidFill>
                </a:rPr>
                <a:t>220</a:t>
              </a:r>
              <a:endParaRPr lang="ru-RU" sz="1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67288" y="2441184"/>
              <a:ext cx="242566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500" dirty="0" smtClean="0">
                  <a:solidFill>
                    <a:schemeClr val="accent6"/>
                  </a:solidFill>
                </a:rPr>
                <a:t>220</a:t>
              </a:r>
              <a:endParaRPr lang="ru-RU" sz="115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8554455" y="2759849"/>
            <a:ext cx="947405" cy="1920242"/>
            <a:chOff x="5209972" y="2363809"/>
            <a:chExt cx="947405" cy="1920242"/>
          </a:xfrm>
        </p:grpSpPr>
        <p:sp>
          <p:nvSpPr>
            <p:cNvPr id="31" name="TextBox 30"/>
            <p:cNvSpPr txBox="1"/>
            <p:nvPr/>
          </p:nvSpPr>
          <p:spPr>
            <a:xfrm>
              <a:off x="5238536" y="2363809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/>
                <a:t>~</a:t>
              </a:r>
              <a:endParaRPr lang="ru-RU" sz="115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24254" y="2396133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>
                  <a:solidFill>
                    <a:schemeClr val="accent6">
                      <a:lumMod val="50000"/>
                    </a:schemeClr>
                  </a:solidFill>
                </a:rPr>
                <a:t>~</a:t>
              </a:r>
              <a:endParaRPr lang="ru-RU" sz="1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09972" y="2422003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chemeClr val="accent6"/>
                  </a:solidFill>
                </a:rPr>
                <a:t>~</a:t>
              </a:r>
              <a:endParaRPr lang="ru-RU" sz="115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Группа 33"/>
          <p:cNvGrpSpPr/>
          <p:nvPr/>
        </p:nvGrpSpPr>
        <p:grpSpPr>
          <a:xfrm>
            <a:off x="10474972" y="3676882"/>
            <a:ext cx="1255580" cy="1244352"/>
            <a:chOff x="3053214" y="2452588"/>
            <a:chExt cx="1255580" cy="1244352"/>
          </a:xfrm>
        </p:grpSpPr>
        <p:sp>
          <p:nvSpPr>
            <p:cNvPr id="35" name="TextBox 34"/>
            <p:cNvSpPr txBox="1"/>
            <p:nvPr/>
          </p:nvSpPr>
          <p:spPr>
            <a:xfrm>
              <a:off x="3107824" y="2452588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/>
                <a:t>мс</a:t>
              </a:r>
              <a:endParaRPr lang="ru-RU" sz="7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80519" y="2466109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6">
                      <a:lumMod val="50000"/>
                    </a:schemeClr>
                  </a:solidFill>
                </a:rPr>
                <a:t>мс</a:t>
              </a:r>
              <a:endParaRPr lang="ru-RU" sz="7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53214" y="2496611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6"/>
                  </a:solidFill>
                </a:rPr>
                <a:t>мс</a:t>
              </a:r>
              <a:endParaRPr lang="ru-RU" sz="72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2" name="Группа 41"/>
          <p:cNvGrpSpPr/>
          <p:nvPr/>
        </p:nvGrpSpPr>
        <p:grpSpPr>
          <a:xfrm>
            <a:off x="929926" y="3109154"/>
            <a:ext cx="2566976" cy="1229159"/>
            <a:chOff x="1502119" y="3131705"/>
            <a:chExt cx="2566976" cy="1229159"/>
          </a:xfrm>
        </p:grpSpPr>
        <p:sp>
          <p:nvSpPr>
            <p:cNvPr id="43" name="TextBox 42"/>
            <p:cNvSpPr txBox="1"/>
            <p:nvPr/>
          </p:nvSpPr>
          <p:spPr>
            <a:xfrm>
              <a:off x="1502119" y="3131705"/>
              <a:ext cx="252505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 smtClean="0"/>
                <a:t>77000</a:t>
              </a:r>
              <a:endParaRPr lang="ru-RU" sz="7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29763" y="3153836"/>
              <a:ext cx="252505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 smtClean="0">
                  <a:solidFill>
                    <a:schemeClr val="accent2">
                      <a:lumMod val="50000"/>
                    </a:schemeClr>
                  </a:solidFill>
                </a:rPr>
                <a:t>77000</a:t>
              </a:r>
              <a:endParaRPr lang="ru-RU" sz="7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544045" y="3160535"/>
              <a:ext cx="252505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 smtClean="0">
                  <a:solidFill>
                    <a:schemeClr val="accent2"/>
                  </a:solidFill>
                </a:rPr>
                <a:t>77000</a:t>
              </a:r>
              <a:endParaRPr lang="ru-RU" sz="7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6" name="Группа 45"/>
          <p:cNvGrpSpPr/>
          <p:nvPr/>
        </p:nvGrpSpPr>
        <p:grpSpPr>
          <a:xfrm>
            <a:off x="141444" y="2992080"/>
            <a:ext cx="974425" cy="1885131"/>
            <a:chOff x="6605491" y="2383176"/>
            <a:chExt cx="974425" cy="1885131"/>
          </a:xfrm>
        </p:grpSpPr>
        <p:sp>
          <p:nvSpPr>
            <p:cNvPr id="47" name="TextBox 46"/>
            <p:cNvSpPr txBox="1"/>
            <p:nvPr/>
          </p:nvSpPr>
          <p:spPr>
            <a:xfrm>
              <a:off x="6605491" y="2383176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/>
                <a:t>~</a:t>
              </a:r>
              <a:endParaRPr lang="ru-RU" sz="115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29813" y="2393561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>
                  <a:solidFill>
                    <a:schemeClr val="accent2">
                      <a:lumMod val="50000"/>
                    </a:schemeClr>
                  </a:solidFill>
                </a:rPr>
                <a:t>~</a:t>
              </a:r>
              <a:endParaRPr lang="ru-RU" sz="115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61075" y="2406259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chemeClr val="accent2"/>
                  </a:solidFill>
                </a:rPr>
                <a:t>~</a:t>
              </a:r>
              <a:endParaRPr lang="ru-RU" sz="115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63" name="Группа 62"/>
          <p:cNvGrpSpPr/>
          <p:nvPr/>
        </p:nvGrpSpPr>
        <p:grpSpPr>
          <a:xfrm>
            <a:off x="1562713" y="3839209"/>
            <a:ext cx="1257734" cy="1265191"/>
            <a:chOff x="1694768" y="2373608"/>
            <a:chExt cx="1257734" cy="1265191"/>
          </a:xfrm>
        </p:grpSpPr>
        <p:sp>
          <p:nvSpPr>
            <p:cNvPr id="64" name="TextBox 63"/>
            <p:cNvSpPr txBox="1"/>
            <p:nvPr/>
          </p:nvSpPr>
          <p:spPr>
            <a:xfrm>
              <a:off x="1694768" y="2373608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/>
                <a:t>мс</a:t>
              </a:r>
              <a:endParaRPr lang="ru-RU" sz="7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23150" y="2410423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2">
                      <a:lumMod val="50000"/>
                    </a:schemeClr>
                  </a:solidFill>
                </a:rPr>
                <a:t>мс</a:t>
              </a:r>
              <a:endParaRPr lang="ru-RU" sz="7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751532" y="2438470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2"/>
                  </a:solidFill>
                </a:rPr>
                <a:t>мс</a:t>
              </a:r>
              <a:endParaRPr lang="ru-RU" sz="72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09965" y="1277476"/>
            <a:ext cx="4686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Локальная машина</a:t>
            </a:r>
          </a:p>
          <a:p>
            <a:r>
              <a:rPr lang="ru-RU" dirty="0" smtClean="0"/>
              <a:t>Сервисы запущены на локальной машине, однако обращение к БД происходит через Интернет.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237269" y="5462403"/>
            <a:ext cx="359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Удалённый сервер</a:t>
            </a:r>
          </a:p>
          <a:p>
            <a:r>
              <a:rPr lang="ru-RU" dirty="0" smtClean="0"/>
              <a:t>Сервисы запущены на сервере,</a:t>
            </a:r>
            <a:br>
              <a:rPr lang="ru-RU" dirty="0" smtClean="0"/>
            </a:br>
            <a:r>
              <a:rPr lang="ru-RU" dirty="0" smtClean="0"/>
              <a:t>на котором расположена БД.</a:t>
            </a:r>
          </a:p>
        </p:txBody>
      </p:sp>
      <p:pic>
        <p:nvPicPr>
          <p:cNvPr id="69" name="Рисунок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853" y="4822845"/>
            <a:ext cx="988749" cy="1035832"/>
          </a:xfrm>
          <a:prstGeom prst="rect">
            <a:avLst/>
          </a:prstGeom>
        </p:spPr>
      </p:pic>
      <p:pic>
        <p:nvPicPr>
          <p:cNvPr id="70" name="Picture 4" descr="Flat laptop icon laptop - Transparent PNG &amp;amp; SVG vector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707" y="1956116"/>
            <a:ext cx="1231359" cy="123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Группа 70"/>
          <p:cNvGrpSpPr/>
          <p:nvPr/>
        </p:nvGrpSpPr>
        <p:grpSpPr>
          <a:xfrm>
            <a:off x="2912332" y="2208435"/>
            <a:ext cx="794300" cy="675360"/>
            <a:chOff x="2912332" y="2208435"/>
            <a:chExt cx="794300" cy="675360"/>
          </a:xfrm>
        </p:grpSpPr>
        <p:pic>
          <p:nvPicPr>
            <p:cNvPr id="72" name="Picture 4" descr="Center, data, digital, server icon - Download on Iconfinde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824" y="2208435"/>
              <a:ext cx="664808" cy="664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8" descr="Web icon - Material Cor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2332" y="2501505"/>
              <a:ext cx="382290" cy="382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4" name="Группа 73"/>
          <p:cNvGrpSpPr/>
          <p:nvPr/>
        </p:nvGrpSpPr>
        <p:grpSpPr>
          <a:xfrm>
            <a:off x="5423840" y="5505015"/>
            <a:ext cx="1344319" cy="754164"/>
            <a:chOff x="3713801" y="5263909"/>
            <a:chExt cx="2435860" cy="1366519"/>
          </a:xfrm>
        </p:grpSpPr>
        <p:pic>
          <p:nvPicPr>
            <p:cNvPr id="75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TextBox 77"/>
          <p:cNvSpPr txBox="1"/>
          <p:nvPr/>
        </p:nvSpPr>
        <p:spPr>
          <a:xfrm>
            <a:off x="4429987" y="5188697"/>
            <a:ext cx="361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</a:t>
            </a:r>
            <a:r>
              <a:rPr lang="ru-RU" dirty="0" smtClean="0"/>
              <a:t>ля запросов к основному сервису</a:t>
            </a:r>
            <a:endParaRPr lang="ru-RU" dirty="0"/>
          </a:p>
        </p:txBody>
      </p:sp>
      <p:grpSp>
        <p:nvGrpSpPr>
          <p:cNvPr id="79" name="Группа 78"/>
          <p:cNvGrpSpPr/>
          <p:nvPr/>
        </p:nvGrpSpPr>
        <p:grpSpPr>
          <a:xfrm>
            <a:off x="6660881" y="5684067"/>
            <a:ext cx="937990" cy="526213"/>
            <a:chOff x="3713801" y="5263909"/>
            <a:chExt cx="2435860" cy="1366519"/>
          </a:xfrm>
        </p:grpSpPr>
        <p:pic>
          <p:nvPicPr>
            <p:cNvPr id="80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Группа 82"/>
          <p:cNvGrpSpPr/>
          <p:nvPr/>
        </p:nvGrpSpPr>
        <p:grpSpPr>
          <a:xfrm>
            <a:off x="4727767" y="5735598"/>
            <a:ext cx="798627" cy="448030"/>
            <a:chOff x="3713801" y="5263909"/>
            <a:chExt cx="2435860" cy="1366519"/>
          </a:xfrm>
        </p:grpSpPr>
        <p:pic>
          <p:nvPicPr>
            <p:cNvPr id="84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860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sun9-26.userapi.com/impg/VrLMw-2XhsZrLkXCS2TiHgNWQiCD4wrKuQxoOQ/77yJVadVf7I.jpg?size=2560x1123&amp;quality=96&amp;sign=e2d24c5aa9f219e48ab99755a0b41bf3&amp;type=alb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43" y="4654221"/>
            <a:ext cx="2532022" cy="1674327"/>
          </a:xfrm>
          <a:prstGeom prst="rect">
            <a:avLst/>
          </a:prstGeom>
          <a:ln w="38100" cap="sq">
            <a:solidFill>
              <a:schemeClr val="accent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/>
              <a:t>Нагрузочное тестирование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9965" y="1277476"/>
            <a:ext cx="4686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Локальная машина</a:t>
            </a:r>
          </a:p>
          <a:p>
            <a:r>
              <a:rPr lang="ru-RU" dirty="0" smtClean="0"/>
              <a:t>Сервисы запущены на локальной машине, однако обращение к БД происходит через Интернет.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37269" y="5462403"/>
            <a:ext cx="359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Удалённый сервер</a:t>
            </a:r>
          </a:p>
          <a:p>
            <a:r>
              <a:rPr lang="ru-RU" dirty="0" smtClean="0"/>
              <a:t>Сервисы запущены на сервере,</a:t>
            </a:r>
            <a:br>
              <a:rPr lang="ru-RU" dirty="0" smtClean="0"/>
            </a:br>
            <a:r>
              <a:rPr lang="ru-RU" dirty="0" smtClean="0"/>
              <a:t>на котором расположена БД.</a:t>
            </a:r>
          </a:p>
        </p:txBody>
      </p:sp>
      <p:grpSp>
        <p:nvGrpSpPr>
          <p:cNvPr id="21" name="Группа 20"/>
          <p:cNvGrpSpPr/>
          <p:nvPr/>
        </p:nvGrpSpPr>
        <p:grpSpPr>
          <a:xfrm>
            <a:off x="3775261" y="1569028"/>
            <a:ext cx="4868940" cy="3876808"/>
            <a:chOff x="4026901" y="3181955"/>
            <a:chExt cx="4868940" cy="3876808"/>
          </a:xfrm>
        </p:grpSpPr>
        <p:sp>
          <p:nvSpPr>
            <p:cNvPr id="3" name="TextBox 2"/>
            <p:cNvSpPr txBox="1"/>
            <p:nvPr/>
          </p:nvSpPr>
          <p:spPr>
            <a:xfrm>
              <a:off x="4044547" y="3181955"/>
              <a:ext cx="4844596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3900" dirty="0" smtClean="0"/>
                <a:t>300</a:t>
              </a:r>
              <a:endParaRPr lang="ru-RU" sz="239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51245" y="3232682"/>
              <a:ext cx="4844596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3900" dirty="0" smtClean="0">
                  <a:solidFill>
                    <a:schemeClr val="accent1">
                      <a:lumMod val="50000"/>
                    </a:schemeClr>
                  </a:solidFill>
                </a:rPr>
                <a:t>300</a:t>
              </a:r>
              <a:endParaRPr lang="ru-RU" sz="239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26901" y="3288500"/>
              <a:ext cx="4844596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3900" dirty="0" smtClean="0">
                  <a:solidFill>
                    <a:schemeClr val="accent1"/>
                  </a:solidFill>
                </a:rPr>
                <a:t>300</a:t>
              </a:r>
              <a:endParaRPr lang="ru-RU" sz="239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4567030" y="4338629"/>
            <a:ext cx="3088569" cy="1163026"/>
            <a:chOff x="5079572" y="3999265"/>
            <a:chExt cx="3088569" cy="1163026"/>
          </a:xfrm>
        </p:grpSpPr>
        <p:sp>
          <p:nvSpPr>
            <p:cNvPr id="7" name="TextBox 6"/>
            <p:cNvSpPr txBox="1"/>
            <p:nvPr/>
          </p:nvSpPr>
          <p:spPr>
            <a:xfrm>
              <a:off x="5108136" y="3999265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/>
                <a:t>потоков</a:t>
              </a:r>
              <a:endParaRPr lang="ru-RU" sz="6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93854" y="4026780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>
                  <a:solidFill>
                    <a:schemeClr val="accent1">
                      <a:lumMod val="50000"/>
                    </a:schemeClr>
                  </a:solidFill>
                </a:rPr>
                <a:t>потоков</a:t>
              </a:r>
              <a:endParaRPr lang="ru-RU" sz="6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9572" y="4054295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>
                  <a:solidFill>
                    <a:schemeClr val="accent1"/>
                  </a:solidFill>
                </a:rPr>
                <a:t>потоков</a:t>
              </a:r>
              <a:endParaRPr lang="ru-RU" sz="6600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853" y="4822845"/>
            <a:ext cx="988749" cy="1035832"/>
          </a:xfrm>
          <a:prstGeom prst="rect">
            <a:avLst/>
          </a:prstGeom>
        </p:spPr>
      </p:pic>
      <p:grpSp>
        <p:nvGrpSpPr>
          <p:cNvPr id="26" name="Группа 25"/>
          <p:cNvGrpSpPr/>
          <p:nvPr/>
        </p:nvGrpSpPr>
        <p:grpSpPr>
          <a:xfrm>
            <a:off x="9212537" y="2525189"/>
            <a:ext cx="2499016" cy="1930215"/>
            <a:chOff x="5165184" y="2363809"/>
            <a:chExt cx="2499016" cy="1930215"/>
          </a:xfrm>
        </p:grpSpPr>
        <p:sp>
          <p:nvSpPr>
            <p:cNvPr id="27" name="TextBox 26"/>
            <p:cNvSpPr txBox="1"/>
            <p:nvPr/>
          </p:nvSpPr>
          <p:spPr>
            <a:xfrm>
              <a:off x="5238536" y="2363809"/>
              <a:ext cx="242566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500" dirty="0" smtClean="0"/>
                <a:t>460</a:t>
              </a:r>
              <a:endParaRPr lang="ru-RU" sz="115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95788" y="2391253"/>
              <a:ext cx="242566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500" dirty="0" smtClean="0">
                  <a:solidFill>
                    <a:schemeClr val="accent6">
                      <a:lumMod val="50000"/>
                    </a:schemeClr>
                  </a:solidFill>
                </a:rPr>
                <a:t>460</a:t>
              </a:r>
              <a:endParaRPr lang="ru-RU" sz="1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65184" y="2431976"/>
              <a:ext cx="242566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500" dirty="0" smtClean="0">
                  <a:solidFill>
                    <a:schemeClr val="accent6"/>
                  </a:solidFill>
                </a:rPr>
                <a:t>460</a:t>
              </a:r>
              <a:endParaRPr lang="ru-RU" sz="115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8554455" y="2759849"/>
            <a:ext cx="947405" cy="1920242"/>
            <a:chOff x="5209972" y="2363809"/>
            <a:chExt cx="947405" cy="1920242"/>
          </a:xfrm>
        </p:grpSpPr>
        <p:sp>
          <p:nvSpPr>
            <p:cNvPr id="31" name="TextBox 30"/>
            <p:cNvSpPr txBox="1"/>
            <p:nvPr/>
          </p:nvSpPr>
          <p:spPr>
            <a:xfrm>
              <a:off x="5238536" y="2363809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/>
                <a:t>~</a:t>
              </a:r>
              <a:endParaRPr lang="ru-RU" sz="115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24254" y="2396133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>
                  <a:solidFill>
                    <a:schemeClr val="accent6">
                      <a:lumMod val="50000"/>
                    </a:schemeClr>
                  </a:solidFill>
                </a:rPr>
                <a:t>~</a:t>
              </a:r>
              <a:endParaRPr lang="ru-RU" sz="1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09972" y="2422003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chemeClr val="accent6"/>
                  </a:solidFill>
                </a:rPr>
                <a:t>~</a:t>
              </a:r>
              <a:endParaRPr lang="ru-RU" sz="115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Группа 33"/>
          <p:cNvGrpSpPr/>
          <p:nvPr/>
        </p:nvGrpSpPr>
        <p:grpSpPr>
          <a:xfrm>
            <a:off x="10474972" y="3676882"/>
            <a:ext cx="1255580" cy="1244352"/>
            <a:chOff x="3053214" y="2452588"/>
            <a:chExt cx="1255580" cy="1244352"/>
          </a:xfrm>
        </p:grpSpPr>
        <p:sp>
          <p:nvSpPr>
            <p:cNvPr id="35" name="TextBox 34"/>
            <p:cNvSpPr txBox="1"/>
            <p:nvPr/>
          </p:nvSpPr>
          <p:spPr>
            <a:xfrm>
              <a:off x="3107824" y="2452588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/>
                <a:t>мс</a:t>
              </a:r>
              <a:endParaRPr lang="ru-RU" sz="7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80519" y="2466109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6">
                      <a:lumMod val="50000"/>
                    </a:schemeClr>
                  </a:solidFill>
                </a:rPr>
                <a:t>мс</a:t>
              </a:r>
              <a:endParaRPr lang="ru-RU" sz="7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53214" y="2496611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6"/>
                  </a:solidFill>
                </a:rPr>
                <a:t>мс</a:t>
              </a:r>
              <a:endParaRPr lang="ru-RU" sz="7200" dirty="0">
                <a:solidFill>
                  <a:schemeClr val="accent6"/>
                </a:solidFill>
              </a:endParaRPr>
            </a:p>
          </p:txBody>
        </p:sp>
      </p:grpSp>
      <p:pic>
        <p:nvPicPr>
          <p:cNvPr id="10242" name="Picture 2" descr="https://sun9-8.userapi.com/impg/MVtmjslBXKaqUNyQShlm3GQxj11hOOHBRHKFDw/5-Nkbnnn4JA.jpg?size=2560x829&amp;quality=96&amp;sign=5c7c83eac14f0691d45ca919af74eb96&amp;type=alb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537" y="1119297"/>
            <a:ext cx="2532022" cy="1647006"/>
          </a:xfrm>
          <a:prstGeom prst="rect">
            <a:avLst/>
          </a:prstGeom>
          <a:ln w="38100" cap="sq">
            <a:solidFill>
              <a:schemeClr val="accent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Группа 69"/>
          <p:cNvGrpSpPr/>
          <p:nvPr/>
        </p:nvGrpSpPr>
        <p:grpSpPr>
          <a:xfrm>
            <a:off x="141444" y="2992080"/>
            <a:ext cx="974425" cy="1885131"/>
            <a:chOff x="6605491" y="2383176"/>
            <a:chExt cx="974425" cy="1885131"/>
          </a:xfrm>
        </p:grpSpPr>
        <p:sp>
          <p:nvSpPr>
            <p:cNvPr id="71" name="TextBox 70"/>
            <p:cNvSpPr txBox="1"/>
            <p:nvPr/>
          </p:nvSpPr>
          <p:spPr>
            <a:xfrm>
              <a:off x="6605491" y="2383176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/>
                <a:t>~</a:t>
              </a:r>
              <a:endParaRPr lang="ru-RU" sz="115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29813" y="2393561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>
                  <a:solidFill>
                    <a:schemeClr val="accent2">
                      <a:lumMod val="50000"/>
                    </a:schemeClr>
                  </a:solidFill>
                </a:rPr>
                <a:t>~</a:t>
              </a:r>
              <a:endParaRPr lang="ru-RU" sz="115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661075" y="2406259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chemeClr val="accent2"/>
                  </a:solidFill>
                </a:rPr>
                <a:t>~</a:t>
              </a:r>
              <a:endParaRPr lang="ru-RU" sz="11500" dirty="0">
                <a:solidFill>
                  <a:schemeClr val="accent2"/>
                </a:solidFill>
              </a:endParaRPr>
            </a:p>
          </p:txBody>
        </p:sp>
      </p:grpSp>
      <p:pic>
        <p:nvPicPr>
          <p:cNvPr id="74" name="Picture 4" descr="Flat laptop icon laptop - Transparent PNG &amp;amp; SVG vector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707" y="1956116"/>
            <a:ext cx="1231359" cy="123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олилиния 11"/>
          <p:cNvSpPr/>
          <p:nvPr/>
        </p:nvSpPr>
        <p:spPr>
          <a:xfrm>
            <a:off x="8942071" y="1417320"/>
            <a:ext cx="2449830" cy="1219200"/>
          </a:xfrm>
          <a:custGeom>
            <a:avLst/>
            <a:gdLst>
              <a:gd name="connsiteX0" fmla="*/ 0 w 2530371"/>
              <a:gd name="connsiteY0" fmla="*/ 1379682 h 1379682"/>
              <a:gd name="connsiteX1" fmla="*/ 2331720 w 2530371"/>
              <a:gd name="connsiteY1" fmla="*/ 198582 h 1379682"/>
              <a:gd name="connsiteX2" fmla="*/ 2247900 w 2530371"/>
              <a:gd name="connsiteY2" fmla="*/ 11892 h 1379682"/>
              <a:gd name="connsiteX0" fmla="*/ 0 w 2277511"/>
              <a:gd name="connsiteY0" fmla="*/ 1368154 h 1368154"/>
              <a:gd name="connsiteX1" fmla="*/ 937260 w 2277511"/>
              <a:gd name="connsiteY1" fmla="*/ 1070974 h 1368154"/>
              <a:gd name="connsiteX2" fmla="*/ 2247900 w 2277511"/>
              <a:gd name="connsiteY2" fmla="*/ 364 h 1368154"/>
              <a:gd name="connsiteX0" fmla="*/ 0 w 2327218"/>
              <a:gd name="connsiteY0" fmla="*/ 1417687 h 1417687"/>
              <a:gd name="connsiteX1" fmla="*/ 986790 w 2327218"/>
              <a:gd name="connsiteY1" fmla="*/ 1070977 h 1417687"/>
              <a:gd name="connsiteX2" fmla="*/ 2297430 w 2327218"/>
              <a:gd name="connsiteY2" fmla="*/ 367 h 1417687"/>
              <a:gd name="connsiteX0" fmla="*/ 0 w 2484521"/>
              <a:gd name="connsiteY0" fmla="*/ 1250118 h 1250118"/>
              <a:gd name="connsiteX1" fmla="*/ 986790 w 2484521"/>
              <a:gd name="connsiteY1" fmla="*/ 903408 h 1250118"/>
              <a:gd name="connsiteX2" fmla="*/ 2457450 w 2484521"/>
              <a:gd name="connsiteY2" fmla="*/ 438 h 1250118"/>
              <a:gd name="connsiteX0" fmla="*/ 0 w 2457450"/>
              <a:gd name="connsiteY0" fmla="*/ 1249680 h 1249680"/>
              <a:gd name="connsiteX1" fmla="*/ 986790 w 2457450"/>
              <a:gd name="connsiteY1" fmla="*/ 902970 h 1249680"/>
              <a:gd name="connsiteX2" fmla="*/ 2457450 w 2457450"/>
              <a:gd name="connsiteY2" fmla="*/ 0 h 1249680"/>
              <a:gd name="connsiteX0" fmla="*/ 0 w 2457450"/>
              <a:gd name="connsiteY0" fmla="*/ 1226820 h 1226820"/>
              <a:gd name="connsiteX1" fmla="*/ 986790 w 2457450"/>
              <a:gd name="connsiteY1" fmla="*/ 902970 h 1226820"/>
              <a:gd name="connsiteX2" fmla="*/ 2457450 w 2457450"/>
              <a:gd name="connsiteY2" fmla="*/ 0 h 1226820"/>
              <a:gd name="connsiteX0" fmla="*/ 0 w 2457450"/>
              <a:gd name="connsiteY0" fmla="*/ 1226820 h 1232454"/>
              <a:gd name="connsiteX1" fmla="*/ 986790 w 2457450"/>
              <a:gd name="connsiteY1" fmla="*/ 902970 h 1232454"/>
              <a:gd name="connsiteX2" fmla="*/ 2457450 w 2457450"/>
              <a:gd name="connsiteY2" fmla="*/ 0 h 1232454"/>
              <a:gd name="connsiteX0" fmla="*/ 0 w 2457450"/>
              <a:gd name="connsiteY0" fmla="*/ 1226820 h 1233705"/>
              <a:gd name="connsiteX1" fmla="*/ 986790 w 2457450"/>
              <a:gd name="connsiteY1" fmla="*/ 902970 h 1233705"/>
              <a:gd name="connsiteX2" fmla="*/ 2457450 w 2457450"/>
              <a:gd name="connsiteY2" fmla="*/ 0 h 1233705"/>
              <a:gd name="connsiteX0" fmla="*/ 0 w 2442210"/>
              <a:gd name="connsiteY0" fmla="*/ 1249680 h 1254815"/>
              <a:gd name="connsiteX1" fmla="*/ 971550 w 2442210"/>
              <a:gd name="connsiteY1" fmla="*/ 902970 h 1254815"/>
              <a:gd name="connsiteX2" fmla="*/ 2442210 w 2442210"/>
              <a:gd name="connsiteY2" fmla="*/ 0 h 1254815"/>
              <a:gd name="connsiteX0" fmla="*/ 0 w 2449830"/>
              <a:gd name="connsiteY0" fmla="*/ 1219200 h 1225021"/>
              <a:gd name="connsiteX1" fmla="*/ 979170 w 2449830"/>
              <a:gd name="connsiteY1" fmla="*/ 902970 h 1225021"/>
              <a:gd name="connsiteX2" fmla="*/ 2449830 w 2449830"/>
              <a:gd name="connsiteY2" fmla="*/ 0 h 1225021"/>
              <a:gd name="connsiteX0" fmla="*/ 0 w 2449830"/>
              <a:gd name="connsiteY0" fmla="*/ 1219200 h 1219200"/>
              <a:gd name="connsiteX1" fmla="*/ 979170 w 2449830"/>
              <a:gd name="connsiteY1" fmla="*/ 902970 h 1219200"/>
              <a:gd name="connsiteX2" fmla="*/ 2449830 w 2449830"/>
              <a:gd name="connsiteY2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9830" h="1219200">
                <a:moveTo>
                  <a:pt x="0" y="1219200"/>
                </a:moveTo>
                <a:cubicBezTo>
                  <a:pt x="696595" y="1218882"/>
                  <a:pt x="570865" y="1106170"/>
                  <a:pt x="979170" y="902970"/>
                </a:cubicBezTo>
                <a:cubicBezTo>
                  <a:pt x="1387475" y="699770"/>
                  <a:pt x="1806575" y="242252"/>
                  <a:pt x="2449830" y="0"/>
                </a:cubicBezTo>
              </a:path>
            </a:pathLst>
          </a:custGeom>
          <a:noFill/>
          <a:ln w="57150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 12"/>
          <p:cNvSpPr/>
          <p:nvPr/>
        </p:nvSpPr>
        <p:spPr>
          <a:xfrm>
            <a:off x="1098856" y="5281540"/>
            <a:ext cx="2395308" cy="927012"/>
          </a:xfrm>
          <a:custGeom>
            <a:avLst/>
            <a:gdLst>
              <a:gd name="connsiteX0" fmla="*/ 0 w 2214880"/>
              <a:gd name="connsiteY0" fmla="*/ 498419 h 584901"/>
              <a:gd name="connsiteX1" fmla="*/ 431800 w 2214880"/>
              <a:gd name="connsiteY1" fmla="*/ 579 h 584901"/>
              <a:gd name="connsiteX2" fmla="*/ 1188720 w 2214880"/>
              <a:gd name="connsiteY2" fmla="*/ 584779 h 584901"/>
              <a:gd name="connsiteX3" fmla="*/ 2214880 w 2214880"/>
              <a:gd name="connsiteY3" fmla="*/ 41219 h 584901"/>
              <a:gd name="connsiteX0" fmla="*/ 0 w 2184400"/>
              <a:gd name="connsiteY0" fmla="*/ 732251 h 732251"/>
              <a:gd name="connsiteX1" fmla="*/ 401320 w 2184400"/>
              <a:gd name="connsiteY1" fmla="*/ 731 h 732251"/>
              <a:gd name="connsiteX2" fmla="*/ 1158240 w 2184400"/>
              <a:gd name="connsiteY2" fmla="*/ 584931 h 732251"/>
              <a:gd name="connsiteX3" fmla="*/ 2184400 w 2184400"/>
              <a:gd name="connsiteY3" fmla="*/ 41371 h 732251"/>
              <a:gd name="connsiteX0" fmla="*/ 0 w 2184400"/>
              <a:gd name="connsiteY0" fmla="*/ 690880 h 690880"/>
              <a:gd name="connsiteX1" fmla="*/ 447040 w 2184400"/>
              <a:gd name="connsiteY1" fmla="*/ 152400 h 690880"/>
              <a:gd name="connsiteX2" fmla="*/ 1158240 w 2184400"/>
              <a:gd name="connsiteY2" fmla="*/ 543560 h 690880"/>
              <a:gd name="connsiteX3" fmla="*/ 2184400 w 2184400"/>
              <a:gd name="connsiteY3" fmla="*/ 0 h 690880"/>
              <a:gd name="connsiteX0" fmla="*/ 0 w 2184400"/>
              <a:gd name="connsiteY0" fmla="*/ 690880 h 690880"/>
              <a:gd name="connsiteX1" fmla="*/ 447040 w 2184400"/>
              <a:gd name="connsiteY1" fmla="*/ 152400 h 690880"/>
              <a:gd name="connsiteX2" fmla="*/ 1198880 w 2184400"/>
              <a:gd name="connsiteY2" fmla="*/ 309880 h 690880"/>
              <a:gd name="connsiteX3" fmla="*/ 2184400 w 2184400"/>
              <a:gd name="connsiteY3" fmla="*/ 0 h 690880"/>
              <a:gd name="connsiteX0" fmla="*/ 0 w 2164080"/>
              <a:gd name="connsiteY0" fmla="*/ 853440 h 853440"/>
              <a:gd name="connsiteX1" fmla="*/ 447040 w 2164080"/>
              <a:gd name="connsiteY1" fmla="*/ 314960 h 853440"/>
              <a:gd name="connsiteX2" fmla="*/ 1198880 w 2164080"/>
              <a:gd name="connsiteY2" fmla="*/ 472440 h 853440"/>
              <a:gd name="connsiteX3" fmla="*/ 2164080 w 2164080"/>
              <a:gd name="connsiteY3" fmla="*/ 0 h 853440"/>
              <a:gd name="connsiteX0" fmla="*/ 0 w 2269184"/>
              <a:gd name="connsiteY0" fmla="*/ 1231812 h 1231812"/>
              <a:gd name="connsiteX1" fmla="*/ 552144 w 2269184"/>
              <a:gd name="connsiteY1" fmla="*/ 314960 h 1231812"/>
              <a:gd name="connsiteX2" fmla="*/ 1303984 w 2269184"/>
              <a:gd name="connsiteY2" fmla="*/ 472440 h 1231812"/>
              <a:gd name="connsiteX3" fmla="*/ 2269184 w 2269184"/>
              <a:gd name="connsiteY3" fmla="*/ 0 h 1231812"/>
              <a:gd name="connsiteX0" fmla="*/ 0 w 2269184"/>
              <a:gd name="connsiteY0" fmla="*/ 1231812 h 1231812"/>
              <a:gd name="connsiteX1" fmla="*/ 709800 w 2269184"/>
              <a:gd name="connsiteY1" fmla="*/ 966601 h 1231812"/>
              <a:gd name="connsiteX2" fmla="*/ 1303984 w 2269184"/>
              <a:gd name="connsiteY2" fmla="*/ 472440 h 1231812"/>
              <a:gd name="connsiteX3" fmla="*/ 2269184 w 2269184"/>
              <a:gd name="connsiteY3" fmla="*/ 0 h 1231812"/>
              <a:gd name="connsiteX0" fmla="*/ 0 w 2269184"/>
              <a:gd name="connsiteY0" fmla="*/ 1231812 h 1231812"/>
              <a:gd name="connsiteX1" fmla="*/ 709800 w 2269184"/>
              <a:gd name="connsiteY1" fmla="*/ 966601 h 1231812"/>
              <a:gd name="connsiteX2" fmla="*/ 1440619 w 2269184"/>
              <a:gd name="connsiteY2" fmla="*/ 567033 h 1231812"/>
              <a:gd name="connsiteX3" fmla="*/ 2269184 w 2269184"/>
              <a:gd name="connsiteY3" fmla="*/ 0 h 1231812"/>
              <a:gd name="connsiteX0" fmla="*/ 0 w 2395308"/>
              <a:gd name="connsiteY0" fmla="*/ 863950 h 863950"/>
              <a:gd name="connsiteX1" fmla="*/ 709800 w 2395308"/>
              <a:gd name="connsiteY1" fmla="*/ 598739 h 863950"/>
              <a:gd name="connsiteX2" fmla="*/ 1440619 w 2395308"/>
              <a:gd name="connsiteY2" fmla="*/ 199171 h 863950"/>
              <a:gd name="connsiteX3" fmla="*/ 2395308 w 2395308"/>
              <a:gd name="connsiteY3" fmla="*/ 0 h 863950"/>
              <a:gd name="connsiteX0" fmla="*/ 0 w 2395308"/>
              <a:gd name="connsiteY0" fmla="*/ 865998 h 865998"/>
              <a:gd name="connsiteX1" fmla="*/ 709800 w 2395308"/>
              <a:gd name="connsiteY1" fmla="*/ 600787 h 865998"/>
              <a:gd name="connsiteX2" fmla="*/ 1440619 w 2395308"/>
              <a:gd name="connsiteY2" fmla="*/ 201219 h 865998"/>
              <a:gd name="connsiteX3" fmla="*/ 2395308 w 2395308"/>
              <a:gd name="connsiteY3" fmla="*/ 2048 h 865998"/>
              <a:gd name="connsiteX0" fmla="*/ 0 w 2395308"/>
              <a:gd name="connsiteY0" fmla="*/ 863950 h 863950"/>
              <a:gd name="connsiteX1" fmla="*/ 709800 w 2395308"/>
              <a:gd name="connsiteY1" fmla="*/ 598739 h 863950"/>
              <a:gd name="connsiteX2" fmla="*/ 2395308 w 2395308"/>
              <a:gd name="connsiteY2" fmla="*/ 0 h 863950"/>
              <a:gd name="connsiteX0" fmla="*/ 0 w 2395308"/>
              <a:gd name="connsiteY0" fmla="*/ 863950 h 863950"/>
              <a:gd name="connsiteX1" fmla="*/ 1193275 w 2395308"/>
              <a:gd name="connsiteY1" fmla="*/ 399042 h 863950"/>
              <a:gd name="connsiteX2" fmla="*/ 2395308 w 2395308"/>
              <a:gd name="connsiteY2" fmla="*/ 0 h 863950"/>
              <a:gd name="connsiteX0" fmla="*/ 0 w 2395308"/>
              <a:gd name="connsiteY0" fmla="*/ 927012 h 927012"/>
              <a:gd name="connsiteX1" fmla="*/ 1193275 w 2395308"/>
              <a:gd name="connsiteY1" fmla="*/ 399042 h 927012"/>
              <a:gd name="connsiteX2" fmla="*/ 2395308 w 2395308"/>
              <a:gd name="connsiteY2" fmla="*/ 0 h 927012"/>
              <a:gd name="connsiteX0" fmla="*/ 0 w 2395308"/>
              <a:gd name="connsiteY0" fmla="*/ 927012 h 927012"/>
              <a:gd name="connsiteX1" fmla="*/ 1193275 w 2395308"/>
              <a:gd name="connsiteY1" fmla="*/ 399042 h 927012"/>
              <a:gd name="connsiteX2" fmla="*/ 2395308 w 2395308"/>
              <a:gd name="connsiteY2" fmla="*/ 0 h 92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5308" h="927012">
                <a:moveTo>
                  <a:pt x="0" y="927012"/>
                </a:moveTo>
                <a:cubicBezTo>
                  <a:pt x="516233" y="628854"/>
                  <a:pt x="794057" y="553544"/>
                  <a:pt x="1193275" y="399042"/>
                </a:cubicBezTo>
                <a:cubicBezTo>
                  <a:pt x="1592493" y="244540"/>
                  <a:pt x="1994630" y="133014"/>
                  <a:pt x="2395308" y="0"/>
                </a:cubicBezTo>
              </a:path>
            </a:pathLst>
          </a:custGeom>
          <a:noFill/>
          <a:ln w="76200"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5" name="Группа 74"/>
          <p:cNvGrpSpPr/>
          <p:nvPr/>
        </p:nvGrpSpPr>
        <p:grpSpPr>
          <a:xfrm>
            <a:off x="929926" y="3109154"/>
            <a:ext cx="3051348" cy="1253768"/>
            <a:chOff x="1502119" y="3131705"/>
            <a:chExt cx="3051348" cy="1253768"/>
          </a:xfrm>
        </p:grpSpPr>
        <p:sp>
          <p:nvSpPr>
            <p:cNvPr id="76" name="TextBox 75"/>
            <p:cNvSpPr txBox="1"/>
            <p:nvPr/>
          </p:nvSpPr>
          <p:spPr>
            <a:xfrm>
              <a:off x="1502119" y="3131705"/>
              <a:ext cx="29931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 smtClean="0"/>
                <a:t>110000</a:t>
              </a:r>
              <a:endParaRPr lang="ru-RU" sz="72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526464" y="3147007"/>
              <a:ext cx="29931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 smtClean="0">
                  <a:solidFill>
                    <a:schemeClr val="accent2">
                      <a:lumMod val="50000"/>
                    </a:schemeClr>
                  </a:solidFill>
                </a:rPr>
                <a:t>110000</a:t>
              </a:r>
              <a:endParaRPr lang="ru-RU" sz="7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560340" y="3185144"/>
              <a:ext cx="29931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 smtClean="0">
                  <a:solidFill>
                    <a:schemeClr val="accent2"/>
                  </a:solidFill>
                </a:rPr>
                <a:t>110000</a:t>
              </a:r>
              <a:endParaRPr lang="ru-RU" sz="7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79" name="Группа 78"/>
          <p:cNvGrpSpPr/>
          <p:nvPr/>
        </p:nvGrpSpPr>
        <p:grpSpPr>
          <a:xfrm>
            <a:off x="1605844" y="3626790"/>
            <a:ext cx="1257734" cy="1265191"/>
            <a:chOff x="1694768" y="2373608"/>
            <a:chExt cx="1257734" cy="1265191"/>
          </a:xfrm>
        </p:grpSpPr>
        <p:sp>
          <p:nvSpPr>
            <p:cNvPr id="80" name="TextBox 79"/>
            <p:cNvSpPr txBox="1"/>
            <p:nvPr/>
          </p:nvSpPr>
          <p:spPr>
            <a:xfrm>
              <a:off x="1694768" y="2373608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/>
                <a:t>мс</a:t>
              </a:r>
              <a:endParaRPr lang="ru-RU" sz="7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723150" y="2410423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2">
                      <a:lumMod val="50000"/>
                    </a:schemeClr>
                  </a:solidFill>
                </a:rPr>
                <a:t>мс</a:t>
              </a:r>
              <a:endParaRPr lang="ru-RU" sz="7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751532" y="2438470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2"/>
                  </a:solidFill>
                </a:rPr>
                <a:t>мс</a:t>
              </a:r>
              <a:endParaRPr lang="ru-RU" sz="7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2912332" y="2208435"/>
            <a:ext cx="794300" cy="675360"/>
            <a:chOff x="2912332" y="2208435"/>
            <a:chExt cx="794300" cy="675360"/>
          </a:xfrm>
        </p:grpSpPr>
        <p:pic>
          <p:nvPicPr>
            <p:cNvPr id="11268" name="Picture 4" descr="Center, data, digital, server icon - Download on Iconfinder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824" y="2208435"/>
              <a:ext cx="664808" cy="664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2" name="Picture 8" descr="Web icon - Material Core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2332" y="2501505"/>
              <a:ext cx="382290" cy="382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" name="Группа 83"/>
          <p:cNvGrpSpPr/>
          <p:nvPr/>
        </p:nvGrpSpPr>
        <p:grpSpPr>
          <a:xfrm>
            <a:off x="5423840" y="5505015"/>
            <a:ext cx="1344319" cy="754164"/>
            <a:chOff x="3713801" y="5263909"/>
            <a:chExt cx="2435860" cy="1366519"/>
          </a:xfrm>
        </p:grpSpPr>
        <p:pic>
          <p:nvPicPr>
            <p:cNvPr id="85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8" name="TextBox 87"/>
          <p:cNvSpPr txBox="1"/>
          <p:nvPr/>
        </p:nvSpPr>
        <p:spPr>
          <a:xfrm>
            <a:off x="4429987" y="5188697"/>
            <a:ext cx="361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</a:t>
            </a:r>
            <a:r>
              <a:rPr lang="ru-RU" dirty="0" smtClean="0"/>
              <a:t>ля запросов к основному сервису</a:t>
            </a:r>
            <a:endParaRPr lang="ru-RU" dirty="0"/>
          </a:p>
        </p:txBody>
      </p:sp>
      <p:grpSp>
        <p:nvGrpSpPr>
          <p:cNvPr id="89" name="Группа 88"/>
          <p:cNvGrpSpPr/>
          <p:nvPr/>
        </p:nvGrpSpPr>
        <p:grpSpPr>
          <a:xfrm>
            <a:off x="6660881" y="5684067"/>
            <a:ext cx="937990" cy="526213"/>
            <a:chOff x="3713801" y="5263909"/>
            <a:chExt cx="2435860" cy="1366519"/>
          </a:xfrm>
        </p:grpSpPr>
        <p:pic>
          <p:nvPicPr>
            <p:cNvPr id="90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Группа 92"/>
          <p:cNvGrpSpPr/>
          <p:nvPr/>
        </p:nvGrpSpPr>
        <p:grpSpPr>
          <a:xfrm>
            <a:off x="4727767" y="5735598"/>
            <a:ext cx="798627" cy="448030"/>
            <a:chOff x="3713801" y="5263909"/>
            <a:chExt cx="2435860" cy="1366519"/>
          </a:xfrm>
        </p:grpSpPr>
        <p:pic>
          <p:nvPicPr>
            <p:cNvPr id="94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Группа 96"/>
          <p:cNvGrpSpPr/>
          <p:nvPr/>
        </p:nvGrpSpPr>
        <p:grpSpPr>
          <a:xfrm>
            <a:off x="4244019" y="5830652"/>
            <a:ext cx="571397" cy="320554"/>
            <a:chOff x="3713801" y="5263909"/>
            <a:chExt cx="2435860" cy="1366519"/>
          </a:xfrm>
        </p:grpSpPr>
        <p:pic>
          <p:nvPicPr>
            <p:cNvPr id="98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1" name="Группа 100"/>
          <p:cNvGrpSpPr/>
          <p:nvPr/>
        </p:nvGrpSpPr>
        <p:grpSpPr>
          <a:xfrm>
            <a:off x="7506845" y="5833434"/>
            <a:ext cx="571397" cy="320554"/>
            <a:chOff x="3713801" y="5263909"/>
            <a:chExt cx="2435860" cy="1366519"/>
          </a:xfrm>
        </p:grpSpPr>
        <p:pic>
          <p:nvPicPr>
            <p:cNvPr id="102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4892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Распределение работы</a:t>
            </a:r>
            <a:endParaRPr lang="ru-RU" sz="6000" b="1" dirty="0" smtClean="0"/>
          </a:p>
        </p:txBody>
      </p:sp>
      <p:pic>
        <p:nvPicPr>
          <p:cNvPr id="8194" name="Picture 2" descr="Ava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612" y="1167563"/>
            <a:ext cx="2364105" cy="236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www.gravatar.com/avatar/2e9636dad01b44f21d1dbc6a32535e0b?s=328&amp;d=identicon&amp;r=PG&amp;f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82" y="1167563"/>
            <a:ext cx="2364105" cy="236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17019" y="3952240"/>
            <a:ext cx="449379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Сергей 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YoungTeurus</a:t>
            </a:r>
            <a:r>
              <a:rPr lang="en-US" sz="2400" b="1" dirty="0" smtClean="0"/>
              <a:t>)</a:t>
            </a:r>
            <a:endParaRPr lang="ru-RU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Разработка библиотеки для архитектуры</a:t>
            </a:r>
            <a:br>
              <a:rPr lang="ru-RU" dirty="0" smtClean="0"/>
            </a:br>
            <a:r>
              <a:rPr lang="ru-RU" dirty="0" smtClean="0"/>
              <a:t>«Модель-коннектор-база данных»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Определение структуры БД сервиса</a:t>
            </a:r>
            <a:br>
              <a:rPr lang="ru-RU" dirty="0"/>
            </a:br>
            <a:r>
              <a:rPr lang="ru-RU" dirty="0" smtClean="0"/>
              <a:t>кредитной истории и </a:t>
            </a:r>
            <a:r>
              <a:rPr lang="ru-RU" dirty="0"/>
              <a:t>разработка</a:t>
            </a:r>
            <a:br>
              <a:rPr lang="ru-RU" dirty="0"/>
            </a:br>
            <a:r>
              <a:rPr lang="ru-RU" dirty="0"/>
              <a:t>соответствующих </a:t>
            </a:r>
            <a:r>
              <a:rPr lang="ru-RU" dirty="0" smtClean="0"/>
              <a:t>моделей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Написание кода </a:t>
            </a:r>
            <a:r>
              <a:rPr lang="en-US" dirty="0" smtClean="0"/>
              <a:t>Credit </a:t>
            </a:r>
            <a:r>
              <a:rPr lang="ru-RU" dirty="0" err="1" smtClean="0"/>
              <a:t>сервлета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186349" y="3952240"/>
            <a:ext cx="430361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Дмитрий (</a:t>
            </a:r>
            <a:r>
              <a:rPr lang="en-US" sz="2400" b="1" dirty="0" smtClean="0"/>
              <a:t>dimon7147</a:t>
            </a:r>
            <a:r>
              <a:rPr lang="ru-RU" sz="2400" b="1" dirty="0" smtClean="0"/>
              <a:t>)</a:t>
            </a:r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Развёртывание удалённого сервера</a:t>
            </a:r>
            <a:br>
              <a:rPr lang="ru-RU" dirty="0" smtClean="0"/>
            </a:br>
            <a:r>
              <a:rPr lang="ru-RU" dirty="0" smtClean="0"/>
              <a:t>БД и сервисов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Определение структуры БД сервиса</a:t>
            </a:r>
            <a:br>
              <a:rPr lang="ru-RU" dirty="0" smtClean="0"/>
            </a:br>
            <a:r>
              <a:rPr lang="ru-RU" dirty="0" smtClean="0"/>
              <a:t>данных пользователей</a:t>
            </a:r>
            <a:r>
              <a:rPr lang="en-US" dirty="0" smtClean="0"/>
              <a:t> </a:t>
            </a:r>
            <a:r>
              <a:rPr lang="ru-RU" dirty="0" smtClean="0"/>
              <a:t>и разработка</a:t>
            </a:r>
            <a:br>
              <a:rPr lang="ru-RU" dirty="0" smtClean="0"/>
            </a:br>
            <a:r>
              <a:rPr lang="ru-RU" dirty="0" smtClean="0"/>
              <a:t>соответствующих моделей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Написание кода </a:t>
            </a:r>
            <a:r>
              <a:rPr lang="en-US" dirty="0" smtClean="0"/>
              <a:t>Main </a:t>
            </a:r>
            <a:r>
              <a:rPr lang="ru-RU" dirty="0" smtClean="0"/>
              <a:t>и </a:t>
            </a:r>
            <a:r>
              <a:rPr lang="en-US" dirty="0" smtClean="0"/>
              <a:t>User </a:t>
            </a:r>
            <a:r>
              <a:rPr lang="ru-RU" dirty="0" err="1" smtClean="0"/>
              <a:t>сервлетов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8127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Выводы</a:t>
            </a:r>
            <a:endParaRPr lang="ru-RU" sz="6000" b="1" dirty="0" smtClean="0"/>
          </a:p>
        </p:txBody>
      </p:sp>
      <p:sp>
        <p:nvSpPr>
          <p:cNvPr id="3" name="Улыбающееся лицо 2"/>
          <p:cNvSpPr/>
          <p:nvPr/>
        </p:nvSpPr>
        <p:spPr>
          <a:xfrm>
            <a:off x="8929834" y="1361424"/>
            <a:ext cx="914400" cy="914400"/>
          </a:xfrm>
          <a:prstGeom prst="smileyFace">
            <a:avLst>
              <a:gd name="adj" fmla="val -4653"/>
            </a:avLst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лыбающееся лицо 4"/>
          <p:cNvSpPr/>
          <p:nvPr/>
        </p:nvSpPr>
        <p:spPr>
          <a:xfrm>
            <a:off x="2172148" y="1361424"/>
            <a:ext cx="914400" cy="914400"/>
          </a:xfrm>
          <a:prstGeom prst="smileyFac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Выноска-облако 3"/>
          <p:cNvSpPr/>
          <p:nvPr/>
        </p:nvSpPr>
        <p:spPr>
          <a:xfrm>
            <a:off x="5550991" y="1361424"/>
            <a:ext cx="914400" cy="612648"/>
          </a:xfrm>
          <a:prstGeom prst="cloudCallou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14401" y="2562282"/>
            <a:ext cx="35302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Личные достижения: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Достигли поставленной цели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Получили навыки работы с новыми</a:t>
            </a:r>
            <a:r>
              <a:rPr lang="ru-RU" dirty="0"/>
              <a:t> </a:t>
            </a:r>
            <a:r>
              <a:rPr lang="ru-RU" dirty="0" smtClean="0"/>
              <a:t>инструментами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Получили навыки парной разработки</a:t>
            </a:r>
          </a:p>
          <a:p>
            <a:pPr algn="ctr"/>
            <a:r>
              <a:rPr lang="ru-RU" b="1" dirty="0" smtClean="0"/>
              <a:t>Достижения системы: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Система позволяет распределить задачи между независимыми сервисами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Система «моделей» позволяет легко добавлять новые сущности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43052" y="2562282"/>
            <a:ext cx="35302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Возможные доработки: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Добавление новых записей в БД с помощью </a:t>
            </a:r>
            <a:r>
              <a:rPr lang="en-US" dirty="0" smtClean="0"/>
              <a:t>REST-API</a:t>
            </a:r>
            <a:r>
              <a:rPr lang="ru-RU" dirty="0" smtClean="0"/>
              <a:t> (заготовки в коде)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Стандартизация возвращаемых сервером объектов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Автоматическая регистрация новых пользователей </a:t>
            </a:r>
            <a:r>
              <a:rPr lang="en-US" dirty="0" smtClean="0"/>
              <a:t>User</a:t>
            </a:r>
            <a:r>
              <a:rPr lang="ru-RU" dirty="0" smtClean="0"/>
              <a:t>-сервиса в </a:t>
            </a:r>
            <a:r>
              <a:rPr lang="en-US" dirty="0" smtClean="0"/>
              <a:t>Credit</a:t>
            </a:r>
            <a:r>
              <a:rPr lang="ru-RU" dirty="0" smtClean="0"/>
              <a:t>-сервисе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Графический пользовательский интерфейс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1895" y="2562281"/>
            <a:ext cx="35302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Проблемы и неудачи: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Устранение неоднозначности запроса решается выборкой первого пользователя из возможных =</a:t>
            </a:r>
            <a:r>
              <a:rPr lang="en-US" dirty="0" smtClean="0"/>
              <a:t>&gt; </a:t>
            </a:r>
            <a:r>
              <a:rPr lang="ru-RU" dirty="0" smtClean="0"/>
              <a:t>возвращать пользователю массив идентификаторов пользователей для повторного запроса? (заготовки в коде)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Избыточность данных о пользователях на стороне </a:t>
            </a:r>
            <a:r>
              <a:rPr lang="en-US" dirty="0" smtClean="0"/>
              <a:t>Credit</a:t>
            </a:r>
            <a:r>
              <a:rPr lang="ru-RU" dirty="0" smtClean="0"/>
              <a:t>-сервиса для избегания повторных регистраций</a:t>
            </a:r>
          </a:p>
        </p:txBody>
      </p:sp>
      <p:sp>
        <p:nvSpPr>
          <p:cNvPr id="7" name="Молния 6"/>
          <p:cNvSpPr/>
          <p:nvPr/>
        </p:nvSpPr>
        <p:spPr>
          <a:xfrm>
            <a:off x="6000334" y="1805568"/>
            <a:ext cx="465057" cy="465057"/>
          </a:xfrm>
          <a:prstGeom prst="lightningBol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47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Тема работы</a:t>
            </a:r>
            <a:endParaRPr lang="ru-RU" sz="6000" b="1" dirty="0" smtClean="0"/>
          </a:p>
        </p:txBody>
      </p:sp>
    </p:spTree>
    <p:extLst>
      <p:ext uri="{BB962C8B-B14F-4D97-AF65-F5344CB8AC3E}">
        <p14:creationId xmlns:p14="http://schemas.microsoft.com/office/powerpoint/2010/main" val="8742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42452" y="186541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CREDIT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14401" y="425498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ervice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41230" y="305966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Архитектура</a:t>
            </a:r>
          </a:p>
        </p:txBody>
      </p:sp>
      <p:grpSp>
        <p:nvGrpSpPr>
          <p:cNvPr id="47" name="Группа 46"/>
          <p:cNvGrpSpPr/>
          <p:nvPr/>
        </p:nvGrpSpPr>
        <p:grpSpPr>
          <a:xfrm>
            <a:off x="2206057" y="305787"/>
            <a:ext cx="2691761" cy="6534018"/>
            <a:chOff x="1849913" y="305787"/>
            <a:chExt cx="2691761" cy="6534018"/>
          </a:xfrm>
        </p:grpSpPr>
        <p:sp>
          <p:nvSpPr>
            <p:cNvPr id="48" name="TextBox 47"/>
            <p:cNvSpPr txBox="1"/>
            <p:nvPr/>
          </p:nvSpPr>
          <p:spPr>
            <a:xfrm>
              <a:off x="1906016" y="305787"/>
              <a:ext cx="2635658" cy="64479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ru-RU" sz="41300" dirty="0" smtClean="0"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3</a:t>
              </a:r>
              <a:endParaRPr lang="ru-RU" sz="41300" dirty="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870009" y="348836"/>
              <a:ext cx="2635658" cy="64479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ru-RU" sz="41300" dirty="0" smtClean="0">
                  <a:solidFill>
                    <a:schemeClr val="accent1">
                      <a:lumMod val="50000"/>
                    </a:schemeClr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3</a:t>
              </a:r>
              <a:endParaRPr lang="ru-RU" sz="41300" dirty="0">
                <a:solidFill>
                  <a:schemeClr val="accent1">
                    <a:lumMod val="50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849913" y="391886"/>
              <a:ext cx="2635658" cy="64479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ru-RU" sz="41300" dirty="0" smtClean="0">
                  <a:solidFill>
                    <a:schemeClr val="accent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3</a:t>
              </a:r>
              <a:endParaRPr lang="ru-RU" sz="41300" dirty="0">
                <a:solidFill>
                  <a:schemeClr val="accent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933825" y="1590443"/>
            <a:ext cx="44611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b="1" dirty="0" smtClean="0"/>
              <a:t>СЕРВИСА,</a:t>
            </a:r>
            <a:endParaRPr lang="ru-RU" sz="8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33825" y="2761227"/>
            <a:ext cx="692381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осуществляющих</a:t>
            </a:r>
          </a:p>
          <a:p>
            <a:r>
              <a:rPr lang="ru-RU" sz="5400" dirty="0"/>
              <a:t>о</a:t>
            </a:r>
            <a:r>
              <a:rPr lang="ru-RU" sz="5400" dirty="0" smtClean="0"/>
              <a:t>бщение между собой</a:t>
            </a:r>
          </a:p>
          <a:p>
            <a:r>
              <a:rPr lang="ru-RU" sz="5400" dirty="0"/>
              <a:t>п</a:t>
            </a:r>
            <a:r>
              <a:rPr lang="ru-RU" sz="5400" dirty="0" smtClean="0"/>
              <a:t>осредством </a:t>
            </a:r>
            <a:r>
              <a:rPr lang="en-US" sz="5400" dirty="0" smtClean="0"/>
              <a:t>REST-API</a:t>
            </a:r>
            <a:endParaRPr lang="ru-RU" sz="5400" dirty="0" smtClean="0"/>
          </a:p>
        </p:txBody>
      </p:sp>
    </p:spTree>
    <p:extLst>
      <p:ext uri="{BB962C8B-B14F-4D97-AF65-F5344CB8AC3E}">
        <p14:creationId xmlns:p14="http://schemas.microsoft.com/office/powerpoint/2010/main" val="345759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1529786" y="1629136"/>
            <a:ext cx="2743200" cy="2746094"/>
            <a:chOff x="914400" y="3463756"/>
            <a:chExt cx="2743200" cy="2746094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Группа 17"/>
            <p:cNvGrpSpPr/>
            <p:nvPr/>
          </p:nvGrpSpPr>
          <p:grpSpPr>
            <a:xfrm>
              <a:off x="914400" y="3528252"/>
              <a:ext cx="2743200" cy="2123659"/>
              <a:chOff x="4724398" y="1628582"/>
              <a:chExt cx="2743202" cy="2123659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кредитной истории</a:t>
                </a:r>
                <a:endParaRPr lang="ru-RU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724398" y="2274913"/>
                <a:ext cx="274320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Хранит информацию о денежных операциях пользователей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Используется многими организациями</a:t>
                </a:r>
                <a:endParaRPr lang="ru-RU" dirty="0"/>
              </a:p>
            </p:txBody>
          </p:sp>
        </p:grpSp>
      </p:grpSp>
      <p:grpSp>
        <p:nvGrpSpPr>
          <p:cNvPr id="21" name="Группа 20"/>
          <p:cNvGrpSpPr/>
          <p:nvPr/>
        </p:nvGrpSpPr>
        <p:grpSpPr>
          <a:xfrm>
            <a:off x="4724401" y="1629136"/>
            <a:ext cx="2743200" cy="2746094"/>
            <a:chOff x="914400" y="3463756"/>
            <a:chExt cx="2743200" cy="2746094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Группа 22"/>
            <p:cNvGrpSpPr/>
            <p:nvPr/>
          </p:nvGrpSpPr>
          <p:grpSpPr>
            <a:xfrm>
              <a:off x="914400" y="3528252"/>
              <a:ext cx="2743200" cy="2400657"/>
              <a:chOff x="4724398" y="1628582"/>
              <a:chExt cx="2743202" cy="240065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основного доступа</a:t>
                </a:r>
                <a:endParaRPr lang="ru-RU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24398" y="2274913"/>
                <a:ext cx="27432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Обрабатывает запросы пользователей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Используется работниками нескольких организаций</a:t>
                </a:r>
                <a:endParaRPr lang="ru-RU" dirty="0"/>
              </a:p>
            </p:txBody>
          </p:sp>
        </p:grpSp>
      </p:grpSp>
      <p:grpSp>
        <p:nvGrpSpPr>
          <p:cNvPr id="26" name="Группа 25"/>
          <p:cNvGrpSpPr/>
          <p:nvPr/>
        </p:nvGrpSpPr>
        <p:grpSpPr>
          <a:xfrm>
            <a:off x="7919013" y="1629136"/>
            <a:ext cx="2743200" cy="2746094"/>
            <a:chOff x="914400" y="3463756"/>
            <a:chExt cx="2743200" cy="2746094"/>
          </a:xfrm>
        </p:grpSpPr>
        <p:sp>
          <p:nvSpPr>
            <p:cNvPr id="27" name="Прямоугольник 26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Группа 27"/>
            <p:cNvGrpSpPr/>
            <p:nvPr/>
          </p:nvGrpSpPr>
          <p:grpSpPr>
            <a:xfrm>
              <a:off x="914400" y="3528252"/>
              <a:ext cx="2743200" cy="2400657"/>
              <a:chOff x="4724398" y="1628582"/>
              <a:chExt cx="2743202" cy="240065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данных пользователей</a:t>
                </a:r>
                <a:endParaRPr lang="ru-RU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724398" y="2274913"/>
                <a:ext cx="27432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Хранит подробную информацию о пользователях организации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Используется одной организацией</a:t>
                </a:r>
                <a:endParaRPr lang="ru-RU" dirty="0"/>
              </a:p>
            </p:txBody>
          </p:sp>
        </p:grpSp>
      </p:grpSp>
      <p:sp>
        <p:nvSpPr>
          <p:cNvPr id="15" name="Прямоугольник 14"/>
          <p:cNvSpPr/>
          <p:nvPr/>
        </p:nvSpPr>
        <p:spPr>
          <a:xfrm>
            <a:off x="1529787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CREDIT</a:t>
            </a:r>
          </a:p>
          <a:p>
            <a:pPr algn="ctr"/>
            <a:r>
              <a:rPr lang="en-US" sz="5400" dirty="0" smtClean="0"/>
              <a:t>service</a:t>
            </a:r>
            <a:endParaRPr lang="ru-RU" sz="5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724400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MAIN</a:t>
            </a:r>
          </a:p>
          <a:p>
            <a:pPr algn="ctr"/>
            <a:r>
              <a:rPr lang="en-US" sz="5400" dirty="0" smtClean="0"/>
              <a:t>service</a:t>
            </a:r>
            <a:endParaRPr lang="ru-RU" sz="5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7919013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USER</a:t>
            </a:r>
          </a:p>
          <a:p>
            <a:pPr algn="ctr"/>
            <a:r>
              <a:rPr lang="en-US" sz="5400" dirty="0" smtClean="0"/>
              <a:t>service</a:t>
            </a:r>
            <a:endParaRPr lang="ru-RU" sz="5400" dirty="0"/>
          </a:p>
        </p:txBody>
      </p:sp>
      <p:sp>
        <p:nvSpPr>
          <p:cNvPr id="10" name="TextBox 9"/>
          <p:cNvSpPr txBox="1"/>
          <p:nvPr/>
        </p:nvSpPr>
        <p:spPr>
          <a:xfrm>
            <a:off x="914401" y="151899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Архитектура</a:t>
            </a:r>
            <a:endParaRPr lang="ru-RU" sz="9600" b="1" dirty="0"/>
          </a:p>
        </p:txBody>
      </p:sp>
    </p:spTree>
    <p:extLst>
      <p:ext uri="{BB962C8B-B14F-4D97-AF65-F5344CB8AC3E}">
        <p14:creationId xmlns:p14="http://schemas.microsoft.com/office/powerpoint/2010/main" val="75718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5344481" y="4576546"/>
            <a:ext cx="3423773" cy="2422320"/>
            <a:chOff x="7214717" y="4325337"/>
            <a:chExt cx="3143060" cy="2223715"/>
          </a:xfrm>
        </p:grpSpPr>
        <p:pic>
          <p:nvPicPr>
            <p:cNvPr id="1032" name="Picture 8" descr="Top 15 API interview questions for Software Testing - SstudyHub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5411" y="4912843"/>
              <a:ext cx="599024" cy="599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Desktop Computer With Screen Vector Icon | Desktop computers, Vector icons,  Computer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4717" y="4325337"/>
              <a:ext cx="3143060" cy="2223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Группа 7"/>
          <p:cNvGrpSpPr/>
          <p:nvPr/>
        </p:nvGrpSpPr>
        <p:grpSpPr>
          <a:xfrm>
            <a:off x="1529786" y="1629136"/>
            <a:ext cx="2743200" cy="2746094"/>
            <a:chOff x="914400" y="3463756"/>
            <a:chExt cx="2743200" cy="2746094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Группа 17"/>
            <p:cNvGrpSpPr/>
            <p:nvPr/>
          </p:nvGrpSpPr>
          <p:grpSpPr>
            <a:xfrm>
              <a:off x="914400" y="3528252"/>
              <a:ext cx="2743200" cy="2677656"/>
              <a:chOff x="4724398" y="1628582"/>
              <a:chExt cx="2743202" cy="2677656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кредитной истории</a:t>
                </a:r>
                <a:endParaRPr lang="ru-RU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724398" y="2274913"/>
                <a:ext cx="274320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Хранит информацию о денежных операциях пользователей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Существует в едином экземпляре: и</a:t>
                </a:r>
                <a:r>
                  <a:rPr lang="ru-RU" dirty="0" smtClean="0"/>
                  <a:t>спользуется </a:t>
                </a:r>
                <a:r>
                  <a:rPr lang="ru-RU" dirty="0" smtClean="0"/>
                  <a:t>многими организациями</a:t>
                </a:r>
                <a:endParaRPr lang="ru-RU" dirty="0"/>
              </a:p>
            </p:txBody>
          </p:sp>
        </p:grpSp>
      </p:grpSp>
      <p:grpSp>
        <p:nvGrpSpPr>
          <p:cNvPr id="21" name="Группа 20"/>
          <p:cNvGrpSpPr/>
          <p:nvPr/>
        </p:nvGrpSpPr>
        <p:grpSpPr>
          <a:xfrm>
            <a:off x="4724401" y="1629136"/>
            <a:ext cx="2743200" cy="2746094"/>
            <a:chOff x="914400" y="3463756"/>
            <a:chExt cx="2743200" cy="2746094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Группа 22"/>
            <p:cNvGrpSpPr/>
            <p:nvPr/>
          </p:nvGrpSpPr>
          <p:grpSpPr>
            <a:xfrm>
              <a:off x="914400" y="3528252"/>
              <a:ext cx="2743200" cy="2400657"/>
              <a:chOff x="4724398" y="1628582"/>
              <a:chExt cx="2743202" cy="240065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основного доступа</a:t>
                </a:r>
                <a:endParaRPr lang="ru-RU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24398" y="2274913"/>
                <a:ext cx="27432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Обрабатывает запросы пользователей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Количество сервисов больше или равно количеству организаций</a:t>
                </a:r>
              </a:p>
            </p:txBody>
          </p:sp>
        </p:grpSp>
      </p:grpSp>
      <p:grpSp>
        <p:nvGrpSpPr>
          <p:cNvPr id="26" name="Группа 25"/>
          <p:cNvGrpSpPr/>
          <p:nvPr/>
        </p:nvGrpSpPr>
        <p:grpSpPr>
          <a:xfrm>
            <a:off x="7919013" y="1629136"/>
            <a:ext cx="2743200" cy="2746094"/>
            <a:chOff x="914400" y="3463756"/>
            <a:chExt cx="2743200" cy="2746094"/>
          </a:xfrm>
        </p:grpSpPr>
        <p:sp>
          <p:nvSpPr>
            <p:cNvPr id="27" name="Прямоугольник 26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Группа 27"/>
            <p:cNvGrpSpPr/>
            <p:nvPr/>
          </p:nvGrpSpPr>
          <p:grpSpPr>
            <a:xfrm>
              <a:off x="914400" y="3528252"/>
              <a:ext cx="2743200" cy="2400657"/>
              <a:chOff x="4724398" y="1628582"/>
              <a:chExt cx="2743202" cy="240065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данных пользователей</a:t>
                </a:r>
                <a:endParaRPr lang="ru-RU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724398" y="2274913"/>
                <a:ext cx="27432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Хранит подробную информацию о пользователях </a:t>
                </a:r>
                <a:r>
                  <a:rPr lang="ru-RU" dirty="0" smtClean="0"/>
                  <a:t>организации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Одна организация – один сервис</a:t>
                </a:r>
                <a:endParaRPr lang="ru-RU" dirty="0" smtClean="0"/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Архитектура</a:t>
            </a:r>
            <a:endParaRPr lang="ru-RU" sz="2800" b="1" dirty="0" smtClean="0"/>
          </a:p>
        </p:txBody>
      </p:sp>
      <p:grpSp>
        <p:nvGrpSpPr>
          <p:cNvPr id="9" name="Группа 8"/>
          <p:cNvGrpSpPr/>
          <p:nvPr/>
        </p:nvGrpSpPr>
        <p:grpSpPr>
          <a:xfrm>
            <a:off x="3713801" y="5263909"/>
            <a:ext cx="2435860" cy="1366519"/>
            <a:chOff x="3713801" y="5263909"/>
            <a:chExt cx="2435860" cy="1366519"/>
          </a:xfrm>
        </p:grpSpPr>
        <p:pic>
          <p:nvPicPr>
            <p:cNvPr id="31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Группа 6"/>
          <p:cNvGrpSpPr/>
          <p:nvPr/>
        </p:nvGrpSpPr>
        <p:grpSpPr>
          <a:xfrm>
            <a:off x="4272986" y="2801536"/>
            <a:ext cx="451412" cy="363304"/>
            <a:chOff x="4272985" y="2759867"/>
            <a:chExt cx="463461" cy="484632"/>
          </a:xfrm>
        </p:grpSpPr>
        <p:sp>
          <p:nvSpPr>
            <p:cNvPr id="6" name="Двойная стрелка влево/вправо 5"/>
            <p:cNvSpPr/>
            <p:nvPr/>
          </p:nvSpPr>
          <p:spPr>
            <a:xfrm>
              <a:off x="4272985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Двойная стрелка влево/вправо 5"/>
            <p:cNvSpPr/>
            <p:nvPr/>
          </p:nvSpPr>
          <p:spPr>
            <a:xfrm flipH="1" flipV="1">
              <a:off x="4420304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5" name="Группа 34"/>
          <p:cNvGrpSpPr/>
          <p:nvPr/>
        </p:nvGrpSpPr>
        <p:grpSpPr>
          <a:xfrm flipH="1">
            <a:off x="7467600" y="2798288"/>
            <a:ext cx="451412" cy="363304"/>
            <a:chOff x="4272985" y="2759867"/>
            <a:chExt cx="463461" cy="484632"/>
          </a:xfrm>
        </p:grpSpPr>
        <p:sp>
          <p:nvSpPr>
            <p:cNvPr id="36" name="Двойная стрелка влево/вправо 5"/>
            <p:cNvSpPr/>
            <p:nvPr/>
          </p:nvSpPr>
          <p:spPr>
            <a:xfrm>
              <a:off x="4272985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Двойная стрелка влево/вправо 5"/>
            <p:cNvSpPr/>
            <p:nvPr/>
          </p:nvSpPr>
          <p:spPr>
            <a:xfrm flipH="1" flipV="1">
              <a:off x="4420304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8" name="Группа 37"/>
          <p:cNvGrpSpPr/>
          <p:nvPr/>
        </p:nvGrpSpPr>
        <p:grpSpPr>
          <a:xfrm rot="16200000" flipH="1" flipV="1">
            <a:off x="5706417" y="4462553"/>
            <a:ext cx="790669" cy="636344"/>
            <a:chOff x="4272985" y="2759867"/>
            <a:chExt cx="463461" cy="484632"/>
          </a:xfrm>
        </p:grpSpPr>
        <p:sp>
          <p:nvSpPr>
            <p:cNvPr id="39" name="Двойная стрелка влево/вправо 5"/>
            <p:cNvSpPr/>
            <p:nvPr/>
          </p:nvSpPr>
          <p:spPr>
            <a:xfrm>
              <a:off x="4272985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Двойная стрелка влево/вправо 5"/>
            <p:cNvSpPr/>
            <p:nvPr/>
          </p:nvSpPr>
          <p:spPr>
            <a:xfrm flipH="1" flipV="1">
              <a:off x="4420304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1" name="Прямоугольник 40"/>
          <p:cNvSpPr/>
          <p:nvPr/>
        </p:nvSpPr>
        <p:spPr>
          <a:xfrm rot="16200000">
            <a:off x="-74013" y="2768012"/>
            <a:ext cx="2742152" cy="46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CREDIT</a:t>
            </a:r>
            <a:r>
              <a:rPr lang="ru-RU" sz="2800" dirty="0" smtClean="0"/>
              <a:t> </a:t>
            </a:r>
            <a:r>
              <a:rPr lang="en-US" sz="2800" dirty="0" smtClean="0"/>
              <a:t>service</a:t>
            </a:r>
            <a:endParaRPr lang="ru-RU" sz="2800" dirty="0"/>
          </a:p>
        </p:txBody>
      </p:sp>
      <p:sp>
        <p:nvSpPr>
          <p:cNvPr id="42" name="Прямоугольник 41"/>
          <p:cNvSpPr/>
          <p:nvPr/>
        </p:nvSpPr>
        <p:spPr>
          <a:xfrm rot="5400000">
            <a:off x="9523336" y="2768012"/>
            <a:ext cx="2742152" cy="46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USER</a:t>
            </a:r>
            <a:r>
              <a:rPr lang="ru-RU" sz="2800" dirty="0" smtClean="0"/>
              <a:t> </a:t>
            </a:r>
            <a:r>
              <a:rPr lang="en-US" sz="2800" dirty="0" smtClean="0"/>
              <a:t>service</a:t>
            </a:r>
            <a:endParaRPr lang="ru-RU" sz="28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4725448" y="1167563"/>
            <a:ext cx="2742152" cy="46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MAIN</a:t>
            </a:r>
            <a:r>
              <a:rPr lang="ru-RU" sz="2800" dirty="0" smtClean="0"/>
              <a:t> </a:t>
            </a:r>
            <a:r>
              <a:rPr lang="en-US" sz="2800" dirty="0" smtClean="0"/>
              <a:t>service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5888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1529785" y="1167563"/>
            <a:ext cx="9132429" cy="4480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сервисов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98941" y="1167563"/>
            <a:ext cx="3794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Сервис кредитной истории</a:t>
            </a:r>
            <a:endParaRPr lang="ru-RU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52794" y="1629228"/>
            <a:ext cx="348205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База данных с </a:t>
            </a:r>
            <a:r>
              <a:rPr lang="ru-RU" sz="2400" dirty="0" smtClean="0"/>
              <a:t>4</a:t>
            </a:r>
            <a:r>
              <a:rPr lang="ru-RU" dirty="0" smtClean="0"/>
              <a:t>-мя таблицами: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Пользователи сервиса кредитной истории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Credits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Займы, взятые пользователями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Payments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Платежи по займам</a:t>
            </a:r>
            <a:endParaRPr lang="en-US" dirty="0" smtClean="0"/>
          </a:p>
        </p:txBody>
      </p:sp>
      <p:pic>
        <p:nvPicPr>
          <p:cNvPr id="2052" name="Picture 4" descr="Database Table Icons - Download Free Vector Icons |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922" y="4190315"/>
            <a:ext cx="1458131" cy="145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723722" y="1739716"/>
            <a:ext cx="223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Принимает запрос</a:t>
            </a:r>
            <a:r>
              <a:rPr lang="ru-RU" dirty="0"/>
              <a:t>ы</a:t>
            </a:r>
            <a:r>
              <a:rPr lang="ru-RU" dirty="0" smtClean="0"/>
              <a:t>:</a:t>
            </a:r>
          </a:p>
        </p:txBody>
      </p:sp>
      <p:sp>
        <p:nvSpPr>
          <p:cNvPr id="16" name="Двойная стрелка влево/вправо 5"/>
          <p:cNvSpPr/>
          <p:nvPr/>
        </p:nvSpPr>
        <p:spPr>
          <a:xfrm rot="5400000" flipH="1">
            <a:off x="5220554" y="1714112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5723722" y="2179901"/>
            <a:ext cx="42120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GET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 smtClean="0"/>
              <a:t>?</a:t>
            </a:r>
            <a:r>
              <a:rPr lang="en-US" i="1" dirty="0" err="1" smtClean="0"/>
              <a:t>userId</a:t>
            </a:r>
            <a:r>
              <a:rPr lang="en-US" dirty="0" smtClean="0"/>
              <a:t>=&lt;</a:t>
            </a:r>
            <a:r>
              <a:rPr lang="ru-RU" dirty="0" err="1" smtClean="0"/>
              <a:t>уникальный_идентификатор</a:t>
            </a:r>
            <a:r>
              <a:rPr lang="en-US" dirty="0" smtClean="0"/>
              <a:t>&gt;&amp;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err="1" smtClean="0"/>
              <a:t>controlValue</a:t>
            </a:r>
            <a:r>
              <a:rPr lang="en-US" dirty="0" smtClean="0"/>
              <a:t>=&lt;</a:t>
            </a:r>
            <a:r>
              <a:rPr lang="ru-RU" dirty="0" err="1" smtClean="0"/>
              <a:t>контрольное_значение</a:t>
            </a:r>
            <a:r>
              <a:rPr lang="en-US" dirty="0" smtClean="0"/>
              <a:t>&gt;</a:t>
            </a:r>
            <a:endParaRPr lang="ru-RU" dirty="0" smtClean="0"/>
          </a:p>
        </p:txBody>
      </p:sp>
      <p:sp>
        <p:nvSpPr>
          <p:cNvPr id="22" name="Двойная стрелка влево/вправо 5"/>
          <p:cNvSpPr/>
          <p:nvPr/>
        </p:nvSpPr>
        <p:spPr>
          <a:xfrm rot="16200000" flipH="1">
            <a:off x="10011292" y="2992781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5723722" y="3080456"/>
            <a:ext cx="421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JSON </a:t>
            </a:r>
            <a:r>
              <a:rPr lang="ru-RU" dirty="0" smtClean="0"/>
              <a:t>с данными о кредитах и </a:t>
            </a:r>
            <a:r>
              <a:rPr lang="ru-RU" dirty="0" smtClean="0"/>
              <a:t>платежах</a:t>
            </a:r>
            <a:r>
              <a:rPr lang="en-US" dirty="0" smtClean="0"/>
              <a:t>:</a:t>
            </a:r>
            <a:endParaRPr lang="ru-RU" dirty="0" smtClean="0"/>
          </a:p>
        </p:txBody>
      </p:sp>
      <p:sp>
        <p:nvSpPr>
          <p:cNvPr id="26" name="Двойная стрелка влево/вправо 5"/>
          <p:cNvSpPr/>
          <p:nvPr/>
        </p:nvSpPr>
        <p:spPr>
          <a:xfrm rot="16200000" flipH="1">
            <a:off x="4777664" y="5631104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Двойная стрелка влево/вправо 5"/>
          <p:cNvSpPr/>
          <p:nvPr/>
        </p:nvSpPr>
        <p:spPr>
          <a:xfrm flipV="1">
            <a:off x="6576060" y="5662020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5638800" y="5943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5858436" y="3449788"/>
            <a:ext cx="40773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creditsAndPayments</a:t>
            </a:r>
            <a:r>
              <a:rPr lang="en-US" dirty="0" smtClean="0"/>
              <a:t>:[</a:t>
            </a:r>
          </a:p>
          <a:p>
            <a:r>
              <a:rPr lang="en-US" dirty="0"/>
              <a:t> </a:t>
            </a:r>
            <a:r>
              <a:rPr lang="en-US" dirty="0" smtClean="0"/>
              <a:t>      {credit: {}, payments: [{}, {}, …]},</a:t>
            </a:r>
          </a:p>
          <a:p>
            <a:r>
              <a:rPr lang="en-US" dirty="0"/>
              <a:t> </a:t>
            </a:r>
            <a:r>
              <a:rPr lang="en-US" dirty="0" smtClean="0"/>
              <a:t>      {credit: {}, payments: […]},</a:t>
            </a:r>
          </a:p>
          <a:p>
            <a:r>
              <a:rPr lang="en-US" dirty="0"/>
              <a:t> </a:t>
            </a:r>
            <a:r>
              <a:rPr lang="en-US" dirty="0" smtClean="0"/>
              <a:t>      …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]</a:t>
            </a:r>
          </a:p>
          <a:p>
            <a:r>
              <a:rPr lang="en-US" dirty="0" smtClean="0"/>
              <a:t>}</a:t>
            </a:r>
            <a:endParaRPr lang="ru-RU" dirty="0" smtClean="0"/>
          </a:p>
        </p:txBody>
      </p:sp>
      <p:sp>
        <p:nvSpPr>
          <p:cNvPr id="30" name="Прямоугольник 29"/>
          <p:cNvSpPr/>
          <p:nvPr/>
        </p:nvSpPr>
        <p:spPr>
          <a:xfrm rot="16200000">
            <a:off x="-936851" y="3175804"/>
            <a:ext cx="4480883" cy="46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CREDIT</a:t>
            </a:r>
            <a:r>
              <a:rPr lang="ru-RU" sz="2800" dirty="0" smtClean="0"/>
              <a:t> </a:t>
            </a:r>
            <a:r>
              <a:rPr lang="en-US" sz="2800" dirty="0" smtClean="0"/>
              <a:t>service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24457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1529785" y="1167563"/>
            <a:ext cx="9132429" cy="4480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</a:t>
            </a:r>
            <a:r>
              <a:rPr lang="ru-RU" sz="6000" b="1" dirty="0" smtClean="0"/>
              <a:t>сервисов</a:t>
            </a:r>
            <a:endParaRPr lang="ru-RU" sz="60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53595" y="1167563"/>
            <a:ext cx="4284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Сервис </a:t>
            </a:r>
            <a:r>
              <a:rPr lang="ru-RU" sz="2400" b="1" dirty="0" smtClean="0"/>
              <a:t>данных пользователей</a:t>
            </a:r>
            <a:endParaRPr lang="ru-RU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52794" y="1629228"/>
            <a:ext cx="34820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База данных с </a:t>
            </a:r>
            <a:r>
              <a:rPr lang="ru-RU" sz="2400" dirty="0"/>
              <a:t>3</a:t>
            </a:r>
            <a:r>
              <a:rPr lang="ru-RU" dirty="0" smtClean="0"/>
              <a:t>-мя </a:t>
            </a:r>
            <a:r>
              <a:rPr lang="ru-RU" dirty="0" smtClean="0"/>
              <a:t>таблицами: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Информация о пользователях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Parents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Установка связи родитель-ребёнок между пользователями</a:t>
            </a:r>
            <a:endParaRPr lang="ru-RU" dirty="0" smtClean="0"/>
          </a:p>
        </p:txBody>
      </p:sp>
      <p:pic>
        <p:nvPicPr>
          <p:cNvPr id="2052" name="Picture 4" descr="Database Table Icons - Download Free Vector Icons |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922" y="4190315"/>
            <a:ext cx="1458131" cy="145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723722" y="1739716"/>
            <a:ext cx="223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Принимает запрос</a:t>
            </a:r>
            <a:r>
              <a:rPr lang="ru-RU" dirty="0"/>
              <a:t>ы</a:t>
            </a:r>
            <a:r>
              <a:rPr lang="ru-RU" dirty="0" smtClean="0"/>
              <a:t>:</a:t>
            </a:r>
          </a:p>
        </p:txBody>
      </p:sp>
      <p:sp>
        <p:nvSpPr>
          <p:cNvPr id="16" name="Двойная стрелка влево/вправо 5"/>
          <p:cNvSpPr/>
          <p:nvPr/>
        </p:nvSpPr>
        <p:spPr>
          <a:xfrm rot="5400000" flipH="1">
            <a:off x="5220554" y="1714112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5723722" y="2179901"/>
            <a:ext cx="41146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GET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 smtClean="0"/>
              <a:t>?</a:t>
            </a:r>
            <a:r>
              <a:rPr lang="en-US" i="1" dirty="0"/>
              <a:t>i</a:t>
            </a:r>
            <a:r>
              <a:rPr lang="en-US" i="1" dirty="0" smtClean="0"/>
              <a:t>d</a:t>
            </a:r>
            <a:r>
              <a:rPr lang="en-US" dirty="0" smtClean="0"/>
              <a:t>=&lt;</a:t>
            </a:r>
            <a:r>
              <a:rPr lang="ru-RU" dirty="0" err="1" smtClean="0"/>
              <a:t>идентификатор_пользователя</a:t>
            </a:r>
            <a:r>
              <a:rPr lang="en-US" dirty="0" smtClean="0"/>
              <a:t>&gt;&amp;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err="1" smtClean="0"/>
              <a:t>findRelatives</a:t>
            </a:r>
            <a:r>
              <a:rPr lang="en-US" i="1" dirty="0" smtClean="0"/>
              <a:t>=</a:t>
            </a:r>
            <a:r>
              <a:rPr lang="ru-RU" dirty="0" smtClean="0"/>
              <a:t>1</a:t>
            </a:r>
            <a:r>
              <a:rPr lang="en-US" dirty="0" smtClean="0"/>
              <a:t>&amp;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err="1" smtClean="0"/>
              <a:t>controlValue</a:t>
            </a:r>
            <a:r>
              <a:rPr lang="en-US" dirty="0" smtClean="0"/>
              <a:t>=&lt;</a:t>
            </a:r>
            <a:r>
              <a:rPr lang="ru-RU" dirty="0" err="1" smtClean="0"/>
              <a:t>контрольное_значение</a:t>
            </a:r>
            <a:r>
              <a:rPr lang="en-US" dirty="0" smtClean="0"/>
              <a:t>&gt;</a:t>
            </a:r>
            <a:endParaRPr lang="ru-RU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723722" y="3311283"/>
            <a:ext cx="421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ИЛИ</a:t>
            </a:r>
            <a:endParaRPr lang="ru-RU" dirty="0" smtClean="0"/>
          </a:p>
        </p:txBody>
      </p:sp>
      <p:sp>
        <p:nvSpPr>
          <p:cNvPr id="24" name="Двойная стрелка влево/вправо 5"/>
          <p:cNvSpPr/>
          <p:nvPr/>
        </p:nvSpPr>
        <p:spPr>
          <a:xfrm rot="16200000" flipH="1">
            <a:off x="10011291" y="4583843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Двойная стрелка влево/вправо 5"/>
          <p:cNvSpPr/>
          <p:nvPr/>
        </p:nvSpPr>
        <p:spPr>
          <a:xfrm rot="16200000" flipH="1">
            <a:off x="4777664" y="5631104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Двойная стрелка влево/вправо 5"/>
          <p:cNvSpPr/>
          <p:nvPr/>
        </p:nvSpPr>
        <p:spPr>
          <a:xfrm flipV="1">
            <a:off x="6576060" y="5662020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5638800" y="5943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5723722" y="3610388"/>
            <a:ext cx="5164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r>
              <a:rPr lang="en-US" i="1" dirty="0" smtClean="0"/>
              <a:t>surname</a:t>
            </a:r>
            <a:r>
              <a:rPr lang="en-US" dirty="0" smtClean="0"/>
              <a:t>=&lt;</a:t>
            </a:r>
            <a:r>
              <a:rPr lang="ru-RU" dirty="0" smtClean="0"/>
              <a:t>Ф</a:t>
            </a:r>
            <a:r>
              <a:rPr lang="en-US" dirty="0" smtClean="0"/>
              <a:t>&gt;</a:t>
            </a:r>
            <a:r>
              <a:rPr lang="en-US" dirty="0" smtClean="0"/>
              <a:t>&amp;</a:t>
            </a:r>
            <a:r>
              <a:rPr lang="en-US" i="1" dirty="0" err="1" smtClean="0"/>
              <a:t>firstname</a:t>
            </a:r>
            <a:r>
              <a:rPr lang="en-US" dirty="0"/>
              <a:t>=&lt;</a:t>
            </a:r>
            <a:r>
              <a:rPr lang="ru-RU" dirty="0"/>
              <a:t>И</a:t>
            </a:r>
            <a:r>
              <a:rPr lang="en-US" dirty="0" smtClean="0"/>
              <a:t>&gt;&amp;</a:t>
            </a:r>
            <a:r>
              <a:rPr lang="en-US" i="1" dirty="0" smtClean="0"/>
              <a:t>patronymic</a:t>
            </a:r>
            <a:r>
              <a:rPr lang="en-US" dirty="0" smtClean="0"/>
              <a:t>=&lt;</a:t>
            </a:r>
            <a:r>
              <a:rPr lang="ru-RU" dirty="0" smtClean="0"/>
              <a:t>О</a:t>
            </a:r>
            <a:r>
              <a:rPr lang="en-US" dirty="0" smtClean="0"/>
              <a:t>&gt;&amp;</a:t>
            </a:r>
            <a:endParaRPr lang="en-US" dirty="0" smtClean="0"/>
          </a:p>
          <a:p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ru-RU" dirty="0" smtClean="0"/>
              <a:t>уточняющая инфо-</a:t>
            </a:r>
            <a:r>
              <a:rPr lang="ru-RU" dirty="0" err="1" smtClean="0"/>
              <a:t>ия</a:t>
            </a:r>
            <a:r>
              <a:rPr lang="en-US" dirty="0" smtClean="0"/>
              <a:t>&gt;</a:t>
            </a:r>
            <a:r>
              <a:rPr lang="ru-RU" dirty="0" smtClean="0"/>
              <a:t>=</a:t>
            </a:r>
            <a:r>
              <a:rPr lang="en-US" dirty="0" smtClean="0"/>
              <a:t>&lt;</a:t>
            </a:r>
            <a:r>
              <a:rPr lang="ru-RU" dirty="0" smtClean="0"/>
              <a:t>значение</a:t>
            </a:r>
            <a:r>
              <a:rPr lang="en-US" dirty="0" smtClean="0"/>
              <a:t>&gt;&amp;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err="1" smtClean="0"/>
              <a:t>controlValue</a:t>
            </a:r>
            <a:r>
              <a:rPr lang="en-US" dirty="0" smtClean="0"/>
              <a:t>=&lt;</a:t>
            </a:r>
            <a:r>
              <a:rPr lang="ru-RU" dirty="0" err="1" smtClean="0"/>
              <a:t>контрольное_значение</a:t>
            </a:r>
            <a:r>
              <a:rPr lang="en-US" dirty="0" smtClean="0"/>
              <a:t>&gt;</a:t>
            </a:r>
            <a:endParaRPr lang="ru-RU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5723722" y="4532321"/>
            <a:ext cx="4212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JSON </a:t>
            </a:r>
            <a:r>
              <a:rPr lang="ru-RU" dirty="0" smtClean="0"/>
              <a:t>с данными о </a:t>
            </a:r>
            <a:r>
              <a:rPr lang="ru-RU" dirty="0" smtClean="0"/>
              <a:t>пользователе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ru-RU" dirty="0" smtClean="0"/>
              <a:t>с указанием</a:t>
            </a:r>
            <a:r>
              <a:rPr lang="ru-RU" dirty="0" smtClean="0"/>
              <a:t> родственных связей)</a:t>
            </a:r>
            <a:endParaRPr lang="ru-RU" dirty="0" smtClean="0"/>
          </a:p>
        </p:txBody>
      </p:sp>
      <p:sp>
        <p:nvSpPr>
          <p:cNvPr id="32" name="Прямоугольник 31"/>
          <p:cNvSpPr/>
          <p:nvPr/>
        </p:nvSpPr>
        <p:spPr>
          <a:xfrm rot="5400000">
            <a:off x="8651743" y="3175804"/>
            <a:ext cx="4480883" cy="46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USER</a:t>
            </a:r>
            <a:r>
              <a:rPr lang="ru-RU" sz="2800" dirty="0" smtClean="0"/>
              <a:t> </a:t>
            </a:r>
            <a:r>
              <a:rPr lang="en-US" sz="2800" dirty="0" smtClean="0"/>
              <a:t>service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305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1529785" y="1167563"/>
            <a:ext cx="9132429" cy="4480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</a:t>
            </a:r>
            <a:r>
              <a:rPr lang="ru-RU" sz="6000" b="1" dirty="0" smtClean="0"/>
              <a:t>сервисов</a:t>
            </a:r>
            <a:endParaRPr lang="ru-RU" sz="28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53590" y="1167563"/>
            <a:ext cx="428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/>
              <a:t>Сервис данных пользователей</a:t>
            </a:r>
            <a:endParaRPr lang="ru-RU" sz="2400" b="1" dirty="0"/>
          </a:p>
        </p:txBody>
      </p:sp>
      <p:sp>
        <p:nvSpPr>
          <p:cNvPr id="26" name="Двойная стрелка влево/вправо 5"/>
          <p:cNvSpPr/>
          <p:nvPr/>
        </p:nvSpPr>
        <p:spPr>
          <a:xfrm rot="16200000" flipH="1">
            <a:off x="4777664" y="5631104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Двойная стрелка влево/вправо 5"/>
          <p:cNvSpPr/>
          <p:nvPr/>
        </p:nvSpPr>
        <p:spPr>
          <a:xfrm flipV="1">
            <a:off x="6576060" y="5662020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5638800" y="5943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630976" y="1611073"/>
            <a:ext cx="282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/>
              <a:t>Уточняющая информация</a:t>
            </a:r>
            <a:endParaRPr lang="ru-R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529785" y="2090893"/>
            <a:ext cx="5023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Номер паспорта: </a:t>
            </a:r>
            <a:r>
              <a:rPr lang="en-US" dirty="0" err="1" smtClean="0"/>
              <a:t>passportNumber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Номер водительского удостоверения: </a:t>
            </a:r>
            <a:r>
              <a:rPr lang="en-US" dirty="0" err="1" smtClean="0"/>
              <a:t>driverID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Идентификатор налогоплательщика: </a:t>
            </a:r>
            <a:r>
              <a:rPr lang="en-US" dirty="0" err="1" smtClean="0"/>
              <a:t>taxID</a:t>
            </a:r>
            <a:endParaRPr lang="ru-RU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7457569" y="1629228"/>
            <a:ext cx="232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/>
              <a:t>Отправляемый </a:t>
            </a:r>
            <a:r>
              <a:rPr lang="en-US" b="1" dirty="0" smtClean="0"/>
              <a:t>JSON:</a:t>
            </a:r>
            <a:endParaRPr lang="ru-R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576060" y="2090893"/>
            <a:ext cx="40861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userAndRelatives</a:t>
            </a:r>
            <a:r>
              <a:rPr lang="en-US" dirty="0" smtClean="0"/>
              <a:t>:{</a:t>
            </a:r>
          </a:p>
          <a:p>
            <a:r>
              <a:rPr lang="en-US" dirty="0"/>
              <a:t> </a:t>
            </a:r>
            <a:r>
              <a:rPr lang="en-US" dirty="0" smtClean="0"/>
              <a:t>      user: {USER},</a:t>
            </a:r>
          </a:p>
          <a:p>
            <a:r>
              <a:rPr lang="en-US" dirty="0"/>
              <a:t> </a:t>
            </a:r>
            <a:r>
              <a:rPr lang="en-US" dirty="0" smtClean="0"/>
              <a:t>      parents: [{USER}, {USER}],</a:t>
            </a:r>
          </a:p>
          <a:p>
            <a:r>
              <a:rPr lang="en-US" dirty="0"/>
              <a:t> </a:t>
            </a:r>
            <a:r>
              <a:rPr lang="en-US" dirty="0" smtClean="0"/>
              <a:t>      children: [{USER}, {USER}]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USER = {</a:t>
            </a:r>
          </a:p>
          <a:p>
            <a:r>
              <a:rPr lang="en-US" dirty="0"/>
              <a:t> </a:t>
            </a:r>
            <a:r>
              <a:rPr lang="en-US" dirty="0" smtClean="0"/>
              <a:t>  id: &lt;&gt;, </a:t>
            </a:r>
            <a:r>
              <a:rPr lang="en-US" dirty="0" err="1" smtClean="0"/>
              <a:t>creditServiceId</a:t>
            </a:r>
            <a:r>
              <a:rPr lang="en-US" dirty="0" smtClean="0"/>
              <a:t>: &lt;&gt;,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firstname</a:t>
            </a:r>
            <a:r>
              <a:rPr lang="en-US" dirty="0" smtClean="0"/>
              <a:t>: &lt;&gt;, surname: &lt;&gt;, …</a:t>
            </a:r>
          </a:p>
          <a:p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2799420" y="3106556"/>
            <a:ext cx="2484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/>
              <a:t>Контрольное значение</a:t>
            </a:r>
            <a:endParaRPr lang="ru-RU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529784" y="3568221"/>
            <a:ext cx="50234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SHA-256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+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400" dirty="0" smtClean="0"/>
              <a:t>секретное значение</a:t>
            </a:r>
          </a:p>
          <a:p>
            <a:pPr algn="ctr"/>
            <a:r>
              <a:rPr lang="ru-RU" sz="1600" dirty="0" smtClean="0"/>
              <a:t>(знает отправитель и получатель)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+</a:t>
            </a:r>
            <a:br>
              <a:rPr lang="ru-RU" dirty="0" smtClean="0"/>
            </a:br>
            <a:r>
              <a:rPr lang="ru-RU" sz="2400" dirty="0" smtClean="0"/>
              <a:t>текущая дата</a:t>
            </a:r>
          </a:p>
        </p:txBody>
      </p:sp>
      <p:sp>
        <p:nvSpPr>
          <p:cNvPr id="35" name="Прямоугольник 34"/>
          <p:cNvSpPr/>
          <p:nvPr/>
        </p:nvSpPr>
        <p:spPr>
          <a:xfrm rot="5400000">
            <a:off x="8651743" y="3175804"/>
            <a:ext cx="4480883" cy="46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USER</a:t>
            </a:r>
            <a:r>
              <a:rPr lang="ru-RU" sz="2800" dirty="0" smtClean="0"/>
              <a:t> </a:t>
            </a:r>
            <a:r>
              <a:rPr lang="en-US" sz="2800" dirty="0" smtClean="0"/>
              <a:t>service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9436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1529785" y="1167563"/>
            <a:ext cx="9132429" cy="4480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</a:t>
            </a:r>
            <a:r>
              <a:rPr lang="ru-RU" sz="6000" b="1" dirty="0" smtClean="0"/>
              <a:t>сервисов</a:t>
            </a:r>
            <a:endParaRPr lang="ru-RU" sz="60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248031" y="1167563"/>
            <a:ext cx="3695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Сервис </a:t>
            </a:r>
            <a:r>
              <a:rPr lang="ru-RU" sz="2400" b="1" dirty="0" smtClean="0"/>
              <a:t>основного доступа</a:t>
            </a:r>
            <a:endParaRPr lang="ru-RU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50765" y="1739716"/>
            <a:ext cx="348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Не имеет доступа к БД</a:t>
            </a:r>
            <a:endParaRPr lang="ru-RU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723722" y="1739716"/>
            <a:ext cx="223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Принимает запрос</a:t>
            </a:r>
            <a:r>
              <a:rPr lang="ru-RU" dirty="0"/>
              <a:t>ы</a:t>
            </a:r>
            <a:r>
              <a:rPr lang="ru-RU" dirty="0" smtClean="0"/>
              <a:t>:</a:t>
            </a:r>
          </a:p>
        </p:txBody>
      </p:sp>
      <p:sp>
        <p:nvSpPr>
          <p:cNvPr id="16" name="Двойная стрелка влево/вправо 5"/>
          <p:cNvSpPr/>
          <p:nvPr/>
        </p:nvSpPr>
        <p:spPr>
          <a:xfrm rot="5400000" flipH="1">
            <a:off x="5220554" y="1714112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Двойная стрелка влево/вправо 5"/>
          <p:cNvSpPr/>
          <p:nvPr/>
        </p:nvSpPr>
        <p:spPr>
          <a:xfrm rot="16200000" flipH="1">
            <a:off x="10011291" y="3150969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Двойная стрелка влево/вправо 5"/>
          <p:cNvSpPr/>
          <p:nvPr/>
        </p:nvSpPr>
        <p:spPr>
          <a:xfrm rot="16200000" flipH="1">
            <a:off x="108184" y="1004145"/>
            <a:ext cx="1006999" cy="862470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  <a:gd name="connsiteX0" fmla="*/ 0 w 725582"/>
              <a:gd name="connsiteY0" fmla="*/ 242316 h 1178043"/>
              <a:gd name="connsiteX1" fmla="*/ 135270 w 725582"/>
              <a:gd name="connsiteY1" fmla="*/ 0 h 1178043"/>
              <a:gd name="connsiteX2" fmla="*/ 135270 w 725582"/>
              <a:gd name="connsiteY2" fmla="*/ 90435 h 1178043"/>
              <a:gd name="connsiteX3" fmla="*/ 725582 w 725582"/>
              <a:gd name="connsiteY3" fmla="*/ 1178043 h 1178043"/>
              <a:gd name="connsiteX4" fmla="*/ 135270 w 725582"/>
              <a:gd name="connsiteY4" fmla="*/ 394197 h 1178043"/>
              <a:gd name="connsiteX5" fmla="*/ 135270 w 725582"/>
              <a:gd name="connsiteY5" fmla="*/ 484632 h 1178043"/>
              <a:gd name="connsiteX6" fmla="*/ 0 w 725582"/>
              <a:gd name="connsiteY6" fmla="*/ 242316 h 1178043"/>
              <a:gd name="connsiteX0" fmla="*/ 0 w 725584"/>
              <a:gd name="connsiteY0" fmla="*/ 242316 h 1158750"/>
              <a:gd name="connsiteX1" fmla="*/ 135270 w 725584"/>
              <a:gd name="connsiteY1" fmla="*/ 0 h 1158750"/>
              <a:gd name="connsiteX2" fmla="*/ 135270 w 725584"/>
              <a:gd name="connsiteY2" fmla="*/ 90435 h 1158750"/>
              <a:gd name="connsiteX3" fmla="*/ 725584 w 725584"/>
              <a:gd name="connsiteY3" fmla="*/ 1158750 h 1158750"/>
              <a:gd name="connsiteX4" fmla="*/ 135270 w 725584"/>
              <a:gd name="connsiteY4" fmla="*/ 394197 h 1158750"/>
              <a:gd name="connsiteX5" fmla="*/ 135270 w 725584"/>
              <a:gd name="connsiteY5" fmla="*/ 484632 h 1158750"/>
              <a:gd name="connsiteX6" fmla="*/ 0 w 725584"/>
              <a:gd name="connsiteY6" fmla="*/ 242316 h 1158750"/>
              <a:gd name="connsiteX0" fmla="*/ 0 w 725584"/>
              <a:gd name="connsiteY0" fmla="*/ 242316 h 1149103"/>
              <a:gd name="connsiteX1" fmla="*/ 135270 w 725584"/>
              <a:gd name="connsiteY1" fmla="*/ 0 h 1149103"/>
              <a:gd name="connsiteX2" fmla="*/ 135270 w 725584"/>
              <a:gd name="connsiteY2" fmla="*/ 90435 h 1149103"/>
              <a:gd name="connsiteX3" fmla="*/ 725584 w 725584"/>
              <a:gd name="connsiteY3" fmla="*/ 1149103 h 1149103"/>
              <a:gd name="connsiteX4" fmla="*/ 135270 w 725584"/>
              <a:gd name="connsiteY4" fmla="*/ 394197 h 1149103"/>
              <a:gd name="connsiteX5" fmla="*/ 135270 w 725584"/>
              <a:gd name="connsiteY5" fmla="*/ 484632 h 1149103"/>
              <a:gd name="connsiteX6" fmla="*/ 0 w 725584"/>
              <a:gd name="connsiteY6" fmla="*/ 242316 h 1149103"/>
              <a:gd name="connsiteX0" fmla="*/ 0 w 696794"/>
              <a:gd name="connsiteY0" fmla="*/ 242316 h 653469"/>
              <a:gd name="connsiteX1" fmla="*/ 135270 w 696794"/>
              <a:gd name="connsiteY1" fmla="*/ 0 h 653469"/>
              <a:gd name="connsiteX2" fmla="*/ 135270 w 696794"/>
              <a:gd name="connsiteY2" fmla="*/ 90435 h 653469"/>
              <a:gd name="connsiteX3" fmla="*/ 696794 w 696794"/>
              <a:gd name="connsiteY3" fmla="*/ 653469 h 653469"/>
              <a:gd name="connsiteX4" fmla="*/ 135270 w 696794"/>
              <a:gd name="connsiteY4" fmla="*/ 394197 h 653469"/>
              <a:gd name="connsiteX5" fmla="*/ 135270 w 696794"/>
              <a:gd name="connsiteY5" fmla="*/ 484632 h 653469"/>
              <a:gd name="connsiteX6" fmla="*/ 0 w 696794"/>
              <a:gd name="connsiteY6" fmla="*/ 242316 h 653469"/>
              <a:gd name="connsiteX0" fmla="*/ 0 w 696794"/>
              <a:gd name="connsiteY0" fmla="*/ 242316 h 639909"/>
              <a:gd name="connsiteX1" fmla="*/ 135270 w 696794"/>
              <a:gd name="connsiteY1" fmla="*/ 0 h 639909"/>
              <a:gd name="connsiteX2" fmla="*/ 135270 w 696794"/>
              <a:gd name="connsiteY2" fmla="*/ 90435 h 639909"/>
              <a:gd name="connsiteX3" fmla="*/ 696794 w 696794"/>
              <a:gd name="connsiteY3" fmla="*/ 639909 h 639909"/>
              <a:gd name="connsiteX4" fmla="*/ 135270 w 696794"/>
              <a:gd name="connsiteY4" fmla="*/ 394197 h 639909"/>
              <a:gd name="connsiteX5" fmla="*/ 135270 w 696794"/>
              <a:gd name="connsiteY5" fmla="*/ 484632 h 639909"/>
              <a:gd name="connsiteX6" fmla="*/ 0 w 696794"/>
              <a:gd name="connsiteY6" fmla="*/ 242316 h 639909"/>
              <a:gd name="connsiteX0" fmla="*/ 0 w 689597"/>
              <a:gd name="connsiteY0" fmla="*/ 242316 h 752128"/>
              <a:gd name="connsiteX1" fmla="*/ 135270 w 689597"/>
              <a:gd name="connsiteY1" fmla="*/ 0 h 752128"/>
              <a:gd name="connsiteX2" fmla="*/ 135270 w 689597"/>
              <a:gd name="connsiteY2" fmla="*/ 90435 h 752128"/>
              <a:gd name="connsiteX3" fmla="*/ 689597 w 689597"/>
              <a:gd name="connsiteY3" fmla="*/ 752128 h 752128"/>
              <a:gd name="connsiteX4" fmla="*/ 135270 w 689597"/>
              <a:gd name="connsiteY4" fmla="*/ 394197 h 752128"/>
              <a:gd name="connsiteX5" fmla="*/ 135270 w 689597"/>
              <a:gd name="connsiteY5" fmla="*/ 484632 h 752128"/>
              <a:gd name="connsiteX6" fmla="*/ 0 w 689597"/>
              <a:gd name="connsiteY6" fmla="*/ 242316 h 752128"/>
              <a:gd name="connsiteX0" fmla="*/ 0 w 689597"/>
              <a:gd name="connsiteY0" fmla="*/ 242316 h 767383"/>
              <a:gd name="connsiteX1" fmla="*/ 135270 w 689597"/>
              <a:gd name="connsiteY1" fmla="*/ 0 h 767383"/>
              <a:gd name="connsiteX2" fmla="*/ 135270 w 689597"/>
              <a:gd name="connsiteY2" fmla="*/ 90435 h 767383"/>
              <a:gd name="connsiteX3" fmla="*/ 689597 w 689597"/>
              <a:gd name="connsiteY3" fmla="*/ 767383 h 767383"/>
              <a:gd name="connsiteX4" fmla="*/ 135270 w 689597"/>
              <a:gd name="connsiteY4" fmla="*/ 394197 h 767383"/>
              <a:gd name="connsiteX5" fmla="*/ 135270 w 689597"/>
              <a:gd name="connsiteY5" fmla="*/ 484632 h 767383"/>
              <a:gd name="connsiteX6" fmla="*/ 0 w 689597"/>
              <a:gd name="connsiteY6" fmla="*/ 242316 h 76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9597" h="76738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689597" y="76738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Двойная стрелка влево/вправо 5"/>
          <p:cNvSpPr/>
          <p:nvPr/>
        </p:nvSpPr>
        <p:spPr>
          <a:xfrm rot="16200000" flipV="1">
            <a:off x="999209" y="272725"/>
            <a:ext cx="805023" cy="946945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  <a:gd name="connsiteX0" fmla="*/ 0 w 551283"/>
              <a:gd name="connsiteY0" fmla="*/ 242316 h 842544"/>
              <a:gd name="connsiteX1" fmla="*/ 135270 w 551283"/>
              <a:gd name="connsiteY1" fmla="*/ 0 h 842544"/>
              <a:gd name="connsiteX2" fmla="*/ 135270 w 551283"/>
              <a:gd name="connsiteY2" fmla="*/ 90435 h 842544"/>
              <a:gd name="connsiteX3" fmla="*/ 551283 w 551283"/>
              <a:gd name="connsiteY3" fmla="*/ 842544 h 842544"/>
              <a:gd name="connsiteX4" fmla="*/ 135270 w 551283"/>
              <a:gd name="connsiteY4" fmla="*/ 394197 h 842544"/>
              <a:gd name="connsiteX5" fmla="*/ 135270 w 551283"/>
              <a:gd name="connsiteY5" fmla="*/ 484632 h 842544"/>
              <a:gd name="connsiteX6" fmla="*/ 0 w 551283"/>
              <a:gd name="connsiteY6" fmla="*/ 242316 h 84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842544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842544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CREDIT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5723722" y="2213635"/>
            <a:ext cx="5164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r>
              <a:rPr lang="en-US" i="1" dirty="0" smtClean="0"/>
              <a:t>surname</a:t>
            </a:r>
            <a:r>
              <a:rPr lang="en-US" dirty="0" smtClean="0"/>
              <a:t>=&lt;</a:t>
            </a:r>
            <a:r>
              <a:rPr lang="ru-RU" dirty="0" smtClean="0"/>
              <a:t>Ф</a:t>
            </a:r>
            <a:r>
              <a:rPr lang="en-US" dirty="0" smtClean="0"/>
              <a:t>&gt;</a:t>
            </a:r>
            <a:r>
              <a:rPr lang="en-US" dirty="0" smtClean="0"/>
              <a:t>&amp;</a:t>
            </a:r>
            <a:r>
              <a:rPr lang="en-US" i="1" dirty="0" err="1" smtClean="0"/>
              <a:t>firstname</a:t>
            </a:r>
            <a:r>
              <a:rPr lang="en-US" dirty="0"/>
              <a:t>=&lt;</a:t>
            </a:r>
            <a:r>
              <a:rPr lang="ru-RU" dirty="0"/>
              <a:t>И</a:t>
            </a:r>
            <a:r>
              <a:rPr lang="en-US" dirty="0" smtClean="0"/>
              <a:t>&gt;&amp;</a:t>
            </a:r>
            <a:r>
              <a:rPr lang="en-US" i="1" dirty="0" smtClean="0"/>
              <a:t>patronymic</a:t>
            </a:r>
            <a:r>
              <a:rPr lang="en-US" dirty="0" smtClean="0"/>
              <a:t>=&lt;</a:t>
            </a:r>
            <a:r>
              <a:rPr lang="ru-RU" dirty="0" smtClean="0"/>
              <a:t>О</a:t>
            </a:r>
            <a:r>
              <a:rPr lang="en-US" dirty="0" smtClean="0"/>
              <a:t>&gt;&amp;</a:t>
            </a:r>
            <a:endParaRPr lang="en-US" dirty="0" smtClean="0"/>
          </a:p>
          <a:p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ru-RU" dirty="0" smtClean="0"/>
              <a:t>уточняющая инфо-</a:t>
            </a:r>
            <a:r>
              <a:rPr lang="ru-RU" dirty="0" err="1" smtClean="0"/>
              <a:t>ия</a:t>
            </a:r>
            <a:r>
              <a:rPr lang="en-US" dirty="0" smtClean="0"/>
              <a:t>&gt;</a:t>
            </a:r>
            <a:r>
              <a:rPr lang="ru-RU" dirty="0" smtClean="0"/>
              <a:t>=</a:t>
            </a:r>
            <a:r>
              <a:rPr lang="en-US" dirty="0" smtClean="0"/>
              <a:t>&lt;</a:t>
            </a:r>
            <a:r>
              <a:rPr lang="ru-RU" dirty="0" smtClean="0"/>
              <a:t>значение</a:t>
            </a:r>
            <a:r>
              <a:rPr lang="en-US" dirty="0" smtClean="0"/>
              <a:t>&gt;&amp;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err="1" smtClean="0"/>
              <a:t>controlValue</a:t>
            </a:r>
            <a:r>
              <a:rPr lang="en-US" dirty="0" smtClean="0"/>
              <a:t>=&lt;</a:t>
            </a:r>
            <a:r>
              <a:rPr lang="ru-RU" dirty="0" err="1" smtClean="0"/>
              <a:t>контрольное_значение</a:t>
            </a:r>
            <a:r>
              <a:rPr lang="en-US" dirty="0" smtClean="0"/>
              <a:t>&gt;</a:t>
            </a:r>
            <a:endParaRPr lang="ru-RU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5723722" y="3099447"/>
            <a:ext cx="4212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JSON </a:t>
            </a:r>
            <a:r>
              <a:rPr lang="ru-RU" dirty="0" smtClean="0"/>
              <a:t>с данными о </a:t>
            </a:r>
            <a:r>
              <a:rPr lang="ru-RU" dirty="0" smtClean="0"/>
              <a:t>пользователе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ru-RU" dirty="0" smtClean="0"/>
              <a:t>с указанием</a:t>
            </a:r>
            <a:r>
              <a:rPr lang="ru-RU" dirty="0" smtClean="0"/>
              <a:t> родственных связей) и всех кредитах пользователя (с платежами)</a:t>
            </a:r>
            <a:endParaRPr lang="ru-RU" dirty="0" smtClean="0"/>
          </a:p>
        </p:txBody>
      </p:sp>
      <p:sp>
        <p:nvSpPr>
          <p:cNvPr id="18" name="Прямоугольник 17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ervice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2972475" y="2127664"/>
            <a:ext cx="638634" cy="638634"/>
            <a:chOff x="2611225" y="1885433"/>
            <a:chExt cx="775953" cy="775953"/>
          </a:xfrm>
        </p:grpSpPr>
        <p:pic>
          <p:nvPicPr>
            <p:cNvPr id="2052" name="Picture 4" descr="Database Table Icons - Download Free Vector Icons | Noun Projec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5211" y="1919252"/>
              <a:ext cx="707979" cy="707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Знак запрета 2"/>
            <p:cNvSpPr/>
            <p:nvPr/>
          </p:nvSpPr>
          <p:spPr>
            <a:xfrm>
              <a:off x="2611225" y="1885433"/>
              <a:ext cx="775953" cy="775953"/>
            </a:xfrm>
            <a:prstGeom prst="noSmoking">
              <a:avLst>
                <a:gd name="adj" fmla="val 872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58413" y="2766298"/>
            <a:ext cx="34820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Известная информация: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IP</a:t>
            </a:r>
            <a:r>
              <a:rPr lang="ru-RU" dirty="0" smtClean="0"/>
              <a:t>-адреса сервисов кредитной истории и данных о польз-</a:t>
            </a:r>
            <a:r>
              <a:rPr lang="ru-RU" dirty="0" err="1" smtClean="0"/>
              <a:t>ях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Секретные фразы для вычисления контрольных значений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Модели данных, совпадающие с таковыми у других сервисов</a:t>
            </a:r>
            <a:endParaRPr lang="ru-RU" dirty="0" smtClean="0"/>
          </a:p>
        </p:txBody>
      </p:sp>
      <p:sp>
        <p:nvSpPr>
          <p:cNvPr id="22" name="Двойная стрелка влево/вправо 5"/>
          <p:cNvSpPr/>
          <p:nvPr/>
        </p:nvSpPr>
        <p:spPr>
          <a:xfrm rot="5400000">
            <a:off x="10838935" y="815909"/>
            <a:ext cx="1059550" cy="1291490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  <a:gd name="connsiteX0" fmla="*/ 0 w 725582"/>
              <a:gd name="connsiteY0" fmla="*/ 242316 h 1178043"/>
              <a:gd name="connsiteX1" fmla="*/ 135270 w 725582"/>
              <a:gd name="connsiteY1" fmla="*/ 0 h 1178043"/>
              <a:gd name="connsiteX2" fmla="*/ 135270 w 725582"/>
              <a:gd name="connsiteY2" fmla="*/ 90435 h 1178043"/>
              <a:gd name="connsiteX3" fmla="*/ 725582 w 725582"/>
              <a:gd name="connsiteY3" fmla="*/ 1178043 h 1178043"/>
              <a:gd name="connsiteX4" fmla="*/ 135270 w 725582"/>
              <a:gd name="connsiteY4" fmla="*/ 394197 h 1178043"/>
              <a:gd name="connsiteX5" fmla="*/ 135270 w 725582"/>
              <a:gd name="connsiteY5" fmla="*/ 484632 h 1178043"/>
              <a:gd name="connsiteX6" fmla="*/ 0 w 725582"/>
              <a:gd name="connsiteY6" fmla="*/ 242316 h 1178043"/>
              <a:gd name="connsiteX0" fmla="*/ 0 w 725584"/>
              <a:gd name="connsiteY0" fmla="*/ 242316 h 1158750"/>
              <a:gd name="connsiteX1" fmla="*/ 135270 w 725584"/>
              <a:gd name="connsiteY1" fmla="*/ 0 h 1158750"/>
              <a:gd name="connsiteX2" fmla="*/ 135270 w 725584"/>
              <a:gd name="connsiteY2" fmla="*/ 90435 h 1158750"/>
              <a:gd name="connsiteX3" fmla="*/ 725584 w 725584"/>
              <a:gd name="connsiteY3" fmla="*/ 1158750 h 1158750"/>
              <a:gd name="connsiteX4" fmla="*/ 135270 w 725584"/>
              <a:gd name="connsiteY4" fmla="*/ 394197 h 1158750"/>
              <a:gd name="connsiteX5" fmla="*/ 135270 w 725584"/>
              <a:gd name="connsiteY5" fmla="*/ 484632 h 1158750"/>
              <a:gd name="connsiteX6" fmla="*/ 0 w 725584"/>
              <a:gd name="connsiteY6" fmla="*/ 242316 h 1158750"/>
              <a:gd name="connsiteX0" fmla="*/ 0 w 725584"/>
              <a:gd name="connsiteY0" fmla="*/ 242316 h 1149103"/>
              <a:gd name="connsiteX1" fmla="*/ 135270 w 725584"/>
              <a:gd name="connsiteY1" fmla="*/ 0 h 1149103"/>
              <a:gd name="connsiteX2" fmla="*/ 135270 w 725584"/>
              <a:gd name="connsiteY2" fmla="*/ 90435 h 1149103"/>
              <a:gd name="connsiteX3" fmla="*/ 725584 w 725584"/>
              <a:gd name="connsiteY3" fmla="*/ 1149103 h 1149103"/>
              <a:gd name="connsiteX4" fmla="*/ 135270 w 725584"/>
              <a:gd name="connsiteY4" fmla="*/ 394197 h 1149103"/>
              <a:gd name="connsiteX5" fmla="*/ 135270 w 725584"/>
              <a:gd name="connsiteY5" fmla="*/ 484632 h 1149103"/>
              <a:gd name="connsiteX6" fmla="*/ 0 w 725584"/>
              <a:gd name="connsiteY6" fmla="*/ 242316 h 1149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5584" h="114910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725584" y="114910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Двойная стрелка влево/вправо 5"/>
          <p:cNvSpPr/>
          <p:nvPr/>
        </p:nvSpPr>
        <p:spPr>
          <a:xfrm rot="16200000" flipH="1">
            <a:off x="4777664" y="5631104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Двойная стрелка влево/вправо 5"/>
          <p:cNvSpPr/>
          <p:nvPr/>
        </p:nvSpPr>
        <p:spPr>
          <a:xfrm flipV="1">
            <a:off x="6576060" y="5662020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3" name="Группа 32"/>
          <p:cNvGrpSpPr/>
          <p:nvPr/>
        </p:nvGrpSpPr>
        <p:grpSpPr>
          <a:xfrm>
            <a:off x="5423839" y="5958723"/>
            <a:ext cx="1344319" cy="754164"/>
            <a:chOff x="3713801" y="5263909"/>
            <a:chExt cx="2435860" cy="1366519"/>
          </a:xfrm>
        </p:grpSpPr>
        <p:pic>
          <p:nvPicPr>
            <p:cNvPr id="34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Двойная стрелка влево/вправо 5"/>
          <p:cNvSpPr/>
          <p:nvPr/>
        </p:nvSpPr>
        <p:spPr>
          <a:xfrm rot="5400000" flipH="1" flipV="1">
            <a:off x="10387768" y="272725"/>
            <a:ext cx="805023" cy="946945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  <a:gd name="connsiteX0" fmla="*/ 0 w 551283"/>
              <a:gd name="connsiteY0" fmla="*/ 242316 h 842544"/>
              <a:gd name="connsiteX1" fmla="*/ 135270 w 551283"/>
              <a:gd name="connsiteY1" fmla="*/ 0 h 842544"/>
              <a:gd name="connsiteX2" fmla="*/ 135270 w 551283"/>
              <a:gd name="connsiteY2" fmla="*/ 90435 h 842544"/>
              <a:gd name="connsiteX3" fmla="*/ 551283 w 551283"/>
              <a:gd name="connsiteY3" fmla="*/ 842544 h 842544"/>
              <a:gd name="connsiteX4" fmla="*/ 135270 w 551283"/>
              <a:gd name="connsiteY4" fmla="*/ 394197 h 842544"/>
              <a:gd name="connsiteX5" fmla="*/ 135270 w 551283"/>
              <a:gd name="connsiteY5" fmla="*/ 484632 h 842544"/>
              <a:gd name="connsiteX6" fmla="*/ 0 w 551283"/>
              <a:gd name="connsiteY6" fmla="*/ 242316 h 84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842544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842544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5723722" y="3985259"/>
            <a:ext cx="4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userAndRelatives</a:t>
            </a:r>
            <a:r>
              <a:rPr lang="en-US" dirty="0" smtClean="0"/>
              <a:t>: {USER_AND_RELATIVES},</a:t>
            </a:r>
          </a:p>
          <a:p>
            <a:r>
              <a:rPr lang="en-US" dirty="0"/>
              <a:t> </a:t>
            </a:r>
            <a:r>
              <a:rPr lang="en-US" dirty="0" smtClean="0"/>
              <a:t>  credits: {CREDITS_AND_PAYMENTS}</a:t>
            </a:r>
            <a:endParaRPr lang="en-US" dirty="0" smtClean="0"/>
          </a:p>
          <a:p>
            <a:r>
              <a:rPr lang="en-US" dirty="0" smtClean="0"/>
              <a:t>}</a:t>
            </a:r>
            <a:endParaRPr lang="ru-RU" dirty="0" smtClean="0"/>
          </a:p>
        </p:txBody>
      </p:sp>
      <p:sp>
        <p:nvSpPr>
          <p:cNvPr id="40" name="Прямоугольник 39"/>
          <p:cNvSpPr/>
          <p:nvPr/>
        </p:nvSpPr>
        <p:spPr>
          <a:xfrm rot="16200000">
            <a:off x="-936589" y="3167461"/>
            <a:ext cx="4480883" cy="46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MAIN</a:t>
            </a:r>
            <a:r>
              <a:rPr lang="ru-RU" sz="2800" dirty="0" smtClean="0"/>
              <a:t> </a:t>
            </a:r>
            <a:r>
              <a:rPr lang="en-US" sz="2800" dirty="0" smtClean="0"/>
              <a:t>service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5057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1226</Words>
  <Application>Microsoft Office PowerPoint</Application>
  <PresentationFormat>Широкоэкранный</PresentationFormat>
  <Paragraphs>339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Open Sans Condensed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Азаренко</dc:creator>
  <cp:lastModifiedBy>Сергей Азаренко</cp:lastModifiedBy>
  <cp:revision>60</cp:revision>
  <dcterms:created xsi:type="dcterms:W3CDTF">2021-05-30T18:03:34Z</dcterms:created>
  <dcterms:modified xsi:type="dcterms:W3CDTF">2021-06-09T13:32:42Z</dcterms:modified>
</cp:coreProperties>
</file>