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66" r:id="rId6"/>
    <p:sldId id="272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7" autoAdjust="0"/>
    <p:restoredTop sz="94660"/>
  </p:normalViewPr>
  <p:slideViewPr>
    <p:cSldViewPr snapToGrid="0">
      <p:cViewPr>
        <p:scale>
          <a:sx n="81" d="100"/>
          <a:sy n="81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33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6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61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1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1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678F-7716-4A5C-99BF-A72700ECDB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DF20-F80D-4B32-B51E-0A41DEC93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6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1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Группа 52"/>
          <p:cNvGrpSpPr/>
          <p:nvPr/>
        </p:nvGrpSpPr>
        <p:grpSpPr>
          <a:xfrm>
            <a:off x="2469824" y="1635207"/>
            <a:ext cx="7236092" cy="4916419"/>
            <a:chOff x="4272985" y="2759867"/>
            <a:chExt cx="463461" cy="484632"/>
          </a:xfrm>
        </p:grpSpPr>
        <p:sp>
          <p:nvSpPr>
            <p:cNvPr id="54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Работа с данными</a:t>
            </a:r>
            <a:endParaRPr lang="ru-RU" sz="6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737136" y="1167469"/>
            <a:ext cx="2717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Коннектор модели</a:t>
            </a:r>
            <a:endParaRPr lang="ru-RU" sz="24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726586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1" name="Прямоугольник 40"/>
          <p:cNvSpPr/>
          <p:nvPr/>
        </p:nvSpPr>
        <p:spPr>
          <a:xfrm>
            <a:off x="8534400" y="1629135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2" name="Прямоугольник 41"/>
          <p:cNvSpPr/>
          <p:nvPr/>
        </p:nvSpPr>
        <p:spPr>
          <a:xfrm>
            <a:off x="914401" y="1629134"/>
            <a:ext cx="2743200" cy="49224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340873" y="1167469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База данных</a:t>
            </a:r>
            <a:endParaRPr lang="ru-RU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279450" y="1167468"/>
            <a:ext cx="1253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Модель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767585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БД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24948" y="2552368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подключение к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Даёт возможность выполнять подготовленные </a:t>
            </a:r>
            <a:r>
              <a:rPr lang="en-US" dirty="0" smtClean="0"/>
              <a:t>SQL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24948" y="4797301"/>
            <a:ext cx="273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i="1" dirty="0" err="1" smtClean="0"/>
              <a:t>BasePostgresDataBase</a:t>
            </a:r>
            <a:endParaRPr lang="en-US" dirty="0" smtClean="0"/>
          </a:p>
          <a:p>
            <a:r>
              <a:rPr lang="ru-RU" dirty="0" smtClean="0"/>
              <a:t>Каждый сервис наследует базовый класс, предоставляя данные для подключения к БД.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722211" y="1629133"/>
            <a:ext cx="273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Объект, содержащий информацию о том, как правильно общаться с БД для каждой из моделей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534397" y="1767539"/>
            <a:ext cx="27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Data-</a:t>
            </a:r>
            <a:r>
              <a:rPr lang="ru-RU" dirty="0" smtClean="0"/>
              <a:t>объект, содержащий значащую информацию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8534396" y="2552274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Хранит информацию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Предоставляет методы для задания</a:t>
            </a:r>
            <a:r>
              <a:rPr lang="ru-RU" dirty="0"/>
              <a:t> </a:t>
            </a:r>
            <a:r>
              <a:rPr lang="ru-RU" dirty="0" smtClean="0"/>
              <a:t>и получения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использоваться при передаче данных между сервисами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544947" y="4583599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базовая реализация </a:t>
            </a:r>
            <a:r>
              <a:rPr lang="en-US" i="1" dirty="0" err="1" smtClean="0"/>
              <a:t>AbstractModel</a:t>
            </a:r>
            <a:endParaRPr lang="ru-RU" dirty="0" smtClean="0"/>
          </a:p>
          <a:p>
            <a:r>
              <a:rPr lang="ru-RU" dirty="0"/>
              <a:t>Н</a:t>
            </a:r>
            <a:r>
              <a:rPr lang="ru-RU" dirty="0" smtClean="0"/>
              <a:t>аследоваться от неё необязательно, если нет необходимости получать объект по </a:t>
            </a:r>
            <a:r>
              <a:rPr lang="en-US" dirty="0" smtClean="0"/>
              <a:t>ID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716035" y="2829462"/>
            <a:ext cx="27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</a:t>
            </a:r>
            <a:r>
              <a:rPr lang="en-US" dirty="0" smtClean="0"/>
              <a:t>SQL</a:t>
            </a:r>
            <a:r>
              <a:rPr lang="ru-RU" dirty="0" smtClean="0"/>
              <a:t> запросы для получения </a:t>
            </a:r>
            <a:r>
              <a:rPr lang="ru-RU" dirty="0"/>
              <a:t>(</a:t>
            </a:r>
            <a:r>
              <a:rPr lang="ru-RU" dirty="0" smtClean="0"/>
              <a:t>отправки) объектов моделей из (в) БД.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Создаёт объекты из результатов </a:t>
            </a:r>
            <a:r>
              <a:rPr lang="en-US" dirty="0" smtClean="0"/>
              <a:t>SQL</a:t>
            </a:r>
            <a:r>
              <a:rPr lang="ru-RU" dirty="0" smtClean="0"/>
              <a:t> запросов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722211" y="4860787"/>
            <a:ext cx="27326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 в </a:t>
            </a:r>
            <a:r>
              <a:rPr lang="en-US" sz="1600" i="1" dirty="0" err="1" smtClean="0"/>
              <a:t>BaseDatabaseConnector</a:t>
            </a:r>
            <a:r>
              <a:rPr lang="en-US" sz="1600" i="1" dirty="0" smtClean="0"/>
              <a:t>&lt;T</a:t>
            </a:r>
            <a:r>
              <a:rPr lang="en-US" sz="1600" dirty="0" smtClean="0"/>
              <a:t>&gt;</a:t>
            </a:r>
            <a:r>
              <a:rPr lang="ru-RU" sz="1600" dirty="0"/>
              <a:t> </a:t>
            </a:r>
            <a:r>
              <a:rPr lang="ru-RU" sz="1600" dirty="0" smtClean="0"/>
              <a:t>и </a:t>
            </a:r>
            <a:r>
              <a:rPr lang="en-US" sz="1600" i="1" dirty="0" err="1" smtClean="0"/>
              <a:t>AbstractModelD</a:t>
            </a:r>
            <a:r>
              <a:rPr lang="en-US" sz="1600" i="1" dirty="0" smtClean="0"/>
              <a:t>…C…&lt;T&gt;</a:t>
            </a:r>
            <a:endParaRPr lang="ru-RU" sz="1600" i="1" dirty="0"/>
          </a:p>
          <a:p>
            <a:r>
              <a:rPr lang="ru-RU" dirty="0" smtClean="0"/>
              <a:t>Наследуется для каждой модели, для которой необходима работа с БД.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8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4724400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6388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919013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914401" y="305787"/>
            <a:ext cx="103631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 smtClean="0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4376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47" name="Группа 46"/>
          <p:cNvGrpSpPr/>
          <p:nvPr/>
        </p:nvGrpSpPr>
        <p:grpSpPr>
          <a:xfrm>
            <a:off x="2206057" y="305787"/>
            <a:ext cx="2691761" cy="6534018"/>
            <a:chOff x="1849913" y="305787"/>
            <a:chExt cx="2691761" cy="6534018"/>
          </a:xfrm>
        </p:grpSpPr>
        <p:sp>
          <p:nvSpPr>
            <p:cNvPr id="48" name="TextBox 47"/>
            <p:cNvSpPr txBox="1"/>
            <p:nvPr/>
          </p:nvSpPr>
          <p:spPr>
            <a:xfrm>
              <a:off x="1906016" y="305787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70009" y="34883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>
                      <a:lumMod val="50000"/>
                    </a:schemeClr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9913" y="391886"/>
              <a:ext cx="2635658" cy="644791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ru-RU" sz="41300" dirty="0" smtClean="0">
                  <a:solidFill>
                    <a:schemeClr val="accent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3</a:t>
              </a:r>
              <a:endParaRPr lang="ru-RU" sz="41300" dirty="0">
                <a:solidFill>
                  <a:schemeClr val="accen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933825" y="1590443"/>
            <a:ext cx="446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dirty="0" smtClean="0"/>
              <a:t>СЕРВИСА,</a:t>
            </a:r>
            <a:endParaRPr lang="ru-RU" sz="8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33825" y="2761227"/>
            <a:ext cx="69238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осуществляющих</a:t>
            </a:r>
          </a:p>
          <a:p>
            <a:r>
              <a:rPr lang="ru-RU" sz="5400" dirty="0"/>
              <a:t>о</a:t>
            </a:r>
            <a:r>
              <a:rPr lang="ru-RU" sz="5400" dirty="0" smtClean="0"/>
              <a:t>бщение между собой</a:t>
            </a:r>
          </a:p>
          <a:p>
            <a:r>
              <a:rPr lang="ru-RU" sz="5400" dirty="0"/>
              <a:t>п</a:t>
            </a:r>
            <a:r>
              <a:rPr lang="ru-RU" sz="5400" dirty="0" smtClean="0"/>
              <a:t>осредством </a:t>
            </a:r>
            <a:r>
              <a:rPr lang="en-US" sz="5400" dirty="0" smtClean="0"/>
              <a:t>REST-API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34575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5" name="Прямоугольник 14"/>
          <p:cNvSpPr/>
          <p:nvPr/>
        </p:nvSpPr>
        <p:spPr>
          <a:xfrm>
            <a:off x="1529787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CREDIT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24400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MAIN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919013" y="1629136"/>
            <a:ext cx="2743200" cy="274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USER</a:t>
            </a:r>
          </a:p>
          <a:p>
            <a:pPr algn="ctr"/>
            <a:r>
              <a:rPr lang="en-US" sz="5400" dirty="0" smtClean="0"/>
              <a:t>service</a:t>
            </a:r>
            <a:endParaRPr lang="ru-RU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75718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5344481" y="4576546"/>
            <a:ext cx="3423773" cy="2422320"/>
            <a:chOff x="7214717" y="4325337"/>
            <a:chExt cx="3143060" cy="2223715"/>
          </a:xfrm>
        </p:grpSpPr>
        <p:pic>
          <p:nvPicPr>
            <p:cNvPr id="1032" name="Picture 8" descr="Top 15 API interview questions for Software Testing - SstudyHu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411" y="4912843"/>
              <a:ext cx="599024" cy="59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esktop Computer With Screen Vector Icon | Desktop computers, Vector icons,  Computer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717" y="4325337"/>
              <a:ext cx="3143060" cy="222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/>
          <p:cNvGrpSpPr/>
          <p:nvPr/>
        </p:nvGrpSpPr>
        <p:grpSpPr>
          <a:xfrm>
            <a:off x="1529786" y="1629136"/>
            <a:ext cx="2743200" cy="2746094"/>
            <a:chOff x="914400" y="3463756"/>
            <a:chExt cx="2743200" cy="274609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914400" y="3528252"/>
              <a:ext cx="2743200" cy="2123659"/>
              <a:chOff x="4724398" y="1628582"/>
              <a:chExt cx="2743202" cy="212365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кредитной истории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24398" y="2274913"/>
                <a:ext cx="27432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информацию о денежных операциях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многими организациями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4724401" y="1629136"/>
            <a:ext cx="2743200" cy="2746094"/>
            <a:chOff x="914400" y="3463756"/>
            <a:chExt cx="2743200" cy="27460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основного доступа</a:t>
                </a:r>
                <a:endParaRPr lang="ru-R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Обрабатывает запросы пользователей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работниками нескольких организаций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7919013" y="1629136"/>
            <a:ext cx="2743200" cy="2746094"/>
            <a:chOff x="914400" y="3463756"/>
            <a:chExt cx="2743200" cy="2746094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914400" y="3463756"/>
              <a:ext cx="2743200" cy="2746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14400" y="3528252"/>
              <a:ext cx="2743200" cy="2400657"/>
              <a:chOff x="4724398" y="1628582"/>
              <a:chExt cx="2743202" cy="240065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24399" y="1628582"/>
                <a:ext cx="2743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Сервис</a:t>
                </a:r>
              </a:p>
              <a:p>
                <a:pPr algn="ctr"/>
                <a:r>
                  <a:rPr lang="ru-RU" dirty="0" smtClean="0"/>
                  <a:t>данных пользователей</a:t>
                </a:r>
                <a:endParaRPr lang="ru-RU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24398" y="2274913"/>
                <a:ext cx="27432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Хранит подробную информацию о пользователях организации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Используется одной организацией</a:t>
                </a:r>
                <a:endParaRPr lang="ru-RU" dirty="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Архитектура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713801" y="5263909"/>
            <a:ext cx="2435860" cy="1366519"/>
            <a:chOff x="3713801" y="5263909"/>
            <a:chExt cx="2435860" cy="1366519"/>
          </a:xfrm>
        </p:grpSpPr>
        <p:pic>
          <p:nvPicPr>
            <p:cNvPr id="31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/>
          <p:cNvGrpSpPr/>
          <p:nvPr/>
        </p:nvGrpSpPr>
        <p:grpSpPr>
          <a:xfrm>
            <a:off x="4272986" y="2801536"/>
            <a:ext cx="451412" cy="363304"/>
            <a:chOff x="4272985" y="2759867"/>
            <a:chExt cx="463461" cy="484632"/>
          </a:xfrm>
        </p:grpSpPr>
        <p:sp>
          <p:nvSpPr>
            <p:cNvPr id="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/>
          <p:cNvGrpSpPr/>
          <p:nvPr/>
        </p:nvGrpSpPr>
        <p:grpSpPr>
          <a:xfrm flipH="1">
            <a:off x="7467600" y="2798288"/>
            <a:ext cx="451412" cy="363304"/>
            <a:chOff x="4272985" y="2759867"/>
            <a:chExt cx="463461" cy="484632"/>
          </a:xfrm>
        </p:grpSpPr>
        <p:sp>
          <p:nvSpPr>
            <p:cNvPr id="36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" name="Группа 37"/>
          <p:cNvGrpSpPr/>
          <p:nvPr/>
        </p:nvGrpSpPr>
        <p:grpSpPr>
          <a:xfrm rot="16200000" flipH="1" flipV="1">
            <a:off x="5706417" y="4462553"/>
            <a:ext cx="790669" cy="636344"/>
            <a:chOff x="4272985" y="2759867"/>
            <a:chExt cx="463461" cy="484632"/>
          </a:xfrm>
        </p:grpSpPr>
        <p:sp>
          <p:nvSpPr>
            <p:cNvPr id="39" name="Двойная стрелка влево/вправо 5"/>
            <p:cNvSpPr/>
            <p:nvPr/>
          </p:nvSpPr>
          <p:spPr>
            <a:xfrm>
              <a:off x="4272985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Двойная стрелка влево/вправо 5"/>
            <p:cNvSpPr/>
            <p:nvPr/>
          </p:nvSpPr>
          <p:spPr>
            <a:xfrm flipH="1" flipV="1">
              <a:off x="4420304" y="2759867"/>
              <a:ext cx="316142" cy="484632"/>
            </a:xfrm>
            <a:custGeom>
              <a:avLst/>
              <a:gdLst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316142 w 451412"/>
                <a:gd name="connsiteY4" fmla="*/ 0 h 484632"/>
                <a:gd name="connsiteX5" fmla="*/ 451412 w 451412"/>
                <a:gd name="connsiteY5" fmla="*/ 242316 h 484632"/>
                <a:gd name="connsiteX6" fmla="*/ 316142 w 451412"/>
                <a:gd name="connsiteY6" fmla="*/ 484632 h 484632"/>
                <a:gd name="connsiteX7" fmla="*/ 316142 w 451412"/>
                <a:gd name="connsiteY7" fmla="*/ 394197 h 484632"/>
                <a:gd name="connsiteX8" fmla="*/ 135270 w 451412"/>
                <a:gd name="connsiteY8" fmla="*/ 394197 h 484632"/>
                <a:gd name="connsiteX9" fmla="*/ 135270 w 451412"/>
                <a:gd name="connsiteY9" fmla="*/ 484632 h 484632"/>
                <a:gd name="connsiteX10" fmla="*/ 0 w 451412"/>
                <a:gd name="connsiteY10" fmla="*/ 242316 h 484632"/>
                <a:gd name="connsiteX0" fmla="*/ 0 w 451412"/>
                <a:gd name="connsiteY0" fmla="*/ 242316 h 484632"/>
                <a:gd name="connsiteX1" fmla="*/ 135270 w 451412"/>
                <a:gd name="connsiteY1" fmla="*/ 0 h 484632"/>
                <a:gd name="connsiteX2" fmla="*/ 135270 w 451412"/>
                <a:gd name="connsiteY2" fmla="*/ 90435 h 484632"/>
                <a:gd name="connsiteX3" fmla="*/ 316142 w 451412"/>
                <a:gd name="connsiteY3" fmla="*/ 90435 h 484632"/>
                <a:gd name="connsiteX4" fmla="*/ 451412 w 451412"/>
                <a:gd name="connsiteY4" fmla="*/ 242316 h 484632"/>
                <a:gd name="connsiteX5" fmla="*/ 316142 w 451412"/>
                <a:gd name="connsiteY5" fmla="*/ 484632 h 484632"/>
                <a:gd name="connsiteX6" fmla="*/ 316142 w 451412"/>
                <a:gd name="connsiteY6" fmla="*/ 394197 h 484632"/>
                <a:gd name="connsiteX7" fmla="*/ 135270 w 451412"/>
                <a:gd name="connsiteY7" fmla="*/ 394197 h 484632"/>
                <a:gd name="connsiteX8" fmla="*/ 135270 w 451412"/>
                <a:gd name="connsiteY8" fmla="*/ 484632 h 484632"/>
                <a:gd name="connsiteX9" fmla="*/ 0 w 451412"/>
                <a:gd name="connsiteY9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484632 h 484632"/>
                <a:gd name="connsiteX5" fmla="*/ 316142 w 316142"/>
                <a:gd name="connsiteY5" fmla="*/ 394197 h 484632"/>
                <a:gd name="connsiteX6" fmla="*/ 135270 w 316142"/>
                <a:gd name="connsiteY6" fmla="*/ 394197 h 484632"/>
                <a:gd name="connsiteX7" fmla="*/ 135270 w 316142"/>
                <a:gd name="connsiteY7" fmla="*/ 484632 h 484632"/>
                <a:gd name="connsiteX8" fmla="*/ 0 w 316142"/>
                <a:gd name="connsiteY8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90435 h 484632"/>
                <a:gd name="connsiteX4" fmla="*/ 316142 w 316142"/>
                <a:gd name="connsiteY4" fmla="*/ 394197 h 484632"/>
                <a:gd name="connsiteX5" fmla="*/ 135270 w 316142"/>
                <a:gd name="connsiteY5" fmla="*/ 394197 h 484632"/>
                <a:gd name="connsiteX6" fmla="*/ 135270 w 316142"/>
                <a:gd name="connsiteY6" fmla="*/ 484632 h 484632"/>
                <a:gd name="connsiteX7" fmla="*/ 0 w 316142"/>
                <a:gd name="connsiteY7" fmla="*/ 242316 h 484632"/>
                <a:gd name="connsiteX0" fmla="*/ 0 w 316142"/>
                <a:gd name="connsiteY0" fmla="*/ 242316 h 484632"/>
                <a:gd name="connsiteX1" fmla="*/ 135270 w 316142"/>
                <a:gd name="connsiteY1" fmla="*/ 0 h 484632"/>
                <a:gd name="connsiteX2" fmla="*/ 135270 w 316142"/>
                <a:gd name="connsiteY2" fmla="*/ 90435 h 484632"/>
                <a:gd name="connsiteX3" fmla="*/ 316142 w 316142"/>
                <a:gd name="connsiteY3" fmla="*/ 394197 h 484632"/>
                <a:gd name="connsiteX4" fmla="*/ 135270 w 316142"/>
                <a:gd name="connsiteY4" fmla="*/ 394197 h 484632"/>
                <a:gd name="connsiteX5" fmla="*/ 135270 w 316142"/>
                <a:gd name="connsiteY5" fmla="*/ 484632 h 484632"/>
                <a:gd name="connsiteX6" fmla="*/ 0 w 316142"/>
                <a:gd name="connsiteY6" fmla="*/ 242316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142" h="484632">
                  <a:moveTo>
                    <a:pt x="0" y="242316"/>
                  </a:moveTo>
                  <a:lnTo>
                    <a:pt x="135270" y="0"/>
                  </a:lnTo>
                  <a:lnTo>
                    <a:pt x="135270" y="90435"/>
                  </a:lnTo>
                  <a:lnTo>
                    <a:pt x="316142" y="394197"/>
                  </a:lnTo>
                  <a:lnTo>
                    <a:pt x="135270" y="394197"/>
                  </a:lnTo>
                  <a:lnTo>
                    <a:pt x="135270" y="484632"/>
                  </a:lnTo>
                  <a:lnTo>
                    <a:pt x="0" y="24231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588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8941" y="1167563"/>
            <a:ext cx="379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кредитной истории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 smtClean="0"/>
              <a:t>4</a:t>
            </a:r>
            <a:r>
              <a:rPr lang="ru-RU" dirty="0" smtClean="0"/>
              <a:t>-мя 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Пользователи сервиса кредитной истории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Займы, взятые пользователями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Платежи по займам</a:t>
            </a:r>
            <a:endParaRPr lang="en-US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21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 err="1" smtClean="0"/>
              <a:t>userId</a:t>
            </a:r>
            <a:r>
              <a:rPr lang="en-US" dirty="0" smtClean="0"/>
              <a:t>=&lt;</a:t>
            </a:r>
            <a:r>
              <a:rPr lang="ru-RU" dirty="0" err="1" smtClean="0"/>
              <a:t>уникальный_идентификатор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16200000" flipH="1">
            <a:off x="10011292" y="2992781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723722" y="3080456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кредитах и </a:t>
            </a:r>
            <a:r>
              <a:rPr lang="ru-RU" dirty="0" smtClean="0"/>
              <a:t>платежах</a:t>
            </a:r>
            <a:r>
              <a:rPr lang="en-US" dirty="0" smtClean="0"/>
              <a:t>:</a:t>
            </a:r>
            <a:endParaRPr lang="ru-RU" dirty="0" smtClean="0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858436" y="3449788"/>
            <a:ext cx="4077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creditsAndPayments</a:t>
            </a:r>
            <a:r>
              <a:rPr lang="en-US" dirty="0" smtClean="0"/>
              <a:t>:[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[{}, {}, …]},</a:t>
            </a:r>
          </a:p>
          <a:p>
            <a:r>
              <a:rPr lang="en-US" dirty="0"/>
              <a:t> </a:t>
            </a:r>
            <a:r>
              <a:rPr lang="en-US" dirty="0" smtClean="0"/>
              <a:t>      {credit: {}, payments: […]},</a:t>
            </a:r>
          </a:p>
          <a:p>
            <a:r>
              <a:rPr lang="en-US" dirty="0"/>
              <a:t> </a:t>
            </a:r>
            <a:r>
              <a:rPr lang="en-US" dirty="0" smtClean="0"/>
              <a:t>      …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]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244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3595" y="1167563"/>
            <a:ext cx="428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</a:t>
            </a:r>
            <a:r>
              <a:rPr lang="ru-RU" sz="2400" b="1" dirty="0" smtClean="0"/>
              <a:t>данных пользователей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2794" y="1629228"/>
            <a:ext cx="34820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 с </a:t>
            </a:r>
            <a:r>
              <a:rPr lang="ru-RU" sz="2400" dirty="0"/>
              <a:t>3</a:t>
            </a:r>
            <a:r>
              <a:rPr lang="ru-RU" dirty="0" smtClean="0"/>
              <a:t>-мя </a:t>
            </a:r>
            <a:r>
              <a:rPr lang="ru-RU" dirty="0" smtClean="0"/>
              <a:t>таблицами: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Информация о пользователях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Parents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Установка связи родитель-ребёнок между пользователями</a:t>
            </a:r>
            <a:endParaRPr lang="ru-RU" dirty="0" smtClean="0"/>
          </a:p>
        </p:txBody>
      </p:sp>
      <p:pic>
        <p:nvPicPr>
          <p:cNvPr id="2052" name="Picture 4" descr="Database Tab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22" y="4190315"/>
            <a:ext cx="1458131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723722" y="2179901"/>
            <a:ext cx="4114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?</a:t>
            </a:r>
            <a:r>
              <a:rPr lang="en-US" i="1" dirty="0"/>
              <a:t>i</a:t>
            </a:r>
            <a:r>
              <a:rPr lang="en-US" i="1" dirty="0" smtClean="0"/>
              <a:t>d</a:t>
            </a:r>
            <a:r>
              <a:rPr lang="en-US" dirty="0" smtClean="0"/>
              <a:t>=&lt;</a:t>
            </a:r>
            <a:r>
              <a:rPr lang="ru-RU" dirty="0" err="1" smtClean="0"/>
              <a:t>идентификатор_пользователя</a:t>
            </a:r>
            <a:r>
              <a:rPr lang="en-US" dirty="0" smtClean="0"/>
              <a:t>&gt;&amp;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findRelatives</a:t>
            </a:r>
            <a:r>
              <a:rPr lang="en-US" dirty="0" smtClean="0"/>
              <a:t>=</a:t>
            </a:r>
            <a:r>
              <a:rPr lang="ru-RU" dirty="0" smtClean="0"/>
              <a:t>1</a:t>
            </a:r>
            <a:r>
              <a:rPr lang="en-US" dirty="0" smtClean="0"/>
              <a:t>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723722" y="3311283"/>
            <a:ext cx="42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ИЛИ</a:t>
            </a:r>
            <a:endParaRPr lang="ru-RU" dirty="0" smtClean="0"/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4583843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3610388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?surname=&lt;</a:t>
            </a:r>
            <a:r>
              <a:rPr lang="ru-RU" dirty="0" smtClean="0"/>
              <a:t>Ф</a:t>
            </a:r>
            <a:r>
              <a:rPr lang="en-US" dirty="0" smtClean="0"/>
              <a:t>&gt;</a:t>
            </a:r>
            <a:r>
              <a:rPr lang="en-US" dirty="0" smtClean="0"/>
              <a:t>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&gt;&amp;patronymic=&lt;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4532321"/>
            <a:ext cx="421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</a:t>
            </a:r>
            <a:r>
              <a:rPr lang="ru-RU" dirty="0" smtClean="0"/>
              <a:t>пользователе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с указанием</a:t>
            </a:r>
            <a:r>
              <a:rPr lang="ru-RU" dirty="0" smtClean="0"/>
              <a:t> родственных связей)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30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3590" y="1167563"/>
            <a:ext cx="428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Сервис данных пользователей</a:t>
            </a:r>
            <a:endParaRPr lang="ru-RU" sz="2400" b="1" dirty="0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638800" y="5943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30976" y="1611073"/>
            <a:ext cx="282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Уточняющая информация</a:t>
            </a:r>
            <a:endParaRPr lang="ru-R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9785" y="2090893"/>
            <a:ext cx="502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паспорта: </a:t>
            </a:r>
            <a:r>
              <a:rPr lang="en-US" dirty="0" err="1" smtClean="0"/>
              <a:t>passportNumber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Номер водительского удостоверения: </a:t>
            </a:r>
            <a:r>
              <a:rPr lang="en-US" dirty="0" err="1" smtClean="0"/>
              <a:t>driverID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Идентификатор налогоплательщика: </a:t>
            </a:r>
            <a:r>
              <a:rPr lang="en-US" dirty="0" err="1" smtClean="0"/>
              <a:t>taxID</a:t>
            </a:r>
            <a:endParaRPr lang="ru-RU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457569" y="1629228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Отправляемый </a:t>
            </a:r>
            <a:r>
              <a:rPr lang="en-US" b="1" dirty="0" smtClean="0"/>
              <a:t>JSON: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76060" y="2090893"/>
            <a:ext cx="4086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userAndRelatives</a:t>
            </a:r>
            <a:r>
              <a:rPr lang="en-US" dirty="0" smtClean="0"/>
              <a:t>:{</a:t>
            </a:r>
          </a:p>
          <a:p>
            <a:r>
              <a:rPr lang="en-US" dirty="0"/>
              <a:t> </a:t>
            </a:r>
            <a:r>
              <a:rPr lang="en-US" dirty="0" smtClean="0"/>
              <a:t>      user: {USER},</a:t>
            </a:r>
          </a:p>
          <a:p>
            <a:r>
              <a:rPr lang="en-US" dirty="0"/>
              <a:t> </a:t>
            </a:r>
            <a:r>
              <a:rPr lang="en-US" dirty="0" smtClean="0"/>
              <a:t>      parents: [{USER}, {USER}],</a:t>
            </a:r>
          </a:p>
          <a:p>
            <a:r>
              <a:rPr lang="en-US" dirty="0"/>
              <a:t> </a:t>
            </a:r>
            <a:r>
              <a:rPr lang="en-US" dirty="0" smtClean="0"/>
              <a:t>      children: [{USER}, {USER}]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USER = {</a:t>
            </a:r>
          </a:p>
          <a:p>
            <a:r>
              <a:rPr lang="en-US" dirty="0"/>
              <a:t> </a:t>
            </a:r>
            <a:r>
              <a:rPr lang="en-US" dirty="0" smtClean="0"/>
              <a:t>  id: &lt;&gt;, </a:t>
            </a:r>
            <a:r>
              <a:rPr lang="en-US" dirty="0" err="1" smtClean="0"/>
              <a:t>creditServiceId</a:t>
            </a:r>
            <a:r>
              <a:rPr lang="en-US" dirty="0" smtClean="0"/>
              <a:t>: &lt;&gt;,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firstname</a:t>
            </a:r>
            <a:r>
              <a:rPr lang="en-US" dirty="0" smtClean="0"/>
              <a:t>: &lt;&gt;, surname: &lt;&gt;, …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799420" y="3106556"/>
            <a:ext cx="248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Контрольное значение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29784" y="3568221"/>
            <a:ext cx="5023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SHA-256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секретное значение</a:t>
            </a:r>
          </a:p>
          <a:p>
            <a:pPr algn="ctr"/>
            <a:r>
              <a:rPr lang="ru-RU" sz="1600" dirty="0" smtClean="0"/>
              <a:t>(знает отправитель и получатель)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+</a:t>
            </a:r>
            <a:br>
              <a:rPr lang="ru-RU" dirty="0" smtClean="0"/>
            </a:br>
            <a:r>
              <a:rPr lang="ru-RU" sz="2400" dirty="0" smtClean="0"/>
              <a:t>текущая дата</a:t>
            </a:r>
          </a:p>
        </p:txBody>
      </p:sp>
    </p:spTree>
    <p:extLst>
      <p:ext uri="{BB962C8B-B14F-4D97-AF65-F5344CB8AC3E}">
        <p14:creationId xmlns:p14="http://schemas.microsoft.com/office/powerpoint/2010/main" val="38943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1529785" y="1167563"/>
            <a:ext cx="9132429" cy="448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1" y="151900"/>
            <a:ext cx="103631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 smtClean="0"/>
              <a:t>Устройство сервисов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8031" y="1167563"/>
            <a:ext cx="369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Сервис </a:t>
            </a:r>
            <a:r>
              <a:rPr lang="ru-RU" sz="2400" b="1" dirty="0" smtClean="0"/>
              <a:t>основного доступа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50765" y="1739716"/>
            <a:ext cx="348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 имеет доступа к БД</a:t>
            </a:r>
            <a:endParaRPr lang="ru-RU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723722" y="1739716"/>
            <a:ext cx="223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запрос</a:t>
            </a:r>
            <a:r>
              <a:rPr lang="ru-RU" dirty="0"/>
              <a:t>ы</a:t>
            </a:r>
            <a:r>
              <a:rPr lang="ru-RU" dirty="0" smtClean="0"/>
              <a:t>:</a:t>
            </a:r>
          </a:p>
        </p:txBody>
      </p:sp>
      <p:sp>
        <p:nvSpPr>
          <p:cNvPr id="16" name="Двойная стрелка влево/вправо 5"/>
          <p:cNvSpPr/>
          <p:nvPr/>
        </p:nvSpPr>
        <p:spPr>
          <a:xfrm rot="5400000" flipH="1">
            <a:off x="5220554" y="1714112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войная стрелка влево/вправо 5"/>
          <p:cNvSpPr/>
          <p:nvPr/>
        </p:nvSpPr>
        <p:spPr>
          <a:xfrm rot="16200000" flipH="1">
            <a:off x="10011291" y="3150969"/>
            <a:ext cx="461653" cy="544683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142" h="484632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316142" y="394197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5"/>
          <p:cNvSpPr/>
          <p:nvPr/>
        </p:nvSpPr>
        <p:spPr>
          <a:xfrm rot="16200000" flipH="1">
            <a:off x="296419" y="815910"/>
            <a:ext cx="1059550" cy="129149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84" h="114910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725584" y="114910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лево/вправо 5"/>
          <p:cNvSpPr/>
          <p:nvPr/>
        </p:nvSpPr>
        <p:spPr>
          <a:xfrm rot="16200000" flipV="1">
            <a:off x="999209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CREDIT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723722" y="2213635"/>
            <a:ext cx="5164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?surname=&lt;</a:t>
            </a:r>
            <a:r>
              <a:rPr lang="ru-RU" dirty="0" smtClean="0"/>
              <a:t>Ф</a:t>
            </a:r>
            <a:r>
              <a:rPr lang="en-US" dirty="0" smtClean="0"/>
              <a:t>&gt;</a:t>
            </a:r>
            <a:r>
              <a:rPr lang="en-US" dirty="0" smtClean="0"/>
              <a:t>&amp;</a:t>
            </a:r>
            <a:r>
              <a:rPr lang="en-US" i="1" dirty="0" err="1" smtClean="0"/>
              <a:t>firstname</a:t>
            </a:r>
            <a:r>
              <a:rPr lang="en-US" dirty="0"/>
              <a:t>=&lt;</a:t>
            </a:r>
            <a:r>
              <a:rPr lang="ru-RU" dirty="0"/>
              <a:t>И</a:t>
            </a:r>
            <a:r>
              <a:rPr lang="en-US" dirty="0" smtClean="0"/>
              <a:t>&gt;&amp;patronymic=&lt;</a:t>
            </a:r>
            <a:r>
              <a:rPr lang="ru-RU" dirty="0" smtClean="0"/>
              <a:t>О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уточняющая инфо-</a:t>
            </a:r>
            <a:r>
              <a:rPr lang="ru-RU" dirty="0" err="1" smtClean="0"/>
              <a:t>ия</a:t>
            </a:r>
            <a:r>
              <a:rPr lang="en-US" dirty="0" smtClean="0"/>
              <a:t>&gt;</a:t>
            </a:r>
            <a:r>
              <a:rPr lang="ru-RU" dirty="0" smtClean="0"/>
              <a:t>=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&gt;&amp;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err="1" smtClean="0"/>
              <a:t>controlValue</a:t>
            </a:r>
            <a:r>
              <a:rPr lang="en-US" dirty="0" smtClean="0"/>
              <a:t>=&lt;</a:t>
            </a:r>
            <a:r>
              <a:rPr lang="ru-RU" dirty="0" err="1" smtClean="0"/>
              <a:t>контрольное_значение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723722" y="3099447"/>
            <a:ext cx="421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JSON </a:t>
            </a:r>
            <a:r>
              <a:rPr lang="ru-RU" dirty="0" smtClean="0"/>
              <a:t>с данными о </a:t>
            </a:r>
            <a:r>
              <a:rPr lang="ru-RU" dirty="0" smtClean="0"/>
              <a:t>пользователе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с указанием</a:t>
            </a:r>
            <a:r>
              <a:rPr lang="ru-RU" dirty="0" smtClean="0"/>
              <a:t> родственных связей) и всех кредитах пользователя (с платежами)</a:t>
            </a:r>
            <a:endParaRPr lang="ru-RU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2972475" y="2127664"/>
            <a:ext cx="638634" cy="638634"/>
            <a:chOff x="2611225" y="1885433"/>
            <a:chExt cx="775953" cy="775953"/>
          </a:xfrm>
        </p:grpSpPr>
        <p:pic>
          <p:nvPicPr>
            <p:cNvPr id="2052" name="Picture 4" descr="Database Table Icons - Download Free Vector Icons | Noun Projec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211" y="1919252"/>
              <a:ext cx="707979" cy="707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Знак запрета 2"/>
            <p:cNvSpPr/>
            <p:nvPr/>
          </p:nvSpPr>
          <p:spPr>
            <a:xfrm>
              <a:off x="2611225" y="1885433"/>
              <a:ext cx="775953" cy="775953"/>
            </a:xfrm>
            <a:prstGeom prst="noSmoking">
              <a:avLst>
                <a:gd name="adj" fmla="val 872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58413" y="2766298"/>
            <a:ext cx="3482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Известная информация: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IP</a:t>
            </a:r>
            <a:r>
              <a:rPr lang="ru-RU" dirty="0" smtClean="0"/>
              <a:t>-адреса сервисов кредитной истории и данных о польз-</a:t>
            </a:r>
            <a:r>
              <a:rPr lang="ru-RU" dirty="0" err="1" smtClean="0"/>
              <a:t>ях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Секретные фразы для вычисления контрольных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Модели данных, совпадающие с таковыми у других сервисов</a:t>
            </a:r>
            <a:endParaRPr lang="ru-RU" dirty="0" smtClean="0"/>
          </a:p>
        </p:txBody>
      </p:sp>
      <p:sp>
        <p:nvSpPr>
          <p:cNvPr id="22" name="Двойная стрелка влево/вправо 5"/>
          <p:cNvSpPr/>
          <p:nvPr/>
        </p:nvSpPr>
        <p:spPr>
          <a:xfrm rot="5400000">
            <a:off x="10838935" y="815909"/>
            <a:ext cx="1059550" cy="1291490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725582"/>
              <a:gd name="connsiteY0" fmla="*/ 242316 h 1178043"/>
              <a:gd name="connsiteX1" fmla="*/ 135270 w 725582"/>
              <a:gd name="connsiteY1" fmla="*/ 0 h 1178043"/>
              <a:gd name="connsiteX2" fmla="*/ 135270 w 725582"/>
              <a:gd name="connsiteY2" fmla="*/ 90435 h 1178043"/>
              <a:gd name="connsiteX3" fmla="*/ 725582 w 725582"/>
              <a:gd name="connsiteY3" fmla="*/ 1178043 h 1178043"/>
              <a:gd name="connsiteX4" fmla="*/ 135270 w 725582"/>
              <a:gd name="connsiteY4" fmla="*/ 394197 h 1178043"/>
              <a:gd name="connsiteX5" fmla="*/ 135270 w 725582"/>
              <a:gd name="connsiteY5" fmla="*/ 484632 h 1178043"/>
              <a:gd name="connsiteX6" fmla="*/ 0 w 725582"/>
              <a:gd name="connsiteY6" fmla="*/ 242316 h 1178043"/>
              <a:gd name="connsiteX0" fmla="*/ 0 w 725584"/>
              <a:gd name="connsiteY0" fmla="*/ 242316 h 1158750"/>
              <a:gd name="connsiteX1" fmla="*/ 135270 w 725584"/>
              <a:gd name="connsiteY1" fmla="*/ 0 h 1158750"/>
              <a:gd name="connsiteX2" fmla="*/ 135270 w 725584"/>
              <a:gd name="connsiteY2" fmla="*/ 90435 h 1158750"/>
              <a:gd name="connsiteX3" fmla="*/ 725584 w 725584"/>
              <a:gd name="connsiteY3" fmla="*/ 1158750 h 1158750"/>
              <a:gd name="connsiteX4" fmla="*/ 135270 w 725584"/>
              <a:gd name="connsiteY4" fmla="*/ 394197 h 1158750"/>
              <a:gd name="connsiteX5" fmla="*/ 135270 w 725584"/>
              <a:gd name="connsiteY5" fmla="*/ 484632 h 1158750"/>
              <a:gd name="connsiteX6" fmla="*/ 0 w 725584"/>
              <a:gd name="connsiteY6" fmla="*/ 242316 h 1158750"/>
              <a:gd name="connsiteX0" fmla="*/ 0 w 725584"/>
              <a:gd name="connsiteY0" fmla="*/ 242316 h 1149103"/>
              <a:gd name="connsiteX1" fmla="*/ 135270 w 725584"/>
              <a:gd name="connsiteY1" fmla="*/ 0 h 1149103"/>
              <a:gd name="connsiteX2" fmla="*/ 135270 w 725584"/>
              <a:gd name="connsiteY2" fmla="*/ 90435 h 1149103"/>
              <a:gd name="connsiteX3" fmla="*/ 725584 w 725584"/>
              <a:gd name="connsiteY3" fmla="*/ 1149103 h 1149103"/>
              <a:gd name="connsiteX4" fmla="*/ 135270 w 725584"/>
              <a:gd name="connsiteY4" fmla="*/ 394197 h 1149103"/>
              <a:gd name="connsiteX5" fmla="*/ 135270 w 725584"/>
              <a:gd name="connsiteY5" fmla="*/ 484632 h 1149103"/>
              <a:gd name="connsiteX6" fmla="*/ 0 w 725584"/>
              <a:gd name="connsiteY6" fmla="*/ 242316 h 11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5584" h="114910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725584" y="114910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5"/>
          <p:cNvSpPr/>
          <p:nvPr/>
        </p:nvSpPr>
        <p:spPr>
          <a:xfrm rot="16200000" flipH="1">
            <a:off x="4777664" y="5631104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5"/>
          <p:cNvSpPr/>
          <p:nvPr/>
        </p:nvSpPr>
        <p:spPr>
          <a:xfrm flipV="1">
            <a:off x="6576060" y="5662020"/>
            <a:ext cx="805023" cy="871529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775443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775443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/>
          <p:cNvGrpSpPr/>
          <p:nvPr/>
        </p:nvGrpSpPr>
        <p:grpSpPr>
          <a:xfrm>
            <a:off x="5423839" y="5958723"/>
            <a:ext cx="1344319" cy="754164"/>
            <a:chOff x="3713801" y="5263909"/>
            <a:chExt cx="2435860" cy="1366519"/>
          </a:xfrm>
        </p:grpSpPr>
        <p:pic>
          <p:nvPicPr>
            <p:cNvPr id="34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3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471" y="5263909"/>
              <a:ext cx="1366519" cy="136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Иконка «Пользователь» — скачай бесплатно PNG и векторе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801" y="5397258"/>
              <a:ext cx="1217930" cy="1217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Двойная стрелка влево/вправо 5"/>
          <p:cNvSpPr/>
          <p:nvPr/>
        </p:nvSpPr>
        <p:spPr>
          <a:xfrm rot="5400000" flipH="1" flipV="1">
            <a:off x="10387768" y="272725"/>
            <a:ext cx="805023" cy="946945"/>
          </a:xfrm>
          <a:custGeom>
            <a:avLst/>
            <a:gdLst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316142 w 451412"/>
              <a:gd name="connsiteY4" fmla="*/ 0 h 484632"/>
              <a:gd name="connsiteX5" fmla="*/ 451412 w 451412"/>
              <a:gd name="connsiteY5" fmla="*/ 242316 h 484632"/>
              <a:gd name="connsiteX6" fmla="*/ 316142 w 451412"/>
              <a:gd name="connsiteY6" fmla="*/ 484632 h 484632"/>
              <a:gd name="connsiteX7" fmla="*/ 316142 w 451412"/>
              <a:gd name="connsiteY7" fmla="*/ 394197 h 484632"/>
              <a:gd name="connsiteX8" fmla="*/ 135270 w 451412"/>
              <a:gd name="connsiteY8" fmla="*/ 394197 h 484632"/>
              <a:gd name="connsiteX9" fmla="*/ 135270 w 451412"/>
              <a:gd name="connsiteY9" fmla="*/ 484632 h 484632"/>
              <a:gd name="connsiteX10" fmla="*/ 0 w 451412"/>
              <a:gd name="connsiteY10" fmla="*/ 242316 h 484632"/>
              <a:gd name="connsiteX0" fmla="*/ 0 w 451412"/>
              <a:gd name="connsiteY0" fmla="*/ 242316 h 484632"/>
              <a:gd name="connsiteX1" fmla="*/ 135270 w 451412"/>
              <a:gd name="connsiteY1" fmla="*/ 0 h 484632"/>
              <a:gd name="connsiteX2" fmla="*/ 135270 w 451412"/>
              <a:gd name="connsiteY2" fmla="*/ 90435 h 484632"/>
              <a:gd name="connsiteX3" fmla="*/ 316142 w 451412"/>
              <a:gd name="connsiteY3" fmla="*/ 90435 h 484632"/>
              <a:gd name="connsiteX4" fmla="*/ 451412 w 451412"/>
              <a:gd name="connsiteY4" fmla="*/ 242316 h 484632"/>
              <a:gd name="connsiteX5" fmla="*/ 316142 w 451412"/>
              <a:gd name="connsiteY5" fmla="*/ 484632 h 484632"/>
              <a:gd name="connsiteX6" fmla="*/ 316142 w 451412"/>
              <a:gd name="connsiteY6" fmla="*/ 394197 h 484632"/>
              <a:gd name="connsiteX7" fmla="*/ 135270 w 451412"/>
              <a:gd name="connsiteY7" fmla="*/ 394197 h 484632"/>
              <a:gd name="connsiteX8" fmla="*/ 135270 w 451412"/>
              <a:gd name="connsiteY8" fmla="*/ 484632 h 484632"/>
              <a:gd name="connsiteX9" fmla="*/ 0 w 451412"/>
              <a:gd name="connsiteY9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484632 h 484632"/>
              <a:gd name="connsiteX5" fmla="*/ 316142 w 316142"/>
              <a:gd name="connsiteY5" fmla="*/ 394197 h 484632"/>
              <a:gd name="connsiteX6" fmla="*/ 135270 w 316142"/>
              <a:gd name="connsiteY6" fmla="*/ 394197 h 484632"/>
              <a:gd name="connsiteX7" fmla="*/ 135270 w 316142"/>
              <a:gd name="connsiteY7" fmla="*/ 484632 h 484632"/>
              <a:gd name="connsiteX8" fmla="*/ 0 w 316142"/>
              <a:gd name="connsiteY8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90435 h 484632"/>
              <a:gd name="connsiteX4" fmla="*/ 316142 w 316142"/>
              <a:gd name="connsiteY4" fmla="*/ 394197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135270 w 316142"/>
              <a:gd name="connsiteY4" fmla="*/ 394197 h 484632"/>
              <a:gd name="connsiteX5" fmla="*/ 135270 w 316142"/>
              <a:gd name="connsiteY5" fmla="*/ 484632 h 484632"/>
              <a:gd name="connsiteX6" fmla="*/ 0 w 316142"/>
              <a:gd name="connsiteY6" fmla="*/ 242316 h 484632"/>
              <a:gd name="connsiteX0" fmla="*/ 0 w 316142"/>
              <a:gd name="connsiteY0" fmla="*/ 242316 h 484632"/>
              <a:gd name="connsiteX1" fmla="*/ 135270 w 316142"/>
              <a:gd name="connsiteY1" fmla="*/ 0 h 484632"/>
              <a:gd name="connsiteX2" fmla="*/ 135270 w 316142"/>
              <a:gd name="connsiteY2" fmla="*/ 90435 h 484632"/>
              <a:gd name="connsiteX3" fmla="*/ 316142 w 316142"/>
              <a:gd name="connsiteY3" fmla="*/ 394197 h 484632"/>
              <a:gd name="connsiteX4" fmla="*/ 251236 w 316142"/>
              <a:gd name="connsiteY4" fmla="*/ 392379 h 484632"/>
              <a:gd name="connsiteX5" fmla="*/ 135270 w 316142"/>
              <a:gd name="connsiteY5" fmla="*/ 394197 h 484632"/>
              <a:gd name="connsiteX6" fmla="*/ 135270 w 316142"/>
              <a:gd name="connsiteY6" fmla="*/ 484632 h 484632"/>
              <a:gd name="connsiteX7" fmla="*/ 0 w 316142"/>
              <a:gd name="connsiteY7" fmla="*/ 242316 h 484632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316142 w 543456"/>
              <a:gd name="connsiteY3" fmla="*/ 394197 h 795783"/>
              <a:gd name="connsiteX4" fmla="*/ 543456 w 543456"/>
              <a:gd name="connsiteY4" fmla="*/ 795783 h 795783"/>
              <a:gd name="connsiteX5" fmla="*/ 135270 w 543456"/>
              <a:gd name="connsiteY5" fmla="*/ 394197 h 795783"/>
              <a:gd name="connsiteX6" fmla="*/ 135270 w 543456"/>
              <a:gd name="connsiteY6" fmla="*/ 484632 h 795783"/>
              <a:gd name="connsiteX7" fmla="*/ 0 w 543456"/>
              <a:gd name="connsiteY7" fmla="*/ 242316 h 795783"/>
              <a:gd name="connsiteX0" fmla="*/ 0 w 543456"/>
              <a:gd name="connsiteY0" fmla="*/ 242316 h 795783"/>
              <a:gd name="connsiteX1" fmla="*/ 135270 w 543456"/>
              <a:gd name="connsiteY1" fmla="*/ 0 h 795783"/>
              <a:gd name="connsiteX2" fmla="*/ 135270 w 543456"/>
              <a:gd name="connsiteY2" fmla="*/ 90435 h 795783"/>
              <a:gd name="connsiteX3" fmla="*/ 543456 w 543456"/>
              <a:gd name="connsiteY3" fmla="*/ 795783 h 795783"/>
              <a:gd name="connsiteX4" fmla="*/ 135270 w 543456"/>
              <a:gd name="connsiteY4" fmla="*/ 394197 h 795783"/>
              <a:gd name="connsiteX5" fmla="*/ 135270 w 543456"/>
              <a:gd name="connsiteY5" fmla="*/ 484632 h 795783"/>
              <a:gd name="connsiteX6" fmla="*/ 0 w 543456"/>
              <a:gd name="connsiteY6" fmla="*/ 242316 h 795783"/>
              <a:gd name="connsiteX0" fmla="*/ 0 w 551283"/>
              <a:gd name="connsiteY0" fmla="*/ 242316 h 789003"/>
              <a:gd name="connsiteX1" fmla="*/ 135270 w 551283"/>
              <a:gd name="connsiteY1" fmla="*/ 0 h 789003"/>
              <a:gd name="connsiteX2" fmla="*/ 135270 w 551283"/>
              <a:gd name="connsiteY2" fmla="*/ 90435 h 789003"/>
              <a:gd name="connsiteX3" fmla="*/ 551283 w 551283"/>
              <a:gd name="connsiteY3" fmla="*/ 789003 h 789003"/>
              <a:gd name="connsiteX4" fmla="*/ 135270 w 551283"/>
              <a:gd name="connsiteY4" fmla="*/ 394197 h 789003"/>
              <a:gd name="connsiteX5" fmla="*/ 135270 w 551283"/>
              <a:gd name="connsiteY5" fmla="*/ 484632 h 789003"/>
              <a:gd name="connsiteX6" fmla="*/ 0 w 551283"/>
              <a:gd name="connsiteY6" fmla="*/ 242316 h 789003"/>
              <a:gd name="connsiteX0" fmla="*/ 0 w 551283"/>
              <a:gd name="connsiteY0" fmla="*/ 242316 h 775443"/>
              <a:gd name="connsiteX1" fmla="*/ 135270 w 551283"/>
              <a:gd name="connsiteY1" fmla="*/ 0 h 775443"/>
              <a:gd name="connsiteX2" fmla="*/ 135270 w 551283"/>
              <a:gd name="connsiteY2" fmla="*/ 90435 h 775443"/>
              <a:gd name="connsiteX3" fmla="*/ 551283 w 551283"/>
              <a:gd name="connsiteY3" fmla="*/ 775443 h 775443"/>
              <a:gd name="connsiteX4" fmla="*/ 135270 w 551283"/>
              <a:gd name="connsiteY4" fmla="*/ 394197 h 775443"/>
              <a:gd name="connsiteX5" fmla="*/ 135270 w 551283"/>
              <a:gd name="connsiteY5" fmla="*/ 484632 h 775443"/>
              <a:gd name="connsiteX6" fmla="*/ 0 w 551283"/>
              <a:gd name="connsiteY6" fmla="*/ 242316 h 775443"/>
              <a:gd name="connsiteX0" fmla="*/ 0 w 551283"/>
              <a:gd name="connsiteY0" fmla="*/ 242316 h 842544"/>
              <a:gd name="connsiteX1" fmla="*/ 135270 w 551283"/>
              <a:gd name="connsiteY1" fmla="*/ 0 h 842544"/>
              <a:gd name="connsiteX2" fmla="*/ 135270 w 551283"/>
              <a:gd name="connsiteY2" fmla="*/ 90435 h 842544"/>
              <a:gd name="connsiteX3" fmla="*/ 551283 w 551283"/>
              <a:gd name="connsiteY3" fmla="*/ 842544 h 842544"/>
              <a:gd name="connsiteX4" fmla="*/ 135270 w 551283"/>
              <a:gd name="connsiteY4" fmla="*/ 394197 h 842544"/>
              <a:gd name="connsiteX5" fmla="*/ 135270 w 551283"/>
              <a:gd name="connsiteY5" fmla="*/ 484632 h 842544"/>
              <a:gd name="connsiteX6" fmla="*/ 0 w 551283"/>
              <a:gd name="connsiteY6" fmla="*/ 242316 h 84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283" h="842544">
                <a:moveTo>
                  <a:pt x="0" y="242316"/>
                </a:moveTo>
                <a:lnTo>
                  <a:pt x="135270" y="0"/>
                </a:lnTo>
                <a:lnTo>
                  <a:pt x="135270" y="90435"/>
                </a:lnTo>
                <a:lnTo>
                  <a:pt x="551283" y="842544"/>
                </a:lnTo>
                <a:lnTo>
                  <a:pt x="135270" y="394197"/>
                </a:lnTo>
                <a:lnTo>
                  <a:pt x="135270" y="484632"/>
                </a:lnTo>
                <a:lnTo>
                  <a:pt x="0" y="242316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723722" y="3985259"/>
            <a:ext cx="4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userAndRelatives</a:t>
            </a:r>
            <a:r>
              <a:rPr lang="en-US" dirty="0" smtClean="0"/>
              <a:t>: {USER_AND_RELATIVES},</a:t>
            </a:r>
          </a:p>
          <a:p>
            <a:r>
              <a:rPr lang="en-US" dirty="0"/>
              <a:t> </a:t>
            </a:r>
            <a:r>
              <a:rPr lang="en-US" dirty="0" smtClean="0"/>
              <a:t>  credits: {CREDITS_AND_PAYMENTS}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505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552</Words>
  <Application>Microsoft Office PowerPoint</Application>
  <PresentationFormat>Широкоэкранный</PresentationFormat>
  <Paragraphs>160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 Condensed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Азаренко</dc:creator>
  <cp:lastModifiedBy>Сергей Азаренко</cp:lastModifiedBy>
  <cp:revision>34</cp:revision>
  <dcterms:created xsi:type="dcterms:W3CDTF">2021-05-30T18:03:34Z</dcterms:created>
  <dcterms:modified xsi:type="dcterms:W3CDTF">2021-06-09T08:18:17Z</dcterms:modified>
</cp:coreProperties>
</file>