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268" r:id="rId9"/>
    <p:sldId id="269" r:id="rId10"/>
    <p:sldId id="271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7" autoAdjust="0"/>
    <p:restoredTop sz="94660"/>
  </p:normalViewPr>
  <p:slideViewPr>
    <p:cSldViewPr snapToGrid="0">
      <p:cViewPr>
        <p:scale>
          <a:sx n="81" d="100"/>
          <a:sy n="81" d="100"/>
        </p:scale>
        <p:origin x="8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5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33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16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61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7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1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11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7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66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1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629136"/>
            <a:ext cx="9132429" cy="2746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0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00000" y="16317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0594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8941" y="1167563"/>
            <a:ext cx="379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кредитной истории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2794" y="1629228"/>
            <a:ext cx="34820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с </a:t>
            </a:r>
            <a:r>
              <a:rPr lang="ru-RU" sz="2400" dirty="0" smtClean="0"/>
              <a:t>4</a:t>
            </a:r>
            <a:r>
              <a:rPr lang="ru-RU" dirty="0" smtClean="0"/>
              <a:t>-мя таблицами: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Пользователи сервиса кредитной истории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Credits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Займы, взятые пользователями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Платежи по займам</a:t>
            </a:r>
            <a:endParaRPr lang="en-US" dirty="0" smtClean="0"/>
          </a:p>
        </p:txBody>
      </p:sp>
      <p:pic>
        <p:nvPicPr>
          <p:cNvPr id="2052" name="Picture 4" descr="Database Tab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2" y="4190315"/>
            <a:ext cx="1458131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23722" y="2179901"/>
            <a:ext cx="4212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 err="1" smtClean="0"/>
              <a:t>userId</a:t>
            </a:r>
            <a:r>
              <a:rPr lang="en-US" dirty="0" smtClean="0"/>
              <a:t>=&lt;</a:t>
            </a:r>
            <a:r>
              <a:rPr lang="ru-RU" dirty="0" err="1" smtClean="0"/>
              <a:t>уникальный_идентификатор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723722" y="3495949"/>
            <a:ext cx="4423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 err="1" smtClean="0"/>
              <a:t>createUser</a:t>
            </a:r>
            <a:r>
              <a:rPr lang="en-US" dirty="0" smtClean="0"/>
              <a:t>=1</a:t>
            </a:r>
          </a:p>
          <a:p>
            <a:r>
              <a:rPr lang="en-US" dirty="0"/>
              <a:t> </a:t>
            </a:r>
            <a:r>
              <a:rPr lang="en-US" dirty="0" smtClean="0"/>
              <a:t> + JSON </a:t>
            </a:r>
            <a:r>
              <a:rPr lang="ru-RU" dirty="0" smtClean="0"/>
              <a:t>пользователя для создания записи</a:t>
            </a:r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16200000" flipH="1">
            <a:off x="10011292" y="2992781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723722" y="3080456"/>
            <a:ext cx="42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кредитах и платежах</a:t>
            </a:r>
          </a:p>
        </p:txBody>
      </p:sp>
      <p:sp>
        <p:nvSpPr>
          <p:cNvPr id="24" name="Двойная стрелка влево/вправо 5"/>
          <p:cNvSpPr/>
          <p:nvPr/>
        </p:nvSpPr>
        <p:spPr>
          <a:xfrm rot="16200000" flipH="1">
            <a:off x="10011291" y="4456108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5723722" y="4405285"/>
            <a:ext cx="421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идентификатором пользователя</a:t>
            </a:r>
          </a:p>
          <a:p>
            <a:pPr algn="r"/>
            <a:r>
              <a:rPr lang="ru-RU" dirty="0" smtClean="0"/>
              <a:t>(новым или уже имеющимся)</a:t>
            </a:r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81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5" grpId="0"/>
      <p:bldP spid="16" grpId="0" animBg="1"/>
      <p:bldP spid="17" grpId="0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8941" y="1167563"/>
            <a:ext cx="379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кредитной истории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2794" y="1629228"/>
            <a:ext cx="34820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с </a:t>
            </a:r>
            <a:r>
              <a:rPr lang="ru-RU" sz="2400" dirty="0" smtClean="0"/>
              <a:t>4</a:t>
            </a:r>
            <a:r>
              <a:rPr lang="ru-RU" dirty="0" smtClean="0"/>
              <a:t>-мя таблицами: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Пользователи сервиса кредитной истории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Credits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Займы, взятые пользователями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Платежи по займам</a:t>
            </a:r>
            <a:endParaRPr lang="en-US" dirty="0" smtClean="0"/>
          </a:p>
        </p:txBody>
      </p:sp>
      <p:pic>
        <p:nvPicPr>
          <p:cNvPr id="2052" name="Picture 4" descr="Database Tab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2" y="4190315"/>
            <a:ext cx="1458131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23722" y="2179901"/>
            <a:ext cx="4212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 err="1" smtClean="0"/>
              <a:t>userId</a:t>
            </a:r>
            <a:r>
              <a:rPr lang="en-US" dirty="0" smtClean="0"/>
              <a:t>=&lt;</a:t>
            </a:r>
            <a:r>
              <a:rPr lang="ru-RU" dirty="0" err="1" smtClean="0"/>
              <a:t>уникальный_идентификатор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16200000" flipH="1">
            <a:off x="10011292" y="2992781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723722" y="3080456"/>
            <a:ext cx="42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кредитах и </a:t>
            </a:r>
            <a:r>
              <a:rPr lang="ru-RU" dirty="0" smtClean="0"/>
              <a:t>платежах</a:t>
            </a:r>
            <a:r>
              <a:rPr lang="en-US" dirty="0" smtClean="0"/>
              <a:t>:</a:t>
            </a:r>
            <a:endParaRPr lang="ru-RU" dirty="0" smtClean="0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858436" y="3449788"/>
            <a:ext cx="4077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creditsAndPayments</a:t>
            </a:r>
            <a:r>
              <a:rPr lang="en-US" dirty="0" smtClean="0"/>
              <a:t>:[</a:t>
            </a:r>
          </a:p>
          <a:p>
            <a:r>
              <a:rPr lang="en-US" dirty="0"/>
              <a:t> </a:t>
            </a:r>
            <a:r>
              <a:rPr lang="en-US" dirty="0" smtClean="0"/>
              <a:t>      {credit: {}, payments: [{}, {}, …]},</a:t>
            </a:r>
          </a:p>
          <a:p>
            <a:r>
              <a:rPr lang="en-US" dirty="0"/>
              <a:t> </a:t>
            </a:r>
            <a:r>
              <a:rPr lang="en-US" dirty="0" smtClean="0"/>
              <a:t>      {credit: {}, payments: […]},</a:t>
            </a:r>
          </a:p>
          <a:p>
            <a:r>
              <a:rPr lang="en-US" dirty="0"/>
              <a:t> </a:t>
            </a:r>
            <a:r>
              <a:rPr lang="en-US" dirty="0" smtClean="0"/>
              <a:t>      …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]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244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5" grpId="0"/>
      <p:bldP spid="16" grpId="0" animBg="1"/>
      <p:bldP spid="17" grpId="0"/>
      <p:bldP spid="22" grpId="0" animBg="1"/>
      <p:bldP spid="23" grpId="0"/>
      <p:bldP spid="26" grpId="0" animBg="1"/>
      <p:bldP spid="27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07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00000" y="6129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05949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629136"/>
            <a:ext cx="9132429" cy="2746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32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3004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26197 -4.81481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529787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CREDIT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529786" y="1629136"/>
            <a:ext cx="2743200" cy="2746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</p:spTree>
    <p:extLst>
      <p:ext uri="{BB962C8B-B14F-4D97-AF65-F5344CB8AC3E}">
        <p14:creationId xmlns:p14="http://schemas.microsoft.com/office/powerpoint/2010/main" val="18955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20091 0.3703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1851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4" grpId="1" animBg="1"/>
      <p:bldP spid="14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529786" y="1629136"/>
            <a:ext cx="2743200" cy="2746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29787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CREDIT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919012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USER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53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33330" y="3333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3.33333E-6 L 0.2 0.3689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1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8" grpId="0" animBg="1"/>
      <p:bldP spid="8" grpId="1" animBg="1"/>
      <p:bldP spid="8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529786" y="1629136"/>
            <a:ext cx="2743200" cy="2746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29787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CREDIT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919012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USER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 smtClean="0"/>
          </a:p>
        </p:txBody>
      </p:sp>
    </p:spTree>
    <p:extLst>
      <p:ext uri="{BB962C8B-B14F-4D97-AF65-F5344CB8AC3E}">
        <p14:creationId xmlns:p14="http://schemas.microsoft.com/office/powerpoint/2010/main" val="87898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3595" y="1167563"/>
            <a:ext cx="428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</a:t>
            </a:r>
            <a:r>
              <a:rPr lang="ru-RU" sz="2400" b="1" dirty="0" smtClean="0"/>
              <a:t>данных пользователей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2794" y="1629228"/>
            <a:ext cx="34820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с </a:t>
            </a:r>
            <a:r>
              <a:rPr lang="ru-RU" sz="2400" dirty="0"/>
              <a:t>3</a:t>
            </a:r>
            <a:r>
              <a:rPr lang="ru-RU" dirty="0" smtClean="0"/>
              <a:t>-мя </a:t>
            </a:r>
            <a:r>
              <a:rPr lang="ru-RU" dirty="0" smtClean="0"/>
              <a:t>таблицами: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Информация о пользователях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Parents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Установка связи родитель-ребёнок между пользователями</a:t>
            </a:r>
            <a:endParaRPr lang="ru-RU" dirty="0" smtClean="0"/>
          </a:p>
        </p:txBody>
      </p:sp>
      <p:pic>
        <p:nvPicPr>
          <p:cNvPr id="2052" name="Picture 4" descr="Database Tab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2" y="4190315"/>
            <a:ext cx="1458131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23722" y="2179901"/>
            <a:ext cx="4114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/>
              <a:t>i</a:t>
            </a:r>
            <a:r>
              <a:rPr lang="en-US" i="1" dirty="0" smtClean="0"/>
              <a:t>d</a:t>
            </a:r>
            <a:r>
              <a:rPr lang="en-US" dirty="0" smtClean="0"/>
              <a:t>=&lt;</a:t>
            </a:r>
            <a:r>
              <a:rPr lang="ru-RU" dirty="0" err="1" smtClean="0"/>
              <a:t>идентификатор_пользователя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findRelatives</a:t>
            </a:r>
            <a:r>
              <a:rPr lang="en-US" dirty="0" smtClean="0"/>
              <a:t>=</a:t>
            </a:r>
            <a:r>
              <a:rPr lang="ru-RU" dirty="0" smtClean="0"/>
              <a:t>1</a:t>
            </a:r>
            <a:r>
              <a:rPr lang="en-US" dirty="0" smtClean="0"/>
              <a:t>&amp;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723722" y="3311283"/>
            <a:ext cx="42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ИЛИ</a:t>
            </a:r>
            <a:endParaRPr lang="ru-RU" dirty="0" smtClean="0"/>
          </a:p>
        </p:txBody>
      </p:sp>
      <p:sp>
        <p:nvSpPr>
          <p:cNvPr id="24" name="Двойная стрелка влево/вправо 5"/>
          <p:cNvSpPr/>
          <p:nvPr/>
        </p:nvSpPr>
        <p:spPr>
          <a:xfrm rot="16200000" flipH="1">
            <a:off x="10011291" y="4583843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723722" y="3610388"/>
            <a:ext cx="5164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?surname=&lt;</a:t>
            </a:r>
            <a:r>
              <a:rPr lang="ru-RU" dirty="0" smtClean="0"/>
              <a:t>Ф</a:t>
            </a:r>
            <a:r>
              <a:rPr lang="en-US" dirty="0" smtClean="0"/>
              <a:t>&gt;</a:t>
            </a:r>
            <a:r>
              <a:rPr lang="en-US" dirty="0" smtClean="0"/>
              <a:t>&amp;</a:t>
            </a:r>
            <a:r>
              <a:rPr lang="en-US" i="1" dirty="0" err="1" smtClean="0"/>
              <a:t>firstname</a:t>
            </a:r>
            <a:r>
              <a:rPr lang="en-US" dirty="0"/>
              <a:t>=&lt;</a:t>
            </a:r>
            <a:r>
              <a:rPr lang="ru-RU" dirty="0"/>
              <a:t>И</a:t>
            </a:r>
            <a:r>
              <a:rPr lang="en-US" dirty="0" smtClean="0"/>
              <a:t>&gt;&amp;patronymic=&lt;</a:t>
            </a:r>
            <a:r>
              <a:rPr lang="ru-RU" dirty="0" smtClean="0"/>
              <a:t>О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уточняющая инфо-</a:t>
            </a:r>
            <a:r>
              <a:rPr lang="ru-RU" dirty="0" err="1" smtClean="0"/>
              <a:t>ия</a:t>
            </a:r>
            <a:r>
              <a:rPr lang="en-US" dirty="0" smtClean="0"/>
              <a:t>&gt;</a:t>
            </a:r>
            <a:r>
              <a:rPr lang="ru-RU" dirty="0" smtClean="0"/>
              <a:t>=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723722" y="4532321"/>
            <a:ext cx="421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</a:t>
            </a:r>
            <a:r>
              <a:rPr lang="ru-RU" dirty="0" smtClean="0"/>
              <a:t>пользователе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smtClean="0"/>
              <a:t>с указанием</a:t>
            </a:r>
            <a:r>
              <a:rPr lang="ru-RU" dirty="0" smtClean="0"/>
              <a:t> родственных связей)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30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3590" y="1167563"/>
            <a:ext cx="428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Сервис данных пользователей</a:t>
            </a:r>
            <a:endParaRPr lang="ru-RU" sz="2400" b="1" dirty="0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30976" y="1611073"/>
            <a:ext cx="282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Уточняющая информация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9785" y="2090893"/>
            <a:ext cx="5023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Номер паспорта: </a:t>
            </a:r>
            <a:r>
              <a:rPr lang="en-US" dirty="0" err="1" smtClean="0"/>
              <a:t>passportNumber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Номер водительского удостоверения: </a:t>
            </a:r>
            <a:r>
              <a:rPr lang="en-US" dirty="0" err="1" smtClean="0"/>
              <a:t>driverID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Идентификатор налогоплательщика: </a:t>
            </a:r>
            <a:r>
              <a:rPr lang="en-US" dirty="0" err="1" smtClean="0"/>
              <a:t>taxID</a:t>
            </a:r>
            <a:endParaRPr lang="ru-RU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457569" y="1629228"/>
            <a:ext cx="232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Отправляемый </a:t>
            </a:r>
            <a:r>
              <a:rPr lang="en-US" b="1" dirty="0" smtClean="0"/>
              <a:t>JSON: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76060" y="2090893"/>
            <a:ext cx="4086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userAndRelatives</a:t>
            </a:r>
            <a:r>
              <a:rPr lang="en-US" dirty="0" smtClean="0"/>
              <a:t>:{</a:t>
            </a:r>
          </a:p>
          <a:p>
            <a:r>
              <a:rPr lang="en-US" dirty="0"/>
              <a:t> </a:t>
            </a:r>
            <a:r>
              <a:rPr lang="en-US" dirty="0" smtClean="0"/>
              <a:t>      user: {USER},</a:t>
            </a:r>
          </a:p>
          <a:p>
            <a:r>
              <a:rPr lang="en-US" dirty="0"/>
              <a:t> </a:t>
            </a:r>
            <a:r>
              <a:rPr lang="en-US" dirty="0" smtClean="0"/>
              <a:t>      parents: [{USER}, {USER}],</a:t>
            </a:r>
          </a:p>
          <a:p>
            <a:r>
              <a:rPr lang="en-US" dirty="0"/>
              <a:t> </a:t>
            </a:r>
            <a:r>
              <a:rPr lang="en-US" dirty="0" smtClean="0"/>
              <a:t>      children: [{USER}, {USER}]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USER = {</a:t>
            </a:r>
          </a:p>
          <a:p>
            <a:r>
              <a:rPr lang="en-US" dirty="0"/>
              <a:t> </a:t>
            </a:r>
            <a:r>
              <a:rPr lang="en-US" dirty="0" smtClean="0"/>
              <a:t>  id: &lt;&gt;, </a:t>
            </a:r>
            <a:r>
              <a:rPr lang="en-US" dirty="0" err="1" smtClean="0"/>
              <a:t>creditServiceId</a:t>
            </a:r>
            <a:r>
              <a:rPr lang="en-US" dirty="0" smtClean="0"/>
              <a:t>: &lt;&gt;,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firstname</a:t>
            </a:r>
            <a:r>
              <a:rPr lang="en-US" dirty="0" smtClean="0"/>
              <a:t>: &lt;&gt;, surname: &lt;&gt;, …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799420" y="3106556"/>
            <a:ext cx="248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Контрольное значение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29784" y="3568221"/>
            <a:ext cx="5023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SHA-256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+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секретное значение</a:t>
            </a:r>
          </a:p>
          <a:p>
            <a:pPr algn="ctr"/>
            <a:r>
              <a:rPr lang="ru-RU" sz="1600" dirty="0" smtClean="0"/>
              <a:t>(знает отправитель и получатель)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+</a:t>
            </a:r>
            <a:br>
              <a:rPr lang="ru-RU" dirty="0" smtClean="0"/>
            </a:br>
            <a:r>
              <a:rPr lang="ru-RU" sz="2400" dirty="0" smtClean="0"/>
              <a:t>текущая дата</a:t>
            </a:r>
          </a:p>
        </p:txBody>
      </p:sp>
    </p:spTree>
    <p:extLst>
      <p:ext uri="{BB962C8B-B14F-4D97-AF65-F5344CB8AC3E}">
        <p14:creationId xmlns:p14="http://schemas.microsoft.com/office/powerpoint/2010/main" val="389436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4724400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6388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919013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529787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914401" y="305787"/>
            <a:ext cx="103631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dirty="0" smtClean="0"/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34376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8031" y="1167563"/>
            <a:ext cx="3695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</a:t>
            </a:r>
            <a:r>
              <a:rPr lang="ru-RU" sz="2400" b="1" dirty="0" smtClean="0"/>
              <a:t>основного доступа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0765" y="1739716"/>
            <a:ext cx="348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Не имеет доступа к БД</a:t>
            </a:r>
            <a:endParaRPr lang="ru-RU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войная стрелка влево/вправо 5"/>
          <p:cNvSpPr/>
          <p:nvPr/>
        </p:nvSpPr>
        <p:spPr>
          <a:xfrm rot="16200000" flipH="1">
            <a:off x="10011291" y="3150969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296419" y="815910"/>
            <a:ext cx="1059550" cy="129149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584" h="114910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725584" y="114910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rot="16200000" flipV="1">
            <a:off x="999209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723722" y="2213635"/>
            <a:ext cx="5164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?surname=&lt;</a:t>
            </a:r>
            <a:r>
              <a:rPr lang="ru-RU" dirty="0" smtClean="0"/>
              <a:t>Ф</a:t>
            </a:r>
            <a:r>
              <a:rPr lang="en-US" dirty="0" smtClean="0"/>
              <a:t>&gt;</a:t>
            </a:r>
            <a:r>
              <a:rPr lang="en-US" dirty="0" smtClean="0"/>
              <a:t>&amp;</a:t>
            </a:r>
            <a:r>
              <a:rPr lang="en-US" i="1" dirty="0" err="1" smtClean="0"/>
              <a:t>firstname</a:t>
            </a:r>
            <a:r>
              <a:rPr lang="en-US" dirty="0"/>
              <a:t>=&lt;</a:t>
            </a:r>
            <a:r>
              <a:rPr lang="ru-RU" dirty="0"/>
              <a:t>И</a:t>
            </a:r>
            <a:r>
              <a:rPr lang="en-US" dirty="0" smtClean="0"/>
              <a:t>&gt;&amp;patronymic=&lt;</a:t>
            </a:r>
            <a:r>
              <a:rPr lang="ru-RU" dirty="0" smtClean="0"/>
              <a:t>О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уточняющая инфо-</a:t>
            </a:r>
            <a:r>
              <a:rPr lang="ru-RU" dirty="0" err="1" smtClean="0"/>
              <a:t>ия</a:t>
            </a:r>
            <a:r>
              <a:rPr lang="en-US" dirty="0" smtClean="0"/>
              <a:t>&gt;</a:t>
            </a:r>
            <a:r>
              <a:rPr lang="ru-RU" dirty="0" smtClean="0"/>
              <a:t>=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723722" y="3099447"/>
            <a:ext cx="4212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</a:t>
            </a:r>
            <a:r>
              <a:rPr lang="ru-RU" dirty="0" smtClean="0"/>
              <a:t>пользователе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smtClean="0"/>
              <a:t>с указанием</a:t>
            </a:r>
            <a:r>
              <a:rPr lang="ru-RU" dirty="0" smtClean="0"/>
              <a:t> родственных связей) и всех кредитах пользователя (с платежами)</a:t>
            </a:r>
            <a:endParaRPr lang="ru-RU" dirty="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2972475" y="2127664"/>
            <a:ext cx="638634" cy="638634"/>
            <a:chOff x="2611225" y="1885433"/>
            <a:chExt cx="775953" cy="775953"/>
          </a:xfrm>
        </p:grpSpPr>
        <p:pic>
          <p:nvPicPr>
            <p:cNvPr id="2052" name="Picture 4" descr="Database Table Icons - Download Free Vector Icons | Noun Projec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211" y="1919252"/>
              <a:ext cx="707979" cy="707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Знак запрета 2"/>
            <p:cNvSpPr/>
            <p:nvPr/>
          </p:nvSpPr>
          <p:spPr>
            <a:xfrm>
              <a:off x="2611225" y="1885433"/>
              <a:ext cx="775953" cy="775953"/>
            </a:xfrm>
            <a:prstGeom prst="noSmoking">
              <a:avLst>
                <a:gd name="adj" fmla="val 872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58413" y="2766298"/>
            <a:ext cx="34820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Известная информация: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IP</a:t>
            </a:r>
            <a:r>
              <a:rPr lang="ru-RU" dirty="0" smtClean="0"/>
              <a:t>-адреса сервисов кредитной истории и данных о польз-</a:t>
            </a:r>
            <a:r>
              <a:rPr lang="ru-RU" dirty="0" err="1" smtClean="0"/>
              <a:t>ях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Секретные фразы для вычисления контрольных значений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Модели данных, совпадающие с таковыми у других сервисов</a:t>
            </a:r>
            <a:endParaRPr lang="ru-RU" dirty="0" smtClean="0"/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5400000">
            <a:off x="10838935" y="815909"/>
            <a:ext cx="1059550" cy="129149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584" h="114910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725584" y="114910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Группа 32"/>
          <p:cNvGrpSpPr/>
          <p:nvPr/>
        </p:nvGrpSpPr>
        <p:grpSpPr>
          <a:xfrm>
            <a:off x="5423839" y="5958723"/>
            <a:ext cx="1344319" cy="754164"/>
            <a:chOff x="3713801" y="5263909"/>
            <a:chExt cx="2435860" cy="1366519"/>
          </a:xfrm>
        </p:grpSpPr>
        <p:pic>
          <p:nvPicPr>
            <p:cNvPr id="3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Двойная стрелка влево/вправо 5"/>
          <p:cNvSpPr/>
          <p:nvPr/>
        </p:nvSpPr>
        <p:spPr>
          <a:xfrm rot="5400000" flipH="1" flipV="1">
            <a:off x="10387768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5723722" y="3985259"/>
            <a:ext cx="4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userAndRelatives</a:t>
            </a:r>
            <a:r>
              <a:rPr lang="en-US" dirty="0" smtClean="0"/>
              <a:t>: {USER_AND_RELATIVES},</a:t>
            </a:r>
          </a:p>
          <a:p>
            <a:r>
              <a:rPr lang="en-US" dirty="0"/>
              <a:t> </a:t>
            </a:r>
            <a:r>
              <a:rPr lang="en-US" dirty="0" smtClean="0"/>
              <a:t>  credits: {CREDITS_AND_PAYMENTS}</a:t>
            </a:r>
            <a:endParaRPr lang="en-US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505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Группа 52"/>
          <p:cNvGrpSpPr/>
          <p:nvPr/>
        </p:nvGrpSpPr>
        <p:grpSpPr>
          <a:xfrm>
            <a:off x="2469824" y="1635207"/>
            <a:ext cx="7236092" cy="4916419"/>
            <a:chOff x="4272985" y="2759867"/>
            <a:chExt cx="463461" cy="484632"/>
          </a:xfrm>
        </p:grpSpPr>
        <p:sp>
          <p:nvSpPr>
            <p:cNvPr id="54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Работа с данными</a:t>
            </a:r>
            <a:endParaRPr lang="ru-RU" sz="6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737136" y="1167469"/>
            <a:ext cx="2717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Коннектор модели</a:t>
            </a:r>
            <a:endParaRPr lang="ru-RU" sz="24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726586" y="1629135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1" name="Прямоугольник 40"/>
          <p:cNvSpPr/>
          <p:nvPr/>
        </p:nvSpPr>
        <p:spPr>
          <a:xfrm>
            <a:off x="8534400" y="1629135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2" name="Прямоугольник 41"/>
          <p:cNvSpPr/>
          <p:nvPr/>
        </p:nvSpPr>
        <p:spPr>
          <a:xfrm>
            <a:off x="914401" y="1629134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340873" y="1167469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База данных</a:t>
            </a:r>
            <a:endParaRPr lang="ru-RU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279450" y="1167468"/>
            <a:ext cx="1253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Модель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1767585"/>
            <a:ext cx="27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Объект, содержащий информацию о БД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924948" y="2552368"/>
            <a:ext cx="2732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подключение к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Даёт возможность выполнять подготовленные </a:t>
            </a:r>
            <a:r>
              <a:rPr lang="en-US" dirty="0" smtClean="0"/>
              <a:t>SQL </a:t>
            </a:r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924948" y="4797301"/>
            <a:ext cx="2732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Реализация в </a:t>
            </a:r>
            <a:r>
              <a:rPr lang="en-US" i="1" dirty="0" err="1" smtClean="0"/>
              <a:t>BasePostgresDataBase</a:t>
            </a:r>
            <a:endParaRPr lang="en-US" dirty="0" smtClean="0"/>
          </a:p>
          <a:p>
            <a:r>
              <a:rPr lang="ru-RU" dirty="0" smtClean="0"/>
              <a:t>Каждый сервис наследует базовый класс, предоставляя данные для подключения к БД.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722211" y="1629133"/>
            <a:ext cx="2732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Объект, содержащий информацию о том, как правильно общаться с БД для каждой из моделей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8534397" y="1767539"/>
            <a:ext cx="27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Data-</a:t>
            </a:r>
            <a:r>
              <a:rPr lang="ru-RU" dirty="0" smtClean="0"/>
              <a:t>объект, содержащий значащую информацию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8534396" y="2552274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Хранит информацию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Предоставляет методы для задания</a:t>
            </a:r>
            <a:r>
              <a:rPr lang="ru-RU" dirty="0"/>
              <a:t> </a:t>
            </a:r>
            <a:r>
              <a:rPr lang="ru-RU" dirty="0" smtClean="0"/>
              <a:t>и получения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Может использоваться при передаче данных между сервисами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8544947" y="4583599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базовая реализация </a:t>
            </a:r>
            <a:r>
              <a:rPr lang="en-US" i="1" dirty="0" err="1" smtClean="0"/>
              <a:t>AbstractModel</a:t>
            </a:r>
            <a:endParaRPr lang="ru-RU" dirty="0" smtClean="0"/>
          </a:p>
          <a:p>
            <a:r>
              <a:rPr lang="ru-RU" dirty="0"/>
              <a:t>Н</a:t>
            </a:r>
            <a:r>
              <a:rPr lang="ru-RU" dirty="0" smtClean="0"/>
              <a:t>аследоваться от неё необязательно, если нет необходимости получать объект по </a:t>
            </a:r>
            <a:r>
              <a:rPr lang="en-US" dirty="0" smtClean="0"/>
              <a:t>ID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4716035" y="2829462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</a:t>
            </a:r>
            <a:r>
              <a:rPr lang="en-US" dirty="0" smtClean="0"/>
              <a:t>SQL</a:t>
            </a:r>
            <a:r>
              <a:rPr lang="ru-RU" dirty="0" smtClean="0"/>
              <a:t> запросы для получения </a:t>
            </a:r>
            <a:r>
              <a:rPr lang="ru-RU" dirty="0"/>
              <a:t>(</a:t>
            </a:r>
            <a:r>
              <a:rPr lang="ru-RU" dirty="0" smtClean="0"/>
              <a:t>отправки) объектов моделей из (в) БД.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объекты из результатов </a:t>
            </a:r>
            <a:r>
              <a:rPr lang="en-US" dirty="0" smtClean="0"/>
              <a:t>SQL</a:t>
            </a:r>
            <a:r>
              <a:rPr lang="ru-RU" dirty="0" smtClean="0"/>
              <a:t> запросов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4722211" y="4860787"/>
            <a:ext cx="27326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Реализация в </a:t>
            </a:r>
            <a:r>
              <a:rPr lang="en-US" sz="1600" i="1" dirty="0" err="1" smtClean="0"/>
              <a:t>BaseDatabaseConnector</a:t>
            </a:r>
            <a:r>
              <a:rPr lang="en-US" sz="1600" i="1" dirty="0" smtClean="0"/>
              <a:t>&lt;T</a:t>
            </a:r>
            <a:r>
              <a:rPr lang="en-US" sz="1600" dirty="0" smtClean="0"/>
              <a:t>&gt;</a:t>
            </a:r>
            <a:r>
              <a:rPr lang="ru-RU" sz="1600" dirty="0"/>
              <a:t> </a:t>
            </a:r>
            <a:r>
              <a:rPr lang="ru-RU" sz="1600" dirty="0" smtClean="0"/>
              <a:t>и </a:t>
            </a:r>
            <a:r>
              <a:rPr lang="en-US" sz="1600" i="1" dirty="0" err="1" smtClean="0"/>
              <a:t>AbstractModelD</a:t>
            </a:r>
            <a:r>
              <a:rPr lang="en-US" sz="1600" i="1" dirty="0" smtClean="0"/>
              <a:t>…C…&lt;T&gt;</a:t>
            </a:r>
            <a:endParaRPr lang="ru-RU" sz="1600" i="1" dirty="0"/>
          </a:p>
          <a:p>
            <a:r>
              <a:rPr lang="ru-RU" dirty="0" smtClean="0"/>
              <a:t>Наследуется для каждой модели, для которой необходима работа с БД.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89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2206057" y="305787"/>
            <a:ext cx="2691761" cy="6534018"/>
            <a:chOff x="1849913" y="305787"/>
            <a:chExt cx="2691761" cy="6534018"/>
          </a:xfrm>
        </p:grpSpPr>
        <p:sp>
          <p:nvSpPr>
            <p:cNvPr id="2" name="TextBox 1"/>
            <p:cNvSpPr txBox="1"/>
            <p:nvPr/>
          </p:nvSpPr>
          <p:spPr>
            <a:xfrm>
              <a:off x="1906016" y="305787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0009" y="34883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>
                      <a:lumMod val="50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49913" y="39188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33825" y="1590443"/>
            <a:ext cx="4461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b="1" dirty="0" smtClean="0"/>
              <a:t>СЕРВИСА,</a:t>
            </a:r>
            <a:endParaRPr lang="ru-RU" sz="8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933825" y="2761227"/>
            <a:ext cx="69238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осуществляющих</a:t>
            </a:r>
          </a:p>
          <a:p>
            <a:r>
              <a:rPr lang="ru-RU" sz="5400" dirty="0"/>
              <a:t>о</a:t>
            </a:r>
            <a:r>
              <a:rPr lang="ru-RU" sz="5400" dirty="0" smtClean="0"/>
              <a:t>бщение между собой</a:t>
            </a:r>
          </a:p>
          <a:p>
            <a:r>
              <a:rPr lang="ru-RU" sz="5400" dirty="0"/>
              <a:t>п</a:t>
            </a:r>
            <a:r>
              <a:rPr lang="ru-RU" sz="5400" dirty="0" smtClean="0"/>
              <a:t>осредством </a:t>
            </a:r>
            <a:r>
              <a:rPr lang="en-US" sz="5400" dirty="0" smtClean="0"/>
              <a:t>REST-API</a:t>
            </a:r>
            <a:endParaRPr lang="ru-RU" sz="5400" dirty="0" smtClean="0"/>
          </a:p>
        </p:txBody>
      </p:sp>
    </p:spTree>
    <p:extLst>
      <p:ext uri="{BB962C8B-B14F-4D97-AF65-F5344CB8AC3E}">
        <p14:creationId xmlns:p14="http://schemas.microsoft.com/office/powerpoint/2010/main" val="88407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  <p:grpSp>
        <p:nvGrpSpPr>
          <p:cNvPr id="47" name="Группа 46"/>
          <p:cNvGrpSpPr/>
          <p:nvPr/>
        </p:nvGrpSpPr>
        <p:grpSpPr>
          <a:xfrm>
            <a:off x="2206057" y="305787"/>
            <a:ext cx="2691761" cy="6534018"/>
            <a:chOff x="1849913" y="305787"/>
            <a:chExt cx="2691761" cy="6534018"/>
          </a:xfrm>
        </p:grpSpPr>
        <p:sp>
          <p:nvSpPr>
            <p:cNvPr id="48" name="TextBox 47"/>
            <p:cNvSpPr txBox="1"/>
            <p:nvPr/>
          </p:nvSpPr>
          <p:spPr>
            <a:xfrm>
              <a:off x="1906016" y="305787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70009" y="34883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>
                      <a:lumMod val="50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49913" y="39188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933825" y="1590443"/>
            <a:ext cx="4461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b="1" dirty="0" smtClean="0"/>
              <a:t>СЕРВИСА,</a:t>
            </a:r>
            <a:endParaRPr lang="ru-RU" sz="8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33825" y="2761227"/>
            <a:ext cx="69238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осуществляющих</a:t>
            </a:r>
          </a:p>
          <a:p>
            <a:r>
              <a:rPr lang="ru-RU" sz="5400" dirty="0"/>
              <a:t>о</a:t>
            </a:r>
            <a:r>
              <a:rPr lang="ru-RU" sz="5400" dirty="0" smtClean="0"/>
              <a:t>бщение между собой</a:t>
            </a:r>
          </a:p>
          <a:p>
            <a:r>
              <a:rPr lang="ru-RU" sz="5400" dirty="0"/>
              <a:t>п</a:t>
            </a:r>
            <a:r>
              <a:rPr lang="ru-RU" sz="5400" dirty="0" smtClean="0"/>
              <a:t>осредством </a:t>
            </a:r>
            <a:r>
              <a:rPr lang="en-US" sz="5400" dirty="0" smtClean="0"/>
              <a:t>REST-API</a:t>
            </a:r>
            <a:endParaRPr lang="ru-RU" sz="5400" dirty="0" smtClean="0"/>
          </a:p>
        </p:txBody>
      </p:sp>
    </p:spTree>
    <p:extLst>
      <p:ext uri="{BB962C8B-B14F-4D97-AF65-F5344CB8AC3E}">
        <p14:creationId xmlns:p14="http://schemas.microsoft.com/office/powerpoint/2010/main" val="345759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3.33333E-6 L 0.2 0.3689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184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4962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81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20091 0.3703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185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 animBg="1"/>
      <p:bldP spid="7" grpId="1" animBg="1"/>
      <p:bldP spid="7" grpId="2" animBg="1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123659"/>
              <a:chOff x="4724398" y="1628582"/>
              <a:chExt cx="2743202" cy="212365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работниками нескольких организаций</a:t>
                </a:r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одной организацией</a:t>
                </a:r>
                <a:endParaRPr lang="ru-RU" dirty="0"/>
              </a:p>
            </p:txBody>
          </p:sp>
        </p:grpSp>
      </p:grpSp>
      <p:sp>
        <p:nvSpPr>
          <p:cNvPr id="15" name="Прямоугольник 14"/>
          <p:cNvSpPr/>
          <p:nvPr/>
        </p:nvSpPr>
        <p:spPr>
          <a:xfrm>
            <a:off x="1529787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CREDIT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724400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MAIN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919013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USER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7571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5344481" y="4576546"/>
            <a:ext cx="3423773" cy="2422320"/>
            <a:chOff x="7214717" y="4325337"/>
            <a:chExt cx="3143060" cy="2223715"/>
          </a:xfrm>
        </p:grpSpPr>
        <p:pic>
          <p:nvPicPr>
            <p:cNvPr id="1032" name="Picture 8" descr="Top 15 API interview questions for Software Testing - SstudyHu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411" y="4912843"/>
              <a:ext cx="599024" cy="59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esktop Computer With Screen Vector Icon | Desktop computers, Vector icons,  Computer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717" y="4325337"/>
              <a:ext cx="3143060" cy="222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123659"/>
              <a:chOff x="4724398" y="1628582"/>
              <a:chExt cx="2743202" cy="212365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работниками нескольких организаций</a:t>
                </a:r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одной организацией</a:t>
                </a:r>
                <a:endParaRPr lang="ru-RU" dirty="0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3713801" y="5263909"/>
            <a:ext cx="2435860" cy="1366519"/>
            <a:chOff x="3713801" y="5263909"/>
            <a:chExt cx="2435860" cy="1366519"/>
          </a:xfrm>
        </p:grpSpPr>
        <p:pic>
          <p:nvPicPr>
            <p:cNvPr id="3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Группа 6"/>
          <p:cNvGrpSpPr/>
          <p:nvPr/>
        </p:nvGrpSpPr>
        <p:grpSpPr>
          <a:xfrm>
            <a:off x="4272986" y="2801536"/>
            <a:ext cx="451412" cy="363304"/>
            <a:chOff x="4272985" y="2759867"/>
            <a:chExt cx="463461" cy="484632"/>
          </a:xfrm>
        </p:grpSpPr>
        <p:sp>
          <p:nvSpPr>
            <p:cNvPr id="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Группа 34"/>
          <p:cNvGrpSpPr/>
          <p:nvPr/>
        </p:nvGrpSpPr>
        <p:grpSpPr>
          <a:xfrm flipH="1">
            <a:off x="7467600" y="2798288"/>
            <a:ext cx="451412" cy="363304"/>
            <a:chOff x="4272985" y="2759867"/>
            <a:chExt cx="463461" cy="484632"/>
          </a:xfrm>
        </p:grpSpPr>
        <p:sp>
          <p:nvSpPr>
            <p:cNvPr id="3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8" name="Группа 37"/>
          <p:cNvGrpSpPr/>
          <p:nvPr/>
        </p:nvGrpSpPr>
        <p:grpSpPr>
          <a:xfrm rot="16200000" flipH="1" flipV="1">
            <a:off x="5706417" y="4462553"/>
            <a:ext cx="790669" cy="636344"/>
            <a:chOff x="4272985" y="2759867"/>
            <a:chExt cx="463461" cy="484632"/>
          </a:xfrm>
        </p:grpSpPr>
        <p:sp>
          <p:nvSpPr>
            <p:cNvPr id="39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588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5344481" y="4576546"/>
            <a:ext cx="3423773" cy="2422320"/>
            <a:chOff x="7214717" y="4325337"/>
            <a:chExt cx="3143060" cy="2223715"/>
          </a:xfrm>
        </p:grpSpPr>
        <p:pic>
          <p:nvPicPr>
            <p:cNvPr id="1032" name="Picture 8" descr="Top 15 API interview questions for Software Testing - SstudyHu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411" y="4912843"/>
              <a:ext cx="599024" cy="59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esktop Computer With Screen Vector Icon | Desktop computers, Vector icons,  Computer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717" y="4325337"/>
              <a:ext cx="3143060" cy="222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123659"/>
              <a:chOff x="4724398" y="1628582"/>
              <a:chExt cx="2743202" cy="212365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работниками нескольких организаций</a:t>
                </a:r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одной организацией</a:t>
                </a:r>
                <a:endParaRPr lang="ru-RU" dirty="0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3713801" y="5263909"/>
            <a:ext cx="2435860" cy="1366519"/>
            <a:chOff x="3713801" y="5263909"/>
            <a:chExt cx="2435860" cy="1366519"/>
          </a:xfrm>
        </p:grpSpPr>
        <p:pic>
          <p:nvPicPr>
            <p:cNvPr id="3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Группа 6"/>
          <p:cNvGrpSpPr/>
          <p:nvPr/>
        </p:nvGrpSpPr>
        <p:grpSpPr>
          <a:xfrm>
            <a:off x="4272986" y="2801536"/>
            <a:ext cx="451412" cy="363304"/>
            <a:chOff x="4272985" y="2759867"/>
            <a:chExt cx="463461" cy="484632"/>
          </a:xfrm>
        </p:grpSpPr>
        <p:sp>
          <p:nvSpPr>
            <p:cNvPr id="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Группа 34"/>
          <p:cNvGrpSpPr/>
          <p:nvPr/>
        </p:nvGrpSpPr>
        <p:grpSpPr>
          <a:xfrm flipH="1">
            <a:off x="7467600" y="2798288"/>
            <a:ext cx="451412" cy="363304"/>
            <a:chOff x="4272985" y="2759867"/>
            <a:chExt cx="463461" cy="484632"/>
          </a:xfrm>
        </p:grpSpPr>
        <p:sp>
          <p:nvSpPr>
            <p:cNvPr id="3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8" name="Группа 37"/>
          <p:cNvGrpSpPr/>
          <p:nvPr/>
        </p:nvGrpSpPr>
        <p:grpSpPr>
          <a:xfrm rot="16200000" flipH="1" flipV="1">
            <a:off x="5706417" y="4462553"/>
            <a:ext cx="790669" cy="636344"/>
            <a:chOff x="4272985" y="2759867"/>
            <a:chExt cx="463461" cy="484632"/>
          </a:xfrm>
        </p:grpSpPr>
        <p:sp>
          <p:nvSpPr>
            <p:cNvPr id="39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82193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529786" y="1629136"/>
            <a:ext cx="2743200" cy="2746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529786" y="1693632"/>
            <a:ext cx="2743200" cy="2123659"/>
            <a:chOff x="4724398" y="1628582"/>
            <a:chExt cx="2743202" cy="2123659"/>
          </a:xfrm>
        </p:grpSpPr>
        <p:sp>
          <p:nvSpPr>
            <p:cNvPr id="19" name="TextBox 18"/>
            <p:cNvSpPr txBox="1"/>
            <p:nvPr/>
          </p:nvSpPr>
          <p:spPr>
            <a:xfrm>
              <a:off x="4724399" y="1628582"/>
              <a:ext cx="2743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Сервис</a:t>
              </a:r>
            </a:p>
            <a:p>
              <a:pPr algn="ctr"/>
              <a:r>
                <a:rPr lang="ru-RU" dirty="0" smtClean="0"/>
                <a:t>кредитной истории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24398" y="2274913"/>
              <a:ext cx="27432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Хранит информацию о денежных операциях пользователей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Используется многими организациями</a:t>
              </a:r>
              <a:endParaRPr lang="ru-RU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работниками нескольких организаций</a:t>
                </a:r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одной организацией</a:t>
                </a:r>
                <a:endParaRPr lang="ru-RU" dirty="0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4726586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MAIN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 smtClean="0"/>
          </a:p>
        </p:txBody>
      </p:sp>
      <p:sp>
        <p:nvSpPr>
          <p:cNvPr id="44" name="Прямоугольник 43"/>
          <p:cNvSpPr/>
          <p:nvPr/>
        </p:nvSpPr>
        <p:spPr>
          <a:xfrm>
            <a:off x="7919012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USER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171462" y="150802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418674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4.81481E-6 L -0.19049 -4.8148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1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75E-6 -4.81481E-6 L -0.1905 -4.81481E-6 " pathEditMode="relative" rAng="0" ptsTypes="AA">
                                      <p:cBhvr>
                                        <p:cTn id="13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62"/>
                            </p:stCondLst>
                            <p:childTnLst>
                              <p:par>
                                <p:cTn id="2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00013 0.4942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469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2 -0.37014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10" grpId="2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50" grpId="1"/>
      <p:bldP spid="5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529786" y="1629136"/>
            <a:ext cx="2743200" cy="2746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529786" y="1693632"/>
            <a:ext cx="2743200" cy="2123659"/>
            <a:chOff x="4724398" y="1628582"/>
            <a:chExt cx="2743202" cy="2123659"/>
          </a:xfrm>
        </p:grpSpPr>
        <p:sp>
          <p:nvSpPr>
            <p:cNvPr id="19" name="TextBox 18"/>
            <p:cNvSpPr txBox="1"/>
            <p:nvPr/>
          </p:nvSpPr>
          <p:spPr>
            <a:xfrm>
              <a:off x="4724399" y="1628582"/>
              <a:ext cx="2743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Сервис</a:t>
              </a:r>
            </a:p>
            <a:p>
              <a:pPr algn="ctr"/>
              <a:r>
                <a:rPr lang="ru-RU" dirty="0" smtClean="0"/>
                <a:t>кредитной истории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24398" y="2274913"/>
              <a:ext cx="27432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Хранит информацию о денежных операциях пользователей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Используется многими организациями</a:t>
              </a:r>
              <a:endParaRPr lang="ru-RU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398567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33294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26224 -0.0020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1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775</Words>
  <Application>Microsoft Office PowerPoint</Application>
  <PresentationFormat>Широкоэкранный</PresentationFormat>
  <Paragraphs>270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Open Sans Condensed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Азаренко</dc:creator>
  <cp:lastModifiedBy>Сергей Азаренко</cp:lastModifiedBy>
  <cp:revision>33</cp:revision>
  <dcterms:created xsi:type="dcterms:W3CDTF">2021-05-30T18:03:34Z</dcterms:created>
  <dcterms:modified xsi:type="dcterms:W3CDTF">2021-06-09T08:16:34Z</dcterms:modified>
</cp:coreProperties>
</file>