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4"/>
            </a:schemeClr>
          </a:solidFill>
        </a:fill>
      </a:tcStyle>
    </a:firstCol>
    <a:lastRow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工程师的成长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工程师的成长</a:t>
            </a:r>
          </a:p>
        </p:txBody>
      </p:sp>
      <p:sp>
        <p:nvSpPr>
          <p:cNvPr id="120" name="Scot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Scott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工程师【目标驱动成长】矩阵"/>
          <p:cNvSpPr txBox="1"/>
          <p:nvPr>
            <p:ph type="title" idx="4294967295"/>
          </p:nvPr>
        </p:nvSpPr>
        <p:spPr>
          <a:xfrm>
            <a:off x="1606375" y="213817"/>
            <a:ext cx="20828001" cy="1253596"/>
          </a:xfrm>
          <a:prstGeom prst="rect">
            <a:avLst/>
          </a:prstGeom>
        </p:spPr>
        <p:txBody>
          <a:bodyPr anchor="b"/>
          <a:lstStyle>
            <a:lvl1pPr defTabSz="478790">
              <a:defRPr sz="6495">
                <a:solidFill>
                  <a:srgbClr val="68BA37"/>
                </a:solidFill>
              </a:defRPr>
            </a:lvl1pPr>
          </a:lstStyle>
          <a:p>
            <a:r>
              <a:t>工程师【目标驱动成长】矩阵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18836" y="1983018"/>
          <a:ext cx="24365979" cy="1205639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42478"/>
                <a:gridCol w="1107871"/>
                <a:gridCol w="1008164"/>
                <a:gridCol w="1008164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影响力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5 天通宵
至少 10 个项目
至少 10 周末学习
至少 5 本技术书籍
很勤奋、很听话、很尽心、很努力、
很配合、很实在
基础弱，耐心不够
学习难坚持，觉得技术太菜不敢发声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10 天通宵
至少 10 个项目
至少 10 周末学习
至少 5 本技术书籍
很勤奋、很尽心、很努力、很配合、很实在、想突破
基础弱，耐心不够
学习难坚持，觉得付出收获不成正比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10 天通宵
至少 100 次加班
至少 20 周末学习
至少 5 本技术书籍
很勤奋、很尽心、很努力、很配合、很郁闷、想突破
工作杂，会议多，收入低，成长慢、
不能正视自身问题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10 天通宵
至少 200 次加班
至少 10 周末学习
至少 5 本技术书籍
很勤奋、很尽心、很努力、很无奈、很郁闷、想跳槽
工作杂，项目多，收入低，负担重、
想要出去搏一搏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30 天通宵
至少 300 次加班
很拼很努力、很有兴趣、很有斗志、迫切希望拿到结果
技术迅速提升、跨栈开发日渐成熟、产品与业务能力不断增强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30 天通宵
至少 300 次加班
很拼很努力、很有斗志、对结果达成开始有焦躁感
技术体系日渐成熟、产品与业务能力日渐成熟，对商业模式开始有怀疑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至少 30 天通宵
至少 300 次加班
很拼很努力、很有斗志、对业务终点产生重大怀疑
技术体系已练成、产品与业务趋于娴熟，对盈利模式开始辩证去看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跨栈能力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架构能力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工具能力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框架能力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语言能力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FFFFFF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第一年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第二年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第三年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第四年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第五年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第六年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第七年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第八年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执行能力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人生目标：无
技术目标：大牛
职业目标：架构师
短期目标：练技术
目标量化：涨工资
社交需求：无
业务诉求：无 产品诉求：无
管理诉求：无
自我认知：无
人脉积累：无
社区参与：无
混沌阶段，不知道自己有什么，要什么，愿意舍弃什么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人生目标：无
技术目标：大牛
职业目标：架构师
短期目标：练技术
目标量化：涨工资
社交需求：无
业务诉求：无 产品诉求：无
管理诉求：无
自我认知：无
人脉积累：无
社区参与：无
怀疑阶段，不知道自己要什么，重点提升什么，怎么做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人生目标：无
技术目标：大牛
职业目标：架构师
短期目标：练技术
目标量化：模糊
社交需求：弱
业务诉求：无 产品诉求：弱
管理诉求：无
自我认知：模糊
人脉积累：无
社区参与：无
怀疑阶段，自己什么都想要，没有重心，怪罪环境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人生目标：去创业
技术目标：全栈
职业目标：CTO
短期目标：赚大钱
目标量化：能晋升
社交需求：中
业务诉求：中 产品诉求：中
管理诉求：弱
自我认知：有概念
人脉积累：一点点
社区参与：一点点
焦虑阶段，无力感很强，缺少指导，感觉被束缚被限制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人生目标：创业者
技术目标：全栈
职业目标：CTO
短期目标：能盈利
目标量化：能融资
社交需求：强
业务诉求：中 产品诉求：强
管理诉求：中
自我认知：有轮廓
人脉积累：有一些
社区参与：有一些
激情阶段、自我驱动，能冲敢闯热衷于事，缺风险意识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人生目标：创业者
技术目标：全栈
职业目标：CTO
短期目标：能盈利
目标量化：能融资
社交需求：强
业务诉求：强 产品诉求：强
管理诉求：强
自我认知：有轮廓
人脉积累：有不少
社区参与：有一些
激情阶段、自我驱动，能冲敢闯，缺风险与管理意识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人生目标：创业者
技术目标：全栈
职业目标：CTO
短期目标：能盈利
目标量化：能融资
社交需求：强
业务诉求：强 产品诉求：强
管理诉求：强
自我认知：清晰
人脉积累：有不少
社区参与：有一些
平稳阶段、自我驱动，有张有弛，业务预判越来越准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学习能力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沟通能力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规划能力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业务能力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产品能力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管理能力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9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社交能力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||||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0">
                <a:tc gridSpan="23"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81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年收入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7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15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18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20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30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50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…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79602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公司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1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3">
                              <a:hueOff val="914337"/>
                              <a:satOff val="31515"/>
                              <a:lumOff val="-30789"/>
                            </a:schemeClr>
                          </a:solidFill>
                          <a:sym typeface="Helvetica Neue"/>
                        </a:rPr>
                        <a:t>阿里妈妈 前端开发工程师</a:t>
                      </a:r>
                      <a:endParaRPr sz="2200">
                        <a:solidFill>
                          <a:schemeClr val="accent3">
                            <a:hueOff val="914337"/>
                            <a:satOff val="31515"/>
                            <a:lumOff val="-30789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2">
                              <a:hueOff val="260011"/>
                              <a:satOff val="17755"/>
                              <a:lumOff val="-25436"/>
                            </a:schemeClr>
                          </a:solidFill>
                          <a:sym typeface="Helvetica Neue"/>
                        </a:rPr>
                        <a:t>创业公司 CTO</a:t>
                      </a:r>
                      <a:endParaRPr sz="2200">
                        <a:solidFill>
                          <a:schemeClr val="accent2">
                            <a:hueOff val="260011"/>
                            <a:satOff val="17755"/>
                            <a:lumOff val="-25436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宋小菜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Arrow"/>
          <p:cNvSpPr/>
          <p:nvPr/>
        </p:nvSpPr>
        <p:spPr>
          <a:xfrm>
            <a:off x="-9026" y="11926768"/>
            <a:ext cx="24402052" cy="318505"/>
          </a:xfrm>
          <a:prstGeom prst="rightArrow">
            <a:avLst>
              <a:gd name="adj1" fmla="val 32000"/>
              <a:gd name="adj2" fmla="val 25519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Arrow"/>
          <p:cNvSpPr/>
          <p:nvPr/>
        </p:nvSpPr>
        <p:spPr>
          <a:xfrm rot="16200000">
            <a:off x="-5100675" y="7310526"/>
            <a:ext cx="13065391" cy="317545"/>
          </a:xfrm>
          <a:prstGeom prst="rightArrow">
            <a:avLst>
              <a:gd name="adj1" fmla="val 32000"/>
              <a:gd name="adj2" fmla="val 255965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工程师【目标驱动成长】矩阵"/>
          <p:cNvSpPr txBox="1"/>
          <p:nvPr>
            <p:ph type="title" idx="4294967295"/>
          </p:nvPr>
        </p:nvSpPr>
        <p:spPr>
          <a:xfrm>
            <a:off x="1606375" y="213817"/>
            <a:ext cx="20828001" cy="1253596"/>
          </a:xfrm>
          <a:prstGeom prst="rect">
            <a:avLst/>
          </a:prstGeom>
        </p:spPr>
        <p:txBody>
          <a:bodyPr anchor="b"/>
          <a:lstStyle>
            <a:lvl1pPr defTabSz="478790">
              <a:defRPr sz="6495">
                <a:solidFill>
                  <a:srgbClr val="68BA37"/>
                </a:solidFill>
              </a:defRPr>
            </a:lvl1pPr>
          </a:lstStyle>
          <a:p>
            <a:r>
              <a:t>工程师【目标驱动成长】矩阵</a:t>
            </a:r>
          </a:p>
        </p:txBody>
      </p:sp>
      <p:graphicFrame>
        <p:nvGraphicFramePr>
          <p:cNvPr id="123" name="Table"/>
          <p:cNvGraphicFramePr/>
          <p:nvPr>
            <p:custDataLst>
              <p:tags r:id="rId1"/>
            </p:custDataLst>
          </p:nvPr>
        </p:nvGraphicFramePr>
        <p:xfrm>
          <a:off x="1606550" y="1467485"/>
          <a:ext cx="18377535" cy="1190561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42720"/>
                <a:gridCol w="1107440"/>
                <a:gridCol w="1008380"/>
                <a:gridCol w="1008380"/>
                <a:gridCol w="1041400"/>
                <a:gridCol w="1041400"/>
                <a:gridCol w="1041400"/>
                <a:gridCol w="1004570"/>
                <a:gridCol w="542290"/>
                <a:gridCol w="1402080"/>
                <a:gridCol w="1162050"/>
                <a:gridCol w="560070"/>
                <a:gridCol w="1539875"/>
                <a:gridCol w="1127760"/>
                <a:gridCol w="456565"/>
                <a:gridCol w="1874520"/>
                <a:gridCol w="1016635"/>
              </a:tblGrid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影响力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毕业转正了。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欠了一些债务，缺钱。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懵懂，迷茫。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大体计划是干技术，转管理，没有比较明确的规划，业余时间技术学的不多。有过一段学写作的想法和尝试。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能做几年技术还没那么明确。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对工作态度开始转变。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父母离婚，自己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背负父亲的欠款；和很在乎的女朋友分手；转部门一个人开始壮大前端团队，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压力很大，内心也成长很多。</a:t>
                      </a:r>
                      <a:endParaRPr lang="zh-CN" sz="18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开始明白学好技术是一切的基础。认真学习技术和自我激励的方式方法。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rowSpan="6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跨栈能力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  <a:endParaRPr lang="en-US"/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架构能力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工具能力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  <a:r>
                        <a:rPr lang="en-US"/>
                        <a:t>|</a:t>
                      </a:r>
                      <a:endParaRPr lang="en-US"/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框架能力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语言能力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FFFFFF"/>
                          </a:solidFill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第一年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第二年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目标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状态</a:t>
                      </a: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执行能力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成为富豪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技术目标：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干好手头工作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职业目标：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能带小团队</a:t>
                      </a:r>
                      <a:endParaRPr lang="zh-CN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短期目标：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有钱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目标量化：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还清欠款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社交需求：无
业务诉求：无 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产品诉求：无
管理诉求：无
自我认知：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没啥技术，却觉得自己能成大事。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人脉积累：无
社区参与：无
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人生目标：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财务自由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技术目标：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可进阿里的优秀前端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职业目标：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进大厂，成为前端核心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短期目标：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跳大厂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目标量化：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sym typeface="Helvetica Neue"/>
                        </a:rPr>
                        <a:t>跳大厂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社交需求：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开始意识到社交对自我成长的积极作用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业务诉求：无 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产品诉求：无
管理诉求：无
自我认知：</a:t>
                      </a:r>
                      <a:r>
                        <a:rPr lang="zh-CN" b="1">
                          <a:solidFill>
                            <a:srgbClr val="FFFFFF"/>
                          </a:solidFill>
                          <a:sym typeface="Helvetica Neue"/>
                        </a:rPr>
                        <a:t>比以前务实，明白自己的局限，思考怎样发挥自己的优势</a:t>
                      </a: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
人脉积累：无
社区参与：无
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 Neue"/>
                        </a:rPr>
                        <a:t> </a:t>
                      </a: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rowSpan="8" grid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endParaRPr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  <a:blipFill rotWithShape="1">
                      <a:blip r:embed="rId4"/>
                      <a:srcRect/>
                      <a:tile tx="0" ty="0" sx="100000" sy="100000" flip="none" algn="tl"/>
                    </a:blipFill>
                  </a:tcPr>
                </a:tc>
                <a:tc rowSpan="8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学习能力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沟通能力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规划能力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业务能力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产品能力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管理能力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2200" b="1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社交能力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b="1">
                          <a:sym typeface="Helvetica Neue"/>
                        </a:rPr>
                        <a:t>|</a:t>
                      </a:r>
                      <a:endParaRPr lang="en-US"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b="1">
                          <a:sym typeface="Helvetica Neue"/>
                        </a:rPr>
                        <a:t>|</a:t>
                      </a: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 b="1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436880">
                <a:tc gridSpan="17"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71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年收入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>
                          <a:sym typeface="Helvetica Neue"/>
                        </a:rPr>
                        <a:t>9.5</a:t>
                      </a:r>
                      <a:r>
                        <a:rPr sz="2200">
                          <a:sym typeface="Helvetica Neue"/>
                        </a:rPr>
                        <a:t>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  <a:r>
                        <a:rPr lang="en-US" sz="2200">
                          <a:sym typeface="Helvetica Neue"/>
                        </a:rPr>
                        <a:t>5</a:t>
                      </a:r>
                      <a:r>
                        <a:rPr sz="2200">
                          <a:sym typeface="Helvetica Neue"/>
                        </a:rPr>
                        <a:t> 万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  <a:tr h="7861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公司</a:t>
                      </a: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gridSpan="6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zh-CN" sz="2200">
                          <a:solidFill>
                            <a:schemeClr val="accent3">
                              <a:hueOff val="914337"/>
                              <a:satOff val="31515"/>
                              <a:lumOff val="-30788"/>
                            </a:schemeClr>
                          </a:solidFill>
                          <a:sym typeface="Helvetica Neue"/>
                        </a:rPr>
                        <a:t>同花顺 前端开发工程师</a:t>
                      </a:r>
                      <a:endParaRPr lang="zh-CN" sz="2200">
                        <a:solidFill>
                          <a:schemeClr val="accent3">
                            <a:hueOff val="914337"/>
                            <a:satOff val="31515"/>
                            <a:lumOff val="-30788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olidFill>
                          <a:schemeClr val="accent2">
                            <a:hueOff val="260011"/>
                            <a:satOff val="17755"/>
                            <a:lumOff val="-25435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22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64F86"/>
                      </a:solidFill>
                      <a:prstDash val="sysDot"/>
                      <a:miter lim="400000"/>
                    </a:lnL>
                    <a:lnR w="12700">
                      <a:solidFill>
                        <a:srgbClr val="164F86"/>
                      </a:solidFill>
                      <a:prstDash val="sysDot"/>
                      <a:miter lim="400000"/>
                    </a:lnR>
                    <a:lnT w="12700">
                      <a:solidFill>
                        <a:srgbClr val="164F86"/>
                      </a:solidFill>
                      <a:prstDash val="sysDot"/>
                      <a:miter lim="400000"/>
                    </a:lnT>
                    <a:lnB w="12700">
                      <a:solidFill>
                        <a:srgbClr val="164F86"/>
                      </a:solidFill>
                      <a:prstDash val="sysDot"/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Arrow"/>
          <p:cNvSpPr/>
          <p:nvPr/>
        </p:nvSpPr>
        <p:spPr>
          <a:xfrm>
            <a:off x="-9026" y="11514653"/>
            <a:ext cx="24402052" cy="318505"/>
          </a:xfrm>
          <a:prstGeom prst="rightArrow">
            <a:avLst>
              <a:gd name="adj1" fmla="val 32000"/>
              <a:gd name="adj2" fmla="val 255193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  <p:sp>
        <p:nvSpPr>
          <p:cNvPr id="125" name="Arrow"/>
          <p:cNvSpPr/>
          <p:nvPr/>
        </p:nvSpPr>
        <p:spPr>
          <a:xfrm rot="16200000">
            <a:off x="-3547465" y="6794906"/>
            <a:ext cx="13065391" cy="317545"/>
          </a:xfrm>
          <a:prstGeom prst="rightArrow">
            <a:avLst>
              <a:gd name="adj1" fmla="val 32000"/>
              <a:gd name="adj2" fmla="val 255965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90d3fb7b-e48f-4186-9e67-a0654be33291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28128</Words>
  <Application>WPS 演示</Application>
  <PresentationFormat/>
  <Paragraphs>1170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Helvetica Neue</vt:lpstr>
      <vt:lpstr>Helvetica Neue Medium</vt:lpstr>
      <vt:lpstr>Helvetica Neue Light</vt:lpstr>
      <vt:lpstr>微软雅黑</vt:lpstr>
      <vt:lpstr>Arial Unicode MS</vt:lpstr>
      <vt:lpstr>Helvetica Neue</vt:lpstr>
      <vt:lpstr>Helvetica Neue Light</vt:lpstr>
      <vt:lpstr>Helvetica Neue Medium</vt:lpstr>
      <vt:lpstr>White</vt:lpstr>
      <vt:lpstr>工程师的成长</vt:lpstr>
      <vt:lpstr>工程师【目标驱动成长】矩阵</vt:lpstr>
      <vt:lpstr>工程师【目标驱动成长】矩阵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工程师的成长</dc:title>
  <dc:creator/>
  <cp:lastModifiedBy>Administrator</cp:lastModifiedBy>
  <cp:revision>72</cp:revision>
  <dcterms:created xsi:type="dcterms:W3CDTF">2019-10-22T14:29:20Z</dcterms:created>
  <dcterms:modified xsi:type="dcterms:W3CDTF">2019-10-22T14:56:17Z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