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F0736CA-6931-44AC-9FD2-4A98679FF4E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제목 없는 구역" id="{72B94839-7736-4E0D-A555-EC78D405A94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5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245" autoAdjust="0"/>
  </p:normalViewPr>
  <p:slideViewPr>
    <p:cSldViewPr snapToGrid="0">
      <p:cViewPr varScale="1">
        <p:scale>
          <a:sx n="62" d="100"/>
          <a:sy n="62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5A4A2-DD7D-4BBA-823F-7D9DB84B939B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553F0-82EA-4F94-8E40-243B037F8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7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사전 확률</a:t>
            </a:r>
            <a:r>
              <a:rPr lang="en-US" altLang="ko-KR" sz="12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(Prior Probability) :</a:t>
            </a:r>
            <a:r>
              <a:rPr lang="ko-KR" altLang="en-US" sz="12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 알고 있는 사건의 확률</a:t>
            </a:r>
            <a:r>
              <a:rPr lang="en-US" altLang="ko-KR" sz="12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ko-KR" altLang="en-US" sz="12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우도</a:t>
            </a:r>
            <a:r>
              <a:rPr lang="en-US" altLang="ko-KR" sz="12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(Likelihood Probability) : </a:t>
            </a:r>
            <a:r>
              <a:rPr lang="ko-KR" altLang="en-US" sz="12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 알고 있는 사건이 발생했다는 조건에서 다른 사건이 발생할 확률</a:t>
            </a:r>
            <a:endParaRPr lang="en-US" altLang="ko-KR" sz="12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사후 확률</a:t>
            </a:r>
            <a:endParaRPr lang="en-US" altLang="ko-KR" sz="12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사후확률</a:t>
            </a:r>
            <a:r>
              <a:rPr lang="en-US" altLang="ko-KR" sz="12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사전확률과 </a:t>
            </a:r>
            <a:r>
              <a:rPr lang="ko-KR" altLang="en-US" sz="1200" dirty="0" err="1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우도를</a:t>
            </a:r>
            <a:r>
              <a:rPr lang="ko-KR" altLang="en-US" sz="12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통해서 알게 되는 조건부 확률</a:t>
            </a:r>
            <a:endParaRPr lang="en-US" altLang="ko-KR" sz="12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553F0-82EA-4F94-8E40-243B037F8FF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76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구한 </a:t>
            </a:r>
            <a:r>
              <a:rPr lang="en-US" altLang="ko-KR" dirty="0"/>
              <a:t>P(C1|K)</a:t>
            </a:r>
            <a:r>
              <a:rPr lang="ko-KR" altLang="en-US" dirty="0"/>
              <a:t>와 </a:t>
            </a:r>
            <a:r>
              <a:rPr lang="en-US" altLang="ko-KR" dirty="0"/>
              <a:t>P(C2|K)</a:t>
            </a:r>
            <a:r>
              <a:rPr lang="ko-KR" altLang="en-US" dirty="0"/>
              <a:t>에 대해 어디가 더 적합한지 분류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553F0-82EA-4F94-8E40-243B037F8FF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5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B2B3A-EE5C-4704-AAD5-4109EF8A4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C479EF-E524-4D69-BCB8-005869507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4B2D3-086D-467B-9A7A-A2A9791B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AD1B-04D0-49BE-ABBF-178ECDD451D9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F27C6-DE69-44E9-BD06-D7E8A189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2A0A9-FD36-4C7D-9052-E1D43BFD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3F7-0143-4890-9674-75458A569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30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BDC1C-910B-40C9-9DD1-0344DF06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AB5BC9-CABD-42D0-B17A-38A19AEF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526F6-B32F-422E-AEAD-A01FB5CB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AD1B-04D0-49BE-ABBF-178ECDD451D9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473E3-E5DC-4390-8512-BEF564FB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ADD89-F2D0-4E76-90C3-BAA35DE2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3F7-0143-4890-9674-75458A569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3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F54B9D-456C-4622-95ED-071DBF3E1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819493-1FF3-43C1-AF41-8745A7C2E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73D95-BD13-4080-B56E-98A608EF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AD1B-04D0-49BE-ABBF-178ECDD451D9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90132-D1CB-4A5B-8897-9785D76B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3484F-708E-4FF7-A290-F4E1B5EB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3F7-0143-4890-9674-75458A569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3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BE9C6-6262-4949-A9FB-B58BBAEA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D3D8C-A086-4A92-B35C-4C57434A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37DD10-8E7F-4913-B4F3-6C43E9CB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AD1B-04D0-49BE-ABBF-178ECDD451D9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C6C06-5FF3-4579-BA24-C5A2610F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B644B-968B-454E-83AC-1A1F6CA0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3F7-0143-4890-9674-75458A569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4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6D52B-455A-44EE-BBC6-F31CC995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04E494-81C6-4478-9C2E-18070832A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7D89C-C062-4B6F-BAF0-F1B9DB08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AD1B-04D0-49BE-ABBF-178ECDD451D9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56B7D-2463-43CA-8AC5-1FB44B46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460AF-9CC4-4B25-A03F-3C01CDBC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3F7-0143-4890-9674-75458A569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49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61797-4C4A-4B16-B62B-87A61F03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DAFD6-EC42-44D7-A793-42078849E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2234B1-95E5-4A0D-B5EE-93A4CD106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D99A8-F9A3-491D-9488-5FEBA401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AD1B-04D0-49BE-ABBF-178ECDD451D9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712567-86A2-4123-AD0B-43C0971F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2495D-C369-4692-A719-A76A7336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3F7-0143-4890-9674-75458A569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593F8-7BFA-45B6-B0FD-F2003195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A700EF-EFF9-4A0A-94DD-3FDF2A27C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5C816-BF43-4B78-9102-9B241844E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CBB8D6-EE4E-401F-ABDE-7DEF20DD9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4A7068-47AA-4B2C-8E5A-D767E50B1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D91B90-47CD-47E7-A58F-873B6449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AD1B-04D0-49BE-ABBF-178ECDD451D9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C67543-DFF8-4E10-93F6-71F58675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5E3D18-26BB-4CFA-8724-55E2186B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3F7-0143-4890-9674-75458A569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10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E4733-972C-4C89-8237-1ACA5974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E2A62D-481A-471C-9531-0C57AE23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AD1B-04D0-49BE-ABBF-178ECDD451D9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D45B76-0D91-49E8-9925-EB994E4D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D3C617-7801-480A-B5F2-07FF2AA6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3F7-0143-4890-9674-75458A569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76FA26-520A-4394-BA13-D47B4184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AD1B-04D0-49BE-ABBF-178ECDD451D9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B5714-74E6-4932-9FE5-EC4F2DEB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AF3B4E-D976-4ACC-9E7B-A47C5471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3F7-0143-4890-9674-75458A569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7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5E639-1FFF-42FA-A324-8DD631F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67496-8581-408B-9D6F-23216AE2B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01C6F-09B0-4A06-959F-65BABB1DE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AF1A18-87AA-4CA0-8AF2-9DD84940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AD1B-04D0-49BE-ABBF-178ECDD451D9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61503-9C6D-4098-A119-503A5691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C64DFB-FD02-481C-8A18-6F5BD0C4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3F7-0143-4890-9674-75458A569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1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B3D0A-2E89-4118-8F15-DFE3ABB0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FB8C28-ED42-4E8A-A188-9C083DE7B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BADCC0-BFBD-477E-BCC9-1F4B8F230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211A4D-2818-4E00-86D4-3BC9B629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AD1B-04D0-49BE-ABBF-178ECDD451D9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0D9664-9B10-49B5-9959-30006729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719402-3719-4BD6-88E6-D1BF2897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3F7-0143-4890-9674-75458A569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5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213500-3DBF-40D1-9702-E60FD5B7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8EE87-812E-4D11-98EB-BD8B519E3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D7C60-15B0-45A4-9D92-E00FBE3B9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6AD1B-04D0-49BE-ABBF-178ECDD451D9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7B9BC-992B-4B7E-AEF7-C90FDABD8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6D284-B280-477E-9443-07245E231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0D3F7-0143-4890-9674-75458A569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32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EC1B3-E911-4A34-9C3A-DCB77E1B9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30839"/>
            <a:ext cx="2944427" cy="65134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ko-KR" sz="4400" dirty="0"/>
              <a:t>1</a:t>
            </a:r>
            <a:r>
              <a:rPr lang="ko-KR" altLang="en-US" sz="4400" dirty="0"/>
              <a:t>주차 과제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DC7355-7419-450F-BC40-5B4FC51EDE04}"/>
              </a:ext>
            </a:extLst>
          </p:cNvPr>
          <p:cNvCxnSpPr>
            <a:cxnSpLocks/>
          </p:cNvCxnSpPr>
          <p:nvPr/>
        </p:nvCxnSpPr>
        <p:spPr>
          <a:xfrm>
            <a:off x="304800" y="982185"/>
            <a:ext cx="29444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082742-AFF6-4ADE-9990-5DDC9BC149D4}"/>
              </a:ext>
            </a:extLst>
          </p:cNvPr>
          <p:cNvSpPr txBox="1"/>
          <p:nvPr/>
        </p:nvSpPr>
        <p:spPr>
          <a:xfrm>
            <a:off x="304799" y="1145219"/>
            <a:ext cx="116623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기계학습</a:t>
            </a:r>
            <a:r>
              <a:rPr lang="en-US" altLang="ko-KR" sz="1200" dirty="0"/>
              <a:t>(Machine Learning)</a:t>
            </a:r>
            <a:r>
              <a:rPr lang="ko-KR" altLang="en-US" dirty="0"/>
              <a:t>의 기법은</a:t>
            </a:r>
            <a:r>
              <a:rPr lang="en-US" altLang="ko-KR" dirty="0"/>
              <a:t> </a:t>
            </a:r>
            <a:r>
              <a:rPr lang="ko-KR" altLang="en-US" dirty="0"/>
              <a:t>아래와 같으며 계속해서 개발되는 중입니다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결정트리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Deicision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Tree)@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앙상블 분류기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(Ensemble Classifier)@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K-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근접이웃 알고리즘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(K – Nearest Neighbor Algorithms, K-NN Algorithm)@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군집화 알고리즘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단순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베이즈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분류기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@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서포트 벡터 머신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SVM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강화학습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전이 학습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/>
              <a:t>이 방법들 중 </a:t>
            </a:r>
            <a:r>
              <a:rPr lang="en-US" altLang="ko-KR" sz="1600" dirty="0"/>
              <a:t>“</a:t>
            </a:r>
            <a:r>
              <a:rPr lang="ko-KR" altLang="en-US" sz="1600" dirty="0"/>
              <a:t>신경망</a:t>
            </a:r>
            <a:r>
              <a:rPr lang="en-US" altLang="ko-KR" sz="1600" dirty="0"/>
              <a:t>”</a:t>
            </a:r>
            <a:r>
              <a:rPr lang="ko-KR" altLang="en-US" sz="1600" dirty="0"/>
              <a:t>을 깊게 배치하는 방법을 </a:t>
            </a:r>
            <a:r>
              <a:rPr lang="en-US" altLang="ko-KR" sz="1600" dirty="0">
                <a:solidFill>
                  <a:srgbClr val="FF0000"/>
                </a:solidFill>
              </a:rPr>
              <a:t>Deep-learning</a:t>
            </a:r>
            <a:r>
              <a:rPr lang="en-US" altLang="ko-KR" sz="1600" dirty="0"/>
              <a:t> </a:t>
            </a:r>
            <a:r>
              <a:rPr lang="ko-KR" altLang="en-US" sz="1600" dirty="0"/>
              <a:t>이라 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■ </a:t>
            </a:r>
            <a:r>
              <a:rPr lang="en-US" altLang="ko-KR" sz="1600" dirty="0"/>
              <a:t>Mission1 </a:t>
            </a:r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다음 개념들을 각각 </a:t>
            </a:r>
            <a:r>
              <a:rPr lang="en-US" altLang="ko-KR" sz="1600" dirty="0"/>
              <a:t>2~3</a:t>
            </a:r>
            <a:r>
              <a:rPr lang="ko-KR" altLang="en-US" sz="1600" dirty="0"/>
              <a:t>장 분량으로 정리하여 아래에 첨부해주시고</a:t>
            </a:r>
            <a:r>
              <a:rPr lang="en-US" altLang="ko-KR" sz="1600" dirty="0"/>
              <a:t>, </a:t>
            </a:r>
            <a:r>
              <a:rPr lang="ko-KR" altLang="en-US" sz="1600" dirty="0"/>
              <a:t>다음 회의 시간에 발표하도록 하겠습니다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■ </a:t>
            </a:r>
            <a:r>
              <a:rPr lang="en-US" altLang="ko-KR" sz="1600" dirty="0"/>
              <a:t>Mission2</a:t>
            </a:r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인터넷 검색을 통해 간단히 </a:t>
            </a:r>
            <a:r>
              <a:rPr lang="en-US" altLang="ko-KR" sz="1600" dirty="0"/>
              <a:t>“</a:t>
            </a:r>
            <a:r>
              <a:rPr lang="ko-KR" altLang="en-US" sz="1600" dirty="0"/>
              <a:t>신경망</a:t>
            </a:r>
            <a:r>
              <a:rPr lang="en-US" altLang="ko-KR" sz="1600" dirty="0"/>
              <a:t>”</a:t>
            </a:r>
            <a:r>
              <a:rPr lang="ko-KR" altLang="en-US" sz="1600" dirty="0"/>
              <a:t>의 기본인 </a:t>
            </a:r>
            <a:r>
              <a:rPr lang="en-US" altLang="ko-KR" sz="1600" dirty="0"/>
              <a:t>Perceptron</a:t>
            </a:r>
            <a:r>
              <a:rPr lang="ko-KR" altLang="en-US" sz="1600" dirty="0"/>
              <a:t>을 구현해보세요</a:t>
            </a:r>
            <a:r>
              <a:rPr lang="en-US" altLang="ko-KR" sz="1600" dirty="0"/>
              <a:t>.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Pytorch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Tensorflow</a:t>
            </a:r>
            <a:r>
              <a:rPr lang="en-US" altLang="ko-KR" sz="1400" dirty="0"/>
              <a:t> </a:t>
            </a:r>
            <a:r>
              <a:rPr lang="ko-KR" altLang="en-US" sz="1400" dirty="0"/>
              <a:t>상관 無</a:t>
            </a:r>
            <a:r>
              <a:rPr lang="en-US" altLang="ko-KR" sz="1400" dirty="0"/>
              <a:t>)</a:t>
            </a:r>
          </a:p>
          <a:p>
            <a:r>
              <a:rPr lang="ko-KR" altLang="en-US" sz="1600" dirty="0"/>
              <a:t>구체적으로 </a:t>
            </a:r>
            <a:r>
              <a:rPr lang="en-US" altLang="ko-KR" sz="1600" dirty="0"/>
              <a:t>AND Perceptron, OR</a:t>
            </a:r>
            <a:r>
              <a:rPr lang="ko-KR" altLang="en-US" sz="1600" dirty="0"/>
              <a:t> </a:t>
            </a:r>
            <a:r>
              <a:rPr lang="en-US" altLang="ko-KR" sz="1600" dirty="0"/>
              <a:t>Perceptron </a:t>
            </a:r>
            <a:r>
              <a:rPr lang="ko-KR" altLang="en-US" sz="1600" dirty="0"/>
              <a:t>을 만들고 </a:t>
            </a:r>
            <a:r>
              <a:rPr lang="en-US" altLang="ko-KR" sz="1600" dirty="0"/>
              <a:t>0,1</a:t>
            </a:r>
            <a:r>
              <a:rPr lang="ko-KR" altLang="en-US" sz="1600" dirty="0"/>
              <a:t>을 나눠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입력하고 출력을 캡쳐 해 첨부하세요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41305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E668E3F-F5E5-42E1-911B-3C6DB2D56E2C}"/>
              </a:ext>
            </a:extLst>
          </p:cNvPr>
          <p:cNvSpPr txBox="1">
            <a:spLocks/>
          </p:cNvSpPr>
          <p:nvPr/>
        </p:nvSpPr>
        <p:spPr>
          <a:xfrm>
            <a:off x="4015384" y="482867"/>
            <a:ext cx="4078041" cy="827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Bayes Theorem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629E7A0-82DE-43C3-A10A-3AA5A13F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99" y="48109"/>
            <a:ext cx="4854713" cy="57467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Naïve Bayes algorithm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271E4A5-5E3D-417B-B6D8-E79729E2A22C}"/>
              </a:ext>
            </a:extLst>
          </p:cNvPr>
          <p:cNvSpPr txBox="1">
            <a:spLocks/>
          </p:cNvSpPr>
          <p:nvPr/>
        </p:nvSpPr>
        <p:spPr>
          <a:xfrm>
            <a:off x="8752402" y="-102306"/>
            <a:ext cx="3896964" cy="1362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사전 확률</a:t>
            </a:r>
            <a:r>
              <a:rPr lang="en-US" altLang="ko-KR" sz="1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(Prior Probability) </a:t>
            </a:r>
          </a:p>
          <a:p>
            <a:r>
              <a:rPr lang="ko-KR" altLang="en-US" sz="1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우도</a:t>
            </a:r>
            <a:r>
              <a:rPr lang="en-US" altLang="ko-KR" sz="1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(Likelihood Probability) </a:t>
            </a:r>
          </a:p>
          <a:p>
            <a:r>
              <a:rPr lang="ko-KR" altLang="en-US" sz="1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사후확률</a:t>
            </a:r>
            <a:r>
              <a:rPr lang="en-US" altLang="ko-KR" sz="1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800" dirty="0">
                <a:solidFill>
                  <a:schemeClr val="accent1"/>
                </a:solidFill>
              </a:rPr>
              <a:t>posterior Probability</a:t>
            </a:r>
            <a:r>
              <a:rPr lang="en-US" altLang="ko-KR" sz="2000" dirty="0">
                <a:solidFill>
                  <a:schemeClr val="accent1"/>
                </a:solidFill>
              </a:rPr>
              <a:t>)</a:t>
            </a:r>
            <a:endParaRPr lang="en-US" altLang="ko-KR" sz="20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18803B6-9914-44AE-88A8-D429C14F46E0}"/>
              </a:ext>
            </a:extLst>
          </p:cNvPr>
          <p:cNvSpPr txBox="1">
            <a:spLocks/>
          </p:cNvSpPr>
          <p:nvPr/>
        </p:nvSpPr>
        <p:spPr>
          <a:xfrm>
            <a:off x="1737414" y="627080"/>
            <a:ext cx="3896964" cy="2419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rgbClr val="685C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내가 발생 확률을 아는 사건</a:t>
            </a:r>
            <a:r>
              <a:rPr lang="en-US" altLang="ko-KR" sz="2000" dirty="0">
                <a:solidFill>
                  <a:srgbClr val="685C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en-US" altLang="ko-KR" sz="2000" dirty="0">
                <a:solidFill>
                  <a:srgbClr val="685C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685C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</a:t>
            </a:r>
            <a:r>
              <a:rPr lang="en-US" altLang="ko-KR" sz="2000" dirty="0">
                <a:solidFill>
                  <a:srgbClr val="685C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685C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 사건이 발생했을 때 다른 사건</a:t>
            </a:r>
            <a:r>
              <a:rPr lang="en-US" altLang="ko-KR" sz="2000" dirty="0">
                <a:solidFill>
                  <a:srgbClr val="685C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en-US" altLang="ko-KR" sz="2000" dirty="0">
                <a:solidFill>
                  <a:srgbClr val="685C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685C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발생확률</a:t>
            </a:r>
            <a:r>
              <a:rPr lang="en-US" altLang="ko-KR" sz="2000" dirty="0">
                <a:solidFill>
                  <a:srgbClr val="685C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우도</a:t>
            </a:r>
            <a:r>
              <a:rPr lang="en-US" altLang="ko-KR" sz="2000" dirty="0">
                <a:solidFill>
                  <a:srgbClr val="685C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685C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안다</a:t>
            </a:r>
            <a:r>
              <a:rPr lang="en-US" altLang="ko-KR" sz="20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CB3856C-5957-4B19-938F-962910124BFE}"/>
              </a:ext>
            </a:extLst>
          </p:cNvPr>
          <p:cNvSpPr txBox="1">
            <a:spLocks/>
          </p:cNvSpPr>
          <p:nvPr/>
        </p:nvSpPr>
        <p:spPr>
          <a:xfrm>
            <a:off x="7063967" y="734876"/>
            <a:ext cx="3896964" cy="2419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rgbClr val="685C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사건</a:t>
            </a:r>
            <a:r>
              <a:rPr lang="en-US" altLang="ko-KR" sz="2000" dirty="0">
                <a:solidFill>
                  <a:srgbClr val="685C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en-US" altLang="ko-KR" sz="2000" dirty="0">
                <a:solidFill>
                  <a:srgbClr val="685C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685C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발생했다는 조건 하에 내가 발생 확률을 아는 사건</a:t>
            </a:r>
            <a:r>
              <a:rPr lang="en-US" altLang="ko-KR" sz="2000" dirty="0">
                <a:solidFill>
                  <a:srgbClr val="685C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en-US" altLang="ko-KR" sz="2000" dirty="0">
                <a:solidFill>
                  <a:srgbClr val="685C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685C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발생 확률을 계산할 수 있다</a:t>
            </a:r>
            <a:r>
              <a:rPr lang="en-US" altLang="ko-KR" sz="2000" dirty="0">
                <a:solidFill>
                  <a:srgbClr val="685C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CEC3A5A-F55E-497F-ABC4-C87C866F0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95" y="2749928"/>
            <a:ext cx="5722505" cy="5024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593CE57-E1F3-48BC-A582-C37878C57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99" y="3202700"/>
            <a:ext cx="6962368" cy="4604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6F97B49-3E33-471C-B404-D2DE71E89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95" y="3663138"/>
            <a:ext cx="10339075" cy="3986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7E015AB-3484-4EA4-8BC8-D090B6B75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6570" y="4202223"/>
            <a:ext cx="6638859" cy="2295817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E65717D-ACCA-488D-A35E-BF4212A75303}"/>
              </a:ext>
            </a:extLst>
          </p:cNvPr>
          <p:cNvCxnSpPr>
            <a:cxnSpLocks/>
          </p:cNvCxnSpPr>
          <p:nvPr/>
        </p:nvCxnSpPr>
        <p:spPr>
          <a:xfrm>
            <a:off x="101599" y="2592091"/>
            <a:ext cx="12090401" cy="0"/>
          </a:xfrm>
          <a:prstGeom prst="line">
            <a:avLst/>
          </a:prstGeom>
          <a:ln>
            <a:solidFill>
              <a:srgbClr val="685C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529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4B36EE4-0765-410C-B60A-72764B62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99" y="123825"/>
            <a:ext cx="4854713" cy="574675"/>
          </a:xfrm>
        </p:spPr>
        <p:txBody>
          <a:bodyPr>
            <a:normAutofit/>
          </a:bodyPr>
          <a:lstStyle/>
          <a:p>
            <a:r>
              <a:rPr lang="en-US" altLang="ko-KR" sz="32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Naïve Bayes algorithm</a:t>
            </a:r>
            <a:endParaRPr lang="en-US" altLang="ko-KR" sz="32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1EF1523-C9C7-4A76-AFE4-FA7ED0EA90B7}"/>
              </a:ext>
            </a:extLst>
          </p:cNvPr>
          <p:cNvSpPr txBox="1">
            <a:spLocks/>
          </p:cNvSpPr>
          <p:nvPr/>
        </p:nvSpPr>
        <p:spPr>
          <a:xfrm>
            <a:off x="101598" y="946473"/>
            <a:ext cx="9693331" cy="1192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Naïve Bayes algorithm</a:t>
            </a:r>
          </a:p>
          <a:p>
            <a:endParaRPr lang="en-US" altLang="ko-KR" sz="32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32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사전 확률이 세부적으로 균등하지 않은 확률의 집합으로 구성 되어있을 때</a:t>
            </a:r>
            <a:r>
              <a:rPr lang="en-US" altLang="ko-KR" sz="32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32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ko-KR" altLang="en-US" sz="32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세부 사건들에 대해 </a:t>
            </a:r>
            <a:r>
              <a:rPr lang="ko-KR" altLang="en-US" sz="3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독립성</a:t>
            </a:r>
            <a:r>
              <a:rPr lang="ko-KR" altLang="en-US" sz="32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ko-KR" altLang="en-US" sz="3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균등함</a:t>
            </a:r>
            <a:r>
              <a:rPr lang="ko-KR" altLang="en-US" sz="32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부여하여 계산 하는 방법</a:t>
            </a:r>
            <a:r>
              <a:rPr lang="en-US" altLang="ko-KR" sz="32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7B560DE-B216-47CD-8CE0-DEE16418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48" y="2971543"/>
            <a:ext cx="4156691" cy="20290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20B319-7E9C-4CCD-9959-F2D4CAF1E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339" y="3671464"/>
            <a:ext cx="7352936" cy="104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3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3ABB9-1651-4FAA-ABD7-547BCF99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3825"/>
            <a:ext cx="6197600" cy="57467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</a:rPr>
              <a:t>Decision Tree model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A9B8E-FF63-4779-A242-544E78D6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50" y="1512887"/>
            <a:ext cx="10426700" cy="383222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예측되는 과정이나 결과를 설명할 수 있는 직관적인 모델</a:t>
            </a:r>
            <a:r>
              <a:rPr lang="en-US" altLang="ko-KR" dirty="0"/>
              <a:t>(white model)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분류나 회귀 문제를 다루기에 적합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3. </a:t>
            </a:r>
            <a:r>
              <a:rPr lang="ko-KR" altLang="en-US" dirty="0"/>
              <a:t>결정에 도달하기 위하여 </a:t>
            </a:r>
            <a:r>
              <a:rPr lang="en-US" altLang="ko-KR" dirty="0"/>
              <a:t>Yes/No </a:t>
            </a:r>
            <a:r>
              <a:rPr lang="ko-KR" altLang="en-US" dirty="0"/>
              <a:t>질문을 이어 나가며 학습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4. </a:t>
            </a:r>
            <a:r>
              <a:rPr lang="ko-KR" altLang="en-US" b="1" dirty="0"/>
              <a:t>가능한 적은 질문</a:t>
            </a:r>
            <a:r>
              <a:rPr lang="ko-KR" altLang="en-US" dirty="0"/>
              <a:t>으로 문제를 해결하는 것을 목표로 한다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627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83B79D34-8452-4D33-BEEE-90C6E4099A31}"/>
              </a:ext>
            </a:extLst>
          </p:cNvPr>
          <p:cNvGrpSpPr/>
          <p:nvPr/>
        </p:nvGrpSpPr>
        <p:grpSpPr>
          <a:xfrm>
            <a:off x="2212091" y="892315"/>
            <a:ext cx="6680673" cy="5001053"/>
            <a:chOff x="126527" y="635111"/>
            <a:chExt cx="6680673" cy="500105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F33CB95-E9FE-4B9B-BBBD-86403017036C}"/>
                </a:ext>
              </a:extLst>
            </p:cNvPr>
            <p:cNvSpPr/>
            <p:nvPr/>
          </p:nvSpPr>
          <p:spPr>
            <a:xfrm>
              <a:off x="2686050" y="635111"/>
              <a:ext cx="1930400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Does it have wings?</a:t>
              </a:r>
              <a:endParaRPr lang="ko-KR" altLang="en-US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6E194D-2790-4BA2-A999-2CDAE4C2FC98}"/>
                </a:ext>
              </a:extLst>
            </p:cNvPr>
            <p:cNvSpPr/>
            <p:nvPr/>
          </p:nvSpPr>
          <p:spPr>
            <a:xfrm>
              <a:off x="571246" y="2590800"/>
              <a:ext cx="1930400" cy="6727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Is it able to fly?</a:t>
              </a:r>
              <a:endParaRPr lang="ko-KR" altLang="en-US" b="1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E6ADB2-4E39-4844-BB7A-F512C97989B5}"/>
                </a:ext>
              </a:extLst>
            </p:cNvPr>
            <p:cNvSpPr/>
            <p:nvPr/>
          </p:nvSpPr>
          <p:spPr>
            <a:xfrm>
              <a:off x="4556340" y="2542636"/>
              <a:ext cx="1930400" cy="6727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Does it have fin?</a:t>
              </a:r>
              <a:endParaRPr lang="ko-KR" altLang="en-US" b="1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68CBE6F-53FD-4770-8882-A8883DECAB61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1536446" y="1558441"/>
              <a:ext cx="2114804" cy="1032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515E6D5-D1CE-4BBB-A0F1-23D97C24DF8E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3651250" y="1558441"/>
              <a:ext cx="1933242" cy="9841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375469B-A9B7-474E-AE52-198C4A85307C}"/>
                </a:ext>
              </a:extLst>
            </p:cNvPr>
            <p:cNvSpPr/>
            <p:nvPr/>
          </p:nvSpPr>
          <p:spPr>
            <a:xfrm>
              <a:off x="126527" y="5154538"/>
              <a:ext cx="1111475" cy="481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Eagle</a:t>
              </a:r>
              <a:endParaRPr lang="ko-KR" altLang="en-US" b="1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6C2BDE0-CB76-468D-801D-EE749F632C87}"/>
                </a:ext>
              </a:extLst>
            </p:cNvPr>
            <p:cNvSpPr/>
            <p:nvPr/>
          </p:nvSpPr>
          <p:spPr>
            <a:xfrm>
              <a:off x="1678826" y="5141838"/>
              <a:ext cx="1111475" cy="481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Penguin</a:t>
              </a:r>
              <a:endParaRPr lang="ko-KR" altLang="en-US" sz="1600" b="1" dirty="0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7F0C89D-00B0-444E-8506-F1677618957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714796" y="3263508"/>
              <a:ext cx="821650" cy="1878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0125CFA-B418-4847-BF0E-5D6DAD78FB2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536446" y="3263508"/>
              <a:ext cx="731581" cy="18783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B01A6DE-799B-4AE6-8601-2FAB571E4DA9}"/>
                </a:ext>
              </a:extLst>
            </p:cNvPr>
            <p:cNvSpPr/>
            <p:nvPr/>
          </p:nvSpPr>
          <p:spPr>
            <a:xfrm>
              <a:off x="4147652" y="5080974"/>
              <a:ext cx="1121224" cy="481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Dolphin</a:t>
              </a:r>
              <a:endParaRPr lang="ko-KR" altLang="en-US" b="1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A809212-B3DD-4E56-8A66-7AC89E1371A4}"/>
                </a:ext>
              </a:extLst>
            </p:cNvPr>
            <p:cNvSpPr/>
            <p:nvPr/>
          </p:nvSpPr>
          <p:spPr>
            <a:xfrm>
              <a:off x="5685975" y="5080974"/>
              <a:ext cx="1121225" cy="481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Bear</a:t>
              </a:r>
              <a:endParaRPr lang="ko-KR" altLang="en-US" b="1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5D7BD47-2F40-4D3D-93C3-A7952C6FD842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4741710" y="3215344"/>
              <a:ext cx="779830" cy="1865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8ABF141-411C-40E6-9E8B-C4365DC5E4F0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521540" y="3215344"/>
              <a:ext cx="787029" cy="18656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9C6336B-DF5A-40B0-812A-B292C299A3DF}"/>
                </a:ext>
              </a:extLst>
            </p:cNvPr>
            <p:cNvSpPr txBox="1"/>
            <p:nvPr/>
          </p:nvSpPr>
          <p:spPr>
            <a:xfrm>
              <a:off x="2159000" y="1759803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True</a:t>
              </a:r>
              <a:endParaRPr lang="ko-KR" altLang="en-US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327A91F-E682-48ED-8379-37885E912A78}"/>
                </a:ext>
              </a:extLst>
            </p:cNvPr>
            <p:cNvSpPr txBox="1"/>
            <p:nvPr/>
          </p:nvSpPr>
          <p:spPr>
            <a:xfrm>
              <a:off x="491996" y="4088804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True</a:t>
              </a:r>
              <a:endParaRPr lang="ko-KR" altLang="en-US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D47893-B771-4105-8AD1-6979F362FB80}"/>
                </a:ext>
              </a:extLst>
            </p:cNvPr>
            <p:cNvSpPr txBox="1"/>
            <p:nvPr/>
          </p:nvSpPr>
          <p:spPr>
            <a:xfrm>
              <a:off x="4556340" y="4038934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True</a:t>
              </a:r>
              <a:endParaRPr lang="ko-KR" altLang="en-US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186372-7E52-4621-8C27-1D9367DABAC6}"/>
                </a:ext>
              </a:extLst>
            </p:cNvPr>
            <p:cNvSpPr txBox="1"/>
            <p:nvPr/>
          </p:nvSpPr>
          <p:spPr>
            <a:xfrm>
              <a:off x="4556746" y="1752592"/>
              <a:ext cx="780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False</a:t>
              </a:r>
              <a:endParaRPr lang="ko-KR" altLang="en-US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356D57-D5F9-4298-BACC-24AB668EE8F5}"/>
                </a:ext>
              </a:extLst>
            </p:cNvPr>
            <p:cNvSpPr txBox="1"/>
            <p:nvPr/>
          </p:nvSpPr>
          <p:spPr>
            <a:xfrm>
              <a:off x="1895014" y="4088804"/>
              <a:ext cx="780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False</a:t>
              </a:r>
              <a:endParaRPr lang="ko-KR" altLang="en-US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FC378E2-B804-480B-8FFB-5CAC6BB5B64F}"/>
                </a:ext>
              </a:extLst>
            </p:cNvPr>
            <p:cNvSpPr txBox="1"/>
            <p:nvPr/>
          </p:nvSpPr>
          <p:spPr>
            <a:xfrm>
              <a:off x="5919448" y="4088804"/>
              <a:ext cx="780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False</a:t>
              </a:r>
              <a:endParaRPr lang="ko-KR" altLang="en-US" b="1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56767B0-8366-4550-9425-D329B83AADE9}"/>
              </a:ext>
            </a:extLst>
          </p:cNvPr>
          <p:cNvGrpSpPr/>
          <p:nvPr/>
        </p:nvGrpSpPr>
        <p:grpSpPr>
          <a:xfrm>
            <a:off x="0" y="698500"/>
            <a:ext cx="4769917" cy="5356337"/>
            <a:chOff x="7832567" y="647967"/>
            <a:chExt cx="4769917" cy="535633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BE45D58-8B52-497D-88BA-7148C43D8030}"/>
                </a:ext>
              </a:extLst>
            </p:cNvPr>
            <p:cNvSpPr txBox="1"/>
            <p:nvPr/>
          </p:nvSpPr>
          <p:spPr>
            <a:xfrm>
              <a:off x="7861055" y="647967"/>
              <a:ext cx="4741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Root node</a:t>
              </a:r>
              <a:r>
                <a:rPr lang="ko-KR" altLang="en-US" dirty="0"/>
                <a:t> </a:t>
              </a:r>
              <a:r>
                <a:rPr lang="en-US" altLang="ko-KR" dirty="0"/>
                <a:t>: </a:t>
              </a:r>
            </a:p>
            <a:p>
              <a:r>
                <a:rPr lang="ko-KR" altLang="en-US" dirty="0"/>
                <a:t>가장 꼭대기에 위치한 노드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8A289E8-C968-4342-9FA7-5F2645177637}"/>
                </a:ext>
              </a:extLst>
            </p:cNvPr>
            <p:cNvSpPr txBox="1"/>
            <p:nvPr/>
          </p:nvSpPr>
          <p:spPr>
            <a:xfrm>
              <a:off x="7832567" y="2658667"/>
              <a:ext cx="4297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자식 노드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452B1CA-1F41-4602-817D-E3326F643071}"/>
                </a:ext>
              </a:extLst>
            </p:cNvPr>
            <p:cNvSpPr txBox="1"/>
            <p:nvPr/>
          </p:nvSpPr>
          <p:spPr>
            <a:xfrm>
              <a:off x="7959565" y="5080974"/>
              <a:ext cx="41701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Leaf node : </a:t>
              </a:r>
            </a:p>
            <a:p>
              <a:endParaRPr lang="en-US" altLang="ko-KR" dirty="0"/>
            </a:p>
            <a:p>
              <a:r>
                <a:rPr lang="ko-KR" altLang="en-US" dirty="0"/>
                <a:t>가장 마지막 노드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1389DDE-AB95-42CC-B5B1-3532BFCD1FAF}"/>
              </a:ext>
            </a:extLst>
          </p:cNvPr>
          <p:cNvSpPr txBox="1"/>
          <p:nvPr/>
        </p:nvSpPr>
        <p:spPr>
          <a:xfrm>
            <a:off x="8026764" y="707649"/>
            <a:ext cx="474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각각의 노드</a:t>
            </a:r>
            <a:r>
              <a:rPr lang="en-US" altLang="ko-KR" dirty="0"/>
              <a:t>:</a:t>
            </a:r>
            <a:r>
              <a:rPr lang="ko-KR" altLang="en-US" dirty="0"/>
              <a:t> 데이터의 </a:t>
            </a:r>
            <a:r>
              <a:rPr lang="ko-KR" altLang="en-US" b="1" dirty="0"/>
              <a:t>특징</a:t>
            </a:r>
            <a:r>
              <a:rPr lang="ko-KR" altLang="en-US" dirty="0"/>
              <a:t>을 의미</a:t>
            </a:r>
            <a:endParaRPr lang="en-US" altLang="ko-KR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E39EAC4-D740-46BD-8949-3923C9A0D7AE}"/>
              </a:ext>
            </a:extLst>
          </p:cNvPr>
          <p:cNvSpPr txBox="1"/>
          <p:nvPr/>
        </p:nvSpPr>
        <p:spPr>
          <a:xfrm>
            <a:off x="8026764" y="1105775"/>
            <a:ext cx="474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각각의 분기</a:t>
            </a:r>
            <a:r>
              <a:rPr lang="en-US" altLang="ko-KR" dirty="0"/>
              <a:t>:</a:t>
            </a:r>
            <a:r>
              <a:rPr lang="ko-KR" altLang="en-US" dirty="0"/>
              <a:t> 데이터 </a:t>
            </a:r>
            <a:r>
              <a:rPr lang="ko-KR" altLang="en-US" b="1" dirty="0"/>
              <a:t>결정 규칙</a:t>
            </a:r>
            <a:r>
              <a:rPr lang="ko-KR" altLang="en-US" dirty="0"/>
              <a:t>을 의미</a:t>
            </a:r>
            <a:endParaRPr lang="en-US" altLang="ko-K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E2F5F8-503E-49AA-A6B5-AA15BF73DF87}"/>
              </a:ext>
            </a:extLst>
          </p:cNvPr>
          <p:cNvSpPr txBox="1"/>
          <p:nvPr/>
        </p:nvSpPr>
        <p:spPr>
          <a:xfrm>
            <a:off x="8026763" y="1497693"/>
            <a:ext cx="474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각각의 </a:t>
            </a:r>
            <a:r>
              <a:rPr lang="en-US" altLang="ko-KR" dirty="0"/>
              <a:t>leaf node:</a:t>
            </a:r>
            <a:r>
              <a:rPr lang="ko-KR" altLang="en-US" dirty="0"/>
              <a:t> </a:t>
            </a:r>
            <a:r>
              <a:rPr lang="ko-KR" altLang="en-US" b="1" dirty="0"/>
              <a:t>결과</a:t>
            </a:r>
            <a:r>
              <a:rPr lang="ko-KR" altLang="en-US" dirty="0"/>
              <a:t> 범주를 의미</a:t>
            </a:r>
            <a:endParaRPr lang="en-US" altLang="ko-KR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E09AE643-6141-4776-87E2-1B74E7B6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3825"/>
            <a:ext cx="6197600" cy="57467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</a:rPr>
              <a:t>Decision Tree model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9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EBB1557-0BD5-46AE-B0B4-0C54FC5C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150" y="724522"/>
            <a:ext cx="4711700" cy="57467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Decision Tree model</a:t>
            </a:r>
            <a:r>
              <a:rPr lang="ko-KR" altLang="en-US" sz="2000" b="1" dirty="0"/>
              <a:t>을 구성하는 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C96D7A-C79F-4DE0-808A-FA529D74101D}"/>
              </a:ext>
            </a:extLst>
          </p:cNvPr>
          <p:cNvSpPr/>
          <p:nvPr/>
        </p:nvSpPr>
        <p:spPr>
          <a:xfrm>
            <a:off x="501326" y="1727970"/>
            <a:ext cx="19304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모델 구조의</a:t>
            </a:r>
            <a:endParaRPr lang="en-US" altLang="ko-KR" b="1" dirty="0"/>
          </a:p>
          <a:p>
            <a:pPr algn="ctr"/>
            <a:r>
              <a:rPr lang="ko-KR" altLang="en-US" b="1" dirty="0"/>
              <a:t> 복잡화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1A29963-D3D3-4014-AD4B-014C1CDB95E9}"/>
              </a:ext>
            </a:extLst>
          </p:cNvPr>
          <p:cNvCxnSpPr>
            <a:cxnSpLocks/>
          </p:cNvCxnSpPr>
          <p:nvPr/>
        </p:nvCxnSpPr>
        <p:spPr>
          <a:xfrm>
            <a:off x="1504626" y="2765600"/>
            <a:ext cx="0" cy="663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4636B2-4F1A-4E07-9BE0-19F8E5567D7B}"/>
              </a:ext>
            </a:extLst>
          </p:cNvPr>
          <p:cNvSpPr/>
          <p:nvPr/>
        </p:nvSpPr>
        <p:spPr>
          <a:xfrm>
            <a:off x="501326" y="3553000"/>
            <a:ext cx="19304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모델 성능의 </a:t>
            </a:r>
            <a:endParaRPr lang="en-US" altLang="ko-KR" b="1" dirty="0">
              <a:solidFill>
                <a:srgbClr val="FFC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저하</a:t>
            </a:r>
            <a:endParaRPr lang="en-US" altLang="ko-KR" b="1" dirty="0">
              <a:solidFill>
                <a:srgbClr val="FFC000"/>
              </a:solidFill>
            </a:endParaRPr>
          </a:p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(overfitting)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20DAF13-6889-4F29-8FD6-D11E8072319A}"/>
              </a:ext>
            </a:extLst>
          </p:cNvPr>
          <p:cNvCxnSpPr>
            <a:cxnSpLocks/>
          </p:cNvCxnSpPr>
          <p:nvPr/>
        </p:nvCxnSpPr>
        <p:spPr>
          <a:xfrm>
            <a:off x="3254213" y="2965094"/>
            <a:ext cx="343868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250EA17F-05A1-4452-BCBA-10FA20225323}"/>
              </a:ext>
            </a:extLst>
          </p:cNvPr>
          <p:cNvSpPr txBox="1">
            <a:spLocks/>
          </p:cNvSpPr>
          <p:nvPr/>
        </p:nvSpPr>
        <p:spPr>
          <a:xfrm>
            <a:off x="2955762" y="1841501"/>
            <a:ext cx="3889537" cy="788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/>
              <a:t>정보 획득 량을 최대화 하는 순서로 배치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= </a:t>
            </a:r>
            <a:r>
              <a:rPr lang="ko-KR" altLang="en-US" sz="1600" b="1" dirty="0"/>
              <a:t>순수도</a:t>
            </a:r>
            <a:r>
              <a:rPr lang="en-US" altLang="ko-KR" sz="1600" b="1" dirty="0"/>
              <a:t>(purity)</a:t>
            </a:r>
            <a:r>
              <a:rPr lang="ko-KR" altLang="en-US" sz="1600" b="1" dirty="0"/>
              <a:t>를 높여주는 순서로 배치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B152BB-F14D-4A81-B846-28D6FCA890EA}"/>
              </a:ext>
            </a:extLst>
          </p:cNvPr>
          <p:cNvSpPr/>
          <p:nvPr/>
        </p:nvSpPr>
        <p:spPr>
          <a:xfrm>
            <a:off x="6731000" y="2722714"/>
            <a:ext cx="1854200" cy="484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Gini </a:t>
            </a:r>
            <a:r>
              <a:rPr lang="ko-KR" altLang="en-US" b="1" dirty="0"/>
              <a:t>척도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609728-7F97-462C-9D54-2780D06680A0}"/>
              </a:ext>
            </a:extLst>
          </p:cNvPr>
          <p:cNvSpPr/>
          <p:nvPr/>
        </p:nvSpPr>
        <p:spPr>
          <a:xfrm>
            <a:off x="6750051" y="4888420"/>
            <a:ext cx="1816097" cy="484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Entropy</a:t>
            </a:r>
            <a:endParaRPr lang="ko-KR" altLang="en-US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A3F0307-1DE6-43D4-A83F-831B0A0820F1}"/>
              </a:ext>
            </a:extLst>
          </p:cNvPr>
          <p:cNvCxnSpPr>
            <a:cxnSpLocks/>
          </p:cNvCxnSpPr>
          <p:nvPr/>
        </p:nvCxnSpPr>
        <p:spPr>
          <a:xfrm>
            <a:off x="4838700" y="5130800"/>
            <a:ext cx="18161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A06D35D-98B0-40A2-8390-9BF0940DC246}"/>
              </a:ext>
            </a:extLst>
          </p:cNvPr>
          <p:cNvCxnSpPr>
            <a:cxnSpLocks/>
          </p:cNvCxnSpPr>
          <p:nvPr/>
        </p:nvCxnSpPr>
        <p:spPr>
          <a:xfrm>
            <a:off x="4876800" y="2965094"/>
            <a:ext cx="0" cy="21657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1">
            <a:extLst>
              <a:ext uri="{FF2B5EF4-FFF2-40B4-BE49-F238E27FC236}">
                <a16:creationId xmlns:a16="http://schemas.microsoft.com/office/drawing/2014/main" id="{0413FE1E-B21C-4C89-83C2-6A3F0A892423}"/>
              </a:ext>
            </a:extLst>
          </p:cNvPr>
          <p:cNvSpPr txBox="1">
            <a:spLocks/>
          </p:cNvSpPr>
          <p:nvPr/>
        </p:nvSpPr>
        <p:spPr>
          <a:xfrm>
            <a:off x="7369335" y="2427152"/>
            <a:ext cx="774701" cy="300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>
                <a:latin typeface="+mn-ea"/>
                <a:ea typeface="+mn-ea"/>
              </a:rPr>
              <a:t>기준</a:t>
            </a: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89D51041-B063-406F-B690-EDD842E2ADCA}"/>
              </a:ext>
            </a:extLst>
          </p:cNvPr>
          <p:cNvSpPr txBox="1">
            <a:spLocks/>
          </p:cNvSpPr>
          <p:nvPr/>
        </p:nvSpPr>
        <p:spPr>
          <a:xfrm>
            <a:off x="8594885" y="2629671"/>
            <a:ext cx="2644613" cy="704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ko-KR" altLang="en-US" sz="1400" dirty="0"/>
              <a:t>두 번을 복원추출 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동일 범주 개체가 선택될 확률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9E521483-F0D5-42B5-A166-FE67B04F0947}"/>
              </a:ext>
            </a:extLst>
          </p:cNvPr>
          <p:cNvSpPr txBox="1">
            <a:spLocks/>
          </p:cNvSpPr>
          <p:nvPr/>
        </p:nvSpPr>
        <p:spPr>
          <a:xfrm>
            <a:off x="8566148" y="4778382"/>
            <a:ext cx="2863850" cy="704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ko-KR" altLang="en-US" sz="1400" dirty="0"/>
              <a:t>한 그룹 내에 두 개체 </a:t>
            </a:r>
            <a:r>
              <a:rPr lang="en-US" altLang="ko-KR" sz="1400" dirty="0"/>
              <a:t>p1, p2</a:t>
            </a:r>
            <a:r>
              <a:rPr lang="ko-KR" altLang="en-US" sz="1400" dirty="0"/>
              <a:t>가 존재할 확률에 대한 엔트로피 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2EA0E2-F8F9-4747-B383-952EEC55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50" y="5382695"/>
            <a:ext cx="33051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AC80B036-5298-45EF-974A-D768C78F6F55}"/>
              </a:ext>
            </a:extLst>
          </p:cNvPr>
          <p:cNvSpPr txBox="1">
            <a:spLocks/>
          </p:cNvSpPr>
          <p:nvPr/>
        </p:nvSpPr>
        <p:spPr>
          <a:xfrm>
            <a:off x="6654800" y="5593254"/>
            <a:ext cx="3889537" cy="704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ko-KR" altLang="en-US" sz="1400" dirty="0"/>
              <a:t>분리 전과 분리 후 엔트로피 차이를 통해 계산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3E2F76EC-449D-4508-9A8E-92D47DB45C79}"/>
              </a:ext>
            </a:extLst>
          </p:cNvPr>
          <p:cNvSpPr txBox="1">
            <a:spLocks/>
          </p:cNvSpPr>
          <p:nvPr/>
        </p:nvSpPr>
        <p:spPr>
          <a:xfrm>
            <a:off x="6667825" y="3188072"/>
            <a:ext cx="4292275" cy="704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altLang="ko-KR" sz="1400" dirty="0"/>
              <a:t>Gini </a:t>
            </a:r>
            <a:r>
              <a:rPr lang="ko-KR" altLang="en-US" sz="1400" dirty="0"/>
              <a:t>척도가 높은 변수를 사용하여 가지치기 실행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D455ECB0-69DC-46E8-9C4A-0A5786482E2E}"/>
              </a:ext>
            </a:extLst>
          </p:cNvPr>
          <p:cNvSpPr txBox="1">
            <a:spLocks/>
          </p:cNvSpPr>
          <p:nvPr/>
        </p:nvSpPr>
        <p:spPr>
          <a:xfrm>
            <a:off x="101600" y="123825"/>
            <a:ext cx="6197600" cy="574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>
                <a:solidFill>
                  <a:srgbClr val="0070C0"/>
                </a:solidFill>
              </a:rPr>
              <a:t>Decision Tree model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2A6D6E-B6EE-4DA6-B8E7-B2735BAFE750}"/>
              </a:ext>
            </a:extLst>
          </p:cNvPr>
          <p:cNvSpPr/>
          <p:nvPr/>
        </p:nvSpPr>
        <p:spPr>
          <a:xfrm>
            <a:off x="146450" y="170934"/>
            <a:ext cx="37321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Ensemble Classifier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68730B-4F3F-46F7-94BB-F9E4D35648F1}"/>
              </a:ext>
            </a:extLst>
          </p:cNvPr>
          <p:cNvSpPr/>
          <p:nvPr/>
        </p:nvSpPr>
        <p:spPr>
          <a:xfrm>
            <a:off x="101556" y="755709"/>
            <a:ext cx="55226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독립적인 모델들을 통합하는 것을 의미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모델이 사용되었을 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모델보다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뛰어난 성능을 발휘할 수 있다는 아이디어에서 시작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BED33A-9ECB-432F-8274-E51CA0B1D3F9}"/>
              </a:ext>
            </a:extLst>
          </p:cNvPr>
          <p:cNvSpPr/>
          <p:nvPr/>
        </p:nvSpPr>
        <p:spPr>
          <a:xfrm>
            <a:off x="7021208" y="2502964"/>
            <a:ext cx="332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>
                <a:latin typeface="se-nanumgothic"/>
              </a:rPr>
              <a:t>여러 훈련데이터로 여러 모델을 훈련시켜 나온 여러 결과값을 모아서 하나의 최종 결과를 도출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8DF091-B76C-44F2-BD17-0ED9791C0181}"/>
              </a:ext>
            </a:extLst>
          </p:cNvPr>
          <p:cNvSpPr/>
          <p:nvPr/>
        </p:nvSpPr>
        <p:spPr>
          <a:xfrm>
            <a:off x="7757808" y="1924192"/>
            <a:ext cx="1854200" cy="484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bagging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3433F9-B3E5-4362-A851-26498EA65612}"/>
              </a:ext>
            </a:extLst>
          </p:cNvPr>
          <p:cNvSpPr/>
          <p:nvPr/>
        </p:nvSpPr>
        <p:spPr>
          <a:xfrm>
            <a:off x="9346254" y="850189"/>
            <a:ext cx="1854200" cy="484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aggregating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9F1851-4DD8-478B-8590-5D2EE836C060}"/>
              </a:ext>
            </a:extLst>
          </p:cNvPr>
          <p:cNvSpPr/>
          <p:nvPr/>
        </p:nvSpPr>
        <p:spPr>
          <a:xfrm>
            <a:off x="6009158" y="850189"/>
            <a:ext cx="1854200" cy="484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bootstrap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696B83-5DE5-4D2C-A970-3CB92447FA71}"/>
              </a:ext>
            </a:extLst>
          </p:cNvPr>
          <p:cNvSpPr/>
          <p:nvPr/>
        </p:nvSpPr>
        <p:spPr>
          <a:xfrm>
            <a:off x="5138735" y="367242"/>
            <a:ext cx="3595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>
                <a:latin typeface="se-nanumgothic"/>
              </a:rPr>
              <a:t>다양한 모델에 다양한 훈련데이터를 입력하는 방식</a:t>
            </a:r>
            <a:r>
              <a:rPr lang="en-US" altLang="ko-KR" sz="1200" dirty="0">
                <a:latin typeface="se-nanumgothic"/>
              </a:rPr>
              <a:t>. </a:t>
            </a:r>
            <a:r>
              <a:rPr lang="ko-KR" altLang="en-US" sz="1200" dirty="0">
                <a:latin typeface="se-nanumgothic"/>
              </a:rPr>
              <a:t>훈련 데이터를  조합하여 여러 개로 만들어 사용</a:t>
            </a:r>
            <a:endParaRPr lang="en-US" altLang="ko-KR" sz="1200" dirty="0">
              <a:latin typeface="se-nanumgothic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3F6869-A332-4D47-9A9D-ADCA02910D87}"/>
              </a:ext>
            </a:extLst>
          </p:cNvPr>
          <p:cNvSpPr/>
          <p:nvPr/>
        </p:nvSpPr>
        <p:spPr>
          <a:xfrm>
            <a:off x="8947625" y="388524"/>
            <a:ext cx="2914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>
                <a:latin typeface="se-nanumgothic"/>
              </a:rPr>
              <a:t>여러 모델들을  통해 얻어진 여러 결과 값에서 최종결과를 구하는 방법을 의미</a:t>
            </a:r>
            <a:endParaRPr lang="en-US" altLang="ko-KR" sz="1200" dirty="0">
              <a:latin typeface="se-nanumgothic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4B1419-F895-4022-9AE0-CC891372A6D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684908" y="1316116"/>
            <a:ext cx="1604458" cy="60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DB80122-DDE1-4130-80D5-D8B21FB045C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902286" y="1335018"/>
            <a:ext cx="1782622" cy="58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805DAF-D8B4-427A-9250-7136FFDE29F9}"/>
              </a:ext>
            </a:extLst>
          </p:cNvPr>
          <p:cNvSpPr/>
          <p:nvPr/>
        </p:nvSpPr>
        <p:spPr>
          <a:xfrm>
            <a:off x="9007727" y="6056160"/>
            <a:ext cx="332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>
                <a:latin typeface="se-nanumgothic"/>
              </a:rPr>
              <a:t>결과가 하나의 값이 아닌 확률로 나온다</a:t>
            </a:r>
            <a:r>
              <a:rPr lang="en-US" altLang="ko-KR" sz="1200" dirty="0">
                <a:latin typeface="se-nanumgothic"/>
              </a:rPr>
              <a:t>. </a:t>
            </a:r>
            <a:r>
              <a:rPr lang="ko-KR" altLang="en-US" sz="1200" dirty="0">
                <a:latin typeface="se-nanumgothic"/>
              </a:rPr>
              <a:t>각 결과 값의 요소별로 확률을 곱하여 계산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7DF43A-629E-4367-A354-3F112EE2A252}"/>
              </a:ext>
            </a:extLst>
          </p:cNvPr>
          <p:cNvSpPr/>
          <p:nvPr/>
        </p:nvSpPr>
        <p:spPr>
          <a:xfrm>
            <a:off x="9204650" y="5519889"/>
            <a:ext cx="1854200" cy="4847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Soft Voting</a:t>
            </a:r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CE8031-1854-4DD4-B121-717326BF1162}"/>
              </a:ext>
            </a:extLst>
          </p:cNvPr>
          <p:cNvSpPr/>
          <p:nvPr/>
        </p:nvSpPr>
        <p:spPr>
          <a:xfrm>
            <a:off x="9167496" y="3705418"/>
            <a:ext cx="1854200" cy="4847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Hard Voting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F7F956-42E2-427D-9498-70C5DBCCC2B9}"/>
              </a:ext>
            </a:extLst>
          </p:cNvPr>
          <p:cNvSpPr/>
          <p:nvPr/>
        </p:nvSpPr>
        <p:spPr>
          <a:xfrm>
            <a:off x="5963710" y="4668715"/>
            <a:ext cx="1854200" cy="4847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Voting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EF9FDD-5D6C-43CE-9078-FD55DE9D9072}"/>
              </a:ext>
            </a:extLst>
          </p:cNvPr>
          <p:cNvSpPr/>
          <p:nvPr/>
        </p:nvSpPr>
        <p:spPr>
          <a:xfrm>
            <a:off x="9007728" y="4263266"/>
            <a:ext cx="26548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>
                <a:latin typeface="se-nanumgothic"/>
              </a:rPr>
              <a:t>결과 값 중 가장 많이 나온 것을 선정</a:t>
            </a:r>
            <a:endParaRPr lang="en-US" altLang="ko-KR" sz="1200" dirty="0">
              <a:latin typeface="se-nanumgothic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678EE4-8291-4B40-A79C-0C30E78D12FD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7817910" y="4911095"/>
            <a:ext cx="1386740" cy="85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0EAF4F0-E206-4352-916D-7C018F3EC2D0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7817910" y="3947798"/>
            <a:ext cx="1349586" cy="96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8874166-5BF6-4106-B577-F1DE680FBF7E}"/>
              </a:ext>
            </a:extLst>
          </p:cNvPr>
          <p:cNvSpPr/>
          <p:nvPr/>
        </p:nvSpPr>
        <p:spPr>
          <a:xfrm>
            <a:off x="5624222" y="5227039"/>
            <a:ext cx="2914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>
                <a:latin typeface="se-nanumgothic"/>
              </a:rPr>
              <a:t>앙상블로 나온 여러 결과 중 최종 결과를 정하는 방식</a:t>
            </a:r>
            <a:r>
              <a:rPr lang="en-US" altLang="ko-KR" sz="1200" dirty="0">
                <a:latin typeface="se-nanumgothic"/>
              </a:rPr>
              <a:t>.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499E90-029B-447B-BF20-3CD856D42CCE}"/>
              </a:ext>
            </a:extLst>
          </p:cNvPr>
          <p:cNvSpPr/>
          <p:nvPr/>
        </p:nvSpPr>
        <p:spPr>
          <a:xfrm>
            <a:off x="101556" y="3657640"/>
            <a:ext cx="1854200" cy="774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Ensemble Algorithm</a:t>
            </a:r>
            <a:endParaRPr lang="ko-KR" altLang="en-US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41B178-C387-4071-8222-3F72810AD6A6}"/>
              </a:ext>
            </a:extLst>
          </p:cNvPr>
          <p:cNvSpPr/>
          <p:nvPr/>
        </p:nvSpPr>
        <p:spPr>
          <a:xfrm>
            <a:off x="2255310" y="5688704"/>
            <a:ext cx="2702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모든 예측을 간단한 함수로 취합하기보단 취합하는 모델을 학습</a:t>
            </a:r>
            <a:br>
              <a:rPr lang="ko-KR" altLang="en-US" sz="1200" dirty="0"/>
            </a:b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21524E-F9BE-4E94-B9B4-DC9F1E8E3BB3}"/>
              </a:ext>
            </a:extLst>
          </p:cNvPr>
          <p:cNvSpPr/>
          <p:nvPr/>
        </p:nvSpPr>
        <p:spPr>
          <a:xfrm>
            <a:off x="2255310" y="5126350"/>
            <a:ext cx="1854200" cy="484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Stacking</a:t>
            </a:r>
            <a:endParaRPr lang="ko-KR" altLang="en-US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EEA183-FF55-4B4E-89C6-E522747A3625}"/>
              </a:ext>
            </a:extLst>
          </p:cNvPr>
          <p:cNvSpPr/>
          <p:nvPr/>
        </p:nvSpPr>
        <p:spPr>
          <a:xfrm>
            <a:off x="2305012" y="2449566"/>
            <a:ext cx="1854200" cy="484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Boosting</a:t>
            </a:r>
            <a:endParaRPr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2E5D96-CB24-4AEC-B148-86BF2C61D99F}"/>
              </a:ext>
            </a:extLst>
          </p:cNvPr>
          <p:cNvSpPr/>
          <p:nvPr/>
        </p:nvSpPr>
        <p:spPr>
          <a:xfrm>
            <a:off x="2255310" y="2971230"/>
            <a:ext cx="336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여러 개의 약한 </a:t>
            </a:r>
            <a:r>
              <a:rPr lang="ko-KR" altLang="en-US" sz="1200" dirty="0" err="1"/>
              <a:t>학습기</a:t>
            </a:r>
            <a:r>
              <a:rPr lang="ko-KR" altLang="en-US" sz="1200" dirty="0"/>
              <a:t> 모델을 직렬로 연결하여 강한 학습기를 만드는 방법</a:t>
            </a:r>
            <a:r>
              <a:rPr lang="en-US" altLang="ko-KR" sz="1200" dirty="0"/>
              <a:t>. </a:t>
            </a:r>
            <a:r>
              <a:rPr lang="ko-KR" altLang="en-US" sz="1200" dirty="0"/>
              <a:t>앞의 모델을 보완해 나가면서 일련의 예측기를 학습시킨다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endParaRPr lang="en-US" altLang="ko-KR" sz="1200" dirty="0">
              <a:latin typeface="se-nanumgothic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639C540-8717-4524-BD0D-7C947207C3B0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1955756" y="4045099"/>
            <a:ext cx="299554" cy="132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08ED795-7E55-4FD0-97DB-7B69737B462E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955756" y="2670531"/>
            <a:ext cx="349256" cy="1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08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6FEED85-520D-41B4-AACC-A4FA6C47E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370056"/>
            <a:ext cx="5294716" cy="211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91070C-778F-4FB8-9C59-7E48095FF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817" y="1939861"/>
            <a:ext cx="5294715" cy="297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53EAF3E-5FD9-4FB4-A58A-DF1C0B7EB2AC}"/>
              </a:ext>
            </a:extLst>
          </p:cNvPr>
          <p:cNvSpPr/>
          <p:nvPr/>
        </p:nvSpPr>
        <p:spPr>
          <a:xfrm>
            <a:off x="7344181" y="1314686"/>
            <a:ext cx="2688817" cy="385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Stacking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DBFFA8-1B7B-4F5C-8988-60371410038B}"/>
              </a:ext>
            </a:extLst>
          </p:cNvPr>
          <p:cNvSpPr/>
          <p:nvPr/>
        </p:nvSpPr>
        <p:spPr>
          <a:xfrm>
            <a:off x="1741235" y="1314686"/>
            <a:ext cx="2688817" cy="385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Boosting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219750-7118-4074-9691-02D017640AAA}"/>
              </a:ext>
            </a:extLst>
          </p:cNvPr>
          <p:cNvSpPr/>
          <p:nvPr/>
        </p:nvSpPr>
        <p:spPr>
          <a:xfrm>
            <a:off x="568720" y="558225"/>
            <a:ext cx="37321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Ensemble Classifier</a:t>
            </a:r>
          </a:p>
        </p:txBody>
      </p:sp>
    </p:spTree>
    <p:extLst>
      <p:ext uri="{BB962C8B-B14F-4D97-AF65-F5344CB8AC3E}">
        <p14:creationId xmlns:p14="http://schemas.microsoft.com/office/powerpoint/2010/main" val="17753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219055F-C05D-4E7B-B9A4-7E7F013A2934}"/>
              </a:ext>
            </a:extLst>
          </p:cNvPr>
          <p:cNvSpPr/>
          <p:nvPr/>
        </p:nvSpPr>
        <p:spPr>
          <a:xfrm>
            <a:off x="1712231" y="4296218"/>
            <a:ext cx="87303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b="1" dirty="0">
                <a:solidFill>
                  <a:srgbClr val="444444"/>
                </a:solidFill>
                <a:latin typeface="se-nanumgothic"/>
              </a:rPr>
              <a:t>거리를 중심으로 두며 주변에 무엇이 가장 가까이 있는가를 보는 것이 아니라</a:t>
            </a:r>
            <a:r>
              <a:rPr lang="en-US" altLang="ko-KR" sz="2000" b="1" dirty="0">
                <a:solidFill>
                  <a:srgbClr val="444444"/>
                </a:solidFill>
                <a:latin typeface="se-nanumgothic"/>
              </a:rPr>
              <a:t>, </a:t>
            </a:r>
            <a:r>
              <a:rPr lang="ko-KR" altLang="en-US" sz="2000" b="1" dirty="0">
                <a:solidFill>
                  <a:srgbClr val="444444"/>
                </a:solidFill>
                <a:latin typeface="se-nanumgothic"/>
              </a:rPr>
              <a:t>주변에 몇개의 것들을 같이 봐서 가장 많은 것들을 골라내는 방식을 의미</a:t>
            </a:r>
            <a:endParaRPr lang="ko-KR" altLang="en-US" sz="2000" b="1" i="0" dirty="0">
              <a:solidFill>
                <a:srgbClr val="444444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E8F6156-025C-4138-869F-C3DD6E20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3825"/>
            <a:ext cx="3352800" cy="574675"/>
          </a:xfrm>
        </p:spPr>
        <p:txBody>
          <a:bodyPr>
            <a:normAutofit/>
          </a:bodyPr>
          <a:lstStyle/>
          <a:p>
            <a:r>
              <a:rPr lang="en-US" altLang="ko-KR" sz="32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K-NN Algorithm</a:t>
            </a:r>
            <a:endParaRPr lang="en-US" altLang="ko-KR" sz="32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73B59B3-217E-43CC-ACDC-6A6090BE5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7" y="1728974"/>
            <a:ext cx="2867026" cy="189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CC75E0F-2AED-4E21-B75E-6BFEC525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742" y="1728974"/>
            <a:ext cx="3200173" cy="210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51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9C02875-D457-4487-AAF9-C9DA51EED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47951" y="0"/>
            <a:ext cx="48999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2796C-06C9-4DCA-B7A9-7410343FD6C2}"/>
              </a:ext>
            </a:extLst>
          </p:cNvPr>
          <p:cNvSpPr txBox="1"/>
          <p:nvPr/>
        </p:nvSpPr>
        <p:spPr>
          <a:xfrm>
            <a:off x="8046865" y="919045"/>
            <a:ext cx="3579078" cy="3739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 </a:t>
            </a:r>
            <a:r>
              <a: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값</a:t>
            </a:r>
            <a:r>
              <a:rPr lang="en-US" altLang="ko-KR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: 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데이터 주변의 범주를 의미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C910C06-0701-4BCC-BF00-CB7C5E1C2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4743" y="585217"/>
            <a:ext cx="5457321" cy="55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98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C90D3B8-CEA5-4D12-B49E-5269D7D2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99" y="123825"/>
            <a:ext cx="4854713" cy="57467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Naïve Bayes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E0456-5976-40C3-AA28-8D1FFD6C0D08}"/>
              </a:ext>
            </a:extLst>
          </p:cNvPr>
          <p:cNvSpPr txBox="1"/>
          <p:nvPr/>
        </p:nvSpPr>
        <p:spPr>
          <a:xfrm>
            <a:off x="2967316" y="1087850"/>
            <a:ext cx="6257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685C3A"/>
                </a:solidFill>
              </a:rPr>
              <a:t>조건부 확률</a:t>
            </a:r>
            <a:endParaRPr lang="en-US" altLang="ko-KR" sz="2000" b="1" dirty="0">
              <a:solidFill>
                <a:srgbClr val="685C3A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685C3A"/>
                </a:solidFill>
              </a:rPr>
              <a:t>A</a:t>
            </a:r>
            <a:r>
              <a:rPr lang="ko-KR" altLang="en-US" sz="2000" b="1" dirty="0">
                <a:solidFill>
                  <a:srgbClr val="685C3A"/>
                </a:solidFill>
              </a:rPr>
              <a:t>사건이 발생 했을 때</a:t>
            </a:r>
            <a:r>
              <a:rPr lang="en-US" altLang="ko-KR" sz="2000" b="1" dirty="0">
                <a:solidFill>
                  <a:srgbClr val="685C3A"/>
                </a:solidFill>
              </a:rPr>
              <a:t>, B</a:t>
            </a:r>
            <a:r>
              <a:rPr lang="ko-KR" altLang="en-US" sz="2000" b="1" dirty="0">
                <a:solidFill>
                  <a:srgbClr val="685C3A"/>
                </a:solidFill>
              </a:rPr>
              <a:t>사건이 일어날 확률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B7E6ED-9754-4790-BB90-23F19D74A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840" y="2063483"/>
            <a:ext cx="3946569" cy="1220881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EDF8627-71DF-4351-BA11-BC2FE4A62924}"/>
              </a:ext>
            </a:extLst>
          </p:cNvPr>
          <p:cNvCxnSpPr>
            <a:cxnSpLocks/>
          </p:cNvCxnSpPr>
          <p:nvPr/>
        </p:nvCxnSpPr>
        <p:spPr>
          <a:xfrm>
            <a:off x="779929" y="3429000"/>
            <a:ext cx="10632141" cy="0"/>
          </a:xfrm>
          <a:prstGeom prst="line">
            <a:avLst/>
          </a:prstGeom>
          <a:ln>
            <a:solidFill>
              <a:srgbClr val="685C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6A9645-EC58-49DD-B6D7-2D022046BF12}"/>
              </a:ext>
            </a:extLst>
          </p:cNvPr>
          <p:cNvSpPr txBox="1"/>
          <p:nvPr/>
        </p:nvSpPr>
        <p:spPr>
          <a:xfrm>
            <a:off x="2967316" y="3704929"/>
            <a:ext cx="625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685C3A"/>
                </a:solidFill>
              </a:rPr>
              <a:t>A</a:t>
            </a:r>
            <a:r>
              <a:rPr lang="ko-KR" altLang="en-US" sz="2400" b="1" dirty="0">
                <a:solidFill>
                  <a:srgbClr val="685C3A"/>
                </a:solidFill>
              </a:rPr>
              <a:t>사건과 </a:t>
            </a:r>
            <a:r>
              <a:rPr lang="en-US" altLang="ko-KR" sz="2400" b="1" dirty="0">
                <a:solidFill>
                  <a:srgbClr val="685C3A"/>
                </a:solidFill>
              </a:rPr>
              <a:t>B</a:t>
            </a:r>
            <a:r>
              <a:rPr lang="ko-KR" altLang="en-US" sz="2400" b="1" dirty="0">
                <a:solidFill>
                  <a:srgbClr val="685C3A"/>
                </a:solidFill>
              </a:rPr>
              <a:t>사건이 독립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968FB35-16FE-48A3-B6B9-15306E0BE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773" y="4311231"/>
            <a:ext cx="4122451" cy="62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669</Words>
  <Application>Microsoft Office PowerPoint</Application>
  <PresentationFormat>와이드스크린</PresentationFormat>
  <Paragraphs>124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se-nanumgothic</vt:lpstr>
      <vt:lpstr>나눔스퀘어</vt:lpstr>
      <vt:lpstr>Dotum</vt:lpstr>
      <vt:lpstr>맑은 고딕</vt:lpstr>
      <vt:lpstr>Arial</vt:lpstr>
      <vt:lpstr>Office 테마</vt:lpstr>
      <vt:lpstr>1주차 과제</vt:lpstr>
      <vt:lpstr>Decision Tree model</vt:lpstr>
      <vt:lpstr>Decision Tree model</vt:lpstr>
      <vt:lpstr>Decision Tree model을 구성하는 방법</vt:lpstr>
      <vt:lpstr>PowerPoint 프레젠테이션</vt:lpstr>
      <vt:lpstr>PowerPoint 프레젠테이션</vt:lpstr>
      <vt:lpstr>K-NN Algorithm</vt:lpstr>
      <vt:lpstr>PowerPoint 프레젠테이션</vt:lpstr>
      <vt:lpstr>Naïve Bayes algorithm</vt:lpstr>
      <vt:lpstr>Naïve Bayes algorithm</vt:lpstr>
      <vt:lpstr>Naïve Bayes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과제</dc:title>
  <dc:creator>김 영웅</dc:creator>
  <cp:lastModifiedBy>김 영웅</cp:lastModifiedBy>
  <cp:revision>9</cp:revision>
  <dcterms:created xsi:type="dcterms:W3CDTF">2019-12-24T08:25:20Z</dcterms:created>
  <dcterms:modified xsi:type="dcterms:W3CDTF">2019-12-28T15:06:49Z</dcterms:modified>
</cp:coreProperties>
</file>