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1417-FCD2-4CD4-B211-ED20AF6E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4F9C7-22A2-4756-AE4F-B814E21C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44CE0-8401-41A5-9198-6327500A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6C0DE-C871-4D5C-ABB9-E1E26FD1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3060D-33ED-4657-9DEC-351DC43B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675BD-FC32-4712-9DA7-C6AB67D4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47B0C-866E-4E60-8517-88ADDBE0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E0451-9C77-4523-B81D-F3570FCD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E6970-CEF7-42D9-AB09-03EE20BB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448-C9C5-40E8-B6DC-0089A09B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794EA-7819-43DC-A281-A85A3CBD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2E14E-B8F3-4B93-A756-0B8269DD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FD856-BD58-40F2-98E7-B95154AF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C8BED-0A85-4B12-AB81-E6212E7B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BBD1F-DFB8-46EA-A71D-D675A96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E2DB-9165-42D5-84AA-7E31F2D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7E627-EEDF-40C2-85FB-828E2A6D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FC07A-F2CC-4E4E-9B0F-E9686ADE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0B26-9A08-4A65-92A7-AB09E86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9BDF2-130A-4462-B424-27A2E88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270EC-4FCC-4EE2-9AC6-34FE2300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623DE-C4C5-4A86-B8D6-4448C933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F9DCC-B386-45B0-B551-86DE0B03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C899-CBA2-4708-8678-00349F37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8C9AD-A8D1-4B34-95C7-0C02C481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F716A-516C-4483-A143-C74F93B6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8BBFF-2CBA-4CA8-A82D-5480B3C89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DC9A8-F86B-4CB0-9332-6E609F19A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047D2-E694-400E-A8AB-A3322B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E84F4-A482-41CF-9E20-52E19145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51EB7-10C3-45E9-A2F6-21B78452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1D50-CBE3-4330-B2AA-E763C951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EE8D7-3272-48DF-A7BF-4372FBFC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94BF8-2C4B-4FC4-9154-872E0466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40ACA-F58C-4BA1-9D7A-E6E2CBBA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150576-14FC-440D-90D4-394A27F45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56740-62D3-479D-BE53-398634CC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401CE-B003-431A-A0D8-616AAE51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6EF9A2-B789-4862-963C-8FB17F4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13B7-C101-4113-968E-9EB15C9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66E2E-D663-4373-88C1-73E4A769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B2679-E838-4CD6-BF0F-2E5E291B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440A2-232C-4A7D-8B58-EF656FA7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1BE43-7E9D-4552-9BE8-6513C4F9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1F5D4-8669-440F-A29F-007738F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46DE-7A8B-4D64-BC1B-CBFD8DE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7B94-198C-4909-B254-A14513CD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7F295-3EAF-4CBE-A212-91807AB1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069A5-848D-4F14-B091-475F7FD0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D541-D472-4FA3-AB21-78F36B38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2957C-A754-463B-863A-B2CA7CE1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886D3-EB9B-4EE0-9DF7-F608F35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6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0F7C7-DD20-4368-97F1-B18C6C5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0FD9D-DA28-4056-BD2F-13EFC9C0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50FC7-D71D-4CA2-B4F4-20B93C08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5DAB8-0E23-4498-A8DB-2CE1870C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13A12-0823-44AA-A360-DDC44F0E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40443-84FD-47B8-9F21-D0704643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1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9004CD-042F-4264-ACA7-E3C0FFAB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08416-8B17-4E07-A496-04917659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BBA5A-6B3F-4706-8626-22553AEE2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3A8B-06F8-490C-BC41-484E092F2B0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E5D2E-8AF1-496F-8EA2-288AFB4D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0AEE-2533-402B-BA05-D29E1B96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08BF-601E-4F9D-9D53-377F2B093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D66C4-0262-415D-AC9E-823F3825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2348"/>
            <a:ext cx="9144000" cy="109393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Connectionist Temporal Classification</a:t>
            </a:r>
            <a:br>
              <a:rPr lang="en-US" altLang="ko-KR" sz="3200" dirty="0"/>
            </a:br>
            <a:r>
              <a:rPr lang="en-US" altLang="ko-KR" sz="2000" dirty="0"/>
              <a:t>- Labelling unsegmented sequence data with RNN -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53D7D-F215-4E2B-8219-8208B7B12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김영웅</a:t>
            </a:r>
          </a:p>
        </p:txBody>
      </p:sp>
    </p:spTree>
    <p:extLst>
      <p:ext uri="{BB962C8B-B14F-4D97-AF65-F5344CB8AC3E}">
        <p14:creationId xmlns:p14="http://schemas.microsoft.com/office/powerpoint/2010/main" val="19742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6E9D2F-3282-4C9D-95CE-55540521BE03}"/>
              </a:ext>
            </a:extLst>
          </p:cNvPr>
          <p:cNvSpPr txBox="1"/>
          <p:nvPr/>
        </p:nvSpPr>
        <p:spPr>
          <a:xfrm>
            <a:off x="266700" y="213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Constructing the Classifier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D4F13-7D56-43F0-A977-6174EF03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5" y="1048756"/>
            <a:ext cx="3419475" cy="1162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1ED84C-634C-48FA-A395-EB5C8096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5" y="3498545"/>
            <a:ext cx="4715207" cy="1647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304B7B-8C78-4975-8FB0-273A9C13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01" y="2388543"/>
            <a:ext cx="6542088" cy="4357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5DF5F8-9E8B-4AB0-A436-8A46BB86982E}"/>
              </a:ext>
            </a:extLst>
          </p:cNvPr>
          <p:cNvSpPr txBox="1"/>
          <p:nvPr/>
        </p:nvSpPr>
        <p:spPr>
          <a:xfrm>
            <a:off x="147305" y="2399074"/>
            <a:ext cx="553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paths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시퀀스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까지의 확률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F276E-C3D5-4171-9D88-CFD86DCF876B}"/>
              </a:ext>
            </a:extLst>
          </p:cNvPr>
          <p:cNvSpPr txBox="1"/>
          <p:nvPr/>
        </p:nvSpPr>
        <p:spPr>
          <a:xfrm>
            <a:off x="5778500" y="686705"/>
            <a:ext cx="5538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Dynamic programming(forward – backward)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L’ = 2L+1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806F6C-AF59-4901-91CA-F714F0EE9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" y="5609219"/>
            <a:ext cx="2714625" cy="40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B720ED-2165-4677-B000-21A12C21043C}"/>
              </a:ext>
            </a:extLst>
          </p:cNvPr>
          <p:cNvSpPr txBox="1"/>
          <p:nvPr/>
        </p:nvSpPr>
        <p:spPr>
          <a:xfrm>
            <a:off x="96505" y="6099558"/>
            <a:ext cx="5538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최종 노드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개에 더해진 확률의 합이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input sequence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label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조건부 확률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3B72C-3588-4421-A43F-12CEE9DEF425}"/>
              </a:ext>
            </a:extLst>
          </p:cNvPr>
          <p:cNvSpPr txBox="1"/>
          <p:nvPr/>
        </p:nvSpPr>
        <p:spPr>
          <a:xfrm>
            <a:off x="5635293" y="1521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key insight is that if two alignments have reached the same output at the same step, then we can merge them.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60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4AAFA9-171F-4FF2-B9A6-739A439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428625"/>
            <a:ext cx="62293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75DF5F8-9E8B-4AB0-A436-8A46BB86982E}"/>
              </a:ext>
            </a:extLst>
          </p:cNvPr>
          <p:cNvSpPr txBox="1"/>
          <p:nvPr/>
        </p:nvSpPr>
        <p:spPr>
          <a:xfrm>
            <a:off x="266700" y="1046162"/>
            <a:ext cx="276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Backward variable Beta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807D1-6FB0-4847-9DF8-280AB22A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24757"/>
            <a:ext cx="3057525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69A5EC-D04C-43E7-8F25-BC52CD24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12881"/>
            <a:ext cx="6045717" cy="1392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8BB9E5-ED40-4053-986E-044F0963AF50}"/>
              </a:ext>
            </a:extLst>
          </p:cNvPr>
          <p:cNvSpPr txBox="1"/>
          <p:nvPr/>
        </p:nvSpPr>
        <p:spPr>
          <a:xfrm>
            <a:off x="3182605" y="1046162"/>
            <a:ext cx="279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Forward variable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유사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6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65B5CB-012B-431F-8806-DCDE03E8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810652"/>
            <a:ext cx="3457575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FA2FB-4B03-4536-BD1F-53D98F26A35B}"/>
              </a:ext>
            </a:extLst>
          </p:cNvPr>
          <p:cNvSpPr txBox="1"/>
          <p:nvPr/>
        </p:nvSpPr>
        <p:spPr>
          <a:xfrm>
            <a:off x="253998" y="287337"/>
            <a:ext cx="7772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Variable</a:t>
            </a:r>
            <a:r>
              <a:rPr lang="ko-KR" altLang="en-US" dirty="0"/>
              <a:t>이 너무 작기 때문에 실제 프로그램에서는</a:t>
            </a:r>
            <a:r>
              <a:rPr lang="en-US" altLang="ko-KR" dirty="0"/>
              <a:t>underflow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비율로 </a:t>
            </a:r>
            <a:r>
              <a:rPr lang="en-US" altLang="ko-KR" dirty="0"/>
              <a:t>rescaling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6959D-2703-4925-AB07-EF85AAF0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1" y="4068761"/>
            <a:ext cx="1981200" cy="600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18B83-594A-4F4E-AA1A-CCDD7D26860B}"/>
              </a:ext>
            </a:extLst>
          </p:cNvPr>
          <p:cNvSpPr txBox="1"/>
          <p:nvPr/>
        </p:nvSpPr>
        <p:spPr>
          <a:xfrm>
            <a:off x="253998" y="4770437"/>
            <a:ext cx="409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Evaluating Maximum likelihood error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85E78D-B850-4B94-8818-6A82075D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1638300"/>
            <a:ext cx="4457700" cy="289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4D1403-B8FC-4138-A985-C94E3FFB7F54}"/>
              </a:ext>
            </a:extLst>
          </p:cNvPr>
          <p:cNvSpPr txBox="1"/>
          <p:nvPr/>
        </p:nvSpPr>
        <p:spPr>
          <a:xfrm>
            <a:off x="4787898" y="4896534"/>
            <a:ext cx="521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학습이 진행됨에 따라 </a:t>
            </a:r>
            <a:r>
              <a:rPr lang="en-US" altLang="ko-KR" dirty="0"/>
              <a:t>Sequence </a:t>
            </a:r>
            <a:r>
              <a:rPr lang="ko-KR" altLang="en-US" dirty="0"/>
              <a:t>전반에 있던 에러가 점차 </a:t>
            </a:r>
            <a:r>
              <a:rPr lang="en-US" altLang="ko-KR" dirty="0"/>
              <a:t>0</a:t>
            </a:r>
            <a:r>
              <a:rPr lang="ko-KR" altLang="en-US" dirty="0"/>
              <a:t>에 수렴하는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85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9861F7-C011-451A-A49E-1AF228B7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2000250"/>
            <a:ext cx="5215527" cy="205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EEA12-6204-4214-9769-C903C2C46795}"/>
              </a:ext>
            </a:extLst>
          </p:cNvPr>
          <p:cNvSpPr txBox="1"/>
          <p:nvPr/>
        </p:nvSpPr>
        <p:spPr>
          <a:xfrm>
            <a:off x="2070099" y="4173538"/>
            <a:ext cx="8394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Prefix search decoding</a:t>
            </a:r>
            <a:r>
              <a:rPr lang="ko-KR" altLang="en-US" dirty="0"/>
              <a:t>이 가장 성능이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</a:t>
            </a:r>
            <a:r>
              <a:rPr lang="en-US" altLang="ko-KR" dirty="0"/>
              <a:t>CTC </a:t>
            </a:r>
            <a:r>
              <a:rPr lang="ko-KR" altLang="en-US" dirty="0"/>
              <a:t>모델 중에서도 </a:t>
            </a:r>
            <a:r>
              <a:rPr lang="en-US" altLang="ko-KR" dirty="0"/>
              <a:t>Prefix search decoding</a:t>
            </a:r>
            <a:r>
              <a:rPr lang="ko-KR" altLang="en-US" dirty="0"/>
              <a:t>이 </a:t>
            </a:r>
            <a:r>
              <a:rPr lang="en-US" altLang="ko-KR" dirty="0"/>
              <a:t>best path</a:t>
            </a:r>
            <a:r>
              <a:rPr lang="ko-KR" altLang="en-US" dirty="0"/>
              <a:t>보다 약간 더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0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9825A-0A9D-4B4E-977F-00C64C809764}"/>
              </a:ext>
            </a:extLst>
          </p:cNvPr>
          <p:cNvSpPr txBox="1"/>
          <p:nvPr/>
        </p:nvSpPr>
        <p:spPr>
          <a:xfrm>
            <a:off x="1231900" y="18923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라벨의 추론이 이전 라벨 추론과 독립적이다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52F9-8A3A-4797-85EC-92F83FBA053A}"/>
              </a:ext>
            </a:extLst>
          </p:cNvPr>
          <p:cNvSpPr txBox="1"/>
          <p:nvPr/>
        </p:nvSpPr>
        <p:spPr>
          <a:xfrm>
            <a:off x="520700" y="10795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CTC problem – Conditional independent problem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0FE71-2B36-4686-BDF1-FFB0CABEC2A6}"/>
              </a:ext>
            </a:extLst>
          </p:cNvPr>
          <p:cNvSpPr txBox="1"/>
          <p:nvPr/>
        </p:nvSpPr>
        <p:spPr>
          <a:xfrm>
            <a:off x="1231900" y="27051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음성의 경우 시계열 데이터의 정보를 받지 않고</a:t>
            </a:r>
            <a:r>
              <a:rPr lang="en-US" altLang="ko-KR" dirty="0"/>
              <a:t>, </a:t>
            </a:r>
            <a:r>
              <a:rPr lang="ko-KR" altLang="en-US" dirty="0"/>
              <a:t>발음에 의존적이다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54B1E8-3368-476C-9DB1-43131775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3974069"/>
            <a:ext cx="9469970" cy="18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7007212-1BCB-4A6D-974B-70F80600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900"/>
            <a:ext cx="4191000" cy="58588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Background</a:t>
            </a:r>
            <a:endParaRPr lang="ko-KR" alt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07B12-60EB-47E7-917F-0BBB27BDC4AE}"/>
              </a:ext>
            </a:extLst>
          </p:cNvPr>
          <p:cNvSpPr txBox="1"/>
          <p:nvPr/>
        </p:nvSpPr>
        <p:spPr>
          <a:xfrm>
            <a:off x="927100" y="2159719"/>
            <a:ext cx="699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Sequence labelling? (</a:t>
            </a:r>
            <a:r>
              <a:rPr lang="ko-KR" altLang="en-US" dirty="0"/>
              <a:t>손 글씨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모션 인식 등</a:t>
            </a:r>
            <a:r>
              <a:rPr lang="en-US" altLang="ko-KR" dirty="0"/>
              <a:t>) -&gt; HMM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04491-965E-4DE6-88C2-4189A9BE36D8}"/>
              </a:ext>
            </a:extLst>
          </p:cNvPr>
          <p:cNvSpPr txBox="1"/>
          <p:nvPr/>
        </p:nvSpPr>
        <p:spPr>
          <a:xfrm>
            <a:off x="927100" y="2625188"/>
            <a:ext cx="79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데이터에 대한 사전지식이 요구되고</a:t>
            </a:r>
            <a:r>
              <a:rPr lang="en-US" altLang="ko-KR" dirty="0"/>
              <a:t>, </a:t>
            </a:r>
            <a:r>
              <a:rPr lang="ko-KR" altLang="en-US" dirty="0"/>
              <a:t>모델 설계 난이도가 높다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Dependency</a:t>
            </a:r>
            <a:r>
              <a:rPr lang="ko-KR" altLang="en-US" dirty="0"/>
              <a:t>를 가정한다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97F18-4E92-4FDE-A13B-D4C877CD71C1}"/>
              </a:ext>
            </a:extLst>
          </p:cNvPr>
          <p:cNvSpPr txBox="1"/>
          <p:nvPr/>
        </p:nvSpPr>
        <p:spPr>
          <a:xfrm>
            <a:off x="927099" y="3707617"/>
            <a:ext cx="939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RNN: </a:t>
            </a:r>
            <a:r>
              <a:rPr lang="ko-KR" altLang="en-US" dirty="0"/>
              <a:t>데이터에 대해 사전 지식이 필요 없고</a:t>
            </a:r>
            <a:r>
              <a:rPr lang="en-US" altLang="ko-KR" dirty="0"/>
              <a:t>, </a:t>
            </a:r>
            <a:r>
              <a:rPr lang="ko-KR" altLang="en-US" dirty="0"/>
              <a:t>독립적으로 학습되기에 성능이 우수하다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B30A9-CBAE-43CB-898A-97F86AE25FB4}"/>
              </a:ext>
            </a:extLst>
          </p:cNvPr>
          <p:cNvSpPr txBox="1"/>
          <p:nvPr/>
        </p:nvSpPr>
        <p:spPr>
          <a:xfrm>
            <a:off x="2577096" y="40807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RNN</a:t>
            </a:r>
            <a:r>
              <a:rPr lang="ko-KR" altLang="en-US" dirty="0"/>
              <a:t>의 목적함수는 매 학습 스텝마다 독립적으로 변한다</a:t>
            </a:r>
            <a:r>
              <a:rPr lang="en-US" altLang="ko-KR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5359-C170-48E3-8FC9-9322F94933FD}"/>
              </a:ext>
            </a:extLst>
          </p:cNvPr>
          <p:cNvSpPr txBox="1"/>
          <p:nvPr/>
        </p:nvSpPr>
        <p:spPr>
          <a:xfrm>
            <a:off x="927099" y="5440749"/>
            <a:ext cx="873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rnn</a:t>
            </a:r>
            <a:r>
              <a:rPr lang="ko-KR" altLang="en-US" dirty="0"/>
              <a:t>의 학습데이터는 이미 클래스별로 구분 지어져 있어야 하고</a:t>
            </a:r>
            <a:r>
              <a:rPr lang="en-US" altLang="ko-KR" dirty="0"/>
              <a:t>, </a:t>
            </a:r>
            <a:r>
              <a:rPr lang="ko-KR" altLang="en-US" dirty="0"/>
              <a:t>출력은 후처리를 </a:t>
            </a:r>
            <a:r>
              <a:rPr lang="ko-KR" altLang="en-US" dirty="0" err="1"/>
              <a:t>해줘야하기</a:t>
            </a:r>
            <a:r>
              <a:rPr lang="ko-KR" altLang="en-US" dirty="0"/>
              <a:t> 때문에 </a:t>
            </a:r>
            <a:r>
              <a:rPr lang="en-US" altLang="ko-KR" dirty="0"/>
              <a:t>unsegmented sequence labelling</a:t>
            </a:r>
            <a:r>
              <a:rPr lang="ko-KR" altLang="en-US" dirty="0"/>
              <a:t>에 바로 적용하기 어렵다</a:t>
            </a:r>
            <a:r>
              <a:rPr lang="en-US" altLang="ko-KR" dirty="0"/>
              <a:t>.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7BA2B41-B064-4AA9-A10C-ADDD8C724D9B}"/>
              </a:ext>
            </a:extLst>
          </p:cNvPr>
          <p:cNvSpPr/>
          <p:nvPr/>
        </p:nvSpPr>
        <p:spPr>
          <a:xfrm>
            <a:off x="5543550" y="4673732"/>
            <a:ext cx="869950" cy="54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5A946-C18E-4873-BD0E-0A2F613AF5DA}"/>
              </a:ext>
            </a:extLst>
          </p:cNvPr>
          <p:cNvSpPr txBox="1"/>
          <p:nvPr/>
        </p:nvSpPr>
        <p:spPr>
          <a:xfrm>
            <a:off x="8039100" y="200952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＂</a:t>
            </a:r>
            <a:r>
              <a:rPr lang="ko-KR" altLang="en-US" dirty="0"/>
              <a:t>과거의 정보는 현재에만 의존한다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2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7007212-1BCB-4A6D-974B-70F80600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900"/>
            <a:ext cx="4191000" cy="58588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Background</a:t>
            </a:r>
            <a:endParaRPr lang="ko-KR" altLang="en-US" sz="8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FA7DAA-1190-4683-838D-E259E8B2C8B7}"/>
              </a:ext>
            </a:extLst>
          </p:cNvPr>
          <p:cNvGrpSpPr/>
          <p:nvPr/>
        </p:nvGrpSpPr>
        <p:grpSpPr>
          <a:xfrm>
            <a:off x="863599" y="1447800"/>
            <a:ext cx="10744200" cy="3962400"/>
            <a:chOff x="1523999" y="6769100"/>
            <a:chExt cx="10744200" cy="39624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23D623-D091-4D7E-B566-A031EC983263}"/>
                </a:ext>
              </a:extLst>
            </p:cNvPr>
            <p:cNvSpPr txBox="1"/>
            <p:nvPr/>
          </p:nvSpPr>
          <p:spPr>
            <a:xfrm>
              <a:off x="2572751" y="6769100"/>
              <a:ext cx="86466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그래서 해당 논문은 </a:t>
              </a:r>
              <a:r>
                <a:rPr lang="en-US" altLang="ko-KR" dirty="0"/>
                <a:t>RNN</a:t>
              </a:r>
              <a:r>
                <a:rPr lang="ko-KR" altLang="en-US" dirty="0"/>
                <a:t>의 클래스 분리 필요성과 후처리 필요성을 없앤 체로 </a:t>
              </a:r>
              <a:r>
                <a:rPr lang="en-US" altLang="ko-KR" dirty="0"/>
                <a:t>labelling</a:t>
              </a:r>
              <a:r>
                <a:rPr lang="ko-KR" altLang="en-US" dirty="0"/>
                <a:t>하는 방법을 제안한다</a:t>
              </a:r>
              <a:r>
                <a:rPr lang="en-US" altLang="ko-KR" dirty="0"/>
                <a:t>. 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F445B2-B2FE-43A1-A785-F7874996BD60}"/>
                </a:ext>
              </a:extLst>
            </p:cNvPr>
            <p:cNvSpPr txBox="1"/>
            <p:nvPr/>
          </p:nvSpPr>
          <p:spPr>
            <a:xfrm>
              <a:off x="1523999" y="10085169"/>
              <a:ext cx="10744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CTC</a:t>
              </a:r>
              <a:r>
                <a:rPr lang="ko-KR" altLang="en-US" dirty="0"/>
                <a:t>는 학습데이터에 </a:t>
              </a:r>
              <a:r>
                <a:rPr lang="en-US" altLang="ko-KR" dirty="0"/>
                <a:t>Label</a:t>
              </a:r>
              <a:r>
                <a:rPr lang="ko-KR" altLang="en-US" dirty="0"/>
                <a:t>만 있고</a:t>
              </a:r>
              <a:r>
                <a:rPr lang="en-US" altLang="ko-KR" dirty="0"/>
                <a:t>, </a:t>
              </a:r>
              <a:r>
                <a:rPr lang="ko-KR" altLang="en-US" dirty="0"/>
                <a:t>해당 </a:t>
              </a:r>
              <a:r>
                <a:rPr lang="en-US" altLang="ko-KR" dirty="0"/>
                <a:t>label</a:t>
              </a:r>
              <a:r>
                <a:rPr lang="ko-KR" altLang="en-US" dirty="0"/>
                <a:t>에 맞는 클래스의 위치는 모르는 </a:t>
              </a:r>
              <a:r>
                <a:rPr lang="en-US" altLang="ko-KR" dirty="0"/>
                <a:t>Unsegmented sequence </a:t>
              </a:r>
              <a:r>
                <a:rPr lang="ko-KR" altLang="en-US" dirty="0"/>
                <a:t>데이터의 학습을 위해 사용되는 기법이다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4C12E2-BFAF-4E37-91F6-0FDD8E4335E6}"/>
              </a:ext>
            </a:extLst>
          </p:cNvPr>
          <p:cNvSpPr txBox="1"/>
          <p:nvPr/>
        </p:nvSpPr>
        <p:spPr>
          <a:xfrm>
            <a:off x="2279650" y="3051815"/>
            <a:ext cx="763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basic </a:t>
            </a:r>
            <a:r>
              <a:rPr lang="ko-KR" altLang="en-US" dirty="0"/>
              <a:t>아이디어는 </a:t>
            </a:r>
            <a:r>
              <a:rPr lang="en-US" altLang="ko-KR" dirty="0"/>
              <a:t>input sequence</a:t>
            </a:r>
            <a:r>
              <a:rPr lang="ko-KR" altLang="en-US" dirty="0"/>
              <a:t>에 대해서 가능한 모든 </a:t>
            </a:r>
            <a:r>
              <a:rPr lang="en-US" altLang="ko-KR" dirty="0"/>
              <a:t>label sequence </a:t>
            </a:r>
            <a:r>
              <a:rPr lang="ko-KR" altLang="en-US" dirty="0"/>
              <a:t>조합을 구해 그 확률 분포로 모델의 출력을 이해하는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92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BADB-154D-436E-9D97-A572260BD2CF}"/>
              </a:ext>
            </a:extLst>
          </p:cNvPr>
          <p:cNvSpPr txBox="1"/>
          <p:nvPr/>
        </p:nvSpPr>
        <p:spPr>
          <a:xfrm>
            <a:off x="1155031" y="-16717"/>
            <a:ext cx="9208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이용해 모든 가능한 순서에서 분류 확률을 최대화할 수 있는 모델을 학습한다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네트워크의 출력은 라벨 시퀀스에 대한 조건부 확률로 변환한 다음 편집 거리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(edit distance)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최소화 하는 가장 좋은 순서를 선택한다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2096D-5A44-4A4E-805F-4F3F19C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91" y="2285130"/>
            <a:ext cx="4086225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7D8E0-2571-4C89-A051-EF7CB33C146E}"/>
              </a:ext>
            </a:extLst>
          </p:cNvPr>
          <p:cNvSpPr txBox="1"/>
          <p:nvPr/>
        </p:nvSpPr>
        <p:spPr>
          <a:xfrm>
            <a:off x="1155031" y="3123820"/>
            <a:ext cx="9208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LER: label error rate: target S’</a:t>
            </a:r>
            <a:r>
              <a:rPr lang="ko-KR" altLang="en-US" dirty="0"/>
              <a:t>에 대한 </a:t>
            </a:r>
            <a:r>
              <a:rPr lang="en-US" altLang="ko-KR" dirty="0"/>
              <a:t>classifier h</a:t>
            </a:r>
            <a:r>
              <a:rPr lang="ko-KR" altLang="en-US" dirty="0"/>
              <a:t>의 </a:t>
            </a:r>
            <a:r>
              <a:rPr lang="en-US" altLang="ko-KR" dirty="0"/>
              <a:t>edit distance</a:t>
            </a:r>
          </a:p>
          <a:p>
            <a:r>
              <a:rPr lang="en-US" altLang="ko-KR" dirty="0"/>
              <a:t>Z : target label</a:t>
            </a:r>
            <a:r>
              <a:rPr lang="ko-KR" altLang="en-US" dirty="0"/>
              <a:t>의 총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출력은 </a:t>
            </a:r>
            <a:r>
              <a:rPr lang="en-US" altLang="ko-KR" dirty="0"/>
              <a:t>label</a:t>
            </a:r>
            <a:r>
              <a:rPr lang="ko-KR" altLang="en-US" dirty="0"/>
              <a:t>과 </a:t>
            </a:r>
            <a:r>
              <a:rPr lang="en-US" altLang="ko-KR" dirty="0"/>
              <a:t>input </a:t>
            </a:r>
            <a:r>
              <a:rPr lang="en-US" altLang="ko-KR" dirty="0" err="1"/>
              <a:t>sequenc</a:t>
            </a:r>
            <a:r>
              <a:rPr lang="ko-KR" altLang="en-US" dirty="0"/>
              <a:t>의 </a:t>
            </a:r>
            <a:r>
              <a:rPr lang="en-US" altLang="ko-KR" dirty="0"/>
              <a:t>edit distance</a:t>
            </a:r>
            <a:r>
              <a:rPr lang="ko-KR" altLang="en-US" dirty="0"/>
              <a:t>를 최소화하는 순서를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B66854-8D5B-4283-95D5-8B44B2E0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82" y="2303246"/>
            <a:ext cx="21812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553DE5-676F-483F-85E0-5DD095D53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632" y="2791778"/>
            <a:ext cx="216217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38B0EE-CEC9-4520-9BBF-1D86EFBDA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232" y="5230012"/>
            <a:ext cx="5981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8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465D7-939B-4FD4-8264-C393BE45EF0A}"/>
              </a:ext>
            </a:extLst>
          </p:cNvPr>
          <p:cNvSpPr txBox="1"/>
          <p:nvPr/>
        </p:nvSpPr>
        <p:spPr>
          <a:xfrm>
            <a:off x="1155030" y="163102"/>
            <a:ext cx="86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Connectionist Temporal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AD96D-77E4-4B73-A434-F5C93523C133}"/>
                  </a:ext>
                </a:extLst>
              </p:cNvPr>
              <p:cNvSpPr txBox="1"/>
              <p:nvPr/>
            </p:nvSpPr>
            <p:spPr>
              <a:xfrm>
                <a:off x="-2934369" y="1741720"/>
                <a:ext cx="8646695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AD96D-77E4-4B73-A434-F5C93523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4369" y="1741720"/>
                <a:ext cx="8646695" cy="468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C0DC2-5260-423A-B053-AFA113D8F9CC}"/>
                  </a:ext>
                </a:extLst>
              </p:cNvPr>
              <p:cNvSpPr txBox="1"/>
              <p:nvPr/>
            </p:nvSpPr>
            <p:spPr>
              <a:xfrm>
                <a:off x="-1842169" y="2478379"/>
                <a:ext cx="8646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label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,(</m:t>
                      </m:r>
                      <m:r>
                        <m:rPr>
                          <m:sty m:val="p"/>
                        </m:rPr>
                        <a:rPr lang="el-GR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𝑏𝑙𝑎𝑛𝑘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C0DC2-5260-423A-B053-AFA113D8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2169" y="2478379"/>
                <a:ext cx="8646695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1A5B3E-2EC4-44AF-8FA1-B8859454DBF3}"/>
              </a:ext>
            </a:extLst>
          </p:cNvPr>
          <p:cNvSpPr txBox="1"/>
          <p:nvPr/>
        </p:nvSpPr>
        <p:spPr>
          <a:xfrm>
            <a:off x="1083506" y="8113729"/>
            <a:ext cx="864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 </a:t>
            </a:r>
            <a:r>
              <a:rPr lang="ko-KR" altLang="en-US" dirty="0"/>
              <a:t>출력은 </a:t>
            </a:r>
            <a:r>
              <a:rPr lang="en-US" altLang="ko-KR" dirty="0" err="1"/>
              <a:t>softmax</a:t>
            </a:r>
            <a:r>
              <a:rPr lang="en-US" altLang="ko-KR" dirty="0"/>
              <a:t> output</a:t>
            </a:r>
            <a:r>
              <a:rPr lang="ko-KR" altLang="en-US" dirty="0"/>
              <a:t>으로 나오는데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의 모든 가능한 </a:t>
            </a:r>
            <a:r>
              <a:rPr lang="en-US" altLang="ko-KR" dirty="0"/>
              <a:t>aligning</a:t>
            </a:r>
            <a:r>
              <a:rPr lang="ko-KR" altLang="en-US" dirty="0"/>
              <a:t>의 확률로 정의된다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545B34-9171-47ED-A1CE-736D0624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06" y="3752080"/>
            <a:ext cx="6680869" cy="2371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F7F066-A6AF-4227-9CA6-A058BCF33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151" y="1653190"/>
            <a:ext cx="3238500" cy="857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962B3-D2F6-48B2-8BB3-5FEC186C70EA}"/>
                  </a:ext>
                </a:extLst>
              </p:cNvPr>
              <p:cNvSpPr txBox="1"/>
              <p:nvPr/>
            </p:nvSpPr>
            <p:spPr>
              <a:xfrm>
                <a:off x="3149927" y="2485652"/>
                <a:ext cx="8646695" cy="37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/>
                        <m:t>가능한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label</m:t>
                      </m:r>
                      <m:r>
                        <m:rPr>
                          <m:nor/>
                        </m:rPr>
                        <a:rPr lang="en-US" altLang="ko-KR" dirty="0" smtClean="0"/>
                        <m:t>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aligning</m:t>
                      </m:r>
                      <m:r>
                        <m:rPr>
                          <m:nor/>
                        </m:rPr>
                        <a:rPr lang="ko-KR" altLang="en-US" dirty="0" smtClean="0"/>
                        <m:t>의 한 경우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path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962B3-D2F6-48B2-8BB3-5FEC186C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927" y="2485652"/>
                <a:ext cx="8646695" cy="379015"/>
              </a:xfrm>
              <a:prstGeom prst="rect">
                <a:avLst/>
              </a:prstGeom>
              <a:blipFill>
                <a:blip r:embed="rId6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72BEA-2484-4250-A7E1-588515D5B9F6}"/>
                  </a:ext>
                </a:extLst>
              </p:cNvPr>
              <p:cNvSpPr txBox="1"/>
              <p:nvPr/>
            </p:nvSpPr>
            <p:spPr>
              <a:xfrm>
                <a:off x="5140151" y="2915137"/>
                <a:ext cx="4285249" cy="37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:′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𝑙𝑎𝑏𝑒𝑙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′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대한 확률 </a:t>
                </a:r>
                <a:endParaRPr lang="en-US" altLang="ko-K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72BEA-2484-4250-A7E1-588515D5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151" y="2915137"/>
                <a:ext cx="4285249" cy="379015"/>
              </a:xfrm>
              <a:prstGeom prst="rect">
                <a:avLst/>
              </a:prstGeom>
              <a:blipFill>
                <a:blip r:embed="rId7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8E9EB34A-585A-41EB-9E5B-855CE7B7A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900" y="1710527"/>
            <a:ext cx="1945578" cy="3749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96C4BF-B897-4604-BECD-E0F50E7C5EDD}"/>
              </a:ext>
            </a:extLst>
          </p:cNvPr>
          <p:cNvSpPr txBox="1"/>
          <p:nvPr/>
        </p:nvSpPr>
        <p:spPr>
          <a:xfrm>
            <a:off x="9283026" y="2065850"/>
            <a:ext cx="41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 : input sequence length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12008-BAAE-4B45-9515-CAB232ADEAAB}"/>
              </a:ext>
            </a:extLst>
          </p:cNvPr>
          <p:cNvSpPr txBox="1"/>
          <p:nvPr/>
        </p:nvSpPr>
        <p:spPr>
          <a:xfrm>
            <a:off x="1195801" y="6978657"/>
            <a:ext cx="810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이번 장에서는 </a:t>
            </a:r>
            <a:r>
              <a:rPr lang="en-US" altLang="ko-KR" dirty="0"/>
              <a:t>CTC </a:t>
            </a:r>
            <a:r>
              <a:rPr lang="ko-KR" altLang="en-US" dirty="0"/>
              <a:t>알고리즘을 통해 네트워크의 출력을 </a:t>
            </a:r>
            <a:r>
              <a:rPr lang="en-US" altLang="ko-KR" dirty="0"/>
              <a:t>label sequence</a:t>
            </a:r>
            <a:r>
              <a:rPr lang="ko-KR" altLang="en-US" dirty="0"/>
              <a:t>에 대한 조건부 확률 분포로 변환하여 가장 높은 확률을 선택하는 </a:t>
            </a:r>
            <a:r>
              <a:rPr lang="en-US" altLang="ko-KR" dirty="0"/>
              <a:t>Classifier</a:t>
            </a:r>
            <a:r>
              <a:rPr lang="ko-KR" altLang="en-US" dirty="0"/>
              <a:t>로써 사용할 수 있도록 함을 설명한다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21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5FF53BA-F101-4F4E-A043-F77165A0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79" y="676275"/>
            <a:ext cx="8805863" cy="309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9C07E1-42A8-47BB-BDB3-89D1A1BC1687}"/>
              </a:ext>
            </a:extLst>
          </p:cNvPr>
          <p:cNvSpPr txBox="1"/>
          <p:nvPr/>
        </p:nvSpPr>
        <p:spPr>
          <a:xfrm>
            <a:off x="1513179" y="4199740"/>
            <a:ext cx="921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Framewise :</a:t>
            </a:r>
            <a:r>
              <a:rPr lang="ko-KR" altLang="en-US" dirty="0"/>
              <a:t>직접 </a:t>
            </a:r>
            <a:r>
              <a:rPr lang="en-US" altLang="ko-KR" dirty="0"/>
              <a:t>labelling. </a:t>
            </a:r>
            <a:r>
              <a:rPr lang="ko-KR" altLang="en-US" dirty="0"/>
              <a:t>같은 음소 안에서도 확률분포가 달라진다</a:t>
            </a:r>
            <a:r>
              <a:rPr lang="en-US" altLang="ko-KR" dirty="0"/>
              <a:t>, </a:t>
            </a:r>
            <a:r>
              <a:rPr lang="ko-KR" altLang="en-US" dirty="0"/>
              <a:t>구간을 잘못 정렬</a:t>
            </a:r>
            <a:endParaRPr lang="en-US" altLang="ko-KR" dirty="0"/>
          </a:p>
          <a:p>
            <a:r>
              <a:rPr lang="ko-KR" altLang="en-US" dirty="0"/>
              <a:t>사용하기 전에 후처리가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2BC8A1-AE9A-4127-91C1-AD36AAD72F03}"/>
              </a:ext>
            </a:extLst>
          </p:cNvPr>
          <p:cNvSpPr txBox="1"/>
          <p:nvPr/>
        </p:nvSpPr>
        <p:spPr>
          <a:xfrm>
            <a:off x="1513179" y="5229472"/>
            <a:ext cx="1073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CTC: blank</a:t>
            </a:r>
            <a:r>
              <a:rPr lang="ko-KR" altLang="en-US" dirty="0"/>
              <a:t>가 대부분이고</a:t>
            </a:r>
            <a:r>
              <a:rPr lang="en-US" altLang="ko-KR" dirty="0"/>
              <a:t>, </a:t>
            </a:r>
            <a:r>
              <a:rPr lang="ko-KR" altLang="en-US" dirty="0"/>
              <a:t>삼각형 형태로 특정 부분에서만 음소의 확률분포가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음소가 연음이 되는 경우</a:t>
            </a:r>
            <a:r>
              <a:rPr lang="en-US" altLang="ko-KR" dirty="0"/>
              <a:t>, </a:t>
            </a:r>
            <a:r>
              <a:rPr lang="ko-KR" altLang="en-US" dirty="0"/>
              <a:t>이중 삼각형태로 해당 음소 확률 값을 출력</a:t>
            </a:r>
          </a:p>
        </p:txBody>
      </p:sp>
    </p:spTree>
    <p:extLst>
      <p:ext uri="{BB962C8B-B14F-4D97-AF65-F5344CB8AC3E}">
        <p14:creationId xmlns:p14="http://schemas.microsoft.com/office/powerpoint/2010/main" val="39390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63E031-1216-4F8D-B178-9387E300F302}"/>
                  </a:ext>
                </a:extLst>
              </p:cNvPr>
              <p:cNvSpPr txBox="1"/>
              <p:nvPr/>
            </p:nvSpPr>
            <p:spPr>
              <a:xfrm>
                <a:off x="660400" y="936149"/>
                <a:ext cx="391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함수 </a:t>
                </a:r>
                <a:r>
                  <a:rPr lang="en-US" altLang="ko-KR" dirty="0"/>
                  <a:t>: Many to one mapping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63E031-1216-4F8D-B178-9387E300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936149"/>
                <a:ext cx="3911600" cy="369332"/>
              </a:xfrm>
              <a:prstGeom prst="rect">
                <a:avLst/>
              </a:prstGeom>
              <a:blipFill>
                <a:blip r:embed="rId2"/>
                <a:stretch>
                  <a:fillRect l="-46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6B4B015-0BC0-448D-B604-68E53726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525111"/>
            <a:ext cx="4067175" cy="371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378A4-5F19-43C7-BBEA-8869FFB051DB}"/>
                  </a:ext>
                </a:extLst>
              </p:cNvPr>
              <p:cNvSpPr txBox="1"/>
              <p:nvPr/>
            </p:nvSpPr>
            <p:spPr>
              <a:xfrm>
                <a:off x="1041400" y="2862947"/>
                <a:ext cx="5441951" cy="823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378A4-5F19-43C7-BBEA-8869FFB0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2862947"/>
                <a:ext cx="5441951" cy="823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7EF9D10-E968-4148-99BC-FCC51DA28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2862947"/>
            <a:ext cx="3238500" cy="857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DB9C21-3FC8-4A5B-B8CA-04FDACD3700E}"/>
                  </a:ext>
                </a:extLst>
              </p:cNvPr>
              <p:cNvSpPr txBox="1"/>
              <p:nvPr/>
            </p:nvSpPr>
            <p:spPr>
              <a:xfrm>
                <a:off x="1371600" y="4759107"/>
                <a:ext cx="824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존</m:t>
                    </m:r>
                  </m:oMath>
                </a14:m>
                <a:r>
                  <a:rPr lang="ko-KR" altLang="en-US" dirty="0"/>
                  <a:t>재 가능한 모든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들에 대해서</a:t>
                </a:r>
                <a:r>
                  <a:rPr lang="en-US" altLang="ko-KR" dirty="0"/>
                  <a:t>, input - output class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의 확률을 전부 곱한 것들을 더한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값으로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label</a:t>
                </a:r>
                <a:r>
                  <a:rPr lang="ko-KR" altLang="en-US" dirty="0"/>
                  <a:t>의 조건부 확률을 정의한다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DB9C21-3FC8-4A5B-B8CA-04FDACD37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59107"/>
                <a:ext cx="8242300" cy="646331"/>
              </a:xfrm>
              <a:prstGeom prst="rect">
                <a:avLst/>
              </a:prstGeom>
              <a:blipFill>
                <a:blip r:embed="rId6"/>
                <a:stretch>
                  <a:fillRect l="-592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7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3E031-1216-4F8D-B178-9387E300F302}"/>
              </a:ext>
            </a:extLst>
          </p:cNvPr>
          <p:cNvSpPr txBox="1"/>
          <p:nvPr/>
        </p:nvSpPr>
        <p:spPr>
          <a:xfrm>
            <a:off x="2139950" y="2309812"/>
            <a:ext cx="625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</a:t>
            </a:r>
            <a:r>
              <a:rPr lang="ko-KR" altLang="en-US" dirty="0"/>
              <a:t>의 출력 값은 해당 </a:t>
            </a:r>
            <a:r>
              <a:rPr lang="en-US" altLang="ko-KR" dirty="0"/>
              <a:t>input sequence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의 조건부 확률을 최대화 시키는 함수로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E9D2F-3282-4C9D-95CE-55540521BE03}"/>
              </a:ext>
            </a:extLst>
          </p:cNvPr>
          <p:cNvSpPr txBox="1"/>
          <p:nvPr/>
        </p:nvSpPr>
        <p:spPr>
          <a:xfrm>
            <a:off x="266700" y="213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Constructing the Classifier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A6725E-ABBA-4EFE-9B8E-1FDD46C8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67809"/>
            <a:ext cx="2781300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08EEC-E882-48ED-A970-F4DCF8D1C238}"/>
              </a:ext>
            </a:extLst>
          </p:cNvPr>
          <p:cNvSpPr txBox="1"/>
          <p:nvPr/>
        </p:nvSpPr>
        <p:spPr>
          <a:xfrm>
            <a:off x="2139950" y="3244334"/>
            <a:ext cx="62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 최대화 시킬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EC011-12A1-42AE-9BE4-81A3551493B0}"/>
              </a:ext>
            </a:extLst>
          </p:cNvPr>
          <p:cNvSpPr txBox="1"/>
          <p:nvPr/>
        </p:nvSpPr>
        <p:spPr>
          <a:xfrm>
            <a:off x="490538" y="3901857"/>
            <a:ext cx="7650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Best path decoding</a:t>
            </a:r>
          </a:p>
          <a:p>
            <a:endParaRPr lang="en-US" altLang="ko-KR" dirty="0"/>
          </a:p>
          <a:p>
            <a:r>
              <a:rPr lang="ko-KR" altLang="en-US" dirty="0"/>
              <a:t>가장 확률이 높은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labelling</a:t>
            </a:r>
            <a:r>
              <a:rPr lang="ko-KR" altLang="en-US" dirty="0"/>
              <a:t>을 기준으로 </a:t>
            </a:r>
            <a:r>
              <a:rPr lang="en-US" altLang="ko-KR" dirty="0"/>
              <a:t>concatenation</a:t>
            </a:r>
          </a:p>
          <a:p>
            <a:r>
              <a:rPr lang="en-US" altLang="ko-KR" dirty="0"/>
              <a:t>H(x)</a:t>
            </a:r>
            <a:r>
              <a:rPr lang="ko-KR" altLang="en-US" dirty="0"/>
              <a:t>를 정의하는 방법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최적의 </a:t>
            </a:r>
            <a:r>
              <a:rPr lang="en-US" altLang="ko-KR" dirty="0"/>
              <a:t>labelling</a:t>
            </a:r>
            <a:r>
              <a:rPr lang="ko-KR" altLang="en-US" dirty="0"/>
              <a:t>을 보장하지는 않는다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ko-KR" altLang="en-US" dirty="0" err="1"/>
              <a:t>가정일뿐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4EBAC7-D815-4056-86BB-E2E8A36C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37" y="4235310"/>
            <a:ext cx="3133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6E9D2F-3282-4C9D-95CE-55540521BE03}"/>
              </a:ext>
            </a:extLst>
          </p:cNvPr>
          <p:cNvSpPr txBox="1"/>
          <p:nvPr/>
        </p:nvSpPr>
        <p:spPr>
          <a:xfrm>
            <a:off x="266700" y="2136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Constructing the Classifier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4C71D3-7230-4088-B49B-FE514BD0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61" y="915992"/>
            <a:ext cx="3495675" cy="3542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CD8980-1A50-42B0-9E77-417A1011D447}"/>
              </a:ext>
            </a:extLst>
          </p:cNvPr>
          <p:cNvSpPr txBox="1"/>
          <p:nvPr/>
        </p:nvSpPr>
        <p:spPr>
          <a:xfrm>
            <a:off x="396875" y="1397675"/>
            <a:ext cx="6153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Prefix search decoding</a:t>
            </a:r>
          </a:p>
          <a:p>
            <a:r>
              <a:rPr lang="ko-KR" altLang="en-US" dirty="0"/>
              <a:t>충분한 시간이내에 </a:t>
            </a:r>
            <a:r>
              <a:rPr lang="en-US" altLang="ko-KR" dirty="0"/>
              <a:t>forward – backward algorithm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r>
              <a:rPr lang="en-US" altLang="ko-KR" dirty="0"/>
              <a:t>Optimal</a:t>
            </a:r>
            <a:r>
              <a:rPr lang="ko-KR" altLang="en-US" dirty="0"/>
              <a:t>한 </a:t>
            </a:r>
            <a:r>
              <a:rPr lang="en-US" altLang="ko-KR" dirty="0"/>
              <a:t>labelling path</a:t>
            </a:r>
            <a:r>
              <a:rPr lang="ko-KR" altLang="en-US" dirty="0"/>
              <a:t>를 찾는 방법</a:t>
            </a:r>
            <a:r>
              <a:rPr lang="en-US" altLang="ko-KR" dirty="0"/>
              <a:t>: </a:t>
            </a:r>
            <a:r>
              <a:rPr lang="ko-KR" altLang="en-US" dirty="0"/>
              <a:t>전수조사와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sequence</a:t>
            </a:r>
            <a:r>
              <a:rPr lang="ko-KR" altLang="en-US" dirty="0"/>
              <a:t>가 길어질 때</a:t>
            </a:r>
            <a:r>
              <a:rPr lang="en-US" altLang="ko-KR" dirty="0"/>
              <a:t>, </a:t>
            </a:r>
            <a:r>
              <a:rPr lang="ko-KR" altLang="en-US" dirty="0"/>
              <a:t>소요 시간이 </a:t>
            </a:r>
            <a:r>
              <a:rPr lang="en-US" altLang="ko-KR" dirty="0"/>
              <a:t>exponential</a:t>
            </a:r>
            <a:r>
              <a:rPr lang="ko-KR" altLang="en-US" dirty="0"/>
              <a:t>하게 증가하는 문제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4E55D-FD1F-4C52-B4AA-47C61A9914F4}"/>
              </a:ext>
            </a:extLst>
          </p:cNvPr>
          <p:cNvSpPr txBox="1"/>
          <p:nvPr/>
        </p:nvSpPr>
        <p:spPr>
          <a:xfrm>
            <a:off x="492124" y="4243705"/>
            <a:ext cx="8575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노드 위의 숫자는 하위 노드들의 확률의 합이다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탐색 시간이 충분히 주어진다면 이 방법은 항상 적절한 라벨링을 찾을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그렇지만 시퀀스가 길어질수록 탐색할 노드의 수는 지수로 증가하는 문제가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이문제를 해결하는 적절한 방법을 논문에서 제안한다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9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696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맑은 고딕</vt:lpstr>
      <vt:lpstr>Arial</vt:lpstr>
      <vt:lpstr>Cambria Math</vt:lpstr>
      <vt:lpstr>Office 테마</vt:lpstr>
      <vt:lpstr>Connectionist Temporal Classification - Labelling unsegmented sequence data with RNN -</vt:lpstr>
      <vt:lpstr>Background</vt:lpstr>
      <vt:lpstr>Background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김영웅</dc:creator>
  <cp:lastModifiedBy>김영웅</cp:lastModifiedBy>
  <cp:revision>27</cp:revision>
  <dcterms:created xsi:type="dcterms:W3CDTF">2020-12-26T12:36:52Z</dcterms:created>
  <dcterms:modified xsi:type="dcterms:W3CDTF">2020-12-29T11:27:37Z</dcterms:modified>
</cp:coreProperties>
</file>