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67" r:id="rId4"/>
    <p:sldId id="269" r:id="rId5"/>
    <p:sldId id="272" r:id="rId6"/>
    <p:sldId id="274" r:id="rId7"/>
    <p:sldId id="273" r:id="rId8"/>
    <p:sldId id="275" r:id="rId9"/>
    <p:sldId id="276" r:id="rId10"/>
    <p:sldId id="279" r:id="rId11"/>
    <p:sldId id="277" r:id="rId12"/>
    <p:sldId id="278" r:id="rId13"/>
    <p:sldId id="280" r:id="rId14"/>
    <p:sldId id="281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28C3C-BB05-4395-B6D9-2FEA77211E7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5E427-D864-467A-AEFC-60DC07963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9768-0C37-4A76-8B2D-264B3BD4B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450877-A12F-44BA-BF5B-981D2AFF0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5B00E-90E9-422F-8386-765565D3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7A09-7F09-45CD-90BB-365D980C5086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AB64A-C1D1-4213-A287-72345FE1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4026E-2674-4B15-9894-BFC1019A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987A-0212-46E4-A77A-1C4F29A8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7842B-6C45-49F6-9982-64784BF0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9F55-3631-43BF-8498-7C002C4B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C649-93A9-4391-839A-B2EEAD89739B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F6D50-2D10-48CD-AE21-47EA4830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D071B-F447-4129-93FF-D2CF249E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949517-3CCA-4DB4-B247-0A90411A2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944AF-6200-4D7B-B79D-BE2148E7D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B497B-F266-4A0A-B3FC-7548036E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F3-0FD2-4238-A71F-EC780E2F41C2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75657-CD8D-48D9-9DA3-360E09DB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0160B-55E7-4AA6-A386-84DD992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5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48957-60C8-471D-94E4-D2115F37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744D6-7A21-491A-ACA7-CD5BBC3E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3EB8B-5DC0-40EF-8A23-F9867B04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A0A-8C0D-45AA-BC87-3CEB1FA6C008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DF88E-00BF-4527-932D-E5222C1C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0FE48-EECF-454F-875A-13B5053C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C032D-D325-4EAB-B25E-A4CDC63A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ACC1E-E332-49E1-B487-7F679C7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1B84-CA03-43B6-9B0E-FC022FE6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156-4F31-42CD-8614-4191DD7E30AF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11DC2-DD8B-4F08-8852-59A72376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7BA3E-31E6-4C4A-8F8D-C2439FC6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F482-8A8B-4086-8590-01C54C72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6D375-A8F8-4F89-BE6F-A0A88BA59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25C7D-7F69-4EFA-A413-A3FF62294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A44E2-06EF-4C66-AB19-9A6177F5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5DF6-722C-4E60-B613-0CEDF42095C3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6B425-4BDF-4619-B638-86500C2B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6E7C6-D7D5-45F0-9507-86195E45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89128-3A56-4571-BBA2-86986830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E1BA8-822E-4316-AEBF-C50DD04D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5AE20-8072-4DDB-8D41-DC023053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D4EFE3-D7FE-427A-ABF4-E269A3FB0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FDE45-26B1-40AE-AC3D-C1BFA9484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689393-6DCF-49AF-8D85-4FD3BD7B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4E5-7586-41F6-A25B-9B0C0A1B9872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7898-EAFF-4F1E-9DD5-28EEAC5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26C8B-384B-4742-81D2-087769B1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C5A1-E669-4BF3-8F24-47F6884F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32239-2EB6-426A-848D-AD12FEE0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917-6E8E-4C25-867E-14AC2A4037F7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D033D-02F4-4AF9-9ACA-115467D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0A92B-94C0-457B-A1D8-C170C3F5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66657A-EEC9-4F5F-A6FC-BCA4DD8C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3E1-46DD-4585-9ACA-BA7BEAD8FDEA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6E6CA8-6B8B-4B4A-9705-431C1039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608FC-9A58-4C2D-B7D4-4FDEB18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F65D-2258-4E1E-A1EB-BB6A3ECC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243A9-F664-40FC-B46F-5B03390D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75864-B08B-4275-99E5-D67C53CE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47CE9-2FFD-4DEF-99DF-593858EA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C02A-A3F1-44D5-82BA-5DA4C1810BDE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B0159-1AB7-4AAF-AE58-2FDCBDEA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07869-2CA3-4DFF-B818-BD6E2E6C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7F64-D8FF-4C20-AEEA-3B8D4C66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82AA35-16B4-4A35-BA99-044569512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6BD48-5CE9-45E4-AAD8-BCE3E82C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8ED24-89C9-4775-B559-FBCF2309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7B5-2C57-457A-B892-ABAB3DC4BAF6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6A338-7B3A-40F3-BF3C-14C60A60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4BED9-CB73-4DC1-BC60-6C969413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74C071-11D4-41C1-A95F-EAA9B12B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DCE12-CF31-4688-8F2F-63183EFE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89454-AC97-41D2-8A53-55DCB71A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6A8F-932A-498C-A50F-F686EB9F3A53}" type="datetime1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61C5E-91B9-4551-9CCF-9757C6DF9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DBEB4-D2D8-4750-858B-110CF376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ngchans.github.io/2019/115/" TargetMode="External"/><Relationship Id="rId2" Type="http://schemas.openxmlformats.org/officeDocument/2006/relationships/hyperlink" Target="https://arxiv.org/abs/1508.0121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naver.com/sooftware/221790750668" TargetMode="External"/><Relationship Id="rId4" Type="http://schemas.openxmlformats.org/officeDocument/2006/relationships/hyperlink" Target="https://blog.naver.com/sooftware/22180910119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EC3FE1-FE94-4551-8EAA-B1B04B72055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C18472-C8D2-431C-B91B-513AB79B3DF7}"/>
              </a:ext>
            </a:extLst>
          </p:cNvPr>
          <p:cNvSpPr txBox="1"/>
          <p:nvPr/>
        </p:nvSpPr>
        <p:spPr>
          <a:xfrm>
            <a:off x="1524000" y="2209071"/>
            <a:ext cx="9144000" cy="29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lnSpc>
                <a:spcPct val="150000"/>
              </a:lnSpc>
            </a:pP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Listen, Attend and Spell (LAS)</a:t>
            </a:r>
          </a:p>
          <a:p>
            <a:pPr algn="ctr" fontAlgn="base" latinLnBrk="0">
              <a:lnSpc>
                <a:spcPct val="150000"/>
              </a:lnSpc>
            </a:pPr>
            <a:endParaRPr lang="en-US" altLang="ko-KR" sz="28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endParaRPr lang="en-US" altLang="ko-KR" sz="28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발표자 </a:t>
            </a:r>
            <a:r>
              <a:rPr lang="en-US" altLang="ko-KR" sz="2000" b="1" dirty="0">
                <a:latin typeface="+mj-lt"/>
                <a:ea typeface="나눔스퀘어" panose="020B0600000101010101" pitchFamily="50" charset="-127"/>
              </a:rPr>
              <a:t>:</a:t>
            </a: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 하상천</a:t>
            </a:r>
            <a:endParaRPr lang="en-US" altLang="ko-KR" sz="2000" b="1" dirty="0">
              <a:latin typeface="+mj-lt"/>
              <a:ea typeface="나눔스퀘어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000" b="1" dirty="0">
                <a:latin typeface="+mj-lt"/>
                <a:ea typeface="나눔스퀘어" panose="020B0600000101010101" pitchFamily="50" charset="-127"/>
              </a:rPr>
              <a:t>2020.12.29 (TUE)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07DAF6C4-841E-41AE-8928-9E8F817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fld id="{6E1F7D06-D076-4FB0-8653-AC845A4D867B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52D73-B064-4172-A188-DF4D94B90773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Rescoring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Beam search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할 때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dictionary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사용해서 탐색 공간을 줄일 수 있지만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 논문의 실험결과 어느 정도 학습한 후에는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dictionary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없이도 현실의 단어를 잘 생성한다고 말하고 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Beam size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만큼의 후보를 뽑은 후에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기존의 점수와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language model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이용해서 구한 점수를 더해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새로운 점수를 매긴다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높은 점수를 받은 빔을 최종 선택하는 것이다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여기서 </a:t>
            </a:r>
            <a:r>
              <a:rPr lang="el-GR" altLang="ko-KR" sz="1400" dirty="0">
                <a:ea typeface="배달의민족 도현" panose="020B0600000101010101" pitchFamily="50" charset="-127"/>
              </a:rPr>
              <a:t>λ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language model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가중치로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validation set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가지고 결정한다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br>
              <a:rPr lang="el-GR" altLang="ko-KR" sz="1400" dirty="0">
                <a:ea typeface="배달의민족 도현" panose="020B0600000101010101" pitchFamily="50" charset="-127"/>
              </a:rPr>
            </a:b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7D81D5-59D6-4D26-8F1E-94B90E584088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877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E49F2-8DDA-4E33-B87B-0D5699148430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Decoding and Rescoring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33B550-C43F-4474-BDDC-30A148FD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597" y="2957310"/>
            <a:ext cx="36480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0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Learning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6017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Teacher forcing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티쳐포싱은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target word(ground truth)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디코더의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다음 입력으로 넣어주는 기법이다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잘못된 예측이 일어났다면 그 다음 스텝에서도 잘못된 예측이 일어난다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B221C-6519-4B1D-9300-30908F21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2" y="2750985"/>
            <a:ext cx="5697574" cy="3527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73C9A4-B70E-4996-930B-BFD074F4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76" y="2681047"/>
            <a:ext cx="6014507" cy="35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1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Learning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6017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Teacher forcing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장점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학습이 빠르다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Teacher forcing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사용하지 않으면 잘못된 예측 값을 토대로 학습하기 때문에 모델의 학습 속도가 느리다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단점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노출 편향 문제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(Exposure Bias Problem)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추론 과정에서는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ground truth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제공하지 않기 때문에 학습과 추론 단계간의 차이가 발생한다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따라서 모델의 성능과 안정성을 떨어뜨릴 수 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(2019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월에 나온 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Exposure Bias for Neural Language Generation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」논문에서는 이런 노출 편향 문제가 생각만큼 큰 영향을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미치지 않는다는 연구 결과를 냈다고 한다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 기법은 매우 효율적이지만 문자들 간의 관계가 중요한 문장에서 낮은 에러를 예측하기 때문에 학습이 힘들어질 수 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문제를 해결하기 위해서 일정 확률로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라벨 대신에 모델에서 샘플링한 라벨을 입력 값으로 사용한다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.(Scheduled sampling)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94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1665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448471" y="5224241"/>
            <a:ext cx="11088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가중치는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-0.1~0.1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uniform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분포로 초기화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optimizer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ASGD(Asynchronous Stochastic Gradient Descent), beam size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32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진행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7643E5-78BF-4019-B0AC-1425D6528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96146"/>
              </p:ext>
            </p:extLst>
          </p:nvPr>
        </p:nvGraphicFramePr>
        <p:xfrm>
          <a:off x="567681" y="1277289"/>
          <a:ext cx="42029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497">
                  <a:extLst>
                    <a:ext uri="{9D8B030D-6E8A-4147-A177-3AD203B41FA5}">
                      <a16:colId xmlns:a16="http://schemas.microsoft.com/office/drawing/2014/main" val="2285682009"/>
                    </a:ext>
                  </a:extLst>
                </a:gridCol>
                <a:gridCol w="2101497">
                  <a:extLst>
                    <a:ext uri="{9D8B030D-6E8A-4147-A177-3AD203B41FA5}">
                      <a16:colId xmlns:a16="http://schemas.microsoft.com/office/drawing/2014/main" val="81580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2,000h</a:t>
                      </a: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8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0807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DB8FE021-2BE9-4DDA-93ED-F57CC6D59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60922"/>
              </p:ext>
            </p:extLst>
          </p:nvPr>
        </p:nvGraphicFramePr>
        <p:xfrm>
          <a:off x="5689947" y="1277289"/>
          <a:ext cx="44810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539">
                  <a:extLst>
                    <a:ext uri="{9D8B030D-6E8A-4147-A177-3AD203B41FA5}">
                      <a16:colId xmlns:a16="http://schemas.microsoft.com/office/drawing/2014/main" val="2285682009"/>
                    </a:ext>
                  </a:extLst>
                </a:gridCol>
                <a:gridCol w="2240539">
                  <a:extLst>
                    <a:ext uri="{9D8B030D-6E8A-4147-A177-3AD203B41FA5}">
                      <a16:colId xmlns:a16="http://schemas.microsoft.com/office/drawing/2014/main" val="81580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Feature size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8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Feature extraction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Log-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mel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filter bank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Frame length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0807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C9D088-B6DF-4F31-A30B-E7714E91D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85061"/>
              </p:ext>
            </p:extLst>
          </p:nvPr>
        </p:nvGraphicFramePr>
        <p:xfrm>
          <a:off x="567681" y="305117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413920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003171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HyperParameter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8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Encoder layer size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5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Decoder layer size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6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Hidden size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31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Batch size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9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Teacher forcing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1.0  ,  0.9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7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24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Performance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354423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67681" y="3593117"/>
            <a:ext cx="11088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Teacher forcing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90%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적용한 모델이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100%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적용한 모델보다 성능이 좋은 것을 확인 할 수 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Language model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90%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teacher forcing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적용한 모델이 가장 좋은 퍼포먼스를 보였다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clean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데이터에서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WER(word error rate) 10.3%, noisy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데이터에서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WER 12.0%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받았다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 논문이 쓰여질 당시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state-of-the-art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모델인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CLDNN-HMM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모델과 비교했을 때도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2.3%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밖에 차이가 나지 않았다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End-to-end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학습이 가능한 모델이라는 점에서 의의가 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 논문에서는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convolution filter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사용하면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non-convolutional architecture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비교했을 때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clean speech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5% WER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noisy speech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7% WER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만큼 향상 할 것이라 말하고 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2CB49-DC52-4A04-A0AB-04DE15C7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1" y="1442853"/>
            <a:ext cx="6447183" cy="18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5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781072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67681" y="1242217"/>
            <a:ext cx="1108887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Listen, Attend and Spell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https://arxiv.org/abs/1508.01211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DNN-HMM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3"/>
              </a:rPr>
              <a:t>https://dongchans.github.io/2019/115/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Beam Search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4"/>
              </a:rPr>
              <a:t>https://blog.naver.com/sooftware/221809101199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Teacher Forcing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5"/>
              </a:rPr>
              <a:t>https://blog.naver.com/sooftware/221790750668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1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Summary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74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AE306-DC0C-4226-9EDC-00424FDED9DB}"/>
              </a:ext>
            </a:extLst>
          </p:cNvPr>
          <p:cNvSpPr txBox="1"/>
          <p:nvPr/>
        </p:nvSpPr>
        <p:spPr>
          <a:xfrm>
            <a:off x="883391" y="1852142"/>
            <a:ext cx="854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2CA90-5540-4775-A2B4-91D456A58D3F}"/>
              </a:ext>
            </a:extLst>
          </p:cNvPr>
          <p:cNvSpPr txBox="1"/>
          <p:nvPr/>
        </p:nvSpPr>
        <p:spPr>
          <a:xfrm>
            <a:off x="567681" y="1898473"/>
            <a:ext cx="11088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 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전통적으로 음성 인식 모델은 음향 모델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(acoustic model),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발음 모델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(pronunciation model),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언어 모델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(language model)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다양한 구성 요소로 이루어져 있었고 각각의 모델을 따로 학습하여 사용했다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네트워크 출력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(word sequence)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조건부 독립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(conditional independence)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가정하고 있어 본질적인 문제가 있다고 지적한다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 논문은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음성 인식 시스템을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End-to-End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방식으로 구축하고 네트워크 출력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(word sequence)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조건부 독립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(conditional independence)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가정을 제거한 아키텍처를 고안한다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 논문 이후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Speech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분야는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LAS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나뉜다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0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1038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67681" y="1019687"/>
            <a:ext cx="1108887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b="1" dirty="0">
              <a:latin typeface="+mn-ea"/>
            </a:endParaRPr>
          </a:p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LAS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sequence to sequence with attention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기반으로 하고 있다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Listener (encoder)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low level speech signals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high level features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바꾸어 주고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Speller (decoder)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high level features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attention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기법을 사용하여 확률 분포를 가지고 있는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 utterances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바꾸어 준다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그리고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listener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speller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함께 학습된다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Listener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에서는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pyramidal RNN model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사용하여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 step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수를 줄인다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출력이 문자 단위가 되도록 하여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Out-Of-Vocabulary (OOV)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 자동적으로 처리할 수 있다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조건부 독립 가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정을 하는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CTC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다르게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multiple spelling variants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생성할 수 있다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(Ex. “triple a”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대해서 모델이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top beams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안에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“triple a”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와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“</a:t>
            </a:r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aaa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생성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 논문에서 </a:t>
            </a:r>
            <a:r>
              <a:rPr lang="en-US" altLang="ko-KR" sz="1600" dirty="0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attention mechanism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사용하지 않았을 때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300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만개의 발화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training set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사용하였음에도 불구하고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overfitting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일어났다고 말하고 있다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listener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쪽에서 </a:t>
            </a:r>
            <a:r>
              <a:rPr lang="en-US" altLang="ko-KR" sz="1600" dirty="0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pyramid structure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사용하지 않았을 때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학습이 너무 느리게 진행되었다고 말하고 있다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4031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225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signal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high level feature h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변환해준다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pBLSTM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model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사용하여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길이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줄였다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 논문의 모델에서는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3pBLSTM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쌓아서 총 시퀀스의 길이를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1/8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줄였다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이러한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pyramid structure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계산 복잡성도 줄일 수 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268D0-3158-424A-A093-23B57368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91" y="796563"/>
            <a:ext cx="4660280" cy="55322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CC7DB2-3589-4F89-9C07-C4BE05EF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1" y="5188659"/>
            <a:ext cx="3724275" cy="695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DA942C-B732-48AB-BBC7-0A988C16C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34" y="4804007"/>
            <a:ext cx="15621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225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Attend and Spell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각각의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 step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 단어를 종합하여 다음 단어에 대한 확률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분포를 만든다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Listener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변형한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high level feature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attention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사용하여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문자로 출력한다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268D0-3158-424A-A093-23B57368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91" y="796563"/>
            <a:ext cx="4660280" cy="55322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8ECB53-C7B8-42F0-A26F-3DC12A306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24" y="5010055"/>
            <a:ext cx="33528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Decoding and Rescoring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877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Beam search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Seq2Seq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모델에서는 가장 확률이 높은 한 가지만 선택한다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시간복잡도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면에서는 최고지만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정확도가 떨어질 수 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 방법을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Greedy Decoding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이라고 한다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Beam search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등만 선택하는 것이 아니라 나머지에게도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기회를 주는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방법이다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따라서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beam search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greedy decoding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모든 경우의 수를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고려하는 방법의 타협점이라고 할 수 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6DDAEB-E0D6-49F2-9651-521184BF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49" y="632536"/>
            <a:ext cx="4889422" cy="56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Beam search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예를 들어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Beam size K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이라고 하면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 값의 확률 분포 중 가장 높은 확률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개를 고른다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E95CB-EFE0-458B-976E-48A4B67B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13" y="405798"/>
            <a:ext cx="4061012" cy="5670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268EE-EDA1-437F-A14B-D8CD70CF7B2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Decoding and Rescoring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D084258-6861-4470-9720-8CB7EB846229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877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8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Beam search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 확률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순으로 상위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개를 뽑는다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노드들이 서로 같은 확률을 가지더라도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어떤 빔을 통해 왔는지에 따라 누적확률은 달라진다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en-US" altLang="ko-KR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eos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만난 빔이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개가 될 때까지 진행하고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en-US" altLang="ko-KR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eos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만난 빔이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개가 된다면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후보 중에서 가장 높은 </a:t>
            </a:r>
            <a:r>
              <a:rPr lang="ko-KR" altLang="en-US" sz="1400" dirty="0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 확률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가진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빔을 최종적으로 선택한다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3BD2E-F7FA-43CC-BFB5-DAECB994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84" y="401331"/>
            <a:ext cx="3221970" cy="59054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958ADE-BC31-4136-A040-68373961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484" y="401346"/>
            <a:ext cx="3184587" cy="590548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3432E29-9D15-4F01-8658-8667E3CC8446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877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FC7884-8B50-4A07-A2FE-6CCF7EC8F329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Decoding and Rescoring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88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Beam search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누적확률을 구할 때 확률의 범위는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0.0~1.0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이기 때문에 곱할수록 값이 점점 작아진다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 길이에 따른 불공평함을 해소하기 위해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Length Penalty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라는 개념이 나왔다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보통 알파는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1.2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정도의 값을 사용하고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5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라고 입력 되어 있는 값도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minimum length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하이퍼파라미터다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이전의 구했던 누적확률을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length penalty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결과값으로 나누어 주면 된다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앞서 말씀드린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Greedy Decoding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K=1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beam search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같은 것이다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A97C26-6465-499B-9D1A-03ADE719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744" y="2041990"/>
            <a:ext cx="2352675" cy="7429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7D81D5-59D6-4D26-8F1E-94B90E584088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877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E49F2-8DDA-4E33-B87B-0D5699148430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Decoding and Rescoring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17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1063</Words>
  <Application>Microsoft Office PowerPoint</Application>
  <PresentationFormat>와이드스크린</PresentationFormat>
  <Paragraphs>238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경기천년제목 Bold</vt:lpstr>
      <vt:lpstr>나눔스퀘어 ExtraBold</vt:lpstr>
      <vt:lpstr>맑은 고딕</vt:lpstr>
      <vt:lpstr>배달의민족 도현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SooHwan</dc:creator>
  <cp:lastModifiedBy>하 상천</cp:lastModifiedBy>
  <cp:revision>118</cp:revision>
  <dcterms:created xsi:type="dcterms:W3CDTF">2019-12-23T11:06:52Z</dcterms:created>
  <dcterms:modified xsi:type="dcterms:W3CDTF">2020-12-29T12:34:59Z</dcterms:modified>
</cp:coreProperties>
</file>