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86" r:id="rId5"/>
    <p:sldId id="282" r:id="rId6"/>
    <p:sldId id="290" r:id="rId7"/>
    <p:sldId id="304" r:id="rId8"/>
    <p:sldId id="283" r:id="rId9"/>
    <p:sldId id="294" r:id="rId10"/>
    <p:sldId id="284" r:id="rId11"/>
    <p:sldId id="297" r:id="rId12"/>
    <p:sldId id="305" r:id="rId13"/>
    <p:sldId id="306" r:id="rId14"/>
    <p:sldId id="314" r:id="rId15"/>
    <p:sldId id="308" r:id="rId16"/>
    <p:sldId id="315" r:id="rId17"/>
    <p:sldId id="316" r:id="rId18"/>
    <p:sldId id="313" r:id="rId19"/>
    <p:sldId id="309" r:id="rId20"/>
    <p:sldId id="285" r:id="rId21"/>
    <p:sldId id="300" r:id="rId22"/>
    <p:sldId id="310" r:id="rId23"/>
    <p:sldId id="307" r:id="rId24"/>
    <p:sldId id="318" r:id="rId25"/>
    <p:sldId id="311" r:id="rId26"/>
    <p:sldId id="312" r:id="rId27"/>
    <p:sldId id="30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40" y="33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87143" y="2334609"/>
            <a:ext cx="5344733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语言编译器</a:t>
            </a:r>
            <a:endParaRPr lang="zh-CN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3A48C-6F53-4FC4-999A-35704D012E3A}"/>
              </a:ext>
            </a:extLst>
          </p:cNvPr>
          <p:cNvSpPr txBox="1"/>
          <p:nvPr/>
        </p:nvSpPr>
        <p:spPr>
          <a:xfrm>
            <a:off x="3090509" y="4160922"/>
            <a:ext cx="5726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小组编号：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小组成员及分工：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李洁：中间代码生成，目标代码生成，测试代码调试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杨心妤：运行环境设计，中间代码生成，代码测试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赵晨旭：词法分析，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设计，可视化，测试代码编写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8B314D-C040-4C23-BA51-53088E3F14D8}"/>
              </a:ext>
            </a:extLst>
          </p:cNvPr>
          <p:cNvSpPr txBox="1"/>
          <p:nvPr/>
        </p:nvSpPr>
        <p:spPr>
          <a:xfrm>
            <a:off x="2350394" y="3568749"/>
            <a:ext cx="80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实现词法分析、语法分析、语义分析和代码生成等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04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F37C-7E01-40BC-92E3-27E326292494}"/>
              </a:ext>
            </a:extLst>
          </p:cNvPr>
          <p:cNvSpPr txBox="1"/>
          <p:nvPr/>
        </p:nvSpPr>
        <p:spPr>
          <a:xfrm>
            <a:off x="1057275" y="1078202"/>
            <a:ext cx="405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在编译器中的流程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418619-FFCC-4BB5-B785-58CC5D69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27" y="1936322"/>
            <a:ext cx="5715042" cy="422913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5683F9-BAD4-4111-85CD-3CE8DCA66E61}"/>
              </a:ext>
            </a:extLst>
          </p:cNvPr>
          <p:cNvSpPr txBox="1"/>
          <p:nvPr/>
        </p:nvSpPr>
        <p:spPr>
          <a:xfrm>
            <a:off x="6577369" y="1078202"/>
            <a:ext cx="279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ABCAE5-015D-4586-B0A4-1BD6ED4D2044}"/>
              </a:ext>
            </a:extLst>
          </p:cNvPr>
          <p:cNvSpPr txBox="1"/>
          <p:nvPr/>
        </p:nvSpPr>
        <p:spPr>
          <a:xfrm>
            <a:off x="6646016" y="1936322"/>
            <a:ext cx="46143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是一个非常基础的基类，用于表示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中的“ 静态单一分配（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）寄存器”或“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值”的类。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值的最独特之处在于它们的值是在相关指令执行时计算的，并且在指令重新执行之前它不会获得新值。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类内包含了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的所有内置类型。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F37C-7E01-40BC-92E3-27E326292494}"/>
              </a:ext>
            </a:extLst>
          </p:cNvPr>
          <p:cNvSpPr txBox="1"/>
          <p:nvPr/>
        </p:nvSpPr>
        <p:spPr>
          <a:xfrm>
            <a:off x="1057274" y="1119981"/>
            <a:ext cx="842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运行环境设计：构造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CodeGenerator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类保存运行环境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ABCAE5-015D-4586-B0A4-1BD6ED4D2044}"/>
              </a:ext>
            </a:extLst>
          </p:cNvPr>
          <p:cNvSpPr txBox="1"/>
          <p:nvPr/>
        </p:nvSpPr>
        <p:spPr>
          <a:xfrm>
            <a:off x="1057274" y="1791076"/>
            <a:ext cx="98511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静态全局的上下文变量和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IRBuilder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公有的模块实例、函数栈、结构体表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模块实例是中间代码顶级容器，用于包含所有变量、函数和指令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函数栈用于存储函数指针的栈，用于实现静态链（函数递归调用）和动态链（变量访问）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结构体表存储了结构体的名字与类型的对应关系、结构体的名字与结构体对象的对应关系以及结构体名字的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，便于实现结构体的定义、赋值和调用。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::Function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自带符号表，创建变量时可以自动插入函数的符号表，查询变量可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getValueSymbolTable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()-&gt;lookup(name)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找到变量的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Vaule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系统函数：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mainFunction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printFunction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系统函数在整个运行环境初始化时创建，在代码开始时作为系统的全局函数进行，所有函数可以方便在运行环境的任何时候调用。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0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F37C-7E01-40BC-92E3-27E326292494}"/>
              </a:ext>
            </a:extLst>
          </p:cNvPr>
          <p:cNvSpPr txBox="1"/>
          <p:nvPr/>
        </p:nvSpPr>
        <p:spPr>
          <a:xfrm>
            <a:off x="1057275" y="1119981"/>
            <a:ext cx="405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375149A-6FCE-46C1-B3B5-65878F56F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217"/>
          <a:stretch/>
        </p:blipFill>
        <p:spPr>
          <a:xfrm>
            <a:off x="6493955" y="2089237"/>
            <a:ext cx="4186268" cy="24602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BD70FD6-823F-4A5B-BCE0-F50DCF2C8F44}"/>
              </a:ext>
            </a:extLst>
          </p:cNvPr>
          <p:cNvSpPr txBox="1"/>
          <p:nvPr/>
        </p:nvSpPr>
        <p:spPr>
          <a:xfrm>
            <a:off x="1004798" y="1719905"/>
            <a:ext cx="28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DC69D5E-EF54-46F0-82EE-EA595D95F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49" b="29542"/>
          <a:stretch/>
        </p:blipFill>
        <p:spPr>
          <a:xfrm>
            <a:off x="6506060" y="4728700"/>
            <a:ext cx="4653730" cy="174155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569AFFA-E30D-42B2-BF34-9491237BF964}"/>
              </a:ext>
            </a:extLst>
          </p:cNvPr>
          <p:cNvSpPr/>
          <p:nvPr/>
        </p:nvSpPr>
        <p:spPr>
          <a:xfrm>
            <a:off x="6479526" y="3927910"/>
            <a:ext cx="3501846" cy="21250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9069B0-4758-4CC5-A124-5670C6675843}"/>
              </a:ext>
            </a:extLst>
          </p:cNvPr>
          <p:cNvSpPr/>
          <p:nvPr/>
        </p:nvSpPr>
        <p:spPr>
          <a:xfrm>
            <a:off x="6506059" y="3848174"/>
            <a:ext cx="3726451" cy="388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2850ED-76EC-4E05-949A-6A854E4D5719}"/>
              </a:ext>
            </a:extLst>
          </p:cNvPr>
          <p:cNvSpPr/>
          <p:nvPr/>
        </p:nvSpPr>
        <p:spPr>
          <a:xfrm>
            <a:off x="6558667" y="5398721"/>
            <a:ext cx="1684057" cy="39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D5550BD-F0E1-4C2F-9B3E-95B7744B0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93" y="2145910"/>
            <a:ext cx="5014949" cy="325281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EF299CE-AD06-4CEE-8BCA-87624DD8A2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5" t="-29208" r="19361" b="48449"/>
          <a:stretch/>
        </p:blipFill>
        <p:spPr>
          <a:xfrm>
            <a:off x="990369" y="2933964"/>
            <a:ext cx="5041444" cy="34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F37C-7E01-40BC-92E3-27E326292494}"/>
              </a:ext>
            </a:extLst>
          </p:cNvPr>
          <p:cNvSpPr txBox="1"/>
          <p:nvPr/>
        </p:nvSpPr>
        <p:spPr>
          <a:xfrm>
            <a:off x="1057275" y="1119981"/>
            <a:ext cx="405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24107B-8829-41B5-9CE9-860AE01867A0}"/>
              </a:ext>
            </a:extLst>
          </p:cNvPr>
          <p:cNvSpPr txBox="1"/>
          <p:nvPr/>
        </p:nvSpPr>
        <p:spPr>
          <a:xfrm>
            <a:off x="1057275" y="1715513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6853D44-0A46-4386-A308-CF80987B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341" y="2287023"/>
            <a:ext cx="2295309" cy="30032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7D5A5BB5-33A6-4176-828F-7FC926DF8521}"/>
              </a:ext>
            </a:extLst>
          </p:cNvPr>
          <p:cNvSpPr txBox="1"/>
          <p:nvPr/>
        </p:nvSpPr>
        <p:spPr>
          <a:xfrm>
            <a:off x="1057276" y="2634450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29" name="文本框 22">
            <a:extLst>
              <a:ext uri="{FF2B5EF4-FFF2-40B4-BE49-F238E27FC236}">
                <a16:creationId xmlns:a16="http://schemas.microsoft.com/office/drawing/2014/main" id="{9C24107B-8829-41B5-9CE9-860AE01867A0}"/>
              </a:ext>
            </a:extLst>
          </p:cNvPr>
          <p:cNvSpPr txBox="1"/>
          <p:nvPr/>
        </p:nvSpPr>
        <p:spPr>
          <a:xfrm>
            <a:off x="1057275" y="3414995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98B9DEE-D8C8-4AB4-A207-D35B4AF0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40" y="3133003"/>
            <a:ext cx="2723137" cy="28421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557B684-906E-4B83-A8AE-7E7163272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496" y="3961736"/>
            <a:ext cx="2851552" cy="30936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9B3854F-B19F-4BC7-9B64-99B3086E2F46}"/>
              </a:ext>
            </a:extLst>
          </p:cNvPr>
          <p:cNvSpPr txBox="1"/>
          <p:nvPr/>
        </p:nvSpPr>
        <p:spPr>
          <a:xfrm>
            <a:off x="1057275" y="4488277"/>
            <a:ext cx="1607453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数组操作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81B56D9-89F4-46C7-AE1D-0CC2352AF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340" y="5062788"/>
            <a:ext cx="3063931" cy="28421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31FC899-6DA2-4024-A251-1CAE3A256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837" y="5441852"/>
            <a:ext cx="6389163" cy="6486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5CC11D-06D0-4009-837A-460689979589}"/>
              </a:ext>
            </a:extLst>
          </p:cNvPr>
          <p:cNvSpPr txBox="1"/>
          <p:nvPr/>
        </p:nvSpPr>
        <p:spPr>
          <a:xfrm>
            <a:off x="1057275" y="3003782"/>
            <a:ext cx="286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= var;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C75030D-9837-4776-A7A9-C12C804D340B}"/>
              </a:ext>
            </a:extLst>
          </p:cNvPr>
          <p:cNvSpPr txBox="1"/>
          <p:nvPr/>
        </p:nvSpPr>
        <p:spPr>
          <a:xfrm>
            <a:off x="1057275" y="2174981"/>
            <a:ext cx="286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high;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D2A092-57FC-4450-AB48-1403B1B6E2BB}"/>
              </a:ext>
            </a:extLst>
          </p:cNvPr>
          <p:cNvSpPr txBox="1"/>
          <p:nvPr/>
        </p:nvSpPr>
        <p:spPr>
          <a:xfrm>
            <a:off x="1057275" y="3901771"/>
            <a:ext cx="286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= high;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5ADA89-6AD5-4357-8392-BF0B7B0BEC6A}"/>
              </a:ext>
            </a:extLst>
          </p:cNvPr>
          <p:cNvSpPr txBox="1"/>
          <p:nvPr/>
        </p:nvSpPr>
        <p:spPr>
          <a:xfrm>
            <a:off x="1139780" y="5016321"/>
            <a:ext cx="377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a[10000];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1A235C-E09D-4203-B87F-022A462CFF13}"/>
              </a:ext>
            </a:extLst>
          </p:cNvPr>
          <p:cNvSpPr txBox="1"/>
          <p:nvPr/>
        </p:nvSpPr>
        <p:spPr>
          <a:xfrm>
            <a:off x="1139780" y="5441852"/>
            <a:ext cx="305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= var;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6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F37C-7E01-40BC-92E3-27E326292494}"/>
              </a:ext>
            </a:extLst>
          </p:cNvPr>
          <p:cNvSpPr txBox="1"/>
          <p:nvPr/>
        </p:nvSpPr>
        <p:spPr>
          <a:xfrm>
            <a:off x="1057275" y="1119981"/>
            <a:ext cx="405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D70FD6-823F-4A5B-BCE0-F50DCF2C8F44}"/>
              </a:ext>
            </a:extLst>
          </p:cNvPr>
          <p:cNvSpPr txBox="1"/>
          <p:nvPr/>
        </p:nvSpPr>
        <p:spPr>
          <a:xfrm>
            <a:off x="1159099" y="1791076"/>
            <a:ext cx="28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结构体操作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9AFFA-E30D-42B2-BF34-9491237BF964}"/>
              </a:ext>
            </a:extLst>
          </p:cNvPr>
          <p:cNvSpPr/>
          <p:nvPr/>
        </p:nvSpPr>
        <p:spPr>
          <a:xfrm>
            <a:off x="6703060" y="4040926"/>
            <a:ext cx="3501846" cy="21250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4C673CD-C279-4607-BD54-EDB6CDED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78" y="2456048"/>
            <a:ext cx="5507546" cy="38424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58BB9C4-3E04-44A1-BD08-DBC26522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77" y="4484058"/>
            <a:ext cx="4317327" cy="53870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F0C8A27-D107-4E2C-B026-81A99239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49" y="5340396"/>
            <a:ext cx="5348515" cy="103500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B5A1226F-2124-4ACF-B93B-D4CD17BD8707}"/>
              </a:ext>
            </a:extLst>
          </p:cNvPr>
          <p:cNvSpPr/>
          <p:nvPr/>
        </p:nvSpPr>
        <p:spPr>
          <a:xfrm>
            <a:off x="6276734" y="4037527"/>
            <a:ext cx="3501846" cy="21250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943C8F5-0D39-472A-B2D9-DBB68F6A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580" y="2287951"/>
            <a:ext cx="3390925" cy="163831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872522B-AE31-403D-A8B1-BF1A96BBC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581" y="4236703"/>
            <a:ext cx="5372139" cy="2343167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83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A9C412B-0F73-4ABB-A570-39FE95A84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4"/>
          <a:stretch/>
        </p:blipFill>
        <p:spPr>
          <a:xfrm>
            <a:off x="6113274" y="2448840"/>
            <a:ext cx="5494990" cy="300515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F37C-7E01-40BC-92E3-27E326292494}"/>
              </a:ext>
            </a:extLst>
          </p:cNvPr>
          <p:cNvSpPr txBox="1"/>
          <p:nvPr/>
        </p:nvSpPr>
        <p:spPr>
          <a:xfrm>
            <a:off x="1057275" y="1119981"/>
            <a:ext cx="405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E835A0F-B201-476C-917C-2E02E5BB11A0}"/>
              </a:ext>
            </a:extLst>
          </p:cNvPr>
          <p:cNvSpPr txBox="1"/>
          <p:nvPr/>
        </p:nvSpPr>
        <p:spPr>
          <a:xfrm>
            <a:off x="1057275" y="1778456"/>
            <a:ext cx="28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5A1226F-2124-4ACF-B93B-D4CD17BD8707}"/>
              </a:ext>
            </a:extLst>
          </p:cNvPr>
          <p:cNvSpPr/>
          <p:nvPr/>
        </p:nvSpPr>
        <p:spPr>
          <a:xfrm>
            <a:off x="6276734" y="4037527"/>
            <a:ext cx="3501846" cy="21250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E40408-1D4A-4E89-9326-B422EAE7458B}"/>
              </a:ext>
            </a:extLst>
          </p:cNvPr>
          <p:cNvSpPr/>
          <p:nvPr/>
        </p:nvSpPr>
        <p:spPr>
          <a:xfrm>
            <a:off x="6368603" y="2926861"/>
            <a:ext cx="575692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895C6DC-93D2-4851-A60D-1C130B4B51A6}"/>
              </a:ext>
            </a:extLst>
          </p:cNvPr>
          <p:cNvSpPr/>
          <p:nvPr/>
        </p:nvSpPr>
        <p:spPr>
          <a:xfrm>
            <a:off x="6149570" y="3370975"/>
            <a:ext cx="667560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C115AEA-F5C6-47A7-827B-DE5D3009053A}"/>
              </a:ext>
            </a:extLst>
          </p:cNvPr>
          <p:cNvSpPr/>
          <p:nvPr/>
        </p:nvSpPr>
        <p:spPr>
          <a:xfrm>
            <a:off x="6149570" y="4077775"/>
            <a:ext cx="667560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88CA87-9A3D-463B-833F-A55083473FD1}"/>
              </a:ext>
            </a:extLst>
          </p:cNvPr>
          <p:cNvSpPr/>
          <p:nvPr/>
        </p:nvSpPr>
        <p:spPr>
          <a:xfrm>
            <a:off x="6113515" y="4513138"/>
            <a:ext cx="667560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165C83E-12E7-4742-B74B-C53BA33D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41" y="2461054"/>
            <a:ext cx="4278124" cy="21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F37C-7E01-40BC-92E3-27E326292494}"/>
              </a:ext>
            </a:extLst>
          </p:cNvPr>
          <p:cNvSpPr txBox="1"/>
          <p:nvPr/>
        </p:nvSpPr>
        <p:spPr>
          <a:xfrm>
            <a:off x="1057275" y="1119981"/>
            <a:ext cx="405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24107B-8829-41B5-9CE9-860AE01867A0}"/>
              </a:ext>
            </a:extLst>
          </p:cNvPr>
          <p:cNvSpPr txBox="1"/>
          <p:nvPr/>
        </p:nvSpPr>
        <p:spPr>
          <a:xfrm>
            <a:off x="1057275" y="1791076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4ED56D-D2FF-4CB3-8B95-96B800FB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6" y="2355423"/>
            <a:ext cx="5996031" cy="411483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5678884-2372-4B4A-9BF7-ABFF7D450843}"/>
              </a:ext>
            </a:extLst>
          </p:cNvPr>
          <p:cNvSpPr/>
          <p:nvPr/>
        </p:nvSpPr>
        <p:spPr>
          <a:xfrm>
            <a:off x="6319642" y="2384628"/>
            <a:ext cx="667560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3424C81-1468-443B-8CC2-81E33EEB3962}"/>
              </a:ext>
            </a:extLst>
          </p:cNvPr>
          <p:cNvSpPr/>
          <p:nvPr/>
        </p:nvSpPr>
        <p:spPr>
          <a:xfrm>
            <a:off x="6316996" y="3351844"/>
            <a:ext cx="667560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1E56C20-5F87-4ED4-8B8A-12D1AC7AFFEB}"/>
              </a:ext>
            </a:extLst>
          </p:cNvPr>
          <p:cNvSpPr/>
          <p:nvPr/>
        </p:nvSpPr>
        <p:spPr>
          <a:xfrm>
            <a:off x="6316996" y="3837581"/>
            <a:ext cx="667560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AE86ED-9E9F-4204-84F5-A45EF1440E30}"/>
              </a:ext>
            </a:extLst>
          </p:cNvPr>
          <p:cNvGrpSpPr/>
          <p:nvPr/>
        </p:nvGrpSpPr>
        <p:grpSpPr>
          <a:xfrm flipH="1">
            <a:off x="11439606" y="5792985"/>
            <a:ext cx="839788" cy="514747"/>
            <a:chOff x="0" y="615156"/>
            <a:chExt cx="839788" cy="514747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DD2CDCA1-379B-48FF-8C3F-10B387500FC8}"/>
                </a:ext>
              </a:extLst>
            </p:cNvPr>
            <p:cNvSpPr/>
            <p:nvPr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任意多边形 6">
              <a:extLst>
                <a:ext uri="{FF2B5EF4-FFF2-40B4-BE49-F238E27FC236}">
                  <a16:creationId xmlns:a16="http://schemas.microsoft.com/office/drawing/2014/main" id="{251CC95F-A238-4D75-8D7E-A1AA40F26FB1}"/>
                </a:ext>
              </a:extLst>
            </p:cNvPr>
            <p:cNvSpPr/>
            <p:nvPr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2A4D16C-D9F4-4068-AC09-DCA009E0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56" y="2340794"/>
            <a:ext cx="5162588" cy="367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F37C-7E01-40BC-92E3-27E326292494}"/>
              </a:ext>
            </a:extLst>
          </p:cNvPr>
          <p:cNvSpPr txBox="1"/>
          <p:nvPr/>
        </p:nvSpPr>
        <p:spPr>
          <a:xfrm>
            <a:off x="1057275" y="1119981"/>
            <a:ext cx="405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2CF0918-69EF-4269-8085-B653F0D3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76" y="2222151"/>
            <a:ext cx="6096045" cy="4357719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AE86ED-9E9F-4204-84F5-A45EF1440E30}"/>
              </a:ext>
            </a:extLst>
          </p:cNvPr>
          <p:cNvGrpSpPr/>
          <p:nvPr/>
        </p:nvGrpSpPr>
        <p:grpSpPr>
          <a:xfrm flipH="1">
            <a:off x="11439606" y="5792985"/>
            <a:ext cx="839788" cy="514747"/>
            <a:chOff x="0" y="615156"/>
            <a:chExt cx="839788" cy="514747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DD2CDCA1-379B-48FF-8C3F-10B387500FC8}"/>
                </a:ext>
              </a:extLst>
            </p:cNvPr>
            <p:cNvSpPr/>
            <p:nvPr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任意多边形 6">
              <a:extLst>
                <a:ext uri="{FF2B5EF4-FFF2-40B4-BE49-F238E27FC236}">
                  <a16:creationId xmlns:a16="http://schemas.microsoft.com/office/drawing/2014/main" id="{251CC95F-A238-4D75-8D7E-A1AA40F26FB1}"/>
                </a:ext>
              </a:extLst>
            </p:cNvPr>
            <p:cNvSpPr/>
            <p:nvPr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7" name="文本框 22">
            <a:extLst>
              <a:ext uri="{FF2B5EF4-FFF2-40B4-BE49-F238E27FC236}">
                <a16:creationId xmlns:a16="http://schemas.microsoft.com/office/drawing/2014/main" id="{9C24107B-8829-41B5-9CE9-860AE01867A0}"/>
              </a:ext>
            </a:extLst>
          </p:cNvPr>
          <p:cNvSpPr txBox="1"/>
          <p:nvPr/>
        </p:nvSpPr>
        <p:spPr>
          <a:xfrm>
            <a:off x="1767137" y="1803403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678884-2372-4B4A-9BF7-ABFF7D450843}"/>
              </a:ext>
            </a:extLst>
          </p:cNvPr>
          <p:cNvSpPr/>
          <p:nvPr/>
        </p:nvSpPr>
        <p:spPr>
          <a:xfrm>
            <a:off x="6160934" y="2299603"/>
            <a:ext cx="667560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424C81-1468-443B-8CC2-81E33EEB3962}"/>
              </a:ext>
            </a:extLst>
          </p:cNvPr>
          <p:cNvSpPr/>
          <p:nvPr/>
        </p:nvSpPr>
        <p:spPr>
          <a:xfrm>
            <a:off x="6160934" y="3267293"/>
            <a:ext cx="667560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E56C20-5F87-4ED4-8B8A-12D1AC7AFFEB}"/>
              </a:ext>
            </a:extLst>
          </p:cNvPr>
          <p:cNvSpPr/>
          <p:nvPr/>
        </p:nvSpPr>
        <p:spPr>
          <a:xfrm>
            <a:off x="6160934" y="4711080"/>
            <a:ext cx="638336" cy="21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A384E02-8570-42F2-970E-4F31BC59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93" y="2398691"/>
            <a:ext cx="3850969" cy="19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36FE82CB-CB9D-4A9C-AB48-C9EF7DA11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43" y="2456048"/>
            <a:ext cx="4424395" cy="1995502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语义分析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5059366" y="1126105"/>
            <a:ext cx="1007410" cy="1329943"/>
          </a:xfrm>
          <a:custGeom>
            <a:avLst/>
            <a:gdLst>
              <a:gd name="T0" fmla="*/ 529 w 787"/>
              <a:gd name="T1" fmla="*/ 0 h 1036"/>
              <a:gd name="T2" fmla="*/ 450 w 787"/>
              <a:gd name="T3" fmla="*/ 33 h 1036"/>
              <a:gd name="T4" fmla="*/ 44 w 787"/>
              <a:gd name="T5" fmla="*/ 439 h 1036"/>
              <a:gd name="T6" fmla="*/ 44 w 787"/>
              <a:gd name="T7" fmla="*/ 596 h 1036"/>
              <a:gd name="T8" fmla="*/ 450 w 787"/>
              <a:gd name="T9" fmla="*/ 1003 h 1036"/>
              <a:gd name="T10" fmla="*/ 529 w 787"/>
              <a:gd name="T11" fmla="*/ 1036 h 1036"/>
              <a:gd name="T12" fmla="*/ 607 w 787"/>
              <a:gd name="T13" fmla="*/ 1003 h 1036"/>
              <a:gd name="T14" fmla="*/ 787 w 787"/>
              <a:gd name="T15" fmla="*/ 824 h 1036"/>
              <a:gd name="T16" fmla="*/ 530 w 787"/>
              <a:gd name="T17" fmla="*/ 824 h 1036"/>
              <a:gd name="T18" fmla="*/ 530 w 787"/>
              <a:gd name="T19" fmla="*/ 212 h 1036"/>
              <a:gd name="T20" fmla="*/ 786 w 787"/>
              <a:gd name="T21" fmla="*/ 212 h 1036"/>
              <a:gd name="T22" fmla="*/ 607 w 787"/>
              <a:gd name="T23" fmla="*/ 33 h 1036"/>
              <a:gd name="T24" fmla="*/ 529 w 787"/>
              <a:gd name="T25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1036">
                <a:moveTo>
                  <a:pt x="529" y="0"/>
                </a:moveTo>
                <a:cubicBezTo>
                  <a:pt x="500" y="0"/>
                  <a:pt x="472" y="11"/>
                  <a:pt x="450" y="33"/>
                </a:cubicBezTo>
                <a:cubicBezTo>
                  <a:pt x="44" y="439"/>
                  <a:pt x="44" y="439"/>
                  <a:pt x="44" y="439"/>
                </a:cubicBezTo>
                <a:cubicBezTo>
                  <a:pt x="0" y="483"/>
                  <a:pt x="0" y="553"/>
                  <a:pt x="44" y="596"/>
                </a:cubicBezTo>
                <a:cubicBezTo>
                  <a:pt x="450" y="1003"/>
                  <a:pt x="450" y="1003"/>
                  <a:pt x="450" y="1003"/>
                </a:cubicBezTo>
                <a:cubicBezTo>
                  <a:pt x="472" y="1025"/>
                  <a:pt x="500" y="1036"/>
                  <a:pt x="529" y="1036"/>
                </a:cubicBezTo>
                <a:cubicBezTo>
                  <a:pt x="557" y="1036"/>
                  <a:pt x="585" y="1025"/>
                  <a:pt x="607" y="1003"/>
                </a:cubicBezTo>
                <a:cubicBezTo>
                  <a:pt x="787" y="824"/>
                  <a:pt x="787" y="824"/>
                  <a:pt x="787" y="824"/>
                </a:cubicBezTo>
                <a:cubicBezTo>
                  <a:pt x="530" y="824"/>
                  <a:pt x="530" y="824"/>
                  <a:pt x="530" y="824"/>
                </a:cubicBezTo>
                <a:cubicBezTo>
                  <a:pt x="530" y="212"/>
                  <a:pt x="530" y="212"/>
                  <a:pt x="530" y="212"/>
                </a:cubicBezTo>
                <a:cubicBezTo>
                  <a:pt x="786" y="212"/>
                  <a:pt x="786" y="212"/>
                  <a:pt x="786" y="212"/>
                </a:cubicBezTo>
                <a:cubicBezTo>
                  <a:pt x="607" y="33"/>
                  <a:pt x="607" y="33"/>
                  <a:pt x="607" y="33"/>
                </a:cubicBezTo>
                <a:cubicBezTo>
                  <a:pt x="585" y="11"/>
                  <a:pt x="557" y="0"/>
                  <a:pt x="529" y="0"/>
                </a:cubicBezTo>
              </a:path>
            </a:pathLst>
          </a:custGeom>
          <a:gradFill>
            <a:gsLst>
              <a:gs pos="42000">
                <a:schemeClr val="bg1"/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053242" y="1119981"/>
            <a:ext cx="1366689" cy="1342191"/>
          </a:xfrm>
          <a:custGeom>
            <a:avLst/>
            <a:gdLst>
              <a:gd name="T0" fmla="*/ 534 w 1068"/>
              <a:gd name="T1" fmla="*/ 1046 h 1046"/>
              <a:gd name="T2" fmla="*/ 452 w 1068"/>
              <a:gd name="T3" fmla="*/ 1012 h 1046"/>
              <a:gd name="T4" fmla="*/ 45 w 1068"/>
              <a:gd name="T5" fmla="*/ 605 h 1046"/>
              <a:gd name="T6" fmla="*/ 45 w 1068"/>
              <a:gd name="T7" fmla="*/ 441 h 1046"/>
              <a:gd name="T8" fmla="*/ 452 w 1068"/>
              <a:gd name="T9" fmla="*/ 34 h 1046"/>
              <a:gd name="T10" fmla="*/ 534 w 1068"/>
              <a:gd name="T11" fmla="*/ 0 h 1046"/>
              <a:gd name="T12" fmla="*/ 616 w 1068"/>
              <a:gd name="T13" fmla="*/ 34 h 1046"/>
              <a:gd name="T14" fmla="*/ 1022 w 1068"/>
              <a:gd name="T15" fmla="*/ 441 h 1046"/>
              <a:gd name="T16" fmla="*/ 1022 w 1068"/>
              <a:gd name="T17" fmla="*/ 605 h 1046"/>
              <a:gd name="T18" fmla="*/ 616 w 1068"/>
              <a:gd name="T19" fmla="*/ 1012 h 1046"/>
              <a:gd name="T20" fmla="*/ 534 w 1068"/>
              <a:gd name="T21" fmla="*/ 1046 h 1046"/>
              <a:gd name="T22" fmla="*/ 534 w 1068"/>
              <a:gd name="T23" fmla="*/ 10 h 1046"/>
              <a:gd name="T24" fmla="*/ 459 w 1068"/>
              <a:gd name="T25" fmla="*/ 41 h 1046"/>
              <a:gd name="T26" fmla="*/ 52 w 1068"/>
              <a:gd name="T27" fmla="*/ 448 h 1046"/>
              <a:gd name="T28" fmla="*/ 52 w 1068"/>
              <a:gd name="T29" fmla="*/ 598 h 1046"/>
              <a:gd name="T30" fmla="*/ 459 w 1068"/>
              <a:gd name="T31" fmla="*/ 1004 h 1046"/>
              <a:gd name="T32" fmla="*/ 534 w 1068"/>
              <a:gd name="T33" fmla="*/ 1036 h 1046"/>
              <a:gd name="T34" fmla="*/ 609 w 1068"/>
              <a:gd name="T35" fmla="*/ 1004 h 1046"/>
              <a:gd name="T36" fmla="*/ 1015 w 1068"/>
              <a:gd name="T37" fmla="*/ 598 h 1046"/>
              <a:gd name="T38" fmla="*/ 1015 w 1068"/>
              <a:gd name="T39" fmla="*/ 448 h 1046"/>
              <a:gd name="T40" fmla="*/ 609 w 1068"/>
              <a:gd name="T41" fmla="*/ 41 h 1046"/>
              <a:gd name="T42" fmla="*/ 534 w 1068"/>
              <a:gd name="T43" fmla="*/ 1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68" h="1046">
                <a:moveTo>
                  <a:pt x="534" y="1046"/>
                </a:moveTo>
                <a:cubicBezTo>
                  <a:pt x="503" y="1046"/>
                  <a:pt x="474" y="1034"/>
                  <a:pt x="452" y="1012"/>
                </a:cubicBezTo>
                <a:cubicBezTo>
                  <a:pt x="45" y="605"/>
                  <a:pt x="45" y="605"/>
                  <a:pt x="45" y="605"/>
                </a:cubicBezTo>
                <a:cubicBezTo>
                  <a:pt x="0" y="560"/>
                  <a:pt x="0" y="486"/>
                  <a:pt x="45" y="441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74" y="12"/>
                  <a:pt x="503" y="0"/>
                  <a:pt x="534" y="0"/>
                </a:cubicBezTo>
                <a:cubicBezTo>
                  <a:pt x="565" y="0"/>
                  <a:pt x="594" y="12"/>
                  <a:pt x="616" y="34"/>
                </a:cubicBezTo>
                <a:cubicBezTo>
                  <a:pt x="1022" y="441"/>
                  <a:pt x="1022" y="441"/>
                  <a:pt x="1022" y="441"/>
                </a:cubicBezTo>
                <a:cubicBezTo>
                  <a:pt x="1068" y="486"/>
                  <a:pt x="1068" y="560"/>
                  <a:pt x="1022" y="605"/>
                </a:cubicBezTo>
                <a:cubicBezTo>
                  <a:pt x="616" y="1012"/>
                  <a:pt x="616" y="1012"/>
                  <a:pt x="616" y="1012"/>
                </a:cubicBezTo>
                <a:cubicBezTo>
                  <a:pt x="594" y="1034"/>
                  <a:pt x="565" y="1046"/>
                  <a:pt x="534" y="1046"/>
                </a:cubicBezTo>
                <a:close/>
                <a:moveTo>
                  <a:pt x="534" y="10"/>
                </a:moveTo>
                <a:cubicBezTo>
                  <a:pt x="505" y="10"/>
                  <a:pt x="479" y="21"/>
                  <a:pt x="459" y="41"/>
                </a:cubicBezTo>
                <a:cubicBezTo>
                  <a:pt x="52" y="448"/>
                  <a:pt x="52" y="448"/>
                  <a:pt x="52" y="448"/>
                </a:cubicBezTo>
                <a:cubicBezTo>
                  <a:pt x="11" y="489"/>
                  <a:pt x="11" y="557"/>
                  <a:pt x="52" y="598"/>
                </a:cubicBezTo>
                <a:cubicBezTo>
                  <a:pt x="459" y="1004"/>
                  <a:pt x="459" y="1004"/>
                  <a:pt x="459" y="1004"/>
                </a:cubicBezTo>
                <a:cubicBezTo>
                  <a:pt x="479" y="1024"/>
                  <a:pt x="505" y="1036"/>
                  <a:pt x="534" y="1036"/>
                </a:cubicBezTo>
                <a:cubicBezTo>
                  <a:pt x="562" y="1036"/>
                  <a:pt x="589" y="1024"/>
                  <a:pt x="609" y="1004"/>
                </a:cubicBezTo>
                <a:cubicBezTo>
                  <a:pt x="1015" y="598"/>
                  <a:pt x="1015" y="598"/>
                  <a:pt x="1015" y="598"/>
                </a:cubicBezTo>
                <a:cubicBezTo>
                  <a:pt x="1057" y="557"/>
                  <a:pt x="1056" y="489"/>
                  <a:pt x="1015" y="448"/>
                </a:cubicBezTo>
                <a:cubicBezTo>
                  <a:pt x="609" y="41"/>
                  <a:pt x="609" y="41"/>
                  <a:pt x="609" y="41"/>
                </a:cubicBezTo>
                <a:cubicBezTo>
                  <a:pt x="589" y="21"/>
                  <a:pt x="562" y="10"/>
                  <a:pt x="534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2F37C-7E01-40BC-92E3-27E326292494}"/>
              </a:ext>
            </a:extLst>
          </p:cNvPr>
          <p:cNvSpPr txBox="1"/>
          <p:nvPr/>
        </p:nvSpPr>
        <p:spPr>
          <a:xfrm>
            <a:off x="1057275" y="1119981"/>
            <a:ext cx="405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D70FD6-823F-4A5B-BCE0-F50DCF2C8F44}"/>
              </a:ext>
            </a:extLst>
          </p:cNvPr>
          <p:cNvSpPr txBox="1"/>
          <p:nvPr/>
        </p:nvSpPr>
        <p:spPr>
          <a:xfrm>
            <a:off x="1159099" y="1791076"/>
            <a:ext cx="28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函数传参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9AFFA-E30D-42B2-BF34-9491237BF964}"/>
              </a:ext>
            </a:extLst>
          </p:cNvPr>
          <p:cNvSpPr/>
          <p:nvPr/>
        </p:nvSpPr>
        <p:spPr>
          <a:xfrm>
            <a:off x="1057275" y="4037527"/>
            <a:ext cx="3501846" cy="21250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9069B0-4758-4CC5-A124-5670C6675843}"/>
              </a:ext>
            </a:extLst>
          </p:cNvPr>
          <p:cNvSpPr/>
          <p:nvPr/>
        </p:nvSpPr>
        <p:spPr>
          <a:xfrm>
            <a:off x="7005291" y="3940935"/>
            <a:ext cx="138529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33F0328-D1EC-49EC-BA13-0ECDA375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99" y="2456048"/>
            <a:ext cx="4886361" cy="267178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2BF36E79-FEBF-4BF8-9B98-6081EA1B4EE9}"/>
              </a:ext>
            </a:extLst>
          </p:cNvPr>
          <p:cNvSpPr/>
          <p:nvPr/>
        </p:nvSpPr>
        <p:spPr>
          <a:xfrm>
            <a:off x="2909631" y="2911589"/>
            <a:ext cx="1932825" cy="282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97090" y="628273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61852" y="1201064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91063" y="1201699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9471" y="1201064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58861" y="1235418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编译器功能介绍</a:t>
            </a:r>
          </a:p>
        </p:txBody>
      </p:sp>
      <p:sp>
        <p:nvSpPr>
          <p:cNvPr id="12" name="矩形 11"/>
          <p:cNvSpPr/>
          <p:nvPr/>
        </p:nvSpPr>
        <p:spPr>
          <a:xfrm>
            <a:off x="6261852" y="2040140"/>
            <a:ext cx="588049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91063" y="2040775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30775" y="2052856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0879" y="2083633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23" name="矩形 22"/>
          <p:cNvSpPr/>
          <p:nvPr/>
        </p:nvSpPr>
        <p:spPr>
          <a:xfrm>
            <a:off x="6261852" y="2879216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91698" y="2878581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09471" y="2874335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080879" y="290423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6261852" y="3718292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191063" y="3741152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9471" y="3718292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80879" y="3756491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</a:p>
        </p:txBody>
      </p:sp>
      <p:sp>
        <p:nvSpPr>
          <p:cNvPr id="45" name="矩形 44"/>
          <p:cNvSpPr/>
          <p:nvPr/>
        </p:nvSpPr>
        <p:spPr>
          <a:xfrm>
            <a:off x="6261852" y="4492837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191062" y="4492837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09471" y="4499689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30775" y="4523615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目标代码生成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513295" y="3620200"/>
            <a:ext cx="266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8505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48505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513295" y="2511835"/>
            <a:ext cx="2669236" cy="1107996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 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824601-C489-44D9-A4D7-F70BA51C9269}"/>
              </a:ext>
            </a:extLst>
          </p:cNvPr>
          <p:cNvSpPr/>
          <p:nvPr/>
        </p:nvSpPr>
        <p:spPr>
          <a:xfrm>
            <a:off x="7030776" y="5257181"/>
            <a:ext cx="3011951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175092-C458-4ED9-B36F-C3F95C537C05}"/>
              </a:ext>
            </a:extLst>
          </p:cNvPr>
          <p:cNvSpPr/>
          <p:nvPr/>
        </p:nvSpPr>
        <p:spPr>
          <a:xfrm>
            <a:off x="7055641" y="5298878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DD94B2-798E-4455-BDA5-EDA5600B7804}"/>
              </a:ext>
            </a:extLst>
          </p:cNvPr>
          <p:cNvSpPr/>
          <p:nvPr/>
        </p:nvSpPr>
        <p:spPr>
          <a:xfrm>
            <a:off x="6261852" y="5251224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1835BA3-E01C-4994-9008-FDEABD949849}"/>
              </a:ext>
            </a:extLst>
          </p:cNvPr>
          <p:cNvSpPr txBox="1"/>
          <p:nvPr/>
        </p:nvSpPr>
        <p:spPr>
          <a:xfrm>
            <a:off x="6191062" y="5270245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8" grpId="0"/>
      <p:bldP spid="19" grpId="0" animBg="1"/>
      <p:bldP spid="23" grpId="0" animBg="1"/>
      <p:bldP spid="24" grpId="0"/>
      <p:bldP spid="25" grpId="0" animBg="1"/>
      <p:bldP spid="39" grpId="0" animBg="1"/>
      <p:bldP spid="40" grpId="0"/>
      <p:bldP spid="43" grpId="0" animBg="1"/>
      <p:bldP spid="45" grpId="0" animBg="1"/>
      <p:bldP spid="55" grpId="0"/>
      <p:bldP spid="56" grpId="0" animBg="1"/>
      <p:bldP spid="58" grpId="0"/>
      <p:bldP spid="59" grpId="0" animBg="1"/>
      <p:bldP spid="36" grpId="0" animBg="1"/>
      <p:bldP spid="38" grpId="0" animBg="1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</a:t>
            </a:r>
            <a:r>
              <a:rPr lang="en-US" sz="8800" dirty="0">
                <a:latin typeface="FuturaBookC" pitchFamily="2" charset="-52"/>
              </a:rPr>
              <a:t>5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目标代码生成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目标代码生成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599239" y="2188373"/>
            <a:ext cx="2946912" cy="2844634"/>
            <a:chOff x="4599239" y="2188373"/>
            <a:chExt cx="2946912" cy="2844634"/>
          </a:xfrm>
          <a:effectLst/>
        </p:grpSpPr>
        <p:sp>
          <p:nvSpPr>
            <p:cNvPr id="41" name="任意多边形 40"/>
            <p:cNvSpPr/>
            <p:nvPr/>
          </p:nvSpPr>
          <p:spPr>
            <a:xfrm rot="13500000">
              <a:off x="5906036" y="2586194"/>
              <a:ext cx="1817916" cy="1462314"/>
            </a:xfrm>
            <a:custGeom>
              <a:avLst/>
              <a:gdLst>
                <a:gd name="connsiteX0" fmla="*/ 0 w 1817916"/>
                <a:gd name="connsiteY0" fmla="*/ 0 h 1462314"/>
                <a:gd name="connsiteX1" fmla="*/ 500744 w 1817916"/>
                <a:gd name="connsiteY1" fmla="*/ 0 h 1462314"/>
                <a:gd name="connsiteX2" fmla="*/ 500744 w 1817916"/>
                <a:gd name="connsiteY2" fmla="*/ 722086 h 1462314"/>
                <a:gd name="connsiteX3" fmla="*/ 1106715 w 1817916"/>
                <a:gd name="connsiteY3" fmla="*/ 722086 h 1462314"/>
                <a:gd name="connsiteX4" fmla="*/ 1106715 w 1817916"/>
                <a:gd name="connsiteY4" fmla="*/ 475343 h 1462314"/>
                <a:gd name="connsiteX5" fmla="*/ 1817916 w 1817916"/>
                <a:gd name="connsiteY5" fmla="*/ 968829 h 1462314"/>
                <a:gd name="connsiteX6" fmla="*/ 1106715 w 1817916"/>
                <a:gd name="connsiteY6" fmla="*/ 1462314 h 1462314"/>
                <a:gd name="connsiteX7" fmla="*/ 1106715 w 1817916"/>
                <a:gd name="connsiteY7" fmla="*/ 1215571 h 1462314"/>
                <a:gd name="connsiteX8" fmla="*/ 254001 w 1817916"/>
                <a:gd name="connsiteY8" fmla="*/ 1215571 h 1462314"/>
                <a:gd name="connsiteX9" fmla="*/ 250371 w 1817916"/>
                <a:gd name="connsiteY9" fmla="*/ 1219201 h 1462314"/>
                <a:gd name="connsiteX10" fmla="*/ 0 w 1817916"/>
                <a:gd name="connsiteY10" fmla="*/ 968830 h 146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7916" h="1462314">
                  <a:moveTo>
                    <a:pt x="0" y="0"/>
                  </a:moveTo>
                  <a:lnTo>
                    <a:pt x="500744" y="0"/>
                  </a:lnTo>
                  <a:lnTo>
                    <a:pt x="500744" y="722086"/>
                  </a:lnTo>
                  <a:lnTo>
                    <a:pt x="1106715" y="722086"/>
                  </a:lnTo>
                  <a:lnTo>
                    <a:pt x="1106715" y="475343"/>
                  </a:lnTo>
                  <a:lnTo>
                    <a:pt x="1817916" y="968829"/>
                  </a:lnTo>
                  <a:lnTo>
                    <a:pt x="1106715" y="1462314"/>
                  </a:lnTo>
                  <a:lnTo>
                    <a:pt x="1106715" y="1215571"/>
                  </a:lnTo>
                  <a:lnTo>
                    <a:pt x="254001" y="1215571"/>
                  </a:lnTo>
                  <a:lnTo>
                    <a:pt x="250371" y="1219201"/>
                  </a:lnTo>
                  <a:lnTo>
                    <a:pt x="0" y="968830"/>
                  </a:ln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 rot="2700000">
              <a:off x="4421438" y="3158640"/>
              <a:ext cx="1817916" cy="1462314"/>
            </a:xfrm>
            <a:custGeom>
              <a:avLst/>
              <a:gdLst>
                <a:gd name="connsiteX0" fmla="*/ 0 w 1817916"/>
                <a:gd name="connsiteY0" fmla="*/ 0 h 1462314"/>
                <a:gd name="connsiteX1" fmla="*/ 500744 w 1817916"/>
                <a:gd name="connsiteY1" fmla="*/ 0 h 1462314"/>
                <a:gd name="connsiteX2" fmla="*/ 500744 w 1817916"/>
                <a:gd name="connsiteY2" fmla="*/ 722086 h 1462314"/>
                <a:gd name="connsiteX3" fmla="*/ 1106715 w 1817916"/>
                <a:gd name="connsiteY3" fmla="*/ 722086 h 1462314"/>
                <a:gd name="connsiteX4" fmla="*/ 1106715 w 1817916"/>
                <a:gd name="connsiteY4" fmla="*/ 475343 h 1462314"/>
                <a:gd name="connsiteX5" fmla="*/ 1817916 w 1817916"/>
                <a:gd name="connsiteY5" fmla="*/ 968829 h 1462314"/>
                <a:gd name="connsiteX6" fmla="*/ 1106715 w 1817916"/>
                <a:gd name="connsiteY6" fmla="*/ 1462314 h 1462314"/>
                <a:gd name="connsiteX7" fmla="*/ 1106715 w 1817916"/>
                <a:gd name="connsiteY7" fmla="*/ 1215571 h 1462314"/>
                <a:gd name="connsiteX8" fmla="*/ 254001 w 1817916"/>
                <a:gd name="connsiteY8" fmla="*/ 1215571 h 1462314"/>
                <a:gd name="connsiteX9" fmla="*/ 250371 w 1817916"/>
                <a:gd name="connsiteY9" fmla="*/ 1219201 h 1462314"/>
                <a:gd name="connsiteX10" fmla="*/ 0 w 1817916"/>
                <a:gd name="connsiteY10" fmla="*/ 968830 h 146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7916" h="1462314">
                  <a:moveTo>
                    <a:pt x="0" y="0"/>
                  </a:moveTo>
                  <a:lnTo>
                    <a:pt x="500744" y="0"/>
                  </a:lnTo>
                  <a:lnTo>
                    <a:pt x="500744" y="722086"/>
                  </a:lnTo>
                  <a:lnTo>
                    <a:pt x="1106715" y="722086"/>
                  </a:lnTo>
                  <a:lnTo>
                    <a:pt x="1106715" y="475343"/>
                  </a:lnTo>
                  <a:lnTo>
                    <a:pt x="1817916" y="968829"/>
                  </a:lnTo>
                  <a:lnTo>
                    <a:pt x="1106715" y="1462314"/>
                  </a:lnTo>
                  <a:lnTo>
                    <a:pt x="1106715" y="1215571"/>
                  </a:lnTo>
                  <a:lnTo>
                    <a:pt x="254001" y="1215571"/>
                  </a:lnTo>
                  <a:lnTo>
                    <a:pt x="250371" y="1219201"/>
                  </a:lnTo>
                  <a:lnTo>
                    <a:pt x="0" y="968830"/>
                  </a:lnTo>
                  <a:close/>
                </a:path>
              </a:pathLst>
            </a:custGeom>
            <a:solidFill>
              <a:schemeClr val="bg1">
                <a:lumMod val="75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8100000">
              <a:off x="4796584" y="2188373"/>
              <a:ext cx="1817916" cy="1244972"/>
            </a:xfrm>
            <a:custGeom>
              <a:avLst/>
              <a:gdLst>
                <a:gd name="connsiteX0" fmla="*/ 0 w 1817916"/>
                <a:gd name="connsiteY0" fmla="*/ 751488 h 1244972"/>
                <a:gd name="connsiteX1" fmla="*/ 0 w 1817916"/>
                <a:gd name="connsiteY1" fmla="*/ 15685 h 1244972"/>
                <a:gd name="connsiteX2" fmla="*/ 244930 w 1817916"/>
                <a:gd name="connsiteY2" fmla="*/ 368673 h 1244972"/>
                <a:gd name="connsiteX3" fmla="*/ 500744 w 1817916"/>
                <a:gd name="connsiteY3" fmla="*/ 0 h 1244972"/>
                <a:gd name="connsiteX4" fmla="*/ 500744 w 1817916"/>
                <a:gd name="connsiteY4" fmla="*/ 504744 h 1244972"/>
                <a:gd name="connsiteX5" fmla="*/ 1106715 w 1817916"/>
                <a:gd name="connsiteY5" fmla="*/ 504744 h 1244972"/>
                <a:gd name="connsiteX6" fmla="*/ 1106715 w 1817916"/>
                <a:gd name="connsiteY6" fmla="*/ 258001 h 1244972"/>
                <a:gd name="connsiteX7" fmla="*/ 1817916 w 1817916"/>
                <a:gd name="connsiteY7" fmla="*/ 751487 h 1244972"/>
                <a:gd name="connsiteX8" fmla="*/ 1106715 w 1817916"/>
                <a:gd name="connsiteY8" fmla="*/ 1244972 h 1244972"/>
                <a:gd name="connsiteX9" fmla="*/ 1106715 w 1817916"/>
                <a:gd name="connsiteY9" fmla="*/ 998229 h 1244972"/>
                <a:gd name="connsiteX10" fmla="*/ 254001 w 1817916"/>
                <a:gd name="connsiteY10" fmla="*/ 998229 h 1244972"/>
                <a:gd name="connsiteX11" fmla="*/ 250371 w 1817916"/>
                <a:gd name="connsiteY11" fmla="*/ 1001859 h 124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7916" h="1244972">
                  <a:moveTo>
                    <a:pt x="0" y="751488"/>
                  </a:moveTo>
                  <a:lnTo>
                    <a:pt x="0" y="15685"/>
                  </a:lnTo>
                  <a:lnTo>
                    <a:pt x="244930" y="368673"/>
                  </a:lnTo>
                  <a:lnTo>
                    <a:pt x="500744" y="0"/>
                  </a:lnTo>
                  <a:lnTo>
                    <a:pt x="500744" y="504744"/>
                  </a:lnTo>
                  <a:lnTo>
                    <a:pt x="1106715" y="504744"/>
                  </a:lnTo>
                  <a:lnTo>
                    <a:pt x="1106715" y="258001"/>
                  </a:lnTo>
                  <a:lnTo>
                    <a:pt x="1817916" y="751487"/>
                  </a:lnTo>
                  <a:lnTo>
                    <a:pt x="1106715" y="1244972"/>
                  </a:lnTo>
                  <a:lnTo>
                    <a:pt x="1106715" y="998229"/>
                  </a:lnTo>
                  <a:lnTo>
                    <a:pt x="254001" y="998229"/>
                  </a:lnTo>
                  <a:lnTo>
                    <a:pt x="250371" y="10018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8900000">
              <a:off x="5545120" y="3788035"/>
              <a:ext cx="1817916" cy="1244972"/>
            </a:xfrm>
            <a:custGeom>
              <a:avLst/>
              <a:gdLst>
                <a:gd name="connsiteX0" fmla="*/ 1817916 w 1817916"/>
                <a:gd name="connsiteY0" fmla="*/ 751487 h 1244972"/>
                <a:gd name="connsiteX1" fmla="*/ 1106715 w 1817916"/>
                <a:gd name="connsiteY1" fmla="*/ 1244972 h 1244972"/>
                <a:gd name="connsiteX2" fmla="*/ 1106715 w 1817916"/>
                <a:gd name="connsiteY2" fmla="*/ 998229 h 1244972"/>
                <a:gd name="connsiteX3" fmla="*/ 254001 w 1817916"/>
                <a:gd name="connsiteY3" fmla="*/ 998229 h 1244972"/>
                <a:gd name="connsiteX4" fmla="*/ 250371 w 1817916"/>
                <a:gd name="connsiteY4" fmla="*/ 1001859 h 1244972"/>
                <a:gd name="connsiteX5" fmla="*/ 0 w 1817916"/>
                <a:gd name="connsiteY5" fmla="*/ 751488 h 1244972"/>
                <a:gd name="connsiteX6" fmla="*/ 0 w 1817916"/>
                <a:gd name="connsiteY6" fmla="*/ 15685 h 1244972"/>
                <a:gd name="connsiteX7" fmla="*/ 244930 w 1817916"/>
                <a:gd name="connsiteY7" fmla="*/ 368673 h 1244972"/>
                <a:gd name="connsiteX8" fmla="*/ 500744 w 1817916"/>
                <a:gd name="connsiteY8" fmla="*/ 0 h 1244972"/>
                <a:gd name="connsiteX9" fmla="*/ 500744 w 1817916"/>
                <a:gd name="connsiteY9" fmla="*/ 504744 h 1244972"/>
                <a:gd name="connsiteX10" fmla="*/ 1106715 w 1817916"/>
                <a:gd name="connsiteY10" fmla="*/ 504744 h 1244972"/>
                <a:gd name="connsiteX11" fmla="*/ 1106715 w 1817916"/>
                <a:gd name="connsiteY11" fmla="*/ 258001 h 124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17916" h="1244972">
                  <a:moveTo>
                    <a:pt x="1817916" y="751487"/>
                  </a:moveTo>
                  <a:lnTo>
                    <a:pt x="1106715" y="1244972"/>
                  </a:lnTo>
                  <a:lnTo>
                    <a:pt x="1106715" y="998229"/>
                  </a:lnTo>
                  <a:lnTo>
                    <a:pt x="254001" y="998229"/>
                  </a:lnTo>
                  <a:lnTo>
                    <a:pt x="250371" y="1001859"/>
                  </a:lnTo>
                  <a:lnTo>
                    <a:pt x="0" y="751488"/>
                  </a:lnTo>
                  <a:lnTo>
                    <a:pt x="0" y="15685"/>
                  </a:lnTo>
                  <a:lnTo>
                    <a:pt x="244930" y="368673"/>
                  </a:lnTo>
                  <a:lnTo>
                    <a:pt x="500744" y="0"/>
                  </a:lnTo>
                  <a:lnTo>
                    <a:pt x="500744" y="504744"/>
                  </a:lnTo>
                  <a:lnTo>
                    <a:pt x="1106715" y="504744"/>
                  </a:lnTo>
                  <a:lnTo>
                    <a:pt x="1106715" y="2580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862885" y="2368331"/>
            <a:ext cx="3307910" cy="141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sys::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getDefaultTargetTriple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，返回当前计算机的目标三元组，表示当前的计算机体系结构。初始化发出目标代码的所有目标。使用我们的目标三元组来获得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924469" y="2092000"/>
            <a:ext cx="124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选择目标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62885" y="4632088"/>
            <a:ext cx="3307910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需要一个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TargetMachine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对象提供我们所针对的机器的完整机器描述。选择使用通用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24469" y="4355757"/>
            <a:ext cx="124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112612" y="2224821"/>
            <a:ext cx="3045088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配置模块，以指定目标和数据布局。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1374" y="1948490"/>
            <a:ext cx="124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配置模块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12612" y="4488578"/>
            <a:ext cx="3045088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定义要将文件写入的位置，定义一个发出目标代码的传递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PassManager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，然后运行该传递。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29989" y="4211428"/>
            <a:ext cx="1427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发射对象代码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0ABC05-1352-47F9-8091-08A592152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118" b="2544"/>
          <a:stretch/>
        </p:blipFill>
        <p:spPr>
          <a:xfrm>
            <a:off x="7580742" y="2609917"/>
            <a:ext cx="4517146" cy="51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2" grpId="0"/>
      <p:bldP spid="3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13B3DE1B-0F66-45F9-943E-BD74CA6B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53" y="3839616"/>
            <a:ext cx="5039070" cy="269967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目标代码生成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DEE057-41E3-474D-A9E3-E29ACA7F82E2}"/>
              </a:ext>
            </a:extLst>
          </p:cNvPr>
          <p:cNvSpPr txBox="1"/>
          <p:nvPr/>
        </p:nvSpPr>
        <p:spPr>
          <a:xfrm>
            <a:off x="1099070" y="1194428"/>
            <a:ext cx="402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时同时写入目标代码文件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4741175-A33A-40E8-B322-6ED6FCF4A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78" y="1788570"/>
            <a:ext cx="6996164" cy="19002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E12B988-E3AD-4D67-8DA7-B704B380E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984" y="4451387"/>
            <a:ext cx="3805265" cy="207646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07C879F-3E66-4095-B51D-0DBC2F6FFF46}"/>
              </a:ext>
            </a:extLst>
          </p:cNvPr>
          <p:cNvSpPr txBox="1"/>
          <p:nvPr/>
        </p:nvSpPr>
        <p:spPr>
          <a:xfrm>
            <a:off x="1099069" y="3937595"/>
            <a:ext cx="465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objtest.cpp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直接调用生成的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1156628-15F2-4954-89A8-21C4E74EE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097"/>
          <a:stretch/>
        </p:blipFill>
        <p:spPr>
          <a:xfrm>
            <a:off x="7224450" y="1816030"/>
            <a:ext cx="4448208" cy="97056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8F2172E-0A15-44B0-9579-A7704E0B1678}"/>
              </a:ext>
            </a:extLst>
          </p:cNvPr>
          <p:cNvSpPr txBox="1"/>
          <p:nvPr/>
        </p:nvSpPr>
        <p:spPr>
          <a:xfrm>
            <a:off x="7160056" y="1228786"/>
            <a:ext cx="42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执行运行脚本，生成并运行可执行文件</a:t>
            </a:r>
          </a:p>
        </p:txBody>
      </p: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AEC2004-EF8E-4F28-A813-D08AE84EADC7}"/>
              </a:ext>
            </a:extLst>
          </p:cNvPr>
          <p:cNvSpPr txBox="1"/>
          <p:nvPr/>
        </p:nvSpPr>
        <p:spPr>
          <a:xfrm>
            <a:off x="7129753" y="3319489"/>
            <a:ext cx="344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选课助手样例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的执行结果</a:t>
            </a:r>
          </a:p>
        </p:txBody>
      </p:sp>
    </p:spTree>
    <p:extLst>
      <p:ext uri="{BB962C8B-B14F-4D97-AF65-F5344CB8AC3E}">
        <p14:creationId xmlns:p14="http://schemas.microsoft.com/office/powerpoint/2010/main" val="878673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06</a:t>
            </a:r>
            <a:endParaRPr 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测试结果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185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3E4039-3016-4ABA-9872-7E638443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67" y="1718237"/>
            <a:ext cx="7077574" cy="45988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CDEE057-41E3-474D-A9E3-E29ACA7F82E2}"/>
              </a:ext>
            </a:extLst>
          </p:cNvPr>
          <p:cNvSpPr txBox="1"/>
          <p:nvPr/>
        </p:nvSpPr>
        <p:spPr>
          <a:xfrm>
            <a:off x="1152659" y="1165538"/>
            <a:ext cx="238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3151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DEE057-41E3-474D-A9E3-E29ACA7F82E2}"/>
              </a:ext>
            </a:extLst>
          </p:cNvPr>
          <p:cNvSpPr txBox="1"/>
          <p:nvPr/>
        </p:nvSpPr>
        <p:spPr>
          <a:xfrm>
            <a:off x="1152659" y="1165538"/>
            <a:ext cx="238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F69126-C5B4-4640-A44B-2AA52F13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9" y="1734478"/>
            <a:ext cx="8920528" cy="42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2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DEE057-41E3-474D-A9E3-E29ACA7F82E2}"/>
              </a:ext>
            </a:extLst>
          </p:cNvPr>
          <p:cNvSpPr txBox="1"/>
          <p:nvPr/>
        </p:nvSpPr>
        <p:spPr>
          <a:xfrm>
            <a:off x="1152659" y="1165538"/>
            <a:ext cx="238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选课助手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7C266F-E68B-42FA-8EEC-B3BEA875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89" y="1695977"/>
            <a:ext cx="9655268" cy="41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4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36340" y="2251710"/>
            <a:ext cx="2322195" cy="2065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58535" y="2251075"/>
            <a:ext cx="2399030" cy="2065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44588" y="2565489"/>
            <a:ext cx="262928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 </a:t>
            </a:r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089F49-D822-40F7-BA92-2E1BE5BE4B13}"/>
              </a:ext>
            </a:extLst>
          </p:cNvPr>
          <p:cNvSpPr txBox="1"/>
          <p:nvPr/>
        </p:nvSpPr>
        <p:spPr>
          <a:xfrm>
            <a:off x="3195208" y="4595497"/>
            <a:ext cx="572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小组编号：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小组成员：李洁、杨心妤、赵晨旭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 bldLvl="0" animBg="1"/>
      <p:bldP spid="5" grpId="0" bldLvl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编译器功能介绍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编译器功能介绍</a:t>
            </a:r>
          </a:p>
        </p:txBody>
      </p:sp>
      <p:sp>
        <p:nvSpPr>
          <p:cNvPr id="37" name="Rectangle 11"/>
          <p:cNvSpPr/>
          <p:nvPr/>
        </p:nvSpPr>
        <p:spPr>
          <a:xfrm>
            <a:off x="1876187" y="1826020"/>
            <a:ext cx="3981547" cy="144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内置类型：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结构体与数组嵌套</a:t>
            </a:r>
          </a:p>
        </p:txBody>
      </p:sp>
      <p:sp>
        <p:nvSpPr>
          <p:cNvPr id="38" name="Rectangle 11"/>
          <p:cNvSpPr/>
          <p:nvPr/>
        </p:nvSpPr>
        <p:spPr>
          <a:xfrm>
            <a:off x="1876187" y="1251724"/>
            <a:ext cx="1483046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数据类型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3272" y="1189235"/>
            <a:ext cx="5280342" cy="2386841"/>
          </a:xfrm>
          <a:prstGeom prst="rect">
            <a:avLst/>
          </a:prstGeom>
          <a:noFill/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3272" y="1178481"/>
            <a:ext cx="1060528" cy="23975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707393" y="2056873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74E5F0FA-A37D-47D2-B721-54702FD9B2D5}"/>
              </a:ext>
            </a:extLst>
          </p:cNvPr>
          <p:cNvSpPr/>
          <p:nvPr/>
        </p:nvSpPr>
        <p:spPr>
          <a:xfrm>
            <a:off x="1862067" y="4545307"/>
            <a:ext cx="3981547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一元操作：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Minus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二元操作：算数、关系与逻辑运算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29F32135-E42B-4594-B1EF-37331A3B6DB6}"/>
              </a:ext>
            </a:extLst>
          </p:cNvPr>
          <p:cNvSpPr/>
          <p:nvPr/>
        </p:nvSpPr>
        <p:spPr>
          <a:xfrm>
            <a:off x="1862067" y="3971011"/>
            <a:ext cx="1483046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表达式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7B24765-67C0-4605-8F7C-DBA5370BDF1D}"/>
              </a:ext>
            </a:extLst>
          </p:cNvPr>
          <p:cNvSpPr/>
          <p:nvPr/>
        </p:nvSpPr>
        <p:spPr>
          <a:xfrm>
            <a:off x="549152" y="3908522"/>
            <a:ext cx="5280342" cy="2386841"/>
          </a:xfrm>
          <a:prstGeom prst="rect">
            <a:avLst/>
          </a:prstGeom>
          <a:noFill/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B77BF21-1E0E-4B6F-B3AC-7C2133FB17B6}"/>
              </a:ext>
            </a:extLst>
          </p:cNvPr>
          <p:cNvSpPr/>
          <p:nvPr/>
        </p:nvSpPr>
        <p:spPr>
          <a:xfrm>
            <a:off x="549152" y="3897768"/>
            <a:ext cx="1060528" cy="23975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10">
            <a:extLst>
              <a:ext uri="{FF2B5EF4-FFF2-40B4-BE49-F238E27FC236}">
                <a16:creationId xmlns:a16="http://schemas.microsoft.com/office/drawing/2014/main" id="{9FF61679-99E5-4D78-BBB7-EB9B5491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73" y="4776160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B9F031BE-A476-4764-BA76-7B71920541CB}"/>
              </a:ext>
            </a:extLst>
          </p:cNvPr>
          <p:cNvSpPr/>
          <p:nvPr/>
        </p:nvSpPr>
        <p:spPr>
          <a:xfrm>
            <a:off x="7675422" y="1817391"/>
            <a:ext cx="3981547" cy="144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定义语句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赋值语句：支持初始化列表赋值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if; else; else if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0D686093-741D-432C-AB68-42AE1FA9B89F}"/>
              </a:ext>
            </a:extLst>
          </p:cNvPr>
          <p:cNvSpPr/>
          <p:nvPr/>
        </p:nvSpPr>
        <p:spPr>
          <a:xfrm>
            <a:off x="7675422" y="1243095"/>
            <a:ext cx="1483046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DD5193D-5AE6-42A5-894D-4ED1FA65C358}"/>
              </a:ext>
            </a:extLst>
          </p:cNvPr>
          <p:cNvSpPr/>
          <p:nvPr/>
        </p:nvSpPr>
        <p:spPr>
          <a:xfrm>
            <a:off x="6362507" y="1180606"/>
            <a:ext cx="5280342" cy="2386841"/>
          </a:xfrm>
          <a:prstGeom prst="rect">
            <a:avLst/>
          </a:prstGeom>
          <a:noFill/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C730161-5051-4D00-8015-46CA6A602FEA}"/>
              </a:ext>
            </a:extLst>
          </p:cNvPr>
          <p:cNvSpPr/>
          <p:nvPr/>
        </p:nvSpPr>
        <p:spPr>
          <a:xfrm>
            <a:off x="6362507" y="1169852"/>
            <a:ext cx="1060528" cy="23975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Oval 10">
            <a:extLst>
              <a:ext uri="{FF2B5EF4-FFF2-40B4-BE49-F238E27FC236}">
                <a16:creationId xmlns:a16="http://schemas.microsoft.com/office/drawing/2014/main" id="{B340F1B5-EF99-4748-A60E-94860A40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628" y="2048244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1567A017-592B-48D5-8B1F-2A4E24E70DB8}"/>
              </a:ext>
            </a:extLst>
          </p:cNvPr>
          <p:cNvSpPr/>
          <p:nvPr/>
        </p:nvSpPr>
        <p:spPr>
          <a:xfrm>
            <a:off x="7661302" y="4536678"/>
            <a:ext cx="3981547" cy="109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自定义函数的声明与调用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函数：输入输出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实现值传递与指针传递</a:t>
            </a: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BFA71FF6-3F0C-484F-89F1-20A2DD966B69}"/>
              </a:ext>
            </a:extLst>
          </p:cNvPr>
          <p:cNvSpPr/>
          <p:nvPr/>
        </p:nvSpPr>
        <p:spPr>
          <a:xfrm>
            <a:off x="7661302" y="3962382"/>
            <a:ext cx="1483046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B68322A-8AC8-4AD0-867F-DD156D65D0C3}"/>
              </a:ext>
            </a:extLst>
          </p:cNvPr>
          <p:cNvSpPr/>
          <p:nvPr/>
        </p:nvSpPr>
        <p:spPr>
          <a:xfrm>
            <a:off x="6348387" y="3899893"/>
            <a:ext cx="5280342" cy="2386841"/>
          </a:xfrm>
          <a:prstGeom prst="rect">
            <a:avLst/>
          </a:prstGeom>
          <a:noFill/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7E1B90B-A32C-4CE5-9BD0-75E0CFEA3871}"/>
              </a:ext>
            </a:extLst>
          </p:cNvPr>
          <p:cNvSpPr/>
          <p:nvPr/>
        </p:nvSpPr>
        <p:spPr>
          <a:xfrm>
            <a:off x="6348387" y="3889139"/>
            <a:ext cx="1060528" cy="23975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41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10">
            <a:extLst>
              <a:ext uri="{FF2B5EF4-FFF2-40B4-BE49-F238E27FC236}">
                <a16:creationId xmlns:a16="http://schemas.microsoft.com/office/drawing/2014/main" id="{5998C92A-15D8-407E-A2BB-844691BB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508" y="4767531"/>
            <a:ext cx="741466" cy="7397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  <p:bldP spid="40" grpId="0" animBg="1"/>
      <p:bldP spid="45" grpId="0" animBg="1"/>
      <p:bldP spid="52" grpId="0"/>
      <p:bldP spid="53" grpId="0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02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词法分析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词法分析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C46BA85-2B4B-48B5-8FDC-8FA348DF1A34}"/>
              </a:ext>
            </a:extLst>
          </p:cNvPr>
          <p:cNvSpPr txBox="1"/>
          <p:nvPr/>
        </p:nvSpPr>
        <p:spPr>
          <a:xfrm>
            <a:off x="402908" y="937140"/>
            <a:ext cx="332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解析规则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464222F-71D1-469F-85FE-4D735CC5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" y="1708984"/>
            <a:ext cx="1456121" cy="445866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184CEFEC-AA10-41BD-8E0E-D9679E61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2" y="1731472"/>
            <a:ext cx="1383481" cy="445662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87655A14-3DF0-4A90-85B4-E6EB0854B1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12"/>
          <a:stretch/>
        </p:blipFill>
        <p:spPr>
          <a:xfrm>
            <a:off x="2772517" y="1708984"/>
            <a:ext cx="1522291" cy="4515018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FEA32399-FA05-4B9C-9ED5-BF1E017DCC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049"/>
          <a:stretch/>
        </p:blipFill>
        <p:spPr>
          <a:xfrm>
            <a:off x="4113130" y="1683729"/>
            <a:ext cx="1447409" cy="4509174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647DB10D-5F38-48A3-9FEC-3943DC6F2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713" y="1667134"/>
            <a:ext cx="6572110" cy="4509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词法分析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C46BA85-2B4B-48B5-8FDC-8FA348DF1A34}"/>
              </a:ext>
            </a:extLst>
          </p:cNvPr>
          <p:cNvSpPr txBox="1"/>
          <p:nvPr/>
        </p:nvSpPr>
        <p:spPr>
          <a:xfrm>
            <a:off x="402908" y="937140"/>
            <a:ext cx="332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前端示例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A8AB0B-168C-4641-AA42-361AE2CC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6" y="1597440"/>
            <a:ext cx="4493466" cy="39302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529A9B-E59A-493D-986C-E48F5F65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56" y="1597440"/>
            <a:ext cx="5335158" cy="5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2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03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语法分析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语法分析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15A2FC-3D2E-43B4-8D43-35B15C48FF66}"/>
              </a:ext>
            </a:extLst>
          </p:cNvPr>
          <p:cNvSpPr txBox="1"/>
          <p:nvPr/>
        </p:nvSpPr>
        <p:spPr>
          <a:xfrm>
            <a:off x="402908" y="937140"/>
            <a:ext cx="332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类与可视化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74898A-35C9-49B6-9BD7-F9797ABA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0" y="1893652"/>
            <a:ext cx="2357455" cy="481016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9EA8285-0978-451C-A30C-3C5AF6E8F481}"/>
              </a:ext>
            </a:extLst>
          </p:cNvPr>
          <p:cNvSpPr txBox="1"/>
          <p:nvPr/>
        </p:nvSpPr>
        <p:spPr>
          <a:xfrm>
            <a:off x="669701" y="1518340"/>
            <a:ext cx="325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Yacc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构造语法树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9CB6E0-65B3-4650-95A1-6125E43CAF5A}"/>
              </a:ext>
            </a:extLst>
          </p:cNvPr>
          <p:cNvSpPr txBox="1"/>
          <p:nvPr/>
        </p:nvSpPr>
        <p:spPr>
          <a:xfrm>
            <a:off x="4977979" y="1518340"/>
            <a:ext cx="646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tree.html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下构建服务器，通过浏览器即可看到树图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7EBB663-76F2-4C7E-A5F9-4B044A833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24" y="2368936"/>
            <a:ext cx="4578951" cy="44890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732</Words>
  <Application>Microsoft Office PowerPoint</Application>
  <PresentationFormat>宽屏</PresentationFormat>
  <Paragraphs>139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FuturaBookC</vt:lpstr>
      <vt:lpstr>等线</vt:lpstr>
      <vt:lpstr>等线 Light</vt:lpstr>
      <vt:lpstr>微软雅黑</vt:lpstr>
      <vt:lpstr>Arial</vt:lpstr>
      <vt:lpstr>Calibri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carla lee</cp:lastModifiedBy>
  <cp:revision>87</cp:revision>
  <dcterms:created xsi:type="dcterms:W3CDTF">2018-03-08T13:14:00Z</dcterms:created>
  <dcterms:modified xsi:type="dcterms:W3CDTF">2022-06-08T06:32:33Z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