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ags/tag30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28.xml" ContentType="application/vnd.openxmlformats-officedocument.presentationml.tags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10.xml" ContentType="application/vnd.openxmlformats-officedocument.presentationml.slideLayout+xml"/>
  <Override PartName="/ppt/tags/tag35.xml" ContentType="application/vnd.openxmlformats-officedocument.presentationml.tags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slideLayouts/slideLayout99.xml" ContentType="application/vnd.openxmlformats-officedocument.presentationml.slideLayout+xml"/>
  <Override PartName="/ppt/tags/tag31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ags/tag20.xml" ContentType="application/vnd.openxmlformats-officedocument.presentationml.tags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tags/tag29.xml" ContentType="application/vnd.openxmlformats-officedocument.presentationml.tags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slideLayouts/slideLayout1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ags/tag32.xml" ContentType="application/vnd.openxmlformats-officedocument.presentationml.tags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slideLayouts/slideLayout78.xml" ContentType="application/vnd.openxmlformats-officedocument.presentationml.slideLayout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19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slideLayouts/slideLayout101.xml" ContentType="application/vnd.openxmlformats-officedocument.presentationml.slideLayout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ags/tag22.xml" ContentType="application/vnd.openxmlformats-officedocument.presentationml.tags+xml"/>
  <Override PartName="/ppt/theme/theme9.xml" ContentType="application/vnd.openxmlformats-officedocument.theme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Layouts/slideLayout69.xml" ContentType="application/vnd.openxmlformats-officedocument.presentationml.slideLayout+xml"/>
  <Override PartName="/ppt/theme/theme6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  <p:sldMasterId id="2147483690" r:id="rId4"/>
    <p:sldMasterId id="2147483704" r:id="rId5"/>
    <p:sldMasterId id="2147483718" r:id="rId6"/>
    <p:sldMasterId id="2147483732" r:id="rId7"/>
    <p:sldMasterId id="2147483746" r:id="rId8"/>
    <p:sldMasterId id="2147483760" r:id="rId9"/>
    <p:sldMasterId id="2147483774" r:id="rId10"/>
  </p:sldMasterIdLst>
  <p:notesMasterIdLst>
    <p:notesMasterId r:id="rId28"/>
  </p:notesMasterIdLst>
  <p:handoutMasterIdLst>
    <p:handoutMasterId r:id="rId29"/>
  </p:handoutMasterIdLst>
  <p:sldIdLst>
    <p:sldId id="609" r:id="rId11"/>
    <p:sldId id="825" r:id="rId12"/>
    <p:sldId id="904" r:id="rId13"/>
    <p:sldId id="913" r:id="rId14"/>
    <p:sldId id="905" r:id="rId15"/>
    <p:sldId id="919" r:id="rId16"/>
    <p:sldId id="906" r:id="rId17"/>
    <p:sldId id="914" r:id="rId18"/>
    <p:sldId id="915" r:id="rId19"/>
    <p:sldId id="916" r:id="rId20"/>
    <p:sldId id="917" r:id="rId21"/>
    <p:sldId id="918" r:id="rId22"/>
    <p:sldId id="920" r:id="rId23"/>
    <p:sldId id="921" r:id="rId24"/>
    <p:sldId id="922" r:id="rId25"/>
    <p:sldId id="923" r:id="rId26"/>
    <p:sldId id="909" r:id="rId27"/>
  </p:sldIdLst>
  <p:sldSz cx="9144000" cy="6858000" type="screen4x3"/>
  <p:notesSz cx="7102475" cy="102314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1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CC99FF"/>
    <a:srgbClr val="FF9966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/>
    <p:restoredTop sz="90720"/>
  </p:normalViewPr>
  <p:slideViewPr>
    <p:cSldViewPr showGuides="1">
      <p:cViewPr varScale="1">
        <p:scale>
          <a:sx n="85" d="100"/>
          <a:sy n="85" d="100"/>
        </p:scale>
        <p:origin x="-924" y="-90"/>
      </p:cViewPr>
      <p:guideLst>
        <p:guide orient="horz" pos="2121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defTabSz="990600" eaLnBrk="1" hangingPunct="1"/>
            <a:fld id="{9A0DB2DC-4C9A-4742-B13C-FB6460FD3503}" type="slidenum">
              <a:rPr lang="en-US" altLang="zh-CN" sz="1300" dirty="0"/>
              <a:pPr lvl="0" algn="r" defTabSz="990600" eaLnBrk="1" hangingPunct="1"/>
              <a:t>‹#›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xmlns="" val="272167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4925" cy="38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defTabSz="990600" eaLnBrk="1" hangingPunct="1"/>
            <a:fld id="{9A0DB2DC-4C9A-4742-B13C-FB6460FD3503}" type="slidenum">
              <a:rPr lang="en-US" altLang="zh-CN" sz="1300" dirty="0"/>
              <a:pPr lvl="0" algn="r" defTabSz="990600" eaLnBrk="1" hangingPunct="1"/>
              <a:t>‹#›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xmlns="" val="3403282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261056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11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12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13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14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15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16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17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64811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20290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20290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117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6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1177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7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9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pPr lvl="0" algn="r" defTabSz="990600" eaLnBrk="1" hangingPunct="1"/>
              <a:t>10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907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36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0.xml"/><Relationship Id="rId4" Type="http://schemas.openxmlformats.org/officeDocument/2006/relationships/tags" Target="../tags/tag40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2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2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9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3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3"/>
              </a:buBlip>
              <a:defRPr sz="1600"/>
            </a:lvl2pPr>
            <a:lvl3pPr>
              <a:buFontTx/>
              <a:buBlip>
                <a:blip r:embed="rId4"/>
              </a:buBlip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50006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0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4154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400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847139"/>
            <a:ext cx="6357956" cy="507831"/>
          </a:xfrm>
          <a:prstGeom prst="rect">
            <a:avLst/>
          </a:prstGeo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4" y="4762501"/>
            <a:ext cx="428625" cy="666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5825" y="6524625"/>
            <a:ext cx="1439863" cy="1968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D:\07 公司资料\PPT+Word模版\logo蓝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MH_Others_1"/>
          <p:cNvCxnSpPr/>
          <p:nvPr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目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  <a:sym typeface="나눔 고딕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  <a:sym typeface="나눔 고딕" charset="0"/>
              </a:rPr>
              <a:t>录</a:t>
            </a:r>
          </a:p>
        </p:txBody>
      </p:sp>
      <p:sp>
        <p:nvSpPr>
          <p:cNvPr id="10" name="MH_Others_4"/>
          <p:cNvSpPr/>
          <p:nvPr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50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ONTENTS</a:t>
            </a:r>
            <a:endParaRPr kumimoji="0" lang="zh-CN" altLang="en-US" sz="2800" b="0" i="0" u="none" strike="noStrike" kern="1200" cap="none" spc="50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D:\07 公司资料\PPT+Word模版\logo蓝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2" descr="D:\07 公司资料\PPT+Word模版\首页白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3573463"/>
            <a:ext cx="9144000" cy="328453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3388" y="6308725"/>
            <a:ext cx="20367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pPr lvl="0" eaLnBrk="1" hangingPunct="1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D:\07 公司资料\PPT+Word模版\logo蓝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5" r:id="rId10"/>
    <p:sldLayoutId id="2147483786" r:id="rId11"/>
    <p:sldLayoutId id="2147483787" r:id="rId12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7" r:id="rId10"/>
    <p:sldLayoutId id="2147483758" r:id="rId11"/>
    <p:sldLayoutId id="2147483759" r:id="rId12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07 公司资料\PPT+Word模版\logo蓝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www.neuedu.com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1" r:id="rId10"/>
    <p:sldLayoutId id="2147483772" r:id="rId11"/>
    <p:sldLayoutId id="2147483773" r:id="rId12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8.xml"/><Relationship Id="rId5" Type="http://schemas.openxmlformats.org/officeDocument/2006/relationships/image" Target="../media/image23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/>
          <p:nvPr/>
        </p:nvSpPr>
        <p:spPr>
          <a:xfrm>
            <a:off x="900113" y="1699668"/>
            <a:ext cx="7010400" cy="769441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4400" dirty="0" smtClean="0"/>
              <a:t>智能架构</a:t>
            </a:r>
            <a:endParaRPr lang="en-US" altLang="zh-CN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en-US" altLang="zh-CN" dirty="0" smtClean="0"/>
              <a:t>k8s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2000" dirty="0" smtClean="0"/>
              <a:t>K8s&amp;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与</a:t>
            </a:r>
            <a:r>
              <a:rPr lang="zh-CN" altLang="en-US" sz="2000" dirty="0" smtClean="0"/>
              <a:t>传统技术对比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b="1" dirty="0" smtClean="0"/>
              <a:t>从部署角度</a:t>
            </a:r>
            <a:r>
              <a:rPr lang="zh-CN" altLang="en-US" b="1" dirty="0" smtClean="0"/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pPr marL="0" indent="0">
              <a:buSzPct val="85000"/>
              <a:buNone/>
            </a:pPr>
            <a:endParaRPr lang="en-US" altLang="zh-CN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71010" name="Picture 2" descr="https://img-blog.csdnimg.cn/20190128172017178.png?x-oss-process=image/watermark,type_ZmFuZ3poZW5naGVpdGk,shadow_10,text_aHR0cHM6Ly9ibG9nLmNzZG4ubmV0L3lhbmdoYW9sb25n,size_16,color_FFFFFF,t_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844824"/>
            <a:ext cx="5400600" cy="40332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en-US" altLang="zh-CN" dirty="0" smtClean="0"/>
              <a:t>k8s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2400" dirty="0" smtClean="0"/>
              <a:t>K8s&amp; </a:t>
            </a:r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与传统技术对比：</a:t>
            </a:r>
            <a:endParaRPr lang="en-US" altLang="zh-CN" sz="2400" dirty="0" smtClean="0"/>
          </a:p>
          <a:p>
            <a:pPr lvl="1"/>
            <a:r>
              <a:rPr lang="zh-CN" altLang="en-US" sz="2000" b="1" dirty="0" smtClean="0"/>
              <a:t>从部署角度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传统方式是将所有应用直接部署在同一个物理机器节点上，这样每个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的依赖都是完全相同的，无法做到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之间隔离，当然，为了隔离，我们也可以通过创建虚拟机的方式来将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部署到</a:t>
            </a:r>
            <a:r>
              <a:rPr lang="zh-CN" altLang="en-US" sz="2000" dirty="0" smtClean="0"/>
              <a:t>其中，</a:t>
            </a:r>
            <a:r>
              <a:rPr lang="zh-CN" altLang="en-US" sz="2000" dirty="0" smtClean="0"/>
              <a:t>但这样太过繁重，故比虚拟机更轻便的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技术出现，现在我们通过部署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容器的技术来部署应用，全部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运行在容器引擎上即可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en-US" altLang="zh-CN" dirty="0" smtClean="0"/>
              <a:t>k8s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2400" dirty="0" smtClean="0"/>
              <a:t>K8s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对比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虚拟机</a:t>
            </a:r>
            <a:r>
              <a:rPr lang="zh-CN" altLang="en-US" sz="2000" dirty="0" smtClean="0"/>
              <a:t>部署</a:t>
            </a:r>
            <a:r>
              <a:rPr lang="zh-CN" altLang="en-US" sz="2000" dirty="0" smtClean="0"/>
              <a:t>繁重，所以改用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，但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部署需要手动</a:t>
            </a:r>
            <a:r>
              <a:rPr lang="zh-CN" altLang="en-US" sz="2000" dirty="0" smtClean="0"/>
              <a:t>一个一个</a:t>
            </a:r>
            <a:r>
              <a:rPr lang="zh-CN" altLang="en-US" sz="2000" dirty="0" smtClean="0"/>
              <a:t>创建。这样也不是不是最好的选择，故以</a:t>
            </a:r>
            <a:r>
              <a:rPr lang="en-US" altLang="zh-CN" sz="2000" dirty="0" err="1" smtClean="0"/>
              <a:t>kubernetes</a:t>
            </a:r>
            <a:r>
              <a:rPr lang="zh-CN" altLang="en-US" sz="2000" dirty="0" smtClean="0"/>
              <a:t>为代表的容器集群管理系统</a:t>
            </a:r>
            <a:r>
              <a:rPr lang="zh-CN" altLang="en-US" sz="2000" dirty="0" smtClean="0"/>
              <a:t>，就应运而生了。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简单来说，我们</a:t>
            </a: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kubernetes</a:t>
            </a:r>
            <a:r>
              <a:rPr lang="zh-CN" altLang="en-US" sz="2000" dirty="0" smtClean="0"/>
              <a:t>去管理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集群，即可以将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看成</a:t>
            </a:r>
            <a:r>
              <a:rPr lang="en-US" altLang="zh-CN" sz="2000" dirty="0" err="1" smtClean="0"/>
              <a:t>Kubernetes</a:t>
            </a:r>
            <a:r>
              <a:rPr lang="zh-CN" altLang="en-US" sz="2000" dirty="0" smtClean="0"/>
              <a:t>内部使用的低级别组件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另外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kubernetes</a:t>
            </a:r>
            <a:r>
              <a:rPr lang="zh-CN" altLang="en-US" sz="2000" dirty="0" smtClean="0"/>
              <a:t>不仅仅支持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，还支持</a:t>
            </a:r>
            <a:r>
              <a:rPr lang="en-US" altLang="zh-CN" sz="2000" dirty="0" smtClean="0"/>
              <a:t>Rocket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Rocket</a:t>
            </a:r>
            <a:r>
              <a:rPr lang="zh-CN" altLang="en-US" sz="2000" dirty="0" smtClean="0"/>
              <a:t>这</a:t>
            </a:r>
            <a:r>
              <a:rPr lang="zh-CN" altLang="en-US" sz="2000" dirty="0" smtClean="0"/>
              <a:t>是另一种容器技术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dirty="0" smtClean="0"/>
              <a:t>事件驱动的微服务架构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sz="2400" dirty="0" smtClean="0"/>
              <a:t>大多数业务</a:t>
            </a:r>
            <a:r>
              <a:rPr lang="zh-CN" altLang="en-US" sz="2400" dirty="0" smtClean="0"/>
              <a:t>数据都是一系列</a:t>
            </a:r>
            <a:r>
              <a:rPr lang="zh-CN" altLang="en-US" sz="2400" dirty="0" smtClean="0"/>
              <a:t>事件或事件</a:t>
            </a:r>
            <a:r>
              <a:rPr lang="zh-CN" altLang="en-US" sz="2400" dirty="0" smtClean="0"/>
              <a:t>流产生的，</a:t>
            </a:r>
            <a:r>
              <a:rPr lang="zh-CN" altLang="en-US" sz="2400" dirty="0" smtClean="0"/>
              <a:t>微服务业务通常是</a:t>
            </a:r>
            <a:r>
              <a:rPr lang="zh-CN" altLang="en-US" sz="2400" dirty="0" smtClean="0"/>
              <a:t>事件驱动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App&amp;</a:t>
            </a:r>
            <a:r>
              <a:rPr lang="zh-CN" altLang="en-US" sz="2200" dirty="0" smtClean="0"/>
              <a:t>网站（订单、交易、交流）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物联网设备（传感器）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银行交易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医疗</a:t>
            </a:r>
            <a:r>
              <a:rPr lang="zh-CN" altLang="en-US" sz="2200" dirty="0" smtClean="0"/>
              <a:t>设备。 </a:t>
            </a:r>
            <a:endParaRPr lang="en-US" altLang="zh-CN" sz="2200" dirty="0" smtClean="0"/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85346" name="Picture 2" descr="640?wx_fmt=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36912"/>
            <a:ext cx="6422140" cy="3600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6" name="Picture 4" descr="640?wx_fmt=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149080"/>
            <a:ext cx="4896544" cy="2026156"/>
          </a:xfrm>
          <a:prstGeom prst="rect">
            <a:avLst/>
          </a:prstGeom>
          <a:noFill/>
        </p:spPr>
      </p:pic>
      <p:pic>
        <p:nvPicPr>
          <p:cNvPr id="187394" name="Picture 2" descr="640?wx_fmt=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56792"/>
            <a:ext cx="4752528" cy="2907553"/>
          </a:xfrm>
          <a:prstGeom prst="rect">
            <a:avLst/>
          </a:prstGeom>
          <a:noFill/>
        </p:spPr>
      </p:pic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dirty="0" smtClean="0"/>
              <a:t>事件驱动的微服务架构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sz="2400" dirty="0" smtClean="0"/>
              <a:t>事件被分组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topics</a:t>
            </a:r>
            <a:r>
              <a:rPr lang="zh-CN" altLang="en-US" sz="2400" dirty="0" smtClean="0"/>
              <a:t>的事件逻辑</a:t>
            </a:r>
            <a:r>
              <a:rPr lang="zh-CN" altLang="en-US" sz="2400" dirty="0" smtClean="0"/>
              <a:t>集合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topics</a:t>
            </a:r>
            <a:r>
              <a:rPr lang="zh-CN" altLang="en-US" sz="2400" dirty="0" smtClean="0"/>
              <a:t>被</a:t>
            </a:r>
            <a:r>
              <a:rPr lang="zh-CN" altLang="en-US" sz="2400" dirty="0" smtClean="0"/>
              <a:t>分区并行处理。 </a:t>
            </a:r>
            <a:br>
              <a:rPr lang="zh-CN" altLang="en-US" sz="2400" dirty="0" smtClean="0"/>
            </a:br>
            <a:endParaRPr lang="en-US" altLang="zh-CN" sz="2200" dirty="0" smtClean="0"/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dirty="0" smtClean="0"/>
              <a:t>事件驱动的微服务架构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sz="2400" dirty="0" smtClean="0"/>
              <a:t>与队列不同，事件在传递后不会被删除，而是保留在分区上，可供其它消费者</a:t>
            </a:r>
            <a:r>
              <a:rPr lang="zh-CN" altLang="en-US" sz="2400" dirty="0" smtClean="0"/>
              <a:t>使用。消息按照有效时间</a:t>
            </a:r>
            <a:r>
              <a:rPr lang="zh-CN" altLang="en-US" sz="2400" dirty="0" smtClean="0"/>
              <a:t>设置</a:t>
            </a:r>
            <a:r>
              <a:rPr lang="zh-CN" altLang="en-US" sz="2400" dirty="0" smtClean="0"/>
              <a:t>，逐步删除。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altLang="zh-CN" sz="2200" dirty="0" smtClean="0"/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89442" name="Picture 2" descr="640?wx_fmt=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6300192" cy="1401600"/>
          </a:xfrm>
          <a:prstGeom prst="rect">
            <a:avLst/>
          </a:prstGeom>
          <a:noFill/>
        </p:spPr>
      </p:pic>
      <p:pic>
        <p:nvPicPr>
          <p:cNvPr id="189444" name="Picture 4" descr="640?wx_fmt=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005064"/>
            <a:ext cx="4248472" cy="16383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dirty="0" smtClean="0"/>
              <a:t>事件驱动的微服务架构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2400" dirty="0" smtClean="0"/>
              <a:t>Kafka</a:t>
            </a:r>
            <a:r>
              <a:rPr lang="zh-CN" altLang="en-US" sz="2400" dirty="0" smtClean="0"/>
              <a:t>提供</a:t>
            </a:r>
            <a:r>
              <a:rPr lang="zh-CN" altLang="en-US" sz="2400" dirty="0" smtClean="0"/>
              <a:t>可扩展的</a:t>
            </a:r>
            <a:r>
              <a:rPr lang="zh-CN" altLang="en-US" sz="2400" dirty="0" smtClean="0"/>
              <a:t>高性能、解耦的消息传递机制，</a:t>
            </a:r>
            <a:r>
              <a:rPr lang="zh-CN" altLang="en-US" sz="2400" dirty="0" smtClean="0"/>
              <a:t>在普通硬件上每秒发送数百万条消息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当将这些消息</a:t>
            </a:r>
            <a:r>
              <a:rPr lang="zh-CN" altLang="en-US" sz="2400" dirty="0" smtClean="0"/>
              <a:t>传递能力与微服务相结合时，</a:t>
            </a:r>
            <a:r>
              <a:rPr lang="zh-CN" altLang="en-US" sz="2400" dirty="0" smtClean="0"/>
              <a:t>可构建</a:t>
            </a:r>
            <a:r>
              <a:rPr lang="zh-CN" altLang="en-US" sz="2400" dirty="0" smtClean="0"/>
              <a:t>、部署和维护复杂</a:t>
            </a:r>
            <a:r>
              <a:rPr lang="zh-CN" altLang="en-US" sz="2400" dirty="0" smtClean="0"/>
              <a:t>数据管道的系统。</a:t>
            </a:r>
            <a:endParaRPr lang="zh-CN" altLang="en-US" sz="2400" dirty="0" smtClean="0"/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91490" name="Picture 2" descr="640?wx_fmt=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8280920" cy="365686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s2.baidu.com/6ONYsjip0QIZ8tyhnq/it/u=1786224509,3311742059&amp;fm=173&amp;app=49&amp;f=JPEG?w=640&amp;h=374&amp;s=BD667D32ED0B76475458C1DE000010B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268759"/>
            <a:ext cx="4464496" cy="2608941"/>
          </a:xfrm>
          <a:prstGeom prst="rect">
            <a:avLst/>
          </a:prstGeom>
          <a:noFill/>
        </p:spPr>
      </p:pic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dirty="0" smtClean="0"/>
              <a:t>以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为中心的新时代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xfrm>
            <a:off x="323528" y="1052513"/>
            <a:ext cx="4320480" cy="1008335"/>
          </a:xfrm>
          <a:noFill/>
          <a:ln>
            <a:noFill/>
          </a:ln>
        </p:spPr>
        <p:txBody>
          <a:bodyPr/>
          <a:lstStyle/>
          <a:p>
            <a:r>
              <a:rPr lang="zh-CN" altLang="en-US" sz="2400" b="1" dirty="0" smtClean="0"/>
              <a:t>消息</a:t>
            </a:r>
            <a:r>
              <a:rPr lang="zh-CN" altLang="en-US" sz="2400" b="1" dirty="0" smtClean="0"/>
              <a:t>队列 </a:t>
            </a:r>
            <a:r>
              <a:rPr lang="en-US" altLang="zh-CN" sz="2400" b="1" dirty="0" smtClean="0"/>
              <a:t>or Restful API</a:t>
            </a:r>
            <a:endParaRPr lang="en-US" altLang="zh-CN" sz="2400" dirty="0"/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323528" y="3284984"/>
            <a:ext cx="4320480" cy="100833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lvl="0" indent="-342900" eaLnBrk="0" hangingPunct="0">
              <a:buClr>
                <a:srgbClr val="777777"/>
              </a:buClr>
              <a:buSzPct val="85000"/>
              <a:buBlip>
                <a:blip r:embed="rId4"/>
              </a:buBlip>
            </a:pPr>
            <a:r>
              <a:rPr lang="zh-CN" altLang="en-US" sz="2400" b="1" dirty="0" smtClean="0"/>
              <a:t>以</a:t>
            </a:r>
            <a:r>
              <a:rPr lang="en-US" altLang="zh-CN" sz="2400" b="1" dirty="0" err="1" smtClean="0"/>
              <a:t>kafka</a:t>
            </a:r>
            <a:r>
              <a:rPr lang="zh-CN" altLang="en-US" sz="2400" b="1" dirty="0" smtClean="0"/>
              <a:t>为中心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8196" name="Picture 4" descr="https://ss1.baidu.com/6ONXsjip0QIZ8tyhnq/it/u=2880571324,1548745721&amp;fm=173&amp;app=49&amp;f=JPEG?w=640&amp;h=279&amp;s=59243D723F9574434A5CD4DE0000C0B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3717032"/>
            <a:ext cx="5781285" cy="25202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b="0" dirty="0" smtClean="0"/>
              <a:t>有助于</a:t>
            </a:r>
            <a:r>
              <a:rPr lang="zh-CN" altLang="en-US" b="0" dirty="0" smtClean="0"/>
              <a:t>进化的智能架构技术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sz="2400" dirty="0" smtClean="0"/>
              <a:t>随着当今业务和技术的快速变化，开发人员，数据科学家和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运营部门正在共同构建具有新技术和动态架构的智能应用程序，因为它们具有灵活性，交付速度和</a:t>
            </a:r>
            <a:r>
              <a:rPr lang="zh-CN" altLang="en-US" sz="2400" dirty="0" smtClean="0"/>
              <a:t>可维护性。</a:t>
            </a:r>
            <a:endParaRPr lang="en-US" altLang="zh-CN" sz="2400" dirty="0" smtClean="0"/>
          </a:p>
          <a:p>
            <a:r>
              <a:rPr lang="en-US" altLang="zh-CN" sz="2400" dirty="0" smtClean="0"/>
              <a:t>Containers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Kubernetes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Kafka</a:t>
            </a:r>
            <a:endParaRPr lang="en-US" altLang="zh-CN" sz="2400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dirty="0" smtClean="0"/>
              <a:t>容器架构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 smtClean="0"/>
              <a:t>容器简化了从开发到部署的过程，无需担心可移植性或可重复性。 开发人员可以将应用程序及其执行应用程序所需的所有依赖项，库和配置文件打包到容器镜像中。 容器是可运行的镜像实例，可以部署到任何位置：笔记本电脑，本地服务器或云端。</a:t>
            </a:r>
            <a:endParaRPr lang="en-US" altLang="zh-CN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8434" name="Picture 2" descr="640?wx_fmt=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76872"/>
            <a:ext cx="6935911" cy="388843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dirty="0" smtClean="0"/>
              <a:t>容器架构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 smtClean="0"/>
              <a:t>与虚拟机相比，容器具有类似的资源和隔离优势，但重量更轻，因为容器虚拟化操作系统而不是硬件。 容器更便携，更高效，占用更少的空间，使用更少的系统资源。</a:t>
            </a:r>
            <a:endParaRPr lang="en-US" altLang="zh-CN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68962" name="Picture 2" descr="640?wx_fmt=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632848" cy="42791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en-US" altLang="zh-CN" dirty="0" err="1" smtClean="0"/>
              <a:t>Kubernetes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2000" dirty="0" err="1" smtClean="0"/>
              <a:t>Kubernetes</a:t>
            </a:r>
            <a:r>
              <a:rPr lang="zh-CN" altLang="en-US" sz="2000" dirty="0" smtClean="0"/>
              <a:t>，简称</a:t>
            </a:r>
            <a:r>
              <a:rPr lang="en-US" altLang="zh-CN" sz="2000" dirty="0" smtClean="0"/>
              <a:t>K8s</a:t>
            </a:r>
            <a:r>
              <a:rPr lang="zh-CN" altLang="en-US" sz="2000" dirty="0" smtClean="0"/>
              <a:t>，</a:t>
            </a:r>
            <a:r>
              <a:rPr lang="en-US" altLang="zh-CN" sz="2000" b="1" dirty="0" smtClean="0"/>
              <a:t> [</a:t>
            </a:r>
            <a:r>
              <a:rPr lang="en-US" altLang="zh-CN" sz="2000" b="1" dirty="0" err="1" smtClean="0"/>
              <a:t>kubə’netis</a:t>
            </a:r>
            <a:r>
              <a:rPr lang="en-US" altLang="zh-CN" sz="2000" b="1" dirty="0" smtClean="0"/>
              <a:t>] </a:t>
            </a:r>
          </a:p>
          <a:p>
            <a:pPr lvl="1"/>
            <a:r>
              <a:rPr lang="zh-CN" altLang="en-US" sz="1800" dirty="0" smtClean="0"/>
              <a:t>是</a:t>
            </a:r>
            <a:r>
              <a:rPr lang="en-US" altLang="zh-CN" sz="1800" dirty="0" smtClean="0"/>
              <a:t>Google</a:t>
            </a:r>
            <a:r>
              <a:rPr lang="zh-CN" altLang="en-US" sz="1800" dirty="0" smtClean="0"/>
              <a:t>开源的一个容器编排引擎，它支持自动化部署、大规模可伸缩、应用容器化管理。在生产环境中部署一个应用程序时，通常要部署该应用的多个实例以便对应用请求进行负载均衡。</a:t>
            </a:r>
          </a:p>
          <a:p>
            <a:pPr lvl="1"/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Kubernetes</a:t>
            </a:r>
            <a:r>
              <a:rPr lang="zh-CN" altLang="en-US" sz="1800" dirty="0" smtClean="0"/>
              <a:t>中，我们可以创建多个容器，每个容器里面运行一个应用实例，然后通过内置的负载均衡策略，实现对这一组应用实例的管理、发现、访问，而这些细节都不需要运维人员去进行复杂的手工配置和处理。</a:t>
            </a:r>
          </a:p>
          <a:p>
            <a:r>
              <a:rPr lang="en-US" altLang="zh-CN" sz="2000" dirty="0" err="1" smtClean="0"/>
              <a:t>Kubernetes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特点</a:t>
            </a:r>
          </a:p>
          <a:p>
            <a:pPr lvl="1"/>
            <a:r>
              <a:rPr lang="zh-CN" altLang="en-US" sz="1800" dirty="0" smtClean="0"/>
              <a:t>可移植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支持公有云，私有云，混合云，多重云（</a:t>
            </a:r>
            <a:r>
              <a:rPr lang="en-US" altLang="zh-CN" sz="1800" dirty="0" smtClean="0"/>
              <a:t>multi-cloud</a:t>
            </a:r>
            <a:r>
              <a:rPr lang="zh-CN" altLang="en-US" sz="1800" dirty="0" smtClean="0"/>
              <a:t>）</a:t>
            </a:r>
          </a:p>
          <a:p>
            <a:pPr lvl="1"/>
            <a:r>
              <a:rPr lang="zh-CN" altLang="en-US" sz="1800" dirty="0" smtClean="0"/>
              <a:t>可扩展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模块化，插件化，可挂载，可组合</a:t>
            </a:r>
          </a:p>
          <a:p>
            <a:pPr lvl="1"/>
            <a:r>
              <a:rPr lang="zh-CN" altLang="en-US" sz="1800" dirty="0" smtClean="0"/>
              <a:t>自动化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自动部署，自动重启，自动复制，自动伸缩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扩展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6386" name="Picture 2" descr="https://gss2.bdstatic.com/9fo3dSag_xI4khGkpoWK1HF6hhy/baike/w%3D268%3Bg%3D0/sign=8750086f9c2397ddd6799f0261b9d58a/5bafa40f4bfbfbed490c07f775f0f736aec31fe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509120"/>
            <a:ext cx="2304256" cy="167660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en-US" altLang="zh-CN" dirty="0" err="1" smtClean="0"/>
              <a:t>Kubernetes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79202" name="Picture 2" descr="https://ss.csdn.net/p?https://mmbiz.qpic.cn/mmbiz_png/RtvkY2NHvicqk1QfQic4Pz504oy4YpMbMWpLAkb1gGHJOH0ibV3SxDk7hOmgEhICOjOHeT2ESTGzsRRJ5zPH3OeQw/640?wx_fmt=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7128792" cy="399656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en-US" altLang="zh-CN" dirty="0" smtClean="0"/>
              <a:t>k8s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sz="2400" dirty="0" smtClean="0"/>
              <a:t>官方</a:t>
            </a: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是一个开源的应用容器引擎，开发者可以打包他们的应用及依赖到一个可移植的容器中，发布到流行的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机器上，也可实现虚拟化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k8s</a:t>
            </a:r>
            <a:r>
              <a:rPr lang="zh-CN" altLang="en-US" sz="2000" dirty="0" smtClean="0"/>
              <a:t>是一个开源的容器集群管理系统，可以实现容器集群的自动化部署、自动扩缩容、维护等功能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1800" dirty="0" smtClean="0"/>
          </a:p>
          <a:p>
            <a:pPr marL="0" indent="0">
              <a:buSzPct val="85000"/>
              <a:buNone/>
            </a:pPr>
            <a:endParaRPr lang="en-US" altLang="zh-CN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en-US" altLang="zh-CN" dirty="0" smtClean="0"/>
              <a:t>k8s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2000" dirty="0" smtClean="0"/>
              <a:t>K8s&amp;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与</a:t>
            </a:r>
            <a:r>
              <a:rPr lang="zh-CN" altLang="en-US" sz="2000" dirty="0" smtClean="0"/>
              <a:t>传统技术对比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b="1" dirty="0" smtClean="0"/>
              <a:t>从虚拟化角度：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pPr marL="0" indent="0">
              <a:buSzPct val="85000"/>
              <a:buNone/>
            </a:pPr>
            <a:endParaRPr lang="en-US" altLang="zh-CN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4338" name="Picture 2" descr="https://img-blog.csdnimg.cn/20190128171939687.png?x-oss-process=image/watermark,type_ZmFuZ3poZW5naGVpdGk,shadow_10,text_aHR0cHM6Ly9ibG9nLmNzZG4ubmV0L3lhbmdoYW9sb25n,size_16,color_FFFFFF,t_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628800"/>
            <a:ext cx="5609462" cy="43204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en-US" altLang="zh-CN" dirty="0" smtClean="0"/>
              <a:t>k8s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sz="2000" dirty="0" smtClean="0"/>
              <a:t>K8s&amp; 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与传统技术对比：</a:t>
            </a:r>
            <a:endParaRPr lang="en-US" altLang="zh-CN" sz="2000" dirty="0" smtClean="0"/>
          </a:p>
          <a:p>
            <a:pPr lvl="1"/>
            <a:r>
              <a:rPr lang="zh-CN" altLang="en-US" sz="1800" b="1" dirty="0" smtClean="0"/>
              <a:t>从虚拟化角度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上</a:t>
            </a:r>
            <a:r>
              <a:rPr lang="zh-CN" altLang="en-US" sz="1800" dirty="0" smtClean="0"/>
              <a:t>图是</a:t>
            </a:r>
            <a:r>
              <a:rPr lang="en-US" altLang="zh-CN" sz="1800" dirty="0" err="1" smtClean="0"/>
              <a:t>Docker</a:t>
            </a:r>
            <a:r>
              <a:rPr lang="zh-CN" altLang="en-US" sz="1800" dirty="0" smtClean="0"/>
              <a:t>容器（可用</a:t>
            </a:r>
            <a:r>
              <a:rPr lang="en-US" altLang="zh-CN" sz="1800" dirty="0" smtClean="0"/>
              <a:t>k8s</a:t>
            </a:r>
            <a:r>
              <a:rPr lang="zh-CN" altLang="en-US" sz="1800" dirty="0" smtClean="0"/>
              <a:t>管理）</a:t>
            </a:r>
            <a:r>
              <a:rPr lang="zh-CN" altLang="en-US" sz="1800" dirty="0" smtClean="0"/>
              <a:t>与传统虚拟化方式的不同之处，传统的虚拟技术，在将物理硬件虚拟成多套硬件后，需要再每套硬件上都部署一个操作系统，接着在这些操作系统上运行相应的应用程序。而</a:t>
            </a:r>
            <a:r>
              <a:rPr lang="en-US" altLang="zh-CN" sz="1800" dirty="0" err="1" smtClean="0"/>
              <a:t>Docker</a:t>
            </a:r>
            <a:r>
              <a:rPr lang="zh-CN" altLang="en-US" sz="1800" dirty="0" smtClean="0"/>
              <a:t>容器内的应用程序进程直接运行在宿主机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真实物理机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的内核上，</a:t>
            </a:r>
            <a:r>
              <a:rPr lang="en-US" altLang="zh-CN" sz="1800" dirty="0" err="1" smtClean="0"/>
              <a:t>Docker</a:t>
            </a:r>
            <a:r>
              <a:rPr lang="zh-CN" altLang="en-US" sz="1800" dirty="0" smtClean="0"/>
              <a:t>引擎将一些各自独立的应用程序和它们各自的依赖打包，相互独立直接运行于未经虚拟化的宿主机硬件上，同时各个容器也没有自己的内核，显然比传统虚拟机更轻便。 每个集群有多个节点，每个节点可，我们的</a:t>
            </a:r>
            <a:r>
              <a:rPr lang="en-US" altLang="zh-CN" sz="1800" dirty="0" err="1" smtClean="0"/>
              <a:t>kuberbete</a:t>
            </a:r>
            <a:r>
              <a:rPr lang="zh-CN" altLang="en-US" sz="1800" dirty="0" smtClean="0"/>
              <a:t>就是管理这些应用程序所在的小运行环境（</a:t>
            </a:r>
            <a:r>
              <a:rPr lang="en-US" altLang="zh-CN" sz="1800" dirty="0" smtClean="0"/>
              <a:t>container</a:t>
            </a:r>
            <a:r>
              <a:rPr lang="zh-CN" altLang="en-US" sz="1800" dirty="0" smtClean="0"/>
              <a:t>）而生</a:t>
            </a:r>
            <a:r>
              <a:rPr lang="zh-CN" altLang="en-US" sz="1800" dirty="0" smtClean="0"/>
              <a:t>。</a:t>
            </a:r>
            <a:endParaRPr lang="en-US" altLang="zh-CN" sz="1800" dirty="0">
              <a:latin typeface="+mn-ea"/>
              <a:ea typeface="+mn-ea"/>
              <a:cs typeface="+mn-cs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0" y="-169862"/>
            <a:ext cx="184150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/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1085</TotalTime>
  <Words>974</Words>
  <Application>Microsoft Office PowerPoint</Application>
  <PresentationFormat>全屏显示(4:3)</PresentationFormat>
  <Paragraphs>74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5_默认设计模板</vt:lpstr>
      <vt:lpstr>1_默认设计模板</vt:lpstr>
      <vt:lpstr>2_默认设计模板</vt:lpstr>
      <vt:lpstr>3_默认设计模板</vt:lpstr>
      <vt:lpstr>4_默认设计模板</vt:lpstr>
      <vt:lpstr>6_默认设计模板</vt:lpstr>
      <vt:lpstr>7_默认设计模板</vt:lpstr>
      <vt:lpstr>8_默认设计模板</vt:lpstr>
      <vt:lpstr>9_默认设计模板</vt:lpstr>
      <vt:lpstr>10_默认设计模板</vt:lpstr>
      <vt:lpstr>幻灯片 1</vt:lpstr>
      <vt:lpstr>有助于进化的智能架构技术</vt:lpstr>
      <vt:lpstr>容器架构</vt:lpstr>
      <vt:lpstr>容器架构</vt:lpstr>
      <vt:lpstr>Kubernetes架构</vt:lpstr>
      <vt:lpstr>Kubernetes架构</vt:lpstr>
      <vt:lpstr>k8s和Docker关系</vt:lpstr>
      <vt:lpstr>k8s和Docker关系</vt:lpstr>
      <vt:lpstr>k8s和Docker关系</vt:lpstr>
      <vt:lpstr>k8s和Docker关系</vt:lpstr>
      <vt:lpstr>k8s和Docker关系</vt:lpstr>
      <vt:lpstr>k8s和Docker关系</vt:lpstr>
      <vt:lpstr>事件驱动的微服务架构</vt:lpstr>
      <vt:lpstr>事件驱动的微服务架构</vt:lpstr>
      <vt:lpstr>事件驱动的微服务架构</vt:lpstr>
      <vt:lpstr>事件驱动的微服务架构</vt:lpstr>
      <vt:lpstr>以kafka为中心的新时代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</cp:lastModifiedBy>
  <cp:revision>2144</cp:revision>
  <dcterms:created xsi:type="dcterms:W3CDTF">2004-04-25T08:53:00Z</dcterms:created>
  <dcterms:modified xsi:type="dcterms:W3CDTF">2019-06-14T01:22:31Z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