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590675" y="1263015"/>
            <a:ext cx="5492750" cy="4037330"/>
            <a:chOff x="3515" y="1600"/>
            <a:chExt cx="8650" cy="6358"/>
          </a:xfrm>
        </p:grpSpPr>
        <p:pic>
          <p:nvPicPr>
            <p:cNvPr id="4" name="图片 3" descr="carbon (2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15" y="1600"/>
              <a:ext cx="8650" cy="635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0580" y="4067"/>
              <a:ext cx="15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7200"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？</a:t>
              </a:r>
              <a:endParaRPr lang="zh-CN" altLang="en-US" sz="720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110490" y="1655445"/>
            <a:ext cx="14817090" cy="1313180"/>
            <a:chOff x="5635" y="1172"/>
            <a:chExt cx="23334" cy="2068"/>
          </a:xfrm>
        </p:grpSpPr>
        <p:grpSp>
          <p:nvGrpSpPr>
            <p:cNvPr id="6" name="组合 5"/>
            <p:cNvGrpSpPr/>
            <p:nvPr/>
          </p:nvGrpSpPr>
          <p:grpSpPr>
            <a:xfrm>
              <a:off x="5635" y="1172"/>
              <a:ext cx="23333" cy="2068"/>
              <a:chOff x="5635" y="1172"/>
              <a:chExt cx="23333" cy="206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635" y="1172"/>
                <a:ext cx="23333" cy="2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 rot="0">
                <a:off x="5636" y="1172"/>
                <a:ext cx="19025" cy="1988"/>
                <a:chOff x="7164" y="4710"/>
                <a:chExt cx="19025" cy="1988"/>
              </a:xfrm>
            </p:grpSpPr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599" y="4710"/>
                  <a:ext cx="16590" cy="1380"/>
                </a:xfrm>
                <a:prstGeom prst="rect">
                  <a:avLst/>
                </a:prstGeom>
              </p:spPr>
            </p:pic>
            <p:cxnSp>
              <p:nvCxnSpPr>
                <p:cNvPr id="10" name="直接箭头连接符 9"/>
                <p:cNvCxnSpPr/>
                <p:nvPr/>
              </p:nvCxnSpPr>
              <p:spPr>
                <a:xfrm>
                  <a:off x="8532" y="5786"/>
                  <a:ext cx="90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/>
                <p:nvPr/>
              </p:nvCxnSpPr>
              <p:spPr>
                <a:xfrm>
                  <a:off x="8532" y="6408"/>
                  <a:ext cx="90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文本框 11"/>
                <p:cNvSpPr txBox="1"/>
                <p:nvPr/>
              </p:nvSpPr>
              <p:spPr>
                <a:xfrm>
                  <a:off x="7164" y="5476"/>
                  <a:ext cx="136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>
                      <a:latin typeface="微软雅黑" charset="0"/>
                      <a:ea typeface="微软雅黑" charset="0"/>
                    </a:rPr>
                    <a:t>舍入后</a:t>
                  </a:r>
                  <a:endParaRPr lang="zh-CN" altLang="en-US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7164" y="6118"/>
                  <a:ext cx="136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>
                      <a:latin typeface="微软雅黑" charset="0"/>
                      <a:ea typeface="微软雅黑" charset="0"/>
                    </a:rPr>
                    <a:t>舍入前</a:t>
                  </a:r>
                  <a:endParaRPr lang="zh-CN" altLang="en-US">
                    <a:latin typeface="微软雅黑" charset="0"/>
                    <a:ea typeface="微软雅黑" charset="0"/>
                  </a:endParaRPr>
                </a:p>
              </p:txBody>
            </p:sp>
          </p:grpSp>
        </p:grp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1" y="2536"/>
              <a:ext cx="20898" cy="704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111125" y="4034790"/>
            <a:ext cx="12533630" cy="1323340"/>
            <a:chOff x="175" y="6354"/>
            <a:chExt cx="19738" cy="2084"/>
          </a:xfrm>
        </p:grpSpPr>
        <p:sp>
          <p:nvSpPr>
            <p:cNvPr id="22" name="矩形 21"/>
            <p:cNvSpPr/>
            <p:nvPr/>
          </p:nvSpPr>
          <p:spPr>
            <a:xfrm>
              <a:off x="175" y="6354"/>
              <a:ext cx="19739" cy="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1544" y="7430"/>
              <a:ext cx="9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544" y="8052"/>
              <a:ext cx="9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76" y="7120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latin typeface="微软雅黑" charset="0"/>
                  <a:ea typeface="微软雅黑" charset="0"/>
                </a:rPr>
                <a:t>舍入后</a:t>
              </a:r>
              <a:endParaRPr lang="zh-CN" altLang="en-US">
                <a:latin typeface="微软雅黑" charset="0"/>
                <a:ea typeface="微软雅黑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6" y="7762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latin typeface="微软雅黑" charset="0"/>
                  <a:ea typeface="微软雅黑" charset="0"/>
                </a:rPr>
                <a:t>舍入前</a:t>
              </a:r>
              <a:endParaRPr lang="zh-CN" altLang="en-US">
                <a:latin typeface="微软雅黑" charset="0"/>
                <a:ea typeface="微软雅黑" charset="0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0" y="6354"/>
              <a:ext cx="16583" cy="13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0" y="7734"/>
              <a:ext cx="17303" cy="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184275" y="2740025"/>
            <a:ext cx="12903200" cy="1468755"/>
            <a:chOff x="1865" y="4315"/>
            <a:chExt cx="20320" cy="2313"/>
          </a:xfrm>
        </p:grpSpPr>
        <p:sp>
          <p:nvSpPr>
            <p:cNvPr id="7" name="矩形 6"/>
            <p:cNvSpPr/>
            <p:nvPr/>
          </p:nvSpPr>
          <p:spPr>
            <a:xfrm>
              <a:off x="1865" y="4315"/>
              <a:ext cx="20320" cy="2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77" y="4652"/>
              <a:ext cx="19878" cy="1710"/>
              <a:chOff x="2077" y="4652"/>
              <a:chExt cx="19878" cy="1710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755" y="4652"/>
                <a:ext cx="19200" cy="1710"/>
              </a:xfrm>
              <a:prstGeom prst="rect">
                <a:avLst/>
              </a:prstGeom>
            </p:spPr>
          </p:pic>
          <p:sp>
            <p:nvSpPr>
              <p:cNvPr id="3" name="文本框 2"/>
              <p:cNvSpPr txBox="1"/>
              <p:nvPr/>
            </p:nvSpPr>
            <p:spPr>
              <a:xfrm>
                <a:off x="2077" y="5265"/>
                <a:ext cx="67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0.3</a:t>
                </a:r>
                <a:endParaRPr lang="en-US" altLang="zh-CN" sz="140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2077" y="5879"/>
                <a:ext cx="67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0.6</a:t>
                </a:r>
                <a:endParaRPr lang="en-US" altLang="zh-CN" sz="1400"/>
              </a:p>
            </p:txBody>
          </p:sp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25" y="4376420"/>
            <a:ext cx="12192000" cy="4946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407795" y="4509135"/>
            <a:ext cx="3416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0.3</a:t>
            </a:r>
            <a:endParaRPr lang="en-US" altLang="zh-CN" sz="900"/>
          </a:p>
        </p:txBody>
      </p:sp>
      <p:sp>
        <p:nvSpPr>
          <p:cNvPr id="20" name="文本框 19"/>
          <p:cNvSpPr txBox="1"/>
          <p:nvPr/>
        </p:nvSpPr>
        <p:spPr>
          <a:xfrm>
            <a:off x="1407795" y="4673600"/>
            <a:ext cx="3416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0.6</a:t>
            </a:r>
            <a:endParaRPr lang="en-US" altLang="zh-CN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3805" y="3064510"/>
            <a:ext cx="12192000" cy="480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5283200" y="2616200"/>
            <a:ext cx="1625600" cy="1625600"/>
            <a:chOff x="8320" y="4120"/>
            <a:chExt cx="2560" cy="2560"/>
          </a:xfrm>
        </p:grpSpPr>
        <p:sp>
          <p:nvSpPr>
            <p:cNvPr id="3" name="矩形 2"/>
            <p:cNvSpPr/>
            <p:nvPr/>
          </p:nvSpPr>
          <p:spPr>
            <a:xfrm>
              <a:off x="8416" y="4216"/>
              <a:ext cx="2368" cy="2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" name="图片 1" descr="思维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20" y="4120"/>
              <a:ext cx="2560" cy="256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1424940" y="1381125"/>
            <a:ext cx="10355580" cy="3192780"/>
            <a:chOff x="2244" y="2175"/>
            <a:chExt cx="16308" cy="5028"/>
          </a:xfrm>
        </p:grpSpPr>
        <p:sp>
          <p:nvSpPr>
            <p:cNvPr id="10" name="矩形 9"/>
            <p:cNvSpPr/>
            <p:nvPr/>
          </p:nvSpPr>
          <p:spPr>
            <a:xfrm>
              <a:off x="2244" y="2175"/>
              <a:ext cx="16308" cy="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48" y="2964"/>
              <a:ext cx="12474" cy="3660"/>
              <a:chOff x="4248" y="2964"/>
              <a:chExt cx="12474" cy="3660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4248" y="2964"/>
                <a:ext cx="2799" cy="11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latin typeface="微软雅黑" charset="0"/>
                    <a:ea typeface="微软雅黑" charset="0"/>
                    <a:cs typeface="微软雅黑" charset="0"/>
                  </a:rPr>
                  <a:t>取指令</a:t>
                </a:r>
                <a:endParaRPr lang="zh-CN" altLang="en-US" b="1">
                  <a:latin typeface="微软雅黑" charset="0"/>
                  <a:ea typeface="微软雅黑" charset="0"/>
                  <a:cs typeface="微软雅黑" charset="0"/>
                </a:endParaRPr>
              </a:p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  <a:cs typeface="微软雅黑" charset="0"/>
                  </a:rPr>
                  <a:t>Fetch</a:t>
                </a:r>
                <a:endParaRPr lang="en-US" altLang="zh-CN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3" name="圆角矩形 2"/>
              <p:cNvSpPr/>
              <p:nvPr/>
            </p:nvSpPr>
            <p:spPr>
              <a:xfrm>
                <a:off x="9086" y="2964"/>
                <a:ext cx="2799" cy="11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latin typeface="微软雅黑" charset="0"/>
                    <a:ea typeface="微软雅黑" charset="0"/>
                    <a:cs typeface="微软雅黑" charset="0"/>
                  </a:rPr>
                  <a:t>指令译码</a:t>
                </a:r>
                <a:endParaRPr lang="zh-CN" altLang="en-US" b="1">
                  <a:latin typeface="微软雅黑" charset="0"/>
                  <a:ea typeface="微软雅黑" charset="0"/>
                  <a:cs typeface="微软雅黑" charset="0"/>
                </a:endParaRPr>
              </a:p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  <a:cs typeface="微软雅黑" charset="0"/>
                  </a:rPr>
                  <a:t>Decode</a:t>
                </a:r>
                <a:endParaRPr lang="en-US" altLang="zh-CN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3924" y="2964"/>
                <a:ext cx="2799" cy="11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latin typeface="微软雅黑" charset="0"/>
                    <a:ea typeface="微软雅黑" charset="0"/>
                    <a:cs typeface="微软雅黑" charset="0"/>
                  </a:rPr>
                  <a:t>执行指令</a:t>
                </a:r>
                <a:endParaRPr lang="zh-CN" altLang="en-US" b="1">
                  <a:latin typeface="微软雅黑" charset="0"/>
                  <a:ea typeface="微软雅黑" charset="0"/>
                  <a:cs typeface="微软雅黑" charset="0"/>
                </a:endParaRPr>
              </a:p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  <a:cs typeface="微软雅黑" charset="0"/>
                  </a:rPr>
                  <a:t>Execute</a:t>
                </a:r>
                <a:endParaRPr lang="en-US" altLang="zh-CN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cxnSp>
            <p:nvCxnSpPr>
              <p:cNvPr id="5" name="直接箭头连接符 4"/>
              <p:cNvCxnSpPr>
                <a:stCxn id="2" idx="3"/>
                <a:endCxn id="3" idx="1"/>
              </p:cNvCxnSpPr>
              <p:nvPr/>
            </p:nvCxnSpPr>
            <p:spPr>
              <a:xfrm>
                <a:off x="7047" y="3547"/>
                <a:ext cx="2039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>
                <a:off x="11885" y="3547"/>
                <a:ext cx="2039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肘形连接符 6"/>
              <p:cNvCxnSpPr>
                <a:stCxn id="4" idx="3"/>
                <a:endCxn id="2" idx="1"/>
              </p:cNvCxnSpPr>
              <p:nvPr/>
            </p:nvCxnSpPr>
            <p:spPr>
              <a:xfrm flipH="1">
                <a:off x="4248" y="3547"/>
                <a:ext cx="12475" cy="5"/>
              </a:xfrm>
              <a:prstGeom prst="bentConnector5">
                <a:avLst>
                  <a:gd name="adj1" fmla="val -3006"/>
                  <a:gd name="adj2" fmla="val 48720000"/>
                  <a:gd name="adj3" fmla="val 103006"/>
                </a:avLst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9591" y="6044"/>
                <a:ext cx="17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微软雅黑" charset="0"/>
                    <a:ea typeface="微软雅黑" charset="0"/>
                  </a:rPr>
                  <a:t>循环执行</a:t>
                </a:r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方正书宋_GBK</vt:lpstr>
      <vt:lpstr>Wingdings</vt:lpstr>
      <vt:lpstr>微软雅黑</vt:lpstr>
      <vt:lpstr>汉仪旗黑</vt:lpstr>
      <vt:lpstr>微软雅黑</vt:lpstr>
      <vt:lpstr>宋体</vt:lpstr>
      <vt:lpstr>Arial Unicode MS</vt:lpstr>
      <vt:lpstr>汉仪书宋二KW</vt:lpstr>
      <vt:lpstr>Calibri</vt:lpstr>
      <vt:lpstr>Helvetica Neue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bjhl</dc:creator>
  <cp:lastModifiedBy>bjhl</cp:lastModifiedBy>
  <cp:revision>13</cp:revision>
  <dcterms:created xsi:type="dcterms:W3CDTF">2021-02-18T12:20:11Z</dcterms:created>
  <dcterms:modified xsi:type="dcterms:W3CDTF">2021-02-18T12:20:11Z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