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3" r:id="rId4"/>
    <p:sldId id="260" r:id="rId5"/>
  </p:sldIdLst>
  <p:sldSz cx="15119350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4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430" y="58"/>
      </p:cViewPr>
      <p:guideLst>
        <p:guide orient="horz" pos="6735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CCB0-9A14-4D64-A006-A1B7A2FB9A4A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5DA7-7928-4891-AE00-D9CF16C69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49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CCB0-9A14-4D64-A006-A1B7A2FB9A4A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5DA7-7928-4891-AE00-D9CF16C69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7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CCB0-9A14-4D64-A006-A1B7A2FB9A4A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5DA7-7928-4891-AE00-D9CF16C69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CCB0-9A14-4D64-A006-A1B7A2FB9A4A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5DA7-7928-4891-AE00-D9CF16C69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52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CCB0-9A14-4D64-A006-A1B7A2FB9A4A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5DA7-7928-4891-AE00-D9CF16C69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CCB0-9A14-4D64-A006-A1B7A2FB9A4A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5DA7-7928-4891-AE00-D9CF16C69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44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CCB0-9A14-4D64-A006-A1B7A2FB9A4A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5DA7-7928-4891-AE00-D9CF16C69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46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CCB0-9A14-4D64-A006-A1B7A2FB9A4A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5DA7-7928-4891-AE00-D9CF16C69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08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CCB0-9A14-4D64-A006-A1B7A2FB9A4A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5DA7-7928-4891-AE00-D9CF16C69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CCB0-9A14-4D64-A006-A1B7A2FB9A4A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5DA7-7928-4891-AE00-D9CF16C69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4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CCB0-9A14-4D64-A006-A1B7A2FB9A4A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5DA7-7928-4891-AE00-D9CF16C69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14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ECCB0-9A14-4D64-A006-A1B7A2FB9A4A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C5DA7-7928-4891-AE00-D9CF16C69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85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11960" rtl="0" eaLnBrk="1" latinLnBrk="1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1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533" b="18097"/>
          <a:stretch/>
        </p:blipFill>
        <p:spPr>
          <a:xfrm>
            <a:off x="136896" y="-97813"/>
            <a:ext cx="14824804" cy="215115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08464" y="4610746"/>
            <a:ext cx="3698448" cy="1836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67" b="1"/>
              <a:t>전철민 </a:t>
            </a:r>
            <a:r>
              <a:rPr lang="en-US" altLang="ko-KR" sz="2267" b="1"/>
              <a:t>/ </a:t>
            </a:r>
            <a:r>
              <a:rPr lang="ko-KR" altLang="en-US" sz="2267" b="1"/>
              <a:t>한국외국어대학교</a:t>
            </a:r>
            <a:endParaRPr lang="en-US" altLang="ko-KR" sz="2267" b="1" dirty="0"/>
          </a:p>
          <a:p>
            <a:r>
              <a:rPr lang="ko-KR" altLang="en-US" sz="2267" b="1"/>
              <a:t>홍영빈 </a:t>
            </a:r>
            <a:r>
              <a:rPr lang="en-US" altLang="ko-KR" sz="2267" b="1"/>
              <a:t>/ </a:t>
            </a:r>
            <a:r>
              <a:rPr lang="ko-KR" altLang="en-US" sz="2267" b="1"/>
              <a:t>한국외국어대학교</a:t>
            </a:r>
            <a:endParaRPr lang="en-US" altLang="ko-KR" sz="2267" b="1"/>
          </a:p>
          <a:p>
            <a:r>
              <a:rPr lang="ko-KR" altLang="en-US" sz="2267" b="1"/>
              <a:t>박영준 </a:t>
            </a:r>
            <a:r>
              <a:rPr lang="en-US" altLang="ko-KR" sz="2267" b="1"/>
              <a:t>/ </a:t>
            </a:r>
            <a:r>
              <a:rPr lang="ko-KR" altLang="en-US" sz="2267" b="1"/>
              <a:t>한국외국어대학교</a:t>
            </a:r>
            <a:endParaRPr lang="en-US" altLang="ko-KR" sz="2267" b="1"/>
          </a:p>
          <a:p>
            <a:r>
              <a:rPr lang="ko-KR" altLang="en-US" sz="2267" b="1"/>
              <a:t>박영무 </a:t>
            </a:r>
            <a:r>
              <a:rPr lang="en-US" altLang="ko-KR" sz="2267" b="1"/>
              <a:t>/ </a:t>
            </a:r>
            <a:r>
              <a:rPr lang="ko-KR" altLang="en-US" sz="2267" b="1"/>
              <a:t>한국외국어대학교</a:t>
            </a:r>
            <a:endParaRPr lang="en-US" altLang="ko-KR" sz="2267" b="1"/>
          </a:p>
          <a:p>
            <a:r>
              <a:rPr lang="ko-KR" altLang="en-US" sz="2267" b="1"/>
              <a:t>조재현 </a:t>
            </a:r>
            <a:r>
              <a:rPr lang="en-US" altLang="ko-KR" sz="2267" b="1"/>
              <a:t>/ </a:t>
            </a:r>
            <a:r>
              <a:rPr lang="ko-KR" altLang="en-US" sz="2267" b="1"/>
              <a:t>한국외국어대학교 </a:t>
            </a:r>
            <a:endParaRPr lang="ko-KR" altLang="en-US" sz="2267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707886" y="6460233"/>
            <a:ext cx="2265365" cy="441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67" b="1"/>
              <a:t>문호 </a:t>
            </a:r>
            <a:r>
              <a:rPr lang="en-US" altLang="ko-KR" sz="2267" b="1"/>
              <a:t>/ </a:t>
            </a:r>
            <a:r>
              <a:rPr lang="ko-KR" altLang="en-US" sz="2267" b="1"/>
              <a:t>한전 </a:t>
            </a:r>
            <a:r>
              <a:rPr lang="en-US" altLang="ko-KR" sz="2267" b="1"/>
              <a:t> KDN</a:t>
            </a:r>
            <a:endParaRPr lang="ko-KR" altLang="en-US" sz="2267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800910" y="4531003"/>
            <a:ext cx="5107487" cy="301569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r>
              <a:rPr lang="ko-KR" altLang="en-US" sz="3022" dirty="0" err="1">
                <a:latin typeface="+mn-ea"/>
              </a:rPr>
              <a:t>팀사진</a:t>
            </a:r>
            <a:r>
              <a:rPr lang="ko-KR" altLang="en-US" sz="3022" dirty="0">
                <a:latin typeface="+mn-ea"/>
              </a:rPr>
              <a:t> </a:t>
            </a:r>
            <a:r>
              <a:rPr lang="en-US" altLang="ko-KR" sz="3022" dirty="0">
                <a:latin typeface="+mn-ea"/>
              </a:rPr>
              <a:t>1</a:t>
            </a:r>
            <a:r>
              <a:rPr lang="ko-KR" altLang="en-US" sz="3022" dirty="0">
                <a:latin typeface="+mn-ea"/>
              </a:rPr>
              <a:t>개 </a:t>
            </a:r>
            <a:endParaRPr lang="en-US" altLang="ko-KR" sz="3022" dirty="0">
              <a:latin typeface="+mn-ea"/>
            </a:endParaRPr>
          </a:p>
          <a:p>
            <a:r>
              <a:rPr lang="ko-KR" altLang="en-US" sz="3022" dirty="0">
                <a:latin typeface="+mn-ea"/>
              </a:rPr>
              <a:t>작품사진 </a:t>
            </a:r>
            <a:r>
              <a:rPr lang="en-US" altLang="ko-KR" sz="3022" dirty="0">
                <a:latin typeface="+mn-ea"/>
              </a:rPr>
              <a:t>1</a:t>
            </a:r>
            <a:r>
              <a:rPr lang="ko-KR" altLang="en-US" sz="3022" dirty="0">
                <a:latin typeface="+mn-ea"/>
              </a:rPr>
              <a:t>개</a:t>
            </a:r>
            <a:endParaRPr lang="en-US" altLang="ko-KR" sz="3022" dirty="0">
              <a:latin typeface="+mn-ea"/>
            </a:endParaRPr>
          </a:p>
          <a:p>
            <a:r>
              <a:rPr lang="en-US" altLang="ko-KR" sz="3022" dirty="0">
                <a:latin typeface="+mn-ea"/>
              </a:rPr>
              <a:t>* </a:t>
            </a:r>
            <a:r>
              <a:rPr lang="ko-KR" altLang="en-US" sz="3022" dirty="0">
                <a:latin typeface="+mn-ea"/>
              </a:rPr>
              <a:t>총 </a:t>
            </a:r>
            <a:r>
              <a:rPr lang="en-US" altLang="ko-KR" sz="3022" dirty="0">
                <a:latin typeface="+mn-ea"/>
              </a:rPr>
              <a:t>2</a:t>
            </a:r>
            <a:r>
              <a:rPr lang="ko-KR" altLang="en-US" sz="3022" dirty="0">
                <a:latin typeface="+mn-ea"/>
              </a:rPr>
              <a:t>개 </a:t>
            </a:r>
            <a:endParaRPr lang="en-US" altLang="ko-KR" sz="3022" dirty="0">
              <a:latin typeface="+mn-ea"/>
            </a:endParaRPr>
          </a:p>
          <a:p>
            <a:endParaRPr lang="en-US" altLang="ko-KR" sz="3022" dirty="0">
              <a:latin typeface="+mn-ea"/>
            </a:endParaRPr>
          </a:p>
          <a:p>
            <a:r>
              <a:rPr lang="en-US" altLang="ko-KR" sz="3454" dirty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3454" dirty="0">
                <a:solidFill>
                  <a:srgbClr val="0070C0"/>
                </a:solidFill>
                <a:latin typeface="+mn-ea"/>
              </a:rPr>
              <a:t>사진원본파일은 메일에 </a:t>
            </a:r>
            <a:endParaRPr lang="en-US" altLang="ko-KR" sz="3454" dirty="0">
              <a:solidFill>
                <a:srgbClr val="0070C0"/>
              </a:solidFill>
              <a:latin typeface="+mn-ea"/>
            </a:endParaRPr>
          </a:p>
          <a:p>
            <a:r>
              <a:rPr lang="ko-KR" altLang="en-US" sz="3454" dirty="0">
                <a:solidFill>
                  <a:srgbClr val="0070C0"/>
                </a:solidFill>
                <a:latin typeface="+mn-ea"/>
              </a:rPr>
              <a:t> 첨부하여 보내주세요</a:t>
            </a:r>
            <a:r>
              <a:rPr lang="en-US" altLang="ko-KR" sz="3454" dirty="0">
                <a:solidFill>
                  <a:srgbClr val="0070C0"/>
                </a:solidFill>
                <a:latin typeface="+mn-ea"/>
              </a:rPr>
              <a:t>.</a:t>
            </a:r>
            <a:endParaRPr lang="ko-KR" altLang="en-US" sz="3454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2266" y="12474128"/>
            <a:ext cx="2648483" cy="5573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r>
              <a:rPr lang="ko-KR" altLang="en-US" sz="3022" b="1" dirty="0">
                <a:solidFill>
                  <a:srgbClr val="E94025"/>
                </a:solidFill>
                <a:latin typeface="+mn-ea"/>
              </a:rPr>
              <a:t>작품의 특장점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32269" y="16336303"/>
            <a:ext cx="5248553" cy="5573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r>
              <a:rPr lang="ko-KR" altLang="en-US" sz="3022" b="1">
                <a:solidFill>
                  <a:srgbClr val="E94025"/>
                </a:solidFill>
                <a:latin typeface="+mn-ea"/>
              </a:rPr>
              <a:t>작품의 기대효과 및 </a:t>
            </a:r>
            <a:r>
              <a:rPr lang="ko-KR" altLang="en-US" sz="3022" b="1" dirty="0" err="1">
                <a:solidFill>
                  <a:srgbClr val="E94025"/>
                </a:solidFill>
                <a:latin typeface="+mn-ea"/>
              </a:rPr>
              <a:t>활용분야</a:t>
            </a:r>
            <a:endParaRPr lang="ko-KR" altLang="en-US" sz="3022" b="1" dirty="0">
              <a:solidFill>
                <a:srgbClr val="E94025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32269" y="9298641"/>
            <a:ext cx="11921691" cy="30165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marL="370118" indent="-370118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90"/>
              <a:t>드론을 이용하여 여름철 해충으로 인한 불편 및 피해를 최소화하고자 제작</a:t>
            </a:r>
            <a:r>
              <a:rPr lang="en-US" altLang="ko-KR" sz="2590"/>
              <a:t>.</a:t>
            </a:r>
            <a:r>
              <a:rPr lang="ko-KR" altLang="en-US" sz="2590"/>
              <a:t> </a:t>
            </a:r>
            <a:endParaRPr lang="en-US" altLang="ko-KR" sz="2590"/>
          </a:p>
          <a:p>
            <a:pPr marL="370118" indent="-370118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90"/>
              <a:t>환경에 안 좋은 기존 해충 방제약 대신 친환경 기피제를 사용하여 환경 오염을 예방하고자 함</a:t>
            </a:r>
            <a:r>
              <a:rPr lang="en-US" altLang="ko-KR" sz="2590"/>
              <a:t>.</a:t>
            </a:r>
          </a:p>
          <a:p>
            <a:pPr marL="370118" indent="-370118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90"/>
              <a:t>딥러닝 기술인 </a:t>
            </a:r>
            <a:r>
              <a:rPr lang="en-US" altLang="ko-KR" sz="2590"/>
              <a:t>YOLO </a:t>
            </a:r>
            <a:r>
              <a:rPr lang="ko-KR" altLang="en-US" sz="2590"/>
              <a:t>및 </a:t>
            </a:r>
            <a:r>
              <a:rPr lang="en-US" altLang="ko-KR" sz="2590"/>
              <a:t>LIDAR </a:t>
            </a:r>
            <a:r>
              <a:rPr lang="ko-KR" altLang="en-US" sz="2590"/>
              <a:t>센서</a:t>
            </a:r>
            <a:r>
              <a:rPr lang="en-US" altLang="ko-KR" sz="2590"/>
              <a:t>, APP,</a:t>
            </a:r>
            <a:r>
              <a:rPr lang="ko-KR" altLang="en-US" sz="2590"/>
              <a:t> </a:t>
            </a:r>
            <a:r>
              <a:rPr lang="en-US" altLang="ko-KR" sz="2590"/>
              <a:t>GPS </a:t>
            </a:r>
            <a:r>
              <a:rPr lang="ko-KR" altLang="en-US" sz="2590"/>
              <a:t>묘듈 등 기술들과 드론을 이용하여 </a:t>
            </a:r>
            <a:r>
              <a:rPr lang="en-US" altLang="ko-KR" sz="2590"/>
              <a:t>4</a:t>
            </a:r>
            <a:r>
              <a:rPr lang="ko-KR" altLang="en-US" sz="2590"/>
              <a:t>차 산업혁명에 걸맞는 서비스를 제공</a:t>
            </a:r>
            <a:r>
              <a:rPr lang="en-US" altLang="ko-KR" sz="259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32269" y="13069286"/>
            <a:ext cx="11921691" cy="30165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marL="370118" indent="-370118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90"/>
              <a:t>딥러닝 기술인 </a:t>
            </a:r>
            <a:r>
              <a:rPr lang="en-US" altLang="ko-KR" sz="2590"/>
              <a:t>YOLO</a:t>
            </a:r>
            <a:r>
              <a:rPr lang="ko-KR" altLang="en-US" sz="2590"/>
              <a:t>를 이용하여 실시간으로 사람을 인식</a:t>
            </a:r>
            <a:r>
              <a:rPr lang="en-US" altLang="ko-KR" sz="2590"/>
              <a:t> </a:t>
            </a:r>
            <a:r>
              <a:rPr lang="ko-KR" altLang="en-US" sz="2590"/>
              <a:t>및 기피제 분사 제어</a:t>
            </a:r>
            <a:r>
              <a:rPr lang="en-US" altLang="ko-KR" sz="2590"/>
              <a:t>.</a:t>
            </a:r>
            <a:r>
              <a:rPr lang="ko-KR" altLang="en-US" sz="2590"/>
              <a:t> </a:t>
            </a:r>
            <a:endParaRPr lang="en-US" altLang="ko-KR" sz="2590"/>
          </a:p>
          <a:p>
            <a:pPr marL="370118" indent="-370118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90"/>
              <a:t>GPS </a:t>
            </a:r>
            <a:r>
              <a:rPr lang="ko-KR" altLang="en-US" sz="2590"/>
              <a:t>묘듈을 이용한 좌표기반 자율주행 기능으로 편의성 증대</a:t>
            </a:r>
            <a:r>
              <a:rPr lang="en-US" altLang="ko-KR" sz="2590"/>
              <a:t>.</a:t>
            </a:r>
          </a:p>
          <a:p>
            <a:pPr marL="370118" indent="-370118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90"/>
              <a:t>스마트폰 </a:t>
            </a:r>
            <a:r>
              <a:rPr lang="en-US" altLang="ko-KR" sz="2590"/>
              <a:t>APP</a:t>
            </a:r>
            <a:r>
              <a:rPr lang="ko-KR" altLang="en-US" sz="2590"/>
              <a:t>을 이용한 실시간 스트리밍</a:t>
            </a:r>
            <a:r>
              <a:rPr lang="en-US" altLang="ko-KR" sz="2590"/>
              <a:t>, </a:t>
            </a:r>
            <a:r>
              <a:rPr lang="ko-KR" altLang="en-US" sz="2590"/>
              <a:t>장애물 감지 경고 메시지 알림 기능</a:t>
            </a:r>
            <a:r>
              <a:rPr lang="en-US" altLang="ko-KR" sz="2590"/>
              <a:t>.</a:t>
            </a:r>
          </a:p>
          <a:p>
            <a:pPr marL="370118" indent="-370118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90"/>
              <a:t>LIDAR </a:t>
            </a:r>
            <a:r>
              <a:rPr lang="ko-KR" altLang="en-US" sz="2590"/>
              <a:t>센서와 서보 모터를 이용한 드론 전방 </a:t>
            </a:r>
            <a:r>
              <a:rPr lang="en-US" altLang="ko-KR" sz="2590"/>
              <a:t>45</a:t>
            </a:r>
            <a:r>
              <a:rPr lang="en-US" altLang="ko-KR" sz="259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ko-KR" altLang="en-US" sz="2590"/>
              <a:t> 장애물 감지</a:t>
            </a:r>
            <a:r>
              <a:rPr lang="en-US" altLang="ko-KR" sz="2590"/>
              <a:t>.</a:t>
            </a:r>
          </a:p>
          <a:p>
            <a:pPr marL="370118" indent="-370118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90"/>
              <a:t>드론 무선 충전 패드를 이용하여 드론 무선 충전 가능</a:t>
            </a:r>
            <a:r>
              <a:rPr lang="en-US" altLang="ko-KR" sz="259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32269" y="16925499"/>
            <a:ext cx="11921691" cy="24187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marL="616861" indent="-61686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90"/>
              <a:t>해충 피해 방지에 드론을 이용함으로써 경제성 및 편의성 증대</a:t>
            </a:r>
            <a:r>
              <a:rPr lang="en-US" altLang="ko-KR" sz="2590"/>
              <a:t>.</a:t>
            </a:r>
          </a:p>
          <a:p>
            <a:pPr marL="616861" indent="-61686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90"/>
              <a:t>여름철 해충과 관련된 각종 전염병 예방에 효과적</a:t>
            </a:r>
            <a:r>
              <a:rPr lang="en-US" altLang="ko-KR" sz="2590"/>
              <a:t>.</a:t>
            </a:r>
            <a:endParaRPr lang="ko-KR" altLang="en-US" sz="2590"/>
          </a:p>
          <a:p>
            <a:pPr marL="616861" indent="-61686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90"/>
              <a:t>YOLO</a:t>
            </a:r>
            <a:r>
              <a:rPr lang="ko-KR" altLang="en-US" sz="2590"/>
              <a:t>를 이용한 영상 처리</a:t>
            </a:r>
            <a:r>
              <a:rPr lang="en-US" altLang="ko-KR" sz="2590"/>
              <a:t>, </a:t>
            </a:r>
            <a:r>
              <a:rPr lang="ko-KR" altLang="en-US" sz="2590"/>
              <a:t>드론 자율주행 등 다양한 기술로 광범위하게 활용</a:t>
            </a:r>
            <a:r>
              <a:rPr lang="en-US" altLang="ko-KR" sz="2590"/>
              <a:t>.</a:t>
            </a:r>
          </a:p>
          <a:p>
            <a:pPr marL="616861" indent="-61686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90"/>
              <a:t>스마트 시티에 접목하여 공원이나 여러 편의 시설에 적용 가능</a:t>
            </a:r>
            <a:r>
              <a:rPr lang="en-US" altLang="ko-KR" sz="2590"/>
              <a:t>.</a:t>
            </a:r>
            <a:endParaRPr lang="ko-KR" altLang="en-US" sz="2590"/>
          </a:p>
        </p:txBody>
      </p:sp>
      <p:sp>
        <p:nvSpPr>
          <p:cNvPr id="17" name="TextBox 16"/>
          <p:cNvSpPr txBox="1"/>
          <p:nvPr/>
        </p:nvSpPr>
        <p:spPr>
          <a:xfrm>
            <a:off x="3733080" y="4038651"/>
            <a:ext cx="3487877" cy="557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22" b="1"/>
              <a:t>HBB(Hufs Bug Block)</a:t>
            </a:r>
            <a:endParaRPr lang="ko-KR" altLang="en-US" sz="3022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D2D77A-D682-4B61-A547-D15053B10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51" y="-527530"/>
            <a:ext cx="398695" cy="20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97387" tIns="98694" rIns="197387" bIns="98694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1974"/>
          </a:p>
        </p:txBody>
      </p:sp>
      <p:pic>
        <p:nvPicPr>
          <p:cNvPr id="1025" name="_x235350456" descr="EMB000022c81eda">
            <a:extLst>
              <a:ext uri="{FF2B5EF4-FFF2-40B4-BE49-F238E27FC236}">
                <a16:creationId xmlns:a16="http://schemas.microsoft.com/office/drawing/2014/main" id="{326B4407-C5AD-4247-A32D-F8FC9912F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473" y="4118372"/>
            <a:ext cx="5045487" cy="378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4F78C4-EDCD-496B-B966-FADD800A1969}"/>
              </a:ext>
            </a:extLst>
          </p:cNvPr>
          <p:cNvSpPr txBox="1"/>
          <p:nvPr/>
        </p:nvSpPr>
        <p:spPr>
          <a:xfrm>
            <a:off x="6614160" y="2067867"/>
            <a:ext cx="7751766" cy="1553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498">
                <a:solidFill>
                  <a:schemeClr val="bg1"/>
                </a:solidFill>
              </a:rPr>
              <a:t>Smart Delivery</a:t>
            </a:r>
            <a:endParaRPr lang="ko-KR" altLang="en-US" sz="9498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624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69284B5-ECCD-466E-BC09-F289BFD981F4}"/>
              </a:ext>
            </a:extLst>
          </p:cNvPr>
          <p:cNvGrpSpPr/>
          <p:nvPr/>
        </p:nvGrpSpPr>
        <p:grpSpPr>
          <a:xfrm>
            <a:off x="146842" y="-128622"/>
            <a:ext cx="14825666" cy="21512247"/>
            <a:chOff x="146842" y="0"/>
            <a:chExt cx="14825666" cy="21512247"/>
          </a:xfrm>
        </p:grpSpPr>
        <p:grpSp>
          <p:nvGrpSpPr>
            <p:cNvPr id="176" name="Group 4">
              <a:extLst>
                <a:ext uri="{FF2B5EF4-FFF2-40B4-BE49-F238E27FC236}">
                  <a16:creationId xmlns:a16="http://schemas.microsoft.com/office/drawing/2014/main" id="{4B678978-92F1-4CEE-88CE-D82AF01647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6842" y="0"/>
              <a:ext cx="14825666" cy="21512247"/>
              <a:chOff x="86" y="-62"/>
              <a:chExt cx="9339" cy="13551"/>
            </a:xfrm>
          </p:grpSpPr>
          <p:sp>
            <p:nvSpPr>
              <p:cNvPr id="177" name="AutoShape 3">
                <a:extLst>
                  <a:ext uri="{FF2B5EF4-FFF2-40B4-BE49-F238E27FC236}">
                    <a16:creationId xmlns:a16="http://schemas.microsoft.com/office/drawing/2014/main" id="{B7B5437D-3AB5-4315-86A9-29145F2D7719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86" y="-62"/>
                <a:ext cx="9339" cy="13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pic>
            <p:nvPicPr>
              <p:cNvPr id="178" name="Picture 5">
                <a:extLst>
                  <a:ext uri="{FF2B5EF4-FFF2-40B4-BE49-F238E27FC236}">
                    <a16:creationId xmlns:a16="http://schemas.microsoft.com/office/drawing/2014/main" id="{3521F04E-830E-4B1F-B976-661152E2DD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" y="0"/>
                <a:ext cx="9040" cy="134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9" name="Freeform 31">
                <a:extLst>
                  <a:ext uri="{FF2B5EF4-FFF2-40B4-BE49-F238E27FC236}">
                    <a16:creationId xmlns:a16="http://schemas.microsoft.com/office/drawing/2014/main" id="{4240B945-1A79-489E-BC96-FC821E240B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8" y="7219"/>
                <a:ext cx="2333" cy="2697"/>
              </a:xfrm>
              <a:custGeom>
                <a:avLst/>
                <a:gdLst>
                  <a:gd name="T0" fmla="*/ 2333 w 2333"/>
                  <a:gd name="T1" fmla="*/ 2022 h 2697"/>
                  <a:gd name="T2" fmla="*/ 2333 w 2333"/>
                  <a:gd name="T3" fmla="*/ 675 h 2697"/>
                  <a:gd name="T4" fmla="*/ 1166 w 2333"/>
                  <a:gd name="T5" fmla="*/ 0 h 2697"/>
                  <a:gd name="T6" fmla="*/ 0 w 2333"/>
                  <a:gd name="T7" fmla="*/ 675 h 2697"/>
                  <a:gd name="T8" fmla="*/ 0 w 2333"/>
                  <a:gd name="T9" fmla="*/ 2022 h 2697"/>
                  <a:gd name="T10" fmla="*/ 1166 w 2333"/>
                  <a:gd name="T11" fmla="*/ 2697 h 2697"/>
                  <a:gd name="T12" fmla="*/ 2333 w 2333"/>
                  <a:gd name="T13" fmla="*/ 2022 h 2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33" h="2697">
                    <a:moveTo>
                      <a:pt x="2333" y="2022"/>
                    </a:moveTo>
                    <a:lnTo>
                      <a:pt x="2333" y="675"/>
                    </a:lnTo>
                    <a:lnTo>
                      <a:pt x="1166" y="0"/>
                    </a:lnTo>
                    <a:lnTo>
                      <a:pt x="0" y="675"/>
                    </a:lnTo>
                    <a:lnTo>
                      <a:pt x="0" y="2022"/>
                    </a:lnTo>
                    <a:lnTo>
                      <a:pt x="1166" y="2697"/>
                    </a:lnTo>
                    <a:lnTo>
                      <a:pt x="2333" y="2022"/>
                    </a:lnTo>
                    <a:close/>
                  </a:path>
                </a:pathLst>
              </a:custGeom>
              <a:noFill/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0" name="Freeform 32">
                <a:extLst>
                  <a:ext uri="{FF2B5EF4-FFF2-40B4-BE49-F238E27FC236}">
                    <a16:creationId xmlns:a16="http://schemas.microsoft.com/office/drawing/2014/main" id="{C3CEE196-2957-43F6-B2B7-823FE763EB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2" y="7219"/>
                <a:ext cx="2336" cy="2697"/>
              </a:xfrm>
              <a:custGeom>
                <a:avLst/>
                <a:gdLst>
                  <a:gd name="T0" fmla="*/ 2336 w 2336"/>
                  <a:gd name="T1" fmla="*/ 2022 h 2697"/>
                  <a:gd name="T2" fmla="*/ 2336 w 2336"/>
                  <a:gd name="T3" fmla="*/ 675 h 2697"/>
                  <a:gd name="T4" fmla="*/ 1167 w 2336"/>
                  <a:gd name="T5" fmla="*/ 0 h 2697"/>
                  <a:gd name="T6" fmla="*/ 0 w 2336"/>
                  <a:gd name="T7" fmla="*/ 675 h 2697"/>
                  <a:gd name="T8" fmla="*/ 0 w 2336"/>
                  <a:gd name="T9" fmla="*/ 2022 h 2697"/>
                  <a:gd name="T10" fmla="*/ 1167 w 2336"/>
                  <a:gd name="T11" fmla="*/ 2697 h 2697"/>
                  <a:gd name="T12" fmla="*/ 2336 w 2336"/>
                  <a:gd name="T13" fmla="*/ 2022 h 2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36" h="2697">
                    <a:moveTo>
                      <a:pt x="2336" y="2022"/>
                    </a:moveTo>
                    <a:lnTo>
                      <a:pt x="2336" y="675"/>
                    </a:lnTo>
                    <a:lnTo>
                      <a:pt x="1167" y="0"/>
                    </a:lnTo>
                    <a:lnTo>
                      <a:pt x="0" y="675"/>
                    </a:lnTo>
                    <a:lnTo>
                      <a:pt x="0" y="2022"/>
                    </a:lnTo>
                    <a:lnTo>
                      <a:pt x="1167" y="2697"/>
                    </a:lnTo>
                    <a:lnTo>
                      <a:pt x="2336" y="2022"/>
                    </a:lnTo>
                    <a:close/>
                  </a:path>
                </a:pathLst>
              </a:custGeom>
              <a:noFill/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1" name="Freeform 34">
                <a:extLst>
                  <a:ext uri="{FF2B5EF4-FFF2-40B4-BE49-F238E27FC236}">
                    <a16:creationId xmlns:a16="http://schemas.microsoft.com/office/drawing/2014/main" id="{6A6242EC-7CAF-4535-B3A2-BD57D775E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4" y="9243"/>
                <a:ext cx="2335" cy="2696"/>
              </a:xfrm>
              <a:custGeom>
                <a:avLst/>
                <a:gdLst>
                  <a:gd name="T0" fmla="*/ 2335 w 2335"/>
                  <a:gd name="T1" fmla="*/ 2022 h 2696"/>
                  <a:gd name="T2" fmla="*/ 2335 w 2335"/>
                  <a:gd name="T3" fmla="*/ 674 h 2696"/>
                  <a:gd name="T4" fmla="*/ 1167 w 2335"/>
                  <a:gd name="T5" fmla="*/ 0 h 2696"/>
                  <a:gd name="T6" fmla="*/ 0 w 2335"/>
                  <a:gd name="T7" fmla="*/ 674 h 2696"/>
                  <a:gd name="T8" fmla="*/ 0 w 2335"/>
                  <a:gd name="T9" fmla="*/ 2022 h 2696"/>
                  <a:gd name="T10" fmla="*/ 1167 w 2335"/>
                  <a:gd name="T11" fmla="*/ 2696 h 2696"/>
                  <a:gd name="T12" fmla="*/ 2335 w 2335"/>
                  <a:gd name="T13" fmla="*/ 2022 h 2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35" h="2696">
                    <a:moveTo>
                      <a:pt x="2335" y="2022"/>
                    </a:moveTo>
                    <a:lnTo>
                      <a:pt x="2335" y="674"/>
                    </a:lnTo>
                    <a:lnTo>
                      <a:pt x="1167" y="0"/>
                    </a:lnTo>
                    <a:lnTo>
                      <a:pt x="0" y="674"/>
                    </a:lnTo>
                    <a:lnTo>
                      <a:pt x="0" y="2022"/>
                    </a:lnTo>
                    <a:lnTo>
                      <a:pt x="1167" y="2696"/>
                    </a:lnTo>
                    <a:lnTo>
                      <a:pt x="2335" y="2022"/>
                    </a:lnTo>
                    <a:close/>
                  </a:path>
                </a:pathLst>
              </a:custGeom>
              <a:noFill/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2" name="Freeform 35">
                <a:extLst>
                  <a:ext uri="{FF2B5EF4-FFF2-40B4-BE49-F238E27FC236}">
                    <a16:creationId xmlns:a16="http://schemas.microsoft.com/office/drawing/2014/main" id="{2B8E0703-37CB-4B46-AFBA-D92F7A08D2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9" y="9243"/>
                <a:ext cx="2335" cy="2696"/>
              </a:xfrm>
              <a:custGeom>
                <a:avLst/>
                <a:gdLst>
                  <a:gd name="T0" fmla="*/ 2335 w 2335"/>
                  <a:gd name="T1" fmla="*/ 2022 h 2696"/>
                  <a:gd name="T2" fmla="*/ 2335 w 2335"/>
                  <a:gd name="T3" fmla="*/ 674 h 2696"/>
                  <a:gd name="T4" fmla="*/ 1169 w 2335"/>
                  <a:gd name="T5" fmla="*/ 0 h 2696"/>
                  <a:gd name="T6" fmla="*/ 0 w 2335"/>
                  <a:gd name="T7" fmla="*/ 674 h 2696"/>
                  <a:gd name="T8" fmla="*/ 0 w 2335"/>
                  <a:gd name="T9" fmla="*/ 2022 h 2696"/>
                  <a:gd name="T10" fmla="*/ 1169 w 2335"/>
                  <a:gd name="T11" fmla="*/ 2696 h 2696"/>
                  <a:gd name="T12" fmla="*/ 2335 w 2335"/>
                  <a:gd name="T13" fmla="*/ 2022 h 2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35" h="2696">
                    <a:moveTo>
                      <a:pt x="2335" y="2022"/>
                    </a:moveTo>
                    <a:lnTo>
                      <a:pt x="2335" y="674"/>
                    </a:lnTo>
                    <a:lnTo>
                      <a:pt x="1169" y="0"/>
                    </a:lnTo>
                    <a:lnTo>
                      <a:pt x="0" y="674"/>
                    </a:lnTo>
                    <a:lnTo>
                      <a:pt x="0" y="2022"/>
                    </a:lnTo>
                    <a:lnTo>
                      <a:pt x="1169" y="2696"/>
                    </a:lnTo>
                    <a:lnTo>
                      <a:pt x="2335" y="2022"/>
                    </a:lnTo>
                    <a:close/>
                  </a:path>
                </a:pathLst>
              </a:custGeom>
              <a:noFill/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3" name="Freeform 36">
                <a:extLst>
                  <a:ext uri="{FF2B5EF4-FFF2-40B4-BE49-F238E27FC236}">
                    <a16:creationId xmlns:a16="http://schemas.microsoft.com/office/drawing/2014/main" id="{7B5A7116-CB34-4887-BFF0-CD57B8EE8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" y="9243"/>
                <a:ext cx="2333" cy="2696"/>
              </a:xfrm>
              <a:custGeom>
                <a:avLst/>
                <a:gdLst>
                  <a:gd name="T0" fmla="*/ 2333 w 2333"/>
                  <a:gd name="T1" fmla="*/ 2022 h 2696"/>
                  <a:gd name="T2" fmla="*/ 2333 w 2333"/>
                  <a:gd name="T3" fmla="*/ 674 h 2696"/>
                  <a:gd name="T4" fmla="*/ 1166 w 2333"/>
                  <a:gd name="T5" fmla="*/ 0 h 2696"/>
                  <a:gd name="T6" fmla="*/ 0 w 2333"/>
                  <a:gd name="T7" fmla="*/ 674 h 2696"/>
                  <a:gd name="T8" fmla="*/ 0 w 2333"/>
                  <a:gd name="T9" fmla="*/ 2022 h 2696"/>
                  <a:gd name="T10" fmla="*/ 1166 w 2333"/>
                  <a:gd name="T11" fmla="*/ 2696 h 2696"/>
                  <a:gd name="T12" fmla="*/ 2333 w 2333"/>
                  <a:gd name="T13" fmla="*/ 2022 h 2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33" h="2696">
                    <a:moveTo>
                      <a:pt x="2333" y="2022"/>
                    </a:moveTo>
                    <a:lnTo>
                      <a:pt x="2333" y="674"/>
                    </a:lnTo>
                    <a:lnTo>
                      <a:pt x="1166" y="0"/>
                    </a:lnTo>
                    <a:lnTo>
                      <a:pt x="0" y="674"/>
                    </a:lnTo>
                    <a:lnTo>
                      <a:pt x="0" y="2022"/>
                    </a:lnTo>
                    <a:lnTo>
                      <a:pt x="1166" y="2696"/>
                    </a:lnTo>
                    <a:lnTo>
                      <a:pt x="2333" y="2022"/>
                    </a:lnTo>
                    <a:close/>
                  </a:path>
                </a:pathLst>
              </a:custGeom>
              <a:noFill/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1" name="Freeform 65">
                <a:extLst>
                  <a:ext uri="{FF2B5EF4-FFF2-40B4-BE49-F238E27FC236}">
                    <a16:creationId xmlns:a16="http://schemas.microsoft.com/office/drawing/2014/main" id="{0DBD3B68-D627-4EA0-B2C9-871D611CC1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" y="2486"/>
                <a:ext cx="7867" cy="2560"/>
              </a:xfrm>
              <a:custGeom>
                <a:avLst/>
                <a:gdLst>
                  <a:gd name="T0" fmla="*/ 5926 w 5926"/>
                  <a:gd name="T1" fmla="*/ 1860 h 1928"/>
                  <a:gd name="T2" fmla="*/ 5858 w 5926"/>
                  <a:gd name="T3" fmla="*/ 1928 h 1928"/>
                  <a:gd name="T4" fmla="*/ 68 w 5926"/>
                  <a:gd name="T5" fmla="*/ 1928 h 1928"/>
                  <a:gd name="T6" fmla="*/ 0 w 5926"/>
                  <a:gd name="T7" fmla="*/ 1860 h 1928"/>
                  <a:gd name="T8" fmla="*/ 0 w 5926"/>
                  <a:gd name="T9" fmla="*/ 68 h 1928"/>
                  <a:gd name="T10" fmla="*/ 68 w 5926"/>
                  <a:gd name="T11" fmla="*/ 0 h 1928"/>
                  <a:gd name="T12" fmla="*/ 5858 w 5926"/>
                  <a:gd name="T13" fmla="*/ 0 h 1928"/>
                  <a:gd name="T14" fmla="*/ 5926 w 5926"/>
                  <a:gd name="T15" fmla="*/ 68 h 1928"/>
                  <a:gd name="T16" fmla="*/ 5926 w 5926"/>
                  <a:gd name="T17" fmla="*/ 1860 h 1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26" h="1928">
                    <a:moveTo>
                      <a:pt x="5926" y="1860"/>
                    </a:moveTo>
                    <a:cubicBezTo>
                      <a:pt x="5926" y="1897"/>
                      <a:pt x="5895" y="1928"/>
                      <a:pt x="5858" y="1928"/>
                    </a:cubicBezTo>
                    <a:cubicBezTo>
                      <a:pt x="68" y="1928"/>
                      <a:pt x="68" y="1928"/>
                      <a:pt x="68" y="1928"/>
                    </a:cubicBezTo>
                    <a:cubicBezTo>
                      <a:pt x="30" y="1928"/>
                      <a:pt x="0" y="1897"/>
                      <a:pt x="0" y="1860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30"/>
                      <a:pt x="30" y="0"/>
                      <a:pt x="68" y="0"/>
                    </a:cubicBezTo>
                    <a:cubicBezTo>
                      <a:pt x="5858" y="0"/>
                      <a:pt x="5858" y="0"/>
                      <a:pt x="5858" y="0"/>
                    </a:cubicBezTo>
                    <a:cubicBezTo>
                      <a:pt x="5895" y="0"/>
                      <a:pt x="5926" y="30"/>
                      <a:pt x="5926" y="68"/>
                    </a:cubicBezTo>
                    <a:lnTo>
                      <a:pt x="5926" y="18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2" name="Freeform 66">
                <a:extLst>
                  <a:ext uri="{FF2B5EF4-FFF2-40B4-BE49-F238E27FC236}">
                    <a16:creationId xmlns:a16="http://schemas.microsoft.com/office/drawing/2014/main" id="{0C1E879B-4437-47B2-A013-ECC7BE70B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" y="5263"/>
                <a:ext cx="7867" cy="7260"/>
              </a:xfrm>
              <a:custGeom>
                <a:avLst/>
                <a:gdLst>
                  <a:gd name="T0" fmla="*/ 5858 w 5926"/>
                  <a:gd name="T1" fmla="*/ 0 h 5468"/>
                  <a:gd name="T2" fmla="*/ 68 w 5926"/>
                  <a:gd name="T3" fmla="*/ 0 h 5468"/>
                  <a:gd name="T4" fmla="*/ 0 w 5926"/>
                  <a:gd name="T5" fmla="*/ 68 h 5468"/>
                  <a:gd name="T6" fmla="*/ 0 w 5926"/>
                  <a:gd name="T7" fmla="*/ 5400 h 5468"/>
                  <a:gd name="T8" fmla="*/ 68 w 5926"/>
                  <a:gd name="T9" fmla="*/ 5468 h 5468"/>
                  <a:gd name="T10" fmla="*/ 5858 w 5926"/>
                  <a:gd name="T11" fmla="*/ 5468 h 5468"/>
                  <a:gd name="T12" fmla="*/ 5926 w 5926"/>
                  <a:gd name="T13" fmla="*/ 5400 h 5468"/>
                  <a:gd name="T14" fmla="*/ 5926 w 5926"/>
                  <a:gd name="T15" fmla="*/ 68 h 5468"/>
                  <a:gd name="T16" fmla="*/ 5858 w 5926"/>
                  <a:gd name="T17" fmla="*/ 0 h 5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26" h="5468">
                    <a:moveTo>
                      <a:pt x="5858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1"/>
                      <a:pt x="0" y="68"/>
                    </a:cubicBezTo>
                    <a:cubicBezTo>
                      <a:pt x="0" y="5400"/>
                      <a:pt x="0" y="5400"/>
                      <a:pt x="0" y="5400"/>
                    </a:cubicBezTo>
                    <a:cubicBezTo>
                      <a:pt x="0" y="5437"/>
                      <a:pt x="30" y="5468"/>
                      <a:pt x="68" y="5468"/>
                    </a:cubicBezTo>
                    <a:cubicBezTo>
                      <a:pt x="5858" y="5468"/>
                      <a:pt x="5858" y="5468"/>
                      <a:pt x="5858" y="5468"/>
                    </a:cubicBezTo>
                    <a:cubicBezTo>
                      <a:pt x="5895" y="5468"/>
                      <a:pt x="5926" y="5437"/>
                      <a:pt x="5926" y="5400"/>
                    </a:cubicBezTo>
                    <a:cubicBezTo>
                      <a:pt x="5926" y="68"/>
                      <a:pt x="5926" y="68"/>
                      <a:pt x="5926" y="68"/>
                    </a:cubicBezTo>
                    <a:cubicBezTo>
                      <a:pt x="5926" y="31"/>
                      <a:pt x="5895" y="0"/>
                      <a:pt x="58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7" name="Freeform 75">
                <a:extLst>
                  <a:ext uri="{FF2B5EF4-FFF2-40B4-BE49-F238E27FC236}">
                    <a16:creationId xmlns:a16="http://schemas.microsoft.com/office/drawing/2014/main" id="{9217BBB7-14BB-44B9-BC47-BC0850EFC2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0" y="2693"/>
                <a:ext cx="368" cy="474"/>
              </a:xfrm>
              <a:custGeom>
                <a:avLst/>
                <a:gdLst>
                  <a:gd name="T0" fmla="*/ 0 w 277"/>
                  <a:gd name="T1" fmla="*/ 14 h 357"/>
                  <a:gd name="T2" fmla="*/ 173 w 277"/>
                  <a:gd name="T3" fmla="*/ 14 h 357"/>
                  <a:gd name="T4" fmla="*/ 182 w 277"/>
                  <a:gd name="T5" fmla="*/ 26 h 357"/>
                  <a:gd name="T6" fmla="*/ 166 w 277"/>
                  <a:gd name="T7" fmla="*/ 50 h 357"/>
                  <a:gd name="T8" fmla="*/ 45 w 277"/>
                  <a:gd name="T9" fmla="*/ 50 h 357"/>
                  <a:gd name="T10" fmla="*/ 45 w 277"/>
                  <a:gd name="T11" fmla="*/ 84 h 357"/>
                  <a:gd name="T12" fmla="*/ 165 w 277"/>
                  <a:gd name="T13" fmla="*/ 84 h 357"/>
                  <a:gd name="T14" fmla="*/ 174 w 277"/>
                  <a:gd name="T15" fmla="*/ 95 h 357"/>
                  <a:gd name="T16" fmla="*/ 157 w 277"/>
                  <a:gd name="T17" fmla="*/ 119 h 357"/>
                  <a:gd name="T18" fmla="*/ 45 w 277"/>
                  <a:gd name="T19" fmla="*/ 119 h 357"/>
                  <a:gd name="T20" fmla="*/ 45 w 277"/>
                  <a:gd name="T21" fmla="*/ 145 h 357"/>
                  <a:gd name="T22" fmla="*/ 54 w 277"/>
                  <a:gd name="T23" fmla="*/ 154 h 357"/>
                  <a:gd name="T24" fmla="*/ 192 w 277"/>
                  <a:gd name="T25" fmla="*/ 154 h 357"/>
                  <a:gd name="T26" fmla="*/ 201 w 277"/>
                  <a:gd name="T27" fmla="*/ 166 h 357"/>
                  <a:gd name="T28" fmla="*/ 185 w 277"/>
                  <a:gd name="T29" fmla="*/ 190 h 357"/>
                  <a:gd name="T30" fmla="*/ 38 w 277"/>
                  <a:gd name="T31" fmla="*/ 190 h 357"/>
                  <a:gd name="T32" fmla="*/ 0 w 277"/>
                  <a:gd name="T33" fmla="*/ 153 h 357"/>
                  <a:gd name="T34" fmla="*/ 0 w 277"/>
                  <a:gd name="T35" fmla="*/ 14 h 357"/>
                  <a:gd name="T36" fmla="*/ 277 w 277"/>
                  <a:gd name="T37" fmla="*/ 294 h 357"/>
                  <a:gd name="T38" fmla="*/ 245 w 277"/>
                  <a:gd name="T39" fmla="*/ 357 h 357"/>
                  <a:gd name="T40" fmla="*/ 84 w 277"/>
                  <a:gd name="T41" fmla="*/ 357 h 357"/>
                  <a:gd name="T42" fmla="*/ 46 w 277"/>
                  <a:gd name="T43" fmla="*/ 320 h 357"/>
                  <a:gd name="T44" fmla="*/ 46 w 277"/>
                  <a:gd name="T45" fmla="*/ 220 h 357"/>
                  <a:gd name="T46" fmla="*/ 258 w 277"/>
                  <a:gd name="T47" fmla="*/ 220 h 357"/>
                  <a:gd name="T48" fmla="*/ 277 w 277"/>
                  <a:gd name="T49" fmla="*/ 239 h 357"/>
                  <a:gd name="T50" fmla="*/ 277 w 277"/>
                  <a:gd name="T51" fmla="*/ 294 h 357"/>
                  <a:gd name="T52" fmla="*/ 222 w 277"/>
                  <a:gd name="T53" fmla="*/ 320 h 357"/>
                  <a:gd name="T54" fmla="*/ 232 w 277"/>
                  <a:gd name="T55" fmla="*/ 300 h 357"/>
                  <a:gd name="T56" fmla="*/ 232 w 277"/>
                  <a:gd name="T57" fmla="*/ 257 h 357"/>
                  <a:gd name="T58" fmla="*/ 91 w 277"/>
                  <a:gd name="T59" fmla="*/ 257 h 357"/>
                  <a:gd name="T60" fmla="*/ 91 w 277"/>
                  <a:gd name="T61" fmla="*/ 308 h 357"/>
                  <a:gd name="T62" fmla="*/ 103 w 277"/>
                  <a:gd name="T63" fmla="*/ 320 h 357"/>
                  <a:gd name="T64" fmla="*/ 222 w 277"/>
                  <a:gd name="T65" fmla="*/ 320 h 357"/>
                  <a:gd name="T66" fmla="*/ 277 w 277"/>
                  <a:gd name="T67" fmla="*/ 157 h 357"/>
                  <a:gd name="T68" fmla="*/ 251 w 277"/>
                  <a:gd name="T69" fmla="*/ 203 h 357"/>
                  <a:gd name="T70" fmla="*/ 244 w 277"/>
                  <a:gd name="T71" fmla="*/ 203 h 357"/>
                  <a:gd name="T72" fmla="*/ 232 w 277"/>
                  <a:gd name="T73" fmla="*/ 191 h 357"/>
                  <a:gd name="T74" fmla="*/ 232 w 277"/>
                  <a:gd name="T75" fmla="*/ 0 h 357"/>
                  <a:gd name="T76" fmla="*/ 277 w 277"/>
                  <a:gd name="T77" fmla="*/ 0 h 357"/>
                  <a:gd name="T78" fmla="*/ 277 w 277"/>
                  <a:gd name="T79" fmla="*/ 157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77" h="357">
                    <a:moveTo>
                      <a:pt x="0" y="14"/>
                    </a:moveTo>
                    <a:cubicBezTo>
                      <a:pt x="173" y="14"/>
                      <a:pt x="173" y="14"/>
                      <a:pt x="173" y="14"/>
                    </a:cubicBezTo>
                    <a:cubicBezTo>
                      <a:pt x="179" y="14"/>
                      <a:pt x="182" y="18"/>
                      <a:pt x="182" y="26"/>
                    </a:cubicBezTo>
                    <a:cubicBezTo>
                      <a:pt x="182" y="42"/>
                      <a:pt x="177" y="50"/>
                      <a:pt x="166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5" y="84"/>
                      <a:pt x="45" y="84"/>
                      <a:pt x="45" y="84"/>
                    </a:cubicBezTo>
                    <a:cubicBezTo>
                      <a:pt x="165" y="84"/>
                      <a:pt x="165" y="84"/>
                      <a:pt x="165" y="84"/>
                    </a:cubicBezTo>
                    <a:cubicBezTo>
                      <a:pt x="171" y="84"/>
                      <a:pt x="174" y="88"/>
                      <a:pt x="174" y="95"/>
                    </a:cubicBezTo>
                    <a:cubicBezTo>
                      <a:pt x="174" y="111"/>
                      <a:pt x="168" y="119"/>
                      <a:pt x="157" y="119"/>
                    </a:cubicBezTo>
                    <a:cubicBezTo>
                      <a:pt x="45" y="119"/>
                      <a:pt x="45" y="119"/>
                      <a:pt x="45" y="119"/>
                    </a:cubicBezTo>
                    <a:cubicBezTo>
                      <a:pt x="45" y="145"/>
                      <a:pt x="45" y="145"/>
                      <a:pt x="45" y="145"/>
                    </a:cubicBezTo>
                    <a:cubicBezTo>
                      <a:pt x="45" y="151"/>
                      <a:pt x="48" y="154"/>
                      <a:pt x="54" y="154"/>
                    </a:cubicBezTo>
                    <a:cubicBezTo>
                      <a:pt x="192" y="154"/>
                      <a:pt x="192" y="154"/>
                      <a:pt x="192" y="154"/>
                    </a:cubicBezTo>
                    <a:cubicBezTo>
                      <a:pt x="198" y="154"/>
                      <a:pt x="201" y="158"/>
                      <a:pt x="201" y="166"/>
                    </a:cubicBezTo>
                    <a:cubicBezTo>
                      <a:pt x="201" y="182"/>
                      <a:pt x="196" y="190"/>
                      <a:pt x="185" y="190"/>
                    </a:cubicBezTo>
                    <a:cubicBezTo>
                      <a:pt x="38" y="190"/>
                      <a:pt x="38" y="190"/>
                      <a:pt x="38" y="190"/>
                    </a:cubicBezTo>
                    <a:cubicBezTo>
                      <a:pt x="13" y="190"/>
                      <a:pt x="0" y="178"/>
                      <a:pt x="0" y="153"/>
                    </a:cubicBezTo>
                    <a:lnTo>
                      <a:pt x="0" y="14"/>
                    </a:lnTo>
                    <a:close/>
                    <a:moveTo>
                      <a:pt x="277" y="294"/>
                    </a:moveTo>
                    <a:cubicBezTo>
                      <a:pt x="277" y="336"/>
                      <a:pt x="266" y="357"/>
                      <a:pt x="245" y="357"/>
                    </a:cubicBezTo>
                    <a:cubicBezTo>
                      <a:pt x="84" y="357"/>
                      <a:pt x="84" y="357"/>
                      <a:pt x="84" y="357"/>
                    </a:cubicBezTo>
                    <a:cubicBezTo>
                      <a:pt x="59" y="357"/>
                      <a:pt x="46" y="345"/>
                      <a:pt x="46" y="320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258" y="220"/>
                      <a:pt x="258" y="220"/>
                      <a:pt x="258" y="220"/>
                    </a:cubicBezTo>
                    <a:cubicBezTo>
                      <a:pt x="271" y="220"/>
                      <a:pt x="277" y="226"/>
                      <a:pt x="277" y="239"/>
                    </a:cubicBezTo>
                    <a:lnTo>
                      <a:pt x="277" y="294"/>
                    </a:lnTo>
                    <a:close/>
                    <a:moveTo>
                      <a:pt x="222" y="320"/>
                    </a:moveTo>
                    <a:cubicBezTo>
                      <a:pt x="229" y="320"/>
                      <a:pt x="232" y="313"/>
                      <a:pt x="232" y="300"/>
                    </a:cubicBezTo>
                    <a:cubicBezTo>
                      <a:pt x="232" y="257"/>
                      <a:pt x="232" y="257"/>
                      <a:pt x="232" y="257"/>
                    </a:cubicBezTo>
                    <a:cubicBezTo>
                      <a:pt x="91" y="257"/>
                      <a:pt x="91" y="257"/>
                      <a:pt x="91" y="257"/>
                    </a:cubicBezTo>
                    <a:cubicBezTo>
                      <a:pt x="91" y="308"/>
                      <a:pt x="91" y="308"/>
                      <a:pt x="91" y="308"/>
                    </a:cubicBezTo>
                    <a:cubicBezTo>
                      <a:pt x="91" y="316"/>
                      <a:pt x="95" y="320"/>
                      <a:pt x="103" y="320"/>
                    </a:cubicBezTo>
                    <a:lnTo>
                      <a:pt x="222" y="320"/>
                    </a:lnTo>
                    <a:close/>
                    <a:moveTo>
                      <a:pt x="277" y="157"/>
                    </a:moveTo>
                    <a:cubicBezTo>
                      <a:pt x="277" y="187"/>
                      <a:pt x="268" y="203"/>
                      <a:pt x="251" y="203"/>
                    </a:cubicBezTo>
                    <a:cubicBezTo>
                      <a:pt x="244" y="203"/>
                      <a:pt x="244" y="203"/>
                      <a:pt x="244" y="203"/>
                    </a:cubicBezTo>
                    <a:cubicBezTo>
                      <a:pt x="236" y="203"/>
                      <a:pt x="232" y="199"/>
                      <a:pt x="232" y="191"/>
                    </a:cubicBezTo>
                    <a:cubicBezTo>
                      <a:pt x="232" y="0"/>
                      <a:pt x="232" y="0"/>
                      <a:pt x="232" y="0"/>
                    </a:cubicBezTo>
                    <a:cubicBezTo>
                      <a:pt x="277" y="0"/>
                      <a:pt x="277" y="0"/>
                      <a:pt x="277" y="0"/>
                    </a:cubicBezTo>
                    <a:lnTo>
                      <a:pt x="277" y="15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8" name="Freeform 76">
                <a:extLst>
                  <a:ext uri="{FF2B5EF4-FFF2-40B4-BE49-F238E27FC236}">
                    <a16:creationId xmlns:a16="http://schemas.microsoft.com/office/drawing/2014/main" id="{98336602-1604-41AD-92E6-86D074E3A2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06" y="2694"/>
                <a:ext cx="376" cy="486"/>
              </a:xfrm>
              <a:custGeom>
                <a:avLst/>
                <a:gdLst>
                  <a:gd name="T0" fmla="*/ 167 w 283"/>
                  <a:gd name="T1" fmla="*/ 145 h 366"/>
                  <a:gd name="T2" fmla="*/ 146 w 283"/>
                  <a:gd name="T3" fmla="*/ 176 h 366"/>
                  <a:gd name="T4" fmla="*/ 47 w 283"/>
                  <a:gd name="T5" fmla="*/ 179 h 366"/>
                  <a:gd name="T6" fmla="*/ 0 w 283"/>
                  <a:gd name="T7" fmla="*/ 142 h 366"/>
                  <a:gd name="T8" fmla="*/ 151 w 283"/>
                  <a:gd name="T9" fmla="*/ 14 h 366"/>
                  <a:gd name="T10" fmla="*/ 170 w 283"/>
                  <a:gd name="T11" fmla="*/ 106 h 366"/>
                  <a:gd name="T12" fmla="*/ 125 w 283"/>
                  <a:gd name="T13" fmla="*/ 122 h 366"/>
                  <a:gd name="T14" fmla="*/ 46 w 283"/>
                  <a:gd name="T15" fmla="*/ 51 h 366"/>
                  <a:gd name="T16" fmla="*/ 58 w 283"/>
                  <a:gd name="T17" fmla="*/ 142 h 366"/>
                  <a:gd name="T18" fmla="*/ 165 w 283"/>
                  <a:gd name="T19" fmla="*/ 204 h 366"/>
                  <a:gd name="T20" fmla="*/ 250 w 283"/>
                  <a:gd name="T21" fmla="*/ 228 h 366"/>
                  <a:gd name="T22" fmla="*/ 281 w 283"/>
                  <a:gd name="T23" fmla="*/ 285 h 366"/>
                  <a:gd name="T24" fmla="*/ 250 w 283"/>
                  <a:gd name="T25" fmla="*/ 342 h 366"/>
                  <a:gd name="T26" fmla="*/ 165 w 283"/>
                  <a:gd name="T27" fmla="*/ 366 h 366"/>
                  <a:gd name="T28" fmla="*/ 80 w 283"/>
                  <a:gd name="T29" fmla="*/ 342 h 366"/>
                  <a:gd name="T30" fmla="*/ 48 w 283"/>
                  <a:gd name="T31" fmla="*/ 285 h 366"/>
                  <a:gd name="T32" fmla="*/ 80 w 283"/>
                  <a:gd name="T33" fmla="*/ 228 h 366"/>
                  <a:gd name="T34" fmla="*/ 165 w 283"/>
                  <a:gd name="T35" fmla="*/ 204 h 366"/>
                  <a:gd name="T36" fmla="*/ 193 w 283"/>
                  <a:gd name="T37" fmla="*/ 326 h 366"/>
                  <a:gd name="T38" fmla="*/ 231 w 283"/>
                  <a:gd name="T39" fmla="*/ 302 h 366"/>
                  <a:gd name="T40" fmla="*/ 231 w 283"/>
                  <a:gd name="T41" fmla="*/ 268 h 366"/>
                  <a:gd name="T42" fmla="*/ 193 w 283"/>
                  <a:gd name="T43" fmla="*/ 244 h 366"/>
                  <a:gd name="T44" fmla="*/ 136 w 283"/>
                  <a:gd name="T45" fmla="*/ 244 h 366"/>
                  <a:gd name="T46" fmla="*/ 98 w 283"/>
                  <a:gd name="T47" fmla="*/ 268 h 366"/>
                  <a:gd name="T48" fmla="*/ 98 w 283"/>
                  <a:gd name="T49" fmla="*/ 302 h 366"/>
                  <a:gd name="T50" fmla="*/ 136 w 283"/>
                  <a:gd name="T51" fmla="*/ 326 h 366"/>
                  <a:gd name="T52" fmla="*/ 187 w 283"/>
                  <a:gd name="T53" fmla="*/ 112 h 366"/>
                  <a:gd name="T54" fmla="*/ 238 w 283"/>
                  <a:gd name="T55" fmla="*/ 75 h 366"/>
                  <a:gd name="T56" fmla="*/ 187 w 283"/>
                  <a:gd name="T57" fmla="*/ 38 h 366"/>
                  <a:gd name="T58" fmla="*/ 238 w 283"/>
                  <a:gd name="T59" fmla="*/ 0 h 366"/>
                  <a:gd name="T60" fmla="*/ 283 w 283"/>
                  <a:gd name="T61" fmla="*/ 156 h 366"/>
                  <a:gd name="T62" fmla="*/ 255 w 283"/>
                  <a:gd name="T63" fmla="*/ 207 h 366"/>
                  <a:gd name="T64" fmla="*/ 238 w 283"/>
                  <a:gd name="T65" fmla="*/ 196 h 366"/>
                  <a:gd name="T66" fmla="*/ 187 w 283"/>
                  <a:gd name="T67" fmla="*/ 149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3" h="366">
                    <a:moveTo>
                      <a:pt x="170" y="106"/>
                    </a:moveTo>
                    <a:cubicBezTo>
                      <a:pt x="170" y="122"/>
                      <a:pt x="169" y="135"/>
                      <a:pt x="167" y="145"/>
                    </a:cubicBezTo>
                    <a:cubicBezTo>
                      <a:pt x="165" y="154"/>
                      <a:pt x="162" y="161"/>
                      <a:pt x="159" y="166"/>
                    </a:cubicBezTo>
                    <a:cubicBezTo>
                      <a:pt x="155" y="171"/>
                      <a:pt x="151" y="175"/>
                      <a:pt x="146" y="176"/>
                    </a:cubicBezTo>
                    <a:cubicBezTo>
                      <a:pt x="141" y="178"/>
                      <a:pt x="135" y="179"/>
                      <a:pt x="130" y="179"/>
                    </a:cubicBezTo>
                    <a:cubicBezTo>
                      <a:pt x="47" y="179"/>
                      <a:pt x="47" y="179"/>
                      <a:pt x="47" y="179"/>
                    </a:cubicBezTo>
                    <a:cubicBezTo>
                      <a:pt x="32" y="179"/>
                      <a:pt x="20" y="176"/>
                      <a:pt x="12" y="171"/>
                    </a:cubicBezTo>
                    <a:cubicBezTo>
                      <a:pt x="4" y="165"/>
                      <a:pt x="0" y="156"/>
                      <a:pt x="0" y="14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51" y="14"/>
                      <a:pt x="151" y="14"/>
                      <a:pt x="151" y="14"/>
                    </a:cubicBezTo>
                    <a:cubicBezTo>
                      <a:pt x="164" y="14"/>
                      <a:pt x="170" y="20"/>
                      <a:pt x="170" y="32"/>
                    </a:cubicBezTo>
                    <a:lnTo>
                      <a:pt x="170" y="106"/>
                    </a:lnTo>
                    <a:close/>
                    <a:moveTo>
                      <a:pt x="115" y="142"/>
                    </a:moveTo>
                    <a:cubicBezTo>
                      <a:pt x="121" y="142"/>
                      <a:pt x="125" y="135"/>
                      <a:pt x="125" y="122"/>
                    </a:cubicBezTo>
                    <a:cubicBezTo>
                      <a:pt x="125" y="51"/>
                      <a:pt x="125" y="51"/>
                      <a:pt x="125" y="51"/>
                    </a:cubicBezTo>
                    <a:cubicBezTo>
                      <a:pt x="46" y="51"/>
                      <a:pt x="46" y="51"/>
                      <a:pt x="46" y="51"/>
                    </a:cubicBezTo>
                    <a:cubicBezTo>
                      <a:pt x="46" y="130"/>
                      <a:pt x="46" y="130"/>
                      <a:pt x="46" y="130"/>
                    </a:cubicBezTo>
                    <a:cubicBezTo>
                      <a:pt x="46" y="138"/>
                      <a:pt x="50" y="142"/>
                      <a:pt x="58" y="142"/>
                    </a:cubicBezTo>
                    <a:lnTo>
                      <a:pt x="115" y="142"/>
                    </a:lnTo>
                    <a:close/>
                    <a:moveTo>
                      <a:pt x="165" y="204"/>
                    </a:moveTo>
                    <a:cubicBezTo>
                      <a:pt x="183" y="204"/>
                      <a:pt x="199" y="206"/>
                      <a:pt x="214" y="210"/>
                    </a:cubicBezTo>
                    <a:cubicBezTo>
                      <a:pt x="228" y="215"/>
                      <a:pt x="240" y="220"/>
                      <a:pt x="250" y="228"/>
                    </a:cubicBezTo>
                    <a:cubicBezTo>
                      <a:pt x="260" y="235"/>
                      <a:pt x="268" y="244"/>
                      <a:pt x="273" y="254"/>
                    </a:cubicBezTo>
                    <a:cubicBezTo>
                      <a:pt x="278" y="263"/>
                      <a:pt x="281" y="274"/>
                      <a:pt x="281" y="285"/>
                    </a:cubicBezTo>
                    <a:cubicBezTo>
                      <a:pt x="281" y="296"/>
                      <a:pt x="278" y="306"/>
                      <a:pt x="273" y="316"/>
                    </a:cubicBezTo>
                    <a:cubicBezTo>
                      <a:pt x="268" y="326"/>
                      <a:pt x="260" y="335"/>
                      <a:pt x="250" y="342"/>
                    </a:cubicBezTo>
                    <a:cubicBezTo>
                      <a:pt x="240" y="349"/>
                      <a:pt x="228" y="355"/>
                      <a:pt x="214" y="360"/>
                    </a:cubicBezTo>
                    <a:cubicBezTo>
                      <a:pt x="199" y="364"/>
                      <a:pt x="183" y="366"/>
                      <a:pt x="165" y="366"/>
                    </a:cubicBezTo>
                    <a:cubicBezTo>
                      <a:pt x="147" y="366"/>
                      <a:pt x="131" y="364"/>
                      <a:pt x="116" y="360"/>
                    </a:cubicBezTo>
                    <a:cubicBezTo>
                      <a:pt x="102" y="355"/>
                      <a:pt x="89" y="349"/>
                      <a:pt x="80" y="342"/>
                    </a:cubicBezTo>
                    <a:cubicBezTo>
                      <a:pt x="70" y="335"/>
                      <a:pt x="62" y="326"/>
                      <a:pt x="57" y="316"/>
                    </a:cubicBezTo>
                    <a:cubicBezTo>
                      <a:pt x="51" y="306"/>
                      <a:pt x="48" y="296"/>
                      <a:pt x="48" y="285"/>
                    </a:cubicBezTo>
                    <a:cubicBezTo>
                      <a:pt x="48" y="274"/>
                      <a:pt x="51" y="263"/>
                      <a:pt x="57" y="254"/>
                    </a:cubicBezTo>
                    <a:cubicBezTo>
                      <a:pt x="62" y="244"/>
                      <a:pt x="70" y="235"/>
                      <a:pt x="80" y="228"/>
                    </a:cubicBezTo>
                    <a:cubicBezTo>
                      <a:pt x="89" y="220"/>
                      <a:pt x="102" y="215"/>
                      <a:pt x="116" y="210"/>
                    </a:cubicBezTo>
                    <a:cubicBezTo>
                      <a:pt x="131" y="206"/>
                      <a:pt x="147" y="204"/>
                      <a:pt x="165" y="204"/>
                    </a:cubicBezTo>
                    <a:close/>
                    <a:moveTo>
                      <a:pt x="165" y="329"/>
                    </a:moveTo>
                    <a:cubicBezTo>
                      <a:pt x="175" y="329"/>
                      <a:pt x="184" y="328"/>
                      <a:pt x="193" y="326"/>
                    </a:cubicBezTo>
                    <a:cubicBezTo>
                      <a:pt x="202" y="323"/>
                      <a:pt x="209" y="320"/>
                      <a:pt x="216" y="316"/>
                    </a:cubicBezTo>
                    <a:cubicBezTo>
                      <a:pt x="222" y="312"/>
                      <a:pt x="227" y="307"/>
                      <a:pt x="231" y="302"/>
                    </a:cubicBezTo>
                    <a:cubicBezTo>
                      <a:pt x="235" y="296"/>
                      <a:pt x="237" y="291"/>
                      <a:pt x="237" y="285"/>
                    </a:cubicBezTo>
                    <a:cubicBezTo>
                      <a:pt x="237" y="279"/>
                      <a:pt x="235" y="273"/>
                      <a:pt x="231" y="268"/>
                    </a:cubicBezTo>
                    <a:cubicBezTo>
                      <a:pt x="227" y="262"/>
                      <a:pt x="222" y="257"/>
                      <a:pt x="216" y="253"/>
                    </a:cubicBezTo>
                    <a:cubicBezTo>
                      <a:pt x="209" y="249"/>
                      <a:pt x="202" y="246"/>
                      <a:pt x="193" y="244"/>
                    </a:cubicBezTo>
                    <a:cubicBezTo>
                      <a:pt x="184" y="242"/>
                      <a:pt x="175" y="241"/>
                      <a:pt x="165" y="241"/>
                    </a:cubicBezTo>
                    <a:cubicBezTo>
                      <a:pt x="155" y="241"/>
                      <a:pt x="145" y="242"/>
                      <a:pt x="136" y="244"/>
                    </a:cubicBezTo>
                    <a:cubicBezTo>
                      <a:pt x="127" y="246"/>
                      <a:pt x="119" y="249"/>
                      <a:pt x="113" y="253"/>
                    </a:cubicBezTo>
                    <a:cubicBezTo>
                      <a:pt x="107" y="257"/>
                      <a:pt x="102" y="262"/>
                      <a:pt x="98" y="268"/>
                    </a:cubicBezTo>
                    <a:cubicBezTo>
                      <a:pt x="95" y="273"/>
                      <a:pt x="93" y="279"/>
                      <a:pt x="93" y="285"/>
                    </a:cubicBezTo>
                    <a:cubicBezTo>
                      <a:pt x="93" y="291"/>
                      <a:pt x="95" y="296"/>
                      <a:pt x="98" y="302"/>
                    </a:cubicBezTo>
                    <a:cubicBezTo>
                      <a:pt x="102" y="307"/>
                      <a:pt x="107" y="312"/>
                      <a:pt x="113" y="316"/>
                    </a:cubicBezTo>
                    <a:cubicBezTo>
                      <a:pt x="119" y="320"/>
                      <a:pt x="127" y="323"/>
                      <a:pt x="136" y="326"/>
                    </a:cubicBezTo>
                    <a:cubicBezTo>
                      <a:pt x="145" y="328"/>
                      <a:pt x="155" y="329"/>
                      <a:pt x="165" y="329"/>
                    </a:cubicBezTo>
                    <a:close/>
                    <a:moveTo>
                      <a:pt x="187" y="112"/>
                    </a:moveTo>
                    <a:cubicBezTo>
                      <a:pt x="238" y="112"/>
                      <a:pt x="238" y="112"/>
                      <a:pt x="238" y="112"/>
                    </a:cubicBezTo>
                    <a:cubicBezTo>
                      <a:pt x="238" y="75"/>
                      <a:pt x="238" y="75"/>
                      <a:pt x="238" y="75"/>
                    </a:cubicBezTo>
                    <a:cubicBezTo>
                      <a:pt x="187" y="75"/>
                      <a:pt x="187" y="75"/>
                      <a:pt x="187" y="75"/>
                    </a:cubicBezTo>
                    <a:cubicBezTo>
                      <a:pt x="187" y="38"/>
                      <a:pt x="187" y="38"/>
                      <a:pt x="187" y="38"/>
                    </a:cubicBezTo>
                    <a:cubicBezTo>
                      <a:pt x="238" y="38"/>
                      <a:pt x="238" y="38"/>
                      <a:pt x="238" y="38"/>
                    </a:cubicBezTo>
                    <a:cubicBezTo>
                      <a:pt x="238" y="0"/>
                      <a:pt x="238" y="0"/>
                      <a:pt x="238" y="0"/>
                    </a:cubicBezTo>
                    <a:cubicBezTo>
                      <a:pt x="283" y="0"/>
                      <a:pt x="283" y="0"/>
                      <a:pt x="283" y="0"/>
                    </a:cubicBezTo>
                    <a:cubicBezTo>
                      <a:pt x="283" y="156"/>
                      <a:pt x="283" y="156"/>
                      <a:pt x="283" y="156"/>
                    </a:cubicBezTo>
                    <a:cubicBezTo>
                      <a:pt x="283" y="175"/>
                      <a:pt x="281" y="189"/>
                      <a:pt x="276" y="196"/>
                    </a:cubicBezTo>
                    <a:cubicBezTo>
                      <a:pt x="272" y="204"/>
                      <a:pt x="265" y="207"/>
                      <a:pt x="255" y="207"/>
                    </a:cubicBezTo>
                    <a:cubicBezTo>
                      <a:pt x="250" y="207"/>
                      <a:pt x="250" y="207"/>
                      <a:pt x="250" y="207"/>
                    </a:cubicBezTo>
                    <a:cubicBezTo>
                      <a:pt x="242" y="207"/>
                      <a:pt x="238" y="204"/>
                      <a:pt x="238" y="196"/>
                    </a:cubicBezTo>
                    <a:cubicBezTo>
                      <a:pt x="238" y="149"/>
                      <a:pt x="238" y="149"/>
                      <a:pt x="238" y="149"/>
                    </a:cubicBezTo>
                    <a:cubicBezTo>
                      <a:pt x="187" y="149"/>
                      <a:pt x="187" y="149"/>
                      <a:pt x="187" y="149"/>
                    </a:cubicBezTo>
                    <a:lnTo>
                      <a:pt x="187" y="1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9" name="Freeform 78">
                <a:extLst>
                  <a:ext uri="{FF2B5EF4-FFF2-40B4-BE49-F238E27FC236}">
                    <a16:creationId xmlns:a16="http://schemas.microsoft.com/office/drawing/2014/main" id="{C6972C19-5A5F-445D-98E0-3CD5837CED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93" y="3436"/>
                <a:ext cx="170" cy="186"/>
              </a:xfrm>
              <a:custGeom>
                <a:avLst/>
                <a:gdLst>
                  <a:gd name="T0" fmla="*/ 101 w 170"/>
                  <a:gd name="T1" fmla="*/ 44 h 186"/>
                  <a:gd name="T2" fmla="*/ 101 w 170"/>
                  <a:gd name="T3" fmla="*/ 3 h 186"/>
                  <a:gd name="T4" fmla="*/ 125 w 170"/>
                  <a:gd name="T5" fmla="*/ 3 h 186"/>
                  <a:gd name="T6" fmla="*/ 125 w 170"/>
                  <a:gd name="T7" fmla="*/ 136 h 186"/>
                  <a:gd name="T8" fmla="*/ 101 w 170"/>
                  <a:gd name="T9" fmla="*/ 136 h 186"/>
                  <a:gd name="T10" fmla="*/ 101 w 170"/>
                  <a:gd name="T11" fmla="*/ 67 h 186"/>
                  <a:gd name="T12" fmla="*/ 78 w 170"/>
                  <a:gd name="T13" fmla="*/ 67 h 186"/>
                  <a:gd name="T14" fmla="*/ 78 w 170"/>
                  <a:gd name="T15" fmla="*/ 105 h 186"/>
                  <a:gd name="T16" fmla="*/ 0 w 170"/>
                  <a:gd name="T17" fmla="*/ 105 h 186"/>
                  <a:gd name="T18" fmla="*/ 0 w 170"/>
                  <a:gd name="T19" fmla="*/ 11 h 186"/>
                  <a:gd name="T20" fmla="*/ 78 w 170"/>
                  <a:gd name="T21" fmla="*/ 11 h 186"/>
                  <a:gd name="T22" fmla="*/ 78 w 170"/>
                  <a:gd name="T23" fmla="*/ 44 h 186"/>
                  <a:gd name="T24" fmla="*/ 101 w 170"/>
                  <a:gd name="T25" fmla="*/ 44 h 186"/>
                  <a:gd name="T26" fmla="*/ 53 w 170"/>
                  <a:gd name="T27" fmla="*/ 32 h 186"/>
                  <a:gd name="T28" fmla="*/ 25 w 170"/>
                  <a:gd name="T29" fmla="*/ 32 h 186"/>
                  <a:gd name="T30" fmla="*/ 25 w 170"/>
                  <a:gd name="T31" fmla="*/ 84 h 186"/>
                  <a:gd name="T32" fmla="*/ 53 w 170"/>
                  <a:gd name="T33" fmla="*/ 84 h 186"/>
                  <a:gd name="T34" fmla="*/ 53 w 170"/>
                  <a:gd name="T35" fmla="*/ 32 h 186"/>
                  <a:gd name="T36" fmla="*/ 25 w 170"/>
                  <a:gd name="T37" fmla="*/ 186 h 186"/>
                  <a:gd name="T38" fmla="*/ 25 w 170"/>
                  <a:gd name="T39" fmla="*/ 126 h 186"/>
                  <a:gd name="T40" fmla="*/ 50 w 170"/>
                  <a:gd name="T41" fmla="*/ 126 h 186"/>
                  <a:gd name="T42" fmla="*/ 50 w 170"/>
                  <a:gd name="T43" fmla="*/ 165 h 186"/>
                  <a:gd name="T44" fmla="*/ 170 w 170"/>
                  <a:gd name="T45" fmla="*/ 165 h 186"/>
                  <a:gd name="T46" fmla="*/ 170 w 170"/>
                  <a:gd name="T47" fmla="*/ 186 h 186"/>
                  <a:gd name="T48" fmla="*/ 25 w 170"/>
                  <a:gd name="T49" fmla="*/ 186 h 186"/>
                  <a:gd name="T50" fmla="*/ 142 w 170"/>
                  <a:gd name="T51" fmla="*/ 140 h 186"/>
                  <a:gd name="T52" fmla="*/ 142 w 170"/>
                  <a:gd name="T53" fmla="*/ 0 h 186"/>
                  <a:gd name="T54" fmla="*/ 166 w 170"/>
                  <a:gd name="T55" fmla="*/ 0 h 186"/>
                  <a:gd name="T56" fmla="*/ 166 w 170"/>
                  <a:gd name="T57" fmla="*/ 140 h 186"/>
                  <a:gd name="T58" fmla="*/ 142 w 170"/>
                  <a:gd name="T59" fmla="*/ 14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0" h="186">
                    <a:moveTo>
                      <a:pt x="101" y="44"/>
                    </a:moveTo>
                    <a:lnTo>
                      <a:pt x="101" y="3"/>
                    </a:lnTo>
                    <a:lnTo>
                      <a:pt x="125" y="3"/>
                    </a:lnTo>
                    <a:lnTo>
                      <a:pt x="125" y="136"/>
                    </a:lnTo>
                    <a:lnTo>
                      <a:pt x="101" y="136"/>
                    </a:lnTo>
                    <a:lnTo>
                      <a:pt x="101" y="67"/>
                    </a:lnTo>
                    <a:lnTo>
                      <a:pt x="78" y="67"/>
                    </a:lnTo>
                    <a:lnTo>
                      <a:pt x="78" y="105"/>
                    </a:lnTo>
                    <a:lnTo>
                      <a:pt x="0" y="105"/>
                    </a:lnTo>
                    <a:lnTo>
                      <a:pt x="0" y="11"/>
                    </a:lnTo>
                    <a:lnTo>
                      <a:pt x="78" y="11"/>
                    </a:lnTo>
                    <a:lnTo>
                      <a:pt x="78" y="44"/>
                    </a:lnTo>
                    <a:lnTo>
                      <a:pt x="101" y="44"/>
                    </a:lnTo>
                    <a:close/>
                    <a:moveTo>
                      <a:pt x="53" y="32"/>
                    </a:moveTo>
                    <a:lnTo>
                      <a:pt x="25" y="32"/>
                    </a:lnTo>
                    <a:lnTo>
                      <a:pt x="25" y="84"/>
                    </a:lnTo>
                    <a:lnTo>
                      <a:pt x="53" y="84"/>
                    </a:lnTo>
                    <a:lnTo>
                      <a:pt x="53" y="32"/>
                    </a:lnTo>
                    <a:close/>
                    <a:moveTo>
                      <a:pt x="25" y="186"/>
                    </a:moveTo>
                    <a:lnTo>
                      <a:pt x="25" y="126"/>
                    </a:lnTo>
                    <a:lnTo>
                      <a:pt x="50" y="126"/>
                    </a:lnTo>
                    <a:lnTo>
                      <a:pt x="50" y="165"/>
                    </a:lnTo>
                    <a:lnTo>
                      <a:pt x="170" y="165"/>
                    </a:lnTo>
                    <a:lnTo>
                      <a:pt x="170" y="186"/>
                    </a:lnTo>
                    <a:lnTo>
                      <a:pt x="25" y="186"/>
                    </a:lnTo>
                    <a:close/>
                    <a:moveTo>
                      <a:pt x="142" y="140"/>
                    </a:moveTo>
                    <a:lnTo>
                      <a:pt x="142" y="0"/>
                    </a:lnTo>
                    <a:lnTo>
                      <a:pt x="166" y="0"/>
                    </a:lnTo>
                    <a:lnTo>
                      <a:pt x="166" y="140"/>
                    </a:lnTo>
                    <a:lnTo>
                      <a:pt x="142" y="1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0" name="Freeform 79">
                <a:extLst>
                  <a:ext uri="{FF2B5EF4-FFF2-40B4-BE49-F238E27FC236}">
                    <a16:creationId xmlns:a16="http://schemas.microsoft.com/office/drawing/2014/main" id="{B5E35CF8-44DB-42D1-879B-730252A3C7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76" y="3436"/>
                <a:ext cx="155" cy="190"/>
              </a:xfrm>
              <a:custGeom>
                <a:avLst/>
                <a:gdLst>
                  <a:gd name="T0" fmla="*/ 70 w 117"/>
                  <a:gd name="T1" fmla="*/ 112 h 143"/>
                  <a:gd name="T2" fmla="*/ 54 w 117"/>
                  <a:gd name="T3" fmla="*/ 113 h 143"/>
                  <a:gd name="T4" fmla="*/ 21 w 117"/>
                  <a:gd name="T5" fmla="*/ 114 h 143"/>
                  <a:gd name="T6" fmla="*/ 0 w 117"/>
                  <a:gd name="T7" fmla="*/ 114 h 143"/>
                  <a:gd name="T8" fmla="*/ 0 w 117"/>
                  <a:gd name="T9" fmla="*/ 14 h 143"/>
                  <a:gd name="T10" fmla="*/ 71 w 117"/>
                  <a:gd name="T11" fmla="*/ 14 h 143"/>
                  <a:gd name="T12" fmla="*/ 71 w 117"/>
                  <a:gd name="T13" fmla="*/ 31 h 143"/>
                  <a:gd name="T14" fmla="*/ 19 w 117"/>
                  <a:gd name="T15" fmla="*/ 31 h 143"/>
                  <a:gd name="T16" fmla="*/ 19 w 117"/>
                  <a:gd name="T17" fmla="*/ 54 h 143"/>
                  <a:gd name="T18" fmla="*/ 69 w 117"/>
                  <a:gd name="T19" fmla="*/ 54 h 143"/>
                  <a:gd name="T20" fmla="*/ 69 w 117"/>
                  <a:gd name="T21" fmla="*/ 71 h 143"/>
                  <a:gd name="T22" fmla="*/ 19 w 117"/>
                  <a:gd name="T23" fmla="*/ 71 h 143"/>
                  <a:gd name="T24" fmla="*/ 19 w 117"/>
                  <a:gd name="T25" fmla="*/ 97 h 143"/>
                  <a:gd name="T26" fmla="*/ 30 w 117"/>
                  <a:gd name="T27" fmla="*/ 97 h 143"/>
                  <a:gd name="T28" fmla="*/ 52 w 117"/>
                  <a:gd name="T29" fmla="*/ 96 h 143"/>
                  <a:gd name="T30" fmla="*/ 70 w 117"/>
                  <a:gd name="T31" fmla="*/ 95 h 143"/>
                  <a:gd name="T32" fmla="*/ 85 w 117"/>
                  <a:gd name="T33" fmla="*/ 94 h 143"/>
                  <a:gd name="T34" fmla="*/ 85 w 117"/>
                  <a:gd name="T35" fmla="*/ 110 h 143"/>
                  <a:gd name="T36" fmla="*/ 70 w 117"/>
                  <a:gd name="T37" fmla="*/ 112 h 143"/>
                  <a:gd name="T38" fmla="*/ 98 w 117"/>
                  <a:gd name="T39" fmla="*/ 143 h 143"/>
                  <a:gd name="T40" fmla="*/ 98 w 117"/>
                  <a:gd name="T41" fmla="*/ 0 h 143"/>
                  <a:gd name="T42" fmla="*/ 117 w 117"/>
                  <a:gd name="T43" fmla="*/ 0 h 143"/>
                  <a:gd name="T44" fmla="*/ 117 w 117"/>
                  <a:gd name="T45" fmla="*/ 143 h 143"/>
                  <a:gd name="T46" fmla="*/ 98 w 117"/>
                  <a:gd name="T47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43">
                    <a:moveTo>
                      <a:pt x="70" y="112"/>
                    </a:moveTo>
                    <a:cubicBezTo>
                      <a:pt x="65" y="112"/>
                      <a:pt x="60" y="113"/>
                      <a:pt x="54" y="113"/>
                    </a:cubicBezTo>
                    <a:cubicBezTo>
                      <a:pt x="45" y="114"/>
                      <a:pt x="34" y="114"/>
                      <a:pt x="21" y="114"/>
                    </a:cubicBezTo>
                    <a:cubicBezTo>
                      <a:pt x="8" y="114"/>
                      <a:pt x="1" y="114"/>
                      <a:pt x="0" y="1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31"/>
                      <a:pt x="71" y="31"/>
                      <a:pt x="71" y="31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69" y="54"/>
                      <a:pt x="69" y="54"/>
                      <a:pt x="69" y="54"/>
                    </a:cubicBezTo>
                    <a:cubicBezTo>
                      <a:pt x="69" y="71"/>
                      <a:pt x="69" y="71"/>
                      <a:pt x="69" y="71"/>
                    </a:cubicBezTo>
                    <a:cubicBezTo>
                      <a:pt x="19" y="71"/>
                      <a:pt x="19" y="71"/>
                      <a:pt x="19" y="71"/>
                    </a:cubicBezTo>
                    <a:cubicBezTo>
                      <a:pt x="19" y="97"/>
                      <a:pt x="19" y="97"/>
                      <a:pt x="19" y="97"/>
                    </a:cubicBezTo>
                    <a:cubicBezTo>
                      <a:pt x="19" y="97"/>
                      <a:pt x="23" y="97"/>
                      <a:pt x="30" y="97"/>
                    </a:cubicBezTo>
                    <a:cubicBezTo>
                      <a:pt x="37" y="97"/>
                      <a:pt x="45" y="97"/>
                      <a:pt x="52" y="96"/>
                    </a:cubicBezTo>
                    <a:cubicBezTo>
                      <a:pt x="58" y="96"/>
                      <a:pt x="64" y="96"/>
                      <a:pt x="70" y="95"/>
                    </a:cubicBezTo>
                    <a:cubicBezTo>
                      <a:pt x="75" y="95"/>
                      <a:pt x="80" y="94"/>
                      <a:pt x="85" y="94"/>
                    </a:cubicBezTo>
                    <a:cubicBezTo>
                      <a:pt x="85" y="110"/>
                      <a:pt x="85" y="110"/>
                      <a:pt x="85" y="110"/>
                    </a:cubicBezTo>
                    <a:cubicBezTo>
                      <a:pt x="80" y="110"/>
                      <a:pt x="75" y="111"/>
                      <a:pt x="70" y="112"/>
                    </a:cubicBezTo>
                    <a:close/>
                    <a:moveTo>
                      <a:pt x="98" y="143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7" y="143"/>
                      <a:pt x="117" y="143"/>
                      <a:pt x="117" y="143"/>
                    </a:cubicBezTo>
                    <a:lnTo>
                      <a:pt x="98" y="1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1" name="Freeform 81">
                <a:extLst>
                  <a:ext uri="{FF2B5EF4-FFF2-40B4-BE49-F238E27FC236}">
                    <a16:creationId xmlns:a16="http://schemas.microsoft.com/office/drawing/2014/main" id="{6BDF5CDD-EFBF-412A-95D6-751E2EB586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93" y="4135"/>
                <a:ext cx="170" cy="186"/>
              </a:xfrm>
              <a:custGeom>
                <a:avLst/>
                <a:gdLst>
                  <a:gd name="T0" fmla="*/ 101 w 170"/>
                  <a:gd name="T1" fmla="*/ 42 h 186"/>
                  <a:gd name="T2" fmla="*/ 101 w 170"/>
                  <a:gd name="T3" fmla="*/ 2 h 186"/>
                  <a:gd name="T4" fmla="*/ 125 w 170"/>
                  <a:gd name="T5" fmla="*/ 2 h 186"/>
                  <a:gd name="T6" fmla="*/ 125 w 170"/>
                  <a:gd name="T7" fmla="*/ 135 h 186"/>
                  <a:gd name="T8" fmla="*/ 101 w 170"/>
                  <a:gd name="T9" fmla="*/ 135 h 186"/>
                  <a:gd name="T10" fmla="*/ 101 w 170"/>
                  <a:gd name="T11" fmla="*/ 66 h 186"/>
                  <a:gd name="T12" fmla="*/ 78 w 170"/>
                  <a:gd name="T13" fmla="*/ 66 h 186"/>
                  <a:gd name="T14" fmla="*/ 78 w 170"/>
                  <a:gd name="T15" fmla="*/ 105 h 186"/>
                  <a:gd name="T16" fmla="*/ 0 w 170"/>
                  <a:gd name="T17" fmla="*/ 105 h 186"/>
                  <a:gd name="T18" fmla="*/ 0 w 170"/>
                  <a:gd name="T19" fmla="*/ 10 h 186"/>
                  <a:gd name="T20" fmla="*/ 78 w 170"/>
                  <a:gd name="T21" fmla="*/ 10 h 186"/>
                  <a:gd name="T22" fmla="*/ 78 w 170"/>
                  <a:gd name="T23" fmla="*/ 42 h 186"/>
                  <a:gd name="T24" fmla="*/ 101 w 170"/>
                  <a:gd name="T25" fmla="*/ 42 h 186"/>
                  <a:gd name="T26" fmla="*/ 53 w 170"/>
                  <a:gd name="T27" fmla="*/ 32 h 186"/>
                  <a:gd name="T28" fmla="*/ 25 w 170"/>
                  <a:gd name="T29" fmla="*/ 32 h 186"/>
                  <a:gd name="T30" fmla="*/ 25 w 170"/>
                  <a:gd name="T31" fmla="*/ 83 h 186"/>
                  <a:gd name="T32" fmla="*/ 53 w 170"/>
                  <a:gd name="T33" fmla="*/ 83 h 186"/>
                  <a:gd name="T34" fmla="*/ 53 w 170"/>
                  <a:gd name="T35" fmla="*/ 32 h 186"/>
                  <a:gd name="T36" fmla="*/ 25 w 170"/>
                  <a:gd name="T37" fmla="*/ 186 h 186"/>
                  <a:gd name="T38" fmla="*/ 25 w 170"/>
                  <a:gd name="T39" fmla="*/ 126 h 186"/>
                  <a:gd name="T40" fmla="*/ 50 w 170"/>
                  <a:gd name="T41" fmla="*/ 126 h 186"/>
                  <a:gd name="T42" fmla="*/ 50 w 170"/>
                  <a:gd name="T43" fmla="*/ 163 h 186"/>
                  <a:gd name="T44" fmla="*/ 170 w 170"/>
                  <a:gd name="T45" fmla="*/ 163 h 186"/>
                  <a:gd name="T46" fmla="*/ 170 w 170"/>
                  <a:gd name="T47" fmla="*/ 186 h 186"/>
                  <a:gd name="T48" fmla="*/ 25 w 170"/>
                  <a:gd name="T49" fmla="*/ 186 h 186"/>
                  <a:gd name="T50" fmla="*/ 142 w 170"/>
                  <a:gd name="T51" fmla="*/ 139 h 186"/>
                  <a:gd name="T52" fmla="*/ 142 w 170"/>
                  <a:gd name="T53" fmla="*/ 0 h 186"/>
                  <a:gd name="T54" fmla="*/ 166 w 170"/>
                  <a:gd name="T55" fmla="*/ 0 h 186"/>
                  <a:gd name="T56" fmla="*/ 166 w 170"/>
                  <a:gd name="T57" fmla="*/ 139 h 186"/>
                  <a:gd name="T58" fmla="*/ 142 w 170"/>
                  <a:gd name="T59" fmla="*/ 139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0" h="186">
                    <a:moveTo>
                      <a:pt x="101" y="42"/>
                    </a:moveTo>
                    <a:lnTo>
                      <a:pt x="101" y="2"/>
                    </a:lnTo>
                    <a:lnTo>
                      <a:pt x="125" y="2"/>
                    </a:lnTo>
                    <a:lnTo>
                      <a:pt x="125" y="135"/>
                    </a:lnTo>
                    <a:lnTo>
                      <a:pt x="101" y="135"/>
                    </a:lnTo>
                    <a:lnTo>
                      <a:pt x="101" y="66"/>
                    </a:lnTo>
                    <a:lnTo>
                      <a:pt x="78" y="66"/>
                    </a:lnTo>
                    <a:lnTo>
                      <a:pt x="78" y="105"/>
                    </a:lnTo>
                    <a:lnTo>
                      <a:pt x="0" y="105"/>
                    </a:lnTo>
                    <a:lnTo>
                      <a:pt x="0" y="10"/>
                    </a:lnTo>
                    <a:lnTo>
                      <a:pt x="78" y="10"/>
                    </a:lnTo>
                    <a:lnTo>
                      <a:pt x="78" y="42"/>
                    </a:lnTo>
                    <a:lnTo>
                      <a:pt x="101" y="42"/>
                    </a:lnTo>
                    <a:close/>
                    <a:moveTo>
                      <a:pt x="53" y="32"/>
                    </a:moveTo>
                    <a:lnTo>
                      <a:pt x="25" y="32"/>
                    </a:lnTo>
                    <a:lnTo>
                      <a:pt x="25" y="83"/>
                    </a:lnTo>
                    <a:lnTo>
                      <a:pt x="53" y="83"/>
                    </a:lnTo>
                    <a:lnTo>
                      <a:pt x="53" y="32"/>
                    </a:lnTo>
                    <a:close/>
                    <a:moveTo>
                      <a:pt x="25" y="186"/>
                    </a:moveTo>
                    <a:lnTo>
                      <a:pt x="25" y="126"/>
                    </a:lnTo>
                    <a:lnTo>
                      <a:pt x="50" y="126"/>
                    </a:lnTo>
                    <a:lnTo>
                      <a:pt x="50" y="163"/>
                    </a:lnTo>
                    <a:lnTo>
                      <a:pt x="170" y="163"/>
                    </a:lnTo>
                    <a:lnTo>
                      <a:pt x="170" y="186"/>
                    </a:lnTo>
                    <a:lnTo>
                      <a:pt x="25" y="186"/>
                    </a:lnTo>
                    <a:close/>
                    <a:moveTo>
                      <a:pt x="142" y="139"/>
                    </a:moveTo>
                    <a:lnTo>
                      <a:pt x="142" y="0"/>
                    </a:lnTo>
                    <a:lnTo>
                      <a:pt x="166" y="0"/>
                    </a:lnTo>
                    <a:lnTo>
                      <a:pt x="166" y="139"/>
                    </a:lnTo>
                    <a:lnTo>
                      <a:pt x="142" y="1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2" name="Freeform 82">
                <a:extLst>
                  <a:ext uri="{FF2B5EF4-FFF2-40B4-BE49-F238E27FC236}">
                    <a16:creationId xmlns:a16="http://schemas.microsoft.com/office/drawing/2014/main" id="{D42773BE-A352-4DF0-BA19-CFAFD88F50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4148"/>
                <a:ext cx="191" cy="155"/>
              </a:xfrm>
              <a:custGeom>
                <a:avLst/>
                <a:gdLst>
                  <a:gd name="T0" fmla="*/ 0 w 191"/>
                  <a:gd name="T1" fmla="*/ 155 h 155"/>
                  <a:gd name="T2" fmla="*/ 0 w 191"/>
                  <a:gd name="T3" fmla="*/ 134 h 155"/>
                  <a:gd name="T4" fmla="*/ 83 w 191"/>
                  <a:gd name="T5" fmla="*/ 134 h 155"/>
                  <a:gd name="T6" fmla="*/ 83 w 191"/>
                  <a:gd name="T7" fmla="*/ 106 h 155"/>
                  <a:gd name="T8" fmla="*/ 25 w 191"/>
                  <a:gd name="T9" fmla="*/ 106 h 155"/>
                  <a:gd name="T10" fmla="*/ 25 w 191"/>
                  <a:gd name="T11" fmla="*/ 0 h 155"/>
                  <a:gd name="T12" fmla="*/ 168 w 191"/>
                  <a:gd name="T13" fmla="*/ 0 h 155"/>
                  <a:gd name="T14" fmla="*/ 168 w 191"/>
                  <a:gd name="T15" fmla="*/ 21 h 155"/>
                  <a:gd name="T16" fmla="*/ 51 w 191"/>
                  <a:gd name="T17" fmla="*/ 21 h 155"/>
                  <a:gd name="T18" fmla="*/ 51 w 191"/>
                  <a:gd name="T19" fmla="*/ 42 h 155"/>
                  <a:gd name="T20" fmla="*/ 166 w 191"/>
                  <a:gd name="T21" fmla="*/ 42 h 155"/>
                  <a:gd name="T22" fmla="*/ 166 w 191"/>
                  <a:gd name="T23" fmla="*/ 64 h 155"/>
                  <a:gd name="T24" fmla="*/ 51 w 191"/>
                  <a:gd name="T25" fmla="*/ 64 h 155"/>
                  <a:gd name="T26" fmla="*/ 51 w 191"/>
                  <a:gd name="T27" fmla="*/ 85 h 155"/>
                  <a:gd name="T28" fmla="*/ 169 w 191"/>
                  <a:gd name="T29" fmla="*/ 85 h 155"/>
                  <a:gd name="T30" fmla="*/ 169 w 191"/>
                  <a:gd name="T31" fmla="*/ 106 h 155"/>
                  <a:gd name="T32" fmla="*/ 109 w 191"/>
                  <a:gd name="T33" fmla="*/ 106 h 155"/>
                  <a:gd name="T34" fmla="*/ 109 w 191"/>
                  <a:gd name="T35" fmla="*/ 134 h 155"/>
                  <a:gd name="T36" fmla="*/ 191 w 191"/>
                  <a:gd name="T37" fmla="*/ 134 h 155"/>
                  <a:gd name="T38" fmla="*/ 191 w 191"/>
                  <a:gd name="T39" fmla="*/ 155 h 155"/>
                  <a:gd name="T40" fmla="*/ 0 w 191"/>
                  <a:gd name="T41" fmla="*/ 15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1" h="155">
                    <a:moveTo>
                      <a:pt x="0" y="155"/>
                    </a:moveTo>
                    <a:lnTo>
                      <a:pt x="0" y="134"/>
                    </a:lnTo>
                    <a:lnTo>
                      <a:pt x="83" y="134"/>
                    </a:lnTo>
                    <a:lnTo>
                      <a:pt x="83" y="106"/>
                    </a:lnTo>
                    <a:lnTo>
                      <a:pt x="25" y="106"/>
                    </a:lnTo>
                    <a:lnTo>
                      <a:pt x="25" y="0"/>
                    </a:lnTo>
                    <a:lnTo>
                      <a:pt x="168" y="0"/>
                    </a:lnTo>
                    <a:lnTo>
                      <a:pt x="168" y="21"/>
                    </a:lnTo>
                    <a:lnTo>
                      <a:pt x="51" y="21"/>
                    </a:lnTo>
                    <a:lnTo>
                      <a:pt x="51" y="42"/>
                    </a:lnTo>
                    <a:lnTo>
                      <a:pt x="166" y="42"/>
                    </a:lnTo>
                    <a:lnTo>
                      <a:pt x="166" y="64"/>
                    </a:lnTo>
                    <a:lnTo>
                      <a:pt x="51" y="64"/>
                    </a:lnTo>
                    <a:lnTo>
                      <a:pt x="51" y="85"/>
                    </a:lnTo>
                    <a:lnTo>
                      <a:pt x="169" y="85"/>
                    </a:lnTo>
                    <a:lnTo>
                      <a:pt x="169" y="106"/>
                    </a:lnTo>
                    <a:lnTo>
                      <a:pt x="109" y="106"/>
                    </a:lnTo>
                    <a:lnTo>
                      <a:pt x="109" y="134"/>
                    </a:lnTo>
                    <a:lnTo>
                      <a:pt x="191" y="134"/>
                    </a:lnTo>
                    <a:lnTo>
                      <a:pt x="191" y="155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3" name="Freeform 84">
                <a:extLst>
                  <a:ext uri="{FF2B5EF4-FFF2-40B4-BE49-F238E27FC236}">
                    <a16:creationId xmlns:a16="http://schemas.microsoft.com/office/drawing/2014/main" id="{1FF1F88A-FD67-4F45-A2A9-4E3DA0C305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83" y="4540"/>
                <a:ext cx="178" cy="190"/>
              </a:xfrm>
              <a:custGeom>
                <a:avLst/>
                <a:gdLst>
                  <a:gd name="T0" fmla="*/ 11 w 134"/>
                  <a:gd name="T1" fmla="*/ 31 h 143"/>
                  <a:gd name="T2" fmla="*/ 11 w 134"/>
                  <a:gd name="T3" fmla="*/ 14 h 143"/>
                  <a:gd name="T4" fmla="*/ 94 w 134"/>
                  <a:gd name="T5" fmla="*/ 14 h 143"/>
                  <a:gd name="T6" fmla="*/ 94 w 134"/>
                  <a:gd name="T7" fmla="*/ 31 h 143"/>
                  <a:gd name="T8" fmla="*/ 62 w 134"/>
                  <a:gd name="T9" fmla="*/ 31 h 143"/>
                  <a:gd name="T10" fmla="*/ 62 w 134"/>
                  <a:gd name="T11" fmla="*/ 37 h 143"/>
                  <a:gd name="T12" fmla="*/ 65 w 134"/>
                  <a:gd name="T13" fmla="*/ 56 h 143"/>
                  <a:gd name="T14" fmla="*/ 74 w 134"/>
                  <a:gd name="T15" fmla="*/ 78 h 143"/>
                  <a:gd name="T16" fmla="*/ 88 w 134"/>
                  <a:gd name="T17" fmla="*/ 93 h 143"/>
                  <a:gd name="T18" fmla="*/ 99 w 134"/>
                  <a:gd name="T19" fmla="*/ 100 h 143"/>
                  <a:gd name="T20" fmla="*/ 87 w 134"/>
                  <a:gd name="T21" fmla="*/ 114 h 143"/>
                  <a:gd name="T22" fmla="*/ 79 w 134"/>
                  <a:gd name="T23" fmla="*/ 109 h 143"/>
                  <a:gd name="T24" fmla="*/ 67 w 134"/>
                  <a:gd name="T25" fmla="*/ 98 h 143"/>
                  <a:gd name="T26" fmla="*/ 58 w 134"/>
                  <a:gd name="T27" fmla="*/ 88 h 143"/>
                  <a:gd name="T28" fmla="*/ 53 w 134"/>
                  <a:gd name="T29" fmla="*/ 78 h 143"/>
                  <a:gd name="T30" fmla="*/ 46 w 134"/>
                  <a:gd name="T31" fmla="*/ 89 h 143"/>
                  <a:gd name="T32" fmla="*/ 37 w 134"/>
                  <a:gd name="T33" fmla="*/ 101 h 143"/>
                  <a:gd name="T34" fmla="*/ 27 w 134"/>
                  <a:gd name="T35" fmla="*/ 111 h 143"/>
                  <a:gd name="T36" fmla="*/ 16 w 134"/>
                  <a:gd name="T37" fmla="*/ 119 h 143"/>
                  <a:gd name="T38" fmla="*/ 0 w 134"/>
                  <a:gd name="T39" fmla="*/ 106 h 143"/>
                  <a:gd name="T40" fmla="*/ 18 w 134"/>
                  <a:gd name="T41" fmla="*/ 93 h 143"/>
                  <a:gd name="T42" fmla="*/ 32 w 134"/>
                  <a:gd name="T43" fmla="*/ 76 h 143"/>
                  <a:gd name="T44" fmla="*/ 40 w 134"/>
                  <a:gd name="T45" fmla="*/ 55 h 143"/>
                  <a:gd name="T46" fmla="*/ 42 w 134"/>
                  <a:gd name="T47" fmla="*/ 37 h 143"/>
                  <a:gd name="T48" fmla="*/ 42 w 134"/>
                  <a:gd name="T49" fmla="*/ 31 h 143"/>
                  <a:gd name="T50" fmla="*/ 11 w 134"/>
                  <a:gd name="T51" fmla="*/ 31 h 143"/>
                  <a:gd name="T52" fmla="*/ 115 w 134"/>
                  <a:gd name="T53" fmla="*/ 143 h 143"/>
                  <a:gd name="T54" fmla="*/ 115 w 134"/>
                  <a:gd name="T55" fmla="*/ 0 h 143"/>
                  <a:gd name="T56" fmla="*/ 134 w 134"/>
                  <a:gd name="T57" fmla="*/ 0 h 143"/>
                  <a:gd name="T58" fmla="*/ 134 w 134"/>
                  <a:gd name="T59" fmla="*/ 143 h 143"/>
                  <a:gd name="T60" fmla="*/ 115 w 134"/>
                  <a:gd name="T61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4" h="143">
                    <a:moveTo>
                      <a:pt x="11" y="31"/>
                    </a:moveTo>
                    <a:cubicBezTo>
                      <a:pt x="11" y="14"/>
                      <a:pt x="11" y="14"/>
                      <a:pt x="11" y="14"/>
                    </a:cubicBezTo>
                    <a:cubicBezTo>
                      <a:pt x="94" y="14"/>
                      <a:pt x="94" y="14"/>
                      <a:pt x="94" y="14"/>
                    </a:cubicBezTo>
                    <a:cubicBezTo>
                      <a:pt x="94" y="31"/>
                      <a:pt x="94" y="31"/>
                      <a:pt x="94" y="31"/>
                    </a:cubicBezTo>
                    <a:cubicBezTo>
                      <a:pt x="62" y="31"/>
                      <a:pt x="62" y="31"/>
                      <a:pt x="62" y="31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41"/>
                      <a:pt x="63" y="47"/>
                      <a:pt x="65" y="56"/>
                    </a:cubicBezTo>
                    <a:cubicBezTo>
                      <a:pt x="66" y="64"/>
                      <a:pt x="69" y="72"/>
                      <a:pt x="74" y="78"/>
                    </a:cubicBezTo>
                    <a:cubicBezTo>
                      <a:pt x="79" y="84"/>
                      <a:pt x="84" y="89"/>
                      <a:pt x="88" y="93"/>
                    </a:cubicBezTo>
                    <a:cubicBezTo>
                      <a:pt x="93" y="96"/>
                      <a:pt x="97" y="99"/>
                      <a:pt x="99" y="100"/>
                    </a:cubicBezTo>
                    <a:cubicBezTo>
                      <a:pt x="87" y="114"/>
                      <a:pt x="87" y="114"/>
                      <a:pt x="87" y="114"/>
                    </a:cubicBezTo>
                    <a:cubicBezTo>
                      <a:pt x="85" y="113"/>
                      <a:pt x="83" y="112"/>
                      <a:pt x="79" y="109"/>
                    </a:cubicBezTo>
                    <a:cubicBezTo>
                      <a:pt x="75" y="106"/>
                      <a:pt x="71" y="103"/>
                      <a:pt x="67" y="98"/>
                    </a:cubicBezTo>
                    <a:cubicBezTo>
                      <a:pt x="63" y="95"/>
                      <a:pt x="61" y="91"/>
                      <a:pt x="58" y="88"/>
                    </a:cubicBezTo>
                    <a:cubicBezTo>
                      <a:pt x="56" y="84"/>
                      <a:pt x="54" y="81"/>
                      <a:pt x="53" y="78"/>
                    </a:cubicBezTo>
                    <a:cubicBezTo>
                      <a:pt x="51" y="82"/>
                      <a:pt x="49" y="86"/>
                      <a:pt x="46" y="89"/>
                    </a:cubicBezTo>
                    <a:cubicBezTo>
                      <a:pt x="44" y="93"/>
                      <a:pt x="41" y="97"/>
                      <a:pt x="37" y="101"/>
                    </a:cubicBezTo>
                    <a:cubicBezTo>
                      <a:pt x="34" y="105"/>
                      <a:pt x="30" y="108"/>
                      <a:pt x="27" y="111"/>
                    </a:cubicBezTo>
                    <a:cubicBezTo>
                      <a:pt x="24" y="113"/>
                      <a:pt x="20" y="116"/>
                      <a:pt x="16" y="119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7" y="102"/>
                      <a:pt x="13" y="98"/>
                      <a:pt x="18" y="93"/>
                    </a:cubicBezTo>
                    <a:cubicBezTo>
                      <a:pt x="23" y="88"/>
                      <a:pt x="28" y="82"/>
                      <a:pt x="32" y="76"/>
                    </a:cubicBezTo>
                    <a:cubicBezTo>
                      <a:pt x="36" y="70"/>
                      <a:pt x="38" y="62"/>
                      <a:pt x="40" y="55"/>
                    </a:cubicBezTo>
                    <a:cubicBezTo>
                      <a:pt x="41" y="47"/>
                      <a:pt x="42" y="41"/>
                      <a:pt x="42" y="37"/>
                    </a:cubicBezTo>
                    <a:cubicBezTo>
                      <a:pt x="42" y="31"/>
                      <a:pt x="42" y="31"/>
                      <a:pt x="42" y="31"/>
                    </a:cubicBezTo>
                    <a:lnTo>
                      <a:pt x="11" y="31"/>
                    </a:lnTo>
                    <a:close/>
                    <a:moveTo>
                      <a:pt x="115" y="143"/>
                    </a:moveTo>
                    <a:cubicBezTo>
                      <a:pt x="115" y="0"/>
                      <a:pt x="115" y="0"/>
                      <a:pt x="115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34" y="143"/>
                      <a:pt x="134" y="143"/>
                      <a:pt x="134" y="143"/>
                    </a:cubicBezTo>
                    <a:lnTo>
                      <a:pt x="115" y="1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4" name="Freeform 85">
                <a:extLst>
                  <a:ext uri="{FF2B5EF4-FFF2-40B4-BE49-F238E27FC236}">
                    <a16:creationId xmlns:a16="http://schemas.microsoft.com/office/drawing/2014/main" id="{31F9C925-0D66-433C-885B-542C833976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1" y="4556"/>
                <a:ext cx="190" cy="152"/>
              </a:xfrm>
              <a:custGeom>
                <a:avLst/>
                <a:gdLst>
                  <a:gd name="T0" fmla="*/ 0 w 190"/>
                  <a:gd name="T1" fmla="*/ 152 h 152"/>
                  <a:gd name="T2" fmla="*/ 0 w 190"/>
                  <a:gd name="T3" fmla="*/ 131 h 152"/>
                  <a:gd name="T4" fmla="*/ 81 w 190"/>
                  <a:gd name="T5" fmla="*/ 131 h 152"/>
                  <a:gd name="T6" fmla="*/ 81 w 190"/>
                  <a:gd name="T7" fmla="*/ 93 h 152"/>
                  <a:gd name="T8" fmla="*/ 24 w 190"/>
                  <a:gd name="T9" fmla="*/ 93 h 152"/>
                  <a:gd name="T10" fmla="*/ 24 w 190"/>
                  <a:gd name="T11" fmla="*/ 0 h 152"/>
                  <a:gd name="T12" fmla="*/ 166 w 190"/>
                  <a:gd name="T13" fmla="*/ 0 h 152"/>
                  <a:gd name="T14" fmla="*/ 166 w 190"/>
                  <a:gd name="T15" fmla="*/ 21 h 152"/>
                  <a:gd name="T16" fmla="*/ 51 w 190"/>
                  <a:gd name="T17" fmla="*/ 21 h 152"/>
                  <a:gd name="T18" fmla="*/ 51 w 190"/>
                  <a:gd name="T19" fmla="*/ 70 h 152"/>
                  <a:gd name="T20" fmla="*/ 168 w 190"/>
                  <a:gd name="T21" fmla="*/ 70 h 152"/>
                  <a:gd name="T22" fmla="*/ 168 w 190"/>
                  <a:gd name="T23" fmla="*/ 93 h 152"/>
                  <a:gd name="T24" fmla="*/ 108 w 190"/>
                  <a:gd name="T25" fmla="*/ 93 h 152"/>
                  <a:gd name="T26" fmla="*/ 108 w 190"/>
                  <a:gd name="T27" fmla="*/ 131 h 152"/>
                  <a:gd name="T28" fmla="*/ 190 w 190"/>
                  <a:gd name="T29" fmla="*/ 131 h 152"/>
                  <a:gd name="T30" fmla="*/ 190 w 190"/>
                  <a:gd name="T31" fmla="*/ 152 h 152"/>
                  <a:gd name="T32" fmla="*/ 0 w 190"/>
                  <a:gd name="T33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0" h="152">
                    <a:moveTo>
                      <a:pt x="0" y="152"/>
                    </a:moveTo>
                    <a:lnTo>
                      <a:pt x="0" y="131"/>
                    </a:lnTo>
                    <a:lnTo>
                      <a:pt x="81" y="131"/>
                    </a:lnTo>
                    <a:lnTo>
                      <a:pt x="81" y="93"/>
                    </a:lnTo>
                    <a:lnTo>
                      <a:pt x="24" y="93"/>
                    </a:lnTo>
                    <a:lnTo>
                      <a:pt x="24" y="0"/>
                    </a:lnTo>
                    <a:lnTo>
                      <a:pt x="166" y="0"/>
                    </a:lnTo>
                    <a:lnTo>
                      <a:pt x="166" y="21"/>
                    </a:lnTo>
                    <a:lnTo>
                      <a:pt x="51" y="21"/>
                    </a:lnTo>
                    <a:lnTo>
                      <a:pt x="51" y="70"/>
                    </a:lnTo>
                    <a:lnTo>
                      <a:pt x="168" y="70"/>
                    </a:lnTo>
                    <a:lnTo>
                      <a:pt x="168" y="93"/>
                    </a:lnTo>
                    <a:lnTo>
                      <a:pt x="108" y="93"/>
                    </a:lnTo>
                    <a:lnTo>
                      <a:pt x="108" y="131"/>
                    </a:lnTo>
                    <a:lnTo>
                      <a:pt x="190" y="131"/>
                    </a:lnTo>
                    <a:lnTo>
                      <a:pt x="190" y="152"/>
                    </a:lnTo>
                    <a:lnTo>
                      <a:pt x="0" y="1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5" name="Freeform 86">
                <a:extLst>
                  <a:ext uri="{FF2B5EF4-FFF2-40B4-BE49-F238E27FC236}">
                    <a16:creationId xmlns:a16="http://schemas.microsoft.com/office/drawing/2014/main" id="{D1071FE1-D2FA-4EC4-97DD-5722E8D32D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79" y="4560"/>
                <a:ext cx="191" cy="147"/>
              </a:xfrm>
              <a:custGeom>
                <a:avLst/>
                <a:gdLst>
                  <a:gd name="T0" fmla="*/ 0 w 144"/>
                  <a:gd name="T1" fmla="*/ 111 h 111"/>
                  <a:gd name="T2" fmla="*/ 0 w 144"/>
                  <a:gd name="T3" fmla="*/ 95 h 111"/>
                  <a:gd name="T4" fmla="*/ 32 w 144"/>
                  <a:gd name="T5" fmla="*/ 95 h 111"/>
                  <a:gd name="T6" fmla="*/ 32 w 144"/>
                  <a:gd name="T7" fmla="*/ 46 h 111"/>
                  <a:gd name="T8" fmla="*/ 52 w 144"/>
                  <a:gd name="T9" fmla="*/ 46 h 111"/>
                  <a:gd name="T10" fmla="*/ 52 w 144"/>
                  <a:gd name="T11" fmla="*/ 95 h 111"/>
                  <a:gd name="T12" fmla="*/ 69 w 144"/>
                  <a:gd name="T13" fmla="*/ 95 h 111"/>
                  <a:gd name="T14" fmla="*/ 69 w 144"/>
                  <a:gd name="T15" fmla="*/ 46 h 111"/>
                  <a:gd name="T16" fmla="*/ 88 w 144"/>
                  <a:gd name="T17" fmla="*/ 46 h 111"/>
                  <a:gd name="T18" fmla="*/ 88 w 144"/>
                  <a:gd name="T19" fmla="*/ 95 h 111"/>
                  <a:gd name="T20" fmla="*/ 144 w 144"/>
                  <a:gd name="T21" fmla="*/ 95 h 111"/>
                  <a:gd name="T22" fmla="*/ 144 w 144"/>
                  <a:gd name="T23" fmla="*/ 111 h 111"/>
                  <a:gd name="T24" fmla="*/ 0 w 144"/>
                  <a:gd name="T25" fmla="*/ 111 h 111"/>
                  <a:gd name="T26" fmla="*/ 128 w 144"/>
                  <a:gd name="T27" fmla="*/ 18 h 111"/>
                  <a:gd name="T28" fmla="*/ 125 w 144"/>
                  <a:gd name="T29" fmla="*/ 40 h 111"/>
                  <a:gd name="T30" fmla="*/ 120 w 144"/>
                  <a:gd name="T31" fmla="*/ 66 h 111"/>
                  <a:gd name="T32" fmla="*/ 118 w 144"/>
                  <a:gd name="T33" fmla="*/ 76 h 111"/>
                  <a:gd name="T34" fmla="*/ 100 w 144"/>
                  <a:gd name="T35" fmla="*/ 76 h 111"/>
                  <a:gd name="T36" fmla="*/ 104 w 144"/>
                  <a:gd name="T37" fmla="*/ 54 h 111"/>
                  <a:gd name="T38" fmla="*/ 108 w 144"/>
                  <a:gd name="T39" fmla="*/ 16 h 111"/>
                  <a:gd name="T40" fmla="*/ 16 w 144"/>
                  <a:gd name="T41" fmla="*/ 16 h 111"/>
                  <a:gd name="T42" fmla="*/ 16 w 144"/>
                  <a:gd name="T43" fmla="*/ 0 h 111"/>
                  <a:gd name="T44" fmla="*/ 129 w 144"/>
                  <a:gd name="T45" fmla="*/ 0 h 111"/>
                  <a:gd name="T46" fmla="*/ 128 w 144"/>
                  <a:gd name="T47" fmla="*/ 18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4" h="111">
                    <a:moveTo>
                      <a:pt x="0" y="111"/>
                    </a:moveTo>
                    <a:cubicBezTo>
                      <a:pt x="0" y="95"/>
                      <a:pt x="0" y="95"/>
                      <a:pt x="0" y="95"/>
                    </a:cubicBezTo>
                    <a:cubicBezTo>
                      <a:pt x="32" y="95"/>
                      <a:pt x="32" y="95"/>
                      <a:pt x="32" y="9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69" y="95"/>
                      <a:pt x="69" y="95"/>
                      <a:pt x="69" y="95"/>
                    </a:cubicBezTo>
                    <a:cubicBezTo>
                      <a:pt x="69" y="46"/>
                      <a:pt x="69" y="46"/>
                      <a:pt x="69" y="46"/>
                    </a:cubicBezTo>
                    <a:cubicBezTo>
                      <a:pt x="88" y="46"/>
                      <a:pt x="88" y="46"/>
                      <a:pt x="88" y="46"/>
                    </a:cubicBezTo>
                    <a:cubicBezTo>
                      <a:pt x="88" y="95"/>
                      <a:pt x="88" y="95"/>
                      <a:pt x="88" y="95"/>
                    </a:cubicBezTo>
                    <a:cubicBezTo>
                      <a:pt x="144" y="95"/>
                      <a:pt x="144" y="95"/>
                      <a:pt x="144" y="95"/>
                    </a:cubicBezTo>
                    <a:cubicBezTo>
                      <a:pt x="144" y="111"/>
                      <a:pt x="144" y="111"/>
                      <a:pt x="144" y="111"/>
                    </a:cubicBezTo>
                    <a:lnTo>
                      <a:pt x="0" y="111"/>
                    </a:lnTo>
                    <a:close/>
                    <a:moveTo>
                      <a:pt x="128" y="18"/>
                    </a:moveTo>
                    <a:cubicBezTo>
                      <a:pt x="127" y="26"/>
                      <a:pt x="126" y="33"/>
                      <a:pt x="125" y="40"/>
                    </a:cubicBezTo>
                    <a:cubicBezTo>
                      <a:pt x="123" y="51"/>
                      <a:pt x="122" y="59"/>
                      <a:pt x="120" y="66"/>
                    </a:cubicBezTo>
                    <a:cubicBezTo>
                      <a:pt x="119" y="72"/>
                      <a:pt x="119" y="76"/>
                      <a:pt x="118" y="76"/>
                    </a:cubicBezTo>
                    <a:cubicBezTo>
                      <a:pt x="100" y="76"/>
                      <a:pt x="100" y="76"/>
                      <a:pt x="100" y="76"/>
                    </a:cubicBezTo>
                    <a:cubicBezTo>
                      <a:pt x="100" y="75"/>
                      <a:pt x="101" y="68"/>
                      <a:pt x="104" y="54"/>
                    </a:cubicBezTo>
                    <a:cubicBezTo>
                      <a:pt x="106" y="39"/>
                      <a:pt x="108" y="27"/>
                      <a:pt x="108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4"/>
                      <a:pt x="129" y="11"/>
                      <a:pt x="128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6" name="Freeform 87">
                <a:extLst>
                  <a:ext uri="{FF2B5EF4-FFF2-40B4-BE49-F238E27FC236}">
                    <a16:creationId xmlns:a16="http://schemas.microsoft.com/office/drawing/2014/main" id="{0A380CB9-804A-4395-94C2-5081169291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33" y="4295"/>
                <a:ext cx="190" cy="190"/>
              </a:xfrm>
              <a:custGeom>
                <a:avLst/>
                <a:gdLst>
                  <a:gd name="T0" fmla="*/ 81 w 143"/>
                  <a:gd name="T1" fmla="*/ 92 h 143"/>
                  <a:gd name="T2" fmla="*/ 81 w 143"/>
                  <a:gd name="T3" fmla="*/ 143 h 143"/>
                  <a:gd name="T4" fmla="*/ 61 w 143"/>
                  <a:gd name="T5" fmla="*/ 143 h 143"/>
                  <a:gd name="T6" fmla="*/ 61 w 143"/>
                  <a:gd name="T7" fmla="*/ 92 h 143"/>
                  <a:gd name="T8" fmla="*/ 0 w 143"/>
                  <a:gd name="T9" fmla="*/ 92 h 143"/>
                  <a:gd name="T10" fmla="*/ 0 w 143"/>
                  <a:gd name="T11" fmla="*/ 75 h 143"/>
                  <a:gd name="T12" fmla="*/ 143 w 143"/>
                  <a:gd name="T13" fmla="*/ 75 h 143"/>
                  <a:gd name="T14" fmla="*/ 143 w 143"/>
                  <a:gd name="T15" fmla="*/ 92 h 143"/>
                  <a:gd name="T16" fmla="*/ 81 w 143"/>
                  <a:gd name="T17" fmla="*/ 92 h 143"/>
                  <a:gd name="T18" fmla="*/ 64 w 143"/>
                  <a:gd name="T19" fmla="*/ 41 h 143"/>
                  <a:gd name="T20" fmla="*/ 51 w 143"/>
                  <a:gd name="T21" fmla="*/ 50 h 143"/>
                  <a:gd name="T22" fmla="*/ 34 w 143"/>
                  <a:gd name="T23" fmla="*/ 59 h 143"/>
                  <a:gd name="T24" fmla="*/ 20 w 143"/>
                  <a:gd name="T25" fmla="*/ 63 h 143"/>
                  <a:gd name="T26" fmla="*/ 9 w 143"/>
                  <a:gd name="T27" fmla="*/ 49 h 143"/>
                  <a:gd name="T28" fmla="*/ 24 w 143"/>
                  <a:gd name="T29" fmla="*/ 44 h 143"/>
                  <a:gd name="T30" fmla="*/ 43 w 143"/>
                  <a:gd name="T31" fmla="*/ 35 h 143"/>
                  <a:gd name="T32" fmla="*/ 57 w 143"/>
                  <a:gd name="T33" fmla="*/ 21 h 143"/>
                  <a:gd name="T34" fmla="*/ 61 w 143"/>
                  <a:gd name="T35" fmla="*/ 5 h 143"/>
                  <a:gd name="T36" fmla="*/ 61 w 143"/>
                  <a:gd name="T37" fmla="*/ 0 h 143"/>
                  <a:gd name="T38" fmla="*/ 82 w 143"/>
                  <a:gd name="T39" fmla="*/ 0 h 143"/>
                  <a:gd name="T40" fmla="*/ 82 w 143"/>
                  <a:gd name="T41" fmla="*/ 5 h 143"/>
                  <a:gd name="T42" fmla="*/ 87 w 143"/>
                  <a:gd name="T43" fmla="*/ 21 h 143"/>
                  <a:gd name="T44" fmla="*/ 100 w 143"/>
                  <a:gd name="T45" fmla="*/ 35 h 143"/>
                  <a:gd name="T46" fmla="*/ 119 w 143"/>
                  <a:gd name="T47" fmla="*/ 44 h 143"/>
                  <a:gd name="T48" fmla="*/ 135 w 143"/>
                  <a:gd name="T49" fmla="*/ 49 h 143"/>
                  <a:gd name="T50" fmla="*/ 123 w 143"/>
                  <a:gd name="T51" fmla="*/ 63 h 143"/>
                  <a:gd name="T52" fmla="*/ 110 w 143"/>
                  <a:gd name="T53" fmla="*/ 59 h 143"/>
                  <a:gd name="T54" fmla="*/ 92 w 143"/>
                  <a:gd name="T55" fmla="*/ 50 h 143"/>
                  <a:gd name="T56" fmla="*/ 79 w 143"/>
                  <a:gd name="T57" fmla="*/ 41 h 143"/>
                  <a:gd name="T58" fmla="*/ 72 w 143"/>
                  <a:gd name="T59" fmla="*/ 33 h 143"/>
                  <a:gd name="T60" fmla="*/ 64 w 143"/>
                  <a:gd name="T61" fmla="*/ 4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43" h="143">
                    <a:moveTo>
                      <a:pt x="81" y="92"/>
                    </a:moveTo>
                    <a:cubicBezTo>
                      <a:pt x="81" y="143"/>
                      <a:pt x="81" y="143"/>
                      <a:pt x="81" y="143"/>
                    </a:cubicBezTo>
                    <a:cubicBezTo>
                      <a:pt x="61" y="143"/>
                      <a:pt x="61" y="143"/>
                      <a:pt x="61" y="143"/>
                    </a:cubicBezTo>
                    <a:cubicBezTo>
                      <a:pt x="61" y="92"/>
                      <a:pt x="61" y="92"/>
                      <a:pt x="61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143" y="75"/>
                      <a:pt x="143" y="75"/>
                      <a:pt x="143" y="75"/>
                    </a:cubicBezTo>
                    <a:cubicBezTo>
                      <a:pt x="143" y="92"/>
                      <a:pt x="143" y="92"/>
                      <a:pt x="143" y="92"/>
                    </a:cubicBezTo>
                    <a:lnTo>
                      <a:pt x="81" y="92"/>
                    </a:lnTo>
                    <a:close/>
                    <a:moveTo>
                      <a:pt x="64" y="41"/>
                    </a:moveTo>
                    <a:cubicBezTo>
                      <a:pt x="61" y="44"/>
                      <a:pt x="57" y="47"/>
                      <a:pt x="51" y="50"/>
                    </a:cubicBezTo>
                    <a:cubicBezTo>
                      <a:pt x="46" y="54"/>
                      <a:pt x="40" y="57"/>
                      <a:pt x="34" y="59"/>
                    </a:cubicBezTo>
                    <a:cubicBezTo>
                      <a:pt x="28" y="61"/>
                      <a:pt x="23" y="62"/>
                      <a:pt x="20" y="63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2" y="48"/>
                      <a:pt x="18" y="47"/>
                      <a:pt x="24" y="44"/>
                    </a:cubicBezTo>
                    <a:cubicBezTo>
                      <a:pt x="31" y="42"/>
                      <a:pt x="38" y="39"/>
                      <a:pt x="43" y="35"/>
                    </a:cubicBezTo>
                    <a:cubicBezTo>
                      <a:pt x="50" y="31"/>
                      <a:pt x="54" y="26"/>
                      <a:pt x="57" y="21"/>
                    </a:cubicBezTo>
                    <a:cubicBezTo>
                      <a:pt x="60" y="15"/>
                      <a:pt x="61" y="10"/>
                      <a:pt x="61" y="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2" y="10"/>
                      <a:pt x="84" y="15"/>
                      <a:pt x="87" y="21"/>
                    </a:cubicBezTo>
                    <a:cubicBezTo>
                      <a:pt x="89" y="26"/>
                      <a:pt x="94" y="31"/>
                      <a:pt x="100" y="35"/>
                    </a:cubicBezTo>
                    <a:cubicBezTo>
                      <a:pt x="106" y="39"/>
                      <a:pt x="112" y="42"/>
                      <a:pt x="119" y="44"/>
                    </a:cubicBezTo>
                    <a:cubicBezTo>
                      <a:pt x="126" y="47"/>
                      <a:pt x="131" y="48"/>
                      <a:pt x="135" y="49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0" y="62"/>
                      <a:pt x="116" y="61"/>
                      <a:pt x="110" y="59"/>
                    </a:cubicBezTo>
                    <a:cubicBezTo>
                      <a:pt x="104" y="57"/>
                      <a:pt x="98" y="54"/>
                      <a:pt x="92" y="50"/>
                    </a:cubicBezTo>
                    <a:cubicBezTo>
                      <a:pt x="87" y="47"/>
                      <a:pt x="83" y="44"/>
                      <a:pt x="79" y="41"/>
                    </a:cubicBezTo>
                    <a:cubicBezTo>
                      <a:pt x="75" y="38"/>
                      <a:pt x="73" y="35"/>
                      <a:pt x="72" y="33"/>
                    </a:cubicBezTo>
                    <a:cubicBezTo>
                      <a:pt x="70" y="35"/>
                      <a:pt x="68" y="38"/>
                      <a:pt x="6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75" name="사각형: 둥근 모서리 174">
              <a:extLst>
                <a:ext uri="{FF2B5EF4-FFF2-40B4-BE49-F238E27FC236}">
                  <a16:creationId xmlns:a16="http://schemas.microsoft.com/office/drawing/2014/main" id="{77A264F6-2D73-4B59-8C78-3375B8330B43}"/>
                </a:ext>
              </a:extLst>
            </p:cNvPr>
            <p:cNvSpPr/>
            <p:nvPr/>
          </p:nvSpPr>
          <p:spPr>
            <a:xfrm>
              <a:off x="1669733" y="5485765"/>
              <a:ext cx="2141855" cy="54038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팀원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530E1D9-872D-4C89-BB9A-11B2072A6ACC}"/>
              </a:ext>
            </a:extLst>
          </p:cNvPr>
          <p:cNvSpPr txBox="1"/>
          <p:nvPr/>
        </p:nvSpPr>
        <p:spPr>
          <a:xfrm>
            <a:off x="1523268" y="8668007"/>
            <a:ext cx="3135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</a:t>
            </a:r>
            <a:r>
              <a:rPr lang="ko-KR" altLang="en-US" sz="4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작품 소개</a:t>
            </a:r>
            <a:r>
              <a:rPr lang="en-US" altLang="ko-KR" sz="4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]</a:t>
            </a:r>
            <a:endParaRPr lang="ko-KR" altLang="en-US" sz="44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F04804F-FACD-4306-A6BF-9BF62213E8BA}"/>
              </a:ext>
            </a:extLst>
          </p:cNvPr>
          <p:cNvSpPr txBox="1"/>
          <p:nvPr/>
        </p:nvSpPr>
        <p:spPr>
          <a:xfrm>
            <a:off x="1732266" y="12018068"/>
            <a:ext cx="2874505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r>
              <a:rPr lang="en-US" altLang="ko-KR" sz="3200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</a:t>
            </a:r>
            <a:r>
              <a:rPr lang="ko-KR" altLang="en-US" sz="3200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작품의 특장점</a:t>
            </a:r>
            <a:r>
              <a:rPr lang="en-US" altLang="ko-KR" sz="3200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]</a:t>
            </a:r>
            <a:endParaRPr lang="ko-KR" altLang="en-US" sz="32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90AA6D-9F5A-416C-B388-6941D16A9482}"/>
              </a:ext>
            </a:extLst>
          </p:cNvPr>
          <p:cNvSpPr txBox="1"/>
          <p:nvPr/>
        </p:nvSpPr>
        <p:spPr>
          <a:xfrm>
            <a:off x="1732269" y="16396053"/>
            <a:ext cx="532068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r>
              <a:rPr lang="en-US" altLang="ko-KR" sz="3200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</a:t>
            </a:r>
            <a:r>
              <a:rPr lang="ko-KR" altLang="en-US" sz="3200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작품의 기대효과 및 활용분야</a:t>
            </a:r>
            <a:r>
              <a:rPr lang="en-US" altLang="ko-KR" sz="3200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]</a:t>
            </a:r>
            <a:endParaRPr lang="ko-KR" altLang="en-US" sz="32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72755B-A9C0-46D2-A82E-26E73280B1AB}"/>
              </a:ext>
            </a:extLst>
          </p:cNvPr>
          <p:cNvSpPr txBox="1"/>
          <p:nvPr/>
        </p:nvSpPr>
        <p:spPr>
          <a:xfrm>
            <a:off x="1755715" y="9381839"/>
            <a:ext cx="11921691" cy="24263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9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바쁜 현대인들을 위해 빠른 주문 서비스를 제공하고자 물류 관제 시스템 개발</a:t>
            </a:r>
            <a:endParaRPr lang="en-US" altLang="ko-KR" sz="259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9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 팩토리의 발전으로 대량의 물류 관리 및 효율적인 배송을 위해 필요성을 느낌</a:t>
            </a:r>
            <a:endParaRPr lang="en-US" altLang="ko-KR" sz="259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9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소비 문화 및 식료품에 관한 온라인 주문</a:t>
            </a:r>
            <a:r>
              <a:rPr lang="en-US" altLang="ko-KR" sz="259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59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증가로 인해  효율적이고 빠른 배송을 제공</a:t>
            </a:r>
            <a:endParaRPr lang="en-US" altLang="ko-KR" sz="259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9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배송 차량들을 실시간 모니터링으로 고객에게 신뢰성 제공 및 사고 방지</a:t>
            </a:r>
            <a:endParaRPr lang="en-US" altLang="ko-KR" sz="259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78C4DE-6884-4A07-AFC4-1DA71F1AB145}"/>
              </a:ext>
            </a:extLst>
          </p:cNvPr>
          <p:cNvSpPr txBox="1"/>
          <p:nvPr/>
        </p:nvSpPr>
        <p:spPr>
          <a:xfrm>
            <a:off x="1732269" y="17032141"/>
            <a:ext cx="11921691" cy="24263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9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효율적인 배송 차량 운영으로 물류의 시작부터 끝까지 발생되는 비용인 물류비용   </a:t>
            </a:r>
            <a:r>
              <a:rPr lang="en-US" altLang="ko-KR" sz="259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(PD Cost)</a:t>
            </a:r>
            <a:r>
              <a:rPr lang="ko-KR" altLang="en-US" sz="259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절감</a:t>
            </a:r>
            <a:endParaRPr lang="en-US" altLang="ko-KR" sz="259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9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배송 서비스 만족으로 인한 온라인 주문량 증가 및 쇼핑 문화 활성화</a:t>
            </a:r>
            <a:endParaRPr lang="en-US" altLang="ko-KR" sz="259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9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다양한 분야의 온라인 쇼핑몰과 파트너쉽을 맺어 배송 서비스 제공 </a:t>
            </a:r>
            <a:endParaRPr lang="en-US" altLang="ko-KR" sz="259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39A91-5B67-4E3E-AA3F-867CC18989FE}"/>
              </a:ext>
            </a:extLst>
          </p:cNvPr>
          <p:cNvSpPr txBox="1"/>
          <p:nvPr/>
        </p:nvSpPr>
        <p:spPr>
          <a:xfrm>
            <a:off x="1732266" y="6125825"/>
            <a:ext cx="74117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최보근 </a:t>
            </a:r>
            <a:r>
              <a:rPr lang="en-US" altLang="ko-KR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멀티캠퍼스</a:t>
            </a:r>
            <a:r>
              <a:rPr lang="en-US" altLang="ko-KR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홍석기 </a:t>
            </a:r>
            <a:r>
              <a:rPr lang="en-US" altLang="ko-KR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멀티캠퍼스</a:t>
            </a:r>
            <a:endParaRPr lang="en-US" altLang="ko-KR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전철민 </a:t>
            </a:r>
            <a:r>
              <a:rPr lang="en-US" altLang="ko-KR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멀티캠퍼스</a:t>
            </a:r>
            <a:r>
              <a:rPr lang="en-US" altLang="ko-KR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이혜빈 </a:t>
            </a:r>
            <a:r>
              <a:rPr lang="en-US" altLang="ko-KR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멀티캠퍼스</a:t>
            </a:r>
            <a:endParaRPr lang="en-US" altLang="ko-KR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김서겸 </a:t>
            </a:r>
            <a:r>
              <a:rPr lang="en-US" altLang="ko-KR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멀티캠퍼스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A26BC2-CF84-42F9-BB30-D4B31C04DA88}"/>
              </a:ext>
            </a:extLst>
          </p:cNvPr>
          <p:cNvSpPr txBox="1"/>
          <p:nvPr/>
        </p:nvSpPr>
        <p:spPr>
          <a:xfrm>
            <a:off x="1755714" y="12575465"/>
            <a:ext cx="11921691" cy="362201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9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GPS</a:t>
            </a:r>
            <a:r>
              <a:rPr lang="ko-KR" altLang="en-US" sz="259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모듈을 이용해 실시간 배송 차량 모니터링으로 배송 사고 방지</a:t>
            </a:r>
            <a:endParaRPr lang="en-US" altLang="ko-KR" sz="259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9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적재함 카메라 설치로 고객에게 배송 신뢰성 제공</a:t>
            </a:r>
            <a:endParaRPr lang="en-US" altLang="ko-KR" sz="259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9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배달 차량  적재함 내부의 상태 정보와  차량의 위치를 차량에서 관제 시스템으로 전송</a:t>
            </a:r>
            <a:r>
              <a:rPr lang="en-US" altLang="ko-KR" sz="259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</a:t>
            </a:r>
            <a:r>
              <a:rPr lang="ko-KR" altLang="en-US" sz="259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적재함 내부 사진</a:t>
            </a:r>
            <a:r>
              <a:rPr lang="en-US" altLang="ko-KR" sz="259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59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온도</a:t>
            </a:r>
            <a:r>
              <a:rPr lang="en-US" altLang="ko-KR" sz="259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59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습도 등 센서 사용</a:t>
            </a:r>
            <a:r>
              <a:rPr lang="en-US" altLang="ko-KR" sz="259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9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차량에서 받은 데이터를 저장 및 관리</a:t>
            </a:r>
            <a:endParaRPr lang="en-US" altLang="ko-KR" sz="259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9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고객의 주문 현황 빅데이터에 저장  및 분석을 통한 고객에게 맞춤 서비스 제공</a:t>
            </a:r>
            <a:endParaRPr lang="en-US" altLang="ko-KR" sz="259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0C21275-406E-4C8F-A075-34A57E4D4D91}"/>
                  </a:ext>
                </a:extLst>
              </p:cNvPr>
              <p:cNvSpPr/>
              <p:nvPr/>
            </p:nvSpPr>
            <p:spPr>
              <a:xfrm>
                <a:off x="3393281" y="4113354"/>
                <a:ext cx="6121740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0" b="1" kern="100">
                    <a:solidFill>
                      <a:srgbClr val="0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맑은 고딕" panose="020B0503020000020004" pitchFamily="50" charset="-127"/>
                  </a:rPr>
                  <a:t>Smart Delivery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6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60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맑은 고딕" panose="020B0503020000020004" pitchFamily="50" charset="-127"/>
                          </a:rPr>
                          <m:t> </m:t>
                        </m:r>
                      </m:e>
                      <m:sup>
                        <m:r>
                          <a:rPr lang="en-US" altLang="ko-KR" sz="60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맑은 고딕" panose="020B0503020000020004" pitchFamily="50" charset="-127"/>
                          </a:rPr>
                          <m:t>+</m:t>
                        </m:r>
                      </m:sup>
                    </m:sSup>
                  </m:oMath>
                </a14:m>
                <a:endParaRPr lang="ko-KR" altLang="en-US" sz="600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0C21275-406E-4C8F-A075-34A57E4D4D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281" y="4113354"/>
                <a:ext cx="6121740" cy="1015663"/>
              </a:xfrm>
              <a:prstGeom prst="rect">
                <a:avLst/>
              </a:prstGeom>
              <a:blipFill>
                <a:blip r:embed="rId3"/>
                <a:stretch>
                  <a:fillRect l="-6076" t="-18072" b="-409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6F9C812-A3E4-442A-A2DC-BAE1E37B5A49}"/>
                  </a:ext>
                </a:extLst>
              </p:cNvPr>
              <p:cNvSpPr txBox="1"/>
              <p:nvPr/>
            </p:nvSpPr>
            <p:spPr>
              <a:xfrm>
                <a:off x="846930" y="1418569"/>
                <a:ext cx="13423902" cy="2041969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en-US" altLang="ko-KR" sz="20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4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IoT </a:t>
                </a:r>
                <a:r>
                  <a:rPr lang="ko-KR" altLang="en-US" sz="4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기술과 빅데이터를 활용한 </a:t>
                </a:r>
                <a:r>
                  <a:rPr lang="en-US" altLang="ko-KR" sz="4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Smart Delivery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4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ko-KR" altLang="en-US" sz="4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ko-KR" altLang="en-US" sz="4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서비스</a:t>
                </a:r>
                <a:endParaRPr lang="en-US" altLang="ko-KR" sz="280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2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(Feat. CAN </a:t>
                </a:r>
                <a:r>
                  <a:rPr lang="ko-KR" altLang="en-US" sz="2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통신</a:t>
                </a:r>
                <a:r>
                  <a:rPr lang="en-US" altLang="ko-KR" sz="2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, HTTP &amp; TCP/IP </a:t>
                </a:r>
                <a:r>
                  <a:rPr lang="ko-KR" altLang="en-US" sz="2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통신</a:t>
                </a:r>
                <a:r>
                  <a:rPr lang="en-US" altLang="ko-KR" sz="2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, WEB/APP </a:t>
                </a:r>
                <a:r>
                  <a:rPr lang="ko-KR" altLang="en-US" sz="2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운영 서비스</a:t>
                </a:r>
                <a:r>
                  <a:rPr lang="en-US" altLang="ko-KR" sz="2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, Hadoop,</a:t>
                </a:r>
                <a:r>
                  <a:rPr lang="ko-KR" altLang="en-US" sz="2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en-US" altLang="ko-KR" sz="2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R,</a:t>
                </a:r>
                <a:r>
                  <a:rPr lang="ko-KR" altLang="en-US" sz="2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en-US" altLang="ko-KR" sz="2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Oracle,</a:t>
                </a:r>
                <a:r>
                  <a:rPr lang="ko-KR" altLang="en-US" sz="2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en-US" altLang="ko-KR" sz="2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Hive,</a:t>
                </a:r>
                <a:r>
                  <a:rPr lang="ko-KR" altLang="en-US" sz="2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en-US" altLang="ko-KR" sz="2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Linux)</a:t>
                </a:r>
              </a:p>
              <a:p>
                <a:pPr algn="ctr">
                  <a:lnSpc>
                    <a:spcPct val="150000"/>
                  </a:lnSpc>
                </a:pPr>
                <a:endParaRPr lang="en-US" altLang="ko-KR" sz="160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6F9C812-A3E4-442A-A2DC-BAE1E37B5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30" y="1418569"/>
                <a:ext cx="13423902" cy="2041969"/>
              </a:xfrm>
              <a:prstGeom prst="rect">
                <a:avLst/>
              </a:prstGeom>
              <a:blipFill>
                <a:blip r:embed="rId4"/>
                <a:stretch>
                  <a:fillRect l="-772" r="-8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471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69284B5-ECCD-466E-BC09-F289BFD981F4}"/>
              </a:ext>
            </a:extLst>
          </p:cNvPr>
          <p:cNvGrpSpPr/>
          <p:nvPr/>
        </p:nvGrpSpPr>
        <p:grpSpPr>
          <a:xfrm>
            <a:off x="146842" y="-88491"/>
            <a:ext cx="14825666" cy="21512247"/>
            <a:chOff x="146842" y="0"/>
            <a:chExt cx="14825666" cy="21512247"/>
          </a:xfrm>
        </p:grpSpPr>
        <p:grpSp>
          <p:nvGrpSpPr>
            <p:cNvPr id="176" name="Group 4">
              <a:extLst>
                <a:ext uri="{FF2B5EF4-FFF2-40B4-BE49-F238E27FC236}">
                  <a16:creationId xmlns:a16="http://schemas.microsoft.com/office/drawing/2014/main" id="{4B678978-92F1-4CEE-88CE-D82AF01647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6842" y="0"/>
              <a:ext cx="14825666" cy="21512247"/>
              <a:chOff x="86" y="-62"/>
              <a:chExt cx="9339" cy="13551"/>
            </a:xfrm>
          </p:grpSpPr>
          <p:sp>
            <p:nvSpPr>
              <p:cNvPr id="177" name="AutoShape 3">
                <a:extLst>
                  <a:ext uri="{FF2B5EF4-FFF2-40B4-BE49-F238E27FC236}">
                    <a16:creationId xmlns:a16="http://schemas.microsoft.com/office/drawing/2014/main" id="{B7B5437D-3AB5-4315-86A9-29145F2D7719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86" y="-62"/>
                <a:ext cx="9339" cy="13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pic>
            <p:nvPicPr>
              <p:cNvPr id="178" name="Picture 5">
                <a:extLst>
                  <a:ext uri="{FF2B5EF4-FFF2-40B4-BE49-F238E27FC236}">
                    <a16:creationId xmlns:a16="http://schemas.microsoft.com/office/drawing/2014/main" id="{3521F04E-830E-4B1F-B976-661152E2DD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" y="0"/>
                <a:ext cx="9040" cy="134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9" name="Freeform 31">
                <a:extLst>
                  <a:ext uri="{FF2B5EF4-FFF2-40B4-BE49-F238E27FC236}">
                    <a16:creationId xmlns:a16="http://schemas.microsoft.com/office/drawing/2014/main" id="{4240B945-1A79-489E-BC96-FC821E240B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8" y="7219"/>
                <a:ext cx="2333" cy="2697"/>
              </a:xfrm>
              <a:custGeom>
                <a:avLst/>
                <a:gdLst>
                  <a:gd name="T0" fmla="*/ 2333 w 2333"/>
                  <a:gd name="T1" fmla="*/ 2022 h 2697"/>
                  <a:gd name="T2" fmla="*/ 2333 w 2333"/>
                  <a:gd name="T3" fmla="*/ 675 h 2697"/>
                  <a:gd name="T4" fmla="*/ 1166 w 2333"/>
                  <a:gd name="T5" fmla="*/ 0 h 2697"/>
                  <a:gd name="T6" fmla="*/ 0 w 2333"/>
                  <a:gd name="T7" fmla="*/ 675 h 2697"/>
                  <a:gd name="T8" fmla="*/ 0 w 2333"/>
                  <a:gd name="T9" fmla="*/ 2022 h 2697"/>
                  <a:gd name="T10" fmla="*/ 1166 w 2333"/>
                  <a:gd name="T11" fmla="*/ 2697 h 2697"/>
                  <a:gd name="T12" fmla="*/ 2333 w 2333"/>
                  <a:gd name="T13" fmla="*/ 2022 h 2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33" h="2697">
                    <a:moveTo>
                      <a:pt x="2333" y="2022"/>
                    </a:moveTo>
                    <a:lnTo>
                      <a:pt x="2333" y="675"/>
                    </a:lnTo>
                    <a:lnTo>
                      <a:pt x="1166" y="0"/>
                    </a:lnTo>
                    <a:lnTo>
                      <a:pt x="0" y="675"/>
                    </a:lnTo>
                    <a:lnTo>
                      <a:pt x="0" y="2022"/>
                    </a:lnTo>
                    <a:lnTo>
                      <a:pt x="1166" y="2697"/>
                    </a:lnTo>
                    <a:lnTo>
                      <a:pt x="2333" y="2022"/>
                    </a:lnTo>
                    <a:close/>
                  </a:path>
                </a:pathLst>
              </a:custGeom>
              <a:noFill/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0" name="Freeform 32">
                <a:extLst>
                  <a:ext uri="{FF2B5EF4-FFF2-40B4-BE49-F238E27FC236}">
                    <a16:creationId xmlns:a16="http://schemas.microsoft.com/office/drawing/2014/main" id="{C3CEE196-2957-43F6-B2B7-823FE763EB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2" y="7219"/>
                <a:ext cx="2336" cy="2697"/>
              </a:xfrm>
              <a:custGeom>
                <a:avLst/>
                <a:gdLst>
                  <a:gd name="T0" fmla="*/ 2336 w 2336"/>
                  <a:gd name="T1" fmla="*/ 2022 h 2697"/>
                  <a:gd name="T2" fmla="*/ 2336 w 2336"/>
                  <a:gd name="T3" fmla="*/ 675 h 2697"/>
                  <a:gd name="T4" fmla="*/ 1167 w 2336"/>
                  <a:gd name="T5" fmla="*/ 0 h 2697"/>
                  <a:gd name="T6" fmla="*/ 0 w 2336"/>
                  <a:gd name="T7" fmla="*/ 675 h 2697"/>
                  <a:gd name="T8" fmla="*/ 0 w 2336"/>
                  <a:gd name="T9" fmla="*/ 2022 h 2697"/>
                  <a:gd name="T10" fmla="*/ 1167 w 2336"/>
                  <a:gd name="T11" fmla="*/ 2697 h 2697"/>
                  <a:gd name="T12" fmla="*/ 2336 w 2336"/>
                  <a:gd name="T13" fmla="*/ 2022 h 2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36" h="2697">
                    <a:moveTo>
                      <a:pt x="2336" y="2022"/>
                    </a:moveTo>
                    <a:lnTo>
                      <a:pt x="2336" y="675"/>
                    </a:lnTo>
                    <a:lnTo>
                      <a:pt x="1167" y="0"/>
                    </a:lnTo>
                    <a:lnTo>
                      <a:pt x="0" y="675"/>
                    </a:lnTo>
                    <a:lnTo>
                      <a:pt x="0" y="2022"/>
                    </a:lnTo>
                    <a:lnTo>
                      <a:pt x="1167" y="2697"/>
                    </a:lnTo>
                    <a:lnTo>
                      <a:pt x="2336" y="2022"/>
                    </a:lnTo>
                    <a:close/>
                  </a:path>
                </a:pathLst>
              </a:custGeom>
              <a:noFill/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1" name="Freeform 34">
                <a:extLst>
                  <a:ext uri="{FF2B5EF4-FFF2-40B4-BE49-F238E27FC236}">
                    <a16:creationId xmlns:a16="http://schemas.microsoft.com/office/drawing/2014/main" id="{6A6242EC-7CAF-4535-B3A2-BD57D775E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4" y="9243"/>
                <a:ext cx="2335" cy="2696"/>
              </a:xfrm>
              <a:custGeom>
                <a:avLst/>
                <a:gdLst>
                  <a:gd name="T0" fmla="*/ 2335 w 2335"/>
                  <a:gd name="T1" fmla="*/ 2022 h 2696"/>
                  <a:gd name="T2" fmla="*/ 2335 w 2335"/>
                  <a:gd name="T3" fmla="*/ 674 h 2696"/>
                  <a:gd name="T4" fmla="*/ 1167 w 2335"/>
                  <a:gd name="T5" fmla="*/ 0 h 2696"/>
                  <a:gd name="T6" fmla="*/ 0 w 2335"/>
                  <a:gd name="T7" fmla="*/ 674 h 2696"/>
                  <a:gd name="T8" fmla="*/ 0 w 2335"/>
                  <a:gd name="T9" fmla="*/ 2022 h 2696"/>
                  <a:gd name="T10" fmla="*/ 1167 w 2335"/>
                  <a:gd name="T11" fmla="*/ 2696 h 2696"/>
                  <a:gd name="T12" fmla="*/ 2335 w 2335"/>
                  <a:gd name="T13" fmla="*/ 2022 h 2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35" h="2696">
                    <a:moveTo>
                      <a:pt x="2335" y="2022"/>
                    </a:moveTo>
                    <a:lnTo>
                      <a:pt x="2335" y="674"/>
                    </a:lnTo>
                    <a:lnTo>
                      <a:pt x="1167" y="0"/>
                    </a:lnTo>
                    <a:lnTo>
                      <a:pt x="0" y="674"/>
                    </a:lnTo>
                    <a:lnTo>
                      <a:pt x="0" y="2022"/>
                    </a:lnTo>
                    <a:lnTo>
                      <a:pt x="1167" y="2696"/>
                    </a:lnTo>
                    <a:lnTo>
                      <a:pt x="2335" y="2022"/>
                    </a:lnTo>
                    <a:close/>
                  </a:path>
                </a:pathLst>
              </a:custGeom>
              <a:noFill/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2" name="Freeform 35">
                <a:extLst>
                  <a:ext uri="{FF2B5EF4-FFF2-40B4-BE49-F238E27FC236}">
                    <a16:creationId xmlns:a16="http://schemas.microsoft.com/office/drawing/2014/main" id="{2B8E0703-37CB-4B46-AFBA-D92F7A08D2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9" y="9243"/>
                <a:ext cx="2335" cy="2696"/>
              </a:xfrm>
              <a:custGeom>
                <a:avLst/>
                <a:gdLst>
                  <a:gd name="T0" fmla="*/ 2335 w 2335"/>
                  <a:gd name="T1" fmla="*/ 2022 h 2696"/>
                  <a:gd name="T2" fmla="*/ 2335 w 2335"/>
                  <a:gd name="T3" fmla="*/ 674 h 2696"/>
                  <a:gd name="T4" fmla="*/ 1169 w 2335"/>
                  <a:gd name="T5" fmla="*/ 0 h 2696"/>
                  <a:gd name="T6" fmla="*/ 0 w 2335"/>
                  <a:gd name="T7" fmla="*/ 674 h 2696"/>
                  <a:gd name="T8" fmla="*/ 0 w 2335"/>
                  <a:gd name="T9" fmla="*/ 2022 h 2696"/>
                  <a:gd name="T10" fmla="*/ 1169 w 2335"/>
                  <a:gd name="T11" fmla="*/ 2696 h 2696"/>
                  <a:gd name="T12" fmla="*/ 2335 w 2335"/>
                  <a:gd name="T13" fmla="*/ 2022 h 2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35" h="2696">
                    <a:moveTo>
                      <a:pt x="2335" y="2022"/>
                    </a:moveTo>
                    <a:lnTo>
                      <a:pt x="2335" y="674"/>
                    </a:lnTo>
                    <a:lnTo>
                      <a:pt x="1169" y="0"/>
                    </a:lnTo>
                    <a:lnTo>
                      <a:pt x="0" y="674"/>
                    </a:lnTo>
                    <a:lnTo>
                      <a:pt x="0" y="2022"/>
                    </a:lnTo>
                    <a:lnTo>
                      <a:pt x="1169" y="2696"/>
                    </a:lnTo>
                    <a:lnTo>
                      <a:pt x="2335" y="2022"/>
                    </a:lnTo>
                    <a:close/>
                  </a:path>
                </a:pathLst>
              </a:custGeom>
              <a:noFill/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3" name="Freeform 36">
                <a:extLst>
                  <a:ext uri="{FF2B5EF4-FFF2-40B4-BE49-F238E27FC236}">
                    <a16:creationId xmlns:a16="http://schemas.microsoft.com/office/drawing/2014/main" id="{7B5A7116-CB34-4887-BFF0-CD57B8EE8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" y="9243"/>
                <a:ext cx="2333" cy="2696"/>
              </a:xfrm>
              <a:custGeom>
                <a:avLst/>
                <a:gdLst>
                  <a:gd name="T0" fmla="*/ 2333 w 2333"/>
                  <a:gd name="T1" fmla="*/ 2022 h 2696"/>
                  <a:gd name="T2" fmla="*/ 2333 w 2333"/>
                  <a:gd name="T3" fmla="*/ 674 h 2696"/>
                  <a:gd name="T4" fmla="*/ 1166 w 2333"/>
                  <a:gd name="T5" fmla="*/ 0 h 2696"/>
                  <a:gd name="T6" fmla="*/ 0 w 2333"/>
                  <a:gd name="T7" fmla="*/ 674 h 2696"/>
                  <a:gd name="T8" fmla="*/ 0 w 2333"/>
                  <a:gd name="T9" fmla="*/ 2022 h 2696"/>
                  <a:gd name="T10" fmla="*/ 1166 w 2333"/>
                  <a:gd name="T11" fmla="*/ 2696 h 2696"/>
                  <a:gd name="T12" fmla="*/ 2333 w 2333"/>
                  <a:gd name="T13" fmla="*/ 2022 h 2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33" h="2696">
                    <a:moveTo>
                      <a:pt x="2333" y="2022"/>
                    </a:moveTo>
                    <a:lnTo>
                      <a:pt x="2333" y="674"/>
                    </a:lnTo>
                    <a:lnTo>
                      <a:pt x="1166" y="0"/>
                    </a:lnTo>
                    <a:lnTo>
                      <a:pt x="0" y="674"/>
                    </a:lnTo>
                    <a:lnTo>
                      <a:pt x="0" y="2022"/>
                    </a:lnTo>
                    <a:lnTo>
                      <a:pt x="1166" y="2696"/>
                    </a:lnTo>
                    <a:lnTo>
                      <a:pt x="2333" y="2022"/>
                    </a:lnTo>
                    <a:close/>
                  </a:path>
                </a:pathLst>
              </a:custGeom>
              <a:noFill/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6" name="Freeform 60">
                <a:extLst>
                  <a:ext uri="{FF2B5EF4-FFF2-40B4-BE49-F238E27FC236}">
                    <a16:creationId xmlns:a16="http://schemas.microsoft.com/office/drawing/2014/main" id="{A6216C79-20E1-407F-93FA-9E74479E48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1" y="380"/>
                <a:ext cx="578" cy="465"/>
              </a:xfrm>
              <a:custGeom>
                <a:avLst/>
                <a:gdLst>
                  <a:gd name="T0" fmla="*/ 0 w 435"/>
                  <a:gd name="T1" fmla="*/ 302 h 350"/>
                  <a:gd name="T2" fmla="*/ 424 w 435"/>
                  <a:gd name="T3" fmla="*/ 302 h 350"/>
                  <a:gd name="T4" fmla="*/ 435 w 435"/>
                  <a:gd name="T5" fmla="*/ 318 h 350"/>
                  <a:gd name="T6" fmla="*/ 414 w 435"/>
                  <a:gd name="T7" fmla="*/ 350 h 350"/>
                  <a:gd name="T8" fmla="*/ 0 w 435"/>
                  <a:gd name="T9" fmla="*/ 350 h 350"/>
                  <a:gd name="T10" fmla="*/ 0 w 435"/>
                  <a:gd name="T11" fmla="*/ 302 h 350"/>
                  <a:gd name="T12" fmla="*/ 51 w 435"/>
                  <a:gd name="T13" fmla="*/ 211 h 350"/>
                  <a:gd name="T14" fmla="*/ 51 w 435"/>
                  <a:gd name="T15" fmla="*/ 165 h 350"/>
                  <a:gd name="T16" fmla="*/ 110 w 435"/>
                  <a:gd name="T17" fmla="*/ 165 h 350"/>
                  <a:gd name="T18" fmla="*/ 110 w 435"/>
                  <a:gd name="T19" fmla="*/ 64 h 350"/>
                  <a:gd name="T20" fmla="*/ 167 w 435"/>
                  <a:gd name="T21" fmla="*/ 64 h 350"/>
                  <a:gd name="T22" fmla="*/ 167 w 435"/>
                  <a:gd name="T23" fmla="*/ 165 h 350"/>
                  <a:gd name="T24" fmla="*/ 266 w 435"/>
                  <a:gd name="T25" fmla="*/ 165 h 350"/>
                  <a:gd name="T26" fmla="*/ 266 w 435"/>
                  <a:gd name="T27" fmla="*/ 64 h 350"/>
                  <a:gd name="T28" fmla="*/ 324 w 435"/>
                  <a:gd name="T29" fmla="*/ 64 h 350"/>
                  <a:gd name="T30" fmla="*/ 324 w 435"/>
                  <a:gd name="T31" fmla="*/ 165 h 350"/>
                  <a:gd name="T32" fmla="*/ 375 w 435"/>
                  <a:gd name="T33" fmla="*/ 165 h 350"/>
                  <a:gd name="T34" fmla="*/ 386 w 435"/>
                  <a:gd name="T35" fmla="*/ 180 h 350"/>
                  <a:gd name="T36" fmla="*/ 365 w 435"/>
                  <a:gd name="T37" fmla="*/ 211 h 350"/>
                  <a:gd name="T38" fmla="*/ 51 w 435"/>
                  <a:gd name="T39" fmla="*/ 211 h 350"/>
                  <a:gd name="T40" fmla="*/ 56 w 435"/>
                  <a:gd name="T41" fmla="*/ 47 h 350"/>
                  <a:gd name="T42" fmla="*/ 56 w 435"/>
                  <a:gd name="T43" fmla="*/ 0 h 350"/>
                  <a:gd name="T44" fmla="*/ 370 w 435"/>
                  <a:gd name="T45" fmla="*/ 0 h 350"/>
                  <a:gd name="T46" fmla="*/ 380 w 435"/>
                  <a:gd name="T47" fmla="*/ 15 h 350"/>
                  <a:gd name="T48" fmla="*/ 359 w 435"/>
                  <a:gd name="T49" fmla="*/ 47 h 350"/>
                  <a:gd name="T50" fmla="*/ 56 w 435"/>
                  <a:gd name="T51" fmla="*/ 47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35" h="350">
                    <a:moveTo>
                      <a:pt x="0" y="302"/>
                    </a:moveTo>
                    <a:cubicBezTo>
                      <a:pt x="424" y="302"/>
                      <a:pt x="424" y="302"/>
                      <a:pt x="424" y="302"/>
                    </a:cubicBezTo>
                    <a:cubicBezTo>
                      <a:pt x="431" y="302"/>
                      <a:pt x="435" y="307"/>
                      <a:pt x="435" y="318"/>
                    </a:cubicBezTo>
                    <a:cubicBezTo>
                      <a:pt x="435" y="339"/>
                      <a:pt x="428" y="350"/>
                      <a:pt x="414" y="350"/>
                    </a:cubicBezTo>
                    <a:cubicBezTo>
                      <a:pt x="0" y="350"/>
                      <a:pt x="0" y="350"/>
                      <a:pt x="0" y="350"/>
                    </a:cubicBezTo>
                    <a:lnTo>
                      <a:pt x="0" y="302"/>
                    </a:lnTo>
                    <a:close/>
                    <a:moveTo>
                      <a:pt x="51" y="211"/>
                    </a:moveTo>
                    <a:cubicBezTo>
                      <a:pt x="51" y="165"/>
                      <a:pt x="51" y="165"/>
                      <a:pt x="51" y="165"/>
                    </a:cubicBezTo>
                    <a:cubicBezTo>
                      <a:pt x="110" y="165"/>
                      <a:pt x="110" y="165"/>
                      <a:pt x="110" y="165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67" y="64"/>
                      <a:pt x="167" y="64"/>
                      <a:pt x="167" y="64"/>
                    </a:cubicBezTo>
                    <a:cubicBezTo>
                      <a:pt x="167" y="165"/>
                      <a:pt x="167" y="165"/>
                      <a:pt x="167" y="165"/>
                    </a:cubicBezTo>
                    <a:cubicBezTo>
                      <a:pt x="266" y="165"/>
                      <a:pt x="266" y="165"/>
                      <a:pt x="266" y="165"/>
                    </a:cubicBezTo>
                    <a:cubicBezTo>
                      <a:pt x="266" y="64"/>
                      <a:pt x="266" y="64"/>
                      <a:pt x="266" y="64"/>
                    </a:cubicBezTo>
                    <a:cubicBezTo>
                      <a:pt x="324" y="64"/>
                      <a:pt x="324" y="64"/>
                      <a:pt x="324" y="64"/>
                    </a:cubicBezTo>
                    <a:cubicBezTo>
                      <a:pt x="324" y="165"/>
                      <a:pt x="324" y="165"/>
                      <a:pt x="324" y="165"/>
                    </a:cubicBezTo>
                    <a:cubicBezTo>
                      <a:pt x="375" y="165"/>
                      <a:pt x="375" y="165"/>
                      <a:pt x="375" y="165"/>
                    </a:cubicBezTo>
                    <a:cubicBezTo>
                      <a:pt x="382" y="165"/>
                      <a:pt x="386" y="170"/>
                      <a:pt x="386" y="180"/>
                    </a:cubicBezTo>
                    <a:cubicBezTo>
                      <a:pt x="386" y="201"/>
                      <a:pt x="379" y="211"/>
                      <a:pt x="365" y="211"/>
                    </a:cubicBezTo>
                    <a:lnTo>
                      <a:pt x="51" y="211"/>
                    </a:lnTo>
                    <a:close/>
                    <a:moveTo>
                      <a:pt x="56" y="47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370" y="0"/>
                      <a:pt x="370" y="0"/>
                      <a:pt x="370" y="0"/>
                    </a:cubicBezTo>
                    <a:cubicBezTo>
                      <a:pt x="377" y="0"/>
                      <a:pt x="380" y="5"/>
                      <a:pt x="380" y="15"/>
                    </a:cubicBezTo>
                    <a:cubicBezTo>
                      <a:pt x="380" y="36"/>
                      <a:pt x="373" y="47"/>
                      <a:pt x="359" y="47"/>
                    </a:cubicBezTo>
                    <a:lnTo>
                      <a:pt x="56" y="4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97" name="Freeform 61">
                <a:extLst>
                  <a:ext uri="{FF2B5EF4-FFF2-40B4-BE49-F238E27FC236}">
                    <a16:creationId xmlns:a16="http://schemas.microsoft.com/office/drawing/2014/main" id="{5E82DE0E-2984-453C-9509-8C2CFEE90D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19" y="376"/>
                <a:ext cx="577" cy="494"/>
              </a:xfrm>
              <a:custGeom>
                <a:avLst/>
                <a:gdLst>
                  <a:gd name="T0" fmla="*/ 246 w 435"/>
                  <a:gd name="T1" fmla="*/ 262 h 372"/>
                  <a:gd name="T2" fmla="*/ 246 w 435"/>
                  <a:gd name="T3" fmla="*/ 324 h 372"/>
                  <a:gd name="T4" fmla="*/ 423 w 435"/>
                  <a:gd name="T5" fmla="*/ 324 h 372"/>
                  <a:gd name="T6" fmla="*/ 435 w 435"/>
                  <a:gd name="T7" fmla="*/ 339 h 372"/>
                  <a:gd name="T8" fmla="*/ 414 w 435"/>
                  <a:gd name="T9" fmla="*/ 372 h 372"/>
                  <a:gd name="T10" fmla="*/ 0 w 435"/>
                  <a:gd name="T11" fmla="*/ 372 h 372"/>
                  <a:gd name="T12" fmla="*/ 0 w 435"/>
                  <a:gd name="T13" fmla="*/ 324 h 372"/>
                  <a:gd name="T14" fmla="*/ 189 w 435"/>
                  <a:gd name="T15" fmla="*/ 324 h 372"/>
                  <a:gd name="T16" fmla="*/ 189 w 435"/>
                  <a:gd name="T17" fmla="*/ 262 h 372"/>
                  <a:gd name="T18" fmla="*/ 246 w 435"/>
                  <a:gd name="T19" fmla="*/ 262 h 372"/>
                  <a:gd name="T20" fmla="*/ 65 w 435"/>
                  <a:gd name="T21" fmla="*/ 99 h 372"/>
                  <a:gd name="T22" fmla="*/ 304 w 435"/>
                  <a:gd name="T23" fmla="*/ 99 h 372"/>
                  <a:gd name="T24" fmla="*/ 312 w 435"/>
                  <a:gd name="T25" fmla="*/ 85 h 372"/>
                  <a:gd name="T26" fmla="*/ 312 w 435"/>
                  <a:gd name="T27" fmla="*/ 46 h 372"/>
                  <a:gd name="T28" fmla="*/ 65 w 435"/>
                  <a:gd name="T29" fmla="*/ 46 h 372"/>
                  <a:gd name="T30" fmla="*/ 65 w 435"/>
                  <a:gd name="T31" fmla="*/ 0 h 372"/>
                  <a:gd name="T32" fmla="*/ 345 w 435"/>
                  <a:gd name="T33" fmla="*/ 0 h 372"/>
                  <a:gd name="T34" fmla="*/ 369 w 435"/>
                  <a:gd name="T35" fmla="*/ 23 h 372"/>
                  <a:gd name="T36" fmla="*/ 369 w 435"/>
                  <a:gd name="T37" fmla="*/ 74 h 372"/>
                  <a:gd name="T38" fmla="*/ 332 w 435"/>
                  <a:gd name="T39" fmla="*/ 145 h 372"/>
                  <a:gd name="T40" fmla="*/ 122 w 435"/>
                  <a:gd name="T41" fmla="*/ 145 h 372"/>
                  <a:gd name="T42" fmla="*/ 122 w 435"/>
                  <a:gd name="T43" fmla="*/ 189 h 372"/>
                  <a:gd name="T44" fmla="*/ 133 w 435"/>
                  <a:gd name="T45" fmla="*/ 199 h 372"/>
                  <a:gd name="T46" fmla="*/ 368 w 435"/>
                  <a:gd name="T47" fmla="*/ 199 h 372"/>
                  <a:gd name="T48" fmla="*/ 378 w 435"/>
                  <a:gd name="T49" fmla="*/ 214 h 372"/>
                  <a:gd name="T50" fmla="*/ 357 w 435"/>
                  <a:gd name="T51" fmla="*/ 246 h 372"/>
                  <a:gd name="T52" fmla="*/ 113 w 435"/>
                  <a:gd name="T53" fmla="*/ 246 h 372"/>
                  <a:gd name="T54" fmla="*/ 65 w 435"/>
                  <a:gd name="T55" fmla="*/ 199 h 372"/>
                  <a:gd name="T56" fmla="*/ 65 w 435"/>
                  <a:gd name="T57" fmla="*/ 99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5" h="372">
                    <a:moveTo>
                      <a:pt x="246" y="262"/>
                    </a:moveTo>
                    <a:cubicBezTo>
                      <a:pt x="246" y="324"/>
                      <a:pt x="246" y="324"/>
                      <a:pt x="246" y="324"/>
                    </a:cubicBezTo>
                    <a:cubicBezTo>
                      <a:pt x="423" y="324"/>
                      <a:pt x="423" y="324"/>
                      <a:pt x="423" y="324"/>
                    </a:cubicBezTo>
                    <a:cubicBezTo>
                      <a:pt x="431" y="324"/>
                      <a:pt x="435" y="329"/>
                      <a:pt x="435" y="339"/>
                    </a:cubicBezTo>
                    <a:cubicBezTo>
                      <a:pt x="435" y="361"/>
                      <a:pt x="428" y="372"/>
                      <a:pt x="414" y="372"/>
                    </a:cubicBezTo>
                    <a:cubicBezTo>
                      <a:pt x="0" y="372"/>
                      <a:pt x="0" y="372"/>
                      <a:pt x="0" y="372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189" y="324"/>
                      <a:pt x="189" y="324"/>
                      <a:pt x="189" y="324"/>
                    </a:cubicBezTo>
                    <a:cubicBezTo>
                      <a:pt x="189" y="262"/>
                      <a:pt x="189" y="262"/>
                      <a:pt x="189" y="262"/>
                    </a:cubicBezTo>
                    <a:lnTo>
                      <a:pt x="246" y="262"/>
                    </a:lnTo>
                    <a:close/>
                    <a:moveTo>
                      <a:pt x="65" y="99"/>
                    </a:moveTo>
                    <a:cubicBezTo>
                      <a:pt x="304" y="99"/>
                      <a:pt x="304" y="99"/>
                      <a:pt x="304" y="99"/>
                    </a:cubicBezTo>
                    <a:cubicBezTo>
                      <a:pt x="309" y="99"/>
                      <a:pt x="312" y="94"/>
                      <a:pt x="312" y="85"/>
                    </a:cubicBezTo>
                    <a:cubicBezTo>
                      <a:pt x="312" y="46"/>
                      <a:pt x="312" y="46"/>
                      <a:pt x="312" y="46"/>
                    </a:cubicBezTo>
                    <a:cubicBezTo>
                      <a:pt x="65" y="46"/>
                      <a:pt x="65" y="46"/>
                      <a:pt x="65" y="46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361" y="0"/>
                      <a:pt x="369" y="8"/>
                      <a:pt x="369" y="23"/>
                    </a:cubicBezTo>
                    <a:cubicBezTo>
                      <a:pt x="369" y="74"/>
                      <a:pt x="369" y="74"/>
                      <a:pt x="369" y="74"/>
                    </a:cubicBezTo>
                    <a:cubicBezTo>
                      <a:pt x="369" y="121"/>
                      <a:pt x="357" y="145"/>
                      <a:pt x="332" y="145"/>
                    </a:cubicBezTo>
                    <a:cubicBezTo>
                      <a:pt x="122" y="145"/>
                      <a:pt x="122" y="145"/>
                      <a:pt x="122" y="145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96"/>
                      <a:pt x="126" y="199"/>
                      <a:pt x="133" y="199"/>
                    </a:cubicBezTo>
                    <a:cubicBezTo>
                      <a:pt x="368" y="199"/>
                      <a:pt x="368" y="199"/>
                      <a:pt x="368" y="199"/>
                    </a:cubicBezTo>
                    <a:cubicBezTo>
                      <a:pt x="375" y="199"/>
                      <a:pt x="378" y="204"/>
                      <a:pt x="378" y="214"/>
                    </a:cubicBezTo>
                    <a:cubicBezTo>
                      <a:pt x="378" y="235"/>
                      <a:pt x="371" y="246"/>
                      <a:pt x="357" y="246"/>
                    </a:cubicBezTo>
                    <a:cubicBezTo>
                      <a:pt x="113" y="246"/>
                      <a:pt x="113" y="246"/>
                      <a:pt x="113" y="246"/>
                    </a:cubicBezTo>
                    <a:cubicBezTo>
                      <a:pt x="81" y="246"/>
                      <a:pt x="65" y="230"/>
                      <a:pt x="65" y="199"/>
                    </a:cubicBezTo>
                    <a:lnTo>
                      <a:pt x="65" y="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98" name="Freeform 62">
                <a:extLst>
                  <a:ext uri="{FF2B5EF4-FFF2-40B4-BE49-F238E27FC236}">
                    <a16:creationId xmlns:a16="http://schemas.microsoft.com/office/drawing/2014/main" id="{FDE5B15D-4353-4ACF-ABBA-870440A7D5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32" y="357"/>
                <a:ext cx="526" cy="602"/>
              </a:xfrm>
              <a:custGeom>
                <a:avLst/>
                <a:gdLst>
                  <a:gd name="T0" fmla="*/ 15 w 396"/>
                  <a:gd name="T1" fmla="*/ 17 h 453"/>
                  <a:gd name="T2" fmla="*/ 195 w 396"/>
                  <a:gd name="T3" fmla="*/ 17 h 453"/>
                  <a:gd name="T4" fmla="*/ 207 w 396"/>
                  <a:gd name="T5" fmla="*/ 33 h 453"/>
                  <a:gd name="T6" fmla="*/ 186 w 396"/>
                  <a:gd name="T7" fmla="*/ 65 h 453"/>
                  <a:gd name="T8" fmla="*/ 138 w 396"/>
                  <a:gd name="T9" fmla="*/ 65 h 453"/>
                  <a:gd name="T10" fmla="*/ 141 w 396"/>
                  <a:gd name="T11" fmla="*/ 106 h 453"/>
                  <a:gd name="T12" fmla="*/ 154 w 396"/>
                  <a:gd name="T13" fmla="*/ 141 h 453"/>
                  <a:gd name="T14" fmla="*/ 176 w 396"/>
                  <a:gd name="T15" fmla="*/ 172 h 453"/>
                  <a:gd name="T16" fmla="*/ 210 w 396"/>
                  <a:gd name="T17" fmla="*/ 202 h 453"/>
                  <a:gd name="T18" fmla="*/ 217 w 396"/>
                  <a:gd name="T19" fmla="*/ 214 h 453"/>
                  <a:gd name="T20" fmla="*/ 214 w 396"/>
                  <a:gd name="T21" fmla="*/ 224 h 453"/>
                  <a:gd name="T22" fmla="*/ 207 w 396"/>
                  <a:gd name="T23" fmla="*/ 234 h 453"/>
                  <a:gd name="T24" fmla="*/ 198 w 396"/>
                  <a:gd name="T25" fmla="*/ 241 h 453"/>
                  <a:gd name="T26" fmla="*/ 190 w 396"/>
                  <a:gd name="T27" fmla="*/ 243 h 453"/>
                  <a:gd name="T28" fmla="*/ 181 w 396"/>
                  <a:gd name="T29" fmla="*/ 240 h 453"/>
                  <a:gd name="T30" fmla="*/ 140 w 396"/>
                  <a:gd name="T31" fmla="*/ 209 h 453"/>
                  <a:gd name="T32" fmla="*/ 109 w 396"/>
                  <a:gd name="T33" fmla="*/ 172 h 453"/>
                  <a:gd name="T34" fmla="*/ 79 w 396"/>
                  <a:gd name="T35" fmla="*/ 213 h 453"/>
                  <a:gd name="T36" fmla="*/ 37 w 396"/>
                  <a:gd name="T37" fmla="*/ 245 h 453"/>
                  <a:gd name="T38" fmla="*/ 27 w 396"/>
                  <a:gd name="T39" fmla="*/ 249 h 453"/>
                  <a:gd name="T40" fmla="*/ 19 w 396"/>
                  <a:gd name="T41" fmla="*/ 246 h 453"/>
                  <a:gd name="T42" fmla="*/ 10 w 396"/>
                  <a:gd name="T43" fmla="*/ 238 h 453"/>
                  <a:gd name="T44" fmla="*/ 3 w 396"/>
                  <a:gd name="T45" fmla="*/ 229 h 453"/>
                  <a:gd name="T46" fmla="*/ 0 w 396"/>
                  <a:gd name="T47" fmla="*/ 220 h 453"/>
                  <a:gd name="T48" fmla="*/ 7 w 396"/>
                  <a:gd name="T49" fmla="*/ 207 h 453"/>
                  <a:gd name="T50" fmla="*/ 42 w 396"/>
                  <a:gd name="T51" fmla="*/ 176 h 453"/>
                  <a:gd name="T52" fmla="*/ 64 w 396"/>
                  <a:gd name="T53" fmla="*/ 142 h 453"/>
                  <a:gd name="T54" fmla="*/ 75 w 396"/>
                  <a:gd name="T55" fmla="*/ 105 h 453"/>
                  <a:gd name="T56" fmla="*/ 79 w 396"/>
                  <a:gd name="T57" fmla="*/ 65 h 453"/>
                  <a:gd name="T58" fmla="*/ 15 w 396"/>
                  <a:gd name="T59" fmla="*/ 65 h 453"/>
                  <a:gd name="T60" fmla="*/ 15 w 396"/>
                  <a:gd name="T61" fmla="*/ 17 h 453"/>
                  <a:gd name="T62" fmla="*/ 339 w 396"/>
                  <a:gd name="T63" fmla="*/ 327 h 453"/>
                  <a:gd name="T64" fmla="*/ 94 w 396"/>
                  <a:gd name="T65" fmla="*/ 327 h 453"/>
                  <a:gd name="T66" fmla="*/ 94 w 396"/>
                  <a:gd name="T67" fmla="*/ 280 h 453"/>
                  <a:gd name="T68" fmla="*/ 372 w 396"/>
                  <a:gd name="T69" fmla="*/ 280 h 453"/>
                  <a:gd name="T70" fmla="*/ 396 w 396"/>
                  <a:gd name="T71" fmla="*/ 303 h 453"/>
                  <a:gd name="T72" fmla="*/ 396 w 396"/>
                  <a:gd name="T73" fmla="*/ 385 h 453"/>
                  <a:gd name="T74" fmla="*/ 388 w 396"/>
                  <a:gd name="T75" fmla="*/ 435 h 453"/>
                  <a:gd name="T76" fmla="*/ 362 w 396"/>
                  <a:gd name="T77" fmla="*/ 453 h 453"/>
                  <a:gd name="T78" fmla="*/ 354 w 396"/>
                  <a:gd name="T79" fmla="*/ 453 h 453"/>
                  <a:gd name="T80" fmla="*/ 339 w 396"/>
                  <a:gd name="T81" fmla="*/ 437 h 453"/>
                  <a:gd name="T82" fmla="*/ 339 w 396"/>
                  <a:gd name="T83" fmla="*/ 327 h 453"/>
                  <a:gd name="T84" fmla="*/ 194 w 396"/>
                  <a:gd name="T85" fmla="*/ 95 h 453"/>
                  <a:gd name="T86" fmla="*/ 248 w 396"/>
                  <a:gd name="T87" fmla="*/ 95 h 453"/>
                  <a:gd name="T88" fmla="*/ 248 w 396"/>
                  <a:gd name="T89" fmla="*/ 0 h 453"/>
                  <a:gd name="T90" fmla="*/ 304 w 396"/>
                  <a:gd name="T91" fmla="*/ 0 h 453"/>
                  <a:gd name="T92" fmla="*/ 304 w 396"/>
                  <a:gd name="T93" fmla="*/ 188 h 453"/>
                  <a:gd name="T94" fmla="*/ 270 w 396"/>
                  <a:gd name="T95" fmla="*/ 253 h 453"/>
                  <a:gd name="T96" fmla="*/ 263 w 396"/>
                  <a:gd name="T97" fmla="*/ 253 h 453"/>
                  <a:gd name="T98" fmla="*/ 248 w 396"/>
                  <a:gd name="T99" fmla="*/ 238 h 453"/>
                  <a:gd name="T100" fmla="*/ 248 w 396"/>
                  <a:gd name="T101" fmla="*/ 142 h 453"/>
                  <a:gd name="T102" fmla="*/ 194 w 396"/>
                  <a:gd name="T103" fmla="*/ 142 h 453"/>
                  <a:gd name="T104" fmla="*/ 194 w 396"/>
                  <a:gd name="T105" fmla="*/ 95 h 453"/>
                  <a:gd name="T106" fmla="*/ 396 w 396"/>
                  <a:gd name="T107" fmla="*/ 202 h 453"/>
                  <a:gd name="T108" fmla="*/ 362 w 396"/>
                  <a:gd name="T109" fmla="*/ 259 h 453"/>
                  <a:gd name="T110" fmla="*/ 355 w 396"/>
                  <a:gd name="T111" fmla="*/ 259 h 453"/>
                  <a:gd name="T112" fmla="*/ 340 w 396"/>
                  <a:gd name="T113" fmla="*/ 245 h 453"/>
                  <a:gd name="T114" fmla="*/ 340 w 396"/>
                  <a:gd name="T115" fmla="*/ 0 h 453"/>
                  <a:gd name="T116" fmla="*/ 396 w 396"/>
                  <a:gd name="T117" fmla="*/ 0 h 453"/>
                  <a:gd name="T118" fmla="*/ 396 w 396"/>
                  <a:gd name="T119" fmla="*/ 202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96" h="453">
                    <a:moveTo>
                      <a:pt x="15" y="17"/>
                    </a:moveTo>
                    <a:cubicBezTo>
                      <a:pt x="195" y="17"/>
                      <a:pt x="195" y="17"/>
                      <a:pt x="195" y="17"/>
                    </a:cubicBezTo>
                    <a:cubicBezTo>
                      <a:pt x="203" y="17"/>
                      <a:pt x="207" y="23"/>
                      <a:pt x="207" y="33"/>
                    </a:cubicBezTo>
                    <a:cubicBezTo>
                      <a:pt x="207" y="54"/>
                      <a:pt x="200" y="65"/>
                      <a:pt x="186" y="65"/>
                    </a:cubicBezTo>
                    <a:cubicBezTo>
                      <a:pt x="138" y="65"/>
                      <a:pt x="138" y="65"/>
                      <a:pt x="138" y="65"/>
                    </a:cubicBezTo>
                    <a:cubicBezTo>
                      <a:pt x="138" y="80"/>
                      <a:pt x="139" y="93"/>
                      <a:pt x="141" y="106"/>
                    </a:cubicBezTo>
                    <a:cubicBezTo>
                      <a:pt x="144" y="118"/>
                      <a:pt x="148" y="130"/>
                      <a:pt x="154" y="141"/>
                    </a:cubicBezTo>
                    <a:cubicBezTo>
                      <a:pt x="159" y="152"/>
                      <a:pt x="167" y="162"/>
                      <a:pt x="176" y="172"/>
                    </a:cubicBezTo>
                    <a:cubicBezTo>
                      <a:pt x="185" y="182"/>
                      <a:pt x="196" y="192"/>
                      <a:pt x="210" y="202"/>
                    </a:cubicBezTo>
                    <a:cubicBezTo>
                      <a:pt x="215" y="206"/>
                      <a:pt x="217" y="210"/>
                      <a:pt x="217" y="214"/>
                    </a:cubicBezTo>
                    <a:cubicBezTo>
                      <a:pt x="217" y="217"/>
                      <a:pt x="216" y="221"/>
                      <a:pt x="214" y="224"/>
                    </a:cubicBezTo>
                    <a:cubicBezTo>
                      <a:pt x="212" y="228"/>
                      <a:pt x="209" y="231"/>
                      <a:pt x="207" y="234"/>
                    </a:cubicBezTo>
                    <a:cubicBezTo>
                      <a:pt x="204" y="237"/>
                      <a:pt x="201" y="239"/>
                      <a:pt x="198" y="241"/>
                    </a:cubicBezTo>
                    <a:cubicBezTo>
                      <a:pt x="195" y="243"/>
                      <a:pt x="192" y="243"/>
                      <a:pt x="190" y="243"/>
                    </a:cubicBezTo>
                    <a:cubicBezTo>
                      <a:pt x="186" y="243"/>
                      <a:pt x="183" y="242"/>
                      <a:pt x="181" y="240"/>
                    </a:cubicBezTo>
                    <a:cubicBezTo>
                      <a:pt x="165" y="231"/>
                      <a:pt x="151" y="221"/>
                      <a:pt x="140" y="209"/>
                    </a:cubicBezTo>
                    <a:cubicBezTo>
                      <a:pt x="128" y="198"/>
                      <a:pt x="118" y="185"/>
                      <a:pt x="109" y="172"/>
                    </a:cubicBezTo>
                    <a:cubicBezTo>
                      <a:pt x="101" y="187"/>
                      <a:pt x="91" y="200"/>
                      <a:pt x="79" y="213"/>
                    </a:cubicBezTo>
                    <a:cubicBezTo>
                      <a:pt x="67" y="225"/>
                      <a:pt x="53" y="235"/>
                      <a:pt x="37" y="245"/>
                    </a:cubicBezTo>
                    <a:cubicBezTo>
                      <a:pt x="34" y="247"/>
                      <a:pt x="31" y="249"/>
                      <a:pt x="27" y="249"/>
                    </a:cubicBezTo>
                    <a:cubicBezTo>
                      <a:pt x="25" y="249"/>
                      <a:pt x="22" y="248"/>
                      <a:pt x="19" y="246"/>
                    </a:cubicBezTo>
                    <a:cubicBezTo>
                      <a:pt x="16" y="244"/>
                      <a:pt x="13" y="241"/>
                      <a:pt x="10" y="238"/>
                    </a:cubicBezTo>
                    <a:cubicBezTo>
                      <a:pt x="7" y="236"/>
                      <a:pt x="5" y="233"/>
                      <a:pt x="3" y="229"/>
                    </a:cubicBezTo>
                    <a:cubicBezTo>
                      <a:pt x="1" y="226"/>
                      <a:pt x="0" y="223"/>
                      <a:pt x="0" y="220"/>
                    </a:cubicBezTo>
                    <a:cubicBezTo>
                      <a:pt x="0" y="215"/>
                      <a:pt x="2" y="211"/>
                      <a:pt x="7" y="207"/>
                    </a:cubicBezTo>
                    <a:cubicBezTo>
                      <a:pt x="21" y="197"/>
                      <a:pt x="32" y="187"/>
                      <a:pt x="42" y="176"/>
                    </a:cubicBezTo>
                    <a:cubicBezTo>
                      <a:pt x="51" y="165"/>
                      <a:pt x="59" y="154"/>
                      <a:pt x="64" y="142"/>
                    </a:cubicBezTo>
                    <a:cubicBezTo>
                      <a:pt x="69" y="130"/>
                      <a:pt x="73" y="117"/>
                      <a:pt x="75" y="105"/>
                    </a:cubicBezTo>
                    <a:cubicBezTo>
                      <a:pt x="78" y="92"/>
                      <a:pt x="79" y="79"/>
                      <a:pt x="79" y="65"/>
                    </a:cubicBezTo>
                    <a:cubicBezTo>
                      <a:pt x="15" y="65"/>
                      <a:pt x="15" y="65"/>
                      <a:pt x="15" y="65"/>
                    </a:cubicBezTo>
                    <a:lnTo>
                      <a:pt x="15" y="17"/>
                    </a:lnTo>
                    <a:close/>
                    <a:moveTo>
                      <a:pt x="339" y="327"/>
                    </a:moveTo>
                    <a:cubicBezTo>
                      <a:pt x="94" y="327"/>
                      <a:pt x="94" y="327"/>
                      <a:pt x="94" y="327"/>
                    </a:cubicBezTo>
                    <a:cubicBezTo>
                      <a:pt x="94" y="280"/>
                      <a:pt x="94" y="280"/>
                      <a:pt x="94" y="280"/>
                    </a:cubicBezTo>
                    <a:cubicBezTo>
                      <a:pt x="372" y="280"/>
                      <a:pt x="372" y="280"/>
                      <a:pt x="372" y="280"/>
                    </a:cubicBezTo>
                    <a:cubicBezTo>
                      <a:pt x="388" y="280"/>
                      <a:pt x="396" y="288"/>
                      <a:pt x="396" y="303"/>
                    </a:cubicBezTo>
                    <a:cubicBezTo>
                      <a:pt x="396" y="385"/>
                      <a:pt x="396" y="385"/>
                      <a:pt x="396" y="385"/>
                    </a:cubicBezTo>
                    <a:cubicBezTo>
                      <a:pt x="396" y="407"/>
                      <a:pt x="393" y="424"/>
                      <a:pt x="388" y="435"/>
                    </a:cubicBezTo>
                    <a:cubicBezTo>
                      <a:pt x="383" y="447"/>
                      <a:pt x="374" y="453"/>
                      <a:pt x="362" y="453"/>
                    </a:cubicBezTo>
                    <a:cubicBezTo>
                      <a:pt x="354" y="453"/>
                      <a:pt x="354" y="453"/>
                      <a:pt x="354" y="453"/>
                    </a:cubicBezTo>
                    <a:cubicBezTo>
                      <a:pt x="344" y="453"/>
                      <a:pt x="339" y="448"/>
                      <a:pt x="339" y="437"/>
                    </a:cubicBezTo>
                    <a:lnTo>
                      <a:pt x="339" y="327"/>
                    </a:lnTo>
                    <a:close/>
                    <a:moveTo>
                      <a:pt x="194" y="95"/>
                    </a:moveTo>
                    <a:cubicBezTo>
                      <a:pt x="248" y="95"/>
                      <a:pt x="248" y="95"/>
                      <a:pt x="248" y="95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304" y="0"/>
                      <a:pt x="304" y="0"/>
                      <a:pt x="304" y="0"/>
                    </a:cubicBezTo>
                    <a:cubicBezTo>
                      <a:pt x="304" y="188"/>
                      <a:pt x="304" y="188"/>
                      <a:pt x="304" y="188"/>
                    </a:cubicBezTo>
                    <a:cubicBezTo>
                      <a:pt x="304" y="231"/>
                      <a:pt x="293" y="253"/>
                      <a:pt x="270" y="253"/>
                    </a:cubicBezTo>
                    <a:cubicBezTo>
                      <a:pt x="263" y="253"/>
                      <a:pt x="263" y="253"/>
                      <a:pt x="263" y="253"/>
                    </a:cubicBezTo>
                    <a:cubicBezTo>
                      <a:pt x="253" y="253"/>
                      <a:pt x="248" y="248"/>
                      <a:pt x="248" y="238"/>
                    </a:cubicBezTo>
                    <a:cubicBezTo>
                      <a:pt x="248" y="142"/>
                      <a:pt x="248" y="142"/>
                      <a:pt x="248" y="142"/>
                    </a:cubicBezTo>
                    <a:cubicBezTo>
                      <a:pt x="194" y="142"/>
                      <a:pt x="194" y="142"/>
                      <a:pt x="194" y="142"/>
                    </a:cubicBezTo>
                    <a:lnTo>
                      <a:pt x="194" y="95"/>
                    </a:lnTo>
                    <a:close/>
                    <a:moveTo>
                      <a:pt x="396" y="202"/>
                    </a:moveTo>
                    <a:cubicBezTo>
                      <a:pt x="396" y="240"/>
                      <a:pt x="385" y="259"/>
                      <a:pt x="362" y="259"/>
                    </a:cubicBezTo>
                    <a:cubicBezTo>
                      <a:pt x="355" y="259"/>
                      <a:pt x="355" y="259"/>
                      <a:pt x="355" y="259"/>
                    </a:cubicBezTo>
                    <a:cubicBezTo>
                      <a:pt x="345" y="259"/>
                      <a:pt x="340" y="254"/>
                      <a:pt x="340" y="245"/>
                    </a:cubicBezTo>
                    <a:cubicBezTo>
                      <a:pt x="340" y="0"/>
                      <a:pt x="340" y="0"/>
                      <a:pt x="340" y="0"/>
                    </a:cubicBezTo>
                    <a:cubicBezTo>
                      <a:pt x="396" y="0"/>
                      <a:pt x="396" y="0"/>
                      <a:pt x="396" y="0"/>
                    </a:cubicBezTo>
                    <a:lnTo>
                      <a:pt x="396" y="2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99" name="Freeform 63">
                <a:extLst>
                  <a:ext uri="{FF2B5EF4-FFF2-40B4-BE49-F238E27FC236}">
                    <a16:creationId xmlns:a16="http://schemas.microsoft.com/office/drawing/2014/main" id="{AD603CA1-7E19-42BE-B178-6CCDB31581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11" y="376"/>
                <a:ext cx="577" cy="487"/>
              </a:xfrm>
              <a:custGeom>
                <a:avLst/>
                <a:gdLst>
                  <a:gd name="T0" fmla="*/ 0 w 435"/>
                  <a:gd name="T1" fmla="*/ 319 h 367"/>
                  <a:gd name="T2" fmla="*/ 424 w 435"/>
                  <a:gd name="T3" fmla="*/ 319 h 367"/>
                  <a:gd name="T4" fmla="*/ 435 w 435"/>
                  <a:gd name="T5" fmla="*/ 334 h 367"/>
                  <a:gd name="T6" fmla="*/ 414 w 435"/>
                  <a:gd name="T7" fmla="*/ 367 h 367"/>
                  <a:gd name="T8" fmla="*/ 0 w 435"/>
                  <a:gd name="T9" fmla="*/ 367 h 367"/>
                  <a:gd name="T10" fmla="*/ 0 w 435"/>
                  <a:gd name="T11" fmla="*/ 319 h 367"/>
                  <a:gd name="T12" fmla="*/ 66 w 435"/>
                  <a:gd name="T13" fmla="*/ 0 h 367"/>
                  <a:gd name="T14" fmla="*/ 358 w 435"/>
                  <a:gd name="T15" fmla="*/ 0 h 367"/>
                  <a:gd name="T16" fmla="*/ 369 w 435"/>
                  <a:gd name="T17" fmla="*/ 14 h 367"/>
                  <a:gd name="T18" fmla="*/ 348 w 435"/>
                  <a:gd name="T19" fmla="*/ 47 h 367"/>
                  <a:gd name="T20" fmla="*/ 123 w 435"/>
                  <a:gd name="T21" fmla="*/ 47 h 367"/>
                  <a:gd name="T22" fmla="*/ 123 w 435"/>
                  <a:gd name="T23" fmla="*/ 99 h 367"/>
                  <a:gd name="T24" fmla="*/ 347 w 435"/>
                  <a:gd name="T25" fmla="*/ 99 h 367"/>
                  <a:gd name="T26" fmla="*/ 359 w 435"/>
                  <a:gd name="T27" fmla="*/ 112 h 367"/>
                  <a:gd name="T28" fmla="*/ 338 w 435"/>
                  <a:gd name="T29" fmla="*/ 145 h 367"/>
                  <a:gd name="T30" fmla="*/ 123 w 435"/>
                  <a:gd name="T31" fmla="*/ 145 h 367"/>
                  <a:gd name="T32" fmla="*/ 123 w 435"/>
                  <a:gd name="T33" fmla="*/ 188 h 367"/>
                  <a:gd name="T34" fmla="*/ 135 w 435"/>
                  <a:gd name="T35" fmla="*/ 199 h 367"/>
                  <a:gd name="T36" fmla="*/ 367 w 435"/>
                  <a:gd name="T37" fmla="*/ 199 h 367"/>
                  <a:gd name="T38" fmla="*/ 378 w 435"/>
                  <a:gd name="T39" fmla="*/ 213 h 367"/>
                  <a:gd name="T40" fmla="*/ 358 w 435"/>
                  <a:gd name="T41" fmla="*/ 246 h 367"/>
                  <a:gd name="T42" fmla="*/ 126 w 435"/>
                  <a:gd name="T43" fmla="*/ 246 h 367"/>
                  <a:gd name="T44" fmla="*/ 81 w 435"/>
                  <a:gd name="T45" fmla="*/ 236 h 367"/>
                  <a:gd name="T46" fmla="*/ 66 w 435"/>
                  <a:gd name="T47" fmla="*/ 199 h 367"/>
                  <a:gd name="T48" fmla="*/ 66 w 435"/>
                  <a:gd name="T49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35" h="367">
                    <a:moveTo>
                      <a:pt x="0" y="319"/>
                    </a:moveTo>
                    <a:cubicBezTo>
                      <a:pt x="424" y="319"/>
                      <a:pt x="424" y="319"/>
                      <a:pt x="424" y="319"/>
                    </a:cubicBezTo>
                    <a:cubicBezTo>
                      <a:pt x="432" y="319"/>
                      <a:pt x="435" y="324"/>
                      <a:pt x="435" y="334"/>
                    </a:cubicBezTo>
                    <a:cubicBezTo>
                      <a:pt x="435" y="356"/>
                      <a:pt x="428" y="367"/>
                      <a:pt x="414" y="367"/>
                    </a:cubicBezTo>
                    <a:cubicBezTo>
                      <a:pt x="0" y="367"/>
                      <a:pt x="0" y="367"/>
                      <a:pt x="0" y="367"/>
                    </a:cubicBezTo>
                    <a:lnTo>
                      <a:pt x="0" y="319"/>
                    </a:lnTo>
                    <a:close/>
                    <a:moveTo>
                      <a:pt x="66" y="0"/>
                    </a:moveTo>
                    <a:cubicBezTo>
                      <a:pt x="358" y="0"/>
                      <a:pt x="358" y="0"/>
                      <a:pt x="358" y="0"/>
                    </a:cubicBezTo>
                    <a:cubicBezTo>
                      <a:pt x="366" y="0"/>
                      <a:pt x="369" y="5"/>
                      <a:pt x="369" y="14"/>
                    </a:cubicBezTo>
                    <a:cubicBezTo>
                      <a:pt x="369" y="36"/>
                      <a:pt x="362" y="47"/>
                      <a:pt x="348" y="47"/>
                    </a:cubicBezTo>
                    <a:cubicBezTo>
                      <a:pt x="123" y="47"/>
                      <a:pt x="123" y="47"/>
                      <a:pt x="123" y="47"/>
                    </a:cubicBezTo>
                    <a:cubicBezTo>
                      <a:pt x="123" y="99"/>
                      <a:pt x="123" y="99"/>
                      <a:pt x="123" y="99"/>
                    </a:cubicBezTo>
                    <a:cubicBezTo>
                      <a:pt x="347" y="99"/>
                      <a:pt x="347" y="99"/>
                      <a:pt x="347" y="99"/>
                    </a:cubicBezTo>
                    <a:cubicBezTo>
                      <a:pt x="355" y="99"/>
                      <a:pt x="359" y="103"/>
                      <a:pt x="359" y="112"/>
                    </a:cubicBezTo>
                    <a:cubicBezTo>
                      <a:pt x="359" y="134"/>
                      <a:pt x="352" y="145"/>
                      <a:pt x="338" y="145"/>
                    </a:cubicBezTo>
                    <a:cubicBezTo>
                      <a:pt x="123" y="145"/>
                      <a:pt x="123" y="145"/>
                      <a:pt x="123" y="145"/>
                    </a:cubicBezTo>
                    <a:cubicBezTo>
                      <a:pt x="123" y="188"/>
                      <a:pt x="123" y="188"/>
                      <a:pt x="123" y="188"/>
                    </a:cubicBezTo>
                    <a:cubicBezTo>
                      <a:pt x="123" y="195"/>
                      <a:pt x="127" y="199"/>
                      <a:pt x="135" y="199"/>
                    </a:cubicBezTo>
                    <a:cubicBezTo>
                      <a:pt x="367" y="199"/>
                      <a:pt x="367" y="199"/>
                      <a:pt x="367" y="199"/>
                    </a:cubicBezTo>
                    <a:cubicBezTo>
                      <a:pt x="375" y="199"/>
                      <a:pt x="378" y="204"/>
                      <a:pt x="378" y="213"/>
                    </a:cubicBezTo>
                    <a:cubicBezTo>
                      <a:pt x="378" y="235"/>
                      <a:pt x="371" y="246"/>
                      <a:pt x="358" y="246"/>
                    </a:cubicBezTo>
                    <a:cubicBezTo>
                      <a:pt x="126" y="246"/>
                      <a:pt x="126" y="246"/>
                      <a:pt x="126" y="246"/>
                    </a:cubicBezTo>
                    <a:cubicBezTo>
                      <a:pt x="107" y="246"/>
                      <a:pt x="92" y="243"/>
                      <a:pt x="81" y="236"/>
                    </a:cubicBezTo>
                    <a:cubicBezTo>
                      <a:pt x="71" y="230"/>
                      <a:pt x="66" y="217"/>
                      <a:pt x="66" y="199"/>
                    </a:cubicBez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200" name="Freeform 64">
                <a:extLst>
                  <a:ext uri="{FF2B5EF4-FFF2-40B4-BE49-F238E27FC236}">
                    <a16:creationId xmlns:a16="http://schemas.microsoft.com/office/drawing/2014/main" id="{2D3D61A8-9801-4E76-881E-FBFA74E054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59" y="357"/>
                <a:ext cx="476" cy="616"/>
              </a:xfrm>
              <a:custGeom>
                <a:avLst/>
                <a:gdLst>
                  <a:gd name="T0" fmla="*/ 211 w 359"/>
                  <a:gd name="T1" fmla="*/ 183 h 464"/>
                  <a:gd name="T2" fmla="*/ 184 w 359"/>
                  <a:gd name="T3" fmla="*/ 224 h 464"/>
                  <a:gd name="T4" fmla="*/ 59 w 359"/>
                  <a:gd name="T5" fmla="*/ 227 h 464"/>
                  <a:gd name="T6" fmla="*/ 0 w 359"/>
                  <a:gd name="T7" fmla="*/ 180 h 464"/>
                  <a:gd name="T8" fmla="*/ 191 w 359"/>
                  <a:gd name="T9" fmla="*/ 17 h 464"/>
                  <a:gd name="T10" fmla="*/ 215 w 359"/>
                  <a:gd name="T11" fmla="*/ 135 h 464"/>
                  <a:gd name="T12" fmla="*/ 158 w 359"/>
                  <a:gd name="T13" fmla="*/ 155 h 464"/>
                  <a:gd name="T14" fmla="*/ 58 w 359"/>
                  <a:gd name="T15" fmla="*/ 65 h 464"/>
                  <a:gd name="T16" fmla="*/ 73 w 359"/>
                  <a:gd name="T17" fmla="*/ 180 h 464"/>
                  <a:gd name="T18" fmla="*/ 209 w 359"/>
                  <a:gd name="T19" fmla="*/ 258 h 464"/>
                  <a:gd name="T20" fmla="*/ 317 w 359"/>
                  <a:gd name="T21" fmla="*/ 288 h 464"/>
                  <a:gd name="T22" fmla="*/ 355 w 359"/>
                  <a:gd name="T23" fmla="*/ 361 h 464"/>
                  <a:gd name="T24" fmla="*/ 317 w 359"/>
                  <a:gd name="T25" fmla="*/ 434 h 464"/>
                  <a:gd name="T26" fmla="*/ 209 w 359"/>
                  <a:gd name="T27" fmla="*/ 464 h 464"/>
                  <a:gd name="T28" fmla="*/ 100 w 359"/>
                  <a:gd name="T29" fmla="*/ 434 h 464"/>
                  <a:gd name="T30" fmla="*/ 61 w 359"/>
                  <a:gd name="T31" fmla="*/ 361 h 464"/>
                  <a:gd name="T32" fmla="*/ 100 w 359"/>
                  <a:gd name="T33" fmla="*/ 288 h 464"/>
                  <a:gd name="T34" fmla="*/ 209 w 359"/>
                  <a:gd name="T35" fmla="*/ 258 h 464"/>
                  <a:gd name="T36" fmla="*/ 244 w 359"/>
                  <a:gd name="T37" fmla="*/ 413 h 464"/>
                  <a:gd name="T38" fmla="*/ 292 w 359"/>
                  <a:gd name="T39" fmla="*/ 383 h 464"/>
                  <a:gd name="T40" fmla="*/ 292 w 359"/>
                  <a:gd name="T41" fmla="*/ 339 h 464"/>
                  <a:gd name="T42" fmla="*/ 244 w 359"/>
                  <a:gd name="T43" fmla="*/ 309 h 464"/>
                  <a:gd name="T44" fmla="*/ 172 w 359"/>
                  <a:gd name="T45" fmla="*/ 309 h 464"/>
                  <a:gd name="T46" fmla="*/ 124 w 359"/>
                  <a:gd name="T47" fmla="*/ 339 h 464"/>
                  <a:gd name="T48" fmla="*/ 124 w 359"/>
                  <a:gd name="T49" fmla="*/ 383 h 464"/>
                  <a:gd name="T50" fmla="*/ 172 w 359"/>
                  <a:gd name="T51" fmla="*/ 413 h 464"/>
                  <a:gd name="T52" fmla="*/ 236 w 359"/>
                  <a:gd name="T53" fmla="*/ 142 h 464"/>
                  <a:gd name="T54" fmla="*/ 301 w 359"/>
                  <a:gd name="T55" fmla="*/ 95 h 464"/>
                  <a:gd name="T56" fmla="*/ 236 w 359"/>
                  <a:gd name="T57" fmla="*/ 48 h 464"/>
                  <a:gd name="T58" fmla="*/ 301 w 359"/>
                  <a:gd name="T59" fmla="*/ 0 h 464"/>
                  <a:gd name="T60" fmla="*/ 359 w 359"/>
                  <a:gd name="T61" fmla="*/ 198 h 464"/>
                  <a:gd name="T62" fmla="*/ 323 w 359"/>
                  <a:gd name="T63" fmla="*/ 263 h 464"/>
                  <a:gd name="T64" fmla="*/ 301 w 359"/>
                  <a:gd name="T65" fmla="*/ 248 h 464"/>
                  <a:gd name="T66" fmla="*/ 236 w 359"/>
                  <a:gd name="T67" fmla="*/ 189 h 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9" h="464">
                    <a:moveTo>
                      <a:pt x="215" y="135"/>
                    </a:moveTo>
                    <a:cubicBezTo>
                      <a:pt x="215" y="155"/>
                      <a:pt x="214" y="171"/>
                      <a:pt x="211" y="183"/>
                    </a:cubicBezTo>
                    <a:cubicBezTo>
                      <a:pt x="209" y="196"/>
                      <a:pt x="205" y="205"/>
                      <a:pt x="201" y="211"/>
                    </a:cubicBezTo>
                    <a:cubicBezTo>
                      <a:pt x="196" y="217"/>
                      <a:pt x="190" y="222"/>
                      <a:pt x="184" y="224"/>
                    </a:cubicBezTo>
                    <a:cubicBezTo>
                      <a:pt x="178" y="226"/>
                      <a:pt x="171" y="227"/>
                      <a:pt x="164" y="227"/>
                    </a:cubicBezTo>
                    <a:cubicBezTo>
                      <a:pt x="59" y="227"/>
                      <a:pt x="59" y="227"/>
                      <a:pt x="59" y="227"/>
                    </a:cubicBezTo>
                    <a:cubicBezTo>
                      <a:pt x="39" y="227"/>
                      <a:pt x="25" y="223"/>
                      <a:pt x="15" y="216"/>
                    </a:cubicBezTo>
                    <a:cubicBezTo>
                      <a:pt x="5" y="210"/>
                      <a:pt x="0" y="197"/>
                      <a:pt x="0" y="18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91" y="17"/>
                      <a:pt x="191" y="17"/>
                      <a:pt x="191" y="17"/>
                    </a:cubicBezTo>
                    <a:cubicBezTo>
                      <a:pt x="207" y="17"/>
                      <a:pt x="215" y="25"/>
                      <a:pt x="215" y="41"/>
                    </a:cubicBezTo>
                    <a:lnTo>
                      <a:pt x="215" y="135"/>
                    </a:lnTo>
                    <a:close/>
                    <a:moveTo>
                      <a:pt x="145" y="180"/>
                    </a:moveTo>
                    <a:cubicBezTo>
                      <a:pt x="153" y="180"/>
                      <a:pt x="158" y="171"/>
                      <a:pt x="158" y="155"/>
                    </a:cubicBezTo>
                    <a:cubicBezTo>
                      <a:pt x="158" y="65"/>
                      <a:pt x="158" y="65"/>
                      <a:pt x="158" y="65"/>
                    </a:cubicBezTo>
                    <a:cubicBezTo>
                      <a:pt x="58" y="65"/>
                      <a:pt x="58" y="65"/>
                      <a:pt x="58" y="65"/>
                    </a:cubicBezTo>
                    <a:cubicBezTo>
                      <a:pt x="58" y="165"/>
                      <a:pt x="58" y="165"/>
                      <a:pt x="58" y="165"/>
                    </a:cubicBezTo>
                    <a:cubicBezTo>
                      <a:pt x="58" y="175"/>
                      <a:pt x="63" y="180"/>
                      <a:pt x="73" y="180"/>
                    </a:cubicBezTo>
                    <a:lnTo>
                      <a:pt x="145" y="180"/>
                    </a:lnTo>
                    <a:close/>
                    <a:moveTo>
                      <a:pt x="209" y="258"/>
                    </a:moveTo>
                    <a:cubicBezTo>
                      <a:pt x="232" y="258"/>
                      <a:pt x="252" y="261"/>
                      <a:pt x="270" y="267"/>
                    </a:cubicBezTo>
                    <a:cubicBezTo>
                      <a:pt x="289" y="272"/>
                      <a:pt x="304" y="279"/>
                      <a:pt x="317" y="288"/>
                    </a:cubicBezTo>
                    <a:cubicBezTo>
                      <a:pt x="329" y="298"/>
                      <a:pt x="339" y="309"/>
                      <a:pt x="345" y="321"/>
                    </a:cubicBezTo>
                    <a:cubicBezTo>
                      <a:pt x="352" y="334"/>
                      <a:pt x="355" y="347"/>
                      <a:pt x="355" y="361"/>
                    </a:cubicBezTo>
                    <a:cubicBezTo>
                      <a:pt x="355" y="375"/>
                      <a:pt x="352" y="388"/>
                      <a:pt x="345" y="401"/>
                    </a:cubicBezTo>
                    <a:cubicBezTo>
                      <a:pt x="339" y="413"/>
                      <a:pt x="329" y="424"/>
                      <a:pt x="317" y="434"/>
                    </a:cubicBezTo>
                    <a:cubicBezTo>
                      <a:pt x="304" y="443"/>
                      <a:pt x="289" y="450"/>
                      <a:pt x="270" y="456"/>
                    </a:cubicBezTo>
                    <a:cubicBezTo>
                      <a:pt x="252" y="461"/>
                      <a:pt x="232" y="464"/>
                      <a:pt x="209" y="464"/>
                    </a:cubicBezTo>
                    <a:cubicBezTo>
                      <a:pt x="186" y="464"/>
                      <a:pt x="165" y="461"/>
                      <a:pt x="147" y="456"/>
                    </a:cubicBezTo>
                    <a:cubicBezTo>
                      <a:pt x="128" y="450"/>
                      <a:pt x="113" y="443"/>
                      <a:pt x="100" y="434"/>
                    </a:cubicBezTo>
                    <a:cubicBezTo>
                      <a:pt x="88" y="424"/>
                      <a:pt x="78" y="413"/>
                      <a:pt x="71" y="401"/>
                    </a:cubicBezTo>
                    <a:cubicBezTo>
                      <a:pt x="64" y="388"/>
                      <a:pt x="61" y="375"/>
                      <a:pt x="61" y="361"/>
                    </a:cubicBezTo>
                    <a:cubicBezTo>
                      <a:pt x="61" y="347"/>
                      <a:pt x="64" y="334"/>
                      <a:pt x="71" y="321"/>
                    </a:cubicBezTo>
                    <a:cubicBezTo>
                      <a:pt x="78" y="309"/>
                      <a:pt x="88" y="298"/>
                      <a:pt x="100" y="288"/>
                    </a:cubicBezTo>
                    <a:cubicBezTo>
                      <a:pt x="113" y="279"/>
                      <a:pt x="128" y="272"/>
                      <a:pt x="147" y="267"/>
                    </a:cubicBezTo>
                    <a:cubicBezTo>
                      <a:pt x="165" y="261"/>
                      <a:pt x="186" y="258"/>
                      <a:pt x="209" y="258"/>
                    </a:cubicBezTo>
                    <a:close/>
                    <a:moveTo>
                      <a:pt x="209" y="417"/>
                    </a:moveTo>
                    <a:cubicBezTo>
                      <a:pt x="221" y="417"/>
                      <a:pt x="233" y="416"/>
                      <a:pt x="244" y="413"/>
                    </a:cubicBezTo>
                    <a:cubicBezTo>
                      <a:pt x="255" y="410"/>
                      <a:pt x="265" y="406"/>
                      <a:pt x="273" y="400"/>
                    </a:cubicBezTo>
                    <a:cubicBezTo>
                      <a:pt x="281" y="395"/>
                      <a:pt x="288" y="389"/>
                      <a:pt x="292" y="383"/>
                    </a:cubicBezTo>
                    <a:cubicBezTo>
                      <a:pt x="297" y="376"/>
                      <a:pt x="299" y="368"/>
                      <a:pt x="299" y="361"/>
                    </a:cubicBezTo>
                    <a:cubicBezTo>
                      <a:pt x="299" y="353"/>
                      <a:pt x="297" y="346"/>
                      <a:pt x="292" y="339"/>
                    </a:cubicBezTo>
                    <a:cubicBezTo>
                      <a:pt x="288" y="332"/>
                      <a:pt x="281" y="326"/>
                      <a:pt x="273" y="321"/>
                    </a:cubicBezTo>
                    <a:cubicBezTo>
                      <a:pt x="265" y="316"/>
                      <a:pt x="255" y="312"/>
                      <a:pt x="244" y="309"/>
                    </a:cubicBezTo>
                    <a:cubicBezTo>
                      <a:pt x="233" y="306"/>
                      <a:pt x="221" y="305"/>
                      <a:pt x="209" y="305"/>
                    </a:cubicBezTo>
                    <a:cubicBezTo>
                      <a:pt x="195" y="305"/>
                      <a:pt x="183" y="306"/>
                      <a:pt x="172" y="309"/>
                    </a:cubicBezTo>
                    <a:cubicBezTo>
                      <a:pt x="161" y="312"/>
                      <a:pt x="151" y="316"/>
                      <a:pt x="143" y="321"/>
                    </a:cubicBezTo>
                    <a:cubicBezTo>
                      <a:pt x="135" y="326"/>
                      <a:pt x="128" y="332"/>
                      <a:pt x="124" y="339"/>
                    </a:cubicBezTo>
                    <a:cubicBezTo>
                      <a:pt x="119" y="346"/>
                      <a:pt x="117" y="353"/>
                      <a:pt x="117" y="361"/>
                    </a:cubicBezTo>
                    <a:cubicBezTo>
                      <a:pt x="117" y="368"/>
                      <a:pt x="119" y="376"/>
                      <a:pt x="124" y="383"/>
                    </a:cubicBezTo>
                    <a:cubicBezTo>
                      <a:pt x="128" y="389"/>
                      <a:pt x="135" y="395"/>
                      <a:pt x="143" y="400"/>
                    </a:cubicBezTo>
                    <a:cubicBezTo>
                      <a:pt x="151" y="406"/>
                      <a:pt x="161" y="410"/>
                      <a:pt x="172" y="413"/>
                    </a:cubicBezTo>
                    <a:cubicBezTo>
                      <a:pt x="183" y="416"/>
                      <a:pt x="195" y="417"/>
                      <a:pt x="209" y="417"/>
                    </a:cubicBezTo>
                    <a:close/>
                    <a:moveTo>
                      <a:pt x="236" y="142"/>
                    </a:moveTo>
                    <a:cubicBezTo>
                      <a:pt x="301" y="142"/>
                      <a:pt x="301" y="142"/>
                      <a:pt x="301" y="142"/>
                    </a:cubicBezTo>
                    <a:cubicBezTo>
                      <a:pt x="301" y="95"/>
                      <a:pt x="301" y="95"/>
                      <a:pt x="301" y="95"/>
                    </a:cubicBezTo>
                    <a:cubicBezTo>
                      <a:pt x="236" y="95"/>
                      <a:pt x="236" y="95"/>
                      <a:pt x="236" y="95"/>
                    </a:cubicBezTo>
                    <a:cubicBezTo>
                      <a:pt x="236" y="48"/>
                      <a:pt x="236" y="48"/>
                      <a:pt x="236" y="48"/>
                    </a:cubicBezTo>
                    <a:cubicBezTo>
                      <a:pt x="301" y="48"/>
                      <a:pt x="301" y="48"/>
                      <a:pt x="301" y="48"/>
                    </a:cubicBezTo>
                    <a:cubicBezTo>
                      <a:pt x="301" y="0"/>
                      <a:pt x="301" y="0"/>
                      <a:pt x="301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59" y="198"/>
                      <a:pt x="359" y="198"/>
                      <a:pt x="359" y="198"/>
                    </a:cubicBezTo>
                    <a:cubicBezTo>
                      <a:pt x="359" y="222"/>
                      <a:pt x="356" y="239"/>
                      <a:pt x="350" y="249"/>
                    </a:cubicBezTo>
                    <a:cubicBezTo>
                      <a:pt x="344" y="258"/>
                      <a:pt x="335" y="263"/>
                      <a:pt x="323" y="263"/>
                    </a:cubicBezTo>
                    <a:cubicBezTo>
                      <a:pt x="317" y="263"/>
                      <a:pt x="317" y="263"/>
                      <a:pt x="317" y="263"/>
                    </a:cubicBezTo>
                    <a:cubicBezTo>
                      <a:pt x="306" y="263"/>
                      <a:pt x="301" y="258"/>
                      <a:pt x="301" y="248"/>
                    </a:cubicBezTo>
                    <a:cubicBezTo>
                      <a:pt x="301" y="189"/>
                      <a:pt x="301" y="189"/>
                      <a:pt x="301" y="189"/>
                    </a:cubicBezTo>
                    <a:cubicBezTo>
                      <a:pt x="236" y="189"/>
                      <a:pt x="236" y="189"/>
                      <a:pt x="236" y="189"/>
                    </a:cubicBezTo>
                    <a:lnTo>
                      <a:pt x="236" y="1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201" name="Freeform 65">
                <a:extLst>
                  <a:ext uri="{FF2B5EF4-FFF2-40B4-BE49-F238E27FC236}">
                    <a16:creationId xmlns:a16="http://schemas.microsoft.com/office/drawing/2014/main" id="{0DBD3B68-D627-4EA0-B2C9-871D611CC1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" y="2486"/>
                <a:ext cx="7867" cy="2560"/>
              </a:xfrm>
              <a:custGeom>
                <a:avLst/>
                <a:gdLst>
                  <a:gd name="T0" fmla="*/ 5926 w 5926"/>
                  <a:gd name="T1" fmla="*/ 1860 h 1928"/>
                  <a:gd name="T2" fmla="*/ 5858 w 5926"/>
                  <a:gd name="T3" fmla="*/ 1928 h 1928"/>
                  <a:gd name="T4" fmla="*/ 68 w 5926"/>
                  <a:gd name="T5" fmla="*/ 1928 h 1928"/>
                  <a:gd name="T6" fmla="*/ 0 w 5926"/>
                  <a:gd name="T7" fmla="*/ 1860 h 1928"/>
                  <a:gd name="T8" fmla="*/ 0 w 5926"/>
                  <a:gd name="T9" fmla="*/ 68 h 1928"/>
                  <a:gd name="T10" fmla="*/ 68 w 5926"/>
                  <a:gd name="T11" fmla="*/ 0 h 1928"/>
                  <a:gd name="T12" fmla="*/ 5858 w 5926"/>
                  <a:gd name="T13" fmla="*/ 0 h 1928"/>
                  <a:gd name="T14" fmla="*/ 5926 w 5926"/>
                  <a:gd name="T15" fmla="*/ 68 h 1928"/>
                  <a:gd name="T16" fmla="*/ 5926 w 5926"/>
                  <a:gd name="T17" fmla="*/ 1860 h 1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26" h="1928">
                    <a:moveTo>
                      <a:pt x="5926" y="1860"/>
                    </a:moveTo>
                    <a:cubicBezTo>
                      <a:pt x="5926" y="1897"/>
                      <a:pt x="5895" y="1928"/>
                      <a:pt x="5858" y="1928"/>
                    </a:cubicBezTo>
                    <a:cubicBezTo>
                      <a:pt x="68" y="1928"/>
                      <a:pt x="68" y="1928"/>
                      <a:pt x="68" y="1928"/>
                    </a:cubicBezTo>
                    <a:cubicBezTo>
                      <a:pt x="30" y="1928"/>
                      <a:pt x="0" y="1897"/>
                      <a:pt x="0" y="1860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30"/>
                      <a:pt x="30" y="0"/>
                      <a:pt x="68" y="0"/>
                    </a:cubicBezTo>
                    <a:cubicBezTo>
                      <a:pt x="5858" y="0"/>
                      <a:pt x="5858" y="0"/>
                      <a:pt x="5858" y="0"/>
                    </a:cubicBezTo>
                    <a:cubicBezTo>
                      <a:pt x="5895" y="0"/>
                      <a:pt x="5926" y="30"/>
                      <a:pt x="5926" y="68"/>
                    </a:cubicBezTo>
                    <a:lnTo>
                      <a:pt x="5926" y="18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2" name="Freeform 66">
                <a:extLst>
                  <a:ext uri="{FF2B5EF4-FFF2-40B4-BE49-F238E27FC236}">
                    <a16:creationId xmlns:a16="http://schemas.microsoft.com/office/drawing/2014/main" id="{0C1E879B-4437-47B2-A013-ECC7BE70B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" y="5263"/>
                <a:ext cx="7867" cy="7260"/>
              </a:xfrm>
              <a:custGeom>
                <a:avLst/>
                <a:gdLst>
                  <a:gd name="T0" fmla="*/ 5858 w 5926"/>
                  <a:gd name="T1" fmla="*/ 0 h 5468"/>
                  <a:gd name="T2" fmla="*/ 68 w 5926"/>
                  <a:gd name="T3" fmla="*/ 0 h 5468"/>
                  <a:gd name="T4" fmla="*/ 0 w 5926"/>
                  <a:gd name="T5" fmla="*/ 68 h 5468"/>
                  <a:gd name="T6" fmla="*/ 0 w 5926"/>
                  <a:gd name="T7" fmla="*/ 5400 h 5468"/>
                  <a:gd name="T8" fmla="*/ 68 w 5926"/>
                  <a:gd name="T9" fmla="*/ 5468 h 5468"/>
                  <a:gd name="T10" fmla="*/ 5858 w 5926"/>
                  <a:gd name="T11" fmla="*/ 5468 h 5468"/>
                  <a:gd name="T12" fmla="*/ 5926 w 5926"/>
                  <a:gd name="T13" fmla="*/ 5400 h 5468"/>
                  <a:gd name="T14" fmla="*/ 5926 w 5926"/>
                  <a:gd name="T15" fmla="*/ 68 h 5468"/>
                  <a:gd name="T16" fmla="*/ 5858 w 5926"/>
                  <a:gd name="T17" fmla="*/ 0 h 5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26" h="5468">
                    <a:moveTo>
                      <a:pt x="5858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1"/>
                      <a:pt x="0" y="68"/>
                    </a:cubicBezTo>
                    <a:cubicBezTo>
                      <a:pt x="0" y="5400"/>
                      <a:pt x="0" y="5400"/>
                      <a:pt x="0" y="5400"/>
                    </a:cubicBezTo>
                    <a:cubicBezTo>
                      <a:pt x="0" y="5437"/>
                      <a:pt x="30" y="5468"/>
                      <a:pt x="68" y="5468"/>
                    </a:cubicBezTo>
                    <a:cubicBezTo>
                      <a:pt x="5858" y="5468"/>
                      <a:pt x="5858" y="5468"/>
                      <a:pt x="5858" y="5468"/>
                    </a:cubicBezTo>
                    <a:cubicBezTo>
                      <a:pt x="5895" y="5468"/>
                      <a:pt x="5926" y="5437"/>
                      <a:pt x="5926" y="5400"/>
                    </a:cubicBezTo>
                    <a:cubicBezTo>
                      <a:pt x="5926" y="68"/>
                      <a:pt x="5926" y="68"/>
                      <a:pt x="5926" y="68"/>
                    </a:cubicBezTo>
                    <a:cubicBezTo>
                      <a:pt x="5926" y="31"/>
                      <a:pt x="5895" y="0"/>
                      <a:pt x="58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7" name="Freeform 75">
                <a:extLst>
                  <a:ext uri="{FF2B5EF4-FFF2-40B4-BE49-F238E27FC236}">
                    <a16:creationId xmlns:a16="http://schemas.microsoft.com/office/drawing/2014/main" id="{9217BBB7-14BB-44B9-BC47-BC0850EFC2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0" y="2693"/>
                <a:ext cx="368" cy="474"/>
              </a:xfrm>
              <a:custGeom>
                <a:avLst/>
                <a:gdLst>
                  <a:gd name="T0" fmla="*/ 0 w 277"/>
                  <a:gd name="T1" fmla="*/ 14 h 357"/>
                  <a:gd name="T2" fmla="*/ 173 w 277"/>
                  <a:gd name="T3" fmla="*/ 14 h 357"/>
                  <a:gd name="T4" fmla="*/ 182 w 277"/>
                  <a:gd name="T5" fmla="*/ 26 h 357"/>
                  <a:gd name="T6" fmla="*/ 166 w 277"/>
                  <a:gd name="T7" fmla="*/ 50 h 357"/>
                  <a:gd name="T8" fmla="*/ 45 w 277"/>
                  <a:gd name="T9" fmla="*/ 50 h 357"/>
                  <a:gd name="T10" fmla="*/ 45 w 277"/>
                  <a:gd name="T11" fmla="*/ 84 h 357"/>
                  <a:gd name="T12" fmla="*/ 165 w 277"/>
                  <a:gd name="T13" fmla="*/ 84 h 357"/>
                  <a:gd name="T14" fmla="*/ 174 w 277"/>
                  <a:gd name="T15" fmla="*/ 95 h 357"/>
                  <a:gd name="T16" fmla="*/ 157 w 277"/>
                  <a:gd name="T17" fmla="*/ 119 h 357"/>
                  <a:gd name="T18" fmla="*/ 45 w 277"/>
                  <a:gd name="T19" fmla="*/ 119 h 357"/>
                  <a:gd name="T20" fmla="*/ 45 w 277"/>
                  <a:gd name="T21" fmla="*/ 145 h 357"/>
                  <a:gd name="T22" fmla="*/ 54 w 277"/>
                  <a:gd name="T23" fmla="*/ 154 h 357"/>
                  <a:gd name="T24" fmla="*/ 192 w 277"/>
                  <a:gd name="T25" fmla="*/ 154 h 357"/>
                  <a:gd name="T26" fmla="*/ 201 w 277"/>
                  <a:gd name="T27" fmla="*/ 166 h 357"/>
                  <a:gd name="T28" fmla="*/ 185 w 277"/>
                  <a:gd name="T29" fmla="*/ 190 h 357"/>
                  <a:gd name="T30" fmla="*/ 38 w 277"/>
                  <a:gd name="T31" fmla="*/ 190 h 357"/>
                  <a:gd name="T32" fmla="*/ 0 w 277"/>
                  <a:gd name="T33" fmla="*/ 153 h 357"/>
                  <a:gd name="T34" fmla="*/ 0 w 277"/>
                  <a:gd name="T35" fmla="*/ 14 h 357"/>
                  <a:gd name="T36" fmla="*/ 277 w 277"/>
                  <a:gd name="T37" fmla="*/ 294 h 357"/>
                  <a:gd name="T38" fmla="*/ 245 w 277"/>
                  <a:gd name="T39" fmla="*/ 357 h 357"/>
                  <a:gd name="T40" fmla="*/ 84 w 277"/>
                  <a:gd name="T41" fmla="*/ 357 h 357"/>
                  <a:gd name="T42" fmla="*/ 46 w 277"/>
                  <a:gd name="T43" fmla="*/ 320 h 357"/>
                  <a:gd name="T44" fmla="*/ 46 w 277"/>
                  <a:gd name="T45" fmla="*/ 220 h 357"/>
                  <a:gd name="T46" fmla="*/ 258 w 277"/>
                  <a:gd name="T47" fmla="*/ 220 h 357"/>
                  <a:gd name="T48" fmla="*/ 277 w 277"/>
                  <a:gd name="T49" fmla="*/ 239 h 357"/>
                  <a:gd name="T50" fmla="*/ 277 w 277"/>
                  <a:gd name="T51" fmla="*/ 294 h 357"/>
                  <a:gd name="T52" fmla="*/ 222 w 277"/>
                  <a:gd name="T53" fmla="*/ 320 h 357"/>
                  <a:gd name="T54" fmla="*/ 232 w 277"/>
                  <a:gd name="T55" fmla="*/ 300 h 357"/>
                  <a:gd name="T56" fmla="*/ 232 w 277"/>
                  <a:gd name="T57" fmla="*/ 257 h 357"/>
                  <a:gd name="T58" fmla="*/ 91 w 277"/>
                  <a:gd name="T59" fmla="*/ 257 h 357"/>
                  <a:gd name="T60" fmla="*/ 91 w 277"/>
                  <a:gd name="T61" fmla="*/ 308 h 357"/>
                  <a:gd name="T62" fmla="*/ 103 w 277"/>
                  <a:gd name="T63" fmla="*/ 320 h 357"/>
                  <a:gd name="T64" fmla="*/ 222 w 277"/>
                  <a:gd name="T65" fmla="*/ 320 h 357"/>
                  <a:gd name="T66" fmla="*/ 277 w 277"/>
                  <a:gd name="T67" fmla="*/ 157 h 357"/>
                  <a:gd name="T68" fmla="*/ 251 w 277"/>
                  <a:gd name="T69" fmla="*/ 203 h 357"/>
                  <a:gd name="T70" fmla="*/ 244 w 277"/>
                  <a:gd name="T71" fmla="*/ 203 h 357"/>
                  <a:gd name="T72" fmla="*/ 232 w 277"/>
                  <a:gd name="T73" fmla="*/ 191 h 357"/>
                  <a:gd name="T74" fmla="*/ 232 w 277"/>
                  <a:gd name="T75" fmla="*/ 0 h 357"/>
                  <a:gd name="T76" fmla="*/ 277 w 277"/>
                  <a:gd name="T77" fmla="*/ 0 h 357"/>
                  <a:gd name="T78" fmla="*/ 277 w 277"/>
                  <a:gd name="T79" fmla="*/ 157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77" h="357">
                    <a:moveTo>
                      <a:pt x="0" y="14"/>
                    </a:moveTo>
                    <a:cubicBezTo>
                      <a:pt x="173" y="14"/>
                      <a:pt x="173" y="14"/>
                      <a:pt x="173" y="14"/>
                    </a:cubicBezTo>
                    <a:cubicBezTo>
                      <a:pt x="179" y="14"/>
                      <a:pt x="182" y="18"/>
                      <a:pt x="182" y="26"/>
                    </a:cubicBezTo>
                    <a:cubicBezTo>
                      <a:pt x="182" y="42"/>
                      <a:pt x="177" y="50"/>
                      <a:pt x="166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5" y="84"/>
                      <a:pt x="45" y="84"/>
                      <a:pt x="45" y="84"/>
                    </a:cubicBezTo>
                    <a:cubicBezTo>
                      <a:pt x="165" y="84"/>
                      <a:pt x="165" y="84"/>
                      <a:pt x="165" y="84"/>
                    </a:cubicBezTo>
                    <a:cubicBezTo>
                      <a:pt x="171" y="84"/>
                      <a:pt x="174" y="88"/>
                      <a:pt x="174" y="95"/>
                    </a:cubicBezTo>
                    <a:cubicBezTo>
                      <a:pt x="174" y="111"/>
                      <a:pt x="168" y="119"/>
                      <a:pt x="157" y="119"/>
                    </a:cubicBezTo>
                    <a:cubicBezTo>
                      <a:pt x="45" y="119"/>
                      <a:pt x="45" y="119"/>
                      <a:pt x="45" y="119"/>
                    </a:cubicBezTo>
                    <a:cubicBezTo>
                      <a:pt x="45" y="145"/>
                      <a:pt x="45" y="145"/>
                      <a:pt x="45" y="145"/>
                    </a:cubicBezTo>
                    <a:cubicBezTo>
                      <a:pt x="45" y="151"/>
                      <a:pt x="48" y="154"/>
                      <a:pt x="54" y="154"/>
                    </a:cubicBezTo>
                    <a:cubicBezTo>
                      <a:pt x="192" y="154"/>
                      <a:pt x="192" y="154"/>
                      <a:pt x="192" y="154"/>
                    </a:cubicBezTo>
                    <a:cubicBezTo>
                      <a:pt x="198" y="154"/>
                      <a:pt x="201" y="158"/>
                      <a:pt x="201" y="166"/>
                    </a:cubicBezTo>
                    <a:cubicBezTo>
                      <a:pt x="201" y="182"/>
                      <a:pt x="196" y="190"/>
                      <a:pt x="185" y="190"/>
                    </a:cubicBezTo>
                    <a:cubicBezTo>
                      <a:pt x="38" y="190"/>
                      <a:pt x="38" y="190"/>
                      <a:pt x="38" y="190"/>
                    </a:cubicBezTo>
                    <a:cubicBezTo>
                      <a:pt x="13" y="190"/>
                      <a:pt x="0" y="178"/>
                      <a:pt x="0" y="153"/>
                    </a:cubicBezTo>
                    <a:lnTo>
                      <a:pt x="0" y="14"/>
                    </a:lnTo>
                    <a:close/>
                    <a:moveTo>
                      <a:pt x="277" y="294"/>
                    </a:moveTo>
                    <a:cubicBezTo>
                      <a:pt x="277" y="336"/>
                      <a:pt x="266" y="357"/>
                      <a:pt x="245" y="357"/>
                    </a:cubicBezTo>
                    <a:cubicBezTo>
                      <a:pt x="84" y="357"/>
                      <a:pt x="84" y="357"/>
                      <a:pt x="84" y="357"/>
                    </a:cubicBezTo>
                    <a:cubicBezTo>
                      <a:pt x="59" y="357"/>
                      <a:pt x="46" y="345"/>
                      <a:pt x="46" y="320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258" y="220"/>
                      <a:pt x="258" y="220"/>
                      <a:pt x="258" y="220"/>
                    </a:cubicBezTo>
                    <a:cubicBezTo>
                      <a:pt x="271" y="220"/>
                      <a:pt x="277" y="226"/>
                      <a:pt x="277" y="239"/>
                    </a:cubicBezTo>
                    <a:lnTo>
                      <a:pt x="277" y="294"/>
                    </a:lnTo>
                    <a:close/>
                    <a:moveTo>
                      <a:pt x="222" y="320"/>
                    </a:moveTo>
                    <a:cubicBezTo>
                      <a:pt x="229" y="320"/>
                      <a:pt x="232" y="313"/>
                      <a:pt x="232" y="300"/>
                    </a:cubicBezTo>
                    <a:cubicBezTo>
                      <a:pt x="232" y="257"/>
                      <a:pt x="232" y="257"/>
                      <a:pt x="232" y="257"/>
                    </a:cubicBezTo>
                    <a:cubicBezTo>
                      <a:pt x="91" y="257"/>
                      <a:pt x="91" y="257"/>
                      <a:pt x="91" y="257"/>
                    </a:cubicBezTo>
                    <a:cubicBezTo>
                      <a:pt x="91" y="308"/>
                      <a:pt x="91" y="308"/>
                      <a:pt x="91" y="308"/>
                    </a:cubicBezTo>
                    <a:cubicBezTo>
                      <a:pt x="91" y="316"/>
                      <a:pt x="95" y="320"/>
                      <a:pt x="103" y="320"/>
                    </a:cubicBezTo>
                    <a:lnTo>
                      <a:pt x="222" y="320"/>
                    </a:lnTo>
                    <a:close/>
                    <a:moveTo>
                      <a:pt x="277" y="157"/>
                    </a:moveTo>
                    <a:cubicBezTo>
                      <a:pt x="277" y="187"/>
                      <a:pt x="268" y="203"/>
                      <a:pt x="251" y="203"/>
                    </a:cubicBezTo>
                    <a:cubicBezTo>
                      <a:pt x="244" y="203"/>
                      <a:pt x="244" y="203"/>
                      <a:pt x="244" y="203"/>
                    </a:cubicBezTo>
                    <a:cubicBezTo>
                      <a:pt x="236" y="203"/>
                      <a:pt x="232" y="199"/>
                      <a:pt x="232" y="191"/>
                    </a:cubicBezTo>
                    <a:cubicBezTo>
                      <a:pt x="232" y="0"/>
                      <a:pt x="232" y="0"/>
                      <a:pt x="232" y="0"/>
                    </a:cubicBezTo>
                    <a:cubicBezTo>
                      <a:pt x="277" y="0"/>
                      <a:pt x="277" y="0"/>
                      <a:pt x="277" y="0"/>
                    </a:cubicBezTo>
                    <a:lnTo>
                      <a:pt x="277" y="15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8" name="Freeform 76">
                <a:extLst>
                  <a:ext uri="{FF2B5EF4-FFF2-40B4-BE49-F238E27FC236}">
                    <a16:creationId xmlns:a16="http://schemas.microsoft.com/office/drawing/2014/main" id="{98336602-1604-41AD-92E6-86D074E3A2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06" y="2694"/>
                <a:ext cx="376" cy="486"/>
              </a:xfrm>
              <a:custGeom>
                <a:avLst/>
                <a:gdLst>
                  <a:gd name="T0" fmla="*/ 167 w 283"/>
                  <a:gd name="T1" fmla="*/ 145 h 366"/>
                  <a:gd name="T2" fmla="*/ 146 w 283"/>
                  <a:gd name="T3" fmla="*/ 176 h 366"/>
                  <a:gd name="T4" fmla="*/ 47 w 283"/>
                  <a:gd name="T5" fmla="*/ 179 h 366"/>
                  <a:gd name="T6" fmla="*/ 0 w 283"/>
                  <a:gd name="T7" fmla="*/ 142 h 366"/>
                  <a:gd name="T8" fmla="*/ 151 w 283"/>
                  <a:gd name="T9" fmla="*/ 14 h 366"/>
                  <a:gd name="T10" fmla="*/ 170 w 283"/>
                  <a:gd name="T11" fmla="*/ 106 h 366"/>
                  <a:gd name="T12" fmla="*/ 125 w 283"/>
                  <a:gd name="T13" fmla="*/ 122 h 366"/>
                  <a:gd name="T14" fmla="*/ 46 w 283"/>
                  <a:gd name="T15" fmla="*/ 51 h 366"/>
                  <a:gd name="T16" fmla="*/ 58 w 283"/>
                  <a:gd name="T17" fmla="*/ 142 h 366"/>
                  <a:gd name="T18" fmla="*/ 165 w 283"/>
                  <a:gd name="T19" fmla="*/ 204 h 366"/>
                  <a:gd name="T20" fmla="*/ 250 w 283"/>
                  <a:gd name="T21" fmla="*/ 228 h 366"/>
                  <a:gd name="T22" fmla="*/ 281 w 283"/>
                  <a:gd name="T23" fmla="*/ 285 h 366"/>
                  <a:gd name="T24" fmla="*/ 250 w 283"/>
                  <a:gd name="T25" fmla="*/ 342 h 366"/>
                  <a:gd name="T26" fmla="*/ 165 w 283"/>
                  <a:gd name="T27" fmla="*/ 366 h 366"/>
                  <a:gd name="T28" fmla="*/ 80 w 283"/>
                  <a:gd name="T29" fmla="*/ 342 h 366"/>
                  <a:gd name="T30" fmla="*/ 48 w 283"/>
                  <a:gd name="T31" fmla="*/ 285 h 366"/>
                  <a:gd name="T32" fmla="*/ 80 w 283"/>
                  <a:gd name="T33" fmla="*/ 228 h 366"/>
                  <a:gd name="T34" fmla="*/ 165 w 283"/>
                  <a:gd name="T35" fmla="*/ 204 h 366"/>
                  <a:gd name="T36" fmla="*/ 193 w 283"/>
                  <a:gd name="T37" fmla="*/ 326 h 366"/>
                  <a:gd name="T38" fmla="*/ 231 w 283"/>
                  <a:gd name="T39" fmla="*/ 302 h 366"/>
                  <a:gd name="T40" fmla="*/ 231 w 283"/>
                  <a:gd name="T41" fmla="*/ 268 h 366"/>
                  <a:gd name="T42" fmla="*/ 193 w 283"/>
                  <a:gd name="T43" fmla="*/ 244 h 366"/>
                  <a:gd name="T44" fmla="*/ 136 w 283"/>
                  <a:gd name="T45" fmla="*/ 244 h 366"/>
                  <a:gd name="T46" fmla="*/ 98 w 283"/>
                  <a:gd name="T47" fmla="*/ 268 h 366"/>
                  <a:gd name="T48" fmla="*/ 98 w 283"/>
                  <a:gd name="T49" fmla="*/ 302 h 366"/>
                  <a:gd name="T50" fmla="*/ 136 w 283"/>
                  <a:gd name="T51" fmla="*/ 326 h 366"/>
                  <a:gd name="T52" fmla="*/ 187 w 283"/>
                  <a:gd name="T53" fmla="*/ 112 h 366"/>
                  <a:gd name="T54" fmla="*/ 238 w 283"/>
                  <a:gd name="T55" fmla="*/ 75 h 366"/>
                  <a:gd name="T56" fmla="*/ 187 w 283"/>
                  <a:gd name="T57" fmla="*/ 38 h 366"/>
                  <a:gd name="T58" fmla="*/ 238 w 283"/>
                  <a:gd name="T59" fmla="*/ 0 h 366"/>
                  <a:gd name="T60" fmla="*/ 283 w 283"/>
                  <a:gd name="T61" fmla="*/ 156 h 366"/>
                  <a:gd name="T62" fmla="*/ 255 w 283"/>
                  <a:gd name="T63" fmla="*/ 207 h 366"/>
                  <a:gd name="T64" fmla="*/ 238 w 283"/>
                  <a:gd name="T65" fmla="*/ 196 h 366"/>
                  <a:gd name="T66" fmla="*/ 187 w 283"/>
                  <a:gd name="T67" fmla="*/ 149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3" h="366">
                    <a:moveTo>
                      <a:pt x="170" y="106"/>
                    </a:moveTo>
                    <a:cubicBezTo>
                      <a:pt x="170" y="122"/>
                      <a:pt x="169" y="135"/>
                      <a:pt x="167" y="145"/>
                    </a:cubicBezTo>
                    <a:cubicBezTo>
                      <a:pt x="165" y="154"/>
                      <a:pt x="162" y="161"/>
                      <a:pt x="159" y="166"/>
                    </a:cubicBezTo>
                    <a:cubicBezTo>
                      <a:pt x="155" y="171"/>
                      <a:pt x="151" y="175"/>
                      <a:pt x="146" y="176"/>
                    </a:cubicBezTo>
                    <a:cubicBezTo>
                      <a:pt x="141" y="178"/>
                      <a:pt x="135" y="179"/>
                      <a:pt x="130" y="179"/>
                    </a:cubicBezTo>
                    <a:cubicBezTo>
                      <a:pt x="47" y="179"/>
                      <a:pt x="47" y="179"/>
                      <a:pt x="47" y="179"/>
                    </a:cubicBezTo>
                    <a:cubicBezTo>
                      <a:pt x="32" y="179"/>
                      <a:pt x="20" y="176"/>
                      <a:pt x="12" y="171"/>
                    </a:cubicBezTo>
                    <a:cubicBezTo>
                      <a:pt x="4" y="165"/>
                      <a:pt x="0" y="156"/>
                      <a:pt x="0" y="14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51" y="14"/>
                      <a:pt x="151" y="14"/>
                      <a:pt x="151" y="14"/>
                    </a:cubicBezTo>
                    <a:cubicBezTo>
                      <a:pt x="164" y="14"/>
                      <a:pt x="170" y="20"/>
                      <a:pt x="170" y="32"/>
                    </a:cubicBezTo>
                    <a:lnTo>
                      <a:pt x="170" y="106"/>
                    </a:lnTo>
                    <a:close/>
                    <a:moveTo>
                      <a:pt x="115" y="142"/>
                    </a:moveTo>
                    <a:cubicBezTo>
                      <a:pt x="121" y="142"/>
                      <a:pt x="125" y="135"/>
                      <a:pt x="125" y="122"/>
                    </a:cubicBezTo>
                    <a:cubicBezTo>
                      <a:pt x="125" y="51"/>
                      <a:pt x="125" y="51"/>
                      <a:pt x="125" y="51"/>
                    </a:cubicBezTo>
                    <a:cubicBezTo>
                      <a:pt x="46" y="51"/>
                      <a:pt x="46" y="51"/>
                      <a:pt x="46" y="51"/>
                    </a:cubicBezTo>
                    <a:cubicBezTo>
                      <a:pt x="46" y="130"/>
                      <a:pt x="46" y="130"/>
                      <a:pt x="46" y="130"/>
                    </a:cubicBezTo>
                    <a:cubicBezTo>
                      <a:pt x="46" y="138"/>
                      <a:pt x="50" y="142"/>
                      <a:pt x="58" y="142"/>
                    </a:cubicBezTo>
                    <a:lnTo>
                      <a:pt x="115" y="142"/>
                    </a:lnTo>
                    <a:close/>
                    <a:moveTo>
                      <a:pt x="165" y="204"/>
                    </a:moveTo>
                    <a:cubicBezTo>
                      <a:pt x="183" y="204"/>
                      <a:pt x="199" y="206"/>
                      <a:pt x="214" y="210"/>
                    </a:cubicBezTo>
                    <a:cubicBezTo>
                      <a:pt x="228" y="215"/>
                      <a:pt x="240" y="220"/>
                      <a:pt x="250" y="228"/>
                    </a:cubicBezTo>
                    <a:cubicBezTo>
                      <a:pt x="260" y="235"/>
                      <a:pt x="268" y="244"/>
                      <a:pt x="273" y="254"/>
                    </a:cubicBezTo>
                    <a:cubicBezTo>
                      <a:pt x="278" y="263"/>
                      <a:pt x="281" y="274"/>
                      <a:pt x="281" y="285"/>
                    </a:cubicBezTo>
                    <a:cubicBezTo>
                      <a:pt x="281" y="296"/>
                      <a:pt x="278" y="306"/>
                      <a:pt x="273" y="316"/>
                    </a:cubicBezTo>
                    <a:cubicBezTo>
                      <a:pt x="268" y="326"/>
                      <a:pt x="260" y="335"/>
                      <a:pt x="250" y="342"/>
                    </a:cubicBezTo>
                    <a:cubicBezTo>
                      <a:pt x="240" y="349"/>
                      <a:pt x="228" y="355"/>
                      <a:pt x="214" y="360"/>
                    </a:cubicBezTo>
                    <a:cubicBezTo>
                      <a:pt x="199" y="364"/>
                      <a:pt x="183" y="366"/>
                      <a:pt x="165" y="366"/>
                    </a:cubicBezTo>
                    <a:cubicBezTo>
                      <a:pt x="147" y="366"/>
                      <a:pt x="131" y="364"/>
                      <a:pt x="116" y="360"/>
                    </a:cubicBezTo>
                    <a:cubicBezTo>
                      <a:pt x="102" y="355"/>
                      <a:pt x="89" y="349"/>
                      <a:pt x="80" y="342"/>
                    </a:cubicBezTo>
                    <a:cubicBezTo>
                      <a:pt x="70" y="335"/>
                      <a:pt x="62" y="326"/>
                      <a:pt x="57" y="316"/>
                    </a:cubicBezTo>
                    <a:cubicBezTo>
                      <a:pt x="51" y="306"/>
                      <a:pt x="48" y="296"/>
                      <a:pt x="48" y="285"/>
                    </a:cubicBezTo>
                    <a:cubicBezTo>
                      <a:pt x="48" y="274"/>
                      <a:pt x="51" y="263"/>
                      <a:pt x="57" y="254"/>
                    </a:cubicBezTo>
                    <a:cubicBezTo>
                      <a:pt x="62" y="244"/>
                      <a:pt x="70" y="235"/>
                      <a:pt x="80" y="228"/>
                    </a:cubicBezTo>
                    <a:cubicBezTo>
                      <a:pt x="89" y="220"/>
                      <a:pt x="102" y="215"/>
                      <a:pt x="116" y="210"/>
                    </a:cubicBezTo>
                    <a:cubicBezTo>
                      <a:pt x="131" y="206"/>
                      <a:pt x="147" y="204"/>
                      <a:pt x="165" y="204"/>
                    </a:cubicBezTo>
                    <a:close/>
                    <a:moveTo>
                      <a:pt x="165" y="329"/>
                    </a:moveTo>
                    <a:cubicBezTo>
                      <a:pt x="175" y="329"/>
                      <a:pt x="184" y="328"/>
                      <a:pt x="193" y="326"/>
                    </a:cubicBezTo>
                    <a:cubicBezTo>
                      <a:pt x="202" y="323"/>
                      <a:pt x="209" y="320"/>
                      <a:pt x="216" y="316"/>
                    </a:cubicBezTo>
                    <a:cubicBezTo>
                      <a:pt x="222" y="312"/>
                      <a:pt x="227" y="307"/>
                      <a:pt x="231" y="302"/>
                    </a:cubicBezTo>
                    <a:cubicBezTo>
                      <a:pt x="235" y="296"/>
                      <a:pt x="237" y="291"/>
                      <a:pt x="237" y="285"/>
                    </a:cubicBezTo>
                    <a:cubicBezTo>
                      <a:pt x="237" y="279"/>
                      <a:pt x="235" y="273"/>
                      <a:pt x="231" y="268"/>
                    </a:cubicBezTo>
                    <a:cubicBezTo>
                      <a:pt x="227" y="262"/>
                      <a:pt x="222" y="257"/>
                      <a:pt x="216" y="253"/>
                    </a:cubicBezTo>
                    <a:cubicBezTo>
                      <a:pt x="209" y="249"/>
                      <a:pt x="202" y="246"/>
                      <a:pt x="193" y="244"/>
                    </a:cubicBezTo>
                    <a:cubicBezTo>
                      <a:pt x="184" y="242"/>
                      <a:pt x="175" y="241"/>
                      <a:pt x="165" y="241"/>
                    </a:cubicBezTo>
                    <a:cubicBezTo>
                      <a:pt x="155" y="241"/>
                      <a:pt x="145" y="242"/>
                      <a:pt x="136" y="244"/>
                    </a:cubicBezTo>
                    <a:cubicBezTo>
                      <a:pt x="127" y="246"/>
                      <a:pt x="119" y="249"/>
                      <a:pt x="113" y="253"/>
                    </a:cubicBezTo>
                    <a:cubicBezTo>
                      <a:pt x="107" y="257"/>
                      <a:pt x="102" y="262"/>
                      <a:pt x="98" y="268"/>
                    </a:cubicBezTo>
                    <a:cubicBezTo>
                      <a:pt x="95" y="273"/>
                      <a:pt x="93" y="279"/>
                      <a:pt x="93" y="285"/>
                    </a:cubicBezTo>
                    <a:cubicBezTo>
                      <a:pt x="93" y="291"/>
                      <a:pt x="95" y="296"/>
                      <a:pt x="98" y="302"/>
                    </a:cubicBezTo>
                    <a:cubicBezTo>
                      <a:pt x="102" y="307"/>
                      <a:pt x="107" y="312"/>
                      <a:pt x="113" y="316"/>
                    </a:cubicBezTo>
                    <a:cubicBezTo>
                      <a:pt x="119" y="320"/>
                      <a:pt x="127" y="323"/>
                      <a:pt x="136" y="326"/>
                    </a:cubicBezTo>
                    <a:cubicBezTo>
                      <a:pt x="145" y="328"/>
                      <a:pt x="155" y="329"/>
                      <a:pt x="165" y="329"/>
                    </a:cubicBezTo>
                    <a:close/>
                    <a:moveTo>
                      <a:pt x="187" y="112"/>
                    </a:moveTo>
                    <a:cubicBezTo>
                      <a:pt x="238" y="112"/>
                      <a:pt x="238" y="112"/>
                      <a:pt x="238" y="112"/>
                    </a:cubicBezTo>
                    <a:cubicBezTo>
                      <a:pt x="238" y="75"/>
                      <a:pt x="238" y="75"/>
                      <a:pt x="238" y="75"/>
                    </a:cubicBezTo>
                    <a:cubicBezTo>
                      <a:pt x="187" y="75"/>
                      <a:pt x="187" y="75"/>
                      <a:pt x="187" y="75"/>
                    </a:cubicBezTo>
                    <a:cubicBezTo>
                      <a:pt x="187" y="38"/>
                      <a:pt x="187" y="38"/>
                      <a:pt x="187" y="38"/>
                    </a:cubicBezTo>
                    <a:cubicBezTo>
                      <a:pt x="238" y="38"/>
                      <a:pt x="238" y="38"/>
                      <a:pt x="238" y="38"/>
                    </a:cubicBezTo>
                    <a:cubicBezTo>
                      <a:pt x="238" y="0"/>
                      <a:pt x="238" y="0"/>
                      <a:pt x="238" y="0"/>
                    </a:cubicBezTo>
                    <a:cubicBezTo>
                      <a:pt x="283" y="0"/>
                      <a:pt x="283" y="0"/>
                      <a:pt x="283" y="0"/>
                    </a:cubicBezTo>
                    <a:cubicBezTo>
                      <a:pt x="283" y="156"/>
                      <a:pt x="283" y="156"/>
                      <a:pt x="283" y="156"/>
                    </a:cubicBezTo>
                    <a:cubicBezTo>
                      <a:pt x="283" y="175"/>
                      <a:pt x="281" y="189"/>
                      <a:pt x="276" y="196"/>
                    </a:cubicBezTo>
                    <a:cubicBezTo>
                      <a:pt x="272" y="204"/>
                      <a:pt x="265" y="207"/>
                      <a:pt x="255" y="207"/>
                    </a:cubicBezTo>
                    <a:cubicBezTo>
                      <a:pt x="250" y="207"/>
                      <a:pt x="250" y="207"/>
                      <a:pt x="250" y="207"/>
                    </a:cubicBezTo>
                    <a:cubicBezTo>
                      <a:pt x="242" y="207"/>
                      <a:pt x="238" y="204"/>
                      <a:pt x="238" y="196"/>
                    </a:cubicBezTo>
                    <a:cubicBezTo>
                      <a:pt x="238" y="149"/>
                      <a:pt x="238" y="149"/>
                      <a:pt x="238" y="149"/>
                    </a:cubicBezTo>
                    <a:cubicBezTo>
                      <a:pt x="187" y="149"/>
                      <a:pt x="187" y="149"/>
                      <a:pt x="187" y="149"/>
                    </a:cubicBezTo>
                    <a:lnTo>
                      <a:pt x="187" y="1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9" name="Freeform 78">
                <a:extLst>
                  <a:ext uri="{FF2B5EF4-FFF2-40B4-BE49-F238E27FC236}">
                    <a16:creationId xmlns:a16="http://schemas.microsoft.com/office/drawing/2014/main" id="{C6972C19-5A5F-445D-98E0-3CD5837CED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93" y="3436"/>
                <a:ext cx="170" cy="186"/>
              </a:xfrm>
              <a:custGeom>
                <a:avLst/>
                <a:gdLst>
                  <a:gd name="T0" fmla="*/ 101 w 170"/>
                  <a:gd name="T1" fmla="*/ 44 h 186"/>
                  <a:gd name="T2" fmla="*/ 101 w 170"/>
                  <a:gd name="T3" fmla="*/ 3 h 186"/>
                  <a:gd name="T4" fmla="*/ 125 w 170"/>
                  <a:gd name="T5" fmla="*/ 3 h 186"/>
                  <a:gd name="T6" fmla="*/ 125 w 170"/>
                  <a:gd name="T7" fmla="*/ 136 h 186"/>
                  <a:gd name="T8" fmla="*/ 101 w 170"/>
                  <a:gd name="T9" fmla="*/ 136 h 186"/>
                  <a:gd name="T10" fmla="*/ 101 w 170"/>
                  <a:gd name="T11" fmla="*/ 67 h 186"/>
                  <a:gd name="T12" fmla="*/ 78 w 170"/>
                  <a:gd name="T13" fmla="*/ 67 h 186"/>
                  <a:gd name="T14" fmla="*/ 78 w 170"/>
                  <a:gd name="T15" fmla="*/ 105 h 186"/>
                  <a:gd name="T16" fmla="*/ 0 w 170"/>
                  <a:gd name="T17" fmla="*/ 105 h 186"/>
                  <a:gd name="T18" fmla="*/ 0 w 170"/>
                  <a:gd name="T19" fmla="*/ 11 h 186"/>
                  <a:gd name="T20" fmla="*/ 78 w 170"/>
                  <a:gd name="T21" fmla="*/ 11 h 186"/>
                  <a:gd name="T22" fmla="*/ 78 w 170"/>
                  <a:gd name="T23" fmla="*/ 44 h 186"/>
                  <a:gd name="T24" fmla="*/ 101 w 170"/>
                  <a:gd name="T25" fmla="*/ 44 h 186"/>
                  <a:gd name="T26" fmla="*/ 53 w 170"/>
                  <a:gd name="T27" fmla="*/ 32 h 186"/>
                  <a:gd name="T28" fmla="*/ 25 w 170"/>
                  <a:gd name="T29" fmla="*/ 32 h 186"/>
                  <a:gd name="T30" fmla="*/ 25 w 170"/>
                  <a:gd name="T31" fmla="*/ 84 h 186"/>
                  <a:gd name="T32" fmla="*/ 53 w 170"/>
                  <a:gd name="T33" fmla="*/ 84 h 186"/>
                  <a:gd name="T34" fmla="*/ 53 w 170"/>
                  <a:gd name="T35" fmla="*/ 32 h 186"/>
                  <a:gd name="T36" fmla="*/ 25 w 170"/>
                  <a:gd name="T37" fmla="*/ 186 h 186"/>
                  <a:gd name="T38" fmla="*/ 25 w 170"/>
                  <a:gd name="T39" fmla="*/ 126 h 186"/>
                  <a:gd name="T40" fmla="*/ 50 w 170"/>
                  <a:gd name="T41" fmla="*/ 126 h 186"/>
                  <a:gd name="T42" fmla="*/ 50 w 170"/>
                  <a:gd name="T43" fmla="*/ 165 h 186"/>
                  <a:gd name="T44" fmla="*/ 170 w 170"/>
                  <a:gd name="T45" fmla="*/ 165 h 186"/>
                  <a:gd name="T46" fmla="*/ 170 w 170"/>
                  <a:gd name="T47" fmla="*/ 186 h 186"/>
                  <a:gd name="T48" fmla="*/ 25 w 170"/>
                  <a:gd name="T49" fmla="*/ 186 h 186"/>
                  <a:gd name="T50" fmla="*/ 142 w 170"/>
                  <a:gd name="T51" fmla="*/ 140 h 186"/>
                  <a:gd name="T52" fmla="*/ 142 w 170"/>
                  <a:gd name="T53" fmla="*/ 0 h 186"/>
                  <a:gd name="T54" fmla="*/ 166 w 170"/>
                  <a:gd name="T55" fmla="*/ 0 h 186"/>
                  <a:gd name="T56" fmla="*/ 166 w 170"/>
                  <a:gd name="T57" fmla="*/ 140 h 186"/>
                  <a:gd name="T58" fmla="*/ 142 w 170"/>
                  <a:gd name="T59" fmla="*/ 14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0" h="186">
                    <a:moveTo>
                      <a:pt x="101" y="44"/>
                    </a:moveTo>
                    <a:lnTo>
                      <a:pt x="101" y="3"/>
                    </a:lnTo>
                    <a:lnTo>
                      <a:pt x="125" y="3"/>
                    </a:lnTo>
                    <a:lnTo>
                      <a:pt x="125" y="136"/>
                    </a:lnTo>
                    <a:lnTo>
                      <a:pt x="101" y="136"/>
                    </a:lnTo>
                    <a:lnTo>
                      <a:pt x="101" y="67"/>
                    </a:lnTo>
                    <a:lnTo>
                      <a:pt x="78" y="67"/>
                    </a:lnTo>
                    <a:lnTo>
                      <a:pt x="78" y="105"/>
                    </a:lnTo>
                    <a:lnTo>
                      <a:pt x="0" y="105"/>
                    </a:lnTo>
                    <a:lnTo>
                      <a:pt x="0" y="11"/>
                    </a:lnTo>
                    <a:lnTo>
                      <a:pt x="78" y="11"/>
                    </a:lnTo>
                    <a:lnTo>
                      <a:pt x="78" y="44"/>
                    </a:lnTo>
                    <a:lnTo>
                      <a:pt x="101" y="44"/>
                    </a:lnTo>
                    <a:close/>
                    <a:moveTo>
                      <a:pt x="53" y="32"/>
                    </a:moveTo>
                    <a:lnTo>
                      <a:pt x="25" y="32"/>
                    </a:lnTo>
                    <a:lnTo>
                      <a:pt x="25" y="84"/>
                    </a:lnTo>
                    <a:lnTo>
                      <a:pt x="53" y="84"/>
                    </a:lnTo>
                    <a:lnTo>
                      <a:pt x="53" y="32"/>
                    </a:lnTo>
                    <a:close/>
                    <a:moveTo>
                      <a:pt x="25" y="186"/>
                    </a:moveTo>
                    <a:lnTo>
                      <a:pt x="25" y="126"/>
                    </a:lnTo>
                    <a:lnTo>
                      <a:pt x="50" y="126"/>
                    </a:lnTo>
                    <a:lnTo>
                      <a:pt x="50" y="165"/>
                    </a:lnTo>
                    <a:lnTo>
                      <a:pt x="170" y="165"/>
                    </a:lnTo>
                    <a:lnTo>
                      <a:pt x="170" y="186"/>
                    </a:lnTo>
                    <a:lnTo>
                      <a:pt x="25" y="186"/>
                    </a:lnTo>
                    <a:close/>
                    <a:moveTo>
                      <a:pt x="142" y="140"/>
                    </a:moveTo>
                    <a:lnTo>
                      <a:pt x="142" y="0"/>
                    </a:lnTo>
                    <a:lnTo>
                      <a:pt x="166" y="0"/>
                    </a:lnTo>
                    <a:lnTo>
                      <a:pt x="166" y="140"/>
                    </a:lnTo>
                    <a:lnTo>
                      <a:pt x="142" y="1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0" name="Freeform 79">
                <a:extLst>
                  <a:ext uri="{FF2B5EF4-FFF2-40B4-BE49-F238E27FC236}">
                    <a16:creationId xmlns:a16="http://schemas.microsoft.com/office/drawing/2014/main" id="{B5E35CF8-44DB-42D1-879B-730252A3C7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76" y="3436"/>
                <a:ext cx="155" cy="190"/>
              </a:xfrm>
              <a:custGeom>
                <a:avLst/>
                <a:gdLst>
                  <a:gd name="T0" fmla="*/ 70 w 117"/>
                  <a:gd name="T1" fmla="*/ 112 h 143"/>
                  <a:gd name="T2" fmla="*/ 54 w 117"/>
                  <a:gd name="T3" fmla="*/ 113 h 143"/>
                  <a:gd name="T4" fmla="*/ 21 w 117"/>
                  <a:gd name="T5" fmla="*/ 114 h 143"/>
                  <a:gd name="T6" fmla="*/ 0 w 117"/>
                  <a:gd name="T7" fmla="*/ 114 h 143"/>
                  <a:gd name="T8" fmla="*/ 0 w 117"/>
                  <a:gd name="T9" fmla="*/ 14 h 143"/>
                  <a:gd name="T10" fmla="*/ 71 w 117"/>
                  <a:gd name="T11" fmla="*/ 14 h 143"/>
                  <a:gd name="T12" fmla="*/ 71 w 117"/>
                  <a:gd name="T13" fmla="*/ 31 h 143"/>
                  <a:gd name="T14" fmla="*/ 19 w 117"/>
                  <a:gd name="T15" fmla="*/ 31 h 143"/>
                  <a:gd name="T16" fmla="*/ 19 w 117"/>
                  <a:gd name="T17" fmla="*/ 54 h 143"/>
                  <a:gd name="T18" fmla="*/ 69 w 117"/>
                  <a:gd name="T19" fmla="*/ 54 h 143"/>
                  <a:gd name="T20" fmla="*/ 69 w 117"/>
                  <a:gd name="T21" fmla="*/ 71 h 143"/>
                  <a:gd name="T22" fmla="*/ 19 w 117"/>
                  <a:gd name="T23" fmla="*/ 71 h 143"/>
                  <a:gd name="T24" fmla="*/ 19 w 117"/>
                  <a:gd name="T25" fmla="*/ 97 h 143"/>
                  <a:gd name="T26" fmla="*/ 30 w 117"/>
                  <a:gd name="T27" fmla="*/ 97 h 143"/>
                  <a:gd name="T28" fmla="*/ 52 w 117"/>
                  <a:gd name="T29" fmla="*/ 96 h 143"/>
                  <a:gd name="T30" fmla="*/ 70 w 117"/>
                  <a:gd name="T31" fmla="*/ 95 h 143"/>
                  <a:gd name="T32" fmla="*/ 85 w 117"/>
                  <a:gd name="T33" fmla="*/ 94 h 143"/>
                  <a:gd name="T34" fmla="*/ 85 w 117"/>
                  <a:gd name="T35" fmla="*/ 110 h 143"/>
                  <a:gd name="T36" fmla="*/ 70 w 117"/>
                  <a:gd name="T37" fmla="*/ 112 h 143"/>
                  <a:gd name="T38" fmla="*/ 98 w 117"/>
                  <a:gd name="T39" fmla="*/ 143 h 143"/>
                  <a:gd name="T40" fmla="*/ 98 w 117"/>
                  <a:gd name="T41" fmla="*/ 0 h 143"/>
                  <a:gd name="T42" fmla="*/ 117 w 117"/>
                  <a:gd name="T43" fmla="*/ 0 h 143"/>
                  <a:gd name="T44" fmla="*/ 117 w 117"/>
                  <a:gd name="T45" fmla="*/ 143 h 143"/>
                  <a:gd name="T46" fmla="*/ 98 w 117"/>
                  <a:gd name="T47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43">
                    <a:moveTo>
                      <a:pt x="70" y="112"/>
                    </a:moveTo>
                    <a:cubicBezTo>
                      <a:pt x="65" y="112"/>
                      <a:pt x="60" y="113"/>
                      <a:pt x="54" y="113"/>
                    </a:cubicBezTo>
                    <a:cubicBezTo>
                      <a:pt x="45" y="114"/>
                      <a:pt x="34" y="114"/>
                      <a:pt x="21" y="114"/>
                    </a:cubicBezTo>
                    <a:cubicBezTo>
                      <a:pt x="8" y="114"/>
                      <a:pt x="1" y="114"/>
                      <a:pt x="0" y="1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31"/>
                      <a:pt x="71" y="31"/>
                      <a:pt x="71" y="31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69" y="54"/>
                      <a:pt x="69" y="54"/>
                      <a:pt x="69" y="54"/>
                    </a:cubicBezTo>
                    <a:cubicBezTo>
                      <a:pt x="69" y="71"/>
                      <a:pt x="69" y="71"/>
                      <a:pt x="69" y="71"/>
                    </a:cubicBezTo>
                    <a:cubicBezTo>
                      <a:pt x="19" y="71"/>
                      <a:pt x="19" y="71"/>
                      <a:pt x="19" y="71"/>
                    </a:cubicBezTo>
                    <a:cubicBezTo>
                      <a:pt x="19" y="97"/>
                      <a:pt x="19" y="97"/>
                      <a:pt x="19" y="97"/>
                    </a:cubicBezTo>
                    <a:cubicBezTo>
                      <a:pt x="19" y="97"/>
                      <a:pt x="23" y="97"/>
                      <a:pt x="30" y="97"/>
                    </a:cubicBezTo>
                    <a:cubicBezTo>
                      <a:pt x="37" y="97"/>
                      <a:pt x="45" y="97"/>
                      <a:pt x="52" y="96"/>
                    </a:cubicBezTo>
                    <a:cubicBezTo>
                      <a:pt x="58" y="96"/>
                      <a:pt x="64" y="96"/>
                      <a:pt x="70" y="95"/>
                    </a:cubicBezTo>
                    <a:cubicBezTo>
                      <a:pt x="75" y="95"/>
                      <a:pt x="80" y="94"/>
                      <a:pt x="85" y="94"/>
                    </a:cubicBezTo>
                    <a:cubicBezTo>
                      <a:pt x="85" y="110"/>
                      <a:pt x="85" y="110"/>
                      <a:pt x="85" y="110"/>
                    </a:cubicBezTo>
                    <a:cubicBezTo>
                      <a:pt x="80" y="110"/>
                      <a:pt x="75" y="111"/>
                      <a:pt x="70" y="112"/>
                    </a:cubicBezTo>
                    <a:close/>
                    <a:moveTo>
                      <a:pt x="98" y="143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7" y="143"/>
                      <a:pt x="117" y="143"/>
                      <a:pt x="117" y="143"/>
                    </a:cubicBezTo>
                    <a:lnTo>
                      <a:pt x="98" y="1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1" name="Freeform 81">
                <a:extLst>
                  <a:ext uri="{FF2B5EF4-FFF2-40B4-BE49-F238E27FC236}">
                    <a16:creationId xmlns:a16="http://schemas.microsoft.com/office/drawing/2014/main" id="{6BDF5CDD-EFBF-412A-95D6-751E2EB586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93" y="4135"/>
                <a:ext cx="170" cy="186"/>
              </a:xfrm>
              <a:custGeom>
                <a:avLst/>
                <a:gdLst>
                  <a:gd name="T0" fmla="*/ 101 w 170"/>
                  <a:gd name="T1" fmla="*/ 42 h 186"/>
                  <a:gd name="T2" fmla="*/ 101 w 170"/>
                  <a:gd name="T3" fmla="*/ 2 h 186"/>
                  <a:gd name="T4" fmla="*/ 125 w 170"/>
                  <a:gd name="T5" fmla="*/ 2 h 186"/>
                  <a:gd name="T6" fmla="*/ 125 w 170"/>
                  <a:gd name="T7" fmla="*/ 135 h 186"/>
                  <a:gd name="T8" fmla="*/ 101 w 170"/>
                  <a:gd name="T9" fmla="*/ 135 h 186"/>
                  <a:gd name="T10" fmla="*/ 101 w 170"/>
                  <a:gd name="T11" fmla="*/ 66 h 186"/>
                  <a:gd name="T12" fmla="*/ 78 w 170"/>
                  <a:gd name="T13" fmla="*/ 66 h 186"/>
                  <a:gd name="T14" fmla="*/ 78 w 170"/>
                  <a:gd name="T15" fmla="*/ 105 h 186"/>
                  <a:gd name="T16" fmla="*/ 0 w 170"/>
                  <a:gd name="T17" fmla="*/ 105 h 186"/>
                  <a:gd name="T18" fmla="*/ 0 w 170"/>
                  <a:gd name="T19" fmla="*/ 10 h 186"/>
                  <a:gd name="T20" fmla="*/ 78 w 170"/>
                  <a:gd name="T21" fmla="*/ 10 h 186"/>
                  <a:gd name="T22" fmla="*/ 78 w 170"/>
                  <a:gd name="T23" fmla="*/ 42 h 186"/>
                  <a:gd name="T24" fmla="*/ 101 w 170"/>
                  <a:gd name="T25" fmla="*/ 42 h 186"/>
                  <a:gd name="T26" fmla="*/ 53 w 170"/>
                  <a:gd name="T27" fmla="*/ 32 h 186"/>
                  <a:gd name="T28" fmla="*/ 25 w 170"/>
                  <a:gd name="T29" fmla="*/ 32 h 186"/>
                  <a:gd name="T30" fmla="*/ 25 w 170"/>
                  <a:gd name="T31" fmla="*/ 83 h 186"/>
                  <a:gd name="T32" fmla="*/ 53 w 170"/>
                  <a:gd name="T33" fmla="*/ 83 h 186"/>
                  <a:gd name="T34" fmla="*/ 53 w 170"/>
                  <a:gd name="T35" fmla="*/ 32 h 186"/>
                  <a:gd name="T36" fmla="*/ 25 w 170"/>
                  <a:gd name="T37" fmla="*/ 186 h 186"/>
                  <a:gd name="T38" fmla="*/ 25 w 170"/>
                  <a:gd name="T39" fmla="*/ 126 h 186"/>
                  <a:gd name="T40" fmla="*/ 50 w 170"/>
                  <a:gd name="T41" fmla="*/ 126 h 186"/>
                  <a:gd name="T42" fmla="*/ 50 w 170"/>
                  <a:gd name="T43" fmla="*/ 163 h 186"/>
                  <a:gd name="T44" fmla="*/ 170 w 170"/>
                  <a:gd name="T45" fmla="*/ 163 h 186"/>
                  <a:gd name="T46" fmla="*/ 170 w 170"/>
                  <a:gd name="T47" fmla="*/ 186 h 186"/>
                  <a:gd name="T48" fmla="*/ 25 w 170"/>
                  <a:gd name="T49" fmla="*/ 186 h 186"/>
                  <a:gd name="T50" fmla="*/ 142 w 170"/>
                  <a:gd name="T51" fmla="*/ 139 h 186"/>
                  <a:gd name="T52" fmla="*/ 142 w 170"/>
                  <a:gd name="T53" fmla="*/ 0 h 186"/>
                  <a:gd name="T54" fmla="*/ 166 w 170"/>
                  <a:gd name="T55" fmla="*/ 0 h 186"/>
                  <a:gd name="T56" fmla="*/ 166 w 170"/>
                  <a:gd name="T57" fmla="*/ 139 h 186"/>
                  <a:gd name="T58" fmla="*/ 142 w 170"/>
                  <a:gd name="T59" fmla="*/ 139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0" h="186">
                    <a:moveTo>
                      <a:pt x="101" y="42"/>
                    </a:moveTo>
                    <a:lnTo>
                      <a:pt x="101" y="2"/>
                    </a:lnTo>
                    <a:lnTo>
                      <a:pt x="125" y="2"/>
                    </a:lnTo>
                    <a:lnTo>
                      <a:pt x="125" y="135"/>
                    </a:lnTo>
                    <a:lnTo>
                      <a:pt x="101" y="135"/>
                    </a:lnTo>
                    <a:lnTo>
                      <a:pt x="101" y="66"/>
                    </a:lnTo>
                    <a:lnTo>
                      <a:pt x="78" y="66"/>
                    </a:lnTo>
                    <a:lnTo>
                      <a:pt x="78" y="105"/>
                    </a:lnTo>
                    <a:lnTo>
                      <a:pt x="0" y="105"/>
                    </a:lnTo>
                    <a:lnTo>
                      <a:pt x="0" y="10"/>
                    </a:lnTo>
                    <a:lnTo>
                      <a:pt x="78" y="10"/>
                    </a:lnTo>
                    <a:lnTo>
                      <a:pt x="78" y="42"/>
                    </a:lnTo>
                    <a:lnTo>
                      <a:pt x="101" y="42"/>
                    </a:lnTo>
                    <a:close/>
                    <a:moveTo>
                      <a:pt x="53" y="32"/>
                    </a:moveTo>
                    <a:lnTo>
                      <a:pt x="25" y="32"/>
                    </a:lnTo>
                    <a:lnTo>
                      <a:pt x="25" y="83"/>
                    </a:lnTo>
                    <a:lnTo>
                      <a:pt x="53" y="83"/>
                    </a:lnTo>
                    <a:lnTo>
                      <a:pt x="53" y="32"/>
                    </a:lnTo>
                    <a:close/>
                    <a:moveTo>
                      <a:pt x="25" y="186"/>
                    </a:moveTo>
                    <a:lnTo>
                      <a:pt x="25" y="126"/>
                    </a:lnTo>
                    <a:lnTo>
                      <a:pt x="50" y="126"/>
                    </a:lnTo>
                    <a:lnTo>
                      <a:pt x="50" y="163"/>
                    </a:lnTo>
                    <a:lnTo>
                      <a:pt x="170" y="163"/>
                    </a:lnTo>
                    <a:lnTo>
                      <a:pt x="170" y="186"/>
                    </a:lnTo>
                    <a:lnTo>
                      <a:pt x="25" y="186"/>
                    </a:lnTo>
                    <a:close/>
                    <a:moveTo>
                      <a:pt x="142" y="139"/>
                    </a:moveTo>
                    <a:lnTo>
                      <a:pt x="142" y="0"/>
                    </a:lnTo>
                    <a:lnTo>
                      <a:pt x="166" y="0"/>
                    </a:lnTo>
                    <a:lnTo>
                      <a:pt x="166" y="139"/>
                    </a:lnTo>
                    <a:lnTo>
                      <a:pt x="142" y="1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2" name="Freeform 82">
                <a:extLst>
                  <a:ext uri="{FF2B5EF4-FFF2-40B4-BE49-F238E27FC236}">
                    <a16:creationId xmlns:a16="http://schemas.microsoft.com/office/drawing/2014/main" id="{D42773BE-A352-4DF0-BA19-CFAFD88F50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4148"/>
                <a:ext cx="191" cy="155"/>
              </a:xfrm>
              <a:custGeom>
                <a:avLst/>
                <a:gdLst>
                  <a:gd name="T0" fmla="*/ 0 w 191"/>
                  <a:gd name="T1" fmla="*/ 155 h 155"/>
                  <a:gd name="T2" fmla="*/ 0 w 191"/>
                  <a:gd name="T3" fmla="*/ 134 h 155"/>
                  <a:gd name="T4" fmla="*/ 83 w 191"/>
                  <a:gd name="T5" fmla="*/ 134 h 155"/>
                  <a:gd name="T6" fmla="*/ 83 w 191"/>
                  <a:gd name="T7" fmla="*/ 106 h 155"/>
                  <a:gd name="T8" fmla="*/ 25 w 191"/>
                  <a:gd name="T9" fmla="*/ 106 h 155"/>
                  <a:gd name="T10" fmla="*/ 25 w 191"/>
                  <a:gd name="T11" fmla="*/ 0 h 155"/>
                  <a:gd name="T12" fmla="*/ 168 w 191"/>
                  <a:gd name="T13" fmla="*/ 0 h 155"/>
                  <a:gd name="T14" fmla="*/ 168 w 191"/>
                  <a:gd name="T15" fmla="*/ 21 h 155"/>
                  <a:gd name="T16" fmla="*/ 51 w 191"/>
                  <a:gd name="T17" fmla="*/ 21 h 155"/>
                  <a:gd name="T18" fmla="*/ 51 w 191"/>
                  <a:gd name="T19" fmla="*/ 42 h 155"/>
                  <a:gd name="T20" fmla="*/ 166 w 191"/>
                  <a:gd name="T21" fmla="*/ 42 h 155"/>
                  <a:gd name="T22" fmla="*/ 166 w 191"/>
                  <a:gd name="T23" fmla="*/ 64 h 155"/>
                  <a:gd name="T24" fmla="*/ 51 w 191"/>
                  <a:gd name="T25" fmla="*/ 64 h 155"/>
                  <a:gd name="T26" fmla="*/ 51 w 191"/>
                  <a:gd name="T27" fmla="*/ 85 h 155"/>
                  <a:gd name="T28" fmla="*/ 169 w 191"/>
                  <a:gd name="T29" fmla="*/ 85 h 155"/>
                  <a:gd name="T30" fmla="*/ 169 w 191"/>
                  <a:gd name="T31" fmla="*/ 106 h 155"/>
                  <a:gd name="T32" fmla="*/ 109 w 191"/>
                  <a:gd name="T33" fmla="*/ 106 h 155"/>
                  <a:gd name="T34" fmla="*/ 109 w 191"/>
                  <a:gd name="T35" fmla="*/ 134 h 155"/>
                  <a:gd name="T36" fmla="*/ 191 w 191"/>
                  <a:gd name="T37" fmla="*/ 134 h 155"/>
                  <a:gd name="T38" fmla="*/ 191 w 191"/>
                  <a:gd name="T39" fmla="*/ 155 h 155"/>
                  <a:gd name="T40" fmla="*/ 0 w 191"/>
                  <a:gd name="T41" fmla="*/ 15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1" h="155">
                    <a:moveTo>
                      <a:pt x="0" y="155"/>
                    </a:moveTo>
                    <a:lnTo>
                      <a:pt x="0" y="134"/>
                    </a:lnTo>
                    <a:lnTo>
                      <a:pt x="83" y="134"/>
                    </a:lnTo>
                    <a:lnTo>
                      <a:pt x="83" y="106"/>
                    </a:lnTo>
                    <a:lnTo>
                      <a:pt x="25" y="106"/>
                    </a:lnTo>
                    <a:lnTo>
                      <a:pt x="25" y="0"/>
                    </a:lnTo>
                    <a:lnTo>
                      <a:pt x="168" y="0"/>
                    </a:lnTo>
                    <a:lnTo>
                      <a:pt x="168" y="21"/>
                    </a:lnTo>
                    <a:lnTo>
                      <a:pt x="51" y="21"/>
                    </a:lnTo>
                    <a:lnTo>
                      <a:pt x="51" y="42"/>
                    </a:lnTo>
                    <a:lnTo>
                      <a:pt x="166" y="42"/>
                    </a:lnTo>
                    <a:lnTo>
                      <a:pt x="166" y="64"/>
                    </a:lnTo>
                    <a:lnTo>
                      <a:pt x="51" y="64"/>
                    </a:lnTo>
                    <a:lnTo>
                      <a:pt x="51" y="85"/>
                    </a:lnTo>
                    <a:lnTo>
                      <a:pt x="169" y="85"/>
                    </a:lnTo>
                    <a:lnTo>
                      <a:pt x="169" y="106"/>
                    </a:lnTo>
                    <a:lnTo>
                      <a:pt x="109" y="106"/>
                    </a:lnTo>
                    <a:lnTo>
                      <a:pt x="109" y="134"/>
                    </a:lnTo>
                    <a:lnTo>
                      <a:pt x="191" y="134"/>
                    </a:lnTo>
                    <a:lnTo>
                      <a:pt x="191" y="155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3" name="Freeform 84">
                <a:extLst>
                  <a:ext uri="{FF2B5EF4-FFF2-40B4-BE49-F238E27FC236}">
                    <a16:creationId xmlns:a16="http://schemas.microsoft.com/office/drawing/2014/main" id="{1FF1F88A-FD67-4F45-A2A9-4E3DA0C305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83" y="4540"/>
                <a:ext cx="178" cy="190"/>
              </a:xfrm>
              <a:custGeom>
                <a:avLst/>
                <a:gdLst>
                  <a:gd name="T0" fmla="*/ 11 w 134"/>
                  <a:gd name="T1" fmla="*/ 31 h 143"/>
                  <a:gd name="T2" fmla="*/ 11 w 134"/>
                  <a:gd name="T3" fmla="*/ 14 h 143"/>
                  <a:gd name="T4" fmla="*/ 94 w 134"/>
                  <a:gd name="T5" fmla="*/ 14 h 143"/>
                  <a:gd name="T6" fmla="*/ 94 w 134"/>
                  <a:gd name="T7" fmla="*/ 31 h 143"/>
                  <a:gd name="T8" fmla="*/ 62 w 134"/>
                  <a:gd name="T9" fmla="*/ 31 h 143"/>
                  <a:gd name="T10" fmla="*/ 62 w 134"/>
                  <a:gd name="T11" fmla="*/ 37 h 143"/>
                  <a:gd name="T12" fmla="*/ 65 w 134"/>
                  <a:gd name="T13" fmla="*/ 56 h 143"/>
                  <a:gd name="T14" fmla="*/ 74 w 134"/>
                  <a:gd name="T15" fmla="*/ 78 h 143"/>
                  <a:gd name="T16" fmla="*/ 88 w 134"/>
                  <a:gd name="T17" fmla="*/ 93 h 143"/>
                  <a:gd name="T18" fmla="*/ 99 w 134"/>
                  <a:gd name="T19" fmla="*/ 100 h 143"/>
                  <a:gd name="T20" fmla="*/ 87 w 134"/>
                  <a:gd name="T21" fmla="*/ 114 h 143"/>
                  <a:gd name="T22" fmla="*/ 79 w 134"/>
                  <a:gd name="T23" fmla="*/ 109 h 143"/>
                  <a:gd name="T24" fmla="*/ 67 w 134"/>
                  <a:gd name="T25" fmla="*/ 98 h 143"/>
                  <a:gd name="T26" fmla="*/ 58 w 134"/>
                  <a:gd name="T27" fmla="*/ 88 h 143"/>
                  <a:gd name="T28" fmla="*/ 53 w 134"/>
                  <a:gd name="T29" fmla="*/ 78 h 143"/>
                  <a:gd name="T30" fmla="*/ 46 w 134"/>
                  <a:gd name="T31" fmla="*/ 89 h 143"/>
                  <a:gd name="T32" fmla="*/ 37 w 134"/>
                  <a:gd name="T33" fmla="*/ 101 h 143"/>
                  <a:gd name="T34" fmla="*/ 27 w 134"/>
                  <a:gd name="T35" fmla="*/ 111 h 143"/>
                  <a:gd name="T36" fmla="*/ 16 w 134"/>
                  <a:gd name="T37" fmla="*/ 119 h 143"/>
                  <a:gd name="T38" fmla="*/ 0 w 134"/>
                  <a:gd name="T39" fmla="*/ 106 h 143"/>
                  <a:gd name="T40" fmla="*/ 18 w 134"/>
                  <a:gd name="T41" fmla="*/ 93 h 143"/>
                  <a:gd name="T42" fmla="*/ 32 w 134"/>
                  <a:gd name="T43" fmla="*/ 76 h 143"/>
                  <a:gd name="T44" fmla="*/ 40 w 134"/>
                  <a:gd name="T45" fmla="*/ 55 h 143"/>
                  <a:gd name="T46" fmla="*/ 42 w 134"/>
                  <a:gd name="T47" fmla="*/ 37 h 143"/>
                  <a:gd name="T48" fmla="*/ 42 w 134"/>
                  <a:gd name="T49" fmla="*/ 31 h 143"/>
                  <a:gd name="T50" fmla="*/ 11 w 134"/>
                  <a:gd name="T51" fmla="*/ 31 h 143"/>
                  <a:gd name="T52" fmla="*/ 115 w 134"/>
                  <a:gd name="T53" fmla="*/ 143 h 143"/>
                  <a:gd name="T54" fmla="*/ 115 w 134"/>
                  <a:gd name="T55" fmla="*/ 0 h 143"/>
                  <a:gd name="T56" fmla="*/ 134 w 134"/>
                  <a:gd name="T57" fmla="*/ 0 h 143"/>
                  <a:gd name="T58" fmla="*/ 134 w 134"/>
                  <a:gd name="T59" fmla="*/ 143 h 143"/>
                  <a:gd name="T60" fmla="*/ 115 w 134"/>
                  <a:gd name="T61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4" h="143">
                    <a:moveTo>
                      <a:pt x="11" y="31"/>
                    </a:moveTo>
                    <a:cubicBezTo>
                      <a:pt x="11" y="14"/>
                      <a:pt x="11" y="14"/>
                      <a:pt x="11" y="14"/>
                    </a:cubicBezTo>
                    <a:cubicBezTo>
                      <a:pt x="94" y="14"/>
                      <a:pt x="94" y="14"/>
                      <a:pt x="94" y="14"/>
                    </a:cubicBezTo>
                    <a:cubicBezTo>
                      <a:pt x="94" y="31"/>
                      <a:pt x="94" y="31"/>
                      <a:pt x="94" y="31"/>
                    </a:cubicBezTo>
                    <a:cubicBezTo>
                      <a:pt x="62" y="31"/>
                      <a:pt x="62" y="31"/>
                      <a:pt x="62" y="31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41"/>
                      <a:pt x="63" y="47"/>
                      <a:pt x="65" y="56"/>
                    </a:cubicBezTo>
                    <a:cubicBezTo>
                      <a:pt x="66" y="64"/>
                      <a:pt x="69" y="72"/>
                      <a:pt x="74" y="78"/>
                    </a:cubicBezTo>
                    <a:cubicBezTo>
                      <a:pt x="79" y="84"/>
                      <a:pt x="84" y="89"/>
                      <a:pt x="88" y="93"/>
                    </a:cubicBezTo>
                    <a:cubicBezTo>
                      <a:pt x="93" y="96"/>
                      <a:pt x="97" y="99"/>
                      <a:pt x="99" y="100"/>
                    </a:cubicBezTo>
                    <a:cubicBezTo>
                      <a:pt x="87" y="114"/>
                      <a:pt x="87" y="114"/>
                      <a:pt x="87" y="114"/>
                    </a:cubicBezTo>
                    <a:cubicBezTo>
                      <a:pt x="85" y="113"/>
                      <a:pt x="83" y="112"/>
                      <a:pt x="79" y="109"/>
                    </a:cubicBezTo>
                    <a:cubicBezTo>
                      <a:pt x="75" y="106"/>
                      <a:pt x="71" y="103"/>
                      <a:pt x="67" y="98"/>
                    </a:cubicBezTo>
                    <a:cubicBezTo>
                      <a:pt x="63" y="95"/>
                      <a:pt x="61" y="91"/>
                      <a:pt x="58" y="88"/>
                    </a:cubicBezTo>
                    <a:cubicBezTo>
                      <a:pt x="56" y="84"/>
                      <a:pt x="54" y="81"/>
                      <a:pt x="53" y="78"/>
                    </a:cubicBezTo>
                    <a:cubicBezTo>
                      <a:pt x="51" y="82"/>
                      <a:pt x="49" y="86"/>
                      <a:pt x="46" y="89"/>
                    </a:cubicBezTo>
                    <a:cubicBezTo>
                      <a:pt x="44" y="93"/>
                      <a:pt x="41" y="97"/>
                      <a:pt x="37" y="101"/>
                    </a:cubicBezTo>
                    <a:cubicBezTo>
                      <a:pt x="34" y="105"/>
                      <a:pt x="30" y="108"/>
                      <a:pt x="27" y="111"/>
                    </a:cubicBezTo>
                    <a:cubicBezTo>
                      <a:pt x="24" y="113"/>
                      <a:pt x="20" y="116"/>
                      <a:pt x="16" y="119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7" y="102"/>
                      <a:pt x="13" y="98"/>
                      <a:pt x="18" y="93"/>
                    </a:cubicBezTo>
                    <a:cubicBezTo>
                      <a:pt x="23" y="88"/>
                      <a:pt x="28" y="82"/>
                      <a:pt x="32" y="76"/>
                    </a:cubicBezTo>
                    <a:cubicBezTo>
                      <a:pt x="36" y="70"/>
                      <a:pt x="38" y="62"/>
                      <a:pt x="40" y="55"/>
                    </a:cubicBezTo>
                    <a:cubicBezTo>
                      <a:pt x="41" y="47"/>
                      <a:pt x="42" y="41"/>
                      <a:pt x="42" y="37"/>
                    </a:cubicBezTo>
                    <a:cubicBezTo>
                      <a:pt x="42" y="31"/>
                      <a:pt x="42" y="31"/>
                      <a:pt x="42" y="31"/>
                    </a:cubicBezTo>
                    <a:lnTo>
                      <a:pt x="11" y="31"/>
                    </a:lnTo>
                    <a:close/>
                    <a:moveTo>
                      <a:pt x="115" y="143"/>
                    </a:moveTo>
                    <a:cubicBezTo>
                      <a:pt x="115" y="0"/>
                      <a:pt x="115" y="0"/>
                      <a:pt x="115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34" y="143"/>
                      <a:pt x="134" y="143"/>
                      <a:pt x="134" y="143"/>
                    </a:cubicBezTo>
                    <a:lnTo>
                      <a:pt x="115" y="1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4" name="Freeform 85">
                <a:extLst>
                  <a:ext uri="{FF2B5EF4-FFF2-40B4-BE49-F238E27FC236}">
                    <a16:creationId xmlns:a16="http://schemas.microsoft.com/office/drawing/2014/main" id="{31F9C925-0D66-433C-885B-542C833976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1" y="4556"/>
                <a:ext cx="190" cy="152"/>
              </a:xfrm>
              <a:custGeom>
                <a:avLst/>
                <a:gdLst>
                  <a:gd name="T0" fmla="*/ 0 w 190"/>
                  <a:gd name="T1" fmla="*/ 152 h 152"/>
                  <a:gd name="T2" fmla="*/ 0 w 190"/>
                  <a:gd name="T3" fmla="*/ 131 h 152"/>
                  <a:gd name="T4" fmla="*/ 81 w 190"/>
                  <a:gd name="T5" fmla="*/ 131 h 152"/>
                  <a:gd name="T6" fmla="*/ 81 w 190"/>
                  <a:gd name="T7" fmla="*/ 93 h 152"/>
                  <a:gd name="T8" fmla="*/ 24 w 190"/>
                  <a:gd name="T9" fmla="*/ 93 h 152"/>
                  <a:gd name="T10" fmla="*/ 24 w 190"/>
                  <a:gd name="T11" fmla="*/ 0 h 152"/>
                  <a:gd name="T12" fmla="*/ 166 w 190"/>
                  <a:gd name="T13" fmla="*/ 0 h 152"/>
                  <a:gd name="T14" fmla="*/ 166 w 190"/>
                  <a:gd name="T15" fmla="*/ 21 h 152"/>
                  <a:gd name="T16" fmla="*/ 51 w 190"/>
                  <a:gd name="T17" fmla="*/ 21 h 152"/>
                  <a:gd name="T18" fmla="*/ 51 w 190"/>
                  <a:gd name="T19" fmla="*/ 70 h 152"/>
                  <a:gd name="T20" fmla="*/ 168 w 190"/>
                  <a:gd name="T21" fmla="*/ 70 h 152"/>
                  <a:gd name="T22" fmla="*/ 168 w 190"/>
                  <a:gd name="T23" fmla="*/ 93 h 152"/>
                  <a:gd name="T24" fmla="*/ 108 w 190"/>
                  <a:gd name="T25" fmla="*/ 93 h 152"/>
                  <a:gd name="T26" fmla="*/ 108 w 190"/>
                  <a:gd name="T27" fmla="*/ 131 h 152"/>
                  <a:gd name="T28" fmla="*/ 190 w 190"/>
                  <a:gd name="T29" fmla="*/ 131 h 152"/>
                  <a:gd name="T30" fmla="*/ 190 w 190"/>
                  <a:gd name="T31" fmla="*/ 152 h 152"/>
                  <a:gd name="T32" fmla="*/ 0 w 190"/>
                  <a:gd name="T33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0" h="152">
                    <a:moveTo>
                      <a:pt x="0" y="152"/>
                    </a:moveTo>
                    <a:lnTo>
                      <a:pt x="0" y="131"/>
                    </a:lnTo>
                    <a:lnTo>
                      <a:pt x="81" y="131"/>
                    </a:lnTo>
                    <a:lnTo>
                      <a:pt x="81" y="93"/>
                    </a:lnTo>
                    <a:lnTo>
                      <a:pt x="24" y="93"/>
                    </a:lnTo>
                    <a:lnTo>
                      <a:pt x="24" y="0"/>
                    </a:lnTo>
                    <a:lnTo>
                      <a:pt x="166" y="0"/>
                    </a:lnTo>
                    <a:lnTo>
                      <a:pt x="166" y="21"/>
                    </a:lnTo>
                    <a:lnTo>
                      <a:pt x="51" y="21"/>
                    </a:lnTo>
                    <a:lnTo>
                      <a:pt x="51" y="70"/>
                    </a:lnTo>
                    <a:lnTo>
                      <a:pt x="168" y="70"/>
                    </a:lnTo>
                    <a:lnTo>
                      <a:pt x="168" y="93"/>
                    </a:lnTo>
                    <a:lnTo>
                      <a:pt x="108" y="93"/>
                    </a:lnTo>
                    <a:lnTo>
                      <a:pt x="108" y="131"/>
                    </a:lnTo>
                    <a:lnTo>
                      <a:pt x="190" y="131"/>
                    </a:lnTo>
                    <a:lnTo>
                      <a:pt x="190" y="152"/>
                    </a:lnTo>
                    <a:lnTo>
                      <a:pt x="0" y="1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5" name="Freeform 86">
                <a:extLst>
                  <a:ext uri="{FF2B5EF4-FFF2-40B4-BE49-F238E27FC236}">
                    <a16:creationId xmlns:a16="http://schemas.microsoft.com/office/drawing/2014/main" id="{D1071FE1-D2FA-4EC4-97DD-5722E8D32D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79" y="4560"/>
                <a:ext cx="191" cy="147"/>
              </a:xfrm>
              <a:custGeom>
                <a:avLst/>
                <a:gdLst>
                  <a:gd name="T0" fmla="*/ 0 w 144"/>
                  <a:gd name="T1" fmla="*/ 111 h 111"/>
                  <a:gd name="T2" fmla="*/ 0 w 144"/>
                  <a:gd name="T3" fmla="*/ 95 h 111"/>
                  <a:gd name="T4" fmla="*/ 32 w 144"/>
                  <a:gd name="T5" fmla="*/ 95 h 111"/>
                  <a:gd name="T6" fmla="*/ 32 w 144"/>
                  <a:gd name="T7" fmla="*/ 46 h 111"/>
                  <a:gd name="T8" fmla="*/ 52 w 144"/>
                  <a:gd name="T9" fmla="*/ 46 h 111"/>
                  <a:gd name="T10" fmla="*/ 52 w 144"/>
                  <a:gd name="T11" fmla="*/ 95 h 111"/>
                  <a:gd name="T12" fmla="*/ 69 w 144"/>
                  <a:gd name="T13" fmla="*/ 95 h 111"/>
                  <a:gd name="T14" fmla="*/ 69 w 144"/>
                  <a:gd name="T15" fmla="*/ 46 h 111"/>
                  <a:gd name="T16" fmla="*/ 88 w 144"/>
                  <a:gd name="T17" fmla="*/ 46 h 111"/>
                  <a:gd name="T18" fmla="*/ 88 w 144"/>
                  <a:gd name="T19" fmla="*/ 95 h 111"/>
                  <a:gd name="T20" fmla="*/ 144 w 144"/>
                  <a:gd name="T21" fmla="*/ 95 h 111"/>
                  <a:gd name="T22" fmla="*/ 144 w 144"/>
                  <a:gd name="T23" fmla="*/ 111 h 111"/>
                  <a:gd name="T24" fmla="*/ 0 w 144"/>
                  <a:gd name="T25" fmla="*/ 111 h 111"/>
                  <a:gd name="T26" fmla="*/ 128 w 144"/>
                  <a:gd name="T27" fmla="*/ 18 h 111"/>
                  <a:gd name="T28" fmla="*/ 125 w 144"/>
                  <a:gd name="T29" fmla="*/ 40 h 111"/>
                  <a:gd name="T30" fmla="*/ 120 w 144"/>
                  <a:gd name="T31" fmla="*/ 66 h 111"/>
                  <a:gd name="T32" fmla="*/ 118 w 144"/>
                  <a:gd name="T33" fmla="*/ 76 h 111"/>
                  <a:gd name="T34" fmla="*/ 100 w 144"/>
                  <a:gd name="T35" fmla="*/ 76 h 111"/>
                  <a:gd name="T36" fmla="*/ 104 w 144"/>
                  <a:gd name="T37" fmla="*/ 54 h 111"/>
                  <a:gd name="T38" fmla="*/ 108 w 144"/>
                  <a:gd name="T39" fmla="*/ 16 h 111"/>
                  <a:gd name="T40" fmla="*/ 16 w 144"/>
                  <a:gd name="T41" fmla="*/ 16 h 111"/>
                  <a:gd name="T42" fmla="*/ 16 w 144"/>
                  <a:gd name="T43" fmla="*/ 0 h 111"/>
                  <a:gd name="T44" fmla="*/ 129 w 144"/>
                  <a:gd name="T45" fmla="*/ 0 h 111"/>
                  <a:gd name="T46" fmla="*/ 128 w 144"/>
                  <a:gd name="T47" fmla="*/ 18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4" h="111">
                    <a:moveTo>
                      <a:pt x="0" y="111"/>
                    </a:moveTo>
                    <a:cubicBezTo>
                      <a:pt x="0" y="95"/>
                      <a:pt x="0" y="95"/>
                      <a:pt x="0" y="95"/>
                    </a:cubicBezTo>
                    <a:cubicBezTo>
                      <a:pt x="32" y="95"/>
                      <a:pt x="32" y="95"/>
                      <a:pt x="32" y="9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69" y="95"/>
                      <a:pt x="69" y="95"/>
                      <a:pt x="69" y="95"/>
                    </a:cubicBezTo>
                    <a:cubicBezTo>
                      <a:pt x="69" y="46"/>
                      <a:pt x="69" y="46"/>
                      <a:pt x="69" y="46"/>
                    </a:cubicBezTo>
                    <a:cubicBezTo>
                      <a:pt x="88" y="46"/>
                      <a:pt x="88" y="46"/>
                      <a:pt x="88" y="46"/>
                    </a:cubicBezTo>
                    <a:cubicBezTo>
                      <a:pt x="88" y="95"/>
                      <a:pt x="88" y="95"/>
                      <a:pt x="88" y="95"/>
                    </a:cubicBezTo>
                    <a:cubicBezTo>
                      <a:pt x="144" y="95"/>
                      <a:pt x="144" y="95"/>
                      <a:pt x="144" y="95"/>
                    </a:cubicBezTo>
                    <a:cubicBezTo>
                      <a:pt x="144" y="111"/>
                      <a:pt x="144" y="111"/>
                      <a:pt x="144" y="111"/>
                    </a:cubicBezTo>
                    <a:lnTo>
                      <a:pt x="0" y="111"/>
                    </a:lnTo>
                    <a:close/>
                    <a:moveTo>
                      <a:pt x="128" y="18"/>
                    </a:moveTo>
                    <a:cubicBezTo>
                      <a:pt x="127" y="26"/>
                      <a:pt x="126" y="33"/>
                      <a:pt x="125" y="40"/>
                    </a:cubicBezTo>
                    <a:cubicBezTo>
                      <a:pt x="123" y="51"/>
                      <a:pt x="122" y="59"/>
                      <a:pt x="120" y="66"/>
                    </a:cubicBezTo>
                    <a:cubicBezTo>
                      <a:pt x="119" y="72"/>
                      <a:pt x="119" y="76"/>
                      <a:pt x="118" y="76"/>
                    </a:cubicBezTo>
                    <a:cubicBezTo>
                      <a:pt x="100" y="76"/>
                      <a:pt x="100" y="76"/>
                      <a:pt x="100" y="76"/>
                    </a:cubicBezTo>
                    <a:cubicBezTo>
                      <a:pt x="100" y="75"/>
                      <a:pt x="101" y="68"/>
                      <a:pt x="104" y="54"/>
                    </a:cubicBezTo>
                    <a:cubicBezTo>
                      <a:pt x="106" y="39"/>
                      <a:pt x="108" y="27"/>
                      <a:pt x="108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4"/>
                      <a:pt x="129" y="11"/>
                      <a:pt x="128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6" name="Freeform 87">
                <a:extLst>
                  <a:ext uri="{FF2B5EF4-FFF2-40B4-BE49-F238E27FC236}">
                    <a16:creationId xmlns:a16="http://schemas.microsoft.com/office/drawing/2014/main" id="{0A380CB9-804A-4395-94C2-5081169291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33" y="4295"/>
                <a:ext cx="190" cy="190"/>
              </a:xfrm>
              <a:custGeom>
                <a:avLst/>
                <a:gdLst>
                  <a:gd name="T0" fmla="*/ 81 w 143"/>
                  <a:gd name="T1" fmla="*/ 92 h 143"/>
                  <a:gd name="T2" fmla="*/ 81 w 143"/>
                  <a:gd name="T3" fmla="*/ 143 h 143"/>
                  <a:gd name="T4" fmla="*/ 61 w 143"/>
                  <a:gd name="T5" fmla="*/ 143 h 143"/>
                  <a:gd name="T6" fmla="*/ 61 w 143"/>
                  <a:gd name="T7" fmla="*/ 92 h 143"/>
                  <a:gd name="T8" fmla="*/ 0 w 143"/>
                  <a:gd name="T9" fmla="*/ 92 h 143"/>
                  <a:gd name="T10" fmla="*/ 0 w 143"/>
                  <a:gd name="T11" fmla="*/ 75 h 143"/>
                  <a:gd name="T12" fmla="*/ 143 w 143"/>
                  <a:gd name="T13" fmla="*/ 75 h 143"/>
                  <a:gd name="T14" fmla="*/ 143 w 143"/>
                  <a:gd name="T15" fmla="*/ 92 h 143"/>
                  <a:gd name="T16" fmla="*/ 81 w 143"/>
                  <a:gd name="T17" fmla="*/ 92 h 143"/>
                  <a:gd name="T18" fmla="*/ 64 w 143"/>
                  <a:gd name="T19" fmla="*/ 41 h 143"/>
                  <a:gd name="T20" fmla="*/ 51 w 143"/>
                  <a:gd name="T21" fmla="*/ 50 h 143"/>
                  <a:gd name="T22" fmla="*/ 34 w 143"/>
                  <a:gd name="T23" fmla="*/ 59 h 143"/>
                  <a:gd name="T24" fmla="*/ 20 w 143"/>
                  <a:gd name="T25" fmla="*/ 63 h 143"/>
                  <a:gd name="T26" fmla="*/ 9 w 143"/>
                  <a:gd name="T27" fmla="*/ 49 h 143"/>
                  <a:gd name="T28" fmla="*/ 24 w 143"/>
                  <a:gd name="T29" fmla="*/ 44 h 143"/>
                  <a:gd name="T30" fmla="*/ 43 w 143"/>
                  <a:gd name="T31" fmla="*/ 35 h 143"/>
                  <a:gd name="T32" fmla="*/ 57 w 143"/>
                  <a:gd name="T33" fmla="*/ 21 h 143"/>
                  <a:gd name="T34" fmla="*/ 61 w 143"/>
                  <a:gd name="T35" fmla="*/ 5 h 143"/>
                  <a:gd name="T36" fmla="*/ 61 w 143"/>
                  <a:gd name="T37" fmla="*/ 0 h 143"/>
                  <a:gd name="T38" fmla="*/ 82 w 143"/>
                  <a:gd name="T39" fmla="*/ 0 h 143"/>
                  <a:gd name="T40" fmla="*/ 82 w 143"/>
                  <a:gd name="T41" fmla="*/ 5 h 143"/>
                  <a:gd name="T42" fmla="*/ 87 w 143"/>
                  <a:gd name="T43" fmla="*/ 21 h 143"/>
                  <a:gd name="T44" fmla="*/ 100 w 143"/>
                  <a:gd name="T45" fmla="*/ 35 h 143"/>
                  <a:gd name="T46" fmla="*/ 119 w 143"/>
                  <a:gd name="T47" fmla="*/ 44 h 143"/>
                  <a:gd name="T48" fmla="*/ 135 w 143"/>
                  <a:gd name="T49" fmla="*/ 49 h 143"/>
                  <a:gd name="T50" fmla="*/ 123 w 143"/>
                  <a:gd name="T51" fmla="*/ 63 h 143"/>
                  <a:gd name="T52" fmla="*/ 110 w 143"/>
                  <a:gd name="T53" fmla="*/ 59 h 143"/>
                  <a:gd name="T54" fmla="*/ 92 w 143"/>
                  <a:gd name="T55" fmla="*/ 50 h 143"/>
                  <a:gd name="T56" fmla="*/ 79 w 143"/>
                  <a:gd name="T57" fmla="*/ 41 h 143"/>
                  <a:gd name="T58" fmla="*/ 72 w 143"/>
                  <a:gd name="T59" fmla="*/ 33 h 143"/>
                  <a:gd name="T60" fmla="*/ 64 w 143"/>
                  <a:gd name="T61" fmla="*/ 4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43" h="143">
                    <a:moveTo>
                      <a:pt x="81" y="92"/>
                    </a:moveTo>
                    <a:cubicBezTo>
                      <a:pt x="81" y="143"/>
                      <a:pt x="81" y="143"/>
                      <a:pt x="81" y="143"/>
                    </a:cubicBezTo>
                    <a:cubicBezTo>
                      <a:pt x="61" y="143"/>
                      <a:pt x="61" y="143"/>
                      <a:pt x="61" y="143"/>
                    </a:cubicBezTo>
                    <a:cubicBezTo>
                      <a:pt x="61" y="92"/>
                      <a:pt x="61" y="92"/>
                      <a:pt x="61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143" y="75"/>
                      <a:pt x="143" y="75"/>
                      <a:pt x="143" y="75"/>
                    </a:cubicBezTo>
                    <a:cubicBezTo>
                      <a:pt x="143" y="92"/>
                      <a:pt x="143" y="92"/>
                      <a:pt x="143" y="92"/>
                    </a:cubicBezTo>
                    <a:lnTo>
                      <a:pt x="81" y="92"/>
                    </a:lnTo>
                    <a:close/>
                    <a:moveTo>
                      <a:pt x="64" y="41"/>
                    </a:moveTo>
                    <a:cubicBezTo>
                      <a:pt x="61" y="44"/>
                      <a:pt x="57" y="47"/>
                      <a:pt x="51" y="50"/>
                    </a:cubicBezTo>
                    <a:cubicBezTo>
                      <a:pt x="46" y="54"/>
                      <a:pt x="40" y="57"/>
                      <a:pt x="34" y="59"/>
                    </a:cubicBezTo>
                    <a:cubicBezTo>
                      <a:pt x="28" y="61"/>
                      <a:pt x="23" y="62"/>
                      <a:pt x="20" y="63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2" y="48"/>
                      <a:pt x="18" y="47"/>
                      <a:pt x="24" y="44"/>
                    </a:cubicBezTo>
                    <a:cubicBezTo>
                      <a:pt x="31" y="42"/>
                      <a:pt x="38" y="39"/>
                      <a:pt x="43" y="35"/>
                    </a:cubicBezTo>
                    <a:cubicBezTo>
                      <a:pt x="50" y="31"/>
                      <a:pt x="54" y="26"/>
                      <a:pt x="57" y="21"/>
                    </a:cubicBezTo>
                    <a:cubicBezTo>
                      <a:pt x="60" y="15"/>
                      <a:pt x="61" y="10"/>
                      <a:pt x="61" y="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2" y="10"/>
                      <a:pt x="84" y="15"/>
                      <a:pt x="87" y="21"/>
                    </a:cubicBezTo>
                    <a:cubicBezTo>
                      <a:pt x="89" y="26"/>
                      <a:pt x="94" y="31"/>
                      <a:pt x="100" y="35"/>
                    </a:cubicBezTo>
                    <a:cubicBezTo>
                      <a:pt x="106" y="39"/>
                      <a:pt x="112" y="42"/>
                      <a:pt x="119" y="44"/>
                    </a:cubicBezTo>
                    <a:cubicBezTo>
                      <a:pt x="126" y="47"/>
                      <a:pt x="131" y="48"/>
                      <a:pt x="135" y="49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0" y="62"/>
                      <a:pt x="116" y="61"/>
                      <a:pt x="110" y="59"/>
                    </a:cubicBezTo>
                    <a:cubicBezTo>
                      <a:pt x="104" y="57"/>
                      <a:pt x="98" y="54"/>
                      <a:pt x="92" y="50"/>
                    </a:cubicBezTo>
                    <a:cubicBezTo>
                      <a:pt x="87" y="47"/>
                      <a:pt x="83" y="44"/>
                      <a:pt x="79" y="41"/>
                    </a:cubicBezTo>
                    <a:cubicBezTo>
                      <a:pt x="75" y="38"/>
                      <a:pt x="73" y="35"/>
                      <a:pt x="72" y="33"/>
                    </a:cubicBezTo>
                    <a:cubicBezTo>
                      <a:pt x="70" y="35"/>
                      <a:pt x="68" y="38"/>
                      <a:pt x="6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75" name="사각형: 둥근 모서리 174">
              <a:extLst>
                <a:ext uri="{FF2B5EF4-FFF2-40B4-BE49-F238E27FC236}">
                  <a16:creationId xmlns:a16="http://schemas.microsoft.com/office/drawing/2014/main" id="{77A264F6-2D73-4B59-8C78-3375B8330B43}"/>
                </a:ext>
              </a:extLst>
            </p:cNvPr>
            <p:cNvSpPr/>
            <p:nvPr/>
          </p:nvSpPr>
          <p:spPr>
            <a:xfrm>
              <a:off x="1669733" y="5485765"/>
              <a:ext cx="2141855" cy="54038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팀원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530E1D9-872D-4C89-BB9A-11B2072A6ACC}"/>
              </a:ext>
            </a:extLst>
          </p:cNvPr>
          <p:cNvSpPr txBox="1"/>
          <p:nvPr/>
        </p:nvSpPr>
        <p:spPr>
          <a:xfrm>
            <a:off x="1523268" y="8668007"/>
            <a:ext cx="3135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</a:t>
            </a:r>
            <a:r>
              <a:rPr lang="ko-KR" altLang="en-US" sz="4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작품 소개</a:t>
            </a:r>
            <a:r>
              <a:rPr lang="en-US" altLang="ko-KR" sz="4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]</a:t>
            </a:r>
            <a:endParaRPr lang="ko-KR" altLang="en-US" sz="44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F04804F-FACD-4306-A6BF-9BF62213E8BA}"/>
              </a:ext>
            </a:extLst>
          </p:cNvPr>
          <p:cNvSpPr txBox="1"/>
          <p:nvPr/>
        </p:nvSpPr>
        <p:spPr>
          <a:xfrm>
            <a:off x="1732266" y="12018068"/>
            <a:ext cx="2874505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r>
              <a:rPr lang="en-US" altLang="ko-KR" sz="3200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</a:t>
            </a:r>
            <a:r>
              <a:rPr lang="ko-KR" altLang="en-US" sz="3200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작품의 특장점</a:t>
            </a:r>
            <a:r>
              <a:rPr lang="en-US" altLang="ko-KR" sz="3200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]</a:t>
            </a:r>
            <a:endParaRPr lang="ko-KR" altLang="en-US" sz="32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90AA6D-9F5A-416C-B388-6941D16A9482}"/>
              </a:ext>
            </a:extLst>
          </p:cNvPr>
          <p:cNvSpPr txBox="1"/>
          <p:nvPr/>
        </p:nvSpPr>
        <p:spPr>
          <a:xfrm>
            <a:off x="1732269" y="16396053"/>
            <a:ext cx="532068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r>
              <a:rPr lang="en-US" altLang="ko-KR" sz="3200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</a:t>
            </a:r>
            <a:r>
              <a:rPr lang="ko-KR" altLang="en-US" sz="3200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작품의 기대효과 및 활용분야</a:t>
            </a:r>
            <a:r>
              <a:rPr lang="en-US" altLang="ko-KR" sz="3200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]</a:t>
            </a:r>
            <a:endParaRPr lang="ko-KR" altLang="en-US" sz="32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72755B-A9C0-46D2-A82E-26E73280B1AB}"/>
              </a:ext>
            </a:extLst>
          </p:cNvPr>
          <p:cNvSpPr txBox="1"/>
          <p:nvPr/>
        </p:nvSpPr>
        <p:spPr>
          <a:xfrm>
            <a:off x="1755715" y="9381839"/>
            <a:ext cx="11921691" cy="24263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9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바쁜 현대인들을 위해 빠른 주문 서비스를 제공하고자 물류 관제 시스템 개발</a:t>
            </a:r>
            <a:endParaRPr lang="en-US" altLang="ko-KR" sz="259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9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 팩토리의 발전으로 대량의 물류 관리 및 효율적인 배송을 위해 필요성을 느낌</a:t>
            </a:r>
            <a:endParaRPr lang="en-US" altLang="ko-KR" sz="259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9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소비 문화 및 식료품에 관한 온라인 주문</a:t>
            </a:r>
            <a:r>
              <a:rPr lang="en-US" altLang="ko-KR" sz="259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59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증가로 인해  효율적이고 빠른 배송을 제공</a:t>
            </a:r>
            <a:endParaRPr lang="en-US" altLang="ko-KR" sz="259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9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배송 차량들을 실시간 모니터링으로 고객에게 신뢰성 제공 및 사고 방지</a:t>
            </a:r>
            <a:endParaRPr lang="en-US" altLang="ko-KR" sz="259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78C4DE-6884-4A07-AFC4-1DA71F1AB145}"/>
              </a:ext>
            </a:extLst>
          </p:cNvPr>
          <p:cNvSpPr txBox="1"/>
          <p:nvPr/>
        </p:nvSpPr>
        <p:spPr>
          <a:xfrm>
            <a:off x="1732269" y="17032141"/>
            <a:ext cx="11921691" cy="24263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9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효율적인 배송 차량 운영으로 물류의 시작부터 끝까지 발생되는 비용인 물류비용   </a:t>
            </a:r>
            <a:r>
              <a:rPr lang="en-US" altLang="ko-KR" sz="259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(PD Cost)</a:t>
            </a:r>
            <a:r>
              <a:rPr lang="ko-KR" altLang="en-US" sz="259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절감</a:t>
            </a:r>
            <a:endParaRPr lang="en-US" altLang="ko-KR" sz="259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9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배송 서비스 만족으로 인한 온라인 주문량 증가 및 쇼핑 문화 활성화</a:t>
            </a:r>
            <a:endParaRPr lang="en-US" altLang="ko-KR" sz="259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9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다양한 분야의 온라인 쇼핑몰과 파트너쉽을 맺어 배송 서비스 제공 </a:t>
            </a:r>
            <a:endParaRPr lang="en-US" altLang="ko-KR" sz="259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39A91-5B67-4E3E-AA3F-867CC18989FE}"/>
              </a:ext>
            </a:extLst>
          </p:cNvPr>
          <p:cNvSpPr txBox="1"/>
          <p:nvPr/>
        </p:nvSpPr>
        <p:spPr>
          <a:xfrm>
            <a:off x="1732266" y="6125825"/>
            <a:ext cx="74117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최보근 </a:t>
            </a:r>
            <a:r>
              <a:rPr lang="en-US" altLang="ko-KR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멀티캠퍼스</a:t>
            </a:r>
            <a:r>
              <a:rPr lang="en-US" altLang="ko-KR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홍석기 </a:t>
            </a:r>
            <a:r>
              <a:rPr lang="en-US" altLang="ko-KR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멀티캠퍼스</a:t>
            </a:r>
            <a:endParaRPr lang="en-US" altLang="ko-KR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전철민 </a:t>
            </a:r>
            <a:r>
              <a:rPr lang="en-US" altLang="ko-KR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멀티캠퍼스</a:t>
            </a:r>
            <a:r>
              <a:rPr lang="en-US" altLang="ko-KR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이혜빈 </a:t>
            </a:r>
            <a:r>
              <a:rPr lang="en-US" altLang="ko-KR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멀티캠퍼스</a:t>
            </a:r>
            <a:endParaRPr lang="en-US" altLang="ko-KR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김서겸 </a:t>
            </a:r>
            <a:r>
              <a:rPr lang="en-US" altLang="ko-KR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멀티캠퍼스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A26BC2-CF84-42F9-BB30-D4B31C04DA88}"/>
              </a:ext>
            </a:extLst>
          </p:cNvPr>
          <p:cNvSpPr txBox="1"/>
          <p:nvPr/>
        </p:nvSpPr>
        <p:spPr>
          <a:xfrm>
            <a:off x="1755714" y="12575465"/>
            <a:ext cx="11921691" cy="362201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9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GPS</a:t>
            </a:r>
            <a:r>
              <a:rPr lang="ko-KR" altLang="en-US" sz="259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모듈을 이용해 실시간 배송 차량 모니터링으로 배송 사고 방지</a:t>
            </a:r>
            <a:endParaRPr lang="en-US" altLang="ko-KR" sz="259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9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적재함 카메라 설치로 고객에게 배송 신뢰성 제공</a:t>
            </a:r>
            <a:endParaRPr lang="en-US" altLang="ko-KR" sz="259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9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배달 차량  적재함 내부의 상태 정보와  차량의 위치를 차량에서 관제 시스템으로 전송</a:t>
            </a:r>
            <a:r>
              <a:rPr lang="en-US" altLang="ko-KR" sz="259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</a:t>
            </a:r>
            <a:r>
              <a:rPr lang="ko-KR" altLang="en-US" sz="259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적재함 내부 사진</a:t>
            </a:r>
            <a:r>
              <a:rPr lang="en-US" altLang="ko-KR" sz="259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59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온도</a:t>
            </a:r>
            <a:r>
              <a:rPr lang="en-US" altLang="ko-KR" sz="259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59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습도 등 센서 사용</a:t>
            </a:r>
            <a:r>
              <a:rPr lang="en-US" altLang="ko-KR" sz="259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9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차량에서 받은 데이터를 저장 및 관리</a:t>
            </a:r>
            <a:endParaRPr lang="en-US" altLang="ko-KR" sz="259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9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고객의 주문 현황 빅데이터에 저장  및 분석을 통한 고객에게 맞춤 서비스 제공</a:t>
            </a:r>
            <a:endParaRPr lang="en-US" altLang="ko-KR" sz="259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0C21275-406E-4C8F-A075-34A57E4D4D91}"/>
                  </a:ext>
                </a:extLst>
              </p:cNvPr>
              <p:cNvSpPr/>
              <p:nvPr/>
            </p:nvSpPr>
            <p:spPr>
              <a:xfrm>
                <a:off x="3562348" y="4142668"/>
                <a:ext cx="6121740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0" b="1" kern="100">
                    <a:solidFill>
                      <a:srgbClr val="0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맑은 고딕" panose="020B0503020000020004" pitchFamily="50" charset="-127"/>
                  </a:rPr>
                  <a:t>Smart Delivery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6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60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맑은 고딕" panose="020B0503020000020004" pitchFamily="50" charset="-127"/>
                          </a:rPr>
                          <m:t> </m:t>
                        </m:r>
                      </m:e>
                      <m:sup>
                        <m:r>
                          <a:rPr lang="en-US" altLang="ko-KR" sz="60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맑은 고딕" panose="020B0503020000020004" pitchFamily="50" charset="-127"/>
                          </a:rPr>
                          <m:t>+</m:t>
                        </m:r>
                      </m:sup>
                    </m:sSup>
                  </m:oMath>
                </a14:m>
                <a:endParaRPr lang="ko-KR" altLang="en-US" sz="600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0C21275-406E-4C8F-A075-34A57E4D4D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348" y="4142668"/>
                <a:ext cx="6121740" cy="1015663"/>
              </a:xfrm>
              <a:prstGeom prst="rect">
                <a:avLst/>
              </a:prstGeom>
              <a:blipFill>
                <a:blip r:embed="rId3"/>
                <a:stretch>
                  <a:fillRect l="-5970" t="-18072" b="-409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6F9C812-A3E4-442A-A2DC-BAE1E37B5A49}"/>
                  </a:ext>
                </a:extLst>
              </p:cNvPr>
              <p:cNvSpPr txBox="1"/>
              <p:nvPr/>
            </p:nvSpPr>
            <p:spPr>
              <a:xfrm>
                <a:off x="846930" y="1790092"/>
                <a:ext cx="13423902" cy="160871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4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IoT </a:t>
                </a:r>
                <a:r>
                  <a:rPr lang="ko-KR" altLang="en-US" sz="4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기술과 빅데이터를 활용한 </a:t>
                </a:r>
                <a:r>
                  <a:rPr lang="en-US" altLang="ko-KR" sz="4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Smart Delivery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4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ko-KR" altLang="en-US" sz="4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ko-KR" altLang="en-US" sz="4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서비스</a:t>
                </a:r>
                <a:endParaRPr lang="en-US" altLang="ko-KR" sz="280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2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(Feat. CAN </a:t>
                </a:r>
                <a:r>
                  <a:rPr lang="ko-KR" altLang="en-US" sz="2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통신</a:t>
                </a:r>
                <a:r>
                  <a:rPr lang="en-US" altLang="ko-KR" sz="2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, HTTP &amp; TCP/IP </a:t>
                </a:r>
                <a:r>
                  <a:rPr lang="ko-KR" altLang="en-US" sz="2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통신</a:t>
                </a:r>
                <a:r>
                  <a:rPr lang="en-US" altLang="ko-KR" sz="2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, WEB/APP </a:t>
                </a:r>
                <a:r>
                  <a:rPr lang="ko-KR" altLang="en-US" sz="2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운영 서비스</a:t>
                </a:r>
                <a:r>
                  <a:rPr lang="en-US" altLang="ko-KR" sz="2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, Hadoop,</a:t>
                </a:r>
                <a:r>
                  <a:rPr lang="ko-KR" altLang="en-US" sz="2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en-US" altLang="ko-KR" sz="2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R,</a:t>
                </a:r>
                <a:r>
                  <a:rPr lang="ko-KR" altLang="en-US" sz="2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en-US" altLang="ko-KR" sz="2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Oracle,</a:t>
                </a:r>
                <a:r>
                  <a:rPr lang="ko-KR" altLang="en-US" sz="2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en-US" altLang="ko-KR" sz="2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Hive,</a:t>
                </a:r>
                <a:r>
                  <a:rPr lang="ko-KR" altLang="en-US" sz="2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en-US" altLang="ko-KR" sz="2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Linux)</a:t>
                </a:r>
                <a:r>
                  <a:rPr lang="ko-KR" altLang="en-US" sz="2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6F9C812-A3E4-442A-A2DC-BAE1E37B5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30" y="1790092"/>
                <a:ext cx="13423902" cy="1608710"/>
              </a:xfrm>
              <a:prstGeom prst="rect">
                <a:avLst/>
              </a:prstGeom>
              <a:blipFill>
                <a:blip r:embed="rId4"/>
                <a:stretch>
                  <a:fillRect l="-772" r="-817" b="-79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94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E78BE7ED-3172-41E3-930D-366006D75F76}"/>
              </a:ext>
            </a:extLst>
          </p:cNvPr>
          <p:cNvGrpSpPr/>
          <p:nvPr/>
        </p:nvGrpSpPr>
        <p:grpSpPr>
          <a:xfrm>
            <a:off x="146842" y="-88491"/>
            <a:ext cx="14825666" cy="21512247"/>
            <a:chOff x="146842" y="-88491"/>
            <a:chExt cx="14825666" cy="2151224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469284B5-ECCD-466E-BC09-F289BFD981F4}"/>
                </a:ext>
              </a:extLst>
            </p:cNvPr>
            <p:cNvGrpSpPr/>
            <p:nvPr/>
          </p:nvGrpSpPr>
          <p:grpSpPr>
            <a:xfrm>
              <a:off x="146842" y="-88491"/>
              <a:ext cx="14825666" cy="21512247"/>
              <a:chOff x="146842" y="0"/>
              <a:chExt cx="14825666" cy="21512247"/>
            </a:xfrm>
          </p:grpSpPr>
          <p:grpSp>
            <p:nvGrpSpPr>
              <p:cNvPr id="176" name="Group 4">
                <a:extLst>
                  <a:ext uri="{FF2B5EF4-FFF2-40B4-BE49-F238E27FC236}">
                    <a16:creationId xmlns:a16="http://schemas.microsoft.com/office/drawing/2014/main" id="{4B678978-92F1-4CEE-88CE-D82AF016475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46842" y="0"/>
                <a:ext cx="14825666" cy="21512247"/>
                <a:chOff x="86" y="-62"/>
                <a:chExt cx="9339" cy="13551"/>
              </a:xfrm>
            </p:grpSpPr>
            <p:sp>
              <p:nvSpPr>
                <p:cNvPr id="177" name="AutoShape 3">
                  <a:extLst>
                    <a:ext uri="{FF2B5EF4-FFF2-40B4-BE49-F238E27FC236}">
                      <a16:creationId xmlns:a16="http://schemas.microsoft.com/office/drawing/2014/main" id="{B7B5437D-3AB5-4315-86A9-29145F2D7719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86" y="-62"/>
                  <a:ext cx="9339" cy="135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pic>
              <p:nvPicPr>
                <p:cNvPr id="178" name="Picture 5">
                  <a:extLst>
                    <a:ext uri="{FF2B5EF4-FFF2-40B4-BE49-F238E27FC236}">
                      <a16:creationId xmlns:a16="http://schemas.microsoft.com/office/drawing/2014/main" id="{3521F04E-830E-4B1F-B976-661152E2DDE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5" y="0"/>
                  <a:ext cx="9040" cy="1347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9" name="Freeform 31">
                  <a:extLst>
                    <a:ext uri="{FF2B5EF4-FFF2-40B4-BE49-F238E27FC236}">
                      <a16:creationId xmlns:a16="http://schemas.microsoft.com/office/drawing/2014/main" id="{4240B945-1A79-489E-BC96-FC821E240B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8" y="7219"/>
                  <a:ext cx="2333" cy="2697"/>
                </a:xfrm>
                <a:custGeom>
                  <a:avLst/>
                  <a:gdLst>
                    <a:gd name="T0" fmla="*/ 2333 w 2333"/>
                    <a:gd name="T1" fmla="*/ 2022 h 2697"/>
                    <a:gd name="T2" fmla="*/ 2333 w 2333"/>
                    <a:gd name="T3" fmla="*/ 675 h 2697"/>
                    <a:gd name="T4" fmla="*/ 1166 w 2333"/>
                    <a:gd name="T5" fmla="*/ 0 h 2697"/>
                    <a:gd name="T6" fmla="*/ 0 w 2333"/>
                    <a:gd name="T7" fmla="*/ 675 h 2697"/>
                    <a:gd name="T8" fmla="*/ 0 w 2333"/>
                    <a:gd name="T9" fmla="*/ 2022 h 2697"/>
                    <a:gd name="T10" fmla="*/ 1166 w 2333"/>
                    <a:gd name="T11" fmla="*/ 2697 h 2697"/>
                    <a:gd name="T12" fmla="*/ 2333 w 2333"/>
                    <a:gd name="T13" fmla="*/ 2022 h 26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33" h="2697">
                      <a:moveTo>
                        <a:pt x="2333" y="2022"/>
                      </a:moveTo>
                      <a:lnTo>
                        <a:pt x="2333" y="675"/>
                      </a:lnTo>
                      <a:lnTo>
                        <a:pt x="1166" y="0"/>
                      </a:lnTo>
                      <a:lnTo>
                        <a:pt x="0" y="675"/>
                      </a:lnTo>
                      <a:lnTo>
                        <a:pt x="0" y="2022"/>
                      </a:lnTo>
                      <a:lnTo>
                        <a:pt x="1166" y="2697"/>
                      </a:lnTo>
                      <a:lnTo>
                        <a:pt x="2333" y="2022"/>
                      </a:lnTo>
                      <a:close/>
                    </a:path>
                  </a:pathLst>
                </a:custGeom>
                <a:no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0" name="Freeform 32">
                  <a:extLst>
                    <a:ext uri="{FF2B5EF4-FFF2-40B4-BE49-F238E27FC236}">
                      <a16:creationId xmlns:a16="http://schemas.microsoft.com/office/drawing/2014/main" id="{C3CEE196-2957-43F6-B2B7-823FE763EB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2" y="7219"/>
                  <a:ext cx="2336" cy="2697"/>
                </a:xfrm>
                <a:custGeom>
                  <a:avLst/>
                  <a:gdLst>
                    <a:gd name="T0" fmla="*/ 2336 w 2336"/>
                    <a:gd name="T1" fmla="*/ 2022 h 2697"/>
                    <a:gd name="T2" fmla="*/ 2336 w 2336"/>
                    <a:gd name="T3" fmla="*/ 675 h 2697"/>
                    <a:gd name="T4" fmla="*/ 1167 w 2336"/>
                    <a:gd name="T5" fmla="*/ 0 h 2697"/>
                    <a:gd name="T6" fmla="*/ 0 w 2336"/>
                    <a:gd name="T7" fmla="*/ 675 h 2697"/>
                    <a:gd name="T8" fmla="*/ 0 w 2336"/>
                    <a:gd name="T9" fmla="*/ 2022 h 2697"/>
                    <a:gd name="T10" fmla="*/ 1167 w 2336"/>
                    <a:gd name="T11" fmla="*/ 2697 h 2697"/>
                    <a:gd name="T12" fmla="*/ 2336 w 2336"/>
                    <a:gd name="T13" fmla="*/ 2022 h 26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36" h="2697">
                      <a:moveTo>
                        <a:pt x="2336" y="2022"/>
                      </a:moveTo>
                      <a:lnTo>
                        <a:pt x="2336" y="675"/>
                      </a:lnTo>
                      <a:lnTo>
                        <a:pt x="1167" y="0"/>
                      </a:lnTo>
                      <a:lnTo>
                        <a:pt x="0" y="675"/>
                      </a:lnTo>
                      <a:lnTo>
                        <a:pt x="0" y="2022"/>
                      </a:lnTo>
                      <a:lnTo>
                        <a:pt x="1167" y="2697"/>
                      </a:lnTo>
                      <a:lnTo>
                        <a:pt x="2336" y="2022"/>
                      </a:lnTo>
                      <a:close/>
                    </a:path>
                  </a:pathLst>
                </a:custGeom>
                <a:no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1" name="Freeform 34">
                  <a:extLst>
                    <a:ext uri="{FF2B5EF4-FFF2-40B4-BE49-F238E27FC236}">
                      <a16:creationId xmlns:a16="http://schemas.microsoft.com/office/drawing/2014/main" id="{6A6242EC-7CAF-4535-B3A2-BD57D775EE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24" y="9243"/>
                  <a:ext cx="2335" cy="2696"/>
                </a:xfrm>
                <a:custGeom>
                  <a:avLst/>
                  <a:gdLst>
                    <a:gd name="T0" fmla="*/ 2335 w 2335"/>
                    <a:gd name="T1" fmla="*/ 2022 h 2696"/>
                    <a:gd name="T2" fmla="*/ 2335 w 2335"/>
                    <a:gd name="T3" fmla="*/ 674 h 2696"/>
                    <a:gd name="T4" fmla="*/ 1167 w 2335"/>
                    <a:gd name="T5" fmla="*/ 0 h 2696"/>
                    <a:gd name="T6" fmla="*/ 0 w 2335"/>
                    <a:gd name="T7" fmla="*/ 674 h 2696"/>
                    <a:gd name="T8" fmla="*/ 0 w 2335"/>
                    <a:gd name="T9" fmla="*/ 2022 h 2696"/>
                    <a:gd name="T10" fmla="*/ 1167 w 2335"/>
                    <a:gd name="T11" fmla="*/ 2696 h 2696"/>
                    <a:gd name="T12" fmla="*/ 2335 w 2335"/>
                    <a:gd name="T13" fmla="*/ 2022 h 26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35" h="2696">
                      <a:moveTo>
                        <a:pt x="2335" y="2022"/>
                      </a:moveTo>
                      <a:lnTo>
                        <a:pt x="2335" y="674"/>
                      </a:lnTo>
                      <a:lnTo>
                        <a:pt x="1167" y="0"/>
                      </a:lnTo>
                      <a:lnTo>
                        <a:pt x="0" y="674"/>
                      </a:lnTo>
                      <a:lnTo>
                        <a:pt x="0" y="2022"/>
                      </a:lnTo>
                      <a:lnTo>
                        <a:pt x="1167" y="2696"/>
                      </a:lnTo>
                      <a:lnTo>
                        <a:pt x="2335" y="2022"/>
                      </a:lnTo>
                      <a:close/>
                    </a:path>
                  </a:pathLst>
                </a:custGeom>
                <a:no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2" name="Freeform 35">
                  <a:extLst>
                    <a:ext uri="{FF2B5EF4-FFF2-40B4-BE49-F238E27FC236}">
                      <a16:creationId xmlns:a16="http://schemas.microsoft.com/office/drawing/2014/main" id="{2B8E0703-37CB-4B46-AFBA-D92F7A08D2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89" y="9243"/>
                  <a:ext cx="2335" cy="2696"/>
                </a:xfrm>
                <a:custGeom>
                  <a:avLst/>
                  <a:gdLst>
                    <a:gd name="T0" fmla="*/ 2335 w 2335"/>
                    <a:gd name="T1" fmla="*/ 2022 h 2696"/>
                    <a:gd name="T2" fmla="*/ 2335 w 2335"/>
                    <a:gd name="T3" fmla="*/ 674 h 2696"/>
                    <a:gd name="T4" fmla="*/ 1169 w 2335"/>
                    <a:gd name="T5" fmla="*/ 0 h 2696"/>
                    <a:gd name="T6" fmla="*/ 0 w 2335"/>
                    <a:gd name="T7" fmla="*/ 674 h 2696"/>
                    <a:gd name="T8" fmla="*/ 0 w 2335"/>
                    <a:gd name="T9" fmla="*/ 2022 h 2696"/>
                    <a:gd name="T10" fmla="*/ 1169 w 2335"/>
                    <a:gd name="T11" fmla="*/ 2696 h 2696"/>
                    <a:gd name="T12" fmla="*/ 2335 w 2335"/>
                    <a:gd name="T13" fmla="*/ 2022 h 26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35" h="2696">
                      <a:moveTo>
                        <a:pt x="2335" y="2022"/>
                      </a:moveTo>
                      <a:lnTo>
                        <a:pt x="2335" y="674"/>
                      </a:lnTo>
                      <a:lnTo>
                        <a:pt x="1169" y="0"/>
                      </a:lnTo>
                      <a:lnTo>
                        <a:pt x="0" y="674"/>
                      </a:lnTo>
                      <a:lnTo>
                        <a:pt x="0" y="2022"/>
                      </a:lnTo>
                      <a:lnTo>
                        <a:pt x="1169" y="2696"/>
                      </a:lnTo>
                      <a:lnTo>
                        <a:pt x="2335" y="2022"/>
                      </a:lnTo>
                      <a:close/>
                    </a:path>
                  </a:pathLst>
                </a:custGeom>
                <a:no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3" name="Freeform 36">
                  <a:extLst>
                    <a:ext uri="{FF2B5EF4-FFF2-40B4-BE49-F238E27FC236}">
                      <a16:creationId xmlns:a16="http://schemas.microsoft.com/office/drawing/2014/main" id="{7B5A7116-CB34-4887-BFF0-CD57B8EE81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6" y="9243"/>
                  <a:ext cx="2333" cy="2696"/>
                </a:xfrm>
                <a:custGeom>
                  <a:avLst/>
                  <a:gdLst>
                    <a:gd name="T0" fmla="*/ 2333 w 2333"/>
                    <a:gd name="T1" fmla="*/ 2022 h 2696"/>
                    <a:gd name="T2" fmla="*/ 2333 w 2333"/>
                    <a:gd name="T3" fmla="*/ 674 h 2696"/>
                    <a:gd name="T4" fmla="*/ 1166 w 2333"/>
                    <a:gd name="T5" fmla="*/ 0 h 2696"/>
                    <a:gd name="T6" fmla="*/ 0 w 2333"/>
                    <a:gd name="T7" fmla="*/ 674 h 2696"/>
                    <a:gd name="T8" fmla="*/ 0 w 2333"/>
                    <a:gd name="T9" fmla="*/ 2022 h 2696"/>
                    <a:gd name="T10" fmla="*/ 1166 w 2333"/>
                    <a:gd name="T11" fmla="*/ 2696 h 2696"/>
                    <a:gd name="T12" fmla="*/ 2333 w 2333"/>
                    <a:gd name="T13" fmla="*/ 2022 h 26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33" h="2696">
                      <a:moveTo>
                        <a:pt x="2333" y="2022"/>
                      </a:moveTo>
                      <a:lnTo>
                        <a:pt x="2333" y="674"/>
                      </a:lnTo>
                      <a:lnTo>
                        <a:pt x="1166" y="0"/>
                      </a:lnTo>
                      <a:lnTo>
                        <a:pt x="0" y="674"/>
                      </a:lnTo>
                      <a:lnTo>
                        <a:pt x="0" y="2022"/>
                      </a:lnTo>
                      <a:lnTo>
                        <a:pt x="1166" y="2696"/>
                      </a:lnTo>
                      <a:lnTo>
                        <a:pt x="2333" y="2022"/>
                      </a:lnTo>
                      <a:close/>
                    </a:path>
                  </a:pathLst>
                </a:custGeom>
                <a:no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96" name="Freeform 60">
                  <a:extLst>
                    <a:ext uri="{FF2B5EF4-FFF2-40B4-BE49-F238E27FC236}">
                      <a16:creationId xmlns:a16="http://schemas.microsoft.com/office/drawing/2014/main" id="{A6216C79-20E1-407F-93FA-9E74479E480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1" y="1575"/>
                  <a:ext cx="578" cy="465"/>
                </a:xfrm>
                <a:custGeom>
                  <a:avLst/>
                  <a:gdLst>
                    <a:gd name="T0" fmla="*/ 0 w 435"/>
                    <a:gd name="T1" fmla="*/ 302 h 350"/>
                    <a:gd name="T2" fmla="*/ 424 w 435"/>
                    <a:gd name="T3" fmla="*/ 302 h 350"/>
                    <a:gd name="T4" fmla="*/ 435 w 435"/>
                    <a:gd name="T5" fmla="*/ 318 h 350"/>
                    <a:gd name="T6" fmla="*/ 414 w 435"/>
                    <a:gd name="T7" fmla="*/ 350 h 350"/>
                    <a:gd name="T8" fmla="*/ 0 w 435"/>
                    <a:gd name="T9" fmla="*/ 350 h 350"/>
                    <a:gd name="T10" fmla="*/ 0 w 435"/>
                    <a:gd name="T11" fmla="*/ 302 h 350"/>
                    <a:gd name="T12" fmla="*/ 51 w 435"/>
                    <a:gd name="T13" fmla="*/ 211 h 350"/>
                    <a:gd name="T14" fmla="*/ 51 w 435"/>
                    <a:gd name="T15" fmla="*/ 165 h 350"/>
                    <a:gd name="T16" fmla="*/ 110 w 435"/>
                    <a:gd name="T17" fmla="*/ 165 h 350"/>
                    <a:gd name="T18" fmla="*/ 110 w 435"/>
                    <a:gd name="T19" fmla="*/ 64 h 350"/>
                    <a:gd name="T20" fmla="*/ 167 w 435"/>
                    <a:gd name="T21" fmla="*/ 64 h 350"/>
                    <a:gd name="T22" fmla="*/ 167 w 435"/>
                    <a:gd name="T23" fmla="*/ 165 h 350"/>
                    <a:gd name="T24" fmla="*/ 266 w 435"/>
                    <a:gd name="T25" fmla="*/ 165 h 350"/>
                    <a:gd name="T26" fmla="*/ 266 w 435"/>
                    <a:gd name="T27" fmla="*/ 64 h 350"/>
                    <a:gd name="T28" fmla="*/ 324 w 435"/>
                    <a:gd name="T29" fmla="*/ 64 h 350"/>
                    <a:gd name="T30" fmla="*/ 324 w 435"/>
                    <a:gd name="T31" fmla="*/ 165 h 350"/>
                    <a:gd name="T32" fmla="*/ 375 w 435"/>
                    <a:gd name="T33" fmla="*/ 165 h 350"/>
                    <a:gd name="T34" fmla="*/ 386 w 435"/>
                    <a:gd name="T35" fmla="*/ 180 h 350"/>
                    <a:gd name="T36" fmla="*/ 365 w 435"/>
                    <a:gd name="T37" fmla="*/ 211 h 350"/>
                    <a:gd name="T38" fmla="*/ 51 w 435"/>
                    <a:gd name="T39" fmla="*/ 211 h 350"/>
                    <a:gd name="T40" fmla="*/ 56 w 435"/>
                    <a:gd name="T41" fmla="*/ 47 h 350"/>
                    <a:gd name="T42" fmla="*/ 56 w 435"/>
                    <a:gd name="T43" fmla="*/ 0 h 350"/>
                    <a:gd name="T44" fmla="*/ 370 w 435"/>
                    <a:gd name="T45" fmla="*/ 0 h 350"/>
                    <a:gd name="T46" fmla="*/ 380 w 435"/>
                    <a:gd name="T47" fmla="*/ 15 h 350"/>
                    <a:gd name="T48" fmla="*/ 359 w 435"/>
                    <a:gd name="T49" fmla="*/ 47 h 350"/>
                    <a:gd name="T50" fmla="*/ 56 w 435"/>
                    <a:gd name="T51" fmla="*/ 47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35" h="350">
                      <a:moveTo>
                        <a:pt x="0" y="302"/>
                      </a:moveTo>
                      <a:cubicBezTo>
                        <a:pt x="424" y="302"/>
                        <a:pt x="424" y="302"/>
                        <a:pt x="424" y="302"/>
                      </a:cubicBezTo>
                      <a:cubicBezTo>
                        <a:pt x="431" y="302"/>
                        <a:pt x="435" y="307"/>
                        <a:pt x="435" y="318"/>
                      </a:cubicBezTo>
                      <a:cubicBezTo>
                        <a:pt x="435" y="339"/>
                        <a:pt x="428" y="350"/>
                        <a:pt x="414" y="350"/>
                      </a:cubicBezTo>
                      <a:cubicBezTo>
                        <a:pt x="0" y="350"/>
                        <a:pt x="0" y="350"/>
                        <a:pt x="0" y="350"/>
                      </a:cubicBezTo>
                      <a:lnTo>
                        <a:pt x="0" y="302"/>
                      </a:lnTo>
                      <a:close/>
                      <a:moveTo>
                        <a:pt x="51" y="211"/>
                      </a:moveTo>
                      <a:cubicBezTo>
                        <a:pt x="51" y="165"/>
                        <a:pt x="51" y="165"/>
                        <a:pt x="51" y="165"/>
                      </a:cubicBezTo>
                      <a:cubicBezTo>
                        <a:pt x="110" y="165"/>
                        <a:pt x="110" y="165"/>
                        <a:pt x="110" y="165"/>
                      </a:cubicBezTo>
                      <a:cubicBezTo>
                        <a:pt x="110" y="64"/>
                        <a:pt x="110" y="64"/>
                        <a:pt x="110" y="64"/>
                      </a:cubicBezTo>
                      <a:cubicBezTo>
                        <a:pt x="167" y="64"/>
                        <a:pt x="167" y="64"/>
                        <a:pt x="167" y="64"/>
                      </a:cubicBezTo>
                      <a:cubicBezTo>
                        <a:pt x="167" y="165"/>
                        <a:pt x="167" y="165"/>
                        <a:pt x="167" y="165"/>
                      </a:cubicBezTo>
                      <a:cubicBezTo>
                        <a:pt x="266" y="165"/>
                        <a:pt x="266" y="165"/>
                        <a:pt x="266" y="165"/>
                      </a:cubicBezTo>
                      <a:cubicBezTo>
                        <a:pt x="266" y="64"/>
                        <a:pt x="266" y="64"/>
                        <a:pt x="266" y="64"/>
                      </a:cubicBezTo>
                      <a:cubicBezTo>
                        <a:pt x="324" y="64"/>
                        <a:pt x="324" y="64"/>
                        <a:pt x="324" y="64"/>
                      </a:cubicBezTo>
                      <a:cubicBezTo>
                        <a:pt x="324" y="165"/>
                        <a:pt x="324" y="165"/>
                        <a:pt x="324" y="165"/>
                      </a:cubicBezTo>
                      <a:cubicBezTo>
                        <a:pt x="375" y="165"/>
                        <a:pt x="375" y="165"/>
                        <a:pt x="375" y="165"/>
                      </a:cubicBezTo>
                      <a:cubicBezTo>
                        <a:pt x="382" y="165"/>
                        <a:pt x="386" y="170"/>
                        <a:pt x="386" y="180"/>
                      </a:cubicBezTo>
                      <a:cubicBezTo>
                        <a:pt x="386" y="201"/>
                        <a:pt x="379" y="211"/>
                        <a:pt x="365" y="211"/>
                      </a:cubicBezTo>
                      <a:lnTo>
                        <a:pt x="51" y="211"/>
                      </a:lnTo>
                      <a:close/>
                      <a:moveTo>
                        <a:pt x="56" y="47"/>
                      </a:move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370" y="0"/>
                        <a:pt x="370" y="0"/>
                        <a:pt x="370" y="0"/>
                      </a:cubicBezTo>
                      <a:cubicBezTo>
                        <a:pt x="377" y="0"/>
                        <a:pt x="380" y="5"/>
                        <a:pt x="380" y="15"/>
                      </a:cubicBezTo>
                      <a:cubicBezTo>
                        <a:pt x="380" y="36"/>
                        <a:pt x="373" y="47"/>
                        <a:pt x="359" y="47"/>
                      </a:cubicBezTo>
                      <a:lnTo>
                        <a:pt x="56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97" name="Freeform 61">
                  <a:extLst>
                    <a:ext uri="{FF2B5EF4-FFF2-40B4-BE49-F238E27FC236}">
                      <a16:creationId xmlns:a16="http://schemas.microsoft.com/office/drawing/2014/main" id="{5E82DE0E-2984-453C-9509-8C2CFEE90D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19" y="1571"/>
                  <a:ext cx="577" cy="494"/>
                </a:xfrm>
                <a:custGeom>
                  <a:avLst/>
                  <a:gdLst>
                    <a:gd name="T0" fmla="*/ 246 w 435"/>
                    <a:gd name="T1" fmla="*/ 262 h 372"/>
                    <a:gd name="T2" fmla="*/ 246 w 435"/>
                    <a:gd name="T3" fmla="*/ 324 h 372"/>
                    <a:gd name="T4" fmla="*/ 423 w 435"/>
                    <a:gd name="T5" fmla="*/ 324 h 372"/>
                    <a:gd name="T6" fmla="*/ 435 w 435"/>
                    <a:gd name="T7" fmla="*/ 339 h 372"/>
                    <a:gd name="T8" fmla="*/ 414 w 435"/>
                    <a:gd name="T9" fmla="*/ 372 h 372"/>
                    <a:gd name="T10" fmla="*/ 0 w 435"/>
                    <a:gd name="T11" fmla="*/ 372 h 372"/>
                    <a:gd name="T12" fmla="*/ 0 w 435"/>
                    <a:gd name="T13" fmla="*/ 324 h 372"/>
                    <a:gd name="T14" fmla="*/ 189 w 435"/>
                    <a:gd name="T15" fmla="*/ 324 h 372"/>
                    <a:gd name="T16" fmla="*/ 189 w 435"/>
                    <a:gd name="T17" fmla="*/ 262 h 372"/>
                    <a:gd name="T18" fmla="*/ 246 w 435"/>
                    <a:gd name="T19" fmla="*/ 262 h 372"/>
                    <a:gd name="T20" fmla="*/ 65 w 435"/>
                    <a:gd name="T21" fmla="*/ 99 h 372"/>
                    <a:gd name="T22" fmla="*/ 304 w 435"/>
                    <a:gd name="T23" fmla="*/ 99 h 372"/>
                    <a:gd name="T24" fmla="*/ 312 w 435"/>
                    <a:gd name="T25" fmla="*/ 85 h 372"/>
                    <a:gd name="T26" fmla="*/ 312 w 435"/>
                    <a:gd name="T27" fmla="*/ 46 h 372"/>
                    <a:gd name="T28" fmla="*/ 65 w 435"/>
                    <a:gd name="T29" fmla="*/ 46 h 372"/>
                    <a:gd name="T30" fmla="*/ 65 w 435"/>
                    <a:gd name="T31" fmla="*/ 0 h 372"/>
                    <a:gd name="T32" fmla="*/ 345 w 435"/>
                    <a:gd name="T33" fmla="*/ 0 h 372"/>
                    <a:gd name="T34" fmla="*/ 369 w 435"/>
                    <a:gd name="T35" fmla="*/ 23 h 372"/>
                    <a:gd name="T36" fmla="*/ 369 w 435"/>
                    <a:gd name="T37" fmla="*/ 74 h 372"/>
                    <a:gd name="T38" fmla="*/ 332 w 435"/>
                    <a:gd name="T39" fmla="*/ 145 h 372"/>
                    <a:gd name="T40" fmla="*/ 122 w 435"/>
                    <a:gd name="T41" fmla="*/ 145 h 372"/>
                    <a:gd name="T42" fmla="*/ 122 w 435"/>
                    <a:gd name="T43" fmla="*/ 189 h 372"/>
                    <a:gd name="T44" fmla="*/ 133 w 435"/>
                    <a:gd name="T45" fmla="*/ 199 h 372"/>
                    <a:gd name="T46" fmla="*/ 368 w 435"/>
                    <a:gd name="T47" fmla="*/ 199 h 372"/>
                    <a:gd name="T48" fmla="*/ 378 w 435"/>
                    <a:gd name="T49" fmla="*/ 214 h 372"/>
                    <a:gd name="T50" fmla="*/ 357 w 435"/>
                    <a:gd name="T51" fmla="*/ 246 h 372"/>
                    <a:gd name="T52" fmla="*/ 113 w 435"/>
                    <a:gd name="T53" fmla="*/ 246 h 372"/>
                    <a:gd name="T54" fmla="*/ 65 w 435"/>
                    <a:gd name="T55" fmla="*/ 199 h 372"/>
                    <a:gd name="T56" fmla="*/ 65 w 435"/>
                    <a:gd name="T57" fmla="*/ 99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35" h="372">
                      <a:moveTo>
                        <a:pt x="246" y="262"/>
                      </a:moveTo>
                      <a:cubicBezTo>
                        <a:pt x="246" y="324"/>
                        <a:pt x="246" y="324"/>
                        <a:pt x="246" y="324"/>
                      </a:cubicBezTo>
                      <a:cubicBezTo>
                        <a:pt x="423" y="324"/>
                        <a:pt x="423" y="324"/>
                        <a:pt x="423" y="324"/>
                      </a:cubicBezTo>
                      <a:cubicBezTo>
                        <a:pt x="431" y="324"/>
                        <a:pt x="435" y="329"/>
                        <a:pt x="435" y="339"/>
                      </a:cubicBezTo>
                      <a:cubicBezTo>
                        <a:pt x="435" y="361"/>
                        <a:pt x="428" y="372"/>
                        <a:pt x="414" y="372"/>
                      </a:cubicBezTo>
                      <a:cubicBezTo>
                        <a:pt x="0" y="372"/>
                        <a:pt x="0" y="372"/>
                        <a:pt x="0" y="372"/>
                      </a:cubicBezTo>
                      <a:cubicBezTo>
                        <a:pt x="0" y="324"/>
                        <a:pt x="0" y="324"/>
                        <a:pt x="0" y="324"/>
                      </a:cubicBezTo>
                      <a:cubicBezTo>
                        <a:pt x="189" y="324"/>
                        <a:pt x="189" y="324"/>
                        <a:pt x="189" y="324"/>
                      </a:cubicBezTo>
                      <a:cubicBezTo>
                        <a:pt x="189" y="262"/>
                        <a:pt x="189" y="262"/>
                        <a:pt x="189" y="262"/>
                      </a:cubicBezTo>
                      <a:lnTo>
                        <a:pt x="246" y="262"/>
                      </a:lnTo>
                      <a:close/>
                      <a:moveTo>
                        <a:pt x="65" y="99"/>
                      </a:moveTo>
                      <a:cubicBezTo>
                        <a:pt x="304" y="99"/>
                        <a:pt x="304" y="99"/>
                        <a:pt x="304" y="99"/>
                      </a:cubicBezTo>
                      <a:cubicBezTo>
                        <a:pt x="309" y="99"/>
                        <a:pt x="312" y="94"/>
                        <a:pt x="312" y="85"/>
                      </a:cubicBezTo>
                      <a:cubicBezTo>
                        <a:pt x="312" y="46"/>
                        <a:pt x="312" y="46"/>
                        <a:pt x="312" y="46"/>
                      </a:cubicBezTo>
                      <a:cubicBezTo>
                        <a:pt x="65" y="46"/>
                        <a:pt x="65" y="46"/>
                        <a:pt x="65" y="46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345" y="0"/>
                        <a:pt x="345" y="0"/>
                        <a:pt x="345" y="0"/>
                      </a:cubicBezTo>
                      <a:cubicBezTo>
                        <a:pt x="361" y="0"/>
                        <a:pt x="369" y="8"/>
                        <a:pt x="369" y="23"/>
                      </a:cubicBezTo>
                      <a:cubicBezTo>
                        <a:pt x="369" y="74"/>
                        <a:pt x="369" y="74"/>
                        <a:pt x="369" y="74"/>
                      </a:cubicBezTo>
                      <a:cubicBezTo>
                        <a:pt x="369" y="121"/>
                        <a:pt x="357" y="145"/>
                        <a:pt x="332" y="145"/>
                      </a:cubicBezTo>
                      <a:cubicBezTo>
                        <a:pt x="122" y="145"/>
                        <a:pt x="122" y="145"/>
                        <a:pt x="122" y="145"/>
                      </a:cubicBezTo>
                      <a:cubicBezTo>
                        <a:pt x="122" y="189"/>
                        <a:pt x="122" y="189"/>
                        <a:pt x="122" y="189"/>
                      </a:cubicBezTo>
                      <a:cubicBezTo>
                        <a:pt x="122" y="196"/>
                        <a:pt x="126" y="199"/>
                        <a:pt x="133" y="199"/>
                      </a:cubicBezTo>
                      <a:cubicBezTo>
                        <a:pt x="368" y="199"/>
                        <a:pt x="368" y="199"/>
                        <a:pt x="368" y="199"/>
                      </a:cubicBezTo>
                      <a:cubicBezTo>
                        <a:pt x="375" y="199"/>
                        <a:pt x="378" y="204"/>
                        <a:pt x="378" y="214"/>
                      </a:cubicBezTo>
                      <a:cubicBezTo>
                        <a:pt x="378" y="235"/>
                        <a:pt x="371" y="246"/>
                        <a:pt x="357" y="246"/>
                      </a:cubicBezTo>
                      <a:cubicBezTo>
                        <a:pt x="113" y="246"/>
                        <a:pt x="113" y="246"/>
                        <a:pt x="113" y="246"/>
                      </a:cubicBezTo>
                      <a:cubicBezTo>
                        <a:pt x="81" y="246"/>
                        <a:pt x="65" y="230"/>
                        <a:pt x="65" y="199"/>
                      </a:cubicBezTo>
                      <a:lnTo>
                        <a:pt x="65" y="9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98" name="Freeform 62">
                  <a:extLst>
                    <a:ext uri="{FF2B5EF4-FFF2-40B4-BE49-F238E27FC236}">
                      <a16:creationId xmlns:a16="http://schemas.microsoft.com/office/drawing/2014/main" id="{FDE5B15D-4353-4ACF-ABBA-870440A7D5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032" y="1552"/>
                  <a:ext cx="526" cy="602"/>
                </a:xfrm>
                <a:custGeom>
                  <a:avLst/>
                  <a:gdLst>
                    <a:gd name="T0" fmla="*/ 15 w 396"/>
                    <a:gd name="T1" fmla="*/ 17 h 453"/>
                    <a:gd name="T2" fmla="*/ 195 w 396"/>
                    <a:gd name="T3" fmla="*/ 17 h 453"/>
                    <a:gd name="T4" fmla="*/ 207 w 396"/>
                    <a:gd name="T5" fmla="*/ 33 h 453"/>
                    <a:gd name="T6" fmla="*/ 186 w 396"/>
                    <a:gd name="T7" fmla="*/ 65 h 453"/>
                    <a:gd name="T8" fmla="*/ 138 w 396"/>
                    <a:gd name="T9" fmla="*/ 65 h 453"/>
                    <a:gd name="T10" fmla="*/ 141 w 396"/>
                    <a:gd name="T11" fmla="*/ 106 h 453"/>
                    <a:gd name="T12" fmla="*/ 154 w 396"/>
                    <a:gd name="T13" fmla="*/ 141 h 453"/>
                    <a:gd name="T14" fmla="*/ 176 w 396"/>
                    <a:gd name="T15" fmla="*/ 172 h 453"/>
                    <a:gd name="T16" fmla="*/ 210 w 396"/>
                    <a:gd name="T17" fmla="*/ 202 h 453"/>
                    <a:gd name="T18" fmla="*/ 217 w 396"/>
                    <a:gd name="T19" fmla="*/ 214 h 453"/>
                    <a:gd name="T20" fmla="*/ 214 w 396"/>
                    <a:gd name="T21" fmla="*/ 224 h 453"/>
                    <a:gd name="T22" fmla="*/ 207 w 396"/>
                    <a:gd name="T23" fmla="*/ 234 h 453"/>
                    <a:gd name="T24" fmla="*/ 198 w 396"/>
                    <a:gd name="T25" fmla="*/ 241 h 453"/>
                    <a:gd name="T26" fmla="*/ 190 w 396"/>
                    <a:gd name="T27" fmla="*/ 243 h 453"/>
                    <a:gd name="T28" fmla="*/ 181 w 396"/>
                    <a:gd name="T29" fmla="*/ 240 h 453"/>
                    <a:gd name="T30" fmla="*/ 140 w 396"/>
                    <a:gd name="T31" fmla="*/ 209 h 453"/>
                    <a:gd name="T32" fmla="*/ 109 w 396"/>
                    <a:gd name="T33" fmla="*/ 172 h 453"/>
                    <a:gd name="T34" fmla="*/ 79 w 396"/>
                    <a:gd name="T35" fmla="*/ 213 h 453"/>
                    <a:gd name="T36" fmla="*/ 37 w 396"/>
                    <a:gd name="T37" fmla="*/ 245 h 453"/>
                    <a:gd name="T38" fmla="*/ 27 w 396"/>
                    <a:gd name="T39" fmla="*/ 249 h 453"/>
                    <a:gd name="T40" fmla="*/ 19 w 396"/>
                    <a:gd name="T41" fmla="*/ 246 h 453"/>
                    <a:gd name="T42" fmla="*/ 10 w 396"/>
                    <a:gd name="T43" fmla="*/ 238 h 453"/>
                    <a:gd name="T44" fmla="*/ 3 w 396"/>
                    <a:gd name="T45" fmla="*/ 229 h 453"/>
                    <a:gd name="T46" fmla="*/ 0 w 396"/>
                    <a:gd name="T47" fmla="*/ 220 h 453"/>
                    <a:gd name="T48" fmla="*/ 7 w 396"/>
                    <a:gd name="T49" fmla="*/ 207 h 453"/>
                    <a:gd name="T50" fmla="*/ 42 w 396"/>
                    <a:gd name="T51" fmla="*/ 176 h 453"/>
                    <a:gd name="T52" fmla="*/ 64 w 396"/>
                    <a:gd name="T53" fmla="*/ 142 h 453"/>
                    <a:gd name="T54" fmla="*/ 75 w 396"/>
                    <a:gd name="T55" fmla="*/ 105 h 453"/>
                    <a:gd name="T56" fmla="*/ 79 w 396"/>
                    <a:gd name="T57" fmla="*/ 65 h 453"/>
                    <a:gd name="T58" fmla="*/ 15 w 396"/>
                    <a:gd name="T59" fmla="*/ 65 h 453"/>
                    <a:gd name="T60" fmla="*/ 15 w 396"/>
                    <a:gd name="T61" fmla="*/ 17 h 453"/>
                    <a:gd name="T62" fmla="*/ 339 w 396"/>
                    <a:gd name="T63" fmla="*/ 327 h 453"/>
                    <a:gd name="T64" fmla="*/ 94 w 396"/>
                    <a:gd name="T65" fmla="*/ 327 h 453"/>
                    <a:gd name="T66" fmla="*/ 94 w 396"/>
                    <a:gd name="T67" fmla="*/ 280 h 453"/>
                    <a:gd name="T68" fmla="*/ 372 w 396"/>
                    <a:gd name="T69" fmla="*/ 280 h 453"/>
                    <a:gd name="T70" fmla="*/ 396 w 396"/>
                    <a:gd name="T71" fmla="*/ 303 h 453"/>
                    <a:gd name="T72" fmla="*/ 396 w 396"/>
                    <a:gd name="T73" fmla="*/ 385 h 453"/>
                    <a:gd name="T74" fmla="*/ 388 w 396"/>
                    <a:gd name="T75" fmla="*/ 435 h 453"/>
                    <a:gd name="T76" fmla="*/ 362 w 396"/>
                    <a:gd name="T77" fmla="*/ 453 h 453"/>
                    <a:gd name="T78" fmla="*/ 354 w 396"/>
                    <a:gd name="T79" fmla="*/ 453 h 453"/>
                    <a:gd name="T80" fmla="*/ 339 w 396"/>
                    <a:gd name="T81" fmla="*/ 437 h 453"/>
                    <a:gd name="T82" fmla="*/ 339 w 396"/>
                    <a:gd name="T83" fmla="*/ 327 h 453"/>
                    <a:gd name="T84" fmla="*/ 194 w 396"/>
                    <a:gd name="T85" fmla="*/ 95 h 453"/>
                    <a:gd name="T86" fmla="*/ 248 w 396"/>
                    <a:gd name="T87" fmla="*/ 95 h 453"/>
                    <a:gd name="T88" fmla="*/ 248 w 396"/>
                    <a:gd name="T89" fmla="*/ 0 h 453"/>
                    <a:gd name="T90" fmla="*/ 304 w 396"/>
                    <a:gd name="T91" fmla="*/ 0 h 453"/>
                    <a:gd name="T92" fmla="*/ 304 w 396"/>
                    <a:gd name="T93" fmla="*/ 188 h 453"/>
                    <a:gd name="T94" fmla="*/ 270 w 396"/>
                    <a:gd name="T95" fmla="*/ 253 h 453"/>
                    <a:gd name="T96" fmla="*/ 263 w 396"/>
                    <a:gd name="T97" fmla="*/ 253 h 453"/>
                    <a:gd name="T98" fmla="*/ 248 w 396"/>
                    <a:gd name="T99" fmla="*/ 238 h 453"/>
                    <a:gd name="T100" fmla="*/ 248 w 396"/>
                    <a:gd name="T101" fmla="*/ 142 h 453"/>
                    <a:gd name="T102" fmla="*/ 194 w 396"/>
                    <a:gd name="T103" fmla="*/ 142 h 453"/>
                    <a:gd name="T104" fmla="*/ 194 w 396"/>
                    <a:gd name="T105" fmla="*/ 95 h 453"/>
                    <a:gd name="T106" fmla="*/ 396 w 396"/>
                    <a:gd name="T107" fmla="*/ 202 h 453"/>
                    <a:gd name="T108" fmla="*/ 362 w 396"/>
                    <a:gd name="T109" fmla="*/ 259 h 453"/>
                    <a:gd name="T110" fmla="*/ 355 w 396"/>
                    <a:gd name="T111" fmla="*/ 259 h 453"/>
                    <a:gd name="T112" fmla="*/ 340 w 396"/>
                    <a:gd name="T113" fmla="*/ 245 h 453"/>
                    <a:gd name="T114" fmla="*/ 340 w 396"/>
                    <a:gd name="T115" fmla="*/ 0 h 453"/>
                    <a:gd name="T116" fmla="*/ 396 w 396"/>
                    <a:gd name="T117" fmla="*/ 0 h 453"/>
                    <a:gd name="T118" fmla="*/ 396 w 396"/>
                    <a:gd name="T119" fmla="*/ 202 h 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396" h="453">
                      <a:moveTo>
                        <a:pt x="15" y="17"/>
                      </a:moveTo>
                      <a:cubicBezTo>
                        <a:pt x="195" y="17"/>
                        <a:pt x="195" y="17"/>
                        <a:pt x="195" y="17"/>
                      </a:cubicBezTo>
                      <a:cubicBezTo>
                        <a:pt x="203" y="17"/>
                        <a:pt x="207" y="23"/>
                        <a:pt x="207" y="33"/>
                      </a:cubicBezTo>
                      <a:cubicBezTo>
                        <a:pt x="207" y="54"/>
                        <a:pt x="200" y="65"/>
                        <a:pt x="186" y="65"/>
                      </a:cubicBezTo>
                      <a:cubicBezTo>
                        <a:pt x="138" y="65"/>
                        <a:pt x="138" y="65"/>
                        <a:pt x="138" y="65"/>
                      </a:cubicBezTo>
                      <a:cubicBezTo>
                        <a:pt x="138" y="80"/>
                        <a:pt x="139" y="93"/>
                        <a:pt x="141" y="106"/>
                      </a:cubicBezTo>
                      <a:cubicBezTo>
                        <a:pt x="144" y="118"/>
                        <a:pt x="148" y="130"/>
                        <a:pt x="154" y="141"/>
                      </a:cubicBezTo>
                      <a:cubicBezTo>
                        <a:pt x="159" y="152"/>
                        <a:pt x="167" y="162"/>
                        <a:pt x="176" y="172"/>
                      </a:cubicBezTo>
                      <a:cubicBezTo>
                        <a:pt x="185" y="182"/>
                        <a:pt x="196" y="192"/>
                        <a:pt x="210" y="202"/>
                      </a:cubicBezTo>
                      <a:cubicBezTo>
                        <a:pt x="215" y="206"/>
                        <a:pt x="217" y="210"/>
                        <a:pt x="217" y="214"/>
                      </a:cubicBezTo>
                      <a:cubicBezTo>
                        <a:pt x="217" y="217"/>
                        <a:pt x="216" y="221"/>
                        <a:pt x="214" y="224"/>
                      </a:cubicBezTo>
                      <a:cubicBezTo>
                        <a:pt x="212" y="228"/>
                        <a:pt x="209" y="231"/>
                        <a:pt x="207" y="234"/>
                      </a:cubicBezTo>
                      <a:cubicBezTo>
                        <a:pt x="204" y="237"/>
                        <a:pt x="201" y="239"/>
                        <a:pt x="198" y="241"/>
                      </a:cubicBezTo>
                      <a:cubicBezTo>
                        <a:pt x="195" y="243"/>
                        <a:pt x="192" y="243"/>
                        <a:pt x="190" y="243"/>
                      </a:cubicBezTo>
                      <a:cubicBezTo>
                        <a:pt x="186" y="243"/>
                        <a:pt x="183" y="242"/>
                        <a:pt x="181" y="240"/>
                      </a:cubicBezTo>
                      <a:cubicBezTo>
                        <a:pt x="165" y="231"/>
                        <a:pt x="151" y="221"/>
                        <a:pt x="140" y="209"/>
                      </a:cubicBezTo>
                      <a:cubicBezTo>
                        <a:pt x="128" y="198"/>
                        <a:pt x="118" y="185"/>
                        <a:pt x="109" y="172"/>
                      </a:cubicBezTo>
                      <a:cubicBezTo>
                        <a:pt x="101" y="187"/>
                        <a:pt x="91" y="200"/>
                        <a:pt x="79" y="213"/>
                      </a:cubicBezTo>
                      <a:cubicBezTo>
                        <a:pt x="67" y="225"/>
                        <a:pt x="53" y="235"/>
                        <a:pt x="37" y="245"/>
                      </a:cubicBezTo>
                      <a:cubicBezTo>
                        <a:pt x="34" y="247"/>
                        <a:pt x="31" y="249"/>
                        <a:pt x="27" y="249"/>
                      </a:cubicBezTo>
                      <a:cubicBezTo>
                        <a:pt x="25" y="249"/>
                        <a:pt x="22" y="248"/>
                        <a:pt x="19" y="246"/>
                      </a:cubicBezTo>
                      <a:cubicBezTo>
                        <a:pt x="16" y="244"/>
                        <a:pt x="13" y="241"/>
                        <a:pt x="10" y="238"/>
                      </a:cubicBezTo>
                      <a:cubicBezTo>
                        <a:pt x="7" y="236"/>
                        <a:pt x="5" y="233"/>
                        <a:pt x="3" y="229"/>
                      </a:cubicBezTo>
                      <a:cubicBezTo>
                        <a:pt x="1" y="226"/>
                        <a:pt x="0" y="223"/>
                        <a:pt x="0" y="220"/>
                      </a:cubicBezTo>
                      <a:cubicBezTo>
                        <a:pt x="0" y="215"/>
                        <a:pt x="2" y="211"/>
                        <a:pt x="7" y="207"/>
                      </a:cubicBezTo>
                      <a:cubicBezTo>
                        <a:pt x="21" y="197"/>
                        <a:pt x="32" y="187"/>
                        <a:pt x="42" y="176"/>
                      </a:cubicBezTo>
                      <a:cubicBezTo>
                        <a:pt x="51" y="165"/>
                        <a:pt x="59" y="154"/>
                        <a:pt x="64" y="142"/>
                      </a:cubicBezTo>
                      <a:cubicBezTo>
                        <a:pt x="69" y="130"/>
                        <a:pt x="73" y="117"/>
                        <a:pt x="75" y="105"/>
                      </a:cubicBezTo>
                      <a:cubicBezTo>
                        <a:pt x="78" y="92"/>
                        <a:pt x="79" y="79"/>
                        <a:pt x="79" y="65"/>
                      </a:cubicBezTo>
                      <a:cubicBezTo>
                        <a:pt x="15" y="65"/>
                        <a:pt x="15" y="65"/>
                        <a:pt x="15" y="65"/>
                      </a:cubicBezTo>
                      <a:lnTo>
                        <a:pt x="15" y="17"/>
                      </a:lnTo>
                      <a:close/>
                      <a:moveTo>
                        <a:pt x="339" y="327"/>
                      </a:moveTo>
                      <a:cubicBezTo>
                        <a:pt x="94" y="327"/>
                        <a:pt x="94" y="327"/>
                        <a:pt x="94" y="327"/>
                      </a:cubicBezTo>
                      <a:cubicBezTo>
                        <a:pt x="94" y="280"/>
                        <a:pt x="94" y="280"/>
                        <a:pt x="94" y="280"/>
                      </a:cubicBezTo>
                      <a:cubicBezTo>
                        <a:pt x="372" y="280"/>
                        <a:pt x="372" y="280"/>
                        <a:pt x="372" y="280"/>
                      </a:cubicBezTo>
                      <a:cubicBezTo>
                        <a:pt x="388" y="280"/>
                        <a:pt x="396" y="288"/>
                        <a:pt x="396" y="303"/>
                      </a:cubicBezTo>
                      <a:cubicBezTo>
                        <a:pt x="396" y="385"/>
                        <a:pt x="396" y="385"/>
                        <a:pt x="396" y="385"/>
                      </a:cubicBezTo>
                      <a:cubicBezTo>
                        <a:pt x="396" y="407"/>
                        <a:pt x="393" y="424"/>
                        <a:pt x="388" y="435"/>
                      </a:cubicBezTo>
                      <a:cubicBezTo>
                        <a:pt x="383" y="447"/>
                        <a:pt x="374" y="453"/>
                        <a:pt x="362" y="453"/>
                      </a:cubicBezTo>
                      <a:cubicBezTo>
                        <a:pt x="354" y="453"/>
                        <a:pt x="354" y="453"/>
                        <a:pt x="354" y="453"/>
                      </a:cubicBezTo>
                      <a:cubicBezTo>
                        <a:pt x="344" y="453"/>
                        <a:pt x="339" y="448"/>
                        <a:pt x="339" y="437"/>
                      </a:cubicBezTo>
                      <a:lnTo>
                        <a:pt x="339" y="327"/>
                      </a:lnTo>
                      <a:close/>
                      <a:moveTo>
                        <a:pt x="194" y="95"/>
                      </a:moveTo>
                      <a:cubicBezTo>
                        <a:pt x="248" y="95"/>
                        <a:pt x="248" y="95"/>
                        <a:pt x="248" y="95"/>
                      </a:cubicBezTo>
                      <a:cubicBezTo>
                        <a:pt x="248" y="0"/>
                        <a:pt x="248" y="0"/>
                        <a:pt x="248" y="0"/>
                      </a:cubicBezTo>
                      <a:cubicBezTo>
                        <a:pt x="304" y="0"/>
                        <a:pt x="304" y="0"/>
                        <a:pt x="304" y="0"/>
                      </a:cubicBezTo>
                      <a:cubicBezTo>
                        <a:pt x="304" y="188"/>
                        <a:pt x="304" y="188"/>
                        <a:pt x="304" y="188"/>
                      </a:cubicBezTo>
                      <a:cubicBezTo>
                        <a:pt x="304" y="231"/>
                        <a:pt x="293" y="253"/>
                        <a:pt x="270" y="253"/>
                      </a:cubicBezTo>
                      <a:cubicBezTo>
                        <a:pt x="263" y="253"/>
                        <a:pt x="263" y="253"/>
                        <a:pt x="263" y="253"/>
                      </a:cubicBezTo>
                      <a:cubicBezTo>
                        <a:pt x="253" y="253"/>
                        <a:pt x="248" y="248"/>
                        <a:pt x="248" y="238"/>
                      </a:cubicBezTo>
                      <a:cubicBezTo>
                        <a:pt x="248" y="142"/>
                        <a:pt x="248" y="142"/>
                        <a:pt x="248" y="142"/>
                      </a:cubicBezTo>
                      <a:cubicBezTo>
                        <a:pt x="194" y="142"/>
                        <a:pt x="194" y="142"/>
                        <a:pt x="194" y="142"/>
                      </a:cubicBezTo>
                      <a:lnTo>
                        <a:pt x="194" y="95"/>
                      </a:lnTo>
                      <a:close/>
                      <a:moveTo>
                        <a:pt x="396" y="202"/>
                      </a:moveTo>
                      <a:cubicBezTo>
                        <a:pt x="396" y="240"/>
                        <a:pt x="385" y="259"/>
                        <a:pt x="362" y="259"/>
                      </a:cubicBezTo>
                      <a:cubicBezTo>
                        <a:pt x="355" y="259"/>
                        <a:pt x="355" y="259"/>
                        <a:pt x="355" y="259"/>
                      </a:cubicBezTo>
                      <a:cubicBezTo>
                        <a:pt x="345" y="259"/>
                        <a:pt x="340" y="254"/>
                        <a:pt x="340" y="245"/>
                      </a:cubicBezTo>
                      <a:cubicBezTo>
                        <a:pt x="340" y="0"/>
                        <a:pt x="340" y="0"/>
                        <a:pt x="340" y="0"/>
                      </a:cubicBezTo>
                      <a:cubicBezTo>
                        <a:pt x="396" y="0"/>
                        <a:pt x="396" y="0"/>
                        <a:pt x="396" y="0"/>
                      </a:cubicBezTo>
                      <a:lnTo>
                        <a:pt x="396" y="2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99" name="Freeform 63">
                  <a:extLst>
                    <a:ext uri="{FF2B5EF4-FFF2-40B4-BE49-F238E27FC236}">
                      <a16:creationId xmlns:a16="http://schemas.microsoft.com/office/drawing/2014/main" id="{AD603CA1-7E19-42BE-B178-6CCDB315818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11" y="1571"/>
                  <a:ext cx="577" cy="487"/>
                </a:xfrm>
                <a:custGeom>
                  <a:avLst/>
                  <a:gdLst>
                    <a:gd name="T0" fmla="*/ 0 w 435"/>
                    <a:gd name="T1" fmla="*/ 319 h 367"/>
                    <a:gd name="T2" fmla="*/ 424 w 435"/>
                    <a:gd name="T3" fmla="*/ 319 h 367"/>
                    <a:gd name="T4" fmla="*/ 435 w 435"/>
                    <a:gd name="T5" fmla="*/ 334 h 367"/>
                    <a:gd name="T6" fmla="*/ 414 w 435"/>
                    <a:gd name="T7" fmla="*/ 367 h 367"/>
                    <a:gd name="T8" fmla="*/ 0 w 435"/>
                    <a:gd name="T9" fmla="*/ 367 h 367"/>
                    <a:gd name="T10" fmla="*/ 0 w 435"/>
                    <a:gd name="T11" fmla="*/ 319 h 367"/>
                    <a:gd name="T12" fmla="*/ 66 w 435"/>
                    <a:gd name="T13" fmla="*/ 0 h 367"/>
                    <a:gd name="T14" fmla="*/ 358 w 435"/>
                    <a:gd name="T15" fmla="*/ 0 h 367"/>
                    <a:gd name="T16" fmla="*/ 369 w 435"/>
                    <a:gd name="T17" fmla="*/ 14 h 367"/>
                    <a:gd name="T18" fmla="*/ 348 w 435"/>
                    <a:gd name="T19" fmla="*/ 47 h 367"/>
                    <a:gd name="T20" fmla="*/ 123 w 435"/>
                    <a:gd name="T21" fmla="*/ 47 h 367"/>
                    <a:gd name="T22" fmla="*/ 123 w 435"/>
                    <a:gd name="T23" fmla="*/ 99 h 367"/>
                    <a:gd name="T24" fmla="*/ 347 w 435"/>
                    <a:gd name="T25" fmla="*/ 99 h 367"/>
                    <a:gd name="T26" fmla="*/ 359 w 435"/>
                    <a:gd name="T27" fmla="*/ 112 h 367"/>
                    <a:gd name="T28" fmla="*/ 338 w 435"/>
                    <a:gd name="T29" fmla="*/ 145 h 367"/>
                    <a:gd name="T30" fmla="*/ 123 w 435"/>
                    <a:gd name="T31" fmla="*/ 145 h 367"/>
                    <a:gd name="T32" fmla="*/ 123 w 435"/>
                    <a:gd name="T33" fmla="*/ 188 h 367"/>
                    <a:gd name="T34" fmla="*/ 135 w 435"/>
                    <a:gd name="T35" fmla="*/ 199 h 367"/>
                    <a:gd name="T36" fmla="*/ 367 w 435"/>
                    <a:gd name="T37" fmla="*/ 199 h 367"/>
                    <a:gd name="T38" fmla="*/ 378 w 435"/>
                    <a:gd name="T39" fmla="*/ 213 h 367"/>
                    <a:gd name="T40" fmla="*/ 358 w 435"/>
                    <a:gd name="T41" fmla="*/ 246 h 367"/>
                    <a:gd name="T42" fmla="*/ 126 w 435"/>
                    <a:gd name="T43" fmla="*/ 246 h 367"/>
                    <a:gd name="T44" fmla="*/ 81 w 435"/>
                    <a:gd name="T45" fmla="*/ 236 h 367"/>
                    <a:gd name="T46" fmla="*/ 66 w 435"/>
                    <a:gd name="T47" fmla="*/ 199 h 367"/>
                    <a:gd name="T48" fmla="*/ 66 w 435"/>
                    <a:gd name="T49" fmla="*/ 0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35" h="367">
                      <a:moveTo>
                        <a:pt x="0" y="319"/>
                      </a:moveTo>
                      <a:cubicBezTo>
                        <a:pt x="424" y="319"/>
                        <a:pt x="424" y="319"/>
                        <a:pt x="424" y="319"/>
                      </a:cubicBezTo>
                      <a:cubicBezTo>
                        <a:pt x="432" y="319"/>
                        <a:pt x="435" y="324"/>
                        <a:pt x="435" y="334"/>
                      </a:cubicBezTo>
                      <a:cubicBezTo>
                        <a:pt x="435" y="356"/>
                        <a:pt x="428" y="367"/>
                        <a:pt x="414" y="367"/>
                      </a:cubicBezTo>
                      <a:cubicBezTo>
                        <a:pt x="0" y="367"/>
                        <a:pt x="0" y="367"/>
                        <a:pt x="0" y="367"/>
                      </a:cubicBezTo>
                      <a:lnTo>
                        <a:pt x="0" y="319"/>
                      </a:lnTo>
                      <a:close/>
                      <a:moveTo>
                        <a:pt x="66" y="0"/>
                      </a:moveTo>
                      <a:cubicBezTo>
                        <a:pt x="358" y="0"/>
                        <a:pt x="358" y="0"/>
                        <a:pt x="358" y="0"/>
                      </a:cubicBezTo>
                      <a:cubicBezTo>
                        <a:pt x="366" y="0"/>
                        <a:pt x="369" y="5"/>
                        <a:pt x="369" y="14"/>
                      </a:cubicBezTo>
                      <a:cubicBezTo>
                        <a:pt x="369" y="36"/>
                        <a:pt x="362" y="47"/>
                        <a:pt x="348" y="47"/>
                      </a:cubicBezTo>
                      <a:cubicBezTo>
                        <a:pt x="123" y="47"/>
                        <a:pt x="123" y="47"/>
                        <a:pt x="123" y="47"/>
                      </a:cubicBezTo>
                      <a:cubicBezTo>
                        <a:pt x="123" y="99"/>
                        <a:pt x="123" y="99"/>
                        <a:pt x="123" y="99"/>
                      </a:cubicBezTo>
                      <a:cubicBezTo>
                        <a:pt x="347" y="99"/>
                        <a:pt x="347" y="99"/>
                        <a:pt x="347" y="99"/>
                      </a:cubicBezTo>
                      <a:cubicBezTo>
                        <a:pt x="355" y="99"/>
                        <a:pt x="359" y="103"/>
                        <a:pt x="359" y="112"/>
                      </a:cubicBezTo>
                      <a:cubicBezTo>
                        <a:pt x="359" y="134"/>
                        <a:pt x="352" y="145"/>
                        <a:pt x="338" y="145"/>
                      </a:cubicBezTo>
                      <a:cubicBezTo>
                        <a:pt x="123" y="145"/>
                        <a:pt x="123" y="145"/>
                        <a:pt x="123" y="145"/>
                      </a:cubicBezTo>
                      <a:cubicBezTo>
                        <a:pt x="123" y="188"/>
                        <a:pt x="123" y="188"/>
                        <a:pt x="123" y="188"/>
                      </a:cubicBezTo>
                      <a:cubicBezTo>
                        <a:pt x="123" y="195"/>
                        <a:pt x="127" y="199"/>
                        <a:pt x="135" y="199"/>
                      </a:cubicBezTo>
                      <a:cubicBezTo>
                        <a:pt x="367" y="199"/>
                        <a:pt x="367" y="199"/>
                        <a:pt x="367" y="199"/>
                      </a:cubicBezTo>
                      <a:cubicBezTo>
                        <a:pt x="375" y="199"/>
                        <a:pt x="378" y="204"/>
                        <a:pt x="378" y="213"/>
                      </a:cubicBezTo>
                      <a:cubicBezTo>
                        <a:pt x="378" y="235"/>
                        <a:pt x="371" y="246"/>
                        <a:pt x="358" y="246"/>
                      </a:cubicBezTo>
                      <a:cubicBezTo>
                        <a:pt x="126" y="246"/>
                        <a:pt x="126" y="246"/>
                        <a:pt x="126" y="246"/>
                      </a:cubicBezTo>
                      <a:cubicBezTo>
                        <a:pt x="107" y="246"/>
                        <a:pt x="92" y="243"/>
                        <a:pt x="81" y="236"/>
                      </a:cubicBezTo>
                      <a:cubicBezTo>
                        <a:pt x="71" y="230"/>
                        <a:pt x="66" y="217"/>
                        <a:pt x="66" y="199"/>
                      </a:cubicBezTo>
                      <a:lnTo>
                        <a:pt x="6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00" name="Freeform 64">
                  <a:extLst>
                    <a:ext uri="{FF2B5EF4-FFF2-40B4-BE49-F238E27FC236}">
                      <a16:creationId xmlns:a16="http://schemas.microsoft.com/office/drawing/2014/main" id="{2D3D61A8-9801-4E76-881E-FBFA74E054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259" y="1552"/>
                  <a:ext cx="476" cy="616"/>
                </a:xfrm>
                <a:custGeom>
                  <a:avLst/>
                  <a:gdLst>
                    <a:gd name="T0" fmla="*/ 211 w 359"/>
                    <a:gd name="T1" fmla="*/ 183 h 464"/>
                    <a:gd name="T2" fmla="*/ 184 w 359"/>
                    <a:gd name="T3" fmla="*/ 224 h 464"/>
                    <a:gd name="T4" fmla="*/ 59 w 359"/>
                    <a:gd name="T5" fmla="*/ 227 h 464"/>
                    <a:gd name="T6" fmla="*/ 0 w 359"/>
                    <a:gd name="T7" fmla="*/ 180 h 464"/>
                    <a:gd name="T8" fmla="*/ 191 w 359"/>
                    <a:gd name="T9" fmla="*/ 17 h 464"/>
                    <a:gd name="T10" fmla="*/ 215 w 359"/>
                    <a:gd name="T11" fmla="*/ 135 h 464"/>
                    <a:gd name="T12" fmla="*/ 158 w 359"/>
                    <a:gd name="T13" fmla="*/ 155 h 464"/>
                    <a:gd name="T14" fmla="*/ 58 w 359"/>
                    <a:gd name="T15" fmla="*/ 65 h 464"/>
                    <a:gd name="T16" fmla="*/ 73 w 359"/>
                    <a:gd name="T17" fmla="*/ 180 h 464"/>
                    <a:gd name="T18" fmla="*/ 209 w 359"/>
                    <a:gd name="T19" fmla="*/ 258 h 464"/>
                    <a:gd name="T20" fmla="*/ 317 w 359"/>
                    <a:gd name="T21" fmla="*/ 288 h 464"/>
                    <a:gd name="T22" fmla="*/ 355 w 359"/>
                    <a:gd name="T23" fmla="*/ 361 h 464"/>
                    <a:gd name="T24" fmla="*/ 317 w 359"/>
                    <a:gd name="T25" fmla="*/ 434 h 464"/>
                    <a:gd name="T26" fmla="*/ 209 w 359"/>
                    <a:gd name="T27" fmla="*/ 464 h 464"/>
                    <a:gd name="T28" fmla="*/ 100 w 359"/>
                    <a:gd name="T29" fmla="*/ 434 h 464"/>
                    <a:gd name="T30" fmla="*/ 61 w 359"/>
                    <a:gd name="T31" fmla="*/ 361 h 464"/>
                    <a:gd name="T32" fmla="*/ 100 w 359"/>
                    <a:gd name="T33" fmla="*/ 288 h 464"/>
                    <a:gd name="T34" fmla="*/ 209 w 359"/>
                    <a:gd name="T35" fmla="*/ 258 h 464"/>
                    <a:gd name="T36" fmla="*/ 244 w 359"/>
                    <a:gd name="T37" fmla="*/ 413 h 464"/>
                    <a:gd name="T38" fmla="*/ 292 w 359"/>
                    <a:gd name="T39" fmla="*/ 383 h 464"/>
                    <a:gd name="T40" fmla="*/ 292 w 359"/>
                    <a:gd name="T41" fmla="*/ 339 h 464"/>
                    <a:gd name="T42" fmla="*/ 244 w 359"/>
                    <a:gd name="T43" fmla="*/ 309 h 464"/>
                    <a:gd name="T44" fmla="*/ 172 w 359"/>
                    <a:gd name="T45" fmla="*/ 309 h 464"/>
                    <a:gd name="T46" fmla="*/ 124 w 359"/>
                    <a:gd name="T47" fmla="*/ 339 h 464"/>
                    <a:gd name="T48" fmla="*/ 124 w 359"/>
                    <a:gd name="T49" fmla="*/ 383 h 464"/>
                    <a:gd name="T50" fmla="*/ 172 w 359"/>
                    <a:gd name="T51" fmla="*/ 413 h 464"/>
                    <a:gd name="T52" fmla="*/ 236 w 359"/>
                    <a:gd name="T53" fmla="*/ 142 h 464"/>
                    <a:gd name="T54" fmla="*/ 301 w 359"/>
                    <a:gd name="T55" fmla="*/ 95 h 464"/>
                    <a:gd name="T56" fmla="*/ 236 w 359"/>
                    <a:gd name="T57" fmla="*/ 48 h 464"/>
                    <a:gd name="T58" fmla="*/ 301 w 359"/>
                    <a:gd name="T59" fmla="*/ 0 h 464"/>
                    <a:gd name="T60" fmla="*/ 359 w 359"/>
                    <a:gd name="T61" fmla="*/ 198 h 464"/>
                    <a:gd name="T62" fmla="*/ 323 w 359"/>
                    <a:gd name="T63" fmla="*/ 263 h 464"/>
                    <a:gd name="T64" fmla="*/ 301 w 359"/>
                    <a:gd name="T65" fmla="*/ 248 h 464"/>
                    <a:gd name="T66" fmla="*/ 236 w 359"/>
                    <a:gd name="T67" fmla="*/ 189 h 4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59" h="464">
                      <a:moveTo>
                        <a:pt x="215" y="135"/>
                      </a:moveTo>
                      <a:cubicBezTo>
                        <a:pt x="215" y="155"/>
                        <a:pt x="214" y="171"/>
                        <a:pt x="211" y="183"/>
                      </a:cubicBezTo>
                      <a:cubicBezTo>
                        <a:pt x="209" y="196"/>
                        <a:pt x="205" y="205"/>
                        <a:pt x="201" y="211"/>
                      </a:cubicBezTo>
                      <a:cubicBezTo>
                        <a:pt x="196" y="217"/>
                        <a:pt x="190" y="222"/>
                        <a:pt x="184" y="224"/>
                      </a:cubicBezTo>
                      <a:cubicBezTo>
                        <a:pt x="178" y="226"/>
                        <a:pt x="171" y="227"/>
                        <a:pt x="164" y="227"/>
                      </a:cubicBezTo>
                      <a:cubicBezTo>
                        <a:pt x="59" y="227"/>
                        <a:pt x="59" y="227"/>
                        <a:pt x="59" y="227"/>
                      </a:cubicBezTo>
                      <a:cubicBezTo>
                        <a:pt x="39" y="227"/>
                        <a:pt x="25" y="223"/>
                        <a:pt x="15" y="216"/>
                      </a:cubicBezTo>
                      <a:cubicBezTo>
                        <a:pt x="5" y="210"/>
                        <a:pt x="0" y="197"/>
                        <a:pt x="0" y="180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191" y="17"/>
                        <a:pt x="191" y="17"/>
                        <a:pt x="191" y="17"/>
                      </a:cubicBezTo>
                      <a:cubicBezTo>
                        <a:pt x="207" y="17"/>
                        <a:pt x="215" y="25"/>
                        <a:pt x="215" y="41"/>
                      </a:cubicBezTo>
                      <a:lnTo>
                        <a:pt x="215" y="135"/>
                      </a:lnTo>
                      <a:close/>
                      <a:moveTo>
                        <a:pt x="145" y="180"/>
                      </a:moveTo>
                      <a:cubicBezTo>
                        <a:pt x="153" y="180"/>
                        <a:pt x="158" y="171"/>
                        <a:pt x="158" y="155"/>
                      </a:cubicBezTo>
                      <a:cubicBezTo>
                        <a:pt x="158" y="65"/>
                        <a:pt x="158" y="65"/>
                        <a:pt x="158" y="65"/>
                      </a:cubicBezTo>
                      <a:cubicBezTo>
                        <a:pt x="58" y="65"/>
                        <a:pt x="58" y="65"/>
                        <a:pt x="58" y="65"/>
                      </a:cubicBezTo>
                      <a:cubicBezTo>
                        <a:pt x="58" y="165"/>
                        <a:pt x="58" y="165"/>
                        <a:pt x="58" y="165"/>
                      </a:cubicBezTo>
                      <a:cubicBezTo>
                        <a:pt x="58" y="175"/>
                        <a:pt x="63" y="180"/>
                        <a:pt x="73" y="180"/>
                      </a:cubicBezTo>
                      <a:lnTo>
                        <a:pt x="145" y="180"/>
                      </a:lnTo>
                      <a:close/>
                      <a:moveTo>
                        <a:pt x="209" y="258"/>
                      </a:moveTo>
                      <a:cubicBezTo>
                        <a:pt x="232" y="258"/>
                        <a:pt x="252" y="261"/>
                        <a:pt x="270" y="267"/>
                      </a:cubicBezTo>
                      <a:cubicBezTo>
                        <a:pt x="289" y="272"/>
                        <a:pt x="304" y="279"/>
                        <a:pt x="317" y="288"/>
                      </a:cubicBezTo>
                      <a:cubicBezTo>
                        <a:pt x="329" y="298"/>
                        <a:pt x="339" y="309"/>
                        <a:pt x="345" y="321"/>
                      </a:cubicBezTo>
                      <a:cubicBezTo>
                        <a:pt x="352" y="334"/>
                        <a:pt x="355" y="347"/>
                        <a:pt x="355" y="361"/>
                      </a:cubicBezTo>
                      <a:cubicBezTo>
                        <a:pt x="355" y="375"/>
                        <a:pt x="352" y="388"/>
                        <a:pt x="345" y="401"/>
                      </a:cubicBezTo>
                      <a:cubicBezTo>
                        <a:pt x="339" y="413"/>
                        <a:pt x="329" y="424"/>
                        <a:pt x="317" y="434"/>
                      </a:cubicBezTo>
                      <a:cubicBezTo>
                        <a:pt x="304" y="443"/>
                        <a:pt x="289" y="450"/>
                        <a:pt x="270" y="456"/>
                      </a:cubicBezTo>
                      <a:cubicBezTo>
                        <a:pt x="252" y="461"/>
                        <a:pt x="232" y="464"/>
                        <a:pt x="209" y="464"/>
                      </a:cubicBezTo>
                      <a:cubicBezTo>
                        <a:pt x="186" y="464"/>
                        <a:pt x="165" y="461"/>
                        <a:pt x="147" y="456"/>
                      </a:cubicBezTo>
                      <a:cubicBezTo>
                        <a:pt x="128" y="450"/>
                        <a:pt x="113" y="443"/>
                        <a:pt x="100" y="434"/>
                      </a:cubicBezTo>
                      <a:cubicBezTo>
                        <a:pt x="88" y="424"/>
                        <a:pt x="78" y="413"/>
                        <a:pt x="71" y="401"/>
                      </a:cubicBezTo>
                      <a:cubicBezTo>
                        <a:pt x="64" y="388"/>
                        <a:pt x="61" y="375"/>
                        <a:pt x="61" y="361"/>
                      </a:cubicBezTo>
                      <a:cubicBezTo>
                        <a:pt x="61" y="347"/>
                        <a:pt x="64" y="334"/>
                        <a:pt x="71" y="321"/>
                      </a:cubicBezTo>
                      <a:cubicBezTo>
                        <a:pt x="78" y="309"/>
                        <a:pt x="88" y="298"/>
                        <a:pt x="100" y="288"/>
                      </a:cubicBezTo>
                      <a:cubicBezTo>
                        <a:pt x="113" y="279"/>
                        <a:pt x="128" y="272"/>
                        <a:pt x="147" y="267"/>
                      </a:cubicBezTo>
                      <a:cubicBezTo>
                        <a:pt x="165" y="261"/>
                        <a:pt x="186" y="258"/>
                        <a:pt x="209" y="258"/>
                      </a:cubicBezTo>
                      <a:close/>
                      <a:moveTo>
                        <a:pt x="209" y="417"/>
                      </a:moveTo>
                      <a:cubicBezTo>
                        <a:pt x="221" y="417"/>
                        <a:pt x="233" y="416"/>
                        <a:pt x="244" y="413"/>
                      </a:cubicBezTo>
                      <a:cubicBezTo>
                        <a:pt x="255" y="410"/>
                        <a:pt x="265" y="406"/>
                        <a:pt x="273" y="400"/>
                      </a:cubicBezTo>
                      <a:cubicBezTo>
                        <a:pt x="281" y="395"/>
                        <a:pt x="288" y="389"/>
                        <a:pt x="292" y="383"/>
                      </a:cubicBezTo>
                      <a:cubicBezTo>
                        <a:pt x="297" y="376"/>
                        <a:pt x="299" y="368"/>
                        <a:pt x="299" y="361"/>
                      </a:cubicBezTo>
                      <a:cubicBezTo>
                        <a:pt x="299" y="353"/>
                        <a:pt x="297" y="346"/>
                        <a:pt x="292" y="339"/>
                      </a:cubicBezTo>
                      <a:cubicBezTo>
                        <a:pt x="288" y="332"/>
                        <a:pt x="281" y="326"/>
                        <a:pt x="273" y="321"/>
                      </a:cubicBezTo>
                      <a:cubicBezTo>
                        <a:pt x="265" y="316"/>
                        <a:pt x="255" y="312"/>
                        <a:pt x="244" y="309"/>
                      </a:cubicBezTo>
                      <a:cubicBezTo>
                        <a:pt x="233" y="306"/>
                        <a:pt x="221" y="305"/>
                        <a:pt x="209" y="305"/>
                      </a:cubicBezTo>
                      <a:cubicBezTo>
                        <a:pt x="195" y="305"/>
                        <a:pt x="183" y="306"/>
                        <a:pt x="172" y="309"/>
                      </a:cubicBezTo>
                      <a:cubicBezTo>
                        <a:pt x="161" y="312"/>
                        <a:pt x="151" y="316"/>
                        <a:pt x="143" y="321"/>
                      </a:cubicBezTo>
                      <a:cubicBezTo>
                        <a:pt x="135" y="326"/>
                        <a:pt x="128" y="332"/>
                        <a:pt x="124" y="339"/>
                      </a:cubicBezTo>
                      <a:cubicBezTo>
                        <a:pt x="119" y="346"/>
                        <a:pt x="117" y="353"/>
                        <a:pt x="117" y="361"/>
                      </a:cubicBezTo>
                      <a:cubicBezTo>
                        <a:pt x="117" y="368"/>
                        <a:pt x="119" y="376"/>
                        <a:pt x="124" y="383"/>
                      </a:cubicBezTo>
                      <a:cubicBezTo>
                        <a:pt x="128" y="389"/>
                        <a:pt x="135" y="395"/>
                        <a:pt x="143" y="400"/>
                      </a:cubicBezTo>
                      <a:cubicBezTo>
                        <a:pt x="151" y="406"/>
                        <a:pt x="161" y="410"/>
                        <a:pt x="172" y="413"/>
                      </a:cubicBezTo>
                      <a:cubicBezTo>
                        <a:pt x="183" y="416"/>
                        <a:pt x="195" y="417"/>
                        <a:pt x="209" y="417"/>
                      </a:cubicBezTo>
                      <a:close/>
                      <a:moveTo>
                        <a:pt x="236" y="142"/>
                      </a:moveTo>
                      <a:cubicBezTo>
                        <a:pt x="301" y="142"/>
                        <a:pt x="301" y="142"/>
                        <a:pt x="301" y="142"/>
                      </a:cubicBezTo>
                      <a:cubicBezTo>
                        <a:pt x="301" y="95"/>
                        <a:pt x="301" y="95"/>
                        <a:pt x="301" y="95"/>
                      </a:cubicBezTo>
                      <a:cubicBezTo>
                        <a:pt x="236" y="95"/>
                        <a:pt x="236" y="95"/>
                        <a:pt x="236" y="95"/>
                      </a:cubicBezTo>
                      <a:cubicBezTo>
                        <a:pt x="236" y="48"/>
                        <a:pt x="236" y="48"/>
                        <a:pt x="236" y="48"/>
                      </a:cubicBezTo>
                      <a:cubicBezTo>
                        <a:pt x="301" y="48"/>
                        <a:pt x="301" y="48"/>
                        <a:pt x="301" y="48"/>
                      </a:cubicBezTo>
                      <a:cubicBezTo>
                        <a:pt x="301" y="0"/>
                        <a:pt x="301" y="0"/>
                        <a:pt x="301" y="0"/>
                      </a:cubicBezTo>
                      <a:cubicBezTo>
                        <a:pt x="359" y="0"/>
                        <a:pt x="359" y="0"/>
                        <a:pt x="359" y="0"/>
                      </a:cubicBezTo>
                      <a:cubicBezTo>
                        <a:pt x="359" y="198"/>
                        <a:pt x="359" y="198"/>
                        <a:pt x="359" y="198"/>
                      </a:cubicBezTo>
                      <a:cubicBezTo>
                        <a:pt x="359" y="222"/>
                        <a:pt x="356" y="239"/>
                        <a:pt x="350" y="249"/>
                      </a:cubicBezTo>
                      <a:cubicBezTo>
                        <a:pt x="344" y="258"/>
                        <a:pt x="335" y="263"/>
                        <a:pt x="323" y="263"/>
                      </a:cubicBezTo>
                      <a:cubicBezTo>
                        <a:pt x="317" y="263"/>
                        <a:pt x="317" y="263"/>
                        <a:pt x="317" y="263"/>
                      </a:cubicBezTo>
                      <a:cubicBezTo>
                        <a:pt x="306" y="263"/>
                        <a:pt x="301" y="258"/>
                        <a:pt x="301" y="248"/>
                      </a:cubicBezTo>
                      <a:cubicBezTo>
                        <a:pt x="301" y="189"/>
                        <a:pt x="301" y="189"/>
                        <a:pt x="301" y="189"/>
                      </a:cubicBezTo>
                      <a:cubicBezTo>
                        <a:pt x="236" y="189"/>
                        <a:pt x="236" y="189"/>
                        <a:pt x="236" y="189"/>
                      </a:cubicBezTo>
                      <a:lnTo>
                        <a:pt x="236" y="1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01" name="Freeform 65">
                  <a:extLst>
                    <a:ext uri="{FF2B5EF4-FFF2-40B4-BE49-F238E27FC236}">
                      <a16:creationId xmlns:a16="http://schemas.microsoft.com/office/drawing/2014/main" id="{0DBD3B68-D627-4EA0-B2C9-871D611CC1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4" y="2486"/>
                  <a:ext cx="7867" cy="2560"/>
                </a:xfrm>
                <a:custGeom>
                  <a:avLst/>
                  <a:gdLst>
                    <a:gd name="T0" fmla="*/ 5926 w 5926"/>
                    <a:gd name="T1" fmla="*/ 1860 h 1928"/>
                    <a:gd name="T2" fmla="*/ 5858 w 5926"/>
                    <a:gd name="T3" fmla="*/ 1928 h 1928"/>
                    <a:gd name="T4" fmla="*/ 68 w 5926"/>
                    <a:gd name="T5" fmla="*/ 1928 h 1928"/>
                    <a:gd name="T6" fmla="*/ 0 w 5926"/>
                    <a:gd name="T7" fmla="*/ 1860 h 1928"/>
                    <a:gd name="T8" fmla="*/ 0 w 5926"/>
                    <a:gd name="T9" fmla="*/ 68 h 1928"/>
                    <a:gd name="T10" fmla="*/ 68 w 5926"/>
                    <a:gd name="T11" fmla="*/ 0 h 1928"/>
                    <a:gd name="T12" fmla="*/ 5858 w 5926"/>
                    <a:gd name="T13" fmla="*/ 0 h 1928"/>
                    <a:gd name="T14" fmla="*/ 5926 w 5926"/>
                    <a:gd name="T15" fmla="*/ 68 h 1928"/>
                    <a:gd name="T16" fmla="*/ 5926 w 5926"/>
                    <a:gd name="T17" fmla="*/ 1860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926" h="1928">
                      <a:moveTo>
                        <a:pt x="5926" y="1860"/>
                      </a:moveTo>
                      <a:cubicBezTo>
                        <a:pt x="5926" y="1897"/>
                        <a:pt x="5895" y="1928"/>
                        <a:pt x="5858" y="1928"/>
                      </a:cubicBezTo>
                      <a:cubicBezTo>
                        <a:pt x="68" y="1928"/>
                        <a:pt x="68" y="1928"/>
                        <a:pt x="68" y="1928"/>
                      </a:cubicBezTo>
                      <a:cubicBezTo>
                        <a:pt x="30" y="1928"/>
                        <a:pt x="0" y="1897"/>
                        <a:pt x="0" y="1860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30"/>
                        <a:pt x="30" y="0"/>
                        <a:pt x="68" y="0"/>
                      </a:cubicBezTo>
                      <a:cubicBezTo>
                        <a:pt x="5858" y="0"/>
                        <a:pt x="5858" y="0"/>
                        <a:pt x="5858" y="0"/>
                      </a:cubicBezTo>
                      <a:cubicBezTo>
                        <a:pt x="5895" y="0"/>
                        <a:pt x="5926" y="30"/>
                        <a:pt x="5926" y="68"/>
                      </a:cubicBezTo>
                      <a:lnTo>
                        <a:pt x="5926" y="186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02" name="Freeform 66">
                  <a:extLst>
                    <a:ext uri="{FF2B5EF4-FFF2-40B4-BE49-F238E27FC236}">
                      <a16:creationId xmlns:a16="http://schemas.microsoft.com/office/drawing/2014/main" id="{0C1E879B-4437-47B2-A013-ECC7BE70B5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4" y="5263"/>
                  <a:ext cx="7867" cy="7260"/>
                </a:xfrm>
                <a:custGeom>
                  <a:avLst/>
                  <a:gdLst>
                    <a:gd name="T0" fmla="*/ 5858 w 5926"/>
                    <a:gd name="T1" fmla="*/ 0 h 5468"/>
                    <a:gd name="T2" fmla="*/ 68 w 5926"/>
                    <a:gd name="T3" fmla="*/ 0 h 5468"/>
                    <a:gd name="T4" fmla="*/ 0 w 5926"/>
                    <a:gd name="T5" fmla="*/ 68 h 5468"/>
                    <a:gd name="T6" fmla="*/ 0 w 5926"/>
                    <a:gd name="T7" fmla="*/ 5400 h 5468"/>
                    <a:gd name="T8" fmla="*/ 68 w 5926"/>
                    <a:gd name="T9" fmla="*/ 5468 h 5468"/>
                    <a:gd name="T10" fmla="*/ 5858 w 5926"/>
                    <a:gd name="T11" fmla="*/ 5468 h 5468"/>
                    <a:gd name="T12" fmla="*/ 5926 w 5926"/>
                    <a:gd name="T13" fmla="*/ 5400 h 5468"/>
                    <a:gd name="T14" fmla="*/ 5926 w 5926"/>
                    <a:gd name="T15" fmla="*/ 68 h 5468"/>
                    <a:gd name="T16" fmla="*/ 5858 w 5926"/>
                    <a:gd name="T17" fmla="*/ 0 h 5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926" h="5468">
                      <a:moveTo>
                        <a:pt x="5858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30" y="0"/>
                        <a:pt x="0" y="31"/>
                        <a:pt x="0" y="68"/>
                      </a:cubicBezTo>
                      <a:cubicBezTo>
                        <a:pt x="0" y="5400"/>
                        <a:pt x="0" y="5400"/>
                        <a:pt x="0" y="5400"/>
                      </a:cubicBezTo>
                      <a:cubicBezTo>
                        <a:pt x="0" y="5437"/>
                        <a:pt x="30" y="5468"/>
                        <a:pt x="68" y="5468"/>
                      </a:cubicBezTo>
                      <a:cubicBezTo>
                        <a:pt x="5858" y="5468"/>
                        <a:pt x="5858" y="5468"/>
                        <a:pt x="5858" y="5468"/>
                      </a:cubicBezTo>
                      <a:cubicBezTo>
                        <a:pt x="5895" y="5468"/>
                        <a:pt x="5926" y="5437"/>
                        <a:pt x="5926" y="5400"/>
                      </a:cubicBezTo>
                      <a:cubicBezTo>
                        <a:pt x="5926" y="68"/>
                        <a:pt x="5926" y="68"/>
                        <a:pt x="5926" y="68"/>
                      </a:cubicBezTo>
                      <a:cubicBezTo>
                        <a:pt x="5926" y="31"/>
                        <a:pt x="5895" y="0"/>
                        <a:pt x="585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07" name="Freeform 75">
                  <a:extLst>
                    <a:ext uri="{FF2B5EF4-FFF2-40B4-BE49-F238E27FC236}">
                      <a16:creationId xmlns:a16="http://schemas.microsoft.com/office/drawing/2014/main" id="{9217BBB7-14BB-44B9-BC47-BC0850EFC24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40" y="2693"/>
                  <a:ext cx="368" cy="474"/>
                </a:xfrm>
                <a:custGeom>
                  <a:avLst/>
                  <a:gdLst>
                    <a:gd name="T0" fmla="*/ 0 w 277"/>
                    <a:gd name="T1" fmla="*/ 14 h 357"/>
                    <a:gd name="T2" fmla="*/ 173 w 277"/>
                    <a:gd name="T3" fmla="*/ 14 h 357"/>
                    <a:gd name="T4" fmla="*/ 182 w 277"/>
                    <a:gd name="T5" fmla="*/ 26 h 357"/>
                    <a:gd name="T6" fmla="*/ 166 w 277"/>
                    <a:gd name="T7" fmla="*/ 50 h 357"/>
                    <a:gd name="T8" fmla="*/ 45 w 277"/>
                    <a:gd name="T9" fmla="*/ 50 h 357"/>
                    <a:gd name="T10" fmla="*/ 45 w 277"/>
                    <a:gd name="T11" fmla="*/ 84 h 357"/>
                    <a:gd name="T12" fmla="*/ 165 w 277"/>
                    <a:gd name="T13" fmla="*/ 84 h 357"/>
                    <a:gd name="T14" fmla="*/ 174 w 277"/>
                    <a:gd name="T15" fmla="*/ 95 h 357"/>
                    <a:gd name="T16" fmla="*/ 157 w 277"/>
                    <a:gd name="T17" fmla="*/ 119 h 357"/>
                    <a:gd name="T18" fmla="*/ 45 w 277"/>
                    <a:gd name="T19" fmla="*/ 119 h 357"/>
                    <a:gd name="T20" fmla="*/ 45 w 277"/>
                    <a:gd name="T21" fmla="*/ 145 h 357"/>
                    <a:gd name="T22" fmla="*/ 54 w 277"/>
                    <a:gd name="T23" fmla="*/ 154 h 357"/>
                    <a:gd name="T24" fmla="*/ 192 w 277"/>
                    <a:gd name="T25" fmla="*/ 154 h 357"/>
                    <a:gd name="T26" fmla="*/ 201 w 277"/>
                    <a:gd name="T27" fmla="*/ 166 h 357"/>
                    <a:gd name="T28" fmla="*/ 185 w 277"/>
                    <a:gd name="T29" fmla="*/ 190 h 357"/>
                    <a:gd name="T30" fmla="*/ 38 w 277"/>
                    <a:gd name="T31" fmla="*/ 190 h 357"/>
                    <a:gd name="T32" fmla="*/ 0 w 277"/>
                    <a:gd name="T33" fmla="*/ 153 h 357"/>
                    <a:gd name="T34" fmla="*/ 0 w 277"/>
                    <a:gd name="T35" fmla="*/ 14 h 357"/>
                    <a:gd name="T36" fmla="*/ 277 w 277"/>
                    <a:gd name="T37" fmla="*/ 294 h 357"/>
                    <a:gd name="T38" fmla="*/ 245 w 277"/>
                    <a:gd name="T39" fmla="*/ 357 h 357"/>
                    <a:gd name="T40" fmla="*/ 84 w 277"/>
                    <a:gd name="T41" fmla="*/ 357 h 357"/>
                    <a:gd name="T42" fmla="*/ 46 w 277"/>
                    <a:gd name="T43" fmla="*/ 320 h 357"/>
                    <a:gd name="T44" fmla="*/ 46 w 277"/>
                    <a:gd name="T45" fmla="*/ 220 h 357"/>
                    <a:gd name="T46" fmla="*/ 258 w 277"/>
                    <a:gd name="T47" fmla="*/ 220 h 357"/>
                    <a:gd name="T48" fmla="*/ 277 w 277"/>
                    <a:gd name="T49" fmla="*/ 239 h 357"/>
                    <a:gd name="T50" fmla="*/ 277 w 277"/>
                    <a:gd name="T51" fmla="*/ 294 h 357"/>
                    <a:gd name="T52" fmla="*/ 222 w 277"/>
                    <a:gd name="T53" fmla="*/ 320 h 357"/>
                    <a:gd name="T54" fmla="*/ 232 w 277"/>
                    <a:gd name="T55" fmla="*/ 300 h 357"/>
                    <a:gd name="T56" fmla="*/ 232 w 277"/>
                    <a:gd name="T57" fmla="*/ 257 h 357"/>
                    <a:gd name="T58" fmla="*/ 91 w 277"/>
                    <a:gd name="T59" fmla="*/ 257 h 357"/>
                    <a:gd name="T60" fmla="*/ 91 w 277"/>
                    <a:gd name="T61" fmla="*/ 308 h 357"/>
                    <a:gd name="T62" fmla="*/ 103 w 277"/>
                    <a:gd name="T63" fmla="*/ 320 h 357"/>
                    <a:gd name="T64" fmla="*/ 222 w 277"/>
                    <a:gd name="T65" fmla="*/ 320 h 357"/>
                    <a:gd name="T66" fmla="*/ 277 w 277"/>
                    <a:gd name="T67" fmla="*/ 157 h 357"/>
                    <a:gd name="T68" fmla="*/ 251 w 277"/>
                    <a:gd name="T69" fmla="*/ 203 h 357"/>
                    <a:gd name="T70" fmla="*/ 244 w 277"/>
                    <a:gd name="T71" fmla="*/ 203 h 357"/>
                    <a:gd name="T72" fmla="*/ 232 w 277"/>
                    <a:gd name="T73" fmla="*/ 191 h 357"/>
                    <a:gd name="T74" fmla="*/ 232 w 277"/>
                    <a:gd name="T75" fmla="*/ 0 h 357"/>
                    <a:gd name="T76" fmla="*/ 277 w 277"/>
                    <a:gd name="T77" fmla="*/ 0 h 357"/>
                    <a:gd name="T78" fmla="*/ 277 w 277"/>
                    <a:gd name="T79" fmla="*/ 157 h 3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77" h="357">
                      <a:moveTo>
                        <a:pt x="0" y="14"/>
                      </a:moveTo>
                      <a:cubicBezTo>
                        <a:pt x="173" y="14"/>
                        <a:pt x="173" y="14"/>
                        <a:pt x="173" y="14"/>
                      </a:cubicBezTo>
                      <a:cubicBezTo>
                        <a:pt x="179" y="14"/>
                        <a:pt x="182" y="18"/>
                        <a:pt x="182" y="26"/>
                      </a:cubicBezTo>
                      <a:cubicBezTo>
                        <a:pt x="182" y="42"/>
                        <a:pt x="177" y="50"/>
                        <a:pt x="166" y="50"/>
                      </a:cubicBezTo>
                      <a:cubicBezTo>
                        <a:pt x="45" y="50"/>
                        <a:pt x="45" y="50"/>
                        <a:pt x="45" y="50"/>
                      </a:cubicBezTo>
                      <a:cubicBezTo>
                        <a:pt x="45" y="84"/>
                        <a:pt x="45" y="84"/>
                        <a:pt x="45" y="84"/>
                      </a:cubicBezTo>
                      <a:cubicBezTo>
                        <a:pt x="165" y="84"/>
                        <a:pt x="165" y="84"/>
                        <a:pt x="165" y="84"/>
                      </a:cubicBezTo>
                      <a:cubicBezTo>
                        <a:pt x="171" y="84"/>
                        <a:pt x="174" y="88"/>
                        <a:pt x="174" y="95"/>
                      </a:cubicBezTo>
                      <a:cubicBezTo>
                        <a:pt x="174" y="111"/>
                        <a:pt x="168" y="119"/>
                        <a:pt x="157" y="119"/>
                      </a:cubicBezTo>
                      <a:cubicBezTo>
                        <a:pt x="45" y="119"/>
                        <a:pt x="45" y="119"/>
                        <a:pt x="45" y="119"/>
                      </a:cubicBezTo>
                      <a:cubicBezTo>
                        <a:pt x="45" y="145"/>
                        <a:pt x="45" y="145"/>
                        <a:pt x="45" y="145"/>
                      </a:cubicBezTo>
                      <a:cubicBezTo>
                        <a:pt x="45" y="151"/>
                        <a:pt x="48" y="154"/>
                        <a:pt x="54" y="154"/>
                      </a:cubicBezTo>
                      <a:cubicBezTo>
                        <a:pt x="192" y="154"/>
                        <a:pt x="192" y="154"/>
                        <a:pt x="192" y="154"/>
                      </a:cubicBezTo>
                      <a:cubicBezTo>
                        <a:pt x="198" y="154"/>
                        <a:pt x="201" y="158"/>
                        <a:pt x="201" y="166"/>
                      </a:cubicBezTo>
                      <a:cubicBezTo>
                        <a:pt x="201" y="182"/>
                        <a:pt x="196" y="190"/>
                        <a:pt x="185" y="190"/>
                      </a:cubicBezTo>
                      <a:cubicBezTo>
                        <a:pt x="38" y="190"/>
                        <a:pt x="38" y="190"/>
                        <a:pt x="38" y="190"/>
                      </a:cubicBezTo>
                      <a:cubicBezTo>
                        <a:pt x="13" y="190"/>
                        <a:pt x="0" y="178"/>
                        <a:pt x="0" y="153"/>
                      </a:cubicBezTo>
                      <a:lnTo>
                        <a:pt x="0" y="14"/>
                      </a:lnTo>
                      <a:close/>
                      <a:moveTo>
                        <a:pt x="277" y="294"/>
                      </a:moveTo>
                      <a:cubicBezTo>
                        <a:pt x="277" y="336"/>
                        <a:pt x="266" y="357"/>
                        <a:pt x="245" y="357"/>
                      </a:cubicBezTo>
                      <a:cubicBezTo>
                        <a:pt x="84" y="357"/>
                        <a:pt x="84" y="357"/>
                        <a:pt x="84" y="357"/>
                      </a:cubicBezTo>
                      <a:cubicBezTo>
                        <a:pt x="59" y="357"/>
                        <a:pt x="46" y="345"/>
                        <a:pt x="46" y="320"/>
                      </a:cubicBezTo>
                      <a:cubicBezTo>
                        <a:pt x="46" y="220"/>
                        <a:pt x="46" y="220"/>
                        <a:pt x="46" y="220"/>
                      </a:cubicBezTo>
                      <a:cubicBezTo>
                        <a:pt x="258" y="220"/>
                        <a:pt x="258" y="220"/>
                        <a:pt x="258" y="220"/>
                      </a:cubicBezTo>
                      <a:cubicBezTo>
                        <a:pt x="271" y="220"/>
                        <a:pt x="277" y="226"/>
                        <a:pt x="277" y="239"/>
                      </a:cubicBezTo>
                      <a:lnTo>
                        <a:pt x="277" y="294"/>
                      </a:lnTo>
                      <a:close/>
                      <a:moveTo>
                        <a:pt x="222" y="320"/>
                      </a:moveTo>
                      <a:cubicBezTo>
                        <a:pt x="229" y="320"/>
                        <a:pt x="232" y="313"/>
                        <a:pt x="232" y="300"/>
                      </a:cubicBezTo>
                      <a:cubicBezTo>
                        <a:pt x="232" y="257"/>
                        <a:pt x="232" y="257"/>
                        <a:pt x="232" y="257"/>
                      </a:cubicBezTo>
                      <a:cubicBezTo>
                        <a:pt x="91" y="257"/>
                        <a:pt x="91" y="257"/>
                        <a:pt x="91" y="257"/>
                      </a:cubicBezTo>
                      <a:cubicBezTo>
                        <a:pt x="91" y="308"/>
                        <a:pt x="91" y="308"/>
                        <a:pt x="91" y="308"/>
                      </a:cubicBezTo>
                      <a:cubicBezTo>
                        <a:pt x="91" y="316"/>
                        <a:pt x="95" y="320"/>
                        <a:pt x="103" y="320"/>
                      </a:cubicBezTo>
                      <a:lnTo>
                        <a:pt x="222" y="320"/>
                      </a:lnTo>
                      <a:close/>
                      <a:moveTo>
                        <a:pt x="277" y="157"/>
                      </a:moveTo>
                      <a:cubicBezTo>
                        <a:pt x="277" y="187"/>
                        <a:pt x="268" y="203"/>
                        <a:pt x="251" y="203"/>
                      </a:cubicBezTo>
                      <a:cubicBezTo>
                        <a:pt x="244" y="203"/>
                        <a:pt x="244" y="203"/>
                        <a:pt x="244" y="203"/>
                      </a:cubicBezTo>
                      <a:cubicBezTo>
                        <a:pt x="236" y="203"/>
                        <a:pt x="232" y="199"/>
                        <a:pt x="232" y="191"/>
                      </a:cubicBezTo>
                      <a:cubicBezTo>
                        <a:pt x="232" y="0"/>
                        <a:pt x="232" y="0"/>
                        <a:pt x="232" y="0"/>
                      </a:cubicBezTo>
                      <a:cubicBezTo>
                        <a:pt x="277" y="0"/>
                        <a:pt x="277" y="0"/>
                        <a:pt x="277" y="0"/>
                      </a:cubicBezTo>
                      <a:lnTo>
                        <a:pt x="277" y="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08" name="Freeform 76">
                  <a:extLst>
                    <a:ext uri="{FF2B5EF4-FFF2-40B4-BE49-F238E27FC236}">
                      <a16:creationId xmlns:a16="http://schemas.microsoft.com/office/drawing/2014/main" id="{98336602-1604-41AD-92E6-86D074E3A2B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06" y="2694"/>
                  <a:ext cx="376" cy="486"/>
                </a:xfrm>
                <a:custGeom>
                  <a:avLst/>
                  <a:gdLst>
                    <a:gd name="T0" fmla="*/ 167 w 283"/>
                    <a:gd name="T1" fmla="*/ 145 h 366"/>
                    <a:gd name="T2" fmla="*/ 146 w 283"/>
                    <a:gd name="T3" fmla="*/ 176 h 366"/>
                    <a:gd name="T4" fmla="*/ 47 w 283"/>
                    <a:gd name="T5" fmla="*/ 179 h 366"/>
                    <a:gd name="T6" fmla="*/ 0 w 283"/>
                    <a:gd name="T7" fmla="*/ 142 h 366"/>
                    <a:gd name="T8" fmla="*/ 151 w 283"/>
                    <a:gd name="T9" fmla="*/ 14 h 366"/>
                    <a:gd name="T10" fmla="*/ 170 w 283"/>
                    <a:gd name="T11" fmla="*/ 106 h 366"/>
                    <a:gd name="T12" fmla="*/ 125 w 283"/>
                    <a:gd name="T13" fmla="*/ 122 h 366"/>
                    <a:gd name="T14" fmla="*/ 46 w 283"/>
                    <a:gd name="T15" fmla="*/ 51 h 366"/>
                    <a:gd name="T16" fmla="*/ 58 w 283"/>
                    <a:gd name="T17" fmla="*/ 142 h 366"/>
                    <a:gd name="T18" fmla="*/ 165 w 283"/>
                    <a:gd name="T19" fmla="*/ 204 h 366"/>
                    <a:gd name="T20" fmla="*/ 250 w 283"/>
                    <a:gd name="T21" fmla="*/ 228 h 366"/>
                    <a:gd name="T22" fmla="*/ 281 w 283"/>
                    <a:gd name="T23" fmla="*/ 285 h 366"/>
                    <a:gd name="T24" fmla="*/ 250 w 283"/>
                    <a:gd name="T25" fmla="*/ 342 h 366"/>
                    <a:gd name="T26" fmla="*/ 165 w 283"/>
                    <a:gd name="T27" fmla="*/ 366 h 366"/>
                    <a:gd name="T28" fmla="*/ 80 w 283"/>
                    <a:gd name="T29" fmla="*/ 342 h 366"/>
                    <a:gd name="T30" fmla="*/ 48 w 283"/>
                    <a:gd name="T31" fmla="*/ 285 h 366"/>
                    <a:gd name="T32" fmla="*/ 80 w 283"/>
                    <a:gd name="T33" fmla="*/ 228 h 366"/>
                    <a:gd name="T34" fmla="*/ 165 w 283"/>
                    <a:gd name="T35" fmla="*/ 204 h 366"/>
                    <a:gd name="T36" fmla="*/ 193 w 283"/>
                    <a:gd name="T37" fmla="*/ 326 h 366"/>
                    <a:gd name="T38" fmla="*/ 231 w 283"/>
                    <a:gd name="T39" fmla="*/ 302 h 366"/>
                    <a:gd name="T40" fmla="*/ 231 w 283"/>
                    <a:gd name="T41" fmla="*/ 268 h 366"/>
                    <a:gd name="T42" fmla="*/ 193 w 283"/>
                    <a:gd name="T43" fmla="*/ 244 h 366"/>
                    <a:gd name="T44" fmla="*/ 136 w 283"/>
                    <a:gd name="T45" fmla="*/ 244 h 366"/>
                    <a:gd name="T46" fmla="*/ 98 w 283"/>
                    <a:gd name="T47" fmla="*/ 268 h 366"/>
                    <a:gd name="T48" fmla="*/ 98 w 283"/>
                    <a:gd name="T49" fmla="*/ 302 h 366"/>
                    <a:gd name="T50" fmla="*/ 136 w 283"/>
                    <a:gd name="T51" fmla="*/ 326 h 366"/>
                    <a:gd name="T52" fmla="*/ 187 w 283"/>
                    <a:gd name="T53" fmla="*/ 112 h 366"/>
                    <a:gd name="T54" fmla="*/ 238 w 283"/>
                    <a:gd name="T55" fmla="*/ 75 h 366"/>
                    <a:gd name="T56" fmla="*/ 187 w 283"/>
                    <a:gd name="T57" fmla="*/ 38 h 366"/>
                    <a:gd name="T58" fmla="*/ 238 w 283"/>
                    <a:gd name="T59" fmla="*/ 0 h 366"/>
                    <a:gd name="T60" fmla="*/ 283 w 283"/>
                    <a:gd name="T61" fmla="*/ 156 h 366"/>
                    <a:gd name="T62" fmla="*/ 255 w 283"/>
                    <a:gd name="T63" fmla="*/ 207 h 366"/>
                    <a:gd name="T64" fmla="*/ 238 w 283"/>
                    <a:gd name="T65" fmla="*/ 196 h 366"/>
                    <a:gd name="T66" fmla="*/ 187 w 283"/>
                    <a:gd name="T67" fmla="*/ 149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83" h="366">
                      <a:moveTo>
                        <a:pt x="170" y="106"/>
                      </a:moveTo>
                      <a:cubicBezTo>
                        <a:pt x="170" y="122"/>
                        <a:pt x="169" y="135"/>
                        <a:pt x="167" y="145"/>
                      </a:cubicBezTo>
                      <a:cubicBezTo>
                        <a:pt x="165" y="154"/>
                        <a:pt x="162" y="161"/>
                        <a:pt x="159" y="166"/>
                      </a:cubicBezTo>
                      <a:cubicBezTo>
                        <a:pt x="155" y="171"/>
                        <a:pt x="151" y="175"/>
                        <a:pt x="146" y="176"/>
                      </a:cubicBezTo>
                      <a:cubicBezTo>
                        <a:pt x="141" y="178"/>
                        <a:pt x="135" y="179"/>
                        <a:pt x="130" y="179"/>
                      </a:cubicBezTo>
                      <a:cubicBezTo>
                        <a:pt x="47" y="179"/>
                        <a:pt x="47" y="179"/>
                        <a:pt x="47" y="179"/>
                      </a:cubicBezTo>
                      <a:cubicBezTo>
                        <a:pt x="32" y="179"/>
                        <a:pt x="20" y="176"/>
                        <a:pt x="12" y="171"/>
                      </a:cubicBezTo>
                      <a:cubicBezTo>
                        <a:pt x="4" y="165"/>
                        <a:pt x="0" y="156"/>
                        <a:pt x="0" y="142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151" y="14"/>
                        <a:pt x="151" y="14"/>
                        <a:pt x="151" y="14"/>
                      </a:cubicBezTo>
                      <a:cubicBezTo>
                        <a:pt x="164" y="14"/>
                        <a:pt x="170" y="20"/>
                        <a:pt x="170" y="32"/>
                      </a:cubicBezTo>
                      <a:lnTo>
                        <a:pt x="170" y="106"/>
                      </a:lnTo>
                      <a:close/>
                      <a:moveTo>
                        <a:pt x="115" y="142"/>
                      </a:moveTo>
                      <a:cubicBezTo>
                        <a:pt x="121" y="142"/>
                        <a:pt x="125" y="135"/>
                        <a:pt x="125" y="122"/>
                      </a:cubicBezTo>
                      <a:cubicBezTo>
                        <a:pt x="125" y="51"/>
                        <a:pt x="125" y="51"/>
                        <a:pt x="125" y="51"/>
                      </a:cubicBezTo>
                      <a:cubicBezTo>
                        <a:pt x="46" y="51"/>
                        <a:pt x="46" y="51"/>
                        <a:pt x="46" y="51"/>
                      </a:cubicBezTo>
                      <a:cubicBezTo>
                        <a:pt x="46" y="130"/>
                        <a:pt x="46" y="130"/>
                        <a:pt x="46" y="130"/>
                      </a:cubicBezTo>
                      <a:cubicBezTo>
                        <a:pt x="46" y="138"/>
                        <a:pt x="50" y="142"/>
                        <a:pt x="58" y="142"/>
                      </a:cubicBezTo>
                      <a:lnTo>
                        <a:pt x="115" y="142"/>
                      </a:lnTo>
                      <a:close/>
                      <a:moveTo>
                        <a:pt x="165" y="204"/>
                      </a:moveTo>
                      <a:cubicBezTo>
                        <a:pt x="183" y="204"/>
                        <a:pt x="199" y="206"/>
                        <a:pt x="214" y="210"/>
                      </a:cubicBezTo>
                      <a:cubicBezTo>
                        <a:pt x="228" y="215"/>
                        <a:pt x="240" y="220"/>
                        <a:pt x="250" y="228"/>
                      </a:cubicBezTo>
                      <a:cubicBezTo>
                        <a:pt x="260" y="235"/>
                        <a:pt x="268" y="244"/>
                        <a:pt x="273" y="254"/>
                      </a:cubicBezTo>
                      <a:cubicBezTo>
                        <a:pt x="278" y="263"/>
                        <a:pt x="281" y="274"/>
                        <a:pt x="281" y="285"/>
                      </a:cubicBezTo>
                      <a:cubicBezTo>
                        <a:pt x="281" y="296"/>
                        <a:pt x="278" y="306"/>
                        <a:pt x="273" y="316"/>
                      </a:cubicBezTo>
                      <a:cubicBezTo>
                        <a:pt x="268" y="326"/>
                        <a:pt x="260" y="335"/>
                        <a:pt x="250" y="342"/>
                      </a:cubicBezTo>
                      <a:cubicBezTo>
                        <a:pt x="240" y="349"/>
                        <a:pt x="228" y="355"/>
                        <a:pt x="214" y="360"/>
                      </a:cubicBezTo>
                      <a:cubicBezTo>
                        <a:pt x="199" y="364"/>
                        <a:pt x="183" y="366"/>
                        <a:pt x="165" y="366"/>
                      </a:cubicBezTo>
                      <a:cubicBezTo>
                        <a:pt x="147" y="366"/>
                        <a:pt x="131" y="364"/>
                        <a:pt x="116" y="360"/>
                      </a:cubicBezTo>
                      <a:cubicBezTo>
                        <a:pt x="102" y="355"/>
                        <a:pt x="89" y="349"/>
                        <a:pt x="80" y="342"/>
                      </a:cubicBezTo>
                      <a:cubicBezTo>
                        <a:pt x="70" y="335"/>
                        <a:pt x="62" y="326"/>
                        <a:pt x="57" y="316"/>
                      </a:cubicBezTo>
                      <a:cubicBezTo>
                        <a:pt x="51" y="306"/>
                        <a:pt x="48" y="296"/>
                        <a:pt x="48" y="285"/>
                      </a:cubicBezTo>
                      <a:cubicBezTo>
                        <a:pt x="48" y="274"/>
                        <a:pt x="51" y="263"/>
                        <a:pt x="57" y="254"/>
                      </a:cubicBezTo>
                      <a:cubicBezTo>
                        <a:pt x="62" y="244"/>
                        <a:pt x="70" y="235"/>
                        <a:pt x="80" y="228"/>
                      </a:cubicBezTo>
                      <a:cubicBezTo>
                        <a:pt x="89" y="220"/>
                        <a:pt x="102" y="215"/>
                        <a:pt x="116" y="210"/>
                      </a:cubicBezTo>
                      <a:cubicBezTo>
                        <a:pt x="131" y="206"/>
                        <a:pt x="147" y="204"/>
                        <a:pt x="165" y="204"/>
                      </a:cubicBezTo>
                      <a:close/>
                      <a:moveTo>
                        <a:pt x="165" y="329"/>
                      </a:moveTo>
                      <a:cubicBezTo>
                        <a:pt x="175" y="329"/>
                        <a:pt x="184" y="328"/>
                        <a:pt x="193" y="326"/>
                      </a:cubicBezTo>
                      <a:cubicBezTo>
                        <a:pt x="202" y="323"/>
                        <a:pt x="209" y="320"/>
                        <a:pt x="216" y="316"/>
                      </a:cubicBezTo>
                      <a:cubicBezTo>
                        <a:pt x="222" y="312"/>
                        <a:pt x="227" y="307"/>
                        <a:pt x="231" y="302"/>
                      </a:cubicBezTo>
                      <a:cubicBezTo>
                        <a:pt x="235" y="296"/>
                        <a:pt x="237" y="291"/>
                        <a:pt x="237" y="285"/>
                      </a:cubicBezTo>
                      <a:cubicBezTo>
                        <a:pt x="237" y="279"/>
                        <a:pt x="235" y="273"/>
                        <a:pt x="231" y="268"/>
                      </a:cubicBezTo>
                      <a:cubicBezTo>
                        <a:pt x="227" y="262"/>
                        <a:pt x="222" y="257"/>
                        <a:pt x="216" y="253"/>
                      </a:cubicBezTo>
                      <a:cubicBezTo>
                        <a:pt x="209" y="249"/>
                        <a:pt x="202" y="246"/>
                        <a:pt x="193" y="244"/>
                      </a:cubicBezTo>
                      <a:cubicBezTo>
                        <a:pt x="184" y="242"/>
                        <a:pt x="175" y="241"/>
                        <a:pt x="165" y="241"/>
                      </a:cubicBezTo>
                      <a:cubicBezTo>
                        <a:pt x="155" y="241"/>
                        <a:pt x="145" y="242"/>
                        <a:pt x="136" y="244"/>
                      </a:cubicBezTo>
                      <a:cubicBezTo>
                        <a:pt x="127" y="246"/>
                        <a:pt x="119" y="249"/>
                        <a:pt x="113" y="253"/>
                      </a:cubicBezTo>
                      <a:cubicBezTo>
                        <a:pt x="107" y="257"/>
                        <a:pt x="102" y="262"/>
                        <a:pt x="98" y="268"/>
                      </a:cubicBezTo>
                      <a:cubicBezTo>
                        <a:pt x="95" y="273"/>
                        <a:pt x="93" y="279"/>
                        <a:pt x="93" y="285"/>
                      </a:cubicBezTo>
                      <a:cubicBezTo>
                        <a:pt x="93" y="291"/>
                        <a:pt x="95" y="296"/>
                        <a:pt x="98" y="302"/>
                      </a:cubicBezTo>
                      <a:cubicBezTo>
                        <a:pt x="102" y="307"/>
                        <a:pt x="107" y="312"/>
                        <a:pt x="113" y="316"/>
                      </a:cubicBezTo>
                      <a:cubicBezTo>
                        <a:pt x="119" y="320"/>
                        <a:pt x="127" y="323"/>
                        <a:pt x="136" y="326"/>
                      </a:cubicBezTo>
                      <a:cubicBezTo>
                        <a:pt x="145" y="328"/>
                        <a:pt x="155" y="329"/>
                        <a:pt x="165" y="329"/>
                      </a:cubicBezTo>
                      <a:close/>
                      <a:moveTo>
                        <a:pt x="187" y="112"/>
                      </a:moveTo>
                      <a:cubicBezTo>
                        <a:pt x="238" y="112"/>
                        <a:pt x="238" y="112"/>
                        <a:pt x="238" y="112"/>
                      </a:cubicBezTo>
                      <a:cubicBezTo>
                        <a:pt x="238" y="75"/>
                        <a:pt x="238" y="75"/>
                        <a:pt x="238" y="75"/>
                      </a:cubicBezTo>
                      <a:cubicBezTo>
                        <a:pt x="187" y="75"/>
                        <a:pt x="187" y="75"/>
                        <a:pt x="187" y="75"/>
                      </a:cubicBezTo>
                      <a:cubicBezTo>
                        <a:pt x="187" y="38"/>
                        <a:pt x="187" y="38"/>
                        <a:pt x="187" y="38"/>
                      </a:cubicBezTo>
                      <a:cubicBezTo>
                        <a:pt x="238" y="38"/>
                        <a:pt x="238" y="38"/>
                        <a:pt x="238" y="38"/>
                      </a:cubicBezTo>
                      <a:cubicBezTo>
                        <a:pt x="238" y="0"/>
                        <a:pt x="238" y="0"/>
                        <a:pt x="238" y="0"/>
                      </a:cubicBezTo>
                      <a:cubicBezTo>
                        <a:pt x="283" y="0"/>
                        <a:pt x="283" y="0"/>
                        <a:pt x="283" y="0"/>
                      </a:cubicBezTo>
                      <a:cubicBezTo>
                        <a:pt x="283" y="156"/>
                        <a:pt x="283" y="156"/>
                        <a:pt x="283" y="156"/>
                      </a:cubicBezTo>
                      <a:cubicBezTo>
                        <a:pt x="283" y="175"/>
                        <a:pt x="281" y="189"/>
                        <a:pt x="276" y="196"/>
                      </a:cubicBezTo>
                      <a:cubicBezTo>
                        <a:pt x="272" y="204"/>
                        <a:pt x="265" y="207"/>
                        <a:pt x="255" y="207"/>
                      </a:cubicBezTo>
                      <a:cubicBezTo>
                        <a:pt x="250" y="207"/>
                        <a:pt x="250" y="207"/>
                        <a:pt x="250" y="207"/>
                      </a:cubicBezTo>
                      <a:cubicBezTo>
                        <a:pt x="242" y="207"/>
                        <a:pt x="238" y="204"/>
                        <a:pt x="238" y="196"/>
                      </a:cubicBezTo>
                      <a:cubicBezTo>
                        <a:pt x="238" y="149"/>
                        <a:pt x="238" y="149"/>
                        <a:pt x="238" y="149"/>
                      </a:cubicBezTo>
                      <a:cubicBezTo>
                        <a:pt x="187" y="149"/>
                        <a:pt x="187" y="149"/>
                        <a:pt x="187" y="149"/>
                      </a:cubicBezTo>
                      <a:lnTo>
                        <a:pt x="187" y="1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09" name="Freeform 78">
                  <a:extLst>
                    <a:ext uri="{FF2B5EF4-FFF2-40B4-BE49-F238E27FC236}">
                      <a16:creationId xmlns:a16="http://schemas.microsoft.com/office/drawing/2014/main" id="{C6972C19-5A5F-445D-98E0-3CD5837CEDA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93" y="3436"/>
                  <a:ext cx="170" cy="186"/>
                </a:xfrm>
                <a:custGeom>
                  <a:avLst/>
                  <a:gdLst>
                    <a:gd name="T0" fmla="*/ 101 w 170"/>
                    <a:gd name="T1" fmla="*/ 44 h 186"/>
                    <a:gd name="T2" fmla="*/ 101 w 170"/>
                    <a:gd name="T3" fmla="*/ 3 h 186"/>
                    <a:gd name="T4" fmla="*/ 125 w 170"/>
                    <a:gd name="T5" fmla="*/ 3 h 186"/>
                    <a:gd name="T6" fmla="*/ 125 w 170"/>
                    <a:gd name="T7" fmla="*/ 136 h 186"/>
                    <a:gd name="T8" fmla="*/ 101 w 170"/>
                    <a:gd name="T9" fmla="*/ 136 h 186"/>
                    <a:gd name="T10" fmla="*/ 101 w 170"/>
                    <a:gd name="T11" fmla="*/ 67 h 186"/>
                    <a:gd name="T12" fmla="*/ 78 w 170"/>
                    <a:gd name="T13" fmla="*/ 67 h 186"/>
                    <a:gd name="T14" fmla="*/ 78 w 170"/>
                    <a:gd name="T15" fmla="*/ 105 h 186"/>
                    <a:gd name="T16" fmla="*/ 0 w 170"/>
                    <a:gd name="T17" fmla="*/ 105 h 186"/>
                    <a:gd name="T18" fmla="*/ 0 w 170"/>
                    <a:gd name="T19" fmla="*/ 11 h 186"/>
                    <a:gd name="T20" fmla="*/ 78 w 170"/>
                    <a:gd name="T21" fmla="*/ 11 h 186"/>
                    <a:gd name="T22" fmla="*/ 78 w 170"/>
                    <a:gd name="T23" fmla="*/ 44 h 186"/>
                    <a:gd name="T24" fmla="*/ 101 w 170"/>
                    <a:gd name="T25" fmla="*/ 44 h 186"/>
                    <a:gd name="T26" fmla="*/ 53 w 170"/>
                    <a:gd name="T27" fmla="*/ 32 h 186"/>
                    <a:gd name="T28" fmla="*/ 25 w 170"/>
                    <a:gd name="T29" fmla="*/ 32 h 186"/>
                    <a:gd name="T30" fmla="*/ 25 w 170"/>
                    <a:gd name="T31" fmla="*/ 84 h 186"/>
                    <a:gd name="T32" fmla="*/ 53 w 170"/>
                    <a:gd name="T33" fmla="*/ 84 h 186"/>
                    <a:gd name="T34" fmla="*/ 53 w 170"/>
                    <a:gd name="T35" fmla="*/ 32 h 186"/>
                    <a:gd name="T36" fmla="*/ 25 w 170"/>
                    <a:gd name="T37" fmla="*/ 186 h 186"/>
                    <a:gd name="T38" fmla="*/ 25 w 170"/>
                    <a:gd name="T39" fmla="*/ 126 h 186"/>
                    <a:gd name="T40" fmla="*/ 50 w 170"/>
                    <a:gd name="T41" fmla="*/ 126 h 186"/>
                    <a:gd name="T42" fmla="*/ 50 w 170"/>
                    <a:gd name="T43" fmla="*/ 165 h 186"/>
                    <a:gd name="T44" fmla="*/ 170 w 170"/>
                    <a:gd name="T45" fmla="*/ 165 h 186"/>
                    <a:gd name="T46" fmla="*/ 170 w 170"/>
                    <a:gd name="T47" fmla="*/ 186 h 186"/>
                    <a:gd name="T48" fmla="*/ 25 w 170"/>
                    <a:gd name="T49" fmla="*/ 186 h 186"/>
                    <a:gd name="T50" fmla="*/ 142 w 170"/>
                    <a:gd name="T51" fmla="*/ 140 h 186"/>
                    <a:gd name="T52" fmla="*/ 142 w 170"/>
                    <a:gd name="T53" fmla="*/ 0 h 186"/>
                    <a:gd name="T54" fmla="*/ 166 w 170"/>
                    <a:gd name="T55" fmla="*/ 0 h 186"/>
                    <a:gd name="T56" fmla="*/ 166 w 170"/>
                    <a:gd name="T57" fmla="*/ 140 h 186"/>
                    <a:gd name="T58" fmla="*/ 142 w 170"/>
                    <a:gd name="T59" fmla="*/ 14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70" h="186">
                      <a:moveTo>
                        <a:pt x="101" y="44"/>
                      </a:moveTo>
                      <a:lnTo>
                        <a:pt x="101" y="3"/>
                      </a:lnTo>
                      <a:lnTo>
                        <a:pt x="125" y="3"/>
                      </a:lnTo>
                      <a:lnTo>
                        <a:pt x="125" y="136"/>
                      </a:lnTo>
                      <a:lnTo>
                        <a:pt x="101" y="136"/>
                      </a:lnTo>
                      <a:lnTo>
                        <a:pt x="101" y="67"/>
                      </a:lnTo>
                      <a:lnTo>
                        <a:pt x="78" y="67"/>
                      </a:lnTo>
                      <a:lnTo>
                        <a:pt x="78" y="105"/>
                      </a:lnTo>
                      <a:lnTo>
                        <a:pt x="0" y="105"/>
                      </a:lnTo>
                      <a:lnTo>
                        <a:pt x="0" y="11"/>
                      </a:lnTo>
                      <a:lnTo>
                        <a:pt x="78" y="11"/>
                      </a:lnTo>
                      <a:lnTo>
                        <a:pt x="78" y="44"/>
                      </a:lnTo>
                      <a:lnTo>
                        <a:pt x="101" y="44"/>
                      </a:lnTo>
                      <a:close/>
                      <a:moveTo>
                        <a:pt x="53" y="32"/>
                      </a:moveTo>
                      <a:lnTo>
                        <a:pt x="25" y="32"/>
                      </a:lnTo>
                      <a:lnTo>
                        <a:pt x="25" y="84"/>
                      </a:lnTo>
                      <a:lnTo>
                        <a:pt x="53" y="84"/>
                      </a:lnTo>
                      <a:lnTo>
                        <a:pt x="53" y="32"/>
                      </a:lnTo>
                      <a:close/>
                      <a:moveTo>
                        <a:pt x="25" y="186"/>
                      </a:moveTo>
                      <a:lnTo>
                        <a:pt x="25" y="126"/>
                      </a:lnTo>
                      <a:lnTo>
                        <a:pt x="50" y="126"/>
                      </a:lnTo>
                      <a:lnTo>
                        <a:pt x="50" y="165"/>
                      </a:lnTo>
                      <a:lnTo>
                        <a:pt x="170" y="165"/>
                      </a:lnTo>
                      <a:lnTo>
                        <a:pt x="170" y="186"/>
                      </a:lnTo>
                      <a:lnTo>
                        <a:pt x="25" y="186"/>
                      </a:lnTo>
                      <a:close/>
                      <a:moveTo>
                        <a:pt x="142" y="140"/>
                      </a:moveTo>
                      <a:lnTo>
                        <a:pt x="142" y="0"/>
                      </a:lnTo>
                      <a:lnTo>
                        <a:pt x="166" y="0"/>
                      </a:lnTo>
                      <a:lnTo>
                        <a:pt x="166" y="140"/>
                      </a:lnTo>
                      <a:lnTo>
                        <a:pt x="142" y="1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10" name="Freeform 79">
                  <a:extLst>
                    <a:ext uri="{FF2B5EF4-FFF2-40B4-BE49-F238E27FC236}">
                      <a16:creationId xmlns:a16="http://schemas.microsoft.com/office/drawing/2014/main" id="{B5E35CF8-44DB-42D1-879B-730252A3C7A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76" y="3436"/>
                  <a:ext cx="155" cy="190"/>
                </a:xfrm>
                <a:custGeom>
                  <a:avLst/>
                  <a:gdLst>
                    <a:gd name="T0" fmla="*/ 70 w 117"/>
                    <a:gd name="T1" fmla="*/ 112 h 143"/>
                    <a:gd name="T2" fmla="*/ 54 w 117"/>
                    <a:gd name="T3" fmla="*/ 113 h 143"/>
                    <a:gd name="T4" fmla="*/ 21 w 117"/>
                    <a:gd name="T5" fmla="*/ 114 h 143"/>
                    <a:gd name="T6" fmla="*/ 0 w 117"/>
                    <a:gd name="T7" fmla="*/ 114 h 143"/>
                    <a:gd name="T8" fmla="*/ 0 w 117"/>
                    <a:gd name="T9" fmla="*/ 14 h 143"/>
                    <a:gd name="T10" fmla="*/ 71 w 117"/>
                    <a:gd name="T11" fmla="*/ 14 h 143"/>
                    <a:gd name="T12" fmla="*/ 71 w 117"/>
                    <a:gd name="T13" fmla="*/ 31 h 143"/>
                    <a:gd name="T14" fmla="*/ 19 w 117"/>
                    <a:gd name="T15" fmla="*/ 31 h 143"/>
                    <a:gd name="T16" fmla="*/ 19 w 117"/>
                    <a:gd name="T17" fmla="*/ 54 h 143"/>
                    <a:gd name="T18" fmla="*/ 69 w 117"/>
                    <a:gd name="T19" fmla="*/ 54 h 143"/>
                    <a:gd name="T20" fmla="*/ 69 w 117"/>
                    <a:gd name="T21" fmla="*/ 71 h 143"/>
                    <a:gd name="T22" fmla="*/ 19 w 117"/>
                    <a:gd name="T23" fmla="*/ 71 h 143"/>
                    <a:gd name="T24" fmla="*/ 19 w 117"/>
                    <a:gd name="T25" fmla="*/ 97 h 143"/>
                    <a:gd name="T26" fmla="*/ 30 w 117"/>
                    <a:gd name="T27" fmla="*/ 97 h 143"/>
                    <a:gd name="T28" fmla="*/ 52 w 117"/>
                    <a:gd name="T29" fmla="*/ 96 h 143"/>
                    <a:gd name="T30" fmla="*/ 70 w 117"/>
                    <a:gd name="T31" fmla="*/ 95 h 143"/>
                    <a:gd name="T32" fmla="*/ 85 w 117"/>
                    <a:gd name="T33" fmla="*/ 94 h 143"/>
                    <a:gd name="T34" fmla="*/ 85 w 117"/>
                    <a:gd name="T35" fmla="*/ 110 h 143"/>
                    <a:gd name="T36" fmla="*/ 70 w 117"/>
                    <a:gd name="T37" fmla="*/ 112 h 143"/>
                    <a:gd name="T38" fmla="*/ 98 w 117"/>
                    <a:gd name="T39" fmla="*/ 143 h 143"/>
                    <a:gd name="T40" fmla="*/ 98 w 117"/>
                    <a:gd name="T41" fmla="*/ 0 h 143"/>
                    <a:gd name="T42" fmla="*/ 117 w 117"/>
                    <a:gd name="T43" fmla="*/ 0 h 143"/>
                    <a:gd name="T44" fmla="*/ 117 w 117"/>
                    <a:gd name="T45" fmla="*/ 143 h 143"/>
                    <a:gd name="T46" fmla="*/ 98 w 117"/>
                    <a:gd name="T47" fmla="*/ 143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17" h="143">
                      <a:moveTo>
                        <a:pt x="70" y="112"/>
                      </a:moveTo>
                      <a:cubicBezTo>
                        <a:pt x="65" y="112"/>
                        <a:pt x="60" y="113"/>
                        <a:pt x="54" y="113"/>
                      </a:cubicBezTo>
                      <a:cubicBezTo>
                        <a:pt x="45" y="114"/>
                        <a:pt x="34" y="114"/>
                        <a:pt x="21" y="114"/>
                      </a:cubicBezTo>
                      <a:cubicBezTo>
                        <a:pt x="8" y="114"/>
                        <a:pt x="1" y="114"/>
                        <a:pt x="0" y="11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71" y="14"/>
                        <a:pt x="71" y="14"/>
                        <a:pt x="71" y="14"/>
                      </a:cubicBezTo>
                      <a:cubicBezTo>
                        <a:pt x="71" y="31"/>
                        <a:pt x="71" y="31"/>
                        <a:pt x="71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19" y="54"/>
                        <a:pt x="19" y="54"/>
                        <a:pt x="19" y="54"/>
                      </a:cubicBezTo>
                      <a:cubicBezTo>
                        <a:pt x="69" y="54"/>
                        <a:pt x="69" y="54"/>
                        <a:pt x="69" y="54"/>
                      </a:cubicBezTo>
                      <a:cubicBezTo>
                        <a:pt x="69" y="71"/>
                        <a:pt x="69" y="71"/>
                        <a:pt x="69" y="71"/>
                      </a:cubicBezTo>
                      <a:cubicBezTo>
                        <a:pt x="19" y="71"/>
                        <a:pt x="19" y="71"/>
                        <a:pt x="19" y="71"/>
                      </a:cubicBezTo>
                      <a:cubicBezTo>
                        <a:pt x="19" y="97"/>
                        <a:pt x="19" y="97"/>
                        <a:pt x="19" y="97"/>
                      </a:cubicBezTo>
                      <a:cubicBezTo>
                        <a:pt x="19" y="97"/>
                        <a:pt x="23" y="97"/>
                        <a:pt x="30" y="97"/>
                      </a:cubicBezTo>
                      <a:cubicBezTo>
                        <a:pt x="37" y="97"/>
                        <a:pt x="45" y="97"/>
                        <a:pt x="52" y="96"/>
                      </a:cubicBezTo>
                      <a:cubicBezTo>
                        <a:pt x="58" y="96"/>
                        <a:pt x="64" y="96"/>
                        <a:pt x="70" y="95"/>
                      </a:cubicBezTo>
                      <a:cubicBezTo>
                        <a:pt x="75" y="95"/>
                        <a:pt x="80" y="94"/>
                        <a:pt x="85" y="94"/>
                      </a:cubicBezTo>
                      <a:cubicBezTo>
                        <a:pt x="85" y="110"/>
                        <a:pt x="85" y="110"/>
                        <a:pt x="85" y="110"/>
                      </a:cubicBezTo>
                      <a:cubicBezTo>
                        <a:pt x="80" y="110"/>
                        <a:pt x="75" y="111"/>
                        <a:pt x="70" y="112"/>
                      </a:cubicBezTo>
                      <a:close/>
                      <a:moveTo>
                        <a:pt x="98" y="143"/>
                      </a:move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117" y="0"/>
                        <a:pt x="117" y="0"/>
                        <a:pt x="117" y="0"/>
                      </a:cubicBezTo>
                      <a:cubicBezTo>
                        <a:pt x="117" y="143"/>
                        <a:pt x="117" y="143"/>
                        <a:pt x="117" y="143"/>
                      </a:cubicBezTo>
                      <a:lnTo>
                        <a:pt x="98" y="1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11" name="Freeform 81">
                  <a:extLst>
                    <a:ext uri="{FF2B5EF4-FFF2-40B4-BE49-F238E27FC236}">
                      <a16:creationId xmlns:a16="http://schemas.microsoft.com/office/drawing/2014/main" id="{6BDF5CDD-EFBF-412A-95D6-751E2EB586F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93" y="4135"/>
                  <a:ext cx="170" cy="186"/>
                </a:xfrm>
                <a:custGeom>
                  <a:avLst/>
                  <a:gdLst>
                    <a:gd name="T0" fmla="*/ 101 w 170"/>
                    <a:gd name="T1" fmla="*/ 42 h 186"/>
                    <a:gd name="T2" fmla="*/ 101 w 170"/>
                    <a:gd name="T3" fmla="*/ 2 h 186"/>
                    <a:gd name="T4" fmla="*/ 125 w 170"/>
                    <a:gd name="T5" fmla="*/ 2 h 186"/>
                    <a:gd name="T6" fmla="*/ 125 w 170"/>
                    <a:gd name="T7" fmla="*/ 135 h 186"/>
                    <a:gd name="T8" fmla="*/ 101 w 170"/>
                    <a:gd name="T9" fmla="*/ 135 h 186"/>
                    <a:gd name="T10" fmla="*/ 101 w 170"/>
                    <a:gd name="T11" fmla="*/ 66 h 186"/>
                    <a:gd name="T12" fmla="*/ 78 w 170"/>
                    <a:gd name="T13" fmla="*/ 66 h 186"/>
                    <a:gd name="T14" fmla="*/ 78 w 170"/>
                    <a:gd name="T15" fmla="*/ 105 h 186"/>
                    <a:gd name="T16" fmla="*/ 0 w 170"/>
                    <a:gd name="T17" fmla="*/ 105 h 186"/>
                    <a:gd name="T18" fmla="*/ 0 w 170"/>
                    <a:gd name="T19" fmla="*/ 10 h 186"/>
                    <a:gd name="T20" fmla="*/ 78 w 170"/>
                    <a:gd name="T21" fmla="*/ 10 h 186"/>
                    <a:gd name="T22" fmla="*/ 78 w 170"/>
                    <a:gd name="T23" fmla="*/ 42 h 186"/>
                    <a:gd name="T24" fmla="*/ 101 w 170"/>
                    <a:gd name="T25" fmla="*/ 42 h 186"/>
                    <a:gd name="T26" fmla="*/ 53 w 170"/>
                    <a:gd name="T27" fmla="*/ 32 h 186"/>
                    <a:gd name="T28" fmla="*/ 25 w 170"/>
                    <a:gd name="T29" fmla="*/ 32 h 186"/>
                    <a:gd name="T30" fmla="*/ 25 w 170"/>
                    <a:gd name="T31" fmla="*/ 83 h 186"/>
                    <a:gd name="T32" fmla="*/ 53 w 170"/>
                    <a:gd name="T33" fmla="*/ 83 h 186"/>
                    <a:gd name="T34" fmla="*/ 53 w 170"/>
                    <a:gd name="T35" fmla="*/ 32 h 186"/>
                    <a:gd name="T36" fmla="*/ 25 w 170"/>
                    <a:gd name="T37" fmla="*/ 186 h 186"/>
                    <a:gd name="T38" fmla="*/ 25 w 170"/>
                    <a:gd name="T39" fmla="*/ 126 h 186"/>
                    <a:gd name="T40" fmla="*/ 50 w 170"/>
                    <a:gd name="T41" fmla="*/ 126 h 186"/>
                    <a:gd name="T42" fmla="*/ 50 w 170"/>
                    <a:gd name="T43" fmla="*/ 163 h 186"/>
                    <a:gd name="T44" fmla="*/ 170 w 170"/>
                    <a:gd name="T45" fmla="*/ 163 h 186"/>
                    <a:gd name="T46" fmla="*/ 170 w 170"/>
                    <a:gd name="T47" fmla="*/ 186 h 186"/>
                    <a:gd name="T48" fmla="*/ 25 w 170"/>
                    <a:gd name="T49" fmla="*/ 186 h 186"/>
                    <a:gd name="T50" fmla="*/ 142 w 170"/>
                    <a:gd name="T51" fmla="*/ 139 h 186"/>
                    <a:gd name="T52" fmla="*/ 142 w 170"/>
                    <a:gd name="T53" fmla="*/ 0 h 186"/>
                    <a:gd name="T54" fmla="*/ 166 w 170"/>
                    <a:gd name="T55" fmla="*/ 0 h 186"/>
                    <a:gd name="T56" fmla="*/ 166 w 170"/>
                    <a:gd name="T57" fmla="*/ 139 h 186"/>
                    <a:gd name="T58" fmla="*/ 142 w 170"/>
                    <a:gd name="T59" fmla="*/ 139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70" h="186">
                      <a:moveTo>
                        <a:pt x="101" y="42"/>
                      </a:moveTo>
                      <a:lnTo>
                        <a:pt x="101" y="2"/>
                      </a:lnTo>
                      <a:lnTo>
                        <a:pt x="125" y="2"/>
                      </a:lnTo>
                      <a:lnTo>
                        <a:pt x="125" y="135"/>
                      </a:lnTo>
                      <a:lnTo>
                        <a:pt x="101" y="135"/>
                      </a:lnTo>
                      <a:lnTo>
                        <a:pt x="101" y="66"/>
                      </a:lnTo>
                      <a:lnTo>
                        <a:pt x="78" y="66"/>
                      </a:lnTo>
                      <a:lnTo>
                        <a:pt x="78" y="105"/>
                      </a:lnTo>
                      <a:lnTo>
                        <a:pt x="0" y="105"/>
                      </a:lnTo>
                      <a:lnTo>
                        <a:pt x="0" y="10"/>
                      </a:lnTo>
                      <a:lnTo>
                        <a:pt x="78" y="10"/>
                      </a:lnTo>
                      <a:lnTo>
                        <a:pt x="78" y="42"/>
                      </a:lnTo>
                      <a:lnTo>
                        <a:pt x="101" y="42"/>
                      </a:lnTo>
                      <a:close/>
                      <a:moveTo>
                        <a:pt x="53" y="32"/>
                      </a:moveTo>
                      <a:lnTo>
                        <a:pt x="25" y="32"/>
                      </a:lnTo>
                      <a:lnTo>
                        <a:pt x="25" y="83"/>
                      </a:lnTo>
                      <a:lnTo>
                        <a:pt x="53" y="83"/>
                      </a:lnTo>
                      <a:lnTo>
                        <a:pt x="53" y="32"/>
                      </a:lnTo>
                      <a:close/>
                      <a:moveTo>
                        <a:pt x="25" y="186"/>
                      </a:moveTo>
                      <a:lnTo>
                        <a:pt x="25" y="126"/>
                      </a:lnTo>
                      <a:lnTo>
                        <a:pt x="50" y="126"/>
                      </a:lnTo>
                      <a:lnTo>
                        <a:pt x="50" y="163"/>
                      </a:lnTo>
                      <a:lnTo>
                        <a:pt x="170" y="163"/>
                      </a:lnTo>
                      <a:lnTo>
                        <a:pt x="170" y="186"/>
                      </a:lnTo>
                      <a:lnTo>
                        <a:pt x="25" y="186"/>
                      </a:lnTo>
                      <a:close/>
                      <a:moveTo>
                        <a:pt x="142" y="139"/>
                      </a:moveTo>
                      <a:lnTo>
                        <a:pt x="142" y="0"/>
                      </a:lnTo>
                      <a:lnTo>
                        <a:pt x="166" y="0"/>
                      </a:lnTo>
                      <a:lnTo>
                        <a:pt x="166" y="139"/>
                      </a:lnTo>
                      <a:lnTo>
                        <a:pt x="142" y="1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12" name="Freeform 82">
                  <a:extLst>
                    <a:ext uri="{FF2B5EF4-FFF2-40B4-BE49-F238E27FC236}">
                      <a16:creationId xmlns:a16="http://schemas.microsoft.com/office/drawing/2014/main" id="{D42773BE-A352-4DF0-BA19-CFAFD88F50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58" y="4148"/>
                  <a:ext cx="191" cy="155"/>
                </a:xfrm>
                <a:custGeom>
                  <a:avLst/>
                  <a:gdLst>
                    <a:gd name="T0" fmla="*/ 0 w 191"/>
                    <a:gd name="T1" fmla="*/ 155 h 155"/>
                    <a:gd name="T2" fmla="*/ 0 w 191"/>
                    <a:gd name="T3" fmla="*/ 134 h 155"/>
                    <a:gd name="T4" fmla="*/ 83 w 191"/>
                    <a:gd name="T5" fmla="*/ 134 h 155"/>
                    <a:gd name="T6" fmla="*/ 83 w 191"/>
                    <a:gd name="T7" fmla="*/ 106 h 155"/>
                    <a:gd name="T8" fmla="*/ 25 w 191"/>
                    <a:gd name="T9" fmla="*/ 106 h 155"/>
                    <a:gd name="T10" fmla="*/ 25 w 191"/>
                    <a:gd name="T11" fmla="*/ 0 h 155"/>
                    <a:gd name="T12" fmla="*/ 168 w 191"/>
                    <a:gd name="T13" fmla="*/ 0 h 155"/>
                    <a:gd name="T14" fmla="*/ 168 w 191"/>
                    <a:gd name="T15" fmla="*/ 21 h 155"/>
                    <a:gd name="T16" fmla="*/ 51 w 191"/>
                    <a:gd name="T17" fmla="*/ 21 h 155"/>
                    <a:gd name="T18" fmla="*/ 51 w 191"/>
                    <a:gd name="T19" fmla="*/ 42 h 155"/>
                    <a:gd name="T20" fmla="*/ 166 w 191"/>
                    <a:gd name="T21" fmla="*/ 42 h 155"/>
                    <a:gd name="T22" fmla="*/ 166 w 191"/>
                    <a:gd name="T23" fmla="*/ 64 h 155"/>
                    <a:gd name="T24" fmla="*/ 51 w 191"/>
                    <a:gd name="T25" fmla="*/ 64 h 155"/>
                    <a:gd name="T26" fmla="*/ 51 w 191"/>
                    <a:gd name="T27" fmla="*/ 85 h 155"/>
                    <a:gd name="T28" fmla="*/ 169 w 191"/>
                    <a:gd name="T29" fmla="*/ 85 h 155"/>
                    <a:gd name="T30" fmla="*/ 169 w 191"/>
                    <a:gd name="T31" fmla="*/ 106 h 155"/>
                    <a:gd name="T32" fmla="*/ 109 w 191"/>
                    <a:gd name="T33" fmla="*/ 106 h 155"/>
                    <a:gd name="T34" fmla="*/ 109 w 191"/>
                    <a:gd name="T35" fmla="*/ 134 h 155"/>
                    <a:gd name="T36" fmla="*/ 191 w 191"/>
                    <a:gd name="T37" fmla="*/ 134 h 155"/>
                    <a:gd name="T38" fmla="*/ 191 w 191"/>
                    <a:gd name="T39" fmla="*/ 155 h 155"/>
                    <a:gd name="T40" fmla="*/ 0 w 191"/>
                    <a:gd name="T41" fmla="*/ 155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1" h="155">
                      <a:moveTo>
                        <a:pt x="0" y="155"/>
                      </a:moveTo>
                      <a:lnTo>
                        <a:pt x="0" y="134"/>
                      </a:lnTo>
                      <a:lnTo>
                        <a:pt x="83" y="134"/>
                      </a:lnTo>
                      <a:lnTo>
                        <a:pt x="83" y="106"/>
                      </a:lnTo>
                      <a:lnTo>
                        <a:pt x="25" y="106"/>
                      </a:lnTo>
                      <a:lnTo>
                        <a:pt x="25" y="0"/>
                      </a:lnTo>
                      <a:lnTo>
                        <a:pt x="168" y="0"/>
                      </a:lnTo>
                      <a:lnTo>
                        <a:pt x="168" y="21"/>
                      </a:lnTo>
                      <a:lnTo>
                        <a:pt x="51" y="21"/>
                      </a:lnTo>
                      <a:lnTo>
                        <a:pt x="51" y="42"/>
                      </a:lnTo>
                      <a:lnTo>
                        <a:pt x="166" y="42"/>
                      </a:lnTo>
                      <a:lnTo>
                        <a:pt x="166" y="64"/>
                      </a:lnTo>
                      <a:lnTo>
                        <a:pt x="51" y="64"/>
                      </a:lnTo>
                      <a:lnTo>
                        <a:pt x="51" y="85"/>
                      </a:lnTo>
                      <a:lnTo>
                        <a:pt x="169" y="85"/>
                      </a:lnTo>
                      <a:lnTo>
                        <a:pt x="169" y="106"/>
                      </a:lnTo>
                      <a:lnTo>
                        <a:pt x="109" y="106"/>
                      </a:lnTo>
                      <a:lnTo>
                        <a:pt x="109" y="134"/>
                      </a:lnTo>
                      <a:lnTo>
                        <a:pt x="191" y="134"/>
                      </a:lnTo>
                      <a:lnTo>
                        <a:pt x="191" y="155"/>
                      </a:lnTo>
                      <a:lnTo>
                        <a:pt x="0" y="1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13" name="Freeform 84">
                  <a:extLst>
                    <a:ext uri="{FF2B5EF4-FFF2-40B4-BE49-F238E27FC236}">
                      <a16:creationId xmlns:a16="http://schemas.microsoft.com/office/drawing/2014/main" id="{1FF1F88A-FD67-4F45-A2A9-4E3DA0C305E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83" y="4540"/>
                  <a:ext cx="178" cy="190"/>
                </a:xfrm>
                <a:custGeom>
                  <a:avLst/>
                  <a:gdLst>
                    <a:gd name="T0" fmla="*/ 11 w 134"/>
                    <a:gd name="T1" fmla="*/ 31 h 143"/>
                    <a:gd name="T2" fmla="*/ 11 w 134"/>
                    <a:gd name="T3" fmla="*/ 14 h 143"/>
                    <a:gd name="T4" fmla="*/ 94 w 134"/>
                    <a:gd name="T5" fmla="*/ 14 h 143"/>
                    <a:gd name="T6" fmla="*/ 94 w 134"/>
                    <a:gd name="T7" fmla="*/ 31 h 143"/>
                    <a:gd name="T8" fmla="*/ 62 w 134"/>
                    <a:gd name="T9" fmla="*/ 31 h 143"/>
                    <a:gd name="T10" fmla="*/ 62 w 134"/>
                    <a:gd name="T11" fmla="*/ 37 h 143"/>
                    <a:gd name="T12" fmla="*/ 65 w 134"/>
                    <a:gd name="T13" fmla="*/ 56 h 143"/>
                    <a:gd name="T14" fmla="*/ 74 w 134"/>
                    <a:gd name="T15" fmla="*/ 78 h 143"/>
                    <a:gd name="T16" fmla="*/ 88 w 134"/>
                    <a:gd name="T17" fmla="*/ 93 h 143"/>
                    <a:gd name="T18" fmla="*/ 99 w 134"/>
                    <a:gd name="T19" fmla="*/ 100 h 143"/>
                    <a:gd name="T20" fmla="*/ 87 w 134"/>
                    <a:gd name="T21" fmla="*/ 114 h 143"/>
                    <a:gd name="T22" fmla="*/ 79 w 134"/>
                    <a:gd name="T23" fmla="*/ 109 h 143"/>
                    <a:gd name="T24" fmla="*/ 67 w 134"/>
                    <a:gd name="T25" fmla="*/ 98 h 143"/>
                    <a:gd name="T26" fmla="*/ 58 w 134"/>
                    <a:gd name="T27" fmla="*/ 88 h 143"/>
                    <a:gd name="T28" fmla="*/ 53 w 134"/>
                    <a:gd name="T29" fmla="*/ 78 h 143"/>
                    <a:gd name="T30" fmla="*/ 46 w 134"/>
                    <a:gd name="T31" fmla="*/ 89 h 143"/>
                    <a:gd name="T32" fmla="*/ 37 w 134"/>
                    <a:gd name="T33" fmla="*/ 101 h 143"/>
                    <a:gd name="T34" fmla="*/ 27 w 134"/>
                    <a:gd name="T35" fmla="*/ 111 h 143"/>
                    <a:gd name="T36" fmla="*/ 16 w 134"/>
                    <a:gd name="T37" fmla="*/ 119 h 143"/>
                    <a:gd name="T38" fmla="*/ 0 w 134"/>
                    <a:gd name="T39" fmla="*/ 106 h 143"/>
                    <a:gd name="T40" fmla="*/ 18 w 134"/>
                    <a:gd name="T41" fmla="*/ 93 h 143"/>
                    <a:gd name="T42" fmla="*/ 32 w 134"/>
                    <a:gd name="T43" fmla="*/ 76 h 143"/>
                    <a:gd name="T44" fmla="*/ 40 w 134"/>
                    <a:gd name="T45" fmla="*/ 55 h 143"/>
                    <a:gd name="T46" fmla="*/ 42 w 134"/>
                    <a:gd name="T47" fmla="*/ 37 h 143"/>
                    <a:gd name="T48" fmla="*/ 42 w 134"/>
                    <a:gd name="T49" fmla="*/ 31 h 143"/>
                    <a:gd name="T50" fmla="*/ 11 w 134"/>
                    <a:gd name="T51" fmla="*/ 31 h 143"/>
                    <a:gd name="T52" fmla="*/ 115 w 134"/>
                    <a:gd name="T53" fmla="*/ 143 h 143"/>
                    <a:gd name="T54" fmla="*/ 115 w 134"/>
                    <a:gd name="T55" fmla="*/ 0 h 143"/>
                    <a:gd name="T56" fmla="*/ 134 w 134"/>
                    <a:gd name="T57" fmla="*/ 0 h 143"/>
                    <a:gd name="T58" fmla="*/ 134 w 134"/>
                    <a:gd name="T59" fmla="*/ 143 h 143"/>
                    <a:gd name="T60" fmla="*/ 115 w 134"/>
                    <a:gd name="T61" fmla="*/ 143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34" h="143">
                      <a:moveTo>
                        <a:pt x="11" y="31"/>
                      </a:move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94" y="14"/>
                        <a:pt x="94" y="14"/>
                        <a:pt x="94" y="14"/>
                      </a:cubicBezTo>
                      <a:cubicBezTo>
                        <a:pt x="94" y="31"/>
                        <a:pt x="94" y="31"/>
                        <a:pt x="94" y="31"/>
                      </a:cubicBezTo>
                      <a:cubicBezTo>
                        <a:pt x="62" y="31"/>
                        <a:pt x="62" y="31"/>
                        <a:pt x="62" y="31"/>
                      </a:cubicBezTo>
                      <a:cubicBezTo>
                        <a:pt x="62" y="37"/>
                        <a:pt x="62" y="37"/>
                        <a:pt x="62" y="37"/>
                      </a:cubicBezTo>
                      <a:cubicBezTo>
                        <a:pt x="62" y="41"/>
                        <a:pt x="63" y="47"/>
                        <a:pt x="65" y="56"/>
                      </a:cubicBezTo>
                      <a:cubicBezTo>
                        <a:pt x="66" y="64"/>
                        <a:pt x="69" y="72"/>
                        <a:pt x="74" y="78"/>
                      </a:cubicBezTo>
                      <a:cubicBezTo>
                        <a:pt x="79" y="84"/>
                        <a:pt x="84" y="89"/>
                        <a:pt x="88" y="93"/>
                      </a:cubicBezTo>
                      <a:cubicBezTo>
                        <a:pt x="93" y="96"/>
                        <a:pt x="97" y="99"/>
                        <a:pt x="99" y="100"/>
                      </a:cubicBezTo>
                      <a:cubicBezTo>
                        <a:pt x="87" y="114"/>
                        <a:pt x="87" y="114"/>
                        <a:pt x="87" y="114"/>
                      </a:cubicBezTo>
                      <a:cubicBezTo>
                        <a:pt x="85" y="113"/>
                        <a:pt x="83" y="112"/>
                        <a:pt x="79" y="109"/>
                      </a:cubicBezTo>
                      <a:cubicBezTo>
                        <a:pt x="75" y="106"/>
                        <a:pt x="71" y="103"/>
                        <a:pt x="67" y="98"/>
                      </a:cubicBezTo>
                      <a:cubicBezTo>
                        <a:pt x="63" y="95"/>
                        <a:pt x="61" y="91"/>
                        <a:pt x="58" y="88"/>
                      </a:cubicBezTo>
                      <a:cubicBezTo>
                        <a:pt x="56" y="84"/>
                        <a:pt x="54" y="81"/>
                        <a:pt x="53" y="78"/>
                      </a:cubicBezTo>
                      <a:cubicBezTo>
                        <a:pt x="51" y="82"/>
                        <a:pt x="49" y="86"/>
                        <a:pt x="46" y="89"/>
                      </a:cubicBezTo>
                      <a:cubicBezTo>
                        <a:pt x="44" y="93"/>
                        <a:pt x="41" y="97"/>
                        <a:pt x="37" y="101"/>
                      </a:cubicBezTo>
                      <a:cubicBezTo>
                        <a:pt x="34" y="105"/>
                        <a:pt x="30" y="108"/>
                        <a:pt x="27" y="111"/>
                      </a:cubicBezTo>
                      <a:cubicBezTo>
                        <a:pt x="24" y="113"/>
                        <a:pt x="20" y="116"/>
                        <a:pt x="16" y="119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7" y="102"/>
                        <a:pt x="13" y="98"/>
                        <a:pt x="18" y="93"/>
                      </a:cubicBezTo>
                      <a:cubicBezTo>
                        <a:pt x="23" y="88"/>
                        <a:pt x="28" y="82"/>
                        <a:pt x="32" y="76"/>
                      </a:cubicBezTo>
                      <a:cubicBezTo>
                        <a:pt x="36" y="70"/>
                        <a:pt x="38" y="62"/>
                        <a:pt x="40" y="55"/>
                      </a:cubicBezTo>
                      <a:cubicBezTo>
                        <a:pt x="41" y="47"/>
                        <a:pt x="42" y="41"/>
                        <a:pt x="42" y="37"/>
                      </a:cubicBezTo>
                      <a:cubicBezTo>
                        <a:pt x="42" y="31"/>
                        <a:pt x="42" y="31"/>
                        <a:pt x="42" y="31"/>
                      </a:cubicBezTo>
                      <a:lnTo>
                        <a:pt x="11" y="31"/>
                      </a:lnTo>
                      <a:close/>
                      <a:moveTo>
                        <a:pt x="115" y="143"/>
                      </a:moveTo>
                      <a:cubicBezTo>
                        <a:pt x="115" y="0"/>
                        <a:pt x="115" y="0"/>
                        <a:pt x="115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143"/>
                        <a:pt x="134" y="143"/>
                        <a:pt x="134" y="143"/>
                      </a:cubicBezTo>
                      <a:lnTo>
                        <a:pt x="115" y="1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14" name="Freeform 85">
                  <a:extLst>
                    <a:ext uri="{FF2B5EF4-FFF2-40B4-BE49-F238E27FC236}">
                      <a16:creationId xmlns:a16="http://schemas.microsoft.com/office/drawing/2014/main" id="{31F9C925-0D66-433C-885B-542C833976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1" y="4556"/>
                  <a:ext cx="190" cy="152"/>
                </a:xfrm>
                <a:custGeom>
                  <a:avLst/>
                  <a:gdLst>
                    <a:gd name="T0" fmla="*/ 0 w 190"/>
                    <a:gd name="T1" fmla="*/ 152 h 152"/>
                    <a:gd name="T2" fmla="*/ 0 w 190"/>
                    <a:gd name="T3" fmla="*/ 131 h 152"/>
                    <a:gd name="T4" fmla="*/ 81 w 190"/>
                    <a:gd name="T5" fmla="*/ 131 h 152"/>
                    <a:gd name="T6" fmla="*/ 81 w 190"/>
                    <a:gd name="T7" fmla="*/ 93 h 152"/>
                    <a:gd name="T8" fmla="*/ 24 w 190"/>
                    <a:gd name="T9" fmla="*/ 93 h 152"/>
                    <a:gd name="T10" fmla="*/ 24 w 190"/>
                    <a:gd name="T11" fmla="*/ 0 h 152"/>
                    <a:gd name="T12" fmla="*/ 166 w 190"/>
                    <a:gd name="T13" fmla="*/ 0 h 152"/>
                    <a:gd name="T14" fmla="*/ 166 w 190"/>
                    <a:gd name="T15" fmla="*/ 21 h 152"/>
                    <a:gd name="T16" fmla="*/ 51 w 190"/>
                    <a:gd name="T17" fmla="*/ 21 h 152"/>
                    <a:gd name="T18" fmla="*/ 51 w 190"/>
                    <a:gd name="T19" fmla="*/ 70 h 152"/>
                    <a:gd name="T20" fmla="*/ 168 w 190"/>
                    <a:gd name="T21" fmla="*/ 70 h 152"/>
                    <a:gd name="T22" fmla="*/ 168 w 190"/>
                    <a:gd name="T23" fmla="*/ 93 h 152"/>
                    <a:gd name="T24" fmla="*/ 108 w 190"/>
                    <a:gd name="T25" fmla="*/ 93 h 152"/>
                    <a:gd name="T26" fmla="*/ 108 w 190"/>
                    <a:gd name="T27" fmla="*/ 131 h 152"/>
                    <a:gd name="T28" fmla="*/ 190 w 190"/>
                    <a:gd name="T29" fmla="*/ 131 h 152"/>
                    <a:gd name="T30" fmla="*/ 190 w 190"/>
                    <a:gd name="T31" fmla="*/ 152 h 152"/>
                    <a:gd name="T32" fmla="*/ 0 w 190"/>
                    <a:gd name="T33" fmla="*/ 152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90" h="152">
                      <a:moveTo>
                        <a:pt x="0" y="152"/>
                      </a:moveTo>
                      <a:lnTo>
                        <a:pt x="0" y="131"/>
                      </a:lnTo>
                      <a:lnTo>
                        <a:pt x="81" y="131"/>
                      </a:lnTo>
                      <a:lnTo>
                        <a:pt x="81" y="93"/>
                      </a:lnTo>
                      <a:lnTo>
                        <a:pt x="24" y="93"/>
                      </a:lnTo>
                      <a:lnTo>
                        <a:pt x="24" y="0"/>
                      </a:lnTo>
                      <a:lnTo>
                        <a:pt x="166" y="0"/>
                      </a:lnTo>
                      <a:lnTo>
                        <a:pt x="166" y="21"/>
                      </a:lnTo>
                      <a:lnTo>
                        <a:pt x="51" y="21"/>
                      </a:lnTo>
                      <a:lnTo>
                        <a:pt x="51" y="70"/>
                      </a:lnTo>
                      <a:lnTo>
                        <a:pt x="168" y="70"/>
                      </a:lnTo>
                      <a:lnTo>
                        <a:pt x="168" y="93"/>
                      </a:lnTo>
                      <a:lnTo>
                        <a:pt x="108" y="93"/>
                      </a:lnTo>
                      <a:lnTo>
                        <a:pt x="108" y="131"/>
                      </a:lnTo>
                      <a:lnTo>
                        <a:pt x="190" y="131"/>
                      </a:lnTo>
                      <a:lnTo>
                        <a:pt x="190" y="152"/>
                      </a:lnTo>
                      <a:lnTo>
                        <a:pt x="0" y="1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15" name="Freeform 86">
                  <a:extLst>
                    <a:ext uri="{FF2B5EF4-FFF2-40B4-BE49-F238E27FC236}">
                      <a16:creationId xmlns:a16="http://schemas.microsoft.com/office/drawing/2014/main" id="{D1071FE1-D2FA-4EC4-97DD-5722E8D32D4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79" y="4560"/>
                  <a:ext cx="191" cy="147"/>
                </a:xfrm>
                <a:custGeom>
                  <a:avLst/>
                  <a:gdLst>
                    <a:gd name="T0" fmla="*/ 0 w 144"/>
                    <a:gd name="T1" fmla="*/ 111 h 111"/>
                    <a:gd name="T2" fmla="*/ 0 w 144"/>
                    <a:gd name="T3" fmla="*/ 95 h 111"/>
                    <a:gd name="T4" fmla="*/ 32 w 144"/>
                    <a:gd name="T5" fmla="*/ 95 h 111"/>
                    <a:gd name="T6" fmla="*/ 32 w 144"/>
                    <a:gd name="T7" fmla="*/ 46 h 111"/>
                    <a:gd name="T8" fmla="*/ 52 w 144"/>
                    <a:gd name="T9" fmla="*/ 46 h 111"/>
                    <a:gd name="T10" fmla="*/ 52 w 144"/>
                    <a:gd name="T11" fmla="*/ 95 h 111"/>
                    <a:gd name="T12" fmla="*/ 69 w 144"/>
                    <a:gd name="T13" fmla="*/ 95 h 111"/>
                    <a:gd name="T14" fmla="*/ 69 w 144"/>
                    <a:gd name="T15" fmla="*/ 46 h 111"/>
                    <a:gd name="T16" fmla="*/ 88 w 144"/>
                    <a:gd name="T17" fmla="*/ 46 h 111"/>
                    <a:gd name="T18" fmla="*/ 88 w 144"/>
                    <a:gd name="T19" fmla="*/ 95 h 111"/>
                    <a:gd name="T20" fmla="*/ 144 w 144"/>
                    <a:gd name="T21" fmla="*/ 95 h 111"/>
                    <a:gd name="T22" fmla="*/ 144 w 144"/>
                    <a:gd name="T23" fmla="*/ 111 h 111"/>
                    <a:gd name="T24" fmla="*/ 0 w 144"/>
                    <a:gd name="T25" fmla="*/ 111 h 111"/>
                    <a:gd name="T26" fmla="*/ 128 w 144"/>
                    <a:gd name="T27" fmla="*/ 18 h 111"/>
                    <a:gd name="T28" fmla="*/ 125 w 144"/>
                    <a:gd name="T29" fmla="*/ 40 h 111"/>
                    <a:gd name="T30" fmla="*/ 120 w 144"/>
                    <a:gd name="T31" fmla="*/ 66 h 111"/>
                    <a:gd name="T32" fmla="*/ 118 w 144"/>
                    <a:gd name="T33" fmla="*/ 76 h 111"/>
                    <a:gd name="T34" fmla="*/ 100 w 144"/>
                    <a:gd name="T35" fmla="*/ 76 h 111"/>
                    <a:gd name="T36" fmla="*/ 104 w 144"/>
                    <a:gd name="T37" fmla="*/ 54 h 111"/>
                    <a:gd name="T38" fmla="*/ 108 w 144"/>
                    <a:gd name="T39" fmla="*/ 16 h 111"/>
                    <a:gd name="T40" fmla="*/ 16 w 144"/>
                    <a:gd name="T41" fmla="*/ 16 h 111"/>
                    <a:gd name="T42" fmla="*/ 16 w 144"/>
                    <a:gd name="T43" fmla="*/ 0 h 111"/>
                    <a:gd name="T44" fmla="*/ 129 w 144"/>
                    <a:gd name="T45" fmla="*/ 0 h 111"/>
                    <a:gd name="T46" fmla="*/ 128 w 144"/>
                    <a:gd name="T47" fmla="*/ 18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44" h="111">
                      <a:moveTo>
                        <a:pt x="0" y="111"/>
                      </a:moveTo>
                      <a:cubicBezTo>
                        <a:pt x="0" y="95"/>
                        <a:pt x="0" y="95"/>
                        <a:pt x="0" y="95"/>
                      </a:cubicBezTo>
                      <a:cubicBezTo>
                        <a:pt x="32" y="95"/>
                        <a:pt x="32" y="95"/>
                        <a:pt x="32" y="95"/>
                      </a:cubicBezTo>
                      <a:cubicBezTo>
                        <a:pt x="32" y="46"/>
                        <a:pt x="32" y="46"/>
                        <a:pt x="32" y="46"/>
                      </a:cubicBezTo>
                      <a:cubicBezTo>
                        <a:pt x="52" y="46"/>
                        <a:pt x="52" y="46"/>
                        <a:pt x="52" y="46"/>
                      </a:cubicBezTo>
                      <a:cubicBezTo>
                        <a:pt x="52" y="95"/>
                        <a:pt x="52" y="95"/>
                        <a:pt x="52" y="95"/>
                      </a:cubicBezTo>
                      <a:cubicBezTo>
                        <a:pt x="69" y="95"/>
                        <a:pt x="69" y="95"/>
                        <a:pt x="69" y="95"/>
                      </a:cubicBezTo>
                      <a:cubicBezTo>
                        <a:pt x="69" y="46"/>
                        <a:pt x="69" y="46"/>
                        <a:pt x="69" y="46"/>
                      </a:cubicBezTo>
                      <a:cubicBezTo>
                        <a:pt x="88" y="46"/>
                        <a:pt x="88" y="46"/>
                        <a:pt x="88" y="46"/>
                      </a:cubicBezTo>
                      <a:cubicBezTo>
                        <a:pt x="88" y="95"/>
                        <a:pt x="88" y="95"/>
                        <a:pt x="88" y="95"/>
                      </a:cubicBezTo>
                      <a:cubicBezTo>
                        <a:pt x="144" y="95"/>
                        <a:pt x="144" y="95"/>
                        <a:pt x="144" y="95"/>
                      </a:cubicBezTo>
                      <a:cubicBezTo>
                        <a:pt x="144" y="111"/>
                        <a:pt x="144" y="111"/>
                        <a:pt x="144" y="111"/>
                      </a:cubicBezTo>
                      <a:lnTo>
                        <a:pt x="0" y="111"/>
                      </a:lnTo>
                      <a:close/>
                      <a:moveTo>
                        <a:pt x="128" y="18"/>
                      </a:moveTo>
                      <a:cubicBezTo>
                        <a:pt x="127" y="26"/>
                        <a:pt x="126" y="33"/>
                        <a:pt x="125" y="40"/>
                      </a:cubicBezTo>
                      <a:cubicBezTo>
                        <a:pt x="123" y="51"/>
                        <a:pt x="122" y="59"/>
                        <a:pt x="120" y="66"/>
                      </a:cubicBezTo>
                      <a:cubicBezTo>
                        <a:pt x="119" y="72"/>
                        <a:pt x="119" y="76"/>
                        <a:pt x="118" y="76"/>
                      </a:cubicBezTo>
                      <a:cubicBezTo>
                        <a:pt x="100" y="76"/>
                        <a:pt x="100" y="76"/>
                        <a:pt x="100" y="76"/>
                      </a:cubicBezTo>
                      <a:cubicBezTo>
                        <a:pt x="100" y="75"/>
                        <a:pt x="101" y="68"/>
                        <a:pt x="104" y="54"/>
                      </a:cubicBezTo>
                      <a:cubicBezTo>
                        <a:pt x="106" y="39"/>
                        <a:pt x="108" y="27"/>
                        <a:pt x="108" y="16"/>
                      </a:cubicBezTo>
                      <a:cubicBezTo>
                        <a:pt x="16" y="16"/>
                        <a:pt x="16" y="16"/>
                        <a:pt x="16" y="16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4"/>
                        <a:pt x="129" y="11"/>
                        <a:pt x="128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16" name="Freeform 87">
                  <a:extLst>
                    <a:ext uri="{FF2B5EF4-FFF2-40B4-BE49-F238E27FC236}">
                      <a16:creationId xmlns:a16="http://schemas.microsoft.com/office/drawing/2014/main" id="{0A380CB9-804A-4395-94C2-5081169291D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33" y="4295"/>
                  <a:ext cx="190" cy="190"/>
                </a:xfrm>
                <a:custGeom>
                  <a:avLst/>
                  <a:gdLst>
                    <a:gd name="T0" fmla="*/ 81 w 143"/>
                    <a:gd name="T1" fmla="*/ 92 h 143"/>
                    <a:gd name="T2" fmla="*/ 81 w 143"/>
                    <a:gd name="T3" fmla="*/ 143 h 143"/>
                    <a:gd name="T4" fmla="*/ 61 w 143"/>
                    <a:gd name="T5" fmla="*/ 143 h 143"/>
                    <a:gd name="T6" fmla="*/ 61 w 143"/>
                    <a:gd name="T7" fmla="*/ 92 h 143"/>
                    <a:gd name="T8" fmla="*/ 0 w 143"/>
                    <a:gd name="T9" fmla="*/ 92 h 143"/>
                    <a:gd name="T10" fmla="*/ 0 w 143"/>
                    <a:gd name="T11" fmla="*/ 75 h 143"/>
                    <a:gd name="T12" fmla="*/ 143 w 143"/>
                    <a:gd name="T13" fmla="*/ 75 h 143"/>
                    <a:gd name="T14" fmla="*/ 143 w 143"/>
                    <a:gd name="T15" fmla="*/ 92 h 143"/>
                    <a:gd name="T16" fmla="*/ 81 w 143"/>
                    <a:gd name="T17" fmla="*/ 92 h 143"/>
                    <a:gd name="T18" fmla="*/ 64 w 143"/>
                    <a:gd name="T19" fmla="*/ 41 h 143"/>
                    <a:gd name="T20" fmla="*/ 51 w 143"/>
                    <a:gd name="T21" fmla="*/ 50 h 143"/>
                    <a:gd name="T22" fmla="*/ 34 w 143"/>
                    <a:gd name="T23" fmla="*/ 59 h 143"/>
                    <a:gd name="T24" fmla="*/ 20 w 143"/>
                    <a:gd name="T25" fmla="*/ 63 h 143"/>
                    <a:gd name="T26" fmla="*/ 9 w 143"/>
                    <a:gd name="T27" fmla="*/ 49 h 143"/>
                    <a:gd name="T28" fmla="*/ 24 w 143"/>
                    <a:gd name="T29" fmla="*/ 44 h 143"/>
                    <a:gd name="T30" fmla="*/ 43 w 143"/>
                    <a:gd name="T31" fmla="*/ 35 h 143"/>
                    <a:gd name="T32" fmla="*/ 57 w 143"/>
                    <a:gd name="T33" fmla="*/ 21 h 143"/>
                    <a:gd name="T34" fmla="*/ 61 w 143"/>
                    <a:gd name="T35" fmla="*/ 5 h 143"/>
                    <a:gd name="T36" fmla="*/ 61 w 143"/>
                    <a:gd name="T37" fmla="*/ 0 h 143"/>
                    <a:gd name="T38" fmla="*/ 82 w 143"/>
                    <a:gd name="T39" fmla="*/ 0 h 143"/>
                    <a:gd name="T40" fmla="*/ 82 w 143"/>
                    <a:gd name="T41" fmla="*/ 5 h 143"/>
                    <a:gd name="T42" fmla="*/ 87 w 143"/>
                    <a:gd name="T43" fmla="*/ 21 h 143"/>
                    <a:gd name="T44" fmla="*/ 100 w 143"/>
                    <a:gd name="T45" fmla="*/ 35 h 143"/>
                    <a:gd name="T46" fmla="*/ 119 w 143"/>
                    <a:gd name="T47" fmla="*/ 44 h 143"/>
                    <a:gd name="T48" fmla="*/ 135 w 143"/>
                    <a:gd name="T49" fmla="*/ 49 h 143"/>
                    <a:gd name="T50" fmla="*/ 123 w 143"/>
                    <a:gd name="T51" fmla="*/ 63 h 143"/>
                    <a:gd name="T52" fmla="*/ 110 w 143"/>
                    <a:gd name="T53" fmla="*/ 59 h 143"/>
                    <a:gd name="T54" fmla="*/ 92 w 143"/>
                    <a:gd name="T55" fmla="*/ 50 h 143"/>
                    <a:gd name="T56" fmla="*/ 79 w 143"/>
                    <a:gd name="T57" fmla="*/ 41 h 143"/>
                    <a:gd name="T58" fmla="*/ 72 w 143"/>
                    <a:gd name="T59" fmla="*/ 33 h 143"/>
                    <a:gd name="T60" fmla="*/ 64 w 143"/>
                    <a:gd name="T61" fmla="*/ 41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3" h="143">
                      <a:moveTo>
                        <a:pt x="81" y="92"/>
                      </a:moveTo>
                      <a:cubicBezTo>
                        <a:pt x="81" y="143"/>
                        <a:pt x="81" y="143"/>
                        <a:pt x="81" y="143"/>
                      </a:cubicBezTo>
                      <a:cubicBezTo>
                        <a:pt x="61" y="143"/>
                        <a:pt x="61" y="143"/>
                        <a:pt x="61" y="143"/>
                      </a:cubicBezTo>
                      <a:cubicBezTo>
                        <a:pt x="61" y="92"/>
                        <a:pt x="61" y="92"/>
                        <a:pt x="61" y="92"/>
                      </a:cubicBezTo>
                      <a:cubicBezTo>
                        <a:pt x="0" y="92"/>
                        <a:pt x="0" y="92"/>
                        <a:pt x="0" y="92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143" y="75"/>
                        <a:pt x="143" y="75"/>
                        <a:pt x="143" y="75"/>
                      </a:cubicBezTo>
                      <a:cubicBezTo>
                        <a:pt x="143" y="92"/>
                        <a:pt x="143" y="92"/>
                        <a:pt x="143" y="92"/>
                      </a:cubicBezTo>
                      <a:lnTo>
                        <a:pt x="81" y="92"/>
                      </a:lnTo>
                      <a:close/>
                      <a:moveTo>
                        <a:pt x="64" y="41"/>
                      </a:moveTo>
                      <a:cubicBezTo>
                        <a:pt x="61" y="44"/>
                        <a:pt x="57" y="47"/>
                        <a:pt x="51" y="50"/>
                      </a:cubicBezTo>
                      <a:cubicBezTo>
                        <a:pt x="46" y="54"/>
                        <a:pt x="40" y="57"/>
                        <a:pt x="34" y="59"/>
                      </a:cubicBezTo>
                      <a:cubicBezTo>
                        <a:pt x="28" y="61"/>
                        <a:pt x="23" y="62"/>
                        <a:pt x="20" y="63"/>
                      </a:cubicBezTo>
                      <a:cubicBezTo>
                        <a:pt x="9" y="49"/>
                        <a:pt x="9" y="49"/>
                        <a:pt x="9" y="49"/>
                      </a:cubicBezTo>
                      <a:cubicBezTo>
                        <a:pt x="12" y="48"/>
                        <a:pt x="18" y="47"/>
                        <a:pt x="24" y="44"/>
                      </a:cubicBezTo>
                      <a:cubicBezTo>
                        <a:pt x="31" y="42"/>
                        <a:pt x="38" y="39"/>
                        <a:pt x="43" y="35"/>
                      </a:cubicBezTo>
                      <a:cubicBezTo>
                        <a:pt x="50" y="31"/>
                        <a:pt x="54" y="26"/>
                        <a:pt x="57" y="21"/>
                      </a:cubicBezTo>
                      <a:cubicBezTo>
                        <a:pt x="60" y="15"/>
                        <a:pt x="61" y="10"/>
                        <a:pt x="61" y="5"/>
                      </a:cubicBezTo>
                      <a:cubicBezTo>
                        <a:pt x="61" y="0"/>
                        <a:pt x="61" y="0"/>
                        <a:pt x="61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5"/>
                        <a:pt x="82" y="5"/>
                        <a:pt x="82" y="5"/>
                      </a:cubicBezTo>
                      <a:cubicBezTo>
                        <a:pt x="82" y="10"/>
                        <a:pt x="84" y="15"/>
                        <a:pt x="87" y="21"/>
                      </a:cubicBezTo>
                      <a:cubicBezTo>
                        <a:pt x="89" y="26"/>
                        <a:pt x="94" y="31"/>
                        <a:pt x="100" y="35"/>
                      </a:cubicBezTo>
                      <a:cubicBezTo>
                        <a:pt x="106" y="39"/>
                        <a:pt x="112" y="42"/>
                        <a:pt x="119" y="44"/>
                      </a:cubicBezTo>
                      <a:cubicBezTo>
                        <a:pt x="126" y="47"/>
                        <a:pt x="131" y="48"/>
                        <a:pt x="135" y="49"/>
                      </a:cubicBezTo>
                      <a:cubicBezTo>
                        <a:pt x="123" y="63"/>
                        <a:pt x="123" y="63"/>
                        <a:pt x="123" y="63"/>
                      </a:cubicBezTo>
                      <a:cubicBezTo>
                        <a:pt x="120" y="62"/>
                        <a:pt x="116" y="61"/>
                        <a:pt x="110" y="59"/>
                      </a:cubicBezTo>
                      <a:cubicBezTo>
                        <a:pt x="104" y="57"/>
                        <a:pt x="98" y="54"/>
                        <a:pt x="92" y="50"/>
                      </a:cubicBezTo>
                      <a:cubicBezTo>
                        <a:pt x="87" y="47"/>
                        <a:pt x="83" y="44"/>
                        <a:pt x="79" y="41"/>
                      </a:cubicBezTo>
                      <a:cubicBezTo>
                        <a:pt x="75" y="38"/>
                        <a:pt x="73" y="35"/>
                        <a:pt x="72" y="33"/>
                      </a:cubicBezTo>
                      <a:cubicBezTo>
                        <a:pt x="70" y="35"/>
                        <a:pt x="68" y="38"/>
                        <a:pt x="64" y="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175" name="사각형: 둥근 모서리 174">
                <a:extLst>
                  <a:ext uri="{FF2B5EF4-FFF2-40B4-BE49-F238E27FC236}">
                    <a16:creationId xmlns:a16="http://schemas.microsoft.com/office/drawing/2014/main" id="{77A264F6-2D73-4B59-8C78-3375B8330B43}"/>
                  </a:ext>
                </a:extLst>
              </p:cNvPr>
              <p:cNvSpPr/>
              <p:nvPr/>
            </p:nvSpPr>
            <p:spPr>
              <a:xfrm>
                <a:off x="1669733" y="5485765"/>
                <a:ext cx="2141855" cy="54038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20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팀원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530E1D9-872D-4C89-BB9A-11B2072A6ACC}"/>
                </a:ext>
              </a:extLst>
            </p:cNvPr>
            <p:cNvSpPr txBox="1"/>
            <p:nvPr/>
          </p:nvSpPr>
          <p:spPr>
            <a:xfrm>
              <a:off x="1523268" y="8668007"/>
              <a:ext cx="313501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[</a:t>
              </a:r>
              <a:r>
                <a:rPr lang="ko-KR" altLang="en-US" sz="440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작품 소개</a:t>
              </a:r>
              <a:r>
                <a:rPr lang="en-US" altLang="ko-KR" sz="440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]</a:t>
              </a:r>
              <a:endParaRPr lang="ko-KR" altLang="en-US" sz="4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F04804F-FACD-4306-A6BF-9BF62213E8BA}"/>
                </a:ext>
              </a:extLst>
            </p:cNvPr>
            <p:cNvSpPr txBox="1"/>
            <p:nvPr/>
          </p:nvSpPr>
          <p:spPr>
            <a:xfrm>
              <a:off x="1732266" y="12018068"/>
              <a:ext cx="28745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r>
                <a:rPr lang="en-US" altLang="ko-KR" sz="3200" b="1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[</a:t>
              </a:r>
              <a:r>
                <a:rPr lang="ko-KR" altLang="en-US" sz="3200" b="1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작품의 특장점</a:t>
              </a:r>
              <a:r>
                <a:rPr lang="en-US" altLang="ko-KR" sz="3200" b="1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]</a:t>
              </a:r>
              <a:endParaRPr lang="ko-KR" altLang="en-US" sz="3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A90AA6D-9F5A-416C-B388-6941D16A9482}"/>
                </a:ext>
              </a:extLst>
            </p:cNvPr>
            <p:cNvSpPr txBox="1"/>
            <p:nvPr/>
          </p:nvSpPr>
          <p:spPr>
            <a:xfrm>
              <a:off x="1732269" y="16396053"/>
              <a:ext cx="53206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r>
                <a:rPr lang="en-US" altLang="ko-KR" sz="3200" b="1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[</a:t>
              </a:r>
              <a:r>
                <a:rPr lang="ko-KR" altLang="en-US" sz="3200" b="1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작품의 기대효과 및 활용분야</a:t>
              </a:r>
              <a:r>
                <a:rPr lang="en-US" altLang="ko-KR" sz="3200" b="1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]</a:t>
              </a:r>
              <a:endParaRPr lang="ko-KR" altLang="en-US" sz="3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C72755B-A9C0-46D2-A82E-26E73280B1AB}"/>
                </a:ext>
              </a:extLst>
            </p:cNvPr>
            <p:cNvSpPr txBox="1"/>
            <p:nvPr/>
          </p:nvSpPr>
          <p:spPr>
            <a:xfrm>
              <a:off x="1755715" y="9381839"/>
              <a:ext cx="11921691" cy="242630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marL="457200" indent="-457200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59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바쁜 현대인들을 위해 빠른 주문 서비스를 제공하고자 물류 관제 시스템 개발</a:t>
              </a:r>
              <a:endParaRPr lang="en-US" altLang="ko-KR" sz="259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200" indent="-457200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59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스마트 팩토리의 발전으로 대량의 물류 관리 및 효율적인 배송을 위해 필요성을 느낌</a:t>
              </a:r>
              <a:endParaRPr lang="en-US" altLang="ko-KR" sz="259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200" indent="-457200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59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소비 문화 및 식료품에 관한 온라인 주문</a:t>
              </a:r>
              <a:r>
                <a:rPr lang="en-US" altLang="ko-KR" sz="259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59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증가로 인해  효율적이고 빠른 배송을 제공</a:t>
              </a:r>
              <a:endParaRPr lang="en-US" altLang="ko-KR" sz="259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200" indent="-457200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59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배송 차량들을 실시간 모니터링으로 고객에게 신뢰성 제공 및 사고 방지</a:t>
              </a:r>
              <a:endParaRPr lang="en-US" altLang="ko-KR" sz="259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78C4DE-6884-4A07-AFC4-1DA71F1AB145}"/>
                </a:ext>
              </a:extLst>
            </p:cNvPr>
            <p:cNvSpPr txBox="1"/>
            <p:nvPr/>
          </p:nvSpPr>
          <p:spPr>
            <a:xfrm>
              <a:off x="1732269" y="17032141"/>
              <a:ext cx="11921691" cy="242630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marL="457200" indent="-457200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59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효율적인 배송 차량 운영으로 물류의 시작부터 끝까지 발생되는 비용인 물류비용   </a:t>
              </a:r>
              <a:r>
                <a:rPr lang="en-US" altLang="ko-KR" sz="259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(PD Cost)</a:t>
              </a:r>
              <a:r>
                <a:rPr lang="ko-KR" altLang="en-US" sz="259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를 절감</a:t>
              </a:r>
              <a:endParaRPr lang="en-US" altLang="ko-KR" sz="259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200" indent="-457200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59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배송 서비스 만족으로 인한 온라인 주문량 증가 및 쇼핑 문화 활성화</a:t>
              </a:r>
              <a:endParaRPr lang="en-US" altLang="ko-KR" sz="259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200" indent="-457200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59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다양한 분야의 온라인 쇼핑몰과 파트너쉽을 맺어 배송 서비스 제공 </a:t>
              </a:r>
              <a:endParaRPr lang="en-US" altLang="ko-KR" sz="259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6F39A91-5B67-4E3E-AA3F-867CC18989FE}"/>
                </a:ext>
              </a:extLst>
            </p:cNvPr>
            <p:cNvSpPr txBox="1"/>
            <p:nvPr/>
          </p:nvSpPr>
          <p:spPr>
            <a:xfrm>
              <a:off x="1732266" y="6125825"/>
              <a:ext cx="741173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최보근 </a:t>
              </a:r>
              <a:r>
                <a:rPr lang="en-US" altLang="ko-KR" sz="32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 </a:t>
              </a:r>
              <a:r>
                <a:rPr lang="ko-KR" altLang="en-US" sz="32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멀티캠퍼스</a:t>
              </a:r>
              <a:r>
                <a:rPr lang="en-US" altLang="ko-KR" sz="32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	</a:t>
              </a:r>
              <a:r>
                <a:rPr lang="ko-KR" altLang="en-US" sz="32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홍석기 </a:t>
              </a:r>
              <a:r>
                <a:rPr lang="en-US" altLang="ko-KR" sz="32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 </a:t>
              </a:r>
              <a:r>
                <a:rPr lang="ko-KR" altLang="en-US" sz="32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멀티캠퍼스</a:t>
              </a:r>
              <a:endParaRPr lang="en-US" altLang="ko-KR" sz="320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ko-KR" altLang="en-US" sz="32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전철민 </a:t>
              </a:r>
              <a:r>
                <a:rPr lang="en-US" altLang="ko-KR" sz="32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 </a:t>
              </a:r>
              <a:r>
                <a:rPr lang="ko-KR" altLang="en-US" sz="32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멀티캠퍼스</a:t>
              </a:r>
              <a:r>
                <a:rPr lang="en-US" altLang="ko-KR" sz="32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	</a:t>
              </a:r>
              <a:r>
                <a:rPr lang="ko-KR" altLang="en-US" sz="32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이혜빈 </a:t>
              </a:r>
              <a:r>
                <a:rPr lang="en-US" altLang="ko-KR" sz="32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 </a:t>
              </a:r>
              <a:r>
                <a:rPr lang="ko-KR" altLang="en-US" sz="32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멀티캠퍼스</a:t>
              </a:r>
              <a:endParaRPr lang="en-US" altLang="ko-KR" sz="320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ko-KR" altLang="en-US" sz="32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김서겸 </a:t>
              </a:r>
              <a:r>
                <a:rPr lang="en-US" altLang="ko-KR" sz="32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 </a:t>
              </a:r>
              <a:r>
                <a:rPr lang="ko-KR" altLang="en-US" sz="32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멀티캠퍼스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1A26BC2-CF84-42F9-BB30-D4B31C04DA88}"/>
                </a:ext>
              </a:extLst>
            </p:cNvPr>
            <p:cNvSpPr txBox="1"/>
            <p:nvPr/>
          </p:nvSpPr>
          <p:spPr>
            <a:xfrm>
              <a:off x="1755714" y="12575465"/>
              <a:ext cx="11921691" cy="36220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marL="457200" indent="-457200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59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GPS</a:t>
              </a:r>
              <a:r>
                <a:rPr lang="ko-KR" altLang="en-US" sz="259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모듈을 이용해 실시간 배송 차량 모니터링으로 배송 사고 방지</a:t>
              </a:r>
              <a:endParaRPr lang="en-US" altLang="ko-KR" sz="259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200" indent="-457200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59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적재함 카메라 설치로 고객에게 배송 신뢰성 제공</a:t>
              </a:r>
              <a:endParaRPr lang="en-US" altLang="ko-KR" sz="259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200" indent="-457200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59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배달 차량  적재함 내부의 상태 정보와  차량의 위치를 차량에서 관제 시스템으로 전송</a:t>
              </a:r>
              <a:r>
                <a:rPr lang="en-US" altLang="ko-KR" sz="259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(</a:t>
              </a:r>
              <a:r>
                <a:rPr lang="ko-KR" altLang="en-US" sz="259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적재함 내부 사진</a:t>
              </a:r>
              <a:r>
                <a:rPr lang="en-US" altLang="ko-KR" sz="259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259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온도</a:t>
              </a:r>
              <a:r>
                <a:rPr lang="en-US" altLang="ko-KR" sz="259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259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습도 등 센서 사용</a:t>
              </a:r>
              <a:r>
                <a:rPr lang="en-US" altLang="ko-KR" sz="259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  <a:p>
              <a:pPr marL="457200" indent="-457200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59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차량에서 받은 데이터를 저장 및 관리</a:t>
              </a:r>
              <a:endParaRPr lang="en-US" altLang="ko-KR" sz="259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200" indent="-457200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59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고객의 주문 현황 빅데이터에 저장  및 분석을 통한 고객에게 맞춤 서비스 제공</a:t>
              </a:r>
              <a:endParaRPr lang="en-US" altLang="ko-KR" sz="259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10C21275-406E-4C8F-A075-34A57E4D4D91}"/>
                    </a:ext>
                  </a:extLst>
                </p:cNvPr>
                <p:cNvSpPr/>
                <p:nvPr/>
              </p:nvSpPr>
              <p:spPr>
                <a:xfrm>
                  <a:off x="3562348" y="4142668"/>
                  <a:ext cx="6121740" cy="1015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6000" b="1" kern="100">
                      <a:solidFill>
                        <a:srgbClr val="000000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  <a:cs typeface="맑은 고딕" panose="020B0503020000020004" pitchFamily="50" charset="-127"/>
                    </a:rPr>
                    <a:t>Smart Delivery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ko-KR" altLang="ko-KR" sz="6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60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맑은 고딕" panose="020B0503020000020004" pitchFamily="50" charset="-127"/>
                            </a:rPr>
                            <m:t> </m:t>
                          </m:r>
                        </m:e>
                        <m:sup>
                          <m:r>
                            <a:rPr lang="en-US" altLang="ko-KR" sz="60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맑은 고딕" panose="020B0503020000020004" pitchFamily="50" charset="-127"/>
                            </a:rPr>
                            <m:t>+</m:t>
                          </m:r>
                        </m:sup>
                      </m:sSup>
                    </m:oMath>
                  </a14:m>
                  <a:endParaRPr lang="ko-KR" altLang="en-US" sz="600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mc:Choice>
          <mc:Fallback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10C21275-406E-4C8F-A075-34A57E4D4D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348" y="4142668"/>
                  <a:ext cx="6121740" cy="1015663"/>
                </a:xfrm>
                <a:prstGeom prst="rect">
                  <a:avLst/>
                </a:prstGeom>
                <a:blipFill>
                  <a:blip r:embed="rId3"/>
                  <a:stretch>
                    <a:fillRect l="-5970" t="-18072" b="-4096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6F9C812-A3E4-442A-A2DC-BAE1E37B5A49}"/>
                  </a:ext>
                </a:extLst>
              </p:cNvPr>
              <p:cNvSpPr txBox="1"/>
              <p:nvPr/>
            </p:nvSpPr>
            <p:spPr>
              <a:xfrm>
                <a:off x="971640" y="688739"/>
                <a:ext cx="13489838" cy="113877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IoT </a:t>
                </a:r>
                <a:r>
                  <a:rPr lang="ko-KR" altLang="en-US" sz="4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기술과 빅데이터를 활용한 </a:t>
                </a:r>
                <a:r>
                  <a:rPr lang="en-US" altLang="ko-KR" sz="4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Smart Delivery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4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ko-KR" altLang="en-US" sz="4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ko-KR" altLang="en-US" sz="4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서비스</a:t>
                </a:r>
                <a:endParaRPr lang="en-US" altLang="ko-KR" sz="280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  <a:p>
                <a:pPr algn="ctr"/>
                <a:r>
                  <a:rPr lang="en-US" altLang="ko-KR" sz="2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(Feat. CAN </a:t>
                </a:r>
                <a:r>
                  <a:rPr lang="ko-KR" altLang="en-US" sz="2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통신</a:t>
                </a:r>
                <a:r>
                  <a:rPr lang="en-US" altLang="ko-KR" sz="2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, HTTP &amp; TCP/IP </a:t>
                </a:r>
                <a:r>
                  <a:rPr lang="ko-KR" altLang="en-US" sz="2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통신</a:t>
                </a:r>
                <a:r>
                  <a:rPr lang="en-US" altLang="ko-KR" sz="2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, WEB/APP </a:t>
                </a:r>
                <a:r>
                  <a:rPr lang="ko-KR" altLang="en-US" sz="2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운영 서비스</a:t>
                </a:r>
                <a:r>
                  <a:rPr lang="en-US" altLang="ko-KR" sz="2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, Hadoop,</a:t>
                </a:r>
                <a:r>
                  <a:rPr lang="ko-KR" altLang="en-US" sz="2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en-US" altLang="ko-KR" sz="2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R,</a:t>
                </a:r>
                <a:r>
                  <a:rPr lang="ko-KR" altLang="en-US" sz="2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en-US" altLang="ko-KR" sz="2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Oracle,</a:t>
                </a:r>
                <a:r>
                  <a:rPr lang="ko-KR" altLang="en-US" sz="2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en-US" altLang="ko-KR" sz="2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Hive,</a:t>
                </a:r>
                <a:r>
                  <a:rPr lang="ko-KR" altLang="en-US" sz="2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en-US" altLang="ko-KR" sz="2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Linux)</a:t>
                </a:r>
                <a:r>
                  <a:rPr lang="ko-KR" altLang="en-US" sz="240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6F9C812-A3E4-442A-A2DC-BAE1E37B5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40" y="688739"/>
                <a:ext cx="13489838" cy="1138773"/>
              </a:xfrm>
              <a:prstGeom prst="rect">
                <a:avLst/>
              </a:prstGeom>
              <a:blipFill>
                <a:blip r:embed="rId4"/>
                <a:stretch>
                  <a:fillRect l="-542" t="-11230" r="-542" b="-11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43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</TotalTime>
  <Words>837</Words>
  <Application>Microsoft Office PowerPoint</Application>
  <PresentationFormat>사용자 지정</PresentationFormat>
  <Paragraphs>95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5" baseType="lpstr">
      <vt:lpstr>나눔스퀘어 Bold</vt:lpstr>
      <vt:lpstr>나눔스퀘어 ExtraBold</vt:lpstr>
      <vt:lpstr>나눔스퀘어라운드 Bold</vt:lpstr>
      <vt:lpstr>나눔스퀘어라운드 ExtraBold</vt:lpstr>
      <vt:lpstr>맑은 고딕</vt:lpstr>
      <vt:lpstr>Arial</vt:lpstr>
      <vt:lpstr>Calibri</vt:lpstr>
      <vt:lpstr>Calibri Light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전철민</cp:lastModifiedBy>
  <cp:revision>52</cp:revision>
  <dcterms:created xsi:type="dcterms:W3CDTF">2018-11-12T04:07:04Z</dcterms:created>
  <dcterms:modified xsi:type="dcterms:W3CDTF">2019-11-18T10:43:15Z</dcterms:modified>
</cp:coreProperties>
</file>