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57"/>
  </p:notesMasterIdLst>
  <p:handoutMasterIdLst>
    <p:handoutMasterId r:id="rId58"/>
  </p:handoutMasterIdLst>
  <p:sldIdLst>
    <p:sldId id="256" r:id="rId3"/>
    <p:sldId id="280" r:id="rId4"/>
    <p:sldId id="332" r:id="rId5"/>
    <p:sldId id="327" r:id="rId6"/>
    <p:sldId id="281" r:id="rId7"/>
    <p:sldId id="266" r:id="rId8"/>
    <p:sldId id="267" r:id="rId9"/>
    <p:sldId id="331" r:id="rId10"/>
    <p:sldId id="279" r:id="rId11"/>
    <p:sldId id="292" r:id="rId12"/>
    <p:sldId id="293" r:id="rId13"/>
    <p:sldId id="294" r:id="rId14"/>
    <p:sldId id="296" r:id="rId15"/>
    <p:sldId id="295" r:id="rId16"/>
    <p:sldId id="333" r:id="rId17"/>
    <p:sldId id="335" r:id="rId18"/>
    <p:sldId id="334" r:id="rId19"/>
    <p:sldId id="337" r:id="rId20"/>
    <p:sldId id="336" r:id="rId21"/>
    <p:sldId id="338" r:id="rId22"/>
    <p:sldId id="339" r:id="rId23"/>
    <p:sldId id="340" r:id="rId24"/>
    <p:sldId id="341" r:id="rId25"/>
    <p:sldId id="342" r:id="rId26"/>
    <p:sldId id="343" r:id="rId27"/>
    <p:sldId id="347" r:id="rId28"/>
    <p:sldId id="344" r:id="rId29"/>
    <p:sldId id="345" r:id="rId30"/>
    <p:sldId id="346" r:id="rId31"/>
    <p:sldId id="348" r:id="rId32"/>
    <p:sldId id="349" r:id="rId33"/>
    <p:sldId id="350" r:id="rId34"/>
    <p:sldId id="351" r:id="rId35"/>
    <p:sldId id="353" r:id="rId36"/>
    <p:sldId id="354" r:id="rId37"/>
    <p:sldId id="355" r:id="rId38"/>
    <p:sldId id="356" r:id="rId39"/>
    <p:sldId id="357" r:id="rId40"/>
    <p:sldId id="358" r:id="rId41"/>
    <p:sldId id="359" r:id="rId42"/>
    <p:sldId id="360" r:id="rId43"/>
    <p:sldId id="361" r:id="rId44"/>
    <p:sldId id="363" r:id="rId45"/>
    <p:sldId id="364" r:id="rId46"/>
    <p:sldId id="362" r:id="rId47"/>
    <p:sldId id="365" r:id="rId48"/>
    <p:sldId id="366" r:id="rId49"/>
    <p:sldId id="367" r:id="rId50"/>
    <p:sldId id="368" r:id="rId51"/>
    <p:sldId id="369" r:id="rId52"/>
    <p:sldId id="370" r:id="rId53"/>
    <p:sldId id="371" r:id="rId54"/>
    <p:sldId id="372" r:id="rId55"/>
    <p:sldId id="373"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3" autoAdjust="0"/>
    <p:restoredTop sz="92998" autoAdjust="0"/>
  </p:normalViewPr>
  <p:slideViewPr>
    <p:cSldViewPr>
      <p:cViewPr varScale="1">
        <p:scale>
          <a:sx n="69" d="100"/>
          <a:sy n="69" d="100"/>
        </p:scale>
        <p:origin x="78"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12/4/2014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12/4/2014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getbootstrap.co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twitter.github.com/bootstrap/javascript.html#tabs" TargetMode="External"/><Relationship Id="rId3" Type="http://schemas.openxmlformats.org/officeDocument/2006/relationships/hyperlink" Target="http://twitter.github.com/bootstrap/" TargetMode="External"/><Relationship Id="rId7" Type="http://schemas.openxmlformats.org/officeDocument/2006/relationships/hyperlink" Target="http://twitter.github.com/bootstrap/javascript.html#modals"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twitter.github.com/bootstrap/base-css.html#tables" TargetMode="External"/><Relationship Id="rId5" Type="http://schemas.openxmlformats.org/officeDocument/2006/relationships/hyperlink" Target="http://twitter.github.com/bootstrap/base-css.html#forms" TargetMode="External"/><Relationship Id="rId4" Type="http://schemas.openxmlformats.org/officeDocument/2006/relationships/hyperlink" Target="https://twitter.com/" TargetMode="External"/><Relationship Id="rId9" Type="http://schemas.openxmlformats.org/officeDocument/2006/relationships/hyperlink" Target="https://github.com/twitter/bootstrap/wiki/Browser-Compatibility"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b="1" kern="1200" dirty="0" smtClean="0">
                <a:solidFill>
                  <a:schemeClr val="tx1"/>
                </a:solidFill>
                <a:effectLst/>
                <a:latin typeface="+mn-lt"/>
                <a:ea typeface="+mn-ea"/>
                <a:cs typeface="+mn-cs"/>
              </a:rPr>
              <a:t>開發技巧實戰</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 </a:t>
            </a:r>
            <a:r>
              <a:rPr lang="en-US" sz="1200" kern="1200" dirty="0" err="1" smtClean="0">
                <a:solidFill>
                  <a:schemeClr val="tx1"/>
                </a:solidFill>
                <a:effectLst/>
                <a:latin typeface="+mn-lt"/>
                <a:ea typeface="+mn-ea"/>
                <a:cs typeface="+mn-cs"/>
              </a:rPr>
              <a:t>AngularJS</a:t>
            </a:r>
            <a:r>
              <a:rPr lang="ja-JP" altLang="en-US" sz="1200" kern="1200" dirty="0" smtClean="0">
                <a:solidFill>
                  <a:schemeClr val="tx1"/>
                </a:solidFill>
                <a:effectLst/>
                <a:latin typeface="+mn-lt"/>
                <a:ea typeface="+mn-ea"/>
                <a:cs typeface="+mn-cs"/>
              </a:rPr>
              <a:t>入門篇 </a:t>
            </a:r>
            <a:endParaRPr lang="en-US" altLang="ja-JP"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2. </a:t>
            </a:r>
            <a:r>
              <a:rPr lang="en-US" sz="1200" kern="1200" dirty="0" err="1" smtClean="0">
                <a:solidFill>
                  <a:schemeClr val="tx1"/>
                </a:solidFill>
                <a:effectLst/>
                <a:latin typeface="+mn-lt"/>
                <a:ea typeface="+mn-ea"/>
                <a:cs typeface="+mn-cs"/>
              </a:rPr>
              <a:t>AngularJS</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HighChart</a:t>
            </a:r>
            <a:r>
              <a:rPr lang="ja-JP" altLang="en-US" sz="1200" kern="1200" dirty="0" smtClean="0">
                <a:solidFill>
                  <a:schemeClr val="tx1"/>
                </a:solidFill>
                <a:effectLst/>
                <a:latin typeface="+mn-lt"/>
                <a:ea typeface="+mn-ea"/>
                <a:cs typeface="+mn-cs"/>
              </a:rPr>
              <a:t>：完美網頁圖表整合篇</a:t>
            </a:r>
            <a:endParaRPr lang="en-US" altLang="ja-JP"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3. </a:t>
            </a:r>
            <a:r>
              <a:rPr lang="en-US" sz="1200" kern="1200" dirty="0" err="1" smtClean="0">
                <a:solidFill>
                  <a:schemeClr val="tx1"/>
                </a:solidFill>
                <a:effectLst/>
                <a:latin typeface="+mn-lt"/>
                <a:ea typeface="+mn-ea"/>
                <a:cs typeface="+mn-cs"/>
              </a:rPr>
              <a:t>AngularJS</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Asp.Net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WebApi</a:t>
            </a:r>
            <a:r>
              <a:rPr lang="en-US" sz="1200" kern="1200" dirty="0" smtClean="0">
                <a:solidFill>
                  <a:schemeClr val="tx1"/>
                </a:solidFill>
                <a:effectLst/>
                <a:latin typeface="+mn-lt"/>
                <a:ea typeface="+mn-ea"/>
                <a:cs typeface="+mn-cs"/>
              </a:rPr>
              <a:t> 2</a:t>
            </a:r>
            <a:r>
              <a:rPr lang="ja-JP" altLang="en-US" sz="1200" kern="1200" dirty="0" smtClean="0">
                <a:solidFill>
                  <a:schemeClr val="tx1"/>
                </a:solidFill>
                <a:effectLst/>
                <a:latin typeface="+mn-lt"/>
                <a:ea typeface="+mn-ea"/>
                <a:cs typeface="+mn-cs"/>
              </a:rPr>
              <a:t>：前後端整合篇</a:t>
            </a:r>
            <a:endParaRPr lang="en-US" altLang="ja-JP"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4.</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AngularJS</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Asp.Net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WebApi</a:t>
            </a:r>
            <a:r>
              <a:rPr lang="en-US" sz="1200" kern="1200" dirty="0" smtClean="0">
                <a:solidFill>
                  <a:schemeClr val="tx1"/>
                </a:solidFill>
                <a:effectLst/>
                <a:latin typeface="+mn-lt"/>
                <a:ea typeface="+mn-ea"/>
                <a:cs typeface="+mn-cs"/>
              </a:rPr>
              <a:t> 2+Entity Framework 6 (ORM)</a:t>
            </a:r>
            <a:r>
              <a:rPr lang="ja-JP" altLang="en-US" sz="1200" kern="1200" dirty="0" smtClean="0">
                <a:solidFill>
                  <a:schemeClr val="tx1"/>
                </a:solidFill>
                <a:effectLst/>
                <a:latin typeface="+mn-lt"/>
                <a:ea typeface="+mn-ea"/>
                <a:cs typeface="+mn-cs"/>
              </a:rPr>
              <a:t>：前後端整合篇</a:t>
            </a:r>
            <a:endParaRPr lang="en-US" altLang="ja-JP"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5. </a:t>
            </a:r>
            <a:r>
              <a:rPr lang="en-US" sz="1200" kern="1200" dirty="0" err="1" smtClean="0">
                <a:solidFill>
                  <a:schemeClr val="tx1"/>
                </a:solidFill>
                <a:effectLst/>
                <a:latin typeface="+mn-lt"/>
                <a:ea typeface="+mn-ea"/>
                <a:cs typeface="+mn-cs"/>
              </a:rPr>
              <a:t>AngularJS</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Asp.Net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WebApi</a:t>
            </a:r>
            <a:r>
              <a:rPr lang="en-US" sz="1200" kern="1200" dirty="0" smtClean="0">
                <a:solidFill>
                  <a:schemeClr val="tx1"/>
                </a:solidFill>
                <a:effectLst/>
                <a:latin typeface="+mn-lt"/>
                <a:ea typeface="+mn-ea"/>
                <a:cs typeface="+mn-cs"/>
              </a:rPr>
              <a:t> 2+Entity Framework 6 (ORM) + </a:t>
            </a:r>
            <a:r>
              <a:rPr lang="en-US" sz="1200" kern="1200" dirty="0" err="1" smtClean="0">
                <a:solidFill>
                  <a:schemeClr val="tx1"/>
                </a:solidFill>
                <a:effectLst/>
                <a:latin typeface="+mn-lt"/>
                <a:ea typeface="+mn-ea"/>
                <a:cs typeface="+mn-cs"/>
              </a:rPr>
              <a:t>Redis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Nosql</a:t>
            </a:r>
            <a:r>
              <a:rPr lang="en-US" sz="1200" kern="1200" dirty="0" smtClean="0">
                <a:solidFill>
                  <a:schemeClr val="tx1"/>
                </a:solidFill>
                <a:effectLst/>
                <a:latin typeface="+mn-lt"/>
                <a:ea typeface="+mn-ea"/>
                <a:cs typeface="+mn-cs"/>
              </a:rPr>
              <a:t>)</a:t>
            </a:r>
            <a:r>
              <a:rPr lang="ja-JP" altLang="en-US" sz="1200" kern="1200" dirty="0" smtClean="0">
                <a:solidFill>
                  <a:schemeClr val="tx1"/>
                </a:solidFill>
                <a:effectLst/>
                <a:latin typeface="+mn-lt"/>
                <a:ea typeface="+mn-ea"/>
                <a:cs typeface="+mn-cs"/>
              </a:rPr>
              <a:t>：前後端整合篇</a:t>
            </a:r>
            <a:endParaRPr lang="en-US" altLang="ja-JP"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6. </a:t>
            </a:r>
            <a:r>
              <a:rPr lang="en-US" sz="1200" kern="1200" dirty="0" err="1" smtClean="0">
                <a:solidFill>
                  <a:schemeClr val="tx1"/>
                </a:solidFill>
                <a:effectLst/>
                <a:latin typeface="+mn-lt"/>
                <a:ea typeface="+mn-ea"/>
                <a:cs typeface="+mn-cs"/>
              </a:rPr>
              <a:t>AngularJS</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Asp.Net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WebApi</a:t>
            </a:r>
            <a:r>
              <a:rPr lang="en-US" sz="1200" kern="1200" dirty="0" smtClean="0">
                <a:solidFill>
                  <a:schemeClr val="tx1"/>
                </a:solidFill>
                <a:effectLst/>
                <a:latin typeface="+mn-lt"/>
                <a:ea typeface="+mn-ea"/>
                <a:cs typeface="+mn-cs"/>
              </a:rPr>
              <a:t> 2+Entity Framework 6 (ORM) + </a:t>
            </a:r>
            <a:r>
              <a:rPr lang="en-US" sz="1200" kern="1200" dirty="0" err="1" smtClean="0">
                <a:solidFill>
                  <a:schemeClr val="tx1"/>
                </a:solidFill>
                <a:effectLst/>
                <a:latin typeface="+mn-lt"/>
                <a:ea typeface="+mn-ea"/>
                <a:cs typeface="+mn-cs"/>
              </a:rPr>
              <a:t>Redis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Nosql</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Elasticsearch</a:t>
            </a:r>
            <a:r>
              <a:rPr lang="en-US" sz="1200" kern="1200" dirty="0" smtClean="0">
                <a:solidFill>
                  <a:schemeClr val="tx1"/>
                </a:solidFill>
                <a:effectLst/>
                <a:latin typeface="+mn-lt"/>
                <a:ea typeface="+mn-ea"/>
                <a:cs typeface="+mn-cs"/>
              </a:rPr>
              <a:t> (</a:t>
            </a:r>
            <a:r>
              <a:rPr lang="ja-JP" altLang="en-US" sz="1200" kern="1200" dirty="0" smtClean="0">
                <a:solidFill>
                  <a:schemeClr val="tx1"/>
                </a:solidFill>
                <a:effectLst/>
                <a:latin typeface="+mn-lt"/>
                <a:ea typeface="+mn-ea"/>
                <a:cs typeface="+mn-cs"/>
              </a:rPr>
              <a:t>全文檢索</a:t>
            </a:r>
            <a:r>
              <a:rPr lang="en-US" sz="1200" kern="1200" dirty="0" smtClean="0">
                <a:solidFill>
                  <a:schemeClr val="tx1"/>
                </a:solidFill>
                <a:effectLst/>
                <a:latin typeface="+mn-lt"/>
                <a:ea typeface="+mn-ea"/>
                <a:cs typeface="+mn-cs"/>
              </a:rPr>
              <a:t>)</a:t>
            </a:r>
            <a:r>
              <a:rPr lang="ja-JP" altLang="en-US" sz="1200" kern="1200" dirty="0" smtClean="0">
                <a:solidFill>
                  <a:schemeClr val="tx1"/>
                </a:solidFill>
                <a:effectLst/>
                <a:latin typeface="+mn-lt"/>
                <a:ea typeface="+mn-ea"/>
                <a:cs typeface="+mn-cs"/>
              </a:rPr>
              <a:t>：前後端整合篇</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a:t>
            </a:fld>
            <a:endParaRPr lang="en-US"/>
          </a:p>
        </p:txBody>
      </p:sp>
    </p:spTree>
    <p:extLst>
      <p:ext uri="{BB962C8B-B14F-4D97-AF65-F5344CB8AC3E}">
        <p14:creationId xmlns:p14="http://schemas.microsoft.com/office/powerpoint/2010/main" val="588829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11</a:t>
            </a:fld>
            <a:endParaRPr lang="en-US"/>
          </a:p>
        </p:txBody>
      </p:sp>
    </p:spTree>
    <p:extLst>
      <p:ext uri="{BB962C8B-B14F-4D97-AF65-F5344CB8AC3E}">
        <p14:creationId xmlns:p14="http://schemas.microsoft.com/office/powerpoint/2010/main" val="841653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There’s our HTML file. We will use </a:t>
            </a:r>
            <a:r>
              <a:rPr lang="en-US" sz="1200" b="0" i="0" u="none" strike="noStrike" kern="1200" dirty="0" smtClean="0">
                <a:solidFill>
                  <a:schemeClr val="tx1"/>
                </a:solidFill>
                <a:effectLst/>
                <a:latin typeface="+mn-lt"/>
                <a:ea typeface="+mn-ea"/>
                <a:cs typeface="+mn-cs"/>
                <a:hlinkClick r:id="rId3"/>
              </a:rPr>
              <a:t>Bootstrap</a:t>
            </a:r>
            <a:r>
              <a:rPr lang="en-US" sz="1200" b="0" i="0" kern="1200" dirty="0" smtClean="0">
                <a:solidFill>
                  <a:schemeClr val="tx1"/>
                </a:solidFill>
                <a:effectLst/>
                <a:latin typeface="+mn-lt"/>
                <a:ea typeface="+mn-ea"/>
                <a:cs typeface="+mn-cs"/>
              </a:rPr>
              <a:t> to help with our styling. Notice that we also load up </a:t>
            </a:r>
            <a:r>
              <a:rPr lang="en-US" dirty="0" err="1" smtClean="0"/>
              <a:t>ui</a:t>
            </a:r>
            <a:r>
              <a:rPr lang="en-US" dirty="0" smtClean="0"/>
              <a:t>-router</a:t>
            </a:r>
            <a:r>
              <a:rPr lang="en-US" sz="1200" b="0" i="0" kern="1200" dirty="0" smtClean="0">
                <a:solidFill>
                  <a:schemeClr val="tx1"/>
                </a:solidFill>
                <a:effectLst/>
                <a:latin typeface="+mn-lt"/>
                <a:ea typeface="+mn-ea"/>
                <a:cs typeface="+mn-cs"/>
              </a:rPr>
              <a:t> in addition to loading Angular. UI Router is separate from the Angular core, just like </a:t>
            </a:r>
            <a:r>
              <a:rPr lang="en-US" sz="1200" b="0" i="0" kern="1200" dirty="0" err="1" smtClean="0">
                <a:solidFill>
                  <a:schemeClr val="tx1"/>
                </a:solidFill>
                <a:effectLst/>
                <a:latin typeface="+mn-lt"/>
                <a:ea typeface="+mn-ea"/>
                <a:cs typeface="+mn-cs"/>
              </a:rPr>
              <a:t>ngRoute</a:t>
            </a:r>
            <a:r>
              <a:rPr lang="en-US" sz="1200" b="0" i="0" kern="1200" dirty="0" smtClean="0">
                <a:solidFill>
                  <a:schemeClr val="tx1"/>
                </a:solidFill>
                <a:effectLst/>
                <a:latin typeface="+mn-lt"/>
                <a:ea typeface="+mn-ea"/>
                <a:cs typeface="+mn-cs"/>
              </a:rPr>
              <a:t> is separate.</a:t>
            </a:r>
          </a:p>
          <a:p>
            <a:r>
              <a:rPr lang="en-US" sz="1200" b="0" i="0" kern="1200" dirty="0" smtClean="0">
                <a:solidFill>
                  <a:schemeClr val="tx1"/>
                </a:solidFill>
                <a:effectLst/>
                <a:latin typeface="+mn-lt"/>
                <a:ea typeface="+mn-ea"/>
                <a:cs typeface="+mn-cs"/>
              </a:rPr>
              <a:t>When creating a link with UI-Router, you will </a:t>
            </a:r>
            <a:r>
              <a:rPr lang="en-US" sz="1200" b="0" i="0" kern="1200" dirty="0" err="1" smtClean="0">
                <a:solidFill>
                  <a:schemeClr val="tx1"/>
                </a:solidFill>
                <a:effectLst/>
                <a:latin typeface="+mn-lt"/>
                <a:ea typeface="+mn-ea"/>
                <a:cs typeface="+mn-cs"/>
              </a:rPr>
              <a:t>useui-sref</a:t>
            </a:r>
            <a:r>
              <a:rPr lang="en-US" sz="1200" b="0" i="0" kern="1200" dirty="0" smtClean="0">
                <a:solidFill>
                  <a:schemeClr val="tx1"/>
                </a:solidFill>
                <a:effectLst/>
                <a:latin typeface="+mn-lt"/>
                <a:ea typeface="+mn-ea"/>
                <a:cs typeface="+mn-cs"/>
              </a:rPr>
              <a:t>. The </a:t>
            </a:r>
            <a:r>
              <a:rPr lang="en-US" sz="1200" b="0" i="0" kern="1200" dirty="0" err="1" smtClean="0">
                <a:solidFill>
                  <a:schemeClr val="tx1"/>
                </a:solidFill>
                <a:effectLst/>
                <a:latin typeface="+mn-lt"/>
                <a:ea typeface="+mn-ea"/>
                <a:cs typeface="+mn-cs"/>
              </a:rPr>
              <a:t>href</a:t>
            </a:r>
            <a:r>
              <a:rPr lang="en-US" sz="1200" b="0" i="0" kern="1200" dirty="0" smtClean="0">
                <a:solidFill>
                  <a:schemeClr val="tx1"/>
                </a:solidFill>
                <a:effectLst/>
                <a:latin typeface="+mn-lt"/>
                <a:ea typeface="+mn-ea"/>
                <a:cs typeface="+mn-cs"/>
              </a:rPr>
              <a:t> will be generated from this and you want this to point to a certain </a:t>
            </a:r>
            <a:r>
              <a:rPr lang="en-US" sz="1200" b="1" i="0" kern="1200" dirty="0" smtClean="0">
                <a:solidFill>
                  <a:schemeClr val="tx1"/>
                </a:solidFill>
                <a:effectLst/>
                <a:latin typeface="+mn-lt"/>
                <a:ea typeface="+mn-ea"/>
                <a:cs typeface="+mn-cs"/>
              </a:rPr>
              <a:t>state</a:t>
            </a:r>
            <a:r>
              <a:rPr lang="en-US" sz="1200" b="0" i="0" kern="1200" dirty="0" smtClean="0">
                <a:solidFill>
                  <a:schemeClr val="tx1"/>
                </a:solidFill>
                <a:effectLst/>
                <a:latin typeface="+mn-lt"/>
                <a:ea typeface="+mn-ea"/>
                <a:cs typeface="+mn-cs"/>
              </a:rPr>
              <a:t> of your application. These are created in your app.js.</a:t>
            </a:r>
          </a:p>
          <a:p>
            <a:r>
              <a:rPr lang="en-US" sz="1200" b="0" i="0" kern="1200" dirty="0" smtClean="0">
                <a:solidFill>
                  <a:schemeClr val="tx1"/>
                </a:solidFill>
                <a:effectLst/>
                <a:latin typeface="+mn-lt"/>
                <a:ea typeface="+mn-ea"/>
                <a:cs typeface="+mn-cs"/>
              </a:rPr>
              <a:t>We also use &lt;div </a:t>
            </a:r>
            <a:r>
              <a:rPr lang="en-US" sz="1200" b="0" i="0" kern="1200" dirty="0" err="1" smtClean="0">
                <a:solidFill>
                  <a:schemeClr val="tx1"/>
                </a:solidFill>
                <a:effectLst/>
                <a:latin typeface="+mn-lt"/>
                <a:ea typeface="+mn-ea"/>
                <a:cs typeface="+mn-cs"/>
              </a:rPr>
              <a:t>ui</a:t>
            </a:r>
            <a:r>
              <a:rPr lang="en-US" sz="1200" b="0" i="0" kern="1200" dirty="0" smtClean="0">
                <a:solidFill>
                  <a:schemeClr val="tx1"/>
                </a:solidFill>
                <a:effectLst/>
                <a:latin typeface="+mn-lt"/>
                <a:ea typeface="+mn-ea"/>
                <a:cs typeface="+mn-cs"/>
              </a:rPr>
              <a:t>-view&gt;&lt;/div&gt; instead of </a:t>
            </a:r>
            <a:r>
              <a:rPr lang="en-US" sz="1200" b="0" i="0" kern="1200" dirty="0" err="1" smtClean="0">
                <a:solidFill>
                  <a:schemeClr val="tx1"/>
                </a:solidFill>
                <a:effectLst/>
                <a:latin typeface="+mn-lt"/>
                <a:ea typeface="+mn-ea"/>
                <a:cs typeface="+mn-cs"/>
              </a:rPr>
              <a:t>ngRoute’s</a:t>
            </a:r>
            <a:r>
              <a:rPr lang="en-US" sz="1200" b="0" i="0" kern="1200" dirty="0" smtClean="0">
                <a:solidFill>
                  <a:schemeClr val="tx1"/>
                </a:solidFill>
                <a:effectLst/>
                <a:latin typeface="+mn-lt"/>
                <a:ea typeface="+mn-ea"/>
                <a:cs typeface="+mn-cs"/>
              </a:rPr>
              <a:t> &lt;div </a:t>
            </a:r>
            <a:r>
              <a:rPr lang="en-US" sz="1200" b="0" i="0" kern="1200" dirty="0" err="1" smtClean="0">
                <a:solidFill>
                  <a:schemeClr val="tx1"/>
                </a:solidFill>
                <a:effectLst/>
                <a:latin typeface="+mn-lt"/>
                <a:ea typeface="+mn-ea"/>
                <a:cs typeface="+mn-cs"/>
              </a:rPr>
              <a:t>ng</a:t>
            </a:r>
            <a:r>
              <a:rPr lang="en-US" sz="1200" b="0" i="0" kern="1200" dirty="0" smtClean="0">
                <a:solidFill>
                  <a:schemeClr val="tx1"/>
                </a:solidFill>
                <a:effectLst/>
                <a:latin typeface="+mn-lt"/>
                <a:ea typeface="+mn-ea"/>
                <a:cs typeface="+mn-cs"/>
              </a:rPr>
              <a:t>-view&gt;&lt;/div&gt;.</a:t>
            </a:r>
          </a:p>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12</a:t>
            </a:fld>
            <a:endParaRPr lang="en-US"/>
          </a:p>
        </p:txBody>
      </p:sp>
    </p:spTree>
    <p:extLst>
      <p:ext uri="{BB962C8B-B14F-4D97-AF65-F5344CB8AC3E}">
        <p14:creationId xmlns:p14="http://schemas.microsoft.com/office/powerpoint/2010/main" val="80312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13</a:t>
            </a:fld>
            <a:endParaRPr lang="en-US"/>
          </a:p>
        </p:txBody>
      </p:sp>
    </p:spTree>
    <p:extLst>
      <p:ext uri="{BB962C8B-B14F-4D97-AF65-F5344CB8AC3E}">
        <p14:creationId xmlns:p14="http://schemas.microsoft.com/office/powerpoint/2010/main" val="1042833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14</a:t>
            </a:fld>
            <a:endParaRPr lang="en-US"/>
          </a:p>
        </p:txBody>
      </p:sp>
    </p:spTree>
    <p:extLst>
      <p:ext uri="{BB962C8B-B14F-4D97-AF65-F5344CB8AC3E}">
        <p14:creationId xmlns:p14="http://schemas.microsoft.com/office/powerpoint/2010/main" val="1172722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15</a:t>
            </a:fld>
            <a:endParaRPr lang="en-US"/>
          </a:p>
        </p:txBody>
      </p:sp>
    </p:spTree>
    <p:extLst>
      <p:ext uri="{BB962C8B-B14F-4D97-AF65-F5344CB8AC3E}">
        <p14:creationId xmlns:p14="http://schemas.microsoft.com/office/powerpoint/2010/main" val="1127519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16</a:t>
            </a:fld>
            <a:endParaRPr lang="en-US"/>
          </a:p>
        </p:txBody>
      </p:sp>
    </p:spTree>
    <p:extLst>
      <p:ext uri="{BB962C8B-B14F-4D97-AF65-F5344CB8AC3E}">
        <p14:creationId xmlns:p14="http://schemas.microsoft.com/office/powerpoint/2010/main" val="734850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Having multiple views in application can be very powerful. Maybe we have a sidebar on our site that has things like Popular Posts, Recent Posts, Users, or whatever. These can all be separated out and injected into our template. Each will have its own controller and template file so our app stays clean.</a:t>
            </a:r>
          </a:p>
          <a:p>
            <a:r>
              <a:rPr lang="en-US" sz="1200" b="0" i="0" kern="1200" dirty="0" smtClean="0">
                <a:solidFill>
                  <a:schemeClr val="tx1"/>
                </a:solidFill>
                <a:effectLst/>
                <a:latin typeface="+mn-lt"/>
                <a:ea typeface="+mn-ea"/>
                <a:cs typeface="+mn-cs"/>
              </a:rPr>
              <a:t>For our </a:t>
            </a:r>
            <a:r>
              <a:rPr lang="en-US" sz="1200" b="1" i="0" kern="1200" dirty="0" smtClean="0">
                <a:solidFill>
                  <a:schemeClr val="tx1"/>
                </a:solidFill>
                <a:effectLst/>
                <a:latin typeface="+mn-lt"/>
                <a:ea typeface="+mn-ea"/>
                <a:cs typeface="+mn-cs"/>
              </a:rPr>
              <a:t>About</a:t>
            </a:r>
            <a:r>
              <a:rPr lang="en-US" sz="1200" b="0" i="0" kern="1200" dirty="0" smtClean="0">
                <a:solidFill>
                  <a:schemeClr val="tx1"/>
                </a:solidFill>
                <a:effectLst/>
                <a:latin typeface="+mn-lt"/>
                <a:ea typeface="+mn-ea"/>
                <a:cs typeface="+mn-cs"/>
              </a:rPr>
              <a:t> page, let’s make two columns and have each have its own data.</a:t>
            </a:r>
          </a:p>
          <a:p>
            <a:r>
              <a:rPr lang="en-US" sz="1200" b="0" i="0" kern="1200" dirty="0" smtClean="0">
                <a:solidFill>
                  <a:schemeClr val="tx1"/>
                </a:solidFill>
                <a:effectLst/>
                <a:latin typeface="+mn-lt"/>
                <a:ea typeface="+mn-ea"/>
                <a:cs typeface="+mn-cs"/>
              </a:rPr>
              <a:t>There we have multiple views. One is named </a:t>
            </a:r>
            <a:r>
              <a:rPr lang="en-US" dirty="0" err="1" smtClean="0"/>
              <a:t>columnOne</a:t>
            </a:r>
            <a:r>
              <a:rPr lang="en-US" sz="1200" b="0" i="0" kern="1200" dirty="0" smtClean="0">
                <a:solidFill>
                  <a:schemeClr val="tx1"/>
                </a:solidFill>
                <a:effectLst/>
                <a:latin typeface="+mn-lt"/>
                <a:ea typeface="+mn-ea"/>
                <a:cs typeface="+mn-cs"/>
              </a:rPr>
              <a:t> and the other is </a:t>
            </a:r>
            <a:r>
              <a:rPr lang="en-US" dirty="0" err="1" smtClean="0"/>
              <a:t>columnTwo</a:t>
            </a:r>
            <a:r>
              <a:rPr lang="en-US" sz="1200" b="0" i="0" kern="1200" dirty="0" smtClean="0">
                <a:solidFill>
                  <a:schemeClr val="tx1"/>
                </a:solidFill>
                <a:effectLst/>
                <a:latin typeface="+mn-lt"/>
                <a:ea typeface="+mn-ea"/>
                <a:cs typeface="+mn-cs"/>
              </a:rPr>
              <a:t>.</a:t>
            </a:r>
            <a:endParaRPr lang="en-US" b="1" dirty="0"/>
          </a:p>
        </p:txBody>
      </p:sp>
      <p:sp>
        <p:nvSpPr>
          <p:cNvPr id="4" name="Slide Number Placeholder 3"/>
          <p:cNvSpPr>
            <a:spLocks noGrp="1"/>
          </p:cNvSpPr>
          <p:nvPr>
            <p:ph type="sldNum" sz="quarter" idx="10"/>
          </p:nvPr>
        </p:nvSpPr>
        <p:spPr/>
        <p:txBody>
          <a:bodyPr/>
          <a:lstStyle/>
          <a:p>
            <a:fld id="{5EE2CF44-2B13-41B4-A334-1CDF534EEBBF}" type="slidenum">
              <a:rPr lang="en-US" smtClean="0"/>
              <a:t>17</a:t>
            </a:fld>
            <a:endParaRPr lang="en-US"/>
          </a:p>
        </p:txBody>
      </p:sp>
    </p:spTree>
    <p:extLst>
      <p:ext uri="{BB962C8B-B14F-4D97-AF65-F5344CB8AC3E}">
        <p14:creationId xmlns:p14="http://schemas.microsoft.com/office/powerpoint/2010/main" val="12764888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5EE2CF44-2B13-41B4-A334-1CDF534EEBBF}" type="slidenum">
              <a:rPr lang="en-US" smtClean="0"/>
              <a:t>18</a:t>
            </a:fld>
            <a:endParaRPr lang="en-US"/>
          </a:p>
        </p:txBody>
      </p:sp>
    </p:spTree>
    <p:extLst>
      <p:ext uri="{BB962C8B-B14F-4D97-AF65-F5344CB8AC3E}">
        <p14:creationId xmlns:p14="http://schemas.microsoft.com/office/powerpoint/2010/main" val="35837604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5EE2CF44-2B13-41B4-A334-1CDF534EEBBF}" type="slidenum">
              <a:rPr lang="en-US" smtClean="0"/>
              <a:t>19</a:t>
            </a:fld>
            <a:endParaRPr lang="en-US"/>
          </a:p>
        </p:txBody>
      </p:sp>
    </p:spTree>
    <p:extLst>
      <p:ext uri="{BB962C8B-B14F-4D97-AF65-F5344CB8AC3E}">
        <p14:creationId xmlns:p14="http://schemas.microsoft.com/office/powerpoint/2010/main" val="29113068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20</a:t>
            </a:fld>
            <a:endParaRPr lang="en-US"/>
          </a:p>
        </p:txBody>
      </p:sp>
    </p:spTree>
    <p:extLst>
      <p:ext uri="{BB962C8B-B14F-4D97-AF65-F5344CB8AC3E}">
        <p14:creationId xmlns:p14="http://schemas.microsoft.com/office/powerpoint/2010/main" val="2822103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2</a:t>
            </a:fld>
            <a:endParaRPr lang="en-US"/>
          </a:p>
        </p:txBody>
      </p:sp>
    </p:spTree>
    <p:extLst>
      <p:ext uri="{BB962C8B-B14F-4D97-AF65-F5344CB8AC3E}">
        <p14:creationId xmlns:p14="http://schemas.microsoft.com/office/powerpoint/2010/main" val="7447046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Hightchart</a:t>
            </a:r>
            <a:r>
              <a:rPr lang="zh-TW" altLang="en-US" sz="1200" b="1" i="0" kern="1200" dirty="0" smtClean="0">
                <a:solidFill>
                  <a:schemeClr val="tx1"/>
                </a:solidFill>
                <a:effectLst/>
                <a:latin typeface="+mn-lt"/>
                <a:ea typeface="+mn-ea"/>
                <a:cs typeface="+mn-cs"/>
              </a:rPr>
              <a:t>是位處於北歐挪威的一家小公司</a:t>
            </a:r>
            <a:r>
              <a:rPr lang="en-US" sz="1200" b="1" i="0" kern="1200" dirty="0" err="1" smtClean="0">
                <a:solidFill>
                  <a:schemeClr val="tx1"/>
                </a:solidFill>
                <a:effectLst/>
                <a:latin typeface="+mn-lt"/>
                <a:ea typeface="+mn-ea"/>
                <a:cs typeface="+mn-cs"/>
              </a:rPr>
              <a:t>Highsoft</a:t>
            </a:r>
            <a:r>
              <a:rPr lang="en-US" sz="1200" b="1" i="0" kern="1200" dirty="0" smtClean="0">
                <a:solidFill>
                  <a:schemeClr val="tx1"/>
                </a:solidFill>
                <a:effectLst/>
                <a:latin typeface="+mn-lt"/>
                <a:ea typeface="+mn-ea"/>
                <a:cs typeface="+mn-cs"/>
              </a:rPr>
              <a:t> AS</a:t>
            </a:r>
            <a:r>
              <a:rPr lang="zh-TW" altLang="en-US" sz="1200" b="1" i="0" kern="1200" dirty="0" smtClean="0">
                <a:solidFill>
                  <a:schemeClr val="tx1"/>
                </a:solidFill>
                <a:effectLst/>
                <a:latin typeface="+mn-lt"/>
                <a:ea typeface="+mn-ea"/>
                <a:cs typeface="+mn-cs"/>
              </a:rPr>
              <a:t>所開發</a:t>
            </a:r>
            <a:r>
              <a:rPr lang="en-US" sz="1200" b="0" i="0" kern="1200" dirty="0" smtClean="0">
                <a:solidFill>
                  <a:schemeClr val="tx1"/>
                </a:solidFill>
                <a:effectLst/>
                <a:latin typeface="+mn-lt"/>
                <a:ea typeface="+mn-ea"/>
                <a:cs typeface="+mn-cs"/>
              </a:rPr>
              <a:t>. </a:t>
            </a:r>
          </a:p>
          <a:p>
            <a:r>
              <a:rPr lang="zh-TW" altLang="en-US" sz="1200" b="0" i="0" kern="1200" dirty="0" smtClean="0">
                <a:solidFill>
                  <a:schemeClr val="tx1"/>
                </a:solidFill>
                <a:effectLst/>
                <a:latin typeface="+mn-lt"/>
                <a:ea typeface="+mn-ea"/>
                <a:cs typeface="+mn-cs"/>
              </a:rPr>
              <a:t>在</a:t>
            </a:r>
            <a:r>
              <a:rPr lang="en-US" sz="1200" b="0" i="0" kern="1200" dirty="0" smtClean="0">
                <a:solidFill>
                  <a:schemeClr val="tx1"/>
                </a:solidFill>
                <a:effectLst/>
                <a:latin typeface="+mn-lt"/>
                <a:ea typeface="+mn-ea"/>
                <a:cs typeface="+mn-cs"/>
              </a:rPr>
              <a:t>2014</a:t>
            </a:r>
            <a:r>
              <a:rPr lang="zh-TW" altLang="en-US" sz="1200" b="0" i="0" kern="1200" dirty="0" smtClean="0">
                <a:solidFill>
                  <a:schemeClr val="tx1"/>
                </a:solidFill>
                <a:effectLst/>
                <a:latin typeface="+mn-lt"/>
                <a:ea typeface="+mn-ea"/>
                <a:cs typeface="+mn-cs"/>
              </a:rPr>
              <a:t>年</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這家公司只有</a:t>
            </a:r>
            <a:r>
              <a:rPr lang="en-US" sz="1200" b="0" i="0" kern="1200" dirty="0" smtClean="0">
                <a:solidFill>
                  <a:schemeClr val="tx1"/>
                </a:solidFill>
                <a:effectLst/>
                <a:latin typeface="+mn-lt"/>
                <a:ea typeface="+mn-ea"/>
                <a:cs typeface="+mn-cs"/>
              </a:rPr>
              <a:t>14</a:t>
            </a:r>
            <a:r>
              <a:rPr lang="zh-TW" altLang="en-US" sz="1200" b="0" i="0" kern="1200" dirty="0" smtClean="0">
                <a:solidFill>
                  <a:schemeClr val="tx1"/>
                </a:solidFill>
                <a:effectLst/>
                <a:latin typeface="+mn-lt"/>
                <a:ea typeface="+mn-ea"/>
                <a:cs typeface="+mn-cs"/>
              </a:rPr>
              <a:t>名員工</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其中</a:t>
            </a:r>
            <a:r>
              <a:rPr lang="en-US" sz="1200" b="0" i="0" kern="1200" dirty="0" smtClean="0">
                <a:solidFill>
                  <a:schemeClr val="tx1"/>
                </a:solidFill>
                <a:effectLst/>
                <a:latin typeface="+mn-lt"/>
                <a:ea typeface="+mn-ea"/>
                <a:cs typeface="+mn-cs"/>
              </a:rPr>
              <a:t>8</a:t>
            </a:r>
            <a:r>
              <a:rPr lang="zh-TW" altLang="en-US" sz="1200" b="0" i="0" kern="1200" dirty="0" smtClean="0">
                <a:solidFill>
                  <a:schemeClr val="tx1"/>
                </a:solidFill>
                <a:effectLst/>
                <a:latin typeface="+mn-lt"/>
                <a:ea typeface="+mn-ea"/>
                <a:cs typeface="+mn-cs"/>
              </a:rPr>
              <a:t>位是工程師</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zh-TW" altLang="en-US" dirty="0" smtClean="0"/>
              <a:t>下載</a:t>
            </a:r>
            <a:r>
              <a:rPr lang="en-US" altLang="zh-TW" dirty="0" err="1" smtClean="0"/>
              <a:t>Hightcharts</a:t>
            </a:r>
            <a:r>
              <a:rPr lang="en-US" altLang="zh-TW" dirty="0" smtClean="0"/>
              <a:t>, </a:t>
            </a:r>
            <a:r>
              <a:rPr lang="zh-TW" altLang="en-US" dirty="0" smtClean="0"/>
              <a:t>再把它的的</a:t>
            </a:r>
            <a:r>
              <a:rPr lang="en-US" altLang="zh-TW" dirty="0" err="1" smtClean="0"/>
              <a:t>javascripts</a:t>
            </a:r>
            <a:r>
              <a:rPr lang="zh-TW" altLang="en-US" dirty="0" smtClean="0"/>
              <a:t>全部都</a:t>
            </a:r>
            <a:r>
              <a:rPr lang="en-US" altLang="zh-TW" dirty="0" smtClean="0"/>
              <a:t>include</a:t>
            </a:r>
            <a:r>
              <a:rPr lang="zh-TW" altLang="en-US" dirty="0" smtClean="0"/>
              <a:t>到專案中</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22</a:t>
            </a:fld>
            <a:endParaRPr lang="en-US"/>
          </a:p>
        </p:txBody>
      </p:sp>
    </p:spTree>
    <p:extLst>
      <p:ext uri="{BB962C8B-B14F-4D97-AF65-F5344CB8AC3E}">
        <p14:creationId xmlns:p14="http://schemas.microsoft.com/office/powerpoint/2010/main" val="7266399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highcharts-ng</a:t>
            </a:r>
            <a:endParaRPr lang="en-US" sz="1200" b="1"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AngularJS</a:t>
            </a:r>
            <a:r>
              <a:rPr lang="en-US" sz="1200" b="0" i="0" kern="1200" dirty="0" smtClean="0">
                <a:solidFill>
                  <a:schemeClr val="tx1"/>
                </a:solidFill>
                <a:effectLst/>
                <a:latin typeface="+mn-lt"/>
                <a:ea typeface="+mn-ea"/>
                <a:cs typeface="+mn-cs"/>
              </a:rPr>
              <a:t> directive for </a:t>
            </a:r>
            <a:r>
              <a:rPr lang="en-US" sz="1200" b="0" i="0" kern="1200" dirty="0" err="1" smtClean="0">
                <a:solidFill>
                  <a:schemeClr val="tx1"/>
                </a:solidFill>
                <a:effectLst/>
                <a:latin typeface="+mn-lt"/>
                <a:ea typeface="+mn-ea"/>
                <a:cs typeface="+mn-cs"/>
              </a:rPr>
              <a:t>Highcharts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simple </a:t>
            </a:r>
            <a:r>
              <a:rPr lang="en-US" sz="1200" b="0" i="0" kern="1200" dirty="0" err="1" smtClean="0">
                <a:solidFill>
                  <a:schemeClr val="tx1"/>
                </a:solidFill>
                <a:effectLst/>
                <a:latin typeface="+mn-lt"/>
                <a:ea typeface="+mn-ea"/>
                <a:cs typeface="+mn-cs"/>
              </a:rPr>
              <a:t>Angularjs</a:t>
            </a:r>
            <a:r>
              <a:rPr lang="en-US" sz="1200" b="0" i="0" kern="1200" dirty="0" smtClean="0">
                <a:solidFill>
                  <a:schemeClr val="tx1"/>
                </a:solidFill>
                <a:effectLst/>
                <a:latin typeface="+mn-lt"/>
                <a:ea typeface="+mn-ea"/>
                <a:cs typeface="+mn-cs"/>
              </a:rPr>
              <a:t> directive for </a:t>
            </a:r>
            <a:r>
              <a:rPr lang="en-US" sz="1200" b="0" i="0" kern="1200" dirty="0" err="1" smtClean="0">
                <a:solidFill>
                  <a:schemeClr val="tx1"/>
                </a:solidFill>
                <a:effectLst/>
                <a:latin typeface="+mn-lt"/>
                <a:ea typeface="+mn-ea"/>
                <a:cs typeface="+mn-cs"/>
              </a:rPr>
              <a:t>Highcharts</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Current Version (0.0.7)</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EE2CF44-2B13-41B4-A334-1CDF534EEBBF}" type="slidenum">
              <a:rPr lang="en-US" smtClean="0"/>
              <a:t>23</a:t>
            </a:fld>
            <a:endParaRPr lang="en-US"/>
          </a:p>
        </p:txBody>
      </p:sp>
    </p:spTree>
    <p:extLst>
      <p:ext uri="{BB962C8B-B14F-4D97-AF65-F5344CB8AC3E}">
        <p14:creationId xmlns:p14="http://schemas.microsoft.com/office/powerpoint/2010/main" val="865243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24</a:t>
            </a:fld>
            <a:endParaRPr lang="en-US"/>
          </a:p>
        </p:txBody>
      </p:sp>
    </p:spTree>
    <p:extLst>
      <p:ext uri="{BB962C8B-B14F-4D97-AF65-F5344CB8AC3E}">
        <p14:creationId xmlns:p14="http://schemas.microsoft.com/office/powerpoint/2010/main" val="83118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25</a:t>
            </a:fld>
            <a:endParaRPr lang="en-US"/>
          </a:p>
        </p:txBody>
      </p:sp>
    </p:spTree>
    <p:extLst>
      <p:ext uri="{BB962C8B-B14F-4D97-AF65-F5344CB8AC3E}">
        <p14:creationId xmlns:p14="http://schemas.microsoft.com/office/powerpoint/2010/main" val="34173049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26</a:t>
            </a:fld>
            <a:endParaRPr lang="en-US"/>
          </a:p>
        </p:txBody>
      </p:sp>
    </p:spTree>
    <p:extLst>
      <p:ext uri="{BB962C8B-B14F-4D97-AF65-F5344CB8AC3E}">
        <p14:creationId xmlns:p14="http://schemas.microsoft.com/office/powerpoint/2010/main" val="39262163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cap="all" dirty="0" smtClean="0">
                <a:solidFill>
                  <a:schemeClr val="tx1"/>
                </a:solidFill>
                <a:effectLst/>
                <a:latin typeface="+mn-lt"/>
                <a:ea typeface="+mn-ea"/>
                <a:cs typeface="+mn-cs"/>
              </a:rPr>
              <a:t>TITLE</a:t>
            </a:r>
          </a:p>
          <a:p>
            <a:r>
              <a:rPr lang="en-US" sz="1200" b="0" i="0" kern="1200" dirty="0" smtClean="0">
                <a:solidFill>
                  <a:schemeClr val="tx1"/>
                </a:solidFill>
                <a:effectLst/>
                <a:latin typeface="+mn-lt"/>
                <a:ea typeface="+mn-ea"/>
                <a:cs typeface="+mn-cs"/>
              </a:rPr>
              <a:t>Is the text that will be presented at the top of a chart.</a:t>
            </a:r>
          </a:p>
          <a:p>
            <a:endParaRPr lang="en-US" sz="1200" b="0" i="0" kern="1200" dirty="0" smtClean="0">
              <a:solidFill>
                <a:schemeClr val="tx1"/>
              </a:solidFill>
              <a:effectLst/>
              <a:latin typeface="+mn-lt"/>
              <a:ea typeface="+mn-ea"/>
              <a:cs typeface="+mn-cs"/>
            </a:endParaRPr>
          </a:p>
          <a:p>
            <a:r>
              <a:rPr lang="en-US" sz="1200" b="1" i="0" kern="1200" cap="all" dirty="0" smtClean="0">
                <a:solidFill>
                  <a:schemeClr val="tx1"/>
                </a:solidFill>
                <a:effectLst/>
                <a:latin typeface="+mn-lt"/>
                <a:ea typeface="+mn-ea"/>
                <a:cs typeface="+mn-cs"/>
              </a:rPr>
              <a:t>SERIES</a:t>
            </a:r>
          </a:p>
          <a:p>
            <a:r>
              <a:rPr lang="en-US" sz="1200" b="0" i="0" kern="1200" dirty="0" smtClean="0">
                <a:solidFill>
                  <a:schemeClr val="tx1"/>
                </a:solidFill>
                <a:effectLst/>
                <a:latin typeface="+mn-lt"/>
                <a:ea typeface="+mn-ea"/>
                <a:cs typeface="+mn-cs"/>
              </a:rPr>
              <a:t>Is one or more series of data presented on a chart.</a:t>
            </a:r>
          </a:p>
          <a:p>
            <a:endParaRPr lang="en-US" sz="1200" b="0" i="0" kern="1200" dirty="0" smtClean="0">
              <a:solidFill>
                <a:schemeClr val="tx1"/>
              </a:solidFill>
              <a:effectLst/>
              <a:latin typeface="+mn-lt"/>
              <a:ea typeface="+mn-ea"/>
              <a:cs typeface="+mn-cs"/>
            </a:endParaRPr>
          </a:p>
          <a:p>
            <a:r>
              <a:rPr lang="en-US" sz="1200" b="1" i="0" kern="1200" cap="all" dirty="0" smtClean="0">
                <a:solidFill>
                  <a:schemeClr val="tx1"/>
                </a:solidFill>
                <a:effectLst/>
                <a:latin typeface="+mn-lt"/>
                <a:ea typeface="+mn-ea"/>
                <a:cs typeface="+mn-cs"/>
              </a:rPr>
              <a:t>TOOLTIP</a:t>
            </a:r>
          </a:p>
          <a:p>
            <a:r>
              <a:rPr lang="en-US" sz="1200" b="0" i="0" kern="1200" dirty="0" smtClean="0">
                <a:solidFill>
                  <a:schemeClr val="tx1"/>
                </a:solidFill>
                <a:effectLst/>
                <a:latin typeface="+mn-lt"/>
                <a:ea typeface="+mn-ea"/>
                <a:cs typeface="+mn-cs"/>
              </a:rPr>
              <a:t>When hovering over a series or a point on the chart you can get a tooltip that describes the values on that particular part of the chart.</a:t>
            </a:r>
          </a:p>
          <a:p>
            <a:endParaRPr lang="en-US" sz="1200" b="0" i="0" kern="1200" dirty="0" smtClean="0">
              <a:solidFill>
                <a:schemeClr val="tx1"/>
              </a:solidFill>
              <a:effectLst/>
              <a:latin typeface="+mn-lt"/>
              <a:ea typeface="+mn-ea"/>
              <a:cs typeface="+mn-cs"/>
            </a:endParaRPr>
          </a:p>
          <a:p>
            <a:r>
              <a:rPr lang="en-US" sz="1200" b="1" i="0" kern="1200" cap="all" dirty="0" smtClean="0">
                <a:solidFill>
                  <a:schemeClr val="tx1"/>
                </a:solidFill>
                <a:effectLst/>
                <a:latin typeface="+mn-lt"/>
                <a:ea typeface="+mn-ea"/>
                <a:cs typeface="+mn-cs"/>
              </a:rPr>
              <a:t>LEGEND</a:t>
            </a:r>
          </a:p>
          <a:p>
            <a:r>
              <a:rPr lang="en-US" sz="1200" b="0" i="0" kern="1200" dirty="0" smtClean="0">
                <a:solidFill>
                  <a:schemeClr val="tx1"/>
                </a:solidFill>
                <a:effectLst/>
                <a:latin typeface="+mn-lt"/>
                <a:ea typeface="+mn-ea"/>
                <a:cs typeface="+mn-cs"/>
              </a:rPr>
              <a:t>The legend show the data series in the graph and allows for enabling and disabling one or more series.</a:t>
            </a:r>
          </a:p>
          <a:p>
            <a:endParaRPr lang="en-US" sz="1200" b="0" i="0" kern="1200" dirty="0" smtClean="0">
              <a:solidFill>
                <a:schemeClr val="tx1"/>
              </a:solidFill>
              <a:effectLst/>
              <a:latin typeface="+mn-lt"/>
              <a:ea typeface="+mn-ea"/>
              <a:cs typeface="+mn-cs"/>
            </a:endParaRPr>
          </a:p>
          <a:p>
            <a:r>
              <a:rPr lang="en-US" sz="1200" b="1" i="0" kern="1200" cap="all" dirty="0" smtClean="0">
                <a:solidFill>
                  <a:schemeClr val="tx1"/>
                </a:solidFill>
                <a:effectLst/>
                <a:latin typeface="+mn-lt"/>
                <a:ea typeface="+mn-ea"/>
                <a:cs typeface="+mn-cs"/>
              </a:rPr>
              <a:t>AXES</a:t>
            </a:r>
          </a:p>
          <a:p>
            <a:r>
              <a:rPr lang="en-US" sz="1200" b="0" i="0" kern="1200" dirty="0" smtClean="0">
                <a:solidFill>
                  <a:schemeClr val="tx1"/>
                </a:solidFill>
                <a:effectLst/>
                <a:latin typeface="+mn-lt"/>
                <a:ea typeface="+mn-ea"/>
                <a:cs typeface="+mn-cs"/>
              </a:rPr>
              <a:t>The x and y-axis of the chart, can also use multiple axes for different </a:t>
            </a:r>
            <a:r>
              <a:rPr lang="en-US" sz="1200" b="0" i="0" kern="1200" dirty="0" err="1" smtClean="0">
                <a:solidFill>
                  <a:schemeClr val="tx1"/>
                </a:solidFill>
                <a:effectLst/>
                <a:latin typeface="+mn-lt"/>
                <a:ea typeface="+mn-ea"/>
                <a:cs typeface="+mn-cs"/>
              </a:rPr>
              <a:t>dataseries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Most chart types, like the typical </a:t>
            </a:r>
            <a:r>
              <a:rPr lang="en-US" sz="1200" b="0" i="0" kern="1200" dirty="0" err="1" smtClean="0">
                <a:solidFill>
                  <a:schemeClr val="tx1"/>
                </a:solidFill>
                <a:effectLst/>
                <a:latin typeface="+mn-lt"/>
                <a:ea typeface="+mn-ea"/>
                <a:cs typeface="+mn-cs"/>
              </a:rPr>
              <a:t>cartesian</a:t>
            </a:r>
            <a:r>
              <a:rPr lang="en-US" sz="1200" b="0" i="0" kern="1200" dirty="0" smtClean="0">
                <a:solidFill>
                  <a:schemeClr val="tx1"/>
                </a:solidFill>
                <a:effectLst/>
                <a:latin typeface="+mn-lt"/>
                <a:ea typeface="+mn-ea"/>
                <a:cs typeface="+mn-cs"/>
              </a:rPr>
              <a:t> types line and column, have axes. </a:t>
            </a:r>
          </a:p>
          <a:p>
            <a:r>
              <a:rPr lang="en-US" sz="1200" b="0" i="0" kern="1200" dirty="0" smtClean="0">
                <a:solidFill>
                  <a:schemeClr val="tx1"/>
                </a:solidFill>
                <a:effectLst/>
                <a:latin typeface="+mn-lt"/>
                <a:ea typeface="+mn-ea"/>
                <a:cs typeface="+mn-cs"/>
              </a:rPr>
              <a:t>Polar charts have an X axis that spans around the perimeter of the chart, and even gauges have a single value axis. </a:t>
            </a:r>
          </a:p>
          <a:p>
            <a:r>
              <a:rPr lang="en-US" sz="1200" b="0" i="0" kern="1200" dirty="0" smtClean="0">
                <a:solidFill>
                  <a:schemeClr val="tx1"/>
                </a:solidFill>
                <a:effectLst/>
                <a:latin typeface="+mn-lt"/>
                <a:ea typeface="+mn-ea"/>
                <a:cs typeface="+mn-cs"/>
              </a:rPr>
              <a:t>Pie charts don't have axes.</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28</a:t>
            </a:fld>
            <a:endParaRPr lang="en-US"/>
          </a:p>
        </p:txBody>
      </p:sp>
    </p:spTree>
    <p:extLst>
      <p:ext uri="{BB962C8B-B14F-4D97-AF65-F5344CB8AC3E}">
        <p14:creationId xmlns:p14="http://schemas.microsoft.com/office/powerpoint/2010/main" val="14139001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axes.</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29</a:t>
            </a:fld>
            <a:endParaRPr lang="en-US"/>
          </a:p>
        </p:txBody>
      </p:sp>
    </p:spTree>
    <p:extLst>
      <p:ext uri="{BB962C8B-B14F-4D97-AF65-F5344CB8AC3E}">
        <p14:creationId xmlns:p14="http://schemas.microsoft.com/office/powerpoint/2010/main" val="19102552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smtClean="0"/>
              <a:t>在</a:t>
            </a:r>
            <a:r>
              <a:rPr lang="en-US" altLang="zh-TW" dirty="0" smtClean="0"/>
              <a:t>index.html, </a:t>
            </a:r>
            <a:r>
              <a:rPr lang="zh-TW" altLang="en-US" dirty="0" smtClean="0"/>
              <a:t>我們利用</a:t>
            </a:r>
            <a:r>
              <a:rPr lang="en-US" altLang="zh-TW" dirty="0" smtClean="0"/>
              <a:t>bootstrap</a:t>
            </a:r>
            <a:r>
              <a:rPr lang="zh-TW" altLang="en-US" dirty="0" smtClean="0"/>
              <a:t>的</a:t>
            </a:r>
            <a:r>
              <a:rPr lang="en-US" altLang="zh-TW" dirty="0" smtClean="0"/>
              <a:t>Navigation bar</a:t>
            </a:r>
            <a:r>
              <a:rPr lang="zh-TW" altLang="en-US" dirty="0" smtClean="0"/>
              <a:t>來做頁面導引</a:t>
            </a:r>
            <a:r>
              <a:rPr lang="en-US" altLang="zh-TW" dirty="0" smtClean="0"/>
              <a:t>(routing)</a:t>
            </a:r>
            <a:r>
              <a:rPr lang="zh-TW" altLang="en-US" dirty="0" smtClean="0"/>
              <a:t>。</a:t>
            </a:r>
            <a:endParaRPr lang="en-US" altLang="zh-TW" dirty="0" smtClean="0"/>
          </a:p>
          <a:p>
            <a:r>
              <a:rPr lang="zh-TW" altLang="en-US" dirty="0" smtClean="0"/>
              <a:t>當</a:t>
            </a:r>
            <a:r>
              <a:rPr lang="en-US" altLang="zh-TW" dirty="0" smtClean="0"/>
              <a:t>click</a:t>
            </a:r>
            <a:r>
              <a:rPr lang="zh-TW" altLang="en-US" dirty="0" smtClean="0"/>
              <a:t>到</a:t>
            </a:r>
            <a:r>
              <a:rPr lang="en-US" altLang="zh-TW" dirty="0" smtClean="0"/>
              <a:t>”01 Basic”</a:t>
            </a:r>
            <a:r>
              <a:rPr lang="zh-TW" altLang="en-US" dirty="0" smtClean="0"/>
              <a:t>的連結的時候</a:t>
            </a:r>
            <a:r>
              <a:rPr lang="en-US" altLang="zh-TW" dirty="0" smtClean="0"/>
              <a:t>, </a:t>
            </a:r>
            <a:r>
              <a:rPr lang="en-US" altLang="zh-TW" dirty="0" err="1" smtClean="0"/>
              <a:t>AngularJS</a:t>
            </a:r>
            <a:r>
              <a:rPr lang="zh-TW" altLang="en-US" dirty="0" smtClean="0"/>
              <a:t>的</a:t>
            </a:r>
            <a:r>
              <a:rPr lang="en-US" altLang="zh-TW" dirty="0" err="1" smtClean="0"/>
              <a:t>ui</a:t>
            </a:r>
            <a:r>
              <a:rPr lang="en-US" altLang="zh-TW" dirty="0" smtClean="0"/>
              <a:t>-router</a:t>
            </a:r>
            <a:r>
              <a:rPr lang="zh-TW" altLang="en-US" dirty="0" smtClean="0"/>
              <a:t>模組會動態引入對應的</a:t>
            </a:r>
            <a:r>
              <a:rPr lang="en-US" altLang="zh-TW" dirty="0" smtClean="0"/>
              <a:t>Template</a:t>
            </a:r>
            <a:r>
              <a:rPr lang="zh-TW" altLang="en-US" dirty="0" smtClean="0"/>
              <a:t>頁面與</a:t>
            </a:r>
            <a:r>
              <a:rPr lang="en-US" altLang="zh-TW" dirty="0" smtClean="0"/>
              <a:t>controller</a:t>
            </a:r>
            <a:r>
              <a:rPr lang="zh-TW" altLang="en-US" dirty="0" smtClean="0"/>
              <a:t>。</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30</a:t>
            </a:fld>
            <a:endParaRPr lang="en-US"/>
          </a:p>
        </p:txBody>
      </p:sp>
    </p:spTree>
    <p:extLst>
      <p:ext uri="{BB962C8B-B14F-4D97-AF65-F5344CB8AC3E}">
        <p14:creationId xmlns:p14="http://schemas.microsoft.com/office/powerpoint/2010/main" val="42919849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smtClean="0"/>
              <a:t>在</a:t>
            </a:r>
            <a:r>
              <a:rPr lang="en-US" dirty="0" smtClean="0"/>
              <a:t>01_basicchart-a-main.html</a:t>
            </a:r>
            <a:r>
              <a:rPr lang="zh-TW" altLang="en-US" dirty="0" smtClean="0"/>
              <a:t>的</a:t>
            </a:r>
            <a:r>
              <a:rPr lang="en-US" altLang="zh-TW" dirty="0" smtClean="0"/>
              <a:t>template</a:t>
            </a:r>
            <a:r>
              <a:rPr lang="zh-TW" altLang="en-US" dirty="0" smtClean="0"/>
              <a:t>中</a:t>
            </a:r>
            <a:r>
              <a:rPr lang="en-US" altLang="zh-TW" dirty="0" smtClean="0"/>
              <a:t>, </a:t>
            </a:r>
            <a:r>
              <a:rPr lang="zh-TW" altLang="en-US" dirty="0" smtClean="0"/>
              <a:t>我們在同一個頁面建立四列</a:t>
            </a:r>
            <a:r>
              <a:rPr lang="en-US" altLang="zh-TW" dirty="0" smtClean="0"/>
              <a:t>(row), </a:t>
            </a:r>
            <a:r>
              <a:rPr lang="zh-TW" altLang="en-US" dirty="0" smtClean="0"/>
              <a:t>每列</a:t>
            </a:r>
            <a:r>
              <a:rPr lang="en-US" altLang="zh-TW" dirty="0" smtClean="0"/>
              <a:t>(column)</a:t>
            </a:r>
            <a:r>
              <a:rPr lang="zh-TW" altLang="en-US" dirty="0" smtClean="0"/>
              <a:t>包含兩個圖的</a:t>
            </a:r>
            <a:r>
              <a:rPr lang="en-US" altLang="zh-TW" dirty="0" smtClean="0"/>
              <a:t>layout</a:t>
            </a:r>
            <a:r>
              <a:rPr lang="zh-TW" altLang="en-US" dirty="0" smtClean="0"/>
              <a:t>。</a:t>
            </a:r>
            <a:endParaRPr lang="en-US" altLang="zh-TW" dirty="0" smtClean="0"/>
          </a:p>
          <a:p>
            <a:r>
              <a:rPr lang="zh-TW" altLang="en-US" dirty="0" smtClean="0"/>
              <a:t>特別注意</a:t>
            </a:r>
            <a:r>
              <a:rPr lang="en-US" altLang="zh-TW" dirty="0" err="1" smtClean="0"/>
              <a:t>ui</a:t>
            </a:r>
            <a:r>
              <a:rPr lang="en-US" altLang="zh-TW" dirty="0" smtClean="0"/>
              <a:t>-view=“01_basicLine”</a:t>
            </a:r>
            <a:r>
              <a:rPr lang="zh-TW" altLang="en-US" dirty="0" smtClean="0"/>
              <a:t>的這個指示</a:t>
            </a:r>
            <a:r>
              <a:rPr lang="en-US" altLang="zh-TW" dirty="0" smtClean="0"/>
              <a:t>, </a:t>
            </a:r>
            <a:r>
              <a:rPr lang="zh-TW" altLang="en-US" dirty="0" smtClean="0"/>
              <a:t>它會告訴</a:t>
            </a:r>
            <a:r>
              <a:rPr lang="en-US" altLang="zh-TW" dirty="0" err="1" smtClean="0"/>
              <a:t>AngularJS</a:t>
            </a:r>
            <a:r>
              <a:rPr lang="zh-TW" altLang="en-US" dirty="0" smtClean="0"/>
              <a:t>的</a:t>
            </a:r>
            <a:r>
              <a:rPr lang="en-US" altLang="zh-TW" dirty="0" err="1" smtClean="0"/>
              <a:t>ui</a:t>
            </a:r>
            <a:r>
              <a:rPr lang="en-US" altLang="zh-TW" dirty="0" smtClean="0"/>
              <a:t>-router</a:t>
            </a:r>
            <a:r>
              <a:rPr lang="zh-TW" altLang="en-US" dirty="0" smtClean="0"/>
              <a:t>要引入那一個</a:t>
            </a:r>
            <a:r>
              <a:rPr lang="en-US" altLang="zh-TW" dirty="0" smtClean="0"/>
              <a:t>child template</a:t>
            </a:r>
            <a:r>
              <a:rPr lang="zh-TW" altLang="en-US" dirty="0" smtClean="0"/>
              <a:t>與</a:t>
            </a:r>
            <a:r>
              <a:rPr lang="en-US" altLang="zh-TW" dirty="0" smtClean="0"/>
              <a:t>controller</a:t>
            </a:r>
            <a:r>
              <a:rPr lang="zh-TW" altLang="en-US" dirty="0" smtClean="0"/>
              <a:t>。</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31</a:t>
            </a:fld>
            <a:endParaRPr lang="en-US"/>
          </a:p>
        </p:txBody>
      </p:sp>
    </p:spTree>
    <p:extLst>
      <p:ext uri="{BB962C8B-B14F-4D97-AF65-F5344CB8AC3E}">
        <p14:creationId xmlns:p14="http://schemas.microsoft.com/office/powerpoint/2010/main" val="15767792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smtClean="0"/>
              <a:t>在</a:t>
            </a:r>
            <a:r>
              <a:rPr lang="en-US" dirty="0" smtClean="0"/>
              <a:t>01_basicchart-a-main.html</a:t>
            </a:r>
            <a:r>
              <a:rPr lang="zh-TW" altLang="en-US" dirty="0" smtClean="0"/>
              <a:t>的</a:t>
            </a:r>
            <a:r>
              <a:rPr lang="en-US" altLang="zh-TW" dirty="0" smtClean="0"/>
              <a:t>template</a:t>
            </a:r>
            <a:r>
              <a:rPr lang="zh-TW" altLang="en-US" dirty="0" smtClean="0"/>
              <a:t>中</a:t>
            </a:r>
            <a:r>
              <a:rPr lang="en-US" altLang="zh-TW" dirty="0" smtClean="0"/>
              <a:t>, </a:t>
            </a:r>
            <a:r>
              <a:rPr lang="zh-TW" altLang="en-US" dirty="0" smtClean="0"/>
              <a:t>我們在同一個頁面建立四列</a:t>
            </a:r>
            <a:r>
              <a:rPr lang="en-US" altLang="zh-TW" dirty="0" smtClean="0"/>
              <a:t>(row), </a:t>
            </a:r>
            <a:r>
              <a:rPr lang="zh-TW" altLang="en-US" dirty="0" smtClean="0"/>
              <a:t>每列</a:t>
            </a:r>
            <a:r>
              <a:rPr lang="en-US" altLang="zh-TW" dirty="0" smtClean="0"/>
              <a:t>(column)</a:t>
            </a:r>
            <a:r>
              <a:rPr lang="zh-TW" altLang="en-US" dirty="0" smtClean="0"/>
              <a:t>包含兩個圖的</a:t>
            </a:r>
            <a:r>
              <a:rPr lang="en-US" altLang="zh-TW" dirty="0" smtClean="0"/>
              <a:t>layout</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32</a:t>
            </a:fld>
            <a:endParaRPr lang="en-US"/>
          </a:p>
        </p:txBody>
      </p:sp>
    </p:spTree>
    <p:extLst>
      <p:ext uri="{BB962C8B-B14F-4D97-AF65-F5344CB8AC3E}">
        <p14:creationId xmlns:p14="http://schemas.microsoft.com/office/powerpoint/2010/main" val="1019934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smtClean="0"/>
              <a:t>本章節的內容會延續前一個</a:t>
            </a:r>
            <a:r>
              <a:rPr lang="en-US" altLang="zh-TW" dirty="0" smtClean="0"/>
              <a:t>Session</a:t>
            </a:r>
            <a:r>
              <a:rPr lang="zh-TW" altLang="en-US" dirty="0" smtClean="0"/>
              <a:t>的知識與內容</a:t>
            </a:r>
            <a:r>
              <a:rPr lang="en-US" altLang="zh-TW" dirty="0" smtClean="0"/>
              <a:t>, </a:t>
            </a:r>
            <a:r>
              <a:rPr lang="zh-TW" altLang="en-US" dirty="0" smtClean="0"/>
              <a:t>如果對前一章節不熟悉的話</a:t>
            </a:r>
            <a:r>
              <a:rPr lang="en-US" altLang="zh-TW" dirty="0" smtClean="0"/>
              <a:t>, </a:t>
            </a:r>
            <a:r>
              <a:rPr lang="zh-TW" altLang="en-US" dirty="0" smtClean="0"/>
              <a:t>可以在</a:t>
            </a:r>
            <a:r>
              <a:rPr lang="en-US" altLang="zh-TW" dirty="0" err="1" smtClean="0"/>
              <a:t>Yoube</a:t>
            </a:r>
            <a:r>
              <a:rPr lang="zh-TW" altLang="en-US" dirty="0" smtClean="0"/>
              <a:t>或</a:t>
            </a:r>
            <a:r>
              <a:rPr lang="en-US" altLang="zh-TW" dirty="0" err="1" smtClean="0"/>
              <a:t>Slideshare</a:t>
            </a:r>
            <a:r>
              <a:rPr lang="zh-TW" altLang="en-US" dirty="0" smtClean="0"/>
              <a:t>找到文件與教學錄影</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3</a:t>
            </a:fld>
            <a:endParaRPr lang="en-US"/>
          </a:p>
        </p:txBody>
      </p:sp>
    </p:spTree>
    <p:extLst>
      <p:ext uri="{BB962C8B-B14F-4D97-AF65-F5344CB8AC3E}">
        <p14:creationId xmlns:p14="http://schemas.microsoft.com/office/powerpoint/2010/main" val="2817555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smtClean="0"/>
              <a:t>透過</a:t>
            </a:r>
            <a:r>
              <a:rPr lang="en-US" altLang="zh-TW" dirty="0" smtClean="0"/>
              <a:t>”</a:t>
            </a:r>
            <a:r>
              <a:rPr lang="en-US" dirty="0" smtClean="0"/>
              <a:t> 01_basicchart-a-main.html</a:t>
            </a:r>
            <a:r>
              <a:rPr lang="en-US" altLang="zh-TW" dirty="0" smtClean="0"/>
              <a:t>”</a:t>
            </a:r>
            <a:r>
              <a:rPr lang="zh-TW" altLang="en-US" dirty="0" smtClean="0"/>
              <a:t>中每個</a:t>
            </a:r>
            <a:r>
              <a:rPr lang="en-US" altLang="zh-TW" dirty="0" err="1" smtClean="0"/>
              <a:t>ui</a:t>
            </a:r>
            <a:r>
              <a:rPr lang="en-US" altLang="zh-TW" dirty="0" smtClean="0"/>
              <a:t>-view=“01_basicLine”</a:t>
            </a:r>
            <a:r>
              <a:rPr lang="zh-TW" altLang="en-US" dirty="0" smtClean="0"/>
              <a:t>的這個指示</a:t>
            </a:r>
            <a:r>
              <a:rPr lang="en-US" altLang="zh-TW" dirty="0" smtClean="0"/>
              <a:t>, </a:t>
            </a:r>
            <a:r>
              <a:rPr lang="zh-TW" altLang="en-US" dirty="0" smtClean="0"/>
              <a:t>它會告訴</a:t>
            </a:r>
            <a:r>
              <a:rPr lang="en-US" altLang="zh-TW" dirty="0" err="1" smtClean="0"/>
              <a:t>AngularJS</a:t>
            </a:r>
            <a:r>
              <a:rPr lang="zh-TW" altLang="en-US" dirty="0" smtClean="0"/>
              <a:t>的</a:t>
            </a:r>
            <a:r>
              <a:rPr lang="en-US" altLang="zh-TW" dirty="0" err="1" smtClean="0"/>
              <a:t>ui</a:t>
            </a:r>
            <a:r>
              <a:rPr lang="en-US" altLang="zh-TW" dirty="0" smtClean="0"/>
              <a:t>-router</a:t>
            </a:r>
            <a:r>
              <a:rPr lang="zh-TW" altLang="en-US" dirty="0" smtClean="0"/>
              <a:t>要引入那一個</a:t>
            </a:r>
            <a:r>
              <a:rPr lang="en-US" altLang="zh-TW" dirty="0" smtClean="0"/>
              <a:t>child template</a:t>
            </a:r>
            <a:r>
              <a:rPr lang="zh-TW" altLang="en-US" dirty="0" smtClean="0"/>
              <a:t>與</a:t>
            </a:r>
            <a:r>
              <a:rPr lang="en-US" altLang="zh-TW" dirty="0" smtClean="0"/>
              <a:t>controller</a:t>
            </a:r>
            <a:r>
              <a:rPr lang="zh-TW" altLang="en-US" dirty="0" smtClean="0"/>
              <a:t>。</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33</a:t>
            </a:fld>
            <a:endParaRPr lang="en-US"/>
          </a:p>
        </p:txBody>
      </p:sp>
    </p:spTree>
    <p:extLst>
      <p:ext uri="{BB962C8B-B14F-4D97-AF65-F5344CB8AC3E}">
        <p14:creationId xmlns:p14="http://schemas.microsoft.com/office/powerpoint/2010/main" val="29723648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smtClean="0"/>
              <a:t>透過</a:t>
            </a:r>
            <a:r>
              <a:rPr lang="en-US" altLang="zh-TW" dirty="0" smtClean="0"/>
              <a:t>”</a:t>
            </a:r>
            <a:r>
              <a:rPr lang="en-US" dirty="0" smtClean="0"/>
              <a:t> 01_basicchart-a-main.html</a:t>
            </a:r>
            <a:r>
              <a:rPr lang="en-US" altLang="zh-TW" dirty="0" smtClean="0"/>
              <a:t>”</a:t>
            </a:r>
            <a:r>
              <a:rPr lang="zh-TW" altLang="en-US" dirty="0" smtClean="0"/>
              <a:t>中每個</a:t>
            </a:r>
            <a:r>
              <a:rPr lang="en-US" altLang="zh-TW" dirty="0" err="1" smtClean="0"/>
              <a:t>ui</a:t>
            </a:r>
            <a:r>
              <a:rPr lang="en-US" altLang="zh-TW" dirty="0" smtClean="0"/>
              <a:t>-view=“01_basicLine”</a:t>
            </a:r>
            <a:r>
              <a:rPr lang="zh-TW" altLang="en-US" dirty="0" smtClean="0"/>
              <a:t>的這個指示</a:t>
            </a:r>
            <a:r>
              <a:rPr lang="en-US" altLang="zh-TW" dirty="0" smtClean="0"/>
              <a:t>, </a:t>
            </a:r>
            <a:r>
              <a:rPr lang="zh-TW" altLang="en-US" dirty="0" smtClean="0"/>
              <a:t>它會告訴</a:t>
            </a:r>
            <a:r>
              <a:rPr lang="en-US" altLang="zh-TW" dirty="0" err="1" smtClean="0"/>
              <a:t>AngularJS</a:t>
            </a:r>
            <a:r>
              <a:rPr lang="zh-TW" altLang="en-US" dirty="0" smtClean="0"/>
              <a:t>的</a:t>
            </a:r>
            <a:r>
              <a:rPr lang="en-US" altLang="zh-TW" dirty="0" err="1" smtClean="0"/>
              <a:t>ui</a:t>
            </a:r>
            <a:r>
              <a:rPr lang="en-US" altLang="zh-TW" dirty="0" smtClean="0"/>
              <a:t>-router</a:t>
            </a:r>
            <a:r>
              <a:rPr lang="zh-TW" altLang="en-US" dirty="0" smtClean="0"/>
              <a:t>要引入那一個</a:t>
            </a:r>
            <a:r>
              <a:rPr lang="en-US" altLang="zh-TW" dirty="0" smtClean="0"/>
              <a:t>child template</a:t>
            </a:r>
            <a:r>
              <a:rPr lang="zh-TW" altLang="en-US" dirty="0" smtClean="0"/>
              <a:t>與</a:t>
            </a:r>
            <a:r>
              <a:rPr lang="en-US" altLang="zh-TW" dirty="0" smtClean="0"/>
              <a:t>controller</a:t>
            </a:r>
            <a:r>
              <a:rPr lang="zh-TW" altLang="en-US" dirty="0" smtClean="0"/>
              <a:t>。</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34</a:t>
            </a:fld>
            <a:endParaRPr lang="en-US"/>
          </a:p>
        </p:txBody>
      </p:sp>
    </p:spTree>
    <p:extLst>
      <p:ext uri="{BB962C8B-B14F-4D97-AF65-F5344CB8AC3E}">
        <p14:creationId xmlns:p14="http://schemas.microsoft.com/office/powerpoint/2010/main" val="14551010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smtClean="0"/>
              <a:t>透過</a:t>
            </a:r>
            <a:r>
              <a:rPr lang="en-US" altLang="zh-TW" dirty="0" smtClean="0"/>
              <a:t>”</a:t>
            </a:r>
            <a:r>
              <a:rPr lang="en-US" dirty="0" smtClean="0"/>
              <a:t> 01_basicchart-a-main.html</a:t>
            </a:r>
            <a:r>
              <a:rPr lang="en-US" altLang="zh-TW" dirty="0" smtClean="0"/>
              <a:t>”</a:t>
            </a:r>
            <a:r>
              <a:rPr lang="zh-TW" altLang="en-US" dirty="0" smtClean="0"/>
              <a:t>中每個</a:t>
            </a:r>
            <a:r>
              <a:rPr lang="en-US" altLang="zh-TW" dirty="0" err="1" smtClean="0"/>
              <a:t>ui</a:t>
            </a:r>
            <a:r>
              <a:rPr lang="en-US" altLang="zh-TW" dirty="0" smtClean="0"/>
              <a:t>-view=“01_basicLine”</a:t>
            </a:r>
            <a:r>
              <a:rPr lang="zh-TW" altLang="en-US" dirty="0" smtClean="0"/>
              <a:t>的這個指示</a:t>
            </a:r>
            <a:r>
              <a:rPr lang="en-US" altLang="zh-TW" dirty="0" smtClean="0"/>
              <a:t>, </a:t>
            </a:r>
            <a:r>
              <a:rPr lang="zh-TW" altLang="en-US" dirty="0" smtClean="0"/>
              <a:t>它會告訴</a:t>
            </a:r>
            <a:r>
              <a:rPr lang="en-US" altLang="zh-TW" dirty="0" err="1" smtClean="0"/>
              <a:t>AngularJS</a:t>
            </a:r>
            <a:r>
              <a:rPr lang="zh-TW" altLang="en-US" dirty="0" smtClean="0"/>
              <a:t>的</a:t>
            </a:r>
            <a:r>
              <a:rPr lang="en-US" altLang="zh-TW" dirty="0" err="1" smtClean="0"/>
              <a:t>ui</a:t>
            </a:r>
            <a:r>
              <a:rPr lang="en-US" altLang="zh-TW" dirty="0" smtClean="0"/>
              <a:t>-router</a:t>
            </a:r>
            <a:r>
              <a:rPr lang="zh-TW" altLang="en-US" dirty="0" smtClean="0"/>
              <a:t>要引入那一個</a:t>
            </a:r>
            <a:r>
              <a:rPr lang="en-US" altLang="zh-TW" dirty="0" smtClean="0"/>
              <a:t>child template</a:t>
            </a:r>
            <a:r>
              <a:rPr lang="zh-TW" altLang="en-US" dirty="0" smtClean="0"/>
              <a:t>與</a:t>
            </a:r>
            <a:r>
              <a:rPr lang="en-US" altLang="zh-TW" dirty="0" smtClean="0"/>
              <a:t>controller</a:t>
            </a:r>
            <a:r>
              <a:rPr lang="zh-TW" altLang="en-US" dirty="0" smtClean="0"/>
              <a:t>。</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35</a:t>
            </a:fld>
            <a:endParaRPr lang="en-US"/>
          </a:p>
        </p:txBody>
      </p:sp>
    </p:spTree>
    <p:extLst>
      <p:ext uri="{BB962C8B-B14F-4D97-AF65-F5344CB8AC3E}">
        <p14:creationId xmlns:p14="http://schemas.microsoft.com/office/powerpoint/2010/main" val="5962814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36</a:t>
            </a:fld>
            <a:endParaRPr lang="en-US"/>
          </a:p>
        </p:txBody>
      </p:sp>
    </p:spTree>
    <p:extLst>
      <p:ext uri="{BB962C8B-B14F-4D97-AF65-F5344CB8AC3E}">
        <p14:creationId xmlns:p14="http://schemas.microsoft.com/office/powerpoint/2010/main" val="328446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smtClean="0"/>
              <a:t>在這個章節我們將會</a:t>
            </a:r>
            <a:r>
              <a:rPr lang="en-US" altLang="zh-TW" dirty="0" smtClean="0"/>
              <a:t>demo</a:t>
            </a:r>
            <a:r>
              <a:rPr lang="zh-TW" altLang="en-US" dirty="0" smtClean="0"/>
              <a:t>如何使用</a:t>
            </a:r>
            <a:r>
              <a:rPr lang="en-US" altLang="zh-TW" dirty="0" err="1" smtClean="0"/>
              <a:t>AngularJS</a:t>
            </a:r>
            <a:r>
              <a:rPr lang="zh-TW" altLang="en-US" dirty="0" smtClean="0"/>
              <a:t>來動態地來控制</a:t>
            </a:r>
            <a:r>
              <a:rPr lang="en-US" altLang="zh-TW" dirty="0" err="1" smtClean="0"/>
              <a:t>Highchart</a:t>
            </a:r>
            <a:r>
              <a:rPr lang="zh-TW" altLang="en-US" dirty="0" smtClean="0"/>
              <a:t>所產生的圖</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37</a:t>
            </a:fld>
            <a:endParaRPr lang="en-US"/>
          </a:p>
        </p:txBody>
      </p:sp>
    </p:spTree>
    <p:extLst>
      <p:ext uri="{BB962C8B-B14F-4D97-AF65-F5344CB8AC3E}">
        <p14:creationId xmlns:p14="http://schemas.microsoft.com/office/powerpoint/2010/main" val="10035846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axes.</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38</a:t>
            </a:fld>
            <a:endParaRPr lang="en-US"/>
          </a:p>
        </p:txBody>
      </p:sp>
    </p:spTree>
    <p:extLst>
      <p:ext uri="{BB962C8B-B14F-4D97-AF65-F5344CB8AC3E}">
        <p14:creationId xmlns:p14="http://schemas.microsoft.com/office/powerpoint/2010/main" val="30313310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axes.</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39</a:t>
            </a:fld>
            <a:endParaRPr lang="en-US"/>
          </a:p>
        </p:txBody>
      </p:sp>
    </p:spTree>
    <p:extLst>
      <p:ext uri="{BB962C8B-B14F-4D97-AF65-F5344CB8AC3E}">
        <p14:creationId xmlns:p14="http://schemas.microsoft.com/office/powerpoint/2010/main" val="11882747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40</a:t>
            </a:fld>
            <a:endParaRPr lang="en-US"/>
          </a:p>
        </p:txBody>
      </p:sp>
    </p:spTree>
    <p:extLst>
      <p:ext uri="{BB962C8B-B14F-4D97-AF65-F5344CB8AC3E}">
        <p14:creationId xmlns:p14="http://schemas.microsoft.com/office/powerpoint/2010/main" val="33175427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axes.</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42</a:t>
            </a:fld>
            <a:endParaRPr lang="en-US"/>
          </a:p>
        </p:txBody>
      </p:sp>
    </p:spTree>
    <p:extLst>
      <p:ext uri="{BB962C8B-B14F-4D97-AF65-F5344CB8AC3E}">
        <p14:creationId xmlns:p14="http://schemas.microsoft.com/office/powerpoint/2010/main" val="9770318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axes.</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43</a:t>
            </a:fld>
            <a:endParaRPr lang="en-US"/>
          </a:p>
        </p:txBody>
      </p:sp>
    </p:spTree>
    <p:extLst>
      <p:ext uri="{BB962C8B-B14F-4D97-AF65-F5344CB8AC3E}">
        <p14:creationId xmlns:p14="http://schemas.microsoft.com/office/powerpoint/2010/main" val="1539024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agenda is… </a:t>
            </a:r>
          </a:p>
          <a:p>
            <a:r>
              <a:rPr lang="en-US" sz="1200" b="0" i="0" u="none" strike="noStrike" kern="1200" baseline="0" dirty="0" smtClean="0">
                <a:solidFill>
                  <a:schemeClr val="tx1"/>
                </a:solidFill>
                <a:latin typeface="+mn-lt"/>
                <a:ea typeface="+mn-ea"/>
                <a:cs typeface="+mn-cs"/>
              </a:rPr>
              <a:t>We’re going to start off with some of the key features </a:t>
            </a:r>
            <a:r>
              <a:rPr lang="en-US" sz="1200" b="1" i="1" u="none" strike="noStrike" kern="1200" baseline="0" dirty="0" err="1" smtClean="0">
                <a:solidFill>
                  <a:schemeClr val="tx1"/>
                </a:solidFill>
                <a:latin typeface="+mn-lt"/>
                <a:ea typeface="+mn-ea"/>
                <a:cs typeface="+mn-cs"/>
              </a:rPr>
              <a:t>AngularJS</a:t>
            </a:r>
            <a:r>
              <a:rPr lang="en-US" sz="1200" b="1"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offers and I’ll kind of introduce the challenge with writing SPAs from scratch. </a:t>
            </a:r>
          </a:p>
          <a:p>
            <a:r>
              <a:rPr lang="en-US" sz="1200" b="0" i="0" u="none" strike="noStrike" kern="1200" baseline="0" dirty="0" smtClean="0">
                <a:solidFill>
                  <a:schemeClr val="tx1"/>
                </a:solidFill>
                <a:latin typeface="+mn-lt"/>
                <a:ea typeface="+mn-ea"/>
                <a:cs typeface="+mn-cs"/>
              </a:rPr>
              <a:t>Anyone who knows me knows I do not recommend writing them from scratch. I just think that in the long term it is, when it comes to maintenance, a nightmare. </a:t>
            </a:r>
          </a:p>
          <a:p>
            <a:r>
              <a:rPr lang="en-US" sz="1200" b="0" i="0" u="none" strike="noStrike" kern="1200" baseline="0" dirty="0" smtClean="0">
                <a:solidFill>
                  <a:schemeClr val="tx1"/>
                </a:solidFill>
                <a:latin typeface="+mn-lt"/>
                <a:ea typeface="+mn-ea"/>
                <a:cs typeface="+mn-cs"/>
              </a:rPr>
              <a:t>There’s too many scripts involved and I’m worried about version dependencies and scripts changing and things breaking. </a:t>
            </a:r>
          </a:p>
          <a:p>
            <a:r>
              <a:rPr lang="en-US" sz="1200" b="0" i="0" u="none" strike="noStrike" kern="1200" baseline="0" dirty="0" smtClean="0">
                <a:solidFill>
                  <a:schemeClr val="tx1"/>
                </a:solidFill>
                <a:latin typeface="+mn-lt"/>
                <a:ea typeface="+mn-ea"/>
                <a:cs typeface="+mn-cs"/>
              </a:rPr>
              <a:t>So we’re going to talk about that and how Angular addresses it. </a:t>
            </a:r>
          </a:p>
          <a:p>
            <a:r>
              <a:rPr lang="en-US" sz="1200" b="0" i="0" u="none" strike="noStrike" kern="1200" baseline="0" dirty="0" smtClean="0">
                <a:solidFill>
                  <a:schemeClr val="tx1"/>
                </a:solidFill>
                <a:latin typeface="+mn-lt"/>
                <a:ea typeface="+mn-ea"/>
                <a:cs typeface="+mn-cs"/>
              </a:rPr>
              <a:t>Then we’re going to get started with some of the framework fundamental features that Angular provides. </a:t>
            </a:r>
          </a:p>
          <a:p>
            <a:r>
              <a:rPr lang="en-US" sz="1200" b="0" i="0" u="none" strike="noStrike" kern="1200" baseline="0" dirty="0" smtClean="0">
                <a:solidFill>
                  <a:schemeClr val="tx1"/>
                </a:solidFill>
                <a:latin typeface="+mn-lt"/>
                <a:ea typeface="+mn-ea"/>
                <a:cs typeface="+mn-cs"/>
              </a:rPr>
              <a:t>Then I’ll go into some of those key features that you’ve really got to start off with, kind of the A-B-Cs of Angular if you will, so Directives, Filters and two-way Data Binding which is just awesome. </a:t>
            </a:r>
          </a:p>
          <a:p>
            <a:r>
              <a:rPr lang="en-US" sz="1200" b="0" i="0" u="none" strike="noStrike" kern="1200" baseline="0" dirty="0" smtClean="0">
                <a:solidFill>
                  <a:schemeClr val="tx1"/>
                </a:solidFill>
                <a:latin typeface="+mn-lt"/>
                <a:ea typeface="+mn-ea"/>
                <a:cs typeface="+mn-cs"/>
              </a:rPr>
              <a:t>I’m a big fan of some of the other scripts out there – like </a:t>
            </a:r>
            <a:r>
              <a:rPr lang="en-US" sz="1200" b="1" i="1" u="none" strike="noStrike" kern="1200" baseline="0" dirty="0" err="1" smtClean="0">
                <a:solidFill>
                  <a:schemeClr val="tx1"/>
                </a:solidFill>
                <a:latin typeface="+mn-lt"/>
                <a:ea typeface="+mn-ea"/>
                <a:cs typeface="+mn-cs"/>
              </a:rPr>
              <a:t>KnockoutJS</a:t>
            </a:r>
            <a:r>
              <a:rPr lang="en-US" sz="1200" b="1"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as an example - but you’re going to see that Angular is a true framework. It’s not just a library that does maybe one or two things: it actually can do a LOT of different things. </a:t>
            </a:r>
          </a:p>
          <a:p>
            <a:r>
              <a:rPr lang="en-US" sz="1200" b="0" i="0" u="none" strike="noStrike" kern="1200" baseline="0" dirty="0" smtClean="0">
                <a:solidFill>
                  <a:schemeClr val="tx1"/>
                </a:solidFill>
                <a:latin typeface="+mn-lt"/>
                <a:ea typeface="+mn-ea"/>
                <a:cs typeface="+mn-cs"/>
              </a:rPr>
              <a:t>Once we get through the Directives, Filters and Data Binding we’re going to talk about Views, Controllers and Scope. </a:t>
            </a:r>
          </a:p>
          <a:p>
            <a:r>
              <a:rPr lang="en-US" sz="1200" b="0" i="0" u="none" strike="noStrike" kern="1200" baseline="0" dirty="0" smtClean="0">
                <a:solidFill>
                  <a:schemeClr val="tx1"/>
                </a:solidFill>
                <a:latin typeface="+mn-lt"/>
                <a:ea typeface="+mn-ea"/>
                <a:cs typeface="+mn-cs"/>
              </a:rPr>
              <a:t>And then we’ll wrap up with Modules, and we’ll talk about how all this other stuff fits into modules, and then we’ll get into some SPA concepts like Routes and even Factories for sharing data and using data. </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4</a:t>
            </a:fld>
            <a:endParaRPr lang="en-US"/>
          </a:p>
        </p:txBody>
      </p:sp>
    </p:spTree>
    <p:extLst>
      <p:ext uri="{BB962C8B-B14F-4D97-AF65-F5344CB8AC3E}">
        <p14:creationId xmlns:p14="http://schemas.microsoft.com/office/powerpoint/2010/main" val="7745187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axes.</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44</a:t>
            </a:fld>
            <a:endParaRPr lang="en-US"/>
          </a:p>
        </p:txBody>
      </p:sp>
    </p:spTree>
    <p:extLst>
      <p:ext uri="{BB962C8B-B14F-4D97-AF65-F5344CB8AC3E}">
        <p14:creationId xmlns:p14="http://schemas.microsoft.com/office/powerpoint/2010/main" val="20039756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axes.</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45</a:t>
            </a:fld>
            <a:endParaRPr lang="en-US"/>
          </a:p>
        </p:txBody>
      </p:sp>
    </p:spTree>
    <p:extLst>
      <p:ext uri="{BB962C8B-B14F-4D97-AF65-F5344CB8AC3E}">
        <p14:creationId xmlns:p14="http://schemas.microsoft.com/office/powerpoint/2010/main" val="16620512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axes.</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46</a:t>
            </a:fld>
            <a:endParaRPr lang="en-US"/>
          </a:p>
        </p:txBody>
      </p:sp>
    </p:spTree>
    <p:extLst>
      <p:ext uri="{BB962C8B-B14F-4D97-AF65-F5344CB8AC3E}">
        <p14:creationId xmlns:p14="http://schemas.microsoft.com/office/powerpoint/2010/main" val="26593483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axes.</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47</a:t>
            </a:fld>
            <a:endParaRPr lang="en-US"/>
          </a:p>
        </p:txBody>
      </p:sp>
    </p:spTree>
    <p:extLst>
      <p:ext uri="{BB962C8B-B14F-4D97-AF65-F5344CB8AC3E}">
        <p14:creationId xmlns:p14="http://schemas.microsoft.com/office/powerpoint/2010/main" val="11451671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48</a:t>
            </a:fld>
            <a:endParaRPr lang="en-US"/>
          </a:p>
        </p:txBody>
      </p:sp>
    </p:spTree>
    <p:extLst>
      <p:ext uri="{BB962C8B-B14F-4D97-AF65-F5344CB8AC3E}">
        <p14:creationId xmlns:p14="http://schemas.microsoft.com/office/powerpoint/2010/main" val="33098486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49</a:t>
            </a:fld>
            <a:endParaRPr lang="en-US"/>
          </a:p>
        </p:txBody>
      </p:sp>
    </p:spTree>
    <p:extLst>
      <p:ext uri="{BB962C8B-B14F-4D97-AF65-F5344CB8AC3E}">
        <p14:creationId xmlns:p14="http://schemas.microsoft.com/office/powerpoint/2010/main" val="13895728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50</a:t>
            </a:fld>
            <a:endParaRPr lang="en-US"/>
          </a:p>
        </p:txBody>
      </p:sp>
    </p:spTree>
    <p:extLst>
      <p:ext uri="{BB962C8B-B14F-4D97-AF65-F5344CB8AC3E}">
        <p14:creationId xmlns:p14="http://schemas.microsoft.com/office/powerpoint/2010/main" val="17807758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51</a:t>
            </a:fld>
            <a:endParaRPr lang="en-US"/>
          </a:p>
        </p:txBody>
      </p:sp>
    </p:spTree>
    <p:extLst>
      <p:ext uri="{BB962C8B-B14F-4D97-AF65-F5344CB8AC3E}">
        <p14:creationId xmlns:p14="http://schemas.microsoft.com/office/powerpoint/2010/main" val="1370005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52</a:t>
            </a:fld>
            <a:endParaRPr lang="en-US"/>
          </a:p>
        </p:txBody>
      </p:sp>
    </p:spTree>
    <p:extLst>
      <p:ext uri="{BB962C8B-B14F-4D97-AF65-F5344CB8AC3E}">
        <p14:creationId xmlns:p14="http://schemas.microsoft.com/office/powerpoint/2010/main" val="24867088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53</a:t>
            </a:fld>
            <a:endParaRPr lang="en-US"/>
          </a:p>
        </p:txBody>
      </p:sp>
    </p:spTree>
    <p:extLst>
      <p:ext uri="{BB962C8B-B14F-4D97-AF65-F5344CB8AC3E}">
        <p14:creationId xmlns:p14="http://schemas.microsoft.com/office/powerpoint/2010/main" val="71458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1. </a:t>
            </a:r>
            <a:r>
              <a:rPr lang="zh-TW" altLang="en-US" sz="1200" b="0" i="0" u="none" strike="noStrike" kern="1200" baseline="0" dirty="0" smtClean="0">
                <a:solidFill>
                  <a:schemeClr val="tx1"/>
                </a:solidFill>
                <a:latin typeface="+mn-lt"/>
                <a:ea typeface="+mn-ea"/>
                <a:cs typeface="+mn-cs"/>
              </a:rPr>
              <a:t>我們會</a:t>
            </a:r>
            <a:r>
              <a:rPr lang="en-US" altLang="zh-TW" sz="1200" b="0" i="0" u="none" strike="noStrike" kern="1200" baseline="0" dirty="0" smtClean="0">
                <a:solidFill>
                  <a:schemeClr val="tx1"/>
                </a:solidFill>
                <a:latin typeface="+mn-lt"/>
                <a:ea typeface="+mn-ea"/>
                <a:cs typeface="+mn-cs"/>
              </a:rPr>
              <a:t>100%</a:t>
            </a:r>
            <a:r>
              <a:rPr lang="zh-TW" altLang="en-US" sz="1200" b="0" i="0" u="none" strike="noStrike" kern="1200" baseline="0" dirty="0" smtClean="0">
                <a:solidFill>
                  <a:schemeClr val="tx1"/>
                </a:solidFill>
                <a:latin typeface="+mn-lt"/>
                <a:ea typeface="+mn-ea"/>
                <a:cs typeface="+mn-cs"/>
              </a:rPr>
              <a:t>著重在</a:t>
            </a:r>
            <a:r>
              <a:rPr lang="en-US" sz="1200" b="0" i="0" u="none" strike="noStrike" kern="1200" baseline="0" dirty="0" err="1" smtClean="0">
                <a:solidFill>
                  <a:schemeClr val="tx1"/>
                </a:solidFill>
                <a:latin typeface="+mn-lt"/>
                <a:ea typeface="+mn-ea"/>
                <a:cs typeface="+mn-cs"/>
              </a:rPr>
              <a:t>AngularJS</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2. </a:t>
            </a:r>
            <a:r>
              <a:rPr lang="zh-TW" altLang="en-US" sz="1200" b="0" i="0" u="none" strike="noStrike" kern="1200" baseline="0" dirty="0" smtClean="0">
                <a:solidFill>
                  <a:schemeClr val="tx1"/>
                </a:solidFill>
                <a:latin typeface="+mn-lt"/>
                <a:ea typeface="+mn-ea"/>
                <a:cs typeface="+mn-cs"/>
              </a:rPr>
              <a:t>在短短的一個半小時裡沒辦法把</a:t>
            </a:r>
            <a:r>
              <a:rPr lang="en-US" altLang="zh-TW" sz="1200" b="0" i="0" u="none" strike="noStrike" kern="1200" baseline="0" dirty="0" err="1" smtClean="0">
                <a:solidFill>
                  <a:schemeClr val="tx1"/>
                </a:solidFill>
                <a:latin typeface="+mn-lt"/>
                <a:ea typeface="+mn-ea"/>
                <a:cs typeface="+mn-cs"/>
              </a:rPr>
              <a:t>AngularJs</a:t>
            </a:r>
            <a:r>
              <a:rPr lang="zh-TW" altLang="en-US" sz="1200" b="0" i="0" u="none" strike="noStrike" kern="1200" baseline="0" dirty="0" smtClean="0">
                <a:solidFill>
                  <a:schemeClr val="tx1"/>
                </a:solidFill>
                <a:latin typeface="+mn-lt"/>
                <a:ea typeface="+mn-ea"/>
                <a:cs typeface="+mn-cs"/>
              </a:rPr>
              <a:t>的所有特色都詳細的介紹</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3. </a:t>
            </a:r>
            <a:r>
              <a:rPr lang="zh-TW" altLang="en-US" sz="1200" b="0" i="0" u="none" strike="noStrike" kern="1200" baseline="0" dirty="0" smtClean="0">
                <a:solidFill>
                  <a:schemeClr val="tx1"/>
                </a:solidFill>
                <a:latin typeface="+mn-lt"/>
                <a:ea typeface="+mn-ea"/>
                <a:cs typeface="+mn-cs"/>
              </a:rPr>
              <a:t>如果對</a:t>
            </a:r>
            <a:r>
              <a:rPr lang="en-US" altLang="zh-TW" sz="1200" b="0" i="0" u="none" strike="noStrike" kern="1200" baseline="0" dirty="0" err="1" smtClean="0">
                <a:solidFill>
                  <a:schemeClr val="tx1"/>
                </a:solidFill>
                <a:latin typeface="+mn-lt"/>
                <a:ea typeface="+mn-ea"/>
                <a:cs typeface="+mn-cs"/>
              </a:rPr>
              <a:t>AngularJs</a:t>
            </a:r>
            <a:r>
              <a:rPr lang="zh-TW" altLang="en-US" sz="1200" b="0" i="0" u="none" strike="noStrike" kern="1200" baseline="0" dirty="0" smtClean="0">
                <a:solidFill>
                  <a:schemeClr val="tx1"/>
                </a:solidFill>
                <a:latin typeface="+mn-lt"/>
                <a:ea typeface="+mn-ea"/>
                <a:cs typeface="+mn-cs"/>
              </a:rPr>
              <a:t>想要了解的更詳細的</a:t>
            </a:r>
            <a:r>
              <a:rPr lang="en-US" altLang="zh-TW" sz="1200" b="0" i="0" u="none" strike="noStrike" kern="1200" baseline="0" dirty="0" smtClean="0">
                <a:solidFill>
                  <a:schemeClr val="tx1"/>
                </a:solidFill>
                <a:latin typeface="+mn-lt"/>
                <a:ea typeface="+mn-ea"/>
                <a:cs typeface="+mn-cs"/>
              </a:rPr>
              <a:t>, </a:t>
            </a:r>
            <a:r>
              <a:rPr lang="zh-TW" altLang="en-US" sz="1200" b="0" i="0" u="none" strike="noStrike" kern="1200" baseline="0" dirty="0" smtClean="0">
                <a:solidFill>
                  <a:schemeClr val="tx1"/>
                </a:solidFill>
                <a:latin typeface="+mn-lt"/>
                <a:ea typeface="+mn-ea"/>
                <a:cs typeface="+mn-cs"/>
              </a:rPr>
              <a:t>可以到</a:t>
            </a:r>
            <a:r>
              <a:rPr lang="en-US" altLang="zh-TW" sz="1200" b="0" i="0" u="none" strike="noStrike" kern="1200" baseline="0" dirty="0" err="1" smtClean="0">
                <a:solidFill>
                  <a:schemeClr val="tx1"/>
                </a:solidFill>
                <a:latin typeface="+mn-lt"/>
                <a:ea typeface="+mn-ea"/>
                <a:cs typeface="+mn-cs"/>
              </a:rPr>
              <a:t>AngularJs</a:t>
            </a:r>
            <a:r>
              <a:rPr lang="zh-TW" altLang="en-US" sz="1200" b="0" i="0" u="none" strike="noStrike" kern="1200" baseline="0" dirty="0" smtClean="0">
                <a:solidFill>
                  <a:schemeClr val="tx1"/>
                </a:solidFill>
                <a:latin typeface="+mn-lt"/>
                <a:ea typeface="+mn-ea"/>
                <a:cs typeface="+mn-cs"/>
              </a:rPr>
              <a:t>的網站。上面有詳細的文件</a:t>
            </a:r>
            <a:r>
              <a:rPr lang="en-US" altLang="zh-TW" sz="1200" b="0" i="0" u="none" strike="noStrike" kern="1200" baseline="0" dirty="0" smtClean="0">
                <a:solidFill>
                  <a:schemeClr val="tx1"/>
                </a:solidFill>
                <a:latin typeface="+mn-lt"/>
                <a:ea typeface="+mn-ea"/>
                <a:cs typeface="+mn-cs"/>
              </a:rPr>
              <a:t>, </a:t>
            </a:r>
            <a:r>
              <a:rPr lang="zh-TW" altLang="en-US" sz="1200" b="0" i="0" u="none" strike="noStrike" kern="1200" baseline="0" dirty="0" smtClean="0">
                <a:solidFill>
                  <a:schemeClr val="tx1"/>
                </a:solidFill>
                <a:latin typeface="+mn-lt"/>
                <a:ea typeface="+mn-ea"/>
                <a:cs typeface="+mn-cs"/>
              </a:rPr>
              <a:t>範例及</a:t>
            </a:r>
            <a:r>
              <a:rPr lang="en-US" altLang="zh-TW" sz="1200" b="0" i="0" u="none" strike="noStrike" kern="1200" baseline="0" dirty="0" smtClean="0">
                <a:solidFill>
                  <a:schemeClr val="tx1"/>
                </a:solidFill>
                <a:latin typeface="+mn-lt"/>
                <a:ea typeface="+mn-ea"/>
                <a:cs typeface="+mn-cs"/>
              </a:rPr>
              <a:t>API</a:t>
            </a:r>
            <a:r>
              <a:rPr lang="zh-TW" altLang="en-US" sz="1200" b="0" i="0" u="none" strike="noStrike" kern="1200" baseline="0" dirty="0" smtClean="0">
                <a:solidFill>
                  <a:schemeClr val="tx1"/>
                </a:solidFill>
                <a:latin typeface="+mn-lt"/>
                <a:ea typeface="+mn-ea"/>
                <a:cs typeface="+mn-cs"/>
              </a:rPr>
              <a:t>講說。</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6</a:t>
            </a:fld>
            <a:endParaRPr lang="en-US"/>
          </a:p>
        </p:txBody>
      </p:sp>
    </p:spTree>
    <p:extLst>
      <p:ext uri="{BB962C8B-B14F-4D97-AF65-F5344CB8AC3E}">
        <p14:creationId xmlns:p14="http://schemas.microsoft.com/office/powerpoint/2010/main" val="2272196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hlinkClick r:id="rId3" tooltip="Twitter Bootstrap"/>
              </a:rPr>
              <a:t>Bootstrap</a:t>
            </a:r>
            <a:r>
              <a:rPr lang="en-US"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是由 </a:t>
            </a:r>
            <a:r>
              <a:rPr lang="en-US" sz="1200" b="0" i="0" u="none" strike="noStrike" kern="1200" dirty="0" smtClean="0">
                <a:solidFill>
                  <a:schemeClr val="tx1"/>
                </a:solidFill>
                <a:effectLst/>
                <a:latin typeface="+mn-lt"/>
                <a:ea typeface="+mn-ea"/>
                <a:cs typeface="+mn-cs"/>
                <a:hlinkClick r:id="rId4" tooltip="Twitter"/>
              </a:rPr>
              <a:t>Twitter</a:t>
            </a:r>
            <a:r>
              <a:rPr lang="en-US"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所 </a:t>
            </a:r>
            <a:r>
              <a:rPr lang="en-US" sz="1200" b="0" i="0" kern="1200" dirty="0" smtClean="0">
                <a:solidFill>
                  <a:schemeClr val="tx1"/>
                </a:solidFill>
                <a:effectLst/>
                <a:latin typeface="+mn-lt"/>
                <a:ea typeface="+mn-ea"/>
                <a:cs typeface="+mn-cs"/>
              </a:rPr>
              <a:t>open source </a:t>
            </a:r>
            <a:r>
              <a:rPr lang="zh-TW" altLang="en-US" sz="1200" b="0" i="0" kern="1200" dirty="0" smtClean="0">
                <a:solidFill>
                  <a:schemeClr val="tx1"/>
                </a:solidFill>
                <a:effectLst/>
                <a:latin typeface="+mn-lt"/>
                <a:ea typeface="+mn-ea"/>
                <a:cs typeface="+mn-cs"/>
              </a:rPr>
              <a:t>出來的 </a:t>
            </a:r>
            <a:r>
              <a:rPr lang="en-US" sz="1200" b="0" i="0" kern="1200" dirty="0" smtClean="0">
                <a:solidFill>
                  <a:schemeClr val="tx1"/>
                </a:solidFill>
                <a:effectLst/>
                <a:latin typeface="+mn-lt"/>
                <a:ea typeface="+mn-ea"/>
                <a:cs typeface="+mn-cs"/>
              </a:rPr>
              <a:t>CSS/Template Framework</a:t>
            </a:r>
            <a:r>
              <a:rPr lang="zh-TW" altLang="en-US" sz="1200" b="0" i="0" kern="1200" dirty="0" smtClean="0">
                <a:solidFill>
                  <a:schemeClr val="tx1"/>
                </a:solidFill>
                <a:effectLst/>
                <a:latin typeface="+mn-lt"/>
                <a:ea typeface="+mn-ea"/>
                <a:cs typeface="+mn-cs"/>
              </a:rPr>
              <a:t>。</a:t>
            </a:r>
            <a:endParaRPr lang="en-US" altLang="zh-TW" sz="1200" b="0" i="0" kern="1200" dirty="0" smtClean="0">
              <a:solidFill>
                <a:schemeClr val="tx1"/>
              </a:solidFill>
              <a:effectLst/>
              <a:latin typeface="+mn-lt"/>
              <a:ea typeface="+mn-ea"/>
              <a:cs typeface="+mn-cs"/>
            </a:endParaRPr>
          </a:p>
          <a:p>
            <a:pPr fontAlgn="base"/>
            <a:r>
              <a:rPr lang="en-US" altLang="zh-TW" sz="1200" b="0" i="0" u="none" strike="noStrike" kern="1200" dirty="0" smtClean="0">
                <a:solidFill>
                  <a:schemeClr val="tx1"/>
                </a:solidFill>
                <a:effectLst/>
                <a:latin typeface="+mn-lt"/>
                <a:ea typeface="+mn-ea"/>
                <a:cs typeface="+mn-cs"/>
                <a:hlinkClick r:id="rId3" tooltip="Twitter Bootstrap"/>
              </a:rPr>
              <a:t>Bootstrap</a:t>
            </a:r>
            <a:r>
              <a:rPr lang="zh-TW" altLang="en-US" sz="1200" b="0" i="0" kern="1200" dirty="0" smtClean="0">
                <a:solidFill>
                  <a:schemeClr val="tx1"/>
                </a:solidFill>
                <a:effectLst/>
                <a:latin typeface="+mn-lt"/>
                <a:ea typeface="+mn-ea"/>
                <a:cs typeface="+mn-cs"/>
              </a:rPr>
              <a:t> 試圖對常見的網站元素 </a:t>
            </a:r>
            <a:r>
              <a:rPr lang="en-US" altLang="zh-TW" sz="1200" b="0" i="0" kern="1200" dirty="0" smtClean="0">
                <a:solidFill>
                  <a:schemeClr val="tx1"/>
                </a:solidFill>
                <a:effectLst/>
                <a:latin typeface="+mn-lt"/>
                <a:ea typeface="+mn-ea"/>
                <a:cs typeface="+mn-cs"/>
              </a:rPr>
              <a:t>(</a:t>
            </a:r>
            <a:r>
              <a:rPr lang="en-US" altLang="zh-TW" sz="1200" b="1" i="0" kern="1200" dirty="0" smtClean="0">
                <a:solidFill>
                  <a:schemeClr val="tx1"/>
                </a:solidFill>
                <a:effectLst/>
                <a:latin typeface="+mn-lt"/>
                <a:ea typeface="+mn-ea"/>
                <a:cs typeface="+mn-cs"/>
              </a:rPr>
              <a:t>user interface components</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如</a:t>
            </a:r>
            <a:r>
              <a:rPr lang="zh-TW" altLang="en-US" sz="1200" b="0" i="0" u="none" strike="noStrike" kern="1200" dirty="0" smtClean="0">
                <a:solidFill>
                  <a:schemeClr val="tx1"/>
                </a:solidFill>
                <a:effectLst/>
                <a:latin typeface="+mn-lt"/>
                <a:ea typeface="+mn-ea"/>
                <a:cs typeface="+mn-cs"/>
                <a:hlinkClick r:id="rId5" tooltip="Bootstrap Forms"/>
              </a:rPr>
              <a:t>表單</a:t>
            </a:r>
            <a:r>
              <a:rPr lang="zh-TW" altLang="en-US" sz="1200" b="0" i="0" kern="1200" dirty="0" smtClean="0">
                <a:solidFill>
                  <a:schemeClr val="tx1"/>
                </a:solidFill>
                <a:effectLst/>
                <a:latin typeface="+mn-lt"/>
                <a:ea typeface="+mn-ea"/>
                <a:cs typeface="+mn-cs"/>
              </a:rPr>
              <a:t>、</a:t>
            </a:r>
            <a:r>
              <a:rPr lang="zh-TW" altLang="en-US" sz="1200" b="0" i="0" u="none" strike="noStrike" kern="1200" dirty="0" smtClean="0">
                <a:solidFill>
                  <a:schemeClr val="tx1"/>
                </a:solidFill>
                <a:effectLst/>
                <a:latin typeface="+mn-lt"/>
                <a:ea typeface="+mn-ea"/>
                <a:cs typeface="+mn-cs"/>
                <a:hlinkClick r:id="rId6" tooltip="Bootstrap Table"/>
              </a:rPr>
              <a:t>表格</a:t>
            </a:r>
            <a:r>
              <a:rPr lang="zh-TW" altLang="en-US" sz="1200" b="0" i="0" kern="1200" dirty="0" smtClean="0">
                <a:solidFill>
                  <a:schemeClr val="tx1"/>
                </a:solidFill>
                <a:effectLst/>
                <a:latin typeface="+mn-lt"/>
                <a:ea typeface="+mn-ea"/>
                <a:cs typeface="+mn-cs"/>
              </a:rPr>
              <a:t>等</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，與互動模式 </a:t>
            </a:r>
            <a:r>
              <a:rPr lang="en-US" altLang="zh-TW" sz="1200" b="0" i="0" kern="1200" dirty="0" smtClean="0">
                <a:solidFill>
                  <a:schemeClr val="tx1"/>
                </a:solidFill>
                <a:effectLst/>
                <a:latin typeface="+mn-lt"/>
                <a:ea typeface="+mn-ea"/>
                <a:cs typeface="+mn-cs"/>
              </a:rPr>
              <a:t>(</a:t>
            </a:r>
            <a:r>
              <a:rPr lang="en-US" altLang="zh-TW" sz="1200" b="1" i="0" kern="1200" dirty="0" smtClean="0">
                <a:solidFill>
                  <a:schemeClr val="tx1"/>
                </a:solidFill>
                <a:effectLst/>
                <a:latin typeface="+mn-lt"/>
                <a:ea typeface="+mn-ea"/>
                <a:cs typeface="+mn-cs"/>
              </a:rPr>
              <a:t>interactions</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如</a:t>
            </a:r>
            <a:r>
              <a:rPr lang="zh-TW" altLang="en-US" sz="1200" b="0" i="0" u="none" strike="noStrike" kern="1200" dirty="0" smtClean="0">
                <a:solidFill>
                  <a:schemeClr val="tx1"/>
                </a:solidFill>
                <a:effectLst/>
                <a:latin typeface="+mn-lt"/>
                <a:ea typeface="+mn-ea"/>
                <a:cs typeface="+mn-cs"/>
                <a:hlinkClick r:id="rId7" tooltip="Bootstrap Modals"/>
              </a:rPr>
              <a:t>對話框</a:t>
            </a:r>
            <a:r>
              <a:rPr lang="zh-TW" altLang="en-US" sz="1200" b="0" i="0" kern="1200" dirty="0" smtClean="0">
                <a:solidFill>
                  <a:schemeClr val="tx1"/>
                </a:solidFill>
                <a:effectLst/>
                <a:latin typeface="+mn-lt"/>
                <a:ea typeface="+mn-ea"/>
                <a:cs typeface="+mn-cs"/>
              </a:rPr>
              <a:t>、</a:t>
            </a:r>
            <a:r>
              <a:rPr lang="en-US" altLang="zh-TW" sz="1200" b="0" i="0" u="none" strike="noStrike" kern="1200" dirty="0" smtClean="0">
                <a:solidFill>
                  <a:schemeClr val="tx1"/>
                </a:solidFill>
                <a:effectLst/>
                <a:latin typeface="+mn-lt"/>
                <a:ea typeface="+mn-ea"/>
                <a:cs typeface="+mn-cs"/>
                <a:hlinkClick r:id="rId8" tooltip="Bootstrap Tabs"/>
              </a:rPr>
              <a:t>tab </a:t>
            </a:r>
            <a:r>
              <a:rPr lang="zh-TW" altLang="en-US" sz="1200" b="0" i="0" u="none" strike="noStrike" kern="1200" dirty="0" smtClean="0">
                <a:solidFill>
                  <a:schemeClr val="tx1"/>
                </a:solidFill>
                <a:effectLst/>
                <a:latin typeface="+mn-lt"/>
                <a:ea typeface="+mn-ea"/>
                <a:cs typeface="+mn-cs"/>
                <a:hlinkClick r:id="rId8" tooltip="Bootstrap Tabs"/>
              </a:rPr>
              <a:t>分層</a:t>
            </a:r>
            <a:r>
              <a:rPr lang="zh-TW" altLang="en-US" sz="1200" b="0" i="0" kern="1200" dirty="0" smtClean="0">
                <a:solidFill>
                  <a:schemeClr val="tx1"/>
                </a:solidFill>
                <a:effectLst/>
                <a:latin typeface="+mn-lt"/>
                <a:ea typeface="+mn-ea"/>
                <a:cs typeface="+mn-cs"/>
              </a:rPr>
              <a:t> 等</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等開發，提供簡單與彈性的 </a:t>
            </a:r>
            <a:r>
              <a:rPr lang="en-US" altLang="zh-TW" sz="1200" b="0" i="0" kern="1200" dirty="0" smtClean="0">
                <a:solidFill>
                  <a:schemeClr val="tx1"/>
                </a:solidFill>
                <a:effectLst/>
                <a:latin typeface="+mn-lt"/>
                <a:ea typeface="+mn-ea"/>
                <a:cs typeface="+mn-cs"/>
              </a:rPr>
              <a:t>HTML</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CSS </a:t>
            </a:r>
            <a:r>
              <a:rPr lang="zh-TW" altLang="en-US" sz="1200" b="0" i="0" kern="1200" dirty="0" smtClean="0">
                <a:solidFill>
                  <a:schemeClr val="tx1"/>
                </a:solidFill>
                <a:effectLst/>
                <a:latin typeface="+mn-lt"/>
                <a:ea typeface="+mn-ea"/>
                <a:cs typeface="+mn-cs"/>
              </a:rPr>
              <a:t>與 </a:t>
            </a:r>
            <a:r>
              <a:rPr lang="en-US" altLang="zh-TW" sz="1200" b="0" i="0" kern="1200" dirty="0" err="1" smtClean="0">
                <a:solidFill>
                  <a:schemeClr val="tx1"/>
                </a:solidFill>
                <a:effectLst/>
                <a:latin typeface="+mn-lt"/>
                <a:ea typeface="+mn-ea"/>
                <a:cs typeface="+mn-cs"/>
              </a:rPr>
              <a:t>Javascript</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基底，以幫助使用者提高其生產力。</a:t>
            </a:r>
          </a:p>
          <a:p>
            <a:pPr fontAlgn="base"/>
            <a:r>
              <a:rPr lang="zh-TW" altLang="en-US" sz="1200" b="0" i="0" kern="1200" dirty="0" smtClean="0">
                <a:solidFill>
                  <a:schemeClr val="tx1"/>
                </a:solidFill>
                <a:effectLst/>
                <a:latin typeface="+mn-lt"/>
                <a:ea typeface="+mn-ea"/>
                <a:cs typeface="+mn-cs"/>
              </a:rPr>
              <a:t>而因為 </a:t>
            </a:r>
            <a:r>
              <a:rPr lang="en-US" altLang="zh-TW" sz="1200" b="0" i="0" u="none" strike="noStrike" kern="1200" dirty="0" smtClean="0">
                <a:solidFill>
                  <a:schemeClr val="tx1"/>
                </a:solidFill>
                <a:effectLst/>
                <a:latin typeface="+mn-lt"/>
                <a:ea typeface="+mn-ea"/>
                <a:cs typeface="+mn-cs"/>
                <a:hlinkClick r:id="rId3" tooltip="Twitter Bootstrap"/>
              </a:rPr>
              <a:t>Bootstrap</a:t>
            </a:r>
            <a:r>
              <a:rPr lang="zh-TW" altLang="en-US" sz="1200" b="0" i="0" kern="1200" dirty="0" smtClean="0">
                <a:solidFill>
                  <a:schemeClr val="tx1"/>
                </a:solidFill>
                <a:effectLst/>
                <a:latin typeface="+mn-lt"/>
                <a:ea typeface="+mn-ea"/>
                <a:cs typeface="+mn-cs"/>
              </a:rPr>
              <a:t> 是自精粹自 </a:t>
            </a:r>
            <a:r>
              <a:rPr lang="en-US" altLang="zh-TW" sz="1200" b="0" i="0" u="none" strike="noStrike" kern="1200" dirty="0" smtClean="0">
                <a:solidFill>
                  <a:schemeClr val="tx1"/>
                </a:solidFill>
                <a:effectLst/>
                <a:latin typeface="+mn-lt"/>
                <a:ea typeface="+mn-ea"/>
                <a:cs typeface="+mn-cs"/>
                <a:hlinkClick r:id="rId4" tooltip="Twitter"/>
              </a:rPr>
              <a:t>Twitter</a:t>
            </a:r>
            <a:r>
              <a:rPr lang="zh-TW" altLang="en-US" sz="1200" b="0" i="0" kern="1200" dirty="0" smtClean="0">
                <a:solidFill>
                  <a:schemeClr val="tx1"/>
                </a:solidFill>
                <a:effectLst/>
                <a:latin typeface="+mn-lt"/>
                <a:ea typeface="+mn-ea"/>
                <a:cs typeface="+mn-cs"/>
              </a:rPr>
              <a:t> 工程團隊在網站設定的過程，所以在整個 </a:t>
            </a:r>
            <a:r>
              <a:rPr lang="en-US" altLang="zh-TW" sz="1200" b="0" i="0" kern="1200" dirty="0" smtClean="0">
                <a:solidFill>
                  <a:schemeClr val="tx1"/>
                </a:solidFill>
                <a:effectLst/>
                <a:latin typeface="+mn-lt"/>
                <a:ea typeface="+mn-ea"/>
                <a:cs typeface="+mn-cs"/>
              </a:rPr>
              <a:t>Framework </a:t>
            </a:r>
            <a:r>
              <a:rPr lang="zh-TW" altLang="en-US" sz="1200" b="0" i="0" kern="1200" dirty="0" smtClean="0">
                <a:solidFill>
                  <a:schemeClr val="tx1"/>
                </a:solidFill>
                <a:effectLst/>
                <a:latin typeface="+mn-lt"/>
                <a:ea typeface="+mn-ea"/>
                <a:cs typeface="+mn-cs"/>
              </a:rPr>
              <a:t>的設計上，你常常會感受到相當的</a:t>
            </a:r>
            <a:r>
              <a:rPr lang="zh-TW" altLang="en-US" sz="1200" b="1" i="0" kern="1200" dirty="0" smtClean="0">
                <a:solidFill>
                  <a:schemeClr val="tx1"/>
                </a:solidFill>
                <a:effectLst/>
                <a:latin typeface="+mn-lt"/>
                <a:ea typeface="+mn-ea"/>
                <a:cs typeface="+mn-cs"/>
              </a:rPr>
              <a:t>實務</a:t>
            </a:r>
            <a:r>
              <a:rPr lang="zh-TW" altLang="en-US" sz="1200" b="0" i="0" kern="1200" dirty="0" smtClean="0">
                <a:solidFill>
                  <a:schemeClr val="tx1"/>
                </a:solidFill>
                <a:effectLst/>
                <a:latin typeface="+mn-lt"/>
                <a:ea typeface="+mn-ea"/>
                <a:cs typeface="+mn-cs"/>
              </a:rPr>
              <a:t>與貼心，使用上相當容易上手與具生產力。並且預設的樣式就已經滿漂亮，很多時候也不需要再請設計師幫忙做調整。</a:t>
            </a:r>
          </a:p>
          <a:p>
            <a:pPr fontAlgn="base"/>
            <a:r>
              <a:rPr lang="zh-TW" altLang="en-US" sz="1200" b="0" i="0" kern="1200" dirty="0" smtClean="0">
                <a:solidFill>
                  <a:schemeClr val="tx1"/>
                </a:solidFill>
                <a:effectLst/>
                <a:latin typeface="+mn-lt"/>
                <a:ea typeface="+mn-ea"/>
                <a:cs typeface="+mn-cs"/>
              </a:rPr>
              <a:t>另外在跨瀏覽器的支援上，也不用擔心。</a:t>
            </a:r>
            <a:r>
              <a:rPr lang="en-US" altLang="zh-TW" sz="1200" b="0" i="0" u="none" strike="noStrike" kern="1200" dirty="0" smtClean="0">
                <a:solidFill>
                  <a:schemeClr val="tx1"/>
                </a:solidFill>
                <a:effectLst/>
                <a:latin typeface="+mn-lt"/>
                <a:ea typeface="+mn-ea"/>
                <a:cs typeface="+mn-cs"/>
                <a:hlinkClick r:id="rId3" tooltip="Twitter Bootstrap"/>
              </a:rPr>
              <a:t>Bootstrap</a:t>
            </a:r>
            <a:r>
              <a:rPr lang="zh-TW" altLang="en-US" sz="1200" b="0" i="0" kern="1200" dirty="0" smtClean="0">
                <a:solidFill>
                  <a:schemeClr val="tx1"/>
                </a:solidFill>
                <a:effectLst/>
                <a:latin typeface="+mn-lt"/>
                <a:ea typeface="+mn-ea"/>
                <a:cs typeface="+mn-cs"/>
              </a:rPr>
              <a:t> 支援市面上大部份的主流瀏覽器，可以閱讀官網上的 </a:t>
            </a:r>
            <a:r>
              <a:rPr lang="en-US" altLang="zh-TW" sz="1200" b="0" i="0" u="none" strike="noStrike" kern="1200" dirty="0" smtClean="0">
                <a:solidFill>
                  <a:schemeClr val="tx1"/>
                </a:solidFill>
                <a:effectLst/>
                <a:latin typeface="+mn-lt"/>
                <a:ea typeface="+mn-ea"/>
                <a:cs typeface="+mn-cs"/>
                <a:hlinkClick r:id="rId9" tooltip="Browser Compatibility"/>
              </a:rPr>
              <a:t>Browser Compatibility</a:t>
            </a:r>
            <a:r>
              <a:rPr lang="zh-TW" altLang="en-US" sz="1200" b="0" i="0" kern="1200" dirty="0" smtClean="0">
                <a:solidFill>
                  <a:schemeClr val="tx1"/>
                </a:solidFill>
                <a:effectLst/>
                <a:latin typeface="+mn-lt"/>
                <a:ea typeface="+mn-ea"/>
                <a:cs typeface="+mn-cs"/>
              </a:rPr>
              <a:t> 一文，可以看到</a:t>
            </a:r>
            <a:r>
              <a:rPr lang="en-US" altLang="zh-TW" sz="1200" b="0" i="0" u="none" strike="noStrike" kern="1200" dirty="0" smtClean="0">
                <a:solidFill>
                  <a:schemeClr val="tx1"/>
                </a:solidFill>
                <a:effectLst/>
                <a:latin typeface="+mn-lt"/>
                <a:ea typeface="+mn-ea"/>
                <a:cs typeface="+mn-cs"/>
                <a:hlinkClick r:id="rId3" tooltip="Twitter Bootstrap"/>
              </a:rPr>
              <a:t>Bootstrap</a:t>
            </a:r>
            <a:r>
              <a:rPr lang="zh-TW" altLang="en-US" sz="1200" b="0" i="0" kern="1200" dirty="0" smtClean="0">
                <a:solidFill>
                  <a:schemeClr val="tx1"/>
                </a:solidFill>
                <a:effectLst/>
                <a:latin typeface="+mn-lt"/>
                <a:ea typeface="+mn-ea"/>
                <a:cs typeface="+mn-cs"/>
              </a:rPr>
              <a:t> 對 </a:t>
            </a:r>
            <a:r>
              <a:rPr lang="en-US" altLang="zh-TW" sz="1200" b="0" i="0" kern="1200" dirty="0" smtClean="0">
                <a:solidFill>
                  <a:schemeClr val="tx1"/>
                </a:solidFill>
                <a:effectLst/>
                <a:latin typeface="+mn-lt"/>
                <a:ea typeface="+mn-ea"/>
                <a:cs typeface="+mn-cs"/>
              </a:rPr>
              <a:t>IE (7 </a:t>
            </a:r>
            <a:r>
              <a:rPr lang="zh-TW" altLang="en-US" sz="1200" b="0" i="0" kern="1200" dirty="0" smtClean="0">
                <a:solidFill>
                  <a:schemeClr val="tx1"/>
                </a:solidFill>
                <a:effectLst/>
                <a:latin typeface="+mn-lt"/>
                <a:ea typeface="+mn-ea"/>
                <a:cs typeface="+mn-cs"/>
              </a:rPr>
              <a:t>以上，</a:t>
            </a:r>
            <a:r>
              <a:rPr lang="en-US" altLang="zh-TW" sz="1200" b="0" i="0" kern="1200" dirty="0" smtClean="0">
                <a:solidFill>
                  <a:schemeClr val="tx1"/>
                </a:solidFill>
                <a:effectLst/>
                <a:latin typeface="+mn-lt"/>
                <a:ea typeface="+mn-ea"/>
                <a:cs typeface="+mn-cs"/>
              </a:rPr>
              <a:t>IE6 must </a:t>
            </a:r>
            <a:r>
              <a:rPr lang="en-US" altLang="zh-TW" sz="1200" b="1" i="0" kern="1200" dirty="0" smtClean="0">
                <a:solidFill>
                  <a:schemeClr val="tx1"/>
                </a:solidFill>
                <a:effectLst/>
                <a:latin typeface="+mn-lt"/>
                <a:ea typeface="+mn-ea"/>
                <a:cs typeface="+mn-cs"/>
              </a:rPr>
              <a:t>DIE</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Firefox</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Chrome</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Opera </a:t>
            </a:r>
            <a:r>
              <a:rPr lang="zh-TW" altLang="en-US" sz="1200" b="0" i="0" kern="1200" dirty="0" smtClean="0">
                <a:solidFill>
                  <a:schemeClr val="tx1"/>
                </a:solidFill>
                <a:effectLst/>
                <a:latin typeface="+mn-lt"/>
                <a:ea typeface="+mn-ea"/>
                <a:cs typeface="+mn-cs"/>
              </a:rPr>
              <a:t>等瀏覽器都有支援，請放心使用。</a:t>
            </a:r>
          </a:p>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7</a:t>
            </a:fld>
            <a:endParaRPr lang="en-US"/>
          </a:p>
        </p:txBody>
      </p:sp>
    </p:spTree>
    <p:extLst>
      <p:ext uri="{BB962C8B-B14F-4D97-AF65-F5344CB8AC3E}">
        <p14:creationId xmlns:p14="http://schemas.microsoft.com/office/powerpoint/2010/main" val="1598964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現在做網站，面臨的挑戰越來越多，除了原來的瀏覽器相容問題，加上現在手機、平版一堆，一般的網頁開發人員要獨力面對這些問題，根本就像天方夜譚。</a:t>
            </a:r>
            <a:r>
              <a:rPr lang="zh-TW" altLang="en-US" dirty="0" smtClean="0"/>
              <a:t/>
            </a:r>
            <a:br>
              <a:rPr lang="zh-TW" altLang="en-US" dirty="0" smtClean="0"/>
            </a:br>
            <a:r>
              <a:rPr lang="zh-TW" altLang="en-US" dirty="0" smtClean="0"/>
              <a:t/>
            </a:r>
            <a:br>
              <a:rPr lang="zh-TW" altLang="en-US" dirty="0" smtClean="0"/>
            </a:br>
            <a:r>
              <a:rPr lang="zh-TW" altLang="en-US" sz="1200" b="0" i="0" kern="1200" dirty="0" smtClean="0">
                <a:solidFill>
                  <a:schemeClr val="tx1"/>
                </a:solidFill>
                <a:effectLst/>
                <a:latin typeface="+mn-lt"/>
                <a:ea typeface="+mn-ea"/>
                <a:cs typeface="+mn-cs"/>
              </a:rPr>
              <a:t>幸好有許多工具出來協助我們，其中</a:t>
            </a:r>
            <a:r>
              <a:rPr lang="en-US" altLang="zh-TW" sz="1200" b="0" i="0" kern="1200" dirty="0" smtClean="0">
                <a:solidFill>
                  <a:schemeClr val="tx1"/>
                </a:solidFill>
                <a:effectLst/>
                <a:latin typeface="+mn-lt"/>
                <a:ea typeface="+mn-ea"/>
                <a:cs typeface="+mn-cs"/>
              </a:rPr>
              <a:t>Twitter Bootstrap</a:t>
            </a:r>
            <a:r>
              <a:rPr lang="zh-TW" altLang="en-US" sz="1200" b="0" i="0" kern="1200" dirty="0" smtClean="0">
                <a:solidFill>
                  <a:schemeClr val="tx1"/>
                </a:solidFill>
                <a:effectLst/>
                <a:latin typeface="+mn-lt"/>
                <a:ea typeface="+mn-ea"/>
                <a:cs typeface="+mn-cs"/>
              </a:rPr>
              <a:t>就是近來相當熱門的一個框架，不但協助我們製作網頁的</a:t>
            </a:r>
            <a:r>
              <a:rPr lang="en-US" altLang="zh-TW" sz="1200" b="0" i="0" kern="1200" dirty="0" smtClean="0">
                <a:solidFill>
                  <a:schemeClr val="tx1"/>
                </a:solidFill>
                <a:effectLst/>
                <a:latin typeface="+mn-lt"/>
                <a:ea typeface="+mn-ea"/>
                <a:cs typeface="+mn-cs"/>
              </a:rPr>
              <a:t>Layout</a:t>
            </a:r>
            <a:r>
              <a:rPr lang="zh-TW" altLang="en-US" sz="1200" b="0" i="0" kern="1200" dirty="0" smtClean="0">
                <a:solidFill>
                  <a:schemeClr val="tx1"/>
                </a:solidFill>
                <a:effectLst/>
                <a:latin typeface="+mn-lt"/>
                <a:ea typeface="+mn-ea"/>
                <a:cs typeface="+mn-cs"/>
              </a:rPr>
              <a:t>或元件，也能處理各種網頁的檢視環境，雖然不見得能百分之百解決問題，但是至少已經減輕不少負擔。</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8</a:t>
            </a:fld>
            <a:endParaRPr lang="en-US"/>
          </a:p>
        </p:txBody>
      </p:sp>
    </p:spTree>
    <p:extLst>
      <p:ext uri="{BB962C8B-B14F-4D97-AF65-F5344CB8AC3E}">
        <p14:creationId xmlns:p14="http://schemas.microsoft.com/office/powerpoint/2010/main" val="181413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9</a:t>
            </a:fld>
            <a:endParaRPr lang="en-US"/>
          </a:p>
        </p:txBody>
      </p:sp>
    </p:spTree>
    <p:extLst>
      <p:ext uri="{BB962C8B-B14F-4D97-AF65-F5344CB8AC3E}">
        <p14:creationId xmlns:p14="http://schemas.microsoft.com/office/powerpoint/2010/main" val="965392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10</a:t>
            </a:fld>
            <a:endParaRPr lang="en-US"/>
          </a:p>
        </p:txBody>
      </p:sp>
    </p:spTree>
    <p:extLst>
      <p:ext uri="{BB962C8B-B14F-4D97-AF65-F5344CB8AC3E}">
        <p14:creationId xmlns:p14="http://schemas.microsoft.com/office/powerpoint/2010/main" val="9623376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12/4/2014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12/4/2014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12/4/2014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12/4/2014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12/4/2014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12/4/2014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37CC0096-1860-4642-9CD2-0079EA5E7CD1}" type="datetimeFigureOut">
              <a:rPr lang="en-US"/>
              <a:pPr/>
              <a:t>12/4/2014</a:t>
            </a:fld>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800">
                <a:solidFill>
                  <a:schemeClr val="tx1">
                    <a:lumMod val="85000"/>
                  </a:schemeClr>
                </a:solidFill>
              </a:defRPr>
            </a:lvl1pPr>
          </a:lstStyle>
          <a:p>
            <a:endParaRPr/>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E31375A4-56A4-47D6-9801-1991572033F7}" type="slidenum">
              <a:rPr/>
              <a:pPr/>
              <a:t>‹#›</a:t>
            </a:fld>
            <a:endParaRPr/>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47.png"/><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4.xml"/><Relationship Id="rId5" Type="http://schemas.openxmlformats.org/officeDocument/2006/relationships/image" Target="../media/image49.png"/><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4.xml"/><Relationship Id="rId5" Type="http://schemas.openxmlformats.org/officeDocument/2006/relationships/image" Target="../media/image50.png"/><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52.png"/></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53.png"/></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56.png"/></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56.png"/></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index.ndc.gov.tw/" TargetMode="External"/><Relationship Id="rId2" Type="http://schemas.openxmlformats.org/officeDocument/2006/relationships/notesSlide" Target="../notesSlides/notesSlide38.xml"/><Relationship Id="rId1" Type="http://schemas.openxmlformats.org/officeDocument/2006/relationships/slideLayout" Target="../slideLayouts/slideLayout4.xml"/><Relationship Id="rId5" Type="http://schemas.openxmlformats.org/officeDocument/2006/relationships/image" Target="../media/image58.png"/><Relationship Id="rId4" Type="http://schemas.openxmlformats.org/officeDocument/2006/relationships/image" Target="../media/image57.png"/></Relationships>
</file>

<file path=ppt/slides/_rels/slide4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60.png"/></Relationships>
</file>

<file path=ppt/slides/_rels/slide4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2.xml"/><Relationship Id="rId1" Type="http://schemas.openxmlformats.org/officeDocument/2006/relationships/slideLayout" Target="../slideLayouts/slideLayout4.xml"/><Relationship Id="rId5" Type="http://schemas.openxmlformats.org/officeDocument/2006/relationships/image" Target="../media/image60.png"/><Relationship Id="rId4" Type="http://schemas.openxmlformats.org/officeDocument/2006/relationships/image" Target="../media/image59.png"/></Relationships>
</file>

<file path=ppt/slides/_rels/slide4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3.xml"/><Relationship Id="rId1" Type="http://schemas.openxmlformats.org/officeDocument/2006/relationships/slideLayout" Target="../slideLayouts/slideLayout4.xml"/><Relationship Id="rId4" Type="http://schemas.openxmlformats.org/officeDocument/2006/relationships/image" Target="../media/image60.png"/></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4.xml"/><Relationship Id="rId4" Type="http://schemas.openxmlformats.org/officeDocument/2006/relationships/image" Target="../media/image64.png"/></Relationships>
</file>

<file path=ppt/slides/_rels/slide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5.xml"/><Relationship Id="rId1" Type="http://schemas.openxmlformats.org/officeDocument/2006/relationships/slideLayout" Target="../slideLayouts/slideLayout4.xml"/><Relationship Id="rId4" Type="http://schemas.openxmlformats.org/officeDocument/2006/relationships/image" Target="../media/image6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6.xml"/><Relationship Id="rId1" Type="http://schemas.openxmlformats.org/officeDocument/2006/relationships/slideLayout" Target="../slideLayouts/slideLayout4.xml"/><Relationship Id="rId4" Type="http://schemas.openxmlformats.org/officeDocument/2006/relationships/image" Target="../media/image67.png"/></Relationships>
</file>

<file path=ppt/slides/_rels/slide5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image" Target="../media/image68.png"/></Relationships>
</file>

<file path=ppt/slides/_rels/slide5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8.xml"/><Relationship Id="rId1" Type="http://schemas.openxmlformats.org/officeDocument/2006/relationships/slideLayout" Target="../slideLayouts/slideLayout4.xml"/><Relationship Id="rId4" Type="http://schemas.openxmlformats.org/officeDocument/2006/relationships/image" Target="../media/image69.png"/></Relationships>
</file>

<file path=ppt/slides/_rels/slide5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9.xml"/><Relationship Id="rId1" Type="http://schemas.openxmlformats.org/officeDocument/2006/relationships/slideLayout" Target="../slideLayouts/slideLayout4.xml"/><Relationship Id="rId4" Type="http://schemas.openxmlformats.org/officeDocument/2006/relationships/image" Target="../media/image70.png"/></Relationships>
</file>

<file path=ppt/slides/_rels/slide5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AngularJS</a:t>
            </a:r>
            <a:r>
              <a:rPr lang="en-US" dirty="0"/>
              <a:t> + </a:t>
            </a:r>
            <a:r>
              <a:rPr lang="en-US" dirty="0" err="1"/>
              <a:t>HighChart</a:t>
            </a:r>
            <a:r>
              <a:rPr lang="en-US" dirty="0" smtClean="0"/>
              <a:t>：</a:t>
            </a:r>
            <a:br>
              <a:rPr lang="en-US" dirty="0" smtClean="0"/>
            </a:br>
            <a:r>
              <a:rPr lang="zh-TW" altLang="en-US" dirty="0" smtClean="0"/>
              <a:t>完美</a:t>
            </a:r>
            <a:r>
              <a:rPr lang="zh-TW" altLang="en-US" dirty="0"/>
              <a:t>網頁圖表整合篇</a:t>
            </a:r>
            <a:endParaRPr dirty="0"/>
          </a:p>
        </p:txBody>
      </p:sp>
      <p:sp>
        <p:nvSpPr>
          <p:cNvPr id="3" name="Subtitle 2"/>
          <p:cNvSpPr>
            <a:spLocks noGrp="1"/>
          </p:cNvSpPr>
          <p:nvPr>
            <p:ph type="subTitle" idx="1"/>
          </p:nvPr>
        </p:nvSpPr>
        <p:spPr/>
        <p:txBody>
          <a:bodyPr/>
          <a:lstStyle/>
          <a:p>
            <a:r>
              <a:rPr lang="zh-TW" altLang="en-US" dirty="0"/>
              <a:t>開發技巧</a:t>
            </a:r>
            <a:r>
              <a:rPr lang="zh-TW" altLang="en-US" dirty="0" smtClean="0"/>
              <a:t>實戰系列</a:t>
            </a:r>
            <a:r>
              <a:rPr lang="en-US" altLang="zh-TW" dirty="0" smtClean="0"/>
              <a:t>(2/6)</a:t>
            </a:r>
            <a:r>
              <a:rPr lang="zh-TW" altLang="en-US" dirty="0" smtClean="0"/>
              <a:t> </a:t>
            </a:r>
            <a:r>
              <a:rPr lang="en-US" altLang="zh-TW" dirty="0"/>
              <a:t>- </a:t>
            </a:r>
            <a:r>
              <a:rPr lang="en-US" altLang="zh-TW" dirty="0" smtClean="0"/>
              <a:t>Web </a:t>
            </a:r>
            <a:r>
              <a:rPr lang="zh-TW" altLang="en-US" dirty="0" smtClean="0"/>
              <a:t>前端</a:t>
            </a:r>
            <a:endParaRPr lang="en-US" altLang="zh-TW" dirty="0" smtClean="0"/>
          </a:p>
          <a:p>
            <a:r>
              <a:rPr lang="zh-TW" altLang="en-US" dirty="0" smtClean="0"/>
              <a:t>講師</a:t>
            </a:r>
            <a:r>
              <a:rPr lang="en-US" altLang="zh-TW" dirty="0" smtClean="0"/>
              <a:t>: </a:t>
            </a:r>
            <a:r>
              <a:rPr lang="zh-TW" altLang="en-US" dirty="0" smtClean="0"/>
              <a:t>郭二文 </a:t>
            </a:r>
            <a:r>
              <a:rPr lang="en-US" altLang="zh-TW" dirty="0" smtClean="0"/>
              <a:t>(erhwenkuo@gmail.com)</a:t>
            </a:r>
            <a:endParaRPr lang="zh-TW" altLang="en-US" dirty="0"/>
          </a:p>
        </p:txBody>
      </p:sp>
    </p:spTree>
    <p:extLst>
      <p:ext uri="{BB962C8B-B14F-4D97-AF65-F5344CB8AC3E}">
        <p14:creationId xmlns:p14="http://schemas.microsoft.com/office/powerpoint/2010/main" val="242453831"/>
      </p:ext>
    </p:extLst>
  </p:cSld>
  <p:clrMapOvr>
    <a:masterClrMapping/>
  </p:clrMapOvr>
  <p:transition spd="slow">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SPA Skelton</a:t>
            </a:r>
            <a:endParaRPr dirty="0"/>
          </a:p>
        </p:txBody>
      </p:sp>
      <p:sp>
        <p:nvSpPr>
          <p:cNvPr id="7" name="Content Placeholder 3"/>
          <p:cNvSpPr txBox="1">
            <a:spLocks/>
          </p:cNvSpPr>
          <p:nvPr/>
        </p:nvSpPr>
        <p:spPr>
          <a:xfrm>
            <a:off x="1524000" y="1938536"/>
            <a:ext cx="5436096" cy="4658816"/>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457200" indent="-457200">
              <a:buFont typeface="+mj-lt"/>
              <a:buAutoNum type="arabicPeriod"/>
            </a:pPr>
            <a:r>
              <a:rPr lang="en-US" dirty="0" smtClean="0"/>
              <a:t>Create “</a:t>
            </a:r>
            <a:r>
              <a:rPr lang="en-US" dirty="0">
                <a:solidFill>
                  <a:srgbClr val="FF0000"/>
                </a:solidFill>
              </a:rPr>
              <a:t>04_BootstrapUIroute</a:t>
            </a:r>
            <a:r>
              <a:rPr lang="en-US" dirty="0" smtClean="0"/>
              <a:t>” folder under “</a:t>
            </a:r>
            <a:r>
              <a:rPr lang="en-US" dirty="0" err="1" smtClean="0">
                <a:solidFill>
                  <a:srgbClr val="FF0000"/>
                </a:solidFill>
              </a:rPr>
              <a:t>MyApp</a:t>
            </a:r>
            <a:r>
              <a:rPr lang="en-US" dirty="0" smtClean="0"/>
              <a:t>”</a:t>
            </a:r>
          </a:p>
          <a:p>
            <a:pPr marL="457200" indent="-457200">
              <a:buFont typeface="+mj-lt"/>
              <a:buAutoNum type="arabicPeriod"/>
            </a:pPr>
            <a:r>
              <a:rPr lang="en-US" dirty="0" smtClean="0"/>
              <a:t>Add new html file named “</a:t>
            </a:r>
            <a:r>
              <a:rPr lang="en-US" dirty="0" smtClean="0">
                <a:solidFill>
                  <a:srgbClr val="FF0000"/>
                </a:solidFill>
              </a:rPr>
              <a:t>index.html</a:t>
            </a:r>
            <a:r>
              <a:rPr lang="en-US" dirty="0" smtClean="0"/>
              <a:t>”</a:t>
            </a:r>
          </a:p>
          <a:p>
            <a:pPr marL="457200" indent="-457200">
              <a:buFont typeface="+mj-lt"/>
              <a:buAutoNum type="arabicPeriod"/>
            </a:pPr>
            <a:r>
              <a:rPr lang="en-US" dirty="0"/>
              <a:t>Add </a:t>
            </a:r>
            <a:r>
              <a:rPr lang="en-US" dirty="0" smtClean="0"/>
              <a:t>two </a:t>
            </a:r>
            <a:r>
              <a:rPr lang="en-US" dirty="0" err="1" smtClean="0"/>
              <a:t>javascript</a:t>
            </a:r>
            <a:r>
              <a:rPr lang="en-US" dirty="0" smtClean="0"/>
              <a:t> files </a:t>
            </a:r>
            <a:r>
              <a:rPr lang="en-US" dirty="0"/>
              <a:t>named </a:t>
            </a:r>
            <a:r>
              <a:rPr lang="en-US" dirty="0" smtClean="0"/>
              <a:t>“</a:t>
            </a:r>
            <a:r>
              <a:rPr lang="en-US" dirty="0" smtClean="0">
                <a:solidFill>
                  <a:srgbClr val="FF0000"/>
                </a:solidFill>
              </a:rPr>
              <a:t>app.js</a:t>
            </a:r>
            <a:r>
              <a:rPr lang="en-US" dirty="0" smtClean="0"/>
              <a:t>” &amp; “</a:t>
            </a:r>
            <a:r>
              <a:rPr lang="en-US" dirty="0" smtClean="0">
                <a:solidFill>
                  <a:srgbClr val="FF0000"/>
                </a:solidFill>
              </a:rPr>
              <a:t>controllers.js</a:t>
            </a:r>
            <a:r>
              <a:rPr lang="en-US" dirty="0" smtClean="0"/>
              <a:t>”</a:t>
            </a:r>
          </a:p>
          <a:p>
            <a:pPr marL="457200" indent="-457200">
              <a:buFont typeface="+mj-lt"/>
              <a:buAutoNum type="arabicPeriod"/>
            </a:pPr>
            <a:r>
              <a:rPr lang="en-US" dirty="0" smtClean="0"/>
              <a:t>Add four html files under “</a:t>
            </a:r>
            <a:r>
              <a:rPr lang="en-US" dirty="0" smtClean="0">
                <a:solidFill>
                  <a:srgbClr val="FF0000"/>
                </a:solidFill>
              </a:rPr>
              <a:t>Partials</a:t>
            </a:r>
            <a:r>
              <a:rPr lang="en-US" dirty="0" smtClean="0"/>
              <a:t>” sub folder</a:t>
            </a:r>
          </a:p>
          <a:p>
            <a:pPr lvl="1"/>
            <a:r>
              <a:rPr lang="en-US" dirty="0" smtClean="0">
                <a:solidFill>
                  <a:srgbClr val="0070C0"/>
                </a:solidFill>
              </a:rPr>
              <a:t>about.html</a:t>
            </a:r>
          </a:p>
          <a:p>
            <a:pPr lvl="1"/>
            <a:r>
              <a:rPr lang="en-US" dirty="0" smtClean="0">
                <a:solidFill>
                  <a:srgbClr val="0070C0"/>
                </a:solidFill>
              </a:rPr>
              <a:t>home-list.html</a:t>
            </a:r>
          </a:p>
          <a:p>
            <a:pPr lvl="1"/>
            <a:r>
              <a:rPr lang="en-US" dirty="0" smtClean="0">
                <a:solidFill>
                  <a:srgbClr val="0070C0"/>
                </a:solidFill>
              </a:rPr>
              <a:t>home.html</a:t>
            </a:r>
          </a:p>
          <a:p>
            <a:pPr lvl="1"/>
            <a:r>
              <a:rPr lang="en-US" dirty="0" smtClean="0">
                <a:solidFill>
                  <a:srgbClr val="0070C0"/>
                </a:solidFill>
              </a:rPr>
              <a:t>table-data.html</a:t>
            </a:r>
          </a:p>
          <a:p>
            <a:pPr marL="822960" lvl="1" indent="-457200">
              <a:buFont typeface="+mj-lt"/>
              <a:buAutoNum type="arabicPeriod"/>
            </a:pPr>
            <a:endParaRPr lang="en-US" dirty="0"/>
          </a:p>
        </p:txBody>
      </p:sp>
      <p:pic>
        <p:nvPicPr>
          <p:cNvPr id="4" name="Picture 3"/>
          <p:cNvPicPr>
            <a:picLocks noChangeAspect="1"/>
          </p:cNvPicPr>
          <p:nvPr/>
        </p:nvPicPr>
        <p:blipFill>
          <a:blip r:embed="rId3"/>
          <a:stretch>
            <a:fillRect/>
          </a:stretch>
        </p:blipFill>
        <p:spPr>
          <a:xfrm>
            <a:off x="7320136" y="2038544"/>
            <a:ext cx="4452561" cy="3830160"/>
          </a:xfrm>
          <a:prstGeom prst="rect">
            <a:avLst/>
          </a:prstGeom>
        </p:spPr>
      </p:pic>
    </p:spTree>
    <p:extLst>
      <p:ext uri="{BB962C8B-B14F-4D97-AF65-F5344CB8AC3E}">
        <p14:creationId xmlns:p14="http://schemas.microsoft.com/office/powerpoint/2010/main" val="1056731865"/>
      </p:ext>
    </p:extLst>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SPA Skelton</a:t>
            </a:r>
            <a:endParaRPr dirty="0"/>
          </a:p>
        </p:txBody>
      </p:sp>
      <p:pic>
        <p:nvPicPr>
          <p:cNvPr id="3" name="Picture 2"/>
          <p:cNvPicPr>
            <a:picLocks noChangeAspect="1"/>
          </p:cNvPicPr>
          <p:nvPr/>
        </p:nvPicPr>
        <p:blipFill>
          <a:blip r:embed="rId3"/>
          <a:stretch>
            <a:fillRect/>
          </a:stretch>
        </p:blipFill>
        <p:spPr>
          <a:xfrm>
            <a:off x="911424" y="2708920"/>
            <a:ext cx="10978861" cy="2231876"/>
          </a:xfrm>
          <a:prstGeom prst="rect">
            <a:avLst/>
          </a:prstGeom>
        </p:spPr>
      </p:pic>
    </p:spTree>
    <p:extLst>
      <p:ext uri="{BB962C8B-B14F-4D97-AF65-F5344CB8AC3E}">
        <p14:creationId xmlns:p14="http://schemas.microsoft.com/office/powerpoint/2010/main" val="2881288046"/>
      </p:ext>
    </p:extLst>
  </p:cSld>
  <p:clrMapOvr>
    <a:masterClrMapping/>
  </p:clrMapOvr>
  <p:transition spd="slow">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74368" y="1627616"/>
            <a:ext cx="7503984" cy="4966794"/>
          </a:xfrm>
          <a:prstGeom prst="rect">
            <a:avLst/>
          </a:prstGeom>
        </p:spPr>
      </p:pic>
      <p:sp>
        <p:nvSpPr>
          <p:cNvPr id="2" name="Title 1"/>
          <p:cNvSpPr>
            <a:spLocks noGrp="1"/>
          </p:cNvSpPr>
          <p:nvPr>
            <p:ph type="title"/>
          </p:nvPr>
        </p:nvSpPr>
        <p:spPr/>
        <p:txBody>
          <a:bodyPr>
            <a:normAutofit/>
          </a:bodyPr>
          <a:lstStyle/>
          <a:p>
            <a:r>
              <a:rPr lang="en-US" dirty="0"/>
              <a:t>SPA </a:t>
            </a:r>
            <a:r>
              <a:rPr lang="en-US" dirty="0" smtClean="0"/>
              <a:t>Skelton (index.html)</a:t>
            </a:r>
            <a:endParaRPr dirty="0"/>
          </a:p>
        </p:txBody>
      </p:sp>
      <p:pic>
        <p:nvPicPr>
          <p:cNvPr id="10" name="Picture 2" descr="Pictur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1231" y="2338090"/>
            <a:ext cx="461032" cy="461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Pictur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99303" y="3892634"/>
            <a:ext cx="436758" cy="43675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Pictur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26536" y="5483681"/>
            <a:ext cx="410422" cy="41042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2423592" y="2708920"/>
            <a:ext cx="374441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23592" y="3140968"/>
            <a:ext cx="410445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071664" y="4869160"/>
            <a:ext cx="2520280" cy="2880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639616" y="5894103"/>
            <a:ext cx="3240360" cy="2880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4991761"/>
      </p:ext>
    </p:extLst>
  </p:cSld>
  <p:clrMapOvr>
    <a:masterClrMapping/>
  </p:clrMapOvr>
  <p:transition spd="slow">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75520" y="1623072"/>
            <a:ext cx="7898072" cy="2880320"/>
          </a:xfrm>
          <a:prstGeom prst="rect">
            <a:avLst/>
          </a:prstGeom>
        </p:spPr>
      </p:pic>
      <p:sp>
        <p:nvSpPr>
          <p:cNvPr id="2" name="Title 1"/>
          <p:cNvSpPr>
            <a:spLocks noGrp="1"/>
          </p:cNvSpPr>
          <p:nvPr>
            <p:ph type="title"/>
          </p:nvPr>
        </p:nvSpPr>
        <p:spPr/>
        <p:txBody>
          <a:bodyPr>
            <a:normAutofit/>
          </a:bodyPr>
          <a:lstStyle/>
          <a:p>
            <a:r>
              <a:rPr lang="en-US" dirty="0"/>
              <a:t>SPA Skelton </a:t>
            </a:r>
            <a:r>
              <a:rPr lang="en-US" dirty="0" smtClean="0"/>
              <a:t>(Partials/home.html &amp; Partials/home-list.html)</a:t>
            </a:r>
            <a:endParaRPr dirty="0"/>
          </a:p>
        </p:txBody>
      </p:sp>
      <p:sp>
        <p:nvSpPr>
          <p:cNvPr id="11" name="Rectangle 10"/>
          <p:cNvSpPr/>
          <p:nvPr/>
        </p:nvSpPr>
        <p:spPr>
          <a:xfrm>
            <a:off x="2135560" y="4034649"/>
            <a:ext cx="1669390" cy="468744"/>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565530" y="2988846"/>
            <a:ext cx="5618701" cy="463239"/>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Pictur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4663" y="2326451"/>
            <a:ext cx="461032" cy="461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Pictur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18207" y="4034649"/>
            <a:ext cx="436758" cy="43675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6"/>
          <a:stretch>
            <a:fillRect/>
          </a:stretch>
        </p:blipFill>
        <p:spPr>
          <a:xfrm>
            <a:off x="1775519" y="4852001"/>
            <a:ext cx="4922561" cy="1385311"/>
          </a:xfrm>
          <a:prstGeom prst="rect">
            <a:avLst/>
          </a:prstGeom>
        </p:spPr>
      </p:pic>
      <p:pic>
        <p:nvPicPr>
          <p:cNvPr id="16" name="Picture 6" descr="Pictur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25138" y="5524072"/>
            <a:ext cx="410422" cy="410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427952"/>
      </p:ext>
    </p:extLst>
  </p:cSld>
  <p:clrMapOvr>
    <a:masterClrMapping/>
  </p:clrMapOvr>
  <p:transition spd="slow">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646682" y="1629836"/>
            <a:ext cx="6281966" cy="4894471"/>
          </a:xfrm>
          <a:prstGeom prst="rect">
            <a:avLst/>
          </a:prstGeom>
        </p:spPr>
      </p:pic>
      <p:sp>
        <p:nvSpPr>
          <p:cNvPr id="2" name="Title 1"/>
          <p:cNvSpPr>
            <a:spLocks noGrp="1"/>
          </p:cNvSpPr>
          <p:nvPr>
            <p:ph type="title"/>
          </p:nvPr>
        </p:nvSpPr>
        <p:spPr/>
        <p:txBody>
          <a:bodyPr/>
          <a:lstStyle/>
          <a:p>
            <a:r>
              <a:rPr lang="en-US" dirty="0"/>
              <a:t>SPA Skelton </a:t>
            </a:r>
            <a:r>
              <a:rPr lang="en-US" dirty="0" smtClean="0"/>
              <a:t>**page routing** (app.js)</a:t>
            </a:r>
            <a:endParaRPr dirty="0"/>
          </a:p>
        </p:txBody>
      </p:sp>
      <p:sp>
        <p:nvSpPr>
          <p:cNvPr id="8" name="Rectangle 7"/>
          <p:cNvSpPr/>
          <p:nvPr/>
        </p:nvSpPr>
        <p:spPr>
          <a:xfrm>
            <a:off x="6456040" y="3943926"/>
            <a:ext cx="4968552" cy="25803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282012" y="2426840"/>
            <a:ext cx="4062459" cy="139536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8976320" y="2132856"/>
            <a:ext cx="864096" cy="0"/>
          </a:xfrm>
          <a:prstGeom prst="line">
            <a:avLst/>
          </a:prstGeom>
          <a:ln w="38100"/>
        </p:spPr>
        <p:style>
          <a:lnRef idx="1">
            <a:schemeClr val="accent4"/>
          </a:lnRef>
          <a:fillRef idx="0">
            <a:schemeClr val="accent4"/>
          </a:fillRef>
          <a:effectRef idx="0">
            <a:schemeClr val="accent4"/>
          </a:effectRef>
          <a:fontRef idx="minor">
            <a:schemeClr val="tx1"/>
          </a:fontRef>
        </p:style>
      </p:cxnSp>
      <p:pic>
        <p:nvPicPr>
          <p:cNvPr id="16" name="Picture 2" descr="Pictur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12842" y="1793543"/>
            <a:ext cx="461032" cy="461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Pictur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54819" y="2479503"/>
            <a:ext cx="436758" cy="43675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Pictur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45618" y="3943926"/>
            <a:ext cx="410422" cy="410422"/>
          </a:xfrm>
          <a:prstGeom prst="rect">
            <a:avLst/>
          </a:prstGeom>
          <a:noFill/>
          <a:extLst>
            <a:ext uri="{909E8E84-426E-40DD-AFC4-6F175D3DCCD1}">
              <a14:hiddenFill xmlns:a14="http://schemas.microsoft.com/office/drawing/2010/main">
                <a:solidFill>
                  <a:srgbClr val="FFFFFF"/>
                </a:solidFill>
              </a14:hiddenFill>
            </a:ext>
          </a:extLst>
        </p:spPr>
      </p:pic>
      <p:sp>
        <p:nvSpPr>
          <p:cNvPr id="20" name="Content Placeholder 3"/>
          <p:cNvSpPr txBox="1">
            <a:spLocks/>
          </p:cNvSpPr>
          <p:nvPr/>
        </p:nvSpPr>
        <p:spPr>
          <a:xfrm>
            <a:off x="1524000" y="1698103"/>
            <a:ext cx="4058393" cy="4855840"/>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457200" indent="-457200">
              <a:buFont typeface="+mj-lt"/>
              <a:buAutoNum type="arabicPeriod"/>
            </a:pPr>
            <a:r>
              <a:rPr lang="en-US" dirty="0" smtClean="0"/>
              <a:t>Tell angular to use “</a:t>
            </a:r>
            <a:r>
              <a:rPr lang="en-US" dirty="0" err="1" smtClean="0">
                <a:solidFill>
                  <a:srgbClr val="FF0000"/>
                </a:solidFill>
              </a:rPr>
              <a:t>ui.router</a:t>
            </a:r>
            <a:r>
              <a:rPr lang="en-US" dirty="0" smtClean="0"/>
              <a:t>” for routing control</a:t>
            </a:r>
          </a:p>
          <a:p>
            <a:pPr marL="457200" indent="-457200">
              <a:buFont typeface="+mj-lt"/>
              <a:buAutoNum type="arabicPeriod"/>
            </a:pPr>
            <a:r>
              <a:rPr lang="en-US" dirty="0" smtClean="0"/>
              <a:t>Use “</a:t>
            </a:r>
            <a:r>
              <a:rPr lang="en-US" dirty="0" smtClean="0">
                <a:solidFill>
                  <a:srgbClr val="0070C0"/>
                </a:solidFill>
              </a:rPr>
              <a:t>/home</a:t>
            </a:r>
            <a:r>
              <a:rPr lang="en-US" dirty="0" smtClean="0"/>
              <a:t>” as default route</a:t>
            </a:r>
          </a:p>
          <a:p>
            <a:pPr marL="457200" indent="-457200">
              <a:buFont typeface="+mj-lt"/>
              <a:buAutoNum type="arabicPeriod"/>
            </a:pPr>
            <a:r>
              <a:rPr lang="en-US" dirty="0" smtClean="0"/>
              <a:t>Use “</a:t>
            </a:r>
            <a:r>
              <a:rPr lang="en-US" dirty="0" smtClean="0">
                <a:solidFill>
                  <a:srgbClr val="0070C0"/>
                </a:solidFill>
              </a:rPr>
              <a:t>home</a:t>
            </a:r>
            <a:r>
              <a:rPr lang="en-US" dirty="0" smtClean="0"/>
              <a:t>” as route state &amp; “</a:t>
            </a:r>
            <a:r>
              <a:rPr lang="en-US" dirty="0" smtClean="0">
                <a:solidFill>
                  <a:srgbClr val="0070C0"/>
                </a:solidFill>
              </a:rPr>
              <a:t>Partials/home.html</a:t>
            </a:r>
            <a:r>
              <a:rPr lang="en-US" dirty="0" smtClean="0"/>
              <a:t>” as template</a:t>
            </a:r>
          </a:p>
          <a:p>
            <a:pPr marL="457200" indent="-457200">
              <a:buFont typeface="+mj-lt"/>
              <a:buAutoNum type="arabicPeriod"/>
            </a:pPr>
            <a:r>
              <a:rPr lang="en-US" dirty="0"/>
              <a:t>Use “</a:t>
            </a:r>
            <a:r>
              <a:rPr lang="en-US" dirty="0" err="1" smtClean="0">
                <a:solidFill>
                  <a:srgbClr val="0070C0"/>
                </a:solidFill>
              </a:rPr>
              <a:t>home.list</a:t>
            </a:r>
            <a:r>
              <a:rPr lang="en-US" dirty="0" smtClean="0"/>
              <a:t>” </a:t>
            </a:r>
            <a:r>
              <a:rPr lang="en-US" dirty="0"/>
              <a:t>as </a:t>
            </a:r>
            <a:r>
              <a:rPr lang="en-US" dirty="0" smtClean="0">
                <a:solidFill>
                  <a:srgbClr val="FF6699"/>
                </a:solidFill>
              </a:rPr>
              <a:t>nested</a:t>
            </a:r>
            <a:r>
              <a:rPr lang="en-US" dirty="0" smtClean="0"/>
              <a:t> view and also define custom controller</a:t>
            </a:r>
          </a:p>
          <a:p>
            <a:pPr marL="457200" indent="-457200">
              <a:buFont typeface="+mj-lt"/>
              <a:buAutoNum type="arabicPeriod"/>
            </a:pPr>
            <a:r>
              <a:rPr lang="en-US" dirty="0"/>
              <a:t>Use “</a:t>
            </a:r>
            <a:r>
              <a:rPr lang="en-US" dirty="0" err="1" smtClean="0">
                <a:solidFill>
                  <a:srgbClr val="0070C0"/>
                </a:solidFill>
              </a:rPr>
              <a:t>home.paragraph</a:t>
            </a:r>
            <a:r>
              <a:rPr lang="en-US" dirty="0" smtClean="0"/>
              <a:t>” </a:t>
            </a:r>
            <a:r>
              <a:rPr lang="en-US" dirty="0"/>
              <a:t>as </a:t>
            </a:r>
            <a:r>
              <a:rPr lang="en-US" dirty="0">
                <a:solidFill>
                  <a:srgbClr val="FF6699"/>
                </a:solidFill>
              </a:rPr>
              <a:t>nested</a:t>
            </a:r>
            <a:r>
              <a:rPr lang="en-US" dirty="0"/>
              <a:t> view and </a:t>
            </a:r>
            <a:r>
              <a:rPr lang="en-US" dirty="0" smtClean="0"/>
              <a:t>use a string as template</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803141917"/>
      </p:ext>
    </p:extLst>
  </p:cSld>
  <p:clrMapOvr>
    <a:masterClrMapping/>
  </p:clrMapOvr>
  <p:transition spd="slow">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SPA Skelton Demo </a:t>
            </a:r>
            <a:r>
              <a:rPr lang="en-US" dirty="0" smtClean="0"/>
              <a:t>(index.html)</a:t>
            </a:r>
            <a:br>
              <a:rPr lang="en-US" dirty="0" smtClean="0"/>
            </a:br>
            <a:r>
              <a:rPr lang="en-US" dirty="0" smtClean="0"/>
              <a:t>- Nested Child View</a:t>
            </a:r>
            <a:endParaRPr dirty="0"/>
          </a:p>
        </p:txBody>
      </p:sp>
      <p:sp>
        <p:nvSpPr>
          <p:cNvPr id="10" name="Content Placeholder 3"/>
          <p:cNvSpPr txBox="1">
            <a:spLocks/>
          </p:cNvSpPr>
          <p:nvPr/>
        </p:nvSpPr>
        <p:spPr>
          <a:xfrm>
            <a:off x="1524000" y="2060849"/>
            <a:ext cx="10275644" cy="461074"/>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a:t>Select </a:t>
            </a:r>
            <a:r>
              <a:rPr lang="en-US" dirty="0" smtClean="0"/>
              <a:t>“</a:t>
            </a:r>
            <a:r>
              <a:rPr lang="en-US" dirty="0" smtClean="0">
                <a:solidFill>
                  <a:srgbClr val="FF0000"/>
                </a:solidFill>
              </a:rPr>
              <a:t>04_BootstrapUIroute/index.html</a:t>
            </a:r>
            <a:r>
              <a:rPr lang="en-US" dirty="0" smtClean="0"/>
              <a:t>” and Hit “</a:t>
            </a:r>
            <a:r>
              <a:rPr lang="en-US" dirty="0" smtClean="0">
                <a:solidFill>
                  <a:srgbClr val="0070C0"/>
                </a:solidFill>
              </a:rPr>
              <a:t>F5</a:t>
            </a:r>
            <a:r>
              <a:rPr lang="en-US" dirty="0" smtClean="0"/>
              <a:t>” to run</a:t>
            </a:r>
            <a:endParaRPr lang="en-US" dirty="0"/>
          </a:p>
        </p:txBody>
      </p:sp>
      <p:sp>
        <p:nvSpPr>
          <p:cNvPr id="11" name="Text Placeholder 2"/>
          <p:cNvSpPr txBox="1">
            <a:spLocks/>
          </p:cNvSpPr>
          <p:nvPr/>
        </p:nvSpPr>
        <p:spPr>
          <a:xfrm>
            <a:off x="1523999" y="1684784"/>
            <a:ext cx="1547665" cy="376064"/>
          </a:xfrm>
          <a:prstGeom prst="rect">
            <a:avLst/>
          </a:prstGeom>
          <a:solidFill>
            <a:schemeClr val="accent1">
              <a:lumMod val="75000"/>
            </a:schemeClr>
          </a:solidFill>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smtClean="0">
                <a:solidFill>
                  <a:schemeClr val="tx1"/>
                </a:solidFill>
              </a:rPr>
              <a:t>Demo Page</a:t>
            </a:r>
            <a:endParaRPr lang="en-US" dirty="0">
              <a:solidFill>
                <a:schemeClr val="tx1"/>
              </a:solidFill>
            </a:endParaRPr>
          </a:p>
        </p:txBody>
      </p:sp>
      <p:pic>
        <p:nvPicPr>
          <p:cNvPr id="5" name="Picture 4"/>
          <p:cNvPicPr>
            <a:picLocks noChangeAspect="1"/>
          </p:cNvPicPr>
          <p:nvPr/>
        </p:nvPicPr>
        <p:blipFill>
          <a:blip r:embed="rId3"/>
          <a:stretch>
            <a:fillRect/>
          </a:stretch>
        </p:blipFill>
        <p:spPr>
          <a:xfrm>
            <a:off x="9480376" y="445768"/>
            <a:ext cx="1952625" cy="1590675"/>
          </a:xfrm>
          <a:prstGeom prst="rect">
            <a:avLst/>
          </a:prstGeom>
        </p:spPr>
      </p:pic>
      <p:pic>
        <p:nvPicPr>
          <p:cNvPr id="8" name="Picture 7"/>
          <p:cNvPicPr>
            <a:picLocks noChangeAspect="1"/>
          </p:cNvPicPr>
          <p:nvPr/>
        </p:nvPicPr>
        <p:blipFill>
          <a:blip r:embed="rId4"/>
          <a:stretch>
            <a:fillRect/>
          </a:stretch>
        </p:blipFill>
        <p:spPr>
          <a:xfrm>
            <a:off x="1164671" y="2708920"/>
            <a:ext cx="5100811" cy="3722213"/>
          </a:xfrm>
          <a:prstGeom prst="rect">
            <a:avLst/>
          </a:prstGeom>
        </p:spPr>
      </p:pic>
      <p:pic>
        <p:nvPicPr>
          <p:cNvPr id="9" name="Picture 8"/>
          <p:cNvPicPr>
            <a:picLocks noChangeAspect="1"/>
          </p:cNvPicPr>
          <p:nvPr/>
        </p:nvPicPr>
        <p:blipFill>
          <a:blip r:embed="rId5"/>
          <a:stretch>
            <a:fillRect/>
          </a:stretch>
        </p:blipFill>
        <p:spPr>
          <a:xfrm>
            <a:off x="9031951" y="4900653"/>
            <a:ext cx="2543192" cy="1512168"/>
          </a:xfrm>
          <a:prstGeom prst="rect">
            <a:avLst/>
          </a:prstGeom>
        </p:spPr>
      </p:pic>
      <p:pic>
        <p:nvPicPr>
          <p:cNvPr id="12" name="Picture 11"/>
          <p:cNvPicPr>
            <a:picLocks noChangeAspect="1"/>
          </p:cNvPicPr>
          <p:nvPr/>
        </p:nvPicPr>
        <p:blipFill>
          <a:blip r:embed="rId6"/>
          <a:stretch>
            <a:fillRect/>
          </a:stretch>
        </p:blipFill>
        <p:spPr>
          <a:xfrm>
            <a:off x="9031951" y="2981748"/>
            <a:ext cx="2705572" cy="488119"/>
          </a:xfrm>
          <a:prstGeom prst="rect">
            <a:avLst/>
          </a:prstGeom>
        </p:spPr>
      </p:pic>
      <p:pic>
        <p:nvPicPr>
          <p:cNvPr id="13" name="Picture 12"/>
          <p:cNvPicPr>
            <a:picLocks noChangeAspect="1"/>
          </p:cNvPicPr>
          <p:nvPr/>
        </p:nvPicPr>
        <p:blipFill>
          <a:blip r:embed="rId7"/>
          <a:stretch>
            <a:fillRect/>
          </a:stretch>
        </p:blipFill>
        <p:spPr>
          <a:xfrm>
            <a:off x="7090373" y="2943107"/>
            <a:ext cx="828229" cy="617407"/>
          </a:xfrm>
          <a:prstGeom prst="rect">
            <a:avLst/>
          </a:prstGeom>
        </p:spPr>
      </p:pic>
      <p:pic>
        <p:nvPicPr>
          <p:cNvPr id="14" name="Picture 13"/>
          <p:cNvPicPr>
            <a:picLocks noChangeAspect="1"/>
          </p:cNvPicPr>
          <p:nvPr/>
        </p:nvPicPr>
        <p:blipFill>
          <a:blip r:embed="rId8"/>
          <a:stretch>
            <a:fillRect/>
          </a:stretch>
        </p:blipFill>
        <p:spPr>
          <a:xfrm>
            <a:off x="6856744" y="5333780"/>
            <a:ext cx="1582489" cy="645914"/>
          </a:xfrm>
          <a:prstGeom prst="rect">
            <a:avLst/>
          </a:prstGeom>
        </p:spPr>
      </p:pic>
      <p:cxnSp>
        <p:nvCxnSpPr>
          <p:cNvPr id="16" name="Straight Arrow Connector 15"/>
          <p:cNvCxnSpPr/>
          <p:nvPr/>
        </p:nvCxnSpPr>
        <p:spPr>
          <a:xfrm>
            <a:off x="6265482" y="3257554"/>
            <a:ext cx="824891"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4" idx="1"/>
          </p:cNvCxnSpPr>
          <p:nvPr/>
        </p:nvCxnSpPr>
        <p:spPr>
          <a:xfrm flipV="1">
            <a:off x="6249376" y="5656737"/>
            <a:ext cx="607368" cy="69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7918602" y="3257554"/>
            <a:ext cx="1113349" cy="2045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8439809" y="5656737"/>
            <a:ext cx="607368" cy="69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6"/>
          <a:stretch>
            <a:fillRect/>
          </a:stretch>
        </p:blipFill>
        <p:spPr>
          <a:xfrm>
            <a:off x="1523999" y="5333780"/>
            <a:ext cx="1790103" cy="322957"/>
          </a:xfrm>
          <a:prstGeom prst="rect">
            <a:avLst/>
          </a:prstGeom>
        </p:spPr>
      </p:pic>
      <p:pic>
        <p:nvPicPr>
          <p:cNvPr id="24" name="Picture 23"/>
          <p:cNvPicPr>
            <a:picLocks noChangeAspect="1"/>
          </p:cNvPicPr>
          <p:nvPr/>
        </p:nvPicPr>
        <p:blipFill>
          <a:blip r:embed="rId5"/>
          <a:stretch>
            <a:fillRect/>
          </a:stretch>
        </p:blipFill>
        <p:spPr>
          <a:xfrm>
            <a:off x="1229170" y="5237265"/>
            <a:ext cx="1410950" cy="838943"/>
          </a:xfrm>
          <a:prstGeom prst="rect">
            <a:avLst/>
          </a:prstGeom>
        </p:spPr>
      </p:pic>
    </p:spTree>
    <p:extLst>
      <p:ext uri="{BB962C8B-B14F-4D97-AF65-F5344CB8AC3E}">
        <p14:creationId xmlns:p14="http://schemas.microsoft.com/office/powerpoint/2010/main" val="342251179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randombar(horizontal)">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par>
                                <p:cTn id="28" presetID="22" presetClass="entr" presetSubtype="4"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down)">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randombar(horizontal)">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23"/>
                                        </p:tgtEl>
                                      </p:cBhvr>
                                    </p:animEffect>
                                    <p:set>
                                      <p:cBhvr>
                                        <p:cTn id="48" dur="1" fill="hold">
                                          <p:stCondLst>
                                            <p:cond delay="499"/>
                                          </p:stCondLst>
                                        </p:cTn>
                                        <p:tgtEl>
                                          <p:spTgt spid="2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wipe(down)">
                                      <p:cBhvr>
                                        <p:cTn id="53" dur="500"/>
                                        <p:tgtEl>
                                          <p:spTgt spid="24"/>
                                        </p:tgtEl>
                                      </p:cBhvr>
                                    </p:animEffect>
                                  </p:childTnLst>
                                </p:cTn>
                              </p:par>
                              <p:par>
                                <p:cTn id="54" presetID="22" presetClass="entr" presetSubtype="4" fill="hold"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wipe(down)">
                                      <p:cBhvr>
                                        <p:cTn id="5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056361" y="2254744"/>
            <a:ext cx="7751270" cy="4240011"/>
          </a:xfrm>
          <a:prstGeom prst="rect">
            <a:avLst/>
          </a:prstGeom>
        </p:spPr>
      </p:pic>
      <p:sp>
        <p:nvSpPr>
          <p:cNvPr id="2" name="Title 1"/>
          <p:cNvSpPr>
            <a:spLocks noGrp="1"/>
          </p:cNvSpPr>
          <p:nvPr>
            <p:ph type="title"/>
          </p:nvPr>
        </p:nvSpPr>
        <p:spPr/>
        <p:txBody>
          <a:bodyPr/>
          <a:lstStyle/>
          <a:p>
            <a:r>
              <a:rPr lang="en-US" dirty="0"/>
              <a:t>SPA </a:t>
            </a:r>
            <a:r>
              <a:rPr lang="en-US" dirty="0" smtClean="0"/>
              <a:t>Skelton - </a:t>
            </a:r>
            <a:r>
              <a:rPr lang="en-US" dirty="0"/>
              <a:t>Multiple </a:t>
            </a:r>
            <a:r>
              <a:rPr lang="en-US" dirty="0" smtClean="0"/>
              <a:t>Named Views (modify app.js)</a:t>
            </a:r>
            <a:endParaRPr dirty="0"/>
          </a:p>
        </p:txBody>
      </p:sp>
      <p:cxnSp>
        <p:nvCxnSpPr>
          <p:cNvPr id="13" name="Straight Connector 12"/>
          <p:cNvCxnSpPr/>
          <p:nvPr/>
        </p:nvCxnSpPr>
        <p:spPr>
          <a:xfrm>
            <a:off x="4082173" y="3943926"/>
            <a:ext cx="3958043" cy="0"/>
          </a:xfrm>
          <a:prstGeom prst="line">
            <a:avLst/>
          </a:prstGeom>
          <a:ln w="38100"/>
        </p:spPr>
        <p:style>
          <a:lnRef idx="1">
            <a:schemeClr val="accent4"/>
          </a:lnRef>
          <a:fillRef idx="0">
            <a:schemeClr val="accent4"/>
          </a:fillRef>
          <a:effectRef idx="0">
            <a:schemeClr val="accent4"/>
          </a:effectRef>
          <a:fontRef idx="minor">
            <a:schemeClr val="tx1"/>
          </a:fontRef>
        </p:style>
      </p:cxnSp>
      <p:pic>
        <p:nvPicPr>
          <p:cNvPr id="16" name="Picture 2" descr="Pictur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1141" y="3482894"/>
            <a:ext cx="461032" cy="461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Pictur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14232" y="4156370"/>
            <a:ext cx="436758" cy="43675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Pictur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71751" y="4823694"/>
            <a:ext cx="410422" cy="410422"/>
          </a:xfrm>
          <a:prstGeom prst="rect">
            <a:avLst/>
          </a:prstGeom>
          <a:noFill/>
          <a:extLst>
            <a:ext uri="{909E8E84-426E-40DD-AFC4-6F175D3DCCD1}">
              <a14:hiddenFill xmlns:a14="http://schemas.microsoft.com/office/drawing/2010/main">
                <a:solidFill>
                  <a:srgbClr val="FFFFFF"/>
                </a:solidFill>
              </a14:hiddenFill>
            </a:ext>
          </a:extLst>
        </p:spPr>
      </p:pic>
      <p:sp>
        <p:nvSpPr>
          <p:cNvPr id="20" name="Content Placeholder 3"/>
          <p:cNvSpPr txBox="1">
            <a:spLocks/>
          </p:cNvSpPr>
          <p:nvPr/>
        </p:nvSpPr>
        <p:spPr>
          <a:xfrm>
            <a:off x="1524000" y="1698103"/>
            <a:ext cx="8316416" cy="4855840"/>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smtClean="0"/>
              <a:t>Add another route/state setting in “</a:t>
            </a:r>
            <a:r>
              <a:rPr lang="en-US" dirty="0" smtClean="0">
                <a:solidFill>
                  <a:srgbClr val="FF0000"/>
                </a:solidFill>
              </a:rPr>
              <a:t>app.js</a:t>
            </a:r>
            <a:r>
              <a:rPr lang="en-US" dirty="0" smtClean="0"/>
              <a:t>”</a:t>
            </a:r>
            <a:endParaRPr lang="en-US" dirty="0"/>
          </a:p>
        </p:txBody>
      </p:sp>
      <p:cxnSp>
        <p:nvCxnSpPr>
          <p:cNvPr id="14" name="Straight Connector 13"/>
          <p:cNvCxnSpPr/>
          <p:nvPr/>
        </p:nvCxnSpPr>
        <p:spPr>
          <a:xfrm>
            <a:off x="4082173" y="4593128"/>
            <a:ext cx="5182179"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a:off x="4082173" y="5805264"/>
            <a:ext cx="5182179" cy="0"/>
          </a:xfrm>
          <a:prstGeom prst="line">
            <a:avLst/>
          </a:prstGeom>
          <a:ln w="38100"/>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61902927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169064" y="2163174"/>
            <a:ext cx="6498793" cy="3771320"/>
          </a:xfrm>
          <a:prstGeom prst="rect">
            <a:avLst/>
          </a:prstGeom>
        </p:spPr>
      </p:pic>
      <p:sp>
        <p:nvSpPr>
          <p:cNvPr id="2" name="Title 1"/>
          <p:cNvSpPr>
            <a:spLocks noGrp="1"/>
          </p:cNvSpPr>
          <p:nvPr>
            <p:ph type="title"/>
          </p:nvPr>
        </p:nvSpPr>
        <p:spPr/>
        <p:txBody>
          <a:bodyPr>
            <a:normAutofit/>
          </a:bodyPr>
          <a:lstStyle/>
          <a:p>
            <a:r>
              <a:rPr lang="en-US" dirty="0"/>
              <a:t>SPA Skelton </a:t>
            </a:r>
            <a:r>
              <a:rPr lang="en-US" dirty="0" smtClean="0"/>
              <a:t>– Multiple Views (Partials/about.html)</a:t>
            </a:r>
            <a:endParaRPr dirty="0"/>
          </a:p>
        </p:txBody>
      </p:sp>
      <p:sp>
        <p:nvSpPr>
          <p:cNvPr id="11" name="Rectangle 10"/>
          <p:cNvSpPr/>
          <p:nvPr/>
        </p:nvSpPr>
        <p:spPr>
          <a:xfrm>
            <a:off x="2927648" y="4277756"/>
            <a:ext cx="2880320" cy="591403"/>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Pictur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69064" y="4232257"/>
            <a:ext cx="461032" cy="461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Pictur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81201" y="5208598"/>
            <a:ext cx="436758" cy="43675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2927648" y="5180893"/>
            <a:ext cx="2880320" cy="513938"/>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3995982"/>
      </p:ext>
    </p:extLst>
  </p:cSld>
  <p:clrMapOvr>
    <a:masterClrMapping/>
  </p:clrMapOvr>
  <p:transition spd="slow">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847528" y="2265969"/>
            <a:ext cx="6909742" cy="4023574"/>
          </a:xfrm>
          <a:prstGeom prst="rect">
            <a:avLst/>
          </a:prstGeom>
        </p:spPr>
      </p:pic>
      <p:sp>
        <p:nvSpPr>
          <p:cNvPr id="2" name="Title 1"/>
          <p:cNvSpPr>
            <a:spLocks noGrp="1"/>
          </p:cNvSpPr>
          <p:nvPr>
            <p:ph type="title"/>
          </p:nvPr>
        </p:nvSpPr>
        <p:spPr/>
        <p:txBody>
          <a:bodyPr>
            <a:normAutofit/>
          </a:bodyPr>
          <a:lstStyle/>
          <a:p>
            <a:r>
              <a:rPr lang="en-US" dirty="0"/>
              <a:t>SPA Skelton – Multiple Views (Partials/table-data.html)</a:t>
            </a:r>
            <a:endParaRPr dirty="0"/>
          </a:p>
        </p:txBody>
      </p:sp>
      <p:sp>
        <p:nvSpPr>
          <p:cNvPr id="11" name="Rectangle 10"/>
          <p:cNvSpPr/>
          <p:nvPr/>
        </p:nvSpPr>
        <p:spPr>
          <a:xfrm>
            <a:off x="2999656" y="4869160"/>
            <a:ext cx="3888432" cy="936104"/>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Pictur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23592" y="4869160"/>
            <a:ext cx="461032" cy="461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486980"/>
      </p:ext>
    </p:extLst>
  </p:cSld>
  <p:clrMapOvr>
    <a:masterClrMapping/>
  </p:clrMapOvr>
  <p:transition spd="slow">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063552" y="2132856"/>
            <a:ext cx="6994019" cy="4176464"/>
          </a:xfrm>
          <a:prstGeom prst="rect">
            <a:avLst/>
          </a:prstGeom>
        </p:spPr>
      </p:pic>
      <p:sp>
        <p:nvSpPr>
          <p:cNvPr id="2" name="Title 1"/>
          <p:cNvSpPr>
            <a:spLocks noGrp="1"/>
          </p:cNvSpPr>
          <p:nvPr>
            <p:ph type="title"/>
          </p:nvPr>
        </p:nvSpPr>
        <p:spPr/>
        <p:txBody>
          <a:bodyPr>
            <a:normAutofit/>
          </a:bodyPr>
          <a:lstStyle/>
          <a:p>
            <a:r>
              <a:rPr lang="en-US" dirty="0"/>
              <a:t>SPA Skelton </a:t>
            </a:r>
            <a:r>
              <a:rPr lang="en-US" dirty="0" smtClean="0"/>
              <a:t>– Multiple Views (controller.js)</a:t>
            </a:r>
            <a:endParaRPr dirty="0"/>
          </a:p>
        </p:txBody>
      </p:sp>
    </p:spTree>
    <p:extLst>
      <p:ext uri="{BB962C8B-B14F-4D97-AF65-F5344CB8AC3E}">
        <p14:creationId xmlns:p14="http://schemas.microsoft.com/office/powerpoint/2010/main" val="1438379341"/>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Document, Source code &amp; Training Video</a:t>
            </a:r>
            <a:endParaRPr dirty="0"/>
          </a:p>
        </p:txBody>
      </p:sp>
      <p:sp>
        <p:nvSpPr>
          <p:cNvPr id="14" name="Content Placeholder 13"/>
          <p:cNvSpPr>
            <a:spLocks noGrp="1"/>
          </p:cNvSpPr>
          <p:nvPr>
            <p:ph idx="1"/>
          </p:nvPr>
        </p:nvSpPr>
        <p:spPr>
          <a:xfrm>
            <a:off x="1524000" y="1602316"/>
            <a:ext cx="7560840" cy="448072"/>
          </a:xfrm>
        </p:spPr>
        <p:txBody>
          <a:bodyPr>
            <a:noAutofit/>
          </a:bodyPr>
          <a:lstStyle/>
          <a:p>
            <a:r>
              <a:rPr lang="en-US" sz="2800" dirty="0" smtClean="0"/>
              <a:t>https://github.com/erhwenkuo/PracticalCoding</a:t>
            </a:r>
            <a:endParaRPr sz="2800" dirty="0"/>
          </a:p>
        </p:txBody>
      </p:sp>
      <p:pic>
        <p:nvPicPr>
          <p:cNvPr id="1026" name="Picture 2" descr="https://camo.githubusercontent.com/a46e11f1754269d31b848b450856d081a1b02461/68747470733a2f2f662e636c6f75642e6769746875622e636f6d2f6173736574732f32383831382f313633323038372f38353063613031612d353737322d313165332d386565652d3230613131636136353334662e706e6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7116" y="2348880"/>
            <a:ext cx="922859" cy="92285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2676474" y="2204864"/>
            <a:ext cx="6227838" cy="4536504"/>
          </a:xfrm>
          <a:prstGeom prst="rect">
            <a:avLst/>
          </a:prstGeom>
        </p:spPr>
      </p:pic>
      <p:pic>
        <p:nvPicPr>
          <p:cNvPr id="3" name="Picture 2"/>
          <p:cNvPicPr>
            <a:picLocks noChangeAspect="1"/>
          </p:cNvPicPr>
          <p:nvPr/>
        </p:nvPicPr>
        <p:blipFill>
          <a:blip r:embed="rId5"/>
          <a:stretch>
            <a:fillRect/>
          </a:stretch>
        </p:blipFill>
        <p:spPr>
          <a:xfrm>
            <a:off x="9360811" y="1961528"/>
            <a:ext cx="1639775" cy="4766160"/>
          </a:xfrm>
          <a:prstGeom prst="rect">
            <a:avLst/>
          </a:prstGeom>
        </p:spPr>
      </p:pic>
      <p:sp>
        <p:nvSpPr>
          <p:cNvPr id="7" name="Rectangle 6"/>
          <p:cNvSpPr/>
          <p:nvPr/>
        </p:nvSpPr>
        <p:spPr>
          <a:xfrm>
            <a:off x="9502627" y="6237312"/>
            <a:ext cx="1273893" cy="2880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561587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SPA Skelton </a:t>
            </a:r>
            <a:r>
              <a:rPr lang="en-US" dirty="0" smtClean="0"/>
              <a:t>Demo#2 (index.html)</a:t>
            </a:r>
            <a:br>
              <a:rPr lang="en-US" dirty="0" smtClean="0"/>
            </a:br>
            <a:r>
              <a:rPr lang="en-US" dirty="0" smtClean="0"/>
              <a:t>- Nested Child Named View</a:t>
            </a:r>
            <a:endParaRPr dirty="0"/>
          </a:p>
        </p:txBody>
      </p:sp>
      <p:sp>
        <p:nvSpPr>
          <p:cNvPr id="10" name="Content Placeholder 3"/>
          <p:cNvSpPr txBox="1">
            <a:spLocks/>
          </p:cNvSpPr>
          <p:nvPr/>
        </p:nvSpPr>
        <p:spPr>
          <a:xfrm>
            <a:off x="1524000" y="2060849"/>
            <a:ext cx="10275644" cy="461074"/>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457200" indent="-457200">
              <a:buFont typeface="+mj-lt"/>
              <a:buAutoNum type="arabicPeriod"/>
            </a:pPr>
            <a:r>
              <a:rPr lang="en-US" dirty="0"/>
              <a:t>Select </a:t>
            </a:r>
            <a:r>
              <a:rPr lang="en-US" dirty="0" smtClean="0"/>
              <a:t>“</a:t>
            </a:r>
            <a:r>
              <a:rPr lang="en-US" dirty="0" smtClean="0">
                <a:solidFill>
                  <a:srgbClr val="FF0000"/>
                </a:solidFill>
              </a:rPr>
              <a:t>04_BootstrapUIroute/index.html</a:t>
            </a:r>
            <a:r>
              <a:rPr lang="en-US" dirty="0" smtClean="0"/>
              <a:t>” and Hit “</a:t>
            </a:r>
            <a:r>
              <a:rPr lang="en-US" dirty="0" smtClean="0">
                <a:solidFill>
                  <a:srgbClr val="0070C0"/>
                </a:solidFill>
              </a:rPr>
              <a:t>F5</a:t>
            </a:r>
            <a:r>
              <a:rPr lang="en-US" dirty="0" smtClean="0"/>
              <a:t>” to run</a:t>
            </a:r>
          </a:p>
          <a:p>
            <a:pPr marL="457200" indent="-457200">
              <a:buFont typeface="+mj-lt"/>
              <a:buAutoNum type="arabicPeriod"/>
            </a:pPr>
            <a:r>
              <a:rPr lang="en-US" dirty="0" smtClean="0"/>
              <a:t>Click “</a:t>
            </a:r>
            <a:r>
              <a:rPr lang="en-US" dirty="0" smtClean="0">
                <a:solidFill>
                  <a:srgbClr val="0070C0"/>
                </a:solidFill>
              </a:rPr>
              <a:t>About</a:t>
            </a:r>
            <a:r>
              <a:rPr lang="en-US" dirty="0" smtClean="0"/>
              <a:t>” on the navigation bar</a:t>
            </a:r>
            <a:endParaRPr lang="en-US" dirty="0"/>
          </a:p>
        </p:txBody>
      </p:sp>
      <p:sp>
        <p:nvSpPr>
          <p:cNvPr id="11" name="Text Placeholder 2"/>
          <p:cNvSpPr txBox="1">
            <a:spLocks/>
          </p:cNvSpPr>
          <p:nvPr/>
        </p:nvSpPr>
        <p:spPr>
          <a:xfrm>
            <a:off x="1523999" y="1684784"/>
            <a:ext cx="1547665" cy="376064"/>
          </a:xfrm>
          <a:prstGeom prst="rect">
            <a:avLst/>
          </a:prstGeom>
          <a:solidFill>
            <a:schemeClr val="accent1">
              <a:lumMod val="75000"/>
            </a:schemeClr>
          </a:solidFill>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smtClean="0">
                <a:solidFill>
                  <a:schemeClr val="tx1"/>
                </a:solidFill>
              </a:rPr>
              <a:t>Demo Page</a:t>
            </a:r>
            <a:endParaRPr lang="en-US" dirty="0">
              <a:solidFill>
                <a:schemeClr val="tx1"/>
              </a:solidFill>
            </a:endParaRPr>
          </a:p>
        </p:txBody>
      </p:sp>
      <p:pic>
        <p:nvPicPr>
          <p:cNvPr id="5" name="Picture 4"/>
          <p:cNvPicPr>
            <a:picLocks noChangeAspect="1"/>
          </p:cNvPicPr>
          <p:nvPr/>
        </p:nvPicPr>
        <p:blipFill>
          <a:blip r:embed="rId3"/>
          <a:stretch>
            <a:fillRect/>
          </a:stretch>
        </p:blipFill>
        <p:spPr>
          <a:xfrm>
            <a:off x="9480376" y="445768"/>
            <a:ext cx="1952625" cy="1590675"/>
          </a:xfrm>
          <a:prstGeom prst="rect">
            <a:avLst/>
          </a:prstGeom>
        </p:spPr>
      </p:pic>
      <p:pic>
        <p:nvPicPr>
          <p:cNvPr id="3" name="Picture 2"/>
          <p:cNvPicPr>
            <a:picLocks noChangeAspect="1"/>
          </p:cNvPicPr>
          <p:nvPr/>
        </p:nvPicPr>
        <p:blipFill>
          <a:blip r:embed="rId4"/>
          <a:stretch>
            <a:fillRect/>
          </a:stretch>
        </p:blipFill>
        <p:spPr>
          <a:xfrm>
            <a:off x="4079776" y="3212976"/>
            <a:ext cx="4399881" cy="3340450"/>
          </a:xfrm>
          <a:prstGeom prst="rect">
            <a:avLst/>
          </a:prstGeom>
        </p:spPr>
      </p:pic>
      <p:sp>
        <p:nvSpPr>
          <p:cNvPr id="20" name="Rectangular Callout 19"/>
          <p:cNvSpPr/>
          <p:nvPr/>
        </p:nvSpPr>
        <p:spPr>
          <a:xfrm>
            <a:off x="1282484" y="4581128"/>
            <a:ext cx="1775892" cy="748491"/>
          </a:xfrm>
          <a:prstGeom prst="wedgeRectCallout">
            <a:avLst>
              <a:gd name="adj1" fmla="val 115862"/>
              <a:gd name="adj2" fmla="val 491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t>
            </a:r>
            <a:r>
              <a:rPr lang="en-US" sz="1600" b="1" dirty="0" err="1" smtClean="0">
                <a:solidFill>
                  <a:srgbClr val="0070C0"/>
                </a:solidFill>
              </a:rPr>
              <a:t>ColumnOne</a:t>
            </a:r>
            <a:r>
              <a:rPr lang="en-US" sz="1600" dirty="0" smtClean="0">
                <a:solidFill>
                  <a:schemeClr val="tx1"/>
                </a:solidFill>
              </a:rPr>
              <a:t>” View</a:t>
            </a:r>
            <a:endParaRPr lang="en-US" sz="1600" dirty="0">
              <a:solidFill>
                <a:srgbClr val="0070C0"/>
              </a:solidFill>
            </a:endParaRPr>
          </a:p>
        </p:txBody>
      </p:sp>
      <p:sp>
        <p:nvSpPr>
          <p:cNvPr id="25" name="Rectangular Callout 24"/>
          <p:cNvSpPr/>
          <p:nvPr/>
        </p:nvSpPr>
        <p:spPr>
          <a:xfrm>
            <a:off x="9730145" y="4393914"/>
            <a:ext cx="2139559" cy="1598382"/>
          </a:xfrm>
          <a:prstGeom prst="wedgeRectCallout">
            <a:avLst>
              <a:gd name="adj1" fmla="val -104554"/>
              <a:gd name="adj2" fmla="val 358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t>
            </a:r>
            <a:r>
              <a:rPr lang="en-US" sz="1600" b="1" dirty="0" err="1" smtClean="0">
                <a:solidFill>
                  <a:srgbClr val="0070C0"/>
                </a:solidFill>
              </a:rPr>
              <a:t>ColumnTwo</a:t>
            </a:r>
            <a:r>
              <a:rPr lang="en-US" sz="1600" dirty="0" smtClean="0">
                <a:solidFill>
                  <a:schemeClr val="tx1"/>
                </a:solidFill>
              </a:rPr>
              <a:t>” View with “</a:t>
            </a:r>
            <a:r>
              <a:rPr lang="en-US" sz="1600" b="1" dirty="0" err="1" smtClean="0">
                <a:solidFill>
                  <a:srgbClr val="FF0000"/>
                </a:solidFill>
              </a:rPr>
              <a:t>scotchController</a:t>
            </a:r>
            <a:endParaRPr lang="en-US" sz="1600" b="1" dirty="0">
              <a:solidFill>
                <a:srgbClr val="FF0000"/>
              </a:solidFill>
            </a:endParaRPr>
          </a:p>
        </p:txBody>
      </p:sp>
      <p:pic>
        <p:nvPicPr>
          <p:cNvPr id="26" name="Picture 2" descr="Pictur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7457" y="3848044"/>
            <a:ext cx="733084" cy="73308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Pictur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49946" y="3713120"/>
            <a:ext cx="680794" cy="680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290741"/>
      </p:ext>
    </p:extLst>
  </p:cSld>
  <p:clrMapOvr>
    <a:masterClrMapping/>
  </p:clrMapOvr>
  <p:transition spd="slow">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&amp; </a:t>
            </a:r>
            <a:r>
              <a:rPr lang="en-US" dirty="0" err="1" smtClean="0"/>
              <a:t>Highcharts</a:t>
            </a:r>
            <a:endParaRPr lang="en-US" dirty="0"/>
          </a:p>
        </p:txBody>
      </p:sp>
      <p:pic>
        <p:nvPicPr>
          <p:cNvPr id="4" name="Picture 3"/>
          <p:cNvPicPr>
            <a:picLocks noChangeAspect="1"/>
          </p:cNvPicPr>
          <p:nvPr/>
        </p:nvPicPr>
        <p:blipFill>
          <a:blip r:embed="rId2"/>
          <a:stretch>
            <a:fillRect/>
          </a:stretch>
        </p:blipFill>
        <p:spPr>
          <a:xfrm>
            <a:off x="8976320" y="196836"/>
            <a:ext cx="2842270" cy="1664324"/>
          </a:xfrm>
          <a:prstGeom prst="rect">
            <a:avLst/>
          </a:prstGeom>
        </p:spPr>
      </p:pic>
      <p:sp>
        <p:nvSpPr>
          <p:cNvPr id="8" name="Rectangle 7"/>
          <p:cNvSpPr/>
          <p:nvPr/>
        </p:nvSpPr>
        <p:spPr>
          <a:xfrm>
            <a:off x="8976320" y="908720"/>
            <a:ext cx="2842270" cy="9200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6172663"/>
      </p:ext>
    </p:extLst>
  </p:cSld>
  <p:clrMapOvr>
    <a:masterClrMapping/>
  </p:clrMapOvr>
  <p:transition spd="slow">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HIGHCHARTS Website</a:t>
            </a:r>
            <a:endParaRPr lang="en-US" dirty="0"/>
          </a:p>
        </p:txBody>
      </p:sp>
      <p:sp>
        <p:nvSpPr>
          <p:cNvPr id="6" name="Content Placeholder 2"/>
          <p:cNvSpPr>
            <a:spLocks noGrp="1"/>
          </p:cNvSpPr>
          <p:nvPr>
            <p:ph sz="half" idx="1"/>
          </p:nvPr>
        </p:nvSpPr>
        <p:spPr>
          <a:xfrm>
            <a:off x="2423592" y="1676908"/>
            <a:ext cx="5256584" cy="451247"/>
          </a:xfrm>
        </p:spPr>
        <p:txBody>
          <a:bodyPr>
            <a:noAutofit/>
          </a:bodyPr>
          <a:lstStyle/>
          <a:p>
            <a:pPr marL="0" indent="0">
              <a:lnSpc>
                <a:spcPct val="100000"/>
              </a:lnSpc>
              <a:buNone/>
            </a:pPr>
            <a:r>
              <a:rPr lang="en-US" sz="2800" dirty="0"/>
              <a:t>http://www.highcharts.com/</a:t>
            </a:r>
            <a:endParaRPr sz="2800" dirty="0"/>
          </a:p>
        </p:txBody>
      </p:sp>
      <p:pic>
        <p:nvPicPr>
          <p:cNvPr id="5" name="Picture 4"/>
          <p:cNvPicPr>
            <a:picLocks noChangeAspect="1"/>
          </p:cNvPicPr>
          <p:nvPr/>
        </p:nvPicPr>
        <p:blipFill>
          <a:blip r:embed="rId3"/>
          <a:stretch>
            <a:fillRect/>
          </a:stretch>
        </p:blipFill>
        <p:spPr>
          <a:xfrm>
            <a:off x="1055440" y="2996952"/>
            <a:ext cx="6444208" cy="3071108"/>
          </a:xfrm>
          <a:prstGeom prst="rect">
            <a:avLst/>
          </a:prstGeom>
        </p:spPr>
      </p:pic>
      <p:pic>
        <p:nvPicPr>
          <p:cNvPr id="7" name="Picture 6"/>
          <p:cNvPicPr>
            <a:picLocks noChangeAspect="1"/>
          </p:cNvPicPr>
          <p:nvPr/>
        </p:nvPicPr>
        <p:blipFill>
          <a:blip r:embed="rId4"/>
          <a:stretch>
            <a:fillRect/>
          </a:stretch>
        </p:blipFill>
        <p:spPr>
          <a:xfrm>
            <a:off x="8544272" y="2128155"/>
            <a:ext cx="2428875" cy="4152900"/>
          </a:xfrm>
          <a:prstGeom prst="rect">
            <a:avLst/>
          </a:prstGeom>
        </p:spPr>
      </p:pic>
      <p:sp>
        <p:nvSpPr>
          <p:cNvPr id="8" name="Right Arrow 7"/>
          <p:cNvSpPr/>
          <p:nvPr/>
        </p:nvSpPr>
        <p:spPr>
          <a:xfrm>
            <a:off x="7787680" y="4204605"/>
            <a:ext cx="576064" cy="880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0943423"/>
      </p:ext>
    </p:extLst>
  </p:cSld>
  <p:clrMapOvr>
    <a:masterClrMapping/>
  </p:clrMapOvr>
  <p:transition spd="slow">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directive for </a:t>
            </a:r>
            <a:r>
              <a:rPr lang="en-US" dirty="0" err="1" smtClean="0"/>
              <a:t>Highcharts</a:t>
            </a:r>
            <a:endParaRPr lang="en-US" dirty="0"/>
          </a:p>
        </p:txBody>
      </p:sp>
      <p:sp>
        <p:nvSpPr>
          <p:cNvPr id="6" name="Content Placeholder 2"/>
          <p:cNvSpPr>
            <a:spLocks noGrp="1"/>
          </p:cNvSpPr>
          <p:nvPr>
            <p:ph sz="half" idx="1"/>
          </p:nvPr>
        </p:nvSpPr>
        <p:spPr>
          <a:xfrm>
            <a:off x="2423592" y="1676908"/>
            <a:ext cx="8244408" cy="451247"/>
          </a:xfrm>
        </p:spPr>
        <p:txBody>
          <a:bodyPr>
            <a:noAutofit/>
          </a:bodyPr>
          <a:lstStyle/>
          <a:p>
            <a:pPr marL="0" indent="0">
              <a:lnSpc>
                <a:spcPct val="100000"/>
              </a:lnSpc>
              <a:buNone/>
            </a:pPr>
            <a:r>
              <a:rPr lang="en-US" sz="2800" dirty="0"/>
              <a:t>https://github.com/pablojim/highcharts-ng</a:t>
            </a:r>
            <a:endParaRPr sz="2800" dirty="0"/>
          </a:p>
        </p:txBody>
      </p:sp>
      <p:pic>
        <p:nvPicPr>
          <p:cNvPr id="3" name="Picture 2"/>
          <p:cNvPicPr>
            <a:picLocks noChangeAspect="1"/>
          </p:cNvPicPr>
          <p:nvPr/>
        </p:nvPicPr>
        <p:blipFill>
          <a:blip r:embed="rId3"/>
          <a:stretch>
            <a:fillRect/>
          </a:stretch>
        </p:blipFill>
        <p:spPr>
          <a:xfrm>
            <a:off x="1127448" y="2924944"/>
            <a:ext cx="6386682" cy="2900374"/>
          </a:xfrm>
          <a:prstGeom prst="rect">
            <a:avLst/>
          </a:prstGeom>
        </p:spPr>
      </p:pic>
      <p:pic>
        <p:nvPicPr>
          <p:cNvPr id="7" name="Picture 6"/>
          <p:cNvPicPr>
            <a:picLocks noChangeAspect="1"/>
          </p:cNvPicPr>
          <p:nvPr/>
        </p:nvPicPr>
        <p:blipFill>
          <a:blip r:embed="rId4"/>
          <a:stretch>
            <a:fillRect/>
          </a:stretch>
        </p:blipFill>
        <p:spPr>
          <a:xfrm>
            <a:off x="8400256" y="2899800"/>
            <a:ext cx="2628900" cy="1428750"/>
          </a:xfrm>
          <a:prstGeom prst="rect">
            <a:avLst/>
          </a:prstGeom>
        </p:spPr>
      </p:pic>
      <p:pic>
        <p:nvPicPr>
          <p:cNvPr id="8" name="Picture 7"/>
          <p:cNvPicPr>
            <a:picLocks noChangeAspect="1"/>
          </p:cNvPicPr>
          <p:nvPr/>
        </p:nvPicPr>
        <p:blipFill>
          <a:blip r:embed="rId5"/>
          <a:stretch>
            <a:fillRect/>
          </a:stretch>
        </p:blipFill>
        <p:spPr>
          <a:xfrm>
            <a:off x="8400256" y="4361656"/>
            <a:ext cx="2667000" cy="1371600"/>
          </a:xfrm>
          <a:prstGeom prst="rect">
            <a:avLst/>
          </a:prstGeom>
        </p:spPr>
      </p:pic>
      <p:sp>
        <p:nvSpPr>
          <p:cNvPr id="9" name="Right Arrow 8"/>
          <p:cNvSpPr/>
          <p:nvPr/>
        </p:nvSpPr>
        <p:spPr>
          <a:xfrm>
            <a:off x="7752184" y="4204605"/>
            <a:ext cx="576064" cy="880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0396139"/>
      </p:ext>
    </p:extLst>
  </p:cSld>
  <p:clrMapOvr>
    <a:masterClrMapping/>
  </p:clrMapOvr>
  <p:transition spd="slow">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Demo SPA Skelton</a:t>
            </a:r>
            <a:endParaRPr dirty="0"/>
          </a:p>
        </p:txBody>
      </p:sp>
      <p:sp>
        <p:nvSpPr>
          <p:cNvPr id="7" name="Content Placeholder 3"/>
          <p:cNvSpPr txBox="1">
            <a:spLocks/>
          </p:cNvSpPr>
          <p:nvPr/>
        </p:nvSpPr>
        <p:spPr>
          <a:xfrm>
            <a:off x="1524000" y="1938536"/>
            <a:ext cx="4644008" cy="4658816"/>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457200" indent="-457200">
              <a:buFont typeface="+mj-lt"/>
              <a:buAutoNum type="arabicPeriod"/>
            </a:pPr>
            <a:r>
              <a:rPr lang="en-US" dirty="0" smtClean="0"/>
              <a:t>Create “</a:t>
            </a:r>
            <a:r>
              <a:rPr lang="en-US" dirty="0">
                <a:solidFill>
                  <a:srgbClr val="FF0000"/>
                </a:solidFill>
              </a:rPr>
              <a:t>05_AngularWithHighchart</a:t>
            </a:r>
            <a:r>
              <a:rPr lang="en-US" dirty="0" smtClean="0"/>
              <a:t>” folder under “</a:t>
            </a:r>
            <a:r>
              <a:rPr lang="en-US" dirty="0" err="1" smtClean="0">
                <a:solidFill>
                  <a:srgbClr val="FF0000"/>
                </a:solidFill>
              </a:rPr>
              <a:t>MyApp</a:t>
            </a:r>
            <a:r>
              <a:rPr lang="en-US" dirty="0" smtClean="0"/>
              <a:t>”</a:t>
            </a:r>
            <a:endParaRPr lang="en-US" dirty="0"/>
          </a:p>
          <a:p>
            <a:pPr marL="457200" indent="-457200">
              <a:buFont typeface="+mj-lt"/>
              <a:buAutoNum type="arabicPeriod"/>
            </a:pPr>
            <a:r>
              <a:rPr lang="en-US" dirty="0" smtClean="0"/>
              <a:t>Create files and subfolder according to the diagram</a:t>
            </a:r>
          </a:p>
        </p:txBody>
      </p:sp>
      <p:pic>
        <p:nvPicPr>
          <p:cNvPr id="3" name="Picture 2"/>
          <p:cNvPicPr>
            <a:picLocks noChangeAspect="1"/>
          </p:cNvPicPr>
          <p:nvPr/>
        </p:nvPicPr>
        <p:blipFill>
          <a:blip r:embed="rId3"/>
          <a:stretch>
            <a:fillRect/>
          </a:stretch>
        </p:blipFill>
        <p:spPr>
          <a:xfrm>
            <a:off x="6384032" y="1938535"/>
            <a:ext cx="5040560" cy="4464995"/>
          </a:xfrm>
          <a:prstGeom prst="rect">
            <a:avLst/>
          </a:prstGeom>
        </p:spPr>
      </p:pic>
    </p:spTree>
    <p:extLst>
      <p:ext uri="{BB962C8B-B14F-4D97-AF65-F5344CB8AC3E}">
        <p14:creationId xmlns:p14="http://schemas.microsoft.com/office/powerpoint/2010/main" val="862875200"/>
      </p:ext>
    </p:extLst>
  </p:cSld>
  <p:clrMapOvr>
    <a:masterClrMapping/>
  </p:clrMapOvr>
  <p:transition spd="slow">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Demo SPA Skelton</a:t>
            </a:r>
            <a:endParaRPr dirty="0"/>
          </a:p>
        </p:txBody>
      </p:sp>
      <p:pic>
        <p:nvPicPr>
          <p:cNvPr id="5" name="Picture 4"/>
          <p:cNvPicPr>
            <a:picLocks noChangeAspect="1"/>
          </p:cNvPicPr>
          <p:nvPr/>
        </p:nvPicPr>
        <p:blipFill>
          <a:blip r:embed="rId3"/>
          <a:stretch>
            <a:fillRect/>
          </a:stretch>
        </p:blipFill>
        <p:spPr>
          <a:xfrm>
            <a:off x="767408" y="2729001"/>
            <a:ext cx="4292606" cy="3024336"/>
          </a:xfrm>
          <a:prstGeom prst="rect">
            <a:avLst/>
          </a:prstGeom>
        </p:spPr>
      </p:pic>
      <p:pic>
        <p:nvPicPr>
          <p:cNvPr id="6" name="Picture 5"/>
          <p:cNvPicPr>
            <a:picLocks noChangeAspect="1"/>
          </p:cNvPicPr>
          <p:nvPr/>
        </p:nvPicPr>
        <p:blipFill>
          <a:blip r:embed="rId4"/>
          <a:stretch>
            <a:fillRect/>
          </a:stretch>
        </p:blipFill>
        <p:spPr>
          <a:xfrm>
            <a:off x="5519936" y="2725147"/>
            <a:ext cx="5904656" cy="3517329"/>
          </a:xfrm>
          <a:prstGeom prst="rect">
            <a:avLst/>
          </a:prstGeom>
        </p:spPr>
      </p:pic>
      <p:sp>
        <p:nvSpPr>
          <p:cNvPr id="8" name="Content Placeholder 3"/>
          <p:cNvSpPr txBox="1">
            <a:spLocks/>
          </p:cNvSpPr>
          <p:nvPr/>
        </p:nvSpPr>
        <p:spPr>
          <a:xfrm>
            <a:off x="1524000" y="1938536"/>
            <a:ext cx="9612560" cy="554360"/>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smtClean="0"/>
              <a:t>Every files has it own function and definition depicts on below diagrams</a:t>
            </a:r>
            <a:endParaRPr lang="en-US" dirty="0"/>
          </a:p>
        </p:txBody>
      </p:sp>
    </p:spTree>
    <p:extLst>
      <p:ext uri="{BB962C8B-B14F-4D97-AF65-F5344CB8AC3E}">
        <p14:creationId xmlns:p14="http://schemas.microsoft.com/office/powerpoint/2010/main" val="466748353"/>
      </p:ext>
    </p:extLst>
  </p:cSld>
  <p:clrMapOvr>
    <a:masterClrMapping/>
  </p:clrMapOvr>
  <p:transition spd="slow">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Demo SPA Skelton</a:t>
            </a:r>
            <a:endParaRPr dirty="0"/>
          </a:p>
        </p:txBody>
      </p:sp>
      <p:pic>
        <p:nvPicPr>
          <p:cNvPr id="3" name="Picture 2"/>
          <p:cNvPicPr>
            <a:picLocks noChangeAspect="1"/>
          </p:cNvPicPr>
          <p:nvPr/>
        </p:nvPicPr>
        <p:blipFill>
          <a:blip r:embed="rId3"/>
          <a:stretch>
            <a:fillRect/>
          </a:stretch>
        </p:blipFill>
        <p:spPr>
          <a:xfrm>
            <a:off x="1535629" y="2461456"/>
            <a:ext cx="6761247" cy="4083749"/>
          </a:xfrm>
          <a:prstGeom prst="rect">
            <a:avLst/>
          </a:prstGeom>
        </p:spPr>
      </p:pic>
      <p:sp>
        <p:nvSpPr>
          <p:cNvPr id="7" name="Content Placeholder 3"/>
          <p:cNvSpPr txBox="1">
            <a:spLocks/>
          </p:cNvSpPr>
          <p:nvPr/>
        </p:nvSpPr>
        <p:spPr>
          <a:xfrm>
            <a:off x="1524000" y="1938536"/>
            <a:ext cx="9612560" cy="554360"/>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smtClean="0"/>
              <a:t>Landing page will include all necessary CSS (for style) &amp; </a:t>
            </a:r>
            <a:r>
              <a:rPr lang="en-US" dirty="0" err="1" smtClean="0"/>
              <a:t>Javascript</a:t>
            </a:r>
            <a:r>
              <a:rPr lang="en-US" dirty="0" smtClean="0"/>
              <a:t>  for our SPA</a:t>
            </a:r>
            <a:endParaRPr lang="en-US" dirty="0"/>
          </a:p>
        </p:txBody>
      </p:sp>
    </p:spTree>
    <p:extLst>
      <p:ext uri="{BB962C8B-B14F-4D97-AF65-F5344CB8AC3E}">
        <p14:creationId xmlns:p14="http://schemas.microsoft.com/office/powerpoint/2010/main" val="214204171"/>
      </p:ext>
    </p:extLst>
  </p:cSld>
  <p:clrMapOvr>
    <a:masterClrMapping/>
  </p:clrMapOvr>
  <p:transition spd="slow">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Highcharts</a:t>
            </a:r>
            <a:r>
              <a:rPr lang="en-US" dirty="0" smtClean="0"/>
              <a:t> &amp; </a:t>
            </a:r>
            <a:r>
              <a:rPr lang="en-US" dirty="0" err="1"/>
              <a:t>AngularJS</a:t>
            </a:r>
            <a:r>
              <a:rPr lang="en-US" dirty="0"/>
              <a:t> Directive Basic</a:t>
            </a:r>
          </a:p>
        </p:txBody>
      </p:sp>
      <p:pic>
        <p:nvPicPr>
          <p:cNvPr id="7" name="Picture 6"/>
          <p:cNvPicPr>
            <a:picLocks noChangeAspect="1"/>
          </p:cNvPicPr>
          <p:nvPr/>
        </p:nvPicPr>
        <p:blipFill>
          <a:blip r:embed="rId2"/>
          <a:stretch>
            <a:fillRect/>
          </a:stretch>
        </p:blipFill>
        <p:spPr>
          <a:xfrm>
            <a:off x="8976320" y="196836"/>
            <a:ext cx="2842270" cy="1664324"/>
          </a:xfrm>
          <a:prstGeom prst="rect">
            <a:avLst/>
          </a:prstGeom>
        </p:spPr>
      </p:pic>
      <p:cxnSp>
        <p:nvCxnSpPr>
          <p:cNvPr id="8" name="Straight Connector 7"/>
          <p:cNvCxnSpPr/>
          <p:nvPr/>
        </p:nvCxnSpPr>
        <p:spPr>
          <a:xfrm>
            <a:off x="9192344" y="1196752"/>
            <a:ext cx="252028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4266665"/>
      </p:ext>
    </p:extLst>
  </p:cSld>
  <p:clrMapOvr>
    <a:masterClrMapping/>
  </p:clrMapOvr>
  <p:transition spd="slow">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a:t>
            </a:r>
            <a:r>
              <a:rPr lang="en-US" dirty="0" err="1" smtClean="0"/>
              <a:t>Highcharts</a:t>
            </a:r>
            <a:endParaRPr dirty="0"/>
          </a:p>
        </p:txBody>
      </p:sp>
      <p:sp>
        <p:nvSpPr>
          <p:cNvPr id="7" name="Content Placeholder 3"/>
          <p:cNvSpPr txBox="1">
            <a:spLocks/>
          </p:cNvSpPr>
          <p:nvPr/>
        </p:nvSpPr>
        <p:spPr>
          <a:xfrm>
            <a:off x="1524000" y="1938536"/>
            <a:ext cx="9900592" cy="4658816"/>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a:t>To get to grasp with how </a:t>
            </a:r>
            <a:r>
              <a:rPr lang="en-US" dirty="0" err="1"/>
              <a:t>Highcharts</a:t>
            </a:r>
            <a:r>
              <a:rPr lang="en-US" dirty="0"/>
              <a:t> works it is important to understand the various parts or concepts of a </a:t>
            </a:r>
            <a:r>
              <a:rPr lang="en-US" dirty="0" smtClean="0"/>
              <a:t>chart</a:t>
            </a:r>
          </a:p>
          <a:p>
            <a:pPr lvl="1"/>
            <a:r>
              <a:rPr lang="en-US" dirty="0" smtClean="0"/>
              <a:t>Title</a:t>
            </a:r>
          </a:p>
          <a:p>
            <a:pPr lvl="1"/>
            <a:r>
              <a:rPr lang="en-US" dirty="0" smtClean="0"/>
              <a:t>Series</a:t>
            </a:r>
          </a:p>
          <a:p>
            <a:pPr lvl="1"/>
            <a:r>
              <a:rPr lang="en-US" dirty="0" smtClean="0"/>
              <a:t>Tooltip</a:t>
            </a:r>
          </a:p>
          <a:p>
            <a:pPr lvl="1"/>
            <a:r>
              <a:rPr lang="en-US" dirty="0" smtClean="0"/>
              <a:t>Legend</a:t>
            </a:r>
          </a:p>
          <a:p>
            <a:pPr lvl="1"/>
            <a:r>
              <a:rPr lang="en-US" dirty="0" smtClean="0"/>
              <a:t>Axes</a:t>
            </a:r>
          </a:p>
        </p:txBody>
      </p:sp>
      <p:pic>
        <p:nvPicPr>
          <p:cNvPr id="1026" name="Picture 2" descr="http://www.highcharts.com/images/docs/understanding_highchar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824" y="2560679"/>
            <a:ext cx="5400600" cy="4035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128284"/>
      </p:ext>
    </p:extLst>
  </p:cSld>
  <p:clrMapOvr>
    <a:masterClrMapping/>
  </p:clrMapOvr>
  <p:transition spd="slow">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FIRST </a:t>
            </a:r>
            <a:r>
              <a:rPr lang="en-US" dirty="0"/>
              <a:t>CHART</a:t>
            </a:r>
            <a:endParaRPr dirty="0"/>
          </a:p>
        </p:txBody>
      </p:sp>
      <p:pic>
        <p:nvPicPr>
          <p:cNvPr id="3" name="Picture 2"/>
          <p:cNvPicPr>
            <a:picLocks noChangeAspect="1"/>
          </p:cNvPicPr>
          <p:nvPr/>
        </p:nvPicPr>
        <p:blipFill>
          <a:blip r:embed="rId3"/>
          <a:stretch>
            <a:fillRect/>
          </a:stretch>
        </p:blipFill>
        <p:spPr>
          <a:xfrm>
            <a:off x="6888088" y="1938536"/>
            <a:ext cx="4457700" cy="4581525"/>
          </a:xfrm>
          <a:prstGeom prst="rect">
            <a:avLst/>
          </a:prstGeom>
        </p:spPr>
      </p:pic>
      <p:pic>
        <p:nvPicPr>
          <p:cNvPr id="4" name="Picture 3"/>
          <p:cNvPicPr>
            <a:picLocks noChangeAspect="1"/>
          </p:cNvPicPr>
          <p:nvPr/>
        </p:nvPicPr>
        <p:blipFill>
          <a:blip r:embed="rId4"/>
          <a:stretch>
            <a:fillRect/>
          </a:stretch>
        </p:blipFill>
        <p:spPr>
          <a:xfrm>
            <a:off x="1613756" y="2935796"/>
            <a:ext cx="4536504" cy="2664296"/>
          </a:xfrm>
          <a:prstGeom prst="rect">
            <a:avLst/>
          </a:prstGeom>
        </p:spPr>
      </p:pic>
      <p:sp>
        <p:nvSpPr>
          <p:cNvPr id="8" name="Content Placeholder 3"/>
          <p:cNvSpPr txBox="1">
            <a:spLocks/>
          </p:cNvSpPr>
          <p:nvPr/>
        </p:nvSpPr>
        <p:spPr>
          <a:xfrm>
            <a:off x="1524000" y="1938536"/>
            <a:ext cx="4716016" cy="4658816"/>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smtClean="0"/>
              <a:t>To create our first chart, below files need to be modified:</a:t>
            </a:r>
          </a:p>
        </p:txBody>
      </p:sp>
    </p:spTree>
    <p:extLst>
      <p:ext uri="{BB962C8B-B14F-4D97-AF65-F5344CB8AC3E}">
        <p14:creationId xmlns:p14="http://schemas.microsoft.com/office/powerpoint/2010/main" val="385165834"/>
      </p:ext>
    </p:extLst>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Previous Training Session Document, Source code &amp; Training Video</a:t>
            </a:r>
            <a:endParaRPr dirty="0"/>
          </a:p>
        </p:txBody>
      </p:sp>
      <p:sp>
        <p:nvSpPr>
          <p:cNvPr id="14" name="Content Placeholder 13"/>
          <p:cNvSpPr>
            <a:spLocks noGrp="1"/>
          </p:cNvSpPr>
          <p:nvPr>
            <p:ph idx="1"/>
          </p:nvPr>
        </p:nvSpPr>
        <p:spPr>
          <a:xfrm>
            <a:off x="3143672" y="1934522"/>
            <a:ext cx="6048672" cy="448072"/>
          </a:xfrm>
        </p:spPr>
        <p:txBody>
          <a:bodyPr>
            <a:noAutofit/>
          </a:bodyPr>
          <a:lstStyle/>
          <a:p>
            <a:r>
              <a:rPr lang="en-US" sz="2800" dirty="0"/>
              <a:t>https://www.youtube.com/watch?v=Sr7PCDGfkic&amp;feature=youtu.be</a:t>
            </a:r>
            <a:endParaRPr sz="2800" dirty="0"/>
          </a:p>
        </p:txBody>
      </p:sp>
      <p:pic>
        <p:nvPicPr>
          <p:cNvPr id="8" name="Picture 4" descr="http://upload.wikimedia.org/wikipedia/commons/thumb/4/40/Youtube_icon.svg/256px-Youtube_icon.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512" y="1839722"/>
            <a:ext cx="1085744" cy="10857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encrypted-tbn3.gstatic.com/images?q=tbn:ANd9GcTFPSuMHHKekso92wigCqSU6YehSje5aNQFaYw6SBaTaIv_Uvc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3512" y="3524595"/>
            <a:ext cx="3744416" cy="1018830"/>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13"/>
          <p:cNvSpPr txBox="1">
            <a:spLocks/>
          </p:cNvSpPr>
          <p:nvPr/>
        </p:nvSpPr>
        <p:spPr>
          <a:xfrm>
            <a:off x="3143672" y="4725144"/>
            <a:ext cx="6048672" cy="4480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sz="2800" dirty="0"/>
              <a:t>http://www.slideshare.net/erhwenkuo/01-startoff-angularjs</a:t>
            </a:r>
          </a:p>
        </p:txBody>
      </p:sp>
    </p:spTree>
    <p:extLst>
      <p:ext uri="{BB962C8B-B14F-4D97-AF65-F5344CB8AC3E}">
        <p14:creationId xmlns:p14="http://schemas.microsoft.com/office/powerpoint/2010/main" val="3005981622"/>
      </p:ext>
    </p:extLst>
  </p:cSld>
  <p:clrMapOvr>
    <a:masterClrMapping/>
  </p:clrMapOvr>
  <p:transition spd="slow">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FIRST CHART – Navigation</a:t>
            </a:r>
            <a:br>
              <a:rPr lang="en-US" dirty="0" smtClean="0"/>
            </a:br>
            <a:r>
              <a:rPr lang="en-US" dirty="0" smtClean="0"/>
              <a:t>(index.html)</a:t>
            </a:r>
            <a:endParaRPr dirty="0"/>
          </a:p>
        </p:txBody>
      </p:sp>
      <p:pic>
        <p:nvPicPr>
          <p:cNvPr id="4" name="Picture 3"/>
          <p:cNvPicPr>
            <a:picLocks noChangeAspect="1"/>
          </p:cNvPicPr>
          <p:nvPr/>
        </p:nvPicPr>
        <p:blipFill>
          <a:blip r:embed="rId3"/>
          <a:stretch>
            <a:fillRect/>
          </a:stretch>
        </p:blipFill>
        <p:spPr>
          <a:xfrm>
            <a:off x="9422749" y="297362"/>
            <a:ext cx="2490501" cy="1462675"/>
          </a:xfrm>
          <a:prstGeom prst="rect">
            <a:avLst/>
          </a:prstGeom>
        </p:spPr>
      </p:pic>
      <p:pic>
        <p:nvPicPr>
          <p:cNvPr id="7" name="Picture 6"/>
          <p:cNvPicPr>
            <a:picLocks noChangeAspect="1"/>
          </p:cNvPicPr>
          <p:nvPr/>
        </p:nvPicPr>
        <p:blipFill>
          <a:blip r:embed="rId4"/>
          <a:stretch>
            <a:fillRect/>
          </a:stretch>
        </p:blipFill>
        <p:spPr>
          <a:xfrm>
            <a:off x="623392" y="1916832"/>
            <a:ext cx="8125900" cy="3754859"/>
          </a:xfrm>
          <a:prstGeom prst="rect">
            <a:avLst/>
          </a:prstGeom>
        </p:spPr>
      </p:pic>
      <p:pic>
        <p:nvPicPr>
          <p:cNvPr id="9" name="Picture 8"/>
          <p:cNvPicPr>
            <a:picLocks noChangeAspect="1"/>
          </p:cNvPicPr>
          <p:nvPr/>
        </p:nvPicPr>
        <p:blipFill>
          <a:blip r:embed="rId5"/>
          <a:stretch>
            <a:fillRect/>
          </a:stretch>
        </p:blipFill>
        <p:spPr>
          <a:xfrm>
            <a:off x="5977003" y="4365104"/>
            <a:ext cx="5544577" cy="2321124"/>
          </a:xfrm>
          <a:prstGeom prst="rect">
            <a:avLst/>
          </a:prstGeom>
        </p:spPr>
      </p:pic>
      <p:cxnSp>
        <p:nvCxnSpPr>
          <p:cNvPr id="11" name="Straight Connector 10"/>
          <p:cNvCxnSpPr/>
          <p:nvPr/>
        </p:nvCxnSpPr>
        <p:spPr>
          <a:xfrm>
            <a:off x="2639616" y="3861048"/>
            <a:ext cx="1512168" cy="0"/>
          </a:xfrm>
          <a:prstGeom prst="line">
            <a:avLst/>
          </a:prstGeom>
          <a:ln w="28575"/>
        </p:spPr>
        <p:style>
          <a:lnRef idx="3">
            <a:schemeClr val="accent5"/>
          </a:lnRef>
          <a:fillRef idx="0">
            <a:schemeClr val="accent5"/>
          </a:fillRef>
          <a:effectRef idx="2">
            <a:schemeClr val="accent5"/>
          </a:effectRef>
          <a:fontRef idx="minor">
            <a:schemeClr val="tx1"/>
          </a:fontRef>
        </p:style>
      </p:cxnSp>
      <p:sp>
        <p:nvSpPr>
          <p:cNvPr id="12" name="Rectangle 11"/>
          <p:cNvSpPr/>
          <p:nvPr/>
        </p:nvSpPr>
        <p:spPr>
          <a:xfrm>
            <a:off x="1199456" y="4725144"/>
            <a:ext cx="3888432" cy="64807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28893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976320" y="2492896"/>
            <a:ext cx="2880320" cy="864096"/>
          </a:xfrm>
          <a:prstGeom prst="rect">
            <a:avLst/>
          </a:prstGeom>
          <a:noFill/>
          <a:ln w="28575">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OUR FIRST CHART – Main Content</a:t>
            </a:r>
            <a:r>
              <a:rPr lang="en-US" dirty="0"/>
              <a:t/>
            </a:r>
            <a:br>
              <a:rPr lang="en-US" dirty="0"/>
            </a:br>
            <a:r>
              <a:rPr lang="en-US" dirty="0" smtClean="0"/>
              <a:t>(01_basicchart-a-main.html</a:t>
            </a:r>
            <a:r>
              <a:rPr lang="en-US" dirty="0"/>
              <a:t>)</a:t>
            </a:r>
            <a:endParaRPr dirty="0"/>
          </a:p>
        </p:txBody>
      </p:sp>
      <p:pic>
        <p:nvPicPr>
          <p:cNvPr id="4" name="Picture 3"/>
          <p:cNvPicPr>
            <a:picLocks noChangeAspect="1"/>
          </p:cNvPicPr>
          <p:nvPr/>
        </p:nvPicPr>
        <p:blipFill>
          <a:blip r:embed="rId3"/>
          <a:stretch>
            <a:fillRect/>
          </a:stretch>
        </p:blipFill>
        <p:spPr>
          <a:xfrm>
            <a:off x="9422749" y="297362"/>
            <a:ext cx="2490501" cy="1462675"/>
          </a:xfrm>
          <a:prstGeom prst="rect">
            <a:avLst/>
          </a:prstGeom>
        </p:spPr>
      </p:pic>
      <p:sp>
        <p:nvSpPr>
          <p:cNvPr id="3" name="Rectangle 2"/>
          <p:cNvSpPr/>
          <p:nvPr/>
        </p:nvSpPr>
        <p:spPr>
          <a:xfrm>
            <a:off x="8832304" y="2276872"/>
            <a:ext cx="3152954" cy="4248472"/>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120336" y="2564904"/>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Chart#1</a:t>
            </a:r>
            <a:endParaRPr lang="en-US" dirty="0"/>
          </a:p>
        </p:txBody>
      </p:sp>
      <p:sp>
        <p:nvSpPr>
          <p:cNvPr id="13" name="Rectangle 12"/>
          <p:cNvSpPr/>
          <p:nvPr/>
        </p:nvSpPr>
        <p:spPr>
          <a:xfrm>
            <a:off x="10632504" y="2564904"/>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Chart#2</a:t>
            </a:r>
            <a:endParaRPr lang="en-US" dirty="0"/>
          </a:p>
        </p:txBody>
      </p:sp>
      <p:sp>
        <p:nvSpPr>
          <p:cNvPr id="14" name="Rectangle 13"/>
          <p:cNvSpPr/>
          <p:nvPr/>
        </p:nvSpPr>
        <p:spPr>
          <a:xfrm>
            <a:off x="8976320" y="3501008"/>
            <a:ext cx="2880320" cy="86409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120336" y="3573016"/>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Chart#3</a:t>
            </a:r>
            <a:endParaRPr lang="en-US" dirty="0"/>
          </a:p>
        </p:txBody>
      </p:sp>
      <p:sp>
        <p:nvSpPr>
          <p:cNvPr id="16" name="Rectangle 15"/>
          <p:cNvSpPr/>
          <p:nvPr/>
        </p:nvSpPr>
        <p:spPr>
          <a:xfrm>
            <a:off x="10632504" y="3573016"/>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Chart#4</a:t>
            </a:r>
            <a:endParaRPr lang="en-US" dirty="0"/>
          </a:p>
        </p:txBody>
      </p:sp>
      <p:sp>
        <p:nvSpPr>
          <p:cNvPr id="17" name="Rectangle 16"/>
          <p:cNvSpPr/>
          <p:nvPr/>
        </p:nvSpPr>
        <p:spPr>
          <a:xfrm>
            <a:off x="8976320" y="4509120"/>
            <a:ext cx="2880320" cy="86409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120336" y="4581128"/>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Chart#5</a:t>
            </a:r>
            <a:endParaRPr lang="en-US" dirty="0"/>
          </a:p>
        </p:txBody>
      </p:sp>
      <p:sp>
        <p:nvSpPr>
          <p:cNvPr id="19" name="Rectangle 18"/>
          <p:cNvSpPr/>
          <p:nvPr/>
        </p:nvSpPr>
        <p:spPr>
          <a:xfrm>
            <a:off x="10632504" y="4581128"/>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Chart#6</a:t>
            </a:r>
            <a:endParaRPr lang="en-US" dirty="0"/>
          </a:p>
        </p:txBody>
      </p:sp>
      <p:sp>
        <p:nvSpPr>
          <p:cNvPr id="20" name="Rectangle 19"/>
          <p:cNvSpPr/>
          <p:nvPr/>
        </p:nvSpPr>
        <p:spPr>
          <a:xfrm>
            <a:off x="8976320" y="5517232"/>
            <a:ext cx="2880320" cy="86409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9120336" y="5589240"/>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Chart#7</a:t>
            </a:r>
            <a:endParaRPr lang="en-US" dirty="0"/>
          </a:p>
        </p:txBody>
      </p:sp>
      <p:sp>
        <p:nvSpPr>
          <p:cNvPr id="22" name="Rectangle 21"/>
          <p:cNvSpPr/>
          <p:nvPr/>
        </p:nvSpPr>
        <p:spPr>
          <a:xfrm>
            <a:off x="10632504" y="5589240"/>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Chart#8</a:t>
            </a:r>
            <a:endParaRPr lang="en-US" dirty="0"/>
          </a:p>
        </p:txBody>
      </p:sp>
      <p:pic>
        <p:nvPicPr>
          <p:cNvPr id="8" name="Picture 7"/>
          <p:cNvPicPr>
            <a:picLocks noChangeAspect="1"/>
          </p:cNvPicPr>
          <p:nvPr/>
        </p:nvPicPr>
        <p:blipFill>
          <a:blip r:embed="rId4"/>
          <a:stretch>
            <a:fillRect/>
          </a:stretch>
        </p:blipFill>
        <p:spPr>
          <a:xfrm>
            <a:off x="551384" y="1694478"/>
            <a:ext cx="7286625" cy="4905375"/>
          </a:xfrm>
          <a:prstGeom prst="rect">
            <a:avLst/>
          </a:prstGeom>
        </p:spPr>
      </p:pic>
      <p:sp>
        <p:nvSpPr>
          <p:cNvPr id="25" name="Rectangle 24"/>
          <p:cNvSpPr/>
          <p:nvPr/>
        </p:nvSpPr>
        <p:spPr>
          <a:xfrm>
            <a:off x="767409" y="2780928"/>
            <a:ext cx="6912768" cy="280831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25" idx="3"/>
            <a:endCxn id="6" idx="1"/>
          </p:cNvCxnSpPr>
          <p:nvPr/>
        </p:nvCxnSpPr>
        <p:spPr>
          <a:xfrm flipV="1">
            <a:off x="7680177" y="2924944"/>
            <a:ext cx="1296143" cy="1260140"/>
          </a:xfrm>
          <a:prstGeom prst="straightConnector1">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5"/>
          <a:stretch>
            <a:fillRect/>
          </a:stretch>
        </p:blipFill>
        <p:spPr>
          <a:xfrm>
            <a:off x="5931964" y="4856039"/>
            <a:ext cx="2592289" cy="1743814"/>
          </a:xfrm>
          <a:prstGeom prst="rect">
            <a:avLst/>
          </a:prstGeom>
        </p:spPr>
      </p:pic>
      <p:cxnSp>
        <p:nvCxnSpPr>
          <p:cNvPr id="29" name="Straight Connector 28"/>
          <p:cNvCxnSpPr/>
          <p:nvPr/>
        </p:nvCxnSpPr>
        <p:spPr>
          <a:xfrm>
            <a:off x="2351584" y="3789040"/>
            <a:ext cx="1512168" cy="0"/>
          </a:xfrm>
          <a:prstGeom prst="line">
            <a:avLst/>
          </a:prstGeom>
          <a:ln w="28575"/>
        </p:spPr>
        <p:style>
          <a:lnRef idx="3">
            <a:schemeClr val="accent5"/>
          </a:lnRef>
          <a:fillRef idx="0">
            <a:schemeClr val="accent5"/>
          </a:fillRef>
          <a:effectRef idx="2">
            <a:schemeClr val="accent5"/>
          </a:effectRef>
          <a:fontRef idx="minor">
            <a:schemeClr val="tx1"/>
          </a:fontRef>
        </p:style>
      </p:cxnSp>
      <p:cxnSp>
        <p:nvCxnSpPr>
          <p:cNvPr id="30" name="Straight Connector 29"/>
          <p:cNvCxnSpPr/>
          <p:nvPr/>
        </p:nvCxnSpPr>
        <p:spPr>
          <a:xfrm>
            <a:off x="2351584" y="5013176"/>
            <a:ext cx="1512168" cy="0"/>
          </a:xfrm>
          <a:prstGeom prst="line">
            <a:avLst/>
          </a:prstGeom>
          <a:ln w="28575"/>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23442397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976320" y="2492896"/>
            <a:ext cx="2880320" cy="86409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OUR FIRST CHART – Nested View</a:t>
            </a:r>
            <a:r>
              <a:rPr lang="en-US" dirty="0"/>
              <a:t/>
            </a:r>
            <a:br>
              <a:rPr lang="en-US" dirty="0"/>
            </a:br>
            <a:r>
              <a:rPr lang="en-US" dirty="0"/>
              <a:t>(01_basicchart-c-chart.html)</a:t>
            </a:r>
            <a:endParaRPr dirty="0"/>
          </a:p>
        </p:txBody>
      </p:sp>
      <p:pic>
        <p:nvPicPr>
          <p:cNvPr id="4" name="Picture 3"/>
          <p:cNvPicPr>
            <a:picLocks noChangeAspect="1"/>
          </p:cNvPicPr>
          <p:nvPr/>
        </p:nvPicPr>
        <p:blipFill>
          <a:blip r:embed="rId3"/>
          <a:stretch>
            <a:fillRect/>
          </a:stretch>
        </p:blipFill>
        <p:spPr>
          <a:xfrm>
            <a:off x="9422749" y="297362"/>
            <a:ext cx="2490501" cy="1462675"/>
          </a:xfrm>
          <a:prstGeom prst="rect">
            <a:avLst/>
          </a:prstGeom>
        </p:spPr>
      </p:pic>
      <p:sp>
        <p:nvSpPr>
          <p:cNvPr id="3" name="Rectangle 2"/>
          <p:cNvSpPr/>
          <p:nvPr/>
        </p:nvSpPr>
        <p:spPr>
          <a:xfrm>
            <a:off x="8832304" y="2276872"/>
            <a:ext cx="3152954" cy="4248472"/>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120336" y="2564904"/>
            <a:ext cx="1080120" cy="648072"/>
          </a:xfrm>
          <a:prstGeom prst="rect">
            <a:avLst/>
          </a:prstGeom>
          <a:solidFill>
            <a:schemeClr val="accent2">
              <a:lumMod val="75000"/>
            </a:schemeClr>
          </a:solidFill>
          <a:ln>
            <a:solidFill>
              <a:srgbClr val="FFC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Chart#1</a:t>
            </a:r>
            <a:endParaRPr lang="en-US" dirty="0"/>
          </a:p>
        </p:txBody>
      </p:sp>
      <p:sp>
        <p:nvSpPr>
          <p:cNvPr id="13" name="Rectangle 12"/>
          <p:cNvSpPr/>
          <p:nvPr/>
        </p:nvSpPr>
        <p:spPr>
          <a:xfrm>
            <a:off x="10632504" y="2564904"/>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Chart#2</a:t>
            </a:r>
            <a:endParaRPr lang="en-US" dirty="0"/>
          </a:p>
        </p:txBody>
      </p:sp>
      <p:sp>
        <p:nvSpPr>
          <p:cNvPr id="14" name="Rectangle 13"/>
          <p:cNvSpPr/>
          <p:nvPr/>
        </p:nvSpPr>
        <p:spPr>
          <a:xfrm>
            <a:off x="8976320" y="3501008"/>
            <a:ext cx="2880320" cy="86409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120336" y="3573016"/>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Chart#3</a:t>
            </a:r>
            <a:endParaRPr lang="en-US" dirty="0"/>
          </a:p>
        </p:txBody>
      </p:sp>
      <p:sp>
        <p:nvSpPr>
          <p:cNvPr id="16" name="Rectangle 15"/>
          <p:cNvSpPr/>
          <p:nvPr/>
        </p:nvSpPr>
        <p:spPr>
          <a:xfrm>
            <a:off x="10632504" y="3573016"/>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Chart#4</a:t>
            </a:r>
            <a:endParaRPr lang="en-US" dirty="0"/>
          </a:p>
        </p:txBody>
      </p:sp>
      <p:sp>
        <p:nvSpPr>
          <p:cNvPr id="17" name="Rectangle 16"/>
          <p:cNvSpPr/>
          <p:nvPr/>
        </p:nvSpPr>
        <p:spPr>
          <a:xfrm>
            <a:off x="8976320" y="4509120"/>
            <a:ext cx="2880320" cy="86409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120336" y="4581128"/>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Chart#5</a:t>
            </a:r>
            <a:endParaRPr lang="en-US" dirty="0"/>
          </a:p>
        </p:txBody>
      </p:sp>
      <p:sp>
        <p:nvSpPr>
          <p:cNvPr id="19" name="Rectangle 18"/>
          <p:cNvSpPr/>
          <p:nvPr/>
        </p:nvSpPr>
        <p:spPr>
          <a:xfrm>
            <a:off x="10632504" y="4581128"/>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Chart#6</a:t>
            </a:r>
            <a:endParaRPr lang="en-US" dirty="0"/>
          </a:p>
        </p:txBody>
      </p:sp>
      <p:sp>
        <p:nvSpPr>
          <p:cNvPr id="20" name="Rectangle 19"/>
          <p:cNvSpPr/>
          <p:nvPr/>
        </p:nvSpPr>
        <p:spPr>
          <a:xfrm>
            <a:off x="8976320" y="5517232"/>
            <a:ext cx="2880320" cy="86409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9120336" y="5589240"/>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Chart#7</a:t>
            </a:r>
            <a:endParaRPr lang="en-US" dirty="0"/>
          </a:p>
        </p:txBody>
      </p:sp>
      <p:sp>
        <p:nvSpPr>
          <p:cNvPr id="22" name="Rectangle 21"/>
          <p:cNvSpPr/>
          <p:nvPr/>
        </p:nvSpPr>
        <p:spPr>
          <a:xfrm>
            <a:off x="10632504" y="5589240"/>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Chart#8</a:t>
            </a:r>
            <a:endParaRPr lang="en-US" dirty="0"/>
          </a:p>
        </p:txBody>
      </p:sp>
      <p:cxnSp>
        <p:nvCxnSpPr>
          <p:cNvPr id="27" name="Straight Arrow Connector 26"/>
          <p:cNvCxnSpPr>
            <a:endCxn id="5" idx="1"/>
          </p:cNvCxnSpPr>
          <p:nvPr/>
        </p:nvCxnSpPr>
        <p:spPr>
          <a:xfrm flipV="1">
            <a:off x="7961982" y="2888940"/>
            <a:ext cx="1158354" cy="1242138"/>
          </a:xfrm>
          <a:prstGeom prst="straightConnector1">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4"/>
          <a:stretch>
            <a:fillRect/>
          </a:stretch>
        </p:blipFill>
        <p:spPr>
          <a:xfrm>
            <a:off x="6341294" y="5431905"/>
            <a:ext cx="2016224" cy="1356299"/>
          </a:xfrm>
          <a:prstGeom prst="rect">
            <a:avLst/>
          </a:prstGeom>
        </p:spPr>
      </p:pic>
      <p:pic>
        <p:nvPicPr>
          <p:cNvPr id="7" name="Picture 6"/>
          <p:cNvPicPr>
            <a:picLocks noChangeAspect="1"/>
          </p:cNvPicPr>
          <p:nvPr/>
        </p:nvPicPr>
        <p:blipFill>
          <a:blip r:embed="rId5"/>
          <a:stretch>
            <a:fillRect/>
          </a:stretch>
        </p:blipFill>
        <p:spPr>
          <a:xfrm>
            <a:off x="1091952" y="4183972"/>
            <a:ext cx="6870030" cy="1078765"/>
          </a:xfrm>
          <a:prstGeom prst="rect">
            <a:avLst/>
          </a:prstGeom>
        </p:spPr>
      </p:pic>
      <p:sp>
        <p:nvSpPr>
          <p:cNvPr id="24" name="Content Placeholder 3"/>
          <p:cNvSpPr txBox="1">
            <a:spLocks/>
          </p:cNvSpPr>
          <p:nvPr/>
        </p:nvSpPr>
        <p:spPr>
          <a:xfrm>
            <a:off x="1524000" y="1938536"/>
            <a:ext cx="6761510" cy="4658816"/>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smtClean="0"/>
              <a:t>Each nested view is a </a:t>
            </a:r>
            <a:r>
              <a:rPr lang="en-US" dirty="0" err="1" smtClean="0"/>
              <a:t>Highchart</a:t>
            </a:r>
            <a:r>
              <a:rPr lang="en-US" dirty="0" smtClean="0"/>
              <a:t> chart diagram</a:t>
            </a:r>
          </a:p>
          <a:p>
            <a:pPr marL="0" indent="0">
              <a:buNone/>
            </a:pPr>
            <a:r>
              <a:rPr lang="en-US" dirty="0" err="1" smtClean="0"/>
              <a:t>AngularJS</a:t>
            </a:r>
            <a:r>
              <a:rPr lang="en-US" dirty="0" smtClean="0"/>
              <a:t> custom directive “</a:t>
            </a:r>
            <a:r>
              <a:rPr lang="en-US" b="1" dirty="0" smtClean="0">
                <a:solidFill>
                  <a:srgbClr val="FF0000"/>
                </a:solidFill>
              </a:rPr>
              <a:t>&lt;</a:t>
            </a:r>
            <a:r>
              <a:rPr lang="en-US" b="1" dirty="0" err="1" smtClean="0">
                <a:solidFill>
                  <a:srgbClr val="FF0000"/>
                </a:solidFill>
              </a:rPr>
              <a:t>highchart</a:t>
            </a:r>
            <a:r>
              <a:rPr lang="en-US" b="1" dirty="0" smtClean="0">
                <a:solidFill>
                  <a:srgbClr val="FF0000"/>
                </a:solidFill>
              </a:rPr>
              <a:t>&gt;</a:t>
            </a:r>
            <a:r>
              <a:rPr lang="en-US" dirty="0" smtClean="0"/>
              <a:t>” is used to minimize the effort to glue both together</a:t>
            </a:r>
          </a:p>
          <a:p>
            <a:pPr marL="0" indent="0">
              <a:buNone/>
            </a:pPr>
            <a:r>
              <a:rPr lang="en-US" dirty="0" smtClean="0"/>
              <a:t>“</a:t>
            </a:r>
            <a:r>
              <a:rPr lang="en-US" dirty="0" err="1" smtClean="0">
                <a:solidFill>
                  <a:srgbClr val="FF0000"/>
                </a:solidFill>
              </a:rPr>
              <a:t>chartConfig</a:t>
            </a:r>
            <a:r>
              <a:rPr lang="en-US" dirty="0" smtClean="0"/>
              <a:t>” is the binding object which should exist in </a:t>
            </a:r>
            <a:r>
              <a:rPr lang="en-US" dirty="0" smtClean="0">
                <a:solidFill>
                  <a:srgbClr val="0070C0"/>
                </a:solidFill>
              </a:rPr>
              <a:t>$</a:t>
            </a:r>
            <a:r>
              <a:rPr lang="en-US" dirty="0" err="1" smtClean="0">
                <a:solidFill>
                  <a:srgbClr val="0070C0"/>
                </a:solidFill>
              </a:rPr>
              <a:t>scope.chartConfig</a:t>
            </a:r>
            <a:r>
              <a:rPr lang="en-US" dirty="0" smtClean="0">
                <a:solidFill>
                  <a:srgbClr val="0070C0"/>
                </a:solidFill>
              </a:rPr>
              <a:t> </a:t>
            </a:r>
            <a:r>
              <a:rPr lang="en-US" dirty="0" smtClean="0"/>
              <a:t>under </a:t>
            </a:r>
            <a:r>
              <a:rPr lang="en-US" dirty="0" err="1" smtClean="0"/>
              <a:t>AngularJS</a:t>
            </a:r>
            <a:r>
              <a:rPr lang="en-US" dirty="0" smtClean="0"/>
              <a:t> </a:t>
            </a:r>
            <a:r>
              <a:rPr lang="en-US" dirty="0" smtClean="0">
                <a:solidFill>
                  <a:schemeClr val="accent6">
                    <a:lumMod val="75000"/>
                  </a:schemeClr>
                </a:solidFill>
              </a:rPr>
              <a:t>controller </a:t>
            </a:r>
          </a:p>
          <a:p>
            <a:pPr marL="0" indent="0">
              <a:buNone/>
            </a:pPr>
            <a:endParaRPr lang="en-US" dirty="0" smtClean="0"/>
          </a:p>
        </p:txBody>
      </p:sp>
      <p:sp>
        <p:nvSpPr>
          <p:cNvPr id="11" name="Rectangle 10"/>
          <p:cNvSpPr/>
          <p:nvPr/>
        </p:nvSpPr>
        <p:spPr>
          <a:xfrm>
            <a:off x="3359696" y="4723355"/>
            <a:ext cx="2736304" cy="3702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3724857"/>
      </p:ext>
    </p:extLst>
  </p:cSld>
  <p:clrMapOvr>
    <a:masterClrMapping/>
  </p:clrMapOvr>
  <p:transition spd="slow">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199456" y="1809949"/>
            <a:ext cx="5931718" cy="4873231"/>
          </a:xfrm>
          <a:prstGeom prst="rect">
            <a:avLst/>
          </a:prstGeom>
        </p:spPr>
      </p:pic>
      <p:sp>
        <p:nvSpPr>
          <p:cNvPr id="6" name="Rectangle 5"/>
          <p:cNvSpPr/>
          <p:nvPr/>
        </p:nvSpPr>
        <p:spPr>
          <a:xfrm>
            <a:off x="8976320" y="2492896"/>
            <a:ext cx="2880320" cy="86409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OUR FIRST CHART – **Routing**</a:t>
            </a:r>
            <a:r>
              <a:rPr lang="en-US" dirty="0"/>
              <a:t/>
            </a:r>
            <a:br>
              <a:rPr lang="en-US" dirty="0"/>
            </a:br>
            <a:r>
              <a:rPr lang="en-US" dirty="0" smtClean="0"/>
              <a:t>(app.js)</a:t>
            </a:r>
            <a:endParaRPr dirty="0"/>
          </a:p>
        </p:txBody>
      </p:sp>
      <p:pic>
        <p:nvPicPr>
          <p:cNvPr id="4" name="Picture 3"/>
          <p:cNvPicPr>
            <a:picLocks noChangeAspect="1"/>
          </p:cNvPicPr>
          <p:nvPr/>
        </p:nvPicPr>
        <p:blipFill>
          <a:blip r:embed="rId4"/>
          <a:stretch>
            <a:fillRect/>
          </a:stretch>
        </p:blipFill>
        <p:spPr>
          <a:xfrm>
            <a:off x="9422749" y="297362"/>
            <a:ext cx="2490501" cy="1462675"/>
          </a:xfrm>
          <a:prstGeom prst="rect">
            <a:avLst/>
          </a:prstGeom>
        </p:spPr>
      </p:pic>
      <p:sp>
        <p:nvSpPr>
          <p:cNvPr id="3" name="Rectangle 2"/>
          <p:cNvSpPr/>
          <p:nvPr/>
        </p:nvSpPr>
        <p:spPr>
          <a:xfrm>
            <a:off x="8832304" y="2276872"/>
            <a:ext cx="3152954" cy="4248472"/>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120336" y="2564904"/>
            <a:ext cx="1080120" cy="648072"/>
          </a:xfrm>
          <a:prstGeom prst="rect">
            <a:avLst/>
          </a:prstGeom>
          <a:solidFill>
            <a:schemeClr val="accent2">
              <a:lumMod val="75000"/>
            </a:schemeClr>
          </a:solidFill>
          <a:ln>
            <a:solidFill>
              <a:srgbClr val="FFC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Chart#1</a:t>
            </a:r>
            <a:endParaRPr lang="en-US" dirty="0"/>
          </a:p>
        </p:txBody>
      </p:sp>
      <p:sp>
        <p:nvSpPr>
          <p:cNvPr id="13" name="Rectangle 12"/>
          <p:cNvSpPr/>
          <p:nvPr/>
        </p:nvSpPr>
        <p:spPr>
          <a:xfrm>
            <a:off x="10632504" y="2564904"/>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Chart#2</a:t>
            </a:r>
            <a:endParaRPr lang="en-US" dirty="0"/>
          </a:p>
        </p:txBody>
      </p:sp>
      <p:sp>
        <p:nvSpPr>
          <p:cNvPr id="14" name="Rectangle 13"/>
          <p:cNvSpPr/>
          <p:nvPr/>
        </p:nvSpPr>
        <p:spPr>
          <a:xfrm>
            <a:off x="8976320" y="3501008"/>
            <a:ext cx="2880320" cy="86409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120336" y="3573016"/>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Chart#3</a:t>
            </a:r>
            <a:endParaRPr lang="en-US" dirty="0"/>
          </a:p>
        </p:txBody>
      </p:sp>
      <p:sp>
        <p:nvSpPr>
          <p:cNvPr id="16" name="Rectangle 15"/>
          <p:cNvSpPr/>
          <p:nvPr/>
        </p:nvSpPr>
        <p:spPr>
          <a:xfrm>
            <a:off x="10632504" y="3573016"/>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Chart#4</a:t>
            </a:r>
            <a:endParaRPr lang="en-US" dirty="0"/>
          </a:p>
        </p:txBody>
      </p:sp>
      <p:sp>
        <p:nvSpPr>
          <p:cNvPr id="17" name="Rectangle 16"/>
          <p:cNvSpPr/>
          <p:nvPr/>
        </p:nvSpPr>
        <p:spPr>
          <a:xfrm>
            <a:off x="8976320" y="4509120"/>
            <a:ext cx="2880320" cy="86409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120336" y="4581128"/>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Chart#5</a:t>
            </a:r>
            <a:endParaRPr lang="en-US" dirty="0"/>
          </a:p>
        </p:txBody>
      </p:sp>
      <p:sp>
        <p:nvSpPr>
          <p:cNvPr id="19" name="Rectangle 18"/>
          <p:cNvSpPr/>
          <p:nvPr/>
        </p:nvSpPr>
        <p:spPr>
          <a:xfrm>
            <a:off x="10632504" y="4581128"/>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Chart#6</a:t>
            </a:r>
            <a:endParaRPr lang="en-US" dirty="0"/>
          </a:p>
        </p:txBody>
      </p:sp>
      <p:sp>
        <p:nvSpPr>
          <p:cNvPr id="20" name="Rectangle 19"/>
          <p:cNvSpPr/>
          <p:nvPr/>
        </p:nvSpPr>
        <p:spPr>
          <a:xfrm>
            <a:off x="8976320" y="5517232"/>
            <a:ext cx="2880320" cy="86409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9120336" y="5589240"/>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Chart#7</a:t>
            </a:r>
            <a:endParaRPr lang="en-US" dirty="0"/>
          </a:p>
        </p:txBody>
      </p:sp>
      <p:sp>
        <p:nvSpPr>
          <p:cNvPr id="22" name="Rectangle 21"/>
          <p:cNvSpPr/>
          <p:nvPr/>
        </p:nvSpPr>
        <p:spPr>
          <a:xfrm>
            <a:off x="10632504" y="5589240"/>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Chart#8</a:t>
            </a:r>
            <a:endParaRPr lang="en-US" dirty="0"/>
          </a:p>
        </p:txBody>
      </p:sp>
      <p:cxnSp>
        <p:nvCxnSpPr>
          <p:cNvPr id="27" name="Straight Arrow Connector 26"/>
          <p:cNvCxnSpPr>
            <a:endCxn id="5" idx="1"/>
          </p:cNvCxnSpPr>
          <p:nvPr/>
        </p:nvCxnSpPr>
        <p:spPr>
          <a:xfrm flipV="1">
            <a:off x="6744072" y="2888940"/>
            <a:ext cx="2376264" cy="2152836"/>
          </a:xfrm>
          <a:prstGeom prst="straightConnector1">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423592" y="4720056"/>
            <a:ext cx="4320480" cy="8691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0889963"/>
      </p:ext>
    </p:extLst>
  </p:cSld>
  <p:clrMapOvr>
    <a:masterClrMapping/>
  </p:clrMapOvr>
  <p:transition spd="slow">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976320" y="2492896"/>
            <a:ext cx="2880320" cy="86409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OUR FIRST CHART – Controller</a:t>
            </a:r>
            <a:r>
              <a:rPr lang="en-US" dirty="0"/>
              <a:t/>
            </a:r>
            <a:br>
              <a:rPr lang="en-US" dirty="0"/>
            </a:br>
            <a:r>
              <a:rPr lang="en-US" dirty="0" smtClean="0"/>
              <a:t>(controllers.js)</a:t>
            </a:r>
            <a:endParaRPr dirty="0"/>
          </a:p>
        </p:txBody>
      </p:sp>
      <p:pic>
        <p:nvPicPr>
          <p:cNvPr id="4" name="Picture 3"/>
          <p:cNvPicPr>
            <a:picLocks noChangeAspect="1"/>
          </p:cNvPicPr>
          <p:nvPr/>
        </p:nvPicPr>
        <p:blipFill>
          <a:blip r:embed="rId3"/>
          <a:stretch>
            <a:fillRect/>
          </a:stretch>
        </p:blipFill>
        <p:spPr>
          <a:xfrm>
            <a:off x="9422749" y="297362"/>
            <a:ext cx="2490501" cy="1462675"/>
          </a:xfrm>
          <a:prstGeom prst="rect">
            <a:avLst/>
          </a:prstGeom>
        </p:spPr>
      </p:pic>
      <p:sp>
        <p:nvSpPr>
          <p:cNvPr id="3" name="Rectangle 2"/>
          <p:cNvSpPr/>
          <p:nvPr/>
        </p:nvSpPr>
        <p:spPr>
          <a:xfrm>
            <a:off x="8832304" y="2276872"/>
            <a:ext cx="3152954" cy="4248472"/>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120336" y="2564904"/>
            <a:ext cx="1080120" cy="648072"/>
          </a:xfrm>
          <a:prstGeom prst="rect">
            <a:avLst/>
          </a:prstGeom>
          <a:solidFill>
            <a:schemeClr val="accent2">
              <a:lumMod val="75000"/>
            </a:schemeClr>
          </a:solidFill>
          <a:ln>
            <a:solidFill>
              <a:srgbClr val="FFC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Chart#1</a:t>
            </a:r>
            <a:endParaRPr lang="en-US" dirty="0"/>
          </a:p>
        </p:txBody>
      </p:sp>
      <p:sp>
        <p:nvSpPr>
          <p:cNvPr id="13" name="Rectangle 12"/>
          <p:cNvSpPr/>
          <p:nvPr/>
        </p:nvSpPr>
        <p:spPr>
          <a:xfrm>
            <a:off x="10632504" y="2564904"/>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Chart#2</a:t>
            </a:r>
            <a:endParaRPr lang="en-US" dirty="0"/>
          </a:p>
        </p:txBody>
      </p:sp>
      <p:sp>
        <p:nvSpPr>
          <p:cNvPr id="14" name="Rectangle 13"/>
          <p:cNvSpPr/>
          <p:nvPr/>
        </p:nvSpPr>
        <p:spPr>
          <a:xfrm>
            <a:off x="8976320" y="3501008"/>
            <a:ext cx="2880320" cy="86409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120336" y="3573016"/>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Chart#3</a:t>
            </a:r>
            <a:endParaRPr lang="en-US" dirty="0"/>
          </a:p>
        </p:txBody>
      </p:sp>
      <p:sp>
        <p:nvSpPr>
          <p:cNvPr id="16" name="Rectangle 15"/>
          <p:cNvSpPr/>
          <p:nvPr/>
        </p:nvSpPr>
        <p:spPr>
          <a:xfrm>
            <a:off x="10632504" y="3573016"/>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Chart#4</a:t>
            </a:r>
            <a:endParaRPr lang="en-US" dirty="0"/>
          </a:p>
        </p:txBody>
      </p:sp>
      <p:sp>
        <p:nvSpPr>
          <p:cNvPr id="17" name="Rectangle 16"/>
          <p:cNvSpPr/>
          <p:nvPr/>
        </p:nvSpPr>
        <p:spPr>
          <a:xfrm>
            <a:off x="8976320" y="4509120"/>
            <a:ext cx="2880320" cy="86409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120336" y="4581128"/>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Chart#5</a:t>
            </a:r>
            <a:endParaRPr lang="en-US" dirty="0"/>
          </a:p>
        </p:txBody>
      </p:sp>
      <p:sp>
        <p:nvSpPr>
          <p:cNvPr id="19" name="Rectangle 18"/>
          <p:cNvSpPr/>
          <p:nvPr/>
        </p:nvSpPr>
        <p:spPr>
          <a:xfrm>
            <a:off x="10632504" y="4581128"/>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Chart#6</a:t>
            </a:r>
            <a:endParaRPr lang="en-US" dirty="0"/>
          </a:p>
        </p:txBody>
      </p:sp>
      <p:sp>
        <p:nvSpPr>
          <p:cNvPr id="20" name="Rectangle 19"/>
          <p:cNvSpPr/>
          <p:nvPr/>
        </p:nvSpPr>
        <p:spPr>
          <a:xfrm>
            <a:off x="8976320" y="5517232"/>
            <a:ext cx="2880320" cy="86409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9120336" y="5589240"/>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Chart#7</a:t>
            </a:r>
            <a:endParaRPr lang="en-US" dirty="0"/>
          </a:p>
        </p:txBody>
      </p:sp>
      <p:sp>
        <p:nvSpPr>
          <p:cNvPr id="22" name="Rectangle 21"/>
          <p:cNvSpPr/>
          <p:nvPr/>
        </p:nvSpPr>
        <p:spPr>
          <a:xfrm>
            <a:off x="10632504" y="5589240"/>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Chart#8</a:t>
            </a:r>
            <a:endParaRPr lang="en-US" dirty="0"/>
          </a:p>
        </p:txBody>
      </p:sp>
      <p:pic>
        <p:nvPicPr>
          <p:cNvPr id="9" name="Picture 8"/>
          <p:cNvPicPr>
            <a:picLocks noChangeAspect="1"/>
          </p:cNvPicPr>
          <p:nvPr/>
        </p:nvPicPr>
        <p:blipFill>
          <a:blip r:embed="rId4"/>
          <a:stretch>
            <a:fillRect/>
          </a:stretch>
        </p:blipFill>
        <p:spPr>
          <a:xfrm>
            <a:off x="1266707" y="3395044"/>
            <a:ext cx="7011950" cy="3202308"/>
          </a:xfrm>
          <a:prstGeom prst="rect">
            <a:avLst/>
          </a:prstGeom>
        </p:spPr>
      </p:pic>
      <p:sp>
        <p:nvSpPr>
          <p:cNvPr id="23" name="Content Placeholder 3"/>
          <p:cNvSpPr txBox="1">
            <a:spLocks/>
          </p:cNvSpPr>
          <p:nvPr/>
        </p:nvSpPr>
        <p:spPr>
          <a:xfrm>
            <a:off x="1524000" y="1938536"/>
            <a:ext cx="4716016" cy="4658816"/>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smtClean="0"/>
              <a:t>Define series of data (Object Array) :</a:t>
            </a:r>
          </a:p>
          <a:p>
            <a:pPr lvl="1"/>
            <a:r>
              <a:rPr lang="en-US" dirty="0" smtClean="0">
                <a:solidFill>
                  <a:srgbClr val="FF0000"/>
                </a:solidFill>
              </a:rPr>
              <a:t>name</a:t>
            </a:r>
            <a:r>
              <a:rPr lang="en-US" dirty="0" smtClean="0"/>
              <a:t> : define the name of specific data</a:t>
            </a:r>
          </a:p>
          <a:p>
            <a:pPr lvl="1"/>
            <a:r>
              <a:rPr lang="en-US" dirty="0" smtClean="0">
                <a:solidFill>
                  <a:srgbClr val="FF0000"/>
                </a:solidFill>
              </a:rPr>
              <a:t>data</a:t>
            </a:r>
            <a:r>
              <a:rPr lang="en-US" dirty="0" smtClean="0"/>
              <a:t> :  Array of number</a:t>
            </a:r>
          </a:p>
          <a:p>
            <a:pPr marL="0" indent="0">
              <a:buNone/>
            </a:pPr>
            <a:r>
              <a:rPr lang="en-US" dirty="0"/>
              <a:t>	</a:t>
            </a:r>
            <a:endParaRPr lang="en-US" dirty="0" smtClean="0"/>
          </a:p>
        </p:txBody>
      </p:sp>
    </p:spTree>
    <p:extLst>
      <p:ext uri="{BB962C8B-B14F-4D97-AF65-F5344CB8AC3E}">
        <p14:creationId xmlns:p14="http://schemas.microsoft.com/office/powerpoint/2010/main" val="3260498227"/>
      </p:ext>
    </p:extLst>
  </p:cSld>
  <p:clrMapOvr>
    <a:masterClrMapping/>
  </p:clrMapOvr>
  <p:transition spd="slow">
    <p:pul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976320" y="2492896"/>
            <a:ext cx="2880320" cy="86409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OUR FIRST CHART – Controller</a:t>
            </a:r>
            <a:r>
              <a:rPr lang="en-US" dirty="0"/>
              <a:t/>
            </a:r>
            <a:br>
              <a:rPr lang="en-US" dirty="0"/>
            </a:br>
            <a:r>
              <a:rPr lang="en-US" dirty="0" smtClean="0"/>
              <a:t>(controllers.js)</a:t>
            </a:r>
            <a:endParaRPr dirty="0"/>
          </a:p>
        </p:txBody>
      </p:sp>
      <p:pic>
        <p:nvPicPr>
          <p:cNvPr id="4" name="Picture 3"/>
          <p:cNvPicPr>
            <a:picLocks noChangeAspect="1"/>
          </p:cNvPicPr>
          <p:nvPr/>
        </p:nvPicPr>
        <p:blipFill>
          <a:blip r:embed="rId3"/>
          <a:stretch>
            <a:fillRect/>
          </a:stretch>
        </p:blipFill>
        <p:spPr>
          <a:xfrm>
            <a:off x="9422749" y="297362"/>
            <a:ext cx="2490501" cy="1462675"/>
          </a:xfrm>
          <a:prstGeom prst="rect">
            <a:avLst/>
          </a:prstGeom>
        </p:spPr>
      </p:pic>
      <p:sp>
        <p:nvSpPr>
          <p:cNvPr id="3" name="Rectangle 2"/>
          <p:cNvSpPr/>
          <p:nvPr/>
        </p:nvSpPr>
        <p:spPr>
          <a:xfrm>
            <a:off x="8832304" y="2276872"/>
            <a:ext cx="3152954" cy="4248472"/>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120336" y="2564904"/>
            <a:ext cx="1080120" cy="648072"/>
          </a:xfrm>
          <a:prstGeom prst="rect">
            <a:avLst/>
          </a:prstGeom>
          <a:solidFill>
            <a:schemeClr val="accent2">
              <a:lumMod val="75000"/>
            </a:schemeClr>
          </a:solidFill>
          <a:ln>
            <a:solidFill>
              <a:srgbClr val="FFC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Chart#1</a:t>
            </a:r>
            <a:endParaRPr lang="en-US" dirty="0"/>
          </a:p>
        </p:txBody>
      </p:sp>
      <p:sp>
        <p:nvSpPr>
          <p:cNvPr id="13" name="Rectangle 12"/>
          <p:cNvSpPr/>
          <p:nvPr/>
        </p:nvSpPr>
        <p:spPr>
          <a:xfrm>
            <a:off x="10632504" y="2564904"/>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Chart#2</a:t>
            </a:r>
            <a:endParaRPr lang="en-US" dirty="0"/>
          </a:p>
        </p:txBody>
      </p:sp>
      <p:sp>
        <p:nvSpPr>
          <p:cNvPr id="14" name="Rectangle 13"/>
          <p:cNvSpPr/>
          <p:nvPr/>
        </p:nvSpPr>
        <p:spPr>
          <a:xfrm>
            <a:off x="8976320" y="3501008"/>
            <a:ext cx="2880320" cy="86409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120336" y="3573016"/>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Chart#3</a:t>
            </a:r>
            <a:endParaRPr lang="en-US" dirty="0"/>
          </a:p>
        </p:txBody>
      </p:sp>
      <p:sp>
        <p:nvSpPr>
          <p:cNvPr id="16" name="Rectangle 15"/>
          <p:cNvSpPr/>
          <p:nvPr/>
        </p:nvSpPr>
        <p:spPr>
          <a:xfrm>
            <a:off x="10632504" y="3573016"/>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Chart#4</a:t>
            </a:r>
            <a:endParaRPr lang="en-US" dirty="0"/>
          </a:p>
        </p:txBody>
      </p:sp>
      <p:sp>
        <p:nvSpPr>
          <p:cNvPr id="17" name="Rectangle 16"/>
          <p:cNvSpPr/>
          <p:nvPr/>
        </p:nvSpPr>
        <p:spPr>
          <a:xfrm>
            <a:off x="8976320" y="4509120"/>
            <a:ext cx="2880320" cy="86409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120336" y="4581128"/>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Chart#5</a:t>
            </a:r>
            <a:endParaRPr lang="en-US" dirty="0"/>
          </a:p>
        </p:txBody>
      </p:sp>
      <p:sp>
        <p:nvSpPr>
          <p:cNvPr id="19" name="Rectangle 18"/>
          <p:cNvSpPr/>
          <p:nvPr/>
        </p:nvSpPr>
        <p:spPr>
          <a:xfrm>
            <a:off x="10632504" y="4581128"/>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Chart#6</a:t>
            </a:r>
            <a:endParaRPr lang="en-US" dirty="0"/>
          </a:p>
        </p:txBody>
      </p:sp>
      <p:sp>
        <p:nvSpPr>
          <p:cNvPr id="20" name="Rectangle 19"/>
          <p:cNvSpPr/>
          <p:nvPr/>
        </p:nvSpPr>
        <p:spPr>
          <a:xfrm>
            <a:off x="8976320" y="5517232"/>
            <a:ext cx="2880320" cy="86409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9120336" y="5589240"/>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Chart#7</a:t>
            </a:r>
            <a:endParaRPr lang="en-US" dirty="0"/>
          </a:p>
        </p:txBody>
      </p:sp>
      <p:sp>
        <p:nvSpPr>
          <p:cNvPr id="22" name="Rectangle 21"/>
          <p:cNvSpPr/>
          <p:nvPr/>
        </p:nvSpPr>
        <p:spPr>
          <a:xfrm>
            <a:off x="10632504" y="5589240"/>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Chart#8</a:t>
            </a:r>
            <a:endParaRPr lang="en-US" dirty="0"/>
          </a:p>
        </p:txBody>
      </p:sp>
      <p:sp>
        <p:nvSpPr>
          <p:cNvPr id="23" name="Content Placeholder 3"/>
          <p:cNvSpPr txBox="1">
            <a:spLocks/>
          </p:cNvSpPr>
          <p:nvPr/>
        </p:nvSpPr>
        <p:spPr>
          <a:xfrm>
            <a:off x="1541904" y="1688624"/>
            <a:ext cx="7002368" cy="4658816"/>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smtClean="0"/>
              <a:t>Configuration object telling </a:t>
            </a:r>
            <a:r>
              <a:rPr lang="en-US" dirty="0" err="1" smtClean="0"/>
              <a:t>Hightcharts</a:t>
            </a:r>
            <a:r>
              <a:rPr lang="en-US" dirty="0" smtClean="0"/>
              <a:t> how to generate the chart</a:t>
            </a:r>
          </a:p>
        </p:txBody>
      </p:sp>
      <p:pic>
        <p:nvPicPr>
          <p:cNvPr id="7" name="Picture 6"/>
          <p:cNvPicPr>
            <a:picLocks noChangeAspect="1"/>
          </p:cNvPicPr>
          <p:nvPr/>
        </p:nvPicPr>
        <p:blipFill>
          <a:blip r:embed="rId4"/>
          <a:stretch>
            <a:fillRect/>
          </a:stretch>
        </p:blipFill>
        <p:spPr>
          <a:xfrm>
            <a:off x="1575103" y="2399903"/>
            <a:ext cx="4543425" cy="4362450"/>
          </a:xfrm>
          <a:prstGeom prst="rect">
            <a:avLst/>
          </a:prstGeom>
        </p:spPr>
      </p:pic>
    </p:spTree>
    <p:extLst>
      <p:ext uri="{BB962C8B-B14F-4D97-AF65-F5344CB8AC3E}">
        <p14:creationId xmlns:p14="http://schemas.microsoft.com/office/powerpoint/2010/main" val="3066096509"/>
      </p:ext>
    </p:extLst>
  </p:cSld>
  <p:clrMapOvr>
    <a:masterClrMapping/>
  </p:clrMapOvr>
  <p:transition spd="slow">
    <p:pull/>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OUR FIRST CHART</a:t>
            </a:r>
            <a:endParaRPr dirty="0"/>
          </a:p>
        </p:txBody>
      </p:sp>
      <p:sp>
        <p:nvSpPr>
          <p:cNvPr id="10" name="Content Placeholder 3"/>
          <p:cNvSpPr txBox="1">
            <a:spLocks/>
          </p:cNvSpPr>
          <p:nvPr/>
        </p:nvSpPr>
        <p:spPr>
          <a:xfrm>
            <a:off x="1524000" y="2060849"/>
            <a:ext cx="10275644" cy="461074"/>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457200" indent="-457200">
              <a:buFont typeface="+mj-lt"/>
              <a:buAutoNum type="arabicPeriod"/>
            </a:pPr>
            <a:r>
              <a:rPr lang="en-US" dirty="0"/>
              <a:t>Select </a:t>
            </a:r>
            <a:r>
              <a:rPr lang="en-US" dirty="0" smtClean="0"/>
              <a:t>“</a:t>
            </a:r>
            <a:r>
              <a:rPr lang="en-US" dirty="0">
                <a:solidFill>
                  <a:srgbClr val="FF0000"/>
                </a:solidFill>
              </a:rPr>
              <a:t>05_AngularWithHighchart/index.html</a:t>
            </a:r>
            <a:r>
              <a:rPr lang="en-US" dirty="0" smtClean="0"/>
              <a:t>” and Hit “</a:t>
            </a:r>
            <a:r>
              <a:rPr lang="en-US" dirty="0" smtClean="0">
                <a:solidFill>
                  <a:srgbClr val="0070C0"/>
                </a:solidFill>
              </a:rPr>
              <a:t>F5</a:t>
            </a:r>
            <a:r>
              <a:rPr lang="en-US" dirty="0" smtClean="0"/>
              <a:t>” to run</a:t>
            </a:r>
          </a:p>
          <a:p>
            <a:pPr marL="457200" indent="-457200">
              <a:buFont typeface="+mj-lt"/>
              <a:buAutoNum type="arabicPeriod"/>
            </a:pPr>
            <a:r>
              <a:rPr lang="en-US" dirty="0" smtClean="0"/>
              <a:t>Click “</a:t>
            </a:r>
            <a:r>
              <a:rPr lang="en-US" dirty="0" smtClean="0">
                <a:solidFill>
                  <a:srgbClr val="0070C0"/>
                </a:solidFill>
              </a:rPr>
              <a:t>01 Basic</a:t>
            </a:r>
            <a:r>
              <a:rPr lang="en-US" dirty="0" smtClean="0"/>
              <a:t>” on the navigation bar</a:t>
            </a:r>
            <a:endParaRPr lang="en-US" dirty="0"/>
          </a:p>
        </p:txBody>
      </p:sp>
      <p:sp>
        <p:nvSpPr>
          <p:cNvPr id="11" name="Text Placeholder 2"/>
          <p:cNvSpPr txBox="1">
            <a:spLocks/>
          </p:cNvSpPr>
          <p:nvPr/>
        </p:nvSpPr>
        <p:spPr>
          <a:xfrm>
            <a:off x="1523999" y="1684784"/>
            <a:ext cx="1547665" cy="376064"/>
          </a:xfrm>
          <a:prstGeom prst="rect">
            <a:avLst/>
          </a:prstGeom>
          <a:solidFill>
            <a:schemeClr val="accent1">
              <a:lumMod val="75000"/>
            </a:schemeClr>
          </a:solidFill>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smtClean="0">
                <a:solidFill>
                  <a:schemeClr val="tx1"/>
                </a:solidFill>
              </a:rPr>
              <a:t>Demo Page</a:t>
            </a:r>
            <a:endParaRPr lang="en-US" dirty="0">
              <a:solidFill>
                <a:schemeClr val="tx1"/>
              </a:solidFill>
            </a:endParaRPr>
          </a:p>
        </p:txBody>
      </p:sp>
      <p:pic>
        <p:nvPicPr>
          <p:cNvPr id="4" name="Picture 3"/>
          <p:cNvPicPr>
            <a:picLocks noChangeAspect="1"/>
          </p:cNvPicPr>
          <p:nvPr/>
        </p:nvPicPr>
        <p:blipFill>
          <a:blip r:embed="rId3"/>
          <a:stretch>
            <a:fillRect/>
          </a:stretch>
        </p:blipFill>
        <p:spPr>
          <a:xfrm>
            <a:off x="7032104" y="3140968"/>
            <a:ext cx="4162291" cy="3472170"/>
          </a:xfrm>
          <a:prstGeom prst="rect">
            <a:avLst/>
          </a:prstGeom>
        </p:spPr>
      </p:pic>
      <p:pic>
        <p:nvPicPr>
          <p:cNvPr id="12" name="Picture 11"/>
          <p:cNvPicPr>
            <a:picLocks noChangeAspect="1"/>
          </p:cNvPicPr>
          <p:nvPr/>
        </p:nvPicPr>
        <p:blipFill>
          <a:blip r:embed="rId4"/>
          <a:stretch>
            <a:fillRect/>
          </a:stretch>
        </p:blipFill>
        <p:spPr>
          <a:xfrm>
            <a:off x="1461263" y="3645024"/>
            <a:ext cx="5200559" cy="2177108"/>
          </a:xfrm>
          <a:prstGeom prst="rect">
            <a:avLst/>
          </a:prstGeom>
        </p:spPr>
      </p:pic>
      <p:sp>
        <p:nvSpPr>
          <p:cNvPr id="6" name="Rectangle 5"/>
          <p:cNvSpPr/>
          <p:nvPr/>
        </p:nvSpPr>
        <p:spPr>
          <a:xfrm>
            <a:off x="2927648" y="3933056"/>
            <a:ext cx="648072" cy="2880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135560" y="5301208"/>
            <a:ext cx="864096" cy="2880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991473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Highchart</a:t>
            </a:r>
            <a:r>
              <a:rPr lang="en-US" dirty="0"/>
              <a:t>  &amp; </a:t>
            </a:r>
            <a:r>
              <a:rPr lang="en-US" dirty="0" err="1"/>
              <a:t>AngularJS</a:t>
            </a:r>
            <a:r>
              <a:rPr lang="en-US" dirty="0"/>
              <a:t> Interaction</a:t>
            </a:r>
            <a:endParaRPr lang="en-US" dirty="0" smtClean="0"/>
          </a:p>
        </p:txBody>
      </p:sp>
      <p:pic>
        <p:nvPicPr>
          <p:cNvPr id="4" name="Picture 3"/>
          <p:cNvPicPr>
            <a:picLocks noChangeAspect="1"/>
          </p:cNvPicPr>
          <p:nvPr/>
        </p:nvPicPr>
        <p:blipFill>
          <a:blip r:embed="rId3"/>
          <a:stretch>
            <a:fillRect/>
          </a:stretch>
        </p:blipFill>
        <p:spPr>
          <a:xfrm>
            <a:off x="8976320" y="196836"/>
            <a:ext cx="2842270" cy="1664324"/>
          </a:xfrm>
          <a:prstGeom prst="rect">
            <a:avLst/>
          </a:prstGeom>
        </p:spPr>
      </p:pic>
      <p:cxnSp>
        <p:nvCxnSpPr>
          <p:cNvPr id="6" name="Straight Connector 5"/>
          <p:cNvCxnSpPr/>
          <p:nvPr/>
        </p:nvCxnSpPr>
        <p:spPr>
          <a:xfrm>
            <a:off x="9192344" y="1484784"/>
            <a:ext cx="252028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6476680"/>
      </p:ext>
    </p:extLst>
  </p:cSld>
  <p:clrMapOvr>
    <a:masterClrMapping/>
  </p:clrMapOvr>
  <p:transition spd="slow">
    <p:pull/>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with </a:t>
            </a:r>
            <a:r>
              <a:rPr lang="en-US" dirty="0" err="1" smtClean="0"/>
              <a:t>Highcharts</a:t>
            </a:r>
            <a:endParaRPr dirty="0"/>
          </a:p>
        </p:txBody>
      </p:sp>
      <p:sp>
        <p:nvSpPr>
          <p:cNvPr id="8" name="Content Placeholder 3"/>
          <p:cNvSpPr txBox="1">
            <a:spLocks/>
          </p:cNvSpPr>
          <p:nvPr/>
        </p:nvSpPr>
        <p:spPr>
          <a:xfrm>
            <a:off x="1524000" y="1938536"/>
            <a:ext cx="4716016" cy="4658816"/>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smtClean="0"/>
              <a:t>To complete this demo, below files need to be modified:</a:t>
            </a:r>
          </a:p>
        </p:txBody>
      </p:sp>
      <p:pic>
        <p:nvPicPr>
          <p:cNvPr id="5" name="Picture 4"/>
          <p:cNvPicPr>
            <a:picLocks noChangeAspect="1"/>
          </p:cNvPicPr>
          <p:nvPr/>
        </p:nvPicPr>
        <p:blipFill>
          <a:blip r:embed="rId3"/>
          <a:stretch>
            <a:fillRect/>
          </a:stretch>
        </p:blipFill>
        <p:spPr>
          <a:xfrm>
            <a:off x="1559286" y="2852936"/>
            <a:ext cx="4536714" cy="2398390"/>
          </a:xfrm>
          <a:prstGeom prst="rect">
            <a:avLst/>
          </a:prstGeom>
        </p:spPr>
      </p:pic>
      <p:pic>
        <p:nvPicPr>
          <p:cNvPr id="6" name="Picture 5"/>
          <p:cNvPicPr>
            <a:picLocks noChangeAspect="1"/>
          </p:cNvPicPr>
          <p:nvPr/>
        </p:nvPicPr>
        <p:blipFill>
          <a:blip r:embed="rId4"/>
          <a:stretch>
            <a:fillRect/>
          </a:stretch>
        </p:blipFill>
        <p:spPr>
          <a:xfrm>
            <a:off x="6456040" y="2564904"/>
            <a:ext cx="5285314" cy="3750241"/>
          </a:xfrm>
          <a:prstGeom prst="rect">
            <a:avLst/>
          </a:prstGeom>
        </p:spPr>
      </p:pic>
    </p:spTree>
    <p:extLst>
      <p:ext uri="{BB962C8B-B14F-4D97-AF65-F5344CB8AC3E}">
        <p14:creationId xmlns:p14="http://schemas.microsoft.com/office/powerpoint/2010/main" val="342555706"/>
      </p:ext>
    </p:extLst>
  </p:cSld>
  <p:clrMapOvr>
    <a:masterClrMapping/>
  </p:clrMapOvr>
  <p:transition spd="slow">
    <p:pull/>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with </a:t>
            </a:r>
            <a:r>
              <a:rPr lang="en-US" dirty="0" err="1" smtClean="0"/>
              <a:t>Highcharts</a:t>
            </a:r>
            <a:r>
              <a:rPr lang="en-US" dirty="0" smtClean="0"/>
              <a:t/>
            </a:r>
            <a:br>
              <a:rPr lang="en-US" dirty="0" smtClean="0"/>
            </a:br>
            <a:r>
              <a:rPr lang="en-US" dirty="0" smtClean="0"/>
              <a:t>(controllers.js)</a:t>
            </a:r>
            <a:endParaRPr dirty="0"/>
          </a:p>
        </p:txBody>
      </p:sp>
      <p:sp>
        <p:nvSpPr>
          <p:cNvPr id="8" name="Content Placeholder 3"/>
          <p:cNvSpPr txBox="1">
            <a:spLocks/>
          </p:cNvSpPr>
          <p:nvPr/>
        </p:nvSpPr>
        <p:spPr>
          <a:xfrm>
            <a:off x="1524000" y="1938536"/>
            <a:ext cx="9252520" cy="4658816"/>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dirty="0" smtClean="0"/>
              <a:t>The setup of “</a:t>
            </a:r>
            <a:r>
              <a:rPr lang="en-US" dirty="0" smtClean="0">
                <a:solidFill>
                  <a:srgbClr val="FF0000"/>
                </a:solidFill>
              </a:rPr>
              <a:t>index.html</a:t>
            </a:r>
            <a:r>
              <a:rPr lang="en-US" dirty="0" smtClean="0"/>
              <a:t>”, “</a:t>
            </a:r>
            <a:r>
              <a:rPr lang="en-US" dirty="0" smtClean="0">
                <a:solidFill>
                  <a:srgbClr val="FF0000"/>
                </a:solidFill>
              </a:rPr>
              <a:t>02_chartinteraction.html</a:t>
            </a:r>
            <a:r>
              <a:rPr lang="en-US" dirty="0" smtClean="0"/>
              <a:t>”, “</a:t>
            </a:r>
            <a:r>
              <a:rPr lang="en-US" dirty="0" smtClean="0">
                <a:solidFill>
                  <a:srgbClr val="FF0000"/>
                </a:solidFill>
              </a:rPr>
              <a:t>app.js</a:t>
            </a:r>
            <a:r>
              <a:rPr lang="en-US" dirty="0" smtClean="0"/>
              <a:t>” is similar to previous demo</a:t>
            </a:r>
          </a:p>
          <a:p>
            <a:r>
              <a:rPr lang="en-US" dirty="0" smtClean="0"/>
              <a:t>The key concepts (thinking in Angular) :</a:t>
            </a:r>
          </a:p>
          <a:p>
            <a:pPr lvl="1"/>
            <a:r>
              <a:rPr lang="en-US" dirty="0">
                <a:solidFill>
                  <a:srgbClr val="0070C0"/>
                </a:solidFill>
              </a:rPr>
              <a:t>Controller</a:t>
            </a:r>
            <a:r>
              <a:rPr lang="en-US" dirty="0" smtClean="0"/>
              <a:t> gules </a:t>
            </a:r>
            <a:r>
              <a:rPr lang="en-US" dirty="0">
                <a:solidFill>
                  <a:srgbClr val="0070C0"/>
                </a:solidFill>
              </a:rPr>
              <a:t>View</a:t>
            </a:r>
            <a:r>
              <a:rPr lang="en-US" dirty="0" smtClean="0"/>
              <a:t> (Template) and </a:t>
            </a:r>
            <a:r>
              <a:rPr lang="en-US" dirty="0">
                <a:solidFill>
                  <a:srgbClr val="0070C0"/>
                </a:solidFill>
              </a:rPr>
              <a:t>Model</a:t>
            </a:r>
            <a:r>
              <a:rPr lang="en-US" dirty="0" smtClean="0">
                <a:solidFill>
                  <a:schemeClr val="accent3">
                    <a:lumMod val="75000"/>
                  </a:schemeClr>
                </a:solidFill>
              </a:rPr>
              <a:t> </a:t>
            </a:r>
            <a:r>
              <a:rPr lang="en-US" dirty="0"/>
              <a:t>(</a:t>
            </a:r>
            <a:r>
              <a:rPr lang="en-US" dirty="0" err="1">
                <a:solidFill>
                  <a:srgbClr val="FF0000"/>
                </a:solidFill>
              </a:rPr>
              <a:t>chartConfig</a:t>
            </a:r>
            <a:r>
              <a:rPr lang="en-US" dirty="0"/>
              <a:t>) </a:t>
            </a:r>
            <a:endParaRPr lang="en-US" dirty="0" smtClean="0">
              <a:solidFill>
                <a:schemeClr val="accent3">
                  <a:lumMod val="75000"/>
                </a:schemeClr>
              </a:solidFill>
            </a:endParaRPr>
          </a:p>
          <a:p>
            <a:pPr lvl="1"/>
            <a:r>
              <a:rPr lang="en-US" dirty="0" smtClean="0"/>
              <a:t>Change the </a:t>
            </a:r>
            <a:r>
              <a:rPr lang="en-US" dirty="0" smtClean="0">
                <a:solidFill>
                  <a:srgbClr val="0070C0"/>
                </a:solidFill>
              </a:rPr>
              <a:t>Model</a:t>
            </a:r>
            <a:r>
              <a:rPr lang="en-US" dirty="0" smtClean="0"/>
              <a:t>, the </a:t>
            </a:r>
            <a:r>
              <a:rPr lang="en-US" dirty="0" smtClean="0">
                <a:solidFill>
                  <a:srgbClr val="0070C0"/>
                </a:solidFill>
              </a:rPr>
              <a:t>View</a:t>
            </a:r>
            <a:r>
              <a:rPr lang="en-US" dirty="0" smtClean="0"/>
              <a:t> should reflective automatically</a:t>
            </a:r>
          </a:p>
          <a:p>
            <a:pPr lvl="1"/>
            <a:r>
              <a:rPr lang="en-US" dirty="0" smtClean="0">
                <a:solidFill>
                  <a:srgbClr val="0070C0"/>
                </a:solidFill>
              </a:rPr>
              <a:t>Controller</a:t>
            </a:r>
            <a:r>
              <a:rPr lang="en-US" dirty="0" smtClean="0"/>
              <a:t> contains </a:t>
            </a:r>
            <a:r>
              <a:rPr lang="en-US" dirty="0" smtClean="0">
                <a:solidFill>
                  <a:srgbClr val="0070C0"/>
                </a:solidFill>
              </a:rPr>
              <a:t>Model</a:t>
            </a:r>
            <a:r>
              <a:rPr lang="en-US" dirty="0" smtClean="0"/>
              <a:t> (</a:t>
            </a:r>
            <a:r>
              <a:rPr lang="en-US" dirty="0" err="1" smtClean="0">
                <a:solidFill>
                  <a:srgbClr val="FF0000"/>
                </a:solidFill>
              </a:rPr>
              <a:t>chartConfig</a:t>
            </a:r>
            <a:r>
              <a:rPr lang="en-US" dirty="0" smtClean="0"/>
              <a:t>) to allow change</a:t>
            </a:r>
          </a:p>
          <a:p>
            <a:pPr lvl="1"/>
            <a:r>
              <a:rPr lang="en-US" dirty="0" smtClean="0">
                <a:solidFill>
                  <a:srgbClr val="0070C0"/>
                </a:solidFill>
              </a:rPr>
              <a:t>Controller</a:t>
            </a:r>
            <a:r>
              <a:rPr lang="en-US" dirty="0" smtClean="0"/>
              <a:t> provide functions to change </a:t>
            </a:r>
            <a:r>
              <a:rPr lang="en-US" dirty="0" smtClean="0">
                <a:solidFill>
                  <a:srgbClr val="0070C0"/>
                </a:solidFill>
              </a:rPr>
              <a:t>Model</a:t>
            </a:r>
            <a:r>
              <a:rPr lang="en-US" dirty="0" smtClean="0"/>
              <a:t> (</a:t>
            </a:r>
            <a:r>
              <a:rPr lang="en-US" dirty="0" err="1">
                <a:solidFill>
                  <a:srgbClr val="FF0000"/>
                </a:solidFill>
              </a:rPr>
              <a:t>chartConfig</a:t>
            </a:r>
            <a:r>
              <a:rPr lang="en-US" dirty="0" smtClean="0"/>
              <a:t>)</a:t>
            </a:r>
          </a:p>
          <a:p>
            <a:r>
              <a:rPr lang="en-US" dirty="0" smtClean="0"/>
              <a:t>“</a:t>
            </a:r>
            <a:r>
              <a:rPr lang="en-US" dirty="0" smtClean="0">
                <a:solidFill>
                  <a:srgbClr val="FF0000"/>
                </a:solidFill>
              </a:rPr>
              <a:t>02_myapp_ChartInteractionCtrl</a:t>
            </a:r>
            <a:r>
              <a:rPr lang="en-US" dirty="0" smtClean="0"/>
              <a:t>” contains code to demonstrates above points</a:t>
            </a:r>
          </a:p>
        </p:txBody>
      </p:sp>
      <p:pic>
        <p:nvPicPr>
          <p:cNvPr id="7" name="Picture 6"/>
          <p:cNvPicPr>
            <a:picLocks noChangeAspect="1"/>
          </p:cNvPicPr>
          <p:nvPr/>
        </p:nvPicPr>
        <p:blipFill>
          <a:blip r:embed="rId3"/>
          <a:stretch>
            <a:fillRect/>
          </a:stretch>
        </p:blipFill>
        <p:spPr>
          <a:xfrm>
            <a:off x="9480376" y="343959"/>
            <a:ext cx="2376264" cy="1256242"/>
          </a:xfrm>
          <a:prstGeom prst="rect">
            <a:avLst/>
          </a:prstGeom>
        </p:spPr>
      </p:pic>
    </p:spTree>
    <p:extLst>
      <p:ext uri="{BB962C8B-B14F-4D97-AF65-F5344CB8AC3E}">
        <p14:creationId xmlns:p14="http://schemas.microsoft.com/office/powerpoint/2010/main" val="3693579589"/>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Agenda</a:t>
            </a:r>
            <a:endParaRPr dirty="0"/>
          </a:p>
        </p:txBody>
      </p:sp>
      <p:sp>
        <p:nvSpPr>
          <p:cNvPr id="14" name="Content Placeholder 13"/>
          <p:cNvSpPr>
            <a:spLocks noGrp="1"/>
          </p:cNvSpPr>
          <p:nvPr>
            <p:ph idx="1"/>
          </p:nvPr>
        </p:nvSpPr>
        <p:spPr/>
        <p:txBody>
          <a:bodyPr/>
          <a:lstStyle/>
          <a:p>
            <a:r>
              <a:rPr lang="en-US" dirty="0" smtClean="0"/>
              <a:t>Bootstrap &amp; Responsive Design</a:t>
            </a:r>
            <a:endParaRPr dirty="0"/>
          </a:p>
          <a:p>
            <a:r>
              <a:rPr lang="en-US" dirty="0" err="1" smtClean="0"/>
              <a:t>Highchart</a:t>
            </a:r>
            <a:r>
              <a:rPr lang="en-US" dirty="0"/>
              <a:t> </a:t>
            </a:r>
            <a:r>
              <a:rPr lang="en-US" dirty="0" smtClean="0"/>
              <a:t> &amp; </a:t>
            </a:r>
            <a:r>
              <a:rPr lang="en-US" dirty="0" err="1" smtClean="0"/>
              <a:t>AngularJS</a:t>
            </a:r>
            <a:r>
              <a:rPr lang="en-US" dirty="0" smtClean="0"/>
              <a:t> </a:t>
            </a:r>
            <a:r>
              <a:rPr lang="en-US" dirty="0"/>
              <a:t>Directive </a:t>
            </a:r>
            <a:r>
              <a:rPr lang="en-US" dirty="0" smtClean="0"/>
              <a:t>Basic</a:t>
            </a:r>
            <a:endParaRPr dirty="0"/>
          </a:p>
          <a:p>
            <a:r>
              <a:rPr lang="en-US" dirty="0" err="1" smtClean="0"/>
              <a:t>Highchart</a:t>
            </a:r>
            <a:r>
              <a:rPr lang="en-US" dirty="0" smtClean="0"/>
              <a:t>  &amp; </a:t>
            </a:r>
            <a:r>
              <a:rPr lang="en-US" dirty="0" err="1" smtClean="0"/>
              <a:t>AngularJS</a:t>
            </a:r>
            <a:r>
              <a:rPr lang="en-US" dirty="0" smtClean="0"/>
              <a:t> Interaction</a:t>
            </a:r>
          </a:p>
          <a:p>
            <a:r>
              <a:rPr lang="en-US" dirty="0" err="1" smtClean="0"/>
              <a:t>Highchart</a:t>
            </a:r>
            <a:r>
              <a:rPr lang="en-US" dirty="0"/>
              <a:t> </a:t>
            </a:r>
            <a:r>
              <a:rPr lang="en-US" dirty="0" smtClean="0"/>
              <a:t>&amp; </a:t>
            </a:r>
            <a:r>
              <a:rPr lang="en-US" dirty="0" err="1" smtClean="0"/>
              <a:t>AngularJS</a:t>
            </a:r>
            <a:r>
              <a:rPr lang="en-US" dirty="0" smtClean="0"/>
              <a:t> Integration</a:t>
            </a:r>
            <a:endParaRPr dirty="0"/>
          </a:p>
        </p:txBody>
      </p:sp>
    </p:spTree>
    <p:extLst>
      <p:ext uri="{BB962C8B-B14F-4D97-AF65-F5344CB8AC3E}">
        <p14:creationId xmlns:p14="http://schemas.microsoft.com/office/powerpoint/2010/main" val="566025052"/>
      </p:ext>
    </p:extLst>
  </p:cSld>
  <p:clrMapOvr>
    <a:masterClrMapping/>
  </p:clrMapOvr>
  <p:transition spd="slow">
    <p:pull/>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Interaction with </a:t>
            </a:r>
            <a:r>
              <a:rPr lang="en-US" dirty="0" err="1"/>
              <a:t>Highcharts</a:t>
            </a:r>
            <a:endParaRPr dirty="0"/>
          </a:p>
        </p:txBody>
      </p:sp>
      <p:sp>
        <p:nvSpPr>
          <p:cNvPr id="10" name="Content Placeholder 3"/>
          <p:cNvSpPr txBox="1">
            <a:spLocks/>
          </p:cNvSpPr>
          <p:nvPr/>
        </p:nvSpPr>
        <p:spPr>
          <a:xfrm>
            <a:off x="1524000" y="2060849"/>
            <a:ext cx="10275644" cy="461074"/>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457200" indent="-457200">
              <a:buFont typeface="+mj-lt"/>
              <a:buAutoNum type="arabicPeriod"/>
            </a:pPr>
            <a:r>
              <a:rPr lang="en-US" dirty="0"/>
              <a:t>Select </a:t>
            </a:r>
            <a:r>
              <a:rPr lang="en-US" dirty="0" smtClean="0"/>
              <a:t>“</a:t>
            </a:r>
            <a:r>
              <a:rPr lang="en-US" dirty="0">
                <a:solidFill>
                  <a:srgbClr val="FF0000"/>
                </a:solidFill>
              </a:rPr>
              <a:t>05_AngularWithHighchart/index.html</a:t>
            </a:r>
            <a:r>
              <a:rPr lang="en-US" dirty="0" smtClean="0"/>
              <a:t>” and Hit “</a:t>
            </a:r>
            <a:r>
              <a:rPr lang="en-US" dirty="0" smtClean="0">
                <a:solidFill>
                  <a:srgbClr val="0070C0"/>
                </a:solidFill>
              </a:rPr>
              <a:t>F5</a:t>
            </a:r>
            <a:r>
              <a:rPr lang="en-US" dirty="0" smtClean="0"/>
              <a:t>” to run</a:t>
            </a:r>
          </a:p>
          <a:p>
            <a:pPr marL="457200" indent="-457200">
              <a:buFont typeface="+mj-lt"/>
              <a:buAutoNum type="arabicPeriod"/>
            </a:pPr>
            <a:r>
              <a:rPr lang="en-US" dirty="0" smtClean="0"/>
              <a:t>Click “</a:t>
            </a:r>
            <a:r>
              <a:rPr lang="en-US" dirty="0" smtClean="0">
                <a:solidFill>
                  <a:srgbClr val="0070C0"/>
                </a:solidFill>
              </a:rPr>
              <a:t>02 Interact</a:t>
            </a:r>
            <a:r>
              <a:rPr lang="en-US" dirty="0" smtClean="0"/>
              <a:t>” on the navigation bar</a:t>
            </a:r>
            <a:endParaRPr lang="en-US" dirty="0"/>
          </a:p>
        </p:txBody>
      </p:sp>
      <p:sp>
        <p:nvSpPr>
          <p:cNvPr id="11" name="Text Placeholder 2"/>
          <p:cNvSpPr txBox="1">
            <a:spLocks/>
          </p:cNvSpPr>
          <p:nvPr/>
        </p:nvSpPr>
        <p:spPr>
          <a:xfrm>
            <a:off x="1523999" y="1684784"/>
            <a:ext cx="1547665" cy="376064"/>
          </a:xfrm>
          <a:prstGeom prst="rect">
            <a:avLst/>
          </a:prstGeom>
          <a:solidFill>
            <a:schemeClr val="accent1">
              <a:lumMod val="75000"/>
            </a:schemeClr>
          </a:solidFill>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smtClean="0">
                <a:solidFill>
                  <a:schemeClr val="tx1"/>
                </a:solidFill>
              </a:rPr>
              <a:t>Demo Page</a:t>
            </a:r>
            <a:endParaRPr lang="en-US" dirty="0">
              <a:solidFill>
                <a:schemeClr val="tx1"/>
              </a:solidFill>
            </a:endParaRPr>
          </a:p>
        </p:txBody>
      </p:sp>
      <p:pic>
        <p:nvPicPr>
          <p:cNvPr id="12" name="Picture 11"/>
          <p:cNvPicPr>
            <a:picLocks noChangeAspect="1"/>
          </p:cNvPicPr>
          <p:nvPr/>
        </p:nvPicPr>
        <p:blipFill>
          <a:blip r:embed="rId3"/>
          <a:stretch>
            <a:fillRect/>
          </a:stretch>
        </p:blipFill>
        <p:spPr>
          <a:xfrm>
            <a:off x="911424" y="3645024"/>
            <a:ext cx="5200559" cy="2177108"/>
          </a:xfrm>
          <a:prstGeom prst="rect">
            <a:avLst/>
          </a:prstGeom>
        </p:spPr>
      </p:pic>
      <p:sp>
        <p:nvSpPr>
          <p:cNvPr id="6" name="Rectangle 5"/>
          <p:cNvSpPr/>
          <p:nvPr/>
        </p:nvSpPr>
        <p:spPr>
          <a:xfrm>
            <a:off x="3025881" y="3933056"/>
            <a:ext cx="648072" cy="2880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426821" y="5301208"/>
            <a:ext cx="959100" cy="3197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4"/>
          <a:stretch>
            <a:fillRect/>
          </a:stretch>
        </p:blipFill>
        <p:spPr>
          <a:xfrm>
            <a:off x="6528048" y="2919119"/>
            <a:ext cx="5285314" cy="3750241"/>
          </a:xfrm>
          <a:prstGeom prst="rect">
            <a:avLst/>
          </a:prstGeom>
        </p:spPr>
      </p:pic>
    </p:spTree>
    <p:extLst>
      <p:ext uri="{BB962C8B-B14F-4D97-AF65-F5344CB8AC3E}">
        <p14:creationId xmlns:p14="http://schemas.microsoft.com/office/powerpoint/2010/main" val="329304119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Highchart</a:t>
            </a:r>
            <a:r>
              <a:rPr lang="en-US" dirty="0"/>
              <a:t> &amp; </a:t>
            </a:r>
            <a:r>
              <a:rPr lang="en-US" dirty="0" err="1"/>
              <a:t>AngularJS</a:t>
            </a:r>
            <a:r>
              <a:rPr lang="en-US" dirty="0"/>
              <a:t> Integration</a:t>
            </a:r>
          </a:p>
        </p:txBody>
      </p:sp>
      <p:pic>
        <p:nvPicPr>
          <p:cNvPr id="3" name="Picture 2"/>
          <p:cNvPicPr>
            <a:picLocks noChangeAspect="1"/>
          </p:cNvPicPr>
          <p:nvPr/>
        </p:nvPicPr>
        <p:blipFill>
          <a:blip r:embed="rId2"/>
          <a:stretch>
            <a:fillRect/>
          </a:stretch>
        </p:blipFill>
        <p:spPr>
          <a:xfrm>
            <a:off x="8976320" y="196836"/>
            <a:ext cx="2842270" cy="1664324"/>
          </a:xfrm>
          <a:prstGeom prst="rect">
            <a:avLst/>
          </a:prstGeom>
        </p:spPr>
      </p:pic>
      <p:cxnSp>
        <p:nvCxnSpPr>
          <p:cNvPr id="4" name="Straight Connector 3"/>
          <p:cNvCxnSpPr/>
          <p:nvPr/>
        </p:nvCxnSpPr>
        <p:spPr>
          <a:xfrm>
            <a:off x="9192344" y="1772816"/>
            <a:ext cx="252028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228459"/>
      </p:ext>
    </p:extLst>
  </p:cSld>
  <p:clrMapOvr>
    <a:masterClrMapping/>
  </p:clrMapOvr>
  <p:transition spd="slow">
    <p:pull/>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with </a:t>
            </a:r>
            <a:r>
              <a:rPr lang="en-US" dirty="0" err="1" smtClean="0"/>
              <a:t>Highcharts</a:t>
            </a:r>
            <a:endParaRPr dirty="0"/>
          </a:p>
        </p:txBody>
      </p:sp>
      <p:sp>
        <p:nvSpPr>
          <p:cNvPr id="8" name="Content Placeholder 3"/>
          <p:cNvSpPr txBox="1">
            <a:spLocks/>
          </p:cNvSpPr>
          <p:nvPr/>
        </p:nvSpPr>
        <p:spPr>
          <a:xfrm>
            <a:off x="1524000" y="1938536"/>
            <a:ext cx="9252520" cy="4658816"/>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dirty="0" smtClean="0"/>
              <a:t>Use real data for demonstration</a:t>
            </a:r>
          </a:p>
          <a:p>
            <a:pPr lvl="1"/>
            <a:r>
              <a:rPr lang="en-US" dirty="0"/>
              <a:t>Data Source:  </a:t>
            </a:r>
            <a:r>
              <a:rPr lang="en-US" dirty="0">
                <a:hlinkClick r:id="rId3"/>
              </a:rPr>
              <a:t>http://index.ndc.gov.tw</a:t>
            </a:r>
            <a:r>
              <a:rPr lang="en-US" dirty="0" smtClean="0">
                <a:hlinkClick r:id="rId3"/>
              </a:rPr>
              <a:t>/</a:t>
            </a:r>
            <a:endParaRPr lang="en-US" dirty="0" smtClean="0"/>
          </a:p>
          <a:p>
            <a:pPr lvl="1"/>
            <a:endParaRPr lang="en-US" dirty="0" smtClean="0"/>
          </a:p>
          <a:p>
            <a:pPr lvl="1"/>
            <a:endParaRPr lang="en-US" dirty="0" smtClean="0"/>
          </a:p>
        </p:txBody>
      </p:sp>
      <p:pic>
        <p:nvPicPr>
          <p:cNvPr id="3" name="Picture 2"/>
          <p:cNvPicPr>
            <a:picLocks noChangeAspect="1"/>
          </p:cNvPicPr>
          <p:nvPr/>
        </p:nvPicPr>
        <p:blipFill>
          <a:blip r:embed="rId4"/>
          <a:stretch>
            <a:fillRect/>
          </a:stretch>
        </p:blipFill>
        <p:spPr>
          <a:xfrm>
            <a:off x="1991544" y="2924944"/>
            <a:ext cx="6134100" cy="2266950"/>
          </a:xfrm>
          <a:prstGeom prst="rect">
            <a:avLst/>
          </a:prstGeom>
        </p:spPr>
      </p:pic>
      <p:sp>
        <p:nvSpPr>
          <p:cNvPr id="4" name="Rectangle 3"/>
          <p:cNvSpPr/>
          <p:nvPr/>
        </p:nvSpPr>
        <p:spPr>
          <a:xfrm>
            <a:off x="4079776" y="4365104"/>
            <a:ext cx="1872208" cy="7200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096000" y="4365104"/>
            <a:ext cx="1872208" cy="7200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5"/>
          <a:stretch>
            <a:fillRect/>
          </a:stretch>
        </p:blipFill>
        <p:spPr>
          <a:xfrm>
            <a:off x="2172667" y="5451296"/>
            <a:ext cx="5686425" cy="1009650"/>
          </a:xfrm>
          <a:prstGeom prst="rect">
            <a:avLst/>
          </a:prstGeom>
        </p:spPr>
      </p:pic>
    </p:spTree>
    <p:extLst>
      <p:ext uri="{BB962C8B-B14F-4D97-AF65-F5344CB8AC3E}">
        <p14:creationId xmlns:p14="http://schemas.microsoft.com/office/powerpoint/2010/main" val="3682009492"/>
      </p:ext>
    </p:extLst>
  </p:cSld>
  <p:clrMapOvr>
    <a:masterClrMapping/>
  </p:clrMapOvr>
  <p:transition spd="slow">
    <p:pull/>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with </a:t>
            </a:r>
            <a:r>
              <a:rPr lang="en-US" dirty="0" err="1" smtClean="0"/>
              <a:t>Highcharts</a:t>
            </a:r>
            <a:endParaRPr dirty="0"/>
          </a:p>
        </p:txBody>
      </p:sp>
      <p:sp>
        <p:nvSpPr>
          <p:cNvPr id="8" name="Content Placeholder 3"/>
          <p:cNvSpPr txBox="1">
            <a:spLocks/>
          </p:cNvSpPr>
          <p:nvPr/>
        </p:nvSpPr>
        <p:spPr>
          <a:xfrm>
            <a:off x="1524000" y="1938536"/>
            <a:ext cx="9252520" cy="4658816"/>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dirty="0" smtClean="0"/>
              <a:t>Data Range: </a:t>
            </a:r>
            <a:r>
              <a:rPr lang="en-US" dirty="0" smtClean="0">
                <a:solidFill>
                  <a:srgbClr val="FF0000"/>
                </a:solidFill>
              </a:rPr>
              <a:t>2010-01-01 </a:t>
            </a:r>
            <a:r>
              <a:rPr lang="en-US" dirty="0" smtClean="0"/>
              <a:t>to </a:t>
            </a:r>
            <a:r>
              <a:rPr lang="en-US" dirty="0" smtClean="0">
                <a:solidFill>
                  <a:srgbClr val="FF0000"/>
                </a:solidFill>
              </a:rPr>
              <a:t>2014-10-31</a:t>
            </a:r>
          </a:p>
          <a:p>
            <a:r>
              <a:rPr lang="en-US" dirty="0" smtClean="0"/>
              <a:t>Data Definition:</a:t>
            </a:r>
          </a:p>
          <a:p>
            <a:pPr lvl="1"/>
            <a:r>
              <a:rPr lang="en-US" dirty="0" smtClean="0">
                <a:solidFill>
                  <a:srgbClr val="0070C0"/>
                </a:solidFill>
              </a:rPr>
              <a:t>Period</a:t>
            </a:r>
            <a:r>
              <a:rPr lang="en-US" dirty="0" smtClean="0"/>
              <a:t>: </a:t>
            </a:r>
            <a:r>
              <a:rPr lang="zh-TW" altLang="en-US" dirty="0" smtClean="0"/>
              <a:t>期間</a:t>
            </a:r>
            <a:r>
              <a:rPr lang="en-US" altLang="zh-TW" dirty="0"/>
              <a:t> </a:t>
            </a:r>
            <a:r>
              <a:rPr lang="en-US" altLang="zh-TW" dirty="0" smtClean="0"/>
              <a:t>(</a:t>
            </a:r>
            <a:r>
              <a:rPr lang="en-US" altLang="zh-TW" dirty="0" err="1" smtClean="0"/>
              <a:t>yyyy</a:t>
            </a:r>
            <a:r>
              <a:rPr lang="en-US" altLang="zh-TW" dirty="0" smtClean="0"/>
              <a:t>-MM-</a:t>
            </a:r>
            <a:r>
              <a:rPr lang="en-US" altLang="zh-TW" dirty="0" err="1" smtClean="0"/>
              <a:t>dd</a:t>
            </a:r>
            <a:r>
              <a:rPr lang="en-US" altLang="zh-TW" dirty="0" smtClean="0"/>
              <a:t>)</a:t>
            </a:r>
          </a:p>
          <a:p>
            <a:pPr lvl="1"/>
            <a:r>
              <a:rPr lang="en-US" dirty="0" smtClean="0">
                <a:solidFill>
                  <a:srgbClr val="0070C0"/>
                </a:solidFill>
              </a:rPr>
              <a:t>TAIEX</a:t>
            </a:r>
            <a:r>
              <a:rPr lang="en-US" dirty="0" smtClean="0"/>
              <a:t>: </a:t>
            </a:r>
            <a:r>
              <a:rPr lang="zh-TW" altLang="en-US" dirty="0" smtClean="0"/>
              <a:t>台股加權指數</a:t>
            </a:r>
            <a:endParaRPr lang="en-US" altLang="zh-TW" dirty="0" smtClean="0"/>
          </a:p>
          <a:p>
            <a:pPr lvl="1"/>
            <a:r>
              <a:rPr lang="en-US" dirty="0" err="1" smtClean="0">
                <a:solidFill>
                  <a:srgbClr val="0070C0"/>
                </a:solidFill>
              </a:rPr>
              <a:t>MonitoringIndex</a:t>
            </a:r>
            <a:r>
              <a:rPr lang="en-US" dirty="0" smtClean="0"/>
              <a:t>: </a:t>
            </a:r>
            <a:r>
              <a:rPr lang="zh-TW" altLang="en-US" dirty="0" smtClean="0"/>
              <a:t>景氣對策信號</a:t>
            </a:r>
            <a:endParaRPr lang="en-US" altLang="zh-TW" dirty="0" smtClean="0"/>
          </a:p>
          <a:p>
            <a:pPr lvl="1"/>
            <a:r>
              <a:rPr lang="en-US" dirty="0" err="1" smtClean="0">
                <a:solidFill>
                  <a:srgbClr val="0070C0"/>
                </a:solidFill>
              </a:rPr>
              <a:t>LeadingIndex</a:t>
            </a:r>
            <a:r>
              <a:rPr lang="en-US" dirty="0" smtClean="0"/>
              <a:t>: </a:t>
            </a:r>
            <a:r>
              <a:rPr lang="zh-TW" altLang="en-US" dirty="0" smtClean="0"/>
              <a:t>景氣領先指標</a:t>
            </a:r>
            <a:endParaRPr lang="en-US" altLang="zh-TW" dirty="0" smtClean="0"/>
          </a:p>
          <a:p>
            <a:pPr lvl="1"/>
            <a:r>
              <a:rPr lang="en-US" dirty="0" err="1" smtClean="0">
                <a:solidFill>
                  <a:srgbClr val="0070C0"/>
                </a:solidFill>
              </a:rPr>
              <a:t>CoincidentIndex</a:t>
            </a:r>
            <a:r>
              <a:rPr lang="en-US" dirty="0" smtClean="0"/>
              <a:t>: </a:t>
            </a:r>
            <a:r>
              <a:rPr lang="zh-TW" altLang="en-US" dirty="0" smtClean="0"/>
              <a:t>景氣同時指標</a:t>
            </a:r>
            <a:endParaRPr lang="en-US" altLang="zh-TW" dirty="0" smtClean="0"/>
          </a:p>
          <a:p>
            <a:pPr lvl="1"/>
            <a:r>
              <a:rPr lang="en-US" dirty="0" err="1" smtClean="0">
                <a:solidFill>
                  <a:srgbClr val="0070C0"/>
                </a:solidFill>
              </a:rPr>
              <a:t>LaggingIndex</a:t>
            </a:r>
            <a:r>
              <a:rPr lang="en-US" dirty="0" smtClean="0"/>
              <a:t>: </a:t>
            </a:r>
            <a:r>
              <a:rPr lang="zh-TW" altLang="en-US" dirty="0" smtClean="0"/>
              <a:t>景氣落後指標</a:t>
            </a:r>
            <a:endParaRPr lang="en-US" altLang="zh-TW" dirty="0" smtClean="0"/>
          </a:p>
          <a:p>
            <a:r>
              <a:rPr lang="en-US" dirty="0"/>
              <a:t>Data </a:t>
            </a:r>
            <a:r>
              <a:rPr lang="en-US" dirty="0" smtClean="0"/>
              <a:t>File</a:t>
            </a:r>
          </a:p>
          <a:p>
            <a:pPr lvl="1"/>
            <a:r>
              <a:rPr lang="en-US" dirty="0" err="1" smtClean="0">
                <a:solidFill>
                  <a:srgbClr val="0070C0"/>
                </a:solidFill>
              </a:rPr>
              <a:t>PracticalCoding</a:t>
            </a:r>
            <a:r>
              <a:rPr lang="en-US" dirty="0" smtClean="0">
                <a:solidFill>
                  <a:srgbClr val="0070C0"/>
                </a:solidFill>
              </a:rPr>
              <a:t>\doc\02_IntegrateHighchart\chartdata.csv</a:t>
            </a:r>
          </a:p>
          <a:p>
            <a:pPr lvl="1"/>
            <a:endParaRPr lang="en-US" dirty="0" smtClean="0"/>
          </a:p>
          <a:p>
            <a:pPr lvl="1"/>
            <a:endParaRPr lang="en-US" dirty="0" smtClean="0"/>
          </a:p>
        </p:txBody>
      </p:sp>
      <p:pic>
        <p:nvPicPr>
          <p:cNvPr id="4" name="Picture 3"/>
          <p:cNvPicPr>
            <a:picLocks noChangeAspect="1"/>
          </p:cNvPicPr>
          <p:nvPr/>
        </p:nvPicPr>
        <p:blipFill>
          <a:blip r:embed="rId3"/>
          <a:stretch>
            <a:fillRect/>
          </a:stretch>
        </p:blipFill>
        <p:spPr>
          <a:xfrm>
            <a:off x="6456040" y="2636912"/>
            <a:ext cx="4914900" cy="2533650"/>
          </a:xfrm>
          <a:prstGeom prst="rect">
            <a:avLst/>
          </a:prstGeom>
        </p:spPr>
      </p:pic>
    </p:spTree>
    <p:extLst>
      <p:ext uri="{BB962C8B-B14F-4D97-AF65-F5344CB8AC3E}">
        <p14:creationId xmlns:p14="http://schemas.microsoft.com/office/powerpoint/2010/main" val="2895130413"/>
      </p:ext>
    </p:extLst>
  </p:cSld>
  <p:clrMapOvr>
    <a:masterClrMapping/>
  </p:clrMapOvr>
  <p:transition spd="slow">
    <p:pull/>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with </a:t>
            </a:r>
            <a:r>
              <a:rPr lang="en-US" dirty="0" err="1"/>
              <a:t>Highcharts</a:t>
            </a:r>
            <a:endParaRPr dirty="0"/>
          </a:p>
        </p:txBody>
      </p:sp>
      <p:sp>
        <p:nvSpPr>
          <p:cNvPr id="8" name="Content Placeholder 3"/>
          <p:cNvSpPr txBox="1">
            <a:spLocks/>
          </p:cNvSpPr>
          <p:nvPr/>
        </p:nvSpPr>
        <p:spPr>
          <a:xfrm>
            <a:off x="1524000" y="1938536"/>
            <a:ext cx="4716016" cy="4658816"/>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smtClean="0"/>
              <a:t>To create our first chart, below files need to be modified:</a:t>
            </a:r>
          </a:p>
        </p:txBody>
      </p:sp>
      <p:pic>
        <p:nvPicPr>
          <p:cNvPr id="3" name="Picture 2"/>
          <p:cNvPicPr>
            <a:picLocks noChangeAspect="1"/>
          </p:cNvPicPr>
          <p:nvPr/>
        </p:nvPicPr>
        <p:blipFill>
          <a:blip r:embed="rId3"/>
          <a:stretch>
            <a:fillRect/>
          </a:stretch>
        </p:blipFill>
        <p:spPr>
          <a:xfrm>
            <a:off x="1703512" y="2852936"/>
            <a:ext cx="5402408" cy="3096344"/>
          </a:xfrm>
          <a:prstGeom prst="rect">
            <a:avLst/>
          </a:prstGeom>
        </p:spPr>
      </p:pic>
    </p:spTree>
    <p:extLst>
      <p:ext uri="{BB962C8B-B14F-4D97-AF65-F5344CB8AC3E}">
        <p14:creationId xmlns:p14="http://schemas.microsoft.com/office/powerpoint/2010/main" val="668273807"/>
      </p:ext>
    </p:extLst>
  </p:cSld>
  <p:clrMapOvr>
    <a:masterClrMapping/>
  </p:clrMapOvr>
  <p:transition spd="slow">
    <p:pull/>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with </a:t>
            </a:r>
            <a:r>
              <a:rPr lang="en-US" dirty="0" err="1" smtClean="0"/>
              <a:t>Highcharts</a:t>
            </a:r>
            <a:endParaRPr dirty="0"/>
          </a:p>
        </p:txBody>
      </p:sp>
      <p:sp>
        <p:nvSpPr>
          <p:cNvPr id="8" name="Content Placeholder 3"/>
          <p:cNvSpPr txBox="1">
            <a:spLocks/>
          </p:cNvSpPr>
          <p:nvPr/>
        </p:nvSpPr>
        <p:spPr>
          <a:xfrm>
            <a:off x="1524000" y="1938536"/>
            <a:ext cx="6876256" cy="4658816"/>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dirty="0" smtClean="0"/>
              <a:t>The setup of “</a:t>
            </a:r>
            <a:r>
              <a:rPr lang="en-US" dirty="0" smtClean="0">
                <a:solidFill>
                  <a:srgbClr val="FF0000"/>
                </a:solidFill>
              </a:rPr>
              <a:t>index.htm</a:t>
            </a:r>
            <a:r>
              <a:rPr lang="en-US" dirty="0" smtClean="0"/>
              <a:t>l”, “</a:t>
            </a:r>
            <a:r>
              <a:rPr lang="en-US" dirty="0" smtClean="0">
                <a:solidFill>
                  <a:srgbClr val="FF0000"/>
                </a:solidFill>
              </a:rPr>
              <a:t>app.js</a:t>
            </a:r>
            <a:r>
              <a:rPr lang="en-US" dirty="0" smtClean="0"/>
              <a:t>”, “</a:t>
            </a:r>
            <a:r>
              <a:rPr lang="en-US" dirty="0" smtClean="0">
                <a:solidFill>
                  <a:srgbClr val="FF0000"/>
                </a:solidFill>
              </a:rPr>
              <a:t>controllers.js”</a:t>
            </a:r>
            <a:r>
              <a:rPr lang="en-US" dirty="0" smtClean="0"/>
              <a:t>, and “</a:t>
            </a:r>
            <a:r>
              <a:rPr lang="en-US" dirty="0" smtClean="0">
                <a:solidFill>
                  <a:srgbClr val="FF0000"/>
                </a:solidFill>
              </a:rPr>
              <a:t>03_chartintegrate-*.htm</a:t>
            </a:r>
            <a:r>
              <a:rPr lang="en-US" dirty="0" smtClean="0"/>
              <a:t>l” is similar to previous demo</a:t>
            </a:r>
          </a:p>
          <a:p>
            <a:r>
              <a:rPr lang="en-US" dirty="0" smtClean="0"/>
              <a:t>The key concepts (thinking in Angular) :</a:t>
            </a:r>
          </a:p>
          <a:p>
            <a:pPr lvl="1"/>
            <a:r>
              <a:rPr lang="en-US" dirty="0" err="1" smtClean="0">
                <a:solidFill>
                  <a:schemeClr val="tx1"/>
                </a:solidFill>
              </a:rPr>
              <a:t>Encasuplate</a:t>
            </a:r>
            <a:r>
              <a:rPr lang="en-US" dirty="0" smtClean="0">
                <a:solidFill>
                  <a:schemeClr val="tx1"/>
                </a:solidFill>
              </a:rPr>
              <a:t> communication  service with backend  </a:t>
            </a:r>
            <a:r>
              <a:rPr lang="en-US" dirty="0" err="1" smtClean="0">
                <a:solidFill>
                  <a:srgbClr val="0070C0"/>
                </a:solidFill>
              </a:rPr>
              <a:t>WebAPI</a:t>
            </a:r>
            <a:r>
              <a:rPr lang="en-US" dirty="0" smtClean="0">
                <a:solidFill>
                  <a:srgbClr val="0070C0"/>
                </a:solidFill>
              </a:rPr>
              <a:t> </a:t>
            </a:r>
            <a:r>
              <a:rPr lang="en-US" dirty="0" smtClean="0">
                <a:solidFill>
                  <a:schemeClr val="tx1"/>
                </a:solidFill>
              </a:rPr>
              <a:t>via </a:t>
            </a:r>
            <a:r>
              <a:rPr lang="en-US" dirty="0" smtClean="0">
                <a:solidFill>
                  <a:srgbClr val="FF0000"/>
                </a:solidFill>
              </a:rPr>
              <a:t>Factory </a:t>
            </a:r>
            <a:r>
              <a:rPr lang="en-US" dirty="0" smtClean="0">
                <a:solidFill>
                  <a:schemeClr val="tx1"/>
                </a:solidFill>
              </a:rPr>
              <a:t>module</a:t>
            </a:r>
            <a:endParaRPr lang="en-US" dirty="0" smtClean="0">
              <a:solidFill>
                <a:srgbClr val="FF0000"/>
              </a:solidFill>
            </a:endParaRPr>
          </a:p>
          <a:p>
            <a:pPr lvl="1"/>
            <a:r>
              <a:rPr lang="en-US" dirty="0" smtClean="0">
                <a:solidFill>
                  <a:srgbClr val="FF0000"/>
                </a:solidFill>
              </a:rPr>
              <a:t>Factory</a:t>
            </a:r>
            <a:r>
              <a:rPr lang="en-US" dirty="0" smtClean="0">
                <a:solidFill>
                  <a:schemeClr val="tx1"/>
                </a:solidFill>
              </a:rPr>
              <a:t> can easily be substituted or replaced if needed</a:t>
            </a:r>
          </a:p>
          <a:p>
            <a:r>
              <a:rPr lang="en-US" dirty="0" smtClean="0"/>
              <a:t>“</a:t>
            </a:r>
            <a:r>
              <a:rPr lang="en-US" dirty="0" smtClean="0">
                <a:solidFill>
                  <a:srgbClr val="FF0000"/>
                </a:solidFill>
              </a:rPr>
              <a:t>factories.js</a:t>
            </a:r>
            <a:r>
              <a:rPr lang="en-US" dirty="0" smtClean="0"/>
              <a:t>” contains code to demonstrate above points</a:t>
            </a:r>
          </a:p>
        </p:txBody>
      </p:sp>
      <p:pic>
        <p:nvPicPr>
          <p:cNvPr id="4098"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8288" y="3020661"/>
            <a:ext cx="3177832" cy="354526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8769776" y="332656"/>
            <a:ext cx="3096344" cy="1774643"/>
          </a:xfrm>
          <a:prstGeom prst="rect">
            <a:avLst/>
          </a:prstGeom>
        </p:spPr>
      </p:pic>
    </p:spTree>
    <p:extLst>
      <p:ext uri="{BB962C8B-B14F-4D97-AF65-F5344CB8AC3E}">
        <p14:creationId xmlns:p14="http://schemas.microsoft.com/office/powerpoint/2010/main" val="4098014107"/>
      </p:ext>
    </p:extLst>
  </p:cSld>
  <p:clrMapOvr>
    <a:masterClrMapping/>
  </p:clrMapOvr>
  <p:transition spd="slow">
    <p:pull/>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with </a:t>
            </a:r>
            <a:r>
              <a:rPr lang="en-US" dirty="0" err="1" smtClean="0"/>
              <a:t>Highcharts</a:t>
            </a:r>
            <a:r>
              <a:rPr lang="en-US" dirty="0" smtClean="0"/>
              <a:t/>
            </a:r>
            <a:br>
              <a:rPr lang="en-US" dirty="0" smtClean="0"/>
            </a:br>
            <a:r>
              <a:rPr lang="en-US" dirty="0" smtClean="0"/>
              <a:t>(factories.js)</a:t>
            </a:r>
            <a:endParaRPr dirty="0"/>
          </a:p>
        </p:txBody>
      </p:sp>
      <p:sp>
        <p:nvSpPr>
          <p:cNvPr id="8" name="Content Placeholder 3"/>
          <p:cNvSpPr txBox="1">
            <a:spLocks/>
          </p:cNvSpPr>
          <p:nvPr/>
        </p:nvSpPr>
        <p:spPr>
          <a:xfrm>
            <a:off x="1524000" y="1650504"/>
            <a:ext cx="6876256" cy="4658816"/>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dirty="0" smtClean="0"/>
              <a:t>Manually convert </a:t>
            </a:r>
            <a:r>
              <a:rPr lang="en-US" dirty="0" smtClean="0">
                <a:solidFill>
                  <a:srgbClr val="0070C0"/>
                </a:solidFill>
              </a:rPr>
              <a:t>chartdata.csv</a:t>
            </a:r>
            <a:r>
              <a:rPr lang="en-US" dirty="0" smtClean="0"/>
              <a:t> into Array of Object in </a:t>
            </a:r>
            <a:r>
              <a:rPr lang="en-US" dirty="0" err="1" smtClean="0"/>
              <a:t>javascript</a:t>
            </a:r>
            <a:endParaRPr lang="en-US" dirty="0" smtClean="0"/>
          </a:p>
        </p:txBody>
      </p:sp>
      <p:pic>
        <p:nvPicPr>
          <p:cNvPr id="3" name="Picture 2"/>
          <p:cNvPicPr>
            <a:picLocks noChangeAspect="1"/>
          </p:cNvPicPr>
          <p:nvPr/>
        </p:nvPicPr>
        <p:blipFill>
          <a:blip r:embed="rId3"/>
          <a:stretch>
            <a:fillRect/>
          </a:stretch>
        </p:blipFill>
        <p:spPr>
          <a:xfrm>
            <a:off x="1230903" y="2386093"/>
            <a:ext cx="5783453" cy="3814005"/>
          </a:xfrm>
          <a:prstGeom prst="rect">
            <a:avLst/>
          </a:prstGeom>
        </p:spPr>
      </p:pic>
      <p:pic>
        <p:nvPicPr>
          <p:cNvPr id="5" name="Picture 4"/>
          <p:cNvPicPr>
            <a:picLocks noChangeAspect="1"/>
          </p:cNvPicPr>
          <p:nvPr/>
        </p:nvPicPr>
        <p:blipFill rotWithShape="1">
          <a:blip r:embed="rId4"/>
          <a:srcRect b="74556"/>
          <a:stretch/>
        </p:blipFill>
        <p:spPr>
          <a:xfrm>
            <a:off x="5598285" y="3632091"/>
            <a:ext cx="5603941" cy="735048"/>
          </a:xfrm>
          <a:prstGeom prst="rect">
            <a:avLst/>
          </a:prstGeom>
        </p:spPr>
      </p:pic>
      <p:sp>
        <p:nvSpPr>
          <p:cNvPr id="4" name="Curved Down Arrow 3"/>
          <p:cNvSpPr/>
          <p:nvPr/>
        </p:nvSpPr>
        <p:spPr>
          <a:xfrm flipH="1">
            <a:off x="4367808" y="2792606"/>
            <a:ext cx="3240360" cy="83894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 name="Straight Connector 8"/>
          <p:cNvCxnSpPr/>
          <p:nvPr/>
        </p:nvCxnSpPr>
        <p:spPr>
          <a:xfrm>
            <a:off x="1847528" y="3573016"/>
            <a:ext cx="1296144" cy="0"/>
          </a:xfrm>
          <a:prstGeom prst="line">
            <a:avLst/>
          </a:prstGeom>
          <a:ln w="28575"/>
        </p:spPr>
        <p:style>
          <a:lnRef idx="3">
            <a:schemeClr val="accent5"/>
          </a:lnRef>
          <a:fillRef idx="0">
            <a:schemeClr val="accent5"/>
          </a:fillRef>
          <a:effectRef idx="2">
            <a:schemeClr val="accent5"/>
          </a:effectRef>
          <a:fontRef idx="minor">
            <a:schemeClr val="tx1"/>
          </a:fontRef>
        </p:style>
      </p:cxnSp>
      <p:pic>
        <p:nvPicPr>
          <p:cNvPr id="10" name="Picture 9"/>
          <p:cNvPicPr>
            <a:picLocks noChangeAspect="1"/>
          </p:cNvPicPr>
          <p:nvPr/>
        </p:nvPicPr>
        <p:blipFill>
          <a:blip r:embed="rId5"/>
          <a:stretch>
            <a:fillRect/>
          </a:stretch>
        </p:blipFill>
        <p:spPr>
          <a:xfrm>
            <a:off x="8769776" y="332656"/>
            <a:ext cx="3096344" cy="1774643"/>
          </a:xfrm>
          <a:prstGeom prst="rect">
            <a:avLst/>
          </a:prstGeom>
        </p:spPr>
      </p:pic>
    </p:spTree>
    <p:extLst>
      <p:ext uri="{BB962C8B-B14F-4D97-AF65-F5344CB8AC3E}">
        <p14:creationId xmlns:p14="http://schemas.microsoft.com/office/powerpoint/2010/main" val="463649801"/>
      </p:ext>
    </p:extLst>
  </p:cSld>
  <p:clrMapOvr>
    <a:masterClrMapping/>
  </p:clrMapOvr>
  <p:transition spd="slow">
    <p:pull/>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with </a:t>
            </a:r>
            <a:r>
              <a:rPr lang="en-US" dirty="0" err="1" smtClean="0"/>
              <a:t>Highcharts</a:t>
            </a:r>
            <a:r>
              <a:rPr lang="en-US" dirty="0" smtClean="0"/>
              <a:t/>
            </a:r>
            <a:br>
              <a:rPr lang="en-US" dirty="0" smtClean="0"/>
            </a:br>
            <a:r>
              <a:rPr lang="en-US" dirty="0" smtClean="0"/>
              <a:t>(factories.js)</a:t>
            </a:r>
            <a:endParaRPr dirty="0"/>
          </a:p>
        </p:txBody>
      </p:sp>
      <p:sp>
        <p:nvSpPr>
          <p:cNvPr id="8" name="Content Placeholder 3"/>
          <p:cNvSpPr txBox="1">
            <a:spLocks/>
          </p:cNvSpPr>
          <p:nvPr/>
        </p:nvSpPr>
        <p:spPr>
          <a:xfrm>
            <a:off x="1524000" y="1650504"/>
            <a:ext cx="8316416" cy="4658816"/>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dirty="0" smtClean="0"/>
              <a:t>Define couple methods to retrieve data from “</a:t>
            </a:r>
            <a:r>
              <a:rPr lang="en-US" dirty="0" err="1" smtClean="0"/>
              <a:t>trainingdatas</a:t>
            </a:r>
            <a:r>
              <a:rPr lang="en-US" dirty="0" smtClean="0"/>
              <a:t>”</a:t>
            </a:r>
          </a:p>
        </p:txBody>
      </p:sp>
      <p:pic>
        <p:nvPicPr>
          <p:cNvPr id="6" name="Picture 5"/>
          <p:cNvPicPr>
            <a:picLocks noChangeAspect="1"/>
          </p:cNvPicPr>
          <p:nvPr/>
        </p:nvPicPr>
        <p:blipFill>
          <a:blip r:embed="rId3"/>
          <a:stretch>
            <a:fillRect/>
          </a:stretch>
        </p:blipFill>
        <p:spPr>
          <a:xfrm>
            <a:off x="1703512" y="2060848"/>
            <a:ext cx="4896544" cy="4640710"/>
          </a:xfrm>
          <a:prstGeom prst="rect">
            <a:avLst/>
          </a:prstGeom>
        </p:spPr>
      </p:pic>
      <p:pic>
        <p:nvPicPr>
          <p:cNvPr id="10" name="Picture 9"/>
          <p:cNvPicPr>
            <a:picLocks noChangeAspect="1"/>
          </p:cNvPicPr>
          <p:nvPr/>
        </p:nvPicPr>
        <p:blipFill>
          <a:blip r:embed="rId4"/>
          <a:stretch>
            <a:fillRect/>
          </a:stretch>
        </p:blipFill>
        <p:spPr>
          <a:xfrm>
            <a:off x="8769776" y="332656"/>
            <a:ext cx="3096344" cy="1774643"/>
          </a:xfrm>
          <a:prstGeom prst="rect">
            <a:avLst/>
          </a:prstGeom>
        </p:spPr>
      </p:pic>
    </p:spTree>
    <p:extLst>
      <p:ext uri="{BB962C8B-B14F-4D97-AF65-F5344CB8AC3E}">
        <p14:creationId xmlns:p14="http://schemas.microsoft.com/office/powerpoint/2010/main" val="4398661"/>
      </p:ext>
    </p:extLst>
  </p:cSld>
  <p:clrMapOvr>
    <a:masterClrMapping/>
  </p:clrMapOvr>
  <p:transition spd="slow">
    <p:pull/>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Integration with </a:t>
            </a:r>
            <a:r>
              <a:rPr lang="en-US" dirty="0" err="1" smtClean="0"/>
              <a:t>Highcharts</a:t>
            </a:r>
            <a:endParaRPr dirty="0"/>
          </a:p>
        </p:txBody>
      </p:sp>
      <p:sp>
        <p:nvSpPr>
          <p:cNvPr id="10" name="Content Placeholder 3"/>
          <p:cNvSpPr txBox="1">
            <a:spLocks/>
          </p:cNvSpPr>
          <p:nvPr/>
        </p:nvSpPr>
        <p:spPr>
          <a:xfrm>
            <a:off x="1524000" y="2060849"/>
            <a:ext cx="10275644" cy="461074"/>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457200" indent="-457200">
              <a:buFont typeface="+mj-lt"/>
              <a:buAutoNum type="arabicPeriod"/>
            </a:pPr>
            <a:r>
              <a:rPr lang="en-US" dirty="0"/>
              <a:t>Select </a:t>
            </a:r>
            <a:r>
              <a:rPr lang="en-US" dirty="0" smtClean="0"/>
              <a:t>“</a:t>
            </a:r>
            <a:r>
              <a:rPr lang="en-US" dirty="0">
                <a:solidFill>
                  <a:srgbClr val="FF0000"/>
                </a:solidFill>
              </a:rPr>
              <a:t>05_AngularWithHighchart/index.html</a:t>
            </a:r>
            <a:r>
              <a:rPr lang="en-US" dirty="0" smtClean="0"/>
              <a:t>” and Hit “</a:t>
            </a:r>
            <a:r>
              <a:rPr lang="en-US" dirty="0" smtClean="0">
                <a:solidFill>
                  <a:srgbClr val="0070C0"/>
                </a:solidFill>
              </a:rPr>
              <a:t>F5</a:t>
            </a:r>
            <a:r>
              <a:rPr lang="en-US" dirty="0" smtClean="0"/>
              <a:t>” to run</a:t>
            </a:r>
          </a:p>
          <a:p>
            <a:pPr marL="457200" indent="-457200">
              <a:buFont typeface="+mj-lt"/>
              <a:buAutoNum type="arabicPeriod"/>
            </a:pPr>
            <a:r>
              <a:rPr lang="en-US" dirty="0" smtClean="0"/>
              <a:t>Click “</a:t>
            </a:r>
            <a:r>
              <a:rPr lang="en-US" dirty="0" smtClean="0">
                <a:solidFill>
                  <a:srgbClr val="0070C0"/>
                </a:solidFill>
              </a:rPr>
              <a:t>03 Integration</a:t>
            </a:r>
            <a:r>
              <a:rPr lang="en-US" dirty="0" smtClean="0"/>
              <a:t>” on the navigation bar</a:t>
            </a:r>
            <a:endParaRPr lang="en-US" dirty="0"/>
          </a:p>
        </p:txBody>
      </p:sp>
      <p:sp>
        <p:nvSpPr>
          <p:cNvPr id="11" name="Text Placeholder 2"/>
          <p:cNvSpPr txBox="1">
            <a:spLocks/>
          </p:cNvSpPr>
          <p:nvPr/>
        </p:nvSpPr>
        <p:spPr>
          <a:xfrm>
            <a:off x="1523999" y="1684784"/>
            <a:ext cx="1547665" cy="376064"/>
          </a:xfrm>
          <a:prstGeom prst="rect">
            <a:avLst/>
          </a:prstGeom>
          <a:solidFill>
            <a:schemeClr val="accent1">
              <a:lumMod val="75000"/>
            </a:schemeClr>
          </a:solidFill>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smtClean="0">
                <a:solidFill>
                  <a:schemeClr val="tx1"/>
                </a:solidFill>
              </a:rPr>
              <a:t>Demo Page</a:t>
            </a:r>
            <a:endParaRPr lang="en-US" dirty="0">
              <a:solidFill>
                <a:schemeClr val="tx1"/>
              </a:solidFill>
            </a:endParaRPr>
          </a:p>
        </p:txBody>
      </p:sp>
      <p:pic>
        <p:nvPicPr>
          <p:cNvPr id="12" name="Picture 11"/>
          <p:cNvPicPr>
            <a:picLocks noChangeAspect="1"/>
          </p:cNvPicPr>
          <p:nvPr/>
        </p:nvPicPr>
        <p:blipFill>
          <a:blip r:embed="rId3"/>
          <a:stretch>
            <a:fillRect/>
          </a:stretch>
        </p:blipFill>
        <p:spPr>
          <a:xfrm>
            <a:off x="911424" y="3068960"/>
            <a:ext cx="5200559" cy="2177108"/>
          </a:xfrm>
          <a:prstGeom prst="rect">
            <a:avLst/>
          </a:prstGeom>
        </p:spPr>
      </p:pic>
      <p:sp>
        <p:nvSpPr>
          <p:cNvPr id="6" name="Rectangle 5"/>
          <p:cNvSpPr/>
          <p:nvPr/>
        </p:nvSpPr>
        <p:spPr>
          <a:xfrm>
            <a:off x="3647728" y="3356992"/>
            <a:ext cx="648072" cy="2880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359696" y="4653136"/>
            <a:ext cx="1080120" cy="4320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4"/>
          <a:stretch>
            <a:fillRect/>
          </a:stretch>
        </p:blipFill>
        <p:spPr>
          <a:xfrm>
            <a:off x="4799856" y="4869160"/>
            <a:ext cx="6120680" cy="1568470"/>
          </a:xfrm>
          <a:prstGeom prst="rect">
            <a:avLst/>
          </a:prstGeom>
        </p:spPr>
      </p:pic>
    </p:spTree>
    <p:extLst>
      <p:ext uri="{BB962C8B-B14F-4D97-AF65-F5344CB8AC3E}">
        <p14:creationId xmlns:p14="http://schemas.microsoft.com/office/powerpoint/2010/main" val="274328550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943872" y="1827486"/>
            <a:ext cx="3752850" cy="466725"/>
          </a:xfrm>
          <a:prstGeom prst="rect">
            <a:avLst/>
          </a:prstGeom>
        </p:spPr>
      </p:pic>
      <p:sp>
        <p:nvSpPr>
          <p:cNvPr id="2" name="Title 1"/>
          <p:cNvSpPr>
            <a:spLocks noGrp="1"/>
          </p:cNvSpPr>
          <p:nvPr>
            <p:ph type="title"/>
          </p:nvPr>
        </p:nvSpPr>
        <p:spPr/>
        <p:txBody>
          <a:bodyPr>
            <a:normAutofit/>
          </a:bodyPr>
          <a:lstStyle/>
          <a:p>
            <a:r>
              <a:rPr lang="en-US" dirty="0"/>
              <a:t>Integration with </a:t>
            </a:r>
            <a:r>
              <a:rPr lang="en-US" dirty="0" err="1" smtClean="0"/>
              <a:t>Highcharts</a:t>
            </a:r>
            <a:endParaRPr dirty="0"/>
          </a:p>
        </p:txBody>
      </p:sp>
      <p:sp>
        <p:nvSpPr>
          <p:cNvPr id="10" name="Content Placeholder 3"/>
          <p:cNvSpPr txBox="1">
            <a:spLocks/>
          </p:cNvSpPr>
          <p:nvPr/>
        </p:nvSpPr>
        <p:spPr>
          <a:xfrm>
            <a:off x="1524000" y="2060849"/>
            <a:ext cx="10275644" cy="461074"/>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457200" indent="-457200">
              <a:buFont typeface="+mj-lt"/>
              <a:buAutoNum type="arabicPeriod"/>
            </a:pPr>
            <a:r>
              <a:rPr lang="en-US" dirty="0" smtClean="0"/>
              <a:t>Click “</a:t>
            </a:r>
            <a:r>
              <a:rPr lang="en-US" dirty="0" smtClean="0">
                <a:solidFill>
                  <a:srgbClr val="0070C0"/>
                </a:solidFill>
              </a:rPr>
              <a:t>DATATABLE</a:t>
            </a:r>
            <a:r>
              <a:rPr lang="en-US" dirty="0" smtClean="0"/>
              <a:t>”</a:t>
            </a:r>
            <a:endParaRPr lang="en-US" dirty="0"/>
          </a:p>
        </p:txBody>
      </p:sp>
      <p:sp>
        <p:nvSpPr>
          <p:cNvPr id="11" name="Text Placeholder 2"/>
          <p:cNvSpPr txBox="1">
            <a:spLocks/>
          </p:cNvSpPr>
          <p:nvPr/>
        </p:nvSpPr>
        <p:spPr>
          <a:xfrm>
            <a:off x="1523999" y="1684784"/>
            <a:ext cx="1547665" cy="376064"/>
          </a:xfrm>
          <a:prstGeom prst="rect">
            <a:avLst/>
          </a:prstGeom>
          <a:solidFill>
            <a:schemeClr val="accent1">
              <a:lumMod val="75000"/>
            </a:schemeClr>
          </a:solidFill>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smtClean="0">
                <a:solidFill>
                  <a:schemeClr val="tx1"/>
                </a:solidFill>
              </a:rPr>
              <a:t>Demo Page</a:t>
            </a:r>
            <a:endParaRPr lang="en-US" dirty="0">
              <a:solidFill>
                <a:schemeClr val="tx1"/>
              </a:solidFill>
            </a:endParaRPr>
          </a:p>
        </p:txBody>
      </p:sp>
      <p:sp>
        <p:nvSpPr>
          <p:cNvPr id="6" name="Rectangle 5"/>
          <p:cNvSpPr/>
          <p:nvPr/>
        </p:nvSpPr>
        <p:spPr>
          <a:xfrm>
            <a:off x="5060826" y="1922615"/>
            <a:ext cx="720080" cy="2723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2351584" y="2729708"/>
            <a:ext cx="5966247" cy="3817421"/>
          </a:xfrm>
          <a:prstGeom prst="rect">
            <a:avLst/>
          </a:prstGeom>
        </p:spPr>
      </p:pic>
    </p:spTree>
    <p:extLst>
      <p:ext uri="{BB962C8B-B14F-4D97-AF65-F5344CB8AC3E}">
        <p14:creationId xmlns:p14="http://schemas.microsoft.com/office/powerpoint/2010/main" val="68590402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&amp; Responsive Design</a:t>
            </a:r>
          </a:p>
        </p:txBody>
      </p:sp>
      <p:pic>
        <p:nvPicPr>
          <p:cNvPr id="3" name="Picture 2"/>
          <p:cNvPicPr>
            <a:picLocks noChangeAspect="1"/>
          </p:cNvPicPr>
          <p:nvPr/>
        </p:nvPicPr>
        <p:blipFill>
          <a:blip r:embed="rId2"/>
          <a:stretch>
            <a:fillRect/>
          </a:stretch>
        </p:blipFill>
        <p:spPr>
          <a:xfrm>
            <a:off x="8976320" y="196836"/>
            <a:ext cx="2842270" cy="1664324"/>
          </a:xfrm>
          <a:prstGeom prst="rect">
            <a:avLst/>
          </a:prstGeom>
        </p:spPr>
      </p:pic>
      <p:cxnSp>
        <p:nvCxnSpPr>
          <p:cNvPr id="6" name="Straight Connector 5"/>
          <p:cNvCxnSpPr/>
          <p:nvPr/>
        </p:nvCxnSpPr>
        <p:spPr>
          <a:xfrm>
            <a:off x="9192344" y="836712"/>
            <a:ext cx="216024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2428387"/>
      </p:ext>
    </p:extLst>
  </p:cSld>
  <p:clrMapOvr>
    <a:masterClrMapping/>
  </p:clrMapOvr>
  <p:transition spd="slow">
    <p:pull/>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159896" y="1900959"/>
            <a:ext cx="3752850" cy="466725"/>
          </a:xfrm>
          <a:prstGeom prst="rect">
            <a:avLst/>
          </a:prstGeom>
        </p:spPr>
      </p:pic>
      <p:sp>
        <p:nvSpPr>
          <p:cNvPr id="2" name="Title 1"/>
          <p:cNvSpPr>
            <a:spLocks noGrp="1"/>
          </p:cNvSpPr>
          <p:nvPr>
            <p:ph type="title"/>
          </p:nvPr>
        </p:nvSpPr>
        <p:spPr/>
        <p:txBody>
          <a:bodyPr>
            <a:normAutofit/>
          </a:bodyPr>
          <a:lstStyle/>
          <a:p>
            <a:r>
              <a:rPr lang="en-US" dirty="0"/>
              <a:t>Integration with </a:t>
            </a:r>
            <a:r>
              <a:rPr lang="en-US" dirty="0" err="1" smtClean="0"/>
              <a:t>Highcharts</a:t>
            </a:r>
            <a:endParaRPr dirty="0"/>
          </a:p>
        </p:txBody>
      </p:sp>
      <p:sp>
        <p:nvSpPr>
          <p:cNvPr id="10" name="Content Placeholder 3"/>
          <p:cNvSpPr txBox="1">
            <a:spLocks/>
          </p:cNvSpPr>
          <p:nvPr/>
        </p:nvSpPr>
        <p:spPr>
          <a:xfrm>
            <a:off x="1524000" y="2060849"/>
            <a:ext cx="10275644" cy="461074"/>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457200" indent="-457200">
              <a:buFont typeface="+mj-lt"/>
              <a:buAutoNum type="arabicPeriod"/>
            </a:pPr>
            <a:r>
              <a:rPr lang="en-US" dirty="0" smtClean="0"/>
              <a:t>Click “</a:t>
            </a:r>
            <a:r>
              <a:rPr lang="en-US" dirty="0" smtClean="0">
                <a:solidFill>
                  <a:srgbClr val="0070C0"/>
                </a:solidFill>
              </a:rPr>
              <a:t>SIMPLELINE</a:t>
            </a:r>
            <a:r>
              <a:rPr lang="en-US" dirty="0" smtClean="0"/>
              <a:t>”</a:t>
            </a:r>
            <a:endParaRPr lang="en-US" dirty="0"/>
          </a:p>
        </p:txBody>
      </p:sp>
      <p:sp>
        <p:nvSpPr>
          <p:cNvPr id="11" name="Text Placeholder 2"/>
          <p:cNvSpPr txBox="1">
            <a:spLocks/>
          </p:cNvSpPr>
          <p:nvPr/>
        </p:nvSpPr>
        <p:spPr>
          <a:xfrm>
            <a:off x="1523999" y="1684784"/>
            <a:ext cx="1547665" cy="376064"/>
          </a:xfrm>
          <a:prstGeom prst="rect">
            <a:avLst/>
          </a:prstGeom>
          <a:solidFill>
            <a:schemeClr val="accent1">
              <a:lumMod val="75000"/>
            </a:schemeClr>
          </a:solidFill>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smtClean="0">
                <a:solidFill>
                  <a:schemeClr val="tx1"/>
                </a:solidFill>
              </a:rPr>
              <a:t>Demo Page</a:t>
            </a:r>
            <a:endParaRPr lang="en-US" dirty="0">
              <a:solidFill>
                <a:schemeClr val="tx1"/>
              </a:solidFill>
            </a:endParaRPr>
          </a:p>
        </p:txBody>
      </p:sp>
      <p:sp>
        <p:nvSpPr>
          <p:cNvPr id="6" name="Rectangle 5"/>
          <p:cNvSpPr/>
          <p:nvPr/>
        </p:nvSpPr>
        <p:spPr>
          <a:xfrm>
            <a:off x="6060674" y="1996088"/>
            <a:ext cx="720080" cy="2723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4"/>
          <a:stretch>
            <a:fillRect/>
          </a:stretch>
        </p:blipFill>
        <p:spPr>
          <a:xfrm>
            <a:off x="2279576" y="2668443"/>
            <a:ext cx="6858000" cy="3962400"/>
          </a:xfrm>
          <a:prstGeom prst="rect">
            <a:avLst/>
          </a:prstGeom>
        </p:spPr>
      </p:pic>
    </p:spTree>
    <p:extLst>
      <p:ext uri="{BB962C8B-B14F-4D97-AF65-F5344CB8AC3E}">
        <p14:creationId xmlns:p14="http://schemas.microsoft.com/office/powerpoint/2010/main" val="73366296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375920" y="1827486"/>
            <a:ext cx="3752850" cy="466725"/>
          </a:xfrm>
          <a:prstGeom prst="rect">
            <a:avLst/>
          </a:prstGeom>
        </p:spPr>
      </p:pic>
      <p:sp>
        <p:nvSpPr>
          <p:cNvPr id="2" name="Title 1"/>
          <p:cNvSpPr>
            <a:spLocks noGrp="1"/>
          </p:cNvSpPr>
          <p:nvPr>
            <p:ph type="title"/>
          </p:nvPr>
        </p:nvSpPr>
        <p:spPr/>
        <p:txBody>
          <a:bodyPr>
            <a:normAutofit/>
          </a:bodyPr>
          <a:lstStyle/>
          <a:p>
            <a:r>
              <a:rPr lang="en-US" dirty="0"/>
              <a:t>Integration with </a:t>
            </a:r>
            <a:r>
              <a:rPr lang="en-US" dirty="0" err="1" smtClean="0"/>
              <a:t>Highcharts</a:t>
            </a:r>
            <a:endParaRPr dirty="0"/>
          </a:p>
        </p:txBody>
      </p:sp>
      <p:sp>
        <p:nvSpPr>
          <p:cNvPr id="10" name="Content Placeholder 3"/>
          <p:cNvSpPr txBox="1">
            <a:spLocks/>
          </p:cNvSpPr>
          <p:nvPr/>
        </p:nvSpPr>
        <p:spPr>
          <a:xfrm>
            <a:off x="1524000" y="2060849"/>
            <a:ext cx="10275644" cy="461074"/>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457200" indent="-457200">
              <a:buFont typeface="+mj-lt"/>
              <a:buAutoNum type="arabicPeriod"/>
            </a:pPr>
            <a:r>
              <a:rPr lang="en-US" dirty="0" smtClean="0"/>
              <a:t>Click “</a:t>
            </a:r>
            <a:r>
              <a:rPr lang="en-US" dirty="0" smtClean="0">
                <a:solidFill>
                  <a:srgbClr val="0070C0"/>
                </a:solidFill>
              </a:rPr>
              <a:t>DUALAXES</a:t>
            </a:r>
            <a:r>
              <a:rPr lang="en-US" dirty="0" smtClean="0"/>
              <a:t>”</a:t>
            </a:r>
            <a:endParaRPr lang="en-US" dirty="0"/>
          </a:p>
        </p:txBody>
      </p:sp>
      <p:sp>
        <p:nvSpPr>
          <p:cNvPr id="11" name="Text Placeholder 2"/>
          <p:cNvSpPr txBox="1">
            <a:spLocks/>
          </p:cNvSpPr>
          <p:nvPr/>
        </p:nvSpPr>
        <p:spPr>
          <a:xfrm>
            <a:off x="1523999" y="1684784"/>
            <a:ext cx="1547665" cy="376064"/>
          </a:xfrm>
          <a:prstGeom prst="rect">
            <a:avLst/>
          </a:prstGeom>
          <a:solidFill>
            <a:schemeClr val="accent1">
              <a:lumMod val="75000"/>
            </a:schemeClr>
          </a:solidFill>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smtClean="0">
                <a:solidFill>
                  <a:schemeClr val="tx1"/>
                </a:solidFill>
              </a:rPr>
              <a:t>Demo Page</a:t>
            </a:r>
            <a:endParaRPr lang="en-US" dirty="0">
              <a:solidFill>
                <a:schemeClr val="tx1"/>
              </a:solidFill>
            </a:endParaRPr>
          </a:p>
        </p:txBody>
      </p:sp>
      <p:sp>
        <p:nvSpPr>
          <p:cNvPr id="6" name="Rectangle 5"/>
          <p:cNvSpPr/>
          <p:nvPr/>
        </p:nvSpPr>
        <p:spPr>
          <a:xfrm>
            <a:off x="6996778" y="1922615"/>
            <a:ext cx="720080" cy="2723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stretch>
            <a:fillRect/>
          </a:stretch>
        </p:blipFill>
        <p:spPr>
          <a:xfrm>
            <a:off x="2135560" y="2723867"/>
            <a:ext cx="6838950" cy="3876675"/>
          </a:xfrm>
          <a:prstGeom prst="rect">
            <a:avLst/>
          </a:prstGeom>
        </p:spPr>
      </p:pic>
    </p:spTree>
    <p:extLst>
      <p:ext uri="{BB962C8B-B14F-4D97-AF65-F5344CB8AC3E}">
        <p14:creationId xmlns:p14="http://schemas.microsoft.com/office/powerpoint/2010/main" val="179761373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655840" y="1917099"/>
            <a:ext cx="3752850" cy="466725"/>
          </a:xfrm>
          <a:prstGeom prst="rect">
            <a:avLst/>
          </a:prstGeom>
        </p:spPr>
      </p:pic>
      <p:sp>
        <p:nvSpPr>
          <p:cNvPr id="2" name="Title 1"/>
          <p:cNvSpPr>
            <a:spLocks noGrp="1"/>
          </p:cNvSpPr>
          <p:nvPr>
            <p:ph type="title"/>
          </p:nvPr>
        </p:nvSpPr>
        <p:spPr/>
        <p:txBody>
          <a:bodyPr>
            <a:normAutofit/>
          </a:bodyPr>
          <a:lstStyle/>
          <a:p>
            <a:r>
              <a:rPr lang="en-US" dirty="0"/>
              <a:t>Integration with </a:t>
            </a:r>
            <a:r>
              <a:rPr lang="en-US" dirty="0" err="1" smtClean="0"/>
              <a:t>Highcharts</a:t>
            </a:r>
            <a:endParaRPr dirty="0"/>
          </a:p>
        </p:txBody>
      </p:sp>
      <p:sp>
        <p:nvSpPr>
          <p:cNvPr id="10" name="Content Placeholder 3"/>
          <p:cNvSpPr txBox="1">
            <a:spLocks/>
          </p:cNvSpPr>
          <p:nvPr/>
        </p:nvSpPr>
        <p:spPr>
          <a:xfrm>
            <a:off x="1524000" y="2060849"/>
            <a:ext cx="10275644" cy="461074"/>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457200" indent="-457200">
              <a:buFont typeface="+mj-lt"/>
              <a:buAutoNum type="arabicPeriod"/>
            </a:pPr>
            <a:r>
              <a:rPr lang="en-US" dirty="0" smtClean="0"/>
              <a:t>Click “</a:t>
            </a:r>
            <a:r>
              <a:rPr lang="en-US" dirty="0" smtClean="0">
                <a:solidFill>
                  <a:srgbClr val="0070C0"/>
                </a:solidFill>
              </a:rPr>
              <a:t>MULTIAXES</a:t>
            </a:r>
            <a:r>
              <a:rPr lang="en-US" dirty="0" smtClean="0"/>
              <a:t>”</a:t>
            </a:r>
            <a:endParaRPr lang="en-US" dirty="0"/>
          </a:p>
        </p:txBody>
      </p:sp>
      <p:sp>
        <p:nvSpPr>
          <p:cNvPr id="11" name="Text Placeholder 2"/>
          <p:cNvSpPr txBox="1">
            <a:spLocks/>
          </p:cNvSpPr>
          <p:nvPr/>
        </p:nvSpPr>
        <p:spPr>
          <a:xfrm>
            <a:off x="1523999" y="1684784"/>
            <a:ext cx="1547665" cy="376064"/>
          </a:xfrm>
          <a:prstGeom prst="rect">
            <a:avLst/>
          </a:prstGeom>
          <a:solidFill>
            <a:schemeClr val="accent1">
              <a:lumMod val="75000"/>
            </a:schemeClr>
          </a:solidFill>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smtClean="0">
                <a:solidFill>
                  <a:schemeClr val="tx1"/>
                </a:solidFill>
              </a:rPr>
              <a:t>Demo Page</a:t>
            </a:r>
            <a:endParaRPr lang="en-US" dirty="0">
              <a:solidFill>
                <a:schemeClr val="tx1"/>
              </a:solidFill>
            </a:endParaRPr>
          </a:p>
        </p:txBody>
      </p:sp>
      <p:sp>
        <p:nvSpPr>
          <p:cNvPr id="6" name="Rectangle 5"/>
          <p:cNvSpPr/>
          <p:nvPr/>
        </p:nvSpPr>
        <p:spPr>
          <a:xfrm>
            <a:off x="6960096" y="2012228"/>
            <a:ext cx="720080" cy="2723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stretch>
            <a:fillRect/>
          </a:stretch>
        </p:blipFill>
        <p:spPr>
          <a:xfrm>
            <a:off x="2207568" y="2708920"/>
            <a:ext cx="6924675" cy="3838575"/>
          </a:xfrm>
          <a:prstGeom prst="rect">
            <a:avLst/>
          </a:prstGeom>
        </p:spPr>
      </p:pic>
    </p:spTree>
    <p:extLst>
      <p:ext uri="{BB962C8B-B14F-4D97-AF65-F5344CB8AC3E}">
        <p14:creationId xmlns:p14="http://schemas.microsoft.com/office/powerpoint/2010/main" val="261235031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871864" y="1896563"/>
            <a:ext cx="3752850" cy="466725"/>
          </a:xfrm>
          <a:prstGeom prst="rect">
            <a:avLst/>
          </a:prstGeom>
        </p:spPr>
      </p:pic>
      <p:sp>
        <p:nvSpPr>
          <p:cNvPr id="2" name="Title 1"/>
          <p:cNvSpPr>
            <a:spLocks noGrp="1"/>
          </p:cNvSpPr>
          <p:nvPr>
            <p:ph type="title"/>
          </p:nvPr>
        </p:nvSpPr>
        <p:spPr/>
        <p:txBody>
          <a:bodyPr>
            <a:normAutofit/>
          </a:bodyPr>
          <a:lstStyle/>
          <a:p>
            <a:r>
              <a:rPr lang="en-US" dirty="0"/>
              <a:t>Integration with </a:t>
            </a:r>
            <a:r>
              <a:rPr lang="en-US" dirty="0" err="1" smtClean="0"/>
              <a:t>Highcharts</a:t>
            </a:r>
            <a:endParaRPr dirty="0"/>
          </a:p>
        </p:txBody>
      </p:sp>
      <p:sp>
        <p:nvSpPr>
          <p:cNvPr id="10" name="Content Placeholder 3"/>
          <p:cNvSpPr txBox="1">
            <a:spLocks/>
          </p:cNvSpPr>
          <p:nvPr/>
        </p:nvSpPr>
        <p:spPr>
          <a:xfrm>
            <a:off x="1524000" y="2060849"/>
            <a:ext cx="10275644" cy="461074"/>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457200" indent="-457200">
              <a:buFont typeface="+mj-lt"/>
              <a:buAutoNum type="arabicPeriod"/>
            </a:pPr>
            <a:r>
              <a:rPr lang="en-US" dirty="0" smtClean="0"/>
              <a:t>Click “</a:t>
            </a:r>
            <a:r>
              <a:rPr lang="en-US" dirty="0" smtClean="0">
                <a:solidFill>
                  <a:srgbClr val="0070C0"/>
                </a:solidFill>
              </a:rPr>
              <a:t>GAUAGE</a:t>
            </a:r>
            <a:r>
              <a:rPr lang="en-US" dirty="0" smtClean="0"/>
              <a:t>”</a:t>
            </a:r>
            <a:endParaRPr lang="en-US" dirty="0"/>
          </a:p>
        </p:txBody>
      </p:sp>
      <p:sp>
        <p:nvSpPr>
          <p:cNvPr id="11" name="Text Placeholder 2"/>
          <p:cNvSpPr txBox="1">
            <a:spLocks/>
          </p:cNvSpPr>
          <p:nvPr/>
        </p:nvSpPr>
        <p:spPr>
          <a:xfrm>
            <a:off x="1523999" y="1684784"/>
            <a:ext cx="1547665" cy="376064"/>
          </a:xfrm>
          <a:prstGeom prst="rect">
            <a:avLst/>
          </a:prstGeom>
          <a:solidFill>
            <a:schemeClr val="accent1">
              <a:lumMod val="75000"/>
            </a:schemeClr>
          </a:solidFill>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smtClean="0">
                <a:solidFill>
                  <a:schemeClr val="tx1"/>
                </a:solidFill>
              </a:rPr>
              <a:t>Demo Page</a:t>
            </a:r>
            <a:endParaRPr lang="en-US" dirty="0">
              <a:solidFill>
                <a:schemeClr val="tx1"/>
              </a:solidFill>
            </a:endParaRPr>
          </a:p>
        </p:txBody>
      </p:sp>
      <p:sp>
        <p:nvSpPr>
          <p:cNvPr id="6" name="Rectangle 5"/>
          <p:cNvSpPr/>
          <p:nvPr/>
        </p:nvSpPr>
        <p:spPr>
          <a:xfrm>
            <a:off x="7860874" y="1991692"/>
            <a:ext cx="720080" cy="2723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4"/>
          <a:stretch>
            <a:fillRect/>
          </a:stretch>
        </p:blipFill>
        <p:spPr>
          <a:xfrm>
            <a:off x="4367808" y="2588024"/>
            <a:ext cx="2844824" cy="4017187"/>
          </a:xfrm>
          <a:prstGeom prst="rect">
            <a:avLst/>
          </a:prstGeom>
        </p:spPr>
      </p:pic>
    </p:spTree>
    <p:extLst>
      <p:ext uri="{BB962C8B-B14F-4D97-AF65-F5344CB8AC3E}">
        <p14:creationId xmlns:p14="http://schemas.microsoft.com/office/powerpoint/2010/main" val="127692586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548680"/>
            <a:ext cx="9793088" cy="1719064"/>
          </a:xfrm>
        </p:spPr>
        <p:txBody>
          <a:bodyPr>
            <a:normAutofit fontScale="90000"/>
          </a:bodyPr>
          <a:lstStyle/>
          <a:p>
            <a:r>
              <a:rPr lang="en-US" dirty="0" smtClean="0"/>
              <a:t>Next Session:</a:t>
            </a:r>
            <a:br>
              <a:rPr lang="en-US" dirty="0" smtClean="0"/>
            </a:br>
            <a:r>
              <a:rPr lang="en-US" dirty="0" err="1"/>
              <a:t>AngularJS</a:t>
            </a:r>
            <a:r>
              <a:rPr lang="en-US" dirty="0"/>
              <a:t> + </a:t>
            </a:r>
            <a:r>
              <a:rPr lang="en-US" dirty="0" err="1"/>
              <a:t>Asp.Net</a:t>
            </a:r>
            <a:r>
              <a:rPr lang="en-US" dirty="0"/>
              <a:t> </a:t>
            </a:r>
            <a:r>
              <a:rPr lang="en-US" dirty="0" err="1" smtClean="0"/>
              <a:t>WebApi</a:t>
            </a:r>
            <a:r>
              <a:rPr lang="en-US" dirty="0" smtClean="0"/>
              <a:t> 2</a:t>
            </a:r>
            <a:endParaRPr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7688" y="2996952"/>
            <a:ext cx="4536504" cy="2842876"/>
          </a:xfrm>
          <a:prstGeom prst="rect">
            <a:avLst/>
          </a:prstGeom>
        </p:spPr>
      </p:pic>
    </p:spTree>
    <p:extLst>
      <p:ext uri="{BB962C8B-B14F-4D97-AF65-F5344CB8AC3E}">
        <p14:creationId xmlns:p14="http://schemas.microsoft.com/office/powerpoint/2010/main" val="1775082150"/>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Website</a:t>
            </a:r>
            <a:endParaRPr lang="en-US" dirty="0"/>
          </a:p>
        </p:txBody>
      </p:sp>
      <p:sp>
        <p:nvSpPr>
          <p:cNvPr id="6" name="Content Placeholder 2"/>
          <p:cNvSpPr>
            <a:spLocks noGrp="1"/>
          </p:cNvSpPr>
          <p:nvPr>
            <p:ph sz="half" idx="1"/>
          </p:nvPr>
        </p:nvSpPr>
        <p:spPr>
          <a:xfrm>
            <a:off x="2423592" y="1676908"/>
            <a:ext cx="4176464" cy="451247"/>
          </a:xfrm>
        </p:spPr>
        <p:txBody>
          <a:bodyPr>
            <a:noAutofit/>
          </a:bodyPr>
          <a:lstStyle/>
          <a:p>
            <a:pPr marL="0" indent="0">
              <a:lnSpc>
                <a:spcPct val="100000"/>
              </a:lnSpc>
              <a:buNone/>
            </a:pPr>
            <a:r>
              <a:rPr lang="en-US" sz="2800" dirty="0"/>
              <a:t>Http://getbootstrap.com</a:t>
            </a:r>
            <a:endParaRPr sz="2800" dirty="0"/>
          </a:p>
        </p:txBody>
      </p:sp>
      <p:pic>
        <p:nvPicPr>
          <p:cNvPr id="3" name="Picture 2"/>
          <p:cNvPicPr>
            <a:picLocks noChangeAspect="1"/>
          </p:cNvPicPr>
          <p:nvPr/>
        </p:nvPicPr>
        <p:blipFill>
          <a:blip r:embed="rId3"/>
          <a:stretch>
            <a:fillRect/>
          </a:stretch>
        </p:blipFill>
        <p:spPr>
          <a:xfrm>
            <a:off x="2398618" y="2170405"/>
            <a:ext cx="5764312" cy="4489864"/>
          </a:xfrm>
          <a:prstGeom prst="rect">
            <a:avLst/>
          </a:prstGeom>
        </p:spPr>
      </p:pic>
    </p:spTree>
    <p:extLst>
      <p:ext uri="{BB962C8B-B14F-4D97-AF65-F5344CB8AC3E}">
        <p14:creationId xmlns:p14="http://schemas.microsoft.com/office/powerpoint/2010/main" val="2116190161"/>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History</a:t>
            </a:r>
            <a:endParaRPr dirty="0"/>
          </a:p>
        </p:txBody>
      </p:sp>
      <p:sp>
        <p:nvSpPr>
          <p:cNvPr id="3" name="Content Placeholder 2"/>
          <p:cNvSpPr>
            <a:spLocks noGrp="1"/>
          </p:cNvSpPr>
          <p:nvPr>
            <p:ph sz="half" idx="1"/>
          </p:nvPr>
        </p:nvSpPr>
        <p:spPr>
          <a:xfrm>
            <a:off x="1524000" y="1825625"/>
            <a:ext cx="9324528" cy="4270375"/>
          </a:xfrm>
        </p:spPr>
        <p:txBody>
          <a:bodyPr>
            <a:normAutofit/>
          </a:bodyPr>
          <a:lstStyle/>
          <a:p>
            <a:pPr marL="0" indent="0">
              <a:buNone/>
            </a:pPr>
            <a:r>
              <a:rPr lang="en-US" dirty="0" smtClean="0"/>
              <a:t>Bootstrap </a:t>
            </a:r>
            <a:r>
              <a:rPr lang="en-US" dirty="0"/>
              <a:t>was developed by Mark Otto and Jacob Thornton at </a:t>
            </a:r>
            <a:r>
              <a:rPr lang="en-US" dirty="0">
                <a:solidFill>
                  <a:srgbClr val="FF0000"/>
                </a:solidFill>
              </a:rPr>
              <a:t>Twitter</a:t>
            </a:r>
            <a:r>
              <a:rPr lang="en-US" dirty="0"/>
              <a:t> as a framework to encourage consistency across internal tools.</a:t>
            </a:r>
            <a:endParaRPr dirty="0"/>
          </a:p>
        </p:txBody>
      </p:sp>
      <p:pic>
        <p:nvPicPr>
          <p:cNvPr id="1030" name="Picture 6" descr="http://media.tumblr.com/tumblr_m5p5re3joc1r8lc3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7092" y="2770187"/>
            <a:ext cx="47625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m5designstudio.com/wp-content/uploads/2013/04/bootstrap_responsive_layou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8303" y="4361388"/>
            <a:ext cx="4140225" cy="1734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261392"/>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Bootstrap?</a:t>
            </a:r>
            <a:endParaRPr dirty="0"/>
          </a:p>
        </p:txBody>
      </p:sp>
      <p:sp>
        <p:nvSpPr>
          <p:cNvPr id="3" name="Content Placeholder 2"/>
          <p:cNvSpPr>
            <a:spLocks noGrp="1"/>
          </p:cNvSpPr>
          <p:nvPr>
            <p:ph sz="half" idx="1"/>
          </p:nvPr>
        </p:nvSpPr>
        <p:spPr>
          <a:xfrm>
            <a:off x="1524000" y="1825625"/>
            <a:ext cx="9324528" cy="4270375"/>
          </a:xfrm>
        </p:spPr>
        <p:txBody>
          <a:bodyPr>
            <a:normAutofit/>
          </a:bodyPr>
          <a:lstStyle/>
          <a:p>
            <a:r>
              <a:rPr lang="en-US" dirty="0">
                <a:solidFill>
                  <a:srgbClr val="0070C0"/>
                </a:solidFill>
              </a:rPr>
              <a:t>Mobile-first approach</a:t>
            </a:r>
            <a:r>
              <a:rPr lang="en-US" dirty="0"/>
              <a:t>: Since Bootstrap 3, the framework consists of mobile-first styles throughout the entire library</a:t>
            </a:r>
          </a:p>
          <a:p>
            <a:r>
              <a:rPr lang="en-US" dirty="0">
                <a:solidFill>
                  <a:srgbClr val="0070C0"/>
                </a:solidFill>
              </a:rPr>
              <a:t>Browser support</a:t>
            </a:r>
            <a:r>
              <a:rPr lang="en-US" dirty="0"/>
              <a:t>: Bootstrap is supported by all popular browsers</a:t>
            </a:r>
          </a:p>
          <a:p>
            <a:r>
              <a:rPr lang="en-US" sz="2800" dirty="0">
                <a:solidFill>
                  <a:srgbClr val="FF0000"/>
                </a:solidFill>
              </a:rPr>
              <a:t>Responsive web design</a:t>
            </a:r>
            <a:r>
              <a:rPr lang="en-US" dirty="0"/>
              <a:t>: Bootstrap's responsive CSS </a:t>
            </a:r>
            <a:r>
              <a:rPr lang="en-US" dirty="0" smtClean="0"/>
              <a:t>automatically adjusts the page layout to fit different devices including </a:t>
            </a:r>
            <a:r>
              <a:rPr lang="en-US" dirty="0"/>
              <a:t>Desktops, Tablets, and Mobile phones</a:t>
            </a:r>
          </a:p>
          <a:p>
            <a:r>
              <a:rPr lang="en-US" dirty="0">
                <a:solidFill>
                  <a:srgbClr val="0070C0"/>
                </a:solidFill>
              </a:rPr>
              <a:t>Easy to get started</a:t>
            </a:r>
            <a:r>
              <a:rPr lang="en-US" dirty="0"/>
              <a:t>: With just the knowledge of HTML and CSS anyone can get started with Bootstrap</a:t>
            </a:r>
            <a:endParaRPr dirty="0"/>
          </a:p>
        </p:txBody>
      </p:sp>
      <p:pic>
        <p:nvPicPr>
          <p:cNvPr id="5" name="Picture 4"/>
          <p:cNvPicPr>
            <a:picLocks noChangeAspect="1"/>
          </p:cNvPicPr>
          <p:nvPr/>
        </p:nvPicPr>
        <p:blipFill>
          <a:blip r:embed="rId3"/>
          <a:stretch>
            <a:fillRect/>
          </a:stretch>
        </p:blipFill>
        <p:spPr>
          <a:xfrm>
            <a:off x="1703512" y="5698281"/>
            <a:ext cx="3778326" cy="795437"/>
          </a:xfrm>
          <a:prstGeom prst="rect">
            <a:avLst/>
          </a:prstGeom>
        </p:spPr>
      </p:pic>
      <p:pic>
        <p:nvPicPr>
          <p:cNvPr id="2052" name="Picture 4" descr="responsive-templat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5607" y="5402830"/>
            <a:ext cx="4690817" cy="1090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296869"/>
      </p:ext>
    </p:extLst>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Single Page Application Skelton</a:t>
            </a:r>
            <a:endParaRPr lang="en-US" dirty="0"/>
          </a:p>
        </p:txBody>
      </p:sp>
      <p:pic>
        <p:nvPicPr>
          <p:cNvPr id="3" name="Picture 2"/>
          <p:cNvPicPr>
            <a:picLocks noChangeAspect="1"/>
          </p:cNvPicPr>
          <p:nvPr/>
        </p:nvPicPr>
        <p:blipFill rotWithShape="1">
          <a:blip r:embed="rId3"/>
          <a:srcRect t="14145"/>
          <a:stretch/>
        </p:blipFill>
        <p:spPr>
          <a:xfrm>
            <a:off x="6937656" y="4149080"/>
            <a:ext cx="3744416" cy="2339490"/>
          </a:xfrm>
          <a:prstGeom prst="rect">
            <a:avLst/>
          </a:prstGeom>
        </p:spPr>
      </p:pic>
      <p:sp>
        <p:nvSpPr>
          <p:cNvPr id="4" name="Content Placeholder 13"/>
          <p:cNvSpPr>
            <a:spLocks noGrp="1"/>
          </p:cNvSpPr>
          <p:nvPr>
            <p:ph idx="1"/>
          </p:nvPr>
        </p:nvSpPr>
        <p:spPr>
          <a:xfrm>
            <a:off x="1487488" y="2052834"/>
            <a:ext cx="7560840" cy="448072"/>
          </a:xfrm>
        </p:spPr>
        <p:txBody>
          <a:bodyPr>
            <a:noAutofit/>
          </a:bodyPr>
          <a:lstStyle/>
          <a:p>
            <a:r>
              <a:rPr lang="en-US" sz="2800" dirty="0" smtClean="0"/>
              <a:t>This SPA </a:t>
            </a:r>
            <a:r>
              <a:rPr lang="en-US" sz="2800" dirty="0" err="1" smtClean="0"/>
              <a:t>skelton</a:t>
            </a:r>
            <a:r>
              <a:rPr lang="en-US" sz="2800" dirty="0" smtClean="0"/>
              <a:t> is base on </a:t>
            </a:r>
            <a:r>
              <a:rPr lang="en-US" sz="2800" dirty="0">
                <a:solidFill>
                  <a:srgbClr val="0070C0"/>
                </a:solidFill>
              </a:rPr>
              <a:t>Chris </a:t>
            </a:r>
            <a:r>
              <a:rPr lang="en-US" sz="2800" dirty="0" err="1">
                <a:solidFill>
                  <a:srgbClr val="0070C0"/>
                </a:solidFill>
              </a:rPr>
              <a:t>Sevilleja</a:t>
            </a:r>
            <a:r>
              <a:rPr lang="en-US" sz="2800" dirty="0" err="1" smtClean="0"/>
              <a:t>’s</a:t>
            </a:r>
            <a:r>
              <a:rPr lang="en-US" sz="2800" dirty="0" smtClean="0"/>
              <a:t> terrific “</a:t>
            </a:r>
            <a:r>
              <a:rPr lang="en-US" sz="2800" dirty="0" err="1">
                <a:solidFill>
                  <a:schemeClr val="accent6">
                    <a:lumMod val="75000"/>
                  </a:schemeClr>
                </a:solidFill>
              </a:rPr>
              <a:t>AngularJS</a:t>
            </a:r>
            <a:r>
              <a:rPr lang="en-US" sz="2800" dirty="0">
                <a:solidFill>
                  <a:schemeClr val="accent6">
                    <a:lumMod val="75000"/>
                  </a:schemeClr>
                </a:solidFill>
              </a:rPr>
              <a:t> Routing Using UI-Router</a:t>
            </a:r>
            <a:r>
              <a:rPr lang="en-US" sz="2800" dirty="0" smtClean="0"/>
              <a:t>”</a:t>
            </a:r>
          </a:p>
          <a:p>
            <a:r>
              <a:rPr lang="en-US" sz="2800" dirty="0" smtClean="0"/>
              <a:t>http</a:t>
            </a:r>
            <a:r>
              <a:rPr lang="en-US" sz="2800" dirty="0"/>
              <a:t>://scotch.io/tutorials/javascript/angular-routing-using-ui-router</a:t>
            </a:r>
            <a:endParaRPr sz="2800" dirty="0"/>
          </a:p>
        </p:txBody>
      </p:sp>
    </p:spTree>
    <p:extLst>
      <p:ext uri="{BB962C8B-B14F-4D97-AF65-F5344CB8AC3E}">
        <p14:creationId xmlns:p14="http://schemas.microsoft.com/office/powerpoint/2010/main" val="768276210"/>
      </p:ext>
    </p:extLst>
  </p:cSld>
  <p:clrMapOvr>
    <a:masterClrMapping/>
  </p:clrMapOvr>
  <p:transition spd="slow">
    <p:pull/>
  </p:transition>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0</TotalTime>
  <Words>2152</Words>
  <Application>Microsoft Office PowerPoint</Application>
  <PresentationFormat>Widescreen</PresentationFormat>
  <Paragraphs>324</Paragraphs>
  <Slides>54</Slides>
  <Notes>49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微軟正黑體</vt:lpstr>
      <vt:lpstr>ＭＳ ゴシック</vt:lpstr>
      <vt:lpstr>Arial</vt:lpstr>
      <vt:lpstr>Candara</vt:lpstr>
      <vt:lpstr>Consolas</vt:lpstr>
      <vt:lpstr>Tech Computer 16x9</vt:lpstr>
      <vt:lpstr>AngularJS + HighChart： 完美網頁圖表整合篇</vt:lpstr>
      <vt:lpstr>Document, Source code &amp; Training Video</vt:lpstr>
      <vt:lpstr>Previous Training Session Document, Source code &amp; Training Video</vt:lpstr>
      <vt:lpstr>Agenda</vt:lpstr>
      <vt:lpstr>Bootstrap &amp; Responsive Design</vt:lpstr>
      <vt:lpstr>Bootstrap Website</vt:lpstr>
      <vt:lpstr>Bootstrap History</vt:lpstr>
      <vt:lpstr>Why Use Bootstrap?</vt:lpstr>
      <vt:lpstr>Build Single Page Application Skelton</vt:lpstr>
      <vt:lpstr>Setup SPA Skelton</vt:lpstr>
      <vt:lpstr>Setup SPA Skelton</vt:lpstr>
      <vt:lpstr>SPA Skelton (index.html)</vt:lpstr>
      <vt:lpstr>SPA Skelton (Partials/home.html &amp; Partials/home-list.html)</vt:lpstr>
      <vt:lpstr>SPA Skelton **page routing** (app.js)</vt:lpstr>
      <vt:lpstr>SPA Skelton Demo (index.html) - Nested Child View</vt:lpstr>
      <vt:lpstr>SPA Skelton - Multiple Named Views (modify app.js)</vt:lpstr>
      <vt:lpstr>SPA Skelton – Multiple Views (Partials/about.html)</vt:lpstr>
      <vt:lpstr>SPA Skelton – Multiple Views (Partials/table-data.html)</vt:lpstr>
      <vt:lpstr>SPA Skelton – Multiple Views (controller.js)</vt:lpstr>
      <vt:lpstr>SPA Skelton Demo#2 (index.html) - Nested Child Named View</vt:lpstr>
      <vt:lpstr>AngularJS &amp; Highcharts</vt:lpstr>
      <vt:lpstr>HIGHCHARTS Website</vt:lpstr>
      <vt:lpstr>AngularJS directive for Highcharts</vt:lpstr>
      <vt:lpstr>Setup Demo SPA Skelton</vt:lpstr>
      <vt:lpstr>Setup Demo SPA Skelton</vt:lpstr>
      <vt:lpstr>Setup Demo SPA Skelton</vt:lpstr>
      <vt:lpstr>Highcharts &amp; AngularJS Directive Basic</vt:lpstr>
      <vt:lpstr>Understanding Highcharts</vt:lpstr>
      <vt:lpstr>OUR FIRST CHART</vt:lpstr>
      <vt:lpstr>OUR FIRST CHART – Navigation (index.html)</vt:lpstr>
      <vt:lpstr>OUR FIRST CHART – Main Content (01_basicchart-a-main.html)</vt:lpstr>
      <vt:lpstr>OUR FIRST CHART – Nested View (01_basicchart-c-chart.html)</vt:lpstr>
      <vt:lpstr>OUR FIRST CHART – **Routing** (app.js)</vt:lpstr>
      <vt:lpstr>OUR FIRST CHART – Controller (controllers.js)</vt:lpstr>
      <vt:lpstr>OUR FIRST CHART – Controller (controllers.js)</vt:lpstr>
      <vt:lpstr>OUR FIRST CHART</vt:lpstr>
      <vt:lpstr>Highchart  &amp; AngularJS Interaction</vt:lpstr>
      <vt:lpstr>Interaction with Highcharts</vt:lpstr>
      <vt:lpstr>Interaction with Highcharts (controllers.js)</vt:lpstr>
      <vt:lpstr>Interaction with Highcharts</vt:lpstr>
      <vt:lpstr>Highchart &amp; AngularJS Integration</vt:lpstr>
      <vt:lpstr>Integration with Highcharts</vt:lpstr>
      <vt:lpstr>Integration with Highcharts</vt:lpstr>
      <vt:lpstr>Integration with Highcharts</vt:lpstr>
      <vt:lpstr>Integration with Highcharts</vt:lpstr>
      <vt:lpstr>Integration with Highcharts (factories.js)</vt:lpstr>
      <vt:lpstr>Integration with Highcharts (factories.js)</vt:lpstr>
      <vt:lpstr>Integration with Highcharts</vt:lpstr>
      <vt:lpstr>Integration with Highcharts</vt:lpstr>
      <vt:lpstr>Integration with Highcharts</vt:lpstr>
      <vt:lpstr>Integration with Highcharts</vt:lpstr>
      <vt:lpstr>Integration with Highcharts</vt:lpstr>
      <vt:lpstr>Integration with Highcharts</vt:lpstr>
      <vt:lpstr>Next Session: AngularJS + Asp.Net WebApi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2014-11-24T03:46:35Z</dcterms:created>
  <dcterms:modified xsi:type="dcterms:W3CDTF">2014-12-04T04:48:46Z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TC029010269991</vt:lpwstr>
  </property>
</Properties>
</file>