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60"/>
  </p:notesMasterIdLst>
  <p:handoutMasterIdLst>
    <p:handoutMasterId r:id="rId61"/>
  </p:handoutMasterIdLst>
  <p:sldIdLst>
    <p:sldId id="256" r:id="rId3"/>
    <p:sldId id="280" r:id="rId4"/>
    <p:sldId id="332" r:id="rId5"/>
    <p:sldId id="327" r:id="rId6"/>
    <p:sldId id="281" r:id="rId7"/>
    <p:sldId id="267" r:id="rId8"/>
    <p:sldId id="436" r:id="rId9"/>
    <p:sldId id="437" r:id="rId10"/>
    <p:sldId id="438" r:id="rId11"/>
    <p:sldId id="439" r:id="rId12"/>
    <p:sldId id="375" r:id="rId13"/>
    <p:sldId id="374" r:id="rId14"/>
    <p:sldId id="376" r:id="rId15"/>
    <p:sldId id="381" r:id="rId16"/>
    <p:sldId id="440" r:id="rId17"/>
    <p:sldId id="378" r:id="rId18"/>
    <p:sldId id="380" r:id="rId19"/>
    <p:sldId id="464" r:id="rId20"/>
    <p:sldId id="465" r:id="rId21"/>
    <p:sldId id="442" r:id="rId22"/>
    <p:sldId id="443" r:id="rId23"/>
    <p:sldId id="444" r:id="rId24"/>
    <p:sldId id="445" r:id="rId25"/>
    <p:sldId id="446" r:id="rId26"/>
    <p:sldId id="447" r:id="rId27"/>
    <p:sldId id="448" r:id="rId28"/>
    <p:sldId id="458" r:id="rId29"/>
    <p:sldId id="293" r:id="rId30"/>
    <p:sldId id="449" r:id="rId31"/>
    <p:sldId id="382" r:id="rId32"/>
    <p:sldId id="451" r:id="rId33"/>
    <p:sldId id="450" r:id="rId34"/>
    <p:sldId id="452" r:id="rId35"/>
    <p:sldId id="467" r:id="rId36"/>
    <p:sldId id="466" r:id="rId37"/>
    <p:sldId id="454" r:id="rId38"/>
    <p:sldId id="455" r:id="rId39"/>
    <p:sldId id="468" r:id="rId40"/>
    <p:sldId id="469" r:id="rId41"/>
    <p:sldId id="456" r:id="rId42"/>
    <p:sldId id="457" r:id="rId43"/>
    <p:sldId id="459" r:id="rId44"/>
    <p:sldId id="470" r:id="rId45"/>
    <p:sldId id="461" r:id="rId46"/>
    <p:sldId id="460" r:id="rId47"/>
    <p:sldId id="471" r:id="rId48"/>
    <p:sldId id="427" r:id="rId49"/>
    <p:sldId id="428" r:id="rId50"/>
    <p:sldId id="432" r:id="rId51"/>
    <p:sldId id="473" r:id="rId52"/>
    <p:sldId id="472" r:id="rId53"/>
    <p:sldId id="462" r:id="rId54"/>
    <p:sldId id="474" r:id="rId55"/>
    <p:sldId id="475" r:id="rId56"/>
    <p:sldId id="463" r:id="rId57"/>
    <p:sldId id="435" r:id="rId58"/>
    <p:sldId id="37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63734" autoAdjust="0"/>
  </p:normalViewPr>
  <p:slideViewPr>
    <p:cSldViewPr>
      <p:cViewPr varScale="1">
        <p:scale>
          <a:sx n="77" d="100"/>
          <a:sy n="77" d="100"/>
        </p:scale>
        <p:origin x="1638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12/18/2014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12/18/2014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開發技巧實戰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入門篇 </a:t>
            </a: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HighChart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：完美網頁圖表整合篇</a:t>
            </a: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 +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SignalR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：前後端整合篇</a:t>
            </a: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2+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Entity Framework 6 (ORM)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：前後端整合篇</a:t>
            </a: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2+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+Entity Framework 6 (ORM)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：前後端整合篇</a:t>
            </a:r>
            <a:endParaRPr lang="en-US" altLang="ja-JP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AngularJS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Asp.Net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WebApi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2+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SignalR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+Entity Framework 6 (ORM)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Redis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Nosql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+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Elasticsearch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全文檢索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ja-JP" alt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：前後端整合篇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29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134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8287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624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73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50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60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32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290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270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34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046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792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31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018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092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49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58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538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771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7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21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本章節的內容會延續前一個</a:t>
            </a:r>
            <a:r>
              <a:rPr lang="en-US" altLang="zh-TW" dirty="0" smtClean="0"/>
              <a:t>Session</a:t>
            </a:r>
            <a:r>
              <a:rPr lang="zh-TW" altLang="en-US" dirty="0" smtClean="0"/>
              <a:t>的知識與內容</a:t>
            </a:r>
            <a:r>
              <a:rPr lang="en-US" altLang="zh-TW" dirty="0" smtClean="0"/>
              <a:t>, </a:t>
            </a:r>
            <a:r>
              <a:rPr lang="zh-TW" altLang="en-US" dirty="0" smtClean="0"/>
              <a:t>如果對前一章節不熟悉的話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可以在</a:t>
            </a:r>
            <a:r>
              <a:rPr lang="en-US" altLang="zh-TW" dirty="0" err="1" smtClean="0"/>
              <a:t>Yoube</a:t>
            </a:r>
            <a:r>
              <a:rPr lang="zh-TW" altLang="en-US" dirty="0" smtClean="0"/>
              <a:t>或</a:t>
            </a:r>
            <a:r>
              <a:rPr lang="en-US" altLang="zh-TW" dirty="0" err="1" smtClean="0"/>
              <a:t>Slideshare</a:t>
            </a:r>
            <a:r>
              <a:rPr lang="zh-TW" altLang="en-US" dirty="0" smtClean="0"/>
              <a:t>找到文件與教學錄影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51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926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065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4805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5578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812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9367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491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566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559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8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1870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756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763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19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665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0867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25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917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808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28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724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6457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879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1950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7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12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45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52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3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12/18/2014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/>
              <a:pPr/>
              <a:t>12/18/2014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.abel.nu/2012/03/ef-migrations-command-reference/#Update-Databas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5" Type="http://schemas.openxmlformats.org/officeDocument/2006/relationships/image" Target="../media/image54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4.png"/><Relationship Id="rId5" Type="http://schemas.openxmlformats.org/officeDocument/2006/relationships/image" Target="../media/image60.png"/><Relationship Id="rId4" Type="http://schemas.openxmlformats.org/officeDocument/2006/relationships/image" Target="../media/image72.png"/><Relationship Id="rId9" Type="http://schemas.openxmlformats.org/officeDocument/2006/relationships/image" Target="../media/image7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8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4.png"/><Relationship Id="rId4" Type="http://schemas.openxmlformats.org/officeDocument/2006/relationships/image" Target="../media/image11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AngularJS</a:t>
            </a:r>
            <a:r>
              <a:rPr lang="en-US" dirty="0"/>
              <a:t> + </a:t>
            </a:r>
            <a:r>
              <a:rPr lang="en-US" dirty="0" err="1" smtClean="0"/>
              <a:t>Asp.Net</a:t>
            </a:r>
            <a:r>
              <a:rPr lang="en-US" dirty="0" smtClean="0"/>
              <a:t> Web </a:t>
            </a:r>
            <a:r>
              <a:rPr lang="en-US" dirty="0" err="1" smtClean="0"/>
              <a:t>Api</a:t>
            </a:r>
            <a:r>
              <a:rPr lang="en-US" dirty="0" smtClean="0"/>
              <a:t> + </a:t>
            </a:r>
            <a:r>
              <a:rPr lang="en-US" dirty="0" err="1" smtClean="0"/>
              <a:t>Signalr</a:t>
            </a:r>
            <a:r>
              <a:rPr lang="en-US" dirty="0" smtClean="0"/>
              <a:t> + EF6：</a:t>
            </a:r>
            <a:r>
              <a:rPr lang="zh-TW" altLang="en-US" dirty="0" smtClean="0"/>
              <a:t>前後端整合</a:t>
            </a:r>
            <a:r>
              <a:rPr lang="zh-TW" altLang="en-US" dirty="0"/>
              <a:t>篇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開發技巧</a:t>
            </a:r>
            <a:r>
              <a:rPr lang="zh-TW" altLang="en-US" dirty="0" smtClean="0"/>
              <a:t>實戰系列</a:t>
            </a:r>
            <a:r>
              <a:rPr lang="en-US" altLang="zh-TW" dirty="0" smtClean="0"/>
              <a:t>(4/6)</a:t>
            </a:r>
            <a:r>
              <a:rPr lang="zh-TW" altLang="en-US" dirty="0" smtClean="0"/>
              <a:t> </a:t>
            </a:r>
            <a:r>
              <a:rPr lang="en-US" altLang="zh-TW" dirty="0"/>
              <a:t>- </a:t>
            </a:r>
            <a:r>
              <a:rPr lang="en-US" altLang="zh-TW" dirty="0" smtClean="0"/>
              <a:t>Web </a:t>
            </a:r>
            <a:r>
              <a:rPr lang="zh-TW" altLang="en-US" dirty="0" smtClean="0"/>
              <a:t>前後端整合</a:t>
            </a:r>
            <a:endParaRPr lang="en-US" altLang="zh-TW" dirty="0" smtClean="0"/>
          </a:p>
          <a:p>
            <a:r>
              <a:rPr lang="zh-TW" altLang="en-US" dirty="0" smtClean="0"/>
              <a:t>講師</a:t>
            </a:r>
            <a:r>
              <a:rPr lang="en-US" altLang="zh-TW" dirty="0" smtClean="0"/>
              <a:t>: </a:t>
            </a:r>
            <a:r>
              <a:rPr lang="zh-TW" altLang="en-US" dirty="0" smtClean="0"/>
              <a:t>郭二文 </a:t>
            </a:r>
            <a:r>
              <a:rPr lang="en-US" altLang="zh-TW" dirty="0" smtClean="0"/>
              <a:t>(erhwenkuo@gmail.com)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684568" cy="2743200"/>
          </a:xfrm>
        </p:spPr>
        <p:txBody>
          <a:bodyPr/>
          <a:lstStyle/>
          <a:p>
            <a:r>
              <a:rPr lang="en-US" dirty="0" smtClean="0"/>
              <a:t>Entity Framework</a:t>
            </a:r>
            <a:r>
              <a:rPr lang="en-US" sz="4400" dirty="0" smtClean="0">
                <a:solidFill>
                  <a:srgbClr val="FF0000"/>
                </a:solidFill>
              </a:rPr>
              <a:t>6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454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EF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324528" cy="4270375"/>
          </a:xfrm>
        </p:spPr>
        <p:txBody>
          <a:bodyPr>
            <a:normAutofit/>
          </a:bodyPr>
          <a:lstStyle/>
          <a:p>
            <a:r>
              <a:rPr lang="en-US" sz="2400" dirty="0"/>
              <a:t>Entity Framework (EF) is a standard ORM framework, part of .NET</a:t>
            </a:r>
          </a:p>
          <a:p>
            <a:pPr lvl="1"/>
            <a:r>
              <a:rPr lang="en-US" sz="2200" dirty="0"/>
              <a:t>Provides a run-time infrastructure for managing SQL-based database data as .NET objects</a:t>
            </a:r>
          </a:p>
          <a:p>
            <a:r>
              <a:rPr lang="en-US" sz="2400" dirty="0"/>
              <a:t>The relational database schema is mapped to an object model (classes and associations)</a:t>
            </a:r>
          </a:p>
          <a:p>
            <a:pPr lvl="1"/>
            <a:r>
              <a:rPr lang="en-US" sz="2200" dirty="0"/>
              <a:t>Visual Studio has built-in tools for generating Entity Framework SQL data mappings</a:t>
            </a:r>
          </a:p>
          <a:p>
            <a:pPr lvl="2"/>
            <a:r>
              <a:rPr lang="en-US" sz="2000" dirty="0"/>
              <a:t>Data mappings consist of C# classes and XML</a:t>
            </a:r>
          </a:p>
          <a:p>
            <a:r>
              <a:rPr lang="en-US" sz="2400" dirty="0"/>
              <a:t>A standard data manipulation API is provided</a:t>
            </a:r>
          </a:p>
        </p:txBody>
      </p:sp>
    </p:spTree>
    <p:extLst>
      <p:ext uri="{BB962C8B-B14F-4D97-AF65-F5344CB8AC3E}">
        <p14:creationId xmlns:p14="http://schemas.microsoft.com/office/powerpoint/2010/main" val="337468961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Ways EF Access Database</a:t>
            </a:r>
            <a:endParaRPr dirty="0"/>
          </a:p>
        </p:txBody>
      </p:sp>
      <p:pic>
        <p:nvPicPr>
          <p:cNvPr id="1030" name="Picture 6" descr="http://img4.catalog.video.msn.com/Image.aspx?uuid=7c257200-8d3c-4418-9dac-01c5bd7ee764&amp;w=608&amp;h=342&amp;so=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772816"/>
            <a:ext cx="8576953" cy="482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0501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&amp; Testing of </a:t>
            </a:r>
            <a:r>
              <a:rPr lang="en-US" dirty="0" err="1" smtClean="0"/>
              <a:t>ASP.Net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Entity Framework</a:t>
            </a:r>
            <a:r>
              <a:rPr lang="en-US" sz="4400" dirty="0" smtClean="0">
                <a:solidFill>
                  <a:srgbClr val="FF0000"/>
                </a:solidFill>
              </a:rPr>
              <a:t>6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96203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 WEP API with Entity Framework 6</a:t>
            </a:r>
            <a:endParaRPr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524000" y="1938536"/>
            <a:ext cx="9252520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This tutorial uses ASP.NET </a:t>
            </a:r>
            <a:r>
              <a:rPr lang="en-US" sz="2400" dirty="0">
                <a:solidFill>
                  <a:srgbClr val="0070C0"/>
                </a:solidFill>
              </a:rPr>
              <a:t>Web API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2</a:t>
            </a:r>
            <a:r>
              <a:rPr lang="en-US" sz="2400" dirty="0"/>
              <a:t> with </a:t>
            </a:r>
            <a:r>
              <a:rPr lang="en-US" sz="2400" dirty="0">
                <a:solidFill>
                  <a:srgbClr val="0070C0"/>
                </a:solidFill>
              </a:rPr>
              <a:t>Entity Framework </a:t>
            </a:r>
            <a:r>
              <a:rPr lang="en-US" sz="2400" b="1" dirty="0">
                <a:solidFill>
                  <a:srgbClr val="FF0000"/>
                </a:solidFill>
              </a:rPr>
              <a:t>6</a:t>
            </a:r>
            <a:r>
              <a:rPr lang="en-US" sz="2400" dirty="0"/>
              <a:t> to create a web application that manipulates a back-end database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“</a:t>
            </a:r>
            <a:r>
              <a:rPr lang="en-US" sz="2400" b="1" dirty="0" smtClean="0">
                <a:solidFill>
                  <a:srgbClr val="FF0000"/>
                </a:solidFill>
              </a:rPr>
              <a:t>Code First</a:t>
            </a:r>
            <a:r>
              <a:rPr lang="en-US" sz="2400" dirty="0" smtClean="0"/>
              <a:t>” approach will be demonstrated</a:t>
            </a:r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2050" name="Picture 2" descr="http://i3.asp.net/media/4868628/ef22.PNG?cdn_id=2014-12-15-0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5680" y="3408661"/>
            <a:ext cx="5745203" cy="3208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43639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Setup</a:t>
            </a:r>
            <a:endParaRPr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524000" y="1938536"/>
            <a:ext cx="5436096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NuGet</a:t>
            </a:r>
            <a:r>
              <a:rPr lang="en-US" dirty="0" smtClean="0"/>
              <a:t> to search “</a:t>
            </a:r>
            <a:r>
              <a:rPr lang="en-US" b="1" dirty="0" err="1" smtClean="0">
                <a:solidFill>
                  <a:srgbClr val="FF0000"/>
                </a:solidFill>
              </a:rPr>
              <a:t>EntityFramework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“Install”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878" y="3281117"/>
            <a:ext cx="6462972" cy="33162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4312" y="3212976"/>
            <a:ext cx="2914650" cy="27146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7959334" y="4267944"/>
            <a:ext cx="720080" cy="1177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049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8463" y="2448287"/>
            <a:ext cx="3509602" cy="23926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8825" y="4019009"/>
            <a:ext cx="4700227" cy="26438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432" y="2387233"/>
            <a:ext cx="2133600" cy="20859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Setup</a:t>
            </a:r>
            <a:endParaRPr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0" y="1938536"/>
            <a:ext cx="9953810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a SQL Server Database “</a:t>
            </a:r>
            <a:r>
              <a:rPr lang="en-US" dirty="0" err="1" smtClean="0">
                <a:solidFill>
                  <a:srgbClr val="FF0000"/>
                </a:solidFill>
              </a:rPr>
              <a:t>PracticalCoding.mdf</a:t>
            </a:r>
            <a:r>
              <a:rPr lang="en-US" dirty="0" smtClean="0"/>
              <a:t>” under “</a:t>
            </a:r>
            <a:r>
              <a:rPr lang="en-US" dirty="0" err="1" smtClean="0">
                <a:solidFill>
                  <a:srgbClr val="0070C0"/>
                </a:solidFill>
              </a:rPr>
              <a:t>App_Data</a:t>
            </a:r>
            <a:r>
              <a:rPr lang="en-US" dirty="0" smtClean="0"/>
              <a:t>” folder</a:t>
            </a:r>
            <a:endParaRPr lang="en-US" dirty="0"/>
          </a:p>
        </p:txBody>
      </p:sp>
      <p:pic>
        <p:nvPicPr>
          <p:cNvPr id="8" name="Picture 2" descr="Picture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19" y="3707494"/>
            <a:ext cx="461032" cy="461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Pictur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5218" y="5919409"/>
            <a:ext cx="436758" cy="43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6683" y="3934104"/>
            <a:ext cx="2548771" cy="239261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09031" y="3827973"/>
            <a:ext cx="1224136" cy="220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637642" y="3934028"/>
            <a:ext cx="1224136" cy="220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936326" y="2716246"/>
            <a:ext cx="1224136" cy="220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956092" y="6246130"/>
            <a:ext cx="1224136" cy="22007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651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64" y="1861000"/>
            <a:ext cx="2302749" cy="28184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192" y="1861000"/>
            <a:ext cx="4115533" cy="49427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Models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1127448" y="4005064"/>
            <a:ext cx="1584176" cy="67440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93826" y="5229200"/>
            <a:ext cx="2586750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081" y="1861000"/>
            <a:ext cx="3926440" cy="3008160"/>
          </a:xfrm>
          <a:prstGeom prst="rect">
            <a:avLst/>
          </a:prstGeom>
        </p:spPr>
      </p:pic>
      <p:cxnSp>
        <p:nvCxnSpPr>
          <p:cNvPr id="13" name="Elbow Connector 12"/>
          <p:cNvCxnSpPr/>
          <p:nvPr/>
        </p:nvCxnSpPr>
        <p:spPr>
          <a:xfrm rot="10800000">
            <a:off x="6456040" y="3717032"/>
            <a:ext cx="2237786" cy="19442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1341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527" y="2223430"/>
            <a:ext cx="7485927" cy="43137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5104" y="1341114"/>
            <a:ext cx="2390775" cy="24479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Entity Framework </a:t>
            </a:r>
            <a:r>
              <a:rPr lang="en-US" dirty="0" err="1" smtClean="0"/>
              <a:t>DbContext</a:t>
            </a:r>
            <a:endParaRPr dirty="0"/>
          </a:p>
        </p:txBody>
      </p:sp>
      <p:sp>
        <p:nvSpPr>
          <p:cNvPr id="10" name="Rectangle 9"/>
          <p:cNvSpPr/>
          <p:nvPr/>
        </p:nvSpPr>
        <p:spPr>
          <a:xfrm>
            <a:off x="9938403" y="3523845"/>
            <a:ext cx="1584176" cy="22010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126423" y="3633896"/>
            <a:ext cx="1888094" cy="1537475"/>
          </a:xfrm>
          <a:prstGeom prst="wedgeRectCallout">
            <a:avLst>
              <a:gd name="adj1" fmla="val 115006"/>
              <a:gd name="adj2" fmla="val -620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Identify which connection setting will be used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3359696" y="4462942"/>
            <a:ext cx="201622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ular Callout 15"/>
          <p:cNvSpPr/>
          <p:nvPr/>
        </p:nvSpPr>
        <p:spPr>
          <a:xfrm>
            <a:off x="8688288" y="4898854"/>
            <a:ext cx="2287905" cy="1537475"/>
          </a:xfrm>
          <a:prstGeom prst="wedgeRectCallout">
            <a:avLst>
              <a:gd name="adj1" fmla="val -158358"/>
              <a:gd name="adj2" fmla="val 1106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 “</a:t>
            </a:r>
            <a:r>
              <a:rPr lang="en-US" sz="2000" b="1" dirty="0" err="1" smtClean="0">
                <a:solidFill>
                  <a:srgbClr val="FFFF00"/>
                </a:solidFill>
              </a:rPr>
              <a:t>DbSet</a:t>
            </a:r>
            <a:r>
              <a:rPr lang="en-US" sz="1600" dirty="0" smtClean="0">
                <a:solidFill>
                  <a:schemeClr val="tx1"/>
                </a:solidFill>
              </a:rPr>
              <a:t>” for “</a:t>
            </a:r>
            <a:r>
              <a:rPr lang="en-US" sz="2000" b="1" dirty="0" smtClean="0">
                <a:solidFill>
                  <a:srgbClr val="FFFF00"/>
                </a:solidFill>
              </a:rPr>
              <a:t>Authors</a:t>
            </a:r>
            <a:r>
              <a:rPr lang="en-US" sz="1600" dirty="0" smtClean="0">
                <a:solidFill>
                  <a:schemeClr val="tx1"/>
                </a:solidFill>
              </a:rPr>
              <a:t>” &amp;  “</a:t>
            </a:r>
            <a:r>
              <a:rPr lang="en-US" sz="2000" b="1" dirty="0">
                <a:solidFill>
                  <a:srgbClr val="FFFF00"/>
                </a:solidFill>
              </a:rPr>
              <a:t>Books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7" name="Rectangular Callout 16"/>
          <p:cNvSpPr/>
          <p:nvPr/>
        </p:nvSpPr>
        <p:spPr>
          <a:xfrm>
            <a:off x="6020069" y="2665242"/>
            <a:ext cx="2208924" cy="968654"/>
          </a:xfrm>
          <a:prstGeom prst="wedgeRectCallout">
            <a:avLst>
              <a:gd name="adj1" fmla="val -72251"/>
              <a:gd name="adj2" fmla="val 536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Inheritance “</a:t>
            </a:r>
            <a:r>
              <a:rPr lang="en-US" sz="2000" b="1" dirty="0" err="1" smtClean="0">
                <a:solidFill>
                  <a:srgbClr val="FFFF00"/>
                </a:solidFill>
              </a:rPr>
              <a:t>DbContext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762460" y="5194370"/>
            <a:ext cx="3477556" cy="10429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463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“</a:t>
            </a:r>
            <a:r>
              <a:rPr lang="en-US" dirty="0" err="1" smtClean="0"/>
              <a:t>ConnectionStrings</a:t>
            </a:r>
            <a:r>
              <a:rPr lang="en-US" dirty="0" smtClean="0"/>
              <a:t>” Setting</a:t>
            </a:r>
            <a:endParaRPr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0" y="1938536"/>
            <a:ext cx="7308304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Add “</a:t>
            </a:r>
            <a:r>
              <a:rPr lang="en-US" sz="2400" dirty="0" err="1" smtClean="0">
                <a:solidFill>
                  <a:srgbClr val="FF0000"/>
                </a:solidFill>
              </a:rPr>
              <a:t>connectionStrings</a:t>
            </a:r>
            <a:r>
              <a:rPr lang="en-US" sz="2400" dirty="0" smtClean="0"/>
              <a:t>” in “</a:t>
            </a:r>
            <a:r>
              <a:rPr lang="en-US" sz="2400" dirty="0" err="1" smtClean="0">
                <a:solidFill>
                  <a:srgbClr val="0070C0"/>
                </a:solidFill>
              </a:rPr>
              <a:t>Web.config</a:t>
            </a:r>
            <a:r>
              <a:rPr lang="en-US" sz="2400" dirty="0" smtClean="0"/>
              <a:t>” to link “</a:t>
            </a:r>
            <a:r>
              <a:rPr lang="en-US" sz="2400" dirty="0" err="1" smtClean="0">
                <a:solidFill>
                  <a:srgbClr val="FF0000"/>
                </a:solidFill>
              </a:rPr>
              <a:t>PracticalCoding.mdf</a:t>
            </a:r>
            <a:r>
              <a:rPr lang="en-US" sz="2400" dirty="0" smtClean="0"/>
              <a:t>” to “</a:t>
            </a:r>
            <a:r>
              <a:rPr lang="en-US" sz="2400" dirty="0" smtClean="0">
                <a:solidFill>
                  <a:srgbClr val="0070C0"/>
                </a:solidFill>
              </a:rPr>
              <a:t>EF6DbContext</a:t>
            </a:r>
            <a:r>
              <a:rPr lang="en-US" sz="2400" dirty="0" smtClean="0"/>
              <a:t>”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5872" y="334564"/>
            <a:ext cx="2304256" cy="3933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448" y="4601537"/>
            <a:ext cx="9308302" cy="187220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2207568" y="5373216"/>
            <a:ext cx="2016224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079776" y="6021288"/>
            <a:ext cx="3168352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355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Document, Source code &amp; Training Video (4/6)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602316"/>
            <a:ext cx="7560840" cy="448072"/>
          </a:xfrm>
        </p:spPr>
        <p:txBody>
          <a:bodyPr>
            <a:noAutofit/>
          </a:bodyPr>
          <a:lstStyle/>
          <a:p>
            <a:r>
              <a:rPr lang="en-US" sz="2800" dirty="0" smtClean="0"/>
              <a:t>https://github.com/erhwenkuo/PracticalCoding</a:t>
            </a:r>
            <a:endParaRPr sz="2800" dirty="0"/>
          </a:p>
        </p:txBody>
      </p:sp>
      <p:pic>
        <p:nvPicPr>
          <p:cNvPr id="1026" name="Picture 2" descr="https://camo.githubusercontent.com/a46e11f1754269d31b848b450856d081a1b02461/68747470733a2f2f662e636c6f75642e6769746875622e636f6d2f6173736574732f32383831382f313633323038372f38353063613031612d353737322d313165332d386565652d3230613131636136353334662e706e6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16" y="2348880"/>
            <a:ext cx="922859" cy="922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474" y="2204864"/>
            <a:ext cx="6227838" cy="45365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0811" y="1961528"/>
            <a:ext cx="1639775" cy="476616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502627" y="6237312"/>
            <a:ext cx="1273893" cy="2880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58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924" y="2173788"/>
            <a:ext cx="3371699" cy="2907808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5942" y="4754700"/>
            <a:ext cx="4194162" cy="16986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WebAPI</a:t>
            </a:r>
            <a:r>
              <a:rPr lang="en-US" dirty="0" smtClean="0"/>
              <a:t> Controller</a:t>
            </a:r>
            <a:br>
              <a:rPr lang="en-US" dirty="0" smtClean="0"/>
            </a:br>
            <a:r>
              <a:rPr lang="en-US" dirty="0" smtClean="0"/>
              <a:t>(Authors)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051" y="2186020"/>
            <a:ext cx="4170297" cy="23762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636942" y="5004088"/>
            <a:ext cx="2035121" cy="108920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2162273"/>
            <a:ext cx="2657475" cy="838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79576" y="2636912"/>
            <a:ext cx="2160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00" y="3475112"/>
            <a:ext cx="2687862" cy="320834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02389" y="3717032"/>
            <a:ext cx="1224136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6236" y="25649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6236" y="357301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79776" y="3025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888088" y="493208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776520" y="3450398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5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904311" y="4005064"/>
            <a:ext cx="1763689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440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485" y="2188690"/>
            <a:ext cx="3882788" cy="3544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6007" y="4796229"/>
            <a:ext cx="4188723" cy="1696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WebAPI</a:t>
            </a:r>
            <a:r>
              <a:rPr lang="en-US" dirty="0" smtClean="0"/>
              <a:t> Controller</a:t>
            </a:r>
            <a:br>
              <a:rPr lang="en-US" dirty="0" smtClean="0"/>
            </a:br>
            <a:r>
              <a:rPr lang="en-US" dirty="0" smtClean="0"/>
              <a:t>(Books)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4051" y="2186020"/>
            <a:ext cx="4170297" cy="2376264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600056" y="6165304"/>
            <a:ext cx="648072" cy="3598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400" y="2162273"/>
            <a:ext cx="2657475" cy="838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279576" y="2636912"/>
            <a:ext cx="216024" cy="2880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400" y="3475112"/>
            <a:ext cx="2687862" cy="320834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302389" y="3717032"/>
            <a:ext cx="1224136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6236" y="256490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2666236" y="357301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79776" y="302593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6788031" y="4818425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10893403" y="3411415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5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840508" y="4407424"/>
            <a:ext cx="2488835" cy="309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36706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</a:t>
            </a:r>
            <a:r>
              <a:rPr lang="en-US" dirty="0" smtClean="0"/>
              <a:t>- Migrations Features</a:t>
            </a:r>
            <a:endParaRPr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0" y="1938536"/>
            <a:ext cx="8676456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Tools</a:t>
            </a:r>
            <a:r>
              <a:rPr lang="en-US" dirty="0" smtClean="0"/>
              <a:t>” </a:t>
            </a:r>
            <a:r>
              <a:rPr lang="en-US" dirty="0" smtClean="0">
                <a:sym typeface="Wingdings" panose="05000000000000000000" pitchFamily="2" charset="2"/>
              </a:rPr>
              <a:t> “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Library Package </a:t>
            </a:r>
            <a:r>
              <a:rPr 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Manager</a:t>
            </a:r>
            <a:r>
              <a:rPr lang="en-US" dirty="0" err="1" smtClean="0">
                <a:sym typeface="Wingdings" panose="05000000000000000000" pitchFamily="2" charset="2"/>
              </a:rPr>
              <a:t>””</a:t>
            </a:r>
            <a:r>
              <a:rPr lang="en-US" dirty="0" err="1" smtClean="0">
                <a:solidFill>
                  <a:srgbClr val="FFFF00"/>
                </a:solidFill>
                <a:sym typeface="Wingdings" panose="05000000000000000000" pitchFamily="2" charset="2"/>
              </a:rPr>
              <a:t>Package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 Manager Console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  <a:endParaRPr lang="en-US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Key in “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Enable-Migrations</a:t>
            </a:r>
            <a:r>
              <a:rPr lang="en-US" dirty="0" smtClean="0">
                <a:sym typeface="Wingdings" panose="05000000000000000000" pitchFamily="2" charset="2"/>
              </a:rPr>
              <a:t>” in “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Package Manager Console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996952"/>
            <a:ext cx="4724400" cy="2228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695" y="4667818"/>
            <a:ext cx="2800350" cy="19621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3952" y="2996952"/>
            <a:ext cx="6248400" cy="3495675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1063578" y="4229253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560191" y="499356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36360" y="357301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39416" y="3717032"/>
            <a:ext cx="1687109" cy="14401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93625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</a:t>
            </a:r>
            <a:r>
              <a:rPr lang="en-US" dirty="0" smtClean="0"/>
              <a:t>– Seeding Database</a:t>
            </a:r>
            <a:endParaRPr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0" y="1938536"/>
            <a:ext cx="8676456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Modify “</a:t>
            </a:r>
            <a:r>
              <a:rPr lang="en-US" dirty="0" err="1" smtClean="0">
                <a:solidFill>
                  <a:srgbClr val="FF0000"/>
                </a:solidFill>
              </a:rPr>
              <a:t>Configuration.cs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 below code to initialize (</a:t>
            </a:r>
            <a:r>
              <a:rPr lang="en-US" dirty="0" smtClean="0">
                <a:solidFill>
                  <a:srgbClr val="0070C0"/>
                </a:solidFill>
              </a:rPr>
              <a:t>seeding</a:t>
            </a:r>
            <a:r>
              <a:rPr lang="en-US" dirty="0" smtClean="0"/>
              <a:t>) Database</a:t>
            </a:r>
            <a:endParaRPr lang="en-US" dirty="0" smtClean="0">
              <a:sym typeface="Wingdings" panose="05000000000000000000" pitchFamily="2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3140968"/>
            <a:ext cx="107563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71162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744" y="4591092"/>
            <a:ext cx="2514600" cy="206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89" y="3014642"/>
            <a:ext cx="4867275" cy="1809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</a:t>
            </a:r>
            <a:r>
              <a:rPr lang="en-US" dirty="0" smtClean="0"/>
              <a:t>- Migrations Features:</a:t>
            </a:r>
            <a:br>
              <a:rPr lang="en-US" dirty="0" smtClean="0"/>
            </a:br>
            <a:r>
              <a:rPr lang="en-US" dirty="0" smtClean="0"/>
              <a:t>Add-Migration &amp; Update-Database</a:t>
            </a:r>
            <a:endParaRPr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0" y="1938536"/>
            <a:ext cx="5282737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Key in “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Add-Migration </a:t>
            </a:r>
            <a:r>
              <a:rPr 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Initial</a:t>
            </a:r>
            <a:r>
              <a:rPr lang="en-US" dirty="0" smtClean="0">
                <a:sym typeface="Wingdings" panose="05000000000000000000" pitchFamily="2" charset="2"/>
              </a:rPr>
              <a:t>” in “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Package Manager Console</a:t>
            </a:r>
            <a:r>
              <a:rPr lang="en-US" dirty="0" smtClean="0">
                <a:sym typeface="Wingdings" panose="05000000000000000000" pitchFamily="2" charset="2"/>
              </a:rPr>
              <a:t>” and Hit “Enter”</a:t>
            </a:r>
          </a:p>
        </p:txBody>
      </p:sp>
      <p:sp>
        <p:nvSpPr>
          <p:cNvPr id="10" name="Oval 9"/>
          <p:cNvSpPr/>
          <p:nvPr/>
        </p:nvSpPr>
        <p:spPr>
          <a:xfrm>
            <a:off x="3611724" y="321297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3189045" y="5889399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9336360" y="3573016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79376" y="3429000"/>
            <a:ext cx="1728192" cy="216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142559" y="6307263"/>
            <a:ext cx="1966583" cy="187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694" y="1611899"/>
            <a:ext cx="4593070" cy="5215048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6890261" y="2780928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381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99" y="2715369"/>
            <a:ext cx="4581525" cy="15525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728" y="3869031"/>
            <a:ext cx="2802681" cy="29237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00" y="4444290"/>
            <a:ext cx="2085975" cy="2114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First </a:t>
            </a:r>
            <a:r>
              <a:rPr lang="en-US" dirty="0" smtClean="0"/>
              <a:t>- Migrations Features:</a:t>
            </a:r>
            <a:br>
              <a:rPr lang="en-US" dirty="0" smtClean="0"/>
            </a:br>
            <a:r>
              <a:rPr lang="en-US" dirty="0" smtClean="0"/>
              <a:t>Add-Migration &amp; Update-Database</a:t>
            </a:r>
            <a:endParaRPr dirty="0"/>
          </a:p>
        </p:txBody>
      </p:sp>
      <p:sp>
        <p:nvSpPr>
          <p:cNvPr id="7" name="Content Placeholder 3"/>
          <p:cNvSpPr txBox="1">
            <a:spLocks/>
          </p:cNvSpPr>
          <p:nvPr/>
        </p:nvSpPr>
        <p:spPr>
          <a:xfrm>
            <a:off x="1524000" y="1938536"/>
            <a:ext cx="5282737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>
                <a:sym typeface="Wingdings" panose="05000000000000000000" pitchFamily="2" charset="2"/>
              </a:rPr>
              <a:t>Key in “</a:t>
            </a:r>
            <a:r>
              <a:rPr 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Update-Database</a:t>
            </a:r>
            <a:r>
              <a:rPr lang="en-US" dirty="0" smtClean="0">
                <a:sym typeface="Wingdings" panose="05000000000000000000" pitchFamily="2" charset="2"/>
              </a:rPr>
              <a:t>” in “</a:t>
            </a:r>
            <a:r>
              <a:rPr lang="en-US" dirty="0" smtClean="0">
                <a:solidFill>
                  <a:srgbClr val="FFFF00"/>
                </a:solidFill>
                <a:sym typeface="Wingdings" panose="05000000000000000000" pitchFamily="2" charset="2"/>
              </a:rPr>
              <a:t>Package Manager Console</a:t>
            </a:r>
            <a:r>
              <a:rPr lang="en-US" dirty="0" smtClean="0">
                <a:sym typeface="Wingdings" panose="05000000000000000000" pitchFamily="2" charset="2"/>
              </a:rPr>
              <a:t>”</a:t>
            </a:r>
          </a:p>
        </p:txBody>
      </p:sp>
      <p:sp>
        <p:nvSpPr>
          <p:cNvPr id="10" name="Oval 9"/>
          <p:cNvSpPr/>
          <p:nvPr/>
        </p:nvSpPr>
        <p:spPr>
          <a:xfrm>
            <a:off x="4650931" y="3011035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241711" y="5114899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400" y="3212975"/>
            <a:ext cx="1728192" cy="2301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56554" y="5115574"/>
            <a:ext cx="1966583" cy="187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641377" y="401527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2441" y="4816177"/>
            <a:ext cx="1966583" cy="7307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4177" y="2050707"/>
            <a:ext cx="2695575" cy="15811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6737" y="3765772"/>
            <a:ext cx="5219700" cy="178117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7381" y="5749548"/>
            <a:ext cx="5820770" cy="1043267"/>
          </a:xfrm>
          <a:prstGeom prst="rect">
            <a:avLst/>
          </a:prstGeom>
        </p:spPr>
      </p:pic>
      <p:sp>
        <p:nvSpPr>
          <p:cNvPr id="20" name="Oval 19"/>
          <p:cNvSpPr/>
          <p:nvPr/>
        </p:nvSpPr>
        <p:spPr>
          <a:xfrm>
            <a:off x="10229535" y="1955648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11424592" y="377816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443041" y="571434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9028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Explore &amp; Test </a:t>
            </a:r>
            <a:r>
              <a:rPr lang="en-US" dirty="0"/>
              <a:t>the </a:t>
            </a:r>
            <a:r>
              <a:rPr lang="en-US" dirty="0" smtClean="0"/>
              <a:t>Web API</a:t>
            </a:r>
            <a:endParaRPr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524000" y="2060849"/>
            <a:ext cx="6300192" cy="4610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Hit “</a:t>
            </a:r>
            <a:r>
              <a:rPr lang="en-US" dirty="0" smtClean="0">
                <a:solidFill>
                  <a:srgbClr val="0070C0"/>
                </a:solidFill>
              </a:rPr>
              <a:t>F5</a:t>
            </a:r>
            <a:r>
              <a:rPr lang="en-US" dirty="0" smtClean="0"/>
              <a:t>” to run “</a:t>
            </a:r>
            <a:r>
              <a:rPr lang="en-US" dirty="0" err="1" smtClean="0">
                <a:solidFill>
                  <a:srgbClr val="FF0000"/>
                </a:solidFill>
              </a:rPr>
              <a:t>PracticalCoding.Web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“</a:t>
            </a:r>
            <a:r>
              <a:rPr lang="en-US" dirty="0" smtClean="0">
                <a:solidFill>
                  <a:srgbClr val="0070C0"/>
                </a:solidFill>
              </a:rPr>
              <a:t>Fiddler2</a:t>
            </a:r>
            <a:r>
              <a:rPr lang="en-US" dirty="0" smtClean="0"/>
              <a:t>” to test below Web APIs</a:t>
            </a: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523999" y="1684784"/>
            <a:ext cx="1547665" cy="3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Demo Page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64" y="3284984"/>
            <a:ext cx="5257800" cy="2895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3284984"/>
            <a:ext cx="51244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2606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Code First – Migration Commands</a:t>
            </a:r>
            <a:endParaRPr dirty="0"/>
          </a:p>
        </p:txBody>
      </p:sp>
      <p:sp>
        <p:nvSpPr>
          <p:cNvPr id="17" name="Content Placeholder 3"/>
          <p:cNvSpPr txBox="1">
            <a:spLocks/>
          </p:cNvSpPr>
          <p:nvPr/>
        </p:nvSpPr>
        <p:spPr>
          <a:xfrm>
            <a:off x="1524000" y="2060848"/>
            <a:ext cx="8892480" cy="42484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Commands Reference:</a:t>
            </a:r>
            <a:endParaRPr lang="en-US" sz="2400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hlinkClick r:id="rId3"/>
              </a:rPr>
              <a:t>http://coding.abel.nu/2012/03/ef-migrations-command-reference/#Update-Database</a:t>
            </a:r>
            <a:endParaRPr lang="en-US" sz="2000" dirty="0"/>
          </a:p>
          <a:p>
            <a:r>
              <a:rPr lang="en-US" sz="2400" dirty="0" smtClean="0">
                <a:solidFill>
                  <a:schemeClr val="tx1"/>
                </a:solidFill>
              </a:rPr>
              <a:t>Most Frequent Used:</a:t>
            </a:r>
          </a:p>
          <a:p>
            <a:pPr lvl="1"/>
            <a:r>
              <a:rPr lang="en-US" sz="2000" dirty="0" smtClean="0">
                <a:solidFill>
                  <a:srgbClr val="0070C0"/>
                </a:solidFill>
              </a:rPr>
              <a:t>Enable-Migrations</a:t>
            </a:r>
            <a:r>
              <a:rPr lang="en-US" sz="2000" dirty="0"/>
              <a:t>: Enables Code First Migrations in a project.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Add-Migration</a:t>
            </a:r>
            <a:r>
              <a:rPr lang="en-US" sz="2000" dirty="0"/>
              <a:t>: Scaffolds a migration script for any pending model changes.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Update-Database</a:t>
            </a:r>
            <a:r>
              <a:rPr lang="en-US" sz="2000" dirty="0"/>
              <a:t>: Applies any pending migrations to the database.</a:t>
            </a:r>
          </a:p>
          <a:p>
            <a:pPr lvl="1"/>
            <a:r>
              <a:rPr lang="en-US" sz="2000" dirty="0">
                <a:solidFill>
                  <a:srgbClr val="0070C0"/>
                </a:solidFill>
              </a:rPr>
              <a:t>Get-Migrations</a:t>
            </a:r>
            <a:r>
              <a:rPr lang="en-US" sz="2000" dirty="0"/>
              <a:t>: Displays the migrations that have been applied to the target database</a:t>
            </a:r>
            <a:r>
              <a:rPr lang="en-US" sz="2000" dirty="0" smtClean="0"/>
              <a:t>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64927239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Entity Relations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9684568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Eager Loading </a:t>
            </a:r>
            <a:r>
              <a:rPr lang="en-US" dirty="0"/>
              <a:t>versus </a:t>
            </a:r>
            <a:r>
              <a:rPr lang="en-US" dirty="0">
                <a:solidFill>
                  <a:srgbClr val="0070C0"/>
                </a:solidFill>
              </a:rPr>
              <a:t>Lazy </a:t>
            </a:r>
            <a:r>
              <a:rPr lang="en-US" dirty="0" smtClean="0">
                <a:solidFill>
                  <a:srgbClr val="0070C0"/>
                </a:solidFill>
              </a:rPr>
              <a:t>Loading</a:t>
            </a:r>
          </a:p>
          <a:p>
            <a:pPr lvl="1"/>
            <a:r>
              <a:rPr lang="en-US" dirty="0"/>
              <a:t>When using EF with a relational database, it's important to understand how EF loads related </a:t>
            </a:r>
            <a:r>
              <a:rPr lang="en-US" dirty="0" smtClean="0"/>
              <a:t>data</a:t>
            </a:r>
            <a:endParaRPr lang="en-US" dirty="0"/>
          </a:p>
          <a:p>
            <a:r>
              <a:rPr lang="en-US" dirty="0" smtClean="0"/>
              <a:t>Enable SQL queries that EF generates &amp; output to Debug Trace Console</a:t>
            </a:r>
          </a:p>
          <a:p>
            <a:pPr lvl="1"/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519" y="3579405"/>
            <a:ext cx="7128793" cy="3161964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423592" y="4797152"/>
            <a:ext cx="6336704" cy="576064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8804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Fiddler2 to Get request /</a:t>
            </a:r>
            <a:r>
              <a:rPr lang="en-US" dirty="0" err="1" smtClean="0"/>
              <a:t>api</a:t>
            </a:r>
            <a:r>
              <a:rPr lang="en-US" dirty="0" smtClean="0"/>
              <a:t>/books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10132218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You can see that the </a:t>
            </a:r>
            <a:r>
              <a:rPr lang="en-US" dirty="0">
                <a:solidFill>
                  <a:srgbClr val="0070C0"/>
                </a:solidFill>
              </a:rPr>
              <a:t>Author</a:t>
            </a:r>
            <a:r>
              <a:rPr lang="en-US" dirty="0">
                <a:solidFill>
                  <a:schemeClr val="tx1"/>
                </a:solidFill>
              </a:rPr>
              <a:t> property is </a:t>
            </a:r>
            <a:r>
              <a:rPr lang="en-US" dirty="0">
                <a:solidFill>
                  <a:srgbClr val="FF0000"/>
                </a:solidFill>
              </a:rPr>
              <a:t>null</a:t>
            </a:r>
            <a:r>
              <a:rPr lang="en-US" dirty="0">
                <a:solidFill>
                  <a:schemeClr val="tx1"/>
                </a:solidFill>
              </a:rPr>
              <a:t>, even though the book contains a valid </a:t>
            </a:r>
            <a:r>
              <a:rPr lang="en-US" dirty="0" err="1" smtClean="0">
                <a:solidFill>
                  <a:schemeClr val="tx1"/>
                </a:solidFill>
              </a:rPr>
              <a:t>AuthorId</a:t>
            </a:r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The “SELECT” statement takes from the </a:t>
            </a:r>
            <a:r>
              <a:rPr lang="en-US" dirty="0" smtClean="0">
                <a:solidFill>
                  <a:srgbClr val="FF0000"/>
                </a:solidFill>
              </a:rPr>
              <a:t>Books</a:t>
            </a:r>
            <a:r>
              <a:rPr lang="en-US" dirty="0" smtClean="0">
                <a:solidFill>
                  <a:schemeClr val="tx1"/>
                </a:solidFill>
              </a:rPr>
              <a:t> tables, and does not reference </a:t>
            </a:r>
            <a:r>
              <a:rPr lang="en-US" dirty="0" smtClean="0">
                <a:solidFill>
                  <a:srgbClr val="FF0000"/>
                </a:solidFill>
              </a:rPr>
              <a:t>Author</a:t>
            </a:r>
            <a:r>
              <a:rPr lang="en-US" dirty="0" smtClean="0">
                <a:solidFill>
                  <a:schemeClr val="tx1"/>
                </a:solidFill>
              </a:rPr>
              <a:t> table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i3.asp.net/media/4899813/ef24.PNG?cdn_id=2014-12-15-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12516"/>
            <a:ext cx="2247850" cy="12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160" y="3205517"/>
            <a:ext cx="3952875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779" y="3379170"/>
            <a:ext cx="4400550" cy="10096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779" y="4536901"/>
            <a:ext cx="4467225" cy="22764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664779" y="3662852"/>
            <a:ext cx="3392438" cy="346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48905" y="5449290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6600056" y="4388819"/>
            <a:ext cx="720080" cy="105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552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Training Session Document, Source code &amp; Training Video (3/6)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3143672" y="1934522"/>
            <a:ext cx="6048672" cy="448072"/>
          </a:xfrm>
        </p:spPr>
        <p:txBody>
          <a:bodyPr>
            <a:noAutofit/>
          </a:bodyPr>
          <a:lstStyle/>
          <a:p>
            <a:r>
              <a:rPr lang="en-US" sz="2800" dirty="0"/>
              <a:t>https://www.youtube.com/watch?v=zUXYuCicBDc&amp;feature=youtu.be</a:t>
            </a:r>
            <a:endParaRPr sz="2800" dirty="0"/>
          </a:p>
        </p:txBody>
      </p:sp>
      <p:pic>
        <p:nvPicPr>
          <p:cNvPr id="8" name="Picture 4" descr="http://upload.wikimedia.org/wikipedia/commons/thumb/4/40/Youtube_icon.svg/256px-Youtube_icon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1839722"/>
            <a:ext cx="1085744" cy="108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encrypted-tbn3.gstatic.com/images?q=tbn:ANd9GcTFPSuMHHKekso92wigCqSU6YehSje5aNQFaYw6SBaTaIv_Uvc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3524595"/>
            <a:ext cx="3744416" cy="101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13"/>
          <p:cNvSpPr txBox="1">
            <a:spLocks/>
          </p:cNvSpPr>
          <p:nvPr/>
        </p:nvSpPr>
        <p:spPr>
          <a:xfrm>
            <a:off x="3143672" y="4725144"/>
            <a:ext cx="6048672" cy="4480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http://www.slideshare.net/erhwenkuo/03-integrate-webapisignalr</a:t>
            </a:r>
          </a:p>
        </p:txBody>
      </p:sp>
    </p:spTree>
    <p:extLst>
      <p:ext uri="{BB962C8B-B14F-4D97-AF65-F5344CB8AC3E}">
        <p14:creationId xmlns:p14="http://schemas.microsoft.com/office/powerpoint/2010/main" val="300598162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Data Loading Strategy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Very important to know how Entity Framework  loading </a:t>
            </a:r>
            <a:r>
              <a:rPr lang="en-US" sz="2400" dirty="0"/>
              <a:t>related </a:t>
            </a:r>
            <a:r>
              <a:rPr lang="en-US" sz="2400" dirty="0" smtClean="0"/>
              <a:t>data</a:t>
            </a:r>
          </a:p>
          <a:p>
            <a:pPr lvl="1"/>
            <a:r>
              <a:rPr lang="en-US" sz="2400" dirty="0" smtClean="0"/>
              <a:t>Eager Loading</a:t>
            </a:r>
          </a:p>
          <a:p>
            <a:pPr lvl="1"/>
            <a:r>
              <a:rPr lang="en-US" sz="2400" dirty="0" smtClean="0"/>
              <a:t>Lazy Loading</a:t>
            </a:r>
          </a:p>
          <a:p>
            <a:pPr lvl="1"/>
            <a:r>
              <a:rPr lang="en-US" sz="2400" dirty="0" smtClean="0"/>
              <a:t>Explicit Loading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98195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4005064"/>
            <a:ext cx="6278301" cy="267262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Data Loading Strategy (</a:t>
            </a:r>
            <a:r>
              <a:rPr lang="en-US" dirty="0" smtClean="0">
                <a:solidFill>
                  <a:srgbClr val="FFC000"/>
                </a:solidFill>
              </a:rPr>
              <a:t>Eager Loading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eager loading, EF loads </a:t>
            </a:r>
            <a:r>
              <a:rPr lang="en-US" dirty="0">
                <a:solidFill>
                  <a:srgbClr val="FF0000"/>
                </a:solidFill>
              </a:rPr>
              <a:t>related</a:t>
            </a:r>
            <a:r>
              <a:rPr lang="en-US" dirty="0"/>
              <a:t> entities as part of the initial database </a:t>
            </a:r>
            <a:r>
              <a:rPr lang="en-US" dirty="0" smtClean="0"/>
              <a:t>query</a:t>
            </a:r>
          </a:p>
          <a:p>
            <a:r>
              <a:rPr lang="en-US" dirty="0" smtClean="0"/>
              <a:t>Copy “</a:t>
            </a:r>
            <a:r>
              <a:rPr lang="en-US" dirty="0" err="1" smtClean="0">
                <a:solidFill>
                  <a:srgbClr val="FF0000"/>
                </a:solidFill>
              </a:rPr>
              <a:t>BooksController.cs</a:t>
            </a:r>
            <a:r>
              <a:rPr lang="en-US" dirty="0" smtClean="0"/>
              <a:t>” to “</a:t>
            </a:r>
            <a:r>
              <a:rPr lang="en-US" dirty="0" err="1" smtClean="0">
                <a:solidFill>
                  <a:srgbClr val="FF0000"/>
                </a:solidFill>
              </a:rPr>
              <a:t>BooksEagerLoadController.cs</a:t>
            </a:r>
            <a:r>
              <a:rPr lang="en-US" dirty="0" smtClean="0"/>
              <a:t>”</a:t>
            </a:r>
          </a:p>
          <a:p>
            <a:r>
              <a:rPr lang="en-US" dirty="0"/>
              <a:t>To perform eager loading, use the </a:t>
            </a:r>
            <a:r>
              <a:rPr lang="en-US" b="1" dirty="0" err="1">
                <a:solidFill>
                  <a:srgbClr val="0070C0"/>
                </a:solidFill>
              </a:rPr>
              <a:t>System.Data.Entity.Include</a:t>
            </a:r>
            <a:r>
              <a:rPr lang="en-US" dirty="0"/>
              <a:t> extension </a:t>
            </a:r>
            <a:r>
              <a:rPr lang="en-US" dirty="0" smtClean="0"/>
              <a:t>method as show below: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8688288" y="4005064"/>
            <a:ext cx="3058404" cy="1386480"/>
          </a:xfrm>
          <a:prstGeom prst="wedgeRectCallout">
            <a:avLst>
              <a:gd name="adj1" fmla="val -110009"/>
              <a:gd name="adj2" fmla="val 9034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This tells EF to </a:t>
            </a:r>
            <a:r>
              <a:rPr lang="en-US" sz="1600" b="1" dirty="0">
                <a:solidFill>
                  <a:srgbClr val="FF0000"/>
                </a:solidFill>
              </a:rPr>
              <a:t>include</a:t>
            </a:r>
            <a:r>
              <a:rPr lang="en-US" sz="1600" dirty="0">
                <a:solidFill>
                  <a:schemeClr val="tx1"/>
                </a:solidFill>
              </a:rPr>
              <a:t> the </a:t>
            </a:r>
            <a:r>
              <a:rPr lang="en-US" sz="1600" b="1" dirty="0">
                <a:solidFill>
                  <a:srgbClr val="002060"/>
                </a:solidFill>
              </a:rPr>
              <a:t>Author</a:t>
            </a:r>
            <a:r>
              <a:rPr lang="en-US" sz="1600" dirty="0">
                <a:solidFill>
                  <a:schemeClr val="tx1"/>
                </a:solidFill>
              </a:rPr>
              <a:t> data in the query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9859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3104685"/>
            <a:ext cx="5177926" cy="1111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416" y="4441960"/>
            <a:ext cx="4476750" cy="2190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Fiddler2 to Get request /</a:t>
            </a:r>
            <a:r>
              <a:rPr lang="en-US" dirty="0" err="1" smtClean="0"/>
              <a:t>api</a:t>
            </a:r>
            <a:r>
              <a:rPr lang="en-US" dirty="0" smtClean="0"/>
              <a:t>/books (</a:t>
            </a:r>
            <a:r>
              <a:rPr lang="en-US" dirty="0" smtClean="0">
                <a:solidFill>
                  <a:srgbClr val="FFC000"/>
                </a:solidFill>
              </a:rPr>
              <a:t>Eager Load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10132218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trace log shows that EF performed a join on the </a:t>
            </a:r>
            <a:r>
              <a:rPr lang="en-US" dirty="0">
                <a:solidFill>
                  <a:srgbClr val="FF0000"/>
                </a:solidFill>
              </a:rPr>
              <a:t>Book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Author</a:t>
            </a:r>
            <a:r>
              <a:rPr lang="en-US" dirty="0">
                <a:solidFill>
                  <a:schemeClr val="tx1"/>
                </a:solidFill>
              </a:rPr>
              <a:t> tables.</a:t>
            </a:r>
          </a:p>
        </p:txBody>
      </p:sp>
      <p:pic>
        <p:nvPicPr>
          <p:cNvPr id="3074" name="Picture 2" descr="http://i3.asp.net/media/4899813/ef24.PNG?cdn_id=2014-12-15-00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12516"/>
            <a:ext cx="2247850" cy="12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844922" y="3442762"/>
            <a:ext cx="3882925" cy="346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5437640" y="4364983"/>
            <a:ext cx="720080" cy="10564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307642" y="5242962"/>
            <a:ext cx="1376214" cy="418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7720" y="3104685"/>
            <a:ext cx="5842936" cy="3702455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6600056" y="5250097"/>
            <a:ext cx="54006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37379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96" y="3547864"/>
            <a:ext cx="3429000" cy="30003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Data Loading Strategy (</a:t>
            </a:r>
            <a:r>
              <a:rPr lang="en-US" dirty="0" smtClean="0">
                <a:solidFill>
                  <a:srgbClr val="FF6699"/>
                </a:solidFill>
              </a:rPr>
              <a:t>Lazy Loading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With lazy loading, EF automatically loads a related entity when the navigation property for that entity is dereferenced</a:t>
            </a:r>
            <a:r>
              <a:rPr lang="en-US" dirty="0" smtClean="0"/>
              <a:t>.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chemeClr val="tx1"/>
                </a:solidFill>
              </a:rPr>
              <a:t>enable</a:t>
            </a:r>
            <a:r>
              <a:rPr lang="en-US" dirty="0">
                <a:solidFill>
                  <a:srgbClr val="FF6699"/>
                </a:solidFill>
              </a:rPr>
              <a:t> lazy loading</a:t>
            </a:r>
            <a:r>
              <a:rPr lang="en-US" dirty="0"/>
              <a:t>, make the navigation property </a:t>
            </a:r>
            <a:r>
              <a:rPr lang="en-US" sz="2400" b="1" dirty="0">
                <a:solidFill>
                  <a:srgbClr val="FFFF00"/>
                </a:solidFill>
              </a:rPr>
              <a:t>virtual</a:t>
            </a:r>
            <a:r>
              <a:rPr lang="en-US" dirty="0"/>
              <a:t>. For example, in the Book class: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8508268" y="5255180"/>
            <a:ext cx="2520280" cy="881031"/>
          </a:xfrm>
          <a:prstGeom prst="wedgeRectCallout">
            <a:avLst>
              <a:gd name="adj1" fmla="val -128276"/>
              <a:gd name="adj2" fmla="val 5707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“</a:t>
            </a:r>
            <a:r>
              <a:rPr lang="en-US" sz="2000" b="1" dirty="0" smtClean="0">
                <a:solidFill>
                  <a:srgbClr val="FFFF00"/>
                </a:solidFill>
              </a:rPr>
              <a:t>virtual</a:t>
            </a:r>
            <a:r>
              <a:rPr lang="en-US" sz="1600" dirty="0" smtClean="0">
                <a:solidFill>
                  <a:schemeClr val="tx1"/>
                </a:solidFill>
              </a:rPr>
              <a:t>” tells </a:t>
            </a:r>
            <a:r>
              <a:rPr lang="en-US" sz="1600" dirty="0">
                <a:solidFill>
                  <a:schemeClr val="tx1"/>
                </a:solidFill>
              </a:rPr>
              <a:t>EF to </a:t>
            </a:r>
            <a:r>
              <a:rPr lang="en-US" sz="1600" b="1" dirty="0" smtClean="0">
                <a:solidFill>
                  <a:srgbClr val="FF0000"/>
                </a:solidFill>
              </a:rPr>
              <a:t>lazy load </a:t>
            </a:r>
            <a:r>
              <a:rPr lang="en-US" sz="1600" dirty="0" smtClean="0">
                <a:solidFill>
                  <a:schemeClr val="tx1"/>
                </a:solidFill>
              </a:rPr>
              <a:t>the </a:t>
            </a:r>
            <a:r>
              <a:rPr lang="en-US" sz="1600" b="1" dirty="0">
                <a:solidFill>
                  <a:srgbClr val="002060"/>
                </a:solidFill>
              </a:rPr>
              <a:t>Author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smtClean="0">
                <a:solidFill>
                  <a:schemeClr val="tx1"/>
                </a:solidFill>
              </a:rPr>
              <a:t>property</a:t>
            </a:r>
            <a:endParaRPr lang="en-US" sz="1600" dirty="0">
              <a:solidFill>
                <a:srgbClr val="0070C0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3664" y="3547864"/>
            <a:ext cx="2543175" cy="13525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460" y="3571676"/>
            <a:ext cx="3695700" cy="26574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231904" y="6237312"/>
            <a:ext cx="576064" cy="21602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75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Framework Data Loading Strategy (</a:t>
            </a:r>
            <a:r>
              <a:rPr lang="en-US" dirty="0" smtClean="0">
                <a:solidFill>
                  <a:srgbClr val="FF6699"/>
                </a:solidFill>
              </a:rPr>
              <a:t>Lazy Loading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</a:t>
            </a:r>
            <a:r>
              <a:rPr lang="en-US" dirty="0"/>
              <a:t>in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Add-Migration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AddLazyAuthorBook</a:t>
            </a:r>
            <a:r>
              <a:rPr lang="en-US" dirty="0" smtClean="0"/>
              <a:t>” </a:t>
            </a:r>
            <a:r>
              <a:rPr lang="en-US" dirty="0"/>
              <a:t>in “</a:t>
            </a:r>
            <a:r>
              <a:rPr lang="en-US" dirty="0">
                <a:solidFill>
                  <a:srgbClr val="FFFF00"/>
                </a:solidFill>
              </a:rPr>
              <a:t>Package Manager Console</a:t>
            </a:r>
            <a:r>
              <a:rPr lang="en-US" dirty="0" smtClean="0"/>
              <a:t>”</a:t>
            </a:r>
          </a:p>
          <a:p>
            <a:r>
              <a:rPr lang="en-US" dirty="0"/>
              <a:t>Key in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Update-</a:t>
            </a:r>
            <a:r>
              <a:rPr lang="en-US" dirty="0" err="1" smtClean="0">
                <a:solidFill>
                  <a:srgbClr val="0070C0"/>
                </a:solidFill>
              </a:rPr>
              <a:t>Datebase</a:t>
            </a:r>
            <a:r>
              <a:rPr lang="en-US" dirty="0" smtClean="0"/>
              <a:t>” </a:t>
            </a:r>
            <a:r>
              <a:rPr lang="en-US" dirty="0"/>
              <a:t>in “</a:t>
            </a:r>
            <a:r>
              <a:rPr lang="en-US" dirty="0">
                <a:solidFill>
                  <a:srgbClr val="FFFF00"/>
                </a:solidFill>
              </a:rPr>
              <a:t>Package Manager Console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23730"/>
          <a:stretch/>
        </p:blipFill>
        <p:spPr>
          <a:xfrm>
            <a:off x="1517675" y="3450358"/>
            <a:ext cx="5067300" cy="16200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675" y="5418451"/>
            <a:ext cx="5067300" cy="14478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1850195" y="4056013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661691" y="6024106"/>
            <a:ext cx="1368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7551" y="3370138"/>
            <a:ext cx="2771775" cy="204787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82843" y="5064175"/>
            <a:ext cx="1224136" cy="29423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8810" y="353852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41611" y="564773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436819" y="472514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64608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Fiddler2 to Get request /</a:t>
            </a:r>
            <a:r>
              <a:rPr lang="en-US" dirty="0" err="1" smtClean="0"/>
              <a:t>api</a:t>
            </a:r>
            <a:r>
              <a:rPr lang="en-US" dirty="0" smtClean="0"/>
              <a:t>/books (</a:t>
            </a:r>
            <a:r>
              <a:rPr lang="en-US" dirty="0" smtClean="0">
                <a:solidFill>
                  <a:srgbClr val="FF6699"/>
                </a:solidFill>
              </a:rPr>
              <a:t>Lazy Load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10132218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When lazy loading is enabled, accessing the Author property on books[0] causes EF to query the database for the </a:t>
            </a:r>
            <a:r>
              <a:rPr lang="en-US" dirty="0" smtClean="0">
                <a:solidFill>
                  <a:schemeClr val="tx1"/>
                </a:solidFill>
              </a:rPr>
              <a:t>author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Lazy loading requires </a:t>
            </a:r>
            <a:r>
              <a:rPr lang="en-US" dirty="0">
                <a:solidFill>
                  <a:srgbClr val="FF0000"/>
                </a:solidFill>
              </a:rPr>
              <a:t>multiple</a:t>
            </a:r>
            <a:r>
              <a:rPr lang="en-US" dirty="0">
                <a:solidFill>
                  <a:schemeClr val="tx1"/>
                </a:solidFill>
              </a:rPr>
              <a:t> database trips, because EF sends a query each time it retrieves a related </a:t>
            </a:r>
            <a:r>
              <a:rPr lang="en-US" dirty="0" smtClean="0">
                <a:solidFill>
                  <a:schemeClr val="tx1"/>
                </a:solidFill>
              </a:rPr>
              <a:t>entity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074" name="Picture 2" descr="http://i3.asp.net/media/4899813/ef24.PNG?cdn_id=2014-12-15-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12516"/>
            <a:ext cx="2247850" cy="12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148" y="2603475"/>
            <a:ext cx="8495808" cy="9695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0144" y="4681221"/>
            <a:ext cx="4788024" cy="1939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04112" y="4681221"/>
            <a:ext cx="27241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4042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44" y="2516370"/>
            <a:ext cx="4248072" cy="8718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612" y="2524713"/>
            <a:ext cx="3505200" cy="1504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36" y="3542506"/>
            <a:ext cx="4406057" cy="2156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Fiddler2 to Get request /</a:t>
            </a:r>
            <a:r>
              <a:rPr lang="en-US" dirty="0" err="1" smtClean="0"/>
              <a:t>api</a:t>
            </a:r>
            <a:r>
              <a:rPr lang="en-US" dirty="0" smtClean="0"/>
              <a:t>/books (</a:t>
            </a:r>
            <a:r>
              <a:rPr lang="en-US" dirty="0">
                <a:solidFill>
                  <a:srgbClr val="FF6699"/>
                </a:solidFill>
              </a:rPr>
              <a:t>Lazy Load</a:t>
            </a:r>
            <a:r>
              <a:rPr lang="en-US" dirty="0" smtClean="0"/>
              <a:t>)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10132218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trace log shows that EF performed a join on the </a:t>
            </a:r>
            <a:r>
              <a:rPr lang="en-US" dirty="0">
                <a:solidFill>
                  <a:srgbClr val="FF0000"/>
                </a:solidFill>
              </a:rPr>
              <a:t>Book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dirty="0">
                <a:solidFill>
                  <a:srgbClr val="FF0000"/>
                </a:solidFill>
              </a:rPr>
              <a:t>Author</a:t>
            </a:r>
            <a:r>
              <a:rPr lang="en-US" dirty="0">
                <a:solidFill>
                  <a:schemeClr val="tx1"/>
                </a:solidFill>
              </a:rPr>
              <a:t> tables.</a:t>
            </a:r>
          </a:p>
        </p:txBody>
      </p:sp>
      <p:pic>
        <p:nvPicPr>
          <p:cNvPr id="3074" name="Picture 2" descr="http://i3.asp.net/media/4899813/ef24.PNG?cdn_id=2014-12-15-00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368" y="412516"/>
            <a:ext cx="2247850" cy="1288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4843" y="2763398"/>
            <a:ext cx="3392438" cy="346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197251" y="2763398"/>
            <a:ext cx="484330" cy="796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587562" y="4262586"/>
            <a:ext cx="1547998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55793" y="2479716"/>
            <a:ext cx="3971925" cy="1247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75008" y="3941332"/>
            <a:ext cx="3971925" cy="12287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65318" y="5372800"/>
            <a:ext cx="3962400" cy="1200150"/>
          </a:xfrm>
          <a:prstGeom prst="rect">
            <a:avLst/>
          </a:prstGeom>
        </p:spPr>
      </p:pic>
      <p:sp>
        <p:nvSpPr>
          <p:cNvPr id="16" name="Right Arrow 15"/>
          <p:cNvSpPr/>
          <p:nvPr/>
        </p:nvSpPr>
        <p:spPr>
          <a:xfrm>
            <a:off x="7787007" y="2763398"/>
            <a:ext cx="484330" cy="7968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9860135" y="3772914"/>
            <a:ext cx="76388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9860135" y="5170057"/>
            <a:ext cx="763885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Arrow 16"/>
          <p:cNvSpPr/>
          <p:nvPr/>
        </p:nvSpPr>
        <p:spPr>
          <a:xfrm>
            <a:off x="5123242" y="5349088"/>
            <a:ext cx="2845783" cy="47764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706536" y="3040397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6764223" y="2768517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11065744" y="2608349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1078992" y="4064453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078992" y="5540827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5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3612155" y="502604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6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89853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 and Circular References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If there is “</a:t>
            </a:r>
            <a:r>
              <a:rPr lang="en-US" sz="2800" b="1" dirty="0" smtClean="0">
                <a:solidFill>
                  <a:srgbClr val="FF0000"/>
                </a:solidFill>
              </a:rPr>
              <a:t>Circular References</a:t>
            </a:r>
            <a:r>
              <a:rPr lang="en-US" dirty="0" smtClean="0"/>
              <a:t>”, System will encounter problem while serialize the model</a:t>
            </a:r>
            <a:endParaRPr lang="en-US" dirty="0"/>
          </a:p>
        </p:txBody>
      </p:sp>
      <p:pic>
        <p:nvPicPr>
          <p:cNvPr id="4098" name="Picture 2" descr="http://i3.asp.net/media/4899813/ef24.PNG?cdn_id=2014-12-15-0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0" y="2795145"/>
            <a:ext cx="3680724" cy="2110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289" y="2924944"/>
            <a:ext cx="4390653" cy="37449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8177" y="4496822"/>
            <a:ext cx="4983170" cy="21005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783631" y="6057902"/>
            <a:ext cx="4757715" cy="395433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040217" y="5877272"/>
            <a:ext cx="4064726" cy="60466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4450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 and Circular References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“EF6DBContext” to add </a:t>
            </a:r>
            <a:r>
              <a:rPr lang="en-US" dirty="0" err="1" smtClean="0">
                <a:solidFill>
                  <a:srgbClr val="0070C0"/>
                </a:solidFill>
              </a:rPr>
              <a:t>DbSet</a:t>
            </a:r>
            <a:r>
              <a:rPr lang="en-US" dirty="0" err="1" smtClean="0"/>
              <a:t>s</a:t>
            </a:r>
            <a:r>
              <a:rPr lang="en-US" dirty="0" smtClean="0"/>
              <a:t> for </a:t>
            </a:r>
            <a:r>
              <a:rPr lang="en-US" dirty="0" err="1" smtClean="0">
                <a:solidFill>
                  <a:srgbClr val="FF0000"/>
                </a:solidFill>
              </a:rPr>
              <a:t>CirRefBook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&amp;  </a:t>
            </a:r>
            <a:r>
              <a:rPr lang="en-US" dirty="0" err="1" smtClean="0">
                <a:solidFill>
                  <a:srgbClr val="FF0000"/>
                </a:solidFill>
              </a:rPr>
              <a:t>CirRefAuthor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Key in “</a:t>
            </a:r>
            <a:r>
              <a:rPr lang="en-US" dirty="0">
                <a:solidFill>
                  <a:srgbClr val="0070C0"/>
                </a:solidFill>
              </a:rPr>
              <a:t>Add-Migration</a:t>
            </a:r>
            <a:r>
              <a:rPr lang="en-US" dirty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AddCirRefAuthorBook</a:t>
            </a:r>
            <a:r>
              <a:rPr lang="en-US" dirty="0"/>
              <a:t>” in “</a:t>
            </a:r>
            <a:r>
              <a:rPr lang="en-US" dirty="0">
                <a:solidFill>
                  <a:srgbClr val="FFFF00"/>
                </a:solidFill>
              </a:rPr>
              <a:t>Package Manager Console</a:t>
            </a:r>
            <a:r>
              <a:rPr lang="en-US" dirty="0"/>
              <a:t>”</a:t>
            </a:r>
          </a:p>
          <a:p>
            <a:r>
              <a:rPr lang="en-US" dirty="0"/>
              <a:t>Key in “</a:t>
            </a:r>
            <a:r>
              <a:rPr lang="en-US" dirty="0">
                <a:solidFill>
                  <a:srgbClr val="0070C0"/>
                </a:solidFill>
              </a:rPr>
              <a:t>Update-</a:t>
            </a:r>
            <a:r>
              <a:rPr lang="en-US" dirty="0" err="1">
                <a:solidFill>
                  <a:srgbClr val="0070C0"/>
                </a:solidFill>
              </a:rPr>
              <a:t>Datebase</a:t>
            </a:r>
            <a:r>
              <a:rPr lang="en-US" dirty="0"/>
              <a:t>” in “</a:t>
            </a:r>
            <a:r>
              <a:rPr lang="en-US" dirty="0">
                <a:solidFill>
                  <a:srgbClr val="FFFF00"/>
                </a:solidFill>
              </a:rPr>
              <a:t>Package Manager Console</a:t>
            </a:r>
            <a:r>
              <a:rPr lang="en-US" dirty="0" smtClean="0"/>
              <a:t>”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Add New </a:t>
            </a:r>
            <a:r>
              <a:rPr lang="en-US" dirty="0" err="1" smtClean="0">
                <a:solidFill>
                  <a:schemeClr val="tx1"/>
                </a:solidFill>
              </a:rPr>
              <a:t>WebApi</a:t>
            </a:r>
            <a:r>
              <a:rPr lang="en-US" dirty="0" smtClean="0">
                <a:solidFill>
                  <a:schemeClr val="tx1"/>
                </a:solidFill>
              </a:rPr>
              <a:t> Controller “</a:t>
            </a:r>
            <a:r>
              <a:rPr lang="en-US" dirty="0" err="1" smtClean="0">
                <a:solidFill>
                  <a:srgbClr val="FF0000"/>
                </a:solidFill>
              </a:rPr>
              <a:t>CirRefBooksNGController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2" y="4293094"/>
            <a:ext cx="4114800" cy="21431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976" y="4207370"/>
            <a:ext cx="571500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118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 and Circular </a:t>
            </a:r>
            <a:r>
              <a:rPr lang="en-US" dirty="0" smtClean="0"/>
              <a:t>References Unit Test with Fiddler2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956" y="2267566"/>
            <a:ext cx="5057775" cy="9239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9816" y="2859828"/>
            <a:ext cx="5881079" cy="3998172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6329239" y="5517232"/>
            <a:ext cx="221503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905" y="6248025"/>
            <a:ext cx="5676900" cy="381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541905" y="6248025"/>
            <a:ext cx="5676900" cy="3431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1523999" y="1684784"/>
            <a:ext cx="899593" cy="3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9694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ORM Technologies – Basic Concepts</a:t>
            </a:r>
          </a:p>
          <a:p>
            <a:r>
              <a:rPr lang="en-US" sz="2400" dirty="0" smtClean="0"/>
              <a:t>Entity Framework - Overview</a:t>
            </a:r>
            <a:endParaRPr sz="2400" dirty="0"/>
          </a:p>
          <a:p>
            <a:r>
              <a:rPr lang="en-US" sz="2400" dirty="0" smtClean="0"/>
              <a:t>Developing &amp; Testing of </a:t>
            </a:r>
            <a:r>
              <a:rPr lang="en-US" sz="2400" dirty="0" err="1" smtClean="0"/>
              <a:t>ASP.Net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0070C0"/>
                </a:solidFill>
              </a:rPr>
              <a:t>EF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endParaRPr dirty="0" smtClean="0">
              <a:solidFill>
                <a:srgbClr val="FF0000"/>
              </a:solidFill>
            </a:endParaRPr>
          </a:p>
          <a:p>
            <a:r>
              <a:rPr lang="en-US" sz="2400" dirty="0" err="1" smtClean="0"/>
              <a:t>Highchart</a:t>
            </a:r>
            <a:r>
              <a:rPr lang="en-US" sz="2400" dirty="0" smtClean="0"/>
              <a:t> </a:t>
            </a:r>
            <a:r>
              <a:rPr lang="en-US" sz="2400" dirty="0"/>
              <a:t>, </a:t>
            </a:r>
            <a:r>
              <a:rPr lang="en-US" sz="2400" dirty="0" err="1"/>
              <a:t>AngularJS</a:t>
            </a:r>
            <a:r>
              <a:rPr lang="en-US" sz="2400" dirty="0"/>
              <a:t>  </a:t>
            </a:r>
            <a:r>
              <a:rPr lang="en-US" sz="2400" dirty="0" smtClean="0"/>
              <a:t>,</a:t>
            </a:r>
            <a:r>
              <a:rPr lang="en-US" sz="2400" dirty="0"/>
              <a:t>Web API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 smtClean="0"/>
              <a:t>, </a:t>
            </a:r>
            <a:r>
              <a:rPr lang="en-US" sz="2400" dirty="0"/>
              <a:t>SignalR</a:t>
            </a: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 smtClean="0"/>
              <a:t> + </a:t>
            </a:r>
            <a:r>
              <a:rPr lang="en-US" sz="2400" dirty="0" smtClean="0">
                <a:solidFill>
                  <a:srgbClr val="0070C0"/>
                </a:solidFill>
              </a:rPr>
              <a:t>EF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sz="2400" dirty="0" smtClean="0"/>
              <a:t> Integration</a:t>
            </a:r>
            <a:endParaRPr lang="en-US" sz="2400" dirty="0"/>
          </a:p>
          <a:p>
            <a:pPr marL="0" indent="0"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5660250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Transfer Objects (DTOs)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Remove circular </a:t>
            </a:r>
            <a:r>
              <a:rPr lang="en-US" dirty="0" smtClean="0"/>
              <a:t>references</a:t>
            </a:r>
          </a:p>
          <a:p>
            <a:pPr fontAlgn="base"/>
            <a:r>
              <a:rPr lang="en-US" dirty="0"/>
              <a:t>Hide particular properties that clients are not supposed to view.</a:t>
            </a:r>
          </a:p>
          <a:p>
            <a:pPr fontAlgn="base"/>
            <a:r>
              <a:rPr lang="en-US" dirty="0"/>
              <a:t>Omit some properties in order to reduce payload size.</a:t>
            </a:r>
          </a:p>
          <a:p>
            <a:pPr fontAlgn="base"/>
            <a:r>
              <a:rPr lang="en-US" dirty="0"/>
              <a:t>Flatten object graphs that contain nested objects, to make them more convenient for clients.</a:t>
            </a:r>
          </a:p>
          <a:p>
            <a:pPr fontAlgn="base"/>
            <a:r>
              <a:rPr lang="en-US" dirty="0"/>
              <a:t>Avoid “over-posting” </a:t>
            </a:r>
            <a:r>
              <a:rPr lang="en-US" dirty="0" smtClean="0"/>
              <a:t>vulnerabilities. </a:t>
            </a:r>
          </a:p>
          <a:p>
            <a:pPr fontAlgn="base"/>
            <a:r>
              <a:rPr lang="en-US" dirty="0" smtClean="0"/>
              <a:t>Decouple service layer from database/data storage layer.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18278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Data Transfer Objects (DTOs)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772816"/>
            <a:ext cx="5299064" cy="38164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772816"/>
            <a:ext cx="5256584" cy="4948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2087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969" y="1980517"/>
            <a:ext cx="6192688" cy="40410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580" y="1988840"/>
            <a:ext cx="5264654" cy="23762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Entity mapping to DTO (LINQ) –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CirRefBooksLINQController.cs</a:t>
            </a:r>
            <a:endParaRPr dirty="0"/>
          </a:p>
        </p:txBody>
      </p:sp>
      <p:sp>
        <p:nvSpPr>
          <p:cNvPr id="7" name="Rectangular Callout 6"/>
          <p:cNvSpPr/>
          <p:nvPr/>
        </p:nvSpPr>
        <p:spPr>
          <a:xfrm>
            <a:off x="2855640" y="4797152"/>
            <a:ext cx="2208924" cy="1444202"/>
          </a:xfrm>
          <a:prstGeom prst="wedgeRectCallout">
            <a:avLst>
              <a:gd name="adj1" fmla="val 117610"/>
              <a:gd name="adj2" fmla="val -9831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POST the data via remote </a:t>
            </a:r>
            <a:r>
              <a:rPr lang="en-US" sz="1600" b="1" dirty="0" err="1" smtClean="0">
                <a:solidFill>
                  <a:srgbClr val="FFFF00"/>
                </a:solidFill>
              </a:rPr>
              <a:t>WebApi</a:t>
            </a:r>
            <a:r>
              <a:rPr lang="en-US" sz="1600" dirty="0" smtClean="0">
                <a:solidFill>
                  <a:schemeClr val="tx1"/>
                </a:solidFill>
              </a:rPr>
              <a:t> using angular </a:t>
            </a:r>
            <a:r>
              <a:rPr lang="en-US" sz="2400" b="1" dirty="0" smtClean="0">
                <a:solidFill>
                  <a:srgbClr val="FFFF00"/>
                </a:solidFill>
              </a:rPr>
              <a:t>$http </a:t>
            </a:r>
            <a:r>
              <a:rPr lang="en-US" sz="1600" dirty="0" smtClean="0">
                <a:solidFill>
                  <a:schemeClr val="tx1"/>
                </a:solidFill>
              </a:rPr>
              <a:t>service object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2351584" y="4797152"/>
            <a:ext cx="2952328" cy="1728192"/>
          </a:xfrm>
          <a:prstGeom prst="wedgeRectCallout">
            <a:avLst>
              <a:gd name="adj1" fmla="val -39361"/>
              <a:gd name="adj2" fmla="val -104206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Use LINQ to map from Entity to DTO Object.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It works, but … just </a:t>
            </a:r>
            <a:r>
              <a:rPr lang="en-US" sz="2800" b="1" dirty="0" smtClean="0">
                <a:solidFill>
                  <a:srgbClr val="FFFF00"/>
                </a:solidFill>
              </a:rPr>
              <a:t>tedious</a:t>
            </a:r>
            <a:r>
              <a:rPr lang="en-US" sz="2000" dirty="0" smtClean="0">
                <a:solidFill>
                  <a:schemeClr val="tx1"/>
                </a:solidFill>
              </a:rPr>
              <a:t>!! 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3392" y="2636912"/>
            <a:ext cx="4997842" cy="115212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25291" y="2864756"/>
            <a:ext cx="5875366" cy="178837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8695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 and Circular </a:t>
            </a:r>
            <a:r>
              <a:rPr lang="en-US" dirty="0" smtClean="0"/>
              <a:t>References Unit Test with Fiddler2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1523999" y="1684784"/>
            <a:ext cx="899593" cy="3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2381721"/>
            <a:ext cx="4886325" cy="8763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467696"/>
            <a:ext cx="3038475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861" y="3429000"/>
            <a:ext cx="3028950" cy="3181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861" y="2343621"/>
            <a:ext cx="48482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6384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“</a:t>
            </a:r>
            <a:r>
              <a:rPr lang="en-US" dirty="0" err="1" smtClean="0"/>
              <a:t>AutoMapper</a:t>
            </a:r>
            <a:r>
              <a:rPr lang="en-US" dirty="0" smtClean="0"/>
              <a:t>” 3</a:t>
            </a:r>
            <a:r>
              <a:rPr lang="en-US" baseline="30000" dirty="0" smtClean="0"/>
              <a:t>rd</a:t>
            </a:r>
            <a:r>
              <a:rPr lang="en-US" dirty="0" smtClean="0"/>
              <a:t> Library</a:t>
            </a:r>
            <a:endParaRPr dirty="0"/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524000" y="1938536"/>
            <a:ext cx="5436096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 err="1" smtClean="0"/>
              <a:t>NuGet</a:t>
            </a:r>
            <a:r>
              <a:rPr lang="en-US" dirty="0" smtClean="0"/>
              <a:t> to search “</a:t>
            </a:r>
            <a:r>
              <a:rPr lang="en-US" b="1" dirty="0" err="1" smtClean="0">
                <a:solidFill>
                  <a:srgbClr val="FF0000"/>
                </a:solidFill>
              </a:rPr>
              <a:t>AutoMapper</a:t>
            </a:r>
            <a:r>
              <a:rPr lang="en-US" dirty="0" smtClean="0"/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Click “Install”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7723281" y="4149080"/>
            <a:ext cx="720080" cy="1177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130" y="3012671"/>
            <a:ext cx="5538192" cy="31152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6320" y="3273524"/>
            <a:ext cx="28479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386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61256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Domain Entity mapping to DTO (</a:t>
            </a:r>
            <a:r>
              <a:rPr lang="en-US" dirty="0" err="1" smtClean="0"/>
              <a:t>AutoMapper</a:t>
            </a:r>
            <a:r>
              <a:rPr lang="en-US" dirty="0" smtClean="0"/>
              <a:t>) –</a:t>
            </a:r>
            <a:br>
              <a:rPr lang="en-US" dirty="0" smtClean="0"/>
            </a:br>
            <a:r>
              <a:rPr lang="en-US" dirty="0" err="1" smtClean="0"/>
              <a:t>CirRefBooksController.cs</a:t>
            </a:r>
            <a:endParaRPr dirty="0"/>
          </a:p>
        </p:txBody>
      </p:sp>
      <p:sp>
        <p:nvSpPr>
          <p:cNvPr id="9" name="Rectangular Callout 8"/>
          <p:cNvSpPr/>
          <p:nvPr/>
        </p:nvSpPr>
        <p:spPr>
          <a:xfrm>
            <a:off x="839416" y="4265770"/>
            <a:ext cx="2712980" cy="1876250"/>
          </a:xfrm>
          <a:prstGeom prst="wedgeRectCallout">
            <a:avLst>
              <a:gd name="adj1" fmla="val 93486"/>
              <a:gd name="adj2" fmla="val -1157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code is much </a:t>
            </a:r>
            <a:r>
              <a:rPr lang="en-US" sz="2800" b="1" dirty="0" smtClean="0">
                <a:solidFill>
                  <a:srgbClr val="FFFF00"/>
                </a:solidFill>
              </a:rPr>
              <a:t>clean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programmer is happy!!</a:t>
            </a:r>
            <a:endParaRPr lang="en-US" sz="2400" dirty="0">
              <a:solidFill>
                <a:srgbClr val="0070C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1988840"/>
            <a:ext cx="3888432" cy="15748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8347" y="2031186"/>
            <a:ext cx="7571492" cy="139781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8346" y="3563655"/>
            <a:ext cx="5716299" cy="2601649"/>
          </a:xfrm>
          <a:prstGeom prst="rect">
            <a:avLst/>
          </a:prstGeom>
        </p:spPr>
      </p:pic>
      <p:sp>
        <p:nvSpPr>
          <p:cNvPr id="13" name="Rectangular Callout 12"/>
          <p:cNvSpPr/>
          <p:nvPr/>
        </p:nvSpPr>
        <p:spPr>
          <a:xfrm>
            <a:off x="862740" y="4297043"/>
            <a:ext cx="2712980" cy="1876250"/>
          </a:xfrm>
          <a:prstGeom prst="wedgeRectCallout">
            <a:avLst>
              <a:gd name="adj1" fmla="val 88837"/>
              <a:gd name="adj2" fmla="val -2831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The code is much </a:t>
            </a:r>
            <a:r>
              <a:rPr lang="en-US" sz="2800" b="1" dirty="0" smtClean="0">
                <a:solidFill>
                  <a:srgbClr val="FFFF00"/>
                </a:solidFill>
              </a:rPr>
              <a:t>clean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and </a:t>
            </a:r>
            <a:r>
              <a:rPr lang="en-US" sz="2400" b="1" dirty="0" smtClean="0">
                <a:solidFill>
                  <a:srgbClr val="FFFF00"/>
                </a:solidFill>
              </a:rPr>
              <a:t>easy. </a:t>
            </a:r>
            <a:r>
              <a:rPr lang="en-US" sz="2400" b="1" dirty="0" smtClean="0">
                <a:solidFill>
                  <a:schemeClr val="tx1"/>
                </a:solidFill>
              </a:rPr>
              <a:t>The</a:t>
            </a:r>
            <a:r>
              <a:rPr lang="en-US" sz="2400" b="1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programmer is happy again!!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114698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 Properties and Circular </a:t>
            </a:r>
            <a:r>
              <a:rPr lang="en-US" dirty="0" smtClean="0"/>
              <a:t>References Unit Test with Fiddler2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/>
          <p:cNvSpPr txBox="1">
            <a:spLocks/>
          </p:cNvSpPr>
          <p:nvPr/>
        </p:nvSpPr>
        <p:spPr>
          <a:xfrm>
            <a:off x="1523999" y="1684784"/>
            <a:ext cx="899593" cy="3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877" y="3568064"/>
            <a:ext cx="3038475" cy="1666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608" y="3568064"/>
            <a:ext cx="3028950" cy="31813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34" y="2267694"/>
            <a:ext cx="5648432" cy="11690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8199" y="2298619"/>
            <a:ext cx="5360409" cy="11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6145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Highchart</a:t>
            </a:r>
            <a:r>
              <a:rPr lang="en-US" dirty="0" smtClean="0"/>
              <a:t> </a:t>
            </a:r>
            <a:r>
              <a:rPr lang="en-US" dirty="0"/>
              <a:t>, </a:t>
            </a:r>
            <a:r>
              <a:rPr lang="en-US" dirty="0" err="1"/>
              <a:t>AngularJS</a:t>
            </a:r>
            <a:r>
              <a:rPr lang="en-US" dirty="0"/>
              <a:t>  ,Web API</a:t>
            </a:r>
            <a:r>
              <a:rPr lang="en-US" sz="4000" dirty="0"/>
              <a:t>2</a:t>
            </a:r>
            <a:r>
              <a:rPr lang="en-US" dirty="0"/>
              <a:t> </a:t>
            </a:r>
            <a:r>
              <a:rPr lang="en-US" dirty="0" smtClean="0"/>
              <a:t>, </a:t>
            </a:r>
            <a:r>
              <a:rPr lang="en-US" dirty="0"/>
              <a:t>SignalR</a:t>
            </a:r>
            <a:r>
              <a:rPr lang="en-US" sz="4000" dirty="0"/>
              <a:t>2</a:t>
            </a:r>
            <a:r>
              <a:rPr lang="en-US" dirty="0"/>
              <a:t> </a:t>
            </a:r>
            <a:r>
              <a:rPr lang="en-US" dirty="0" smtClean="0"/>
              <a:t>+ </a:t>
            </a:r>
            <a:r>
              <a:rPr lang="en-US" dirty="0">
                <a:solidFill>
                  <a:srgbClr val="0070C0"/>
                </a:solidFill>
              </a:rPr>
              <a:t>Entity Framework </a:t>
            </a:r>
            <a:r>
              <a:rPr lang="en-US" sz="4000" dirty="0">
                <a:solidFill>
                  <a:srgbClr val="FF0000"/>
                </a:solidFill>
              </a:rPr>
              <a:t>6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5260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 with Entity Framework</a:t>
            </a:r>
            <a:endParaRPr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524000" y="1938536"/>
            <a:ext cx="6084168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Copy “</a:t>
            </a:r>
            <a:r>
              <a:rPr lang="en-US" sz="2800" dirty="0">
                <a:solidFill>
                  <a:srgbClr val="0070C0"/>
                </a:solidFill>
              </a:rPr>
              <a:t>08_AngularWithSignalR</a:t>
            </a:r>
            <a:r>
              <a:rPr lang="en-US" sz="2800" dirty="0" smtClean="0"/>
              <a:t>” to “</a:t>
            </a:r>
            <a:r>
              <a:rPr lang="en-US" sz="2800" dirty="0" smtClean="0">
                <a:solidFill>
                  <a:srgbClr val="FF0000"/>
                </a:solidFill>
              </a:rPr>
              <a:t>09_IntegrationWithEF6</a:t>
            </a:r>
            <a:r>
              <a:rPr lang="en-US" sz="2800" dirty="0" smtClean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133599711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746" y="2738418"/>
            <a:ext cx="5715379" cy="364514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4685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Modify EF Context for Dashboard</a:t>
            </a:r>
            <a:endParaRPr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451992" y="1724744"/>
            <a:ext cx="9612560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“</a:t>
            </a:r>
            <a:r>
              <a:rPr lang="en-US" dirty="0" smtClean="0">
                <a:solidFill>
                  <a:srgbClr val="FF0000"/>
                </a:solidFill>
              </a:rPr>
              <a:t>EF6DbContext.cs</a:t>
            </a:r>
            <a:r>
              <a:rPr lang="en-US" dirty="0" smtClean="0"/>
              <a:t>” to add </a:t>
            </a:r>
            <a:r>
              <a:rPr lang="en-US" dirty="0" err="1" smtClean="0">
                <a:solidFill>
                  <a:srgbClr val="0070C0"/>
                </a:solidFill>
              </a:rPr>
              <a:t>DbSet</a:t>
            </a:r>
            <a:r>
              <a:rPr lang="en-US" dirty="0" smtClean="0"/>
              <a:t> for “</a:t>
            </a:r>
            <a:r>
              <a:rPr lang="en-US" dirty="0" err="1" smtClean="0">
                <a:solidFill>
                  <a:srgbClr val="FF0000"/>
                </a:solidFill>
              </a:rPr>
              <a:t>Chartdata</a:t>
            </a:r>
            <a:r>
              <a:rPr lang="en-US" dirty="0" smtClean="0">
                <a:solidFill>
                  <a:schemeClr val="tx1"/>
                </a:solidFill>
              </a:rPr>
              <a:t>”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object</a:t>
            </a:r>
          </a:p>
        </p:txBody>
      </p:sp>
      <p:sp>
        <p:nvSpPr>
          <p:cNvPr id="7" name="Rectangle 6"/>
          <p:cNvSpPr/>
          <p:nvPr/>
        </p:nvSpPr>
        <p:spPr>
          <a:xfrm>
            <a:off x="3445078" y="5517232"/>
            <a:ext cx="4379114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8811352" y="4113632"/>
            <a:ext cx="2287905" cy="1537475"/>
          </a:xfrm>
          <a:prstGeom prst="wedgeRectCallout">
            <a:avLst>
              <a:gd name="adj1" fmla="val -92606"/>
              <a:gd name="adj2" fmla="val 4161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Create “</a:t>
            </a:r>
            <a:r>
              <a:rPr lang="en-US" sz="2000" b="1" dirty="0" err="1" smtClean="0">
                <a:solidFill>
                  <a:srgbClr val="FFFF00"/>
                </a:solidFill>
              </a:rPr>
              <a:t>DbSet</a:t>
            </a:r>
            <a:r>
              <a:rPr lang="en-US" sz="1600" dirty="0" smtClean="0">
                <a:solidFill>
                  <a:schemeClr val="tx1"/>
                </a:solidFill>
              </a:rPr>
              <a:t>” for “</a:t>
            </a:r>
            <a:r>
              <a:rPr lang="en-US" sz="2000" b="1" dirty="0" err="1" smtClean="0">
                <a:solidFill>
                  <a:srgbClr val="FFFF00"/>
                </a:solidFill>
              </a:rPr>
              <a:t>Chartdata</a:t>
            </a:r>
            <a:r>
              <a:rPr lang="en-US" sz="1600" dirty="0" smtClean="0">
                <a:solidFill>
                  <a:schemeClr val="tx1"/>
                </a:solidFill>
              </a:rPr>
              <a:t>”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3625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684568" cy="2743200"/>
          </a:xfrm>
        </p:spPr>
        <p:txBody>
          <a:bodyPr/>
          <a:lstStyle/>
          <a:p>
            <a:r>
              <a:rPr lang="en-US" dirty="0"/>
              <a:t>ORM Technologies – Basic Concepts</a:t>
            </a:r>
          </a:p>
        </p:txBody>
      </p:sp>
      <p:pic>
        <p:nvPicPr>
          <p:cNvPr id="3" name="Picture 2" descr="http://nettuts.s3.amazonaws.com/510_webFramework/images/orm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2199">
            <a:off x="1515745" y="606638"/>
            <a:ext cx="3002514" cy="2248240"/>
          </a:xfrm>
          <a:prstGeom prst="rect">
            <a:avLst/>
          </a:prstGeom>
          <a:ln>
            <a:noFill/>
          </a:ln>
          <a:effectLst>
            <a:softEdge rad="112500"/>
          </a:effectLst>
          <a:scene3d>
            <a:camera prst="perspectiveContrastingRightFacing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18242838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462" y="2999149"/>
            <a:ext cx="7063185" cy="27252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4685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Add Entity Framework Annotation</a:t>
            </a:r>
            <a:endParaRPr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451992" y="1724744"/>
            <a:ext cx="9612560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Modify “</a:t>
            </a:r>
            <a:r>
              <a:rPr lang="en-US" dirty="0" smtClean="0">
                <a:solidFill>
                  <a:srgbClr val="FF0000"/>
                </a:solidFill>
              </a:rPr>
              <a:t>Models/Dashboard/</a:t>
            </a:r>
            <a:r>
              <a:rPr lang="en-US" dirty="0" err="1" smtClean="0">
                <a:solidFill>
                  <a:srgbClr val="FF0000"/>
                </a:solidFill>
              </a:rPr>
              <a:t>Chartdata.cs</a:t>
            </a:r>
            <a:r>
              <a:rPr lang="en-US" dirty="0" smtClean="0"/>
              <a:t>” to add some EF annotation</a:t>
            </a:r>
          </a:p>
          <a:p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2063552" y="4394312"/>
            <a:ext cx="6336704" cy="618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ular Callout 13"/>
          <p:cNvSpPr/>
          <p:nvPr/>
        </p:nvSpPr>
        <p:spPr>
          <a:xfrm>
            <a:off x="9480376" y="3285414"/>
            <a:ext cx="2287905" cy="1537475"/>
          </a:xfrm>
          <a:prstGeom prst="wedgeRectCallout">
            <a:avLst>
              <a:gd name="adj1" fmla="val -107188"/>
              <a:gd name="adj2" fmla="val 43218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It tell Database to automatically generate an </a:t>
            </a:r>
            <a:r>
              <a:rPr lang="en-US" sz="2000" b="1" dirty="0" smtClean="0">
                <a:solidFill>
                  <a:srgbClr val="FFC000"/>
                </a:solidFill>
              </a:rPr>
              <a:t>Unique ID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0035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340" y="3082194"/>
            <a:ext cx="3788212" cy="350181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6554" y="5064175"/>
            <a:ext cx="4438650" cy="1323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7930" y="3163677"/>
            <a:ext cx="4457700" cy="16097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Migration &amp; Update Database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938536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Key </a:t>
            </a:r>
            <a:r>
              <a:rPr lang="en-US" dirty="0"/>
              <a:t>in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Add-Migration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AddChartdata</a:t>
            </a:r>
            <a:r>
              <a:rPr lang="en-US" dirty="0" smtClean="0"/>
              <a:t>” </a:t>
            </a:r>
            <a:r>
              <a:rPr lang="en-US" dirty="0"/>
              <a:t>in “</a:t>
            </a:r>
            <a:r>
              <a:rPr lang="en-US" dirty="0">
                <a:solidFill>
                  <a:srgbClr val="FFFF00"/>
                </a:solidFill>
              </a:rPr>
              <a:t>Package Manager Console</a:t>
            </a:r>
            <a:r>
              <a:rPr lang="en-US" dirty="0" smtClean="0"/>
              <a:t>”</a:t>
            </a:r>
          </a:p>
          <a:p>
            <a:r>
              <a:rPr lang="en-US" dirty="0"/>
              <a:t>Key in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0070C0"/>
                </a:solidFill>
              </a:rPr>
              <a:t>Update-</a:t>
            </a:r>
            <a:r>
              <a:rPr lang="en-US" dirty="0" err="1" smtClean="0">
                <a:solidFill>
                  <a:srgbClr val="0070C0"/>
                </a:solidFill>
              </a:rPr>
              <a:t>Datebase</a:t>
            </a:r>
            <a:r>
              <a:rPr lang="en-US" dirty="0" smtClean="0"/>
              <a:t>” </a:t>
            </a:r>
            <a:r>
              <a:rPr lang="en-US" dirty="0"/>
              <a:t>in “</a:t>
            </a:r>
            <a:r>
              <a:rPr lang="en-US" dirty="0">
                <a:solidFill>
                  <a:srgbClr val="FFFF00"/>
                </a:solidFill>
              </a:rPr>
              <a:t>Package Manager Console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850195" y="3789040"/>
            <a:ext cx="20882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75520" y="5661248"/>
            <a:ext cx="1368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8428169" y="5367014"/>
            <a:ext cx="1224136" cy="294234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908810" y="3538524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1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941611" y="5647730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2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9826459" y="5100691"/>
            <a:ext cx="432048" cy="432048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70C0"/>
                </a:solidFill>
              </a:rPr>
              <a:t>3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87083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4685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Initial </a:t>
            </a:r>
            <a:r>
              <a:rPr lang="en-US" dirty="0" err="1" smtClean="0"/>
              <a:t>Chartdatas</a:t>
            </a:r>
            <a:r>
              <a:rPr lang="en-US" dirty="0" smtClean="0"/>
              <a:t> (</a:t>
            </a:r>
            <a:r>
              <a:rPr lang="en-US" dirty="0" err="1" smtClean="0"/>
              <a:t>Global.asax.cs</a:t>
            </a:r>
            <a:r>
              <a:rPr lang="en-US" dirty="0" smtClean="0"/>
              <a:t>)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8" y="1600200"/>
            <a:ext cx="5105400" cy="3095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6745" y="1601068"/>
            <a:ext cx="6720190" cy="5235852"/>
          </a:xfrm>
          <a:prstGeom prst="rect">
            <a:avLst/>
          </a:prstGeom>
        </p:spPr>
      </p:pic>
      <p:cxnSp>
        <p:nvCxnSpPr>
          <p:cNvPr id="15" name="Straight Connector 14"/>
          <p:cNvCxnSpPr/>
          <p:nvPr/>
        </p:nvCxnSpPr>
        <p:spPr>
          <a:xfrm>
            <a:off x="1199456" y="4509120"/>
            <a:ext cx="1368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6744072" y="5517232"/>
            <a:ext cx="2160240" cy="33083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456040" y="6165304"/>
            <a:ext cx="13681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1917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988840"/>
            <a:ext cx="5253147" cy="44593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177" y="2004395"/>
            <a:ext cx="5296630" cy="4443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4685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Create New EF6DashboardRepo.cs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8368" y="425487"/>
            <a:ext cx="25527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626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Switch “</a:t>
            </a:r>
            <a:r>
              <a:rPr lang="en-US" dirty="0" err="1" smtClean="0"/>
              <a:t>MemDashboardRepo</a:t>
            </a:r>
            <a:r>
              <a:rPr lang="en-US" dirty="0" smtClean="0"/>
              <a:t>” to “EF6DashboardRepo”</a:t>
            </a:r>
            <a:endParaRPr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1524000" y="1600200"/>
            <a:ext cx="8244408" cy="32186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Copy “</a:t>
            </a:r>
            <a:r>
              <a:rPr lang="en-US" dirty="0" err="1" smtClean="0">
                <a:solidFill>
                  <a:srgbClr val="FF0000"/>
                </a:solidFill>
              </a:rPr>
              <a:t>SignalRDashboardController.cs</a:t>
            </a:r>
            <a:r>
              <a:rPr lang="en-US" dirty="0" smtClean="0"/>
              <a:t>” to “</a:t>
            </a:r>
            <a:r>
              <a:rPr lang="en-US" dirty="0" smtClean="0">
                <a:solidFill>
                  <a:srgbClr val="FF0000"/>
                </a:solidFill>
              </a:rPr>
              <a:t>EF6DashboardController.cs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2355001"/>
            <a:ext cx="6437806" cy="38164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0136" y="2348880"/>
            <a:ext cx="4606087" cy="2030926"/>
          </a:xfrm>
          <a:prstGeom prst="rect">
            <a:avLst/>
          </a:prstGeom>
        </p:spPr>
      </p:pic>
      <p:sp>
        <p:nvSpPr>
          <p:cNvPr id="18" name="Rectangular Callout 17"/>
          <p:cNvSpPr/>
          <p:nvPr/>
        </p:nvSpPr>
        <p:spPr>
          <a:xfrm>
            <a:off x="5231904" y="4819310"/>
            <a:ext cx="2287905" cy="1142546"/>
          </a:xfrm>
          <a:prstGeom prst="wedgeRectCallout">
            <a:avLst>
              <a:gd name="adj1" fmla="val -72646"/>
              <a:gd name="adj2" fmla="val 34722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Switch our Repository from “Memory” to “Entity Framework”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9" name="Rectangular Callout 18"/>
          <p:cNvSpPr/>
          <p:nvPr/>
        </p:nvSpPr>
        <p:spPr>
          <a:xfrm>
            <a:off x="9768408" y="4725144"/>
            <a:ext cx="2287905" cy="1142546"/>
          </a:xfrm>
          <a:prstGeom prst="wedgeRectCallout">
            <a:avLst>
              <a:gd name="adj1" fmla="val -50596"/>
              <a:gd name="adj2" fmla="val -14328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Dispose “Entity Framework” context object to release database connection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9127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46854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Modify Our Angular “</a:t>
            </a:r>
            <a:r>
              <a:rPr lang="en-US" dirty="0" err="1" smtClean="0"/>
              <a:t>ChartDataFactory</a:t>
            </a:r>
            <a:r>
              <a:rPr lang="en-US" dirty="0" smtClean="0"/>
              <a:t>”</a:t>
            </a:r>
            <a:endParaRPr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1451992" y="1724744"/>
            <a:ext cx="9612560" cy="46588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Switch angular $http communication end point to our new </a:t>
            </a:r>
            <a:r>
              <a:rPr lang="en-US" dirty="0" err="1" smtClean="0"/>
              <a:t>WebAPI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778968"/>
            <a:ext cx="5762625" cy="3962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322" y="2769443"/>
            <a:ext cx="5743575" cy="3971925"/>
          </a:xfrm>
          <a:prstGeom prst="rect">
            <a:avLst/>
          </a:prstGeom>
        </p:spPr>
      </p:pic>
      <p:sp>
        <p:nvSpPr>
          <p:cNvPr id="10" name="Text Placeholder 2"/>
          <p:cNvSpPr txBox="1">
            <a:spLocks/>
          </p:cNvSpPr>
          <p:nvPr/>
        </p:nvSpPr>
        <p:spPr>
          <a:xfrm>
            <a:off x="349403" y="2260848"/>
            <a:ext cx="922061" cy="37606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Before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6156181" y="2260848"/>
            <a:ext cx="803915" cy="3760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After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22900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with </a:t>
            </a:r>
            <a:r>
              <a:rPr lang="en-US" dirty="0" smtClean="0"/>
              <a:t>Entity Framework6</a:t>
            </a:r>
            <a:endParaRPr dirty="0"/>
          </a:p>
        </p:txBody>
      </p:sp>
      <p:sp>
        <p:nvSpPr>
          <p:cNvPr id="10" name="Content Placeholder 3"/>
          <p:cNvSpPr txBox="1">
            <a:spLocks/>
          </p:cNvSpPr>
          <p:nvPr/>
        </p:nvSpPr>
        <p:spPr>
          <a:xfrm>
            <a:off x="1524000" y="2060849"/>
            <a:ext cx="8892480" cy="46107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dirty="0"/>
              <a:t>Select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0000"/>
                </a:solidFill>
              </a:rPr>
              <a:t>09_Integration/index.html</a:t>
            </a:r>
            <a:r>
              <a:rPr lang="en-US" dirty="0" smtClean="0"/>
              <a:t>” and Hit “</a:t>
            </a:r>
            <a:r>
              <a:rPr lang="en-US" dirty="0" smtClean="0">
                <a:solidFill>
                  <a:srgbClr val="0070C0"/>
                </a:solidFill>
              </a:rPr>
              <a:t>F5</a:t>
            </a:r>
            <a:r>
              <a:rPr lang="en-US" dirty="0" smtClean="0"/>
              <a:t>” to run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Open Multi-</a:t>
            </a:r>
            <a:r>
              <a:rPr lang="en-US" dirty="0" err="1" smtClean="0"/>
              <a:t>Browers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00B0F0"/>
                </a:solidFill>
              </a:rPr>
              <a:t>see charts reflect changes whenever C/U/D operations occurred</a:t>
            </a:r>
            <a:endParaRPr lang="en-US" dirty="0"/>
          </a:p>
        </p:txBody>
      </p:sp>
      <p:sp>
        <p:nvSpPr>
          <p:cNvPr id="11" name="Text Placeholder 2"/>
          <p:cNvSpPr txBox="1">
            <a:spLocks/>
          </p:cNvSpPr>
          <p:nvPr/>
        </p:nvSpPr>
        <p:spPr>
          <a:xfrm>
            <a:off x="1523999" y="1684784"/>
            <a:ext cx="1547665" cy="3760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Demo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602" y="3843694"/>
            <a:ext cx="3226321" cy="1938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3912" y="3395337"/>
            <a:ext cx="3696271" cy="28657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4352" y="3364356"/>
            <a:ext cx="2095895" cy="289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1538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2502024"/>
            <a:ext cx="9793088" cy="171906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Next Session:</a:t>
            </a:r>
            <a:br>
              <a:rPr lang="en-US" dirty="0" smtClean="0"/>
            </a:br>
            <a:r>
              <a:rPr lang="en-US" sz="4000" dirty="0" err="1"/>
              <a:t>AngularJS</a:t>
            </a:r>
            <a:r>
              <a:rPr lang="en-US" sz="4000" dirty="0"/>
              <a:t> + </a:t>
            </a:r>
            <a:r>
              <a:rPr lang="en-US" sz="4000" dirty="0" err="1" smtClean="0"/>
              <a:t>Highchart</a:t>
            </a:r>
            <a:r>
              <a:rPr lang="en-US" sz="4000" dirty="0" smtClean="0"/>
              <a:t> + </a:t>
            </a:r>
            <a:r>
              <a:rPr lang="en-US" sz="4000" dirty="0" err="1" smtClean="0"/>
              <a:t>Asp.Net</a:t>
            </a:r>
            <a:r>
              <a:rPr lang="en-US" sz="4000" dirty="0" smtClean="0"/>
              <a:t> WebApi</a:t>
            </a:r>
            <a:r>
              <a:rPr lang="en-US" sz="3100" dirty="0" smtClean="0"/>
              <a:t>2</a:t>
            </a:r>
            <a:r>
              <a:rPr lang="en-US" sz="4000" dirty="0" smtClean="0"/>
              <a:t> + SignalR</a:t>
            </a:r>
            <a:r>
              <a:rPr lang="en-US" sz="3100" dirty="0" smtClean="0"/>
              <a:t>2</a:t>
            </a:r>
            <a:r>
              <a:rPr lang="en-US" sz="4000" dirty="0" smtClean="0"/>
              <a:t> + </a:t>
            </a:r>
            <a:r>
              <a:rPr lang="en-US" dirty="0" smtClean="0"/>
              <a:t>Entity Framework</a:t>
            </a:r>
            <a:r>
              <a:rPr lang="en-US" sz="3600" dirty="0" smtClean="0"/>
              <a:t>6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+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Redis</a:t>
            </a:r>
            <a:endParaRPr dirty="0">
              <a:solidFill>
                <a:srgbClr val="0070C0"/>
              </a:solidFill>
            </a:endParaRPr>
          </a:p>
        </p:txBody>
      </p:sp>
      <p:pic>
        <p:nvPicPr>
          <p:cNvPr id="9218" name="Picture 2" descr="http://2.bp.blogspot.com/-Zde2Cdmd4WI/UPotYc2kPYI/AAAAAAAAAsE/QaMMH3_iNwE/s400/redis318x260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1884" y="4581128"/>
            <a:ext cx="2232248" cy="1884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508215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Object-Relational Mapping (ORM)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324528" cy="45557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</a:t>
            </a:r>
            <a:r>
              <a:rPr lang="en-US" sz="2400" dirty="0">
                <a:solidFill>
                  <a:schemeClr val="tx1"/>
                </a:solidFill>
              </a:rPr>
              <a:t>bject-</a:t>
            </a:r>
            <a:r>
              <a:rPr lang="en-US" sz="2400" dirty="0">
                <a:solidFill>
                  <a:srgbClr val="FF0000"/>
                </a:solidFill>
              </a:rPr>
              <a:t>R</a:t>
            </a:r>
            <a:r>
              <a:rPr lang="en-US" sz="2400" dirty="0">
                <a:solidFill>
                  <a:schemeClr val="tx1"/>
                </a:solidFill>
              </a:rPr>
              <a:t>elational </a:t>
            </a:r>
            <a:r>
              <a:rPr lang="en-US" sz="2400" dirty="0">
                <a:solidFill>
                  <a:srgbClr val="FF0000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apping (</a:t>
            </a:r>
            <a:r>
              <a:rPr lang="en-US" sz="2400" dirty="0">
                <a:solidFill>
                  <a:srgbClr val="FF0000"/>
                </a:solidFill>
              </a:rPr>
              <a:t>ORM</a:t>
            </a:r>
            <a:r>
              <a:rPr lang="en-US" sz="2400" dirty="0">
                <a:solidFill>
                  <a:schemeClr val="tx1"/>
                </a:solidFill>
              </a:rPr>
              <a:t>) is a programming technique for automatic mapping and converting </a:t>
            </a:r>
            <a:r>
              <a:rPr lang="en-US" sz="2400" dirty="0" smtClean="0">
                <a:solidFill>
                  <a:schemeClr val="tx1"/>
                </a:solidFill>
              </a:rPr>
              <a:t>data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Between relational database tables and object-oriented classes and </a:t>
            </a:r>
            <a:r>
              <a:rPr lang="en-US" sz="2200" dirty="0" smtClean="0">
                <a:solidFill>
                  <a:schemeClr val="tx1"/>
                </a:solidFill>
              </a:rPr>
              <a:t>objects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ORM</a:t>
            </a:r>
            <a:r>
              <a:rPr lang="en-US" sz="2400" dirty="0">
                <a:solidFill>
                  <a:schemeClr val="tx1"/>
                </a:solidFill>
              </a:rPr>
              <a:t> creates a "virtual object </a:t>
            </a:r>
            <a:r>
              <a:rPr lang="en-US" sz="2400" dirty="0" smtClean="0">
                <a:solidFill>
                  <a:schemeClr val="tx1"/>
                </a:solidFill>
              </a:rPr>
              <a:t>database“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Which can be used from within the programming language, e.g. C# or </a:t>
            </a:r>
            <a:r>
              <a:rPr lang="en-US" sz="2200" dirty="0" smtClean="0">
                <a:solidFill>
                  <a:schemeClr val="tx1"/>
                </a:solidFill>
              </a:rPr>
              <a:t>Java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ORM</a:t>
            </a:r>
            <a:r>
              <a:rPr lang="en-US" sz="2400" dirty="0">
                <a:solidFill>
                  <a:schemeClr val="tx1"/>
                </a:solidFill>
              </a:rPr>
              <a:t> frameworks automate the ORM process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A.k.a. object-relational persistence frameworks</a:t>
            </a:r>
          </a:p>
          <a:p>
            <a:pPr marL="36576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Functionality of ORM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324528" cy="45557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ORM</a:t>
            </a:r>
            <a:r>
              <a:rPr lang="en-US" sz="2400" dirty="0">
                <a:solidFill>
                  <a:schemeClr val="tx1"/>
                </a:solidFill>
              </a:rPr>
              <a:t> frameworks typically provide the following functionality: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Creating object model by database schema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Creating database schema by object model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Querying data by object-oriented API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Data manipulation operations</a:t>
            </a:r>
          </a:p>
          <a:p>
            <a:pPr lvl="2"/>
            <a:r>
              <a:rPr lang="en-US" sz="2000" dirty="0">
                <a:solidFill>
                  <a:srgbClr val="0070C0"/>
                </a:solidFill>
              </a:rPr>
              <a:t>CRUD</a:t>
            </a:r>
            <a:r>
              <a:rPr lang="en-US" sz="2000" dirty="0">
                <a:solidFill>
                  <a:schemeClr val="tx1"/>
                </a:solidFill>
              </a:rPr>
              <a:t> – create, retrieve, update, delete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ORM</a:t>
            </a:r>
            <a:r>
              <a:rPr lang="en-US" sz="2400" dirty="0">
                <a:solidFill>
                  <a:schemeClr val="tx1"/>
                </a:solidFill>
              </a:rPr>
              <a:t> frameworks automatically generate SQL to perform the requested data </a:t>
            </a:r>
            <a:r>
              <a:rPr lang="en-US" sz="2400" dirty="0" smtClean="0">
                <a:solidFill>
                  <a:schemeClr val="tx1"/>
                </a:solidFill>
              </a:rPr>
              <a:t>operations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86027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Mapping - Example</a:t>
            </a:r>
            <a:endParaRPr dirty="0"/>
          </a:p>
        </p:txBody>
      </p:sp>
      <p:pic>
        <p:nvPicPr>
          <p:cNvPr id="5" name="Picture 4" descr="Cc161164.LINQtoRelDataFig1(en-us,MSDN.10)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983" y="3068960"/>
            <a:ext cx="3443861" cy="3600400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1847528" y="1787089"/>
            <a:ext cx="2819400" cy="851297"/>
          </a:xfrm>
          <a:prstGeom prst="wedgeRoundRectCallout">
            <a:avLst>
              <a:gd name="adj1" fmla="val -9732"/>
              <a:gd name="adj2" fmla="val 8342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6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Relational database schema</a:t>
            </a:r>
            <a:endParaRPr lang="en-US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3068959"/>
            <a:ext cx="3024336" cy="3566007"/>
          </a:xfrm>
          <a:prstGeom prst="roundRect">
            <a:avLst>
              <a:gd name="adj" fmla="val 17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824192" y="1879923"/>
            <a:ext cx="2362200" cy="851297"/>
          </a:xfrm>
          <a:prstGeom prst="wedgeRoundRectCallout">
            <a:avLst>
              <a:gd name="adj1" fmla="val -33527"/>
              <a:gd name="adj2" fmla="val 84556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 tIns="0" bIns="0">
            <a:spAutoFit/>
          </a:bodyPr>
          <a:lstStyle/>
          <a:p>
            <a:pPr algn="ctr" eaLnBrk="0" hangingPunct="0">
              <a:lnSpc>
                <a:spcPts val="3000"/>
              </a:lnSpc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8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Entities (C# Classes)</a:t>
            </a:r>
            <a:endParaRPr lang="en-US" sz="28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034792" y="3678560"/>
            <a:ext cx="2362200" cy="1924920"/>
            <a:chOff x="3200400" y="3984579"/>
            <a:chExt cx="2362200" cy="1924920"/>
          </a:xfrm>
        </p:grpSpPr>
        <p:sp>
          <p:nvSpPr>
            <p:cNvPr id="10" name="Cloud 9"/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400" b="1" dirty="0" smtClean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</a:p>
            <a:p>
              <a:pPr algn="ctr" eaLnBrk="0" hangingPunct="0">
                <a:spcBef>
                  <a:spcPts val="0"/>
                </a:spcBef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2400" b="1" dirty="0" smtClean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Consolas" pitchFamily="49" charset="0"/>
                </a:rPr>
                <a:t>Framework</a:t>
              </a:r>
              <a:endParaRPr lang="en-US" sz="2400" b="1" dirty="0" smtClean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60392073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ORM Advantages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324528" cy="45557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Developer </a:t>
            </a:r>
            <a:r>
              <a:rPr lang="en-US" sz="2400" dirty="0" smtClean="0">
                <a:solidFill>
                  <a:schemeClr val="tx1"/>
                </a:solidFill>
              </a:rPr>
              <a:t>productivity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Writing less code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Abstract from differences between object and relational world</a:t>
            </a:r>
          </a:p>
          <a:p>
            <a:pPr lvl="2"/>
            <a:r>
              <a:rPr lang="en-US" sz="2000" dirty="0">
                <a:solidFill>
                  <a:schemeClr val="tx1"/>
                </a:solidFill>
              </a:rPr>
              <a:t>Complexity hidden within ORM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Manageability of the CRUD operations for complex relationships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Easier maintainability</a:t>
            </a:r>
          </a:p>
          <a:p>
            <a:pPr marL="365760" lvl="1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68560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0</TotalTime>
  <Words>1681</Words>
  <Application>Microsoft Office PowerPoint</Application>
  <PresentationFormat>Widescreen</PresentationFormat>
  <Paragraphs>277</Paragraphs>
  <Slides>57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微軟正黑體</vt:lpstr>
      <vt:lpstr>ＭＳ ゴシック</vt:lpstr>
      <vt:lpstr>Arial</vt:lpstr>
      <vt:lpstr>Candara</vt:lpstr>
      <vt:lpstr>Consolas</vt:lpstr>
      <vt:lpstr>Corbel</vt:lpstr>
      <vt:lpstr>Wingdings</vt:lpstr>
      <vt:lpstr>Tech Computer 16x9</vt:lpstr>
      <vt:lpstr>AngularJS + Asp.Net Web Api + Signalr + EF6：前後端整合篇</vt:lpstr>
      <vt:lpstr>Document, Source code &amp; Training Video (4/6)</vt:lpstr>
      <vt:lpstr>Previous Training Session Document, Source code &amp; Training Video (3/6)</vt:lpstr>
      <vt:lpstr>Agenda</vt:lpstr>
      <vt:lpstr>ORM Technologies – Basic Concepts</vt:lpstr>
      <vt:lpstr>Introduction to Object-Relational Mapping (ORM)</vt:lpstr>
      <vt:lpstr>Functionality of ORM</vt:lpstr>
      <vt:lpstr>ORM Mapping - Example</vt:lpstr>
      <vt:lpstr>ORM Advantages</vt:lpstr>
      <vt:lpstr>Entity Framework6</vt:lpstr>
      <vt:lpstr>Overview of EF</vt:lpstr>
      <vt:lpstr>Different Ways EF Access Database</vt:lpstr>
      <vt:lpstr>Developing &amp; Testing of ASP.Net Entity Framework6</vt:lpstr>
      <vt:lpstr>Develop WEP API with Entity Framework 6</vt:lpstr>
      <vt:lpstr>Environment Setup</vt:lpstr>
      <vt:lpstr>Environment Setup</vt:lpstr>
      <vt:lpstr>Add Models</vt:lpstr>
      <vt:lpstr>Add Entity Framework DbContext</vt:lpstr>
      <vt:lpstr>Add “ConnectionStrings” Setting</vt:lpstr>
      <vt:lpstr>Add WebAPI Controller (Authors)</vt:lpstr>
      <vt:lpstr>Add WebAPI Controller (Books)</vt:lpstr>
      <vt:lpstr>Code First - Migrations Features</vt:lpstr>
      <vt:lpstr>Code First – Seeding Database</vt:lpstr>
      <vt:lpstr>Code First - Migrations Features: Add-Migration &amp; Update-Database</vt:lpstr>
      <vt:lpstr>Code First - Migrations Features: Add-Migration &amp; Update-Database</vt:lpstr>
      <vt:lpstr>Explore &amp; Test the Web API</vt:lpstr>
      <vt:lpstr>Code First – Migration Commands</vt:lpstr>
      <vt:lpstr>Handling Entity Relations</vt:lpstr>
      <vt:lpstr>Use Fiddler2 to Get request /api/books</vt:lpstr>
      <vt:lpstr>Entity Framework Data Loading Strategy</vt:lpstr>
      <vt:lpstr>Entity Framework Data Loading Strategy (Eager Loading)</vt:lpstr>
      <vt:lpstr>Use Fiddler2 to Get request /api/books (Eager Load)</vt:lpstr>
      <vt:lpstr>Entity Framework Data Loading Strategy (Lazy Loading)</vt:lpstr>
      <vt:lpstr>Entity Framework Data Loading Strategy (Lazy Loading)</vt:lpstr>
      <vt:lpstr>Use Fiddler2 to Get request /api/books (Lazy Load)</vt:lpstr>
      <vt:lpstr>Use Fiddler2 to Get request /api/books (Lazy Load)</vt:lpstr>
      <vt:lpstr>Navigation Properties and Circular References</vt:lpstr>
      <vt:lpstr>Navigation Properties and Circular References</vt:lpstr>
      <vt:lpstr>Navigation Properties and Circular References Unit Test with Fiddler2</vt:lpstr>
      <vt:lpstr>Create Data Transfer Objects (DTOs)</vt:lpstr>
      <vt:lpstr>Create Data Transfer Objects (DTOs)</vt:lpstr>
      <vt:lpstr>Domain Entity mapping to DTO (LINQ) – CirRefBooksLINQController.cs</vt:lpstr>
      <vt:lpstr>Navigation Properties and Circular References Unit Test with Fiddler2</vt:lpstr>
      <vt:lpstr>Install “AutoMapper” 3rd Library</vt:lpstr>
      <vt:lpstr>Domain Entity mapping to DTO (AutoMapper) – CirRefBooksController.cs</vt:lpstr>
      <vt:lpstr>Navigation Properties and Circular References Unit Test with Fiddler2</vt:lpstr>
      <vt:lpstr>Highchart , AngularJS  ,Web API2 , SignalR2 + Entity Framework 6 Integration</vt:lpstr>
      <vt:lpstr>Integration with Entity Framework</vt:lpstr>
      <vt:lpstr>Modify EF Context for Dashboard</vt:lpstr>
      <vt:lpstr>Add Entity Framework Annotation</vt:lpstr>
      <vt:lpstr>Migration &amp; Update Database</vt:lpstr>
      <vt:lpstr>Initial Chartdatas (Global.asax.cs)</vt:lpstr>
      <vt:lpstr>Create New EF6DashboardRepo.cs</vt:lpstr>
      <vt:lpstr>Switch “MemDashboardRepo” to “EF6DashboardRepo”</vt:lpstr>
      <vt:lpstr>Modify Our Angular “ChartDataFactory”</vt:lpstr>
      <vt:lpstr>Integration with Entity Framework6</vt:lpstr>
      <vt:lpstr>Next Session: AngularJS + Highchart + Asp.Net WebApi2 + SignalR2 + Entity Framework6 + Redis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2014-11-24T03:46:35Z</dcterms:created>
  <dcterms:modified xsi:type="dcterms:W3CDTF">2014-12-18T05:33:49Z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TC029010269991</vt:lpwstr>
  </property>
</Properties>
</file>