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0"/>
  </p:handoutMasterIdLst>
  <p:sldIdLst>
    <p:sldId id="389" r:id="rId3"/>
    <p:sldId id="1354" r:id="rId5"/>
    <p:sldId id="1348" r:id="rId6"/>
    <p:sldId id="1349" r:id="rId7"/>
    <p:sldId id="1350" r:id="rId8"/>
    <p:sldId id="1351" r:id="rId9"/>
    <p:sldId id="1352" r:id="rId10"/>
    <p:sldId id="1353" r:id="rId11"/>
    <p:sldId id="1497" r:id="rId12"/>
    <p:sldId id="1498" r:id="rId13"/>
    <p:sldId id="1073" r:id="rId14"/>
    <p:sldId id="472" r:id="rId15"/>
    <p:sldId id="415" r:id="rId16"/>
    <p:sldId id="598" r:id="rId17"/>
    <p:sldId id="1094" r:id="rId18"/>
    <p:sldId id="862" r:id="rId19"/>
    <p:sldId id="867" r:id="rId20"/>
    <p:sldId id="884" r:id="rId21"/>
    <p:sldId id="864" r:id="rId22"/>
    <p:sldId id="873" r:id="rId23"/>
    <p:sldId id="872" r:id="rId24"/>
    <p:sldId id="1095" r:id="rId25"/>
    <p:sldId id="480" r:id="rId26"/>
    <p:sldId id="770" r:id="rId27"/>
    <p:sldId id="571" r:id="rId28"/>
    <p:sldId id="795" r:id="rId29"/>
    <p:sldId id="774" r:id="rId30"/>
    <p:sldId id="1074" r:id="rId31"/>
    <p:sldId id="1225" r:id="rId32"/>
    <p:sldId id="1226" r:id="rId33"/>
    <p:sldId id="487" r:id="rId34"/>
    <p:sldId id="783" r:id="rId35"/>
    <p:sldId id="776" r:id="rId36"/>
    <p:sldId id="575" r:id="rId37"/>
    <p:sldId id="1228" r:id="rId38"/>
    <p:sldId id="887" r:id="rId39"/>
    <p:sldId id="782" r:id="rId40"/>
    <p:sldId id="1075" r:id="rId41"/>
    <p:sldId id="1076" r:id="rId42"/>
    <p:sldId id="1077" r:id="rId43"/>
    <p:sldId id="1078" r:id="rId44"/>
    <p:sldId id="1079" r:id="rId45"/>
    <p:sldId id="909" r:id="rId46"/>
    <p:sldId id="494" r:id="rId47"/>
    <p:sldId id="1096" r:id="rId48"/>
    <p:sldId id="496" r:id="rId49"/>
    <p:sldId id="579" r:id="rId50"/>
    <p:sldId id="778" r:id="rId51"/>
    <p:sldId id="582" r:id="rId52"/>
    <p:sldId id="583" r:id="rId53"/>
    <p:sldId id="911" r:id="rId54"/>
    <p:sldId id="912" r:id="rId55"/>
    <p:sldId id="1080" r:id="rId56"/>
    <p:sldId id="913" r:id="rId57"/>
    <p:sldId id="584" r:id="rId58"/>
    <p:sldId id="586" r:id="rId59"/>
    <p:sldId id="1229" r:id="rId60"/>
    <p:sldId id="508" r:id="rId61"/>
    <p:sldId id="509" r:id="rId62"/>
    <p:sldId id="510" r:id="rId63"/>
    <p:sldId id="511" r:id="rId64"/>
    <p:sldId id="925" r:id="rId65"/>
    <p:sldId id="512" r:id="rId66"/>
    <p:sldId id="513" r:id="rId67"/>
    <p:sldId id="514" r:id="rId68"/>
    <p:sldId id="515" r:id="rId69"/>
    <p:sldId id="1100" r:id="rId70"/>
    <p:sldId id="1101" r:id="rId71"/>
    <p:sldId id="1102" r:id="rId72"/>
    <p:sldId id="521" r:id="rId73"/>
    <p:sldId id="522" r:id="rId74"/>
    <p:sldId id="926" r:id="rId75"/>
    <p:sldId id="888" r:id="rId76"/>
    <p:sldId id="860" r:id="rId77"/>
    <p:sldId id="1098" r:id="rId78"/>
    <p:sldId id="885" r:id="rId79"/>
    <p:sldId id="886" r:id="rId80"/>
    <p:sldId id="928" r:id="rId81"/>
    <p:sldId id="718" r:id="rId82"/>
    <p:sldId id="759" r:id="rId83"/>
    <p:sldId id="798" r:id="rId84"/>
    <p:sldId id="858" r:id="rId85"/>
    <p:sldId id="801" r:id="rId86"/>
    <p:sldId id="799" r:id="rId87"/>
    <p:sldId id="1082" r:id="rId88"/>
    <p:sldId id="1083" r:id="rId89"/>
    <p:sldId id="802" r:id="rId90"/>
    <p:sldId id="530" r:id="rId91"/>
    <p:sldId id="531" r:id="rId92"/>
    <p:sldId id="1224" r:id="rId93"/>
    <p:sldId id="934" r:id="rId94"/>
    <p:sldId id="943" r:id="rId95"/>
    <p:sldId id="977" r:id="rId96"/>
    <p:sldId id="978" r:id="rId97"/>
    <p:sldId id="979" r:id="rId98"/>
    <p:sldId id="944" r:id="rId99"/>
    <p:sldId id="945" r:id="rId100"/>
    <p:sldId id="980" r:id="rId101"/>
    <p:sldId id="981" r:id="rId102"/>
    <p:sldId id="947" r:id="rId103"/>
    <p:sldId id="948" r:id="rId104"/>
    <p:sldId id="946" r:id="rId105"/>
    <p:sldId id="949" r:id="rId106"/>
    <p:sldId id="950" r:id="rId107"/>
    <p:sldId id="983" r:id="rId108"/>
    <p:sldId id="951" r:id="rId109"/>
    <p:sldId id="958" r:id="rId110"/>
    <p:sldId id="959" r:id="rId111"/>
    <p:sldId id="960" r:id="rId112"/>
    <p:sldId id="961" r:id="rId113"/>
    <p:sldId id="962" r:id="rId114"/>
    <p:sldId id="963" r:id="rId115"/>
    <p:sldId id="964" r:id="rId116"/>
    <p:sldId id="965" r:id="rId117"/>
    <p:sldId id="966" r:id="rId118"/>
    <p:sldId id="967" r:id="rId119"/>
    <p:sldId id="1072" r:id="rId120"/>
    <p:sldId id="969" r:id="rId121"/>
    <p:sldId id="970" r:id="rId122"/>
    <p:sldId id="971" r:id="rId123"/>
    <p:sldId id="1084" r:id="rId124"/>
    <p:sldId id="972" r:id="rId125"/>
    <p:sldId id="973" r:id="rId126"/>
    <p:sldId id="974" r:id="rId127"/>
    <p:sldId id="1032" r:id="rId128"/>
    <p:sldId id="1041" r:id="rId129"/>
    <p:sldId id="1033" r:id="rId130"/>
    <p:sldId id="1034" r:id="rId131"/>
    <p:sldId id="1035" r:id="rId132"/>
    <p:sldId id="1036" r:id="rId133"/>
    <p:sldId id="1037" r:id="rId134"/>
    <p:sldId id="990" r:id="rId135"/>
    <p:sldId id="995" r:id="rId136"/>
    <p:sldId id="996" r:id="rId137"/>
    <p:sldId id="997" r:id="rId138"/>
    <p:sldId id="1047" r:id="rId139"/>
    <p:sldId id="998" r:id="rId140"/>
    <p:sldId id="999" r:id="rId141"/>
    <p:sldId id="1000" r:id="rId142"/>
    <p:sldId id="1001" r:id="rId143"/>
    <p:sldId id="1002" r:id="rId144"/>
    <p:sldId id="1048" r:id="rId145"/>
    <p:sldId id="1003" r:id="rId146"/>
    <p:sldId id="1013" r:id="rId147"/>
    <p:sldId id="1103" r:id="rId148"/>
    <p:sldId id="1104" r:id="rId149"/>
  </p:sldIdLst>
  <p:sldSz cx="9144000" cy="6858000" type="screen4x3"/>
  <p:notesSz cx="6858000" cy="9144000"/>
  <p:defaultTextStyle>
    <a:defPPr>
      <a:defRPr lang="zh-CN"/>
    </a:defPPr>
    <a:lvl1pPr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A6F57A9A-6B31-46B7-A6D2-FFA3A0CF2279}">
          <p14:sldIdLst>
            <p14:sldId id="389"/>
            <p14:sldId id="1354"/>
            <p14:sldId id="1348"/>
            <p14:sldId id="1349"/>
            <p14:sldId id="1350"/>
            <p14:sldId id="1351"/>
            <p14:sldId id="1352"/>
            <p14:sldId id="1353"/>
            <p14:sldId id="1497"/>
            <p14:sldId id="1498"/>
            <p14:sldId id="1073"/>
            <p14:sldId id="472"/>
            <p14:sldId id="415"/>
            <p14:sldId id="598"/>
            <p14:sldId id="1094"/>
            <p14:sldId id="862"/>
            <p14:sldId id="867"/>
            <p14:sldId id="884"/>
            <p14:sldId id="864"/>
            <p14:sldId id="873"/>
            <p14:sldId id="872"/>
            <p14:sldId id="1095"/>
            <p14:sldId id="480"/>
            <p14:sldId id="770"/>
            <p14:sldId id="571"/>
            <p14:sldId id="795"/>
            <p14:sldId id="774"/>
            <p14:sldId id="1074"/>
            <p14:sldId id="1225"/>
            <p14:sldId id="1226"/>
            <p14:sldId id="487"/>
            <p14:sldId id="783"/>
            <p14:sldId id="776"/>
            <p14:sldId id="575"/>
            <p14:sldId id="1228"/>
            <p14:sldId id="887"/>
            <p14:sldId id="782"/>
            <p14:sldId id="1075"/>
            <p14:sldId id="1076"/>
            <p14:sldId id="1077"/>
            <p14:sldId id="1078"/>
            <p14:sldId id="1079"/>
            <p14:sldId id="909"/>
            <p14:sldId id="494"/>
            <p14:sldId id="1096"/>
            <p14:sldId id="496"/>
            <p14:sldId id="579"/>
            <p14:sldId id="778"/>
            <p14:sldId id="582"/>
            <p14:sldId id="583"/>
            <p14:sldId id="911"/>
            <p14:sldId id="912"/>
            <p14:sldId id="1080"/>
            <p14:sldId id="913"/>
            <p14:sldId id="584"/>
            <p14:sldId id="586"/>
            <p14:sldId id="1229"/>
            <p14:sldId id="508"/>
            <p14:sldId id="509"/>
            <p14:sldId id="510"/>
            <p14:sldId id="511"/>
            <p14:sldId id="925"/>
            <p14:sldId id="512"/>
            <p14:sldId id="513"/>
            <p14:sldId id="514"/>
            <p14:sldId id="515"/>
            <p14:sldId id="1100"/>
            <p14:sldId id="1101"/>
            <p14:sldId id="1102"/>
            <p14:sldId id="521"/>
            <p14:sldId id="522"/>
            <p14:sldId id="926"/>
            <p14:sldId id="888"/>
            <p14:sldId id="860"/>
            <p14:sldId id="1098"/>
            <p14:sldId id="885"/>
            <p14:sldId id="886"/>
            <p14:sldId id="928"/>
            <p14:sldId id="718"/>
            <p14:sldId id="759"/>
            <p14:sldId id="798"/>
            <p14:sldId id="858"/>
            <p14:sldId id="801"/>
            <p14:sldId id="799"/>
            <p14:sldId id="1082"/>
            <p14:sldId id="1083"/>
            <p14:sldId id="802"/>
            <p14:sldId id="530"/>
            <p14:sldId id="531"/>
            <p14:sldId id="1224"/>
            <p14:sldId id="934"/>
            <p14:sldId id="943"/>
            <p14:sldId id="977"/>
            <p14:sldId id="978"/>
            <p14:sldId id="979"/>
            <p14:sldId id="944"/>
            <p14:sldId id="945"/>
            <p14:sldId id="980"/>
            <p14:sldId id="981"/>
            <p14:sldId id="947"/>
            <p14:sldId id="948"/>
            <p14:sldId id="946"/>
            <p14:sldId id="949"/>
            <p14:sldId id="950"/>
            <p14:sldId id="983"/>
            <p14:sldId id="951"/>
            <p14:sldId id="958"/>
            <p14:sldId id="959"/>
            <p14:sldId id="960"/>
            <p14:sldId id="961"/>
            <p14:sldId id="962"/>
            <p14:sldId id="963"/>
            <p14:sldId id="964"/>
            <p14:sldId id="965"/>
            <p14:sldId id="966"/>
            <p14:sldId id="967"/>
            <p14:sldId id="1072"/>
            <p14:sldId id="969"/>
            <p14:sldId id="970"/>
            <p14:sldId id="971"/>
          </p14:sldIdLst>
        </p14:section>
        <p14:section name="无标题节" id="{62221BF2-886E-40CF-8334-0E688FBC2677}">
          <p14:sldIdLst>
            <p14:sldId id="1084"/>
            <p14:sldId id="972"/>
            <p14:sldId id="973"/>
            <p14:sldId id="974"/>
            <p14:sldId id="1032"/>
            <p14:sldId id="1041"/>
            <p14:sldId id="1033"/>
            <p14:sldId id="1034"/>
            <p14:sldId id="1035"/>
            <p14:sldId id="1036"/>
            <p14:sldId id="1037"/>
            <p14:sldId id="990"/>
            <p14:sldId id="995"/>
            <p14:sldId id="996"/>
            <p14:sldId id="997"/>
            <p14:sldId id="1047"/>
            <p14:sldId id="998"/>
            <p14:sldId id="999"/>
            <p14:sldId id="1000"/>
            <p14:sldId id="1001"/>
            <p14:sldId id="1002"/>
            <p14:sldId id="1048"/>
            <p14:sldId id="1003"/>
            <p14:sldId id="1013"/>
            <p14:sldId id="1103"/>
            <p14:sldId id="11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g sun" initials="q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0033CC"/>
    <a:srgbClr val="FFCCFF"/>
    <a:srgbClr val="CC3300"/>
    <a:srgbClr val="339933"/>
    <a:srgbClr val="FF0066"/>
    <a:srgbClr val="B9D68E"/>
    <a:srgbClr val="FFFFCC"/>
    <a:srgbClr val="FFFF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6391" autoAdjust="0"/>
  </p:normalViewPr>
  <p:slideViewPr>
    <p:cSldViewPr>
      <p:cViewPr varScale="1">
        <p:scale>
          <a:sx n="77" d="100"/>
          <a:sy n="77" d="100"/>
        </p:scale>
        <p:origin x="-1140" y="-102"/>
      </p:cViewPr>
      <p:guideLst>
        <p:guide orient="horz" pos="2160"/>
        <p:guide pos="2880"/>
      </p:guideLst>
    </p:cSldViewPr>
  </p:slideViewPr>
  <p:outlineViewPr>
    <p:cViewPr>
      <p:scale>
        <a:sx n="33" d="100"/>
        <a:sy n="33" d="100"/>
      </p:scale>
      <p:origin x="0" y="12845"/>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Lst>
  </p:outlineViewPr>
  <p:notesTextViewPr>
    <p:cViewPr>
      <p:scale>
        <a:sx n="100" d="100"/>
        <a:sy n="100" d="100"/>
      </p:scale>
      <p:origin x="0" y="0"/>
    </p:cViewPr>
  </p:notesTextViewPr>
  <p:sorterViewPr>
    <p:cViewPr>
      <p:scale>
        <a:sx n="66" d="100"/>
        <a:sy n="66" d="100"/>
      </p:scale>
      <p:origin x="0" y="846"/>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commentAuthors" Target="commentAuthors.xml"/><Relationship Id="rId153" Type="http://schemas.openxmlformats.org/officeDocument/2006/relationships/tableStyles" Target="tableStyles.xml"/><Relationship Id="rId152" Type="http://schemas.openxmlformats.org/officeDocument/2006/relationships/viewProps" Target="viewProps.xml"/><Relationship Id="rId151" Type="http://schemas.openxmlformats.org/officeDocument/2006/relationships/presProps" Target="presProps.xml"/><Relationship Id="rId150" Type="http://schemas.openxmlformats.org/officeDocument/2006/relationships/handoutMaster" Target="handoutMasters/handoutMaster1.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2" Type="http://schemas.openxmlformats.org/officeDocument/2006/relationships/slide" Target="slides/slide144.xml"/><Relationship Id="rId91" Type="http://schemas.openxmlformats.org/officeDocument/2006/relationships/slide" Target="slides/slide143.xml"/><Relationship Id="rId90" Type="http://schemas.openxmlformats.org/officeDocument/2006/relationships/slide" Target="slides/slide142.xml"/><Relationship Id="rId9" Type="http://schemas.openxmlformats.org/officeDocument/2006/relationships/slide" Target="slides/slide28.xml"/><Relationship Id="rId89" Type="http://schemas.openxmlformats.org/officeDocument/2006/relationships/slide" Target="slides/slide141.xml"/><Relationship Id="rId88" Type="http://schemas.openxmlformats.org/officeDocument/2006/relationships/slide" Target="slides/slide140.xml"/><Relationship Id="rId87" Type="http://schemas.openxmlformats.org/officeDocument/2006/relationships/slide" Target="slides/slide139.xml"/><Relationship Id="rId86" Type="http://schemas.openxmlformats.org/officeDocument/2006/relationships/slide" Target="slides/slide138.xml"/><Relationship Id="rId85" Type="http://schemas.openxmlformats.org/officeDocument/2006/relationships/slide" Target="slides/slide137.xml"/><Relationship Id="rId84" Type="http://schemas.openxmlformats.org/officeDocument/2006/relationships/slide" Target="slides/slide136.xml"/><Relationship Id="rId83" Type="http://schemas.openxmlformats.org/officeDocument/2006/relationships/slide" Target="slides/slide135.xml"/><Relationship Id="rId82" Type="http://schemas.openxmlformats.org/officeDocument/2006/relationships/slide" Target="slides/slide134.xml"/><Relationship Id="rId81" Type="http://schemas.openxmlformats.org/officeDocument/2006/relationships/slide" Target="slides/slide133.xml"/><Relationship Id="rId80" Type="http://schemas.openxmlformats.org/officeDocument/2006/relationships/slide" Target="slides/slide132.xml"/><Relationship Id="rId8" Type="http://schemas.openxmlformats.org/officeDocument/2006/relationships/slide" Target="slides/slide27.xml"/><Relationship Id="rId79" Type="http://schemas.openxmlformats.org/officeDocument/2006/relationships/slide" Target="slides/slide131.xml"/><Relationship Id="rId78" Type="http://schemas.openxmlformats.org/officeDocument/2006/relationships/slide" Target="slides/slide130.xml"/><Relationship Id="rId77" Type="http://schemas.openxmlformats.org/officeDocument/2006/relationships/slide" Target="slides/slide129.xml"/><Relationship Id="rId76" Type="http://schemas.openxmlformats.org/officeDocument/2006/relationships/slide" Target="slides/slide128.xml"/><Relationship Id="rId75" Type="http://schemas.openxmlformats.org/officeDocument/2006/relationships/slide" Target="slides/slide127.xml"/><Relationship Id="rId74" Type="http://schemas.openxmlformats.org/officeDocument/2006/relationships/slide" Target="slides/slide126.xml"/><Relationship Id="rId73" Type="http://schemas.openxmlformats.org/officeDocument/2006/relationships/slide" Target="slides/slide125.xml"/><Relationship Id="rId72" Type="http://schemas.openxmlformats.org/officeDocument/2006/relationships/slide" Target="slides/slide124.xml"/><Relationship Id="rId71" Type="http://schemas.openxmlformats.org/officeDocument/2006/relationships/slide" Target="slides/slide123.xml"/><Relationship Id="rId70" Type="http://schemas.openxmlformats.org/officeDocument/2006/relationships/slide" Target="slides/slide122.xml"/><Relationship Id="rId7" Type="http://schemas.openxmlformats.org/officeDocument/2006/relationships/slide" Target="slides/slide25.xml"/><Relationship Id="rId69" Type="http://schemas.openxmlformats.org/officeDocument/2006/relationships/slide" Target="slides/slide103.xml"/><Relationship Id="rId68" Type="http://schemas.openxmlformats.org/officeDocument/2006/relationships/slide" Target="slides/slide102.xml"/><Relationship Id="rId67" Type="http://schemas.openxmlformats.org/officeDocument/2006/relationships/slide" Target="slides/slide101.xml"/><Relationship Id="rId66" Type="http://schemas.openxmlformats.org/officeDocument/2006/relationships/slide" Target="slides/slide100.xml"/><Relationship Id="rId65" Type="http://schemas.openxmlformats.org/officeDocument/2006/relationships/slide" Target="slides/slide99.xml"/><Relationship Id="rId64" Type="http://schemas.openxmlformats.org/officeDocument/2006/relationships/slide" Target="slides/slide98.xml"/><Relationship Id="rId63" Type="http://schemas.openxmlformats.org/officeDocument/2006/relationships/slide" Target="slides/slide97.xml"/><Relationship Id="rId62" Type="http://schemas.openxmlformats.org/officeDocument/2006/relationships/slide" Target="slides/slide96.xml"/><Relationship Id="rId61" Type="http://schemas.openxmlformats.org/officeDocument/2006/relationships/slide" Target="slides/slide95.xml"/><Relationship Id="rId60" Type="http://schemas.openxmlformats.org/officeDocument/2006/relationships/slide" Target="slides/slide94.xml"/><Relationship Id="rId6" Type="http://schemas.openxmlformats.org/officeDocument/2006/relationships/slide" Target="slides/slide24.xml"/><Relationship Id="rId59" Type="http://schemas.openxmlformats.org/officeDocument/2006/relationships/slide" Target="slides/slide93.xml"/><Relationship Id="rId58" Type="http://schemas.openxmlformats.org/officeDocument/2006/relationships/slide" Target="slides/slide92.xml"/><Relationship Id="rId57" Type="http://schemas.openxmlformats.org/officeDocument/2006/relationships/slide" Target="slides/slide91.xml"/><Relationship Id="rId56" Type="http://schemas.openxmlformats.org/officeDocument/2006/relationships/slide" Target="slides/slide89.xml"/><Relationship Id="rId55" Type="http://schemas.openxmlformats.org/officeDocument/2006/relationships/slide" Target="slides/slide88.xml"/><Relationship Id="rId54" Type="http://schemas.openxmlformats.org/officeDocument/2006/relationships/slide" Target="slides/slide87.xml"/><Relationship Id="rId53" Type="http://schemas.openxmlformats.org/officeDocument/2006/relationships/slide" Target="slides/slide86.xml"/><Relationship Id="rId52" Type="http://schemas.openxmlformats.org/officeDocument/2006/relationships/slide" Target="slides/slide85.xml"/><Relationship Id="rId51" Type="http://schemas.openxmlformats.org/officeDocument/2006/relationships/slide" Target="slides/slide84.xml"/><Relationship Id="rId50" Type="http://schemas.openxmlformats.org/officeDocument/2006/relationships/slide" Target="slides/slide83.xml"/><Relationship Id="rId5" Type="http://schemas.openxmlformats.org/officeDocument/2006/relationships/slide" Target="slides/slide14.xml"/><Relationship Id="rId49" Type="http://schemas.openxmlformats.org/officeDocument/2006/relationships/slide" Target="slides/slide81.xml"/><Relationship Id="rId48" Type="http://schemas.openxmlformats.org/officeDocument/2006/relationships/slide" Target="slides/slide80.xml"/><Relationship Id="rId47" Type="http://schemas.openxmlformats.org/officeDocument/2006/relationships/slide" Target="slides/slide79.xml"/><Relationship Id="rId46" Type="http://schemas.openxmlformats.org/officeDocument/2006/relationships/slide" Target="slides/slide78.xml"/><Relationship Id="rId45" Type="http://schemas.openxmlformats.org/officeDocument/2006/relationships/slide" Target="slides/slide73.xml"/><Relationship Id="rId44" Type="http://schemas.openxmlformats.org/officeDocument/2006/relationships/slide" Target="slides/slide72.xml"/><Relationship Id="rId43" Type="http://schemas.openxmlformats.org/officeDocument/2006/relationships/slide" Target="slides/slide71.xml"/><Relationship Id="rId42" Type="http://schemas.openxmlformats.org/officeDocument/2006/relationships/slide" Target="slides/slide70.xml"/><Relationship Id="rId41" Type="http://schemas.openxmlformats.org/officeDocument/2006/relationships/slide" Target="slides/slide66.xml"/><Relationship Id="rId40" Type="http://schemas.openxmlformats.org/officeDocument/2006/relationships/slide" Target="slides/slide65.xml"/><Relationship Id="rId4" Type="http://schemas.openxmlformats.org/officeDocument/2006/relationships/slide" Target="slides/slide13.xml"/><Relationship Id="rId39" Type="http://schemas.openxmlformats.org/officeDocument/2006/relationships/slide" Target="slides/slide64.xml"/><Relationship Id="rId38" Type="http://schemas.openxmlformats.org/officeDocument/2006/relationships/slide" Target="slides/slide63.xml"/><Relationship Id="rId37" Type="http://schemas.openxmlformats.org/officeDocument/2006/relationships/slide" Target="slides/slide62.xml"/><Relationship Id="rId36" Type="http://schemas.openxmlformats.org/officeDocument/2006/relationships/slide" Target="slides/slide61.xml"/><Relationship Id="rId35" Type="http://schemas.openxmlformats.org/officeDocument/2006/relationships/slide" Target="slides/slide60.xml"/><Relationship Id="rId34" Type="http://schemas.openxmlformats.org/officeDocument/2006/relationships/slide" Target="slides/slide59.xml"/><Relationship Id="rId33" Type="http://schemas.openxmlformats.org/officeDocument/2006/relationships/slide" Target="slides/slide58.xml"/><Relationship Id="rId32" Type="http://schemas.openxmlformats.org/officeDocument/2006/relationships/slide" Target="slides/slide56.xml"/><Relationship Id="rId31" Type="http://schemas.openxmlformats.org/officeDocument/2006/relationships/slide" Target="slides/slide54.xml"/><Relationship Id="rId30" Type="http://schemas.openxmlformats.org/officeDocument/2006/relationships/slide" Target="slides/slide53.xml"/><Relationship Id="rId3" Type="http://schemas.openxmlformats.org/officeDocument/2006/relationships/slide" Target="slides/slide12.xml"/><Relationship Id="rId29" Type="http://schemas.openxmlformats.org/officeDocument/2006/relationships/slide" Target="slides/slide52.xml"/><Relationship Id="rId28" Type="http://schemas.openxmlformats.org/officeDocument/2006/relationships/slide" Target="slides/slide51.xml"/><Relationship Id="rId27" Type="http://schemas.openxmlformats.org/officeDocument/2006/relationships/slide" Target="slides/slide50.xml"/><Relationship Id="rId26" Type="http://schemas.openxmlformats.org/officeDocument/2006/relationships/slide" Target="slides/slide49.xml"/><Relationship Id="rId25" Type="http://schemas.openxmlformats.org/officeDocument/2006/relationships/slide" Target="slides/slide48.xml"/><Relationship Id="rId24" Type="http://schemas.openxmlformats.org/officeDocument/2006/relationships/slide" Target="slides/slide47.xml"/><Relationship Id="rId23" Type="http://schemas.openxmlformats.org/officeDocument/2006/relationships/slide" Target="slides/slide46.xml"/><Relationship Id="rId22" Type="http://schemas.openxmlformats.org/officeDocument/2006/relationships/slide" Target="slides/slide44.xml"/><Relationship Id="rId21" Type="http://schemas.openxmlformats.org/officeDocument/2006/relationships/slide" Target="slides/slide43.xml"/><Relationship Id="rId20" Type="http://schemas.openxmlformats.org/officeDocument/2006/relationships/slide" Target="slides/slide42.xml"/><Relationship Id="rId2" Type="http://schemas.openxmlformats.org/officeDocument/2006/relationships/slide" Target="slides/slide11.xml"/><Relationship Id="rId19" Type="http://schemas.openxmlformats.org/officeDocument/2006/relationships/slide" Target="slides/slide41.xml"/><Relationship Id="rId18" Type="http://schemas.openxmlformats.org/officeDocument/2006/relationships/slide" Target="slides/slide40.xml"/><Relationship Id="rId17" Type="http://schemas.openxmlformats.org/officeDocument/2006/relationships/slide" Target="slides/slide39.xml"/><Relationship Id="rId16" Type="http://schemas.openxmlformats.org/officeDocument/2006/relationships/slide" Target="slides/slide38.xml"/><Relationship Id="rId15" Type="http://schemas.openxmlformats.org/officeDocument/2006/relationships/slide" Target="slides/slide37.xml"/><Relationship Id="rId14" Type="http://schemas.openxmlformats.org/officeDocument/2006/relationships/slide" Target="slides/slide36.xml"/><Relationship Id="rId13" Type="http://schemas.openxmlformats.org/officeDocument/2006/relationships/slide" Target="slides/slide34.xml"/><Relationship Id="rId12" Type="http://schemas.openxmlformats.org/officeDocument/2006/relationships/slide" Target="slides/slide33.xml"/><Relationship Id="rId11" Type="http://schemas.openxmlformats.org/officeDocument/2006/relationships/slide" Target="slides/slide32.xml"/><Relationship Id="rId10" Type="http://schemas.openxmlformats.org/officeDocument/2006/relationships/slide" Target="slides/slide3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75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08FA0EC4-0194-487D-9CC3-8E13CF717300}" type="datetime1">
              <a:rPr lang="zh-CN" altLang="en-US"/>
            </a:fld>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C49E63C9-7754-4CF1-8B0C-76826D70C17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atin typeface="Arial" panose="020B0604020202020204" pitchFamily="34" charset="0"/>
              </a:defRPr>
            </a:lvl1pPr>
          </a:lstStyle>
          <a:p>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fld id="{9AA5D9C3-8A77-4BE5-80F5-32AFA0191E92}" type="datetime1">
              <a:rPr lang="zh-CN" altLang="en-US"/>
            </a:fld>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5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atin typeface="Arial" panose="020B0604020202020204" pitchFamily="34" charset="0"/>
              </a:defRPr>
            </a:lvl1pPr>
          </a:lstStyle>
          <a:p>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fld id="{A02742C5-5EE4-49BC-8EE8-F6428B1BF325}" type="slidenum">
              <a:rPr lang="en-US" altLang="zh-CN"/>
            </a:fld>
            <a:endParaRPr lang="en-US" altLang="zh-CN"/>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p:txBody>
          <a:bodyPr/>
          <a:lstStyle/>
          <a:p>
            <a:fld id="{1EA0AF0D-A12F-40B4-B41D-5D5DA838916E}" type="datetime1">
              <a:rPr lang="zh-CN" altLang="en-US"/>
            </a:fld>
            <a:endParaRPr lang="en-US" altLang="zh-CN"/>
          </a:p>
        </p:txBody>
      </p:sp>
      <p:sp>
        <p:nvSpPr>
          <p:cNvPr id="7" name="Rectangle 7"/>
          <p:cNvSpPr>
            <a:spLocks noGrp="1" noChangeArrowheads="1"/>
          </p:cNvSpPr>
          <p:nvPr>
            <p:ph type="sldNum" sz="quarter" idx="5"/>
          </p:nvPr>
        </p:nvSpPr>
        <p:spPr/>
        <p:txBody>
          <a:bodyPr/>
          <a:lstStyle/>
          <a:p>
            <a:fld id="{F1EDCB45-4A15-45E2-8A45-6350CC88FD20}"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    每作一次选择后，所求问题会简化为一个规模更小的子问题：例如，本例先贪心选择最大值，即硬币</a:t>
            </a:r>
            <a:r>
              <a:rPr lang="en-US" altLang="zh-CN" sz="1200" dirty="0"/>
              <a:t>5</a:t>
            </a:r>
            <a:r>
              <a:rPr lang="zh-CN" altLang="en-US" sz="1200" dirty="0"/>
              <a:t>元</a:t>
            </a:r>
            <a:r>
              <a:rPr lang="en-US" altLang="zh-CN" sz="1200" dirty="0"/>
              <a:t>——</a:t>
            </a:r>
            <a:r>
              <a:rPr lang="zh-CN" altLang="en-US" sz="1200" dirty="0"/>
              <a:t>这是局部最优解；则问题变为凑</a:t>
            </a:r>
            <a:r>
              <a:rPr lang="en-US" altLang="zh-CN" sz="1200" dirty="0"/>
              <a:t>6</a:t>
            </a:r>
            <a:r>
              <a:rPr lang="zh-CN" altLang="en-US" sz="1200" dirty="0"/>
              <a:t>元找零，使硬币数最少；再选择</a:t>
            </a:r>
            <a:r>
              <a:rPr lang="en-US" altLang="zh-CN" sz="1200" dirty="0"/>
              <a:t>5</a:t>
            </a:r>
            <a:r>
              <a:rPr lang="zh-CN" altLang="en-US" sz="1200" dirty="0"/>
              <a:t>元</a:t>
            </a:r>
            <a:r>
              <a:rPr lang="en-US" altLang="zh-CN" sz="1200" dirty="0"/>
              <a:t>——</a:t>
            </a:r>
            <a:r>
              <a:rPr lang="zh-CN" altLang="en-US" sz="1200" dirty="0"/>
              <a:t>这也是局部最优解。</a:t>
            </a:r>
            <a:endParaRPr lang="en-US" altLang="zh-CN" sz="1200"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0" dirty="0"/>
              <a:t>    使用</a:t>
            </a:r>
            <a:r>
              <a:rPr lang="zh-CN" altLang="en-US" sz="1200" b="0" kern="0" dirty="0">
                <a:solidFill>
                  <a:srgbClr val="FF0000"/>
                </a:solidFill>
              </a:rPr>
              <a:t>贪心算法</a:t>
            </a:r>
            <a:r>
              <a:rPr lang="zh-CN" altLang="en-US" sz="1200" b="0" kern="0" dirty="0"/>
              <a:t>进行问题求解的基本思想是</a:t>
            </a:r>
            <a:endParaRPr lang="en-US" altLang="zh-CN" sz="1200" b="0" kern="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t>    每做一次选择后，所求问题会简化为一个规模更小的子问题：例如，本例先贪心选择最大值，即硬币</a:t>
            </a:r>
            <a:r>
              <a:rPr lang="en-US" altLang="zh-CN" sz="1200" dirty="0"/>
              <a:t>5</a:t>
            </a:r>
            <a:r>
              <a:rPr lang="zh-CN" altLang="en-US" sz="1200" dirty="0"/>
              <a:t>元</a:t>
            </a:r>
            <a:r>
              <a:rPr lang="en-US" altLang="zh-CN" sz="1200" dirty="0"/>
              <a:t>——</a:t>
            </a:r>
            <a:r>
              <a:rPr lang="zh-CN" altLang="en-US" sz="1200" dirty="0"/>
              <a:t>这是局部最优解；则问题变为凑</a:t>
            </a:r>
            <a:r>
              <a:rPr lang="en-US" altLang="zh-CN" sz="1200" dirty="0"/>
              <a:t>6</a:t>
            </a:r>
            <a:r>
              <a:rPr lang="zh-CN" altLang="en-US" sz="1200" dirty="0"/>
              <a:t>元找零，使硬币数最少；再选择</a:t>
            </a:r>
            <a:r>
              <a:rPr lang="en-US" altLang="zh-CN" sz="1200" dirty="0"/>
              <a:t>5</a:t>
            </a:r>
            <a:r>
              <a:rPr lang="zh-CN" altLang="en-US" sz="1200" dirty="0"/>
              <a:t>元</a:t>
            </a:r>
            <a:r>
              <a:rPr lang="en-US" altLang="zh-CN" sz="1200" dirty="0"/>
              <a:t>——</a:t>
            </a:r>
            <a:r>
              <a:rPr lang="zh-CN" altLang="en-US" sz="1200" dirty="0"/>
              <a:t>这也是局部最优解。</a:t>
            </a:r>
            <a:endParaRPr lang="en-US" altLang="zh-CN" sz="1200"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优点：</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一个正确的贪心算法拥有很多优点，比如思维复杂度低、代码量小、运行效率高、空间复杂度低等。 </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缺点：贪心法的缺点集中表现在它的“非完美性”。通常我们很难找到一个简单可行并且保证正确的贪心思路，即使我们找到一个看上去很正确的贪心思路，也需要严格的正确性证明。这往往给我们直接使用贪心算法带来了巨大的困难。</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虽然贪心算法不是对所有问题都能得到全局最优解，但经过验证，它对范围相当广的许多问题是可以产生全局最优解。另外，即便是在一些情况下贪心算法不能得到全局最优解，其最终结果也是全局最优解的质量很好的近似解。</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如果</a:t>
            </a:r>
            <a:r>
              <a:rPr lang="zh-CN" altLang="zh-CN" sz="1200" kern="1200" dirty="0">
                <a:solidFill>
                  <a:schemeClr val="tx1"/>
                </a:solidFill>
                <a:effectLst/>
                <a:latin typeface="Arial" panose="020B0604020202020204" pitchFamily="34" charset="0"/>
                <a:ea typeface="宋体" panose="02010600030101010101" pitchFamily="2" charset="-122"/>
                <a:cs typeface="+mn-cs"/>
              </a:rPr>
              <a:t>将问题修改为“有面值为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元和</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元的硬币若干枚，如何用最少的硬币凑够</a:t>
            </a:r>
            <a:r>
              <a:rPr lang="en-US" altLang="zh-CN" sz="1200" kern="1200" dirty="0">
                <a:solidFill>
                  <a:schemeClr val="tx1"/>
                </a:solidFill>
                <a:effectLst/>
                <a:latin typeface="Arial" panose="020B0604020202020204" pitchFamily="34" charset="0"/>
                <a:ea typeface="宋体" panose="02010600030101010101" pitchFamily="2" charset="-122"/>
                <a:cs typeface="+mn-cs"/>
              </a:rPr>
              <a:t>12</a:t>
            </a:r>
            <a:r>
              <a:rPr lang="zh-CN" altLang="zh-CN" sz="1200" kern="1200" dirty="0">
                <a:solidFill>
                  <a:schemeClr val="tx1"/>
                </a:solidFill>
                <a:effectLst/>
                <a:latin typeface="Arial" panose="020B0604020202020204" pitchFamily="34" charset="0"/>
                <a:ea typeface="宋体" panose="02010600030101010101" pitchFamily="2" charset="-122"/>
                <a:cs typeface="+mn-cs"/>
              </a:rPr>
              <a:t>元？”，则贪心算法求解结果为</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元，共需</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zh-CN" altLang="zh-CN" sz="1200" kern="1200">
                <a:solidFill>
                  <a:schemeClr val="tx1"/>
                </a:solidFill>
                <a:effectLst/>
                <a:latin typeface="Arial" panose="020B0604020202020204" pitchFamily="34" charset="0"/>
                <a:ea typeface="宋体" panose="02010600030101010101" pitchFamily="2" charset="-122"/>
                <a:cs typeface="+mn-cs"/>
              </a:rPr>
              <a:t>硬币；</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而</a:t>
            </a:r>
            <a:r>
              <a:rPr lang="zh-CN" altLang="zh-CN" sz="1200" kern="1200" dirty="0">
                <a:solidFill>
                  <a:schemeClr val="tx1"/>
                </a:solidFill>
                <a:effectLst/>
                <a:latin typeface="Arial" panose="020B0604020202020204" pitchFamily="34" charset="0"/>
                <a:ea typeface="宋体" panose="02010600030101010101" pitchFamily="2" charset="-122"/>
                <a:cs typeface="+mn-cs"/>
              </a:rPr>
              <a:t>动态规划算法求解结果为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元，</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kern="1200" dirty="0">
                <a:solidFill>
                  <a:schemeClr val="tx1"/>
                </a:solidFill>
                <a:effectLst/>
                <a:latin typeface="Arial" panose="020B0604020202020204" pitchFamily="34" charset="0"/>
                <a:ea typeface="宋体" panose="02010600030101010101" pitchFamily="2" charset="-122"/>
                <a:cs typeface="+mn-cs"/>
              </a:rPr>
              <a:t>5</a:t>
            </a:r>
            <a:r>
              <a:rPr lang="zh-CN" altLang="zh-CN" sz="1200" kern="1200" dirty="0">
                <a:solidFill>
                  <a:schemeClr val="tx1"/>
                </a:solidFill>
                <a:effectLst/>
                <a:latin typeface="Arial" panose="020B0604020202020204" pitchFamily="34" charset="0"/>
                <a:ea typeface="宋体" panose="02010600030101010101" pitchFamily="2" charset="-122"/>
                <a:cs typeface="+mn-cs"/>
              </a:rPr>
              <a:t>元，共需</a:t>
            </a:r>
            <a:r>
              <a:rPr lang="en-US" altLang="zh-CN" sz="1200" kern="12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个硬币。</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None/>
            </a:pPr>
            <a:r>
              <a:rPr lang="zh-CN" altLang="zh-CN" sz="800" kern="1200" dirty="0">
                <a:solidFill>
                  <a:schemeClr val="tx1"/>
                </a:solidFill>
                <a:latin typeface="Arial" panose="020B0604020202020204" pitchFamily="34" charset="0"/>
                <a:ea typeface="宋体" panose="02010600030101010101" pitchFamily="2" charset="-122"/>
                <a:cs typeface="+mn-cs"/>
              </a:rPr>
              <a:t>建立</a:t>
            </a:r>
            <a:r>
              <a:rPr lang="zh-CN" altLang="zh-CN" sz="800" kern="1200">
                <a:solidFill>
                  <a:schemeClr val="tx1"/>
                </a:solidFill>
                <a:latin typeface="Arial" panose="020B0604020202020204" pitchFamily="34" charset="0"/>
                <a:ea typeface="宋体" panose="02010600030101010101" pitchFamily="2" charset="-122"/>
                <a:cs typeface="+mn-cs"/>
              </a:rPr>
              <a:t>数学模型</a:t>
            </a:r>
            <a:r>
              <a:rPr lang="zh-CN" altLang="en-US" sz="800" kern="1200">
                <a:solidFill>
                  <a:schemeClr val="tx1"/>
                </a:solidFill>
                <a:latin typeface="Arial" panose="020B0604020202020204" pitchFamily="34" charset="0"/>
                <a:ea typeface="宋体" panose="02010600030101010101" pitchFamily="2" charset="-122"/>
                <a:cs typeface="+mn-cs"/>
              </a:rPr>
              <a:t>：</a:t>
            </a:r>
            <a:r>
              <a:rPr lang="zh-CN" altLang="en-US">
                <a:solidFill>
                  <a:srgbClr val="CC3300"/>
                </a:solidFill>
              </a:rPr>
              <a:t>新所需</a:t>
            </a:r>
            <a:r>
              <a:rPr lang="zh-CN" altLang="zh-CN">
                <a:solidFill>
                  <a:srgbClr val="CC3300"/>
                </a:solidFill>
              </a:rPr>
              <a:t>凑钱</a:t>
            </a:r>
            <a:r>
              <a:rPr lang="zh-CN" altLang="zh-CN" dirty="0">
                <a:solidFill>
                  <a:srgbClr val="CC3300"/>
                </a:solidFill>
              </a:rPr>
              <a:t>数</a:t>
            </a:r>
            <a:r>
              <a:rPr lang="en-US" altLang="zh-CN" dirty="0">
                <a:solidFill>
                  <a:srgbClr val="CC3300"/>
                </a:solidFill>
              </a:rPr>
              <a:t> </a:t>
            </a:r>
            <a:r>
              <a:rPr lang="en-US" altLang="zh-CN">
                <a:solidFill>
                  <a:srgbClr val="CC3300"/>
                </a:solidFill>
              </a:rPr>
              <a:t>= </a:t>
            </a:r>
            <a:r>
              <a:rPr lang="zh-CN" altLang="en-US">
                <a:solidFill>
                  <a:srgbClr val="CC3300"/>
                </a:solidFill>
              </a:rPr>
              <a:t>原所需</a:t>
            </a:r>
            <a:r>
              <a:rPr lang="zh-CN" altLang="zh-CN">
                <a:solidFill>
                  <a:srgbClr val="CC3300"/>
                </a:solidFill>
              </a:rPr>
              <a:t>凑钱</a:t>
            </a:r>
            <a:r>
              <a:rPr lang="zh-CN" altLang="zh-CN" dirty="0">
                <a:solidFill>
                  <a:srgbClr val="CC3300"/>
                </a:solidFill>
              </a:rPr>
              <a:t>数</a:t>
            </a:r>
            <a:r>
              <a:rPr lang="en-US" altLang="zh-CN" dirty="0">
                <a:solidFill>
                  <a:srgbClr val="CC3300"/>
                </a:solidFill>
              </a:rPr>
              <a:t>%</a:t>
            </a:r>
            <a:r>
              <a:rPr lang="zh-CN" altLang="zh-CN" dirty="0">
                <a:solidFill>
                  <a:srgbClr val="CC3300"/>
                </a:solidFill>
              </a:rPr>
              <a:t>当前最大面值</a:t>
            </a:r>
            <a:endParaRPr lang="zh-CN" altLang="zh-CN" dirty="0">
              <a:solidFill>
                <a:srgbClr val="CC3300"/>
              </a:solidFill>
            </a:endParaRPr>
          </a:p>
          <a:p>
            <a:pPr marL="457200" lvl="1" indent="0">
              <a:buNone/>
            </a:pPr>
            <a:r>
              <a:rPr lang="en-US" altLang="zh-CN"/>
              <a:t>            </a:t>
            </a:r>
            <a:r>
              <a:rPr lang="zh-CN" altLang="en-US"/>
              <a:t>原所需</a:t>
            </a:r>
            <a:r>
              <a:rPr lang="zh-CN" altLang="zh-CN"/>
              <a:t>凑钱</a:t>
            </a:r>
            <a:r>
              <a:rPr lang="zh-CN" altLang="zh-CN" dirty="0"/>
              <a:t>数</a:t>
            </a:r>
            <a:r>
              <a:rPr lang="en-US" altLang="zh-CN" dirty="0"/>
              <a:t> </a:t>
            </a:r>
            <a:r>
              <a:rPr lang="en-US" altLang="zh-CN"/>
              <a:t>= </a:t>
            </a:r>
            <a:r>
              <a:rPr lang="zh-CN" altLang="en-US"/>
              <a:t>新所需</a:t>
            </a:r>
            <a:r>
              <a:rPr lang="zh-CN" altLang="zh-CN"/>
              <a:t>凑钱</a:t>
            </a:r>
            <a:r>
              <a:rPr lang="zh-CN" altLang="zh-CN" dirty="0"/>
              <a:t>数</a:t>
            </a:r>
            <a:endParaRPr lang="en-US" altLang="zh-CN"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首先，要从问题的某个初始解出发；然后，采用循环语句，当可以向求解目标前进一步时，就根据局部最优策略，得到一个部分解，缩小问题的范围或规模；最后，将所有部分解综合起来，得到问题的最终解。</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最简单最直接的算法就是枚举法，即遍历所有硬币，在和为</a:t>
            </a:r>
            <a:r>
              <a:rPr lang="en-US" altLang="zh-CN" sz="1200" kern="1200" dirty="0">
                <a:solidFill>
                  <a:schemeClr val="tx1"/>
                </a:solidFill>
                <a:effectLst/>
                <a:latin typeface="Arial" panose="020B0604020202020204" pitchFamily="34" charset="0"/>
                <a:ea typeface="宋体" panose="02010600030101010101" pitchFamily="2" charset="-122"/>
                <a:cs typeface="+mn-cs"/>
              </a:rPr>
              <a:t>11</a:t>
            </a:r>
            <a:r>
              <a:rPr lang="zh-CN" altLang="zh-CN" sz="1200" kern="1200" dirty="0">
                <a:solidFill>
                  <a:schemeClr val="tx1"/>
                </a:solidFill>
                <a:effectLst/>
                <a:latin typeface="Arial" panose="020B0604020202020204" pitchFamily="34" charset="0"/>
                <a:ea typeface="宋体" panose="02010600030101010101" pitchFamily="2" charset="-122"/>
                <a:cs typeface="+mn-cs"/>
              </a:rPr>
              <a:t>的各种组合中选择硬币个数最少的</a:t>
            </a:r>
            <a:r>
              <a:rPr lang="zh-CN" altLang="en-US" sz="1200" kern="1200" dirty="0">
                <a:solidFill>
                  <a:schemeClr val="tx1"/>
                </a:solidFill>
                <a:effectLst/>
                <a:latin typeface="Arial" panose="020B0604020202020204" pitchFamily="34" charset="0"/>
                <a:ea typeface="宋体" panose="02010600030101010101" pitchFamily="2" charset="-122"/>
                <a:cs typeface="+mn-cs"/>
              </a:rPr>
              <a:t>组合</a:t>
            </a:r>
            <a:r>
              <a:rPr lang="zh-CN" altLang="zh-CN" sz="1200" kern="1200" dirty="0">
                <a:solidFill>
                  <a:schemeClr val="tx1"/>
                </a:solidFill>
                <a:effectLst/>
                <a:latin typeface="Arial" panose="020B0604020202020204" pitchFamily="34" charset="0"/>
                <a:ea typeface="宋体" panose="02010600030101010101" pitchFamily="2" charset="-122"/>
                <a:cs typeface="+mn-cs"/>
              </a:rPr>
              <a:t>。但该方法显而易见效率很低。</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altLang="zh-CN" sz="1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altLang="zh-CN" sz="1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en-US" altLang="zh-CN" sz="1200" b="0" kern="1200" dirty="0" err="1">
                <a:solidFill>
                  <a:srgbClr val="000000"/>
                </a:solidFill>
                <a:effectLst/>
                <a:latin typeface="Times New Roman" panose="02020603050405020304"/>
                <a:ea typeface="华文仿宋" panose="02010600040101010101" charset="-122"/>
                <a:cs typeface="宋体" panose="02010600030101010101" pitchFamily="2" charset="-122"/>
              </a:rPr>
              <a:t>i</a:t>
            </a:r>
            <a:r>
              <a:rPr lang="zh-CN" altLang="en-US" sz="1200" b="0" kern="1200" dirty="0">
                <a:solidFill>
                  <a:srgbClr val="000000"/>
                </a:solidFill>
                <a:effectLst/>
                <a:latin typeface="Times New Roman" panose="02020603050405020304"/>
                <a:ea typeface="华文仿宋" panose="02010600040101010101" charset="-122"/>
                <a:cs typeface="宋体" panose="02010600030101010101" pitchFamily="2" charset="-122"/>
              </a:rPr>
              <a:t>：即扣除已凑零钱数后剩下的零钱</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这是本程序的关键</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理论课共</a:t>
            </a:r>
            <a:r>
              <a:rPr lang="en-US" altLang="zh-CN" dirty="0"/>
              <a:t>16</a:t>
            </a:r>
            <a:r>
              <a:rPr lang="zh-CN" altLang="en-US" dirty="0"/>
              <a:t>学时</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800" b="1" kern="1200" dirty="0">
                <a:solidFill>
                  <a:schemeClr val="tx1"/>
                </a:solidFill>
                <a:latin typeface="Arial" panose="020B0604020202020204" pitchFamily="34" charset="0"/>
                <a:ea typeface="宋体" panose="02010600030101010101" pitchFamily="2" charset="-122"/>
                <a:cs typeface="+mn-cs"/>
              </a:rPr>
              <a:t>例</a:t>
            </a:r>
            <a:r>
              <a:rPr lang="en-US" altLang="zh-CN" sz="800" b="1" kern="1200" dirty="0">
                <a:solidFill>
                  <a:schemeClr val="tx1"/>
                </a:solidFill>
                <a:latin typeface="Arial" panose="020B0604020202020204" pitchFamily="34" charset="0"/>
                <a:ea typeface="宋体" panose="02010600030101010101" pitchFamily="2" charset="-122"/>
                <a:cs typeface="+mn-cs"/>
              </a:rPr>
              <a:t>4.13-</a:t>
            </a:r>
            <a:r>
              <a:rPr lang="en-US" altLang="zh-CN" sz="1200" b="1" kern="1200" dirty="0">
                <a:solidFill>
                  <a:schemeClr val="tx1"/>
                </a:solidFill>
                <a:effectLst/>
                <a:latin typeface="Arial" panose="020B0604020202020204" pitchFamily="34" charset="0"/>
                <a:ea typeface="宋体" panose="02010600030101010101" pitchFamily="2" charset="-122"/>
                <a:cs typeface="+mn-cs"/>
              </a:rPr>
              <a:t>change_Greedy.py</a:t>
            </a:r>
            <a:endParaRPr lang="zh-CN" altLang="zh-CN" sz="1200" b="1" kern="1200" dirty="0">
              <a:solidFill>
                <a:schemeClr val="tx1"/>
              </a:solidFill>
              <a:effectLst/>
              <a:latin typeface="Arial" panose="020B0604020202020204" pitchFamily="34" charset="0"/>
              <a:ea typeface="宋体" panose="02010600030101010101" pitchFamily="2" charset="-122"/>
              <a:cs typeface="+mn-cs"/>
            </a:endParaRPr>
          </a:p>
          <a:p>
            <a:r>
              <a:rPr lang="zh-CN" altLang="en-US" dirty="0"/>
              <a:t>    列表的</a:t>
            </a:r>
            <a:r>
              <a:rPr lang="en-US" altLang="zh-CN" dirty="0"/>
              <a:t>sort</a:t>
            </a:r>
            <a:r>
              <a:rPr lang="zh-CN" altLang="en-US" dirty="0"/>
              <a:t>方法用于在原位置对列表进行排序。而列表</a:t>
            </a:r>
            <a:r>
              <a:rPr lang="en-US" altLang="zh-CN" dirty="0"/>
              <a:t>.sort(reverse = True)</a:t>
            </a:r>
            <a:r>
              <a:rPr lang="zh-CN" altLang="en-US" dirty="0"/>
              <a:t>用于对列表中的元素反向排序。</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a:t>
            </a:r>
            <a:r>
              <a:rPr lang="en-US" altLang="zh-CN" dirty="0"/>
              <a:t>1</a:t>
            </a:r>
            <a:r>
              <a:rPr lang="zh-CN" altLang="en-US" dirty="0"/>
              <a:t>）</a:t>
            </a:r>
            <a:r>
              <a:rPr lang="en-US" altLang="zh-CN" dirty="0" err="1"/>
              <a:t>i</a:t>
            </a:r>
            <a:r>
              <a:rPr lang="en-US" altLang="zh-CN" dirty="0"/>
              <a:t>=5</a:t>
            </a:r>
            <a:r>
              <a:rPr lang="zh-CN" altLang="en-US" dirty="0"/>
              <a:t>时，</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a:solidFill>
                  <a:srgbClr val="FF0000"/>
                </a:solidFill>
                <a:ea typeface="微软雅黑" panose="020B0503020204020204" pitchFamily="34" charset="-122"/>
                <a:cs typeface="Times New Roman" panose="02020603050405020304" pitchFamily="18" charset="0"/>
              </a:rPr>
              <a:t>2</a:t>
            </a:r>
            <a:r>
              <a:rPr lang="zh-CN" altLang="en-US" sz="1200">
                <a:solidFill>
                  <a:srgbClr val="FF0000"/>
                </a:solidFill>
                <a:ea typeface="微软雅黑" panose="020B0503020204020204" pitchFamily="34" charset="-122"/>
                <a:cs typeface="Times New Roman" panose="02020603050405020304" pitchFamily="18" charset="0"/>
              </a:rPr>
              <a:t>；</a:t>
            </a:r>
            <a:r>
              <a:rPr lang="en-US" altLang="zh-CN" sz="1200">
                <a:solidFill>
                  <a:srgbClr val="FF0000"/>
                </a:solidFill>
                <a:ea typeface="微软雅黑" panose="020B0503020204020204" pitchFamily="34" charset="-122"/>
                <a:cs typeface="Times New Roman" panose="02020603050405020304" pitchFamily="18" charset="0"/>
              </a:rPr>
              <a:t>#</a:t>
            </a:r>
            <a:r>
              <a:rPr lang="zh-CN" altLang="en-US" sz="1200">
                <a:solidFill>
                  <a:srgbClr val="FF0000"/>
                </a:solidFill>
                <a:ea typeface="微软雅黑" panose="020B0503020204020204" pitchFamily="34" charset="-122"/>
                <a:cs typeface="Times New Roman" panose="02020603050405020304" pitchFamily="18" charset="0"/>
              </a:rPr>
              <a:t>选择</a:t>
            </a:r>
            <a:r>
              <a:rPr lang="en-US" altLang="zh-CN" sz="1200">
                <a:solidFill>
                  <a:srgbClr val="FF0000"/>
                </a:solidFill>
                <a:ea typeface="微软雅黑" panose="020B0503020204020204" pitchFamily="34" charset="-122"/>
                <a:cs typeface="Times New Roman" panose="02020603050405020304" pitchFamily="18" charset="0"/>
              </a:rPr>
              <a:t>5</a:t>
            </a:r>
            <a:r>
              <a:rPr lang="zh-CN" altLang="en-US" sz="1200">
                <a:solidFill>
                  <a:srgbClr val="FF0000"/>
                </a:solidFill>
                <a:ea typeface="微软雅黑" panose="020B0503020204020204" pitchFamily="34" charset="-122"/>
                <a:cs typeface="Times New Roman" panose="02020603050405020304" pitchFamily="18" charset="0"/>
              </a:rPr>
              <a:t>元</a:t>
            </a:r>
            <a:r>
              <a:rPr lang="en-US" altLang="zh-CN" sz="1200">
                <a:solidFill>
                  <a:srgbClr val="FF0000"/>
                </a:solidFill>
                <a:ea typeface="微软雅黑" panose="020B0503020204020204" pitchFamily="34" charset="-122"/>
                <a:cs typeface="Times New Roman" panose="02020603050405020304" pitchFamily="18" charset="0"/>
              </a:rPr>
              <a:t>2</a:t>
            </a:r>
            <a:r>
              <a:rPr lang="zh-CN" altLang="en-US" sz="1200">
                <a:solidFill>
                  <a:srgbClr val="FF0000"/>
                </a:solidFill>
                <a:ea typeface="微软雅黑" panose="020B0503020204020204" pitchFamily="34" charset="-122"/>
                <a:cs typeface="Times New Roman" panose="02020603050405020304" pitchFamily="18" charset="0"/>
              </a:rPr>
              <a:t>个</a:t>
            </a:r>
            <a:endParaRPr lang="en-US" altLang="zh-CN" sz="1200" dirty="0">
              <a:solidFill>
                <a:srgbClr val="FF0000"/>
              </a:solidFill>
              <a:ea typeface="微软雅黑" panose="020B0503020204020204" pitchFamily="34" charset="-122"/>
              <a:cs typeface="Times New Roman" panose="02020603050405020304" pitchFamily="18" charset="0"/>
            </a:endParaRPr>
          </a:p>
          <a:p>
            <a:r>
              <a:rPr lang="zh-CN" altLang="en-US" sz="1200" b="0" dirty="0">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a:solidFill>
                  <a:srgbClr val="FF0000"/>
                </a:solidFill>
                <a:ea typeface="微软雅黑" panose="020B0503020204020204" pitchFamily="34" charset="-122"/>
                <a:cs typeface="Times New Roman" panose="02020603050405020304" pitchFamily="18" charset="0"/>
              </a:rPr>
              <a:t>= 1     #</a:t>
            </a:r>
            <a:r>
              <a:rPr lang="zh-CN" altLang="en-US" sz="1200" b="0">
                <a:ea typeface="微软雅黑" panose="020B0503020204020204" pitchFamily="34" charset="-122"/>
                <a:cs typeface="Times New Roman" panose="02020603050405020304" pitchFamily="18" charset="0"/>
              </a:rPr>
              <a:t>新所需凑硬币钱数为</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元</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change =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1</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2</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=3, </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(change/</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(1/3)=0</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1=1%3=1</a:t>
            </a:r>
            <a:endParaRPr lang="en-US" altLang="zh-CN" sz="1200" dirty="0">
              <a:solidFill>
                <a:srgbClr val="FF0000"/>
              </a:solidFill>
              <a:ea typeface="微软雅黑" panose="020B0503020204020204" pitchFamily="34"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ea typeface="微软雅黑" panose="020B0503020204020204" pitchFamily="34" charset="-122"/>
                <a:cs typeface="Times New Roman" panose="02020603050405020304" pitchFamily="18" charset="0"/>
              </a:rPr>
              <a:t>     则</a:t>
            </a:r>
            <a:r>
              <a:rPr lang="en-US" altLang="zh-CN" sz="1200" dirty="0">
                <a:solidFill>
                  <a:srgbClr val="FF0000"/>
                </a:solidFill>
                <a:ea typeface="微软雅黑" panose="020B0503020204020204" pitchFamily="34" charset="-122"/>
                <a:cs typeface="Times New Roman" panose="02020603050405020304" pitchFamily="18" charset="0"/>
              </a:rPr>
              <a:t> change =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1</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3</a:t>
            </a:r>
            <a:r>
              <a:rPr lang="zh-CN" altLang="en-US" sz="1200" dirty="0">
                <a:solidFill>
                  <a:srgbClr val="FF0000"/>
                </a:solidFill>
                <a:ea typeface="微软雅黑" panose="020B0503020204020204" pitchFamily="34" charset="-122"/>
                <a:cs typeface="Times New Roman" panose="02020603050405020304" pitchFamily="18" charset="0"/>
              </a:rPr>
              <a:t>）</a:t>
            </a:r>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=1, </a:t>
            </a:r>
            <a:r>
              <a:rPr lang="en-US" altLang="zh-CN" sz="1200" dirty="0" err="1">
                <a:solidFill>
                  <a:srgbClr val="FF0000"/>
                </a:solidFill>
                <a:ea typeface="微软雅黑" panose="020B0503020204020204" pitchFamily="34" charset="-122"/>
                <a:cs typeface="Times New Roman" panose="02020603050405020304" pitchFamily="18" charset="0"/>
              </a:rPr>
              <a:t>change_dict</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(change/</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a:t>
            </a:r>
            <a:r>
              <a:rPr lang="en-US" altLang="zh-CN" sz="1200" dirty="0" err="1">
                <a:solidFill>
                  <a:srgbClr val="FF0000"/>
                </a:solidFill>
                <a:ea typeface="微软雅黑" panose="020B0503020204020204" pitchFamily="34" charset="-122"/>
                <a:cs typeface="Times New Roman" panose="02020603050405020304" pitchFamily="18" charset="0"/>
              </a:rPr>
              <a:t>int</a:t>
            </a:r>
            <a:r>
              <a:rPr lang="en-US" altLang="zh-CN" sz="1200" dirty="0">
                <a:solidFill>
                  <a:srgbClr val="FF0000"/>
                </a:solidFill>
                <a:ea typeface="微软雅黑" panose="020B0503020204020204" pitchFamily="34" charset="-122"/>
                <a:cs typeface="Times New Roman" panose="02020603050405020304" pitchFamily="18" charset="0"/>
              </a:rPr>
              <a:t>(1/1</a:t>
            </a:r>
            <a:r>
              <a:rPr lang="en-US" altLang="zh-CN" sz="1200">
                <a:solidFill>
                  <a:srgbClr val="FF0000"/>
                </a:solidFill>
                <a:ea typeface="微软雅黑" panose="020B0503020204020204" pitchFamily="34" charset="-122"/>
                <a:cs typeface="Times New Roman" panose="02020603050405020304" pitchFamily="18" charset="0"/>
              </a:rPr>
              <a:t>)=1 #</a:t>
            </a:r>
            <a:r>
              <a:rPr lang="zh-CN" altLang="en-US" sz="1200">
                <a:solidFill>
                  <a:srgbClr val="FF0000"/>
                </a:solidFill>
                <a:ea typeface="微软雅黑" panose="020B0503020204020204" pitchFamily="34" charset="-122"/>
                <a:cs typeface="Times New Roman" panose="02020603050405020304" pitchFamily="18" charset="0"/>
              </a:rPr>
              <a:t>选择</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元</a:t>
            </a:r>
            <a:r>
              <a:rPr lang="en-US" altLang="zh-CN" sz="1200">
                <a:solidFill>
                  <a:srgbClr val="FF0000"/>
                </a:solidFill>
                <a:ea typeface="微软雅黑" panose="020B0503020204020204" pitchFamily="34" charset="-122"/>
                <a:cs typeface="Times New Roman" panose="02020603050405020304" pitchFamily="18" charset="0"/>
              </a:rPr>
              <a:t>1</a:t>
            </a:r>
            <a:r>
              <a:rPr lang="zh-CN" altLang="en-US" sz="1200">
                <a:solidFill>
                  <a:srgbClr val="FF0000"/>
                </a:solidFill>
                <a:ea typeface="微软雅黑" panose="020B0503020204020204" pitchFamily="34" charset="-122"/>
                <a:cs typeface="Times New Roman" panose="02020603050405020304" pitchFamily="18" charset="0"/>
              </a:rPr>
              <a:t>个</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en-US" altLang="zh-CN" sz="1200" dirty="0" err="1">
                <a:solidFill>
                  <a:srgbClr val="FF0000"/>
                </a:solidFill>
                <a:ea typeface="微软雅黑" panose="020B0503020204020204" pitchFamily="34" charset="-122"/>
                <a:cs typeface="Times New Roman" panose="02020603050405020304" pitchFamily="18" charset="0"/>
              </a:rPr>
              <a:t>newchange</a:t>
            </a:r>
            <a:r>
              <a:rPr lang="en-US" altLang="zh-CN" sz="1200" dirty="0">
                <a:solidFill>
                  <a:srgbClr val="FF0000"/>
                </a:solidFill>
                <a:ea typeface="微软雅黑" panose="020B0503020204020204" pitchFamily="34" charset="-122"/>
                <a:cs typeface="Times New Roman" panose="02020603050405020304" pitchFamily="18" charset="0"/>
              </a:rPr>
              <a:t> = change % </a:t>
            </a:r>
            <a:r>
              <a:rPr lang="en-US" altLang="zh-CN" sz="1200" dirty="0" err="1">
                <a:solidFill>
                  <a:srgbClr val="FF0000"/>
                </a:solidFill>
                <a:ea typeface="微软雅黑" panose="020B0503020204020204" pitchFamily="34" charset="-122"/>
                <a:cs typeface="Times New Roman" panose="02020603050405020304" pitchFamily="18" charset="0"/>
              </a:rPr>
              <a:t>i</a:t>
            </a:r>
            <a:r>
              <a:rPr lang="en-US" altLang="zh-CN" sz="1200" dirty="0">
                <a:solidFill>
                  <a:srgbClr val="FF0000"/>
                </a:solidFill>
                <a:ea typeface="微软雅黑" panose="020B0503020204020204" pitchFamily="34" charset="-122"/>
                <a:cs typeface="Times New Roman" panose="02020603050405020304" pitchFamily="18" charset="0"/>
              </a:rPr>
              <a:t> = 1=1%1=0</a:t>
            </a:r>
            <a:endParaRPr lang="en-US" altLang="zh-CN" sz="1200" dirty="0">
              <a:solidFill>
                <a:srgbClr val="FF0000"/>
              </a:solidFill>
              <a:ea typeface="微软雅黑" panose="020B0503020204020204" pitchFamily="34" charset="-122"/>
              <a:cs typeface="Times New Roman" panose="02020603050405020304" pitchFamily="18" charset="0"/>
            </a:endParaRPr>
          </a:p>
          <a:p>
            <a:r>
              <a:rPr lang="en-US" altLang="zh-CN" sz="1200" dirty="0">
                <a:solidFill>
                  <a:srgbClr val="FF0000"/>
                </a:solidFill>
                <a:ea typeface="微软雅黑" panose="020B0503020204020204" pitchFamily="34" charset="-122"/>
                <a:cs typeface="Times New Roman" panose="02020603050405020304" pitchFamily="18" charset="0"/>
              </a:rPr>
              <a:t>     </a:t>
            </a:r>
            <a:r>
              <a:rPr lang="zh-CN" altLang="en-US" sz="1200" dirty="0">
                <a:solidFill>
                  <a:srgbClr val="FF0000"/>
                </a:solidFill>
                <a:ea typeface="微软雅黑" panose="020B0503020204020204" pitchFamily="34" charset="-122"/>
                <a:cs typeface="Times New Roman" panose="02020603050405020304" pitchFamily="18" charset="0"/>
              </a:rPr>
              <a:t>则</a:t>
            </a:r>
            <a:r>
              <a:rPr lang="en-US" altLang="zh-CN" sz="1200" dirty="0">
                <a:solidFill>
                  <a:srgbClr val="FF0000"/>
                </a:solidFill>
                <a:ea typeface="微软雅黑" panose="020B0503020204020204" pitchFamily="34" charset="-122"/>
                <a:cs typeface="Times New Roman" panose="02020603050405020304" pitchFamily="18" charset="0"/>
              </a:rPr>
              <a:t>break</a:t>
            </a:r>
            <a:endParaRPr lang="en-US" altLang="zh-CN" sz="1200" dirty="0">
              <a:solidFill>
                <a:srgbClr val="FF0000"/>
              </a:solidFill>
              <a:ea typeface="微软雅黑" panose="020B0503020204020204" pitchFamily="34" charset="-122"/>
              <a:cs typeface="Times New Roman" panose="02020603050405020304" pitchFamily="18" charset="0"/>
            </a:endParaRPr>
          </a:p>
          <a:p>
            <a:endParaRPr lang="en-US" altLang="zh-CN" sz="1200" dirty="0">
              <a:solidFill>
                <a:srgbClr val="FF0000"/>
              </a:solidFill>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与枚举法不同，贪心算法找到的最优解只有一个，因为它是从最大值</a:t>
            </a:r>
            <a:r>
              <a:rPr lang="en-US" altLang="zh-CN" dirty="0"/>
              <a:t>5</a:t>
            </a:r>
            <a:r>
              <a:rPr lang="zh-CN" altLang="en-US" dirty="0"/>
              <a:t>开始的。</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    【</a:t>
            </a:r>
            <a:r>
              <a:rPr lang="zh-CN" altLang="en-US" dirty="0"/>
              <a:t>演示</a:t>
            </a:r>
            <a:r>
              <a:rPr lang="zh-CN" altLang="zh-CN" dirty="0"/>
              <a:t>例</a:t>
            </a:r>
            <a:r>
              <a:rPr lang="en-US" altLang="zh-CN" dirty="0"/>
              <a:t>4.13-</a:t>
            </a:r>
            <a:r>
              <a:rPr lang="en-US" altLang="zh-CN" sz="1200" dirty="0">
                <a:solidFill>
                  <a:srgbClr val="CC3300"/>
                </a:solidFill>
                <a:ea typeface="微软雅黑" panose="020B0503020204020204" pitchFamily="34" charset="-122"/>
                <a:cs typeface="Times New Roman" panose="02020603050405020304" pitchFamily="18" charset="0"/>
              </a:rPr>
              <a:t>change_Greedy.py</a:t>
            </a:r>
            <a:r>
              <a:rPr lang="en-US" altLang="zh-CN" sz="1200" dirty="0">
                <a:solidFill>
                  <a:schemeClr val="tx1"/>
                </a:solidFill>
                <a:ea typeface="宋体" panose="02010600030101010101" pitchFamily="2" charset="-122"/>
                <a:cs typeface="+mn-cs"/>
              </a:rPr>
              <a:t>】</a:t>
            </a:r>
            <a:endParaRPr lang="en-US" altLang="zh-CN" sz="1200" dirty="0">
              <a:solidFill>
                <a:srgbClr val="CC3300"/>
              </a:solidFill>
              <a:ea typeface="微软雅黑" panose="020B0503020204020204" pitchFamily="34" charset="-122"/>
              <a:cs typeface="Times New Roman" panose="02020603050405020304" pitchFamily="18" charset="0"/>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panose="020B0604020202020204" pitchFamily="34" charset="0"/>
                <a:ea typeface="宋体" panose="02010600030101010101" pitchFamily="2" charset="-122"/>
                <a:cs typeface="+mn-cs"/>
              </a:rPr>
              <a:t>    上述</a:t>
            </a:r>
            <a:r>
              <a:rPr lang="zh-CN" altLang="zh-CN" sz="1200" kern="1200" dirty="0">
                <a:solidFill>
                  <a:schemeClr val="tx1"/>
                </a:solidFill>
                <a:effectLst/>
                <a:latin typeface="Arial" panose="020B0604020202020204" pitchFamily="34" charset="0"/>
                <a:ea typeface="宋体" panose="02010600030101010101" pitchFamily="2" charset="-122"/>
                <a:cs typeface="+mn-cs"/>
              </a:rPr>
              <a:t>解决问题的方法就是动态规划算法。通过解题过程不难看出，动态规划算法和分治算法十分相似，也是将复杂问题分解为相似子问题并通过组合子问题的解来求解的。</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但</a:t>
            </a:r>
            <a:r>
              <a:rPr lang="zh-CN" altLang="en-US" sz="1200" dirty="0">
                <a:latin typeface="宋体" panose="02010600030101010101" pitchFamily="2" charset="-122"/>
              </a:rPr>
              <a:t>动态规划法求解的问题，经分解得到的子问题往往</a:t>
            </a:r>
            <a:r>
              <a:rPr lang="zh-CN" altLang="en-US" sz="1200" dirty="0">
                <a:solidFill>
                  <a:srgbClr val="CC0066"/>
                </a:solidFill>
                <a:latin typeface="宋体" panose="02010600030101010101" pitchFamily="2" charset="-122"/>
              </a:rPr>
              <a:t>不是互相独立</a:t>
            </a:r>
            <a:r>
              <a:rPr lang="zh-CN" altLang="en-US" sz="1200" dirty="0">
                <a:latin typeface="宋体" panose="02010600030101010101" pitchFamily="2" charset="-122"/>
              </a:rPr>
              <a:t>的，它们可能共享更小的子问题。</a:t>
            </a:r>
            <a:endParaRPr lang="en-US" altLang="zh-CN" sz="1200" dirty="0">
              <a:latin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latin typeface="宋体" panose="02010600030101010101" pitchFamily="2" charset="-122"/>
              </a:rPr>
              <a:t>    分治法的基本思想是将问题分解成若干个</a:t>
            </a:r>
            <a:r>
              <a:rPr lang="zh-CN" altLang="en-US" sz="2000" dirty="0">
                <a:solidFill>
                  <a:srgbClr val="CC0066"/>
                </a:solidFill>
                <a:latin typeface="宋体" panose="02010600030101010101" pitchFamily="2" charset="-122"/>
              </a:rPr>
              <a:t>相互独立</a:t>
            </a:r>
            <a:r>
              <a:rPr lang="zh-CN" altLang="en-US" sz="2000" dirty="0">
                <a:latin typeface="宋体" panose="02010600030101010101" pitchFamily="2" charset="-122"/>
              </a:rPr>
              <a:t>的子问题，有些子问题被重复计算了许多次，以至于最后解决原问题需要耗费</a:t>
            </a:r>
            <a:r>
              <a:rPr lang="zh-CN" altLang="en-US" sz="2000" dirty="0">
                <a:solidFill>
                  <a:srgbClr val="CC0066"/>
                </a:solidFill>
                <a:latin typeface="宋体" panose="02010600030101010101" pitchFamily="2" charset="-122"/>
              </a:rPr>
              <a:t>指数时间。</a:t>
            </a:r>
            <a:endParaRPr lang="zh-CN" altLang="en-US" sz="2000" dirty="0">
              <a:solidFill>
                <a:srgbClr val="CC0066"/>
              </a:solidFill>
              <a:latin typeface="宋体" panose="02010600030101010101" pitchFamily="2" charset="-122"/>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993366"/>
                </a:solidFill>
                <a:latin typeface="Arial" panose="020B0604020202020204" pitchFamily="34" charset="0"/>
                <a:ea typeface="黑体" panose="02010609060101010101" pitchFamily="49" charset="-122"/>
              </a:rPr>
              <a:t>在“</a:t>
            </a:r>
            <a:r>
              <a:rPr lang="en-US" altLang="zh-CN" sz="1200" b="0" kern="0" noProof="0" dirty="0">
                <a:solidFill>
                  <a:srgbClr val="000000"/>
                </a:solidFill>
                <a:latin typeface="Arial" panose="020B0604020202020204" pitchFamily="34" charset="0"/>
                <a:ea typeface="黑体" panose="02010609060101010101" pitchFamily="49" charset="-122"/>
              </a:rPr>
              <a:t>4</a:t>
            </a:r>
            <a:r>
              <a:rPr lang="en-US" altLang="zh-CN" sz="1200" b="0" kern="0" dirty="0">
                <a:solidFill>
                  <a:srgbClr val="000000"/>
                </a:solidFill>
                <a:latin typeface="Arial" panose="020B0604020202020204" pitchFamily="34" charset="0"/>
                <a:ea typeface="黑体" panose="02010609060101010101" pitchFamily="49" charset="-122"/>
              </a:rPr>
              <a:t>.1  </a:t>
            </a:r>
            <a:r>
              <a:rPr lang="zh-CN" altLang="zh-CN" sz="1200" b="0" kern="0" dirty="0">
                <a:solidFill>
                  <a:srgbClr val="000000"/>
                </a:solidFill>
                <a:latin typeface="Arial" panose="020B0604020202020204" pitchFamily="34" charset="0"/>
                <a:ea typeface="黑体" panose="02010609060101010101" pitchFamily="49" charset="-122"/>
              </a:rPr>
              <a:t>计算机求解问题与算法</a:t>
            </a:r>
            <a:r>
              <a:rPr lang="zh-CN" altLang="en-US" sz="1200" b="0" kern="0" dirty="0">
                <a:solidFill>
                  <a:srgbClr val="000000"/>
                </a:solidFill>
                <a:latin typeface="Arial" panose="020B0604020202020204" pitchFamily="34" charset="0"/>
                <a:ea typeface="黑体" panose="02010609060101010101" pitchFamily="49" charset="-122"/>
              </a:rPr>
              <a:t>”中，主要学习</a:t>
            </a:r>
            <a:r>
              <a:rPr lang="zh-CN" altLang="en-US" sz="1200" dirty="0">
                <a:solidFill>
                  <a:srgbClr val="993366"/>
                </a:solidFill>
                <a:latin typeface="Arial" panose="020B0604020202020204" pitchFamily="34" charset="0"/>
                <a:ea typeface="黑体" panose="02010609060101010101" pitchFamily="49" charset="-122"/>
              </a:rPr>
              <a:t>算法的定义与特征，算法的主要描述方法，影响算法的</a:t>
            </a:r>
            <a:r>
              <a:rPr lang="zh-CN" altLang="zh-CN" sz="1200" kern="1200" dirty="0">
                <a:solidFill>
                  <a:schemeClr val="tx1"/>
                </a:solidFill>
                <a:effectLst/>
                <a:latin typeface="Arial" panose="020B0604020202020204" pitchFamily="34" charset="0"/>
                <a:ea typeface="宋体" panose="02010600030101010101" pitchFamily="2" charset="-122"/>
                <a:cs typeface="+mn-cs"/>
              </a:rPr>
              <a:t>两个最重要的因素——数据结构和控制结构</a:t>
            </a:r>
            <a:r>
              <a:rPr lang="zh-CN" altLang="en-US" sz="1200" b="0" kern="0" dirty="0">
                <a:solidFill>
                  <a:srgbClr val="000000"/>
                </a:solidFill>
                <a:latin typeface="微软雅黑" panose="020B0503020204020204" pitchFamily="34" charset="-122"/>
                <a:ea typeface="微软雅黑" panose="020B0503020204020204" pitchFamily="34" charset="-122"/>
              </a:rPr>
              <a:t>。</a:t>
            </a:r>
            <a:endParaRPr lang="en-US" altLang="zh-CN" sz="1200" dirty="0">
              <a:solidFill>
                <a:srgbClr val="993366"/>
              </a:solidFill>
              <a:latin typeface="Arial" panose="020B0604020202020204" pitchFamily="34" charset="0"/>
              <a:ea typeface="黑体" panose="02010609060101010101" pitchFamily="49" charset="-122"/>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在“</a:t>
            </a:r>
            <a:r>
              <a:rPr lang="en-US" altLang="zh-CN" sz="1200" kern="1200" dirty="0">
                <a:solidFill>
                  <a:schemeClr val="tx1"/>
                </a:solidFill>
                <a:effectLst/>
                <a:latin typeface="Arial" panose="020B0604020202020204" pitchFamily="34" charset="0"/>
                <a:ea typeface="宋体" panose="02010600030101010101" pitchFamily="2" charset="-122"/>
                <a:cs typeface="+mn-cs"/>
              </a:rPr>
              <a:t>4.2  </a:t>
            </a:r>
            <a:r>
              <a:rPr lang="zh-CN" altLang="zh-CN" sz="1200" kern="1200" dirty="0">
                <a:solidFill>
                  <a:schemeClr val="tx1"/>
                </a:solidFill>
                <a:effectLst/>
                <a:latin typeface="Arial" panose="020B0604020202020204" pitchFamily="34" charset="0"/>
                <a:ea typeface="宋体" panose="02010600030101010101" pitchFamily="2" charset="-122"/>
                <a:cs typeface="+mn-cs"/>
              </a:rPr>
              <a:t>问题求解的经典算法”中，学习计算机求解问题的典型算法：</a:t>
            </a:r>
            <a:r>
              <a:rPr lang="zh-CN" altLang="zh-CN" sz="1200" b="1" kern="1200" dirty="0">
                <a:solidFill>
                  <a:schemeClr val="tx1"/>
                </a:solidFill>
                <a:effectLst/>
                <a:latin typeface="Arial" panose="020B0604020202020204" pitchFamily="34" charset="0"/>
                <a:ea typeface="宋体" panose="02010600030101010101" pitchFamily="2" charset="-122"/>
                <a:cs typeface="+mn-cs"/>
              </a:rPr>
              <a:t>枚举</a:t>
            </a:r>
            <a:r>
              <a:rPr lang="zh-CN" altLang="zh-CN" sz="1200" kern="1200" dirty="0">
                <a:solidFill>
                  <a:schemeClr val="tx1"/>
                </a:solidFill>
                <a:effectLst/>
                <a:latin typeface="Arial" panose="020B0604020202020204" pitchFamily="34" charset="0"/>
                <a:ea typeface="宋体" panose="02010600030101010101" pitchFamily="2" charset="-122"/>
                <a:cs typeface="+mn-cs"/>
              </a:rPr>
              <a:t>和迭代，</a:t>
            </a:r>
            <a:r>
              <a:rPr lang="zh-CN" altLang="zh-CN" sz="1200" b="1" kern="1200" dirty="0">
                <a:solidFill>
                  <a:schemeClr val="tx1"/>
                </a:solidFill>
                <a:effectLst/>
                <a:latin typeface="Arial" panose="020B0604020202020204" pitchFamily="34" charset="0"/>
                <a:ea typeface="宋体" panose="02010600030101010101" pitchFamily="2" charset="-122"/>
                <a:cs typeface="+mn-cs"/>
              </a:rPr>
              <a:t>递归</a:t>
            </a:r>
            <a:r>
              <a:rPr lang="zh-CN" altLang="zh-CN" sz="1200" kern="1200" dirty="0">
                <a:solidFill>
                  <a:schemeClr val="tx1"/>
                </a:solidFill>
                <a:effectLst/>
                <a:latin typeface="Arial" panose="020B0604020202020204" pitchFamily="34" charset="0"/>
                <a:ea typeface="宋体" panose="02010600030101010101" pitchFamily="2" charset="-122"/>
                <a:cs typeface="+mn-cs"/>
              </a:rPr>
              <a:t>和回溯，分治算法，</a:t>
            </a:r>
            <a:r>
              <a:rPr lang="zh-CN" altLang="zh-CN" sz="1200" b="1" kern="1200" dirty="0">
                <a:solidFill>
                  <a:schemeClr val="tx1"/>
                </a:solidFill>
                <a:effectLst/>
                <a:latin typeface="Arial" panose="020B0604020202020204" pitchFamily="34" charset="0"/>
                <a:ea typeface="宋体" panose="02010600030101010101" pitchFamily="2" charset="-122"/>
                <a:cs typeface="+mn-cs"/>
              </a:rPr>
              <a:t>动态规划</a:t>
            </a:r>
            <a:r>
              <a:rPr lang="zh-CN" altLang="zh-CN" sz="1200" kern="1200" dirty="0">
                <a:solidFill>
                  <a:schemeClr val="tx1"/>
                </a:solidFill>
                <a:effectLst/>
                <a:latin typeface="Arial" panose="020B0604020202020204" pitchFamily="34" charset="0"/>
                <a:ea typeface="宋体" panose="02010600030101010101" pitchFamily="2" charset="-122"/>
                <a:cs typeface="+mn-cs"/>
              </a:rPr>
              <a:t>，贪心算法，并通过实例介绍它们在</a:t>
            </a:r>
            <a:r>
              <a:rPr lang="en-US" altLang="zh-CN" sz="1200" kern="1200" dirty="0">
                <a:solidFill>
                  <a:schemeClr val="tx1"/>
                </a:solidFill>
                <a:effectLst/>
                <a:latin typeface="Arial" panose="020B0604020202020204" pitchFamily="34" charset="0"/>
                <a:ea typeface="宋体" panose="02010600030101010101" pitchFamily="2" charset="-122"/>
                <a:cs typeface="+mn-cs"/>
              </a:rPr>
              <a:t>Python</a:t>
            </a:r>
            <a:r>
              <a:rPr lang="zh-CN" altLang="zh-CN" sz="1200" kern="1200" dirty="0">
                <a:solidFill>
                  <a:schemeClr val="tx1"/>
                </a:solidFill>
                <a:effectLst/>
                <a:latin typeface="Arial" panose="020B0604020202020204" pitchFamily="34" charset="0"/>
                <a:ea typeface="宋体" panose="02010600030101010101" pitchFamily="2" charset="-122"/>
                <a:cs typeface="+mn-cs"/>
              </a:rPr>
              <a:t>中的实现。</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在“</a:t>
            </a:r>
            <a:r>
              <a:rPr lang="en-US" altLang="zh-CN" sz="1200" kern="1200" dirty="0">
                <a:solidFill>
                  <a:schemeClr val="tx1"/>
                </a:solidFill>
                <a:effectLst/>
                <a:latin typeface="Arial" panose="020B0604020202020204" pitchFamily="34" charset="0"/>
                <a:ea typeface="宋体" panose="02010600030101010101" pitchFamily="2" charset="-122"/>
                <a:cs typeface="+mn-cs"/>
              </a:rPr>
              <a:t>4.3  </a:t>
            </a:r>
            <a:r>
              <a:rPr lang="zh-CN" altLang="zh-CN" sz="1200" kern="1200" dirty="0">
                <a:solidFill>
                  <a:schemeClr val="tx1"/>
                </a:solidFill>
                <a:effectLst/>
                <a:latin typeface="Arial" panose="020B0604020202020204" pitchFamily="34" charset="0"/>
                <a:ea typeface="宋体" panose="02010600030101010101" pitchFamily="2" charset="-122"/>
                <a:cs typeface="+mn-cs"/>
              </a:rPr>
              <a:t>算法的分析与评估”中，主要学习对求解效率的评估</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时间复杂度和空间复杂度，着重介绍两种典型算法</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查找算法和排序算法的实现及效率分析。并简单介绍了对算法如何进行优化以及并行计算，来提高计算效率。</a:t>
            </a:r>
            <a:endParaRPr lang="en-US" altLang="zh-CN" sz="1200" dirty="0">
              <a:solidFill>
                <a:srgbClr val="993366"/>
              </a:solidFill>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解答一个问题不就是搜索这个问题的解吗？</a:t>
            </a:r>
            <a:endParaRPr lang="zh-CN" altLang="en-US"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ts val="3200"/>
              </a:lnSpc>
              <a:spcBef>
                <a:spcPts val="0"/>
              </a:spcBef>
              <a:spcAft>
                <a:spcPct val="0"/>
              </a:spcAft>
              <a:buClrTx/>
              <a:buSzTx/>
              <a:buFontTx/>
              <a:buNone/>
              <a:defRPr/>
            </a:pPr>
            <a:r>
              <a:rPr lang="zh-CN" altLang="en-US" dirty="0"/>
              <a:t>有关算法的定义很多，其内涵基本是一致的。</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0" lang="zh-CN" altLang="en-US" dirty="0"/>
              <a:t>一个算法必须具备五项基本特征：有穷性、确定性、数据输入、数据输出和可行性。</a:t>
            </a:r>
            <a:endParaRPr kumimoji="0"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CC3300"/>
                </a:solidFill>
                <a:latin typeface="Arial" panose="020B0604020202020204" pitchFamily="34" charset="0"/>
                <a:cs typeface="Arial" panose="020B0604020202020204" pitchFamily="34" charset="0"/>
              </a:rPr>
              <a:t>有穷性</a:t>
            </a:r>
            <a:r>
              <a:rPr lang="en-US" altLang="zh-CN" sz="1200" dirty="0">
                <a:solidFill>
                  <a:schemeClr val="tx1"/>
                </a:solidFill>
                <a:latin typeface="Arial" panose="020B0604020202020204" pitchFamily="34" charset="0"/>
                <a:cs typeface="Arial" panose="020B0604020202020204" pitchFamily="34" charset="0"/>
              </a:rPr>
              <a:t>——</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如果执行后不能终止就不能称为算法。</a:t>
            </a:r>
            <a:endParaRPr kumimoji="0" lang="zh-CN" altLang="en-US"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2C7D52-DC52-47D8-9949-04CCDDEC784C}" type="slidenum">
              <a:rPr lang="zh-CN" altLang="en-US"/>
            </a:fld>
            <a:endParaRPr lang="en-US" altLang="zh-CN"/>
          </a:p>
        </p:txBody>
      </p:sp>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dirty="0">
                <a:solidFill>
                  <a:schemeClr val="tx1"/>
                </a:solidFill>
                <a:effectLst/>
                <a:latin typeface="Times New Roman" panose="02020603050405020304" pitchFamily="18" charset="0"/>
                <a:ea typeface="+mn-ea"/>
                <a:cs typeface="+mn-cs"/>
              </a:rPr>
              <a:t>欧几里德算法又称</a:t>
            </a:r>
            <a:r>
              <a:rPr lang="zh-CN" altLang="zh-CN" sz="1200" b="1" kern="1200" dirty="0">
                <a:solidFill>
                  <a:schemeClr val="tx1"/>
                </a:solidFill>
                <a:effectLst/>
                <a:latin typeface="Times New Roman" panose="02020603050405020304" pitchFamily="18" charset="0"/>
                <a:ea typeface="+mn-ea"/>
                <a:cs typeface="+mn-cs"/>
              </a:rPr>
              <a:t>辗转相除法</a:t>
            </a:r>
            <a:r>
              <a:rPr lang="zh-CN" altLang="zh-CN" sz="1200" kern="1200" dirty="0">
                <a:solidFill>
                  <a:schemeClr val="tx1"/>
                </a:solidFill>
                <a:effectLst/>
                <a:latin typeface="Times New Roman" panose="02020603050405020304" pitchFamily="18" charset="0"/>
                <a:ea typeface="+mn-ea"/>
                <a:cs typeface="+mn-cs"/>
              </a:rPr>
              <a:t>，用于计算两个正整数</a:t>
            </a:r>
            <a:r>
              <a:rPr lang="en-US" altLang="zh-CN" sz="1200" kern="1200" dirty="0">
                <a:solidFill>
                  <a:schemeClr val="tx1"/>
                </a:solidFill>
                <a:effectLst/>
                <a:latin typeface="Times New Roman" panose="02020603050405020304" pitchFamily="18" charset="0"/>
                <a:ea typeface="+mn-ea"/>
                <a:cs typeface="+mn-cs"/>
              </a:rPr>
              <a:t>a</a:t>
            </a:r>
            <a:r>
              <a:rPr lang="zh-CN" altLang="zh-CN" sz="1200" kern="1200" dirty="0">
                <a:solidFill>
                  <a:schemeClr val="tx1"/>
                </a:solidFill>
                <a:effectLst/>
                <a:latin typeface="Times New Roman" panose="02020603050405020304" pitchFamily="18" charset="0"/>
                <a:ea typeface="+mn-ea"/>
                <a:cs typeface="+mn-cs"/>
              </a:rPr>
              <a:t>，</a:t>
            </a:r>
            <a:r>
              <a:rPr lang="en-US" altLang="zh-CN" sz="1200" kern="1200" dirty="0">
                <a:solidFill>
                  <a:schemeClr val="tx1"/>
                </a:solidFill>
                <a:effectLst/>
                <a:latin typeface="Times New Roman" panose="02020603050405020304" pitchFamily="18" charset="0"/>
                <a:ea typeface="+mn-ea"/>
                <a:cs typeface="+mn-cs"/>
              </a:rPr>
              <a:t>b</a:t>
            </a:r>
            <a:r>
              <a:rPr lang="zh-CN" altLang="zh-CN" sz="1200" kern="1200" dirty="0">
                <a:solidFill>
                  <a:schemeClr val="tx1"/>
                </a:solidFill>
                <a:effectLst/>
                <a:latin typeface="Times New Roman" panose="02020603050405020304" pitchFamily="18" charset="0"/>
                <a:ea typeface="+mn-ea"/>
                <a:cs typeface="+mn-cs"/>
              </a:rPr>
              <a:t>的最大公约数</a:t>
            </a:r>
            <a:r>
              <a:rPr lang="zh-CN" altLang="en-US" sz="1200" kern="1200" dirty="0">
                <a:solidFill>
                  <a:schemeClr val="tx1"/>
                </a:solidFill>
                <a:effectLst/>
                <a:latin typeface="Times New Roman" panose="02020603050405020304" pitchFamily="18" charset="0"/>
                <a:ea typeface="+mn-ea"/>
                <a:cs typeface="+mn-cs"/>
              </a:rPr>
              <a:t>。</a:t>
            </a:r>
            <a:endParaRPr lang="en-US" altLang="zh-CN" sz="1200" kern="1200" dirty="0">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kumimoji="0" lang="zh-CN" altLang="en-US" sz="1200" dirty="0">
                <a:latin typeface="Arial" panose="020B0604020202020204" pitchFamily="34" charset="0"/>
                <a:cs typeface="Arial" panose="020B0604020202020204" pitchFamily="34" charset="0"/>
              </a:rPr>
              <a:t>公元前</a:t>
            </a:r>
            <a:r>
              <a:rPr kumimoji="0" lang="en-US" altLang="zh-CN" sz="1200" dirty="0">
                <a:latin typeface="Arial" panose="020B0604020202020204" pitchFamily="34" charset="0"/>
                <a:cs typeface="Arial" panose="020B0604020202020204" pitchFamily="34" charset="0"/>
              </a:rPr>
              <a:t>300</a:t>
            </a:r>
            <a:r>
              <a:rPr kumimoji="0" lang="zh-CN" altLang="en-US" sz="1200" dirty="0">
                <a:latin typeface="Arial" panose="020B0604020202020204" pitchFamily="34" charset="0"/>
                <a:cs typeface="Arial" panose="020B0604020202020204" pitchFamily="34" charset="0"/>
              </a:rPr>
              <a:t>年，</a:t>
            </a:r>
            <a:r>
              <a:rPr lang="zh-CN" altLang="en-US" dirty="0"/>
              <a:t>欧几里</a:t>
            </a:r>
            <a:r>
              <a:rPr lang="zh-CN" altLang="zh-CN" sz="1200" kern="1200" dirty="0">
                <a:latin typeface="Times New Roman" panose="02020603050405020304" pitchFamily="18" charset="0"/>
              </a:rPr>
              <a:t>德</a:t>
            </a:r>
            <a:r>
              <a:rPr lang="zh-CN" altLang="en-US" dirty="0"/>
              <a:t>在其著作</a:t>
            </a:r>
            <a:r>
              <a:rPr lang="en-US" altLang="zh-CN" dirty="0"/>
              <a:t>《</a:t>
            </a:r>
            <a:r>
              <a:rPr lang="zh-CN" altLang="en-US" dirty="0"/>
              <a:t>几何原本</a:t>
            </a:r>
            <a:r>
              <a:rPr lang="en-US" altLang="zh-CN" dirty="0"/>
              <a:t>》</a:t>
            </a:r>
            <a:r>
              <a:rPr lang="zh-CN" altLang="en-US" dirty="0"/>
              <a:t>（</a:t>
            </a:r>
            <a:r>
              <a:rPr lang="en-US" altLang="zh-CN" dirty="0"/>
              <a:t>Elements</a:t>
            </a:r>
            <a:r>
              <a:rPr lang="zh-CN" altLang="en-US" dirty="0"/>
              <a:t>）中阐述了关于求解两个正整数的最大公约数的过程，这就是著名的</a:t>
            </a:r>
            <a:r>
              <a:rPr lang="zh-CN" altLang="en-US" sz="1200" dirty="0">
                <a:solidFill>
                  <a:srgbClr val="FF0000"/>
                </a:solidFill>
              </a:rPr>
              <a:t>欧几里德算法。</a:t>
            </a:r>
            <a:endParaRPr lang="en-US" altLang="zh-CN" sz="1200" kern="1200" dirty="0">
              <a:solidFill>
                <a:schemeClr val="tx1"/>
              </a:solidFill>
              <a:effectLst/>
              <a:latin typeface="Times New Roman" panose="02020603050405020304" pitchFamily="18" charset="0"/>
              <a:ea typeface="+mn-ea"/>
              <a:cs typeface="+mn-cs"/>
            </a:endParaRPr>
          </a:p>
          <a:p>
            <a:pPr marL="342900" indent="-342900" eaLnBrk="1" hangingPunct="1">
              <a:lnSpc>
                <a:spcPts val="2600"/>
              </a:lnSpc>
              <a:spcBef>
                <a:spcPts val="0"/>
              </a:spcBef>
              <a:buClr>
                <a:srgbClr val="FF0000"/>
              </a:buClr>
              <a:buSzPct val="85000"/>
              <a:buFont typeface="Wingdings" panose="05000000000000000000" pitchFamily="2" charset="2"/>
              <a:buChar char="Ø"/>
            </a:pPr>
            <a:r>
              <a:rPr lang="zh-CN" altLang="en-US" sz="1200" dirty="0">
                <a:solidFill>
                  <a:schemeClr val="tx1"/>
                </a:solidFill>
              </a:rPr>
              <a:t>表述了最大公因子的求解过程</a:t>
            </a:r>
            <a:endParaRPr lang="zh-CN" altLang="en-US" sz="1200" dirty="0">
              <a:solidFill>
                <a:schemeClr val="tx1"/>
              </a:solidFill>
            </a:endParaRPr>
          </a:p>
          <a:p>
            <a:pPr marL="342900" indent="-342900" eaLnBrk="1" hangingPunct="1">
              <a:lnSpc>
                <a:spcPts val="2600"/>
              </a:lnSpc>
              <a:spcBef>
                <a:spcPts val="0"/>
              </a:spcBef>
              <a:buClr>
                <a:srgbClr val="FF0000"/>
              </a:buClr>
              <a:buSzPct val="85000"/>
              <a:buFont typeface="Wingdings" panose="05000000000000000000" pitchFamily="2" charset="2"/>
              <a:buChar char="Ø"/>
            </a:pPr>
            <a:r>
              <a:rPr lang="zh-CN" altLang="en-US" sz="1200" dirty="0">
                <a:solidFill>
                  <a:schemeClr val="tx1"/>
                </a:solidFill>
              </a:rPr>
              <a:t>表述了一个判定过程，即判定“</a:t>
            </a:r>
            <a:r>
              <a:rPr lang="en-US" altLang="zh-CN" sz="1200" dirty="0">
                <a:solidFill>
                  <a:schemeClr val="tx1"/>
                </a:solidFill>
              </a:rPr>
              <a:t>m</a:t>
            </a:r>
            <a:r>
              <a:rPr lang="zh-CN" altLang="en-US" sz="1200" dirty="0">
                <a:solidFill>
                  <a:schemeClr val="tx1"/>
                </a:solidFill>
              </a:rPr>
              <a:t>和</a:t>
            </a:r>
            <a:r>
              <a:rPr lang="en-US" altLang="zh-CN" sz="1200" dirty="0">
                <a:solidFill>
                  <a:schemeClr val="tx1"/>
                </a:solidFill>
              </a:rPr>
              <a:t>n</a:t>
            </a:r>
            <a:r>
              <a:rPr lang="zh-CN" altLang="en-US" sz="1200" dirty="0">
                <a:solidFill>
                  <a:schemeClr val="tx1"/>
                </a:solidFill>
              </a:rPr>
              <a:t>是互质的”（即除</a:t>
            </a:r>
            <a:r>
              <a:rPr lang="en-US" altLang="zh-CN" sz="1200" dirty="0">
                <a:solidFill>
                  <a:schemeClr val="tx1"/>
                </a:solidFill>
              </a:rPr>
              <a:t>1</a:t>
            </a:r>
            <a:r>
              <a:rPr lang="zh-CN" altLang="en-US" sz="1200" dirty="0">
                <a:solidFill>
                  <a:schemeClr val="tx1"/>
                </a:solidFill>
              </a:rPr>
              <a:t>以外，</a:t>
            </a:r>
            <a:r>
              <a:rPr lang="en-US" altLang="zh-CN" sz="1200" dirty="0">
                <a:solidFill>
                  <a:schemeClr val="tx1"/>
                </a:solidFill>
              </a:rPr>
              <a:t>m</a:t>
            </a:r>
            <a:r>
              <a:rPr lang="zh-CN" altLang="en-US" sz="1200" dirty="0">
                <a:solidFill>
                  <a:schemeClr val="tx1"/>
                </a:solidFill>
              </a:rPr>
              <a:t>和</a:t>
            </a:r>
            <a:r>
              <a:rPr lang="en-US" altLang="zh-CN" sz="1200" dirty="0">
                <a:solidFill>
                  <a:schemeClr val="tx1"/>
                </a:solidFill>
              </a:rPr>
              <a:t>n</a:t>
            </a:r>
            <a:r>
              <a:rPr lang="zh-CN" altLang="en-US" sz="1200" dirty="0">
                <a:solidFill>
                  <a:schemeClr val="tx1"/>
                </a:solidFill>
              </a:rPr>
              <a:t>没有公因子）命题的真假。</a:t>
            </a:r>
            <a:endParaRPr lang="zh-CN" altLang="en-US" sz="120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defRPr/>
            </a:pPr>
            <a:endParaRPr lang="zh-CN" altLang="zh-CN" sz="1200" kern="1200" dirty="0">
              <a:solidFill>
                <a:schemeClr val="tx1"/>
              </a:solidFill>
              <a:effectLst/>
              <a:latin typeface="Times New Roman" panose="02020603050405020304" pitchFamily="18" charset="0"/>
              <a:ea typeface="+mn-ea"/>
              <a:cs typeface="+mn-cs"/>
            </a:endParaRP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2C7D52-DC52-47D8-9949-04CCDDEC784C}" type="slidenum">
              <a:rPr lang="zh-CN" altLang="en-US"/>
            </a:fld>
            <a:endParaRPr lang="en-US" altLang="zh-CN"/>
          </a:p>
        </p:txBody>
      </p:sp>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r>
              <a:rPr lang="zh-CN" altLang="en-US" dirty="0"/>
              <a:t>现场编程演示</a:t>
            </a:r>
            <a:endParaRPr lang="zh-CN" altLang="en-US" dirty="0"/>
          </a:p>
          <a:p>
            <a:r>
              <a:rPr lang="en-US" altLang="zh-CN" dirty="0"/>
              <a:t>yue/gcd/g2</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base" latinLnBrk="0" hangingPunct="1">
              <a:lnSpc>
                <a:spcPts val="3100"/>
              </a:lnSpc>
              <a:spcBef>
                <a:spcPts val="0"/>
              </a:spcBef>
              <a:spcAft>
                <a:spcPct val="0"/>
              </a:spcAft>
              <a:buClrTx/>
              <a:buSzTx/>
              <a:buFontTx/>
              <a:buNone/>
              <a:defRPr/>
            </a:pPr>
            <a:r>
              <a:rPr lang="zh-CN" altLang="en-US" sz="2000" kern="1200" dirty="0">
                <a:solidFill>
                  <a:schemeClr val="tx1"/>
                </a:solidFill>
                <a:latin typeface="Arial" panose="020B0604020202020204" pitchFamily="34" charset="0"/>
                <a:ea typeface="宋体" panose="02010600030101010101" pitchFamily="2" charset="-122"/>
                <a:cs typeface="+mn-cs"/>
              </a:rPr>
              <a:t>归纳起来，</a:t>
            </a:r>
            <a:r>
              <a:rPr lang="zh-CN" altLang="zh-CN" sz="1200" kern="1200" dirty="0">
                <a:solidFill>
                  <a:schemeClr val="tx1"/>
                </a:solidFill>
                <a:effectLst/>
                <a:latin typeface="Arial" panose="020B0604020202020204" pitchFamily="34" charset="0"/>
                <a:ea typeface="宋体" panose="02010600030101010101" pitchFamily="2" charset="-122"/>
                <a:cs typeface="+mn-cs"/>
              </a:rPr>
              <a:t>算法的描述</a:t>
            </a:r>
            <a:r>
              <a:rPr lang="zh-CN" altLang="en-US" sz="2000" kern="1200" dirty="0">
                <a:solidFill>
                  <a:schemeClr val="tx1"/>
                </a:solidFill>
                <a:latin typeface="Arial" panose="020B0604020202020204" pitchFamily="34" charset="0"/>
                <a:ea typeface="宋体" panose="02010600030101010101" pitchFamily="2" charset="-122"/>
                <a:cs typeface="+mn-cs"/>
              </a:rPr>
              <a:t>大致有四种方法。</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ts val="3100"/>
              </a:lnSpc>
              <a:spcBef>
                <a:spcPts val="0"/>
              </a:spcBef>
              <a:spcAft>
                <a:spcPct val="0"/>
              </a:spcAft>
              <a:buClrTx/>
              <a:buSzTx/>
              <a:buFontTx/>
              <a:buNone/>
              <a:defRPr/>
            </a:pPr>
            <a:r>
              <a:rPr lang="zh-CN" altLang="zh-CN" sz="2000" kern="1200" dirty="0">
                <a:solidFill>
                  <a:schemeClr val="tx1"/>
                </a:solidFill>
                <a:latin typeface="Arial" panose="020B0604020202020204" pitchFamily="34" charset="0"/>
                <a:ea typeface="宋体" panose="02010600030101010101" pitchFamily="2" charset="-122"/>
                <a:cs typeface="+mn-cs"/>
              </a:rPr>
              <a:t>自然语言</a:t>
            </a:r>
            <a:r>
              <a:rPr lang="zh-CN" altLang="en-US" sz="2000" kern="1200" dirty="0">
                <a:solidFill>
                  <a:schemeClr val="tx1"/>
                </a:solidFill>
                <a:latin typeface="Arial" panose="020B0604020202020204" pitchFamily="34" charset="0"/>
                <a:ea typeface="宋体" panose="02010600030101010101" pitchFamily="2" charset="-122"/>
                <a:cs typeface="+mn-cs"/>
              </a:rPr>
              <a:t>：</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lvl="1">
              <a:lnSpc>
                <a:spcPts val="3100"/>
              </a:lnSpc>
              <a:spcBef>
                <a:spcPts val="0"/>
              </a:spcBef>
            </a:pPr>
            <a:r>
              <a:rPr lang="zh-CN" altLang="zh-CN" sz="2000" kern="1200" dirty="0">
                <a:solidFill>
                  <a:schemeClr val="tx1"/>
                </a:solidFill>
                <a:latin typeface="Arial" panose="020B0604020202020204" pitchFamily="34" charset="0"/>
                <a:ea typeface="宋体" panose="02010600030101010101" pitchFamily="2" charset="-122"/>
                <a:cs typeface="+mn-cs"/>
              </a:rPr>
              <a:t>优点</a:t>
            </a:r>
            <a:r>
              <a:rPr lang="zh-CN" altLang="en-US" sz="2000" kern="1200" dirty="0">
                <a:solidFill>
                  <a:schemeClr val="tx1"/>
                </a:solidFill>
                <a:latin typeface="Arial" panose="020B0604020202020204" pitchFamily="34" charset="0"/>
                <a:ea typeface="宋体" panose="02010600030101010101" pitchFamily="2" charset="-122"/>
                <a:cs typeface="+mn-cs"/>
              </a:rPr>
              <a:t>：</a:t>
            </a:r>
            <a:r>
              <a:rPr lang="zh-CN" altLang="zh-CN" sz="2000" kern="1200" dirty="0">
                <a:solidFill>
                  <a:schemeClr val="tx1"/>
                </a:solidFill>
                <a:latin typeface="Arial" panose="020B0604020202020204" pitchFamily="34" charset="0"/>
                <a:ea typeface="宋体" panose="02010600030101010101" pitchFamily="2" charset="-122"/>
                <a:cs typeface="+mn-cs"/>
              </a:rPr>
              <a:t>简单</a:t>
            </a:r>
            <a:r>
              <a:rPr lang="zh-CN" altLang="en-US" sz="2000" kern="1200" dirty="0">
                <a:solidFill>
                  <a:schemeClr val="tx1"/>
                </a:solidFill>
                <a:latin typeface="Arial" panose="020B0604020202020204" pitchFamily="34" charset="0"/>
                <a:ea typeface="宋体" panose="02010600030101010101" pitchFamily="2" charset="-122"/>
                <a:cs typeface="+mn-cs"/>
              </a:rPr>
              <a:t>，</a:t>
            </a:r>
            <a:r>
              <a:rPr lang="zh-CN" altLang="zh-CN" sz="2000" kern="1200" dirty="0">
                <a:solidFill>
                  <a:schemeClr val="tx1"/>
                </a:solidFill>
                <a:latin typeface="Arial" panose="020B0604020202020204" pitchFamily="34" charset="0"/>
                <a:ea typeface="宋体" panose="02010600030101010101" pitchFamily="2" charset="-122"/>
                <a:cs typeface="+mn-cs"/>
              </a:rPr>
              <a:t>便于阅读</a:t>
            </a:r>
            <a:endParaRPr lang="en-US" altLang="zh-CN" sz="2000" kern="1200" dirty="0">
              <a:solidFill>
                <a:schemeClr val="tx1"/>
              </a:solidFill>
              <a:latin typeface="Arial" panose="020B0604020202020204" pitchFamily="34" charset="0"/>
              <a:ea typeface="宋体" panose="02010600030101010101" pitchFamily="2" charset="-122"/>
              <a:cs typeface="+mn-cs"/>
            </a:endParaRPr>
          </a:p>
          <a:p>
            <a:pPr lvl="1">
              <a:lnSpc>
                <a:spcPts val="3100"/>
              </a:lnSpc>
              <a:spcBef>
                <a:spcPts val="0"/>
              </a:spcBef>
            </a:pPr>
            <a:r>
              <a:rPr lang="zh-CN" altLang="en-US" sz="2000" dirty="0"/>
              <a:t>缺点：存在二义性，仅用于描述很简单问题</a:t>
            </a:r>
            <a:endParaRPr lang="en-US" altLang="zh-CN" sz="2000" dirty="0"/>
          </a:p>
          <a:p>
            <a:pPr marL="0" marR="0" indent="0" algn="l" defTabSz="914400" rtl="0" eaLnBrk="1" fontAlgn="base" latinLnBrk="0" hangingPunct="1">
              <a:lnSpc>
                <a:spcPts val="3500"/>
              </a:lnSpc>
              <a:spcBef>
                <a:spcPts val="0"/>
              </a:spcBef>
              <a:spcAft>
                <a:spcPct val="0"/>
              </a:spcAft>
              <a:buClrTx/>
              <a:buSzTx/>
              <a:buFontTx/>
              <a:buNone/>
              <a:defRPr/>
            </a:pPr>
            <a:r>
              <a:rPr lang="zh-CN" altLang="en-US" sz="1200" b="0" kern="1200" dirty="0">
                <a:solidFill>
                  <a:srgbClr val="CC3300"/>
                </a:solidFill>
                <a:latin typeface="Arial" panose="020B0604020202020204" pitchFamily="34" charset="0"/>
                <a:ea typeface="宋体" panose="02010600030101010101" pitchFamily="2" charset="-122"/>
                <a:cs typeface="+mn-cs"/>
              </a:rPr>
              <a:t>    用计算机语言描述的算法也是程序，可以直接在计算机上运行。但计算机语言语法要求严格，描述出来的算法过于复杂，不利于表达算法的核心思想，故不建议使用计算机语言描述算法。</a:t>
            </a:r>
            <a:endParaRPr lang="en-US" altLang="zh-CN" sz="1200" b="0" kern="1200" dirty="0">
              <a:solidFill>
                <a:srgbClr val="CC3300"/>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ts val="3500"/>
              </a:lnSpc>
              <a:spcBef>
                <a:spcPts val="0"/>
              </a:spcBef>
              <a:spcAft>
                <a:spcPct val="0"/>
              </a:spcAft>
              <a:buClrTx/>
              <a:buSzTx/>
              <a:buFontTx/>
              <a:buNone/>
              <a:defRPr/>
            </a:pPr>
            <a:r>
              <a:rPr lang="en-US" altLang="zh-CN" sz="1200" b="0" kern="1200" dirty="0">
                <a:solidFill>
                  <a:srgbClr val="CC3300"/>
                </a:solidFill>
                <a:latin typeface="Arial" panose="020B0604020202020204" pitchFamily="34" charset="0"/>
                <a:ea typeface="宋体" panose="02010600030101010101" pitchFamily="2" charset="-122"/>
                <a:cs typeface="+mn-cs"/>
              </a:rPr>
              <a:t>    </a:t>
            </a:r>
            <a:r>
              <a:rPr lang="zh-CN" altLang="en-US" sz="1200" b="0" kern="1200" dirty="0">
                <a:solidFill>
                  <a:srgbClr val="CC3300"/>
                </a:solidFill>
                <a:latin typeface="Arial" panose="020B0604020202020204" pitchFamily="34" charset="0"/>
                <a:ea typeface="宋体" panose="02010600030101010101" pitchFamily="2" charset="-122"/>
                <a:cs typeface="+mn-cs"/>
              </a:rPr>
              <a:t>建议采用</a:t>
            </a:r>
            <a:r>
              <a:rPr lang="zh-CN" altLang="en-US" sz="1200" b="0" kern="1200" dirty="0">
                <a:solidFill>
                  <a:schemeClr val="tx2"/>
                </a:solidFill>
                <a:latin typeface="Arial" panose="020B0604020202020204" pitchFamily="34" charset="0"/>
                <a:ea typeface="宋体" panose="02010600030101010101" pitchFamily="2" charset="-122"/>
                <a:cs typeface="+mn-cs"/>
              </a:rPr>
              <a:t>伪代码描述算法。</a:t>
            </a:r>
            <a:endParaRPr lang="en-US" altLang="zh-CN" sz="1200" b="0" kern="1200" dirty="0">
              <a:solidFill>
                <a:srgbClr val="CC3300"/>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ts val="3500"/>
              </a:lnSpc>
              <a:spcBef>
                <a:spcPts val="0"/>
              </a:spcBef>
              <a:spcAft>
                <a:spcPct val="0"/>
              </a:spcAft>
              <a:buClrTx/>
              <a:buSzTx/>
              <a:buFontTx/>
              <a:buNone/>
              <a:defRPr/>
            </a:pPr>
            <a:endParaRPr lang="en-US" altLang="zh-CN" sz="1200" b="1" kern="1200" dirty="0">
              <a:solidFill>
                <a:srgbClr val="CC3300"/>
              </a:solidFill>
              <a:latin typeface="Arial" panose="020B0604020202020204" pitchFamily="34" charset="0"/>
              <a:ea typeface="宋体" panose="02010600030101010101" pitchFamily="2" charset="-122"/>
              <a:cs typeface="+mn-cs"/>
            </a:endParaRPr>
          </a:p>
          <a:p>
            <a:pPr>
              <a:lnSpc>
                <a:spcPts val="3500"/>
              </a:lnSpc>
              <a:spcBef>
                <a:spcPts val="0"/>
              </a:spcBef>
            </a:pPr>
            <a:endParaRPr lang="en-US" altLang="zh-CN" dirty="0">
              <a:solidFill>
                <a:srgbClr val="FF0000"/>
              </a:solidFill>
              <a:latin typeface="Arial" panose="020B0604020202020204" pitchFamily="34" charset="0"/>
              <a:cs typeface="Arial" panose="020B0604020202020204" pitchFamily="34" charset="0"/>
            </a:endParaRPr>
          </a:p>
          <a:p>
            <a:pPr>
              <a:lnSpc>
                <a:spcPts val="3500"/>
              </a:lnSpc>
              <a:spcBef>
                <a:spcPts val="0"/>
              </a:spcBef>
            </a:pPr>
            <a:r>
              <a:rPr lang="en-US" altLang="zh-CN" dirty="0">
                <a:solidFill>
                  <a:srgbClr val="FF0000"/>
                </a:solidFill>
                <a:latin typeface="Arial" panose="020B0604020202020204" pitchFamily="34" charset="0"/>
                <a:cs typeface="Arial" panose="020B0604020202020204" pitchFamily="34" charset="0"/>
              </a:rPr>
              <a:t>UML</a:t>
            </a:r>
            <a:r>
              <a:rPr lang="zh-CN"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Unified Modeling Language</a:t>
            </a:r>
            <a:r>
              <a:rPr lang="zh-CN" altLang="zh-CN" dirty="0">
                <a:latin typeface="Arial" panose="020B0604020202020204" pitchFamily="34" charset="0"/>
                <a:cs typeface="Arial" panose="020B0604020202020204" pitchFamily="34" charset="0"/>
              </a:rPr>
              <a:t>，统一建模语言）是一个复杂而庞大的系统建模语言，是一种典型的</a:t>
            </a:r>
            <a:r>
              <a:rPr lang="zh-CN" altLang="zh-CN" dirty="0">
                <a:solidFill>
                  <a:srgbClr val="CC0066"/>
                </a:solidFill>
                <a:latin typeface="Arial" panose="020B0604020202020204" pitchFamily="34" charset="0"/>
                <a:cs typeface="Arial" panose="020B0604020202020204" pitchFamily="34" charset="0"/>
              </a:rPr>
              <a:t>面向对象建模语言</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ts val="3500"/>
              </a:lnSpc>
              <a:spcBef>
                <a:spcPts val="0"/>
              </a:spcBef>
            </a:pPr>
            <a:r>
              <a:rPr lang="zh-CN" altLang="zh-CN" dirty="0">
                <a:latin typeface="Arial" panose="020B0604020202020204" pitchFamily="34" charset="0"/>
                <a:cs typeface="Arial" panose="020B0604020202020204" pitchFamily="34" charset="0"/>
              </a:rPr>
              <a:t>它不是编程语言，而是用符号描述概念，概念间的关系描述为连接符号的线。</a:t>
            </a:r>
            <a:endParaRPr lang="en-US" altLang="zh-CN" dirty="0">
              <a:latin typeface="Arial" panose="020B0604020202020204" pitchFamily="34" charset="0"/>
              <a:cs typeface="Arial" panose="020B0604020202020204" pitchFamily="34" charset="0"/>
            </a:endParaRPr>
          </a:p>
          <a:p>
            <a:pPr>
              <a:lnSpc>
                <a:spcPts val="3500"/>
              </a:lnSpc>
              <a:spcBef>
                <a:spcPts val="0"/>
              </a:spcBef>
            </a:pPr>
            <a:r>
              <a:rPr lang="zh-CN" altLang="zh-CN" dirty="0">
                <a:latin typeface="Arial" panose="020B0604020202020204" pitchFamily="34" charset="0"/>
                <a:cs typeface="Arial" panose="020B0604020202020204" pitchFamily="34" charset="0"/>
              </a:rPr>
              <a:t>它的重要内容是各种类型的图形，分别描述软件模型的</a:t>
            </a:r>
            <a:r>
              <a:rPr lang="zh-CN" altLang="zh-CN" dirty="0">
                <a:solidFill>
                  <a:srgbClr val="CC0066"/>
                </a:solidFill>
                <a:latin typeface="Arial" panose="020B0604020202020204" pitchFamily="34" charset="0"/>
                <a:cs typeface="Arial" panose="020B0604020202020204" pitchFamily="34" charset="0"/>
              </a:rPr>
              <a:t>静态结构</a:t>
            </a:r>
            <a:r>
              <a:rPr lang="zh-CN" altLang="zh-CN" dirty="0">
                <a:latin typeface="Arial" panose="020B0604020202020204" pitchFamily="34" charset="0"/>
                <a:cs typeface="Arial" panose="020B0604020202020204" pitchFamily="34" charset="0"/>
              </a:rPr>
              <a:t>、</a:t>
            </a:r>
            <a:r>
              <a:rPr lang="zh-CN" altLang="zh-CN" dirty="0">
                <a:solidFill>
                  <a:srgbClr val="CC0066"/>
                </a:solidFill>
                <a:latin typeface="Arial" panose="020B0604020202020204" pitchFamily="34" charset="0"/>
                <a:cs typeface="Arial" panose="020B0604020202020204" pitchFamily="34" charset="0"/>
              </a:rPr>
              <a:t>动态行为</a:t>
            </a:r>
            <a:r>
              <a:rPr lang="zh-CN" altLang="zh-CN" dirty="0">
                <a:latin typeface="Arial" panose="020B0604020202020204" pitchFamily="34" charset="0"/>
                <a:cs typeface="Arial" panose="020B0604020202020204" pitchFamily="34" charset="0"/>
              </a:rPr>
              <a:t>及</a:t>
            </a:r>
            <a:r>
              <a:rPr lang="zh-CN" altLang="zh-CN" dirty="0">
                <a:solidFill>
                  <a:srgbClr val="CC0066"/>
                </a:solidFill>
                <a:latin typeface="Arial" panose="020B0604020202020204" pitchFamily="34" charset="0"/>
                <a:cs typeface="Arial" panose="020B0604020202020204" pitchFamily="34" charset="0"/>
              </a:rPr>
              <a:t>模块的组织和管理</a:t>
            </a:r>
            <a:endParaRPr lang="zh-CN" altLang="zh-CN" sz="20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9B2202-34AC-4CCB-939F-F547D2F9C98C}" type="slidenum">
              <a:rPr lang="zh-CN" altLang="en-US"/>
            </a:fld>
            <a:endParaRPr lang="en-US" altLang="zh-CN"/>
          </a:p>
        </p:txBody>
      </p:sp>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r>
              <a:rPr lang="zh-CN" altLang="en-US"/>
              <a:t>不如流程图直观。</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B145F-D10A-40DD-B818-D7C1B6CF53CC}" type="slidenum">
              <a:rPr lang="zh-CN" altLang="en-US"/>
            </a:fld>
            <a:endParaRPr lang="en-US" altLang="zh-CN"/>
          </a:p>
        </p:txBody>
      </p:sp>
      <p:sp>
        <p:nvSpPr>
          <p:cNvPr id="1379330" name="Rectangle 2"/>
          <p:cNvSpPr>
            <a:spLocks noGrp="1" noRot="1" noChangeAspect="1" noChangeArrowheads="1" noTextEdit="1"/>
          </p:cNvSpPr>
          <p:nvPr>
            <p:ph type="sldImg"/>
          </p:nvPr>
        </p:nvSpPr>
        <p:spPr/>
      </p:sp>
      <p:sp>
        <p:nvSpPr>
          <p:cNvPr id="1379331" name="Rectangle 3"/>
          <p:cNvSpPr>
            <a:spLocks noGrp="1" noChangeArrowheads="1"/>
          </p:cNvSpPr>
          <p:nvPr>
            <p:ph type="body" idx="1"/>
          </p:nvPr>
        </p:nvSpPr>
        <p:spPr/>
        <p:txBody>
          <a:bodyPr/>
          <a:lstStyle/>
          <a:p>
            <a:endParaRPr lang="zh-CN" altLang="en-US" dirty="0">
              <a:solidFill>
                <a:schemeClr val="tx1"/>
              </a:solidFill>
            </a:endParaRP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a:latin typeface="Arial" panose="020B0604020202020204" pitchFamily="34" charset="0"/>
                <a:cs typeface="Arial" panose="020B0604020202020204" pitchFamily="34" charset="0"/>
              </a:rPr>
              <a:t>ANSI(</a:t>
            </a:r>
            <a:r>
              <a:rPr kumimoji="0" lang="zh-CN" altLang="en-US" dirty="0">
                <a:latin typeface="Arial" panose="020B0604020202020204" pitchFamily="34" charset="0"/>
                <a:cs typeface="Arial" panose="020B0604020202020204" pitchFamily="34" charset="0"/>
              </a:rPr>
              <a:t>美国国家标准化协会</a:t>
            </a:r>
            <a:r>
              <a:rPr kumimoji="0" lang="en-US" altLang="zh-CN" dirty="0">
                <a:latin typeface="Arial" panose="020B0604020202020204" pitchFamily="34" charset="0"/>
                <a:cs typeface="Arial" panose="020B0604020202020204" pitchFamily="34" charset="0"/>
              </a:rPr>
              <a:t>)</a:t>
            </a:r>
            <a:r>
              <a:rPr kumimoji="0" lang="zh-CN" altLang="en-US" dirty="0">
                <a:latin typeface="Arial" panose="020B0604020202020204" pitchFamily="34" charset="0"/>
                <a:cs typeface="Arial" panose="020B0604020202020204" pitchFamily="34" charset="0"/>
              </a:rPr>
              <a:t>、</a:t>
            </a:r>
            <a:r>
              <a:rPr kumimoji="0" lang="en-US" altLang="zh-CN" dirty="0">
                <a:latin typeface="Arial" panose="020B0604020202020204" pitchFamily="34" charset="0"/>
                <a:cs typeface="Arial" panose="020B0604020202020204" pitchFamily="34" charset="0"/>
              </a:rPr>
              <a:t>ISO</a:t>
            </a:r>
            <a:r>
              <a:rPr kumimoji="0" lang="zh-CN" altLang="en-US" dirty="0">
                <a:latin typeface="Arial" panose="020B0604020202020204" pitchFamily="34" charset="0"/>
                <a:cs typeface="Arial" panose="020B0604020202020204" pitchFamily="34" charset="0"/>
              </a:rPr>
              <a:t>（国际标准化组织）和我国国家标准中均有类似的规定。</a:t>
            </a:r>
            <a:endParaRPr kumimoji="0" lang="en-US" altLang="zh-CN" dirty="0">
              <a:latin typeface="Arial" panose="020B0604020202020204" pitchFamily="34" charset="0"/>
              <a:cs typeface="Arial" panose="020B0604020202020204" pitchFamily="34" charset="0"/>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圆形框：表示算法或程序的开始或结束。</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矩形框：表示一组顺序执行的规则或者程序语句。</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菱形框：表示条件判断，并根据判断结果执行不同的分支。</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solidFill>
                  <a:schemeClr val="tx1"/>
                </a:solidFill>
              </a:rPr>
              <a:t>向下或向右的流程线可以不画出箭头。当流程线有交叉时，则画一半圆通过交叉点。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黑板板书：</a:t>
            </a:r>
            <a:r>
              <a:rPr lang="en-US" altLang="zh-CN" dirty="0" smtClean="0"/>
              <a:t>A B C</a:t>
            </a:r>
            <a:endParaRPr lang="en-US" altLang="zh-CN" dirty="0" smtClean="0"/>
          </a:p>
          <a:p>
            <a:r>
              <a:rPr lang="zh-CN" altLang="en-US" dirty="0" smtClean="0"/>
              <a:t>先比较</a:t>
            </a:r>
            <a:r>
              <a:rPr lang="en-US" altLang="zh-CN" dirty="0" smtClean="0"/>
              <a:t>AB</a:t>
            </a:r>
            <a:r>
              <a:rPr lang="zh-CN" altLang="en-US" dirty="0" smtClean="0"/>
              <a:t>，</a:t>
            </a:r>
            <a:r>
              <a:rPr lang="en-US" altLang="zh-CN" dirty="0" smtClean="0"/>
              <a:t>A&gt;B  MAX=A</a:t>
            </a:r>
            <a:endParaRPr lang="en-US" altLang="zh-CN" dirty="0" smtClean="0"/>
          </a:p>
          <a:p>
            <a:r>
              <a:rPr lang="en-US" altLang="zh-CN" dirty="0" smtClean="0"/>
              <a:t>          A&lt;B  MAX=B</a:t>
            </a:r>
            <a:endParaRPr lang="en-US" altLang="zh-CN" dirty="0" smtClean="0"/>
          </a:p>
          <a:p>
            <a:r>
              <a:rPr lang="zh-CN" altLang="en-US" dirty="0" smtClean="0"/>
              <a:t>再比较 </a:t>
            </a:r>
            <a:r>
              <a:rPr lang="en-US" altLang="zh-CN" dirty="0" smtClean="0"/>
              <a:t>max</a:t>
            </a:r>
            <a:r>
              <a:rPr lang="zh-CN" altLang="en-US" dirty="0" smtClean="0"/>
              <a:t>和</a:t>
            </a:r>
            <a:r>
              <a:rPr lang="en-US" altLang="zh-CN" dirty="0" smtClean="0"/>
              <a:t>c  </a:t>
            </a:r>
            <a:r>
              <a:rPr lang="en-US" altLang="zh-CN" dirty="0" err="1" smtClean="0"/>
              <a:t>c〉max</a:t>
            </a:r>
            <a:r>
              <a:rPr lang="en-US" altLang="zh-CN" dirty="0" smtClean="0"/>
              <a:t>  max=c  </a:t>
            </a:r>
            <a:endParaRPr lang="en-US" altLang="zh-CN" dirty="0" smtClean="0"/>
          </a:p>
          <a:p>
            <a:r>
              <a:rPr lang="zh-CN" altLang="en-US" dirty="0" smtClean="0"/>
              <a:t>最大的数是</a:t>
            </a:r>
            <a:r>
              <a:rPr lang="en-US" altLang="zh-CN" dirty="0" smtClean="0"/>
              <a:t>max</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a:ea typeface="微软雅黑" panose="020B0503020204020204" pitchFamily="34" charset="-122"/>
              </a:rPr>
              <a:t>    它不能被计算机所理解，但使用伪代码描述的算法很容易转变成某种编程语言。</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    </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例</a:t>
            </a:r>
            <a:r>
              <a:rPr lang="en-US" altLang="zh-CN" dirty="0">
                <a:ea typeface="微软雅黑" panose="020B0503020204020204" pitchFamily="34" charset="-122"/>
              </a:rPr>
              <a:t>4.4-sum.py</a:t>
            </a:r>
            <a:r>
              <a:rPr lang="zh-CN" altLang="en-US" dirty="0">
                <a:ea typeface="微软雅黑" panose="020B0503020204020204" pitchFamily="34" charset="-122"/>
              </a:rPr>
              <a:t>   </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en-US" altLang="zh-CN" sz="1200" dirty="0">
              <a:solidFill>
                <a:srgbClr val="CC0066"/>
              </a:solidFill>
            </a:endParaRPr>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一个方程解两个未知数，这是典型的不定方程。这类问题用枚举算法求解十分方便。</a:t>
            </a:r>
            <a:endParaRPr lang="en-US" altLang="zh-CN" dirty="0"/>
          </a:p>
          <a:p>
            <a:r>
              <a:rPr lang="zh-CN" altLang="en-US" dirty="0"/>
              <a:t>    在确定</a:t>
            </a:r>
            <a:r>
              <a:rPr lang="en-US" altLang="zh-CN" dirty="0"/>
              <a:t>x</a:t>
            </a:r>
            <a:r>
              <a:rPr lang="zh-CN" altLang="en-US" dirty="0"/>
              <a:t>和</a:t>
            </a:r>
            <a:r>
              <a:rPr lang="en-US" altLang="zh-CN" dirty="0"/>
              <a:t>y</a:t>
            </a:r>
            <a:r>
              <a:rPr lang="zh-CN" altLang="en-US" dirty="0"/>
              <a:t>的取值范围时，注意是</a:t>
            </a:r>
            <a:r>
              <a:rPr lang="zh-CN" altLang="zh-CN" sz="800" b="0" kern="0" dirty="0">
                <a:solidFill>
                  <a:schemeClr val="tx1"/>
                </a:solidFill>
                <a:latin typeface="Arial" panose="020B0604020202020204" pitchFamily="34" charset="0"/>
                <a:ea typeface="宋体" panose="02010600030101010101" pitchFamily="2" charset="-122"/>
                <a:cs typeface="+mn-cs"/>
              </a:rPr>
              <a:t>两种纸币</a:t>
            </a:r>
            <a:r>
              <a:rPr lang="zh-CN" altLang="zh-CN" sz="800" b="0" kern="0" dirty="0">
                <a:solidFill>
                  <a:srgbClr val="CC0066"/>
                </a:solidFill>
                <a:latin typeface="Arial" panose="020B0604020202020204" pitchFamily="34" charset="0"/>
                <a:ea typeface="宋体" panose="02010600030101010101" pitchFamily="2" charset="-122"/>
                <a:cs typeface="+mn-cs"/>
              </a:rPr>
              <a:t>共同</a:t>
            </a:r>
            <a:r>
              <a:rPr lang="zh-CN" altLang="zh-CN" sz="800" b="0" kern="0" dirty="0">
                <a:solidFill>
                  <a:schemeClr val="tx1"/>
                </a:solidFill>
                <a:latin typeface="Arial" panose="020B0604020202020204" pitchFamily="34" charset="0"/>
                <a:ea typeface="宋体" panose="02010600030101010101" pitchFamily="2" charset="-122"/>
                <a:cs typeface="+mn-cs"/>
              </a:rPr>
              <a:t>组成</a:t>
            </a:r>
            <a:r>
              <a:rPr lang="en-US" altLang="zh-CN" sz="800" b="0" kern="0" dirty="0">
                <a:solidFill>
                  <a:schemeClr val="tx1"/>
                </a:solidFill>
                <a:latin typeface="Arial" panose="020B0604020202020204" pitchFamily="34" charset="0"/>
                <a:ea typeface="宋体" panose="02010600030101010101" pitchFamily="2" charset="-122"/>
                <a:cs typeface="+mn-cs"/>
              </a:rPr>
              <a:t>240</a:t>
            </a:r>
            <a:r>
              <a:rPr lang="zh-CN" altLang="zh-CN" sz="800" b="0" kern="0" dirty="0">
                <a:solidFill>
                  <a:schemeClr val="tx1"/>
                </a:solidFill>
                <a:latin typeface="Arial" panose="020B0604020202020204" pitchFamily="34" charset="0"/>
                <a:ea typeface="宋体" panose="02010600030101010101" pitchFamily="2" charset="-122"/>
                <a:cs typeface="+mn-cs"/>
              </a:rPr>
              <a:t>元</a:t>
            </a:r>
            <a:r>
              <a:rPr lang="zh-CN" altLang="en-US" sz="800" b="0" kern="0" dirty="0">
                <a:solidFill>
                  <a:schemeClr val="tx1"/>
                </a:solidFill>
                <a:latin typeface="Arial" panose="020B0604020202020204" pitchFamily="34" charset="0"/>
                <a:ea typeface="宋体" panose="02010600030101010101" pitchFamily="2" charset="-122"/>
                <a:cs typeface="+mn-cs"/>
              </a:rPr>
              <a:t>，则</a:t>
            </a:r>
            <a:r>
              <a:rPr lang="en-US" altLang="zh-CN" sz="800" b="0" kern="0" dirty="0">
                <a:solidFill>
                  <a:schemeClr val="tx1"/>
                </a:solidFill>
                <a:latin typeface="Arial" panose="020B0604020202020204" pitchFamily="34" charset="0"/>
                <a:ea typeface="宋体" panose="02010600030101010101" pitchFamily="2" charset="-122"/>
                <a:cs typeface="+mn-cs"/>
              </a:rPr>
              <a:t>x</a:t>
            </a:r>
            <a:r>
              <a:rPr lang="zh-CN" altLang="en-US" sz="800" b="0" kern="0" dirty="0">
                <a:solidFill>
                  <a:schemeClr val="tx1"/>
                </a:solidFill>
                <a:latin typeface="Arial" panose="020B0604020202020204" pitchFamily="34" charset="0"/>
                <a:ea typeface="宋体" panose="02010600030101010101" pitchFamily="2" charset="-122"/>
                <a:cs typeface="+mn-cs"/>
              </a:rPr>
              <a:t>不能为</a:t>
            </a:r>
            <a:r>
              <a:rPr lang="en-US" altLang="zh-CN" sz="800" b="0" kern="0" dirty="0">
                <a:solidFill>
                  <a:schemeClr val="tx1"/>
                </a:solidFill>
                <a:latin typeface="Arial" panose="020B0604020202020204" pitchFamily="34" charset="0"/>
                <a:ea typeface="宋体" panose="02010600030101010101" pitchFamily="2" charset="-122"/>
                <a:cs typeface="+mn-cs"/>
              </a:rPr>
              <a:t>0</a:t>
            </a:r>
            <a:r>
              <a:rPr lang="zh-CN" altLang="en-US" sz="800" b="0" kern="0" dirty="0">
                <a:solidFill>
                  <a:schemeClr val="tx1"/>
                </a:solidFill>
                <a:latin typeface="Arial" panose="020B0604020202020204" pitchFamily="34" charset="0"/>
                <a:ea typeface="宋体" panose="02010600030101010101" pitchFamily="2" charset="-122"/>
                <a:cs typeface="+mn-cs"/>
              </a:rPr>
              <a:t>，</a:t>
            </a:r>
            <a:r>
              <a:rPr lang="en-US" altLang="zh-CN" sz="800" b="0" kern="0" dirty="0">
                <a:solidFill>
                  <a:schemeClr val="tx1"/>
                </a:solidFill>
                <a:latin typeface="Arial" panose="020B0604020202020204" pitchFamily="34" charset="0"/>
                <a:ea typeface="宋体" panose="02010600030101010101" pitchFamily="2" charset="-122"/>
                <a:cs typeface="+mn-cs"/>
              </a:rPr>
              <a:t>y</a:t>
            </a:r>
            <a:r>
              <a:rPr lang="zh-CN" altLang="en-US" sz="800" b="0" kern="0" dirty="0">
                <a:solidFill>
                  <a:schemeClr val="tx1"/>
                </a:solidFill>
                <a:latin typeface="Arial" panose="020B0604020202020204" pitchFamily="34" charset="0"/>
                <a:ea typeface="宋体" panose="02010600030101010101" pitchFamily="2" charset="-122"/>
                <a:cs typeface="+mn-cs"/>
              </a:rPr>
              <a:t>也不能为</a:t>
            </a:r>
            <a:r>
              <a:rPr lang="en-US" altLang="zh-CN" sz="800" b="0" kern="0" dirty="0">
                <a:solidFill>
                  <a:schemeClr val="tx1"/>
                </a:solidFill>
                <a:latin typeface="Arial" panose="020B0604020202020204" pitchFamily="34" charset="0"/>
                <a:ea typeface="宋体" panose="02010600030101010101" pitchFamily="2" charset="-122"/>
                <a:cs typeface="+mn-cs"/>
              </a:rPr>
              <a:t>0</a:t>
            </a:r>
            <a:r>
              <a:rPr lang="zh-CN" altLang="en-US" sz="800" b="0" kern="0" dirty="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a:latin typeface="微软雅黑" panose="020B0503020204020204" pitchFamily="34" charset="-122"/>
                <a:ea typeface="微软雅黑" panose="020B0503020204020204" pitchFamily="34" charset="-122"/>
              </a:rPr>
              <a:t>用</a:t>
            </a:r>
            <a:r>
              <a:rPr lang="zh-CN" altLang="en-US" sz="1200" b="0">
                <a:solidFill>
                  <a:srgbClr val="CC0066"/>
                </a:solidFill>
                <a:latin typeface="微软雅黑" panose="020B0503020204020204" pitchFamily="34" charset="-122"/>
                <a:ea typeface="微软雅黑" panose="020B0503020204020204" pitchFamily="34" charset="-122"/>
              </a:rPr>
              <a:t>循环嵌套结构</a:t>
            </a:r>
            <a:r>
              <a:rPr lang="zh-CN" altLang="en-US" sz="1200" b="0">
                <a:latin typeface="微软雅黑" panose="020B0503020204020204" pitchFamily="34" charset="-122"/>
                <a:ea typeface="微软雅黑" panose="020B0503020204020204" pitchFamily="34" charset="-122"/>
              </a:rPr>
              <a:t>确定解的范围</a:t>
            </a:r>
            <a:r>
              <a:rPr lang="en-US" altLang="zh-CN" sz="1200" b="0">
                <a:latin typeface="微软雅黑" panose="020B0503020204020204" pitchFamily="34" charset="-122"/>
                <a:ea typeface="微软雅黑" panose="020B0503020204020204" pitchFamily="34" charset="-122"/>
              </a:rPr>
              <a:t>——</a:t>
            </a:r>
            <a:r>
              <a:rPr lang="zh-CN" altLang="en-US" sz="1200" b="0">
                <a:latin typeface="微软雅黑" panose="020B0503020204020204" pitchFamily="34" charset="-122"/>
                <a:ea typeface="微软雅黑" panose="020B0503020204020204" pitchFamily="34" charset="-122"/>
              </a:rPr>
              <a:t>有几个变量就有几重循环</a:t>
            </a:r>
            <a:endParaRPr kumimoji="1" lang="zh-CN" altLang="en-US" sz="1100" b="0">
              <a:latin typeface="微软雅黑" panose="020B0503020204020204" pitchFamily="34" charset="-122"/>
              <a:ea typeface="微软雅黑" panose="020B0503020204020204" pitchFamily="34" charset="-122"/>
            </a:endParaRPr>
          </a:p>
          <a:p>
            <a:r>
              <a:rPr lang="en-US" altLang="zh-CN"/>
              <a:t>【</a:t>
            </a:r>
            <a:r>
              <a:rPr lang="zh-CN" altLang="en-US" dirty="0"/>
              <a:t>演示</a:t>
            </a:r>
            <a:r>
              <a:rPr lang="en-US" altLang="zh-CN" dirty="0"/>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lang="zh-CN" altLang="en-US" dirty="0">
                <a:latin typeface="华文楷体" panose="02010600040101010101" pitchFamily="2" charset="-122"/>
                <a:ea typeface="华文楷体" panose="02010600040101010101" pitchFamily="2" charset="-122"/>
                <a:cs typeface="+mn-cs"/>
              </a:rPr>
              <a:t>常用于求极值且数据量不大</a:t>
            </a:r>
            <a:endParaRPr lang="en-US" altLang="zh-CN" dirty="0">
              <a:latin typeface="华文楷体" panose="02010600040101010101" pitchFamily="2" charset="-122"/>
              <a:ea typeface="华文楷体" panose="02010600040101010101" pitchFamily="2" charset="-122"/>
              <a:cs typeface="+mn-cs"/>
            </a:endParaRPr>
          </a:p>
          <a:p>
            <a:pPr lvl="1">
              <a:defRPr/>
            </a:pPr>
            <a:r>
              <a:rPr lang="zh-CN" altLang="en-US" dirty="0">
                <a:latin typeface="华文楷体" panose="02010600040101010101" pitchFamily="2" charset="-122"/>
                <a:ea typeface="华文楷体" panose="02010600040101010101" pitchFamily="2" charset="-122"/>
                <a:cs typeface="+mn-cs"/>
              </a:rPr>
              <a:t>列举过程中，既不能遗漏，也不应重复</a:t>
            </a:r>
            <a:endParaRPr lang="en-US" altLang="zh-CN" dirty="0">
              <a:latin typeface="华文楷体" panose="02010600040101010101" pitchFamily="2" charset="-122"/>
              <a:ea typeface="华文楷体" panose="02010600040101010101" pitchFamily="2" charset="-122"/>
              <a:cs typeface="+mn-cs"/>
            </a:endParaRPr>
          </a:p>
          <a:p>
            <a:pPr lvl="1">
              <a:defRPr/>
            </a:pPr>
            <a:r>
              <a:rPr lang="zh-CN" altLang="en-US" dirty="0">
                <a:latin typeface="华文楷体" panose="02010600040101010101" pitchFamily="2" charset="-122"/>
                <a:ea typeface="华文楷体" panose="02010600040101010101" pitchFamily="2" charset="-122"/>
                <a:cs typeface="+mn-cs"/>
              </a:rPr>
              <a:t>可能会做较多无用功</a:t>
            </a:r>
            <a:endParaRPr lang="en-US" altLang="zh-CN" dirty="0">
              <a:latin typeface="华文楷体" panose="02010600040101010101" pitchFamily="2" charset="-122"/>
              <a:ea typeface="华文楷体" panose="0201060004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例如在</a:t>
            </a:r>
            <a:r>
              <a:rPr lang="en-US" altLang="zh-CN" dirty="0"/>
              <a:t>【</a:t>
            </a:r>
            <a:r>
              <a:rPr lang="zh-CN" altLang="en-US"/>
              <a:t>例</a:t>
            </a:r>
            <a:r>
              <a:rPr lang="en-US" altLang="zh-CN"/>
              <a:t>4.5】</a:t>
            </a:r>
            <a:r>
              <a:rPr lang="zh-CN" altLang="en-US" dirty="0"/>
              <a:t>中，变量个数</a:t>
            </a:r>
            <a:r>
              <a:rPr lang="en-US" altLang="zh-CN" dirty="0"/>
              <a:t>——2</a:t>
            </a:r>
            <a:r>
              <a:rPr lang="zh-CN" altLang="en-US" dirty="0"/>
              <a:t>个，取值范围</a:t>
            </a:r>
            <a:r>
              <a:rPr lang="en-US" altLang="zh-CN" dirty="0"/>
              <a:t>——x</a:t>
            </a:r>
            <a:r>
              <a:rPr lang="zh-CN" altLang="en-US" dirty="0"/>
              <a:t>：</a:t>
            </a:r>
            <a:r>
              <a:rPr lang="en-US" altLang="zh-CN" dirty="0"/>
              <a:t>1~23</a:t>
            </a:r>
            <a:r>
              <a:rPr lang="zh-CN" altLang="en-US" dirty="0"/>
              <a:t>，</a:t>
            </a:r>
            <a:r>
              <a:rPr lang="en-US" altLang="zh-CN" dirty="0"/>
              <a:t>y</a:t>
            </a:r>
            <a:r>
              <a:rPr lang="zh-CN" altLang="en-US" dirty="0"/>
              <a:t>：</a:t>
            </a:r>
            <a:r>
              <a:rPr lang="en-US" altLang="zh-CN" dirty="0"/>
              <a:t>1~4</a:t>
            </a:r>
            <a:endParaRPr lang="en-US" altLang="zh-CN" dirty="0"/>
          </a:p>
          <a:p>
            <a:r>
              <a:rPr lang="zh-CN" altLang="en-US" dirty="0"/>
              <a:t>编写</a:t>
            </a:r>
            <a:r>
              <a:rPr lang="zh-CN" altLang="en-US" dirty="0">
                <a:solidFill>
                  <a:srgbClr val="CC0066"/>
                </a:solidFill>
              </a:rPr>
              <a:t>内嵌条件判断</a:t>
            </a:r>
            <a:r>
              <a:rPr lang="zh-CN" altLang="en-US" dirty="0"/>
              <a:t>的</a:t>
            </a:r>
            <a:r>
              <a:rPr lang="zh-CN" altLang="en-US" dirty="0">
                <a:solidFill>
                  <a:srgbClr val="CC0066"/>
                </a:solidFill>
              </a:rPr>
              <a:t>循环</a:t>
            </a:r>
            <a:r>
              <a:rPr lang="zh-CN" altLang="en-US" dirty="0"/>
              <a:t>程序</a:t>
            </a:r>
            <a:r>
              <a:rPr lang="en-US" altLang="zh-CN" dirty="0"/>
              <a:t>——</a:t>
            </a:r>
            <a:r>
              <a:rPr lang="zh-CN" altLang="en-US" dirty="0"/>
              <a:t>在两层</a:t>
            </a:r>
            <a:r>
              <a:rPr lang="en-US" altLang="zh-CN" dirty="0"/>
              <a:t>for</a:t>
            </a:r>
            <a:r>
              <a:rPr lang="zh-CN" altLang="en-US" dirty="0"/>
              <a:t>循环中，内嵌“</a:t>
            </a:r>
            <a:r>
              <a:rPr lang="en-US" altLang="zh-CN" dirty="0"/>
              <a:t>if </a:t>
            </a:r>
            <a:r>
              <a:rPr lang="en-US" altLang="zh-CN" sz="1200" b="0" kern="1200" dirty="0">
                <a:solidFill>
                  <a:srgbClr val="000000"/>
                </a:solidFill>
                <a:effectLst/>
                <a:ea typeface="仿宋" panose="02010609060101010101" pitchFamily="49" charset="-122"/>
                <a:cs typeface="Times New Roman" panose="02020603050405020304" pitchFamily="18" charset="0"/>
              </a:rPr>
              <a:t>10*x + 50*y == 240: </a:t>
            </a:r>
            <a:r>
              <a:rPr lang="zh-CN" altLang="en-US" sz="1200" b="0" kern="1200" dirty="0">
                <a:solidFill>
                  <a:srgbClr val="000000"/>
                </a:solidFill>
                <a:effectLst/>
                <a:ea typeface="仿宋" panose="02010609060101010101" pitchFamily="49" charset="-122"/>
                <a:cs typeface="Times New Roman" panose="02020603050405020304" pitchFamily="18" charset="0"/>
              </a:rPr>
              <a:t>”语句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871AE0-C666-4FD1-8DD8-1B96DEE15C0A}" type="slidenum">
              <a:rPr lang="zh-CN" altLang="en-US"/>
            </a:fld>
            <a:endParaRPr lang="en-US" altLang="zh-CN"/>
          </a:p>
        </p:txBody>
      </p:sp>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r>
              <a:rPr lang="zh-CN" altLang="en-US" dirty="0">
                <a:ea typeface="微软雅黑" panose="020B0503020204020204" pitchFamily="34" charset="-122"/>
              </a:rPr>
              <a:t>只有一个求解变量</a:t>
            </a:r>
            <a:r>
              <a:rPr lang="en-US" altLang="zh-CN" dirty="0" err="1">
                <a:ea typeface="微软雅黑" panose="020B0503020204020204" pitchFamily="34" charset="-122"/>
              </a:rPr>
              <a:t>i</a:t>
            </a:r>
            <a:r>
              <a:rPr lang="zh-CN" altLang="en-US" dirty="0">
                <a:ea typeface="微软雅黑" panose="020B0503020204020204" pitchFamily="34" charset="-122"/>
              </a:rPr>
              <a:t>，所以一重循环   </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0" dirty="0">
                <a:latin typeface="Arial" panose="020B0604020202020204" pitchFamily="34" charset="0"/>
                <a:cs typeface="Arial" panose="020B0604020202020204" pitchFamily="34" charset="0"/>
              </a:rPr>
              <a:t>将变量</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转换为一个字符串</a:t>
            </a:r>
            <a:r>
              <a:rPr lang="zh-CN" altLang="en-US" b="0" dirty="0">
                <a:latin typeface="Arial" panose="020B0604020202020204" pitchFamily="34" charset="0"/>
                <a:cs typeface="Arial" panose="020B0604020202020204" pitchFamily="34" charset="0"/>
              </a:rPr>
              <a:t>后，则采用</a:t>
            </a:r>
            <a:r>
              <a:rPr lang="en-US" altLang="zh-CN" b="0" dirty="0">
                <a:latin typeface="Arial" panose="020B0604020202020204" pitchFamily="34" charset="0"/>
                <a:cs typeface="Arial" panose="020B0604020202020204" pitchFamily="34" charset="0"/>
              </a:rPr>
              <a:t>for</a:t>
            </a:r>
            <a:r>
              <a:rPr lang="zh-CN" altLang="en-US" b="0" dirty="0">
                <a:latin typeface="Arial" panose="020B0604020202020204" pitchFamily="34" charset="0"/>
                <a:cs typeface="Arial" panose="020B0604020202020204" pitchFamily="34" charset="0"/>
              </a:rPr>
              <a:t>语句就很容易</a:t>
            </a:r>
            <a:r>
              <a:rPr lang="zh-CN" altLang="zh-CN" sz="1200" dirty="0">
                <a:latin typeface="Arial" panose="020B0604020202020204" pitchFamily="34" charset="0"/>
                <a:cs typeface="Arial" panose="020B0604020202020204" pitchFamily="34" charset="0"/>
              </a:rPr>
              <a:t>获得变量</a:t>
            </a:r>
            <a:r>
              <a:rPr lang="en-US" altLang="zh-CN" sz="1200" dirty="0" err="1">
                <a:latin typeface="Arial" panose="020B0604020202020204" pitchFamily="34" charset="0"/>
                <a:cs typeface="Arial" panose="020B0604020202020204" pitchFamily="34" charset="0"/>
              </a:rPr>
              <a:t>i</a:t>
            </a:r>
            <a:r>
              <a:rPr lang="zh-CN" altLang="zh-CN" sz="1200" dirty="0">
                <a:latin typeface="Arial" panose="020B0604020202020204" pitchFamily="34" charset="0"/>
                <a:cs typeface="Arial" panose="020B0604020202020204" pitchFamily="34" charset="0"/>
              </a:rPr>
              <a:t>每一位上的数字</a:t>
            </a:r>
            <a:r>
              <a:rPr lang="zh-CN" altLang="en-US" sz="1200" dirty="0">
                <a:latin typeface="Arial" panose="020B0604020202020204" pitchFamily="34" charset="0"/>
                <a:cs typeface="Arial" panose="020B0604020202020204" pitchFamily="34" charset="0"/>
              </a:rPr>
              <a:t>。</a:t>
            </a:r>
            <a:endParaRPr lang="en-US" altLang="zh-CN" b="0" dirty="0">
              <a:latin typeface="Arial" panose="020B0604020202020204" pitchFamily="34" charset="0"/>
              <a:cs typeface="Arial" panose="020B0604020202020204" pitchFamily="34" charset="0"/>
            </a:endParaRPr>
          </a:p>
          <a:p>
            <a:r>
              <a:rPr lang="en-US" altLang="zh-CN" dirty="0"/>
              <a:t>【</a:t>
            </a:r>
            <a:r>
              <a:rPr lang="zh-CN" altLang="en-US" dirty="0"/>
              <a:t>演示</a:t>
            </a:r>
            <a:r>
              <a:rPr lang="en-US" altLang="zh-CN" dirty="0"/>
              <a:t>】</a:t>
            </a:r>
            <a:r>
              <a:rPr lang="zh-CN" altLang="en-US" dirty="0"/>
              <a:t>枚举算法计算效率比较低！</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为什么可以减少变量个数？</a:t>
            </a:r>
            <a:r>
              <a:rPr lang="en-US" altLang="zh-CN" dirty="0"/>
              <a:t>X</a:t>
            </a:r>
            <a:r>
              <a:rPr lang="zh-CN" altLang="en-US" dirty="0"/>
              <a:t>和</a:t>
            </a:r>
            <a:r>
              <a:rPr lang="en-US" altLang="zh-CN" dirty="0"/>
              <a:t>y</a:t>
            </a:r>
            <a:r>
              <a:rPr lang="zh-CN" altLang="en-US" dirty="0"/>
              <a:t>一一对应</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x*2 + y*4 = 94</a:t>
            </a:r>
            <a:r>
              <a:rPr lang="zh-CN" altLang="en-US" dirty="0"/>
              <a:t>，</a:t>
            </a:r>
            <a:r>
              <a:rPr lang="en-US" altLang="zh-CN" dirty="0"/>
              <a:t>x</a:t>
            </a:r>
            <a:r>
              <a:rPr lang="zh-CN" altLang="en-US" dirty="0"/>
              <a:t>在</a:t>
            </a:r>
            <a:r>
              <a:rPr lang="en-US" altLang="zh-CN" dirty="0"/>
              <a:t>1~45</a:t>
            </a:r>
            <a:r>
              <a:rPr lang="zh-CN" altLang="en-US" dirty="0"/>
              <a:t>，</a:t>
            </a:r>
            <a:r>
              <a:rPr lang="en-US" altLang="zh-CN" dirty="0"/>
              <a:t>y</a:t>
            </a:r>
            <a:r>
              <a:rPr lang="zh-CN" altLang="en-US" dirty="0"/>
              <a:t>在</a:t>
            </a:r>
            <a:r>
              <a:rPr lang="en-US" altLang="zh-CN" dirty="0"/>
              <a:t>1~23</a:t>
            </a:r>
            <a:r>
              <a:rPr lang="zh-CN" altLang="en-US" dirty="0"/>
              <a:t>之间</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2</a:t>
            </a:r>
            <a:r>
              <a:rPr lang="zh-CN" altLang="en-US" dirty="0"/>
              <a:t>、</a:t>
            </a:r>
            <a:r>
              <a:rPr lang="en-US" altLang="zh-CN" dirty="0"/>
              <a:t>(10000+1000x+100y+47)%57=0,</a:t>
            </a:r>
            <a:r>
              <a:rPr lang="zh-CN" altLang="en-US" dirty="0"/>
              <a:t>或者</a:t>
            </a:r>
            <a:r>
              <a:rPr lang="en-US" altLang="zh-CN" dirty="0"/>
              <a:t>(10000+1000x+100y+47)%67=0</a:t>
            </a:r>
            <a:r>
              <a:rPr lang="zh-CN" altLang="en-US" dirty="0"/>
              <a:t>，取值范围：</a:t>
            </a:r>
            <a:r>
              <a:rPr lang="en-US" altLang="zh-CN" dirty="0"/>
              <a:t>x</a:t>
            </a:r>
            <a:r>
              <a:rPr lang="zh-CN" altLang="en-US" dirty="0"/>
              <a:t>、</a:t>
            </a:r>
            <a:r>
              <a:rPr lang="en-US" altLang="zh-CN" dirty="0"/>
              <a:t>y</a:t>
            </a:r>
            <a:r>
              <a:rPr lang="zh-CN" altLang="en-US" dirty="0"/>
              <a:t>都在</a:t>
            </a:r>
            <a:r>
              <a:rPr lang="en-US" altLang="zh-CN" dirty="0"/>
              <a:t>1~9</a:t>
            </a:r>
            <a:r>
              <a:rPr lang="zh-CN" altLang="en-US" dirty="0"/>
              <a:t>之间</a:t>
            </a:r>
            <a:endParaRPr lang="en-US" altLang="zh-CN" dirty="0"/>
          </a:p>
          <a:p>
            <a:r>
              <a:rPr lang="en-US" altLang="zh-CN" dirty="0"/>
              <a:t>3</a:t>
            </a:r>
            <a:r>
              <a:rPr lang="zh-CN" altLang="en-US" dirty="0"/>
              <a:t>、</a:t>
            </a:r>
            <a:r>
              <a:rPr lang="en-US" altLang="zh-CN" dirty="0" err="1"/>
              <a:t>x+y+z</a:t>
            </a:r>
            <a:r>
              <a:rPr lang="en-US" altLang="zh-CN" dirty="0"/>
              <a:t> = 30,30</a:t>
            </a:r>
            <a:r>
              <a:rPr lang="zh-CN" altLang="en-US" dirty="0"/>
              <a:t>*</a:t>
            </a:r>
            <a:r>
              <a:rPr lang="en-US" altLang="zh-CN" dirty="0"/>
              <a:t>x</a:t>
            </a:r>
            <a:r>
              <a:rPr lang="en-US" altLang="zh-CN" baseline="0" dirty="0"/>
              <a:t> + 25*y + 10*z =500</a:t>
            </a:r>
            <a:endParaRPr lang="en-US" altLang="zh-CN" baseline="0" dirty="0"/>
          </a:p>
          <a:p>
            <a:r>
              <a:rPr lang="en-US" altLang="zh-CN" baseline="0" dirty="0"/>
              <a:t>4</a:t>
            </a:r>
            <a:r>
              <a:rPr lang="zh-CN" altLang="en-US" baseline="0" dirty="0"/>
              <a:t>、枚举：第</a:t>
            </a:r>
            <a:r>
              <a:rPr lang="en-US" altLang="zh-CN" baseline="0" dirty="0"/>
              <a:t>1</a:t>
            </a:r>
            <a:r>
              <a:rPr lang="zh-CN" altLang="en-US" baseline="0" dirty="0"/>
              <a:t>枚分别与其他硬币比较（最多要比</a:t>
            </a:r>
            <a:r>
              <a:rPr lang="en-US" altLang="zh-CN" baseline="0" dirty="0"/>
              <a:t>9</a:t>
            </a:r>
            <a:r>
              <a:rPr lang="zh-CN" altLang="en-US" baseline="0" dirty="0"/>
              <a:t>次）</a:t>
            </a:r>
            <a:endParaRPr lang="en-US" altLang="zh-CN" baseline="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baseline="0" dirty="0"/>
              <a:t>    二分法：先分成</a:t>
            </a:r>
            <a:r>
              <a:rPr lang="en-US" altLang="zh-CN" baseline="0" dirty="0"/>
              <a:t>2</a:t>
            </a:r>
            <a:r>
              <a:rPr lang="zh-CN" altLang="en-US" baseline="0" dirty="0"/>
              <a:t>组，比较；将较轻的那组挑出来，各放</a:t>
            </a:r>
            <a:r>
              <a:rPr lang="en-US" altLang="zh-CN" baseline="0" dirty="0"/>
              <a:t>2</a:t>
            </a:r>
            <a:r>
              <a:rPr lang="zh-CN" altLang="en-US" baseline="0" dirty="0"/>
              <a:t>个去称，如果相等，说明剩下的那个是伪币；否则，将较轻的那组挑出来，继续称，则较轻的那个就是伪币。（最多要称</a:t>
            </a:r>
            <a:r>
              <a:rPr lang="en-US" altLang="zh-CN" baseline="0" dirty="0"/>
              <a:t>3</a:t>
            </a:r>
            <a:r>
              <a:rPr lang="zh-CN" altLang="en-US" baseline="0" dirty="0"/>
              <a:t>次）</a:t>
            </a:r>
            <a:endParaRPr lang="en-US" altLang="zh-CN" baseline="0"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0000"/>
                </a:solidFill>
              </a:rPr>
              <a:t>递归</a:t>
            </a:r>
            <a:r>
              <a:rPr lang="zh-CN" altLang="en-US" dirty="0"/>
              <a:t>作为一种算法在问题的求解过程中广泛应用。</a:t>
            </a:r>
            <a:endParaRPr lang="en-US" altLang="zh-CN" dirty="0"/>
          </a:p>
          <a:p>
            <a:r>
              <a:rPr lang="zh-CN" altLang="zh-CN" sz="1200" kern="1200" dirty="0">
                <a:solidFill>
                  <a:schemeClr val="tx1"/>
                </a:solidFill>
                <a:effectLst/>
                <a:latin typeface="Arial" panose="020B0604020202020204" pitchFamily="34" charset="0"/>
                <a:ea typeface="宋体" panose="02010600030101010101" pitchFamily="2" charset="-122"/>
                <a:cs typeface="+mn-cs"/>
              </a:rPr>
              <a:t>函数调用的时候，通过一个递归调用工作栈来保存每次调用的地址和进行参数传递等。具体来说，每一次调用，就为它在栈顶分配一个存储区来存储本次调用的局部变量、形参、调用函数地址和返回值等，每退出一次调用，就释放它在栈顶的存储区。</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递归的数学模型是</a:t>
            </a:r>
            <a:r>
              <a:rPr lang="zh-CN" altLang="zh-CN" sz="1200" b="1" kern="1200" dirty="0">
                <a:solidFill>
                  <a:schemeClr val="tx1"/>
                </a:solidFill>
                <a:effectLst/>
                <a:latin typeface="Arial" panose="020B0604020202020204" pitchFamily="34" charset="0"/>
                <a:ea typeface="宋体" panose="02010600030101010101" pitchFamily="2" charset="-122"/>
                <a:cs typeface="+mn-cs"/>
              </a:rPr>
              <a:t>数学归纳法</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zh-CN" altLang="en-US"/>
              <a:t>数学表达式</a:t>
            </a:r>
            <a:r>
              <a:rPr lang="en-US" altLang="zh-CN"/>
              <a:t>n*(n-1)*(n-2)*……1</a:t>
            </a:r>
            <a:r>
              <a:rPr lang="zh-CN" altLang="en-US"/>
              <a:t>写</a:t>
            </a:r>
            <a:r>
              <a:rPr lang="zh-CN" altLang="en-US" dirty="0"/>
              <a:t>成递归表达式（递归的定义）。</a:t>
            </a:r>
            <a:endParaRPr lang="en-US" altLang="zh-CN" dirty="0"/>
          </a:p>
          <a:p>
            <a:r>
              <a:rPr lang="zh-CN" altLang="en-US" dirty="0"/>
              <a:t>递归的定义包括哪两部分？</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a:t>
            </a:r>
            <a:r>
              <a:rPr lang="en-US" altLang="zh-CN" dirty="0"/>
              <a:t>3</a:t>
            </a:r>
            <a:r>
              <a:rPr lang="zh-CN" altLang="en-US" dirty="0"/>
              <a:t>项开始，某一项总是等于其前两项之和</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补讲二叉树的内容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rgbClr val="FF0000"/>
                </a:solidFill>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200" b="0" dirty="0"/>
              <a:t>    </a:t>
            </a:r>
            <a:r>
              <a:rPr lang="zh-CN" altLang="zh-CN" sz="2200" b="0" dirty="0"/>
              <a:t>递归</a:t>
            </a:r>
            <a:r>
              <a:rPr lang="zh-CN" altLang="en-US" sz="2200" b="0" dirty="0"/>
              <a:t>的定义</a:t>
            </a:r>
            <a:r>
              <a:rPr lang="zh-CN" altLang="zh-CN" sz="2200" b="0" dirty="0"/>
              <a:t>由</a:t>
            </a:r>
            <a:r>
              <a:rPr lang="zh-CN" altLang="zh-CN" sz="2200" b="0" dirty="0">
                <a:solidFill>
                  <a:srgbClr val="CC0066"/>
                </a:solidFill>
              </a:rPr>
              <a:t>递归基础</a:t>
            </a:r>
            <a:r>
              <a:rPr lang="zh-CN" altLang="zh-CN" sz="2200" b="0" dirty="0"/>
              <a:t>和</a:t>
            </a:r>
            <a:r>
              <a:rPr lang="zh-CN" altLang="zh-CN" sz="2200" b="0" dirty="0">
                <a:solidFill>
                  <a:srgbClr val="CC0066"/>
                </a:solidFill>
              </a:rPr>
              <a:t>递归步骤</a:t>
            </a:r>
            <a:r>
              <a:rPr lang="zh-CN" altLang="zh-CN" sz="2200" b="0" dirty="0"/>
              <a:t>两部分组成</a:t>
            </a:r>
            <a:endParaRPr lang="en-US" altLang="zh-CN" sz="2200" b="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b="0" kern="1200" dirty="0">
                <a:solidFill>
                  <a:schemeClr val="tx1"/>
                </a:solidFill>
                <a:latin typeface="Arial" panose="020B0604020202020204" pitchFamily="34" charset="0"/>
                <a:ea typeface="微软雅黑" panose="020B0503020204020204" pitchFamily="34" charset="-122"/>
                <a:cs typeface="+mn-cs"/>
              </a:rPr>
              <a:t>    递归边界：</a:t>
            </a:r>
            <a:r>
              <a:rPr lang="zh-CN" altLang="en-US" sz="2000" b="0" kern="0" dirty="0">
                <a:solidFill>
                  <a:schemeClr val="tx1"/>
                </a:solidFill>
                <a:latin typeface="Arial" panose="020B0604020202020204" pitchFamily="34" charset="0"/>
                <a:ea typeface="宋体" panose="02010600030101010101" pitchFamily="2" charset="-122"/>
                <a:cs typeface="+mn-cs"/>
              </a:rPr>
              <a:t>当</a:t>
            </a:r>
            <a:r>
              <a:rPr lang="en-US" altLang="zh-CN" sz="2000" b="0" kern="0" dirty="0">
                <a:solidFill>
                  <a:schemeClr val="tx1"/>
                </a:solidFill>
                <a:latin typeface="Arial" panose="020B0604020202020204" pitchFamily="34" charset="0"/>
                <a:ea typeface="宋体" panose="02010600030101010101" pitchFamily="2" charset="-122"/>
                <a:cs typeface="+mn-cs"/>
              </a:rPr>
              <a:t>n&gt;1</a:t>
            </a:r>
            <a:r>
              <a:rPr lang="zh-CN" altLang="en-US" sz="2000" b="0" kern="0" dirty="0">
                <a:solidFill>
                  <a:schemeClr val="tx1"/>
                </a:solidFill>
                <a:latin typeface="Arial" panose="020B0604020202020204" pitchFamily="34" charset="0"/>
                <a:ea typeface="宋体" panose="02010600030101010101" pitchFamily="2" charset="-122"/>
                <a:cs typeface="+mn-cs"/>
              </a:rPr>
              <a:t>时，每次以</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N-2</a:t>
            </a:r>
            <a:r>
              <a:rPr lang="zh-CN" altLang="en-US" sz="2000" b="0" kern="0" dirty="0">
                <a:solidFill>
                  <a:schemeClr val="tx1"/>
                </a:solidFill>
                <a:latin typeface="Arial" panose="020B0604020202020204" pitchFamily="34" charset="0"/>
                <a:ea typeface="宋体" panose="02010600030101010101" pitchFamily="2" charset="-122"/>
                <a:cs typeface="+mn-cs"/>
              </a:rPr>
              <a:t>代替</a:t>
            </a:r>
            <a:r>
              <a:rPr lang="en-US" altLang="zh-CN" sz="2000" b="0" kern="0" dirty="0">
                <a:solidFill>
                  <a:schemeClr val="tx1"/>
                </a:solidFill>
                <a:latin typeface="Arial" panose="020B0604020202020204" pitchFamily="34" charset="0"/>
                <a:ea typeface="宋体" panose="02010600030101010101" pitchFamily="2" charset="-122"/>
                <a:cs typeface="+mn-cs"/>
              </a:rPr>
              <a:t>N</a:t>
            </a:r>
            <a:r>
              <a:rPr lang="zh-CN" altLang="en-US" sz="2000" b="0" kern="0" dirty="0">
                <a:solidFill>
                  <a:schemeClr val="tx1"/>
                </a:solidFill>
                <a:latin typeface="Arial" panose="020B0604020202020204" pitchFamily="34" charset="0"/>
                <a:ea typeface="宋体" panose="02010600030101010101" pitchFamily="2" charset="-122"/>
                <a:cs typeface="+mn-cs"/>
              </a:rPr>
              <a:t>调用函数本身，直至</a:t>
            </a:r>
            <a:r>
              <a:rPr lang="en-US" altLang="zh-CN" sz="2000" b="0" kern="0" dirty="0">
                <a:solidFill>
                  <a:schemeClr val="tx1"/>
                </a:solidFill>
                <a:latin typeface="Arial" panose="020B0604020202020204" pitchFamily="34" charset="0"/>
                <a:ea typeface="宋体" panose="02010600030101010101" pitchFamily="2" charset="-122"/>
                <a:cs typeface="+mn-cs"/>
              </a:rPr>
              <a:t>N=0</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，递归结束。故</a:t>
            </a:r>
            <a:r>
              <a:rPr lang="en-US" altLang="zh-CN" sz="2000" b="0" kern="0" dirty="0">
                <a:solidFill>
                  <a:schemeClr val="tx1"/>
                </a:solidFill>
                <a:latin typeface="Arial" panose="020B0604020202020204" pitchFamily="34" charset="0"/>
                <a:ea typeface="宋体" panose="02010600030101010101" pitchFamily="2" charset="-122"/>
                <a:cs typeface="+mn-cs"/>
              </a:rPr>
              <a:t>N=0</a:t>
            </a:r>
            <a:r>
              <a:rPr lang="zh-CN" altLang="en-US" sz="2000" b="0" kern="0" dirty="0">
                <a:solidFill>
                  <a:schemeClr val="tx1"/>
                </a:solidFill>
                <a:latin typeface="Arial" panose="020B0604020202020204" pitchFamily="34" charset="0"/>
                <a:ea typeface="宋体" panose="02010600030101010101" pitchFamily="2" charset="-122"/>
                <a:cs typeface="+mn-cs"/>
              </a:rPr>
              <a:t>和</a:t>
            </a:r>
            <a:r>
              <a:rPr lang="en-US" altLang="zh-CN" sz="2000" b="0" kern="0" dirty="0">
                <a:solidFill>
                  <a:schemeClr val="tx1"/>
                </a:solidFill>
                <a:latin typeface="Arial" panose="020B0604020202020204" pitchFamily="34" charset="0"/>
                <a:ea typeface="宋体" panose="02010600030101010101" pitchFamily="2" charset="-122"/>
                <a:cs typeface="+mn-cs"/>
              </a:rPr>
              <a:t>N=1</a:t>
            </a:r>
            <a:r>
              <a:rPr lang="zh-CN" altLang="en-US" sz="2000" b="0" kern="0" dirty="0">
                <a:solidFill>
                  <a:schemeClr val="tx1"/>
                </a:solidFill>
                <a:latin typeface="Arial" panose="020B0604020202020204" pitchFamily="34" charset="0"/>
                <a:ea typeface="宋体" panose="02010600030101010101" pitchFamily="2" charset="-122"/>
                <a:cs typeface="+mn-cs"/>
              </a:rPr>
              <a:t>就是递归边界（递归出口）</a:t>
            </a:r>
            <a:r>
              <a:rPr lang="en-US" altLang="zh-CN" sz="2000" b="0" kern="0" dirty="0">
                <a:solidFill>
                  <a:schemeClr val="tx1"/>
                </a:solidFill>
                <a:latin typeface="Arial" panose="020B0604020202020204" pitchFamily="34" charset="0"/>
                <a:ea typeface="宋体" panose="02010600030101010101" pitchFamily="2" charset="-122"/>
                <a:cs typeface="+mn-cs"/>
              </a:rPr>
              <a:t>——</a:t>
            </a:r>
            <a:r>
              <a:rPr lang="zh-CN" altLang="en-US" sz="2000" b="0" kern="0" dirty="0">
                <a:solidFill>
                  <a:schemeClr val="tx1"/>
                </a:solidFill>
                <a:latin typeface="Arial" panose="020B0604020202020204" pitchFamily="34" charset="0"/>
                <a:ea typeface="宋体" panose="02010600030101010101" pitchFamily="2" charset="-122"/>
                <a:cs typeface="+mn-cs"/>
              </a:rPr>
              <a:t>因为此时</a:t>
            </a:r>
            <a:r>
              <a:rPr lang="zh-CN" altLang="en-US" sz="2000" dirty="0"/>
              <a:t>已经可以求解了。</a:t>
            </a:r>
            <a:endParaRPr lang="en-US" altLang="zh-CN" sz="2000" b="0" kern="0" dirty="0">
              <a:solidFill>
                <a:schemeClr val="tx1"/>
              </a:solidFill>
              <a:latin typeface="Arial" panose="020B0604020202020204" pitchFamily="34" charset="0"/>
              <a:ea typeface="宋体" panose="02010600030101010101" pitchFamily="2" charset="-122"/>
              <a:cs typeface="+mn-cs"/>
            </a:endParaRPr>
          </a:p>
          <a:p>
            <a:pPr marL="0" marR="0" lvl="1" indent="0" algn="l" defTabSz="914400" rtl="0" eaLnBrk="1" fontAlgn="base" latinLnBrk="0" hangingPunct="1">
              <a:lnSpc>
                <a:spcPct val="100000"/>
              </a:lnSpc>
              <a:spcBef>
                <a:spcPct val="30000"/>
              </a:spcBef>
              <a:spcAft>
                <a:spcPct val="0"/>
              </a:spcAft>
              <a:buClrTx/>
              <a:buSzTx/>
              <a:buFontTx/>
              <a:buNone/>
              <a:defRPr/>
            </a:pPr>
            <a:r>
              <a:rPr kumimoji="1" lang="zh-CN" altLang="en-US" sz="2400" b="0" dirty="0">
                <a:latin typeface="微软雅黑" panose="020B0503020204020204" pitchFamily="34" charset="-122"/>
                <a:ea typeface="微软雅黑" panose="020B0503020204020204" pitchFamily="34" charset="-122"/>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kumimoji="1" lang="zh-CN" altLang="en-US" sz="2400" b="0" dirty="0">
                <a:latin typeface="微软雅黑" panose="020B0503020204020204" pitchFamily="34" charset="-122"/>
                <a:ea typeface="微软雅黑" panose="020B0503020204020204" pitchFamily="34" charset="-122"/>
              </a:rPr>
              <a:t>自己调用自己</a:t>
            </a:r>
            <a:r>
              <a:rPr kumimoji="1" lang="en-US" altLang="zh-CN" sz="2400" b="0" dirty="0">
                <a:latin typeface="微软雅黑" panose="020B0503020204020204" pitchFamily="34" charset="-122"/>
                <a:ea typeface="微软雅黑" panose="020B0503020204020204" pitchFamily="34" charset="-122"/>
              </a:rPr>
              <a:t>——</a:t>
            </a:r>
            <a:r>
              <a:rPr kumimoji="1" lang="zh-CN" altLang="en-US" sz="2400" b="0" dirty="0">
                <a:latin typeface="微软雅黑" panose="020B0503020204020204" pitchFamily="34" charset="-122"/>
                <a:ea typeface="微软雅黑" panose="020B0503020204020204" pitchFamily="34" charset="-122"/>
              </a:rPr>
              <a:t>递归算法的特征</a:t>
            </a:r>
            <a:endParaRPr lang="en-US" altLang="zh-CN" sz="2200" b="0"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dirty="0">
                <a:ea typeface="微软雅黑" panose="020B0503020204020204" pitchFamily="34" charset="-122"/>
                <a:cs typeface="Times New Roman" panose="02020603050405020304" pitchFamily="18" charset="0"/>
              </a:rPr>
              <a:t>Fibonacci.py</a:t>
            </a:r>
            <a:endParaRPr lang="en-US" altLang="zh-CN" sz="1200" dirty="0">
              <a:ea typeface="微软雅黑" panose="020B0503020204020204" pitchFamily="34"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dirty="0">
                <a:ea typeface="微软雅黑" panose="020B0503020204020204" pitchFamily="34" charset="-122"/>
                <a:cs typeface="Times New Roman" panose="02020603050405020304" pitchFamily="18" charset="0"/>
              </a:rPr>
              <a:t>Fibonacci_for.py</a:t>
            </a:r>
            <a:r>
              <a:rPr lang="zh-CN" altLang="en-US" sz="1200" dirty="0">
                <a:ea typeface="微软雅黑" panose="020B0503020204020204" pitchFamily="34" charset="-122"/>
                <a:cs typeface="Times New Roman" panose="02020603050405020304" pitchFamily="18" charset="0"/>
              </a:rPr>
              <a:t>：采用</a:t>
            </a:r>
            <a:r>
              <a:rPr lang="en-US" altLang="zh-CN" sz="1200" dirty="0">
                <a:ea typeface="微软雅黑" panose="020B0503020204020204" pitchFamily="34" charset="-122"/>
                <a:cs typeface="Times New Roman" panose="02020603050405020304" pitchFamily="18" charset="0"/>
              </a:rPr>
              <a:t>for</a:t>
            </a:r>
            <a:r>
              <a:rPr lang="zh-CN" altLang="en-US" sz="1200" dirty="0">
                <a:ea typeface="微软雅黑" panose="020B0503020204020204" pitchFamily="34" charset="-122"/>
                <a:cs typeface="Times New Roman" panose="02020603050405020304" pitchFamily="18" charset="0"/>
              </a:rPr>
              <a:t>语句求第</a:t>
            </a:r>
            <a:r>
              <a:rPr lang="en-US" altLang="zh-CN" sz="1200" dirty="0">
                <a:ea typeface="微软雅黑" panose="020B0503020204020204" pitchFamily="34" charset="-122"/>
                <a:cs typeface="Times New Roman" panose="02020603050405020304" pitchFamily="18" charset="0"/>
              </a:rPr>
              <a:t>N</a:t>
            </a:r>
            <a:r>
              <a:rPr lang="zh-CN" altLang="en-US" sz="1200" dirty="0">
                <a:ea typeface="微软雅黑" panose="020B0503020204020204" pitchFamily="34" charset="-122"/>
                <a:cs typeface="Times New Roman" panose="02020603050405020304" pitchFamily="18" charset="0"/>
              </a:rPr>
              <a:t>项婓波那契数</a:t>
            </a:r>
            <a:endParaRPr lang="en-US" altLang="zh-CN" sz="1200" dirty="0">
              <a:ea typeface="微软雅黑" panose="020B0503020204020204" pitchFamily="34" charset="-122"/>
              <a:cs typeface="Times New Roman" panose="02020603050405020304" pitchFamily="18" charset="0"/>
            </a:endParaRPr>
          </a:p>
          <a:p>
            <a:r>
              <a:rPr lang="zh-CN" altLang="en-US" sz="1200" b="0" kern="1200" dirty="0">
                <a:solidFill>
                  <a:srgbClr val="FF0000"/>
                </a:solidFill>
                <a:latin typeface="Arial" panose="020B0604020202020204" pitchFamily="34" charset="0"/>
                <a:ea typeface="宋体" panose="02010600030101010101"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fld id="{9E08775C-3549-4C0F-BA9A-F5DDF55B749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055E5F-6E8E-468E-8B9F-43141365186C}" type="slidenum">
              <a:rPr lang="zh-CN" altLang="en-US"/>
            </a:fld>
            <a:endParaRPr lang="en-US" altLang="zh-CN"/>
          </a:p>
        </p:txBody>
      </p:sp>
      <p:sp>
        <p:nvSpPr>
          <p:cNvPr id="534530" name="Rectangle 2"/>
          <p:cNvSpPr>
            <a:spLocks noGrp="1" noRot="1" noChangeAspect="1" noChangeArrowheads="1" noTextEdit="1"/>
          </p:cNvSpPr>
          <p:nvPr>
            <p:ph type="sldImg"/>
          </p:nvPr>
        </p:nvSpPr>
        <p:spPr/>
      </p:sp>
      <p:sp>
        <p:nvSpPr>
          <p:cNvPr id="534531" name="Rectangle 3"/>
          <p:cNvSpPr>
            <a:spLocks noGrp="1" noChangeArrowheads="1"/>
          </p:cNvSpPr>
          <p:nvPr>
            <p:ph type="body" idx="1"/>
          </p:nvPr>
        </p:nvSpPr>
        <p:spPr/>
        <p:txBody>
          <a:bodyPr/>
          <a:lstStyle/>
          <a:p>
            <a:r>
              <a:rPr lang="en-US" altLang="zh-CN" dirty="0"/>
              <a:t>Return fib(3)+fib(2) </a:t>
            </a:r>
            <a:r>
              <a:rPr lang="zh-CN" altLang="en-US" dirty="0"/>
              <a:t>执行的是两次函数调用，而不是</a:t>
            </a:r>
            <a:r>
              <a:rPr lang="en-US" altLang="zh-CN" dirty="0"/>
              <a:t>1</a:t>
            </a:r>
            <a:r>
              <a:rPr lang="zh-CN" altLang="en-US" dirty="0"/>
              <a:t>次</a:t>
            </a:r>
            <a:endParaRPr lang="zh-CN" altLang="en-US" dirty="0"/>
          </a:p>
          <a:p>
            <a:r>
              <a:rPr lang="en-US" altLang="zh-CN" dirty="0"/>
              <a:t>N=20</a:t>
            </a:r>
            <a:r>
              <a:rPr lang="zh-CN" altLang="en-US" dirty="0"/>
              <a:t>时，迭代法只需运行</a:t>
            </a:r>
            <a:r>
              <a:rPr lang="en-US" altLang="zh-CN" dirty="0"/>
              <a:t>20</a:t>
            </a:r>
            <a:r>
              <a:rPr lang="zh-CN" altLang="en-US" dirty="0" smtClean="0"/>
              <a:t>次</a:t>
            </a:r>
            <a:endParaRPr lang="en-US" altLang="zh-CN" dirty="0" smtClean="0"/>
          </a:p>
          <a:p>
            <a:r>
              <a:rPr lang="en-US" altLang="zh-CN" dirty="0" smtClean="0"/>
              <a:t>N=4</a:t>
            </a:r>
            <a:r>
              <a:rPr lang="zh-CN" altLang="en-US" dirty="0" smtClean="0"/>
              <a:t>时，递归执行函数调用</a:t>
            </a:r>
            <a:r>
              <a:rPr lang="en-US" altLang="zh-CN" dirty="0" smtClean="0"/>
              <a:t>9</a:t>
            </a:r>
            <a:r>
              <a:rPr lang="zh-CN" altLang="en-US" dirty="0" smtClean="0"/>
              <a:t>次</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CC0066"/>
                </a:solidFill>
              </a:rPr>
              <a:t>从最后一项开始自调用</a:t>
            </a:r>
            <a:endParaRPr lang="en-US" altLang="zh-CN" dirty="0">
              <a:solidFill>
                <a:srgbClr val="CC0066"/>
              </a:solidFill>
            </a:endParaRPr>
          </a:p>
          <a:p>
            <a:r>
              <a:rPr lang="zh-CN" altLang="en-US" dirty="0">
                <a:solidFill>
                  <a:srgbClr val="CC0066"/>
                </a:solidFill>
              </a:rPr>
              <a:t>最后调用的过程</a:t>
            </a:r>
            <a:r>
              <a:rPr lang="en-US" altLang="zh-CN" dirty="0">
                <a:solidFill>
                  <a:srgbClr val="CC0066"/>
                </a:solidFill>
              </a:rPr>
              <a:t>——</a:t>
            </a:r>
            <a:r>
              <a:rPr lang="en-US" altLang="zh-CN" dirty="0"/>
              <a:t>Fib(2)</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4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z="1200" kern="1200" dirty="0">
                <a:solidFill>
                  <a:schemeClr val="tx1"/>
                </a:solidFill>
                <a:latin typeface="Arial" panose="020B0604020202020204" pitchFamily="34" charset="0"/>
                <a:ea typeface="宋体" panose="02010600030101010101" pitchFamily="2" charset="-122"/>
                <a:cs typeface="+mn-cs"/>
              </a:rPr>
              <a:t>【</a:t>
            </a:r>
            <a:r>
              <a:rPr lang="zh-CN" altLang="en-US" sz="1200" kern="1200" dirty="0">
                <a:solidFill>
                  <a:schemeClr val="tx1"/>
                </a:solidFill>
                <a:latin typeface="Arial" panose="020B0604020202020204" pitchFamily="34" charset="0"/>
                <a:ea typeface="宋体" panose="02010600030101010101" pitchFamily="2" charset="-122"/>
                <a:cs typeface="+mn-cs"/>
              </a:rPr>
              <a:t>板书</a:t>
            </a:r>
            <a:r>
              <a:rPr lang="en-US" altLang="zh-CN"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dirty="0">
                <a:solidFill>
                  <a:schemeClr val="tx1"/>
                </a:solidFill>
                <a:latin typeface="Arial" panose="020B0604020202020204" pitchFamily="34" charset="0"/>
                <a:ea typeface="宋体" panose="02010600030101010101" pitchFamily="2" charset="-122"/>
                <a:cs typeface="+mn-cs"/>
              </a:rPr>
              <a:t>18446744073709551615</a:t>
            </a:r>
            <a:r>
              <a:rPr lang="en-US" altLang="zh-CN" sz="1200" kern="1200" dirty="0">
                <a:solidFill>
                  <a:schemeClr val="tx1"/>
                </a:solidFill>
                <a:effectLst/>
                <a:latin typeface="Arial" panose="020B0604020202020204" pitchFamily="34" charset="0"/>
                <a:ea typeface="宋体" panose="02010600030101010101" pitchFamily="2" charset="-122"/>
                <a:cs typeface="+mn-cs"/>
              </a:rPr>
              <a:t>/31556952=5845.54*10</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8</a:t>
            </a:r>
            <a:r>
              <a:rPr lang="en-US" altLang="zh-CN" sz="1200" kern="1200" dirty="0">
                <a:solidFill>
                  <a:schemeClr val="tx1"/>
                </a:solidFill>
                <a:effectLst/>
                <a:latin typeface="Arial" panose="020B0604020202020204" pitchFamily="34" charset="0"/>
                <a:ea typeface="宋体" panose="02010600030101010101" pitchFamily="2" charset="-122"/>
                <a:cs typeface="+mn-cs"/>
              </a:rPr>
              <a:t>=5845.54</a:t>
            </a:r>
            <a:r>
              <a:rPr lang="zh-CN" altLang="zh-CN" sz="1200" kern="1200" dirty="0">
                <a:solidFill>
                  <a:schemeClr val="tx1"/>
                </a:solidFill>
                <a:effectLst/>
                <a:latin typeface="Arial" panose="020B0604020202020204" pitchFamily="34" charset="0"/>
                <a:ea typeface="宋体" panose="02010600030101010101" pitchFamily="2" charset="-122"/>
                <a:cs typeface="+mn-cs"/>
              </a:rPr>
              <a:t>亿年</a:t>
            </a:r>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latin typeface="Arial" panose="020B0604020202020204" pitchFamily="34" charset="0"/>
                <a:ea typeface="宋体" panose="02010600030101010101" pitchFamily="2" charset="-122"/>
                <a:cs typeface="+mn-cs"/>
              </a:rPr>
              <a:t>    </a:t>
            </a:r>
            <a:r>
              <a:rPr lang="zh-CN" altLang="zh-CN" sz="1200" b="0" kern="1200" dirty="0">
                <a:solidFill>
                  <a:schemeClr val="tx1"/>
                </a:solidFill>
                <a:latin typeface="Arial" panose="020B0604020202020204" pitchFamily="34" charset="0"/>
                <a:ea typeface="宋体" panose="02010600030101010101" pitchFamily="2" charset="-122"/>
                <a:cs typeface="+mn-cs"/>
              </a:rPr>
              <a:t>子问题</a:t>
            </a:r>
            <a:r>
              <a:rPr lang="en-US" altLang="zh-CN" sz="1200" b="0" kern="1200" dirty="0">
                <a:solidFill>
                  <a:schemeClr val="tx1"/>
                </a:solidFill>
                <a:latin typeface="Arial" panose="020B0604020202020204" pitchFamily="34" charset="0"/>
                <a:ea typeface="宋体" panose="02010600030101010101" pitchFamily="2" charset="-122"/>
                <a:cs typeface="+mn-cs"/>
              </a:rPr>
              <a:t>1</a:t>
            </a:r>
            <a:r>
              <a:rPr lang="zh-CN" altLang="en-US" sz="1200" b="0" kern="1200" dirty="0">
                <a:solidFill>
                  <a:schemeClr val="tx1"/>
                </a:solidFill>
                <a:latin typeface="Arial" panose="020B0604020202020204" pitchFamily="34" charset="0"/>
                <a:ea typeface="宋体" panose="02010600030101010101" pitchFamily="2" charset="-122"/>
                <a:cs typeface="+mn-cs"/>
              </a:rPr>
              <a:t>又可以分解为两个子问题（</a:t>
            </a:r>
            <a:r>
              <a:rPr lang="en-US" altLang="zh-CN" sz="1200" b="0" kern="1200" dirty="0">
                <a:solidFill>
                  <a:schemeClr val="tx1"/>
                </a:solidFill>
                <a:latin typeface="Arial" panose="020B0604020202020204" pitchFamily="34" charset="0"/>
                <a:ea typeface="宋体" panose="02010600030101010101" pitchFamily="2" charset="-122"/>
                <a:cs typeface="+mn-cs"/>
              </a:rPr>
              <a:t>N-2</a:t>
            </a:r>
            <a:r>
              <a:rPr lang="zh-CN" altLang="en-US" sz="1200" b="0" kern="1200" dirty="0">
                <a:solidFill>
                  <a:schemeClr val="tx1"/>
                </a:solidFill>
                <a:latin typeface="Arial" panose="020B0604020202020204" pitchFamily="34" charset="0"/>
                <a:ea typeface="宋体" panose="02010600030101010101" pitchFamily="2" charset="-122"/>
                <a:cs typeface="+mn-cs"/>
              </a:rPr>
              <a:t>个盘子先移动到</a:t>
            </a:r>
            <a:r>
              <a:rPr lang="en-US" altLang="zh-CN" sz="1200" b="0" kern="1200" dirty="0">
                <a:solidFill>
                  <a:schemeClr val="tx1"/>
                </a:solidFill>
                <a:latin typeface="Arial" panose="020B0604020202020204" pitchFamily="34" charset="0"/>
                <a:ea typeface="宋体" panose="02010600030101010101" pitchFamily="2" charset="-122"/>
                <a:cs typeface="+mn-cs"/>
              </a:rPr>
              <a:t>C</a:t>
            </a:r>
            <a:r>
              <a:rPr lang="zh-CN" altLang="en-US" sz="1200" b="0" kern="1200" dirty="0">
                <a:solidFill>
                  <a:schemeClr val="tx1"/>
                </a:solidFill>
                <a:latin typeface="Arial" panose="020B0604020202020204" pitchFamily="34" charset="0"/>
                <a:ea typeface="宋体" panose="02010600030101010101" pitchFamily="2" charset="-122"/>
                <a:cs typeface="+mn-cs"/>
              </a:rPr>
              <a:t>上；</a:t>
            </a:r>
            <a:r>
              <a:rPr lang="zh-CN" altLang="zh-CN" sz="1200" kern="1200" dirty="0">
                <a:solidFill>
                  <a:schemeClr val="tx1"/>
                </a:solidFill>
                <a:latin typeface="Arial" panose="020B0604020202020204" pitchFamily="34" charset="0"/>
                <a:ea typeface="宋体" panose="02010600030101010101" pitchFamily="2" charset="-122"/>
                <a:cs typeface="+mn-cs"/>
              </a:rPr>
              <a:t>再把临时存储在</a:t>
            </a:r>
            <a:r>
              <a:rPr lang="en-US" altLang="zh-CN" sz="1200" kern="1200" dirty="0">
                <a:solidFill>
                  <a:schemeClr val="tx1"/>
                </a:solidFill>
                <a:latin typeface="Arial" panose="020B0604020202020204" pitchFamily="34" charset="0"/>
                <a:ea typeface="宋体" panose="02010600030101010101" pitchFamily="2" charset="-122"/>
                <a:cs typeface="+mn-cs"/>
              </a:rPr>
              <a:t>C</a:t>
            </a:r>
            <a:r>
              <a:rPr lang="zh-CN" altLang="zh-CN" sz="1200" kern="1200" dirty="0">
                <a:solidFill>
                  <a:schemeClr val="tx1"/>
                </a:solidFill>
                <a:latin typeface="Arial" panose="020B0604020202020204" pitchFamily="34" charset="0"/>
                <a:ea typeface="宋体" panose="02010600030101010101" pitchFamily="2" charset="-122"/>
                <a:cs typeface="+mn-cs"/>
              </a:rPr>
              <a:t>上的</a:t>
            </a:r>
            <a:r>
              <a:rPr lang="en-US" altLang="zh-CN" sz="1200" kern="1200" dirty="0">
                <a:solidFill>
                  <a:schemeClr val="tx1"/>
                </a:solidFill>
                <a:latin typeface="Arial" panose="020B0604020202020204" pitchFamily="34" charset="0"/>
                <a:ea typeface="宋体" panose="02010600030101010101" pitchFamily="2" charset="-122"/>
                <a:cs typeface="+mn-cs"/>
              </a:rPr>
              <a:t>N-2</a:t>
            </a:r>
            <a:r>
              <a:rPr lang="zh-CN" altLang="zh-CN" sz="1200" kern="1200" dirty="0">
                <a:solidFill>
                  <a:schemeClr val="tx1"/>
                </a:solidFill>
                <a:latin typeface="Arial" panose="020B0604020202020204" pitchFamily="34" charset="0"/>
                <a:ea typeface="宋体" panose="02010600030101010101" pitchFamily="2" charset="-122"/>
                <a:cs typeface="+mn-cs"/>
              </a:rPr>
              <a:t>个盘子移动到</a:t>
            </a:r>
            <a:r>
              <a:rPr lang="en-US" altLang="zh-CN" sz="1200" kern="1200" dirty="0">
                <a:solidFill>
                  <a:schemeClr val="tx1"/>
                </a:solidFill>
                <a:latin typeface="Arial" panose="020B0604020202020204" pitchFamily="34" charset="0"/>
                <a:ea typeface="宋体" panose="02010600030101010101" pitchFamily="2" charset="-122"/>
                <a:cs typeface="+mn-cs"/>
              </a:rPr>
              <a:t>B</a:t>
            </a:r>
            <a:r>
              <a:rPr lang="zh-CN" altLang="zh-CN" sz="1200" kern="1200" dirty="0">
                <a:solidFill>
                  <a:schemeClr val="tx1"/>
                </a:solidFill>
                <a:latin typeface="Arial" panose="020B0604020202020204" pitchFamily="34" charset="0"/>
                <a:ea typeface="宋体" panose="02010600030101010101" pitchFamily="2" charset="-122"/>
                <a:cs typeface="+mn-cs"/>
              </a:rPr>
              <a:t>上</a:t>
            </a:r>
            <a:r>
              <a:rPr lang="zh-CN" altLang="en-US" sz="1200" b="0" kern="1200" dirty="0">
                <a:solidFill>
                  <a:schemeClr val="tx1"/>
                </a:solidFill>
                <a:latin typeface="Arial" panose="020B0604020202020204" pitchFamily="34" charset="0"/>
                <a:ea typeface="宋体" panose="02010600030101010101" pitchFamily="2" charset="-122"/>
                <a:cs typeface="+mn-cs"/>
              </a:rPr>
              <a:t>）；</a:t>
            </a:r>
            <a:r>
              <a:rPr lang="zh-CN" altLang="zh-CN" sz="1200" b="0" kern="1200" dirty="0">
                <a:solidFill>
                  <a:schemeClr val="tx1"/>
                </a:solidFill>
                <a:latin typeface="Arial" panose="020B0604020202020204" pitchFamily="34" charset="0"/>
                <a:ea typeface="宋体" panose="02010600030101010101" pitchFamily="2" charset="-122"/>
                <a:cs typeface="+mn-cs"/>
              </a:rPr>
              <a:t>子问题</a:t>
            </a:r>
            <a:r>
              <a:rPr lang="en-US" altLang="zh-CN" sz="1200" b="0" kern="1200" dirty="0">
                <a:solidFill>
                  <a:schemeClr val="tx1"/>
                </a:solidFill>
                <a:latin typeface="Arial" panose="020B0604020202020204" pitchFamily="34" charset="0"/>
                <a:ea typeface="宋体" panose="02010600030101010101" pitchFamily="2" charset="-122"/>
                <a:cs typeface="+mn-cs"/>
              </a:rPr>
              <a:t>2</a:t>
            </a:r>
            <a:r>
              <a:rPr lang="zh-CN" altLang="en-US" sz="1200" b="0" kern="1200" dirty="0">
                <a:solidFill>
                  <a:schemeClr val="tx1"/>
                </a:solidFill>
                <a:latin typeface="Arial" panose="020B0604020202020204" pitchFamily="34" charset="0"/>
                <a:ea typeface="宋体" panose="02010600030101010101" pitchFamily="2" charset="-122"/>
                <a:cs typeface="+mn-cs"/>
              </a:rPr>
              <a:t>也可以分解为两个子问题（</a:t>
            </a:r>
            <a:r>
              <a:rPr lang="en-US" altLang="zh-CN" sz="1200" b="0" kern="1200" dirty="0">
                <a:solidFill>
                  <a:schemeClr val="tx1"/>
                </a:solidFill>
                <a:latin typeface="Arial" panose="020B0604020202020204" pitchFamily="34" charset="0"/>
                <a:ea typeface="宋体" panose="02010600030101010101" pitchFamily="2" charset="-122"/>
                <a:cs typeface="+mn-cs"/>
              </a:rPr>
              <a:t>N-2</a:t>
            </a:r>
            <a:r>
              <a:rPr lang="zh-CN" altLang="en-US" sz="1200" b="0" kern="1200" dirty="0">
                <a:solidFill>
                  <a:schemeClr val="tx1"/>
                </a:solidFill>
                <a:latin typeface="Arial" panose="020B0604020202020204" pitchFamily="34" charset="0"/>
                <a:ea typeface="宋体" panose="02010600030101010101" pitchFamily="2" charset="-122"/>
                <a:cs typeface="+mn-cs"/>
              </a:rPr>
              <a:t>个盘子的移动）</a:t>
            </a:r>
            <a:r>
              <a:rPr lang="en-US" altLang="zh-CN" sz="1200" b="0" kern="1200" dirty="0">
                <a:solidFill>
                  <a:schemeClr val="tx1"/>
                </a:solidFill>
                <a:latin typeface="Arial" panose="020B0604020202020204" pitchFamily="34" charset="0"/>
                <a:ea typeface="宋体" panose="02010600030101010101" pitchFamily="2" charset="-122"/>
                <a:cs typeface="+mn-cs"/>
              </a:rPr>
              <a:t>……</a:t>
            </a:r>
            <a:r>
              <a:rPr lang="zh-CN" altLang="en-US" sz="1200" b="0" kern="1200" dirty="0">
                <a:solidFill>
                  <a:schemeClr val="tx1"/>
                </a:solidFill>
                <a:latin typeface="Arial" panose="020B0604020202020204" pitchFamily="34" charset="0"/>
                <a:ea typeface="宋体" panose="02010600030101010101" pitchFamily="2" charset="-122"/>
                <a:cs typeface="+mn-cs"/>
              </a:rPr>
              <a:t>。逐步细分，直到只剩下一个盘子</a:t>
            </a:r>
            <a:endParaRPr lang="zh-CN" altLang="en-US" b="0"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7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kern="1200" dirty="0">
                <a:solidFill>
                  <a:srgbClr val="CC0066"/>
                </a:solidFill>
                <a:latin typeface="Arial" panose="020B0604020202020204" pitchFamily="34" charset="0"/>
                <a:ea typeface="微软雅黑" panose="020B0503020204020204" pitchFamily="34" charset="-122"/>
                <a:cs typeface="+mn-cs"/>
              </a:rPr>
              <a:t>    在函数</a:t>
            </a:r>
            <a:r>
              <a:rPr lang="en-US" altLang="zh-CN" sz="1200" b="0" kern="1200" dirty="0" err="1">
                <a:solidFill>
                  <a:srgbClr val="CC0066"/>
                </a:solidFill>
                <a:latin typeface="Arial" panose="020B0604020202020204" pitchFamily="34" charset="0"/>
                <a:ea typeface="微软雅黑" panose="020B0503020204020204" pitchFamily="34" charset="-122"/>
                <a:cs typeface="+mn-cs"/>
              </a:rPr>
              <a:t>hanoi</a:t>
            </a:r>
            <a:r>
              <a:rPr lang="en-US" altLang="zh-CN" sz="1200" b="0" kern="1200" dirty="0">
                <a:solidFill>
                  <a:srgbClr val="CC0066"/>
                </a:solidFill>
                <a:latin typeface="Arial" panose="020B0604020202020204" pitchFamily="34" charset="0"/>
                <a:ea typeface="微软雅黑" panose="020B0503020204020204" pitchFamily="34" charset="-122"/>
                <a:cs typeface="+mn-cs"/>
              </a:rPr>
              <a:t>(</a:t>
            </a:r>
            <a:r>
              <a:rPr lang="en-US" altLang="zh-CN" sz="1200" b="0" kern="1200" dirty="0" err="1">
                <a:solidFill>
                  <a:srgbClr val="CC0066"/>
                </a:solidFill>
                <a:latin typeface="Arial" panose="020B0604020202020204" pitchFamily="34" charset="0"/>
                <a:ea typeface="微软雅黑" panose="020B0503020204020204" pitchFamily="34" charset="-122"/>
                <a:cs typeface="+mn-cs"/>
              </a:rPr>
              <a:t>a,b,c,n</a:t>
            </a:r>
            <a:r>
              <a:rPr lang="en-US" altLang="zh-CN" sz="1200" b="0" kern="1200" dirty="0">
                <a:solidFill>
                  <a:srgbClr val="CC0066"/>
                </a:solidFill>
                <a:latin typeface="Arial" panose="020B0604020202020204" pitchFamily="34" charset="0"/>
                <a:ea typeface="微软雅黑" panose="020B0503020204020204" pitchFamily="34" charset="-122"/>
                <a:cs typeface="+mn-cs"/>
              </a:rPr>
              <a:t>)</a:t>
            </a:r>
            <a:r>
              <a:rPr lang="zh-CN" altLang="en-US" sz="1200" b="0" kern="1200" dirty="0">
                <a:solidFill>
                  <a:srgbClr val="CC0066"/>
                </a:solidFill>
                <a:latin typeface="Arial" panose="020B0604020202020204" pitchFamily="34" charset="0"/>
                <a:ea typeface="微软雅黑" panose="020B0503020204020204" pitchFamily="34" charset="-122"/>
                <a:cs typeface="+mn-cs"/>
              </a:rPr>
              <a:t>中，</a:t>
            </a:r>
            <a:r>
              <a:rPr lang="en-US" altLang="zh-CN" sz="1200" b="0" kern="1200" dirty="0">
                <a:solidFill>
                  <a:srgbClr val="CC0066"/>
                </a:solidFill>
                <a:latin typeface="Arial" panose="020B0604020202020204" pitchFamily="34" charset="0"/>
                <a:ea typeface="微软雅黑" panose="020B0503020204020204" pitchFamily="34" charset="-122"/>
                <a:cs typeface="+mn-cs"/>
              </a:rPr>
              <a:t>a</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表示源柱，</a:t>
            </a:r>
            <a:r>
              <a:rPr lang="en-US" altLang="zh-CN" sz="1200" b="0" kern="1200" dirty="0">
                <a:solidFill>
                  <a:srgbClr val="CC0066"/>
                </a:solidFill>
                <a:latin typeface="Arial" panose="020B0604020202020204" pitchFamily="34" charset="0"/>
                <a:ea typeface="微软雅黑" panose="020B0503020204020204" pitchFamily="34" charset="-122"/>
                <a:cs typeface="+mn-cs"/>
              </a:rPr>
              <a:t>b</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表示中转柱，</a:t>
            </a:r>
            <a:r>
              <a:rPr lang="en-US" altLang="zh-CN" sz="1200" b="0" kern="1200" dirty="0">
                <a:solidFill>
                  <a:srgbClr val="CC0066"/>
                </a:solidFill>
                <a:latin typeface="Arial" panose="020B0604020202020204" pitchFamily="34" charset="0"/>
                <a:ea typeface="微软雅黑" panose="020B0503020204020204" pitchFamily="34" charset="-122"/>
                <a:cs typeface="+mn-cs"/>
              </a:rPr>
              <a:t>c</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表示目标柱，</a:t>
            </a:r>
            <a:r>
              <a:rPr lang="en-US" altLang="zh-CN" sz="1200" b="0" kern="1200" dirty="0">
                <a:solidFill>
                  <a:srgbClr val="CC0066"/>
                </a:solidFill>
                <a:latin typeface="Arial" panose="020B0604020202020204" pitchFamily="34" charset="0"/>
                <a:ea typeface="微软雅黑" panose="020B0503020204020204" pitchFamily="34" charset="-122"/>
                <a:cs typeface="+mn-cs"/>
              </a:rPr>
              <a:t>n</a:t>
            </a:r>
            <a:r>
              <a:rPr lang="zh-CN" altLang="en-US" sz="1200" b="0" kern="1200" dirty="0">
                <a:solidFill>
                  <a:srgbClr val="CC0066"/>
                </a:solidFill>
                <a:latin typeface="Arial" panose="020B0604020202020204" pitchFamily="34" charset="0"/>
                <a:ea typeface="微软雅黑" panose="020B0503020204020204" pitchFamily="34" charset="-122"/>
                <a:cs typeface="+mn-cs"/>
              </a:rPr>
              <a:t>表示盘子的数目。首先把</a:t>
            </a:r>
            <a:r>
              <a:rPr lang="en-US" altLang="zh-CN" dirty="0"/>
              <a:t>a</a:t>
            </a:r>
            <a:r>
              <a:rPr lang="zh-CN" altLang="en-US" dirty="0"/>
              <a:t>柱上面的</a:t>
            </a:r>
            <a:r>
              <a:rPr lang="en-US" altLang="zh-CN" dirty="0"/>
              <a:t>n-1</a:t>
            </a:r>
            <a:r>
              <a:rPr lang="zh-CN" altLang="en-US" dirty="0"/>
              <a:t>个盘子看做一个整体。</a:t>
            </a:r>
            <a:endParaRPr lang="zh-CN" altLang="en-US" sz="1200" b="0" kern="1200" dirty="0">
              <a:solidFill>
                <a:srgbClr val="CC0066"/>
              </a:solidFill>
              <a:latin typeface="Arial" panose="020B0604020202020204" pitchFamily="34" charset="0"/>
              <a:ea typeface="微软雅黑" panose="020B0503020204020204" pitchFamily="34" charset="-122"/>
              <a:cs typeface="+mn-cs"/>
            </a:endParaRPr>
          </a:p>
          <a:p>
            <a:r>
              <a:rPr lang="en-US" altLang="zh-CN" dirty="0"/>
              <a:t>    </a:t>
            </a:r>
            <a:r>
              <a:rPr lang="en-US" altLang="zh-CN" dirty="0" err="1"/>
              <a:t>hanoi</a:t>
            </a:r>
            <a:r>
              <a:rPr lang="en-US" altLang="zh-CN" dirty="0"/>
              <a:t>(a,c,b,n-1)        #</a:t>
            </a:r>
            <a:r>
              <a:rPr lang="zh-CN" altLang="en-US" dirty="0"/>
              <a:t>子问题</a:t>
            </a:r>
            <a:r>
              <a:rPr lang="en-US" altLang="zh-CN" dirty="0"/>
              <a:t>1</a:t>
            </a:r>
            <a:r>
              <a:rPr lang="zh-CN" altLang="en-US" dirty="0"/>
              <a:t>，调用自身，把</a:t>
            </a:r>
            <a:r>
              <a:rPr lang="en-US" altLang="zh-CN" dirty="0"/>
              <a:t>a</a:t>
            </a:r>
            <a:r>
              <a:rPr lang="zh-CN" altLang="en-US" dirty="0"/>
              <a:t>柱上面的</a:t>
            </a:r>
            <a:r>
              <a:rPr lang="en-US" altLang="zh-CN" dirty="0"/>
              <a:t>n-1</a:t>
            </a:r>
            <a:r>
              <a:rPr lang="zh-CN" altLang="en-US" dirty="0"/>
              <a:t>个盘子移动到中转柱</a:t>
            </a:r>
            <a:r>
              <a:rPr lang="en-US" altLang="zh-CN" dirty="0"/>
              <a:t>b</a:t>
            </a:r>
            <a:r>
              <a:rPr lang="zh-CN" altLang="en-US" dirty="0"/>
              <a:t>上</a:t>
            </a:r>
            <a:endParaRPr lang="en-US" altLang="zh-CN" dirty="0"/>
          </a:p>
          <a:p>
            <a:r>
              <a:rPr lang="en-US" altLang="zh-CN" dirty="0"/>
              <a:t>    </a:t>
            </a:r>
            <a:r>
              <a:rPr lang="en-US" altLang="zh-CN" dirty="0" err="1"/>
              <a:t>hanoi</a:t>
            </a:r>
            <a:r>
              <a:rPr lang="en-US" altLang="zh-CN" dirty="0"/>
              <a:t>(b,a,c,n-1)        #</a:t>
            </a:r>
            <a:r>
              <a:rPr lang="zh-CN" altLang="en-US" dirty="0"/>
              <a:t>子问题</a:t>
            </a:r>
            <a:r>
              <a:rPr lang="en-US" altLang="zh-CN" dirty="0"/>
              <a:t>2</a:t>
            </a:r>
            <a:r>
              <a:rPr lang="zh-CN" altLang="en-US" dirty="0"/>
              <a:t>，调用自身，把临时存储在</a:t>
            </a:r>
            <a:r>
              <a:rPr lang="en-US" altLang="zh-CN" dirty="0"/>
              <a:t>b</a:t>
            </a:r>
            <a:r>
              <a:rPr lang="zh-CN" altLang="en-US" dirty="0"/>
              <a:t>上的</a:t>
            </a:r>
            <a:r>
              <a:rPr lang="en-US" altLang="zh-CN" dirty="0"/>
              <a:t>n-1</a:t>
            </a:r>
            <a:r>
              <a:rPr lang="zh-CN" altLang="en-US" dirty="0"/>
              <a:t>个盘子移动到目标柱</a:t>
            </a:r>
            <a:r>
              <a:rPr lang="en-US" altLang="zh-CN" dirty="0"/>
              <a:t>c</a:t>
            </a:r>
            <a:r>
              <a:rPr lang="zh-CN" altLang="en-US" dirty="0"/>
              <a:t>上</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a:solidFill>
                  <a:schemeClr val="tx1"/>
                </a:solidFill>
                <a:latin typeface="Arial" panose="020B0604020202020204" pitchFamily="34" charset="0"/>
                <a:ea typeface="微软雅黑" panose="020B0503020204020204" pitchFamily="34" charset="-122"/>
                <a:cs typeface="+mn-cs"/>
              </a:rPr>
              <a:t>    </a:t>
            </a:r>
            <a:r>
              <a:rPr lang="zh-CN" altLang="en-US" sz="1600" b="0" kern="1200">
                <a:solidFill>
                  <a:schemeClr val="tx1"/>
                </a:solidFill>
                <a:latin typeface="Arial" panose="020B0604020202020204" pitchFamily="34" charset="0"/>
                <a:ea typeface="微软雅黑" panose="020B0503020204020204" pitchFamily="34" charset="-122"/>
                <a:cs typeface="+mn-cs"/>
              </a:rPr>
              <a:t>在函数中，采用</a:t>
            </a:r>
            <a:r>
              <a:rPr lang="en-US" altLang="zh-CN" sz="1600" b="0" kern="1200">
                <a:solidFill>
                  <a:schemeClr val="tx1"/>
                </a:solidFill>
                <a:latin typeface="Arial" panose="020B0604020202020204" pitchFamily="34" charset="0"/>
                <a:ea typeface="微软雅黑" panose="020B0503020204020204" pitchFamily="34" charset="-122"/>
                <a:cs typeface="+mn-cs"/>
              </a:rPr>
              <a:t>if</a:t>
            </a:r>
            <a:r>
              <a:rPr lang="zh-CN" altLang="en-US" sz="1600" b="0" kern="1200">
                <a:solidFill>
                  <a:schemeClr val="tx1"/>
                </a:solidFill>
                <a:latin typeface="Arial" panose="020B0604020202020204" pitchFamily="34" charset="0"/>
                <a:ea typeface="微软雅黑" panose="020B0503020204020204" pitchFamily="34" charset="-122"/>
                <a:cs typeface="+mn-cs"/>
              </a:rPr>
              <a:t>语句，根据</a:t>
            </a:r>
            <a:r>
              <a:rPr lang="en-US" altLang="zh-CN" sz="1600" b="0" kern="1200">
                <a:solidFill>
                  <a:schemeClr val="tx1"/>
                </a:solidFill>
                <a:latin typeface="Arial" panose="020B0604020202020204" pitchFamily="34" charset="0"/>
                <a:ea typeface="微软雅黑" panose="020B0503020204020204" pitchFamily="34" charset="-122"/>
                <a:cs typeface="+mn-cs"/>
              </a:rPr>
              <a:t>n</a:t>
            </a:r>
            <a:r>
              <a:rPr lang="zh-CN" altLang="en-US" sz="1600" b="0" kern="1200">
                <a:solidFill>
                  <a:schemeClr val="tx1"/>
                </a:solidFill>
                <a:latin typeface="Arial" panose="020B0604020202020204" pitchFamily="34" charset="0"/>
                <a:ea typeface="微软雅黑" panose="020B0503020204020204" pitchFamily="34" charset="-122"/>
                <a:cs typeface="+mn-cs"/>
              </a:rPr>
              <a:t>的值决定进行什么操作。</a:t>
            </a:r>
            <a:endParaRPr lang="en-US" altLang="zh-CN" sz="1600" b="0" kern="1200">
              <a:solidFill>
                <a:schemeClr val="tx1"/>
              </a:solidFill>
              <a:latin typeface="Arial" panose="020B0604020202020204" pitchFamily="34" charset="0"/>
              <a:ea typeface="微软雅黑" panose="020B0503020204020204" pitchFamily="34" charset="-122"/>
              <a:cs typeface="+mn-cs"/>
            </a:endParaRPr>
          </a:p>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baseline="0">
                <a:solidFill>
                  <a:schemeClr val="tx1"/>
                </a:solidFill>
                <a:latin typeface="Arial" panose="020B0604020202020204" pitchFamily="34" charset="0"/>
                <a:ea typeface="微软雅黑" panose="020B0503020204020204" pitchFamily="34" charset="-122"/>
                <a:cs typeface="+mn-cs"/>
              </a:rPr>
              <a:t>    </a:t>
            </a:r>
            <a:r>
              <a:rPr lang="zh-CN" altLang="zh-CN" sz="1600" b="0" kern="1200">
                <a:solidFill>
                  <a:schemeClr val="tx1"/>
                </a:solidFill>
                <a:latin typeface="Arial" panose="020B0604020202020204" pitchFamily="34" charset="0"/>
                <a:ea typeface="微软雅黑" panose="020B0503020204020204" pitchFamily="34" charset="-122"/>
                <a:cs typeface="+mn-cs"/>
              </a:rPr>
              <a:t>把</a:t>
            </a:r>
            <a:r>
              <a:rPr lang="en-US" altLang="zh-CN" sz="1600" b="0" kern="1200" dirty="0">
                <a:solidFill>
                  <a:schemeClr val="tx1"/>
                </a:solidFill>
                <a:latin typeface="Arial" panose="020B0604020202020204" pitchFamily="34" charset="0"/>
                <a:ea typeface="微软雅黑" panose="020B0503020204020204" pitchFamily="34" charset="-122"/>
                <a:cs typeface="+mn-cs"/>
              </a:rPr>
              <a:t>a</a:t>
            </a:r>
            <a:r>
              <a:rPr lang="zh-CN" altLang="zh-CN" sz="1600" b="0" kern="1200" dirty="0">
                <a:solidFill>
                  <a:schemeClr val="tx1"/>
                </a:solidFill>
                <a:latin typeface="Arial" panose="020B0604020202020204" pitchFamily="34" charset="0"/>
                <a:ea typeface="微软雅黑" panose="020B0503020204020204" pitchFamily="34" charset="-122"/>
                <a:cs typeface="+mn-cs"/>
              </a:rPr>
              <a:t>柱上面的</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en-US" altLang="zh-CN" sz="1600" b="0" kern="1200" dirty="0">
                <a:solidFill>
                  <a:schemeClr val="tx1"/>
                </a:solidFill>
                <a:latin typeface="Arial" panose="020B0604020202020204" pitchFamily="34" charset="0"/>
                <a:ea typeface="微软雅黑" panose="020B0503020204020204" pitchFamily="34" charset="-122"/>
                <a:cs typeface="+mn-cs"/>
              </a:rPr>
              <a:t>——</a:t>
            </a:r>
            <a:r>
              <a:rPr lang="zh-CN" altLang="en-US" sz="1600" b="0" kern="1200" dirty="0">
                <a:solidFill>
                  <a:schemeClr val="tx1"/>
                </a:solidFill>
                <a:latin typeface="Arial" panose="020B0604020202020204" pitchFamily="34" charset="0"/>
                <a:ea typeface="微软雅黑" panose="020B0503020204020204" pitchFamily="34" charset="-122"/>
                <a:cs typeface="+mn-cs"/>
              </a:rPr>
              <a:t>子</a:t>
            </a:r>
            <a:r>
              <a:rPr lang="zh-CN" altLang="en-US" sz="1600" b="0" kern="1200">
                <a:solidFill>
                  <a:schemeClr val="tx1"/>
                </a:solidFill>
                <a:latin typeface="Arial" panose="020B0604020202020204" pitchFamily="34" charset="0"/>
                <a:ea typeface="微软雅黑" panose="020B0503020204020204" pitchFamily="34" charset="-122"/>
                <a:cs typeface="+mn-cs"/>
              </a:rPr>
              <a:t>问题</a:t>
            </a:r>
            <a:r>
              <a:rPr lang="en-US" altLang="zh-CN" sz="1600" b="0" kern="1200">
                <a:solidFill>
                  <a:schemeClr val="tx1"/>
                </a:solidFill>
                <a:latin typeface="Arial" panose="020B0604020202020204" pitchFamily="34" charset="0"/>
                <a:ea typeface="微软雅黑" panose="020B0503020204020204" pitchFamily="34" charset="-122"/>
                <a:cs typeface="+mn-cs"/>
              </a:rPr>
              <a:t>1</a:t>
            </a:r>
            <a:r>
              <a:rPr lang="zh-CN" altLang="en-US" sz="1600" b="0" kern="1200">
                <a:solidFill>
                  <a:schemeClr val="tx1"/>
                </a:solidFill>
                <a:latin typeface="Arial" panose="020B0604020202020204" pitchFamily="34" charset="0"/>
                <a:ea typeface="微软雅黑" panose="020B0503020204020204" pitchFamily="34" charset="-122"/>
                <a:cs typeface="+mn-cs"/>
              </a:rPr>
              <a:t>。注意</a:t>
            </a:r>
            <a:r>
              <a:rPr lang="zh-CN" altLang="en-US" sz="1600" b="0" kern="1200" dirty="0">
                <a:solidFill>
                  <a:schemeClr val="tx1"/>
                </a:solidFill>
                <a:latin typeface="Arial" panose="020B0604020202020204" pitchFamily="34" charset="0"/>
                <a:ea typeface="微软雅黑" panose="020B0503020204020204" pitchFamily="34" charset="-122"/>
                <a:cs typeface="+mn-cs"/>
              </a:rPr>
              <a:t>括号中</a:t>
            </a:r>
            <a:r>
              <a:rPr lang="en-US" altLang="zh-CN" sz="1600" b="0" kern="1200" dirty="0">
                <a:solidFill>
                  <a:schemeClr val="tx1"/>
                </a:solidFill>
                <a:latin typeface="Arial" panose="020B0604020202020204" pitchFamily="34" charset="0"/>
                <a:ea typeface="微软雅黑" panose="020B0503020204020204" pitchFamily="34" charset="-122"/>
                <a:cs typeface="+mn-cs"/>
              </a:rPr>
              <a:t>a</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的顺序，</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写在中间，表示这次是借助</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en-US" sz="1600" b="0" kern="1200" dirty="0">
                <a:solidFill>
                  <a:schemeClr val="tx1"/>
                </a:solidFill>
                <a:latin typeface="Arial" panose="020B0604020202020204" pitchFamily="34" charset="0"/>
                <a:ea typeface="微软雅黑" panose="020B0503020204020204" pitchFamily="34" charset="-122"/>
                <a:cs typeface="+mn-cs"/>
              </a:rPr>
              <a:t>，将</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zh-CN" altLang="en-US" sz="1600" b="0" kern="1200" dirty="0">
                <a:solidFill>
                  <a:schemeClr val="tx1"/>
                </a:solidFill>
                <a:latin typeface="Arial" panose="020B0604020202020204" pitchFamily="34" charset="0"/>
                <a:ea typeface="微软雅黑" panose="020B0503020204020204" pitchFamily="34" charset="-122"/>
                <a:cs typeface="+mn-cs"/>
              </a:rPr>
              <a:t>。</a:t>
            </a:r>
            <a:endParaRPr lang="en-US" altLang="zh-CN" sz="1600" b="0" kern="1200" dirty="0">
              <a:solidFill>
                <a:schemeClr val="tx1"/>
              </a:solidFill>
              <a:latin typeface="Arial" panose="020B0604020202020204" pitchFamily="34" charset="0"/>
              <a:ea typeface="微软雅黑" panose="020B0503020204020204" pitchFamily="34" charset="-122"/>
              <a:cs typeface="+mn-cs"/>
            </a:endParaRPr>
          </a:p>
          <a:p>
            <a:pPr marL="0" marR="0" lvl="4" indent="0" algn="l" defTabSz="914400" rtl="0" eaLnBrk="1" fontAlgn="base" latinLnBrk="0" hangingPunct="1">
              <a:lnSpc>
                <a:spcPct val="100000"/>
              </a:lnSpc>
              <a:spcBef>
                <a:spcPct val="30000"/>
              </a:spcBef>
              <a:spcAft>
                <a:spcPct val="0"/>
              </a:spcAft>
              <a:buClrTx/>
              <a:buSzTx/>
              <a:buFontTx/>
              <a:buNone/>
              <a:defRPr/>
            </a:pPr>
            <a:r>
              <a:rPr lang="en-US" altLang="zh-CN" sz="1600" b="0" kern="1200" dirty="0">
                <a:solidFill>
                  <a:schemeClr val="tx1"/>
                </a:solidFill>
                <a:latin typeface="Arial" panose="020B0604020202020204" pitchFamily="34" charset="0"/>
                <a:ea typeface="微软雅黑" panose="020B0503020204020204" pitchFamily="34" charset="-122"/>
                <a:cs typeface="+mn-cs"/>
              </a:rPr>
              <a:t>    </a:t>
            </a:r>
            <a:r>
              <a:rPr lang="zh-CN" altLang="zh-CN" sz="1600" b="0" kern="1200" dirty="0">
                <a:solidFill>
                  <a:schemeClr val="tx1"/>
                </a:solidFill>
                <a:latin typeface="Arial" panose="020B0604020202020204" pitchFamily="34" charset="0"/>
                <a:ea typeface="微软雅黑" panose="020B0503020204020204" pitchFamily="34" charset="-122"/>
                <a:cs typeface="+mn-cs"/>
              </a:rPr>
              <a:t>把临时存储在</a:t>
            </a:r>
            <a:r>
              <a:rPr lang="en-US" altLang="zh-CN" sz="1600" b="0" kern="1200" dirty="0">
                <a:solidFill>
                  <a:schemeClr val="tx1"/>
                </a:solidFill>
                <a:latin typeface="Arial" panose="020B0604020202020204" pitchFamily="34" charset="0"/>
                <a:ea typeface="微软雅黑" panose="020B0503020204020204" pitchFamily="34" charset="-122"/>
                <a:cs typeface="+mn-cs"/>
              </a:rPr>
              <a:t>b</a:t>
            </a:r>
            <a:r>
              <a:rPr lang="zh-CN" altLang="zh-CN" sz="1600" b="0" kern="1200" dirty="0">
                <a:solidFill>
                  <a:schemeClr val="tx1"/>
                </a:solidFill>
                <a:latin typeface="Arial" panose="020B0604020202020204" pitchFamily="34" charset="0"/>
                <a:ea typeface="微软雅黑" panose="020B0503020204020204" pitchFamily="34" charset="-122"/>
                <a:cs typeface="+mn-cs"/>
              </a:rPr>
              <a:t>上的</a:t>
            </a:r>
            <a:r>
              <a:rPr lang="en-US" altLang="zh-CN" sz="1600" b="0" kern="1200" dirty="0">
                <a:solidFill>
                  <a:schemeClr val="tx1"/>
                </a:solidFill>
                <a:latin typeface="Arial" panose="020B0604020202020204" pitchFamily="34" charset="0"/>
                <a:ea typeface="微软雅黑" panose="020B0503020204020204" pitchFamily="34" charset="-122"/>
                <a:cs typeface="+mn-cs"/>
              </a:rPr>
              <a:t>n-1</a:t>
            </a:r>
            <a:r>
              <a:rPr lang="zh-CN" altLang="zh-CN" sz="1600" b="0" kern="1200" dirty="0">
                <a:solidFill>
                  <a:schemeClr val="tx1"/>
                </a:solidFill>
                <a:latin typeface="Arial" panose="020B0604020202020204" pitchFamily="34" charset="0"/>
                <a:ea typeface="微软雅黑" panose="020B0503020204020204" pitchFamily="34" charset="-122"/>
                <a:cs typeface="+mn-cs"/>
              </a:rPr>
              <a:t>个盘子移动到</a:t>
            </a:r>
            <a:r>
              <a:rPr lang="en-US" altLang="zh-CN" sz="1600" b="0" kern="1200" dirty="0">
                <a:solidFill>
                  <a:schemeClr val="tx1"/>
                </a:solidFill>
                <a:latin typeface="Arial" panose="020B0604020202020204" pitchFamily="34" charset="0"/>
                <a:ea typeface="微软雅黑" panose="020B0503020204020204" pitchFamily="34" charset="-122"/>
                <a:cs typeface="+mn-cs"/>
              </a:rPr>
              <a:t>c</a:t>
            </a:r>
            <a:r>
              <a:rPr lang="zh-CN" altLang="zh-CN" sz="1600" b="0" kern="1200" dirty="0">
                <a:solidFill>
                  <a:schemeClr val="tx1"/>
                </a:solidFill>
                <a:latin typeface="Arial" panose="020B0604020202020204" pitchFamily="34" charset="0"/>
                <a:ea typeface="微软雅黑" panose="020B0503020204020204" pitchFamily="34" charset="-122"/>
                <a:cs typeface="+mn-cs"/>
              </a:rPr>
              <a:t>上</a:t>
            </a:r>
            <a:r>
              <a:rPr lang="en-US" altLang="zh-CN" sz="1600" b="0" kern="1200" dirty="0">
                <a:solidFill>
                  <a:schemeClr val="tx1"/>
                </a:solidFill>
                <a:latin typeface="Arial" panose="020B0604020202020204" pitchFamily="34" charset="0"/>
                <a:ea typeface="微软雅黑" panose="020B0503020204020204" pitchFamily="34" charset="-122"/>
                <a:cs typeface="+mn-cs"/>
              </a:rPr>
              <a:t>——</a:t>
            </a:r>
            <a:r>
              <a:rPr lang="zh-CN" altLang="en-US" sz="1600" b="0" kern="1200" dirty="0">
                <a:solidFill>
                  <a:schemeClr val="tx1"/>
                </a:solidFill>
                <a:latin typeface="Arial" panose="020B0604020202020204" pitchFamily="34" charset="0"/>
                <a:ea typeface="微软雅黑" panose="020B0503020204020204" pitchFamily="34" charset="-122"/>
                <a:cs typeface="+mn-cs"/>
              </a:rPr>
              <a:t>子问题</a:t>
            </a:r>
            <a:r>
              <a:rPr lang="en-US" altLang="zh-CN" sz="1600" b="0" kern="1200" dirty="0">
                <a:solidFill>
                  <a:schemeClr val="tx1"/>
                </a:solidFill>
                <a:latin typeface="Arial" panose="020B0604020202020204" pitchFamily="34" charset="0"/>
                <a:ea typeface="微软雅黑" panose="020B0503020204020204" pitchFamily="34" charset="-122"/>
                <a:cs typeface="+mn-cs"/>
              </a:rPr>
              <a:t>2</a:t>
            </a:r>
            <a:endParaRPr lang="en-US" altLang="zh-CN" sz="1600" b="0" kern="1200" dirty="0">
              <a:solidFill>
                <a:schemeClr val="tx1"/>
              </a:solidFill>
              <a:latin typeface="Arial" panose="020B0604020202020204" pitchFamily="34" charset="0"/>
              <a:ea typeface="微软雅黑" panose="020B0503020204020204" pitchFamily="34" charset="-122"/>
              <a:cs typeface="+mn-cs"/>
            </a:endParaRPr>
          </a:p>
          <a:p>
            <a:r>
              <a:rPr lang="zh-CN" altLang="en-US" dirty="0"/>
              <a:t>    注意：在函数的定义“</a:t>
            </a:r>
            <a:r>
              <a:rPr lang="en-US" altLang="zh-CN" sz="1200" dirty="0" err="1">
                <a:solidFill>
                  <a:srgbClr val="CC3300"/>
                </a:solidFill>
                <a:ea typeface="微软雅黑" panose="020B0503020204020204" pitchFamily="34" charset="-122"/>
                <a:cs typeface="Times New Roman" panose="02020603050405020304" pitchFamily="18" charset="0"/>
              </a:rPr>
              <a:t>def</a:t>
            </a:r>
            <a:r>
              <a:rPr lang="en-US" altLang="zh-CN" sz="1200" dirty="0">
                <a:solidFill>
                  <a:srgbClr val="CC3300"/>
                </a:solidFill>
                <a:ea typeface="微软雅黑" panose="020B0503020204020204" pitchFamily="34" charset="-122"/>
                <a:cs typeface="Times New Roman" panose="02020603050405020304" pitchFamily="18" charset="0"/>
              </a:rPr>
              <a:t> </a:t>
            </a:r>
            <a:r>
              <a:rPr lang="en-US" altLang="zh-CN" sz="1200" dirty="0" err="1">
                <a:solidFill>
                  <a:srgbClr val="CC3300"/>
                </a:solidFill>
                <a:ea typeface="微软雅黑" panose="020B0503020204020204" pitchFamily="34" charset="-122"/>
                <a:cs typeface="Times New Roman" panose="02020603050405020304" pitchFamily="18" charset="0"/>
              </a:rPr>
              <a:t>hanoi</a:t>
            </a:r>
            <a:r>
              <a:rPr lang="en-US" altLang="zh-CN" sz="1200" dirty="0">
                <a:solidFill>
                  <a:srgbClr val="CC3300"/>
                </a:solidFill>
                <a:ea typeface="微软雅黑" panose="020B0503020204020204" pitchFamily="34" charset="-122"/>
                <a:cs typeface="Times New Roman" panose="02020603050405020304" pitchFamily="18" charset="0"/>
              </a:rPr>
              <a:t>(</a:t>
            </a:r>
            <a:r>
              <a:rPr lang="en-US" altLang="zh-CN" sz="1200" dirty="0" err="1">
                <a:solidFill>
                  <a:srgbClr val="CC3300"/>
                </a:solidFill>
                <a:ea typeface="微软雅黑" panose="020B0503020204020204" pitchFamily="34" charset="-122"/>
                <a:cs typeface="Times New Roman" panose="02020603050405020304" pitchFamily="18" charset="0"/>
              </a:rPr>
              <a:t>a,b,c,n</a:t>
            </a:r>
            <a:r>
              <a:rPr lang="en-US" altLang="zh-CN" sz="1200" dirty="0">
                <a:solidFill>
                  <a:srgbClr val="CC3300"/>
                </a:solidFill>
                <a:ea typeface="微软雅黑" panose="020B0503020204020204" pitchFamily="34" charset="-122"/>
                <a:cs typeface="Times New Roman" panose="02020603050405020304" pitchFamily="18" charset="0"/>
              </a:rPr>
              <a:t>)</a:t>
            </a:r>
            <a:r>
              <a:rPr lang="zh-CN" altLang="en-US" sz="1200" dirty="0">
                <a:solidFill>
                  <a:srgbClr val="CC3300"/>
                </a:solidFill>
                <a:ea typeface="微软雅黑" panose="020B0503020204020204" pitchFamily="34" charset="-122"/>
                <a:cs typeface="Times New Roman" panose="02020603050405020304" pitchFamily="18" charset="0"/>
              </a:rPr>
              <a:t>”中，</a:t>
            </a:r>
            <a:r>
              <a:rPr lang="en-US" altLang="zh-CN" sz="1200" dirty="0" err="1">
                <a:solidFill>
                  <a:srgbClr val="CC3300"/>
                </a:solidFill>
                <a:ea typeface="微软雅黑" panose="020B0503020204020204" pitchFamily="34" charset="-122"/>
                <a:cs typeface="Times New Roman" panose="02020603050405020304" pitchFamily="18" charset="0"/>
              </a:rPr>
              <a:t>a,b,c,n</a:t>
            </a:r>
            <a:r>
              <a:rPr lang="zh-CN" altLang="en-US" sz="1200" dirty="0">
                <a:solidFill>
                  <a:srgbClr val="CC3300"/>
                </a:solidFill>
                <a:ea typeface="微软雅黑" panose="020B0503020204020204" pitchFamily="34" charset="-122"/>
                <a:cs typeface="Times New Roman" panose="02020603050405020304" pitchFamily="18" charset="0"/>
              </a:rPr>
              <a:t>都是变量，不是字符串</a:t>
            </a:r>
            <a:endParaRPr lang="en-US" altLang="zh-CN" sz="1200" dirty="0">
              <a:solidFill>
                <a:srgbClr val="CC3300"/>
              </a:solidFill>
              <a:ea typeface="微软雅黑" panose="020B0503020204020204" pitchFamily="34" charset="-122"/>
              <a:cs typeface="Times New Roman" panose="02020603050405020304" pitchFamily="18" charset="0"/>
            </a:endParaRPr>
          </a:p>
          <a:p>
            <a:r>
              <a:rPr lang="en-US" altLang="zh-CN" dirty="0"/>
              <a:t>      </a:t>
            </a:r>
            <a:r>
              <a:rPr lang="zh-CN" altLang="en-US" dirty="0"/>
              <a:t>在</a:t>
            </a:r>
            <a:r>
              <a:rPr lang="pt-BR" altLang="zh-CN" sz="1200" b="0" dirty="0">
                <a:ea typeface="微软雅黑" panose="020B0503020204020204" pitchFamily="34" charset="-122"/>
                <a:cs typeface="Times New Roman" panose="02020603050405020304" pitchFamily="18" charset="0"/>
              </a:rPr>
              <a:t>hanoi(“a”,“b”,“c”,num) </a:t>
            </a:r>
            <a:r>
              <a:rPr lang="zh-CN" altLang="en-US" sz="1200" b="0" dirty="0">
                <a:ea typeface="微软雅黑" panose="020B0503020204020204" pitchFamily="34" charset="-122"/>
                <a:cs typeface="Times New Roman" panose="02020603050405020304" pitchFamily="18" charset="0"/>
              </a:rPr>
              <a:t>中，因为没有事先赋值，所以，</a:t>
            </a:r>
            <a:r>
              <a:rPr lang="pt-BR" altLang="zh-CN" sz="1200" b="0" dirty="0">
                <a:ea typeface="微软雅黑" panose="020B0503020204020204" pitchFamily="34" charset="-122"/>
                <a:cs typeface="Times New Roman" panose="02020603050405020304" pitchFamily="18" charset="0"/>
              </a:rPr>
              <a:t>“a”,“b”,“c”</a:t>
            </a:r>
            <a:r>
              <a:rPr lang="zh-CN" altLang="en-US" sz="1200" b="0" dirty="0">
                <a:ea typeface="微软雅黑" panose="020B0503020204020204" pitchFamily="34" charset="-122"/>
                <a:cs typeface="Times New Roman" panose="02020603050405020304" pitchFamily="18" charset="0"/>
              </a:rPr>
              <a:t>是字符串，必须用引号括起来，否则提示它们没有事先被定义。而</a:t>
            </a:r>
            <a:r>
              <a:rPr lang="pt-BR" altLang="zh-CN" sz="1200" b="0" dirty="0">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是将输入的数赋给</a:t>
            </a:r>
            <a:r>
              <a:rPr lang="en-US" altLang="zh-CN" sz="1200" b="0" dirty="0" err="1">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，所以它是变量，不要用引号括起来。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r>
              <a:rPr lang="zh-CN" altLang="en-US"/>
              <a:t>注意</a:t>
            </a:r>
            <a:r>
              <a:rPr lang="zh-CN" altLang="en-US" dirty="0"/>
              <a:t>：在函数的定义“</a:t>
            </a:r>
            <a:r>
              <a:rPr lang="en-US" altLang="zh-CN" sz="1200" dirty="0" err="1">
                <a:solidFill>
                  <a:srgbClr val="CC3300"/>
                </a:solidFill>
                <a:ea typeface="微软雅黑" panose="020B0503020204020204" pitchFamily="34" charset="-122"/>
                <a:cs typeface="Times New Roman" panose="02020603050405020304" pitchFamily="18" charset="0"/>
              </a:rPr>
              <a:t>def</a:t>
            </a:r>
            <a:r>
              <a:rPr lang="en-US" altLang="zh-CN" sz="1200" dirty="0">
                <a:solidFill>
                  <a:srgbClr val="CC3300"/>
                </a:solidFill>
                <a:ea typeface="微软雅黑" panose="020B0503020204020204" pitchFamily="34" charset="-122"/>
                <a:cs typeface="Times New Roman" panose="02020603050405020304" pitchFamily="18" charset="0"/>
              </a:rPr>
              <a:t> </a:t>
            </a:r>
            <a:r>
              <a:rPr lang="en-US" altLang="zh-CN" sz="1200" dirty="0" err="1">
                <a:solidFill>
                  <a:srgbClr val="CC3300"/>
                </a:solidFill>
                <a:ea typeface="微软雅黑" panose="020B0503020204020204" pitchFamily="34" charset="-122"/>
                <a:cs typeface="Times New Roman" panose="02020603050405020304" pitchFamily="18" charset="0"/>
              </a:rPr>
              <a:t>hanoi</a:t>
            </a:r>
            <a:r>
              <a:rPr lang="en-US" altLang="zh-CN" sz="1200" dirty="0">
                <a:solidFill>
                  <a:srgbClr val="CC3300"/>
                </a:solidFill>
                <a:ea typeface="微软雅黑" panose="020B0503020204020204" pitchFamily="34" charset="-122"/>
                <a:cs typeface="Times New Roman" panose="02020603050405020304" pitchFamily="18" charset="0"/>
              </a:rPr>
              <a:t>(</a:t>
            </a:r>
            <a:r>
              <a:rPr lang="en-US" altLang="zh-CN" sz="1200" dirty="0" err="1">
                <a:solidFill>
                  <a:srgbClr val="CC3300"/>
                </a:solidFill>
                <a:ea typeface="微软雅黑" panose="020B0503020204020204" pitchFamily="34" charset="-122"/>
                <a:cs typeface="Times New Roman" panose="02020603050405020304" pitchFamily="18" charset="0"/>
              </a:rPr>
              <a:t>a,b,c,n</a:t>
            </a:r>
            <a:r>
              <a:rPr lang="en-US" altLang="zh-CN" sz="1200" dirty="0">
                <a:solidFill>
                  <a:srgbClr val="CC3300"/>
                </a:solidFill>
                <a:ea typeface="微软雅黑" panose="020B0503020204020204" pitchFamily="34" charset="-122"/>
                <a:cs typeface="Times New Roman" panose="02020603050405020304" pitchFamily="18" charset="0"/>
              </a:rPr>
              <a:t>)</a:t>
            </a:r>
            <a:r>
              <a:rPr lang="zh-CN" altLang="en-US" sz="1200" dirty="0">
                <a:solidFill>
                  <a:srgbClr val="CC3300"/>
                </a:solidFill>
                <a:ea typeface="微软雅黑" panose="020B0503020204020204" pitchFamily="34" charset="-122"/>
                <a:cs typeface="Times New Roman" panose="02020603050405020304" pitchFamily="18" charset="0"/>
              </a:rPr>
              <a:t>”中，</a:t>
            </a:r>
            <a:r>
              <a:rPr lang="en-US" altLang="zh-CN" sz="1200" dirty="0" err="1">
                <a:solidFill>
                  <a:srgbClr val="CC3300"/>
                </a:solidFill>
                <a:ea typeface="微软雅黑" panose="020B0503020204020204" pitchFamily="34" charset="-122"/>
                <a:cs typeface="Times New Roman" panose="02020603050405020304" pitchFamily="18" charset="0"/>
              </a:rPr>
              <a:t>a,b,c,n</a:t>
            </a:r>
            <a:r>
              <a:rPr lang="zh-CN" altLang="en-US" sz="1200" dirty="0">
                <a:solidFill>
                  <a:srgbClr val="CC3300"/>
                </a:solidFill>
                <a:ea typeface="微软雅黑" panose="020B0503020204020204" pitchFamily="34" charset="-122"/>
                <a:cs typeface="Times New Roman" panose="02020603050405020304" pitchFamily="18" charset="0"/>
              </a:rPr>
              <a:t>都是变量，不是字符串</a:t>
            </a:r>
            <a:endParaRPr lang="en-US" altLang="zh-CN" sz="1200" dirty="0">
              <a:solidFill>
                <a:srgbClr val="CC3300"/>
              </a:solidFill>
              <a:ea typeface="微软雅黑" panose="020B0503020204020204" pitchFamily="34" charset="-122"/>
              <a:cs typeface="Times New Roman" panose="02020603050405020304" pitchFamily="18" charset="0"/>
            </a:endParaRPr>
          </a:p>
          <a:p>
            <a:r>
              <a:rPr lang="en-US" altLang="zh-CN" dirty="0"/>
              <a:t>      </a:t>
            </a:r>
            <a:r>
              <a:rPr lang="zh-CN" altLang="en-US" dirty="0"/>
              <a:t>在</a:t>
            </a:r>
            <a:r>
              <a:rPr lang="pt-BR" altLang="zh-CN" sz="1200" b="0" dirty="0">
                <a:ea typeface="微软雅黑" panose="020B0503020204020204" pitchFamily="34" charset="-122"/>
                <a:cs typeface="Times New Roman" panose="02020603050405020304" pitchFamily="18" charset="0"/>
              </a:rPr>
              <a:t>hanoi(“a”,“b”,“c”,num) </a:t>
            </a:r>
            <a:r>
              <a:rPr lang="zh-CN" altLang="en-US" sz="1200" b="0" dirty="0">
                <a:ea typeface="微软雅黑" panose="020B0503020204020204" pitchFamily="34" charset="-122"/>
                <a:cs typeface="Times New Roman" panose="02020603050405020304" pitchFamily="18" charset="0"/>
              </a:rPr>
              <a:t>中，因为没有事先赋值，所以，</a:t>
            </a:r>
            <a:r>
              <a:rPr lang="pt-BR" altLang="zh-CN" sz="1200" b="0" dirty="0">
                <a:ea typeface="微软雅黑" panose="020B0503020204020204" pitchFamily="34" charset="-122"/>
                <a:cs typeface="Times New Roman" panose="02020603050405020304" pitchFamily="18" charset="0"/>
              </a:rPr>
              <a:t>“a”,“b”,“c”</a:t>
            </a:r>
            <a:r>
              <a:rPr lang="zh-CN" altLang="en-US" sz="1200" b="0" dirty="0">
                <a:ea typeface="微软雅黑" panose="020B0503020204020204" pitchFamily="34" charset="-122"/>
                <a:cs typeface="Times New Roman" panose="02020603050405020304" pitchFamily="18" charset="0"/>
              </a:rPr>
              <a:t>是字符串，必须用引号括起来，否则提示它们没有事先被定义。而</a:t>
            </a:r>
            <a:r>
              <a:rPr lang="pt-BR" altLang="zh-CN" sz="1200" b="0" dirty="0">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是将输入的数赋给</a:t>
            </a:r>
            <a:r>
              <a:rPr lang="en-US" altLang="zh-CN" sz="1200" b="0" dirty="0" err="1">
                <a:ea typeface="微软雅黑" panose="020B0503020204020204" pitchFamily="34" charset="-122"/>
                <a:cs typeface="Times New Roman" panose="02020603050405020304" pitchFamily="18" charset="0"/>
              </a:rPr>
              <a:t>num</a:t>
            </a:r>
            <a:r>
              <a:rPr lang="zh-CN" altLang="en-US" sz="1200" b="0" dirty="0">
                <a:ea typeface="微软雅黑" panose="020B0503020204020204" pitchFamily="34" charset="-122"/>
                <a:cs typeface="Times New Roman" panose="02020603050405020304" pitchFamily="18" charset="0"/>
              </a:rPr>
              <a:t>，所以它是变量，不要用引号括起来。</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solidFill>
                  <a:srgbClr val="CC0066"/>
                </a:solidFill>
              </a:rPr>
              <a:t>每次递归调用都是有条件</a:t>
            </a:r>
            <a:r>
              <a:rPr lang="zh-CN" altLang="zh-CN" dirty="0"/>
              <a:t>的</a:t>
            </a:r>
            <a:r>
              <a:rPr lang="en-US" altLang="zh-CN" dirty="0"/>
              <a:t>——</a:t>
            </a:r>
            <a:r>
              <a:rPr lang="zh-CN" altLang="en-US" dirty="0"/>
              <a:t>例如，本例的条件是</a:t>
            </a:r>
            <a:r>
              <a:rPr lang="en-US" altLang="zh-CN" dirty="0"/>
              <a:t>n&gt;1</a:t>
            </a:r>
            <a:r>
              <a:rPr lang="zh-CN" altLang="en-US" dirty="0"/>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优点：程序</a:t>
            </a:r>
            <a:r>
              <a:rPr lang="zh-CN" altLang="zh-CN" sz="1200" kern="1200" dirty="0">
                <a:solidFill>
                  <a:schemeClr val="tx1"/>
                </a:solidFill>
                <a:effectLst/>
                <a:latin typeface="Arial" panose="020B0604020202020204" pitchFamily="34" charset="0"/>
                <a:ea typeface="宋体" panose="02010600030101010101" pitchFamily="2" charset="-122"/>
                <a:cs typeface="+mn-cs"/>
              </a:rPr>
              <a:t>短小精炼、直观清晰</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缺点：</a:t>
            </a:r>
            <a:r>
              <a:rPr lang="zh-CN" altLang="zh-CN" sz="1200" kern="1200" dirty="0">
                <a:solidFill>
                  <a:schemeClr val="tx1"/>
                </a:solidFill>
                <a:effectLst/>
                <a:latin typeface="Arial" panose="020B0604020202020204" pitchFamily="34" charset="0"/>
                <a:ea typeface="宋体" panose="02010600030101010101" pitchFamily="2" charset="-122"/>
                <a:cs typeface="+mn-cs"/>
              </a:rPr>
              <a:t>递归在时间和空间上的耗费都非常严重</a:t>
            </a:r>
            <a:r>
              <a:rPr lang="zh-CN" altLang="en-US" sz="1200" kern="1200" dirty="0">
                <a:solidFill>
                  <a:schemeClr val="tx1"/>
                </a:solidFill>
                <a:effectLst/>
                <a:latin typeface="Arial" panose="020B0604020202020204" pitchFamily="34" charset="0"/>
                <a:ea typeface="宋体" panose="02010600030101010101" pitchFamily="2" charset="-122"/>
                <a:cs typeface="+mn-cs"/>
              </a:rPr>
              <a:t>。例如汉诺塔问题</a:t>
            </a:r>
            <a:r>
              <a:rPr lang="en-US" altLang="zh-CN" sz="1200" dirty="0">
                <a:ea typeface="微软雅黑" panose="020B0503020204020204" pitchFamily="34" charset="-122"/>
                <a:cs typeface="Times New Roman" panose="02020603050405020304" pitchFamily="18" charset="0"/>
              </a:rPr>
              <a:t>hanoi.py</a:t>
            </a:r>
            <a:r>
              <a:rPr lang="zh-CN" altLang="en-US" sz="1200" dirty="0">
                <a:ea typeface="微软雅黑" panose="020B0503020204020204" pitchFamily="34" charset="-122"/>
                <a:cs typeface="Times New Roman" panose="02020603050405020304" pitchFamily="18" charset="0"/>
              </a:rPr>
              <a:t>，当</a:t>
            </a:r>
            <a:r>
              <a:rPr lang="en-US" altLang="zh-CN" sz="1200" dirty="0">
                <a:ea typeface="微软雅黑" panose="020B0503020204020204" pitchFamily="34" charset="-122"/>
                <a:cs typeface="Times New Roman" panose="02020603050405020304" pitchFamily="18" charset="0"/>
              </a:rPr>
              <a:t>n=10</a:t>
            </a:r>
            <a:r>
              <a:rPr lang="zh-CN" altLang="en-US" sz="1200" dirty="0">
                <a:ea typeface="微软雅黑" panose="020B0503020204020204" pitchFamily="34" charset="-122"/>
                <a:cs typeface="Times New Roman" panose="02020603050405020304" pitchFamily="18" charset="0"/>
              </a:rPr>
              <a:t>时需要</a:t>
            </a:r>
            <a:r>
              <a:rPr lang="zh-CN" altLang="zh-CN" sz="1200" kern="1200" dirty="0">
                <a:solidFill>
                  <a:schemeClr val="tx1"/>
                </a:solidFill>
                <a:latin typeface="Arial" panose="020B0604020202020204" pitchFamily="34" charset="0"/>
                <a:ea typeface="宋体" panose="02010600030101010101" pitchFamily="2" charset="-122"/>
                <a:cs typeface="+mn-cs"/>
              </a:rPr>
              <a:t>移动</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n</a:t>
            </a:r>
            <a:r>
              <a:rPr lang="en-US" altLang="zh-CN" sz="1200" b="1" kern="1200" dirty="0">
                <a:solidFill>
                  <a:srgbClr val="CC0066"/>
                </a:solidFill>
                <a:latin typeface="Arial" panose="020B0604020202020204" pitchFamily="34" charset="0"/>
                <a:ea typeface="宋体" panose="02010600030101010101" pitchFamily="2" charset="-122"/>
                <a:cs typeface="+mn-cs"/>
              </a:rPr>
              <a:t>-1</a:t>
            </a:r>
            <a:r>
              <a:rPr lang="zh-CN" altLang="zh-CN" sz="1200" b="1" kern="1200" dirty="0">
                <a:solidFill>
                  <a:srgbClr val="CC0066"/>
                </a:solidFill>
                <a:latin typeface="Arial" panose="020B0604020202020204" pitchFamily="34" charset="0"/>
                <a:ea typeface="宋体" panose="02010600030101010101" pitchFamily="2" charset="-122"/>
                <a:cs typeface="+mn-cs"/>
              </a:rPr>
              <a:t>次</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10</a:t>
            </a:r>
            <a:r>
              <a:rPr lang="en-US" altLang="zh-CN" sz="1200" b="1" kern="1200" dirty="0">
                <a:solidFill>
                  <a:srgbClr val="CC0066"/>
                </a:solidFill>
                <a:latin typeface="Arial" panose="020B0604020202020204" pitchFamily="34" charset="0"/>
                <a:ea typeface="宋体" panose="02010600030101010101" pitchFamily="2" charset="-122"/>
                <a:cs typeface="+mn-cs"/>
              </a:rPr>
              <a:t>-1=1023</a:t>
            </a:r>
            <a:r>
              <a:rPr lang="zh-CN" altLang="en-US" sz="1200" b="1" kern="1200" dirty="0">
                <a:solidFill>
                  <a:srgbClr val="CC0066"/>
                </a:solidFill>
                <a:latin typeface="Arial" panose="020B0604020202020204" pitchFamily="34" charset="0"/>
                <a:ea typeface="宋体" panose="02010600030101010101" pitchFamily="2" charset="-122"/>
                <a:cs typeface="+mn-cs"/>
              </a:rPr>
              <a:t>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优点：程序</a:t>
            </a:r>
            <a:r>
              <a:rPr lang="zh-CN" altLang="zh-CN" sz="1200" kern="1200" dirty="0">
                <a:solidFill>
                  <a:schemeClr val="tx1"/>
                </a:solidFill>
                <a:effectLst/>
                <a:latin typeface="Arial" panose="020B0604020202020204" pitchFamily="34" charset="0"/>
                <a:ea typeface="宋体" panose="02010600030101010101" pitchFamily="2" charset="-122"/>
                <a:cs typeface="+mn-cs"/>
              </a:rPr>
              <a:t>短小精炼、直观清晰</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缺点：</a:t>
            </a:r>
            <a:r>
              <a:rPr lang="zh-CN" altLang="zh-CN" sz="1200" kern="1200" dirty="0">
                <a:solidFill>
                  <a:schemeClr val="tx1"/>
                </a:solidFill>
                <a:effectLst/>
                <a:latin typeface="Arial" panose="020B0604020202020204" pitchFamily="34" charset="0"/>
                <a:ea typeface="宋体" panose="02010600030101010101" pitchFamily="2" charset="-122"/>
                <a:cs typeface="+mn-cs"/>
              </a:rPr>
              <a:t>递归在时间和空间上的耗费都非常严重</a:t>
            </a:r>
            <a:r>
              <a:rPr lang="zh-CN" altLang="en-US" sz="1200" kern="1200" dirty="0">
                <a:solidFill>
                  <a:schemeClr val="tx1"/>
                </a:solidFill>
                <a:effectLst/>
                <a:latin typeface="Arial" panose="020B0604020202020204" pitchFamily="34" charset="0"/>
                <a:ea typeface="宋体" panose="02010600030101010101" pitchFamily="2" charset="-122"/>
                <a:cs typeface="+mn-cs"/>
              </a:rPr>
              <a:t>。例如汉诺塔问题</a:t>
            </a:r>
            <a:r>
              <a:rPr lang="en-US" altLang="zh-CN" sz="1200" dirty="0">
                <a:ea typeface="微软雅黑" panose="020B0503020204020204" pitchFamily="34" charset="-122"/>
                <a:cs typeface="Times New Roman" panose="02020603050405020304" pitchFamily="18" charset="0"/>
              </a:rPr>
              <a:t>hanoi.py</a:t>
            </a:r>
            <a:r>
              <a:rPr lang="zh-CN" altLang="en-US" sz="1200" dirty="0">
                <a:ea typeface="微软雅黑" panose="020B0503020204020204" pitchFamily="34" charset="-122"/>
                <a:cs typeface="Times New Roman" panose="02020603050405020304" pitchFamily="18" charset="0"/>
              </a:rPr>
              <a:t>，当</a:t>
            </a:r>
            <a:r>
              <a:rPr lang="en-US" altLang="zh-CN" sz="1200" dirty="0">
                <a:ea typeface="微软雅黑" panose="020B0503020204020204" pitchFamily="34" charset="-122"/>
                <a:cs typeface="Times New Roman" panose="02020603050405020304" pitchFamily="18" charset="0"/>
              </a:rPr>
              <a:t>n=10</a:t>
            </a:r>
            <a:r>
              <a:rPr lang="zh-CN" altLang="en-US" sz="1200" dirty="0">
                <a:ea typeface="微软雅黑" panose="020B0503020204020204" pitchFamily="34" charset="-122"/>
                <a:cs typeface="Times New Roman" panose="02020603050405020304" pitchFamily="18" charset="0"/>
              </a:rPr>
              <a:t>时需要</a:t>
            </a:r>
            <a:r>
              <a:rPr lang="zh-CN" altLang="zh-CN" sz="1200" kern="1200" dirty="0">
                <a:solidFill>
                  <a:schemeClr val="tx1"/>
                </a:solidFill>
                <a:latin typeface="Arial" panose="020B0604020202020204" pitchFamily="34" charset="0"/>
                <a:ea typeface="宋体" panose="02010600030101010101" pitchFamily="2" charset="-122"/>
                <a:cs typeface="+mn-cs"/>
              </a:rPr>
              <a:t>移动</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n</a:t>
            </a:r>
            <a:r>
              <a:rPr lang="en-US" altLang="zh-CN" sz="1200" b="1" kern="1200" dirty="0">
                <a:solidFill>
                  <a:srgbClr val="CC0066"/>
                </a:solidFill>
                <a:latin typeface="Arial" panose="020B0604020202020204" pitchFamily="34" charset="0"/>
                <a:ea typeface="宋体" panose="02010600030101010101" pitchFamily="2" charset="-122"/>
                <a:cs typeface="+mn-cs"/>
              </a:rPr>
              <a:t>-1</a:t>
            </a:r>
            <a:r>
              <a:rPr lang="zh-CN" altLang="zh-CN" sz="1200" b="1" kern="1200" dirty="0">
                <a:solidFill>
                  <a:srgbClr val="CC0066"/>
                </a:solidFill>
                <a:latin typeface="Arial" panose="020B0604020202020204" pitchFamily="34" charset="0"/>
                <a:ea typeface="宋体" panose="02010600030101010101" pitchFamily="2" charset="-122"/>
                <a:cs typeface="+mn-cs"/>
              </a:rPr>
              <a:t>次</a:t>
            </a:r>
            <a:r>
              <a:rPr lang="en-US" altLang="zh-CN" sz="1200" b="1" kern="1200" dirty="0">
                <a:solidFill>
                  <a:srgbClr val="CC0066"/>
                </a:solidFill>
                <a:latin typeface="Arial" panose="020B0604020202020204" pitchFamily="34" charset="0"/>
                <a:ea typeface="宋体" panose="02010600030101010101" pitchFamily="2" charset="-122"/>
                <a:cs typeface="+mn-cs"/>
              </a:rPr>
              <a:t>=2</a:t>
            </a:r>
            <a:r>
              <a:rPr lang="en-US" altLang="zh-CN" sz="1200" b="1" kern="1200" baseline="30000" dirty="0">
                <a:solidFill>
                  <a:srgbClr val="CC0066"/>
                </a:solidFill>
                <a:latin typeface="Arial" panose="020B0604020202020204" pitchFamily="34" charset="0"/>
                <a:ea typeface="宋体" panose="02010600030101010101" pitchFamily="2" charset="-122"/>
                <a:cs typeface="+mn-cs"/>
              </a:rPr>
              <a:t>10</a:t>
            </a:r>
            <a:r>
              <a:rPr lang="en-US" altLang="zh-CN" sz="1200" b="1" kern="1200" dirty="0">
                <a:solidFill>
                  <a:srgbClr val="CC0066"/>
                </a:solidFill>
                <a:latin typeface="Arial" panose="020B0604020202020204" pitchFamily="34" charset="0"/>
                <a:ea typeface="宋体" panose="02010600030101010101" pitchFamily="2" charset="-122"/>
                <a:cs typeface="+mn-cs"/>
              </a:rPr>
              <a:t>-1=1023</a:t>
            </a:r>
            <a:r>
              <a:rPr lang="zh-CN" altLang="en-US" sz="1200" b="1" kern="1200" dirty="0">
                <a:solidFill>
                  <a:srgbClr val="CC0066"/>
                </a:solidFill>
                <a:latin typeface="Arial" panose="020B0604020202020204" pitchFamily="34" charset="0"/>
                <a:ea typeface="宋体" panose="02010600030101010101" pitchFamily="2" charset="-122"/>
                <a:cs typeface="+mn-cs"/>
              </a:rPr>
              <a:t>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3900"/>
              </a:lnSpc>
            </a:pPr>
            <a:r>
              <a:rPr lang="zh-CN" altLang="zh-CN" sz="1200" kern="1200" dirty="0">
                <a:solidFill>
                  <a:schemeClr val="tx1"/>
                </a:solidFill>
                <a:effectLst/>
                <a:latin typeface="Arial" panose="020B0604020202020204" pitchFamily="34" charset="0"/>
                <a:ea typeface="宋体" panose="02010600030101010101" pitchFamily="2" charset="-122"/>
                <a:cs typeface="+mn-cs"/>
              </a:rPr>
              <a:t>回溯算法</a:t>
            </a:r>
            <a:r>
              <a:rPr lang="zh-CN" altLang="zh-CN" dirty="0"/>
              <a:t>有点类似于枚举法，通常借助于递归来实现</a:t>
            </a:r>
            <a:r>
              <a:rPr lang="zh-CN" altLang="en-US" dirty="0"/>
              <a:t>。</a:t>
            </a:r>
            <a:endParaRPr lang="en-US" altLang="zh-CN" dirty="0"/>
          </a:p>
          <a:p>
            <a:pPr>
              <a:lnSpc>
                <a:spcPts val="3900"/>
              </a:lnSpc>
            </a:pPr>
            <a:r>
              <a:rPr lang="zh-CN" altLang="en-US" dirty="0"/>
              <a:t>与</a:t>
            </a:r>
            <a:r>
              <a:rPr lang="zh-CN" altLang="zh-CN" sz="1200" kern="1200" dirty="0">
                <a:solidFill>
                  <a:schemeClr val="tx1"/>
                </a:solidFill>
                <a:effectLst/>
                <a:latin typeface="Arial" panose="020B0604020202020204" pitchFamily="34" charset="0"/>
                <a:ea typeface="宋体" panose="02010600030101010101" pitchFamily="2" charset="-122"/>
                <a:cs typeface="+mn-cs"/>
              </a:rPr>
              <a:t>穷举法</a:t>
            </a:r>
            <a:r>
              <a:rPr lang="zh-CN" altLang="en-US" sz="1200" kern="1200" dirty="0">
                <a:solidFill>
                  <a:schemeClr val="tx1"/>
                </a:solidFill>
                <a:effectLst/>
                <a:latin typeface="Arial" panose="020B0604020202020204" pitchFamily="34" charset="0"/>
                <a:ea typeface="宋体" panose="02010600030101010101" pitchFamily="2" charset="-122"/>
                <a:cs typeface="+mn-cs"/>
              </a:rPr>
              <a:t>不同的是，</a:t>
            </a:r>
            <a:r>
              <a:rPr lang="zh-CN" altLang="zh-CN" sz="1200" kern="1200" dirty="0">
                <a:solidFill>
                  <a:schemeClr val="tx1"/>
                </a:solidFill>
                <a:effectLst/>
                <a:latin typeface="Arial" panose="020B0604020202020204" pitchFamily="34" charset="0"/>
                <a:ea typeface="宋体" panose="02010600030101010101" pitchFamily="2" charset="-122"/>
                <a:cs typeface="+mn-cs"/>
              </a:rPr>
              <a:t>回溯算法使用剪枝函数，剪去一些不可能到达最终状态（即答案状态）的</a:t>
            </a:r>
            <a:r>
              <a:rPr lang="zh-CN" altLang="zh-CN" sz="1200" u="sng" kern="1200" dirty="0">
                <a:solidFill>
                  <a:schemeClr val="tx1"/>
                </a:solidFill>
                <a:effectLst/>
                <a:latin typeface="Arial" panose="020B0604020202020204" pitchFamily="34" charset="0"/>
                <a:ea typeface="宋体" panose="02010600030101010101" pitchFamily="2" charset="-122"/>
                <a:cs typeface="+mn-cs"/>
              </a:rPr>
              <a:t>节点</a:t>
            </a:r>
            <a:r>
              <a:rPr lang="zh-CN" altLang="zh-CN" sz="1200" kern="1200" dirty="0">
                <a:solidFill>
                  <a:schemeClr val="tx1"/>
                </a:solidFill>
                <a:effectLst/>
                <a:latin typeface="Arial" panose="020B0604020202020204" pitchFamily="34" charset="0"/>
                <a:ea typeface="宋体" panose="02010600030101010101" pitchFamily="2" charset="-122"/>
                <a:cs typeface="+mn-cs"/>
              </a:rPr>
              <a:t>，从而减少状态空间树节点的生成</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dirty="0"/>
          </a:p>
          <a:p>
            <a:pPr>
              <a:lnSpc>
                <a:spcPts val="3900"/>
              </a:lnSpc>
            </a:pPr>
            <a:r>
              <a:rPr lang="zh-CN" altLang="en-US" sz="1200" kern="1200" dirty="0">
                <a:solidFill>
                  <a:schemeClr val="tx1"/>
                </a:solidFill>
                <a:effectLst/>
                <a:latin typeface="Arial" panose="020B0604020202020204" pitchFamily="34" charset="0"/>
                <a:ea typeface="宋体" panose="02010600030101010101" pitchFamily="2" charset="-122"/>
                <a:cs typeface="+mn-cs"/>
              </a:rPr>
              <a:t>基本思想：</a:t>
            </a:r>
            <a:r>
              <a:rPr lang="zh-CN" altLang="zh-CN" sz="1200" kern="1200" dirty="0">
                <a:solidFill>
                  <a:schemeClr val="tx1"/>
                </a:solidFill>
                <a:effectLst/>
                <a:latin typeface="Arial" panose="020B0604020202020204" pitchFamily="34" charset="0"/>
                <a:ea typeface="宋体" panose="02010600030101010101" pitchFamily="2" charset="-122"/>
                <a:cs typeface="+mn-cs"/>
              </a:rPr>
              <a:t>从一条路往前走，能进则进，不能进则退回来，换一条路再试。</a:t>
            </a:r>
            <a:endParaRPr lang="en-US" altLang="zh-CN"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a:latin typeface="宋体" panose="02010600030101010101" pitchFamily="2" charset="-122"/>
              </a:rPr>
              <a:t>    在</a:t>
            </a:r>
            <a:r>
              <a:rPr lang="zh-CN" altLang="en-US" sz="1200" dirty="0">
                <a:latin typeface="宋体" panose="02010600030101010101" pitchFamily="2" charset="-122"/>
              </a:rPr>
              <a:t>现实生活中，有一类活动的过程，由于它的特殊性，可以将过程分成若干个互相联系的阶段，在它的每一阶段都需要作出决策，从而使整个过程达到最好的活动效果。</a:t>
            </a:r>
            <a:endParaRPr lang="en-US" altLang="zh-CN" sz="1200" dirty="0">
              <a:latin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a:solidFill>
                  <a:srgbClr val="FF0000"/>
                </a:solidFill>
                <a:latin typeface="宋体" panose="02010600030101010101" pitchFamily="2" charset="-122"/>
                <a:ea typeface="仿宋" panose="02010609060101010101" pitchFamily="49" charset="-122"/>
              </a:rPr>
              <a:t>    注意</a:t>
            </a:r>
            <a:r>
              <a:rPr lang="zh-CN" altLang="en-US" sz="1200" dirty="0">
                <a:solidFill>
                  <a:srgbClr val="FF0000"/>
                </a:solidFill>
                <a:latin typeface="宋体" panose="02010600030101010101" pitchFamily="2" charset="-122"/>
                <a:ea typeface="仿宋" panose="02010609060101010101" pitchFamily="49" charset="-122"/>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各个阶段决策的选取不是任意确定的，它依赖于当前面临的状态，又影响以后的发展</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a:t>    </a:t>
            </a:r>
            <a:r>
              <a:rPr lang="zh-CN" altLang="zh-CN" sz="1200"/>
              <a:t>美国</a:t>
            </a:r>
            <a:r>
              <a:rPr lang="zh-CN" altLang="zh-CN" sz="1200" dirty="0"/>
              <a:t>数学家</a:t>
            </a:r>
            <a:r>
              <a:rPr lang="en-US" altLang="zh-CN" sz="1200" dirty="0" err="1">
                <a:solidFill>
                  <a:srgbClr val="CC0066"/>
                </a:solidFill>
              </a:rPr>
              <a:t>R.E.Bellman</a:t>
            </a:r>
            <a:r>
              <a:rPr lang="zh-CN" altLang="zh-CN" sz="1200" dirty="0"/>
              <a:t>等人在研究运筹学中的多阶段决策过程的优化问题时，提出了著名的最优化原理</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latin typeface="仿宋" panose="02010609060101010101" pitchFamily="49" charset="-122"/>
                <a:ea typeface="仿宋" panose="02010609060101010101" pitchFamily="49" charset="-122"/>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a:solidFill>
                  <a:schemeClr val="tx1"/>
                </a:solidFill>
                <a:effectLst/>
                <a:latin typeface="Arial" panose="020B0604020202020204" pitchFamily="34" charset="0"/>
                <a:ea typeface="宋体" panose="02010600030101010101" pitchFamily="2" charset="-122"/>
                <a:cs typeface="+mn-cs"/>
              </a:rPr>
              <a:t>系统所处的时刻和状态是</a:t>
            </a:r>
            <a:r>
              <a:rPr lang="zh-CN" altLang="en-US" sz="1200" kern="1200">
                <a:solidFill>
                  <a:schemeClr val="tx1"/>
                </a:solidFill>
                <a:effectLst/>
                <a:latin typeface="Arial" panose="020B0604020202020204" pitchFamily="34" charset="0"/>
                <a:ea typeface="宋体" panose="02010600030101010101" pitchFamily="2" charset="-122"/>
                <a:cs typeface="+mn-cs"/>
              </a:rPr>
              <a:t>进行</a:t>
            </a:r>
            <a:r>
              <a:rPr lang="zh-CN" altLang="zh-CN" sz="1200" kern="1200">
                <a:solidFill>
                  <a:schemeClr val="tx1"/>
                </a:solidFill>
                <a:effectLst/>
                <a:latin typeface="Arial" panose="020B0604020202020204" pitchFamily="34" charset="0"/>
                <a:ea typeface="宋体" panose="02010600030101010101" pitchFamily="2" charset="-122"/>
                <a:cs typeface="+mn-cs"/>
              </a:rPr>
              <a:t>决策的重要因素</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动态规划</a:t>
            </a:r>
            <a:r>
              <a:rPr lang="zh-CN" altLang="zh-CN" sz="1200" kern="1200" dirty="0">
                <a:solidFill>
                  <a:schemeClr val="tx1"/>
                </a:solidFill>
                <a:effectLst/>
                <a:latin typeface="Arial" panose="020B0604020202020204" pitchFamily="34" charset="0"/>
                <a:ea typeface="宋体" panose="02010600030101010101" pitchFamily="2" charset="-122"/>
                <a:cs typeface="+mn-cs"/>
              </a:rPr>
              <a:t>与分治算法十分相似，也是将复杂问题分解为相似子问题并通过组合子问题的解来求解</a:t>
            </a:r>
            <a:r>
              <a:rPr lang="zh-CN" altLang="zh-CN" sz="1200" kern="1200">
                <a:solidFill>
                  <a:schemeClr val="tx1"/>
                </a:solidFill>
                <a:effectLst/>
                <a:latin typeface="Arial" panose="020B0604020202020204" pitchFamily="34" charset="0"/>
                <a:ea typeface="宋体" panose="02010600030101010101" pitchFamily="2" charset="-122"/>
                <a:cs typeface="+mn-cs"/>
              </a:rPr>
              <a:t>的。</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但动态规划</a:t>
            </a:r>
            <a:r>
              <a:rPr lang="zh-CN" altLang="en-US" sz="1200">
                <a:latin typeface="宋体" panose="02010600030101010101" pitchFamily="2" charset="-122"/>
              </a:rPr>
              <a:t>的子问题往往</a:t>
            </a:r>
            <a:r>
              <a:rPr lang="zh-CN" altLang="en-US" sz="1200">
                <a:solidFill>
                  <a:srgbClr val="CC0066"/>
                </a:solidFill>
                <a:latin typeface="宋体" panose="02010600030101010101" pitchFamily="2" charset="-122"/>
              </a:rPr>
              <a:t>不是互相独立</a:t>
            </a:r>
            <a:r>
              <a:rPr lang="zh-CN" altLang="en-US" sz="1200">
                <a:latin typeface="宋体" panose="02010600030101010101" pitchFamily="2" charset="-122"/>
              </a:rPr>
              <a:t>的，它们可能具有可共享的子问题，称为</a:t>
            </a:r>
            <a:r>
              <a:rPr lang="zh-CN" altLang="en-US" sz="1200" b="0">
                <a:solidFill>
                  <a:srgbClr val="FF0000"/>
                </a:solidFill>
                <a:latin typeface="宋体" panose="02010600030101010101" pitchFamily="2" charset="-122"/>
              </a:rPr>
              <a:t>重叠子问题</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zh-CN" altLang="en-US" sz="1200" kern="1200">
                <a:solidFill>
                  <a:schemeClr val="tx1"/>
                </a:solidFill>
                <a:effectLst/>
                <a:latin typeface="Arial" panose="020B0604020202020204" pitchFamily="34" charset="0"/>
                <a:ea typeface="宋体" panose="02010600030101010101" pitchFamily="2" charset="-122"/>
                <a:cs typeface="+mn-cs"/>
              </a:rPr>
              <a:t>每个子问题只求解一次。</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en-US" sz="1200" kern="1200">
                <a:solidFill>
                  <a:schemeClr val="tx1"/>
                </a:solidFill>
                <a:effectLst/>
                <a:latin typeface="Arial" panose="020B0604020202020204" pitchFamily="34" charset="0"/>
                <a:ea typeface="宋体" panose="02010600030101010101" pitchFamily="2" charset="-122"/>
                <a:cs typeface="+mn-cs"/>
              </a:rPr>
              <a:t>而</a:t>
            </a:r>
            <a:r>
              <a:rPr lang="zh-CN" altLang="en-US" sz="1200">
                <a:latin typeface="宋体" panose="02010600030101010101" pitchFamily="2" charset="-122"/>
              </a:rPr>
              <a:t>分治法的子问题则是</a:t>
            </a:r>
            <a:r>
              <a:rPr lang="zh-CN" altLang="en-US" sz="1200">
                <a:solidFill>
                  <a:srgbClr val="CC0066"/>
                </a:solidFill>
                <a:latin typeface="宋体" panose="02010600030101010101" pitchFamily="2" charset="-122"/>
              </a:rPr>
              <a:t>相互独立</a:t>
            </a:r>
            <a:r>
              <a:rPr lang="zh-CN" altLang="en-US" sz="1200">
                <a:latin typeface="宋体" panose="02010600030101010101" pitchFamily="2" charset="-122"/>
              </a:rPr>
              <a:t>的，彼此之间没有共享，则有些子问题会被重复计算多次，导致运行效率低下。</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solidFill>
                  <a:srgbClr val="FF0000"/>
                </a:solidFill>
                <a:latin typeface="仿宋" panose="02010609060101010101" pitchFamily="49" charset="-122"/>
                <a:ea typeface="仿宋" panose="02010609060101010101" pitchFamily="49" charset="-122"/>
              </a:rPr>
              <a:t>即在系统发展的不同时刻（或阶段）根据系统所处的状态，不断地做出决策；找到不同时刻的最优决策以及整个过程的最优策略。</a:t>
            </a:r>
            <a:endParaRPr lang="zh-CN" altLang="en-US" sz="1200" dirty="0">
              <a:solidFill>
                <a:srgbClr val="FF0000"/>
              </a:solidFill>
              <a:latin typeface="仿宋" panose="02010609060101010101" pitchFamily="49" charset="-122"/>
              <a:ea typeface="仿宋" panose="02010609060101010101" pitchFamily="49" charset="-122"/>
            </a:endParaRPr>
          </a:p>
          <a:p>
            <a:r>
              <a:rPr lang="zh-CN" altLang="en-US" dirty="0"/>
              <a:t>无后效性：某阶段状态一旦确定，就不受这个状态以后决策的影响。也就是说，某状态以后的过程不会影响以前的状态，只与当前状态有关</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t>该</a:t>
            </a:r>
            <a:r>
              <a:rPr lang="zh-CN" altLang="zh-CN" sz="1200" b="0" dirty="0"/>
              <a:t>问题必须具有</a:t>
            </a:r>
            <a:r>
              <a:rPr lang="zh-CN" altLang="zh-CN" sz="1200" b="0" dirty="0">
                <a:solidFill>
                  <a:srgbClr val="CC0066"/>
                </a:solidFill>
              </a:rPr>
              <a:t>最优子结构</a:t>
            </a:r>
            <a:r>
              <a:rPr lang="en-US" altLang="zh-CN" sz="1200" b="0" dirty="0">
                <a:solidFill>
                  <a:srgbClr val="CC0066"/>
                </a:solidFill>
              </a:rPr>
              <a:t>——</a:t>
            </a:r>
            <a:r>
              <a:rPr lang="zh-CN" altLang="en-US" sz="1200" b="0" dirty="0">
                <a:solidFill>
                  <a:srgbClr val="CC0066"/>
                </a:solidFill>
              </a:rPr>
              <a:t>同贪心算法的基本要素之一</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a:solidFill>
                  <a:schemeClr val="tx1"/>
                </a:solidFill>
                <a:latin typeface="宋体" panose="02010600030101010101" pitchFamily="2" charset="-122"/>
              </a:rPr>
              <a:t>通常，设计一个动态规划算法可以按以下</a:t>
            </a:r>
            <a:r>
              <a:rPr lang="en-US" altLang="zh-CN" b="0">
                <a:solidFill>
                  <a:schemeClr val="tx1"/>
                </a:solidFill>
                <a:latin typeface="宋体" panose="02010600030101010101" pitchFamily="2" charset="-122"/>
              </a:rPr>
              <a:t>4</a:t>
            </a:r>
            <a:r>
              <a:rPr lang="zh-CN" altLang="en-US" b="0">
                <a:solidFill>
                  <a:schemeClr val="tx1"/>
                </a:solidFill>
                <a:latin typeface="宋体" panose="02010600030101010101" pitchFamily="2" charset="-122"/>
              </a:rPr>
              <a:t>个步骤进行：</a:t>
            </a:r>
            <a:endParaRPr lang="en-US" altLang="zh-CN" b="0">
              <a:solidFill>
                <a:schemeClr val="tx1"/>
              </a:solidFill>
              <a:latin typeface="宋体" panose="02010600030101010101" pitchFamily="2" charset="-122"/>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）分析最优解的性质，并刻画其结构特征。</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）递归的定义最优解。</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）以自底向上或自顶向下的记忆化方式（备忘录法）计算出最优值</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计算最优解的值，通常采用自底向上的方法。</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）根据计算最优值时得到的信息，构造问题的最优解</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动态规划法主要包括三个要素：阶段、状态和状态转移方程。</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800" kern="1200">
                <a:solidFill>
                  <a:schemeClr val="tx1"/>
                </a:solidFill>
                <a:latin typeface="Arial" panose="020B0604020202020204" pitchFamily="34" charset="0"/>
                <a:ea typeface="宋体" panose="02010600030101010101" pitchFamily="2" charset="-122"/>
                <a:cs typeface="+mn-cs"/>
              </a:rPr>
              <a:t>k</a:t>
            </a:r>
            <a:r>
              <a:rPr lang="zh-CN" altLang="en-US" sz="800" kern="1200" dirty="0">
                <a:solidFill>
                  <a:schemeClr val="tx1"/>
                </a:solidFill>
                <a:latin typeface="Arial" panose="020B0604020202020204" pitchFamily="34" charset="0"/>
                <a:ea typeface="宋体" panose="02010600030101010101" pitchFamily="2" charset="-122"/>
                <a:cs typeface="+mn-cs"/>
              </a:rPr>
              <a:t>为</a:t>
            </a:r>
            <a:r>
              <a:rPr lang="zh-CN" altLang="en-US" sz="800" kern="1200">
                <a:solidFill>
                  <a:schemeClr val="tx1"/>
                </a:solidFill>
                <a:latin typeface="Arial" panose="020B0604020202020204" pitchFamily="34" charset="0"/>
                <a:ea typeface="宋体" panose="02010600030101010101" pitchFamily="2" charset="-122"/>
                <a:cs typeface="+mn-cs"/>
              </a:rPr>
              <a:t>阶段变量</a:t>
            </a:r>
            <a:endParaRPr lang="en-US" altLang="zh-CN" sz="800" kern="1200">
              <a:solidFill>
                <a:schemeClr val="tx1"/>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）问题的阶段</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2</a:t>
            </a:r>
            <a:r>
              <a:rPr lang="zh-CN" altLang="en-US" sz="1200" b="0" i="0" kern="1200">
                <a:solidFill>
                  <a:schemeClr val="tx1"/>
                </a:solidFill>
                <a:effectLst/>
                <a:latin typeface="Arial" panose="020B0604020202020204" pitchFamily="34" charset="0"/>
                <a:ea typeface="宋体" panose="02010600030101010101" pitchFamily="2" charset="-122"/>
                <a:cs typeface="+mn-cs"/>
              </a:rPr>
              <a:t>）每个阶段的状态</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Arial" panose="020B0604020202020204" pitchFamily="34" charset="0"/>
                <a:ea typeface="宋体" panose="02010600030101010101" pitchFamily="2" charset="-122"/>
                <a:cs typeface="+mn-cs"/>
              </a:rPr>
              <a:t>3</a:t>
            </a:r>
            <a:r>
              <a:rPr lang="zh-CN" altLang="en-US" sz="1200" b="0" i="0" kern="1200">
                <a:solidFill>
                  <a:schemeClr val="tx1"/>
                </a:solidFill>
                <a:effectLst/>
                <a:latin typeface="Arial" panose="020B0604020202020204" pitchFamily="34" charset="0"/>
                <a:ea typeface="宋体" panose="02010600030101010101" pitchFamily="2" charset="-122"/>
                <a:cs typeface="+mn-cs"/>
              </a:rPr>
              <a:t>）从前一个阶段转化到后一个阶段之间的递推关系。</a:t>
            </a:r>
            <a:endParaRPr lang="zh-CN" altLang="en-US" sz="1200" b="0" i="0" kern="120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确定了动态规划的这三要素，整个求解过程就可以用一个最优决策表来描述，最优决策表是一个二维表，其中行表示决策的阶段，列表示问题状态，表格需要填写的数据一般对应此问题的在某个阶段某个状态下的最优值（如最短路径，最长公共子序列，最大价值等），填表的过程就是根据递推关系，从</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行</a:t>
            </a:r>
            <a:r>
              <a:rPr lang="en-US" altLang="zh-CN" sz="1200" b="0" i="0" kern="1200">
                <a:solidFill>
                  <a:schemeClr val="tx1"/>
                </a:solidFill>
                <a:effectLst/>
                <a:latin typeface="Arial" panose="020B0604020202020204" pitchFamily="34" charset="0"/>
                <a:ea typeface="宋体" panose="02010600030101010101" pitchFamily="2" charset="-122"/>
                <a:cs typeface="+mn-cs"/>
              </a:rPr>
              <a:t>1</a:t>
            </a:r>
            <a:r>
              <a:rPr lang="zh-CN" altLang="en-US" sz="1200" b="0" i="0" kern="1200">
                <a:solidFill>
                  <a:schemeClr val="tx1"/>
                </a:solidFill>
                <a:effectLst/>
                <a:latin typeface="Arial" panose="020B0604020202020204" pitchFamily="34" charset="0"/>
                <a:ea typeface="宋体" panose="02010600030101010101" pitchFamily="2" charset="-122"/>
                <a:cs typeface="+mn-cs"/>
              </a:rPr>
              <a:t>列开始，以行或者列优先的顺序，依次填写表格，最后根据整个表格的数据通过简单的取舍或者运算求得问题的最优解。</a:t>
            </a:r>
            <a:endParaRPr lang="zh-CN" altLang="en-US" dirty="0"/>
          </a:p>
        </p:txBody>
      </p:sp>
      <p:sp>
        <p:nvSpPr>
          <p:cNvPr id="4" name="Date Placeholder 3"/>
          <p:cNvSpPr>
            <a:spLocks noGrp="1"/>
          </p:cNvSpPr>
          <p:nvPr>
            <p:ph type="dt" idx="10"/>
          </p:nvPr>
        </p:nvSpPr>
        <p:spPr/>
        <p:txBody>
          <a:bodyPr/>
          <a:lstStyle/>
          <a:p>
            <a:fld id="{9AA5D9C3-8A77-4BE5-80F5-32AFA0191E92}" type="datetime1">
              <a:rPr lang="zh-CN" altLang="en-US" smtClean="0"/>
            </a:fld>
            <a:endParaRPr lang="en-US" altLang="zh-CN"/>
          </a:p>
        </p:txBody>
      </p:sp>
      <p:sp>
        <p:nvSpPr>
          <p:cNvPr id="5" name="Slide Number Placeholder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800" kern="1200">
                <a:solidFill>
                  <a:schemeClr val="tx1"/>
                </a:solidFill>
                <a:latin typeface="Arial" panose="020B0604020202020204" pitchFamily="34" charset="0"/>
                <a:ea typeface="宋体" panose="02010600030101010101" pitchFamily="2" charset="-122"/>
                <a:cs typeface="+mn-cs"/>
              </a:rPr>
              <a:t>d(i)</a:t>
            </a:r>
            <a:r>
              <a:rPr lang="zh-CN" altLang="zh-CN" sz="800" kern="1200">
                <a:solidFill>
                  <a:schemeClr val="tx1"/>
                </a:solidFill>
                <a:latin typeface="Arial" panose="020B0604020202020204" pitchFamily="34" charset="0"/>
                <a:ea typeface="宋体" panose="02010600030101010101" pitchFamily="2" charset="-122"/>
                <a:cs typeface="+mn-cs"/>
              </a:rPr>
              <a:t>表示凑够</a:t>
            </a:r>
            <a:r>
              <a:rPr lang="en-US" altLang="zh-CN" sz="800" kern="1200">
                <a:solidFill>
                  <a:schemeClr val="tx1"/>
                </a:solidFill>
                <a:latin typeface="Arial" panose="020B0604020202020204" pitchFamily="34" charset="0"/>
                <a:ea typeface="宋体" panose="02010600030101010101" pitchFamily="2" charset="-122"/>
                <a:cs typeface="+mn-cs"/>
              </a:rPr>
              <a:t>i</a:t>
            </a:r>
            <a:r>
              <a:rPr lang="zh-CN" altLang="zh-CN" sz="800" kern="1200">
                <a:solidFill>
                  <a:schemeClr val="tx1"/>
                </a:solidFill>
                <a:latin typeface="Arial" panose="020B0604020202020204" pitchFamily="34" charset="0"/>
                <a:ea typeface="宋体" panose="02010600030101010101" pitchFamily="2" charset="-122"/>
                <a:cs typeface="+mn-cs"/>
              </a:rPr>
              <a:t>元需要的最少硬币数量</a:t>
            </a:r>
            <a:r>
              <a:rPr lang="zh-CN" altLang="en-US" sz="800" kern="1200">
                <a:solidFill>
                  <a:schemeClr val="tx1"/>
                </a:solidFill>
                <a:latin typeface="Arial" panose="020B0604020202020204" pitchFamily="34" charset="0"/>
                <a:ea typeface="宋体" panose="02010600030101010101" pitchFamily="2" charset="-122"/>
                <a:cs typeface="+mn-cs"/>
              </a:rPr>
              <a:t>，</a:t>
            </a:r>
            <a:r>
              <a:rPr lang="en-US" altLang="zh-CN" sz="1200" kern="1200">
                <a:solidFill>
                  <a:schemeClr val="tx1"/>
                </a:solidFill>
                <a:latin typeface="Arial" panose="020B0604020202020204" pitchFamily="34" charset="0"/>
                <a:ea typeface="宋体" panose="02010600030101010101" pitchFamily="2" charset="-122"/>
                <a:cs typeface="+mn-cs"/>
              </a:rPr>
              <a:t>vj</a:t>
            </a:r>
            <a:r>
              <a:rPr lang="zh-CN" altLang="zh-CN" sz="1200" kern="1200">
                <a:solidFill>
                  <a:schemeClr val="tx1"/>
                </a:solidFill>
                <a:latin typeface="Arial" panose="020B0604020202020204" pitchFamily="34" charset="0"/>
                <a:ea typeface="宋体" panose="02010600030101010101" pitchFamily="2" charset="-122"/>
                <a:cs typeface="+mn-cs"/>
              </a:rPr>
              <a:t>表示第</a:t>
            </a:r>
            <a:r>
              <a:rPr lang="en-US" altLang="zh-CN" sz="1200" kern="1200">
                <a:solidFill>
                  <a:schemeClr val="tx1"/>
                </a:solidFill>
                <a:latin typeface="Arial" panose="020B0604020202020204" pitchFamily="34" charset="0"/>
                <a:ea typeface="宋体" panose="02010600030101010101" pitchFamily="2" charset="-122"/>
                <a:cs typeface="+mn-cs"/>
              </a:rPr>
              <a:t>j</a:t>
            </a:r>
            <a:r>
              <a:rPr lang="zh-CN" altLang="en-US" sz="1200" kern="1200">
                <a:solidFill>
                  <a:schemeClr val="tx1"/>
                </a:solidFill>
                <a:latin typeface="Arial" panose="020B0604020202020204" pitchFamily="34" charset="0"/>
                <a:ea typeface="宋体" panose="02010600030101010101" pitchFamily="2" charset="-122"/>
                <a:cs typeface="+mn-cs"/>
              </a:rPr>
              <a:t>种</a:t>
            </a:r>
            <a:r>
              <a:rPr lang="zh-CN" altLang="zh-CN" sz="1200" kern="1200">
                <a:solidFill>
                  <a:schemeClr val="tx1"/>
                </a:solidFill>
                <a:latin typeface="Arial" panose="020B0604020202020204" pitchFamily="34" charset="0"/>
                <a:ea typeface="宋体" panose="02010600030101010101" pitchFamily="2" charset="-122"/>
                <a:cs typeface="+mn-cs"/>
              </a:rPr>
              <a:t>硬币的面值</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动态规划利用递归思想分析问题，但实现时常用多重循环方式以提高效率。</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编程技巧：如果采用递归方法，常通过自底向上进行分析和设计；如果采用循环方法，常通过自顶向下进行分析和设计。</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通常采用自底向上的方法。</a:t>
            </a:r>
            <a:endParaRPr lang="en-US" altLang="zh-CN" dirty="0"/>
          </a:p>
          <a:p>
            <a:r>
              <a:rPr lang="en-US" altLang="zh-CN"/>
              <a:t>    1</a:t>
            </a:r>
            <a:r>
              <a:rPr lang="zh-CN" altLang="en-US" dirty="0"/>
              <a:t>、将所求最优化问题分成若干个阶段，找出最优解的性质，并刻画其结构特征</a:t>
            </a:r>
            <a:endParaRPr lang="en-US" altLang="zh-CN" dirty="0"/>
          </a:p>
          <a:p>
            <a:r>
              <a:rPr lang="en-US" altLang="zh-CN"/>
              <a:t>    2</a:t>
            </a:r>
            <a:r>
              <a:rPr lang="zh-CN" altLang="en-US" dirty="0"/>
              <a:t>、将问题发展到各个阶段时所处的不同状态表示出来，确定各个阶段状态之间的递推关系，并确定该初始（边界）条件</a:t>
            </a:r>
            <a:endParaRPr lang="en-US" altLang="zh-CN" dirty="0"/>
          </a:p>
          <a:p>
            <a:r>
              <a:rPr lang="en-US" altLang="zh-CN"/>
              <a:t>    3</a:t>
            </a:r>
            <a:r>
              <a:rPr lang="zh-CN" altLang="en-US" dirty="0"/>
              <a:t>、应用递推求解最优值</a:t>
            </a:r>
            <a:endParaRPr lang="en-US" altLang="zh-CN" dirty="0"/>
          </a:p>
          <a:p>
            <a:r>
              <a:rPr lang="en-US" altLang="zh-CN"/>
              <a:t>    4</a:t>
            </a:r>
            <a:r>
              <a:rPr lang="zh-CN" altLang="en-US" dirty="0"/>
              <a:t>、根据计算最优值时所得到的信息，构造最优解</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b="0" dirty="0"/>
              <a:t>    如果在选择装入背包的物品时，</a:t>
            </a:r>
            <a:r>
              <a:rPr lang="zh-CN" altLang="en-US" sz="1200" b="0" dirty="0">
                <a:solidFill>
                  <a:srgbClr val="FF0000"/>
                </a:solidFill>
              </a:rPr>
              <a:t>对每种物品</a:t>
            </a:r>
            <a:r>
              <a:rPr lang="en-US" altLang="zh-CN" sz="1200" b="0" i="1" dirty="0">
                <a:solidFill>
                  <a:srgbClr val="FF0000"/>
                </a:solidFill>
              </a:rPr>
              <a:t>i</a:t>
            </a:r>
            <a:r>
              <a:rPr lang="zh-CN" altLang="en-US" sz="1200" b="0" dirty="0">
                <a:solidFill>
                  <a:srgbClr val="FF0000"/>
                </a:solidFill>
              </a:rPr>
              <a:t>只有两种选择：装入背包或不装入背包，既不能将物品</a:t>
            </a:r>
            <a:r>
              <a:rPr lang="en-US" altLang="zh-CN" sz="1200" b="0" i="1" dirty="0">
                <a:solidFill>
                  <a:srgbClr val="FF0000"/>
                </a:solidFill>
              </a:rPr>
              <a:t>i</a:t>
            </a:r>
            <a:r>
              <a:rPr lang="zh-CN" altLang="en-US" sz="1200" b="0" dirty="0">
                <a:solidFill>
                  <a:srgbClr val="FF0000"/>
                </a:solidFill>
              </a:rPr>
              <a:t>装入背包多次，也不能只装入物品</a:t>
            </a:r>
            <a:r>
              <a:rPr lang="en-US" altLang="zh-CN" sz="1200" b="0" i="1" dirty="0">
                <a:solidFill>
                  <a:srgbClr val="FF0000"/>
                </a:solidFill>
              </a:rPr>
              <a:t>i</a:t>
            </a:r>
            <a:r>
              <a:rPr lang="zh-CN" altLang="en-US" sz="1200" b="0" dirty="0">
                <a:solidFill>
                  <a:srgbClr val="FF0000"/>
                </a:solidFill>
              </a:rPr>
              <a:t>的一部分，则称为</a:t>
            </a:r>
            <a:r>
              <a:rPr lang="en-US" altLang="zh-CN" sz="1200" b="0" dirty="0">
                <a:solidFill>
                  <a:srgbClr val="FF0000"/>
                </a:solidFill>
              </a:rPr>
              <a:t>0/1</a:t>
            </a:r>
            <a:r>
              <a:rPr lang="zh-CN" altLang="en-US" sz="1200" b="0" dirty="0">
                <a:solidFill>
                  <a:srgbClr val="FF0000"/>
                </a:solidFill>
              </a:rPr>
              <a:t>背包问题。</a:t>
            </a:r>
            <a:r>
              <a:rPr lang="en-US" altLang="zh-CN" sz="1200" b="0" dirty="0">
                <a:solidFill>
                  <a:srgbClr val="FF0000"/>
                </a:solidFill>
              </a:rPr>
              <a:t>   </a:t>
            </a:r>
            <a:endParaRPr lang="en-US" altLang="zh-CN" sz="1200" b="0" dirty="0">
              <a:solidFill>
                <a:srgbClr val="FF0000"/>
              </a:solidFill>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Arial" panose="020B0604020202020204" pitchFamily="34" charset="0"/>
                <a:ea typeface="宋体" panose="02010600030101010101" pitchFamily="2" charset="-122"/>
                <a:cs typeface="+mn-cs"/>
              </a:rPr>
              <a:t>约束条件</a:t>
            </a:r>
            <a:r>
              <a:rPr lang="zh-CN" altLang="zh-CN" sz="1200" kern="1200" dirty="0">
                <a:solidFill>
                  <a:schemeClr val="tx1"/>
                </a:solidFill>
                <a:effectLst/>
                <a:latin typeface="Arial" panose="020B0604020202020204" pitchFamily="34" charset="0"/>
                <a:ea typeface="宋体" panose="02010600030101010101" pitchFamily="2" charset="-122"/>
                <a:cs typeface="+mn-cs"/>
              </a:rPr>
              <a:t>：装入背包的物品总重量应小于等于</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b="1" kern="1200" dirty="0">
                <a:solidFill>
                  <a:schemeClr val="tx1"/>
                </a:solidFill>
                <a:effectLst/>
                <a:latin typeface="Arial" panose="020B0604020202020204" pitchFamily="34" charset="0"/>
                <a:ea typeface="宋体" panose="02010600030101010101" pitchFamily="2" charset="-122"/>
                <a:cs typeface="+mn-cs"/>
              </a:rPr>
              <a:t>目标函数：</a:t>
            </a:r>
            <a:r>
              <a:rPr lang="zh-CN" altLang="zh-CN" sz="1200" kern="1200" dirty="0">
                <a:solidFill>
                  <a:schemeClr val="tx1"/>
                </a:solidFill>
                <a:effectLst/>
                <a:latin typeface="Arial" panose="020B0604020202020204" pitchFamily="34" charset="0"/>
                <a:ea typeface="宋体" panose="02010600030101010101" pitchFamily="2" charset="-122"/>
                <a:cs typeface="+mn-cs"/>
              </a:rPr>
              <a:t>装入背包的物品价值之和最大</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总重量超过背包重量（</a:t>
            </a:r>
            <a:r>
              <a:rPr lang="en-US" altLang="zh-CN"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10kg</a:t>
            </a:r>
            <a:r>
              <a:rPr lang="zh-CN" altLang="en-US" sz="12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）的子集为不可行的</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400" b="0" kern="1200" dirty="0">
                <a:solidFill>
                  <a:schemeClr val="tx1"/>
                </a:solidFill>
                <a:latin typeface="Arial" panose="020B0604020202020204" pitchFamily="34" charset="0"/>
                <a:ea typeface="微软雅黑" panose="020B0503020204020204" pitchFamily="34" charset="-122"/>
                <a:cs typeface="Times New Roman" panose="02020603050405020304" pitchFamily="18" charset="0"/>
              </a:rPr>
              <a:t>    贪心策略</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在解决问题的策略上目光短浅，只根据当前已有的信息就做出选择；而且一旦选择，不管将来有什么结果，</a:t>
            </a:r>
            <a:r>
              <a:rPr lang="zh-CN" altLang="en-US" sz="2400" b="0" kern="0" dirty="0">
                <a:solidFill>
                  <a:srgbClr val="000000"/>
                </a:solidFill>
                <a:latin typeface="Arial" panose="020B0604020202020204" pitchFamily="34" charset="0"/>
                <a:ea typeface="微软雅黑" panose="020B0503020204020204" pitchFamily="34" charset="-122"/>
                <a:cs typeface="Times New Roman" panose="02020603050405020304" pitchFamily="18" charset="0"/>
              </a:rPr>
              <a:t>这个选择都不会</a:t>
            </a: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改变。</a:t>
            </a:r>
            <a:endParaRPr lang="en-US" altLang="zh-CN"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    局部最优解</a:t>
            </a:r>
            <a:r>
              <a:rPr lang="en-US" altLang="zh-CN"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sz="2400" b="0" kern="0">
                <a:solidFill>
                  <a:srgbClr val="000000"/>
                </a:solidFill>
                <a:latin typeface="Arial" panose="020B0604020202020204" pitchFamily="34" charset="0"/>
                <a:ea typeface="微软雅黑" panose="020B0503020204020204" pitchFamily="34" charset="-122"/>
                <a:cs typeface="Times New Roman" panose="02020603050405020304" pitchFamily="18" charset="0"/>
              </a:rPr>
              <a:t>但不一定是全局最优</a:t>
            </a:r>
            <a:endParaRPr lang="en-US" altLang="zh-CN" sz="2400" b="0" kern="0" dirty="0">
              <a:solidFill>
                <a:srgbClr val="000000"/>
              </a:solidFill>
              <a:latin typeface="Arial" panose="020B0604020202020204" pitchFamily="34" charset="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左右括号在</a:t>
            </a:r>
            <a:r>
              <a:rPr lang="en-US" altLang="zh-CN" dirty="0"/>
              <a:t>left</a:t>
            </a:r>
            <a:r>
              <a:rPr lang="zh-CN" altLang="en-US" dirty="0"/>
              <a:t>和</a:t>
            </a:r>
            <a:r>
              <a:rPr lang="en-US" altLang="zh-CN" dirty="0"/>
              <a:t>right</a:t>
            </a:r>
            <a:r>
              <a:rPr lang="zh-CN" altLang="en-US" dirty="0"/>
              <a:t>的</a:t>
            </a:r>
            <a:r>
              <a:rPr lang="en-US" altLang="zh-CN" dirty="0"/>
              <a:t>index</a:t>
            </a:r>
            <a:r>
              <a:rPr lang="zh-CN" altLang="en-US" dirty="0"/>
              <a:t>位置一致</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）的第二个式子可以用</a:t>
            </a:r>
            <a:r>
              <a:rPr lang="en-US" altLang="zh-CN" b="0" dirty="0">
                <a:ea typeface="微软雅黑" panose="020B0503020204020204" pitchFamily="34" charset="-122"/>
                <a:cs typeface="Times New Roman" panose="02020603050405020304" pitchFamily="18" charset="0"/>
              </a:rPr>
              <a:t>if</a:t>
            </a:r>
            <a:r>
              <a:rPr lang="zh-CN" altLang="en-US" b="0" dirty="0">
                <a:ea typeface="微软雅黑" panose="020B0503020204020204" pitchFamily="34" charset="-122"/>
                <a:cs typeface="Times New Roman" panose="02020603050405020304" pitchFamily="18" charset="0"/>
              </a:rPr>
              <a:t>语句来实现：</a:t>
            </a:r>
            <a:endParaRPr lang="en-US" altLang="zh-CN" b="0" dirty="0">
              <a:ea typeface="微软雅黑" panose="020B0503020204020204" pitchFamily="34" charset="-122"/>
              <a:cs typeface="Times New Roman" panose="02020603050405020304" pitchFamily="18" charset="0"/>
            </a:endParaRPr>
          </a:p>
          <a:p>
            <a:pPr lvl="1"/>
            <a:r>
              <a:rPr lang="zh-CN" altLang="en-US" sz="1200" b="0" i="1" dirty="0">
                <a:ea typeface="微软雅黑" panose="020B0503020204020204" pitchFamily="34" charset="-122"/>
                <a:cs typeface="Times New Roman" panose="02020603050405020304" pitchFamily="18" charset="0"/>
              </a:rPr>
              <a:t>如果</a:t>
            </a:r>
            <a:r>
              <a:rPr lang="en-US" altLang="zh-CN" sz="1200" b="1" i="1" dirty="0"/>
              <a:t>V</a:t>
            </a:r>
            <a:r>
              <a:rPr lang="en-US" altLang="zh-CN" sz="1200" b="1" dirty="0"/>
              <a:t>(</a:t>
            </a:r>
            <a:r>
              <a:rPr lang="en-US" altLang="zh-CN" sz="1200" b="1" i="1" dirty="0"/>
              <a:t>i-1</a:t>
            </a:r>
            <a:r>
              <a:rPr lang="en-US" altLang="zh-CN" sz="1200" b="1" dirty="0"/>
              <a:t>, j-</a:t>
            </a:r>
            <a:r>
              <a:rPr lang="en-US" altLang="zh-CN" sz="1200" b="1" dirty="0" err="1"/>
              <a:t>w</a:t>
            </a:r>
            <a:r>
              <a:rPr lang="en-US" altLang="zh-CN" sz="1200" b="1" baseline="-25000" dirty="0" err="1"/>
              <a:t>i</a:t>
            </a:r>
            <a:r>
              <a:rPr lang="en-US" altLang="zh-CN" sz="1200" b="1" dirty="0"/>
              <a:t>)+v</a:t>
            </a:r>
            <a:r>
              <a:rPr lang="en-US" altLang="zh-CN" sz="1200" b="1" baseline="-25000" dirty="0"/>
              <a:t>i</a:t>
            </a:r>
            <a:r>
              <a:rPr lang="en-US" altLang="zh-CN" sz="1200" b="1" dirty="0"/>
              <a:t>&gt;</a:t>
            </a:r>
            <a:r>
              <a:rPr lang="en-US" altLang="zh-CN" sz="1200" b="1" i="1" dirty="0"/>
              <a:t> V</a:t>
            </a:r>
            <a:r>
              <a:rPr lang="en-US" altLang="zh-CN" sz="1200" b="1" dirty="0"/>
              <a:t>(i-1, </a:t>
            </a:r>
            <a:r>
              <a:rPr lang="en-US" altLang="zh-CN" sz="1200" b="1" i="1" dirty="0"/>
              <a:t>j</a:t>
            </a:r>
            <a:r>
              <a:rPr lang="en-US" altLang="zh-CN" sz="1200" b="1" dirty="0"/>
              <a:t>)</a:t>
            </a:r>
            <a:r>
              <a:rPr lang="zh-CN" altLang="en-US" sz="1200" b="1" dirty="0"/>
              <a:t>，则</a:t>
            </a:r>
            <a:r>
              <a:rPr lang="en-US" altLang="zh-CN" sz="1200" b="1" dirty="0"/>
              <a:t> </a:t>
            </a:r>
            <a:r>
              <a:rPr lang="en-US" altLang="zh-CN" sz="1200" b="1" i="1" dirty="0"/>
              <a:t>V</a:t>
            </a:r>
            <a:r>
              <a:rPr lang="en-US" altLang="zh-CN" sz="1200" b="1" dirty="0"/>
              <a:t>(</a:t>
            </a:r>
            <a:r>
              <a:rPr lang="en-US" altLang="zh-CN" sz="1200" b="1" dirty="0" err="1"/>
              <a:t>i</a:t>
            </a:r>
            <a:r>
              <a:rPr lang="en-US" altLang="zh-CN" sz="1200" b="1" dirty="0"/>
              <a:t>, </a:t>
            </a:r>
            <a:r>
              <a:rPr lang="en-US" altLang="zh-CN" sz="1200" b="1" i="1" dirty="0"/>
              <a:t>j</a:t>
            </a:r>
            <a:r>
              <a:rPr lang="en-US" altLang="zh-CN" sz="1200" b="1" dirty="0"/>
              <a:t>)=</a:t>
            </a:r>
            <a:r>
              <a:rPr lang="en-US" altLang="zh-CN" sz="1200" b="1" i="1" dirty="0"/>
              <a:t>V</a:t>
            </a:r>
            <a:r>
              <a:rPr lang="en-US" altLang="zh-CN" sz="1200" b="1" dirty="0"/>
              <a:t>(</a:t>
            </a:r>
            <a:r>
              <a:rPr lang="en-US" altLang="zh-CN" sz="1200" b="1" i="1" dirty="0"/>
              <a:t>i-1</a:t>
            </a:r>
            <a:r>
              <a:rPr lang="en-US" altLang="zh-CN" sz="1200" b="1" dirty="0"/>
              <a:t>, j-</a:t>
            </a:r>
            <a:r>
              <a:rPr lang="en-US" altLang="zh-CN" sz="1200" b="1" dirty="0" err="1"/>
              <a:t>w</a:t>
            </a:r>
            <a:r>
              <a:rPr lang="en-US" altLang="zh-CN" sz="1200" b="1" baseline="-25000" dirty="0" err="1"/>
              <a:t>i</a:t>
            </a:r>
            <a:r>
              <a:rPr lang="en-US" altLang="zh-CN" sz="1200" b="1" dirty="0"/>
              <a:t>)+v</a:t>
            </a:r>
            <a:r>
              <a:rPr lang="en-US" altLang="zh-CN" sz="1200" b="1" baseline="-25000" dirty="0"/>
              <a:t>i</a:t>
            </a:r>
            <a:endParaRPr lang="en-US" altLang="zh-CN" sz="1200" b="1" baseline="-25000" dirty="0"/>
          </a:p>
          <a:p>
            <a:pPr lvl="1"/>
            <a:r>
              <a:rPr lang="zh-CN" altLang="en-US" sz="1200" b="1" baseline="0" dirty="0">
                <a:ea typeface="微软雅黑" panose="020B0503020204020204" pitchFamily="34" charset="-122"/>
                <a:cs typeface="Times New Roman" panose="02020603050405020304" pitchFamily="18" charset="0"/>
              </a:rPr>
              <a:t>否则</a:t>
            </a:r>
            <a:r>
              <a:rPr lang="en-US" altLang="zh-CN" sz="1200" b="1" i="1" dirty="0"/>
              <a:t>V</a:t>
            </a:r>
            <a:r>
              <a:rPr lang="en-US" altLang="zh-CN" sz="1200" b="1" dirty="0"/>
              <a:t>(</a:t>
            </a:r>
            <a:r>
              <a:rPr lang="en-US" altLang="zh-CN" sz="1200" b="1" dirty="0" err="1"/>
              <a:t>i</a:t>
            </a:r>
            <a:r>
              <a:rPr lang="en-US" altLang="zh-CN" sz="1200" b="1" dirty="0"/>
              <a:t>, </a:t>
            </a:r>
            <a:r>
              <a:rPr lang="en-US" altLang="zh-CN" sz="1200" b="1" i="1" dirty="0"/>
              <a:t>j</a:t>
            </a:r>
            <a:r>
              <a:rPr lang="en-US" altLang="zh-CN" sz="1200" b="1" dirty="0"/>
              <a:t>)=</a:t>
            </a:r>
            <a:r>
              <a:rPr lang="en-US" altLang="zh-CN" sz="1200" b="1" i="1" dirty="0"/>
              <a:t>V</a:t>
            </a:r>
            <a:r>
              <a:rPr lang="en-US" altLang="zh-CN" sz="1200" b="1" dirty="0"/>
              <a:t>(</a:t>
            </a:r>
            <a:r>
              <a:rPr lang="en-US" altLang="zh-CN" sz="1200" b="1" i="1" dirty="0"/>
              <a:t>i-1</a:t>
            </a:r>
            <a:r>
              <a:rPr lang="en-US" altLang="zh-CN" sz="1200" b="1" dirty="0"/>
              <a:t>, j)</a:t>
            </a:r>
            <a:endParaRPr lang="en-US" altLang="zh-CN" b="0" baseline="0" dirty="0">
              <a:ea typeface="微软雅黑" panose="020B0503020204020204" pitchFamily="34" charset="-122"/>
              <a:cs typeface="Times New Roman" panose="02020603050405020304" pitchFamily="18" charset="0"/>
            </a:endParaRPr>
          </a:p>
          <a:p>
            <a:pPr lvl="1"/>
            <a:r>
              <a:rPr lang="zh-CN" altLang="en-US" dirty="0"/>
              <a:t>其含义是：当第</a:t>
            </a:r>
            <a:r>
              <a:rPr lang="en-US" altLang="zh-CN" dirty="0" err="1"/>
              <a:t>i</a:t>
            </a:r>
            <a:r>
              <a:rPr lang="zh-CN" altLang="en-US" dirty="0"/>
              <a:t>个物品的重量</a:t>
            </a:r>
            <a:r>
              <a:rPr lang="zh-CN" altLang="en-US"/>
              <a:t>小于背包当前承重</a:t>
            </a:r>
            <a:r>
              <a:rPr lang="en-US" altLang="zh-CN" dirty="0"/>
              <a:t>j</a:t>
            </a:r>
            <a:r>
              <a:rPr lang="zh-CN" altLang="en-US" dirty="0"/>
              <a:t>时（可以装入），如果将它装入承重为</a:t>
            </a:r>
            <a:r>
              <a:rPr lang="en-US" altLang="zh-CN" dirty="0"/>
              <a:t>j</a:t>
            </a:r>
            <a:r>
              <a:rPr lang="zh-CN" altLang="en-US" dirty="0"/>
              <a:t>的背包后总价值上升才装入，否则作不装入</a:t>
            </a:r>
            <a:r>
              <a:rPr lang="zh-CN" altLang="en-US"/>
              <a:t>的决策。</a:t>
            </a:r>
            <a:endParaRPr lang="en-US" altLang="zh-CN" dirty="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n=5</a:t>
            </a:r>
            <a:r>
              <a:rPr lang="zh-CN" altLang="en-US" dirty="0"/>
              <a:t>，</a:t>
            </a:r>
            <a:r>
              <a:rPr lang="en-US" altLang="zh-CN" dirty="0"/>
              <a:t>C=10</a:t>
            </a:r>
            <a:endParaRPr lang="en-US" altLang="zh-CN" dirty="0"/>
          </a:p>
          <a:p>
            <a:r>
              <a:rPr lang="en-US" altLang="zh-CN" b="0" dirty="0">
                <a:ea typeface="微软雅黑" panose="020B0503020204020204" pitchFamily="34" charset="-122"/>
                <a:cs typeface="Times New Roman" panose="02020603050405020304" pitchFamily="18" charset="0"/>
              </a:rPr>
              <a:t>    (n+1)×(C+1)</a:t>
            </a:r>
            <a:r>
              <a:rPr lang="zh-CN" altLang="en-US" b="0" dirty="0">
                <a:ea typeface="微软雅黑" panose="020B0503020204020204" pitchFamily="34" charset="-122"/>
                <a:cs typeface="Times New Roman" panose="02020603050405020304" pitchFamily="18" charset="0"/>
              </a:rPr>
              <a:t>表示</a:t>
            </a:r>
            <a:r>
              <a:rPr lang="en-US" altLang="zh-CN" b="0" dirty="0">
                <a:ea typeface="微软雅黑" panose="020B0503020204020204" pitchFamily="34" charset="-122"/>
                <a:cs typeface="Times New Roman" panose="02020603050405020304" pitchFamily="18" charset="0"/>
              </a:rPr>
              <a:t>6</a:t>
            </a:r>
            <a:r>
              <a:rPr lang="zh-CN" altLang="en-US" b="0" dirty="0">
                <a:ea typeface="微软雅黑" panose="020B0503020204020204" pitchFamily="34" charset="-122"/>
                <a:cs typeface="Times New Roman" panose="02020603050405020304" pitchFamily="18" charset="0"/>
              </a:rPr>
              <a:t>行</a:t>
            </a:r>
            <a:r>
              <a:rPr lang="en-US" altLang="zh-CN" b="0" dirty="0">
                <a:ea typeface="微软雅黑" panose="020B0503020204020204" pitchFamily="34" charset="-122"/>
                <a:cs typeface="Times New Roman" panose="02020603050405020304" pitchFamily="18" charset="0"/>
              </a:rPr>
              <a:t>11</a:t>
            </a:r>
            <a:r>
              <a:rPr lang="zh-CN" altLang="en-US" b="0" dirty="0">
                <a:ea typeface="微软雅黑" panose="020B0503020204020204" pitchFamily="34" charset="-122"/>
                <a:cs typeface="Times New Roman" panose="02020603050405020304" pitchFamily="18" charset="0"/>
              </a:rPr>
              <a:t>列的二维表</a:t>
            </a:r>
            <a:endParaRPr lang="en-US" altLang="zh-CN" dirty="0"/>
          </a:p>
          <a:p>
            <a:r>
              <a:rPr lang="en-US" altLang="zh-CN"/>
              <a:t>    </a:t>
            </a:r>
            <a:r>
              <a:rPr lang="zh-CN" altLang="en-US"/>
              <a:t>这里</a:t>
            </a:r>
            <a:r>
              <a:rPr lang="en-US" altLang="zh-CN"/>
              <a:t>vi</a:t>
            </a:r>
            <a:r>
              <a:rPr lang="zh-CN" altLang="en-US"/>
              <a:t>是</a:t>
            </a:r>
            <a:r>
              <a:rPr lang="zh-CN" altLang="en-US" dirty="0"/>
              <a:t>决策变量</a:t>
            </a:r>
            <a:r>
              <a:rPr lang="en-US" altLang="zh-CN" dirty="0"/>
              <a:t>——</a:t>
            </a:r>
            <a:r>
              <a:rPr lang="zh-CN" altLang="en-US" dirty="0"/>
              <a:t>决策</a:t>
            </a:r>
            <a:r>
              <a:rPr lang="zh-CN" altLang="en-US" sz="800" kern="1200" dirty="0">
                <a:solidFill>
                  <a:schemeClr val="tx1"/>
                </a:solidFill>
                <a:latin typeface="Arial" panose="020B0604020202020204" pitchFamily="34" charset="0"/>
                <a:ea typeface="宋体" panose="02010600030101010101" pitchFamily="2" charset="-122"/>
                <a:cs typeface="+mn-cs"/>
              </a:rPr>
              <a:t>从一个阶段某状态演变为下一阶段某状态</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    阶段变量</a:t>
            </a:r>
            <a:r>
              <a:rPr lang="en-US" altLang="zh-CN" dirty="0" err="1"/>
              <a:t>i</a:t>
            </a:r>
            <a:r>
              <a:rPr lang="en-US" altLang="zh-CN" dirty="0"/>
              <a:t>=0,1,2,3,4,5</a:t>
            </a:r>
            <a:r>
              <a:rPr lang="zh-CN" altLang="en-US" dirty="0"/>
              <a:t>。第</a:t>
            </a:r>
            <a:r>
              <a:rPr lang="en-US" altLang="zh-CN" dirty="0"/>
              <a:t>0</a:t>
            </a:r>
            <a:r>
              <a:rPr lang="zh-CN" altLang="en-US" dirty="0"/>
              <a:t>行没有选择任何一件物品，故每个格中价值为</a:t>
            </a:r>
            <a:r>
              <a:rPr lang="en-US" altLang="zh-CN" dirty="0"/>
              <a:t>0</a:t>
            </a:r>
            <a:r>
              <a:rPr lang="zh-CN" altLang="en-US" dirty="0"/>
              <a:t>。</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dirty="0"/>
              <a:t>    </a:t>
            </a:r>
            <a:r>
              <a:rPr lang="zh-CN" altLang="en-US" dirty="0"/>
              <a:t>状态变量</a:t>
            </a:r>
            <a:r>
              <a:rPr lang="en-US" altLang="zh-CN" dirty="0"/>
              <a:t>j=0,1,2</a:t>
            </a:r>
            <a:r>
              <a:rPr lang="zh-CN" altLang="en-US" dirty="0"/>
              <a:t>，</a:t>
            </a:r>
            <a:r>
              <a:rPr lang="en-US" altLang="zh-CN" dirty="0"/>
              <a:t>……</a:t>
            </a:r>
            <a:r>
              <a:rPr lang="zh-CN" altLang="en-US" dirty="0"/>
              <a:t>，</a:t>
            </a:r>
            <a:r>
              <a:rPr lang="en-US" altLang="zh-CN" dirty="0"/>
              <a:t>10</a:t>
            </a:r>
            <a:r>
              <a:rPr lang="zh-CN" altLang="en-US" dirty="0"/>
              <a:t>。第</a:t>
            </a:r>
            <a:r>
              <a:rPr lang="en-US" altLang="zh-CN" dirty="0"/>
              <a:t>0</a:t>
            </a:r>
            <a:r>
              <a:rPr lang="zh-CN" altLang="en-US" dirty="0"/>
              <a:t>列表示背包当前承重为</a:t>
            </a:r>
            <a:r>
              <a:rPr lang="en-US" altLang="zh-CN" dirty="0"/>
              <a:t>0</a:t>
            </a:r>
            <a:r>
              <a:rPr lang="zh-CN" altLang="en-US" dirty="0"/>
              <a:t>，则每个格中价值也为</a:t>
            </a:r>
            <a:r>
              <a:rPr lang="en-US" altLang="zh-CN" dirty="0"/>
              <a:t>0</a:t>
            </a:r>
            <a:r>
              <a:rPr lang="zh-CN" altLang="en-US" dirty="0"/>
              <a:t>。</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    表格中第</a:t>
            </a:r>
            <a:r>
              <a:rPr lang="en-US" altLang="zh-CN" dirty="0"/>
              <a:t>2</a:t>
            </a:r>
            <a:r>
              <a:rPr lang="zh-CN" altLang="en-US" dirty="0"/>
              <a:t>行表示只装入第</a:t>
            </a:r>
            <a:r>
              <a:rPr lang="en-US" altLang="zh-CN" dirty="0"/>
              <a:t>1</a:t>
            </a:r>
            <a:r>
              <a:rPr lang="zh-CN" altLang="en-US" dirty="0"/>
              <a:t>件物品时，背包在不同承重下分别</a:t>
            </a:r>
            <a:r>
              <a:rPr lang="zh-CN" altLang="en-US" sz="2000" b="0" dirty="0">
                <a:ea typeface="微软雅黑" panose="020B0503020204020204" pitchFamily="34" charset="-122"/>
                <a:cs typeface="Times New Roman" panose="02020603050405020304" pitchFamily="18" charset="0"/>
              </a:rPr>
              <a:t>能够得到的最大价值。</a:t>
            </a:r>
            <a:endParaRPr lang="en-US" altLang="zh-CN" sz="20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t>    第</a:t>
            </a:r>
            <a:r>
              <a:rPr lang="en-US" altLang="zh-CN" sz="2000" dirty="0"/>
              <a:t>3</a:t>
            </a:r>
            <a:r>
              <a:rPr lang="zh-CN" altLang="en-US" sz="2000" dirty="0"/>
              <a:t>行表示只装入前</a:t>
            </a:r>
            <a:r>
              <a:rPr lang="en-US" altLang="zh-CN" sz="2000" dirty="0"/>
              <a:t>2</a:t>
            </a:r>
            <a:r>
              <a:rPr lang="zh-CN" altLang="en-US" sz="2000" dirty="0"/>
              <a:t>件物品时，背包在不同承重下分别</a:t>
            </a:r>
            <a:r>
              <a:rPr lang="zh-CN" altLang="en-US" sz="3600" b="0" dirty="0">
                <a:ea typeface="微软雅黑" panose="020B0503020204020204" pitchFamily="34" charset="-122"/>
                <a:cs typeface="Times New Roman" panose="02020603050405020304" pitchFamily="18" charset="0"/>
              </a:rPr>
              <a:t>能够得到的最大价值（当承重为</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时，只能装入</a:t>
            </a:r>
            <a:r>
              <a:rPr lang="zh-CN" altLang="en-US" sz="3600" dirty="0"/>
              <a:t>第</a:t>
            </a:r>
            <a:r>
              <a:rPr lang="en-US" altLang="zh-CN" sz="3600" dirty="0"/>
              <a:t>1</a:t>
            </a:r>
            <a:r>
              <a:rPr lang="zh-CN" altLang="en-US" sz="3600" dirty="0"/>
              <a:t>件物品，故背包价值为</a:t>
            </a:r>
            <a:r>
              <a:rPr lang="en-US" altLang="zh-CN" sz="3600" dirty="0"/>
              <a:t>6</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4</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10</a:t>
            </a:r>
            <a:r>
              <a:rPr lang="zh-CN" altLang="en-US" sz="3600" b="0" dirty="0">
                <a:ea typeface="微软雅黑" panose="020B0503020204020204" pitchFamily="34" charset="-122"/>
                <a:cs typeface="Times New Roman" panose="02020603050405020304" pitchFamily="18" charset="0"/>
              </a:rPr>
              <a:t>时，可以装入前</a:t>
            </a:r>
            <a:r>
              <a:rPr lang="en-US" altLang="zh-CN" sz="3600" b="0" dirty="0">
                <a:ea typeface="微软雅黑" panose="020B0503020204020204" pitchFamily="34" charset="-122"/>
                <a:cs typeface="Times New Roman" panose="02020603050405020304" pitchFamily="18" charset="0"/>
              </a:rPr>
              <a:t>2</a:t>
            </a:r>
            <a:r>
              <a:rPr lang="zh-CN" altLang="en-US" sz="3600" dirty="0"/>
              <a:t>件物品，故背包价值为</a:t>
            </a:r>
            <a:r>
              <a:rPr lang="en-US" altLang="zh-CN" sz="3600" dirty="0"/>
              <a:t>9</a:t>
            </a:r>
            <a:r>
              <a:rPr lang="zh-CN" altLang="en-US" sz="3600" dirty="0"/>
              <a:t>）。</a:t>
            </a:r>
            <a:endParaRPr lang="en-US" altLang="zh-CN" sz="360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2000" dirty="0"/>
              <a:t>    第</a:t>
            </a:r>
            <a:r>
              <a:rPr lang="en-US" altLang="zh-CN" sz="2000" dirty="0"/>
              <a:t>4</a:t>
            </a:r>
            <a:r>
              <a:rPr lang="zh-CN" altLang="en-US" sz="2000" dirty="0"/>
              <a:t>行表示只装入前</a:t>
            </a:r>
            <a:r>
              <a:rPr lang="en-US" altLang="zh-CN" sz="2000" dirty="0"/>
              <a:t>3</a:t>
            </a:r>
            <a:r>
              <a:rPr lang="zh-CN" altLang="en-US" sz="2000" dirty="0"/>
              <a:t>件物品时，背包在不同承重下分别</a:t>
            </a:r>
            <a:r>
              <a:rPr lang="zh-CN" altLang="en-US" sz="3600" b="0" dirty="0">
                <a:ea typeface="微软雅黑" panose="020B0503020204020204" pitchFamily="34" charset="-122"/>
                <a:cs typeface="Times New Roman" panose="02020603050405020304" pitchFamily="18" charset="0"/>
              </a:rPr>
              <a:t>能够得到的最大价值（当承重为</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时，只能装入</a:t>
            </a:r>
            <a:r>
              <a:rPr lang="zh-CN" altLang="en-US" sz="3600" dirty="0"/>
              <a:t>第</a:t>
            </a:r>
            <a:r>
              <a:rPr lang="en-US" altLang="zh-CN" sz="3600" dirty="0"/>
              <a:t>1</a:t>
            </a:r>
            <a:r>
              <a:rPr lang="zh-CN" altLang="en-US" sz="3600" dirty="0"/>
              <a:t>件物品，故背包价值为</a:t>
            </a:r>
            <a:r>
              <a:rPr lang="en-US" altLang="zh-CN" sz="3600" dirty="0"/>
              <a:t>6</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4</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6</a:t>
            </a:r>
            <a:r>
              <a:rPr lang="zh-CN" altLang="en-US" sz="3600" b="0" dirty="0">
                <a:ea typeface="微软雅黑" panose="020B0503020204020204" pitchFamily="34" charset="-122"/>
                <a:cs typeface="Times New Roman" panose="02020603050405020304" pitchFamily="18" charset="0"/>
              </a:rPr>
              <a:t>、</a:t>
            </a:r>
            <a:r>
              <a:rPr lang="en-US" altLang="zh-CN" sz="3600" b="0" dirty="0">
                <a:ea typeface="微软雅黑" panose="020B0503020204020204" pitchFamily="34" charset="-122"/>
                <a:cs typeface="Times New Roman" panose="02020603050405020304" pitchFamily="18" charset="0"/>
              </a:rPr>
              <a:t>7</a:t>
            </a:r>
            <a:r>
              <a:rPr lang="zh-CN" altLang="en-US" sz="3600" b="0" dirty="0">
                <a:ea typeface="微软雅黑" panose="020B0503020204020204" pitchFamily="34" charset="-122"/>
                <a:cs typeface="Times New Roman" panose="02020603050405020304" pitchFamily="18" charset="0"/>
              </a:rPr>
              <a:t>时，可以装入前</a:t>
            </a:r>
            <a:r>
              <a:rPr lang="en-US" altLang="zh-CN" sz="3600" b="0" dirty="0">
                <a:ea typeface="微软雅黑" panose="020B0503020204020204" pitchFamily="34" charset="-122"/>
                <a:cs typeface="Times New Roman" panose="02020603050405020304" pitchFamily="18" charset="0"/>
              </a:rPr>
              <a:t>2</a:t>
            </a:r>
            <a:r>
              <a:rPr lang="zh-CN" altLang="en-US" sz="3600" dirty="0"/>
              <a:t>件物品，故背包价值为</a:t>
            </a:r>
            <a:r>
              <a:rPr lang="en-US" altLang="zh-CN" sz="3600" dirty="0"/>
              <a:t>9</a:t>
            </a:r>
            <a:r>
              <a:rPr lang="zh-CN" altLang="en-US" sz="3600" dirty="0"/>
              <a:t>；</a:t>
            </a:r>
            <a:r>
              <a:rPr lang="zh-CN" altLang="en-US" sz="3600" b="0" dirty="0">
                <a:ea typeface="微软雅黑" panose="020B0503020204020204" pitchFamily="34" charset="-122"/>
                <a:cs typeface="Times New Roman" panose="02020603050405020304" pitchFamily="18" charset="0"/>
              </a:rPr>
              <a:t>当承重为</a:t>
            </a:r>
            <a:r>
              <a:rPr lang="en-US" altLang="zh-CN" sz="3600" b="0" dirty="0">
                <a:ea typeface="微软雅黑" panose="020B0503020204020204" pitchFamily="34" charset="-122"/>
                <a:cs typeface="Times New Roman" panose="02020603050405020304" pitchFamily="18" charset="0"/>
              </a:rPr>
              <a:t>8</a:t>
            </a:r>
            <a:r>
              <a:rPr lang="zh-CN" altLang="en-US" sz="3600" b="0" dirty="0">
                <a:ea typeface="微软雅黑" panose="020B0503020204020204" pitchFamily="34" charset="-122"/>
                <a:cs typeface="Times New Roman" panose="02020603050405020304" pitchFamily="18" charset="0"/>
              </a:rPr>
              <a:t>时，装入第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3</a:t>
            </a:r>
            <a:r>
              <a:rPr lang="zh-CN" altLang="en-US" sz="3600" dirty="0"/>
              <a:t>件物品比装入</a:t>
            </a:r>
            <a:r>
              <a:rPr lang="zh-CN" altLang="en-US" sz="3600" b="0" dirty="0">
                <a:ea typeface="微软雅黑" panose="020B0503020204020204" pitchFamily="34" charset="-122"/>
                <a:cs typeface="Times New Roman" panose="02020603050405020304" pitchFamily="18" charset="0"/>
              </a:rPr>
              <a:t>第</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3</a:t>
            </a:r>
            <a:r>
              <a:rPr lang="zh-CN" altLang="en-US" sz="3600" dirty="0"/>
              <a:t>件物品价值更大，故背包价值为</a:t>
            </a:r>
            <a:r>
              <a:rPr lang="en-US" altLang="zh-CN" sz="3600" dirty="0"/>
              <a:t>5+6=11</a:t>
            </a:r>
            <a:r>
              <a:rPr lang="zh-CN" altLang="en-US" sz="3600" dirty="0"/>
              <a:t>）。</a:t>
            </a:r>
            <a:endParaRPr lang="en-US" altLang="zh-CN" sz="360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3600" b="0" dirty="0">
                <a:ea typeface="微软雅黑" panose="020B0503020204020204" pitchFamily="34" charset="-122"/>
                <a:cs typeface="Times New Roman" panose="02020603050405020304" pitchFamily="18" charset="0"/>
              </a:rPr>
              <a:t>    在最后一个阶段，当背包承重为</a:t>
            </a:r>
            <a:r>
              <a:rPr lang="en-US" altLang="zh-CN" sz="3600" b="0" dirty="0">
                <a:ea typeface="微软雅黑" panose="020B0503020204020204" pitchFamily="34" charset="-122"/>
                <a:cs typeface="Times New Roman" panose="02020603050405020304" pitchFamily="18" charset="0"/>
              </a:rPr>
              <a:t>6</a:t>
            </a:r>
            <a:r>
              <a:rPr lang="zh-CN" altLang="en-US" sz="3600" b="0" dirty="0">
                <a:ea typeface="微软雅黑" panose="020B0503020204020204" pitchFamily="34" charset="-122"/>
                <a:cs typeface="Times New Roman" panose="02020603050405020304" pitchFamily="18" charset="0"/>
              </a:rPr>
              <a:t>时，显然装入第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件物品价值最大，</a:t>
            </a:r>
            <a:r>
              <a:rPr lang="en-US" altLang="zh-CN" sz="3600" b="0" dirty="0">
                <a:ea typeface="微软雅黑" panose="020B0503020204020204" pitchFamily="34" charset="-122"/>
                <a:cs typeface="Times New Roman" panose="02020603050405020304" pitchFamily="18" charset="0"/>
              </a:rPr>
              <a:t>6+6=12</a:t>
            </a:r>
            <a:r>
              <a:rPr lang="zh-CN" altLang="en-US" sz="3600" b="0" dirty="0">
                <a:ea typeface="微软雅黑" panose="020B0503020204020204" pitchFamily="34" charset="-122"/>
                <a:cs typeface="Times New Roman" panose="02020603050405020304" pitchFamily="18" charset="0"/>
              </a:rPr>
              <a:t>；当背包承重为</a:t>
            </a:r>
            <a:r>
              <a:rPr lang="en-US" altLang="zh-CN" sz="3600" b="0" dirty="0">
                <a:ea typeface="微软雅黑" panose="020B0503020204020204" pitchFamily="34" charset="-122"/>
                <a:cs typeface="Times New Roman" panose="02020603050405020304" pitchFamily="18" charset="0"/>
              </a:rPr>
              <a:t>10</a:t>
            </a:r>
            <a:r>
              <a:rPr lang="zh-CN" altLang="en-US" sz="3600" b="0" dirty="0">
                <a:ea typeface="微软雅黑" panose="020B0503020204020204" pitchFamily="34" charset="-122"/>
                <a:cs typeface="Times New Roman" panose="02020603050405020304" pitchFamily="18" charset="0"/>
              </a:rPr>
              <a:t>时，装入前</a:t>
            </a:r>
            <a:r>
              <a:rPr lang="en-US" altLang="zh-CN" sz="3600" b="0" dirty="0">
                <a:ea typeface="微软雅黑" panose="020B0503020204020204" pitchFamily="34" charset="-122"/>
                <a:cs typeface="Times New Roman" panose="02020603050405020304" pitchFamily="18" charset="0"/>
              </a:rPr>
              <a:t>3</a:t>
            </a:r>
            <a:r>
              <a:rPr lang="zh-CN" altLang="en-US" sz="3600" b="0" dirty="0">
                <a:ea typeface="微软雅黑" panose="020B0503020204020204" pitchFamily="34" charset="-122"/>
                <a:cs typeface="Times New Roman" panose="02020603050405020304" pitchFamily="18" charset="0"/>
              </a:rPr>
              <a:t>件的背包价值为</a:t>
            </a:r>
            <a:r>
              <a:rPr lang="en-US" altLang="zh-CN" sz="3600" b="0" dirty="0">
                <a:ea typeface="微软雅黑" panose="020B0503020204020204" pitchFamily="34" charset="-122"/>
                <a:cs typeface="Times New Roman" panose="02020603050405020304" pitchFamily="18" charset="0"/>
              </a:rPr>
              <a:t>14</a:t>
            </a:r>
            <a:r>
              <a:rPr lang="zh-CN" altLang="en-US" sz="3600" b="0" dirty="0">
                <a:ea typeface="微软雅黑" panose="020B0503020204020204" pitchFamily="34" charset="-122"/>
                <a:cs typeface="Times New Roman" panose="02020603050405020304" pitchFamily="18" charset="0"/>
              </a:rPr>
              <a:t>，重量为</a:t>
            </a:r>
            <a:r>
              <a:rPr lang="en-US" altLang="zh-CN" sz="3600" b="0" dirty="0">
                <a:ea typeface="微软雅黑" panose="020B0503020204020204" pitchFamily="34" charset="-122"/>
                <a:cs typeface="Times New Roman" panose="02020603050405020304" pitchFamily="18" charset="0"/>
              </a:rPr>
              <a:t>2+2+6=10</a:t>
            </a:r>
            <a:r>
              <a:rPr lang="zh-CN" altLang="en-US" sz="3600" b="0" dirty="0">
                <a:ea typeface="微软雅黑" panose="020B0503020204020204" pitchFamily="34" charset="-122"/>
                <a:cs typeface="Times New Roman" panose="02020603050405020304" pitchFamily="18" charset="0"/>
              </a:rPr>
              <a:t>，装入第</a:t>
            </a:r>
            <a:r>
              <a:rPr lang="en-US" altLang="zh-CN" sz="3600" b="0" dirty="0">
                <a:ea typeface="微软雅黑" panose="020B0503020204020204" pitchFamily="34" charset="-122"/>
                <a:cs typeface="Times New Roman" panose="02020603050405020304" pitchFamily="18" charset="0"/>
              </a:rPr>
              <a:t>1</a:t>
            </a:r>
            <a:r>
              <a:rPr lang="zh-CN" altLang="en-US" sz="3600" b="0" dirty="0">
                <a:ea typeface="微软雅黑" panose="020B0503020204020204" pitchFamily="34" charset="-122"/>
                <a:cs typeface="Times New Roman" panose="02020603050405020304" pitchFamily="18" charset="0"/>
              </a:rPr>
              <a:t>件、第</a:t>
            </a:r>
            <a:r>
              <a:rPr lang="en-US" altLang="zh-CN" sz="3600" b="0" dirty="0">
                <a:ea typeface="微软雅黑" panose="020B0503020204020204" pitchFamily="34" charset="-122"/>
                <a:cs typeface="Times New Roman" panose="02020603050405020304" pitchFamily="18" charset="0"/>
              </a:rPr>
              <a:t>2</a:t>
            </a:r>
            <a:r>
              <a:rPr lang="zh-CN" altLang="en-US" sz="3600" b="0" dirty="0">
                <a:ea typeface="微软雅黑" panose="020B0503020204020204" pitchFamily="34" charset="-122"/>
                <a:cs typeface="Times New Roman" panose="02020603050405020304" pitchFamily="18" charset="0"/>
              </a:rPr>
              <a:t>件和第</a:t>
            </a:r>
            <a:r>
              <a:rPr lang="en-US" altLang="zh-CN" sz="3600" b="0" dirty="0">
                <a:ea typeface="微软雅黑" panose="020B0503020204020204" pitchFamily="34" charset="-122"/>
                <a:cs typeface="Times New Roman" panose="02020603050405020304" pitchFamily="18" charset="0"/>
              </a:rPr>
              <a:t>5</a:t>
            </a:r>
            <a:r>
              <a:rPr lang="zh-CN" altLang="en-US" sz="3600" b="0" dirty="0">
                <a:ea typeface="微软雅黑" panose="020B0503020204020204" pitchFamily="34" charset="-122"/>
                <a:cs typeface="Times New Roman" panose="02020603050405020304" pitchFamily="18" charset="0"/>
              </a:rPr>
              <a:t>件物品价值最大，</a:t>
            </a:r>
            <a:r>
              <a:rPr lang="en-US" altLang="zh-CN" sz="3600" b="0" dirty="0">
                <a:ea typeface="微软雅黑" panose="020B0503020204020204" pitchFamily="34" charset="-122"/>
                <a:cs typeface="Times New Roman" panose="02020603050405020304" pitchFamily="18" charset="0"/>
              </a:rPr>
              <a:t>6+3+6=15</a:t>
            </a:r>
            <a:r>
              <a:rPr lang="zh-CN" altLang="en-US" sz="3600" b="0" dirty="0">
                <a:ea typeface="微软雅黑" panose="020B0503020204020204" pitchFamily="34" charset="-122"/>
                <a:cs typeface="Times New Roman" panose="02020603050405020304" pitchFamily="18" charset="0"/>
              </a:rPr>
              <a:t>，而且重量最轻，只有</a:t>
            </a:r>
            <a:r>
              <a:rPr lang="en-US" altLang="zh-CN" sz="3600" b="0" dirty="0">
                <a:ea typeface="微软雅黑" panose="020B0503020204020204" pitchFamily="34" charset="-122"/>
                <a:cs typeface="Times New Roman" panose="02020603050405020304" pitchFamily="18" charset="0"/>
              </a:rPr>
              <a:t>2+2+4=8</a:t>
            </a:r>
            <a:r>
              <a:rPr lang="zh-CN" altLang="en-US" sz="3600" b="0" dirty="0">
                <a:ea typeface="微软雅黑" panose="020B0503020204020204" pitchFamily="34" charset="-122"/>
                <a:cs typeface="Times New Roman" panose="02020603050405020304" pitchFamily="18" charset="0"/>
              </a:rPr>
              <a:t>。</a:t>
            </a: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000" b="0" dirty="0">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ea typeface="微软雅黑" panose="020B0503020204020204" pitchFamily="34" charset="-122"/>
                <a:cs typeface="Times New Roman" panose="02020603050405020304" pitchFamily="18" charset="0"/>
              </a:rPr>
              <a:t>    从</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n,C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的值向前推，如果</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n,C</a:t>
            </a:r>
            <a:r>
              <a:rPr lang="en-US" altLang="zh-CN" sz="1200" b="0" dirty="0">
                <a:ea typeface="微软雅黑" panose="020B0503020204020204" pitchFamily="34" charset="-122"/>
                <a:cs typeface="Times New Roman" panose="02020603050405020304" pitchFamily="18" charset="0"/>
              </a:rPr>
              <a:t>)&gt;</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n</a:t>
            </a:r>
            <a:r>
              <a:rPr lang="en-US" altLang="zh-CN" sz="1200" b="0" dirty="0">
                <a:ea typeface="微软雅黑" panose="020B0503020204020204" pitchFamily="34" charset="-122"/>
                <a:cs typeface="Times New Roman" panose="02020603050405020304" pitchFamily="18" charset="0"/>
              </a:rPr>
              <a:t>-1</a:t>
            </a:r>
            <a:r>
              <a:rPr lang="en-US" altLang="zh-CN" sz="1200" b="0" i="1" dirty="0">
                <a:ea typeface="微软雅黑" panose="020B0503020204020204" pitchFamily="34" charset="-122"/>
                <a:cs typeface="Times New Roman" panose="02020603050405020304" pitchFamily="18" charset="0"/>
              </a:rPr>
              <a:t>,C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，表明第</a:t>
            </a:r>
            <a:r>
              <a:rPr lang="en-US" altLang="zh-CN" sz="1200" b="0" i="1" dirty="0">
                <a:ea typeface="微软雅黑" panose="020B0503020204020204" pitchFamily="34" charset="-122"/>
                <a:cs typeface="Times New Roman" panose="02020603050405020304" pitchFamily="18" charset="0"/>
              </a:rPr>
              <a:t>n</a:t>
            </a:r>
            <a:r>
              <a:rPr lang="zh-CN" altLang="en-US" sz="1200" b="0" dirty="0">
                <a:ea typeface="微软雅黑" panose="020B0503020204020204" pitchFamily="34" charset="-122"/>
                <a:cs typeface="Times New Roman" panose="02020603050405020304" pitchFamily="18" charset="0"/>
              </a:rPr>
              <a:t>个物品被装入背包，前</a:t>
            </a:r>
            <a:r>
              <a:rPr lang="en-US" altLang="zh-CN" sz="1200" b="0" i="1" dirty="0">
                <a:ea typeface="微软雅黑" panose="020B0503020204020204" pitchFamily="34" charset="-122"/>
                <a:cs typeface="Times New Roman" panose="02020603050405020304" pitchFamily="18" charset="0"/>
              </a:rPr>
              <a:t>n</a:t>
            </a:r>
            <a:r>
              <a:rPr lang="en-US" altLang="zh-CN" sz="1200" b="0" dirty="0">
                <a:ea typeface="微软雅黑" panose="020B0503020204020204" pitchFamily="34" charset="-122"/>
                <a:cs typeface="Times New Roman" panose="02020603050405020304" pitchFamily="18" charset="0"/>
              </a:rPr>
              <a:t>-1</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C</a:t>
            </a:r>
            <a:r>
              <a:rPr lang="en-US" altLang="zh-CN" sz="1200" b="0" dirty="0">
                <a:ea typeface="微软雅黑" panose="020B0503020204020204" pitchFamily="34" charset="-122"/>
                <a:cs typeface="Times New Roman" panose="02020603050405020304" pitchFamily="18" charset="0"/>
              </a:rPr>
              <a:t>-</a:t>
            </a:r>
            <a:r>
              <a:rPr lang="en-US" altLang="zh-CN" sz="1200" b="0" i="1" dirty="0" err="1">
                <a:ea typeface="微软雅黑" panose="020B0503020204020204" pitchFamily="34" charset="-122"/>
                <a:cs typeface="Times New Roman" panose="02020603050405020304" pitchFamily="18" charset="0"/>
              </a:rPr>
              <a:t>w</a:t>
            </a:r>
            <a:r>
              <a:rPr lang="en-US" altLang="zh-CN" sz="1200" b="0" i="1" baseline="-30000" dirty="0" err="1">
                <a:ea typeface="微软雅黑" panose="020B0503020204020204" pitchFamily="34" charset="-122"/>
                <a:cs typeface="Times New Roman" panose="02020603050405020304" pitchFamily="18" charset="0"/>
              </a:rPr>
              <a:t>n</a:t>
            </a:r>
            <a:r>
              <a:rPr lang="zh-CN" altLang="en-US" sz="1200" b="0" dirty="0">
                <a:ea typeface="微软雅黑" panose="020B0503020204020204" pitchFamily="34" charset="-122"/>
                <a:cs typeface="Times New Roman" panose="02020603050405020304" pitchFamily="18" charset="0"/>
              </a:rPr>
              <a:t>的背包中</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从</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5,C</a:t>
            </a:r>
            <a:r>
              <a:rPr lang="en-US" altLang="zh-CN" sz="1200" b="0" dirty="0">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的值向前推，因为</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5,C</a:t>
            </a:r>
            <a:r>
              <a:rPr lang="en-US" altLang="zh-CN" sz="1200" b="0" dirty="0">
                <a:ea typeface="微软雅黑" panose="020B0503020204020204" pitchFamily="34" charset="-122"/>
                <a:cs typeface="Times New Roman" panose="02020603050405020304" pitchFamily="18" charset="0"/>
              </a:rPr>
              <a:t>)=15&gt;</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4,C</a:t>
            </a:r>
            <a:r>
              <a:rPr lang="en-US" altLang="zh-CN" sz="1200" b="0" dirty="0">
                <a:ea typeface="微软雅黑" panose="020B0503020204020204" pitchFamily="34" charset="-122"/>
                <a:cs typeface="Times New Roman" panose="02020603050405020304" pitchFamily="18" charset="0"/>
              </a:rPr>
              <a:t>)=14</a:t>
            </a:r>
            <a:r>
              <a:rPr lang="zh-CN" altLang="en-US" sz="1200" b="0" dirty="0">
                <a:ea typeface="微软雅黑" panose="020B0503020204020204" pitchFamily="34" charset="-122"/>
                <a:cs typeface="Times New Roman" panose="02020603050405020304" pitchFamily="18" charset="0"/>
              </a:rPr>
              <a:t>，说明第</a:t>
            </a:r>
            <a:r>
              <a:rPr lang="en-US" altLang="zh-CN" sz="1200" b="0" i="1" dirty="0">
                <a:ea typeface="微软雅黑" panose="020B0503020204020204" pitchFamily="34" charset="-122"/>
                <a:cs typeface="Times New Roman" panose="02020603050405020304" pitchFamily="18" charset="0"/>
              </a:rPr>
              <a:t>5</a:t>
            </a:r>
            <a:r>
              <a:rPr lang="zh-CN" altLang="en-US" sz="1200" b="0" dirty="0">
                <a:ea typeface="微软雅黑" panose="020B0503020204020204" pitchFamily="34" charset="-122"/>
                <a:cs typeface="Times New Roman" panose="02020603050405020304" pitchFamily="18" charset="0"/>
              </a:rPr>
              <a:t>个物品被装入背包，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5</a:t>
            </a:r>
            <a:r>
              <a:rPr lang="en-US" altLang="zh-CN" sz="1200" b="0" kern="0" dirty="0">
                <a:solidFill>
                  <a:srgbClr val="000000"/>
                </a:solidFill>
                <a:ea typeface="微软雅黑" panose="020B0503020204020204" pitchFamily="34" charset="-122"/>
                <a:cs typeface="Times New Roman" panose="02020603050405020304" pitchFamily="18" charset="0"/>
              </a:rPr>
              <a:t> =1</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个物品被装入容量</a:t>
            </a:r>
            <a:r>
              <a:rPr lang="zh-CN" altLang="en-US" sz="1200" b="0">
                <a:ea typeface="微软雅黑" panose="020B0503020204020204" pitchFamily="34" charset="-122"/>
                <a:cs typeface="Times New Roman" panose="02020603050405020304" pitchFamily="18" charset="0"/>
              </a:rPr>
              <a:t>为</a:t>
            </a:r>
            <a:r>
              <a:rPr lang="en-US" altLang="zh-CN" sz="1200" b="0" i="1">
                <a:ea typeface="微软雅黑" panose="020B0503020204020204" pitchFamily="34" charset="-122"/>
                <a:cs typeface="Times New Roman" panose="02020603050405020304" pitchFamily="18" charset="0"/>
              </a:rPr>
              <a:t>C</a:t>
            </a:r>
            <a:r>
              <a:rPr lang="en-US" altLang="zh-CN" sz="1200" b="0">
                <a:ea typeface="微软雅黑" panose="020B0503020204020204" pitchFamily="34" charset="-122"/>
                <a:cs typeface="Times New Roman" panose="02020603050405020304" pitchFamily="18" charset="0"/>
              </a:rPr>
              <a:t>-</a:t>
            </a:r>
            <a:r>
              <a:rPr lang="en-US" altLang="zh-CN" sz="1200" b="0" i="1">
                <a:ea typeface="微软雅黑" panose="020B0503020204020204" pitchFamily="34" charset="-122"/>
                <a:cs typeface="Times New Roman" panose="02020603050405020304" pitchFamily="18" charset="0"/>
              </a:rPr>
              <a:t>w</a:t>
            </a:r>
            <a:r>
              <a:rPr lang="en-US" altLang="zh-CN" sz="1200" b="0" i="1" baseline="-30000">
                <a:ea typeface="微软雅黑" panose="020B0503020204020204" pitchFamily="34" charset="-122"/>
                <a:cs typeface="Times New Roman" panose="02020603050405020304" pitchFamily="18" charset="0"/>
              </a:rPr>
              <a:t>5</a:t>
            </a:r>
            <a:r>
              <a:rPr lang="zh-CN" altLang="en-US" sz="1200" b="0">
                <a:ea typeface="微软雅黑" panose="020B0503020204020204" pitchFamily="34" charset="-122"/>
                <a:cs typeface="Times New Roman" panose="02020603050405020304" pitchFamily="18" charset="0"/>
              </a:rPr>
              <a:t>（</a:t>
            </a:r>
            <a:r>
              <a:rPr lang="en-US" altLang="zh-CN" sz="1200" b="0" dirty="0">
                <a:ea typeface="微软雅黑" panose="020B0503020204020204" pitchFamily="34" charset="-122"/>
                <a:cs typeface="Times New Roman" panose="02020603050405020304" pitchFamily="18" charset="0"/>
              </a:rPr>
              <a:t>=10-4=6</a:t>
            </a:r>
            <a:r>
              <a:rPr lang="zh-CN" altLang="en-US" sz="1200" b="0" dirty="0">
                <a:ea typeface="微软雅黑" panose="020B0503020204020204" pitchFamily="34" charset="-122"/>
                <a:cs typeface="Times New Roman" panose="02020603050405020304" pitchFamily="18" charset="0"/>
              </a:rPr>
              <a:t>）的背包中。</a:t>
            </a:r>
            <a:endParaRPr lang="en-US" altLang="zh-CN" sz="1200" b="0" dirty="0">
              <a:ea typeface="微软雅黑" panose="020B0503020204020204" pitchFamily="34" charset="-122"/>
              <a:cs typeface="Times New Roman" panose="02020603050405020304" pitchFamily="18" charset="0"/>
            </a:endParaRPr>
          </a:p>
          <a:p>
            <a:r>
              <a:rPr lang="en-US" altLang="zh-CN" sz="1200" b="0" dirty="0">
                <a:ea typeface="微软雅黑" panose="020B0503020204020204" pitchFamily="34" charset="-122"/>
                <a:cs typeface="Times New Roman" panose="02020603050405020304" pitchFamily="18" charset="0"/>
              </a:rPr>
              <a:t>    </a:t>
            </a:r>
            <a:r>
              <a:rPr lang="zh-CN" altLang="en-US" sz="1200" b="0" dirty="0">
                <a:ea typeface="微软雅黑" panose="020B0503020204020204" pitchFamily="34" charset="-122"/>
                <a:cs typeface="Times New Roman" panose="02020603050405020304" pitchFamily="18" charset="0"/>
              </a:rPr>
              <a:t>再判断前</a:t>
            </a:r>
            <a:r>
              <a:rPr lang="en-US" altLang="zh-CN" sz="1200" b="0"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个物品是否被装包：回到容量为</a:t>
            </a:r>
            <a:r>
              <a:rPr lang="en-US" altLang="zh-CN" sz="1200" b="0"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的这一列，因为</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4,6</a:t>
            </a:r>
            <a:r>
              <a:rPr lang="en-US" altLang="zh-CN" sz="1200" b="0" dirty="0">
                <a:ea typeface="微软雅黑" panose="020B0503020204020204" pitchFamily="34" charset="-122"/>
                <a:cs typeface="Times New Roman" panose="02020603050405020304" pitchFamily="18" charset="0"/>
              </a:rPr>
              <a:t>)=9=</a:t>
            </a:r>
            <a:r>
              <a:rPr lang="en-US" altLang="zh-CN" sz="1200" b="0" i="1" dirty="0">
                <a:ea typeface="微软雅黑" panose="020B0503020204020204" pitchFamily="34" charset="-122"/>
                <a:cs typeface="Times New Roman" panose="02020603050405020304" pitchFamily="18" charset="0"/>
              </a:rPr>
              <a:t>V</a:t>
            </a:r>
            <a:r>
              <a:rPr lang="en-US" altLang="zh-CN" sz="1200" b="0" dirty="0">
                <a:ea typeface="微软雅黑" panose="020B0503020204020204" pitchFamily="34" charset="-122"/>
                <a:cs typeface="Times New Roman" panose="02020603050405020304" pitchFamily="18" charset="0"/>
              </a:rPr>
              <a:t>(</a:t>
            </a:r>
            <a:r>
              <a:rPr lang="en-US" altLang="zh-CN" sz="1200" b="0" i="1" dirty="0">
                <a:ea typeface="微软雅黑" panose="020B0503020204020204" pitchFamily="34" charset="-122"/>
                <a:cs typeface="Times New Roman" panose="02020603050405020304" pitchFamily="18" charset="0"/>
              </a:rPr>
              <a:t>3,6</a:t>
            </a:r>
            <a:r>
              <a:rPr lang="en-US" altLang="zh-CN" sz="1200" b="0" dirty="0">
                <a:ea typeface="微软雅黑" panose="020B0503020204020204" pitchFamily="34" charset="-122"/>
                <a:cs typeface="Times New Roman" panose="02020603050405020304" pitchFamily="18" charset="0"/>
              </a:rPr>
              <a:t>)=9</a:t>
            </a:r>
            <a:r>
              <a:rPr lang="zh-CN" altLang="en-US" sz="1200" b="0" dirty="0">
                <a:ea typeface="微软雅黑" panose="020B0503020204020204" pitchFamily="34" charset="-122"/>
                <a:cs typeface="Times New Roman" panose="02020603050405020304" pitchFamily="18" charset="0"/>
              </a:rPr>
              <a:t>，说明第</a:t>
            </a:r>
            <a:r>
              <a:rPr lang="en-US" altLang="zh-CN" sz="1200" b="0" i="1" dirty="0">
                <a:ea typeface="微软雅黑" panose="020B0503020204020204" pitchFamily="34" charset="-122"/>
                <a:cs typeface="Times New Roman" panose="02020603050405020304" pitchFamily="18" charset="0"/>
              </a:rPr>
              <a:t>4</a:t>
            </a:r>
            <a:r>
              <a:rPr lang="zh-CN" altLang="en-US" sz="1200" b="0" dirty="0">
                <a:ea typeface="微软雅黑" panose="020B0503020204020204" pitchFamily="34" charset="-122"/>
                <a:cs typeface="Times New Roman" panose="02020603050405020304" pitchFamily="18" charset="0"/>
              </a:rPr>
              <a:t>个物品未被装入背包，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4</a:t>
            </a:r>
            <a:r>
              <a:rPr lang="en-US" altLang="zh-CN" sz="1200" b="0" kern="0" dirty="0">
                <a:solidFill>
                  <a:srgbClr val="000000"/>
                </a:solidFill>
                <a:ea typeface="微软雅黑" panose="020B0503020204020204" pitchFamily="34" charset="-122"/>
                <a:cs typeface="Times New Roman" panose="02020603050405020304" pitchFamily="18" charset="0"/>
              </a:rPr>
              <a:t> =0</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3</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的背包中。</a:t>
            </a:r>
            <a:endParaRPr lang="en-US" altLang="zh-CN" sz="1200" b="0" dirty="0">
              <a:ea typeface="微软雅黑" panose="020B0503020204020204" pitchFamily="34" charset="-122"/>
              <a:cs typeface="Times New Roman" panose="02020603050405020304" pitchFamily="18" charset="0"/>
            </a:endParaRPr>
          </a:p>
          <a:p>
            <a:r>
              <a:rPr lang="en-US" altLang="zh-CN" sz="1200" b="0" dirty="0">
                <a:ea typeface="微软雅黑" panose="020B0503020204020204" pitchFamily="34" charset="-122"/>
                <a:cs typeface="Times New Roman" panose="02020603050405020304" pitchFamily="18" charset="0"/>
              </a:rPr>
              <a:t>    </a:t>
            </a:r>
            <a:r>
              <a:rPr lang="zh-CN" altLang="en-US" sz="1200" b="0" dirty="0">
                <a:ea typeface="微软雅黑" panose="020B0503020204020204" pitchFamily="34" charset="-122"/>
                <a:cs typeface="Times New Roman" panose="02020603050405020304" pitchFamily="18" charset="0"/>
              </a:rPr>
              <a:t>同理，第</a:t>
            </a:r>
            <a:r>
              <a:rPr lang="en-US" altLang="zh-CN" sz="1200" b="0" i="1" dirty="0">
                <a:ea typeface="微软雅黑" panose="020B0503020204020204" pitchFamily="34" charset="-122"/>
                <a:cs typeface="Times New Roman" panose="02020603050405020304" pitchFamily="18" charset="0"/>
              </a:rPr>
              <a:t>3</a:t>
            </a:r>
            <a:r>
              <a:rPr lang="zh-CN" altLang="en-US" sz="1200" b="0" dirty="0">
                <a:ea typeface="微软雅黑" panose="020B0503020204020204" pitchFamily="34" charset="-122"/>
                <a:cs typeface="Times New Roman" panose="02020603050405020304" pitchFamily="18" charset="0"/>
              </a:rPr>
              <a:t>个物品未被装入背包，</a:t>
            </a:r>
            <a:r>
              <a:rPr lang="en-US" altLang="zh-CN" sz="1200" b="0" i="1" dirty="0">
                <a:ea typeface="微软雅黑" panose="020B0503020204020204" pitchFamily="34" charset="-122"/>
                <a:cs typeface="Times New Roman" panose="02020603050405020304" pitchFamily="18" charset="0"/>
              </a:rPr>
              <a:t>x</a:t>
            </a:r>
            <a:r>
              <a:rPr lang="en-US" altLang="zh-CN" sz="1200" b="0" i="1" baseline="-30000" dirty="0">
                <a:ea typeface="微软雅黑" panose="020B0503020204020204" pitchFamily="34" charset="-122"/>
                <a:cs typeface="Times New Roman" panose="02020603050405020304" pitchFamily="18" charset="0"/>
              </a:rPr>
              <a:t>3</a:t>
            </a:r>
            <a:r>
              <a:rPr lang="en-US" altLang="zh-CN" sz="1200" b="0" kern="0" dirty="0">
                <a:solidFill>
                  <a:srgbClr val="000000"/>
                </a:solidFill>
                <a:ea typeface="微软雅黑" panose="020B0503020204020204" pitchFamily="34" charset="-122"/>
                <a:cs typeface="Times New Roman" panose="02020603050405020304" pitchFamily="18" charset="0"/>
              </a:rPr>
              <a:t> =0</a:t>
            </a:r>
            <a:r>
              <a:rPr lang="zh-CN" altLang="en-US" sz="1200" b="0" kern="0" dirty="0">
                <a:solidFill>
                  <a:srgbClr val="000000"/>
                </a:solidFill>
                <a:ea typeface="微软雅黑" panose="020B0503020204020204" pitchFamily="34" charset="-122"/>
                <a:cs typeface="Times New Roman" panose="02020603050405020304" pitchFamily="18" charset="0"/>
              </a:rPr>
              <a:t>，</a:t>
            </a:r>
            <a:r>
              <a:rPr lang="zh-CN" altLang="en-US" sz="1200" b="0" dirty="0">
                <a:ea typeface="微软雅黑" panose="020B0503020204020204" pitchFamily="34" charset="-122"/>
                <a:cs typeface="Times New Roman" panose="02020603050405020304" pitchFamily="18" charset="0"/>
              </a:rPr>
              <a:t>前</a:t>
            </a:r>
            <a:r>
              <a:rPr lang="en-US" altLang="zh-CN" sz="1200" b="0" i="1" dirty="0">
                <a:ea typeface="微软雅黑" panose="020B0503020204020204" pitchFamily="34" charset="-122"/>
                <a:cs typeface="Times New Roman" panose="02020603050405020304" pitchFamily="18" charset="0"/>
              </a:rPr>
              <a:t>2</a:t>
            </a:r>
            <a:r>
              <a:rPr lang="zh-CN" altLang="en-US" sz="1200" b="0" dirty="0">
                <a:ea typeface="微软雅黑" panose="020B0503020204020204" pitchFamily="34" charset="-122"/>
                <a:cs typeface="Times New Roman" panose="02020603050405020304" pitchFamily="18" charset="0"/>
              </a:rPr>
              <a:t>个物品被装入容量为</a:t>
            </a:r>
            <a:r>
              <a:rPr lang="en-US" altLang="zh-CN" sz="1200" b="0" i="1" dirty="0">
                <a:ea typeface="微软雅黑" panose="020B0503020204020204" pitchFamily="34" charset="-122"/>
                <a:cs typeface="Times New Roman" panose="02020603050405020304" pitchFamily="18" charset="0"/>
              </a:rPr>
              <a:t>6</a:t>
            </a:r>
            <a:r>
              <a:rPr lang="zh-CN" altLang="en-US" sz="1200" b="0" dirty="0">
                <a:ea typeface="微软雅黑" panose="020B0503020204020204" pitchFamily="34" charset="-122"/>
                <a:cs typeface="Times New Roman" panose="02020603050405020304" pitchFamily="18" charset="0"/>
              </a:rPr>
              <a:t>的背包中。</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ea typeface="微软雅黑" panose="020B0503020204020204" pitchFamily="34" charset="-122"/>
                <a:cs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3600" b="0">
                <a:ea typeface="微软雅黑" panose="020B0503020204020204" pitchFamily="34" charset="-122"/>
                <a:cs typeface="Times New Roman" panose="02020603050405020304" pitchFamily="18" charset="0"/>
              </a:rPr>
              <a:t>从</a:t>
            </a:r>
            <a:r>
              <a:rPr lang="en-US" altLang="zh-CN" sz="3600" b="0" i="1">
                <a:ea typeface="微软雅黑" panose="020B0503020204020204" pitchFamily="34" charset="-122"/>
                <a:cs typeface="Times New Roman" panose="02020603050405020304" pitchFamily="18" charset="0"/>
              </a:rPr>
              <a:t>V</a:t>
            </a:r>
            <a:r>
              <a:rPr lang="en-US" altLang="zh-CN" sz="3600" b="0">
                <a:ea typeface="微软雅黑" panose="020B0503020204020204" pitchFamily="34" charset="-122"/>
                <a:cs typeface="Times New Roman" panose="02020603050405020304" pitchFamily="18" charset="0"/>
              </a:rPr>
              <a:t>(</a:t>
            </a:r>
            <a:r>
              <a:rPr lang="en-US" altLang="zh-CN" sz="3600" b="0" i="1">
                <a:ea typeface="微软雅黑" panose="020B0503020204020204" pitchFamily="34" charset="-122"/>
                <a:cs typeface="Times New Roman" panose="02020603050405020304" pitchFamily="18" charset="0"/>
              </a:rPr>
              <a:t>n,C</a:t>
            </a:r>
            <a:r>
              <a:rPr lang="en-US" altLang="zh-CN" sz="3600" b="0">
                <a:ea typeface="微软雅黑" panose="020B0503020204020204" pitchFamily="34" charset="-122"/>
                <a:cs typeface="Times New Roman" panose="02020603050405020304" pitchFamily="18" charset="0"/>
              </a:rPr>
              <a:t>)</a:t>
            </a:r>
            <a:r>
              <a:rPr lang="zh-CN" altLang="en-US" sz="3600" b="0">
                <a:ea typeface="微软雅黑" panose="020B0503020204020204" pitchFamily="34" charset="-122"/>
                <a:cs typeface="Times New Roman" panose="02020603050405020304" pitchFamily="18" charset="0"/>
              </a:rPr>
              <a:t>的值向前推</a:t>
            </a: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3600" b="0" dirty="0">
              <a:ea typeface="微软雅黑" panose="020B0503020204020204" pitchFamily="34"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sz="2000" b="0" dirty="0">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CC0066"/>
                </a:solidFill>
              </a:rPr>
              <a:t>Load[i][j]</a:t>
            </a:r>
            <a:r>
              <a:rPr lang="zh-CN" altLang="en-US" dirty="0">
                <a:solidFill>
                  <a:srgbClr val="CC0066"/>
                </a:solidFill>
              </a:rPr>
              <a:t>即前面的</a:t>
            </a:r>
            <a:r>
              <a:rPr lang="en-US" altLang="zh-CN" b="0" i="1" dirty="0">
                <a:solidFill>
                  <a:srgbClr val="CC0066"/>
                </a:solidFill>
                <a:ea typeface="微软雅黑" panose="020B0503020204020204" pitchFamily="34" charset="-122"/>
                <a:cs typeface="Times New Roman" panose="02020603050405020304" pitchFamily="18" charset="0"/>
              </a:rPr>
              <a:t>V</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i, j</a:t>
            </a:r>
            <a:r>
              <a:rPr lang="en-US" altLang="zh-CN" b="0" dirty="0">
                <a:solidFill>
                  <a:srgbClr val="CC0066"/>
                </a:solidFill>
                <a:ea typeface="微软雅黑" panose="020B0503020204020204" pitchFamily="34" charset="-122"/>
                <a:cs typeface="Times New Roman" panose="02020603050405020304" pitchFamily="18" charset="0"/>
              </a:rPr>
              <a:t>)</a:t>
            </a:r>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演示程序</a:t>
            </a:r>
            <a:endParaRPr lang="en-US" altLang="zh-CN" dirty="0" smtClean="0"/>
          </a:p>
          <a:p>
            <a:endParaRPr lang="zh-CN" altLang="en-US" dirty="0"/>
          </a:p>
        </p:txBody>
      </p:sp>
      <p:sp>
        <p:nvSpPr>
          <p:cNvPr id="4" name="日期占位符 3"/>
          <p:cNvSpPr>
            <a:spLocks noGrp="1"/>
          </p:cNvSpPr>
          <p:nvPr>
            <p:ph type="dt" idx="10"/>
          </p:nvPr>
        </p:nvSpPr>
        <p:spPr/>
        <p:txBody>
          <a:bodyPr/>
          <a:lstStyle/>
          <a:p>
            <a:fld id="{9AA5D9C3-8A77-4BE5-80F5-32AFA0191E92}" type="datetime1">
              <a:rPr lang="zh-CN" altLang="en-US" smtClean="0"/>
            </a:fld>
            <a:endParaRPr lang="en-US" altLang="zh-CN"/>
          </a:p>
        </p:txBody>
      </p:sp>
      <p:sp>
        <p:nvSpPr>
          <p:cNvPr id="5" name="灯片编号占位符 4"/>
          <p:cNvSpPr>
            <a:spLocks noGrp="1"/>
          </p:cNvSpPr>
          <p:nvPr>
            <p:ph type="sldNum" sz="quarter" idx="11"/>
          </p:nvPr>
        </p:nvSpPr>
        <p:spPr/>
        <p:txBody>
          <a:bodyPr/>
          <a:lstStyle/>
          <a:p>
            <a:fld id="{A02742C5-5EE4-49BC-8EE8-F6428B1BF325}"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27330" name="Oval 2"/>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1" name="Rectangle 3"/>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2" name="Oval 4"/>
          <p:cNvSpPr>
            <a:spLocks noChangeArrowheads="1"/>
          </p:cNvSpPr>
          <p:nvPr/>
        </p:nvSpPr>
        <p:spPr bwMode="gray">
          <a:xfrm>
            <a:off x="701675" y="1628775"/>
            <a:ext cx="3529013" cy="3671888"/>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3" name="Rectangle 5"/>
          <p:cNvSpPr>
            <a:spLocks noGrp="1" noChangeArrowheads="1"/>
          </p:cNvSpPr>
          <p:nvPr>
            <p:ph type="dt" sz="half" idx="2"/>
          </p:nvPr>
        </p:nvSpPr>
        <p:spPr>
          <a:xfrm>
            <a:off x="3581400" y="6400800"/>
            <a:ext cx="2209800" cy="244475"/>
          </a:xfrm>
        </p:spPr>
        <p:txBody>
          <a:bodyPr/>
          <a:lstStyle>
            <a:lvl1pPr algn="ctr">
              <a:defRPr sz="1200"/>
            </a:lvl1pPr>
          </a:lstStyle>
          <a:p>
            <a:endParaRPr lang="en-US" altLang="zh-CN"/>
          </a:p>
        </p:txBody>
      </p:sp>
      <p:sp>
        <p:nvSpPr>
          <p:cNvPr id="227334" name="Rectangle 6"/>
          <p:cNvSpPr>
            <a:spLocks noGrp="1" noChangeArrowheads="1"/>
          </p:cNvSpPr>
          <p:nvPr>
            <p:ph type="sldNum" sz="quarter" idx="4"/>
          </p:nvPr>
        </p:nvSpPr>
        <p:spPr>
          <a:xfrm>
            <a:off x="6858000" y="6400800"/>
            <a:ext cx="2133600" cy="244475"/>
          </a:xfrm>
        </p:spPr>
        <p:txBody>
          <a:bodyPr/>
          <a:lstStyle>
            <a:lvl1pPr algn="l">
              <a:defRPr sz="1200" b="0">
                <a:solidFill>
                  <a:schemeClr val="tx1"/>
                </a:solidFill>
              </a:defRPr>
            </a:lvl1pPr>
          </a:lstStyle>
          <a:p>
            <a:fld id="{83843EE2-B4F5-4757-98B6-0EA11E24F112}" type="slidenum">
              <a:rPr lang="en-US" altLang="zh-CN"/>
            </a:fld>
            <a:endParaRPr lang="en-US" altLang="zh-CN"/>
          </a:p>
        </p:txBody>
      </p:sp>
      <p:sp>
        <p:nvSpPr>
          <p:cNvPr id="227335" name="Rectangle 7"/>
          <p:cNvSpPr>
            <a:spLocks noGrp="1" noChangeArrowheads="1"/>
          </p:cNvSpPr>
          <p:nvPr>
            <p:ph type="ctrTitle"/>
          </p:nvPr>
        </p:nvSpPr>
        <p:spPr>
          <a:xfrm>
            <a:off x="4267200" y="121920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a:solidFill>
                  <a:schemeClr val="tx2"/>
                </a:solidFill>
              </a:defRPr>
            </a:lvl1pPr>
          </a:lstStyle>
          <a:p>
            <a:pPr lvl="0"/>
            <a:r>
              <a:rPr lang="zh-CN" altLang="en-US" noProof="0"/>
              <a:t>单击此处编辑母版标题样式</a:t>
            </a:r>
            <a:endParaRPr lang="zh-CN" altLang="en-US" noProof="0"/>
          </a:p>
        </p:txBody>
      </p:sp>
      <p:sp>
        <p:nvSpPr>
          <p:cNvPr id="227336" name="Rectangle 8"/>
          <p:cNvSpPr>
            <a:spLocks noGrp="1" noChangeArrowheads="1"/>
          </p:cNvSpPr>
          <p:nvPr>
            <p:ph type="subTitle" idx="1"/>
          </p:nvPr>
        </p:nvSpPr>
        <p:spPr bwMode="gray">
          <a:xfrm>
            <a:off x="685800" y="548640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单击此处编辑母版副标题样式</a:t>
            </a:r>
            <a:endParaRPr lang="zh-CN" altLang="en-US" noProof="0"/>
          </a:p>
        </p:txBody>
      </p:sp>
      <p:sp>
        <p:nvSpPr>
          <p:cNvPr id="227337" name="Oval 9"/>
          <p:cNvSpPr>
            <a:spLocks noChangeArrowheads="1"/>
          </p:cNvSpPr>
          <p:nvPr userDrawn="1"/>
        </p:nvSpPr>
        <p:spPr bwMode="gray">
          <a:xfrm>
            <a:off x="1001713" y="260350"/>
            <a:ext cx="935037" cy="936625"/>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38" name="Oval 10"/>
          <p:cNvSpPr>
            <a:spLocks noChangeArrowheads="1"/>
          </p:cNvSpPr>
          <p:nvPr userDrawn="1"/>
        </p:nvSpPr>
        <p:spPr bwMode="gray">
          <a:xfrm>
            <a:off x="3954463"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9" name="Oval 11"/>
          <p:cNvSpPr>
            <a:spLocks noChangeArrowheads="1"/>
          </p:cNvSpPr>
          <p:nvPr userDrawn="1"/>
        </p:nvSpPr>
        <p:spPr bwMode="gray">
          <a:xfrm>
            <a:off x="736600" y="1651000"/>
            <a:ext cx="3490913" cy="3629025"/>
          </a:xfrm>
          <a:prstGeom prst="ellipse">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0" name="Oval 12"/>
          <p:cNvSpPr>
            <a:spLocks noChangeArrowheads="1"/>
          </p:cNvSpPr>
          <p:nvPr userDrawn="1"/>
        </p:nvSpPr>
        <p:spPr bwMode="gray">
          <a:xfrm>
            <a:off x="1019175" y="277813"/>
            <a:ext cx="900113" cy="900112"/>
          </a:xfrm>
          <a:prstGeom prst="ellipse">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1" name="Oval 13"/>
          <p:cNvSpPr>
            <a:spLocks noChangeArrowheads="1"/>
          </p:cNvSpPr>
          <p:nvPr userDrawn="1"/>
        </p:nvSpPr>
        <p:spPr bwMode="gray">
          <a:xfrm>
            <a:off x="3598863" y="3500438"/>
            <a:ext cx="1582737" cy="1582737"/>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pPr algn="ctr"/>
            <a:endParaRPr lang="zh-CN" altLang="zh-CN" sz="1800">
              <a:latin typeface="Arial" panose="020B0604020202020204" pitchFamily="34" charset="0"/>
            </a:endParaRPr>
          </a:p>
        </p:txBody>
      </p:sp>
      <p:sp>
        <p:nvSpPr>
          <p:cNvPr id="227342" name="Oval 14"/>
          <p:cNvSpPr>
            <a:spLocks noChangeArrowheads="1"/>
          </p:cNvSpPr>
          <p:nvPr userDrawn="1"/>
        </p:nvSpPr>
        <p:spPr bwMode="gray">
          <a:xfrm>
            <a:off x="3624263" y="3521075"/>
            <a:ext cx="1533525" cy="1543050"/>
          </a:xfrm>
          <a:prstGeom prst="ellipse">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Oval 15"/>
          <p:cNvSpPr>
            <a:spLocks noChangeArrowheads="1"/>
          </p:cNvSpPr>
          <p:nvPr userDrawn="1"/>
        </p:nvSpPr>
        <p:spPr bwMode="gray">
          <a:xfrm>
            <a:off x="66675" y="1268413"/>
            <a:ext cx="1438275" cy="1511300"/>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7344" name="Oval 16"/>
          <p:cNvSpPr>
            <a:spLocks noChangeArrowheads="1"/>
          </p:cNvSpPr>
          <p:nvPr userDrawn="1"/>
        </p:nvSpPr>
        <p:spPr bwMode="gray">
          <a:xfrm>
            <a:off x="73025" y="1287463"/>
            <a:ext cx="1419225" cy="1462087"/>
          </a:xfrm>
          <a:prstGeom prst="ellipse">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4" descr="C:\Documents and Settings\Administrator\桌面\BEIHANG.gif"/>
          <p:cNvPicPr>
            <a:picLocks noChangeAspect="1" noChangeArrowheads="1"/>
          </p:cNvPicPr>
          <p:nvPr userDrawn="1"/>
        </p:nvPicPr>
        <p:blipFill>
          <a:blip r:embed="rId6" cstate="print"/>
          <a:srcRect/>
          <a:stretch>
            <a:fillRect/>
          </a:stretch>
        </p:blipFill>
        <p:spPr bwMode="auto">
          <a:xfrm>
            <a:off x="6070600" y="174625"/>
            <a:ext cx="2844800" cy="587375"/>
          </a:xfrm>
          <a:prstGeom prst="rect">
            <a:avLst/>
          </a:prstGeom>
          <a:noFill/>
          <a:ln w="9525">
            <a:noFill/>
            <a:miter lim="800000"/>
            <a:headEnd/>
            <a:tailEnd/>
          </a:ln>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25D68C6-C54C-428B-AB84-1E22B4E20390}"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09600"/>
            <a:ext cx="2057400" cy="55165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6019800" cy="55165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211FCB7-4DF1-410A-97E7-872C7ABD7573}"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6" name="页脚占位符 5"/>
          <p:cNvSpPr>
            <a:spLocks noGrp="1"/>
          </p:cNvSpPr>
          <p:nvPr>
            <p:ph type="ftr" sz="quarter" idx="11"/>
          </p:nvPr>
        </p:nvSpPr>
        <p:spPr>
          <a:xfrm>
            <a:off x="5791200" y="6248400"/>
            <a:ext cx="2897188" cy="474663"/>
          </a:xfrm>
          <a:prstGeom prst="rect">
            <a:avLst/>
          </a:prstGeom>
        </p:spPr>
        <p:txBody>
          <a:bodyPr/>
          <a:lstStyle>
            <a:lvl1pPr>
              <a:defRPr/>
            </a:lvl1pPr>
          </a:lstStyle>
          <a:p>
            <a:endParaRPr lang="en-US" altLang="zh-CN"/>
          </a:p>
        </p:txBody>
      </p:sp>
      <p:sp>
        <p:nvSpPr>
          <p:cNvPr id="8" name="灯片编号占位符 3"/>
          <p:cNvSpPr txBox="1"/>
          <p:nvPr userDrawn="1"/>
        </p:nvSpPr>
        <p:spPr bwMode="gray">
          <a:xfrm>
            <a:off x="8074025" y="6232525"/>
            <a:ext cx="114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ctr" rtl="0" fontAlgn="base">
              <a:spcBef>
                <a:spcPct val="0"/>
              </a:spcBef>
              <a:spcAft>
                <a:spcPct val="0"/>
              </a:spcAft>
              <a:defRPr sz="1800" b="1" kern="1200">
                <a:solidFill>
                  <a:srgbClr val="5F5F5F"/>
                </a:solidFill>
                <a:latin typeface="+mn-lt"/>
                <a:ea typeface="宋体" panose="02010600030101010101" pitchFamily="2" charset="-122"/>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宋体" panose="02010600030101010101" pitchFamily="2" charset="-122"/>
                <a:cs typeface="+mn-cs"/>
              </a:defRPr>
            </a:lvl9pPr>
          </a:lstStyle>
          <a:p>
            <a:fld id="{D952C1A9-15A8-44D8-8D9F-394462F14C84}" type="slidenum">
              <a:rPr lang="en-US" altLang="zh-CN" smtClean="0"/>
            </a:fld>
            <a:endParaRPr lang="en-US" altLang="zh-CN" dirty="0"/>
          </a:p>
        </p:txBody>
      </p:sp>
      <p:sp>
        <p:nvSpPr>
          <p:cNvPr id="9" name="AutoShape 14">
            <a:hlinkClick r:id="" action="ppaction://hlinkshowjump?jump=nextslide" highlightClick="1"/>
          </p:cNvPr>
          <p:cNvSpPr>
            <a:spLocks noChangeArrowheads="1"/>
          </p:cNvSpPr>
          <p:nvPr userDrawn="1"/>
        </p:nvSpPr>
        <p:spPr bwMode="auto">
          <a:xfrm>
            <a:off x="8623300" y="6570663"/>
            <a:ext cx="520700" cy="276225"/>
          </a:xfrm>
          <a:prstGeom prst="actionButtonForwardNext">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p:spPr>
        <p:txBody>
          <a:bodyPr wrap="none" anchor="ctr"/>
          <a:lstStyle/>
          <a:p>
            <a:pPr>
              <a:defRPr/>
            </a:pPr>
            <a:endParaRPr lang="zh-CN" altLang="en-US"/>
          </a:p>
        </p:txBody>
      </p:sp>
      <p:sp>
        <p:nvSpPr>
          <p:cNvPr id="10" name="AutoShape 15">
            <a:hlinkClick r:id="" action="ppaction://hlinkshowjump?jump=previousslide" highlightClick="1"/>
          </p:cNvPr>
          <p:cNvSpPr>
            <a:spLocks noChangeArrowheads="1"/>
          </p:cNvSpPr>
          <p:nvPr userDrawn="1"/>
        </p:nvSpPr>
        <p:spPr bwMode="auto">
          <a:xfrm>
            <a:off x="8108950" y="6570663"/>
            <a:ext cx="533400" cy="276225"/>
          </a:xfrm>
          <a:prstGeom prst="actionButtonBackPrevious">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a:effectLst/>
        </p:spPr>
        <p:txBody>
          <a:bodyPr wrap="none" anchor="ctr"/>
          <a:lstStyle/>
          <a:p>
            <a:pPr>
              <a:defRPr/>
            </a:pPr>
            <a:endParaRPr lang="zh-CN" alt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marL="441325" indent="-441325">
              <a:buClr>
                <a:srgbClr val="FF0000"/>
              </a:buClr>
              <a:buSzPct val="90000"/>
              <a:buFont typeface="Wingdings" panose="05000000000000000000" pitchFamily="2" charset="2"/>
              <a:buChar char="n"/>
              <a:defRPr sz="2800">
                <a:latin typeface="微软雅黑" panose="020B0503020204020204" pitchFamily="34" charset="-122"/>
                <a:ea typeface="微软雅黑" panose="020B0503020204020204" pitchFamily="34" charset="-122"/>
              </a:defRPr>
            </a:lvl1pPr>
            <a:lvl2pPr marL="898525" indent="-441325">
              <a:buClr>
                <a:srgbClr val="006666"/>
              </a:buClr>
              <a:buSzPct val="90000"/>
              <a:buFont typeface="Wingdings" panose="05000000000000000000" pitchFamily="2" charset="2"/>
              <a:buChar char="u"/>
              <a:defRPr sz="2400">
                <a:latin typeface="微软雅黑" panose="020B0503020204020204" pitchFamily="34" charset="-122"/>
                <a:ea typeface="微软雅黑" panose="020B0503020204020204" pitchFamily="34" charset="-122"/>
              </a:defRPr>
            </a:lvl2pPr>
            <a:lvl3pPr marL="1260475" indent="-346075">
              <a:buClr>
                <a:srgbClr val="FF6600"/>
              </a:buClr>
              <a:buFont typeface="Wingdings" panose="05000000000000000000" pitchFamily="2" charset="2"/>
              <a:buChar char="ü"/>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lvl1pPr>
              <a:defRPr>
                <a:solidFill>
                  <a:srgbClr val="5F5F5F"/>
                </a:solidFill>
              </a:defRPr>
            </a:lvl1pPr>
          </a:lstStyle>
          <a:p>
            <a:fld id="{D952C1A9-15A8-44D8-8D9F-394462F14C84}" type="slidenum">
              <a:rPr lang="en-US" altLang="zh-CN" smtClean="0"/>
            </a:fld>
            <a:endParaRPr lang="en-US" altLang="zh-CN" dirty="0"/>
          </a:p>
        </p:txBody>
      </p:sp>
      <p:sp>
        <p:nvSpPr>
          <p:cNvPr id="5" name="日期占位符 4"/>
          <p:cNvSpPr>
            <a:spLocks noGrp="1"/>
          </p:cNvSpPr>
          <p:nvPr>
            <p:ph type="dt" sz="half" idx="11"/>
          </p:nvPr>
        </p:nvSpPr>
        <p:spPr/>
        <p:txBody>
          <a:bodyPr/>
          <a:lstStyle>
            <a:lvl1pPr>
              <a:defRPr/>
            </a:lvl1pPr>
          </a:lstStyle>
          <a:p>
            <a:endParaRPr lang="en-US" altLang="zh-CN"/>
          </a:p>
        </p:txBody>
      </p:sp>
      <p:pic>
        <p:nvPicPr>
          <p:cNvPr id="6" name="图片 5"/>
          <p:cNvPicPr/>
          <p:nvPr userDrawn="1"/>
        </p:nvPicPr>
        <p:blipFill>
          <a:blip r:embed="rId2"/>
          <a:stretch>
            <a:fillRect/>
          </a:stretch>
        </p:blipFill>
        <p:spPr>
          <a:xfrm>
            <a:off x="76200" y="5896293"/>
            <a:ext cx="885507" cy="885507"/>
          </a:xfrm>
          <a:prstGeom prst="rect">
            <a:avLst/>
          </a:prstGeom>
        </p:spPr>
      </p:pic>
      <p:sp>
        <p:nvSpPr>
          <p:cNvPr id="9" name="AutoShape 14">
            <a:hlinkClick r:id="" action="ppaction://hlinkshowjump?jump=nextslide" highlightClick="1"/>
          </p:cNvPr>
          <p:cNvSpPr>
            <a:spLocks noChangeArrowheads="1"/>
          </p:cNvSpPr>
          <p:nvPr userDrawn="1"/>
        </p:nvSpPr>
        <p:spPr bwMode="auto">
          <a:xfrm>
            <a:off x="8623300" y="6570663"/>
            <a:ext cx="520700" cy="276225"/>
          </a:xfrm>
          <a:prstGeom prst="actionButtonForwardNext">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p:spPr>
        <p:txBody>
          <a:bodyPr wrap="none" anchor="ctr"/>
          <a:lstStyle/>
          <a:p>
            <a:pPr>
              <a:defRPr/>
            </a:pPr>
            <a:endParaRPr lang="zh-CN" altLang="en-US"/>
          </a:p>
        </p:txBody>
      </p:sp>
      <p:sp>
        <p:nvSpPr>
          <p:cNvPr id="10" name="AutoShape 15">
            <a:hlinkClick r:id="" action="ppaction://hlinkshowjump?jump=previousslide" highlightClick="1"/>
          </p:cNvPr>
          <p:cNvSpPr>
            <a:spLocks noChangeArrowheads="1"/>
          </p:cNvSpPr>
          <p:nvPr userDrawn="1"/>
        </p:nvSpPr>
        <p:spPr bwMode="auto">
          <a:xfrm>
            <a:off x="8108950" y="6570663"/>
            <a:ext cx="533400" cy="276225"/>
          </a:xfrm>
          <a:prstGeom prst="actionButtonBackPrevious">
            <a:avLst/>
          </a:prstGeom>
          <a:gradFill rotWithShape="0">
            <a:gsLst>
              <a:gs pos="0">
                <a:srgbClr val="D965B2">
                  <a:gamma/>
                  <a:shade val="46275"/>
                  <a:invGamma/>
                </a:srgbClr>
              </a:gs>
              <a:gs pos="50000">
                <a:srgbClr val="D965B2"/>
              </a:gs>
              <a:gs pos="100000">
                <a:srgbClr val="D965B2">
                  <a:gamma/>
                  <a:shade val="46275"/>
                  <a:invGamma/>
                </a:srgbClr>
              </a:gs>
            </a:gsLst>
            <a:lin ang="5400000" scaled="1"/>
          </a:gradFill>
          <a:ln w="9525">
            <a:solidFill>
              <a:schemeClr val="bg1"/>
            </a:solidFill>
            <a:miter lim="800000"/>
          </a:ln>
          <a:effectLst/>
        </p:spPr>
        <p:txBody>
          <a:bodyPr wrap="none" anchor="ctr"/>
          <a:lstStyle/>
          <a:p>
            <a:pPr>
              <a:defRPr/>
            </a:pP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lvl1pPr>
              <a:defRPr/>
            </a:lvl1pPr>
          </a:lstStyle>
          <a:p>
            <a:fld id="{D98C3107-2A24-447B-93B8-1303AB246E99}" type="slidenum">
              <a:rPr lang="en-US" altLang="zh-CN"/>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505AD294-BF86-45FC-9E1B-46FBF3C1D1C4}"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C0990AD9-07FA-464C-9257-94F0E1D7C9F9}" type="slidenum">
              <a:rPr lang="en-US" altLang="zh-CN"/>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886F141-6F69-40D6-91B6-FCF80A35087D}" type="slidenum">
              <a:rPr lang="en-US" altLang="zh-CN"/>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40E6649-C7AC-48EF-89D4-1E521705E85C}" type="slidenum">
              <a:rPr lang="en-US" altLang="zh-CN"/>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0ABEDC9F-1E11-4415-A303-71BCA866C920}"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fld id="{2992118F-A372-4011-B64A-2AAF0C102295}" type="slidenum">
              <a:rPr lang="en-US" altLang="zh-CN"/>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jpeg"/><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26307" name="Rectangle 3"/>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8" name="Rectangle 4"/>
          <p:cNvSpPr>
            <a:spLocks noGrp="1" noChangeArrowheads="1"/>
          </p:cNvSpPr>
          <p:nvPr>
            <p:ph type="sldNum" sz="quarter" idx="4"/>
          </p:nvPr>
        </p:nvSpPr>
        <p:spPr bwMode="gray">
          <a:xfrm>
            <a:off x="7921625" y="6461125"/>
            <a:ext cx="114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800">
                <a:solidFill>
                  <a:srgbClr val="FF0066"/>
                </a:solidFill>
                <a:latin typeface="+mn-lt"/>
              </a:defRPr>
            </a:lvl1pPr>
          </a:lstStyle>
          <a:p>
            <a:fld id="{5B7BC7E7-E3CC-446E-B29F-DE2C8DB5DB2A}" type="slidenum">
              <a:rPr lang="en-US" altLang="zh-CN"/>
            </a:fld>
            <a:endParaRPr lang="en-US" altLang="zh-CN"/>
          </a:p>
        </p:txBody>
      </p:sp>
      <p:sp>
        <p:nvSpPr>
          <p:cNvPr id="226309" name="Rectangle 5"/>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26310" name="Rectangle 6"/>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0">
                <a:latin typeface="+mn-lt"/>
              </a:defRPr>
            </a:lvl1pPr>
          </a:lstStyle>
          <a:p>
            <a:endParaRPr lang="en-US" altLang="zh-CN"/>
          </a:p>
        </p:txBody>
      </p:sp>
      <p:grpSp>
        <p:nvGrpSpPr>
          <p:cNvPr id="226311" name="Group 7"/>
          <p:cNvGrpSpPr/>
          <p:nvPr/>
        </p:nvGrpSpPr>
        <p:grpSpPr bwMode="auto">
          <a:xfrm>
            <a:off x="76200" y="76200"/>
            <a:ext cx="1752600" cy="1447800"/>
            <a:chOff x="593" y="67"/>
            <a:chExt cx="1441" cy="1277"/>
          </a:xfrm>
        </p:grpSpPr>
        <p:sp>
          <p:nvSpPr>
            <p:cNvPr id="226312" name="Oval 8"/>
            <p:cNvSpPr>
              <a:spLocks noChangeArrowheads="1"/>
            </p:cNvSpPr>
            <p:nvPr/>
          </p:nvSpPr>
          <p:spPr bwMode="gray">
            <a:xfrm>
              <a:off x="1183" y="400"/>
              <a:ext cx="545" cy="562"/>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3" name="Oval 9"/>
            <p:cNvSpPr>
              <a:spLocks noChangeArrowheads="1"/>
            </p:cNvSpPr>
            <p:nvPr/>
          </p:nvSpPr>
          <p:spPr bwMode="gray">
            <a:xfrm>
              <a:off x="1536" y="67"/>
              <a:ext cx="498" cy="523"/>
            </a:xfrm>
            <a:prstGeom prst="ellipse">
              <a:avLst/>
            </a:prstGeom>
            <a:solidFill>
              <a:schemeClr val="tx2"/>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4" name="Oval 10"/>
            <p:cNvSpPr>
              <a:spLocks noChangeArrowheads="1"/>
            </p:cNvSpPr>
            <p:nvPr/>
          </p:nvSpPr>
          <p:spPr bwMode="gray">
            <a:xfrm>
              <a:off x="1194" y="411"/>
              <a:ext cx="522" cy="540"/>
            </a:xfrm>
            <a:prstGeom prst="ellipse">
              <a:avLst/>
            </a:prstGeom>
            <a:blipFill dpi="0" rotWithShape="1">
              <a:blip r:embed="rId13"/>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5" name="Oval 11"/>
            <p:cNvSpPr>
              <a:spLocks noChangeArrowheads="1"/>
            </p:cNvSpPr>
            <p:nvPr userDrawn="1"/>
          </p:nvSpPr>
          <p:spPr bwMode="gray">
            <a:xfrm>
              <a:off x="593" y="573"/>
              <a:ext cx="726" cy="771"/>
            </a:xfrm>
            <a:prstGeom prst="ellipse">
              <a:avLst/>
            </a:prstGeom>
            <a:solidFill>
              <a:schemeClr val="folHlink"/>
            </a:solidFill>
            <a:ln w="38100">
              <a:solidFill>
                <a:schemeClr val="bg1"/>
              </a:solidFill>
              <a:round/>
            </a:ln>
            <a:effectLst>
              <a:outerShdw dist="89803" dir="2700000" algn="ctr" rotWithShape="0">
                <a:srgbClr val="000000">
                  <a:alpha val="19000"/>
                </a:srgbClr>
              </a:outerShdw>
            </a:effectLst>
          </p:spPr>
          <p:txBody>
            <a:bodyPr wrap="none" anchor="ctr"/>
            <a:lstStyle/>
            <a:p>
              <a:endParaRPr lang="zh-CN" altLang="en-US"/>
            </a:p>
          </p:txBody>
        </p:sp>
        <p:sp>
          <p:nvSpPr>
            <p:cNvPr id="226316" name="Oval 12"/>
            <p:cNvSpPr>
              <a:spLocks noChangeArrowheads="1"/>
            </p:cNvSpPr>
            <p:nvPr userDrawn="1"/>
          </p:nvSpPr>
          <p:spPr bwMode="gray">
            <a:xfrm>
              <a:off x="600" y="585"/>
              <a:ext cx="711" cy="747"/>
            </a:xfrm>
            <a:prstGeom prst="ellipse">
              <a:avLst/>
            </a:prstGeom>
            <a:blipFill dpi="0" rotWithShape="1">
              <a:blip r:embed="rId14"/>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7" name="Oval 13"/>
            <p:cNvSpPr>
              <a:spLocks noChangeArrowheads="1"/>
            </p:cNvSpPr>
            <p:nvPr/>
          </p:nvSpPr>
          <p:spPr bwMode="gray">
            <a:xfrm>
              <a:off x="1548" y="78"/>
              <a:ext cx="477" cy="501"/>
            </a:xfrm>
            <a:prstGeom prst="ellipse">
              <a:avLst/>
            </a:pr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6318" name="Rectangle 14"/>
          <p:cNvSpPr>
            <a:spLocks noGrp="1" noChangeArrowheads="1"/>
          </p:cNvSpPr>
          <p:nvPr>
            <p:ph type="body" idx="1"/>
          </p:nvPr>
        </p:nvSpPr>
        <p:spPr bwMode="auto">
          <a:xfrm>
            <a:off x="6858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hdr="0" ftr="0" dt="0"/>
  <p:txStyles>
    <p:titleStyle>
      <a:lvl1pPr algn="ctr" rtl="0" fontAlgn="base">
        <a:spcBef>
          <a:spcPct val="0"/>
        </a:spcBef>
        <a:spcAft>
          <a:spcPct val="0"/>
        </a:spcAft>
        <a:defRPr sz="3200">
          <a:solidFill>
            <a:schemeClr val="bg1"/>
          </a:solidFill>
          <a:latin typeface="+mj-lt"/>
          <a:ea typeface="+mj-ea"/>
          <a:cs typeface="+mj-cs"/>
        </a:defRPr>
      </a:lvl1pPr>
      <a:lvl2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2pPr>
      <a:lvl3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3pPr>
      <a:lvl4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4pPr>
      <a:lvl5pPr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5pPr>
      <a:lvl6pPr marL="4572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6pPr>
      <a:lvl7pPr marL="9144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7pPr>
      <a:lvl8pPr marL="13716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8pPr>
      <a:lvl9pPr marL="1828800" algn="ctr" rtl="0" fontAlgn="base">
        <a:spcBef>
          <a:spcPct val="0"/>
        </a:spcBef>
        <a:spcAft>
          <a:spcPct val="0"/>
        </a:spcAft>
        <a:defRPr sz="3200">
          <a:solidFill>
            <a:schemeClr val="bg1"/>
          </a:solidFill>
          <a:latin typeface="华文新魏" panose="02010800040101010101" pitchFamily="2" charset="-122"/>
          <a:ea typeface="宋体" panose="02010600030101010101" pitchFamily="2" charset="-122"/>
        </a:defRPr>
      </a:lvl9pPr>
    </p:titleStyle>
    <p:body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7.wmf"/><Relationship Id="rId3" Type="http://schemas.openxmlformats.org/officeDocument/2006/relationships/oleObject" Target="../embeddings/oleObject5.bin"/><Relationship Id="rId2" Type="http://schemas.openxmlformats.org/officeDocument/2006/relationships/image" Target="../media/image36.wmf"/><Relationship Id="rId1" Type="http://schemas.openxmlformats.org/officeDocument/2006/relationships/oleObject" Target="../embeddings/oleObject4.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8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8.emf"/><Relationship Id="rId1" Type="http://schemas.openxmlformats.org/officeDocument/2006/relationships/oleObject" Target="../embeddings/oleObject6.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7.bin"/></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8.bin"/></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91.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9.bin"/></Relationships>
</file>

<file path=ppt/slides/_rels/slide116.xml.rels><?xml version="1.0" encoding="UTF-8" standalone="yes"?>
<Relationships xmlns="http://schemas.openxmlformats.org/package/2006/relationships"><Relationship Id="rId5" Type="http://schemas.openxmlformats.org/officeDocument/2006/relationships/notesSlide" Target="../notesSlides/notesSlide92.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10.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notesSlide" Target="../notesSlides/notesSlide96.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11.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12.bin"/></Relationships>
</file>

<file path=ppt/slides/_rels/slide124.xml.rels><?xml version="1.0" encoding="UTF-8" standalone="yes"?>
<Relationships xmlns="http://schemas.openxmlformats.org/package/2006/relationships"><Relationship Id="rId5" Type="http://schemas.openxmlformats.org/officeDocument/2006/relationships/notesSlide" Target="../notesSlides/notesSlide99.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13.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1.emf"/><Relationship Id="rId2" Type="http://schemas.openxmlformats.org/officeDocument/2006/relationships/oleObject" Target="../embeddings/oleObject3.bin"/><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3657600" y="1295400"/>
            <a:ext cx="5410200" cy="1524000"/>
          </a:xfrm>
        </p:spPr>
        <p:txBody>
          <a:bodyPr/>
          <a:lstStyle/>
          <a:p>
            <a:pPr algn="ctr"/>
            <a:r>
              <a:rPr lang="zh-CN" altLang="en-US" b="1" dirty="0">
                <a:solidFill>
                  <a:srgbClr val="CC3300"/>
                </a:solidFill>
                <a:latin typeface="+mn-lt"/>
                <a:ea typeface="黑体" panose="02010609060101010101" pitchFamily="49" charset="-122"/>
              </a:rPr>
              <a:t>大学计算机基础</a:t>
            </a:r>
            <a:endParaRPr lang="zh-CN" altLang="en-US" b="1" dirty="0">
              <a:solidFill>
                <a:srgbClr val="CC3300"/>
              </a:solidFill>
              <a:latin typeface="+mn-lt"/>
              <a:ea typeface="黑体" panose="02010609060101010101" pitchFamily="49" charset="-122"/>
            </a:endParaRPr>
          </a:p>
        </p:txBody>
      </p:sp>
      <p:sp>
        <p:nvSpPr>
          <p:cNvPr id="224260" name="Rectangle 4"/>
          <p:cNvSpPr>
            <a:spLocks noChangeArrowheads="1"/>
          </p:cNvSpPr>
          <p:nvPr/>
        </p:nvSpPr>
        <p:spPr bwMode="auto">
          <a:xfrm>
            <a:off x="5422703" y="4648200"/>
            <a:ext cx="34676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北京航空航天大学</a:t>
            </a:r>
            <a:endParaRPr lang="en-US" altLang="zh-CN" b="0" dirty="0">
              <a:solidFill>
                <a:schemeClr val="bg1"/>
              </a:solidFill>
              <a:latin typeface="黑体" panose="02010609060101010101" pitchFamily="49" charset="-122"/>
              <a:ea typeface="黑体" panose="02010609060101010101" pitchFamily="49" charset="-122"/>
            </a:endParaRPr>
          </a:p>
          <a:p>
            <a:pPr algn="ctr" eaLnBrk="0" hangingPunct="0">
              <a:lnSpc>
                <a:spcPct val="150000"/>
              </a:lnSpc>
            </a:pPr>
            <a:r>
              <a:rPr lang="zh-CN" altLang="en-US" b="0" dirty="0">
                <a:solidFill>
                  <a:schemeClr val="bg1"/>
                </a:solidFill>
                <a:latin typeface="黑体" panose="02010609060101010101" pitchFamily="49" charset="-122"/>
                <a:ea typeface="黑体" panose="02010609060101010101" pitchFamily="49" charset="-122"/>
              </a:rPr>
              <a:t>计算机学院</a:t>
            </a:r>
            <a:endParaRPr lang="en-US" altLang="zh-CN" b="0"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5148895" y="3008293"/>
            <a:ext cx="3672205" cy="953135"/>
          </a:xfrm>
          <a:prstGeom prst="rect">
            <a:avLst/>
          </a:prstGeom>
        </p:spPr>
        <p:txBody>
          <a:bodyPr wrap="none">
            <a:spAutoFit/>
          </a:bodyPr>
          <a:lstStyle/>
          <a:p>
            <a:pPr algn="ctr" eaLnBrk="1" hangingPunct="1"/>
            <a:r>
              <a:rPr lang="zh-CN" altLang="en-US" sz="2800" dirty="0">
                <a:solidFill>
                  <a:srgbClr val="FF3399"/>
                </a:solidFill>
                <a:effectLst>
                  <a:outerShdw blurRad="38100" dist="38100" dir="2700000" algn="tl">
                    <a:srgbClr val="C0C0C0"/>
                  </a:outerShdw>
                </a:effectLst>
                <a:ea typeface="华文行楷" panose="02010800040101010101" pitchFamily="2" charset="-122"/>
              </a:rPr>
              <a:t>傅翠娇  </a:t>
            </a:r>
            <a:endParaRPr lang="en-US" altLang="zh-CN" sz="2800" dirty="0">
              <a:solidFill>
                <a:srgbClr val="FF3399"/>
              </a:solidFill>
              <a:effectLst>
                <a:outerShdw blurRad="38100" dist="38100" dir="2700000" algn="tl">
                  <a:srgbClr val="C0C0C0"/>
                </a:outerShdw>
              </a:effectLst>
              <a:ea typeface="华文行楷" panose="02010800040101010101" pitchFamily="2" charset="-122"/>
            </a:endParaRPr>
          </a:p>
          <a:p>
            <a:pPr eaLnBrk="1" hangingPunct="1"/>
            <a:r>
              <a:rPr lang="zh-CN" altLang="en-US"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rPr>
              <a:t>傅翠娇</a:t>
            </a:r>
            <a:r>
              <a:rPr lang="en-US" altLang="ko-KR"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rPr>
              <a:t>@buaa.edu.cn</a:t>
            </a:r>
            <a:endParaRPr lang="en-US" altLang="ko-KR" sz="2800" dirty="0">
              <a:solidFill>
                <a:srgbClr val="FF3399"/>
              </a:solidFill>
              <a:effectLst>
                <a:outerShdw blurRad="38100" dist="38100" dir="2700000" algn="tl">
                  <a:srgbClr val="C0C0C0"/>
                </a:outerShdw>
              </a:effectLst>
              <a:latin typeface="Arial" panose="020B0604020202020204" pitchFamily="34" charset="0"/>
              <a:ea typeface="华文行楷" panose="02010800040101010101" pitchFamily="2" charset="-122"/>
              <a:cs typeface="Arial" panose="020B0604020202020204" pitchFamily="34"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实验</a:t>
            </a:r>
            <a:r>
              <a:rPr lang="en-US" altLang="zh-CN" sz="3600" dirty="0"/>
              <a:t>3-</a:t>
            </a:r>
            <a:r>
              <a:rPr lang="zh-CN" altLang="en-US" sz="3600" dirty="0"/>
              <a:t>补全类的定义</a:t>
            </a:r>
            <a:endParaRPr lang="zh-CN" altLang="en-US"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endParaRPr>
              <a:solidFill>
                <a:srgbClr val="FF0000"/>
              </a:solidFill>
            </a:endParaRPr>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pic>
        <p:nvPicPr>
          <p:cNvPr id="3" name="图片 2"/>
          <p:cNvPicPr>
            <a:picLocks noChangeAspect="1"/>
          </p:cNvPicPr>
          <p:nvPr/>
        </p:nvPicPr>
        <p:blipFill>
          <a:blip r:embed="rId1"/>
          <a:stretch>
            <a:fillRect/>
          </a:stretch>
        </p:blipFill>
        <p:spPr>
          <a:xfrm>
            <a:off x="116840" y="1295400"/>
            <a:ext cx="6053455" cy="2778125"/>
          </a:xfrm>
          <a:prstGeom prst="rect">
            <a:avLst/>
          </a:prstGeom>
        </p:spPr>
      </p:pic>
      <p:pic>
        <p:nvPicPr>
          <p:cNvPr id="6" name="图片 5"/>
          <p:cNvPicPr>
            <a:picLocks noChangeAspect="1"/>
          </p:cNvPicPr>
          <p:nvPr/>
        </p:nvPicPr>
        <p:blipFill>
          <a:blip r:embed="rId2"/>
          <a:stretch>
            <a:fillRect/>
          </a:stretch>
        </p:blipFill>
        <p:spPr>
          <a:xfrm>
            <a:off x="116840" y="4168775"/>
            <a:ext cx="7048500" cy="30657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动态规划算法</a:t>
            </a:r>
            <a:r>
              <a:rPr lang="zh-CN" altLang="en-US" dirty="0"/>
              <a:t>的数学模型建立</a:t>
            </a:r>
            <a:endParaRPr lang="zh-CN" altLang="en-US" dirty="0"/>
          </a:p>
        </p:txBody>
      </p:sp>
      <p:sp>
        <p:nvSpPr>
          <p:cNvPr id="3" name="内容占位符 2"/>
          <p:cNvSpPr>
            <a:spLocks noGrp="1"/>
          </p:cNvSpPr>
          <p:nvPr>
            <p:ph idx="1"/>
          </p:nvPr>
        </p:nvSpPr>
        <p:spPr>
          <a:xfrm>
            <a:off x="685800" y="1600200"/>
            <a:ext cx="7848600" cy="4525963"/>
          </a:xfrm>
        </p:spPr>
        <p:txBody>
          <a:bodyPr/>
          <a:lstStyle/>
          <a:p>
            <a:r>
              <a:rPr lang="zh-CN" altLang="en-US" dirty="0">
                <a:solidFill>
                  <a:srgbClr val="0000FF"/>
                </a:solidFill>
              </a:rPr>
              <a:t>数学模型建立</a:t>
            </a:r>
            <a:endParaRPr lang="en-US" altLang="zh-CN" dirty="0">
              <a:solidFill>
                <a:srgbClr val="0000FF"/>
              </a:solidFill>
            </a:endParaRPr>
          </a:p>
          <a:p>
            <a:pPr marL="0" indent="0">
              <a:buNone/>
            </a:pPr>
            <a:r>
              <a:rPr lang="en-US" altLang="zh-CN" sz="2400" dirty="0">
                <a:solidFill>
                  <a:srgbClr val="0000FF"/>
                </a:solidFill>
              </a:rPr>
              <a:t>      </a:t>
            </a:r>
            <a:r>
              <a:rPr lang="zh-CN" altLang="en-US" sz="2400" dirty="0">
                <a:latin typeface="+mn-lt"/>
              </a:rPr>
              <a:t>划分阶段</a:t>
            </a:r>
            <a:r>
              <a:rPr lang="en-US" altLang="zh-CN" sz="2400" dirty="0">
                <a:latin typeface="+mn-lt"/>
              </a:rPr>
              <a:t>—&gt;</a:t>
            </a:r>
            <a:r>
              <a:rPr lang="zh-CN" altLang="en-US" sz="2400">
                <a:latin typeface="+mn-lt"/>
              </a:rPr>
              <a:t>确定状态（</a:t>
            </a:r>
            <a:r>
              <a:rPr lang="zh-CN" altLang="en-US" sz="2400">
                <a:solidFill>
                  <a:srgbClr val="000000"/>
                </a:solidFill>
                <a:latin typeface="Arial" panose="020B0604020202020204"/>
              </a:rPr>
              <a:t>子问题的解</a:t>
            </a:r>
            <a:r>
              <a:rPr lang="zh-CN" altLang="en-US" sz="2400">
                <a:latin typeface="+mn-lt"/>
              </a:rPr>
              <a:t>）</a:t>
            </a:r>
            <a:r>
              <a:rPr lang="en-US" altLang="zh-CN" sz="2400">
                <a:latin typeface="+mn-lt"/>
              </a:rPr>
              <a:t>—&gt;</a:t>
            </a:r>
            <a:r>
              <a:rPr lang="zh-CN" altLang="en-US" sz="2400" dirty="0">
                <a:latin typeface="+mn-lt"/>
              </a:rPr>
              <a:t>定义决策</a:t>
            </a:r>
            <a:r>
              <a:rPr lang="en-US" altLang="zh-CN" sz="2400" dirty="0">
                <a:latin typeface="+mn-lt"/>
              </a:rPr>
              <a:t>—&gt;</a:t>
            </a:r>
            <a:r>
              <a:rPr lang="zh-CN" altLang="en-US" sz="2400" dirty="0">
                <a:latin typeface="+mn-lt"/>
              </a:rPr>
              <a:t>创建状态转移方程</a:t>
            </a:r>
            <a:endParaRPr lang="en-US" altLang="zh-CN" sz="2400" dirty="0">
              <a:latin typeface="+mn-lt"/>
            </a:endParaRPr>
          </a:p>
          <a:p>
            <a:pPr lvl="1"/>
            <a:r>
              <a:rPr lang="zh-CN" altLang="en-US" dirty="0">
                <a:latin typeface="+mn-lt"/>
              </a:rPr>
              <a:t>首先，根据问题时、空特征，将其划分为若干个</a:t>
            </a:r>
            <a:r>
              <a:rPr lang="zh-CN" altLang="en-US">
                <a:latin typeface="+mn-lt"/>
              </a:rPr>
              <a:t>有序</a:t>
            </a:r>
            <a:r>
              <a:rPr lang="zh-CN" altLang="en-US">
                <a:solidFill>
                  <a:srgbClr val="CC0066"/>
                </a:solidFill>
                <a:latin typeface="+mn-lt"/>
              </a:rPr>
              <a:t>阶段</a:t>
            </a:r>
            <a:r>
              <a:rPr lang="zh-CN" altLang="zh-CN"/>
              <a:t>（</a:t>
            </a:r>
            <a:r>
              <a:rPr lang="zh-CN" altLang="zh-CN">
                <a:solidFill>
                  <a:srgbClr val="FF0000"/>
                </a:solidFill>
                <a:latin typeface="+mn-lt"/>
              </a:rPr>
              <a:t>阶段变量</a:t>
            </a:r>
            <a:r>
              <a:rPr lang="en-US" altLang="zh-CN">
                <a:solidFill>
                  <a:srgbClr val="FF0000"/>
                </a:solidFill>
                <a:latin typeface="+mn-lt"/>
              </a:rPr>
              <a:t>k</a:t>
            </a:r>
            <a:r>
              <a:rPr lang="zh-CN" altLang="zh-CN"/>
              <a:t>）</a:t>
            </a:r>
            <a:endParaRPr lang="en-US" altLang="zh-CN" dirty="0">
              <a:latin typeface="+mn-lt"/>
            </a:endParaRPr>
          </a:p>
          <a:p>
            <a:pPr lvl="1"/>
            <a:r>
              <a:rPr lang="zh-CN" altLang="en-US" dirty="0">
                <a:latin typeface="+mn-lt"/>
              </a:rPr>
              <a:t>其次，用不同</a:t>
            </a:r>
            <a:r>
              <a:rPr lang="zh-CN" altLang="en-US" dirty="0">
                <a:solidFill>
                  <a:srgbClr val="CC0066"/>
                </a:solidFill>
                <a:latin typeface="+mn-lt"/>
              </a:rPr>
              <a:t>状态</a:t>
            </a:r>
            <a:r>
              <a:rPr lang="zh-CN" altLang="en-US" dirty="0">
                <a:latin typeface="+mn-lt"/>
              </a:rPr>
              <a:t>表示问题发展到各个阶段时所</a:t>
            </a:r>
            <a:r>
              <a:rPr lang="zh-CN" altLang="en-US">
                <a:latin typeface="+mn-lt"/>
              </a:rPr>
              <a:t>处于的客观情况（</a:t>
            </a:r>
            <a:r>
              <a:rPr lang="zh-CN" altLang="en-US">
                <a:solidFill>
                  <a:srgbClr val="FF0000"/>
                </a:solidFill>
                <a:latin typeface="+mn-lt"/>
              </a:rPr>
              <a:t>状态变量</a:t>
            </a:r>
            <a:r>
              <a:rPr lang="en-US" altLang="zh-CN" dirty="0" err="1">
                <a:solidFill>
                  <a:srgbClr val="FF0000"/>
                </a:solidFill>
                <a:latin typeface="+mn-lt"/>
              </a:rPr>
              <a:t>x</a:t>
            </a:r>
            <a:r>
              <a:rPr lang="en-US" altLang="zh-CN" baseline="-25000" dirty="0" err="1">
                <a:solidFill>
                  <a:srgbClr val="FF0000"/>
                </a:solidFill>
                <a:latin typeface="+mn-lt"/>
              </a:rPr>
              <a:t>k</a:t>
            </a:r>
            <a:r>
              <a:rPr lang="zh-CN" altLang="en-US" dirty="0">
                <a:latin typeface="+mn-lt"/>
              </a:rPr>
              <a:t>）</a:t>
            </a:r>
            <a:endParaRPr lang="en-US" altLang="zh-CN" dirty="0">
              <a:latin typeface="+mn-lt"/>
            </a:endParaRPr>
          </a:p>
          <a:p>
            <a:pPr lvl="1"/>
            <a:r>
              <a:rPr lang="zh-CN" altLang="en-US" dirty="0">
                <a:latin typeface="+mn-lt"/>
              </a:rPr>
              <a:t>再次，定义从一个阶段某状态演变为下一阶段某状态的</a:t>
            </a:r>
            <a:r>
              <a:rPr lang="zh-CN" altLang="en-US" dirty="0">
                <a:solidFill>
                  <a:srgbClr val="CC0066"/>
                </a:solidFill>
                <a:latin typeface="+mn-lt"/>
              </a:rPr>
              <a:t>决策</a:t>
            </a:r>
            <a:r>
              <a:rPr lang="zh-CN" altLang="en-US" dirty="0">
                <a:latin typeface="+mn-lt"/>
              </a:rPr>
              <a:t>选择（</a:t>
            </a:r>
            <a:r>
              <a:rPr lang="zh-CN" altLang="en-US" dirty="0">
                <a:solidFill>
                  <a:srgbClr val="FF0000"/>
                </a:solidFill>
                <a:latin typeface="+mn-lt"/>
              </a:rPr>
              <a:t>决策变量</a:t>
            </a:r>
            <a:r>
              <a:rPr lang="en-US" altLang="zh-CN" dirty="0" err="1">
                <a:solidFill>
                  <a:srgbClr val="FF0000"/>
                </a:solidFill>
                <a:latin typeface="+mn-lt"/>
              </a:rPr>
              <a:t>u</a:t>
            </a:r>
            <a:r>
              <a:rPr lang="en-US" altLang="zh-CN" baseline="-25000" dirty="0" err="1">
                <a:solidFill>
                  <a:srgbClr val="FF0000"/>
                </a:solidFill>
                <a:latin typeface="+mn-lt"/>
              </a:rPr>
              <a:t>k</a:t>
            </a:r>
            <a:r>
              <a:rPr lang="zh-CN" altLang="en-US" dirty="0">
                <a:latin typeface="+mn-lt"/>
              </a:rPr>
              <a:t>）</a:t>
            </a:r>
            <a:endParaRPr lang="en-US" altLang="zh-CN" dirty="0">
              <a:latin typeface="+mn-lt"/>
            </a:endParaRPr>
          </a:p>
          <a:p>
            <a:pPr lvl="1"/>
            <a:r>
              <a:rPr lang="zh-CN" altLang="en-US" dirty="0">
                <a:latin typeface="+mn-lt"/>
              </a:rPr>
              <a:t>最后，创建</a:t>
            </a:r>
            <a:r>
              <a:rPr lang="zh-CN" altLang="en-US" dirty="0">
                <a:solidFill>
                  <a:srgbClr val="CC0066"/>
                </a:solidFill>
                <a:latin typeface="+mn-lt"/>
              </a:rPr>
              <a:t>状态转移方程</a:t>
            </a:r>
            <a:r>
              <a:rPr lang="zh-CN" altLang="en-US" dirty="0">
                <a:latin typeface="+mn-lt"/>
              </a:rPr>
              <a:t>：</a:t>
            </a:r>
            <a:r>
              <a:rPr lang="en-US" altLang="zh-CN" dirty="0">
                <a:solidFill>
                  <a:srgbClr val="FF0000"/>
                </a:solidFill>
                <a:latin typeface="+mn-lt"/>
              </a:rPr>
              <a:t>x</a:t>
            </a:r>
            <a:r>
              <a:rPr lang="en-US" altLang="zh-CN" baseline="-25000" dirty="0">
                <a:solidFill>
                  <a:srgbClr val="FF0000"/>
                </a:solidFill>
                <a:latin typeface="+mn-lt"/>
              </a:rPr>
              <a:t>k+1</a:t>
            </a:r>
            <a:r>
              <a:rPr lang="en-US" altLang="zh-CN" dirty="0">
                <a:solidFill>
                  <a:srgbClr val="FF0000"/>
                </a:solidFill>
                <a:latin typeface="+mn-lt"/>
              </a:rPr>
              <a:t> = </a:t>
            </a:r>
            <a:r>
              <a:rPr lang="en-US" altLang="zh-CN" dirty="0" err="1">
                <a:solidFill>
                  <a:srgbClr val="FF0000"/>
                </a:solidFill>
                <a:latin typeface="+mn-lt"/>
              </a:rPr>
              <a:t>T</a:t>
            </a:r>
            <a:r>
              <a:rPr lang="en-US" altLang="zh-CN" baseline="-25000" dirty="0" err="1">
                <a:solidFill>
                  <a:srgbClr val="FF0000"/>
                </a:solidFill>
                <a:latin typeface="+mn-lt"/>
              </a:rPr>
              <a:t>k</a:t>
            </a:r>
            <a:r>
              <a:rPr lang="en-US" altLang="zh-CN" dirty="0">
                <a:solidFill>
                  <a:srgbClr val="FF0000"/>
                </a:solidFill>
                <a:latin typeface="+mn-lt"/>
              </a:rPr>
              <a:t>(</a:t>
            </a:r>
            <a:r>
              <a:rPr lang="en-US" altLang="zh-CN" dirty="0" err="1">
                <a:solidFill>
                  <a:srgbClr val="FF0000"/>
                </a:solidFill>
                <a:latin typeface="+mn-lt"/>
              </a:rPr>
              <a:t>x</a:t>
            </a:r>
            <a:r>
              <a:rPr lang="en-US" altLang="zh-CN" baseline="-25000" dirty="0" err="1">
                <a:solidFill>
                  <a:srgbClr val="FF0000"/>
                </a:solidFill>
                <a:latin typeface="+mn-lt"/>
              </a:rPr>
              <a:t>k</a:t>
            </a:r>
            <a:r>
              <a:rPr lang="en-US" altLang="zh-CN" dirty="0">
                <a:solidFill>
                  <a:srgbClr val="FF0000"/>
                </a:solidFill>
                <a:latin typeface="+mn-lt"/>
              </a:rPr>
              <a:t>, </a:t>
            </a:r>
            <a:r>
              <a:rPr lang="en-US" altLang="zh-CN" dirty="0" err="1">
                <a:solidFill>
                  <a:srgbClr val="FF0000"/>
                </a:solidFill>
                <a:latin typeface="+mn-lt"/>
              </a:rPr>
              <a:t>u</a:t>
            </a:r>
            <a:r>
              <a:rPr lang="en-US" altLang="zh-CN" baseline="-25000" dirty="0" err="1">
                <a:solidFill>
                  <a:srgbClr val="FF0000"/>
                </a:solidFill>
                <a:latin typeface="+mn-lt"/>
              </a:rPr>
              <a:t>k</a:t>
            </a:r>
            <a:r>
              <a:rPr lang="en-US" altLang="zh-CN" dirty="0">
                <a:solidFill>
                  <a:srgbClr val="FF0000"/>
                </a:solidFill>
                <a:latin typeface="+mn-lt"/>
              </a:rPr>
              <a:t>)</a:t>
            </a:r>
            <a:endParaRPr lang="en-US" altLang="zh-CN" dirty="0">
              <a:solidFill>
                <a:srgbClr val="FF0000"/>
              </a:solidFill>
              <a:latin typeface="+mn-lt"/>
            </a:endParaRPr>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动态规划过程</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pSp>
        <p:nvGrpSpPr>
          <p:cNvPr id="54" name="组合 53"/>
          <p:cNvGrpSpPr/>
          <p:nvPr/>
        </p:nvGrpSpPr>
        <p:grpSpPr>
          <a:xfrm>
            <a:off x="-58555" y="1600200"/>
            <a:ext cx="9202555" cy="2155258"/>
            <a:chOff x="-58555" y="1600200"/>
            <a:chExt cx="9202555" cy="2155258"/>
          </a:xfrm>
        </p:grpSpPr>
        <p:sp>
          <p:nvSpPr>
            <p:cNvPr id="9" name="Rectangle 5"/>
            <p:cNvSpPr>
              <a:spLocks noChangeArrowheads="1"/>
            </p:cNvSpPr>
            <p:nvPr/>
          </p:nvSpPr>
          <p:spPr bwMode="auto">
            <a:xfrm>
              <a:off x="1028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latin typeface="+mn-lt"/>
                  <a:ea typeface="微软雅黑" panose="020B0503020204020204" pitchFamily="34" charset="-122"/>
                </a:rPr>
                <a:t>K=1</a:t>
              </a:r>
              <a:endParaRPr lang="en-US" altLang="zh-CN" sz="2000" b="0" dirty="0">
                <a:latin typeface="+mn-lt"/>
                <a:ea typeface="微软雅黑" panose="020B0503020204020204" pitchFamily="34" charset="-122"/>
              </a:endParaRPr>
            </a:p>
          </p:txBody>
        </p:sp>
        <p:sp>
          <p:nvSpPr>
            <p:cNvPr id="12" name="AutoShape 8"/>
            <p:cNvSpPr>
              <a:spLocks noChangeArrowheads="1"/>
            </p:cNvSpPr>
            <p:nvPr/>
          </p:nvSpPr>
          <p:spPr bwMode="auto">
            <a:xfrm>
              <a:off x="424537" y="2361772"/>
              <a:ext cx="626593" cy="152400"/>
            </a:xfrm>
            <a:prstGeom prst="rightArrow">
              <a:avLst>
                <a:gd name="adj1" fmla="val 50000"/>
                <a:gd name="adj2" fmla="val 8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13" name="AutoShape 9"/>
            <p:cNvSpPr>
              <a:spLocks noChangeArrowheads="1"/>
            </p:cNvSpPr>
            <p:nvPr/>
          </p:nvSpPr>
          <p:spPr bwMode="auto">
            <a:xfrm>
              <a:off x="1856749"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17" name="Text Box 13"/>
            <p:cNvSpPr txBox="1">
              <a:spLocks noChangeArrowheads="1"/>
            </p:cNvSpPr>
            <p:nvPr/>
          </p:nvSpPr>
          <p:spPr bwMode="auto">
            <a:xfrm>
              <a:off x="4007877" y="2133172"/>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sym typeface="Symbol" panose="05050102010706020507" pitchFamily="18" charset="2"/>
                </a:rPr>
                <a:t></a:t>
              </a:r>
              <a:endParaRPr lang="en-US" altLang="zh-CN" sz="2000" b="0" dirty="0">
                <a:latin typeface="+mn-lt"/>
                <a:ea typeface="微软雅黑" panose="020B0503020204020204" pitchFamily="34" charset="-122"/>
              </a:endParaRPr>
            </a:p>
          </p:txBody>
        </p:sp>
        <p:sp>
          <p:nvSpPr>
            <p:cNvPr id="18" name="AutoShape 14"/>
            <p:cNvSpPr>
              <a:spLocks noChangeArrowheads="1"/>
            </p:cNvSpPr>
            <p:nvPr/>
          </p:nvSpPr>
          <p:spPr bwMode="auto">
            <a:xfrm>
              <a:off x="2857518"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19" name="AutoShape 15"/>
            <p:cNvSpPr>
              <a:spLocks noChangeArrowheads="1"/>
            </p:cNvSpPr>
            <p:nvPr/>
          </p:nvSpPr>
          <p:spPr bwMode="auto">
            <a:xfrm>
              <a:off x="1306891" y="1828372"/>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20" name="AutoShape 16"/>
            <p:cNvSpPr>
              <a:spLocks noChangeArrowheads="1"/>
            </p:cNvSpPr>
            <p:nvPr/>
          </p:nvSpPr>
          <p:spPr bwMode="auto">
            <a:xfrm>
              <a:off x="7924800" y="1838878"/>
              <a:ext cx="179027" cy="381000"/>
            </a:xfrm>
            <a:prstGeom prst="downArrow">
              <a:avLst>
                <a:gd name="adj1" fmla="val 50000"/>
                <a:gd name="adj2" fmla="val 6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b="0">
                <a:latin typeface="+mn-lt"/>
                <a:ea typeface="微软雅黑" panose="020B0503020204020204" pitchFamily="34" charset="-122"/>
              </a:endParaRPr>
            </a:p>
          </p:txBody>
        </p:sp>
        <p:sp>
          <p:nvSpPr>
            <p:cNvPr id="21" name="Text Box 17"/>
            <p:cNvSpPr txBox="1">
              <a:spLocks noChangeArrowheads="1"/>
            </p:cNvSpPr>
            <p:nvPr/>
          </p:nvSpPr>
          <p:spPr bwMode="auto">
            <a:xfrm>
              <a:off x="-58555" y="1849398"/>
              <a:ext cx="1310893"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600"/>
                </a:lnSpc>
                <a:spcBef>
                  <a:spcPct val="50000"/>
                </a:spcBef>
              </a:pPr>
              <a:r>
                <a:rPr lang="zh-CN" altLang="en-US" sz="2000" b="0" dirty="0">
                  <a:latin typeface="+mn-lt"/>
                  <a:ea typeface="微软雅黑" panose="020B0503020204020204" pitchFamily="34" charset="-122"/>
                </a:rPr>
                <a:t>状态变量</a:t>
              </a: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1</a:t>
              </a:r>
              <a:endParaRPr lang="zh-CN" altLang="en-US" sz="2000" b="0" baseline="-25000" dirty="0">
                <a:latin typeface="+mn-lt"/>
                <a:ea typeface="微软雅黑" panose="020B0503020204020204" pitchFamily="34" charset="-122"/>
              </a:endParaRPr>
            </a:p>
          </p:txBody>
        </p:sp>
        <p:sp>
          <p:nvSpPr>
            <p:cNvPr id="22" name="Text Box 18"/>
            <p:cNvSpPr txBox="1">
              <a:spLocks noChangeArrowheads="1"/>
            </p:cNvSpPr>
            <p:nvPr/>
          </p:nvSpPr>
          <p:spPr bwMode="auto">
            <a:xfrm>
              <a:off x="1023738" y="1600200"/>
              <a:ext cx="122849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ts val="1800"/>
                </a:lnSpc>
                <a:spcBef>
                  <a:spcPct val="50000"/>
                </a:spcBef>
              </a:pPr>
              <a:r>
                <a:rPr lang="zh-CN" altLang="en-US" sz="2000" b="0" dirty="0">
                  <a:latin typeface="+mn-lt"/>
                  <a:ea typeface="微软雅黑" panose="020B0503020204020204" pitchFamily="34" charset="-122"/>
                </a:rPr>
                <a:t>决策变量</a:t>
              </a: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1</a:t>
              </a:r>
              <a:endParaRPr lang="zh-CN" altLang="en-US" sz="2000" b="0" baseline="-25000" dirty="0">
                <a:latin typeface="+mn-lt"/>
                <a:ea typeface="微软雅黑" panose="020B0503020204020204" pitchFamily="34" charset="-122"/>
              </a:endParaRPr>
            </a:p>
          </p:txBody>
        </p:sp>
        <p:sp>
          <p:nvSpPr>
            <p:cNvPr id="23" name="Text Box 19"/>
            <p:cNvSpPr txBox="1">
              <a:spLocks noChangeArrowheads="1"/>
            </p:cNvSpPr>
            <p:nvPr/>
          </p:nvSpPr>
          <p:spPr bwMode="auto">
            <a:xfrm>
              <a:off x="1943118" y="198077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2</a:t>
              </a:r>
              <a:endParaRPr lang="zh-CN" altLang="en-US" sz="2000" b="0" baseline="-25000" dirty="0">
                <a:latin typeface="+mn-lt"/>
                <a:ea typeface="微软雅黑" panose="020B0503020204020204" pitchFamily="34" charset="-122"/>
              </a:endParaRPr>
            </a:p>
          </p:txBody>
        </p:sp>
        <p:sp>
          <p:nvSpPr>
            <p:cNvPr id="24" name="Text Box 20"/>
            <p:cNvSpPr txBox="1">
              <a:spLocks noChangeArrowheads="1"/>
            </p:cNvSpPr>
            <p:nvPr/>
          </p:nvSpPr>
          <p:spPr bwMode="auto">
            <a:xfrm>
              <a:off x="3002559" y="1773198"/>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2</a:t>
              </a:r>
              <a:endParaRPr lang="zh-CN" altLang="en-US" sz="2000" b="0" baseline="-25000" dirty="0">
                <a:latin typeface="+mn-lt"/>
                <a:ea typeface="微软雅黑" panose="020B0503020204020204" pitchFamily="34" charset="-122"/>
              </a:endParaRPr>
            </a:p>
          </p:txBody>
        </p:sp>
        <p:sp>
          <p:nvSpPr>
            <p:cNvPr id="27" name="Text Box 23"/>
            <p:cNvSpPr txBox="1">
              <a:spLocks noChangeArrowheads="1"/>
            </p:cNvSpPr>
            <p:nvPr/>
          </p:nvSpPr>
          <p:spPr bwMode="auto">
            <a:xfrm>
              <a:off x="8069841" y="1812606"/>
              <a:ext cx="1074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rPr>
                <a:t>u</a:t>
              </a:r>
              <a:r>
                <a:rPr lang="en-US" altLang="zh-CN" sz="2000" b="0" baseline="-25000" dirty="0">
                  <a:latin typeface="+mn-lt"/>
                  <a:ea typeface="微软雅黑" panose="020B0503020204020204" pitchFamily="34" charset="-122"/>
                </a:rPr>
                <a:t>n</a:t>
              </a:r>
              <a:endParaRPr lang="zh-CN" altLang="en-US" sz="2000" b="0" baseline="-25000" dirty="0">
                <a:latin typeface="+mn-lt"/>
                <a:ea typeface="微软雅黑" panose="020B0503020204020204" pitchFamily="34" charset="-122"/>
              </a:endParaRPr>
            </a:p>
          </p:txBody>
        </p:sp>
        <p:sp>
          <p:nvSpPr>
            <p:cNvPr id="28" name="Rectangle 5"/>
            <p:cNvSpPr>
              <a:spLocks noChangeArrowheads="1"/>
            </p:cNvSpPr>
            <p:nvPr/>
          </p:nvSpPr>
          <p:spPr bwMode="auto">
            <a:xfrm>
              <a:off x="2552718" y="220937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a:latin typeface="+mn-lt"/>
                  <a:ea typeface="微软雅黑" panose="020B0503020204020204" pitchFamily="34" charset="-122"/>
                </a:rPr>
                <a:t>K=2</a:t>
              </a:r>
              <a:endParaRPr lang="en-US" altLang="zh-CN" sz="2000" b="0" dirty="0">
                <a:latin typeface="+mn-lt"/>
                <a:ea typeface="微软雅黑" panose="020B0503020204020204" pitchFamily="34" charset="-122"/>
              </a:endParaRPr>
            </a:p>
          </p:txBody>
        </p:sp>
        <p:sp>
          <p:nvSpPr>
            <p:cNvPr id="29" name="Rectangle 5"/>
            <p:cNvSpPr>
              <a:spLocks noChangeArrowheads="1"/>
            </p:cNvSpPr>
            <p:nvPr/>
          </p:nvSpPr>
          <p:spPr bwMode="auto">
            <a:xfrm>
              <a:off x="7620000" y="2219878"/>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dirty="0">
                  <a:latin typeface="+mn-lt"/>
                  <a:ea typeface="微软雅黑" panose="020B0503020204020204" pitchFamily="34" charset="-122"/>
                </a:rPr>
                <a:t>K=n</a:t>
              </a:r>
              <a:endParaRPr lang="en-US" altLang="zh-CN" sz="2000" b="0" dirty="0">
                <a:latin typeface="+mn-lt"/>
                <a:ea typeface="微软雅黑" panose="020B0503020204020204" pitchFamily="34" charset="-122"/>
              </a:endParaRPr>
            </a:p>
          </p:txBody>
        </p:sp>
        <p:sp>
          <p:nvSpPr>
            <p:cNvPr id="30" name="AutoShape 9"/>
            <p:cNvSpPr>
              <a:spLocks noChangeArrowheads="1"/>
            </p:cNvSpPr>
            <p:nvPr/>
          </p:nvSpPr>
          <p:spPr bwMode="auto">
            <a:xfrm>
              <a:off x="3362016"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1" name="AutoShape 9"/>
            <p:cNvSpPr>
              <a:spLocks noChangeArrowheads="1"/>
            </p:cNvSpPr>
            <p:nvPr/>
          </p:nvSpPr>
          <p:spPr bwMode="auto">
            <a:xfrm>
              <a:off x="6937611" y="2372278"/>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2" name="AutoShape 9"/>
            <p:cNvSpPr>
              <a:spLocks noChangeArrowheads="1"/>
            </p:cNvSpPr>
            <p:nvPr/>
          </p:nvSpPr>
          <p:spPr bwMode="auto">
            <a:xfrm>
              <a:off x="8424000" y="238613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33" name="AutoShape 15"/>
            <p:cNvSpPr>
              <a:spLocks noChangeArrowheads="1"/>
            </p:cNvSpPr>
            <p:nvPr/>
          </p:nvSpPr>
          <p:spPr bwMode="auto">
            <a:xfrm>
              <a:off x="1311970"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4" name="AutoShape 15"/>
            <p:cNvSpPr>
              <a:spLocks noChangeArrowheads="1"/>
            </p:cNvSpPr>
            <p:nvPr/>
          </p:nvSpPr>
          <p:spPr bwMode="auto">
            <a:xfrm>
              <a:off x="2857518" y="2666572"/>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5" name="AutoShape 15"/>
            <p:cNvSpPr>
              <a:spLocks noChangeArrowheads="1"/>
            </p:cNvSpPr>
            <p:nvPr/>
          </p:nvSpPr>
          <p:spPr bwMode="auto">
            <a:xfrm>
              <a:off x="7974373" y="2677078"/>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36" name="Text Box 18"/>
            <p:cNvSpPr txBox="1">
              <a:spLocks noChangeArrowheads="1"/>
            </p:cNvSpPr>
            <p:nvPr/>
          </p:nvSpPr>
          <p:spPr bwMode="auto">
            <a:xfrm>
              <a:off x="642738" y="3047572"/>
              <a:ext cx="1517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b="0" dirty="0">
                  <a:latin typeface="+mn-lt"/>
                  <a:ea typeface="微软雅黑" panose="020B0503020204020204" pitchFamily="34" charset="-122"/>
                  <a:cs typeface="Times New Roman" panose="02020603050405020304" pitchFamily="18" charset="0"/>
                </a:rPr>
                <a:t>最优解函数</a:t>
              </a:r>
              <a:r>
                <a:rPr lang="en-US" altLang="zh-CN" sz="2000" b="0" dirty="0">
                  <a:latin typeface="+mn-lt"/>
                  <a:ea typeface="微软雅黑" panose="020B0503020204020204" pitchFamily="34" charset="-122"/>
                  <a:cs typeface="Times New Roman" panose="02020603050405020304" pitchFamily="18" charset="0"/>
                </a:rPr>
                <a:t>f</a:t>
              </a:r>
              <a:r>
                <a:rPr lang="en-US" altLang="zh-CN" sz="2000" b="0" baseline="-25000" dirty="0">
                  <a:latin typeface="+mn-lt"/>
                  <a:ea typeface="微软雅黑" panose="020B0503020204020204" pitchFamily="34" charset="-122"/>
                  <a:cs typeface="Times New Roman" panose="02020603050405020304" pitchFamily="18" charset="0"/>
                </a:rPr>
                <a:t>1</a:t>
              </a:r>
              <a:r>
                <a:rPr lang="en-US" altLang="zh-CN" sz="2000" b="0" dirty="0">
                  <a:latin typeface="+mn-lt"/>
                  <a:ea typeface="微软雅黑" panose="020B0503020204020204" pitchFamily="34" charset="-122"/>
                  <a:cs typeface="Times New Roman" panose="02020603050405020304" pitchFamily="18" charset="0"/>
                </a:rPr>
                <a:t>(x</a:t>
              </a:r>
              <a:r>
                <a:rPr lang="en-US" altLang="zh-CN" sz="2000" b="0" baseline="-25000" dirty="0">
                  <a:latin typeface="+mn-lt"/>
                  <a:ea typeface="微软雅黑" panose="020B0503020204020204" pitchFamily="34" charset="-122"/>
                  <a:cs typeface="Times New Roman" panose="02020603050405020304" pitchFamily="18" charset="0"/>
                </a:rPr>
                <a:t>1</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37" name="Text Box 19"/>
            <p:cNvSpPr txBox="1">
              <a:spLocks noChangeArrowheads="1"/>
            </p:cNvSpPr>
            <p:nvPr/>
          </p:nvSpPr>
          <p:spPr bwMode="auto">
            <a:xfrm>
              <a:off x="3467118" y="1993193"/>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3</a:t>
              </a:r>
              <a:endParaRPr lang="zh-CN" altLang="en-US" sz="2000" b="0" baseline="-25000" dirty="0">
                <a:latin typeface="+mn-lt"/>
                <a:ea typeface="微软雅黑" panose="020B0503020204020204" pitchFamily="34" charset="-122"/>
              </a:endParaRPr>
            </a:p>
          </p:txBody>
        </p:sp>
        <p:sp>
          <p:nvSpPr>
            <p:cNvPr id="38" name="Text Box 19"/>
            <p:cNvSpPr txBox="1">
              <a:spLocks noChangeArrowheads="1"/>
            </p:cNvSpPr>
            <p:nvPr/>
          </p:nvSpPr>
          <p:spPr bwMode="auto">
            <a:xfrm>
              <a:off x="7102017" y="2003699"/>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rPr>
                <a:t>x</a:t>
              </a:r>
              <a:r>
                <a:rPr lang="en-US" altLang="zh-CN" sz="2000" b="0" baseline="-25000" dirty="0" err="1">
                  <a:latin typeface="+mn-lt"/>
                  <a:ea typeface="微软雅黑" panose="020B0503020204020204" pitchFamily="34" charset="-122"/>
                </a:rPr>
                <a:t>n</a:t>
              </a:r>
              <a:endParaRPr lang="zh-CN" altLang="en-US" sz="2000" b="0" baseline="-25000" dirty="0">
                <a:latin typeface="+mn-lt"/>
                <a:ea typeface="微软雅黑" panose="020B0503020204020204" pitchFamily="34" charset="-122"/>
              </a:endParaRPr>
            </a:p>
          </p:txBody>
        </p:sp>
        <p:sp>
          <p:nvSpPr>
            <p:cNvPr id="39" name="Text Box 18"/>
            <p:cNvSpPr txBox="1">
              <a:spLocks noChangeArrowheads="1"/>
            </p:cNvSpPr>
            <p:nvPr/>
          </p:nvSpPr>
          <p:spPr bwMode="auto">
            <a:xfrm>
              <a:off x="2552718" y="3058082"/>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cs typeface="Times New Roman" panose="02020603050405020304" pitchFamily="18" charset="0"/>
                </a:rPr>
                <a:t>f</a:t>
              </a:r>
              <a:r>
                <a:rPr lang="en-US" altLang="zh-CN" sz="2000" b="0" baseline="-25000" dirty="0">
                  <a:latin typeface="+mn-lt"/>
                  <a:ea typeface="微软雅黑" panose="020B0503020204020204" pitchFamily="34" charset="-122"/>
                  <a:cs typeface="Times New Roman" panose="02020603050405020304" pitchFamily="18" charset="0"/>
                </a:rPr>
                <a:t>2</a:t>
              </a:r>
              <a:r>
                <a:rPr lang="en-US" altLang="zh-CN" sz="2000" b="0" dirty="0">
                  <a:latin typeface="+mn-lt"/>
                  <a:ea typeface="微软雅黑" panose="020B0503020204020204" pitchFamily="34" charset="-122"/>
                  <a:cs typeface="Times New Roman" panose="02020603050405020304" pitchFamily="18" charset="0"/>
                </a:rPr>
                <a:t>(x</a:t>
              </a:r>
              <a:r>
                <a:rPr lang="en-US" altLang="zh-CN" sz="2000" b="0" baseline="-25000" dirty="0">
                  <a:latin typeface="+mn-lt"/>
                  <a:ea typeface="微软雅黑" panose="020B0503020204020204" pitchFamily="34" charset="-122"/>
                  <a:cs typeface="Times New Roman" panose="02020603050405020304" pitchFamily="18" charset="0"/>
                </a:rPr>
                <a:t>2</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0" name="Text Box 18"/>
            <p:cNvSpPr txBox="1">
              <a:spLocks noChangeArrowheads="1"/>
            </p:cNvSpPr>
            <p:nvPr/>
          </p:nvSpPr>
          <p:spPr bwMode="auto">
            <a:xfrm>
              <a:off x="7662415" y="3052101"/>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cs typeface="Times New Roman" panose="02020603050405020304" pitchFamily="18" charset="0"/>
                </a:rPr>
                <a:t>f</a:t>
              </a:r>
              <a:r>
                <a:rPr lang="en-US" altLang="zh-CN" sz="2000" b="0" baseline="-25000" dirty="0" err="1">
                  <a:latin typeface="+mn-lt"/>
                  <a:ea typeface="微软雅黑" panose="020B0503020204020204" pitchFamily="34" charset="-122"/>
                  <a:cs typeface="Times New Roman" panose="02020603050405020304" pitchFamily="18" charset="0"/>
                </a:rPr>
                <a:t>n</a:t>
              </a:r>
              <a:r>
                <a:rPr lang="en-US" altLang="zh-CN" sz="2000" b="0" dirty="0">
                  <a:latin typeface="+mn-lt"/>
                  <a:ea typeface="微软雅黑" panose="020B0503020204020204" pitchFamily="34" charset="-122"/>
                  <a:cs typeface="Times New Roman" panose="02020603050405020304" pitchFamily="18" charset="0"/>
                </a:rPr>
                <a:t>(</a:t>
              </a:r>
              <a:r>
                <a:rPr lang="en-US" altLang="zh-CN" sz="2000" b="0" dirty="0" err="1">
                  <a:latin typeface="+mn-lt"/>
                  <a:ea typeface="微软雅黑" panose="020B0503020204020204" pitchFamily="34" charset="-122"/>
                  <a:cs typeface="Times New Roman" panose="02020603050405020304" pitchFamily="18" charset="0"/>
                </a:rPr>
                <a:t>x</a:t>
              </a:r>
              <a:r>
                <a:rPr lang="en-US" altLang="zh-CN" sz="2000" b="0" baseline="-25000" dirty="0" err="1">
                  <a:latin typeface="+mn-lt"/>
                  <a:ea typeface="微软雅黑" panose="020B0503020204020204" pitchFamily="34" charset="-122"/>
                  <a:cs typeface="Times New Roman" panose="02020603050405020304" pitchFamily="18" charset="0"/>
                </a:rPr>
                <a:t>n</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1" name="Rectangle 5"/>
            <p:cNvSpPr>
              <a:spLocks noChangeArrowheads="1"/>
            </p:cNvSpPr>
            <p:nvPr/>
          </p:nvSpPr>
          <p:spPr bwMode="auto">
            <a:xfrm>
              <a:off x="5111131" y="2202082"/>
              <a:ext cx="805619" cy="46054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0" dirty="0">
                  <a:latin typeface="+mn-lt"/>
                  <a:ea typeface="微软雅黑" panose="020B0503020204020204" pitchFamily="34" charset="-122"/>
                </a:rPr>
                <a:t>K=k</a:t>
              </a:r>
              <a:endParaRPr lang="en-US" altLang="zh-CN" sz="2000" b="0" dirty="0">
                <a:latin typeface="+mn-lt"/>
                <a:ea typeface="微软雅黑" panose="020B0503020204020204" pitchFamily="34" charset="-122"/>
              </a:endParaRPr>
            </a:p>
          </p:txBody>
        </p:sp>
        <p:sp>
          <p:nvSpPr>
            <p:cNvPr id="42" name="AutoShape 9"/>
            <p:cNvSpPr>
              <a:spLocks noChangeArrowheads="1"/>
            </p:cNvSpPr>
            <p:nvPr/>
          </p:nvSpPr>
          <p:spPr bwMode="auto">
            <a:xfrm>
              <a:off x="4391131" y="2356154"/>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43" name="Text Box 19"/>
            <p:cNvSpPr txBox="1">
              <a:spLocks noChangeArrowheads="1"/>
            </p:cNvSpPr>
            <p:nvPr/>
          </p:nvSpPr>
          <p:spPr bwMode="auto">
            <a:xfrm>
              <a:off x="4454039" y="1961662"/>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rPr>
                <a:t>x</a:t>
              </a:r>
              <a:r>
                <a:rPr lang="en-US" altLang="zh-CN" sz="2000" b="0" baseline="-25000" dirty="0" err="1">
                  <a:latin typeface="+mn-lt"/>
                  <a:ea typeface="微软雅黑" panose="020B0503020204020204" pitchFamily="34" charset="-122"/>
                </a:rPr>
                <a:t>k</a:t>
              </a:r>
              <a:endParaRPr lang="zh-CN" altLang="en-US" sz="2000" b="0" baseline="-25000" dirty="0">
                <a:latin typeface="+mn-lt"/>
                <a:ea typeface="微软雅黑" panose="020B0503020204020204" pitchFamily="34" charset="-122"/>
              </a:endParaRPr>
            </a:p>
          </p:txBody>
        </p:sp>
        <p:sp>
          <p:nvSpPr>
            <p:cNvPr id="44" name="AutoShape 15"/>
            <p:cNvSpPr>
              <a:spLocks noChangeArrowheads="1"/>
            </p:cNvSpPr>
            <p:nvPr/>
          </p:nvSpPr>
          <p:spPr bwMode="auto">
            <a:xfrm>
              <a:off x="5424426" y="2662626"/>
              <a:ext cx="179027" cy="381000"/>
            </a:xfrm>
            <a:prstGeom prst="downArrow">
              <a:avLst>
                <a:gd name="adj1" fmla="val 50000"/>
                <a:gd name="adj2" fmla="val 62500"/>
              </a:avLst>
            </a:prstGeom>
            <a:solidFill>
              <a:srgbClr val="0099FF"/>
            </a:solidFill>
            <a:ln w="9525">
              <a:noFill/>
              <a:miter lim="800000"/>
            </a:ln>
            <a:effectLst/>
          </p:spPr>
          <p:txBody>
            <a:bodyPr vert="eaVert" wrap="none" anchor="ctr"/>
            <a:lstStyle/>
            <a:p>
              <a:endParaRPr lang="zh-CN" altLang="en-US" sz="2000" b="0">
                <a:latin typeface="+mn-lt"/>
                <a:ea typeface="微软雅黑" panose="020B0503020204020204" pitchFamily="34" charset="-122"/>
              </a:endParaRPr>
            </a:p>
          </p:txBody>
        </p:sp>
        <p:sp>
          <p:nvSpPr>
            <p:cNvPr id="45" name="Text Box 18"/>
            <p:cNvSpPr txBox="1">
              <a:spLocks noChangeArrowheads="1"/>
            </p:cNvSpPr>
            <p:nvPr/>
          </p:nvSpPr>
          <p:spPr bwMode="auto">
            <a:xfrm>
              <a:off x="5111131" y="3038729"/>
              <a:ext cx="814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err="1">
                  <a:latin typeface="+mn-lt"/>
                  <a:ea typeface="微软雅黑" panose="020B0503020204020204" pitchFamily="34" charset="-122"/>
                  <a:cs typeface="Times New Roman" panose="02020603050405020304" pitchFamily="18" charset="0"/>
                </a:rPr>
                <a:t>f</a:t>
              </a:r>
              <a:r>
                <a:rPr lang="en-US" altLang="zh-CN" sz="2000" b="0" baseline="-25000" dirty="0" err="1">
                  <a:latin typeface="+mn-lt"/>
                  <a:ea typeface="微软雅黑" panose="020B0503020204020204" pitchFamily="34" charset="-122"/>
                  <a:cs typeface="Times New Roman" panose="02020603050405020304" pitchFamily="18" charset="0"/>
                </a:rPr>
                <a:t>k</a:t>
              </a:r>
              <a:r>
                <a:rPr lang="en-US" altLang="zh-CN" sz="2000" b="0" dirty="0">
                  <a:latin typeface="+mn-lt"/>
                  <a:ea typeface="微软雅黑" panose="020B0503020204020204" pitchFamily="34" charset="-122"/>
                  <a:cs typeface="Times New Roman" panose="02020603050405020304" pitchFamily="18" charset="0"/>
                </a:rPr>
                <a:t>(</a:t>
              </a:r>
              <a:r>
                <a:rPr lang="en-US" altLang="zh-CN" sz="2000" b="0" dirty="0" err="1">
                  <a:latin typeface="+mn-lt"/>
                  <a:ea typeface="微软雅黑" panose="020B0503020204020204" pitchFamily="34" charset="-122"/>
                  <a:cs typeface="Times New Roman" panose="02020603050405020304" pitchFamily="18" charset="0"/>
                </a:rPr>
                <a:t>x</a:t>
              </a:r>
              <a:r>
                <a:rPr lang="en-US" altLang="zh-CN" sz="2000" b="0" baseline="-25000" dirty="0" err="1">
                  <a:latin typeface="+mn-lt"/>
                  <a:ea typeface="微软雅黑" panose="020B0503020204020204" pitchFamily="34" charset="-122"/>
                  <a:cs typeface="Times New Roman" panose="02020603050405020304" pitchFamily="18" charset="0"/>
                </a:rPr>
                <a:t>k</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p:txBody>
        </p:sp>
        <p:sp>
          <p:nvSpPr>
            <p:cNvPr id="46" name="AutoShape 9"/>
            <p:cNvSpPr>
              <a:spLocks noChangeArrowheads="1"/>
            </p:cNvSpPr>
            <p:nvPr/>
          </p:nvSpPr>
          <p:spPr bwMode="auto">
            <a:xfrm>
              <a:off x="5916750" y="2361772"/>
              <a:ext cx="720000" cy="152400"/>
            </a:xfrm>
            <a:prstGeom prs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0">
                <a:latin typeface="+mn-lt"/>
                <a:ea typeface="微软雅黑" panose="020B0503020204020204" pitchFamily="34" charset="-122"/>
              </a:endParaRPr>
            </a:p>
          </p:txBody>
        </p:sp>
        <p:sp>
          <p:nvSpPr>
            <p:cNvPr id="47" name="Text Box 19"/>
            <p:cNvSpPr txBox="1">
              <a:spLocks noChangeArrowheads="1"/>
            </p:cNvSpPr>
            <p:nvPr/>
          </p:nvSpPr>
          <p:spPr bwMode="auto">
            <a:xfrm>
              <a:off x="5926042" y="2002027"/>
              <a:ext cx="5941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mn-lt"/>
                  <a:ea typeface="微软雅黑" panose="020B0503020204020204" pitchFamily="34" charset="-122"/>
                </a:rPr>
                <a:t>x</a:t>
              </a:r>
              <a:r>
                <a:rPr lang="en-US" altLang="zh-CN" sz="2000" b="0" baseline="-25000" dirty="0">
                  <a:latin typeface="+mn-lt"/>
                  <a:ea typeface="微软雅黑" panose="020B0503020204020204" pitchFamily="34" charset="-122"/>
                </a:rPr>
                <a:t>k+1</a:t>
              </a:r>
              <a:endParaRPr lang="zh-CN" altLang="en-US" sz="2000" b="0" baseline="-25000" dirty="0">
                <a:latin typeface="+mn-lt"/>
                <a:ea typeface="微软雅黑" panose="020B0503020204020204" pitchFamily="34" charset="-122"/>
              </a:endParaRPr>
            </a:p>
          </p:txBody>
        </p:sp>
        <p:sp>
          <p:nvSpPr>
            <p:cNvPr id="48" name="Text Box 13"/>
            <p:cNvSpPr txBox="1">
              <a:spLocks noChangeArrowheads="1"/>
            </p:cNvSpPr>
            <p:nvPr/>
          </p:nvSpPr>
          <p:spPr bwMode="auto">
            <a:xfrm>
              <a:off x="6567145" y="2142964"/>
              <a:ext cx="7161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mn-lt"/>
                  <a:ea typeface="微软雅黑" panose="020B0503020204020204" pitchFamily="34" charset="-122"/>
                  <a:sym typeface="Symbol" panose="05050102010706020507" pitchFamily="18" charset="2"/>
                </a:rPr>
                <a:t></a:t>
              </a:r>
              <a:endParaRPr lang="en-US" altLang="zh-CN" sz="2000" b="0" dirty="0">
                <a:latin typeface="+mn-lt"/>
                <a:ea typeface="微软雅黑" panose="020B0503020204020204" pitchFamily="34" charset="-122"/>
              </a:endParaRPr>
            </a:p>
          </p:txBody>
        </p:sp>
      </p:grpSp>
      <p:sp>
        <p:nvSpPr>
          <p:cNvPr id="5" name="矩形 4"/>
          <p:cNvSpPr/>
          <p:nvPr/>
        </p:nvSpPr>
        <p:spPr>
          <a:xfrm>
            <a:off x="863358" y="3962400"/>
            <a:ext cx="8052042" cy="2558136"/>
          </a:xfrm>
          <a:prstGeom prst="rect">
            <a:avLst/>
          </a:prstGeom>
        </p:spPr>
        <p:txBody>
          <a:bodyPr wrap="square">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400" b="0" kern="0">
                <a:solidFill>
                  <a:srgbClr val="0000FF"/>
                </a:solidFill>
                <a:latin typeface="微软雅黑" panose="020B0503020204020204" pitchFamily="34" charset="-122"/>
                <a:ea typeface="微软雅黑" panose="020B0503020204020204" pitchFamily="34" charset="-122"/>
              </a:rPr>
              <a:t>算法要素</a:t>
            </a:r>
            <a:r>
              <a:rPr lang="zh-CN" altLang="en-US" sz="2400" b="0" kern="0">
                <a:solidFill>
                  <a:srgbClr val="000000"/>
                </a:solidFill>
                <a:latin typeface="微软雅黑" panose="020B0503020204020204" pitchFamily="34" charset="-122"/>
                <a:ea typeface="微软雅黑" panose="020B0503020204020204" pitchFamily="34" charset="-122"/>
              </a:rPr>
              <a:t>：阶段，状态，状态转移方程</a:t>
            </a:r>
            <a:endParaRPr lang="en-US" altLang="zh-CN" sz="2400" b="0" kern="0">
              <a:solidFill>
                <a:srgbClr val="000000"/>
              </a:solidFill>
              <a:latin typeface="微软雅黑" panose="020B0503020204020204" pitchFamily="34" charset="-122"/>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1</a:t>
            </a:r>
            <a:r>
              <a:rPr lang="zh-CN" altLang="en-US" sz="2400" kern="0">
                <a:solidFill>
                  <a:srgbClr val="CC3300"/>
                </a:solidFill>
                <a:latin typeface="Arial" panose="020B0604020202020204"/>
                <a:ea typeface="微软雅黑" panose="020B0503020204020204" pitchFamily="34" charset="-122"/>
              </a:rPr>
              <a:t>）阶段</a:t>
            </a:r>
            <a:r>
              <a:rPr lang="zh-CN" altLang="en-US" sz="2400" b="0" kern="0">
                <a:solidFill>
                  <a:srgbClr val="000000"/>
                </a:solidFill>
                <a:latin typeface="Arial" panose="020B0604020202020204"/>
                <a:ea typeface="微软雅黑" panose="020B0503020204020204" pitchFamily="34" charset="-122"/>
              </a:rPr>
              <a:t>：</a:t>
            </a:r>
            <a:r>
              <a:rPr lang="en-US" altLang="zh-CN" sz="2400" b="0" kern="0">
                <a:solidFill>
                  <a:srgbClr val="000000"/>
                </a:solidFill>
                <a:latin typeface="Arial" panose="020B0604020202020204"/>
                <a:ea typeface="微软雅黑" panose="020B0503020204020204" pitchFamily="34" charset="-122"/>
              </a:rPr>
              <a:t> </a:t>
            </a:r>
            <a:r>
              <a:rPr lang="zh-CN" altLang="en-US" sz="2400" b="0" kern="0">
                <a:solidFill>
                  <a:srgbClr val="000000"/>
                </a:solidFill>
                <a:latin typeface="Arial" panose="020B0604020202020204"/>
                <a:ea typeface="微软雅黑" panose="020B0503020204020204" pitchFamily="34" charset="-122"/>
              </a:rPr>
              <a:t>一个问题可被划分为若干个阶段求解</a:t>
            </a:r>
            <a:endParaRPr lang="en-US" altLang="zh-CN" sz="2400" b="0" kern="0">
              <a:solidFill>
                <a:srgbClr val="000000"/>
              </a:solidFill>
              <a:latin typeface="Arial" panose="020B0604020202020204"/>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2</a:t>
            </a:r>
            <a:r>
              <a:rPr lang="zh-CN" altLang="en-US" sz="2400" kern="0">
                <a:solidFill>
                  <a:srgbClr val="CC3300"/>
                </a:solidFill>
                <a:latin typeface="Arial" panose="020B0604020202020204"/>
                <a:ea typeface="微软雅黑" panose="020B0503020204020204" pitchFamily="34" charset="-122"/>
              </a:rPr>
              <a:t>）状态</a:t>
            </a:r>
            <a:r>
              <a:rPr lang="zh-CN" altLang="en-US" sz="2400" b="0" kern="0">
                <a:solidFill>
                  <a:srgbClr val="000000"/>
                </a:solidFill>
                <a:latin typeface="Arial" panose="020B0604020202020204"/>
                <a:ea typeface="微软雅黑" panose="020B0503020204020204" pitchFamily="34" charset="-122"/>
              </a:rPr>
              <a:t>：</a:t>
            </a:r>
            <a:r>
              <a:rPr lang="zh-CN" altLang="zh-CN" sz="2400" b="0" kern="0">
                <a:solidFill>
                  <a:srgbClr val="000000"/>
                </a:solidFill>
                <a:latin typeface="Arial" panose="020B0604020202020204"/>
                <a:ea typeface="微软雅黑" panose="020B0503020204020204" pitchFamily="34" charset="-122"/>
              </a:rPr>
              <a:t>每个阶段开始面临的自然状况或客观条件</a:t>
            </a:r>
            <a:endParaRPr lang="en-US" altLang="zh-CN" sz="2400" b="0" kern="0">
              <a:solidFill>
                <a:srgbClr val="000000"/>
              </a:solidFill>
              <a:latin typeface="Arial" panose="020B0604020202020204"/>
              <a:ea typeface="微软雅黑" panose="020B0503020204020204" pitchFamily="34" charset="-122"/>
            </a:endParaRPr>
          </a:p>
          <a:p>
            <a:pPr lvl="1">
              <a:lnSpc>
                <a:spcPts val="3500"/>
              </a:lnSpc>
              <a:spcBef>
                <a:spcPct val="20000"/>
              </a:spcBef>
              <a:buClr>
                <a:srgbClr val="006666"/>
              </a:buClr>
              <a:buSzPct val="90000"/>
            </a:pPr>
            <a:r>
              <a:rPr lang="zh-CN" altLang="en-US" sz="2400" kern="0">
                <a:solidFill>
                  <a:srgbClr val="CC3300"/>
                </a:solidFill>
                <a:latin typeface="Arial" panose="020B0604020202020204"/>
                <a:ea typeface="微软雅黑" panose="020B0503020204020204" pitchFamily="34" charset="-122"/>
              </a:rPr>
              <a:t>（</a:t>
            </a:r>
            <a:r>
              <a:rPr lang="en-US" altLang="zh-CN" sz="2400" kern="0">
                <a:solidFill>
                  <a:srgbClr val="CC3300"/>
                </a:solidFill>
                <a:latin typeface="Arial" panose="020B0604020202020204"/>
                <a:ea typeface="微软雅黑" panose="020B0503020204020204" pitchFamily="34" charset="-122"/>
              </a:rPr>
              <a:t>3</a:t>
            </a:r>
            <a:r>
              <a:rPr lang="zh-CN" altLang="en-US" sz="2400" kern="0">
                <a:solidFill>
                  <a:srgbClr val="CC3300"/>
                </a:solidFill>
                <a:latin typeface="Arial" panose="020B0604020202020204"/>
                <a:ea typeface="微软雅黑" panose="020B0503020204020204" pitchFamily="34" charset="-122"/>
              </a:rPr>
              <a:t>）状态转移方程</a:t>
            </a:r>
            <a:r>
              <a:rPr lang="zh-CN" altLang="en-US" sz="2400" b="0" kern="0">
                <a:solidFill>
                  <a:srgbClr val="000000"/>
                </a:solidFill>
                <a:latin typeface="Arial" panose="020B0604020202020204"/>
                <a:ea typeface="微软雅黑" panose="020B0503020204020204" pitchFamily="34" charset="-122"/>
              </a:rPr>
              <a:t>：形式化描述一个状态到另一个状态的演变过程</a:t>
            </a:r>
            <a:endParaRPr lang="en-US" altLang="zh-CN" sz="2400" b="0" kern="0" dirty="0">
              <a:solidFill>
                <a:srgbClr val="000000"/>
              </a:solidFill>
              <a:latin typeface="Arial" panose="020B0604020202020204"/>
              <a:ea typeface="微软雅黑" panose="020B0503020204020204" pitchFamily="34" charset="-122"/>
            </a:endParaRPr>
          </a:p>
        </p:txBody>
      </p:sp>
    </p:spTree>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动态规划算法的设计技巧</a:t>
            </a:r>
            <a:endParaRPr lang="zh-CN" altLang="en-US" dirty="0"/>
          </a:p>
        </p:txBody>
      </p:sp>
      <p:sp>
        <p:nvSpPr>
          <p:cNvPr id="3" name="内容占位符 2"/>
          <p:cNvSpPr>
            <a:spLocks noGrp="1"/>
          </p:cNvSpPr>
          <p:nvPr>
            <p:ph idx="1"/>
          </p:nvPr>
        </p:nvSpPr>
        <p:spPr>
          <a:xfrm>
            <a:off x="381000" y="1371600"/>
            <a:ext cx="8763000" cy="4724400"/>
          </a:xfrm>
        </p:spPr>
        <p:txBody>
          <a:bodyPr/>
          <a:lstStyle/>
          <a:p>
            <a:pPr>
              <a:lnSpc>
                <a:spcPts val="3500"/>
              </a:lnSpc>
            </a:pPr>
            <a:r>
              <a:rPr lang="zh-CN" altLang="en-US" dirty="0">
                <a:solidFill>
                  <a:srgbClr val="0000FF"/>
                </a:solidFill>
              </a:rPr>
              <a:t>动态规划算法的设计技巧</a:t>
            </a:r>
            <a:endParaRPr lang="en-US" altLang="zh-CN" dirty="0"/>
          </a:p>
          <a:p>
            <a:pPr marL="457200" lvl="1" indent="0">
              <a:lnSpc>
                <a:spcPts val="3300"/>
              </a:lnSpc>
              <a:spcBef>
                <a:spcPts val="0"/>
              </a:spcBef>
              <a:buNone/>
            </a:pPr>
            <a:r>
              <a:rPr lang="zh-CN" altLang="en-US" sz="2200" dirty="0">
                <a:latin typeface="+mn-lt"/>
              </a:rPr>
              <a:t>（</a:t>
            </a:r>
            <a:r>
              <a:rPr lang="en-US" altLang="zh-CN" sz="2200" dirty="0">
                <a:latin typeface="+mn-lt"/>
              </a:rPr>
              <a:t>1</a:t>
            </a:r>
            <a:r>
              <a:rPr lang="zh-CN" altLang="en-US" sz="2200" dirty="0">
                <a:latin typeface="+mn-lt"/>
              </a:rPr>
              <a:t>）采用“自顶向下”</a:t>
            </a:r>
            <a:r>
              <a:rPr lang="zh-CN" altLang="en-US" sz="2200">
                <a:latin typeface="+mn-lt"/>
              </a:rPr>
              <a:t>或“</a:t>
            </a:r>
            <a:r>
              <a:rPr lang="zh-CN" altLang="en-US" sz="2200">
                <a:solidFill>
                  <a:srgbClr val="CC0066"/>
                </a:solidFill>
                <a:latin typeface="+mn-lt"/>
              </a:rPr>
              <a:t>自底向上</a:t>
            </a:r>
            <a:r>
              <a:rPr lang="zh-CN" altLang="en-US" sz="2200">
                <a:latin typeface="+mn-lt"/>
              </a:rPr>
              <a:t>”（建议采用）的</a:t>
            </a:r>
            <a:r>
              <a:rPr lang="zh-CN" altLang="en-US" sz="2200" dirty="0">
                <a:latin typeface="+mn-lt"/>
              </a:rPr>
              <a:t>方法</a:t>
            </a:r>
            <a:r>
              <a:rPr lang="zh-CN" altLang="zh-CN" sz="2200" dirty="0">
                <a:latin typeface="+mn-lt"/>
              </a:rPr>
              <a:t>构造</a:t>
            </a:r>
            <a:r>
              <a:rPr lang="zh-CN" altLang="en-US" sz="2200" dirty="0">
                <a:latin typeface="+mn-lt"/>
              </a:rPr>
              <a:t>状态转移方程</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2</a:t>
            </a:r>
            <a:r>
              <a:rPr lang="zh-CN" altLang="en-US" sz="2200" dirty="0">
                <a:latin typeface="+mn-lt"/>
              </a:rPr>
              <a:t>）状态转移方程具有</a:t>
            </a:r>
            <a:r>
              <a:rPr lang="zh-CN" altLang="en-US" sz="2200" dirty="0">
                <a:solidFill>
                  <a:srgbClr val="CC0066"/>
                </a:solidFill>
                <a:latin typeface="+mn-lt"/>
              </a:rPr>
              <a:t>最优解</a:t>
            </a:r>
            <a:r>
              <a:rPr lang="zh-CN" altLang="en-US" sz="2200" dirty="0">
                <a:latin typeface="+mn-lt"/>
              </a:rPr>
              <a:t>特征（</a:t>
            </a:r>
            <a:r>
              <a:rPr lang="en-US" altLang="zh-CN" sz="2200" dirty="0">
                <a:latin typeface="+mn-lt"/>
              </a:rPr>
              <a:t>min</a:t>
            </a:r>
            <a:r>
              <a:rPr lang="zh-CN" altLang="en-US" sz="2200" dirty="0">
                <a:latin typeface="+mn-lt"/>
              </a:rPr>
              <a:t>、</a:t>
            </a:r>
            <a:r>
              <a:rPr lang="en-US" altLang="zh-CN" sz="2200" dirty="0">
                <a:latin typeface="+mn-lt"/>
              </a:rPr>
              <a:t>max</a:t>
            </a:r>
            <a:r>
              <a:rPr lang="zh-CN" altLang="en-US" sz="2200" dirty="0">
                <a:latin typeface="+mn-lt"/>
              </a:rPr>
              <a:t>）</a:t>
            </a:r>
            <a:endParaRPr lang="en-US" altLang="zh-CN" sz="2200" dirty="0">
              <a:latin typeface="+mn-lt"/>
            </a:endParaRPr>
          </a:p>
          <a:p>
            <a:pPr marL="457200" lvl="1" indent="0">
              <a:lnSpc>
                <a:spcPts val="3300"/>
              </a:lnSpc>
              <a:spcBef>
                <a:spcPts val="0"/>
              </a:spcBef>
              <a:buNone/>
            </a:pPr>
            <a:r>
              <a:rPr lang="zh-CN" altLang="zh-CN" sz="2200" dirty="0"/>
              <a:t>会在递归表达式中出现</a:t>
            </a:r>
            <a:r>
              <a:rPr lang="en-US" altLang="zh-CN" sz="2200" dirty="0"/>
              <a:t>min</a:t>
            </a:r>
            <a:r>
              <a:rPr lang="zh-CN" altLang="zh-CN" sz="2200" dirty="0"/>
              <a:t>或</a:t>
            </a:r>
            <a:r>
              <a:rPr lang="en-US" altLang="zh-CN" sz="2200" dirty="0"/>
              <a:t>max</a:t>
            </a:r>
            <a:r>
              <a:rPr lang="zh-CN" altLang="zh-CN" sz="2200" dirty="0"/>
              <a:t>函数</a:t>
            </a:r>
            <a:endParaRPr lang="en-US" altLang="zh-CN" sz="2200" dirty="0"/>
          </a:p>
          <a:p>
            <a:pPr marL="457200" lvl="1" indent="0">
              <a:lnSpc>
                <a:spcPts val="3300"/>
              </a:lnSpc>
              <a:spcBef>
                <a:spcPts val="0"/>
              </a:spcBef>
              <a:buNone/>
            </a:pPr>
            <a:r>
              <a:rPr lang="zh-CN" altLang="en-US" sz="2200">
                <a:latin typeface="+mn-lt"/>
              </a:rPr>
              <a:t>如找零问题中</a:t>
            </a:r>
            <a:r>
              <a:rPr lang="zh-CN" altLang="zh-CN" sz="2200">
                <a:latin typeface="+mn-lt"/>
              </a:rPr>
              <a:t>最优解结构</a:t>
            </a:r>
            <a:r>
              <a:rPr lang="zh-CN" altLang="en-US" sz="2200">
                <a:latin typeface="+mn-lt"/>
              </a:rPr>
              <a:t>为</a:t>
            </a:r>
            <a:r>
              <a:rPr lang="en-US" altLang="zh-CN" sz="2200">
                <a:solidFill>
                  <a:srgbClr val="CC0066"/>
                </a:solidFill>
                <a:latin typeface="+mn-lt"/>
              </a:rPr>
              <a:t>d(i</a:t>
            </a:r>
            <a:r>
              <a:rPr lang="en-US" altLang="zh-CN" sz="2200" dirty="0">
                <a:solidFill>
                  <a:srgbClr val="CC0066"/>
                </a:solidFill>
                <a:latin typeface="+mn-lt"/>
              </a:rPr>
              <a:t>)=min{d(</a:t>
            </a:r>
            <a:r>
              <a:rPr lang="en-US" altLang="zh-CN" sz="2200" dirty="0" err="1">
                <a:solidFill>
                  <a:srgbClr val="CC0066"/>
                </a:solidFill>
                <a:latin typeface="+mn-lt"/>
              </a:rPr>
              <a:t>i-vj</a:t>
            </a:r>
            <a:r>
              <a:rPr lang="en-US" altLang="zh-CN" sz="2200" dirty="0">
                <a:solidFill>
                  <a:srgbClr val="CC0066"/>
                </a:solidFill>
                <a:latin typeface="+mn-lt"/>
              </a:rPr>
              <a:t>)+1}</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3</a:t>
            </a:r>
            <a:r>
              <a:rPr lang="zh-CN" altLang="en-US" sz="2200" dirty="0">
                <a:latin typeface="+mn-lt"/>
              </a:rPr>
              <a:t>）状态转移方程具有</a:t>
            </a:r>
            <a:r>
              <a:rPr lang="zh-CN" altLang="en-US" sz="2200" dirty="0">
                <a:solidFill>
                  <a:srgbClr val="CC0066"/>
                </a:solidFill>
                <a:latin typeface="+mn-lt"/>
              </a:rPr>
              <a:t>递归</a:t>
            </a:r>
            <a:r>
              <a:rPr lang="zh-CN" altLang="en-US" sz="2200" dirty="0">
                <a:latin typeface="+mn-lt"/>
              </a:rPr>
              <a:t>特征（调用自身）</a:t>
            </a:r>
            <a:endParaRPr lang="en-US" altLang="zh-CN" sz="2200" dirty="0">
              <a:latin typeface="+mn-lt"/>
            </a:endParaRPr>
          </a:p>
          <a:p>
            <a:pPr marL="457200" lvl="1" indent="0">
              <a:lnSpc>
                <a:spcPts val="3300"/>
              </a:lnSpc>
              <a:spcBef>
                <a:spcPts val="0"/>
              </a:spcBef>
              <a:buNone/>
            </a:pPr>
            <a:r>
              <a:rPr lang="zh-CN" altLang="en-US" sz="2200" dirty="0">
                <a:latin typeface="+mn-lt"/>
              </a:rPr>
              <a:t>（</a:t>
            </a:r>
            <a:r>
              <a:rPr lang="en-US" altLang="zh-CN" sz="2200" dirty="0">
                <a:latin typeface="+mn-lt"/>
              </a:rPr>
              <a:t>4</a:t>
            </a:r>
            <a:r>
              <a:rPr lang="zh-CN" altLang="en-US" sz="2200" dirty="0">
                <a:latin typeface="+mn-lt"/>
              </a:rPr>
              <a:t>）保存计算过的子问题结果，以</a:t>
            </a:r>
            <a:r>
              <a:rPr lang="zh-CN" altLang="zh-CN" sz="2200" dirty="0"/>
              <a:t>构造最优解</a:t>
            </a:r>
            <a:endParaRPr lang="en-US" altLang="zh-CN" sz="2200" dirty="0">
              <a:latin typeface="+mn-lt"/>
            </a:endParaRPr>
          </a:p>
          <a:p>
            <a:pPr>
              <a:lnSpc>
                <a:spcPts val="3500"/>
              </a:lnSpc>
            </a:pPr>
            <a:r>
              <a:rPr lang="zh-CN" altLang="en-US">
                <a:solidFill>
                  <a:srgbClr val="0000FF"/>
                </a:solidFill>
              </a:rPr>
              <a:t>自学</a:t>
            </a:r>
            <a:endParaRPr lang="en-US" altLang="zh-CN">
              <a:solidFill>
                <a:srgbClr val="0000FF"/>
              </a:solidFill>
            </a:endParaRPr>
          </a:p>
          <a:p>
            <a:pPr lvl="1">
              <a:lnSpc>
                <a:spcPts val="3300"/>
              </a:lnSpc>
              <a:spcBef>
                <a:spcPts val="0"/>
              </a:spcBef>
            </a:pPr>
            <a:r>
              <a:rPr lang="zh-CN" altLang="en-US" sz="2200">
                <a:latin typeface="Arial" panose="020B0604020202020204" pitchFamily="34" charset="0"/>
                <a:cs typeface="Arial" panose="020B0604020202020204" pitchFamily="34" charset="0"/>
              </a:rPr>
              <a:t>教材</a:t>
            </a:r>
            <a:r>
              <a:rPr lang="zh-CN" altLang="zh-CN" sz="2200">
                <a:solidFill>
                  <a:srgbClr val="CC0066"/>
                </a:solidFill>
                <a:latin typeface="Arial" panose="020B0604020202020204" pitchFamily="34" charset="0"/>
                <a:cs typeface="Arial" panose="020B0604020202020204" pitchFamily="34" charset="0"/>
              </a:rPr>
              <a:t>【例</a:t>
            </a:r>
            <a:r>
              <a:rPr lang="en-US" altLang="zh-CN" sz="2200">
                <a:solidFill>
                  <a:srgbClr val="CC0066"/>
                </a:solidFill>
                <a:latin typeface="Arial" panose="020B0604020202020204" pitchFamily="34" charset="0"/>
                <a:cs typeface="Arial" panose="020B0604020202020204" pitchFamily="34" charset="0"/>
              </a:rPr>
              <a:t>4. 12</a:t>
            </a:r>
            <a:r>
              <a:rPr lang="zh-CN" altLang="zh-CN" sz="2200">
                <a:solidFill>
                  <a:srgbClr val="CC0066"/>
                </a:solidFill>
                <a:latin typeface="Arial" panose="020B0604020202020204" pitchFamily="34" charset="0"/>
                <a:cs typeface="Arial" panose="020B0604020202020204" pitchFamily="34" charset="0"/>
              </a:rPr>
              <a:t>】</a:t>
            </a:r>
            <a:r>
              <a:rPr lang="zh-CN" altLang="zh-CN" sz="2200">
                <a:latin typeface="Arial" panose="020B0604020202020204" pitchFamily="34" charset="0"/>
                <a:cs typeface="Arial" panose="020B0604020202020204" pitchFamily="34" charset="0"/>
              </a:rPr>
              <a:t>采用动态规划法求解</a:t>
            </a:r>
            <a:r>
              <a:rPr lang="en-US" altLang="zh-CN" sz="2200">
                <a:latin typeface="Arial" panose="020B0604020202020204" pitchFamily="34" charset="0"/>
                <a:cs typeface="Arial" panose="020B0604020202020204" pitchFamily="34" charset="0"/>
              </a:rPr>
              <a:t>Fibonacci</a:t>
            </a:r>
            <a:r>
              <a:rPr lang="zh-CN" altLang="zh-CN" sz="2200">
                <a:latin typeface="Arial" panose="020B0604020202020204" pitchFamily="34" charset="0"/>
                <a:cs typeface="Arial" panose="020B0604020202020204" pitchFamily="34" charset="0"/>
              </a:rPr>
              <a:t>数列。</a:t>
            </a:r>
            <a:endParaRPr lang="en-US" altLang="zh-CN" sz="2200">
              <a:latin typeface="Arial" panose="020B0604020202020204" pitchFamily="34" charset="0"/>
              <a:cs typeface="Arial" panose="020B0604020202020204" pitchFamily="34" charset="0"/>
            </a:endParaRPr>
          </a:p>
          <a:p>
            <a:pPr lvl="1">
              <a:lnSpc>
                <a:spcPts val="3300"/>
              </a:lnSpc>
              <a:spcBef>
                <a:spcPts val="0"/>
              </a:spcBef>
            </a:pPr>
            <a:r>
              <a:rPr lang="zh-CN" altLang="en-US" sz="2200">
                <a:latin typeface="Arial" panose="020B0604020202020204" pitchFamily="34" charset="0"/>
                <a:cs typeface="Arial" panose="020B0604020202020204" pitchFamily="34" charset="0"/>
              </a:rPr>
              <a:t>教材</a:t>
            </a:r>
            <a:r>
              <a:rPr lang="zh-CN" altLang="zh-CN" sz="2200">
                <a:solidFill>
                  <a:srgbClr val="CC0066"/>
                </a:solidFill>
                <a:latin typeface="Arial" panose="020B0604020202020204" pitchFamily="34" charset="0"/>
                <a:cs typeface="Arial" panose="020B0604020202020204" pitchFamily="34" charset="0"/>
              </a:rPr>
              <a:t>【例</a:t>
            </a:r>
            <a:r>
              <a:rPr lang="en-US" altLang="zh-CN" sz="2200">
                <a:solidFill>
                  <a:srgbClr val="CC0066"/>
                </a:solidFill>
                <a:latin typeface="Arial" panose="020B0604020202020204" pitchFamily="34" charset="0"/>
                <a:cs typeface="Arial" panose="020B0604020202020204" pitchFamily="34" charset="0"/>
              </a:rPr>
              <a:t>4.13</a:t>
            </a:r>
            <a:r>
              <a:rPr lang="zh-CN" altLang="zh-CN" sz="2200">
                <a:solidFill>
                  <a:srgbClr val="CC0066"/>
                </a:solidFill>
                <a:latin typeface="Arial" panose="020B0604020202020204" pitchFamily="34" charset="0"/>
                <a:cs typeface="Arial" panose="020B0604020202020204" pitchFamily="34" charset="0"/>
              </a:rPr>
              <a:t>】</a:t>
            </a:r>
            <a:r>
              <a:rPr lang="zh-CN" altLang="zh-CN" sz="2200">
                <a:latin typeface="Arial" panose="020B0604020202020204" pitchFamily="34" charset="0"/>
                <a:cs typeface="Arial" panose="020B0604020202020204" pitchFamily="34" charset="0"/>
              </a:rPr>
              <a:t>凑硬币问题：有面值为</a:t>
            </a:r>
            <a:r>
              <a:rPr lang="en-US" altLang="zh-CN" sz="2200">
                <a:latin typeface="Arial" panose="020B0604020202020204" pitchFamily="34" charset="0"/>
                <a:cs typeface="Arial" panose="020B0604020202020204" pitchFamily="34" charset="0"/>
              </a:rPr>
              <a:t>1</a:t>
            </a:r>
            <a:r>
              <a:rPr lang="zh-CN" altLang="zh-CN" sz="2200">
                <a:latin typeface="Arial" panose="020B0604020202020204" pitchFamily="34" charset="0"/>
                <a:cs typeface="Arial" panose="020B0604020202020204" pitchFamily="34" charset="0"/>
              </a:rPr>
              <a:t>元、</a:t>
            </a:r>
            <a:r>
              <a:rPr lang="en-US" altLang="zh-CN" sz="2200">
                <a:latin typeface="Arial" panose="020B0604020202020204" pitchFamily="34" charset="0"/>
                <a:cs typeface="Arial" panose="020B0604020202020204" pitchFamily="34" charset="0"/>
              </a:rPr>
              <a:t>3</a:t>
            </a:r>
            <a:r>
              <a:rPr lang="zh-CN" altLang="zh-CN" sz="2200">
                <a:latin typeface="Arial" panose="020B0604020202020204" pitchFamily="34" charset="0"/>
                <a:cs typeface="Arial" panose="020B0604020202020204" pitchFamily="34" charset="0"/>
              </a:rPr>
              <a:t>元和</a:t>
            </a:r>
            <a:r>
              <a:rPr lang="en-US" altLang="zh-CN" sz="2200">
                <a:latin typeface="Arial" panose="020B0604020202020204" pitchFamily="34" charset="0"/>
                <a:cs typeface="Arial" panose="020B0604020202020204" pitchFamily="34" charset="0"/>
              </a:rPr>
              <a:t>5</a:t>
            </a:r>
            <a:r>
              <a:rPr lang="zh-CN" altLang="zh-CN" sz="2200">
                <a:latin typeface="Arial" panose="020B0604020202020204" pitchFamily="34" charset="0"/>
                <a:cs typeface="Arial" panose="020B0604020202020204" pitchFamily="34" charset="0"/>
              </a:rPr>
              <a:t>元的硬币若干枚，如何用最少的硬币凑够</a:t>
            </a:r>
            <a:r>
              <a:rPr lang="en-US" altLang="zh-CN" sz="2200">
                <a:latin typeface="Arial" panose="020B0604020202020204" pitchFamily="34" charset="0"/>
                <a:cs typeface="Arial" panose="020B0604020202020204" pitchFamily="34" charset="0"/>
              </a:rPr>
              <a:t>11</a:t>
            </a:r>
            <a:r>
              <a:rPr lang="zh-CN" altLang="zh-CN" sz="2200">
                <a:latin typeface="Arial" panose="020B0604020202020204" pitchFamily="34" charset="0"/>
                <a:cs typeface="Arial" panose="020B0604020202020204" pitchFamily="34" charset="0"/>
              </a:rPr>
              <a:t>元？</a:t>
            </a:r>
            <a:endParaRPr lang="en-US" altLang="zh-CN" sz="2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0/1</a:t>
            </a:r>
            <a:r>
              <a:rPr lang="zh-CN" altLang="en-US" dirty="0">
                <a:latin typeface="+mn-lt"/>
              </a:rPr>
              <a:t>背包问题</a:t>
            </a:r>
            <a:endParaRPr lang="zh-CN" altLang="en-US"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5"/>
          <p:cNvSpPr/>
          <p:nvPr/>
        </p:nvSpPr>
        <p:spPr>
          <a:xfrm>
            <a:off x="4054274" y="1473208"/>
            <a:ext cx="4854575" cy="2586221"/>
          </a:xfrm>
          <a:prstGeom prst="rect">
            <a:avLst/>
          </a:prstGeom>
        </p:spPr>
        <p:txBody>
          <a:bodyPr wrap="square">
            <a:spAutoFit/>
          </a:bodyPr>
          <a:lstStyle/>
          <a:p>
            <a:pPr marL="898525" lvl="1" indent="-441325" eaLnBrk="1" hangingPunct="1">
              <a:lnSpc>
                <a:spcPts val="3300"/>
              </a:lnSpc>
              <a:spcBef>
                <a:spcPts val="0"/>
              </a:spcBef>
              <a:buClr>
                <a:srgbClr val="006666"/>
              </a:buClr>
              <a:buSzPct val="90000"/>
              <a:buFont typeface="Wingdings" panose="05000000000000000000" pitchFamily="2" charset="2"/>
              <a:buChar char="u"/>
            </a:pPr>
            <a:r>
              <a:rPr lang="zh-CN" altLang="en-US" sz="2000" b="0" kern="0" dirty="0">
                <a:solidFill>
                  <a:srgbClr val="000000"/>
                </a:solidFill>
                <a:latin typeface="+mn-lt"/>
                <a:ea typeface="微软雅黑" panose="020B0503020204020204" pitchFamily="34" charset="-122"/>
                <a:cs typeface="Times New Roman" panose="02020603050405020304" pitchFamily="18" charset="0"/>
              </a:rPr>
              <a:t>一个旅行者有一个承重最大为</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C</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公斤的背包，现在有</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n</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件物品，物品</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的重量是</a:t>
            </a:r>
            <a:r>
              <a:rPr lang="en-US" altLang="zh-CN" sz="2000" b="0" kern="0" dirty="0" err="1">
                <a:solidFill>
                  <a:srgbClr val="000000"/>
                </a:solidFill>
                <a:latin typeface="+mn-lt"/>
                <a:ea typeface="微软雅黑" panose="020B0503020204020204" pitchFamily="34" charset="-122"/>
                <a:cs typeface="Times New Roman" panose="02020603050405020304" pitchFamily="18" charset="0"/>
              </a:rPr>
              <a:t>wi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，其价值为</a:t>
            </a:r>
            <a:r>
              <a:rPr lang="en-US" altLang="zh-CN" sz="2000" b="0" kern="0" dirty="0">
                <a:solidFill>
                  <a:srgbClr val="000000"/>
                </a:solidFill>
                <a:latin typeface="+mn-lt"/>
                <a:ea typeface="微软雅黑" panose="020B0503020204020204" pitchFamily="34" charset="-122"/>
                <a:cs typeface="Times New Roman" panose="02020603050405020304" pitchFamily="18" charset="0"/>
              </a:rPr>
              <a:t>vi</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a:p>
            <a:pPr marL="898525" lvl="1" indent="-441325" eaLnBrk="1" hangingPunct="1">
              <a:lnSpc>
                <a:spcPts val="3300"/>
              </a:lnSpc>
              <a:spcBef>
                <a:spcPts val="0"/>
              </a:spcBef>
              <a:buClr>
                <a:srgbClr val="006666"/>
              </a:buClr>
              <a:buSzPct val="90000"/>
              <a:buFont typeface="Wingdings" panose="05000000000000000000" pitchFamily="2" charset="2"/>
              <a:buChar char="u"/>
            </a:pPr>
            <a:r>
              <a:rPr lang="zh-CN" altLang="en-US" sz="2000" b="0" kern="0" dirty="0">
                <a:solidFill>
                  <a:srgbClr val="000000"/>
                </a:solidFill>
                <a:latin typeface="+mn-lt"/>
                <a:ea typeface="微软雅黑" panose="020B0503020204020204" pitchFamily="34" charset="-122"/>
                <a:cs typeface="Times New Roman" panose="02020603050405020304" pitchFamily="18" charset="0"/>
              </a:rPr>
              <a:t>旅行者如何选择装入背包的物品，使得装入背包中物品的总价值最大？</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799" y="2209800"/>
            <a:ext cx="3832225" cy="4250488"/>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1447800" y="1447800"/>
            <a:ext cx="2525050" cy="533416"/>
          </a:xfrm>
          <a:prstGeom prst="rect">
            <a:avLst/>
          </a:prstGeom>
        </p:spPr>
        <p:txBody>
          <a:bodyPr wrap="none">
            <a:spAutoFit/>
          </a:bodyPr>
          <a:lstStyle/>
          <a:p>
            <a:pPr marL="441325" indent="-441325">
              <a:lnSpc>
                <a:spcPts val="3700"/>
              </a:lnSpc>
              <a:spcBef>
                <a:spcPct val="20000"/>
              </a:spcBef>
              <a:buClr>
                <a:srgbClr val="FF0000"/>
              </a:buClr>
              <a:buSzPct val="90000"/>
              <a:buFont typeface="Wingdings" panose="05000000000000000000" pitchFamily="2" charset="2"/>
              <a:buChar char="n"/>
            </a:pPr>
            <a:r>
              <a:rPr lang="en-US" altLang="zh-CN" sz="2800" b="0" dirty="0">
                <a:ea typeface="微软雅黑" panose="020B0503020204020204" pitchFamily="34" charset="-122"/>
                <a:cs typeface="Times New Roman" panose="02020603050405020304" pitchFamily="18" charset="0"/>
              </a:rPr>
              <a:t>0/1</a:t>
            </a:r>
            <a:r>
              <a:rPr lang="zh-CN" altLang="en-US" sz="2800" b="0" dirty="0">
                <a:ea typeface="微软雅黑" panose="020B0503020204020204" pitchFamily="34" charset="-122"/>
                <a:cs typeface="Times New Roman" panose="02020603050405020304" pitchFamily="18" charset="0"/>
              </a:rPr>
              <a:t>背包问题</a:t>
            </a:r>
            <a:endParaRPr lang="en-US" altLang="zh-CN" sz="2800" b="0" dirty="0">
              <a:ea typeface="微软雅黑" panose="020B0503020204020204" pitchFamily="34" charset="-122"/>
              <a:cs typeface="Times New Roman" panose="02020603050405020304" pitchFamily="18" charset="0"/>
            </a:endParaRPr>
          </a:p>
        </p:txBody>
      </p:sp>
      <p:sp>
        <p:nvSpPr>
          <p:cNvPr id="3" name="矩形 2"/>
          <p:cNvSpPr/>
          <p:nvPr/>
        </p:nvSpPr>
        <p:spPr>
          <a:xfrm>
            <a:off x="3972850" y="4335044"/>
            <a:ext cx="5017425" cy="2208297"/>
          </a:xfrm>
          <a:prstGeom prst="rect">
            <a:avLst/>
          </a:prstGeom>
        </p:spPr>
        <p:txBody>
          <a:bodyPr wrap="square">
            <a:spAutoFit/>
          </a:bodyPr>
          <a:lstStyle/>
          <a:p>
            <a:pPr marL="898525" lvl="1" indent="-441325">
              <a:lnSpc>
                <a:spcPts val="3300"/>
              </a:lnSpc>
              <a:spcBef>
                <a:spcPts val="0"/>
              </a:spcBef>
              <a:buClr>
                <a:srgbClr val="006666"/>
              </a:buClr>
              <a:buSzPct val="90000"/>
              <a:buFont typeface="Wingdings" panose="05000000000000000000" pitchFamily="2" charset="2"/>
              <a:buChar char="u"/>
            </a:pPr>
            <a:r>
              <a:rPr lang="en-US" altLang="zh-CN" sz="2000" b="0" kern="0">
                <a:solidFill>
                  <a:srgbClr val="FF0000"/>
                </a:solidFill>
                <a:latin typeface="+mn-lt"/>
                <a:ea typeface="微软雅黑" panose="020B0503020204020204" pitchFamily="34" charset="-122"/>
                <a:cs typeface="Times New Roman" panose="02020603050405020304" pitchFamily="18" charset="0"/>
              </a:rPr>
              <a:t>0-1</a:t>
            </a:r>
            <a:r>
              <a:rPr lang="zh-CN" altLang="zh-CN" sz="2000" b="0" kern="0">
                <a:solidFill>
                  <a:srgbClr val="FF0000"/>
                </a:solidFill>
                <a:latin typeface="+mn-lt"/>
                <a:ea typeface="微软雅黑" panose="020B0503020204020204" pitchFamily="34" charset="-122"/>
                <a:cs typeface="Times New Roman" panose="02020603050405020304" pitchFamily="18" charset="0"/>
              </a:rPr>
              <a:t>背包问题</a:t>
            </a:r>
            <a:r>
              <a:rPr lang="zh-CN" altLang="zh-CN" sz="2000" b="0" kern="0">
                <a:solidFill>
                  <a:srgbClr val="000000"/>
                </a:solidFill>
                <a:latin typeface="+mn-lt"/>
                <a:ea typeface="微软雅黑" panose="020B0503020204020204" pitchFamily="34" charset="-122"/>
                <a:cs typeface="Times New Roman" panose="02020603050405020304" pitchFamily="18" charset="0"/>
              </a:rPr>
              <a:t>是指选择装入背包的物品</a:t>
            </a:r>
            <a:r>
              <a:rPr lang="zh-CN" altLang="en-US" sz="2000" b="0" kern="0">
                <a:solidFill>
                  <a:srgbClr val="000000"/>
                </a:solidFill>
                <a:latin typeface="+mn-lt"/>
                <a:ea typeface="微软雅黑" panose="020B0503020204020204" pitchFamily="34" charset="-122"/>
                <a:cs typeface="Times New Roman" panose="02020603050405020304" pitchFamily="18" charset="0"/>
              </a:rPr>
              <a:t>时，每种物品</a:t>
            </a:r>
            <a:r>
              <a:rPr lang="zh-CN" altLang="zh-CN" sz="2000" b="0" kern="0">
                <a:solidFill>
                  <a:srgbClr val="000000"/>
                </a:solidFill>
                <a:latin typeface="+mn-lt"/>
                <a:ea typeface="微软雅黑" panose="020B0503020204020204" pitchFamily="34" charset="-122"/>
                <a:cs typeface="Times New Roman" panose="02020603050405020304" pitchFamily="18" charset="0"/>
              </a:rPr>
              <a:t>只能</a:t>
            </a:r>
            <a:r>
              <a:rPr lang="zh-CN" altLang="en-US" sz="2000" b="0" kern="0">
                <a:solidFill>
                  <a:srgbClr val="000000"/>
                </a:solidFill>
                <a:latin typeface="+mn-lt"/>
                <a:ea typeface="微软雅黑" panose="020B0503020204020204" pitchFamily="34" charset="-122"/>
                <a:cs typeface="Times New Roman" panose="02020603050405020304" pitchFamily="18" charset="0"/>
              </a:rPr>
              <a:t>有两种选择：</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CC0066"/>
                </a:solidFill>
                <a:latin typeface="+mn-lt"/>
                <a:ea typeface="微软雅黑" panose="020B0503020204020204" pitchFamily="34" charset="-122"/>
                <a:cs typeface="Times New Roman" panose="02020603050405020304" pitchFamily="18" charset="0"/>
              </a:rPr>
              <a:t>不装入背包</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000000"/>
                </a:solidFill>
                <a:latin typeface="+mn-lt"/>
                <a:ea typeface="微软雅黑" panose="020B0503020204020204" pitchFamily="34" charset="-122"/>
                <a:cs typeface="Times New Roman" panose="02020603050405020304" pitchFamily="18" charset="0"/>
              </a:rPr>
              <a:t>或</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CC0066"/>
                </a:solidFill>
                <a:latin typeface="+mn-lt"/>
                <a:ea typeface="微软雅黑" panose="020B0503020204020204" pitchFamily="34" charset="-122"/>
                <a:cs typeface="Times New Roman" panose="02020603050405020304" pitchFamily="18" charset="0"/>
              </a:rPr>
              <a:t>装入背包</a:t>
            </a:r>
            <a:r>
              <a:rPr lang="en-US" altLang="zh-CN" sz="2000" b="0" kern="0">
                <a:solidFill>
                  <a:srgbClr val="000000"/>
                </a:solidFill>
                <a:latin typeface="+mn-lt"/>
                <a:ea typeface="微软雅黑" panose="020B0503020204020204" pitchFamily="34" charset="-122"/>
                <a:cs typeface="Times New Roman" panose="02020603050405020304" pitchFamily="18" charset="0"/>
              </a:rPr>
              <a:t>”</a:t>
            </a:r>
            <a:r>
              <a:rPr lang="zh-CN" altLang="zh-CN" sz="2000" b="0" kern="0">
                <a:solidFill>
                  <a:srgbClr val="000000"/>
                </a:solidFill>
                <a:latin typeface="+mn-lt"/>
                <a:ea typeface="微软雅黑" panose="020B0503020204020204" pitchFamily="34" charset="-122"/>
                <a:cs typeface="Times New Roman" panose="02020603050405020304" pitchFamily="18" charset="0"/>
              </a:rPr>
              <a:t>（非此即彼），不能将物品装入背包多次且不能只装入部分物品</a:t>
            </a:r>
            <a:endParaRPr lang="zh-CN" altLang="en-US" sz="2000" b="0" kern="0">
              <a:solidFill>
                <a:srgbClr val="000000"/>
              </a:solidFill>
              <a:latin typeface="+mn-lt"/>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55637"/>
            <a:ext cx="7467600" cy="487363"/>
          </a:xfrm>
        </p:spPr>
        <p:txBody>
          <a:bodyPr/>
          <a:lstStyle/>
          <a:p>
            <a:pPr>
              <a:lnSpc>
                <a:spcPts val="3300"/>
              </a:lnSpc>
              <a:spcBef>
                <a:spcPct val="20000"/>
              </a:spcBef>
            </a:pPr>
            <a:r>
              <a:rPr lang="zh-CN" altLang="en-US" dirty="0">
                <a:latin typeface="+mn-lt"/>
              </a:rPr>
              <a:t>问题的抽象与建模</a:t>
            </a:r>
            <a:endParaRPr lang="en-US" altLang="zh-CN"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4" name="矩形 3"/>
          <p:cNvSpPr/>
          <p:nvPr/>
        </p:nvSpPr>
        <p:spPr>
          <a:xfrm>
            <a:off x="723900" y="1642071"/>
            <a:ext cx="7962900" cy="4863896"/>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第一步：问题的抽象</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ea typeface="微软雅黑" panose="020B0503020204020204" pitchFamily="34" charset="-122"/>
                <a:cs typeface="Times New Roman" panose="02020603050405020304" pitchFamily="18" charset="0"/>
              </a:rPr>
              <a:t>本质上这个问题属于</a:t>
            </a:r>
            <a:r>
              <a:rPr lang="zh-CN" altLang="en-US" sz="2400" b="0" kern="0" dirty="0">
                <a:solidFill>
                  <a:srgbClr val="CC0066"/>
                </a:solidFill>
                <a:ea typeface="微软雅黑" panose="020B0503020204020204" pitchFamily="34" charset="-122"/>
                <a:cs typeface="Times New Roman" panose="02020603050405020304" pitchFamily="18" charset="0"/>
              </a:rPr>
              <a:t>组合优化</a:t>
            </a:r>
            <a:r>
              <a:rPr lang="zh-CN" altLang="en-US" sz="2400" b="0" kern="0" dirty="0">
                <a:solidFill>
                  <a:srgbClr val="000000"/>
                </a:solidFill>
                <a:ea typeface="微软雅黑" panose="020B0503020204020204" pitchFamily="34" charset="-122"/>
                <a:cs typeface="Times New Roman" panose="02020603050405020304" pitchFamily="18" charset="0"/>
              </a:rPr>
              <a:t>问题</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FF0000"/>
                </a:solidFill>
                <a:ea typeface="微软雅黑" panose="020B0503020204020204" pitchFamily="34" charset="-122"/>
                <a:cs typeface="Times New Roman" panose="02020603050405020304" pitchFamily="18" charset="0"/>
              </a:rPr>
              <a:t>组合最优化</a:t>
            </a:r>
            <a:r>
              <a:rPr lang="zh-CN" altLang="en-US" sz="2400" b="0" kern="0" dirty="0">
                <a:solidFill>
                  <a:srgbClr val="000000"/>
                </a:solidFill>
                <a:ea typeface="微软雅黑" panose="020B0503020204020204" pitchFamily="34" charset="-122"/>
                <a:cs typeface="Times New Roman" panose="02020603050405020304" pitchFamily="18" charset="0"/>
              </a:rPr>
              <a:t>（</a:t>
            </a:r>
            <a:r>
              <a:rPr lang="en-US" altLang="zh-CN" sz="2400" b="0" kern="0" dirty="0">
                <a:solidFill>
                  <a:srgbClr val="000000"/>
                </a:solidFill>
                <a:ea typeface="微软雅黑" panose="020B0503020204020204" pitchFamily="34" charset="-122"/>
                <a:cs typeface="Times New Roman" panose="02020603050405020304" pitchFamily="18" charset="0"/>
              </a:rPr>
              <a:t>combinatorial optimization)</a:t>
            </a:r>
            <a:r>
              <a:rPr lang="zh-CN" altLang="en-US" sz="2400" b="0" u="sng" kern="0" dirty="0">
                <a:solidFill>
                  <a:srgbClr val="000000"/>
                </a:solidFill>
                <a:ea typeface="微软雅黑" panose="020B0503020204020204" pitchFamily="34" charset="-122"/>
                <a:cs typeface="Times New Roman" panose="02020603050405020304" pitchFamily="18" charset="0"/>
              </a:rPr>
              <a:t>是通过对数学方法的研究去寻找离散事件的</a:t>
            </a:r>
            <a:r>
              <a:rPr lang="zh-CN" altLang="en-US" sz="2400" b="0" u="sng" kern="0" dirty="0">
                <a:solidFill>
                  <a:srgbClr val="CC0066"/>
                </a:solidFill>
                <a:ea typeface="微软雅黑" panose="020B0503020204020204" pitchFamily="34" charset="-122"/>
                <a:cs typeface="Times New Roman" panose="02020603050405020304" pitchFamily="18" charset="0"/>
              </a:rPr>
              <a:t>最优编排</a:t>
            </a:r>
            <a:r>
              <a:rPr lang="zh-CN" altLang="en-US" sz="2400" b="0" u="sng" kern="0" dirty="0">
                <a:solidFill>
                  <a:srgbClr val="000000"/>
                </a:solidFill>
                <a:ea typeface="微软雅黑" panose="020B0503020204020204" pitchFamily="34" charset="-122"/>
                <a:cs typeface="Times New Roman" panose="02020603050405020304" pitchFamily="18" charset="0"/>
              </a:rPr>
              <a:t>、</a:t>
            </a:r>
            <a:r>
              <a:rPr lang="zh-CN" altLang="en-US" sz="2400" b="0" u="sng" kern="0" dirty="0">
                <a:solidFill>
                  <a:srgbClr val="CC0066"/>
                </a:solidFill>
                <a:ea typeface="微软雅黑" panose="020B0503020204020204" pitchFamily="34" charset="-122"/>
                <a:cs typeface="Times New Roman" panose="02020603050405020304" pitchFamily="18" charset="0"/>
              </a:rPr>
              <a:t>分组</a:t>
            </a:r>
            <a:r>
              <a:rPr lang="zh-CN" altLang="en-US" sz="2400" b="0" u="sng" kern="0" dirty="0">
                <a:solidFill>
                  <a:srgbClr val="000000"/>
                </a:solidFill>
                <a:ea typeface="微软雅黑" panose="020B0503020204020204" pitchFamily="34" charset="-122"/>
                <a:cs typeface="Times New Roman" panose="02020603050405020304" pitchFamily="18" charset="0"/>
              </a:rPr>
              <a:t>、</a:t>
            </a:r>
            <a:r>
              <a:rPr lang="zh-CN" altLang="en-US" sz="2400" b="0" u="sng" kern="0" dirty="0">
                <a:solidFill>
                  <a:srgbClr val="CC0066"/>
                </a:solidFill>
                <a:ea typeface="微软雅黑" panose="020B0503020204020204" pitchFamily="34" charset="-122"/>
                <a:cs typeface="Times New Roman" panose="02020603050405020304" pitchFamily="18" charset="0"/>
              </a:rPr>
              <a:t>次序</a:t>
            </a:r>
            <a:r>
              <a:rPr lang="zh-CN" altLang="en-US" sz="2400" b="0" u="sng" kern="0" dirty="0">
                <a:solidFill>
                  <a:srgbClr val="000000"/>
                </a:solidFill>
                <a:ea typeface="微软雅黑" panose="020B0503020204020204" pitchFamily="34" charset="-122"/>
                <a:cs typeface="Times New Roman" panose="02020603050405020304" pitchFamily="18" charset="0"/>
              </a:rPr>
              <a:t>或</a:t>
            </a:r>
            <a:r>
              <a:rPr lang="zh-CN" altLang="en-US" sz="2400" b="0" u="sng" kern="0" dirty="0">
                <a:solidFill>
                  <a:srgbClr val="CC0066"/>
                </a:solidFill>
                <a:ea typeface="微软雅黑" panose="020B0503020204020204" pitchFamily="34" charset="-122"/>
                <a:cs typeface="Times New Roman" panose="02020603050405020304" pitchFamily="18" charset="0"/>
              </a:rPr>
              <a:t>筛选</a:t>
            </a:r>
            <a:r>
              <a:rPr lang="zh-CN" altLang="en-US" sz="2400" b="0" u="sng" kern="0" dirty="0">
                <a:solidFill>
                  <a:srgbClr val="000000"/>
                </a:solidFill>
                <a:ea typeface="微软雅黑" panose="020B0503020204020204" pitchFamily="34" charset="-122"/>
                <a:cs typeface="Times New Roman" panose="02020603050405020304" pitchFamily="18" charset="0"/>
              </a:rPr>
              <a:t>等，是运筹学(</a:t>
            </a:r>
            <a:r>
              <a:rPr lang="en-US" altLang="zh-CN" sz="2400" b="0" u="sng" kern="0" dirty="0">
                <a:solidFill>
                  <a:srgbClr val="000000"/>
                </a:solidFill>
                <a:ea typeface="微软雅黑" panose="020B0503020204020204" pitchFamily="34" charset="-122"/>
                <a:cs typeface="Times New Roman" panose="02020603050405020304" pitchFamily="18" charset="0"/>
              </a:rPr>
              <a:t>operations research)</a:t>
            </a:r>
            <a:r>
              <a:rPr lang="zh-CN" altLang="en-US" sz="2400" b="0" u="sng" kern="0" dirty="0">
                <a:solidFill>
                  <a:srgbClr val="000000"/>
                </a:solidFill>
                <a:ea typeface="微软雅黑" panose="020B0503020204020204" pitchFamily="34" charset="-122"/>
                <a:cs typeface="Times New Roman" panose="02020603050405020304" pitchFamily="18" charset="0"/>
              </a:rPr>
              <a:t>中的一个重要分支</a:t>
            </a:r>
            <a:r>
              <a:rPr lang="zh-CN" altLang="en-US" sz="2400" b="0" kern="0" dirty="0">
                <a:solidFill>
                  <a:srgbClr val="000000"/>
                </a:solidFill>
                <a:ea typeface="微软雅黑" panose="020B0503020204020204" pitchFamily="34" charset="-122"/>
                <a:cs typeface="Times New Roman" panose="02020603050405020304" pitchFamily="18" charset="0"/>
              </a:rPr>
              <a:t>。所研究的问题涉及信息技术、经济管理、工业工程、交通运输、通信网络等领域</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ea typeface="微软雅黑" panose="020B0503020204020204" pitchFamily="34" charset="-122"/>
                <a:cs typeface="Times New Roman" panose="02020603050405020304" pitchFamily="18" charset="0"/>
              </a:rPr>
              <a:t>典型的组合优化问题</a:t>
            </a:r>
            <a:endParaRPr lang="en-US" altLang="zh-CN" sz="2400" b="0" kern="0" dirty="0">
              <a:solidFill>
                <a:srgbClr val="000000"/>
              </a:solidFill>
              <a:ea typeface="微软雅黑" panose="020B0503020204020204" pitchFamily="34" charset="-122"/>
              <a:cs typeface="Times New Roman" panose="02020603050405020304" pitchFamily="18" charset="0"/>
            </a:endParaRPr>
          </a:p>
          <a:p>
            <a:pPr marL="1355725" lvl="2" indent="-441325">
              <a:lnSpc>
                <a:spcPts val="3500"/>
              </a:lnSpc>
              <a:spcBef>
                <a:spcPct val="20000"/>
              </a:spcBef>
              <a:buClr>
                <a:srgbClr val="FF6600"/>
              </a:buClr>
              <a:buSzPct val="100000"/>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0-1背包问题，旅行商问题，有约束的机器调度问题，装箱问题，车间作业调度问题，图的顶点着色问题</a:t>
            </a:r>
            <a:endParaRPr lang="en-US" altLang="zh-CN" sz="2000" b="0" kern="0" dirty="0">
              <a:solidFill>
                <a:srgbClr val="000000"/>
              </a:solidFill>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55637"/>
            <a:ext cx="7467600" cy="487363"/>
          </a:xfrm>
        </p:spPr>
        <p:txBody>
          <a:bodyPr/>
          <a:lstStyle/>
          <a:p>
            <a:pPr>
              <a:lnSpc>
                <a:spcPts val="3300"/>
              </a:lnSpc>
              <a:spcBef>
                <a:spcPct val="20000"/>
              </a:spcBef>
            </a:pPr>
            <a:r>
              <a:rPr lang="zh-CN" altLang="en-US" dirty="0">
                <a:latin typeface="+mn-lt"/>
              </a:rPr>
              <a:t>问题的抽象与建模（</a:t>
            </a:r>
            <a:r>
              <a:rPr lang="en-US" altLang="zh-CN" dirty="0">
                <a:latin typeface="+mn-lt"/>
              </a:rPr>
              <a:t>Cont.</a:t>
            </a:r>
            <a:r>
              <a:rPr lang="zh-CN" altLang="en-US" dirty="0">
                <a:latin typeface="+mn-lt"/>
              </a:rPr>
              <a:t>）</a:t>
            </a:r>
            <a:endParaRPr lang="en-US" altLang="zh-CN"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mc:AlternateContent xmlns:mc="http://schemas.openxmlformats.org/markup-compatibility/2006">
        <mc:Choice xmlns:a14="http://schemas.microsoft.com/office/drawing/2010/main" Requires="a14">
          <p:sp>
            <p:nvSpPr>
              <p:cNvPr id="4" name="矩形 3"/>
              <p:cNvSpPr/>
              <p:nvPr/>
            </p:nvSpPr>
            <p:spPr>
              <a:xfrm>
                <a:off x="723900" y="1642071"/>
                <a:ext cx="7696200" cy="3904659"/>
              </a:xfrm>
              <a:prstGeom prst="rect">
                <a:avLst/>
              </a:prstGeom>
            </p:spPr>
            <p:txBody>
              <a:bodyPr wrap="square">
                <a:spAutoFit/>
              </a:bodyPr>
              <a:lstStyle/>
              <a:p>
                <a:pPr marL="441325" indent="-441325">
                  <a:lnSpc>
                    <a:spcPts val="3500"/>
                  </a:lnSpc>
                  <a:spcBef>
                    <a:spcPct val="20000"/>
                  </a:spcBef>
                  <a:buClr>
                    <a:srgbClr val="FF0000"/>
                  </a:buClr>
                  <a:buSzPct val="90000"/>
                  <a:buFont typeface="Wingdings" pitchFamily="2" charset="2"/>
                  <a:buChar char="n"/>
                </a:pPr>
                <a:r>
                  <a:rPr lang="zh-CN" altLang="en-US" sz="2800" kern="0">
                    <a:solidFill>
                      <a:srgbClr val="000000"/>
                    </a:solidFill>
                    <a:ea typeface="微软雅黑" panose="020B0503020204020204" pitchFamily="34" charset="-122"/>
                    <a:cs typeface="Times New Roman" pitchFamily="18" charset="0"/>
                  </a:rPr>
                  <a:t>第二步：模型</a:t>
                </a:r>
                <a:r>
                  <a:rPr lang="zh-CN" altLang="en-US" sz="2800" kern="0" dirty="0">
                    <a:solidFill>
                      <a:srgbClr val="000000"/>
                    </a:solidFill>
                    <a:ea typeface="微软雅黑" panose="020B0503020204020204" pitchFamily="34" charset="-122"/>
                    <a:cs typeface="Times New Roman" pitchFamily="18" charset="0"/>
                  </a:rPr>
                  <a:t>的建立</a:t>
                </a:r>
                <a:endParaRPr lang="en-US" altLang="zh-CN" sz="280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寻找一个序列</a:t>
                </a:r>
                <a:r>
                  <a:rPr lang="en-US" altLang="zh-CN" sz="2400" b="0" kern="0" dirty="0">
                    <a:solidFill>
                      <a:srgbClr val="000000"/>
                    </a:solidFill>
                    <a:ea typeface="微软雅黑" panose="020B0503020204020204" pitchFamily="34" charset="-122"/>
                    <a:cs typeface="Times New Roman" pitchFamily="18" charset="0"/>
                  </a:rPr>
                  <a:t>X, </a:t>
                </a:r>
                <a:r>
                  <a:rPr lang="zh-CN" altLang="en-US" sz="2400" b="0" kern="0" dirty="0">
                    <a:solidFill>
                      <a:srgbClr val="000000"/>
                    </a:solidFill>
                    <a:ea typeface="微软雅黑" panose="020B0503020204020204" pitchFamily="34" charset="-122"/>
                    <a:cs typeface="Times New Roman" pitchFamily="18" charset="0"/>
                  </a:rPr>
                  <a:t>对其中的任意一个变量</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r>
                      <a:rPr lang="en-US" altLang="zh-CN" sz="2400" b="0" i="1" kern="0">
                        <a:solidFill>
                          <a:srgbClr val="000000"/>
                        </a:solidFill>
                        <a:latin typeface="Cambria Math"/>
                      </a:rPr>
                      <m:t> (</m:t>
                    </m:r>
                    <m:r>
                      <a:rPr lang="en-US" altLang="zh-CN" sz="2400" b="0" i="1" kern="0">
                        <a:solidFill>
                          <a:srgbClr val="000000"/>
                        </a:solidFill>
                        <a:latin typeface="Cambria Math"/>
                      </a:rPr>
                      <m:t>𝑖</m:t>
                    </m:r>
                    <m:r>
                      <a:rPr lang="en-US" altLang="zh-CN" sz="2400" b="0" i="1" kern="0">
                        <a:solidFill>
                          <a:srgbClr val="000000"/>
                        </a:solidFill>
                        <a:latin typeface="Cambria Math"/>
                      </a:rPr>
                      <m:t>=1,2,…</m:t>
                    </m:r>
                    <m:r>
                      <a:rPr lang="en-US" altLang="zh-CN" sz="2400" b="0" i="1" kern="0">
                        <a:solidFill>
                          <a:srgbClr val="000000"/>
                        </a:solidFill>
                        <a:latin typeface="Cambria Math"/>
                      </a:rPr>
                      <m:t>𝑛</m:t>
                    </m:r>
                    <m:r>
                      <a:rPr lang="en-US" altLang="zh-CN" sz="2400" b="0" i="1" kern="0">
                        <a:solidFill>
                          <a:srgbClr val="000000"/>
                        </a:solidFill>
                        <a:latin typeface="Cambria Math"/>
                      </a:rPr>
                      <m:t>)</m:t>
                    </m:r>
                  </m:oMath>
                </a14:m>
                <a:r>
                  <a:rPr lang="zh-CN" altLang="en-US" sz="2400" b="0" kern="0" dirty="0">
                    <a:solidFill>
                      <a:srgbClr val="000000"/>
                    </a:solidFill>
                    <a:ea typeface="微软雅黑" panose="020B0503020204020204" pitchFamily="34" charset="-122"/>
                    <a:cs typeface="Times New Roman" pitchFamily="18" charset="0"/>
                  </a:rPr>
                  <a:t>进行判断，决定它</a:t>
                </a:r>
                <a:r>
                  <a:rPr lang="en-US" altLang="zh-CN" sz="2400" b="0" kern="0" dirty="0">
                    <a:solidFill>
                      <a:srgbClr val="000000"/>
                    </a:solidFill>
                    <a:ea typeface="微软雅黑" panose="020B0503020204020204" pitchFamily="34" charset="-122"/>
                    <a:cs typeface="Times New Roman" pitchFamily="18" charset="0"/>
                  </a:rPr>
                  <a:t>=0</a:t>
                </a:r>
                <a:r>
                  <a:rPr lang="zh-CN" altLang="en-US" sz="2400" b="0" kern="0" dirty="0">
                    <a:solidFill>
                      <a:srgbClr val="000000"/>
                    </a:solidFill>
                    <a:ea typeface="微软雅黑" panose="020B0503020204020204" pitchFamily="34" charset="-122"/>
                    <a:cs typeface="Times New Roman" pitchFamily="18" charset="0"/>
                  </a:rPr>
                  <a:t>（表示未被选中）或</a:t>
                </a:r>
                <a:r>
                  <a:rPr lang="en-US" altLang="zh-CN" sz="2400" b="0" kern="0" dirty="0">
                    <a:solidFill>
                      <a:srgbClr val="000000"/>
                    </a:solidFill>
                    <a:ea typeface="微软雅黑" panose="020B0503020204020204" pitchFamily="34" charset="-122"/>
                    <a:cs typeface="Times New Roman" pitchFamily="18" charset="0"/>
                  </a:rPr>
                  <a:t>=1</a:t>
                </a:r>
                <a:r>
                  <a:rPr lang="zh-CN" altLang="en-US" sz="2400" b="0" kern="0" dirty="0">
                    <a:solidFill>
                      <a:srgbClr val="000000"/>
                    </a:solidFill>
                    <a:ea typeface="微软雅黑" panose="020B0503020204020204" pitchFamily="34" charset="-122"/>
                    <a:cs typeface="Times New Roman" pitchFamily="18" charset="0"/>
                  </a:rPr>
                  <a:t>（表示被选中）</a:t>
                </a:r>
                <a:endParaRPr lang="en-US" altLang="zh-CN" sz="2400" b="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序列</a:t>
                </a:r>
                <a:r>
                  <a:rPr lang="en-US" altLang="zh-CN" sz="2400" b="0" kern="0" dirty="0">
                    <a:solidFill>
                      <a:srgbClr val="000000"/>
                    </a:solidFill>
                    <a:ea typeface="微软雅黑" panose="020B0503020204020204" pitchFamily="34" charset="-122"/>
                    <a:cs typeface="Times New Roman" pitchFamily="18" charset="0"/>
                  </a:rPr>
                  <a:t>C</a:t>
                </a:r>
                <a:r>
                  <a:rPr lang="zh-CN" altLang="en-US" sz="2400" b="0" kern="0" dirty="0">
                    <a:solidFill>
                      <a:srgbClr val="000000"/>
                    </a:solidFill>
                    <a:ea typeface="微软雅黑" panose="020B0503020204020204" pitchFamily="34" charset="-122"/>
                    <a:cs typeface="Times New Roman" pitchFamily="18" charset="0"/>
                  </a:rPr>
                  <a:t>为费用序列，</a:t>
                </a:r>
                <a:r>
                  <a:rPr lang="en-US" altLang="zh-CN" sz="2400" b="0" kern="0" dirty="0">
                    <a:solidFill>
                      <a:srgbClr val="000000"/>
                    </a:solidFill>
                  </a:rPr>
                  <a:t> </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smtClean="0">
                            <a:solidFill>
                              <a:srgbClr val="000000"/>
                            </a:solidFill>
                            <a:latin typeface="Cambria Math"/>
                          </a:rPr>
                          <m:t>𝑐</m:t>
                        </m:r>
                      </m:e>
                      <m:sub>
                        <m:r>
                          <a:rPr lang="en-US" altLang="zh-CN" sz="2400" b="0" i="1" kern="0">
                            <a:solidFill>
                              <a:srgbClr val="000000"/>
                            </a:solidFill>
                            <a:latin typeface="Cambria Math"/>
                          </a:rPr>
                          <m:t>𝑖</m:t>
                        </m:r>
                      </m:sub>
                    </m:sSub>
                  </m:oMath>
                </a14:m>
                <a:r>
                  <a:rPr lang="zh-CN" altLang="en-US" sz="2400" b="0" kern="0" dirty="0">
                    <a:solidFill>
                      <a:srgbClr val="000000"/>
                    </a:solidFill>
                    <a:ea typeface="微软雅黑" panose="020B0503020204020204" pitchFamily="34" charset="-122"/>
                    <a:cs typeface="Times New Roman" pitchFamily="18" charset="0"/>
                  </a:rPr>
                  <a:t>表示对应</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oMath>
                </a14:m>
                <a:r>
                  <a:rPr lang="zh-CN" altLang="en-US" sz="2400" b="0" kern="0" dirty="0">
                    <a:solidFill>
                      <a:srgbClr val="000000"/>
                    </a:solidFill>
                    <a:ea typeface="微软雅黑" panose="020B0503020204020204" pitchFamily="34" charset="-122"/>
                    <a:cs typeface="Times New Roman" pitchFamily="18" charset="0"/>
                  </a:rPr>
                  <a:t>的费用或价值</a:t>
                </a:r>
                <a:endParaRPr lang="en-US" altLang="zh-CN" sz="2400" b="0" kern="0" dirty="0">
                  <a:solidFill>
                    <a:srgbClr val="000000"/>
                  </a:solidFill>
                  <a:ea typeface="微软雅黑" panose="020B0503020204020204" pitchFamily="34" charset="-122"/>
                  <a:cs typeface="Times New Roman" pitchFamily="18" charset="0"/>
                </a:endParaRPr>
              </a:p>
              <a:p>
                <a:pPr marL="898525" lvl="1" indent="-441325">
                  <a:lnSpc>
                    <a:spcPts val="3500"/>
                  </a:lnSpc>
                  <a:spcBef>
                    <a:spcPct val="20000"/>
                  </a:spcBef>
                  <a:buClr>
                    <a:srgbClr val="006666"/>
                  </a:buClr>
                  <a:buSzPct val="90000"/>
                  <a:buFont typeface="Wingdings" pitchFamily="2" charset="2"/>
                  <a:buChar char="u"/>
                </a:pPr>
                <a:r>
                  <a:rPr lang="zh-CN" altLang="en-US" sz="2400" b="0" kern="0" dirty="0">
                    <a:solidFill>
                      <a:srgbClr val="000000"/>
                    </a:solidFill>
                    <a:ea typeface="微软雅黑" panose="020B0503020204020204" pitchFamily="34" charset="-122"/>
                    <a:cs typeface="Times New Roman" pitchFamily="18" charset="0"/>
                  </a:rPr>
                  <a:t>求一个序列</a:t>
                </a:r>
                <a:r>
                  <a:rPr lang="en-US" altLang="zh-CN" sz="2400" b="0" kern="0" dirty="0">
                    <a:solidFill>
                      <a:srgbClr val="000000"/>
                    </a:solidFill>
                    <a:ea typeface="微软雅黑" panose="020B0503020204020204" pitchFamily="34" charset="-122"/>
                    <a:cs typeface="Times New Roman" pitchFamily="18" charset="0"/>
                  </a:rPr>
                  <a:t>X</a:t>
                </a:r>
                <a:r>
                  <a:rPr lang="zh-CN" altLang="en-US" sz="2400" b="0" kern="0" dirty="0">
                    <a:solidFill>
                      <a:srgbClr val="000000"/>
                    </a:solidFill>
                    <a:ea typeface="微软雅黑" panose="020B0503020204020204" pitchFamily="34" charset="-122"/>
                    <a:cs typeface="Times New Roman" pitchFamily="18" charset="0"/>
                  </a:rPr>
                  <a:t>（</a:t>
                </a:r>
                <a:r>
                  <a:rPr lang="en-US" altLang="zh-CN" sz="2400" b="0" kern="0" dirty="0">
                    <a:solidFill>
                      <a:srgbClr val="000000"/>
                    </a:solidFill>
                    <a:ea typeface="微软雅黑" panose="020B0503020204020204" pitchFamily="34" charset="-122"/>
                    <a:cs typeface="Times New Roman" pitchFamily="18" charset="0"/>
                  </a:rPr>
                  <a:t>x1,x2…xi…xn</a:t>
                </a:r>
                <a:r>
                  <a:rPr lang="zh-CN" altLang="en-US" sz="2400" b="0" kern="0" dirty="0">
                    <a:solidFill>
                      <a:srgbClr val="000000"/>
                    </a:solidFill>
                    <a:ea typeface="微软雅黑" panose="020B0503020204020204" pitchFamily="34" charset="-122"/>
                    <a:cs typeface="Times New Roman" pitchFamily="18" charset="0"/>
                  </a:rPr>
                  <a:t>），</a:t>
                </a:r>
                <a14:m>
                  <m:oMath xmlns:m="http://schemas.openxmlformats.org/officeDocument/2006/math">
                    <m:sSub>
                      <m:sSubPr>
                        <m:ctrlPr>
                          <a:rPr lang="en-US" altLang="zh-CN" sz="2400" b="0" i="1" kern="0">
                            <a:solidFill>
                              <a:srgbClr val="000000"/>
                            </a:solidFill>
                            <a:latin typeface="Cambria Math"/>
                          </a:rPr>
                        </m:ctrlPr>
                      </m:sSubPr>
                      <m:e>
                        <m:r>
                          <a:rPr lang="en-US" altLang="zh-CN" sz="2400" b="0" i="1" kern="0">
                            <a:solidFill>
                              <a:srgbClr val="000000"/>
                            </a:solidFill>
                            <a:latin typeface="Cambria Math"/>
                          </a:rPr>
                          <m:t>𝑥</m:t>
                        </m:r>
                      </m:e>
                      <m:sub>
                        <m:r>
                          <a:rPr lang="en-US" altLang="zh-CN" sz="2400" b="0" i="1" kern="0">
                            <a:solidFill>
                              <a:srgbClr val="000000"/>
                            </a:solidFill>
                            <a:latin typeface="Cambria Math"/>
                          </a:rPr>
                          <m:t>𝑖</m:t>
                        </m:r>
                      </m:sub>
                    </m:sSub>
                    <m:r>
                      <a:rPr lang="en-US" altLang="zh-CN" sz="2400" b="0" i="1" kern="0">
                        <a:solidFill>
                          <a:srgbClr val="000000"/>
                        </a:solidFill>
                        <a:latin typeface="Cambria Math"/>
                        <a:ea typeface="Cambria Math"/>
                      </a:rPr>
                      <m:t>∈</m:t>
                    </m:r>
                    <m:d>
                      <m:dPr>
                        <m:begChr m:val="{"/>
                        <m:endChr m:val="}"/>
                        <m:ctrlPr>
                          <a:rPr lang="en-US" altLang="zh-CN" sz="2400" b="0" i="1" kern="0">
                            <a:solidFill>
                              <a:srgbClr val="000000"/>
                            </a:solidFill>
                            <a:latin typeface="Cambria Math"/>
                            <a:ea typeface="Cambria Math"/>
                          </a:rPr>
                        </m:ctrlPr>
                      </m:dPr>
                      <m:e>
                        <m:r>
                          <a:rPr lang="en-US" altLang="zh-CN" sz="2400" b="0" i="1" kern="0">
                            <a:solidFill>
                              <a:srgbClr val="000000"/>
                            </a:solidFill>
                            <a:latin typeface="Cambria Math"/>
                            <a:ea typeface="Cambria Math"/>
                          </a:rPr>
                          <m:t>0,1</m:t>
                        </m:r>
                      </m:e>
                    </m:d>
                    <m:r>
                      <a:rPr lang="en-US" altLang="zh-CN" sz="2400" b="0" i="1" kern="0">
                        <a:solidFill>
                          <a:srgbClr val="000000"/>
                        </a:solidFill>
                        <a:latin typeface="Cambria Math"/>
                        <a:ea typeface="Cambria Math"/>
                      </a:rPr>
                      <m:t>,</m:t>
                    </m:r>
                    <m:r>
                      <a:rPr lang="en-US" altLang="zh-CN" sz="2400" b="0" i="1" kern="0" smtClean="0">
                        <a:solidFill>
                          <a:srgbClr val="000000"/>
                        </a:solidFill>
                        <a:latin typeface="Cambria Math"/>
                        <a:ea typeface="Cambria Math"/>
                      </a:rPr>
                      <m:t>1</m:t>
                    </m:r>
                    <m:r>
                      <a:rPr lang="en-US" altLang="zh-CN" sz="2400" b="0" i="1" kern="0">
                        <a:solidFill>
                          <a:srgbClr val="000000"/>
                        </a:solidFill>
                        <a:latin typeface="Cambria Math"/>
                        <a:ea typeface="Cambria Math"/>
                      </a:rPr>
                      <m:t>≤</m:t>
                    </m:r>
                    <m:r>
                      <a:rPr lang="en-US" altLang="zh-CN" sz="2400" b="0" i="1" kern="0">
                        <a:solidFill>
                          <a:srgbClr val="000000"/>
                        </a:solidFill>
                        <a:latin typeface="Cambria Math"/>
                        <a:ea typeface="Cambria Math"/>
                      </a:rPr>
                      <m:t>𝑖</m:t>
                    </m:r>
                    <m:r>
                      <a:rPr lang="en-US" altLang="zh-CN" sz="2400" b="0" i="1" kern="0">
                        <a:solidFill>
                          <a:srgbClr val="000000"/>
                        </a:solidFill>
                        <a:latin typeface="Cambria Math"/>
                        <a:ea typeface="Cambria Math"/>
                      </a:rPr>
                      <m:t>≤</m:t>
                    </m:r>
                    <m:r>
                      <a:rPr lang="en-US" altLang="zh-CN" sz="2400" b="0" i="1" kern="0">
                        <a:solidFill>
                          <a:srgbClr val="000000"/>
                        </a:solidFill>
                        <a:latin typeface="Cambria Math"/>
                        <a:ea typeface="Cambria Math"/>
                      </a:rPr>
                      <m:t>𝑛</m:t>
                    </m:r>
                  </m:oMath>
                </a14:m>
                <a:r>
                  <a:rPr lang="zh-CN" altLang="en-US" sz="2400" b="0" kern="0" dirty="0">
                    <a:solidFill>
                      <a:srgbClr val="000000"/>
                    </a:solidFill>
                    <a:ea typeface="微软雅黑" panose="020B0503020204020204" pitchFamily="34" charset="-122"/>
                    <a:cs typeface="Times New Roman" pitchFamily="18" charset="0"/>
                  </a:rPr>
                  <a:t>，使得目标函数</a:t>
                </a:r>
                <a:r>
                  <a:rPr lang="en-US" altLang="zh-CN" sz="2400" b="0" kern="0" dirty="0">
                    <a:solidFill>
                      <a:srgbClr val="CC0066"/>
                    </a:solidFill>
                    <a:ea typeface="微软雅黑" panose="020B0503020204020204" pitchFamily="34" charset="-122"/>
                    <a:cs typeface="Times New Roman" pitchFamily="18" charset="0"/>
                  </a:rPr>
                  <a:t>z(x)=</a:t>
                </a:r>
                <a14:m>
                  <m:oMath xmlns:m="http://schemas.openxmlformats.org/officeDocument/2006/math">
                    <m:nary>
                      <m:naryPr>
                        <m:chr m:val="∑"/>
                        <m:ctrlPr>
                          <a:rPr lang="en-US" altLang="zh-CN" sz="2400" b="0" i="1" kern="0">
                            <a:solidFill>
                              <a:srgbClr val="CC0066"/>
                            </a:solidFill>
                            <a:latin typeface="Cambria Math"/>
                          </a:rPr>
                        </m:ctrlPr>
                      </m:naryPr>
                      <m:sub>
                        <m:r>
                          <m:rPr>
                            <m:brk m:alnAt="23"/>
                          </m:rPr>
                          <a:rPr lang="en-US" altLang="zh-CN" sz="2400" b="0" i="1" kern="0">
                            <a:solidFill>
                              <a:srgbClr val="CC0066"/>
                            </a:solidFill>
                            <a:latin typeface="Cambria Math"/>
                          </a:rPr>
                          <m:t>𝑖</m:t>
                        </m:r>
                        <m:r>
                          <a:rPr lang="en-US" altLang="zh-CN" sz="2400" b="0" i="1" kern="0">
                            <a:solidFill>
                              <a:srgbClr val="CC0066"/>
                            </a:solidFill>
                            <a:latin typeface="Cambria Math"/>
                          </a:rPr>
                          <m:t>=1</m:t>
                        </m:r>
                      </m:sub>
                      <m:sup>
                        <m:r>
                          <a:rPr lang="en-US" altLang="zh-CN" sz="2400" b="0" i="1" kern="0">
                            <a:solidFill>
                              <a:srgbClr val="CC0066"/>
                            </a:solidFill>
                            <a:latin typeface="Cambria Math"/>
                          </a:rPr>
                          <m:t>𝑛</m:t>
                        </m:r>
                      </m:sup>
                      <m:e>
                        <m:sSub>
                          <m:sSubPr>
                            <m:ctrlPr>
                              <a:rPr lang="en-US" altLang="zh-CN" sz="2400" b="0" i="1" kern="0">
                                <a:solidFill>
                                  <a:srgbClr val="CC0066"/>
                                </a:solidFill>
                                <a:latin typeface="Cambria Math"/>
                              </a:rPr>
                            </m:ctrlPr>
                          </m:sSubPr>
                          <m:e>
                            <m:r>
                              <a:rPr lang="en-US" altLang="zh-CN" sz="2400" b="0" i="1" kern="0">
                                <a:solidFill>
                                  <a:srgbClr val="CC0066"/>
                                </a:solidFill>
                                <a:latin typeface="Cambria Math"/>
                              </a:rPr>
                              <m:t>𝑐</m:t>
                            </m:r>
                          </m:e>
                          <m:sub>
                            <m:r>
                              <a:rPr lang="en-US" altLang="zh-CN" sz="2400" b="0" i="1" kern="0">
                                <a:solidFill>
                                  <a:srgbClr val="CC0066"/>
                                </a:solidFill>
                                <a:latin typeface="Cambria Math"/>
                              </a:rPr>
                              <m:t>𝑖</m:t>
                            </m:r>
                          </m:sub>
                        </m:sSub>
                        <m:sSub>
                          <m:sSubPr>
                            <m:ctrlPr>
                              <a:rPr lang="en-US" altLang="zh-CN" sz="2400" b="0" i="1" kern="0">
                                <a:solidFill>
                                  <a:srgbClr val="CC0066"/>
                                </a:solidFill>
                                <a:latin typeface="Cambria Math"/>
                              </a:rPr>
                            </m:ctrlPr>
                          </m:sSubPr>
                          <m:e>
                            <m:r>
                              <a:rPr lang="en-US" altLang="zh-CN" sz="2400" b="0" i="1" kern="0">
                                <a:solidFill>
                                  <a:srgbClr val="CC0066"/>
                                </a:solidFill>
                                <a:latin typeface="Cambria Math"/>
                              </a:rPr>
                              <m:t>𝑥</m:t>
                            </m:r>
                          </m:e>
                          <m:sub>
                            <m:r>
                              <a:rPr lang="en-US" altLang="zh-CN" sz="2400" b="0" i="1" kern="0">
                                <a:solidFill>
                                  <a:srgbClr val="CC0066"/>
                                </a:solidFill>
                                <a:latin typeface="Cambria Math"/>
                              </a:rPr>
                              <m:t>𝑖</m:t>
                            </m:r>
                          </m:sub>
                        </m:sSub>
                      </m:e>
                    </m:nary>
                  </m:oMath>
                </a14:m>
                <a:r>
                  <a:rPr lang="en-US" altLang="zh-CN" sz="2400" b="0" kern="0" dirty="0">
                    <a:solidFill>
                      <a:srgbClr val="000000"/>
                    </a:solidFill>
                    <a:ea typeface="微软雅黑" panose="020B0503020204020204" pitchFamily="34" charset="-122"/>
                    <a:cs typeface="Times New Roman" pitchFamily="18" charset="0"/>
                  </a:rPr>
                  <a:t> </a:t>
                </a:r>
                <a:r>
                  <a:rPr lang="zh-CN" altLang="en-US" sz="2400" b="0" kern="0" dirty="0">
                    <a:solidFill>
                      <a:srgbClr val="000000"/>
                    </a:solidFill>
                    <a:ea typeface="微软雅黑" panose="020B0503020204020204" pitchFamily="34" charset="-122"/>
                    <a:cs typeface="Times New Roman" pitchFamily="18" charset="0"/>
                  </a:rPr>
                  <a:t>取得</a:t>
                </a:r>
                <a:r>
                  <a:rPr lang="zh-CN" altLang="en-US" sz="2400" b="0" kern="0" dirty="0">
                    <a:solidFill>
                      <a:srgbClr val="CC0066"/>
                    </a:solidFill>
                    <a:ea typeface="微软雅黑" panose="020B0503020204020204" pitchFamily="34" charset="-122"/>
                    <a:cs typeface="Times New Roman" pitchFamily="18" charset="0"/>
                  </a:rPr>
                  <a:t>最大值</a:t>
                </a:r>
                <a:r>
                  <a:rPr lang="zh-CN" altLang="en-US" sz="2400" b="0" kern="0" dirty="0">
                    <a:solidFill>
                      <a:srgbClr val="000000"/>
                    </a:solidFill>
                    <a:ea typeface="微软雅黑" panose="020B0503020204020204" pitchFamily="34" charset="-122"/>
                    <a:cs typeface="Times New Roman" pitchFamily="18" charset="0"/>
                  </a:rPr>
                  <a:t>或</a:t>
                </a:r>
                <a:r>
                  <a:rPr lang="zh-CN" altLang="en-US" sz="2400" b="0" kern="0" dirty="0">
                    <a:solidFill>
                      <a:srgbClr val="CC0066"/>
                    </a:solidFill>
                    <a:ea typeface="微软雅黑" panose="020B0503020204020204" pitchFamily="34" charset="-122"/>
                    <a:cs typeface="Times New Roman" pitchFamily="18" charset="0"/>
                  </a:rPr>
                  <a:t>最小值</a:t>
                </a:r>
                <a:endParaRPr lang="en-US" altLang="zh-CN" sz="2400" b="0" kern="0" dirty="0">
                  <a:solidFill>
                    <a:srgbClr val="CC0066"/>
                  </a:solidFill>
                  <a:ea typeface="微软雅黑" panose="020B0503020204020204" pitchFamily="34" charset="-122"/>
                  <a:cs typeface="Times New Roman"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723900" y="1642071"/>
                <a:ext cx="7696200" cy="3904659"/>
              </a:xfrm>
              <a:prstGeom prst="rect">
                <a:avLst/>
              </a:prstGeom>
              <a:blipFill rotWithShape="1">
                <a:blip r:embed="rId1"/>
                <a:stretch>
                  <a:fillRect l="-1189" t="-1716" b="-9984"/>
                </a:stretch>
              </a:blipFill>
            </p:spPr>
            <p:txBody>
              <a:bodyPr/>
              <a:lstStyle/>
              <a:p>
                <a:r>
                  <a:rPr lang="zh-CN" altLang="en-US">
                    <a:noFill/>
                  </a:rPr>
                  <a:t> </a:t>
                </a:r>
                <a:endParaRPr lang="zh-CN" altLang="en-US">
                  <a:noFill/>
                </a:endParaRPr>
              </a:p>
            </p:txBody>
          </p:sp>
        </mc:Fallback>
      </mc:AlternateContent>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组合优化问题的求解方法</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533400" y="1633538"/>
            <a:ext cx="8458200" cy="4478149"/>
          </a:xfrm>
          <a:prstGeom prst="rect">
            <a:avLst/>
          </a:prstGeom>
          <a:noFill/>
          <a:ln w="9525" cmpd="sng">
            <a:noFill/>
            <a:miter lim="800000"/>
          </a:ln>
        </p:spPr>
        <p:txBody>
          <a:bodyPr wrap="square" anchor="ctr">
            <a:spAutoFit/>
          </a:bodyPr>
          <a:lstStyle/>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solidFill>
                  <a:srgbClr val="FF0000"/>
                </a:solidFill>
                <a:ea typeface="微软雅黑" panose="020B0503020204020204" pitchFamily="34" charset="-122"/>
                <a:cs typeface="Times New Roman" panose="02020603050405020304" pitchFamily="18" charset="0"/>
              </a:rPr>
              <a:t>组合优化问题</a:t>
            </a:r>
            <a:r>
              <a:rPr lang="zh-CN" altLang="en-US" sz="2400" b="0" dirty="0">
                <a:ea typeface="微软雅黑" panose="020B0503020204020204" pitchFamily="34" charset="-122"/>
                <a:cs typeface="Times New Roman" panose="02020603050405020304" pitchFamily="18" charset="0"/>
              </a:rPr>
              <a:t>的求解方法研究</a:t>
            </a:r>
            <a:r>
              <a:rPr lang="zh-CN" altLang="en-US" sz="2400" b="0">
                <a:ea typeface="微软雅黑" panose="020B0503020204020204" pitchFamily="34" charset="-122"/>
                <a:cs typeface="Times New Roman" panose="02020603050405020304" pitchFamily="18" charset="0"/>
              </a:rPr>
              <a:t>已经成为当前</a:t>
            </a:r>
            <a:r>
              <a:rPr lang="zh-CN" altLang="en-US" sz="2400" b="0" dirty="0">
                <a:ea typeface="微软雅黑" panose="020B0503020204020204" pitchFamily="34" charset="-122"/>
                <a:cs typeface="Times New Roman" panose="02020603050405020304" pitchFamily="18" charset="0"/>
              </a:rPr>
              <a:t>众多科学关注的焦点</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这不仅在于其内在的复杂性有着重要的理论价值</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同时也在于它们在现实生活中有着广泛的应用。比如</a:t>
            </a:r>
            <a:r>
              <a:rPr lang="zh-CN" altLang="en-US" sz="2400" b="0" dirty="0">
                <a:solidFill>
                  <a:srgbClr val="CC0066"/>
                </a:solidFill>
                <a:ea typeface="微软雅黑" panose="020B0503020204020204" pitchFamily="34" charset="-122"/>
                <a:cs typeface="Times New Roman" panose="02020603050405020304" pitchFamily="18" charset="0"/>
              </a:rPr>
              <a:t>资源分配</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投资决策</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装载设计</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公交车调度</a:t>
            </a:r>
            <a:r>
              <a:rPr lang="zh-CN" altLang="en-US" sz="2400" b="0" dirty="0">
                <a:ea typeface="微软雅黑" panose="020B0503020204020204" pitchFamily="34" charset="-122"/>
                <a:cs typeface="Times New Roman" panose="02020603050405020304" pitchFamily="18" charset="0"/>
              </a:rPr>
              <a:t>等一系列的问题都可以归结到组合优化问题中来</a:t>
            </a:r>
            <a:endParaRPr lang="en-US" altLang="zh-CN" sz="2400" b="0" dirty="0">
              <a:ea typeface="微软雅黑" panose="020B0503020204020204" pitchFamily="34" charset="-122"/>
              <a:cs typeface="Times New Roman" panose="02020603050405020304" pitchFamily="18" charset="0"/>
            </a:endParaRPr>
          </a:p>
          <a:p>
            <a:pPr marL="441325" lvl="0"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最直接的方法是</a:t>
            </a:r>
            <a:r>
              <a:rPr lang="zh-CN" altLang="en-US" sz="2400" b="0" dirty="0">
                <a:solidFill>
                  <a:srgbClr val="CC0066"/>
                </a:solidFill>
                <a:ea typeface="微软雅黑" panose="020B0503020204020204" pitchFamily="34" charset="-122"/>
                <a:cs typeface="Times New Roman" panose="02020603050405020304" pitchFamily="18" charset="0"/>
              </a:rPr>
              <a:t>枚举法</a:t>
            </a:r>
            <a:r>
              <a:rPr lang="zh-CN" altLang="en-US" sz="2400" b="0" dirty="0">
                <a:ea typeface="微软雅黑" panose="020B0503020204020204" pitchFamily="34" charset="-122"/>
                <a:cs typeface="Times New Roman" panose="02020603050405020304" pitchFamily="18" charset="0"/>
              </a:rPr>
              <a:t>。但由于问题的计算量可能超出计算机在有效时间内的计算能力，使问题的求解变得困难</a:t>
            </a:r>
            <a:endParaRPr lang="en-US" altLang="zh-CN" sz="2400" b="0" dirty="0">
              <a:ea typeface="微软雅黑" panose="020B0503020204020204" pitchFamily="34" charset="-122"/>
              <a:cs typeface="Times New Roman" panose="02020603050405020304" pitchFamily="18" charset="0"/>
            </a:endParaRPr>
          </a:p>
          <a:p>
            <a:pPr marL="441325" indent="-441325">
              <a:lnSpc>
                <a:spcPts val="3300"/>
              </a:lnSpc>
              <a:spcBef>
                <a:spcPts val="300"/>
              </a:spcBef>
              <a:buClr>
                <a:srgbClr val="FF0000"/>
              </a:buClr>
              <a:buSzPct val="90000"/>
              <a:buFont typeface="Wingdings" panose="05000000000000000000" pitchFamily="2" charset="2"/>
              <a:buChar char="n"/>
            </a:pPr>
            <a:r>
              <a:rPr lang="zh-CN" altLang="en-US" sz="2400" b="0" dirty="0">
                <a:ea typeface="微软雅黑" panose="020B0503020204020204" pitchFamily="34" charset="-122"/>
                <a:cs typeface="Times New Roman" panose="02020603050405020304" pitchFamily="18" charset="0"/>
              </a:rPr>
              <a:t>组合优化问题常采用</a:t>
            </a:r>
            <a:r>
              <a:rPr lang="zh-CN" altLang="en-US" sz="2400" b="0" dirty="0">
                <a:solidFill>
                  <a:srgbClr val="CC0066"/>
                </a:solidFill>
                <a:ea typeface="微软雅黑" panose="020B0503020204020204" pitchFamily="34" charset="-122"/>
                <a:cs typeface="Times New Roman" panose="02020603050405020304" pitchFamily="18" charset="0"/>
              </a:rPr>
              <a:t>动态规划</a:t>
            </a:r>
            <a:r>
              <a:rPr lang="zh-CN" altLang="en-US" sz="2400" b="0" dirty="0">
                <a:ea typeface="微软雅黑" panose="020B0503020204020204" pitchFamily="34" charset="-122"/>
                <a:cs typeface="Times New Roman" panose="02020603050405020304" pitchFamily="18" charset="0"/>
              </a:rPr>
              <a:t>求解，或者</a:t>
            </a:r>
            <a:r>
              <a:rPr lang="zh-CN" altLang="en-US" sz="2400" b="0" dirty="0">
                <a:solidFill>
                  <a:srgbClr val="CC0066"/>
                </a:solidFill>
                <a:ea typeface="微软雅黑" panose="020B0503020204020204" pitchFamily="34" charset="-122"/>
                <a:cs typeface="Times New Roman" panose="02020603050405020304" pitchFamily="18" charset="0"/>
              </a:rPr>
              <a:t>回溯算法</a:t>
            </a:r>
            <a:r>
              <a:rPr lang="zh-CN" altLang="en-US" sz="2400" b="0" dirty="0">
                <a:ea typeface="微软雅黑" panose="020B0503020204020204" pitchFamily="34" charset="-122"/>
                <a:cs typeface="Times New Roman" panose="02020603050405020304" pitchFamily="18" charset="0"/>
              </a:rPr>
              <a:t>、</a:t>
            </a:r>
            <a:r>
              <a:rPr lang="zh-CN" altLang="en-US" sz="2400" b="0" dirty="0">
                <a:solidFill>
                  <a:srgbClr val="CC0066"/>
                </a:solidFill>
                <a:ea typeface="微软雅黑" panose="020B0503020204020204" pitchFamily="34" charset="-122"/>
                <a:cs typeface="Times New Roman" panose="02020603050405020304" pitchFamily="18" charset="0"/>
              </a:rPr>
              <a:t>贪心算法</a:t>
            </a:r>
            <a:endParaRPr lang="en-US" altLang="zh-CN" sz="2400" b="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2057400" y="655637"/>
            <a:ext cx="6019800" cy="487363"/>
          </a:xfrm>
        </p:spPr>
        <p:txBody>
          <a:bodyPr/>
          <a:lstStyle/>
          <a:p>
            <a:pPr>
              <a:lnSpc>
                <a:spcPts val="3300"/>
              </a:lnSpc>
            </a:pPr>
            <a:r>
              <a:rPr lang="en-US" altLang="zh-CN" dirty="0">
                <a:latin typeface="Arial" panose="020B0604020202020204" pitchFamily="34" charset="0"/>
                <a:cs typeface="Arial" panose="020B0604020202020204" pitchFamily="34" charset="0"/>
              </a:rPr>
              <a:t>0/1</a:t>
            </a:r>
            <a:r>
              <a:rPr lang="zh-CN" altLang="en-US" dirty="0">
                <a:latin typeface="Arial" panose="020B0604020202020204" pitchFamily="34" charset="0"/>
                <a:cs typeface="Arial" panose="020B0604020202020204" pitchFamily="34" charset="0"/>
              </a:rPr>
              <a:t>背包问题模型的</a:t>
            </a:r>
            <a:r>
              <a:rPr lang="zh-CN" altLang="en-US" dirty="0">
                <a:ea typeface="微软雅黑" panose="020B0503020204020204" pitchFamily="34" charset="-122"/>
                <a:cs typeface="Times New Roman" panose="02020603050405020304" pitchFamily="18" charset="0"/>
              </a:rPr>
              <a:t>建立</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681485" y="1287410"/>
            <a:ext cx="7910423" cy="2131353"/>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a:solidFill>
                  <a:srgbClr val="000000"/>
                </a:solidFill>
                <a:ea typeface="微软雅黑" panose="020B0503020204020204" pitchFamily="34" charset="-122"/>
                <a:cs typeface="Times New Roman" panose="02020603050405020304" pitchFamily="18" charset="0"/>
              </a:rPr>
              <a:t>模型</a:t>
            </a:r>
            <a:r>
              <a:rPr lang="zh-CN" altLang="en-US" sz="2800" kern="0" dirty="0">
                <a:solidFill>
                  <a:srgbClr val="000000"/>
                </a:solidFill>
                <a:ea typeface="微软雅黑" panose="020B0503020204020204" pitchFamily="34" charset="-122"/>
                <a:cs typeface="Times New Roman" panose="02020603050405020304" pitchFamily="18" charset="0"/>
              </a:rPr>
              <a:t>的建立</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00100" lvl="1" indent="-342900">
              <a:lnSpc>
                <a:spcPts val="3100"/>
              </a:lnSpc>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在</a:t>
            </a:r>
            <a:r>
              <a:rPr lang="en-US" altLang="zh-CN" sz="2000" b="0" dirty="0">
                <a:ea typeface="微软雅黑" panose="020B0503020204020204" pitchFamily="34" charset="-122"/>
                <a:cs typeface="Times New Roman" panose="02020603050405020304" pitchFamily="18" charset="0"/>
              </a:rPr>
              <a:t>0/1</a:t>
            </a:r>
            <a:r>
              <a:rPr lang="zh-CN" altLang="en-US" sz="2000" b="0" dirty="0">
                <a:ea typeface="微软雅黑" panose="020B0503020204020204" pitchFamily="34" charset="-122"/>
                <a:cs typeface="Times New Roman" panose="02020603050405020304" pitchFamily="18" charset="0"/>
              </a:rPr>
              <a:t>背包问题中，物品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或者被装入背包，或者不被装入背包，设</a:t>
            </a:r>
            <a:r>
              <a:rPr lang="en-US" altLang="zh-CN" sz="2000" i="1" dirty="0">
                <a:solidFill>
                  <a:srgbClr val="CC0066"/>
                </a:solidFill>
                <a:ea typeface="微软雅黑" panose="020B0503020204020204" pitchFamily="34" charset="-122"/>
                <a:cs typeface="Times New Roman" panose="02020603050405020304" pitchFamily="18" charset="0"/>
              </a:rPr>
              <a:t>x</a:t>
            </a:r>
            <a:r>
              <a:rPr lang="en-US" altLang="zh-CN" sz="2000" i="1" baseline="-30000" dirty="0">
                <a:solidFill>
                  <a:srgbClr val="CC0066"/>
                </a:solidFill>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装入背包的情况，则当</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时，表示物品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没有被装入背包，</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时，表示物品</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被装入</a:t>
            </a:r>
            <a:r>
              <a:rPr lang="zh-CN" altLang="en-US" sz="2000" b="0">
                <a:ea typeface="微软雅黑" panose="020B0503020204020204" pitchFamily="34" charset="-122"/>
                <a:cs typeface="Times New Roman" panose="02020603050405020304" pitchFamily="18" charset="0"/>
              </a:rPr>
              <a:t>背包。</a:t>
            </a:r>
            <a:r>
              <a:rPr lang="zh-CN" altLang="en-US" sz="2000" b="0" kern="0">
                <a:solidFill>
                  <a:srgbClr val="000000"/>
                </a:solidFill>
                <a:ea typeface="微软雅黑" panose="020B0503020204020204" pitchFamily="34" charset="-122"/>
                <a:cs typeface="Times New Roman" panose="02020603050405020304" pitchFamily="18" charset="0"/>
              </a:rPr>
              <a:t>物品</a:t>
            </a:r>
            <a:r>
              <a:rPr lang="en-US" altLang="zh-CN" sz="2000" b="0" kern="0">
                <a:solidFill>
                  <a:srgbClr val="000000"/>
                </a:solidFill>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的重量是</a:t>
            </a:r>
            <a:r>
              <a:rPr lang="en-US" altLang="zh-CN" sz="2000" b="0" i="1">
                <a:ea typeface="微软雅黑" panose="020B0503020204020204" pitchFamily="34" charset="-122"/>
                <a:cs typeface="Times New Roman" panose="02020603050405020304" pitchFamily="18" charset="0"/>
              </a:rPr>
              <a:t>w</a:t>
            </a:r>
            <a:r>
              <a:rPr lang="en-US" altLang="zh-CN" sz="2000" b="0" i="1" baseline="-30000">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，其价值为</a:t>
            </a:r>
            <a:r>
              <a:rPr lang="en-US" altLang="zh-CN" sz="2000" b="0" i="1">
                <a:ea typeface="微软雅黑" panose="020B0503020204020204" pitchFamily="34" charset="-122"/>
                <a:cs typeface="Times New Roman" panose="02020603050405020304" pitchFamily="18" charset="0"/>
              </a:rPr>
              <a:t>v</a:t>
            </a:r>
            <a:r>
              <a:rPr lang="en-US" altLang="zh-CN" sz="2000" b="0" i="1" baseline="-30000">
                <a:ea typeface="微软雅黑" panose="020B0503020204020204" pitchFamily="34" charset="-122"/>
                <a:cs typeface="Times New Roman" panose="02020603050405020304" pitchFamily="18" charset="0"/>
              </a:rPr>
              <a:t>i</a:t>
            </a:r>
            <a:r>
              <a:rPr lang="zh-CN" altLang="en-US" sz="2000" b="0" kern="0">
                <a:solidFill>
                  <a:srgbClr val="000000"/>
                </a:solidFill>
                <a:ea typeface="微软雅黑" panose="020B0503020204020204" pitchFamily="34" charset="-122"/>
                <a:cs typeface="Times New Roman" panose="02020603050405020304" pitchFamily="18" charset="0"/>
              </a:rPr>
              <a:t>。</a:t>
            </a:r>
            <a:r>
              <a:rPr lang="zh-CN" altLang="en-US" sz="2000" b="0">
                <a:ea typeface="微软雅黑" panose="020B0503020204020204" pitchFamily="34" charset="-122"/>
                <a:cs typeface="Times New Roman" panose="02020603050405020304" pitchFamily="18" charset="0"/>
              </a:rPr>
              <a:t>根据</a:t>
            </a:r>
            <a:r>
              <a:rPr lang="zh-CN" altLang="en-US" sz="2000" b="0" dirty="0">
                <a:ea typeface="微软雅黑" panose="020B0503020204020204" pitchFamily="34" charset="-122"/>
                <a:cs typeface="Times New Roman" panose="02020603050405020304" pitchFamily="18" charset="0"/>
              </a:rPr>
              <a:t>问题的要求，有如下</a:t>
            </a:r>
            <a:r>
              <a:rPr lang="zh-CN" altLang="en-US" sz="2000" b="0" dirty="0">
                <a:solidFill>
                  <a:srgbClr val="FF0000"/>
                </a:solidFill>
                <a:ea typeface="微软雅黑" panose="020B0503020204020204" pitchFamily="34" charset="-122"/>
                <a:cs typeface="Times New Roman" panose="02020603050405020304" pitchFamily="18" charset="0"/>
              </a:rPr>
              <a:t>约束条件</a:t>
            </a:r>
            <a:r>
              <a:rPr lang="zh-CN" altLang="en-US" sz="2000" b="0" dirty="0">
                <a:ea typeface="微软雅黑" panose="020B0503020204020204" pitchFamily="34" charset="-122"/>
                <a:cs typeface="Times New Roman" panose="02020603050405020304" pitchFamily="18" charset="0"/>
              </a:rPr>
              <a:t>和</a:t>
            </a:r>
            <a:r>
              <a:rPr lang="zh-CN" altLang="en-US" sz="2000" b="0" dirty="0">
                <a:solidFill>
                  <a:srgbClr val="FF0000"/>
                </a:solidFill>
                <a:ea typeface="微软雅黑" panose="020B0503020204020204" pitchFamily="34" charset="-122"/>
                <a:cs typeface="Times New Roman" panose="02020603050405020304" pitchFamily="18" charset="0"/>
              </a:rPr>
              <a:t>目标函数</a:t>
            </a:r>
            <a:endParaRPr lang="zh-CN" altLang="en-US" sz="2000" b="0" dirty="0">
              <a:ea typeface="微软雅黑" panose="020B0503020204020204" pitchFamily="34" charset="-122"/>
              <a:cs typeface="Times New Roman" panose="02020603050405020304" pitchFamily="18" charset="0"/>
            </a:endParaRPr>
          </a:p>
        </p:txBody>
      </p:sp>
      <p:grpSp>
        <p:nvGrpSpPr>
          <p:cNvPr id="13" name="Group 46"/>
          <p:cNvGrpSpPr/>
          <p:nvPr/>
        </p:nvGrpSpPr>
        <p:grpSpPr bwMode="auto">
          <a:xfrm>
            <a:off x="1906588" y="3230562"/>
            <a:ext cx="5688012" cy="1419225"/>
            <a:chOff x="0" y="0"/>
            <a:chExt cx="4114" cy="879"/>
          </a:xfrm>
        </p:grpSpPr>
        <p:graphicFrame>
          <p:nvGraphicFramePr>
            <p:cNvPr id="14" name="Object 7"/>
            <p:cNvGraphicFramePr>
              <a:graphicFrameLocks noChangeAspect="1"/>
            </p:cNvGraphicFramePr>
            <p:nvPr/>
          </p:nvGraphicFramePr>
          <p:xfrm>
            <a:off x="0" y="0"/>
            <a:ext cx="2100" cy="879"/>
          </p:xfrm>
          <a:graphic>
            <a:graphicData uri="http://schemas.openxmlformats.org/presentationml/2006/ole">
              <mc:AlternateContent xmlns:mc="http://schemas.openxmlformats.org/markup-compatibility/2006">
                <mc:Choice xmlns:v="urn:schemas-microsoft-com:vml" Requires="v">
                  <p:oleObj spid="_x0000_s62472" name="" r:id="rId1" imgW="1334135" imgH="635000" progId="Equation.3">
                    <p:embed/>
                  </p:oleObj>
                </mc:Choice>
                <mc:Fallback>
                  <p:oleObj name="" r:id="rId1" imgW="1334135" imgH="635000" progId="Equation.3">
                    <p:embed/>
                    <p:pic>
                      <p:nvPicPr>
                        <p:cNvPr id="0" name="图片 624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00"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48"/>
            <p:cNvSpPr txBox="1">
              <a:spLocks noChangeArrowheads="1"/>
            </p:cNvSpPr>
            <p:nvPr/>
          </p:nvSpPr>
          <p:spPr bwMode="auto">
            <a:xfrm>
              <a:off x="3074" y="31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b="0" dirty="0">
                  <a:latin typeface="+mn-lt"/>
                </a:rPr>
                <a:t>（</a:t>
              </a:r>
              <a:r>
                <a:rPr lang="en-US" sz="2000" b="0" dirty="0">
                  <a:latin typeface="+mn-lt"/>
                </a:rPr>
                <a:t>4-1</a:t>
              </a:r>
              <a:r>
                <a:rPr lang="zh-CN" altLang="en-US" sz="2000" b="0" dirty="0">
                  <a:latin typeface="+mn-lt"/>
                </a:rPr>
                <a:t>）</a:t>
              </a:r>
              <a:endParaRPr lang="zh-CN" altLang="en-US" sz="2000" b="0" dirty="0">
                <a:latin typeface="+mn-lt"/>
              </a:endParaRPr>
            </a:p>
          </p:txBody>
        </p:sp>
      </p:grpSp>
      <p:grpSp>
        <p:nvGrpSpPr>
          <p:cNvPr id="17" name="Group 49"/>
          <p:cNvGrpSpPr/>
          <p:nvPr/>
        </p:nvGrpSpPr>
        <p:grpSpPr bwMode="auto">
          <a:xfrm>
            <a:off x="2122488" y="4597400"/>
            <a:ext cx="5545137" cy="1041400"/>
            <a:chOff x="0" y="0"/>
            <a:chExt cx="3914" cy="680"/>
          </a:xfrm>
        </p:grpSpPr>
        <p:graphicFrame>
          <p:nvGraphicFramePr>
            <p:cNvPr id="18" name="Object 10"/>
            <p:cNvGraphicFramePr>
              <a:graphicFrameLocks noChangeAspect="1"/>
            </p:cNvGraphicFramePr>
            <p:nvPr/>
          </p:nvGraphicFramePr>
          <p:xfrm>
            <a:off x="0" y="0"/>
            <a:ext cx="1160" cy="680"/>
          </p:xfrm>
          <a:graphic>
            <a:graphicData uri="http://schemas.openxmlformats.org/presentationml/2006/ole">
              <mc:AlternateContent xmlns:mc="http://schemas.openxmlformats.org/markup-compatibility/2006">
                <mc:Choice xmlns:v="urn:schemas-microsoft-com:vml" Requires="v">
                  <p:oleObj spid="_x0000_s62473" name="" r:id="rId3" imgW="737235" imgH="431800" progId="Equation.3">
                    <p:embed/>
                  </p:oleObj>
                </mc:Choice>
                <mc:Fallback>
                  <p:oleObj name="" r:id="rId3" imgW="737235" imgH="431800" progId="Equation.3">
                    <p:embed/>
                    <p:pic>
                      <p:nvPicPr>
                        <p:cNvPr id="0" name="图片 624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51"/>
            <p:cNvSpPr txBox="1">
              <a:spLocks noChangeArrowheads="1"/>
            </p:cNvSpPr>
            <p:nvPr/>
          </p:nvSpPr>
          <p:spPr bwMode="auto">
            <a:xfrm>
              <a:off x="2874" y="114"/>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b="0" dirty="0">
                  <a:latin typeface="+mn-lt"/>
                </a:rPr>
                <a:t>（</a:t>
              </a:r>
              <a:r>
                <a:rPr lang="en-US" altLang="zh-CN" sz="2000" b="0" dirty="0">
                  <a:latin typeface="+mn-lt"/>
                </a:rPr>
                <a:t>4-2</a:t>
              </a:r>
              <a:r>
                <a:rPr lang="zh-CN" altLang="en-US" sz="2000" b="0" dirty="0">
                  <a:latin typeface="+mn-lt"/>
                </a:rPr>
                <a:t>）</a:t>
              </a:r>
              <a:endParaRPr lang="zh-CN" altLang="en-US" sz="2000" b="0" dirty="0">
                <a:latin typeface="+mn-lt"/>
              </a:endParaRPr>
            </a:p>
          </p:txBody>
        </p:sp>
      </p:grpSp>
      <p:sp>
        <p:nvSpPr>
          <p:cNvPr id="21" name="Rectangle 52"/>
          <p:cNvSpPr>
            <a:spLocks noChangeArrowheads="1"/>
          </p:cNvSpPr>
          <p:nvPr/>
        </p:nvSpPr>
        <p:spPr bwMode="auto">
          <a:xfrm>
            <a:off x="838200" y="5715000"/>
            <a:ext cx="8064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ea typeface="微软雅黑" panose="020B0503020204020204" pitchFamily="34" charset="-122"/>
                <a:cs typeface="Times New Roman" panose="02020603050405020304" pitchFamily="18" charset="0"/>
              </a:rPr>
              <a:t>于是，问题归结为寻找一个满足约束条件</a:t>
            </a:r>
            <a:r>
              <a:rPr lang="zh-CN" altLang="en-US" sz="2400" b="1" dirty="0">
                <a:latin typeface="+mn-lt"/>
                <a:ea typeface="微软雅黑" panose="020B0503020204020204" pitchFamily="34" charset="-122"/>
                <a:cs typeface="Times New Roman" panose="02020603050405020304" pitchFamily="18" charset="0"/>
              </a:rPr>
              <a:t>式（</a:t>
            </a:r>
            <a:r>
              <a:rPr lang="en-US" altLang="zh-CN" sz="2400" b="1" dirty="0">
                <a:latin typeface="+mn-lt"/>
                <a:ea typeface="微软雅黑" panose="020B0503020204020204" pitchFamily="34" charset="-122"/>
                <a:cs typeface="Times New Roman" panose="02020603050405020304" pitchFamily="18" charset="0"/>
              </a:rPr>
              <a:t>4-1</a:t>
            </a:r>
            <a:r>
              <a:rPr lang="zh-CN" altLang="en-US" sz="2400" b="1" dirty="0">
                <a:latin typeface="+mn-lt"/>
                <a:ea typeface="微软雅黑" panose="020B0503020204020204" pitchFamily="34" charset="-122"/>
                <a:cs typeface="Times New Roman" panose="02020603050405020304" pitchFamily="18" charset="0"/>
              </a:rPr>
              <a:t>），并使目标函数式（</a:t>
            </a:r>
            <a:r>
              <a:rPr lang="en-US" altLang="zh-CN" sz="2400" b="1" dirty="0">
                <a:latin typeface="+mn-lt"/>
                <a:ea typeface="微软雅黑" panose="020B0503020204020204" pitchFamily="34" charset="-122"/>
                <a:cs typeface="Times New Roman" panose="02020603050405020304" pitchFamily="18" charset="0"/>
              </a:rPr>
              <a:t>4-2</a:t>
            </a:r>
            <a:r>
              <a:rPr lang="zh-CN" altLang="en-US" sz="2400" b="1" dirty="0">
                <a:latin typeface="+mn-lt"/>
                <a:ea typeface="微软雅黑" panose="020B0503020204020204" pitchFamily="34" charset="-122"/>
                <a:cs typeface="Times New Roman" panose="02020603050405020304" pitchFamily="18" charset="0"/>
              </a:rPr>
              <a:t>）达</a:t>
            </a:r>
            <a:r>
              <a:rPr lang="zh-CN" altLang="en-US" sz="2400" b="1" dirty="0">
                <a:ea typeface="微软雅黑" panose="020B0503020204020204" pitchFamily="34" charset="-122"/>
                <a:cs typeface="Times New Roman" panose="02020603050405020304" pitchFamily="18" charset="0"/>
              </a:rPr>
              <a:t>到最大的解向量</a:t>
            </a:r>
            <a:r>
              <a:rPr lang="en-US" sz="2400" b="1" i="1" dirty="0">
                <a:ea typeface="微软雅黑" panose="020B0503020204020204" pitchFamily="34" charset="-122"/>
                <a:cs typeface="Times New Roman" panose="02020603050405020304" pitchFamily="18" charset="0"/>
              </a:rPr>
              <a:t>X</a:t>
            </a:r>
            <a:r>
              <a:rPr lang="en-US" sz="2400" b="1" dirty="0">
                <a:ea typeface="微软雅黑" panose="020B0503020204020204" pitchFamily="34" charset="-122"/>
                <a:cs typeface="Times New Roman" panose="02020603050405020304" pitchFamily="18" charset="0"/>
              </a:rPr>
              <a:t>=(</a:t>
            </a:r>
            <a:r>
              <a:rPr lang="en-US" sz="2400" b="1" i="1" dirty="0">
                <a:ea typeface="微软雅黑" panose="020B0503020204020204" pitchFamily="34" charset="-122"/>
                <a:cs typeface="Times New Roman" panose="02020603050405020304" pitchFamily="18" charset="0"/>
              </a:rPr>
              <a:t>x</a:t>
            </a:r>
            <a:r>
              <a:rPr lang="en-US" sz="2400" b="1" baseline="-25000" dirty="0">
                <a:ea typeface="微软雅黑" panose="020B0503020204020204" pitchFamily="34" charset="-122"/>
                <a:cs typeface="Times New Roman" panose="02020603050405020304" pitchFamily="18" charset="0"/>
              </a:rPr>
              <a:t>1</a:t>
            </a:r>
            <a:r>
              <a:rPr lang="en-US" sz="2400" b="1" dirty="0">
                <a:ea typeface="微软雅黑" panose="020B0503020204020204" pitchFamily="34" charset="-122"/>
                <a:cs typeface="Times New Roman" panose="02020603050405020304" pitchFamily="18" charset="0"/>
              </a:rPr>
              <a:t>, </a:t>
            </a:r>
            <a:r>
              <a:rPr lang="en-US" sz="2400" b="1" i="1" dirty="0">
                <a:ea typeface="微软雅黑" panose="020B0503020204020204" pitchFamily="34" charset="-122"/>
                <a:cs typeface="Times New Roman" panose="02020603050405020304" pitchFamily="18" charset="0"/>
              </a:rPr>
              <a:t>x</a:t>
            </a:r>
            <a:r>
              <a:rPr lang="en-US" sz="2400" b="1" baseline="-25000" dirty="0">
                <a:ea typeface="微软雅黑" panose="020B0503020204020204" pitchFamily="34" charset="-122"/>
                <a:cs typeface="Times New Roman" panose="02020603050405020304" pitchFamily="18" charset="0"/>
              </a:rPr>
              <a:t>2</a:t>
            </a:r>
            <a:r>
              <a:rPr lang="en-US" sz="2400" b="1" dirty="0">
                <a:ea typeface="微软雅黑" panose="020B0503020204020204" pitchFamily="34" charset="-122"/>
                <a:cs typeface="Times New Roman" panose="02020603050405020304" pitchFamily="18" charset="0"/>
              </a:rPr>
              <a:t>, …, </a:t>
            </a:r>
            <a:r>
              <a:rPr lang="en-US" sz="2400" b="1" i="1" dirty="0" err="1">
                <a:ea typeface="微软雅黑" panose="020B0503020204020204" pitchFamily="34" charset="-122"/>
                <a:cs typeface="Times New Roman" panose="02020603050405020304" pitchFamily="18" charset="0"/>
              </a:rPr>
              <a:t>x</a:t>
            </a:r>
            <a:r>
              <a:rPr lang="en-US" sz="2400" b="1" i="1" baseline="-25000" dirty="0" err="1">
                <a:ea typeface="微软雅黑" panose="020B0503020204020204" pitchFamily="34" charset="-122"/>
                <a:cs typeface="Times New Roman" panose="02020603050405020304" pitchFamily="18" charset="0"/>
              </a:rPr>
              <a:t>n</a:t>
            </a:r>
            <a:r>
              <a:rPr lang="en-US" sz="2400" b="1" dirty="0">
                <a:ea typeface="微软雅黑" panose="020B0503020204020204" pitchFamily="34" charset="-122"/>
                <a:cs typeface="Times New Roman" panose="02020603050405020304" pitchFamily="18" charset="0"/>
              </a:rPr>
              <a:t>)</a:t>
            </a:r>
            <a:endParaRPr lang="zh-CN" altLang="en-US" sz="2400" b="1" dirty="0">
              <a:ea typeface="微软雅黑" panose="020B0503020204020204" pitchFamily="34" charset="-122"/>
              <a:cs typeface="Times New Roman" panose="02020603050405020304" pitchFamily="18" charset="0"/>
            </a:endParaRPr>
          </a:p>
        </p:txBody>
      </p:sp>
      <p:sp>
        <p:nvSpPr>
          <p:cNvPr id="22" name="AutoShape 12"/>
          <p:cNvSpPr>
            <a:spLocks noChangeArrowheads="1"/>
          </p:cNvSpPr>
          <p:nvPr/>
        </p:nvSpPr>
        <p:spPr bwMode="auto">
          <a:xfrm>
            <a:off x="4636696" y="3579670"/>
            <a:ext cx="1341436" cy="302829"/>
          </a:xfrm>
          <a:prstGeom prst="wedgeRectCallout">
            <a:avLst>
              <a:gd name="adj1" fmla="val -73380"/>
              <a:gd name="adj2" fmla="val -27154"/>
            </a:avLst>
          </a:prstGeom>
          <a:solidFill>
            <a:srgbClr val="FFFFCC"/>
          </a:solidFill>
          <a:ln w="9525">
            <a:solidFill>
              <a:srgbClr val="FF6600"/>
            </a:solidFill>
            <a:miter lim="800000"/>
          </a:ln>
          <a:effectLst/>
        </p:spPr>
        <p:txBody>
          <a:bodyPr/>
          <a:lstStyle/>
          <a:p>
            <a:pPr algn="ctr"/>
            <a:r>
              <a:rPr lang="zh-CN" altLang="en-US" sz="1800" dirty="0">
                <a:latin typeface="微软雅黑" panose="020B0503020204020204" pitchFamily="34" charset="-122"/>
                <a:ea typeface="微软雅黑" panose="020B0503020204020204" pitchFamily="34" charset="-122"/>
              </a:rPr>
              <a:t>约束条件</a:t>
            </a:r>
            <a:endParaRPr lang="zh-CN" altLang="en-US" sz="1800" dirty="0">
              <a:latin typeface="微软雅黑" panose="020B0503020204020204" pitchFamily="34" charset="-122"/>
              <a:ea typeface="微软雅黑" panose="020B0503020204020204" pitchFamily="34" charset="-122"/>
            </a:endParaRPr>
          </a:p>
        </p:txBody>
      </p:sp>
      <p:sp>
        <p:nvSpPr>
          <p:cNvPr id="23" name="AutoShape 12"/>
          <p:cNvSpPr>
            <a:spLocks noChangeArrowheads="1"/>
          </p:cNvSpPr>
          <p:nvPr/>
        </p:nvSpPr>
        <p:spPr bwMode="auto">
          <a:xfrm>
            <a:off x="4118378" y="5047652"/>
            <a:ext cx="1341436" cy="302829"/>
          </a:xfrm>
          <a:prstGeom prst="wedgeRectCallout">
            <a:avLst>
              <a:gd name="adj1" fmla="val -73380"/>
              <a:gd name="adj2" fmla="val -27154"/>
            </a:avLst>
          </a:prstGeom>
          <a:solidFill>
            <a:srgbClr val="FFFFCC"/>
          </a:solidFill>
          <a:ln w="9525">
            <a:solidFill>
              <a:srgbClr val="FF6600"/>
            </a:solidFill>
            <a:miter lim="800000"/>
          </a:ln>
          <a:effectLst/>
        </p:spPr>
        <p:txBody>
          <a:bodyPr/>
          <a:lstStyle/>
          <a:p>
            <a:pPr algn="ctr"/>
            <a:r>
              <a:rPr lang="zh-CN" altLang="en-US" sz="1800" dirty="0">
                <a:latin typeface="微软雅黑" panose="020B0503020204020204" pitchFamily="34" charset="-122"/>
                <a:ea typeface="微软雅黑" panose="020B0503020204020204" pitchFamily="34" charset="-122"/>
              </a:rPr>
              <a:t>目标函数</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0/1</a:t>
            </a:r>
            <a:r>
              <a:rPr lang="zh-CN" altLang="en-US" dirty="0">
                <a:latin typeface="Arial" panose="020B0604020202020204" pitchFamily="34" charset="0"/>
                <a:cs typeface="Arial" panose="020B0604020202020204" pitchFamily="34" charset="0"/>
              </a:rPr>
              <a:t>背包问题</a:t>
            </a:r>
            <a:r>
              <a:rPr lang="zh-CN" altLang="en-US" dirty="0"/>
              <a:t>模型的求解</a:t>
            </a:r>
            <a:endParaRPr lang="en-US" altLang="zh-CN"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1143000" y="1380972"/>
            <a:ext cx="7315200" cy="5029582"/>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模型的求解</a:t>
            </a:r>
            <a:endParaRPr lang="en-US" altLang="zh-CN" sz="2800" kern="0" dirty="0">
              <a:solidFill>
                <a:srgbClr val="000000"/>
              </a:solidFill>
              <a:ea typeface="微软雅黑" panose="020B0503020204020204" pitchFamily="34" charset="-122"/>
              <a:cs typeface="Times New Roman" panose="02020603050405020304" pitchFamily="18" charset="0"/>
            </a:endParaRPr>
          </a:p>
          <a:p>
            <a:pPr marL="800100" lvl="1" indent="-342900">
              <a:lnSpc>
                <a:spcPts val="3500"/>
              </a:lnSpc>
              <a:buClr>
                <a:srgbClr val="006666"/>
              </a:buClr>
              <a:buSzPct val="90000"/>
              <a:buFont typeface="Wingdings" panose="05000000000000000000" pitchFamily="2" charset="2"/>
              <a:buChar char="u"/>
            </a:pPr>
            <a:r>
              <a:rPr lang="zh-CN" altLang="en-US" sz="2400">
                <a:solidFill>
                  <a:srgbClr val="FF0000"/>
                </a:solidFill>
                <a:ea typeface="微软雅黑" panose="020B0503020204020204" pitchFamily="34" charset="-122"/>
                <a:cs typeface="Times New Roman" panose="02020603050405020304" pitchFamily="18" charset="0"/>
              </a:rPr>
              <a:t>蛮力法（枚举法）</a:t>
            </a:r>
            <a:endParaRPr lang="en-US" altLang="zh-CN" sz="2400" dirty="0">
              <a:solidFill>
                <a:srgbClr val="FF0000"/>
              </a:solidFill>
              <a:ea typeface="微软雅黑" panose="020B0503020204020204" pitchFamily="34" charset="-122"/>
              <a:cs typeface="Times New Roman" panose="02020603050405020304" pitchFamily="18" charset="0"/>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列出</a:t>
            </a:r>
            <a:r>
              <a:rPr lang="zh-CN" altLang="en-US" sz="2400" b="0" kern="0">
                <a:latin typeface="微软雅黑" panose="020B0503020204020204" pitchFamily="34" charset="-122"/>
                <a:ea typeface="微软雅黑" panose="020B0503020204020204" pitchFamily="34" charset="-122"/>
              </a:rPr>
              <a:t>所有物品（数目为</a:t>
            </a:r>
            <a:r>
              <a:rPr lang="en-US" altLang="zh-CN" sz="2400" b="0" kern="0">
                <a:latin typeface="微软雅黑" panose="020B0503020204020204" pitchFamily="34" charset="-122"/>
                <a:ea typeface="微软雅黑" panose="020B0503020204020204" pitchFamily="34" charset="-122"/>
              </a:rPr>
              <a:t>n</a:t>
            </a:r>
            <a:r>
              <a:rPr lang="zh-CN" altLang="en-US" sz="2400" b="0" kern="0">
                <a:latin typeface="微软雅黑" panose="020B0503020204020204" pitchFamily="34" charset="-122"/>
                <a:ea typeface="微软雅黑" panose="020B0503020204020204" pitchFamily="34" charset="-122"/>
              </a:rPr>
              <a:t>）的</a:t>
            </a:r>
            <a:r>
              <a:rPr lang="zh-CN" altLang="en-US" sz="2400" b="0" kern="0" dirty="0">
                <a:latin typeface="微软雅黑" panose="020B0503020204020204" pitchFamily="34" charset="-122"/>
                <a:ea typeface="微软雅黑" panose="020B0503020204020204" pitchFamily="34" charset="-122"/>
              </a:rPr>
              <a:t>组合</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solidFill>
                  <a:srgbClr val="CC0066"/>
                </a:solidFill>
                <a:latin typeface="微软雅黑" panose="020B0503020204020204" pitchFamily="34" charset="-122"/>
                <a:ea typeface="微软雅黑" panose="020B0503020204020204" pitchFamily="34" charset="-122"/>
              </a:rPr>
              <a:t>逐一计算</a:t>
            </a:r>
            <a:r>
              <a:rPr lang="zh-CN" altLang="en-US" sz="2400" b="0" kern="0" dirty="0">
                <a:latin typeface="微软雅黑" panose="020B0503020204020204" pitchFamily="34" charset="-122"/>
                <a:ea typeface="微软雅黑" panose="020B0503020204020204" pitchFamily="34" charset="-122"/>
              </a:rPr>
              <a:t>这些物品组合所能获得的</a:t>
            </a:r>
            <a:r>
              <a:rPr lang="zh-CN" altLang="en-US" sz="2400" b="0" kern="0" dirty="0">
                <a:solidFill>
                  <a:srgbClr val="CC0066"/>
                </a:solidFill>
                <a:latin typeface="微软雅黑" panose="020B0503020204020204" pitchFamily="34" charset="-122"/>
                <a:ea typeface="微软雅黑" panose="020B0503020204020204" pitchFamily="34" charset="-122"/>
              </a:rPr>
              <a:t>价值</a:t>
            </a:r>
            <a:r>
              <a:rPr lang="zh-CN" altLang="en-US" sz="2400" b="0" kern="0" dirty="0">
                <a:latin typeface="微软雅黑" panose="020B0503020204020204" pitchFamily="34" charset="-122"/>
                <a:ea typeface="微软雅黑" panose="020B0503020204020204" pitchFamily="34" charset="-122"/>
              </a:rPr>
              <a:t>及对应的</a:t>
            </a:r>
            <a:r>
              <a:rPr lang="zh-CN" altLang="en-US" sz="2400" b="0" kern="0" dirty="0">
                <a:solidFill>
                  <a:srgbClr val="CC0066"/>
                </a:solidFill>
                <a:latin typeface="微软雅黑" panose="020B0503020204020204" pitchFamily="34" charset="-122"/>
                <a:ea typeface="微软雅黑" panose="020B0503020204020204" pitchFamily="34" charset="-122"/>
              </a:rPr>
              <a:t>重量和</a:t>
            </a:r>
            <a:endParaRPr lang="en-US" altLang="zh-CN" sz="2400" b="0" kern="0" dirty="0">
              <a:solidFill>
                <a:srgbClr val="CC0066"/>
              </a:solidFill>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在不超过背包总承重的物品组合中，选择能获得最大价值的物品组合</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Font typeface="Wingdings" panose="05000000000000000000" pitchFamily="2" charset="2"/>
              <a:buChar char="ü"/>
            </a:pPr>
            <a:r>
              <a:rPr lang="zh-CN" altLang="en-US" sz="2400" b="0" dirty="0">
                <a:latin typeface="微软雅黑" panose="020B0503020204020204" pitchFamily="34" charset="-122"/>
                <a:ea typeface="微软雅黑" panose="020B0503020204020204" pitchFamily="34" charset="-122"/>
              </a:rPr>
              <a:t>时间复杂度为</a:t>
            </a:r>
            <a:r>
              <a:rPr lang="en-US" altLang="zh-CN" sz="2400" b="0" dirty="0">
                <a:solidFill>
                  <a:srgbClr val="CC0066"/>
                </a:solidFill>
                <a:latin typeface="微软雅黑" panose="020B0503020204020204" pitchFamily="34" charset="-122"/>
                <a:ea typeface="微软雅黑" panose="020B0503020204020204" pitchFamily="34" charset="-122"/>
              </a:rPr>
              <a:t>O(2</a:t>
            </a:r>
            <a:r>
              <a:rPr lang="en-US" altLang="zh-CN" sz="2400" b="0" baseline="30000" dirty="0">
                <a:solidFill>
                  <a:srgbClr val="CC0066"/>
                </a:solidFill>
                <a:latin typeface="微软雅黑" panose="020B0503020204020204" pitchFamily="34" charset="-122"/>
                <a:ea typeface="微软雅黑" panose="020B0503020204020204" pitchFamily="34" charset="-122"/>
              </a:rPr>
              <a:t>n</a:t>
            </a:r>
            <a:r>
              <a:rPr lang="en-US" altLang="zh-CN" sz="2400" b="0" dirty="0">
                <a:solidFill>
                  <a:srgbClr val="CC0066"/>
                </a:solidFill>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──效率过低</a:t>
            </a:r>
            <a:endParaRPr lang="en-US" altLang="zh-CN" sz="2400" b="0" dirty="0">
              <a:latin typeface="微软雅黑" panose="020B0503020204020204" pitchFamily="34" charset="-122"/>
              <a:ea typeface="微软雅黑" panose="020B0503020204020204" pitchFamily="34" charset="-122"/>
            </a:endParaRPr>
          </a:p>
          <a:p>
            <a:pPr marL="800100" lvl="1" indent="-342900">
              <a:lnSpc>
                <a:spcPts val="3500"/>
              </a:lnSpc>
              <a:buClr>
                <a:srgbClr val="006666"/>
              </a:buClr>
              <a:buSzPct val="90000"/>
              <a:buFont typeface="Wingdings" panose="05000000000000000000" pitchFamily="2" charset="2"/>
              <a:buChar char="u"/>
            </a:pPr>
            <a:r>
              <a:rPr lang="zh-CN" altLang="en-US" sz="2400" dirty="0">
                <a:solidFill>
                  <a:srgbClr val="FF0000"/>
                </a:solidFill>
                <a:ea typeface="微软雅黑" panose="020B0503020204020204" pitchFamily="34" charset="-122"/>
                <a:cs typeface="Times New Roman" panose="02020603050405020304" pitchFamily="18" charset="0"/>
              </a:rPr>
              <a:t>贪心法</a:t>
            </a:r>
            <a:endParaRPr lang="en-US" altLang="zh-CN" sz="2400" dirty="0">
              <a:solidFill>
                <a:srgbClr val="FF0000"/>
              </a:solidFill>
              <a:ea typeface="微软雅黑" panose="020B0503020204020204" pitchFamily="34" charset="-122"/>
              <a:cs typeface="Times New Roman" panose="02020603050405020304" pitchFamily="18" charset="0"/>
            </a:endParaRPr>
          </a:p>
          <a:p>
            <a:pPr marL="1260475" lvl="2" indent="-346075">
              <a:lnSpc>
                <a:spcPts val="3500"/>
              </a:lnSpc>
              <a:spcBef>
                <a:spcPts val="0"/>
              </a:spcBef>
              <a:buClr>
                <a:srgbClr val="FF6600"/>
              </a:buClr>
              <a:buSzPct val="90000"/>
              <a:buFont typeface="Wingdings" panose="05000000000000000000" pitchFamily="2" charset="2"/>
              <a:buChar char="ü"/>
            </a:pPr>
            <a:r>
              <a:rPr lang="zh-CN" altLang="en-US" sz="2400" b="0" kern="0">
                <a:latin typeface="微软雅黑" panose="020B0503020204020204" pitchFamily="34" charset="-122"/>
                <a:ea typeface="微软雅黑" panose="020B0503020204020204" pitchFamily="34" charset="-122"/>
              </a:rPr>
              <a:t>每次挑</a:t>
            </a:r>
            <a:r>
              <a:rPr lang="zh-CN" altLang="en-US" sz="2400" b="0" kern="0" dirty="0">
                <a:solidFill>
                  <a:srgbClr val="CC0066"/>
                </a:solidFill>
                <a:latin typeface="微软雅黑" panose="020B0503020204020204" pitchFamily="34" charset="-122"/>
                <a:ea typeface="微软雅黑" panose="020B0503020204020204" pitchFamily="34" charset="-122"/>
              </a:rPr>
              <a:t>价值越大、重量越</a:t>
            </a:r>
            <a:r>
              <a:rPr lang="zh-CN" altLang="en-US" sz="2400" b="0" kern="0">
                <a:solidFill>
                  <a:srgbClr val="CC0066"/>
                </a:solidFill>
                <a:latin typeface="微软雅黑" panose="020B0503020204020204" pitchFamily="34" charset="-122"/>
                <a:ea typeface="微软雅黑" panose="020B0503020204020204" pitchFamily="34" charset="-122"/>
              </a:rPr>
              <a:t>轻</a:t>
            </a:r>
            <a:r>
              <a:rPr lang="zh-CN" altLang="en-US" sz="2400" b="0" kern="0">
                <a:latin typeface="微软雅黑" panose="020B0503020204020204" pitchFamily="34" charset="-122"/>
                <a:ea typeface="微软雅黑" panose="020B0503020204020204" pitchFamily="34" charset="-122"/>
              </a:rPr>
              <a:t>的放入包中</a:t>
            </a:r>
            <a:endParaRPr lang="en-US" altLang="zh-CN" sz="2400" b="0" kern="0" dirty="0">
              <a:latin typeface="微软雅黑" panose="020B0503020204020204" pitchFamily="34" charset="-122"/>
              <a:ea typeface="微软雅黑" panose="020B0503020204020204" pitchFamily="34" charset="-122"/>
            </a:endParaRPr>
          </a:p>
          <a:p>
            <a:pPr marL="1260475" lvl="2" indent="-346075">
              <a:lnSpc>
                <a:spcPts val="3500"/>
              </a:lnSpc>
              <a:spcBef>
                <a:spcPts val="0"/>
              </a:spcBef>
              <a:buClr>
                <a:srgbClr val="FF6600"/>
              </a:buClr>
              <a:buSzPct val="90000"/>
              <a:buFont typeface="Wingdings" panose="05000000000000000000" pitchFamily="2" charset="2"/>
              <a:buChar char="ü"/>
            </a:pPr>
            <a:r>
              <a:rPr lang="zh-CN" altLang="en-US" sz="2400" b="0" kern="0" dirty="0">
                <a:latin typeface="微软雅黑" panose="020B0503020204020204" pitchFamily="34" charset="-122"/>
                <a:ea typeface="微软雅黑" panose="020B0503020204020204" pitchFamily="34" charset="-122"/>
              </a:rPr>
              <a:t>但不一定能得到最优解</a:t>
            </a:r>
            <a:endParaRPr lang="en-US" altLang="zh-CN" sz="2400" b="0" kern="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 calcmode="lin" valueType="num">
                                      <p:cBhvr additive="base">
                                        <p:cTn id="1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 calcmode="lin" valueType="num">
                                      <p:cBhvr additive="base">
                                        <p:cTn id="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pPr marL="441325" lvl="0" indent="-441325">
              <a:spcBef>
                <a:spcPct val="20000"/>
              </a:spcBef>
            </a:pPr>
            <a:r>
              <a:rPr lang="zh-CN" altLang="en-US" dirty="0">
                <a:ea typeface="微软雅黑" panose="020B0503020204020204" pitchFamily="34" charset="-122"/>
                <a:cs typeface="Times New Roman" panose="02020603050405020304" pitchFamily="18" charset="0"/>
              </a:rPr>
              <a:t>模型的求解策略</a:t>
            </a:r>
            <a:r>
              <a:rPr lang="en-US" altLang="zh-CN" dirty="0">
                <a:ea typeface="微软雅黑" panose="020B0503020204020204" pitchFamily="34" charset="-122"/>
                <a:cs typeface="Times New Roman" panose="02020603050405020304" pitchFamily="18" charset="0"/>
              </a:rPr>
              <a:t>1</a:t>
            </a:r>
            <a:r>
              <a:rPr lang="zh-CN" altLang="en-US" dirty="0">
                <a:ea typeface="微软雅黑" panose="020B0503020204020204" pitchFamily="34" charset="-122"/>
                <a:cs typeface="Times New Roman" panose="02020603050405020304" pitchFamily="18" charset="0"/>
              </a:rPr>
              <a:t>：蛮力法</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252831" y="1626597"/>
            <a:ext cx="8569325" cy="4353499"/>
          </a:xfrm>
          <a:prstGeom prst="rect">
            <a:avLst/>
          </a:prstGeom>
          <a:noFill/>
          <a:ln w="9525" cmpd="sng">
            <a:noFill/>
            <a:miter lim="800000"/>
          </a:ln>
        </p:spPr>
        <p:txBody>
          <a:bodyPr anchor="ctr">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800" kern="0" dirty="0">
                <a:solidFill>
                  <a:srgbClr val="000000"/>
                </a:solidFill>
                <a:ea typeface="微软雅黑" panose="020B0503020204020204" pitchFamily="34" charset="-122"/>
                <a:cs typeface="Times New Roman" panose="02020603050405020304" pitchFamily="18" charset="0"/>
              </a:rPr>
              <a:t>模型的求解</a:t>
            </a:r>
            <a:r>
              <a:rPr lang="zh-CN" altLang="en-US" sz="2800" kern="0" dirty="0">
                <a:solidFill>
                  <a:srgbClr val="000000"/>
                </a:solidFill>
                <a:latin typeface="+mn-lt"/>
                <a:ea typeface="微软雅黑" panose="020B0503020204020204" pitchFamily="34" charset="-122"/>
                <a:cs typeface="Times New Roman" panose="02020603050405020304" pitchFamily="18" charset="0"/>
              </a:rPr>
              <a:t>策略</a:t>
            </a:r>
            <a:r>
              <a:rPr lang="en-US" altLang="zh-CN" sz="2800" kern="0" dirty="0">
                <a:solidFill>
                  <a:srgbClr val="000000"/>
                </a:solidFill>
                <a:latin typeface="+mn-lt"/>
                <a:ea typeface="微软雅黑" panose="020B0503020204020204" pitchFamily="34" charset="-122"/>
                <a:cs typeface="Times New Roman" panose="02020603050405020304" pitchFamily="18" charset="0"/>
              </a:rPr>
              <a:t>1</a:t>
            </a:r>
            <a:r>
              <a:rPr lang="zh-CN" altLang="en-US" sz="2800" kern="0" dirty="0">
                <a:solidFill>
                  <a:srgbClr val="000000"/>
                </a:solidFill>
                <a:latin typeface="+mn-lt"/>
                <a:ea typeface="微软雅黑" panose="020B0503020204020204" pitchFamily="34" charset="-122"/>
                <a:cs typeface="Times New Roman" panose="02020603050405020304" pitchFamily="18" charset="0"/>
              </a:rPr>
              <a:t>：</a:t>
            </a:r>
            <a:r>
              <a:rPr lang="zh-CN" altLang="en-US" sz="2800" kern="0" dirty="0">
                <a:solidFill>
                  <a:srgbClr val="FF0000"/>
                </a:solidFill>
                <a:ea typeface="微软雅黑" panose="020B0503020204020204" pitchFamily="34" charset="-122"/>
                <a:cs typeface="Times New Roman" panose="02020603050405020304" pitchFamily="18" charset="0"/>
              </a:rPr>
              <a:t>蛮力法</a:t>
            </a:r>
            <a:r>
              <a:rPr lang="en-US" altLang="zh-CN" sz="2800" kern="0" dirty="0">
                <a:solidFill>
                  <a:srgbClr val="FF0000"/>
                </a:solidFill>
                <a:ea typeface="微软雅黑" panose="020B0503020204020204" pitchFamily="34" charset="-122"/>
                <a:cs typeface="Times New Roman" panose="02020603050405020304" pitchFamily="18" charset="0"/>
              </a:rPr>
              <a:t>—</a:t>
            </a:r>
            <a:r>
              <a:rPr lang="zh-CN" altLang="en-US" sz="2800" kern="0" dirty="0">
                <a:solidFill>
                  <a:srgbClr val="FF0000"/>
                </a:solidFill>
                <a:ea typeface="微软雅黑" panose="020B0503020204020204" pitchFamily="34" charset="-122"/>
                <a:cs typeface="Times New Roman" panose="02020603050405020304" pitchFamily="18" charset="0"/>
              </a:rPr>
              <a:t>搜索解空间</a:t>
            </a:r>
            <a:endParaRPr lang="en-US" altLang="zh-CN" sz="2800" kern="0" dirty="0">
              <a:solidFill>
                <a:srgbClr val="FF0000"/>
              </a:solidFill>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最为直接的方法是列出其所有可能的解，搜索解空间进行比较，得出最优的组合，也</a:t>
            </a:r>
            <a:r>
              <a:rPr lang="zh-CN" altLang="en-US" sz="2400" b="0" kern="0">
                <a:solidFill>
                  <a:srgbClr val="000000"/>
                </a:solidFill>
                <a:latin typeface="+mn-lt"/>
                <a:ea typeface="微软雅黑" panose="020B0503020204020204" pitchFamily="34" charset="-122"/>
                <a:cs typeface="Times New Roman" panose="02020603050405020304" pitchFamily="18" charset="0"/>
              </a:rPr>
              <a:t>称为</a:t>
            </a:r>
            <a:r>
              <a:rPr lang="zh-CN" altLang="en-US" sz="2400" kern="0">
                <a:solidFill>
                  <a:srgbClr val="FF0000"/>
                </a:solidFill>
                <a:latin typeface="+mn-lt"/>
                <a:ea typeface="微软雅黑" panose="020B0503020204020204" pitchFamily="34" charset="-122"/>
                <a:cs typeface="Times New Roman" panose="02020603050405020304" pitchFamily="18" charset="0"/>
              </a:rPr>
              <a:t>穷举法</a:t>
            </a:r>
            <a:endParaRPr lang="en-US" altLang="zh-CN" sz="2400" kern="0" dirty="0">
              <a:solidFill>
                <a:srgbClr val="FF0000"/>
              </a:solidFill>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以背包问题为例，需要考虑给定</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n</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个物品集合的所有子集，找出所有可能的子集（总重量不超过背包重量的子集），计算每个子集的总重量，然后在它们中找到价值最大的子集</a:t>
            </a: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下面给出了</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4</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个物品和一个承重为</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10kg</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的背包，下图是用穷举法求解</a:t>
            </a:r>
            <a:r>
              <a:rPr lang="en-US" altLang="zh-CN" sz="2400" b="0" kern="0" dirty="0">
                <a:solidFill>
                  <a:srgbClr val="000000"/>
                </a:solidFill>
                <a:latin typeface="+mn-lt"/>
                <a:ea typeface="微软雅黑" panose="020B0503020204020204" pitchFamily="34" charset="-122"/>
                <a:cs typeface="Times New Roman" panose="02020603050405020304" pitchFamily="18" charset="0"/>
              </a:rPr>
              <a:t>0/1</a:t>
            </a:r>
            <a:r>
              <a:rPr lang="zh-CN" altLang="en-US" sz="2400" b="0" kern="0" dirty="0">
                <a:solidFill>
                  <a:srgbClr val="000000"/>
                </a:solidFill>
                <a:latin typeface="+mn-lt"/>
                <a:ea typeface="微软雅黑" panose="020B0503020204020204" pitchFamily="34" charset="-122"/>
                <a:cs typeface="Times New Roman" panose="02020603050405020304" pitchFamily="18" charset="0"/>
              </a:rPr>
              <a:t>背包问题的过程</a:t>
            </a:r>
            <a:endParaRPr lang="zh-CN" altLang="en-US" sz="2400" b="0" kern="0" dirty="0">
              <a:solidFill>
                <a:srgbClr val="000000"/>
              </a:solidFill>
              <a:latin typeface="+mn-lt"/>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0D0A6D9C-F5C9-4357-8DBA-C23CF8981C92}" type="slidenum">
              <a:rPr lang="en-US" altLang="zh-CN"/>
            </a:fld>
            <a:endParaRPr lang="en-US" altLang="zh-CN"/>
          </a:p>
        </p:txBody>
      </p:sp>
      <p:sp>
        <p:nvSpPr>
          <p:cNvPr id="52226" name="Rectangle 2"/>
          <p:cNvSpPr>
            <a:spLocks noGrp="1" noChangeArrowheads="1"/>
          </p:cNvSpPr>
          <p:nvPr>
            <p:ph type="title"/>
          </p:nvPr>
        </p:nvSpPr>
        <p:spPr/>
        <p:txBody>
          <a:bodyPr/>
          <a:lstStyle/>
          <a:p>
            <a:r>
              <a:rPr lang="zh-CN" altLang="en-US" sz="4000" dirty="0">
                <a:ea typeface="黑体" panose="02010609060101010101" pitchFamily="49" charset="-122"/>
              </a:rPr>
              <a:t>理论课目录</a:t>
            </a:r>
            <a:endParaRPr lang="zh-CN" altLang="en-US" sz="4000" dirty="0">
              <a:latin typeface="+mn-lt"/>
              <a:ea typeface="黑体" panose="02010609060101010101" pitchFamily="49" charset="-122"/>
            </a:endParaRPr>
          </a:p>
        </p:txBody>
      </p:sp>
      <p:grpSp>
        <p:nvGrpSpPr>
          <p:cNvPr id="79" name="Group 119"/>
          <p:cNvGrpSpPr/>
          <p:nvPr/>
        </p:nvGrpSpPr>
        <p:grpSpPr bwMode="auto">
          <a:xfrm>
            <a:off x="685800" y="5410200"/>
            <a:ext cx="7775164" cy="685800"/>
            <a:chOff x="1322" y="1342"/>
            <a:chExt cx="2892" cy="432"/>
          </a:xfrm>
        </p:grpSpPr>
        <p:sp>
          <p:nvSpPr>
            <p:cNvPr id="80" name="AutoShape 109"/>
            <p:cNvSpPr>
              <a:spLocks noChangeArrowheads="1"/>
            </p:cNvSpPr>
            <p:nvPr/>
          </p:nvSpPr>
          <p:spPr bwMode="gray">
            <a:xfrm>
              <a:off x="1584" y="1417"/>
              <a:ext cx="2630" cy="288"/>
            </a:xfrm>
            <a:prstGeom prst="roundRect">
              <a:avLst>
                <a:gd name="adj" fmla="val 16667"/>
              </a:avLst>
            </a:prstGeom>
            <a:gradFill rotWithShape="1">
              <a:gsLst>
                <a:gs pos="0">
                  <a:srgbClr val="438ACB"/>
                </a:gs>
                <a:gs pos="50000">
                  <a:srgbClr val="438ACB">
                    <a:gamma/>
                    <a:tint val="21176"/>
                    <a:invGamma/>
                  </a:srgbClr>
                </a:gs>
                <a:gs pos="100000">
                  <a:srgbClr val="438ACB"/>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81" name="AutoShape 110"/>
            <p:cNvSpPr>
              <a:spLocks noChangeArrowheads="1"/>
            </p:cNvSpPr>
            <p:nvPr/>
          </p:nvSpPr>
          <p:spPr bwMode="gray">
            <a:xfrm>
              <a:off x="1322" y="1342"/>
              <a:ext cx="454" cy="432"/>
            </a:xfrm>
            <a:prstGeom prst="diamond">
              <a:avLst/>
            </a:prstGeom>
            <a:solidFill>
              <a:srgbClr val="438ACB"/>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82" name="Text Box 111"/>
            <p:cNvSpPr txBox="1">
              <a:spLocks noChangeArrowheads="1"/>
            </p:cNvSpPr>
            <p:nvPr/>
          </p:nvSpPr>
          <p:spPr bwMode="gray">
            <a:xfrm>
              <a:off x="1846" y="1372"/>
              <a:ext cx="2134" cy="37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endParaRPr lang="en-US" altLang="zh-CN" b="0" dirty="0">
                <a:solidFill>
                  <a:schemeClr val="tx2"/>
                </a:solidFill>
                <a:latin typeface="+mn-lt"/>
                <a:ea typeface="黑体" panose="02010609060101010101" pitchFamily="49" charset="-122"/>
              </a:endParaRPr>
            </a:p>
          </p:txBody>
        </p:sp>
        <p:sp>
          <p:nvSpPr>
            <p:cNvPr id="83" name="Text Box 112"/>
            <p:cNvSpPr txBox="1">
              <a:spLocks noChangeArrowheads="1"/>
            </p:cNvSpPr>
            <p:nvPr/>
          </p:nvSpPr>
          <p:spPr bwMode="gray">
            <a:xfrm>
              <a:off x="1372" y="1404"/>
              <a:ext cx="361"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6</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
        <p:nvSpPr>
          <p:cNvPr id="84" name="矩形 83"/>
          <p:cNvSpPr/>
          <p:nvPr/>
        </p:nvSpPr>
        <p:spPr>
          <a:xfrm>
            <a:off x="2057400" y="5443745"/>
            <a:ext cx="6400812" cy="630942"/>
          </a:xfrm>
          <a:prstGeom prst="rect">
            <a:avLst/>
          </a:prstGeom>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工程</a:t>
            </a:r>
            <a:r>
              <a:rPr lang="zh-CN" altLang="zh-CN" sz="2800" b="0" dirty="0">
                <a:ea typeface="黑体" panose="02010609060101010101" pitchFamily="49" charset="-122"/>
              </a:rPr>
              <a:t>思维与领域前沿</a:t>
            </a:r>
            <a:r>
              <a:rPr lang="en-US" altLang="zh-CN" sz="2800" b="0" dirty="0">
                <a:ea typeface="黑体" panose="02010609060101010101" pitchFamily="49" charset="-122"/>
              </a:rPr>
              <a:t> </a:t>
            </a:r>
            <a:r>
              <a:rPr lang="zh-CN" altLang="en-US" sz="2800" b="0" dirty="0">
                <a:ea typeface="黑体" panose="02010609060101010101" pitchFamily="49" charset="-122"/>
              </a:rPr>
              <a:t>（</a:t>
            </a:r>
            <a:r>
              <a:rPr lang="zh-CN" altLang="en-US" sz="2800" b="0" dirty="0">
                <a:solidFill>
                  <a:srgbClr val="FF0000"/>
                </a:solidFill>
                <a:ea typeface="黑体" panose="02010609060101010101" pitchFamily="49" charset="-122"/>
              </a:rPr>
              <a:t>自学</a:t>
            </a:r>
            <a:r>
              <a:rPr lang="zh-CN" altLang="en-US" sz="2800" b="0" dirty="0">
                <a:ea typeface="黑体" panose="02010609060101010101" pitchFamily="49" charset="-122"/>
              </a:rPr>
              <a:t>）</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grpSp>
        <p:nvGrpSpPr>
          <p:cNvPr id="91" name="Group 118"/>
          <p:cNvGrpSpPr/>
          <p:nvPr/>
        </p:nvGrpSpPr>
        <p:grpSpPr bwMode="auto">
          <a:xfrm>
            <a:off x="687147" y="4648200"/>
            <a:ext cx="8000568" cy="706438"/>
            <a:chOff x="1322" y="864"/>
            <a:chExt cx="2998" cy="445"/>
          </a:xfrm>
        </p:grpSpPr>
        <p:sp>
          <p:nvSpPr>
            <p:cNvPr id="92" name="AutoShape 104"/>
            <p:cNvSpPr>
              <a:spLocks noChangeArrowheads="1"/>
            </p:cNvSpPr>
            <p:nvPr/>
          </p:nvSpPr>
          <p:spPr bwMode="gray">
            <a:xfrm>
              <a:off x="1584" y="939"/>
              <a:ext cx="2650" cy="288"/>
            </a:xfrm>
            <a:prstGeom prst="roundRect">
              <a:avLst>
                <a:gd name="adj" fmla="val 16667"/>
              </a:avLst>
            </a:prstGeom>
            <a:gradFill rotWithShape="1">
              <a:gsLst>
                <a:gs pos="0">
                  <a:srgbClr val="77AE26"/>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3"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4" name="Text Box 106"/>
            <p:cNvSpPr txBox="1">
              <a:spLocks noChangeArrowheads="1"/>
            </p:cNvSpPr>
            <p:nvPr/>
          </p:nvSpPr>
          <p:spPr bwMode="gray">
            <a:xfrm>
              <a:off x="1852" y="912"/>
              <a:ext cx="2468" cy="397"/>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科学计算与数据处理               </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en-US" altLang="zh-CN" b="0" dirty="0">
                <a:ea typeface="黑体" panose="02010609060101010101" pitchFamily="49" charset="-122"/>
              </a:endParaRPr>
            </a:p>
          </p:txBody>
        </p:sp>
        <p:sp>
          <p:nvSpPr>
            <p:cNvPr id="95"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5</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41" name="Group 121"/>
          <p:cNvGrpSpPr/>
          <p:nvPr/>
        </p:nvGrpSpPr>
        <p:grpSpPr bwMode="auto">
          <a:xfrm>
            <a:off x="685800" y="3124200"/>
            <a:ext cx="8189194" cy="685800"/>
            <a:chOff x="1324" y="2284"/>
            <a:chExt cx="3046" cy="432"/>
          </a:xfrm>
        </p:grpSpPr>
        <p:sp>
          <p:nvSpPr>
            <p:cNvPr id="42" name="AutoShape 60"/>
            <p:cNvSpPr>
              <a:spLocks noChangeArrowheads="1"/>
            </p:cNvSpPr>
            <p:nvPr/>
          </p:nvSpPr>
          <p:spPr bwMode="gray">
            <a:xfrm>
              <a:off x="1584" y="2359"/>
              <a:ext cx="2631"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43" name="AutoShape 61"/>
            <p:cNvSpPr>
              <a:spLocks noChangeArrowheads="1"/>
            </p:cNvSpPr>
            <p:nvPr/>
          </p:nvSpPr>
          <p:spPr bwMode="gray">
            <a:xfrm>
              <a:off x="1324" y="2284"/>
              <a:ext cx="467" cy="432"/>
            </a:xfrm>
            <a:prstGeom prst="diamond">
              <a:avLst/>
            </a:prstGeom>
            <a:solidFill>
              <a:schemeClr val="folHlink"/>
            </a:solidFill>
            <a:ln w="25400" algn="ctr">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44" name="Text Box 62"/>
            <p:cNvSpPr txBox="1">
              <a:spLocks noChangeArrowheads="1"/>
            </p:cNvSpPr>
            <p:nvPr/>
          </p:nvSpPr>
          <p:spPr bwMode="gray">
            <a:xfrm>
              <a:off x="1868" y="2305"/>
              <a:ext cx="250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程序设计基础与数据结构       （</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en-US" altLang="zh-CN" sz="2800" b="0" dirty="0">
                <a:latin typeface="+mn-lt"/>
                <a:ea typeface="黑体" panose="02010609060101010101" pitchFamily="49" charset="-122"/>
              </a:endParaRPr>
            </a:p>
          </p:txBody>
        </p:sp>
        <p:sp>
          <p:nvSpPr>
            <p:cNvPr id="45" name="Text Box 63"/>
            <p:cNvSpPr txBox="1">
              <a:spLocks noChangeArrowheads="1"/>
            </p:cNvSpPr>
            <p:nvPr/>
          </p:nvSpPr>
          <p:spPr bwMode="gray">
            <a:xfrm>
              <a:off x="1373" y="2346"/>
              <a:ext cx="3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3</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46" name="Group 118"/>
          <p:cNvGrpSpPr/>
          <p:nvPr/>
        </p:nvGrpSpPr>
        <p:grpSpPr bwMode="auto">
          <a:xfrm>
            <a:off x="704206" y="1600200"/>
            <a:ext cx="8000569" cy="685800"/>
            <a:chOff x="1322" y="864"/>
            <a:chExt cx="2998" cy="432"/>
          </a:xfrm>
        </p:grpSpPr>
        <p:sp>
          <p:nvSpPr>
            <p:cNvPr id="47" name="AutoShape 104"/>
            <p:cNvSpPr>
              <a:spLocks noChangeArrowheads="1"/>
            </p:cNvSpPr>
            <p:nvPr/>
          </p:nvSpPr>
          <p:spPr bwMode="gray">
            <a:xfrm>
              <a:off x="1584" y="939"/>
              <a:ext cx="2644" cy="288"/>
            </a:xfrm>
            <a:prstGeom prst="roundRect">
              <a:avLst>
                <a:gd name="adj" fmla="val 16667"/>
              </a:avLst>
            </a:prstGeom>
            <a:gradFill rotWithShape="1">
              <a:gsLst>
                <a:gs pos="0">
                  <a:srgbClr val="77AE26"/>
                </a:gs>
                <a:gs pos="50000">
                  <a:srgbClr val="77AE26">
                    <a:gamma/>
                    <a:tint val="21176"/>
                    <a:invGamma/>
                  </a:srgbClr>
                </a:gs>
                <a:gs pos="100000">
                  <a:srgbClr val="77AE26"/>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48" name="AutoShape 105"/>
            <p:cNvSpPr>
              <a:spLocks noChangeArrowheads="1"/>
            </p:cNvSpPr>
            <p:nvPr/>
          </p:nvSpPr>
          <p:spPr bwMode="gray">
            <a:xfrm>
              <a:off x="1322" y="864"/>
              <a:ext cx="454" cy="432"/>
            </a:xfrm>
            <a:prstGeom prst="diamond">
              <a:avLst/>
            </a:prstGeom>
            <a:solidFill>
              <a:srgbClr val="77AE26"/>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49" name="Text Box 106"/>
            <p:cNvSpPr txBox="1">
              <a:spLocks noChangeArrowheads="1"/>
            </p:cNvSpPr>
            <p:nvPr/>
          </p:nvSpPr>
          <p:spPr bwMode="gray">
            <a:xfrm>
              <a:off x="1852" y="885"/>
              <a:ext cx="2468" cy="397"/>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r>
                <a:rPr lang="zh-CN" altLang="en-US" sz="2800" b="0" dirty="0">
                  <a:ea typeface="黑体" panose="02010609060101010101" pitchFamily="49" charset="-122"/>
                </a:rPr>
                <a:t>计算思维与计算机模型           </a:t>
              </a:r>
              <a:r>
                <a:rPr lang="zh-CN" altLang="zh-CN" sz="2800" b="0" dirty="0">
                  <a:ea typeface="黑体" panose="02010609060101010101" pitchFamily="49" charset="-122"/>
                </a:rPr>
                <a:t>（</a:t>
              </a:r>
              <a:r>
                <a:rPr lang="en-US" altLang="zh-CN" sz="2800" b="0" dirty="0">
                  <a:ea typeface="黑体" panose="02010609060101010101" pitchFamily="49" charset="-122"/>
                </a:rPr>
                <a:t>4</a:t>
              </a:r>
              <a:r>
                <a:rPr lang="zh-CN" altLang="zh-CN" sz="2800" b="0" dirty="0">
                  <a:ea typeface="黑体" panose="02010609060101010101" pitchFamily="49" charset="-122"/>
                </a:rPr>
                <a:t>学时）</a:t>
              </a:r>
              <a:endParaRPr lang="en-US" altLang="zh-CN" b="0" dirty="0">
                <a:ea typeface="黑体" panose="02010609060101010101" pitchFamily="49" charset="-122"/>
              </a:endParaRPr>
            </a:p>
          </p:txBody>
        </p:sp>
        <p:sp>
          <p:nvSpPr>
            <p:cNvPr id="50" name="Text Box 107"/>
            <p:cNvSpPr txBox="1">
              <a:spLocks noChangeArrowheads="1"/>
            </p:cNvSpPr>
            <p:nvPr/>
          </p:nvSpPr>
          <p:spPr bwMode="gray">
            <a:xfrm>
              <a:off x="1370" y="926"/>
              <a:ext cx="364"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1</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grpSp>
        <p:nvGrpSpPr>
          <p:cNvPr id="51" name="Group 119"/>
          <p:cNvGrpSpPr/>
          <p:nvPr/>
        </p:nvGrpSpPr>
        <p:grpSpPr bwMode="auto">
          <a:xfrm>
            <a:off x="703770" y="2362200"/>
            <a:ext cx="7756345" cy="685800"/>
            <a:chOff x="1322" y="1342"/>
            <a:chExt cx="2885" cy="432"/>
          </a:xfrm>
        </p:grpSpPr>
        <p:sp>
          <p:nvSpPr>
            <p:cNvPr id="52" name="AutoShape 109"/>
            <p:cNvSpPr>
              <a:spLocks noChangeArrowheads="1"/>
            </p:cNvSpPr>
            <p:nvPr/>
          </p:nvSpPr>
          <p:spPr bwMode="gray">
            <a:xfrm>
              <a:off x="1584" y="1417"/>
              <a:ext cx="2623" cy="288"/>
            </a:xfrm>
            <a:prstGeom prst="roundRect">
              <a:avLst>
                <a:gd name="adj" fmla="val 16667"/>
              </a:avLst>
            </a:prstGeom>
            <a:gradFill rotWithShape="1">
              <a:gsLst>
                <a:gs pos="0">
                  <a:srgbClr val="438ACB"/>
                </a:gs>
                <a:gs pos="50000">
                  <a:srgbClr val="438ACB">
                    <a:gamma/>
                    <a:tint val="21176"/>
                    <a:invGamma/>
                  </a:srgbClr>
                </a:gs>
                <a:gs pos="100000">
                  <a:srgbClr val="438ACB"/>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3" name="AutoShape 110"/>
            <p:cNvSpPr>
              <a:spLocks noChangeArrowheads="1"/>
            </p:cNvSpPr>
            <p:nvPr/>
          </p:nvSpPr>
          <p:spPr bwMode="gray">
            <a:xfrm>
              <a:off x="1322" y="1342"/>
              <a:ext cx="454" cy="432"/>
            </a:xfrm>
            <a:prstGeom prst="diamond">
              <a:avLst/>
            </a:prstGeom>
            <a:solidFill>
              <a:srgbClr val="438ACB"/>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54" name="Text Box 111"/>
            <p:cNvSpPr txBox="1">
              <a:spLocks noChangeArrowheads="1"/>
            </p:cNvSpPr>
            <p:nvPr/>
          </p:nvSpPr>
          <p:spPr bwMode="gray">
            <a:xfrm>
              <a:off x="1846" y="1372"/>
              <a:ext cx="2134" cy="37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200"/>
                </a:lnSpc>
                <a:spcBef>
                  <a:spcPct val="50000"/>
                </a:spcBef>
                <a:buClr>
                  <a:srgbClr val="FF0000"/>
                </a:buClr>
              </a:pPr>
              <a:endParaRPr lang="en-US" altLang="zh-CN" b="0" dirty="0">
                <a:solidFill>
                  <a:schemeClr val="tx2"/>
                </a:solidFill>
                <a:latin typeface="+mn-lt"/>
                <a:ea typeface="黑体" panose="02010609060101010101" pitchFamily="49" charset="-122"/>
              </a:endParaRPr>
            </a:p>
          </p:txBody>
        </p:sp>
        <p:sp>
          <p:nvSpPr>
            <p:cNvPr id="55" name="Text Box 112"/>
            <p:cNvSpPr txBox="1">
              <a:spLocks noChangeArrowheads="1"/>
            </p:cNvSpPr>
            <p:nvPr/>
          </p:nvSpPr>
          <p:spPr bwMode="gray">
            <a:xfrm>
              <a:off x="1372" y="1404"/>
              <a:ext cx="361" cy="291"/>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2</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
        <p:nvSpPr>
          <p:cNvPr id="56" name="矩形 55"/>
          <p:cNvSpPr/>
          <p:nvPr/>
        </p:nvSpPr>
        <p:spPr>
          <a:xfrm>
            <a:off x="2134516" y="2395745"/>
            <a:ext cx="6096000" cy="630942"/>
          </a:xfrm>
          <a:prstGeom prst="rect">
            <a:avLst/>
          </a:prstGeom>
        </p:spPr>
        <p:txBody>
          <a:bodyPr wrap="square">
            <a:spAutoFit/>
          </a:bodyPr>
          <a:lstStyle/>
          <a:p>
            <a:pPr>
              <a:lnSpc>
                <a:spcPts val="4200"/>
              </a:lnSpc>
              <a:spcBef>
                <a:spcPct val="50000"/>
              </a:spcBef>
              <a:buClr>
                <a:srgbClr val="FF0000"/>
              </a:buClr>
            </a:pPr>
            <a:r>
              <a:rPr lang="zh-CN" altLang="zh-CN" sz="2800" b="0" dirty="0">
                <a:ea typeface="黑体" panose="02010609060101010101" pitchFamily="49" charset="-122"/>
              </a:rPr>
              <a:t>问题抽象与建模</a:t>
            </a:r>
            <a:r>
              <a:rPr lang="en-US" altLang="zh-CN" sz="2800" b="0" dirty="0">
                <a:ea typeface="黑体" panose="02010609060101010101" pitchFamily="49" charset="-122"/>
              </a:rPr>
              <a:t>                       </a:t>
            </a:r>
            <a:r>
              <a:rPr lang="zh-CN" altLang="zh-CN" sz="2800" b="0" dirty="0">
                <a:ea typeface="黑体" panose="02010609060101010101" pitchFamily="49" charset="-122"/>
              </a:rPr>
              <a:t>（</a:t>
            </a:r>
            <a:r>
              <a:rPr lang="en-US" altLang="zh-CN" sz="2800" b="0" dirty="0">
                <a:ea typeface="黑体" panose="02010609060101010101" pitchFamily="49" charset="-122"/>
              </a:rPr>
              <a:t>2</a:t>
            </a:r>
            <a:r>
              <a:rPr lang="zh-CN" altLang="zh-CN" sz="2800" b="0" dirty="0">
                <a:ea typeface="黑体" panose="02010609060101010101" pitchFamily="49" charset="-122"/>
              </a:rPr>
              <a:t>学时）</a:t>
            </a:r>
            <a:endParaRPr lang="zh-CN" altLang="en-US" sz="2800" b="0" dirty="0">
              <a:ea typeface="黑体" panose="02010609060101010101" pitchFamily="49" charset="-122"/>
            </a:endParaRPr>
          </a:p>
        </p:txBody>
      </p:sp>
      <p:grpSp>
        <p:nvGrpSpPr>
          <p:cNvPr id="57" name="Group 120"/>
          <p:cNvGrpSpPr/>
          <p:nvPr/>
        </p:nvGrpSpPr>
        <p:grpSpPr bwMode="auto">
          <a:xfrm>
            <a:off x="685800" y="3886200"/>
            <a:ext cx="7923213" cy="685800"/>
            <a:chOff x="985" y="1830"/>
            <a:chExt cx="4991" cy="432"/>
          </a:xfrm>
        </p:grpSpPr>
        <p:sp>
          <p:nvSpPr>
            <p:cNvPr id="58" name="AutoShape 114"/>
            <p:cNvSpPr>
              <a:spLocks noChangeArrowheads="1"/>
            </p:cNvSpPr>
            <p:nvPr/>
          </p:nvSpPr>
          <p:spPr bwMode="gray">
            <a:xfrm>
              <a:off x="1584" y="1905"/>
              <a:ext cx="4298" cy="288"/>
            </a:xfrm>
            <a:prstGeom prst="roundRect">
              <a:avLst>
                <a:gd name="adj" fmla="val 16667"/>
              </a:avLst>
            </a:prstGeom>
            <a:gradFill rotWithShape="1">
              <a:gsLst>
                <a:gs pos="0">
                  <a:srgbClr val="3EB1CC"/>
                </a:gs>
                <a:gs pos="50000">
                  <a:srgbClr val="3EB1CC">
                    <a:gamma/>
                    <a:tint val="21176"/>
                    <a:invGamma/>
                  </a:srgbClr>
                </a:gs>
                <a:gs pos="100000">
                  <a:srgbClr val="3EB1CC"/>
                </a:gs>
              </a:gsLst>
              <a:lin ang="5400000" scaled="1"/>
            </a:gradFill>
            <a:ln w="12700" algn="ctr">
              <a:solidFill>
                <a:srgbClr val="FFFFFF"/>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59" name="AutoShape 115"/>
            <p:cNvSpPr>
              <a:spLocks noChangeArrowheads="1"/>
            </p:cNvSpPr>
            <p:nvPr/>
          </p:nvSpPr>
          <p:spPr bwMode="gray">
            <a:xfrm>
              <a:off x="985" y="1830"/>
              <a:ext cx="791" cy="432"/>
            </a:xfrm>
            <a:prstGeom prst="diamond">
              <a:avLst/>
            </a:prstGeom>
            <a:solidFill>
              <a:srgbClr val="3EB1CC"/>
            </a:solidFill>
            <a:ln w="25400" algn="ctr">
              <a:solidFill>
                <a:srgbClr val="FFFFFF"/>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0" name="Text Box 116"/>
            <p:cNvSpPr txBox="1">
              <a:spLocks noChangeArrowheads="1"/>
            </p:cNvSpPr>
            <p:nvPr/>
          </p:nvSpPr>
          <p:spPr bwMode="gray">
            <a:xfrm>
              <a:off x="1897" y="1884"/>
              <a:ext cx="4079" cy="329"/>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0" dirty="0">
                  <a:ea typeface="黑体" panose="02010609060101010101" pitchFamily="49" charset="-122"/>
                </a:rPr>
                <a:t>算法设计与优化                       （</a:t>
              </a:r>
              <a:r>
                <a:rPr lang="en-US" altLang="zh-CN" sz="2800" b="0" dirty="0">
                  <a:ea typeface="黑体" panose="02010609060101010101" pitchFamily="49" charset="-122"/>
                </a:rPr>
                <a:t>8</a:t>
              </a:r>
              <a:r>
                <a:rPr lang="zh-CN" altLang="en-US" sz="2800" b="0" dirty="0">
                  <a:ea typeface="黑体" panose="02010609060101010101" pitchFamily="49" charset="-122"/>
                </a:rPr>
                <a:t>学时）</a:t>
              </a:r>
              <a:endParaRPr lang="zh-CN" altLang="en-US" sz="2800" b="0" dirty="0">
                <a:ea typeface="黑体" panose="02010609060101010101" pitchFamily="49" charset="-122"/>
              </a:endParaRPr>
            </a:p>
          </p:txBody>
        </p:sp>
        <p:sp>
          <p:nvSpPr>
            <p:cNvPr id="61" name="Text Box 117"/>
            <p:cNvSpPr txBox="1">
              <a:spLocks noChangeArrowheads="1"/>
            </p:cNvSpPr>
            <p:nvPr/>
          </p:nvSpPr>
          <p:spPr bwMode="gray">
            <a:xfrm>
              <a:off x="1056" y="1892"/>
              <a:ext cx="608" cy="288"/>
            </a:xfrm>
            <a:prstGeom prst="rect">
              <a:avLst/>
            </a:prstGeom>
            <a:noFill/>
            <a:ln>
              <a:noFill/>
            </a:ln>
            <a:effectLst/>
            <a:extLst>
              <a:ext uri="{909E8E84-426E-40DD-AFC4-6F175D3DCCD1}">
                <a14:hiddenFill xmlns:a14="http://schemas.microsoft.com/office/drawing/2010/main">
                  <a:solidFill>
                    <a:srgbClr val="438ACB"/>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zh-CN" altLang="en-US" sz="2400" b="0" dirty="0">
                  <a:solidFill>
                    <a:srgbClr val="FFFFFF"/>
                  </a:solidFill>
                  <a:latin typeface="+mn-lt"/>
                  <a:ea typeface="黑体" panose="02010609060101010101" pitchFamily="49" charset="-122"/>
                </a:rPr>
                <a:t>第</a:t>
              </a:r>
              <a:r>
                <a:rPr lang="en-US" altLang="zh-CN" sz="2400" b="0" dirty="0">
                  <a:solidFill>
                    <a:srgbClr val="FFFFFF"/>
                  </a:solidFill>
                  <a:latin typeface="+mn-lt"/>
                  <a:ea typeface="黑体" panose="02010609060101010101" pitchFamily="49" charset="-122"/>
                </a:rPr>
                <a:t>4</a:t>
              </a:r>
              <a:r>
                <a:rPr lang="zh-CN" altLang="en-US" sz="2400" b="0" dirty="0">
                  <a:solidFill>
                    <a:srgbClr val="FFFFFF"/>
                  </a:solidFill>
                  <a:latin typeface="+mn-lt"/>
                  <a:ea typeface="黑体" panose="02010609060101010101" pitchFamily="49" charset="-122"/>
                </a:rPr>
                <a:t>章</a:t>
              </a:r>
              <a:endParaRPr lang="en-US" altLang="zh-CN" sz="2400" b="0" dirty="0">
                <a:solidFill>
                  <a:srgbClr val="FFFFFF"/>
                </a:solidFill>
                <a:latin typeface="+mn-lt"/>
                <a:ea typeface="黑体" panose="02010609060101010101" pitchFamily="49" charset="-122"/>
              </a:endParaRPr>
            </a:p>
          </p:txBody>
        </p:sp>
      </p:grpSp>
    </p:spTree>
    <p:custDataLst>
      <p:tags r:id="rId1"/>
    </p:custDataLst>
  </p:cSld>
  <p:clrMapOvr>
    <a:masterClrMapping/>
  </p:clrMapOvr>
  <p:transition>
    <p:blinds dir="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a:xfrm>
            <a:off x="1524000" y="609600"/>
            <a:ext cx="7086600" cy="487363"/>
          </a:xfrm>
        </p:spPr>
        <p:txBody>
          <a:bodyPr/>
          <a:lstStyle/>
          <a:p>
            <a:pPr marL="898525" lvl="1" indent="-441325">
              <a:lnSpc>
                <a:spcPts val="3500"/>
              </a:lnSpc>
              <a:spcBef>
                <a:spcPct val="20000"/>
              </a:spcBef>
            </a:pPr>
            <a:r>
              <a:rPr lang="zh-CN" altLang="en-US" dirty="0">
                <a:latin typeface="黑体" panose="02010609060101010101" pitchFamily="49" charset="-122"/>
                <a:ea typeface="微软雅黑" panose="020B0503020204020204" pitchFamily="34" charset="-122"/>
                <a:cs typeface="Times New Roman" panose="02020603050405020304" pitchFamily="18" charset="0"/>
              </a:rPr>
              <a:t>用穷举法求解</a:t>
            </a:r>
            <a:r>
              <a:rPr lang="en-US" altLang="zh-CN" dirty="0">
                <a:latin typeface="黑体" panose="02010609060101010101" pitchFamily="49" charset="-122"/>
                <a:ea typeface="微软雅黑" panose="020B0503020204020204" pitchFamily="34" charset="-122"/>
                <a:cs typeface="Times New Roman" panose="02020603050405020304" pitchFamily="18" charset="0"/>
              </a:rPr>
              <a:t>0/1</a:t>
            </a:r>
            <a:r>
              <a:rPr lang="zh-CN" altLang="en-US" dirty="0">
                <a:latin typeface="黑体" panose="02010609060101010101" pitchFamily="49" charset="-122"/>
                <a:ea typeface="微软雅黑" panose="020B0503020204020204" pitchFamily="34" charset="-122"/>
                <a:cs typeface="Times New Roman" panose="02020603050405020304" pitchFamily="18" charset="0"/>
              </a:rPr>
              <a:t>背包问题的过程</a:t>
            </a:r>
            <a:endParaRPr lang="zh-CN" altLang="en-US" dirty="0">
              <a:latin typeface="黑体" panose="02010609060101010101" pitchFamily="49" charset="-122"/>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aphicFrame>
        <p:nvGraphicFramePr>
          <p:cNvPr id="12" name="对象 11"/>
          <p:cNvGraphicFramePr>
            <a:graphicFrameLocks noChangeAspect="1"/>
          </p:cNvGraphicFramePr>
          <p:nvPr/>
        </p:nvGraphicFramePr>
        <p:xfrm>
          <a:off x="2438400" y="1219200"/>
          <a:ext cx="4076824" cy="2147727"/>
        </p:xfrm>
        <a:graphic>
          <a:graphicData uri="http://schemas.openxmlformats.org/presentationml/2006/ole">
            <mc:AlternateContent xmlns:mc="http://schemas.openxmlformats.org/markup-compatibility/2006">
              <mc:Choice xmlns:v="urn:schemas-microsoft-com:vml" Requires="v">
                <p:oleObj spid="_x0000_s45574" name="Visio" r:id="rId1" imgW="2345055" imgH="1259205" progId="Visio.Drawing.11">
                  <p:embed/>
                </p:oleObj>
              </mc:Choice>
              <mc:Fallback>
                <p:oleObj name="Visio" r:id="rId1" imgW="2345055" imgH="1259205" progId="Visio.Drawing.11">
                  <p:embed/>
                  <p:pic>
                    <p:nvPicPr>
                      <p:cNvPr id="0" name="图片 45573"/>
                      <p:cNvPicPr>
                        <a:picLocks noChangeAspect="1" noChangeArrowheads="1"/>
                      </p:cNvPicPr>
                      <p:nvPr/>
                    </p:nvPicPr>
                    <p:blipFill>
                      <a:blip r:embed="rId2"/>
                      <a:srcRect/>
                      <a:stretch>
                        <a:fillRect/>
                      </a:stretch>
                    </p:blipFill>
                    <p:spPr bwMode="auto">
                      <a:xfrm>
                        <a:off x="2438400" y="1219200"/>
                        <a:ext cx="4076824" cy="2147727"/>
                      </a:xfrm>
                      <a:prstGeom prst="rect">
                        <a:avLst/>
                      </a:prstGeom>
                      <a:noFill/>
                    </p:spPr>
                  </p:pic>
                </p:oleObj>
              </mc:Fallback>
            </mc:AlternateContent>
          </a:graphicData>
        </a:graphic>
      </p:graphicFrame>
      <p:graphicFrame>
        <p:nvGraphicFramePr>
          <p:cNvPr id="13" name="表格 12"/>
          <p:cNvGraphicFramePr>
            <a:graphicFrameLocks noGrp="1"/>
          </p:cNvGraphicFramePr>
          <p:nvPr/>
        </p:nvGraphicFramePr>
        <p:xfrm>
          <a:off x="690997" y="3429000"/>
          <a:ext cx="7762005" cy="2468880"/>
        </p:xfrm>
        <a:graphic>
          <a:graphicData uri="http://schemas.openxmlformats.org/drawingml/2006/table">
            <a:tbl>
              <a:tblPr firstRow="1" firstCol="1" bandRow="1">
                <a:tableStyleId>{5C22544A-7EE6-4342-B048-85BDC9FD1C3A}</a:tableStyleId>
              </a:tblPr>
              <a:tblGrid>
                <a:gridCol w="687453"/>
                <a:gridCol w="964182"/>
                <a:gridCol w="963211"/>
                <a:gridCol w="1106916"/>
                <a:gridCol w="779696"/>
                <a:gridCol w="1258389"/>
                <a:gridCol w="1001079"/>
                <a:gridCol w="1001079"/>
              </a:tblGrid>
              <a:tr h="244687">
                <a:tc>
                  <a:txBody>
                    <a:bodyPr/>
                    <a:lstStyle/>
                    <a:p>
                      <a:pPr algn="ctr">
                        <a:spcAft>
                          <a:spcPts val="0"/>
                        </a:spcAft>
                      </a:pPr>
                      <a:r>
                        <a:rPr lang="zh-CN" sz="1800" kern="100" dirty="0">
                          <a:effectLst/>
                          <a:latin typeface="+mn-lt"/>
                          <a:ea typeface="微软雅黑" panose="020B0503020204020204" pitchFamily="34" charset="-122"/>
                        </a:rPr>
                        <a:t>序号</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子集</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总重量</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总价值</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序号</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子集</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总重量</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总价值</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dirty="0">
                          <a:effectLst/>
                          <a:latin typeface="+mn-lt"/>
                          <a:ea typeface="微软雅黑" panose="020B0503020204020204" pitchFamily="34" charset="-122"/>
                        </a:rPr>
                        <a:t>1</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空集</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9</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7</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52</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7</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8</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37</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3</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11</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{3</a:t>
                      </a:r>
                      <a:r>
                        <a:rPr lang="zh-CN" sz="1800" kern="100">
                          <a:solidFill>
                            <a:srgbClr val="CC0066"/>
                          </a:solidFill>
                          <a:effectLst/>
                          <a:latin typeface="+mn-lt"/>
                          <a:ea typeface="微软雅黑" panose="020B0503020204020204" pitchFamily="34" charset="-122"/>
                        </a:rPr>
                        <a:t>，</a:t>
                      </a:r>
                      <a:r>
                        <a:rPr lang="en-US" sz="1800" kern="100">
                          <a:solidFill>
                            <a:srgbClr val="CC0066"/>
                          </a:solidFill>
                          <a:effectLst/>
                          <a:latin typeface="+mn-lt"/>
                          <a:ea typeface="微软雅黑" panose="020B0503020204020204" pitchFamily="34" charset="-122"/>
                        </a:rPr>
                        <a:t>4}</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9</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solidFill>
                            <a:srgbClr val="CC0066"/>
                          </a:solidFill>
                          <a:effectLst/>
                          <a:latin typeface="+mn-lt"/>
                          <a:ea typeface="微软雅黑" panose="020B0503020204020204" pitchFamily="34" charset="-122"/>
                        </a:rPr>
                        <a:t>65</a:t>
                      </a:r>
                      <a:endParaRPr lang="zh-CN" sz="1800" kern="100">
                        <a:solidFill>
                          <a:srgbClr val="CC0066"/>
                        </a:solidFill>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40</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13</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{1,2,4}</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10</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54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{1,3,4}</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7</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3}</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11</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15</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{2,3,4}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dirty="0">
                          <a:effectLst/>
                          <a:latin typeface="+mn-lt"/>
                          <a:ea typeface="微软雅黑" panose="020B0503020204020204" pitchFamily="34" charset="-122"/>
                        </a:rPr>
                        <a:t>12</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不可行</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r>
              <a:tr h="244687">
                <a:tc>
                  <a:txBody>
                    <a:bodyPr/>
                    <a:lstStyle/>
                    <a:p>
                      <a:pPr algn="ctr">
                        <a:spcAft>
                          <a:spcPts val="0"/>
                        </a:spcAft>
                      </a:pPr>
                      <a:r>
                        <a:rPr lang="en-US" sz="1800" kern="100">
                          <a:effectLst/>
                          <a:latin typeface="+mn-lt"/>
                          <a:ea typeface="微软雅黑" panose="020B0503020204020204" pitchFamily="34" charset="-122"/>
                        </a:rPr>
                        <a:t>8</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a:t>
                      </a:r>
                      <a:r>
                        <a:rPr lang="zh-CN" sz="1800" kern="100">
                          <a:effectLst/>
                          <a:latin typeface="+mn-lt"/>
                          <a:ea typeface="微软雅黑" panose="020B0503020204020204" pitchFamily="34" charset="-122"/>
                        </a:rPr>
                        <a:t>，</a:t>
                      </a:r>
                      <a:r>
                        <a:rPr lang="en-US" sz="1800" kern="100">
                          <a:effectLst/>
                          <a:latin typeface="+mn-lt"/>
                          <a:ea typeface="微软雅黑" panose="020B0503020204020204" pitchFamily="34" charset="-122"/>
                        </a:rPr>
                        <a:t>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a:effectLst/>
                          <a:latin typeface="+mn-lt"/>
                          <a:ea typeface="微软雅黑" panose="020B0503020204020204" pitchFamily="34" charset="-122"/>
                        </a:rPr>
                        <a:t>不可行</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16</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{1,2,3,4}</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en-US" sz="1800" kern="100">
                          <a:effectLst/>
                          <a:latin typeface="+mn-lt"/>
                          <a:ea typeface="微软雅黑" panose="020B0503020204020204" pitchFamily="34" charset="-122"/>
                        </a:rPr>
                        <a:t>19</a:t>
                      </a:r>
                      <a:endParaRPr lang="zh-CN" sz="1800" kern="100">
                        <a:effectLst/>
                        <a:latin typeface="+mn-lt"/>
                        <a:ea typeface="微软雅黑" panose="020B0503020204020204" pitchFamily="34" charset="-122"/>
                        <a:cs typeface="Times New Roman" panose="02020603050405020304"/>
                      </a:endParaRPr>
                    </a:p>
                  </a:txBody>
                  <a:tcPr marL="104866" marR="104866" marT="0" marB="0"/>
                </a:tc>
                <a:tc>
                  <a:txBody>
                    <a:bodyPr/>
                    <a:lstStyle/>
                    <a:p>
                      <a:pPr algn="ctr">
                        <a:spcAft>
                          <a:spcPts val="0"/>
                        </a:spcAft>
                      </a:pPr>
                      <a:r>
                        <a:rPr lang="zh-CN" sz="1800" kern="100" dirty="0">
                          <a:effectLst/>
                          <a:latin typeface="+mn-lt"/>
                          <a:ea typeface="微软雅黑" panose="020B0503020204020204" pitchFamily="34" charset="-122"/>
                        </a:rPr>
                        <a:t>不可行</a:t>
                      </a:r>
                      <a:endParaRPr lang="zh-CN" sz="1800" kern="100" dirty="0">
                        <a:effectLst/>
                        <a:latin typeface="+mn-lt"/>
                        <a:ea typeface="微软雅黑" panose="020B0503020204020204" pitchFamily="34" charset="-122"/>
                        <a:cs typeface="Times New Roman" panose="02020603050405020304"/>
                      </a:endParaRPr>
                    </a:p>
                  </a:txBody>
                  <a:tcPr marL="104866" marR="104866" marT="0" marB="0"/>
                </a:tc>
              </a:tr>
            </a:tbl>
          </a:graphicData>
        </a:graphic>
      </p:graphicFrame>
      <p:sp>
        <p:nvSpPr>
          <p:cNvPr id="2" name="椭圆 1"/>
          <p:cNvSpPr/>
          <p:nvPr/>
        </p:nvSpPr>
        <p:spPr bwMode="auto">
          <a:xfrm>
            <a:off x="5410200" y="4216609"/>
            <a:ext cx="2895600" cy="3048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300198" y="5943600"/>
            <a:ext cx="6472202" cy="938719"/>
          </a:xfrm>
          <a:prstGeom prst="rect">
            <a:avLst/>
          </a:prstGeom>
        </p:spPr>
        <p:txBody>
          <a:bodyPr wrap="square">
            <a:spAutoFit/>
          </a:bodyPr>
          <a:lstStyle/>
          <a:p>
            <a:pPr marL="898525" lvl="1" indent="-441325">
              <a:lnSpc>
                <a:spcPts val="3300"/>
              </a:lnSpc>
              <a:spcBef>
                <a:spcPts val="0"/>
              </a:spcBef>
              <a:buClr>
                <a:srgbClr val="006666"/>
              </a:buClr>
              <a:buSzPct val="90000"/>
              <a:buFont typeface="Wingdings" panose="05000000000000000000" pitchFamily="2" charset="2"/>
              <a:buChar char="u"/>
            </a:pP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一共有</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2</a:t>
            </a:r>
            <a:r>
              <a:rPr lang="en-US" altLang="zh-CN" sz="2000" b="0" kern="0" baseline="30000">
                <a:solidFill>
                  <a:srgbClr val="000000"/>
                </a:solidFill>
                <a:latin typeface="Arial" panose="020B0604020202020204" pitchFamily="34" charset="0"/>
                <a:ea typeface="微软雅黑" panose="020B0503020204020204" pitchFamily="34" charset="-122"/>
                <a:cs typeface="Arial" panose="020B0604020202020204" pitchFamily="34" charset="0"/>
              </a:rPr>
              <a:t>4</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=16</a:t>
            </a: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种组合</a:t>
            </a:r>
            <a:endPar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898525" lvl="1" indent="-441325">
              <a:lnSpc>
                <a:spcPts val="3300"/>
              </a:lnSpc>
              <a:spcBef>
                <a:spcPts val="0"/>
              </a:spcBef>
              <a:buClr>
                <a:srgbClr val="006666"/>
              </a:buClr>
              <a:buSzPct val="90000"/>
              <a:buFont typeface="Wingdings" panose="05000000000000000000" pitchFamily="2" charset="2"/>
              <a:buChar char="u"/>
            </a:pP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价值最大的子集为</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{3,4}</a:t>
            </a:r>
            <a:r>
              <a:rPr lang="zh-CN" altLang="en-US"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，其总价值为</a:t>
            </a:r>
            <a:r>
              <a:rPr lang="en-US" altLang="zh-CN" sz="2000" b="0" kern="0">
                <a:solidFill>
                  <a:srgbClr val="000000"/>
                </a:solidFill>
                <a:latin typeface="Arial" panose="020B0604020202020204" pitchFamily="34" charset="0"/>
                <a:ea typeface="微软雅黑" panose="020B0503020204020204" pitchFamily="34" charset="-122"/>
                <a:cs typeface="Arial" panose="020B0604020202020204" pitchFamily="34" charset="0"/>
              </a:rPr>
              <a:t>65</a:t>
            </a:r>
            <a:endParaRPr lang="en-US" altLang="zh-CN" sz="2000" b="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另几种</a:t>
            </a:r>
            <a:r>
              <a:rPr lang="zh-CN" altLang="en-US" dirty="0">
                <a:ea typeface="微软雅黑" panose="020B0503020204020204" pitchFamily="34" charset="-122"/>
                <a:cs typeface="Times New Roman" panose="02020603050405020304" pitchFamily="18" charset="0"/>
              </a:rPr>
              <a:t>求解策略</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495300" y="2155541"/>
            <a:ext cx="8153400" cy="3231141"/>
          </a:xfrm>
          <a:prstGeom prst="rect">
            <a:avLst/>
          </a:prstGeom>
          <a:noFill/>
          <a:ln w="9525" cmpd="sng">
            <a:noFill/>
            <a:miter lim="800000"/>
          </a:ln>
        </p:spPr>
        <p:txBody>
          <a:bodyPr wrap="square" anchor="ctr">
            <a:spAutoFit/>
          </a:bodyPr>
          <a:lstStyle/>
          <a:p>
            <a:pPr marL="441325"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模型求解策略</a:t>
            </a:r>
            <a:r>
              <a:rPr lang="en-US" altLang="zh-CN" sz="2800" b="0" dirty="0">
                <a:latin typeface="+mn-lt"/>
                <a:ea typeface="微软雅黑" panose="020B0503020204020204" pitchFamily="34" charset="-122"/>
                <a:cs typeface="Times New Roman" panose="02020603050405020304" pitchFamily="18" charset="0"/>
              </a:rPr>
              <a:t>2</a:t>
            </a:r>
            <a:r>
              <a:rPr lang="zh-CN" altLang="en-US" sz="2800" b="0" dirty="0">
                <a:latin typeface="+mn-lt"/>
                <a:ea typeface="微软雅黑" panose="020B0503020204020204" pitchFamily="34" charset="-122"/>
                <a:cs typeface="Times New Roman" panose="02020603050405020304" pitchFamily="18" charset="0"/>
              </a:rPr>
              <a:t>：动态规划</a:t>
            </a:r>
            <a:endParaRPr lang="zh-CN" altLang="en-US" sz="2800" b="0" dirty="0">
              <a:latin typeface="+mn-lt"/>
              <a:ea typeface="微软雅黑" panose="020B0503020204020204" pitchFamily="34" charset="-122"/>
              <a:cs typeface="Times New Roman" panose="02020603050405020304" pitchFamily="18" charset="0"/>
            </a:endParaRPr>
          </a:p>
          <a:p>
            <a:pPr marL="441325" lvl="0"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模型求解策略</a:t>
            </a:r>
            <a:r>
              <a:rPr lang="en-US" altLang="zh-CN" sz="2800" b="0" dirty="0">
                <a:latin typeface="+mn-lt"/>
                <a:ea typeface="微软雅黑" panose="020B0503020204020204" pitchFamily="34" charset="-122"/>
                <a:cs typeface="Times New Roman" panose="02020603050405020304" pitchFamily="18" charset="0"/>
              </a:rPr>
              <a:t>3</a:t>
            </a:r>
            <a:r>
              <a:rPr lang="zh-CN" altLang="en-US" sz="2800" b="0" dirty="0">
                <a:latin typeface="+mn-lt"/>
                <a:ea typeface="微软雅黑" panose="020B0503020204020204" pitchFamily="34" charset="-122"/>
                <a:cs typeface="Times New Roman" panose="02020603050405020304" pitchFamily="18" charset="0"/>
              </a:rPr>
              <a:t>：回溯</a:t>
            </a:r>
            <a:endParaRPr lang="en-US" altLang="zh-CN" sz="2800" b="0" dirty="0">
              <a:latin typeface="+mn-lt"/>
              <a:ea typeface="微软雅黑" panose="020B0503020204020204" pitchFamily="34" charset="-122"/>
              <a:cs typeface="Times New Roman" panose="02020603050405020304" pitchFamily="18" charset="0"/>
            </a:endParaRPr>
          </a:p>
          <a:p>
            <a:pPr marL="441325" lvl="0" indent="-441325">
              <a:lnSpc>
                <a:spcPts val="4000"/>
              </a:lnSpc>
              <a:spcBef>
                <a:spcPts val="300"/>
              </a:spcBef>
              <a:buClr>
                <a:srgbClr val="FF0000"/>
              </a:buClr>
              <a:buSzPct val="90000"/>
              <a:buFont typeface="Wingdings" panose="05000000000000000000" pitchFamily="2" charset="2"/>
              <a:buChar char="n"/>
            </a:pPr>
            <a:r>
              <a:rPr lang="zh-CN" altLang="en-US" sz="2800" b="0" dirty="0">
                <a:latin typeface="+mn-lt"/>
                <a:ea typeface="微软雅黑" panose="020B0503020204020204" pitchFamily="34" charset="-122"/>
                <a:cs typeface="Times New Roman" panose="02020603050405020304" pitchFamily="18" charset="0"/>
              </a:rPr>
              <a:t>模型求解</a:t>
            </a:r>
            <a:r>
              <a:rPr lang="zh-CN" altLang="en-US" sz="2800" b="0" dirty="0">
                <a:ea typeface="微软雅黑" panose="020B0503020204020204" pitchFamily="34" charset="-122"/>
                <a:cs typeface="Times New Roman" panose="02020603050405020304" pitchFamily="18" charset="0"/>
              </a:rPr>
              <a:t>策略</a:t>
            </a:r>
            <a:r>
              <a:rPr lang="en-US" altLang="zh-CN" sz="2800" b="0" dirty="0">
                <a:latin typeface="+mn-lt"/>
                <a:ea typeface="微软雅黑" panose="020B0503020204020204" pitchFamily="34" charset="-122"/>
                <a:cs typeface="Times New Roman" panose="02020603050405020304" pitchFamily="18" charset="0"/>
              </a:rPr>
              <a:t>4</a:t>
            </a:r>
            <a:r>
              <a:rPr lang="zh-CN" altLang="en-US" sz="2800" b="0" dirty="0">
                <a:latin typeface="+mn-lt"/>
                <a:ea typeface="微软雅黑" panose="020B0503020204020204" pitchFamily="34" charset="-122"/>
                <a:cs typeface="Times New Roman" panose="02020603050405020304" pitchFamily="18" charset="0"/>
              </a:rPr>
              <a:t>：贪心策略</a:t>
            </a:r>
            <a:endParaRPr lang="en-US" altLang="zh-CN" sz="2800" b="0" dirty="0">
              <a:latin typeface="+mn-lt"/>
              <a:ea typeface="微软雅黑" panose="020B0503020204020204" pitchFamily="34" charset="-122"/>
              <a:cs typeface="Times New Roman" panose="02020603050405020304" pitchFamily="18" charset="0"/>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mn-lt"/>
                <a:ea typeface="微软雅黑" panose="020B0503020204020204" pitchFamily="34" charset="-122"/>
                <a:cs typeface="Times New Roman" panose="02020603050405020304" pitchFamily="18" charset="0"/>
              </a:rPr>
              <a:t>在求解问题时，总是做出在当前看来是最好的选择（局部最优解） </a:t>
            </a:r>
            <a:endParaRPr lang="en-US" altLang="zh-CN" sz="2400" b="0" kern="0" dirty="0">
              <a:solidFill>
                <a:srgbClr val="000000"/>
              </a:solidFill>
              <a:latin typeface="+mn-lt"/>
              <a:ea typeface="微软雅黑" panose="020B0503020204020204" pitchFamily="34" charset="-122"/>
              <a:cs typeface="Times New Roman" panose="02020603050405020304" pitchFamily="18" charset="0"/>
            </a:endParaRPr>
          </a:p>
          <a:p>
            <a:pPr marL="441325" indent="-441325">
              <a:lnSpc>
                <a:spcPts val="4000"/>
              </a:lnSpc>
              <a:spcBef>
                <a:spcPts val="300"/>
              </a:spcBef>
              <a:buClr>
                <a:srgbClr val="FF0000"/>
              </a:buClr>
              <a:buSzPct val="90000"/>
              <a:buFont typeface="Wingdings" panose="05000000000000000000" pitchFamily="2" charset="2"/>
              <a:buChar char="n"/>
            </a:pPr>
            <a:endParaRPr lang="en-US" altLang="zh-CN" sz="2800" b="0" dirty="0">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pPr marL="441325" lvl="0" indent="-441325">
              <a:spcBef>
                <a:spcPct val="20000"/>
              </a:spcBef>
            </a:pPr>
            <a:r>
              <a:rPr lang="zh-CN" altLang="en-US" dirty="0">
                <a:ea typeface="微软雅黑" panose="020B0503020204020204" pitchFamily="34" charset="-122"/>
                <a:cs typeface="Times New Roman" panose="02020603050405020304" pitchFamily="18" charset="0"/>
              </a:rPr>
              <a:t>模型的求解策略</a:t>
            </a:r>
            <a:r>
              <a:rPr lang="en-US" altLang="zh-CN" dirty="0">
                <a:ea typeface="微软雅黑" panose="020B0503020204020204" pitchFamily="34" charset="-122"/>
                <a:cs typeface="Times New Roman" panose="02020603050405020304" pitchFamily="18" charset="0"/>
              </a:rPr>
              <a:t>2</a:t>
            </a:r>
            <a:r>
              <a:rPr lang="zh-CN" altLang="en-US" dirty="0">
                <a:ea typeface="微软雅黑" panose="020B0503020204020204" pitchFamily="34" charset="-122"/>
                <a:cs typeface="Times New Roman" panose="02020603050405020304" pitchFamily="18" charset="0"/>
              </a:rPr>
              <a:t>：动态规划</a:t>
            </a:r>
            <a:endParaRPr lang="en-US" altLang="zh-CN" dirty="0">
              <a:ea typeface="微软雅黑" panose="020B0503020204020204" pitchFamily="34" charset="-122"/>
              <a:cs typeface="Times New Roman" panose="02020603050405020304" pitchFamily="18" charset="0"/>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0" name="Rectangle 3"/>
          <p:cNvSpPr>
            <a:spLocks noChangeArrowheads="1"/>
          </p:cNvSpPr>
          <p:nvPr/>
        </p:nvSpPr>
        <p:spPr bwMode="auto">
          <a:xfrm>
            <a:off x="304800" y="1174905"/>
            <a:ext cx="8305800" cy="5846729"/>
          </a:xfrm>
          <a:prstGeom prst="rect">
            <a:avLst/>
          </a:prstGeom>
          <a:noFill/>
          <a:ln w="9525" cmpd="sng">
            <a:noFill/>
            <a:miter lim="800000"/>
          </a:ln>
        </p:spPr>
        <p:txBody>
          <a:bodyPr wrap="square" anchor="ctr">
            <a:spAutoFit/>
          </a:bodyPr>
          <a:lstStyle/>
          <a:p>
            <a:pPr marL="441325" lvl="0" indent="-441325">
              <a:lnSpc>
                <a:spcPts val="3500"/>
              </a:lnSpc>
              <a:spcBef>
                <a:spcPct val="20000"/>
              </a:spcBef>
              <a:buClr>
                <a:srgbClr val="FF0000"/>
              </a:buClr>
              <a:buSzPct val="90000"/>
              <a:buFont typeface="Wingdings" panose="05000000000000000000" pitchFamily="2" charset="2"/>
              <a:buChar char="n"/>
            </a:pPr>
            <a:r>
              <a:rPr lang="zh-CN" altLang="en-US" sz="2800" dirty="0">
                <a:latin typeface="+mn-lt"/>
                <a:ea typeface="微软雅黑" panose="020B0503020204020204" pitchFamily="34" charset="-122"/>
                <a:cs typeface="Times New Roman" panose="02020603050405020304" pitchFamily="18" charset="0"/>
              </a:rPr>
              <a:t>模型的求解策略</a:t>
            </a:r>
            <a:r>
              <a:rPr lang="en-US" altLang="zh-CN" sz="2800" dirty="0">
                <a:latin typeface="+mn-lt"/>
                <a:ea typeface="微软雅黑" panose="020B0503020204020204" pitchFamily="34" charset="-122"/>
                <a:cs typeface="Times New Roman" panose="02020603050405020304" pitchFamily="18" charset="0"/>
              </a:rPr>
              <a:t>2</a:t>
            </a:r>
            <a:r>
              <a:rPr lang="zh-CN" altLang="en-US" sz="2800" dirty="0">
                <a:latin typeface="+mn-lt"/>
                <a:ea typeface="微软雅黑" panose="020B0503020204020204" pitchFamily="34" charset="-122"/>
                <a:cs typeface="Times New Roman" panose="02020603050405020304" pitchFamily="18" charset="0"/>
              </a:rPr>
              <a:t>：</a:t>
            </a:r>
            <a:r>
              <a:rPr lang="zh-CN" altLang="en-US" sz="2800" dirty="0">
                <a:solidFill>
                  <a:srgbClr val="FF0000"/>
                </a:solidFill>
                <a:latin typeface="+mn-lt"/>
                <a:ea typeface="微软雅黑" panose="020B0503020204020204" pitchFamily="34" charset="-122"/>
                <a:cs typeface="Times New Roman" panose="02020603050405020304" pitchFamily="18" charset="0"/>
              </a:rPr>
              <a:t>动态规划</a:t>
            </a:r>
            <a:endParaRPr lang="en-US" altLang="zh-CN" sz="2800" dirty="0">
              <a:solidFill>
                <a:srgbClr val="FF0000"/>
              </a:solidFill>
              <a:latin typeface="+mn-lt"/>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zh-CN" sz="2000" b="0" dirty="0">
                <a:latin typeface="Arial" panose="020B0604020202020204" pitchFamily="34" charset="0"/>
                <a:ea typeface="微软雅黑" panose="020B0503020204020204" pitchFamily="34" charset="-122"/>
                <a:cs typeface="Arial" panose="020B0604020202020204" pitchFamily="34" charset="0"/>
              </a:rPr>
              <a:t>使用</a:t>
            </a:r>
            <a:r>
              <a:rPr lang="en-US" altLang="zh-CN" sz="2000" dirty="0" err="1">
                <a:solidFill>
                  <a:srgbClr val="CC0066"/>
                </a:solidFill>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a:t>
            </a:r>
            <a:r>
              <a:rPr lang="zh-CN" altLang="en-US" sz="2000" b="0" dirty="0">
                <a:latin typeface="Arial" panose="020B0604020202020204" pitchFamily="34" charset="0"/>
                <a:ea typeface="微软雅黑" panose="020B0503020204020204" pitchFamily="34" charset="-122"/>
                <a:cs typeface="Arial" panose="020B0604020202020204" pitchFamily="34" charset="0"/>
              </a:rPr>
              <a:t>第</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件物品，作为</a:t>
            </a:r>
            <a:r>
              <a:rPr lang="zh-CN"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阶段变量</a:t>
            </a:r>
            <a:r>
              <a:rPr lang="zh-CN" altLang="zh-CN"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en-US" altLang="zh-CN" sz="2000" b="0" dirty="0">
                <a:latin typeface="Arial" panose="020B0604020202020204" pitchFamily="34" charset="0"/>
                <a:ea typeface="微软雅黑" panose="020B0503020204020204" pitchFamily="34" charset="-122"/>
                <a:cs typeface="Arial" panose="020B0604020202020204" pitchFamily="34" charset="0"/>
              </a:rPr>
              <a:t> = 1,2,3,4,5</a:t>
            </a:r>
            <a:r>
              <a:rPr lang="zh-CN" altLang="zh-CN" sz="2000" b="0" dirty="0">
                <a:latin typeface="Arial" panose="020B0604020202020204" pitchFamily="34" charset="0"/>
                <a:ea typeface="微软雅黑" panose="020B0503020204020204" pitchFamily="34" charset="-122"/>
                <a:cs typeface="Arial" panose="020B0604020202020204" pitchFamily="34" charset="0"/>
              </a:rPr>
              <a:t>）；使用</a:t>
            </a:r>
            <a:r>
              <a:rPr lang="en-US"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j</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表示背包还剩余的重量（</a:t>
            </a:r>
            <a:r>
              <a:rPr lang="en-US" altLang="zh-CN" sz="2000" b="0" dirty="0">
                <a:latin typeface="Arial" panose="020B0604020202020204" pitchFamily="34" charset="0"/>
                <a:ea typeface="微软雅黑" panose="020B0503020204020204" pitchFamily="34" charset="-122"/>
                <a:cs typeface="Arial" panose="020B0604020202020204" pitchFamily="34" charset="0"/>
              </a:rPr>
              <a:t>0≤j≤10</a:t>
            </a:r>
            <a:r>
              <a:rPr lang="zh-CN" altLang="zh-CN" sz="2000" b="0" dirty="0">
                <a:latin typeface="Arial" panose="020B0604020202020204" pitchFamily="34" charset="0"/>
                <a:ea typeface="微软雅黑" panose="020B0503020204020204" pitchFamily="34" charset="-122"/>
                <a:cs typeface="Arial" panose="020B0604020202020204" pitchFamily="34" charset="0"/>
              </a:rPr>
              <a:t>），作为</a:t>
            </a:r>
            <a:r>
              <a:rPr lang="zh-CN" altLang="zh-CN" sz="2000" dirty="0">
                <a:solidFill>
                  <a:srgbClr val="CC0066"/>
                </a:solidFill>
                <a:latin typeface="Arial" panose="020B0604020202020204" pitchFamily="34" charset="0"/>
                <a:ea typeface="微软雅黑" panose="020B0503020204020204" pitchFamily="34" charset="-122"/>
                <a:cs typeface="Arial" panose="020B0604020202020204" pitchFamily="34" charset="0"/>
              </a:rPr>
              <a:t>状态变量</a:t>
            </a:r>
            <a:r>
              <a:rPr lang="zh-CN" altLang="zh-CN"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dirty="0"/>
              <a:t> vi</a:t>
            </a:r>
            <a:r>
              <a:rPr lang="zh-CN" altLang="en-US" sz="2000" b="0" dirty="0">
                <a:latin typeface="Arial" panose="020B0604020202020204" pitchFamily="34" charset="0"/>
                <a:ea typeface="微软雅黑" panose="020B0503020204020204" pitchFamily="34" charset="-122"/>
                <a:cs typeface="Arial" panose="020B0604020202020204" pitchFamily="34" charset="0"/>
              </a:rPr>
              <a:t>为</a:t>
            </a:r>
            <a:r>
              <a:rPr lang="zh-CN"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决策变量</a:t>
            </a:r>
            <a:r>
              <a:rPr lang="zh-CN" altLang="en-US" sz="2000" b="0" dirty="0">
                <a:latin typeface="Arial" panose="020B0604020202020204" pitchFamily="34" charset="0"/>
                <a:ea typeface="微软雅黑" panose="020B0503020204020204" pitchFamily="34" charset="-122"/>
                <a:cs typeface="Arial" panose="020B0604020202020204" pitchFamily="34" charset="0"/>
              </a:rPr>
              <a:t>，</a:t>
            </a:r>
            <a:r>
              <a:rPr lang="en-US" altLang="zh-CN" sz="2000" b="0" i="1" dirty="0">
                <a:solidFill>
                  <a:srgbClr val="CC0066"/>
                </a:solidFill>
                <a:latin typeface="Arial" panose="020B0604020202020204" pitchFamily="34" charset="0"/>
                <a:ea typeface="微软雅黑" panose="020B0503020204020204" pitchFamily="34" charset="-122"/>
                <a:cs typeface="Arial" panose="020B0604020202020204" pitchFamily="34" charset="0"/>
              </a:rPr>
              <a:t>V</a:t>
            </a:r>
            <a:r>
              <a:rPr lang="en-US"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a:t>
            </a:r>
            <a:r>
              <a:rPr lang="en-US" altLang="zh-CN" sz="2000" b="0" i="1" dirty="0" err="1">
                <a:solidFill>
                  <a:srgbClr val="CC0066"/>
                </a:solidFill>
                <a:latin typeface="Arial" panose="020B0604020202020204" pitchFamily="34" charset="0"/>
                <a:ea typeface="微软雅黑" panose="020B0503020204020204" pitchFamily="34" charset="-122"/>
                <a:cs typeface="Arial" panose="020B0604020202020204" pitchFamily="34" charset="0"/>
              </a:rPr>
              <a:t>i</a:t>
            </a:r>
            <a:r>
              <a:rPr lang="en-US" altLang="zh-CN" sz="2000" b="0" i="1" dirty="0">
                <a:solidFill>
                  <a:srgbClr val="CC0066"/>
                </a:solidFill>
                <a:latin typeface="Arial" panose="020B0604020202020204" pitchFamily="34" charset="0"/>
                <a:ea typeface="微软雅黑" panose="020B0503020204020204" pitchFamily="34" charset="-122"/>
                <a:cs typeface="Arial" panose="020B0604020202020204" pitchFamily="34" charset="0"/>
              </a:rPr>
              <a:t>, j</a:t>
            </a:r>
            <a:r>
              <a:rPr lang="en-US" altLang="zh-CN" sz="2000" b="0" dirty="0">
                <a:solidFill>
                  <a:srgbClr val="CC0066"/>
                </a:solidFill>
                <a:latin typeface="Arial" panose="020B0604020202020204" pitchFamily="34" charset="0"/>
                <a:ea typeface="微软雅黑" panose="020B0503020204020204" pitchFamily="34" charset="-122"/>
                <a:cs typeface="Arial" panose="020B0604020202020204" pitchFamily="34" charset="0"/>
              </a:rPr>
              <a:t>)</a:t>
            </a:r>
            <a:r>
              <a:rPr lang="zh-CN" altLang="zh-CN" sz="2000" b="0" dirty="0">
                <a:latin typeface="Arial" panose="020B0604020202020204" pitchFamily="34" charset="0"/>
                <a:ea typeface="微软雅黑" panose="020B0503020204020204" pitchFamily="34" charset="-122"/>
                <a:cs typeface="Arial" panose="020B0604020202020204" pitchFamily="34" charset="0"/>
              </a:rPr>
              <a:t>表示在前</a:t>
            </a:r>
            <a:r>
              <a:rPr lang="en-US" altLang="zh-CN" sz="2000" b="0" dirty="0" err="1">
                <a:latin typeface="Arial" panose="020B0604020202020204" pitchFamily="34" charset="0"/>
                <a:ea typeface="微软雅黑" panose="020B0503020204020204" pitchFamily="34" charset="-122"/>
                <a:cs typeface="Arial" panose="020B0604020202020204" pitchFamily="34" charset="0"/>
              </a:rPr>
              <a:t>i</a:t>
            </a:r>
            <a:r>
              <a:rPr lang="zh-CN" altLang="zh-CN" sz="2000" b="0" dirty="0">
                <a:latin typeface="Arial" panose="020B0604020202020204" pitchFamily="34" charset="0"/>
                <a:ea typeface="微软雅黑" panose="020B0503020204020204" pitchFamily="34" charset="-122"/>
                <a:cs typeface="Arial" panose="020B0604020202020204" pitchFamily="34" charset="0"/>
              </a:rPr>
              <a:t>个物体中，能够装入承重为</a:t>
            </a:r>
            <a:r>
              <a:rPr lang="en-US" altLang="zh-CN" sz="2000" b="0" dirty="0">
                <a:latin typeface="Arial" panose="020B0604020202020204" pitchFamily="34" charset="0"/>
                <a:ea typeface="微软雅黑" panose="020B0503020204020204" pitchFamily="34" charset="-122"/>
                <a:cs typeface="Arial" panose="020B0604020202020204" pitchFamily="34" charset="0"/>
              </a:rPr>
              <a:t>j</a:t>
            </a:r>
            <a:r>
              <a:rPr lang="zh-CN" altLang="zh-CN" sz="2000" b="0" dirty="0">
                <a:latin typeface="Arial" panose="020B0604020202020204" pitchFamily="34" charset="0"/>
                <a:ea typeface="微软雅黑" panose="020B0503020204020204" pitchFamily="34" charset="-122"/>
                <a:cs typeface="Arial" panose="020B0604020202020204" pitchFamily="34" charset="0"/>
              </a:rPr>
              <a:t>的背包中的物品的最大价值</a:t>
            </a:r>
            <a:endParaRPr lang="en-US" altLang="zh-CN" sz="2000" b="0" dirty="0">
              <a:latin typeface="Arial" panose="020B0604020202020204" pitchFamily="34" charset="0"/>
              <a:ea typeface="微软雅黑" panose="020B0503020204020204" pitchFamily="34" charset="-122"/>
              <a:cs typeface="Arial" panose="020B0604020202020204" pitchFamily="34" charset="0"/>
            </a:endParaRPr>
          </a:p>
          <a:p>
            <a:pPr marL="441325" indent="-441325">
              <a:lnSpc>
                <a:spcPts val="3500"/>
              </a:lnSpc>
              <a:spcBef>
                <a:spcPct val="20000"/>
              </a:spcBef>
              <a:buClr>
                <a:srgbClr val="FF0000"/>
              </a:buClr>
              <a:buSzPct val="90000"/>
              <a:buFont typeface="Wingdings" panose="05000000000000000000" pitchFamily="2" charset="2"/>
              <a:buChar char="n"/>
            </a:pPr>
            <a:r>
              <a:rPr lang="zh-CN" altLang="en-US" sz="2800" b="0" dirty="0">
                <a:solidFill>
                  <a:srgbClr val="CC0000"/>
                </a:solidFill>
                <a:ea typeface="微软雅黑" panose="020B0503020204020204" pitchFamily="34" charset="-122"/>
                <a:cs typeface="Times New Roman" panose="02020603050405020304" pitchFamily="18" charset="0"/>
              </a:rPr>
              <a:t>关键问题：找出动态规划函数</a:t>
            </a:r>
            <a:endParaRPr lang="zh-CN" altLang="en-US" sz="2800" b="0" dirty="0">
              <a:solidFill>
                <a:srgbClr val="CC0000"/>
              </a:solidFill>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en-US" altLang="zh-CN" sz="2000" b="0" dirty="0">
                <a:ea typeface="微软雅黑" panose="020B0503020204020204" pitchFamily="34" charset="-122"/>
                <a:cs typeface="Times New Roman" panose="02020603050405020304" pitchFamily="18" charset="0"/>
              </a:rPr>
              <a:t>0/1</a:t>
            </a:r>
            <a:r>
              <a:rPr lang="zh-CN" altLang="en-US" sz="2000" b="0" dirty="0">
                <a:ea typeface="微软雅黑" panose="020B0503020204020204" pitchFamily="34" charset="-122"/>
                <a:cs typeface="Times New Roman" panose="02020603050405020304" pitchFamily="18" charset="0"/>
              </a:rPr>
              <a:t>背包问题可以看作是决策一个序列</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 </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2</a:t>
            </a:r>
            <a:r>
              <a:rPr lang="en-US" altLang="zh-CN" sz="2000" b="0" dirty="0">
                <a:ea typeface="微软雅黑" panose="020B0503020204020204" pitchFamily="34" charset="-122"/>
                <a:cs typeface="Times New Roman" panose="02020603050405020304" pitchFamily="18" charset="0"/>
              </a:rPr>
              <a:t>, …, </a:t>
            </a:r>
            <a:r>
              <a:rPr lang="en-US" altLang="zh-CN" sz="2000" b="0" i="1" dirty="0" err="1">
                <a:ea typeface="微软雅黑" panose="020B0503020204020204" pitchFamily="34" charset="-122"/>
                <a:cs typeface="Times New Roman" panose="02020603050405020304" pitchFamily="18" charset="0"/>
              </a:rPr>
              <a:t>x</a:t>
            </a:r>
            <a:r>
              <a:rPr lang="en-US" altLang="zh-CN" sz="2000" b="0" i="1" baseline="-30000" dirty="0" err="1">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，对任一变量</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的决策是决定</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还是</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endParaRPr lang="en-US" altLang="zh-CN" sz="2000" b="0" dirty="0">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在对</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baseline="-3000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决策后，已确定了</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x</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 …, </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baseline="-30000" dirty="0">
                <a:ea typeface="微软雅黑" panose="020B0503020204020204" pitchFamily="34" charset="-122"/>
                <a:cs typeface="Times New Roman" panose="02020603050405020304" pitchFamily="18" charset="0"/>
              </a:rPr>
              <a:t>-1</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，在决策</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时，</a:t>
            </a:r>
            <a:r>
              <a:rPr lang="zh-CN" altLang="en-US" sz="2000" b="0" kern="0" dirty="0">
                <a:solidFill>
                  <a:srgbClr val="000000"/>
                </a:solidFill>
                <a:latin typeface="+mn-lt"/>
                <a:ea typeface="微软雅黑" panose="020B0503020204020204" pitchFamily="34" charset="-122"/>
                <a:cs typeface="Times New Roman" panose="02020603050405020304" pitchFamily="18" charset="0"/>
              </a:rPr>
              <a:t>会有以下两种情况：</a:t>
            </a:r>
            <a:endParaRPr lang="en-US" altLang="zh-CN" sz="2000" b="0" kern="0" dirty="0">
              <a:solidFill>
                <a:srgbClr val="000000"/>
              </a:solidFill>
              <a:latin typeface="+mn-lt"/>
              <a:ea typeface="微软雅黑" panose="020B0503020204020204" pitchFamily="34" charset="-122"/>
              <a:cs typeface="Times New Roman" panose="02020603050405020304" pitchFamily="18" charset="0"/>
            </a:endParaRPr>
          </a:p>
          <a:p>
            <a:pPr marL="1260475" lvl="2" indent="-346075">
              <a:lnSpc>
                <a:spcPts val="3100"/>
              </a:lnSpc>
              <a:spcBef>
                <a:spcPts val="0"/>
              </a:spcBef>
              <a:buClr>
                <a:srgbClr val="FF6600"/>
              </a:buClr>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a:t>
            </a:r>
            <a:r>
              <a:rPr lang="en-US" altLang="zh-CN" sz="2000" b="0" kern="0" dirty="0">
                <a:solidFill>
                  <a:srgbClr val="000000"/>
                </a:solidFill>
                <a:ea typeface="微软雅黑" panose="020B0503020204020204" pitchFamily="34" charset="-122"/>
                <a:cs typeface="Times New Roman" panose="02020603050405020304" pitchFamily="18" charset="0"/>
              </a:rPr>
              <a:t>1</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zh-CN" sz="2000" b="0" kern="0" dirty="0">
                <a:solidFill>
                  <a:srgbClr val="000000"/>
                </a:solidFill>
                <a:ea typeface="微软雅黑" panose="020B0503020204020204" pitchFamily="34" charset="-122"/>
                <a:cs typeface="Times New Roman" panose="02020603050405020304" pitchFamily="18" charset="0"/>
              </a:rPr>
              <a:t>背包容量不足以装入物品</a:t>
            </a:r>
            <a:r>
              <a:rPr lang="en-US" altLang="zh-CN" sz="2000" b="0" kern="0" dirty="0">
                <a:solidFill>
                  <a:srgbClr val="000000"/>
                </a:solidFill>
                <a:ea typeface="微软雅黑" panose="020B0503020204020204" pitchFamily="34" charset="-122"/>
                <a:cs typeface="Times New Roman" panose="02020603050405020304" pitchFamily="18" charset="0"/>
              </a:rPr>
              <a:t>i</a:t>
            </a:r>
            <a:r>
              <a:rPr lang="zh-CN" altLang="zh-CN" sz="2000" b="0" kern="0" dirty="0">
                <a:solidFill>
                  <a:srgbClr val="000000"/>
                </a:solidFill>
                <a:ea typeface="微软雅黑" panose="020B0503020204020204" pitchFamily="34" charset="-122"/>
                <a:cs typeface="Times New Roman" panose="02020603050405020304" pitchFamily="18" charset="0"/>
              </a:rPr>
              <a:t>，则</a:t>
            </a:r>
            <a:r>
              <a:rPr lang="en-US" altLang="zh-CN" sz="2000" b="0" kern="0" dirty="0">
                <a:solidFill>
                  <a:srgbClr val="000000"/>
                </a:solidFill>
                <a:ea typeface="微软雅黑" panose="020B0503020204020204" pitchFamily="34" charset="-122"/>
                <a:cs typeface="Times New Roman" panose="02020603050405020304" pitchFamily="18" charset="0"/>
              </a:rPr>
              <a:t> </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kern="0" dirty="0">
                <a:solidFill>
                  <a:srgbClr val="000000"/>
                </a:solidFill>
                <a:ea typeface="微软雅黑" panose="020B0503020204020204" pitchFamily="34" charset="-122"/>
                <a:cs typeface="Times New Roman" panose="02020603050405020304" pitchFamily="18" charset="0"/>
              </a:rPr>
              <a:t> =0</a:t>
            </a:r>
            <a:r>
              <a:rPr lang="zh-CN" altLang="zh-CN" sz="2000" b="0" kern="0" dirty="0">
                <a:solidFill>
                  <a:srgbClr val="000000"/>
                </a:solidFill>
                <a:ea typeface="微软雅黑" panose="020B0503020204020204" pitchFamily="34" charset="-122"/>
                <a:cs typeface="Times New Roman" panose="02020603050405020304" pitchFamily="18" charset="0"/>
              </a:rPr>
              <a:t>，背包的价值不增加</a:t>
            </a:r>
            <a:endParaRPr lang="en-US" altLang="zh-CN" sz="2000" b="0" kern="0" dirty="0">
              <a:solidFill>
                <a:srgbClr val="000000"/>
              </a:solidFill>
              <a:ea typeface="微软雅黑" panose="020B0503020204020204" pitchFamily="34" charset="-122"/>
              <a:cs typeface="Times New Roman" panose="02020603050405020304" pitchFamily="18" charset="0"/>
            </a:endParaRPr>
          </a:p>
          <a:p>
            <a:pPr marL="1260475" lvl="2" indent="-346075">
              <a:lnSpc>
                <a:spcPts val="3100"/>
              </a:lnSpc>
              <a:spcBef>
                <a:spcPts val="0"/>
              </a:spcBef>
              <a:buClr>
                <a:srgbClr val="FF6600"/>
              </a:buClr>
              <a:buFont typeface="Wingdings" panose="05000000000000000000" pitchFamily="2" charset="2"/>
              <a:buChar char="ü"/>
            </a:pPr>
            <a:r>
              <a:rPr lang="zh-CN" altLang="en-US" sz="2000" b="0" kern="0" dirty="0">
                <a:solidFill>
                  <a:srgbClr val="000000"/>
                </a:solidFill>
                <a:ea typeface="微软雅黑" panose="020B0503020204020204" pitchFamily="34" charset="-122"/>
                <a:cs typeface="Times New Roman" panose="02020603050405020304" pitchFamily="18" charset="0"/>
              </a:rPr>
              <a:t>（</a:t>
            </a:r>
            <a:r>
              <a:rPr lang="en-US" altLang="zh-CN" sz="2000" b="0" kern="0" dirty="0">
                <a:solidFill>
                  <a:srgbClr val="000000"/>
                </a:solidFill>
                <a:ea typeface="微软雅黑" panose="020B0503020204020204" pitchFamily="34" charset="-122"/>
                <a:cs typeface="Times New Roman" panose="02020603050405020304" pitchFamily="18" charset="0"/>
              </a:rPr>
              <a:t>2</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zh-CN" sz="2000" b="0" kern="0" dirty="0">
                <a:solidFill>
                  <a:srgbClr val="000000"/>
                </a:solidFill>
                <a:ea typeface="微软雅黑" panose="020B0503020204020204" pitchFamily="34" charset="-122"/>
                <a:cs typeface="Times New Roman" panose="02020603050405020304" pitchFamily="18" charset="0"/>
              </a:rPr>
              <a:t>背包的容量可以装下物品</a:t>
            </a:r>
            <a:r>
              <a:rPr lang="en-US" altLang="zh-CN" sz="2000" b="0" kern="0" dirty="0">
                <a:solidFill>
                  <a:srgbClr val="000000"/>
                </a:solidFill>
                <a:ea typeface="微软雅黑" panose="020B0503020204020204" pitchFamily="34" charset="-122"/>
                <a:cs typeface="Times New Roman" panose="02020603050405020304" pitchFamily="18" charset="0"/>
              </a:rPr>
              <a:t>i</a:t>
            </a:r>
            <a:endParaRPr lang="en-US" altLang="zh-CN" sz="2000" b="0" dirty="0">
              <a:solidFill>
                <a:srgbClr val="FF0000"/>
              </a:solidFill>
              <a:ea typeface="微软雅黑" panose="020B0503020204020204" pitchFamily="34" charset="-122"/>
              <a:cs typeface="Times New Roman" panose="02020603050405020304" pitchFamily="18" charset="0"/>
            </a:endParaRPr>
          </a:p>
          <a:p>
            <a:pPr algn="just" eaLnBrk="1" hangingPunct="1">
              <a:lnSpc>
                <a:spcPts val="3100"/>
              </a:lnSpc>
              <a:spcBef>
                <a:spcPts val="0"/>
              </a:spcBef>
            </a:pPr>
            <a:r>
              <a:rPr lang="en-US" altLang="zh-CN" b="0" dirty="0">
                <a:solidFill>
                  <a:srgbClr val="FF0000"/>
                </a:solidFill>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在（</a:t>
            </a:r>
            <a:r>
              <a:rPr lang="en-US" altLang="zh-CN" sz="2000" b="0"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）的状态下，对于物品</a:t>
            </a:r>
            <a:r>
              <a:rPr lang="en-US" altLang="zh-CN" sz="2000" b="0"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有两种决策选择，装入（则</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）或不装入（则</a:t>
            </a:r>
            <a:r>
              <a:rPr lang="en-US" altLang="zh-CN" sz="2000" b="0" i="1" dirty="0">
                <a:ea typeface="微软雅黑" panose="020B0503020204020204" pitchFamily="34" charset="-122"/>
                <a:cs typeface="Times New Roman" panose="02020603050405020304" pitchFamily="18" charset="0"/>
              </a:rPr>
              <a:t>x</a:t>
            </a:r>
            <a:r>
              <a:rPr lang="en-US" altLang="zh-CN" sz="2000" b="0" i="1" baseline="-30000"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a:t>
            </a:r>
            <a:endParaRPr lang="zh-CN" altLang="en-US" sz="2000" b="0" dirty="0">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 calcmode="lin" valueType="num">
                                      <p:cBhvr additive="base">
                                        <p:cTn id="7"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anim calcmode="lin" valueType="num">
                                      <p:cBhvr additive="base">
                                        <p:cTn id="11"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anim calcmode="lin" valueType="num">
                                      <p:cBhvr additive="base">
                                        <p:cTn id="15"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 calcmode="lin" valueType="num">
                                      <p:cBhvr additive="base">
                                        <p:cTn id="19"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 calcmode="lin" valueType="num">
                                      <p:cBhvr additive="base">
                                        <p:cTn id="23"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anim calcmode="lin" valueType="num">
                                      <p:cBhvr additive="base">
                                        <p:cTn id="27"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动态规划函数</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1" name="矩形 11"/>
          <p:cNvSpPr>
            <a:spLocks noChangeArrowheads="1"/>
          </p:cNvSpPr>
          <p:nvPr/>
        </p:nvSpPr>
        <p:spPr bwMode="auto">
          <a:xfrm>
            <a:off x="314325" y="3357563"/>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矩形 10"/>
          <p:cNvSpPr>
            <a:spLocks noChangeArrowheads="1"/>
          </p:cNvSpPr>
          <p:nvPr/>
        </p:nvSpPr>
        <p:spPr bwMode="auto">
          <a:xfrm>
            <a:off x="1692275" y="2493963"/>
            <a:ext cx="2592388" cy="7191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Text Box 93"/>
          <p:cNvSpPr txBox="1">
            <a:spLocks noChangeArrowheads="1"/>
          </p:cNvSpPr>
          <p:nvPr/>
        </p:nvSpPr>
        <p:spPr bwMode="auto">
          <a:xfrm>
            <a:off x="314325" y="1588395"/>
            <a:ext cx="8601075" cy="153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ts val="600"/>
              </a:spcBef>
            </a:pPr>
            <a:r>
              <a:rPr lang="zh-CN" altLang="en-US" b="1" dirty="0">
                <a:solidFill>
                  <a:srgbClr val="CC0066"/>
                </a:solidFill>
              </a:rPr>
              <a:t>令</a:t>
            </a:r>
            <a:r>
              <a:rPr lang="en-US" altLang="zh-CN" b="0" i="1" dirty="0">
                <a:solidFill>
                  <a:srgbClr val="CC0066"/>
                </a:solidFill>
                <a:ea typeface="微软雅黑" panose="020B0503020204020204" pitchFamily="34" charset="-122"/>
                <a:cs typeface="Times New Roman" panose="02020603050405020304" pitchFamily="18" charset="0"/>
              </a:rPr>
              <a:t>V</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err="1">
                <a:solidFill>
                  <a:srgbClr val="CC0066"/>
                </a:solidFill>
                <a:ea typeface="微软雅黑" panose="020B0503020204020204" pitchFamily="34" charset="-122"/>
                <a:cs typeface="Times New Roman" panose="02020603050405020304" pitchFamily="18" charset="0"/>
              </a:rPr>
              <a:t>i</a:t>
            </a:r>
            <a:r>
              <a:rPr lang="en-US" altLang="zh-CN" b="0" i="1" dirty="0">
                <a:solidFill>
                  <a:srgbClr val="CC0066"/>
                </a:solidFill>
                <a:ea typeface="微软雅黑" panose="020B0503020204020204" pitchFamily="34" charset="-122"/>
                <a:cs typeface="Times New Roman" panose="02020603050405020304" pitchFamily="18" charset="0"/>
              </a:rPr>
              <a:t>, j</a:t>
            </a:r>
            <a:r>
              <a:rPr lang="en-US" altLang="zh-CN" b="0" dirty="0">
                <a:solidFill>
                  <a:srgbClr val="CC0066"/>
                </a:solidFill>
                <a:ea typeface="微软雅黑" panose="020B0503020204020204" pitchFamily="34" charset="-122"/>
                <a:cs typeface="Times New Roman" panose="02020603050405020304" pitchFamily="18" charset="0"/>
              </a:rPr>
              <a:t>)</a:t>
            </a:r>
            <a:r>
              <a:rPr lang="zh-CN" altLang="en-US" b="0" dirty="0">
                <a:solidFill>
                  <a:srgbClr val="CC0066"/>
                </a:solidFill>
                <a:ea typeface="微软雅黑" panose="020B0503020204020204" pitchFamily="34" charset="-122"/>
                <a:cs typeface="Times New Roman" panose="02020603050405020304" pitchFamily="18" charset="0"/>
              </a:rPr>
              <a:t>表示在前</a:t>
            </a:r>
            <a:r>
              <a:rPr lang="en-US" altLang="zh-CN" b="0" i="1" dirty="0" err="1">
                <a:solidFill>
                  <a:srgbClr val="CC0066"/>
                </a:solidFill>
                <a:ea typeface="微软雅黑" panose="020B0503020204020204" pitchFamily="34" charset="-122"/>
                <a:cs typeface="Times New Roman" panose="02020603050405020304" pitchFamily="18" charset="0"/>
              </a:rPr>
              <a:t>i</a:t>
            </a:r>
            <a:r>
              <a:rPr lang="en-US" altLang="zh-CN" b="0" dirty="0">
                <a:solidFill>
                  <a:srgbClr val="CC0066"/>
                </a:solidFill>
                <a:ea typeface="微软雅黑" panose="020B0503020204020204" pitchFamily="34" charset="-122"/>
                <a:cs typeface="Times New Roman" panose="02020603050405020304" pitchFamily="18" charset="0"/>
              </a:rPr>
              <a:t>(1≤</a:t>
            </a:r>
            <a:r>
              <a:rPr lang="en-US" altLang="zh-CN" b="0" i="1" dirty="0">
                <a:solidFill>
                  <a:srgbClr val="CC0066"/>
                </a:solidFill>
                <a:ea typeface="微软雅黑" panose="020B0503020204020204" pitchFamily="34" charset="-122"/>
                <a:cs typeface="Times New Roman" panose="02020603050405020304" pitchFamily="18" charset="0"/>
              </a:rPr>
              <a:t>i</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n</a:t>
            </a:r>
            <a:r>
              <a:rPr lang="en-US" altLang="zh-CN" b="0" dirty="0">
                <a:solidFill>
                  <a:srgbClr val="CC0066"/>
                </a:solidFill>
                <a:ea typeface="微软雅黑" panose="020B0503020204020204" pitchFamily="34" charset="-122"/>
                <a:cs typeface="Times New Roman" panose="02020603050405020304" pitchFamily="18" charset="0"/>
              </a:rPr>
              <a:t>)</a:t>
            </a:r>
            <a:r>
              <a:rPr lang="zh-CN" altLang="en-US" b="0" dirty="0">
                <a:solidFill>
                  <a:srgbClr val="CC0066"/>
                </a:solidFill>
                <a:ea typeface="微软雅黑" panose="020B0503020204020204" pitchFamily="34" charset="-122"/>
                <a:cs typeface="Times New Roman" panose="02020603050405020304" pitchFamily="18" charset="0"/>
              </a:rPr>
              <a:t>个物品中能够装入承重为</a:t>
            </a:r>
            <a:r>
              <a:rPr lang="en-US" altLang="zh-CN" b="0" i="1"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a:t>
            </a:r>
            <a:r>
              <a:rPr lang="en-US" altLang="zh-CN" b="0" dirty="0">
                <a:solidFill>
                  <a:srgbClr val="CC0066"/>
                </a:solidFill>
                <a:ea typeface="微软雅黑" panose="020B0503020204020204" pitchFamily="34" charset="-122"/>
                <a:cs typeface="Times New Roman" panose="02020603050405020304" pitchFamily="18" charset="0"/>
              </a:rPr>
              <a:t>1≤</a:t>
            </a:r>
            <a:r>
              <a:rPr lang="en-US" altLang="zh-CN" b="0" i="1" dirty="0">
                <a:solidFill>
                  <a:srgbClr val="CC0066"/>
                </a:solidFill>
                <a:ea typeface="微软雅黑" panose="020B0503020204020204" pitchFamily="34" charset="-122"/>
                <a:cs typeface="Times New Roman" panose="02020603050405020304" pitchFamily="18" charset="0"/>
              </a:rPr>
              <a:t>j</a:t>
            </a:r>
            <a:r>
              <a:rPr lang="en-US" altLang="zh-CN" b="0" dirty="0">
                <a:solidFill>
                  <a:srgbClr val="CC0066"/>
                </a:solidFill>
                <a:ea typeface="微软雅黑" panose="020B0503020204020204" pitchFamily="34" charset="-122"/>
                <a:cs typeface="Times New Roman" panose="02020603050405020304" pitchFamily="18" charset="0"/>
              </a:rPr>
              <a:t>≤</a:t>
            </a:r>
            <a:r>
              <a:rPr lang="en-US" altLang="zh-CN" b="0" i="1" dirty="0">
                <a:solidFill>
                  <a:srgbClr val="CC0066"/>
                </a:solidFill>
                <a:ea typeface="微软雅黑" panose="020B0503020204020204" pitchFamily="34" charset="-122"/>
                <a:cs typeface="Times New Roman" panose="02020603050405020304" pitchFamily="18" charset="0"/>
              </a:rPr>
              <a:t>C</a:t>
            </a:r>
            <a:r>
              <a:rPr lang="zh-CN" altLang="en-US" b="0" dirty="0">
                <a:solidFill>
                  <a:srgbClr val="CC0066"/>
                </a:solidFill>
                <a:ea typeface="微软雅黑" panose="020B0503020204020204" pitchFamily="34" charset="-122"/>
                <a:cs typeface="Times New Roman" panose="02020603050405020304" pitchFamily="18" charset="0"/>
              </a:rPr>
              <a:t>）的背包中的物品的最大价值</a:t>
            </a:r>
            <a:r>
              <a:rPr lang="zh-CN" altLang="en-US" b="0" dirty="0">
                <a:ea typeface="微软雅黑" panose="020B0503020204020204" pitchFamily="34" charset="-122"/>
                <a:cs typeface="Times New Roman" panose="02020603050405020304" pitchFamily="18" charset="0"/>
              </a:rPr>
              <a:t>，则可以得到如下动态规划函数：</a:t>
            </a:r>
            <a:endParaRPr lang="zh-CN" altLang="en-US" b="0" dirty="0">
              <a:ea typeface="微软雅黑" panose="020B0503020204020204" pitchFamily="34" charset="-122"/>
              <a:cs typeface="Times New Roman" panose="02020603050405020304" pitchFamily="18" charset="0"/>
            </a:endParaRPr>
          </a:p>
          <a:p>
            <a:pPr algn="just" eaLnBrk="1" hangingPunct="1">
              <a:lnSpc>
                <a:spcPct val="120000"/>
              </a:lnSpc>
              <a:spcBef>
                <a:spcPts val="600"/>
              </a:spcBef>
            </a:pPr>
            <a:r>
              <a:rPr lang="zh-CN" altLang="en-US" b="1" i="1" dirty="0"/>
              <a:t>                   </a:t>
            </a:r>
            <a:r>
              <a:rPr lang="en-US" altLang="zh-CN" sz="2600" b="1" i="1" dirty="0"/>
              <a:t>V</a:t>
            </a:r>
            <a:r>
              <a:rPr lang="en-US" altLang="zh-CN" sz="2600" b="1" dirty="0"/>
              <a:t>(</a:t>
            </a:r>
            <a:r>
              <a:rPr lang="en-US" altLang="zh-CN" sz="2600" b="1" i="1" dirty="0"/>
              <a:t>i</a:t>
            </a:r>
            <a:r>
              <a:rPr lang="en-US" altLang="zh-CN" sz="2600" b="1" dirty="0"/>
              <a:t>, 0)=</a:t>
            </a:r>
            <a:r>
              <a:rPr lang="en-US" altLang="zh-CN" sz="2600" b="1" i="1" dirty="0"/>
              <a:t> V</a:t>
            </a:r>
            <a:r>
              <a:rPr lang="en-US" altLang="zh-CN" sz="2600" b="1" dirty="0"/>
              <a:t>(0, </a:t>
            </a:r>
            <a:r>
              <a:rPr lang="en-US" altLang="zh-CN" sz="2600" b="1" i="1" dirty="0"/>
              <a:t>j</a:t>
            </a:r>
            <a:r>
              <a:rPr lang="en-US" altLang="zh-CN" sz="2600" b="1" dirty="0"/>
              <a:t>)=0                                         (4-3)</a:t>
            </a:r>
            <a:endParaRPr lang="zh-CN" altLang="en-US" sz="2600" b="1" dirty="0"/>
          </a:p>
        </p:txBody>
      </p:sp>
      <p:sp>
        <p:nvSpPr>
          <p:cNvPr id="14" name="Text Box 98"/>
          <p:cNvSpPr txBox="1">
            <a:spLocks noChangeArrowheads="1"/>
          </p:cNvSpPr>
          <p:nvPr/>
        </p:nvSpPr>
        <p:spPr bwMode="auto">
          <a:xfrm>
            <a:off x="7524750" y="3500438"/>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en-US" altLang="zh-CN" sz="2600" b="1" dirty="0"/>
              <a:t>(4-4)</a:t>
            </a:r>
            <a:endParaRPr lang="zh-CN" altLang="en-US" sz="2600" b="1" dirty="0"/>
          </a:p>
        </p:txBody>
      </p:sp>
      <p:sp>
        <p:nvSpPr>
          <p:cNvPr id="16" name="矩形 7"/>
          <p:cNvSpPr>
            <a:spLocks noChangeArrowheads="1"/>
          </p:cNvSpPr>
          <p:nvPr/>
        </p:nvSpPr>
        <p:spPr bwMode="auto">
          <a:xfrm>
            <a:off x="411162" y="4876800"/>
            <a:ext cx="8123238"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898525" lvl="1" indent="-441325" eaLnBrk="1" hangingPunct="1">
              <a:lnSpc>
                <a:spcPts val="3100"/>
              </a:lnSpc>
              <a:spcBef>
                <a:spcPts val="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4-3</a:t>
            </a:r>
            <a:r>
              <a:rPr lang="zh-CN" altLang="en-US" b="0" dirty="0">
                <a:ea typeface="微软雅黑" panose="020B0503020204020204" pitchFamily="34" charset="-122"/>
                <a:cs typeface="Times New Roman" panose="02020603050405020304" pitchFamily="18" charset="0"/>
              </a:rPr>
              <a:t>）表明：把前面</a:t>
            </a:r>
            <a:r>
              <a:rPr lang="en-US" altLang="zh-CN" b="0" dirty="0" err="1">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个物品装入承重为</a:t>
            </a:r>
            <a:r>
              <a:rPr lang="en-US" altLang="zh-CN" b="0" dirty="0">
                <a:ea typeface="微软雅黑" panose="020B0503020204020204" pitchFamily="34" charset="-122"/>
                <a:cs typeface="Times New Roman" panose="02020603050405020304" pitchFamily="18" charset="0"/>
              </a:rPr>
              <a:t>0</a:t>
            </a:r>
            <a:r>
              <a:rPr lang="zh-CN" altLang="en-US" b="0">
                <a:ea typeface="微软雅黑" panose="020B0503020204020204" pitchFamily="34" charset="-122"/>
                <a:cs typeface="Times New Roman" panose="02020603050405020304" pitchFamily="18" charset="0"/>
              </a:rPr>
              <a:t>的背包或把</a:t>
            </a:r>
            <a:r>
              <a:rPr lang="en-US" altLang="zh-CN" b="0" dirty="0">
                <a:ea typeface="微软雅黑" panose="020B0503020204020204" pitchFamily="34" charset="-122"/>
                <a:cs typeface="Times New Roman" panose="02020603050405020304" pitchFamily="18" charset="0"/>
              </a:rPr>
              <a:t>0</a:t>
            </a:r>
            <a:r>
              <a:rPr lang="zh-CN" altLang="en-US" b="0" dirty="0">
                <a:ea typeface="微软雅黑" panose="020B0503020204020204" pitchFamily="34" charset="-122"/>
                <a:cs typeface="Times New Roman" panose="02020603050405020304" pitchFamily="18" charset="0"/>
              </a:rPr>
              <a:t>个物品装入承重为</a:t>
            </a:r>
            <a:r>
              <a:rPr lang="en-US" altLang="zh-CN" b="0" dirty="0">
                <a:ea typeface="微软雅黑" panose="020B0503020204020204" pitchFamily="34" charset="-122"/>
                <a:cs typeface="Times New Roman" panose="02020603050405020304" pitchFamily="18" charset="0"/>
              </a:rPr>
              <a:t>j</a:t>
            </a:r>
            <a:r>
              <a:rPr lang="zh-CN" altLang="en-US" b="0" dirty="0">
                <a:ea typeface="微软雅黑" panose="020B0503020204020204" pitchFamily="34" charset="-122"/>
                <a:cs typeface="Times New Roman" panose="02020603050405020304" pitchFamily="18" charset="0"/>
              </a:rPr>
              <a:t>的背包，得到的价值均</a:t>
            </a:r>
            <a:r>
              <a:rPr lang="zh-CN" altLang="en-US" b="0">
                <a:ea typeface="微软雅黑" panose="020B0503020204020204" pitchFamily="34" charset="-122"/>
                <a:cs typeface="Times New Roman" panose="02020603050405020304" pitchFamily="18" charset="0"/>
              </a:rPr>
              <a:t>为</a:t>
            </a:r>
            <a:r>
              <a:rPr lang="en-US" altLang="zh-CN" b="0">
                <a:ea typeface="微软雅黑" panose="020B0503020204020204" pitchFamily="34" charset="-122"/>
                <a:cs typeface="Times New Roman" panose="02020603050405020304" pitchFamily="18" charset="0"/>
              </a:rPr>
              <a:t>0</a:t>
            </a:r>
            <a:endParaRPr lang="zh-CN" altLang="en-US" b="0" dirty="0">
              <a:ea typeface="微软雅黑" panose="020B0503020204020204" pitchFamily="34" charset="-122"/>
              <a:cs typeface="Times New Roman" panose="02020603050405020304" pitchFamily="18" charset="0"/>
            </a:endParaRPr>
          </a:p>
        </p:txBody>
      </p:sp>
      <p:graphicFrame>
        <p:nvGraphicFramePr>
          <p:cNvPr id="17" name="Object 10"/>
          <p:cNvGraphicFramePr>
            <a:graphicFrameLocks noChangeAspect="1"/>
          </p:cNvGraphicFramePr>
          <p:nvPr/>
        </p:nvGraphicFramePr>
        <p:xfrm>
          <a:off x="323850" y="3357563"/>
          <a:ext cx="7453313" cy="1079500"/>
        </p:xfrm>
        <a:graphic>
          <a:graphicData uri="http://schemas.openxmlformats.org/presentationml/2006/ole">
            <mc:AlternateContent xmlns:mc="http://schemas.openxmlformats.org/markup-compatibility/2006">
              <mc:Choice xmlns:v="urn:schemas-microsoft-com:vml" Requires="v">
                <p:oleObj spid="_x0000_s46599" name="" r:id="rId1" imgW="3403600" imgH="482600" progId="Equation.3">
                  <p:embed/>
                </p:oleObj>
              </mc:Choice>
              <mc:Fallback>
                <p:oleObj name="" r:id="rId1" imgW="3403600" imgH="482600" progId="Equation.3">
                  <p:embed/>
                  <p:pic>
                    <p:nvPicPr>
                      <p:cNvPr id="0" name="图片 46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57563"/>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对动态规划函数的说明</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3" name="Text Box 98"/>
          <p:cNvSpPr txBox="1">
            <a:spLocks noChangeArrowheads="1"/>
          </p:cNvSpPr>
          <p:nvPr/>
        </p:nvSpPr>
        <p:spPr bwMode="auto">
          <a:xfrm>
            <a:off x="7431177" y="2200275"/>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en-US" altLang="zh-CN" sz="2600" b="1" dirty="0"/>
              <a:t>(4-4)</a:t>
            </a:r>
            <a:endParaRPr lang="zh-CN" altLang="en-US" sz="2600" b="1" dirty="0"/>
          </a:p>
        </p:txBody>
      </p:sp>
      <p:graphicFrame>
        <p:nvGraphicFramePr>
          <p:cNvPr id="14" name="Object 10"/>
          <p:cNvGraphicFramePr>
            <a:graphicFrameLocks noChangeAspect="1"/>
          </p:cNvGraphicFramePr>
          <p:nvPr/>
        </p:nvGraphicFramePr>
        <p:xfrm>
          <a:off x="230277" y="2057400"/>
          <a:ext cx="7453313" cy="1079500"/>
        </p:xfrm>
        <a:graphic>
          <a:graphicData uri="http://schemas.openxmlformats.org/presentationml/2006/ole">
            <mc:AlternateContent xmlns:mc="http://schemas.openxmlformats.org/markup-compatibility/2006">
              <mc:Choice xmlns:v="urn:schemas-microsoft-com:vml" Requires="v">
                <p:oleObj spid="_x0000_s47620" name="" r:id="rId1" imgW="3403600" imgH="482600" progId="Equation.3">
                  <p:embed/>
                </p:oleObj>
              </mc:Choice>
              <mc:Fallback>
                <p:oleObj name="" r:id="rId1" imgW="3403600" imgH="482600" progId="Equation.3">
                  <p:embed/>
                  <p:pic>
                    <p:nvPicPr>
                      <p:cNvPr id="0" name="图片 476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77" y="2057400"/>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6"/>
          <p:cNvSpPr txBox="1">
            <a:spLocks noChangeArrowheads="1"/>
          </p:cNvSpPr>
          <p:nvPr/>
        </p:nvSpPr>
        <p:spPr bwMode="auto">
          <a:xfrm>
            <a:off x="500063" y="3962400"/>
            <a:ext cx="8153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spcBef>
                <a:spcPts val="60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）的第一个式子表明：如果</a:t>
            </a:r>
            <a:r>
              <a:rPr lang="zh-CN" altLang="en-US" b="0" dirty="0">
                <a:solidFill>
                  <a:srgbClr val="CC0066"/>
                </a:solidFill>
                <a:ea typeface="微软雅黑" panose="020B0503020204020204" pitchFamily="34" charset="-122"/>
                <a:cs typeface="Times New Roman" panose="02020603050405020304" pitchFamily="18" charset="0"/>
              </a:rPr>
              <a:t>背包当前的容量</a:t>
            </a:r>
            <a:r>
              <a:rPr lang="en-US" altLang="zh-CN" b="0" i="1"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小于第</a:t>
            </a:r>
            <a:r>
              <a:rPr lang="en-US" altLang="zh-CN" b="0" i="1" dirty="0">
                <a:solidFill>
                  <a:srgbClr val="CC0066"/>
                </a:solidFill>
                <a:ea typeface="微软雅黑" panose="020B0503020204020204" pitchFamily="34" charset="-122"/>
                <a:cs typeface="Times New Roman" panose="02020603050405020304" pitchFamily="18" charset="0"/>
              </a:rPr>
              <a:t>i</a:t>
            </a:r>
            <a:r>
              <a:rPr lang="zh-CN" altLang="en-US" b="0" dirty="0">
                <a:solidFill>
                  <a:srgbClr val="CC0066"/>
                </a:solidFill>
                <a:ea typeface="微软雅黑" panose="020B0503020204020204" pitchFamily="34" charset="-122"/>
                <a:cs typeface="Times New Roman" panose="02020603050405020304" pitchFamily="18" charset="0"/>
              </a:rPr>
              <a:t>个物品的重量</a:t>
            </a:r>
            <a:r>
              <a:rPr lang="zh-CN" altLang="en-US" b="0" dirty="0">
                <a:ea typeface="微软雅黑" panose="020B0503020204020204" pitchFamily="34" charset="-122"/>
                <a:cs typeface="Times New Roman" panose="02020603050405020304" pitchFamily="18" charset="0"/>
              </a:rPr>
              <a:t>，则物品</a:t>
            </a:r>
            <a:r>
              <a:rPr lang="en-US" altLang="zh-CN" b="0" i="1" dirty="0">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不能装入背包，则装入前</a:t>
            </a:r>
            <a:r>
              <a:rPr lang="en-US" altLang="zh-CN" b="0" i="1" dirty="0">
                <a:ea typeface="微软雅黑" panose="020B0503020204020204" pitchFamily="34" charset="-122"/>
                <a:cs typeface="Times New Roman" panose="02020603050405020304" pitchFamily="18" charset="0"/>
              </a:rPr>
              <a:t>i</a:t>
            </a:r>
            <a:r>
              <a:rPr lang="zh-CN" altLang="en-US" b="0" dirty="0">
                <a:ea typeface="微软雅黑" panose="020B0503020204020204" pitchFamily="34" charset="-122"/>
                <a:cs typeface="Times New Roman" panose="02020603050405020304" pitchFamily="18" charset="0"/>
              </a:rPr>
              <a:t>个物品得到的最大价值和装入前</a:t>
            </a:r>
            <a:r>
              <a:rPr lang="en-US" altLang="zh-CN" b="0" i="1" dirty="0">
                <a:ea typeface="微软雅黑" panose="020B0503020204020204" pitchFamily="34" charset="-122"/>
                <a:cs typeface="Times New Roman" panose="02020603050405020304" pitchFamily="18" charset="0"/>
              </a:rPr>
              <a:t>i</a:t>
            </a:r>
            <a:r>
              <a:rPr lang="en-US" altLang="zh-CN" b="0" dirty="0">
                <a:ea typeface="微软雅黑" panose="020B0503020204020204" pitchFamily="34" charset="-122"/>
                <a:cs typeface="Times New Roman" panose="02020603050405020304" pitchFamily="18" charset="0"/>
              </a:rPr>
              <a:t>-1</a:t>
            </a:r>
            <a:r>
              <a:rPr lang="zh-CN" altLang="en-US" b="0" dirty="0">
                <a:ea typeface="微软雅黑" panose="020B0503020204020204" pitchFamily="34" charset="-122"/>
                <a:cs typeface="Times New Roman" panose="02020603050405020304" pitchFamily="18" charset="0"/>
              </a:rPr>
              <a:t>个物品得到的最大价值是相同的</a:t>
            </a:r>
            <a:endParaRPr lang="en-US" altLang="zh-CN" b="0" dirty="0">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对动态规划函数的说明</a:t>
            </a:r>
            <a:r>
              <a:rPr lang="zh-CN" altLang="en-US" dirty="0">
                <a:latin typeface="+mn-lt"/>
                <a:ea typeface="微软雅黑" panose="020B0503020204020204" pitchFamily="34" charset="-122"/>
                <a:cs typeface="Times New Roman" panose="02020603050405020304" pitchFamily="18" charset="0"/>
              </a:rPr>
              <a:t>（</a:t>
            </a:r>
            <a:r>
              <a:rPr lang="en-US" altLang="zh-CN" dirty="0">
                <a:latin typeface="+mn-lt"/>
                <a:ea typeface="微软雅黑" panose="020B0503020204020204" pitchFamily="34" charset="-122"/>
                <a:cs typeface="Times New Roman" panose="02020603050405020304" pitchFamily="18" charset="0"/>
              </a:rPr>
              <a:t>Cont.</a:t>
            </a:r>
            <a:r>
              <a:rPr lang="zh-CN" altLang="en-US" dirty="0">
                <a:latin typeface="+mn-lt"/>
                <a:ea typeface="微软雅黑" panose="020B0503020204020204" pitchFamily="34" charset="-122"/>
                <a:cs typeface="Times New Roman" panose="02020603050405020304" pitchFamily="18" charset="0"/>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3" name="Text Box 98"/>
          <p:cNvSpPr txBox="1">
            <a:spLocks noChangeArrowheads="1"/>
          </p:cNvSpPr>
          <p:nvPr/>
        </p:nvSpPr>
        <p:spPr bwMode="auto">
          <a:xfrm>
            <a:off x="7950200" y="1641475"/>
            <a:ext cx="1270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b="1" dirty="0"/>
              <a:t>   </a:t>
            </a:r>
            <a:r>
              <a:rPr lang="zh-CN" altLang="en-US" sz="2600" dirty="0"/>
              <a:t> </a:t>
            </a:r>
            <a:r>
              <a:rPr lang="en-US" altLang="zh-CN" sz="2600" dirty="0"/>
              <a:t>(4-4)</a:t>
            </a:r>
            <a:endParaRPr lang="zh-CN" altLang="en-US" sz="2600" b="1" dirty="0"/>
          </a:p>
        </p:txBody>
      </p:sp>
      <p:graphicFrame>
        <p:nvGraphicFramePr>
          <p:cNvPr id="14" name="Object 10"/>
          <p:cNvGraphicFramePr>
            <a:graphicFrameLocks noChangeAspect="1"/>
          </p:cNvGraphicFramePr>
          <p:nvPr/>
        </p:nvGraphicFramePr>
        <p:xfrm>
          <a:off x="609600" y="1346709"/>
          <a:ext cx="7453313" cy="1079500"/>
        </p:xfrm>
        <a:graphic>
          <a:graphicData uri="http://schemas.openxmlformats.org/presentationml/2006/ole">
            <mc:AlternateContent xmlns:mc="http://schemas.openxmlformats.org/markup-compatibility/2006">
              <mc:Choice xmlns:v="urn:schemas-microsoft-com:vml" Requires="v">
                <p:oleObj spid="_x0000_s48646" name="" r:id="rId1" imgW="3403600" imgH="482600" progId="Equation.3">
                  <p:embed/>
                </p:oleObj>
              </mc:Choice>
              <mc:Fallback>
                <p:oleObj name="" r:id="rId1" imgW="3403600" imgH="482600" progId="Equation.3">
                  <p:embed/>
                  <p:pic>
                    <p:nvPicPr>
                      <p:cNvPr id="0" name="图片 486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46709"/>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6"/>
          <p:cNvSpPr txBox="1">
            <a:spLocks noChangeArrowheads="1"/>
          </p:cNvSpPr>
          <p:nvPr/>
        </p:nvSpPr>
        <p:spPr bwMode="auto">
          <a:xfrm>
            <a:off x="821426" y="2692400"/>
            <a:ext cx="7467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spcBef>
                <a:spcPts val="600"/>
              </a:spcBef>
              <a:buClr>
                <a:srgbClr val="006666"/>
              </a:buClr>
              <a:buSzPct val="90000"/>
              <a:buFont typeface="Wingdings" panose="05000000000000000000" pitchFamily="2" charset="2"/>
              <a:buChar char="u"/>
            </a:pPr>
            <a:r>
              <a:rPr lang="zh-CN" altLang="en-US" b="0" dirty="0">
                <a:ea typeface="微软雅黑" panose="020B0503020204020204" pitchFamily="34" charset="-122"/>
                <a:cs typeface="Times New Roman" panose="02020603050405020304" pitchFamily="18" charset="0"/>
              </a:rPr>
              <a:t>式（</a:t>
            </a:r>
            <a:r>
              <a:rPr lang="en-US" altLang="zh-CN" b="0" dirty="0">
                <a:ea typeface="微软雅黑" panose="020B0503020204020204" pitchFamily="34" charset="-122"/>
                <a:cs typeface="Times New Roman" panose="02020603050405020304" pitchFamily="18" charset="0"/>
              </a:rPr>
              <a:t>4-4</a:t>
            </a:r>
            <a:r>
              <a:rPr lang="zh-CN" altLang="en-US" b="0" dirty="0">
                <a:ea typeface="微软雅黑" panose="020B0503020204020204" pitchFamily="34" charset="-122"/>
                <a:cs typeface="Times New Roman" panose="02020603050405020304" pitchFamily="18" charset="0"/>
              </a:rPr>
              <a:t>）的第二个式子表明，如果</a:t>
            </a:r>
            <a:r>
              <a:rPr lang="zh-CN" altLang="en-US" b="0" dirty="0">
                <a:solidFill>
                  <a:srgbClr val="CC0066"/>
                </a:solidFill>
                <a:ea typeface="微软雅黑" panose="020B0503020204020204" pitchFamily="34" charset="-122"/>
                <a:cs typeface="Times New Roman" panose="02020603050405020304" pitchFamily="18" charset="0"/>
              </a:rPr>
              <a:t>背包当前的容量</a:t>
            </a:r>
            <a:r>
              <a:rPr lang="en-US" altLang="zh-CN" b="0" dirty="0">
                <a:solidFill>
                  <a:srgbClr val="CC0066"/>
                </a:solidFill>
                <a:ea typeface="微软雅黑" panose="020B0503020204020204" pitchFamily="34" charset="-122"/>
                <a:cs typeface="Times New Roman" panose="02020603050405020304" pitchFamily="18" charset="0"/>
              </a:rPr>
              <a:t>j</a:t>
            </a:r>
            <a:r>
              <a:rPr lang="zh-CN" altLang="en-US" b="0" dirty="0">
                <a:solidFill>
                  <a:srgbClr val="CC0066"/>
                </a:solidFill>
                <a:ea typeface="微软雅黑" panose="020B0503020204020204" pitchFamily="34" charset="-122"/>
                <a:cs typeface="Times New Roman" panose="02020603050405020304" pitchFamily="18" charset="0"/>
              </a:rPr>
              <a:t>大于第</a:t>
            </a:r>
            <a:r>
              <a:rPr lang="en-US" altLang="zh-CN" b="0" dirty="0">
                <a:solidFill>
                  <a:srgbClr val="CC0066"/>
                </a:solidFill>
                <a:ea typeface="微软雅黑" panose="020B0503020204020204" pitchFamily="34" charset="-122"/>
                <a:cs typeface="Times New Roman" panose="02020603050405020304" pitchFamily="18" charset="0"/>
              </a:rPr>
              <a:t>i</a:t>
            </a:r>
            <a:r>
              <a:rPr lang="zh-CN" altLang="en-US" b="0" dirty="0">
                <a:solidFill>
                  <a:srgbClr val="CC0066"/>
                </a:solidFill>
                <a:ea typeface="微软雅黑" panose="020B0503020204020204" pitchFamily="34" charset="-122"/>
                <a:cs typeface="Times New Roman" panose="02020603050405020304" pitchFamily="18" charset="0"/>
              </a:rPr>
              <a:t>个物品的</a:t>
            </a:r>
            <a:r>
              <a:rPr lang="zh-CN" altLang="en-US" b="0">
                <a:solidFill>
                  <a:srgbClr val="CC0066"/>
                </a:solidFill>
                <a:ea typeface="微软雅黑" panose="020B0503020204020204" pitchFamily="34" charset="-122"/>
                <a:cs typeface="Times New Roman" panose="02020603050405020304" pitchFamily="18" charset="0"/>
              </a:rPr>
              <a:t>重量</a:t>
            </a:r>
            <a:r>
              <a:rPr lang="zh-CN" altLang="en-US" b="0">
                <a:ea typeface="微软雅黑" panose="020B0503020204020204" pitchFamily="34" charset="-122"/>
                <a:cs typeface="Times New Roman" panose="02020603050405020304" pitchFamily="18" charset="0"/>
              </a:rPr>
              <a:t>，</a:t>
            </a:r>
            <a:r>
              <a:rPr lang="zh-CN" altLang="zh-CN" b="0">
                <a:ea typeface="微软雅黑" panose="020B0503020204020204" pitchFamily="34" charset="-122"/>
                <a:cs typeface="Times New Roman" panose="02020603050405020304" pitchFamily="18" charset="0"/>
              </a:rPr>
              <a:t>该物品有可能被装入</a:t>
            </a:r>
            <a:r>
              <a:rPr lang="zh-CN" altLang="en-US" b="0">
                <a:ea typeface="微软雅黑" panose="020B0503020204020204" pitchFamily="34" charset="-122"/>
                <a:cs typeface="Times New Roman" panose="02020603050405020304" pitchFamily="18" charset="0"/>
              </a:rPr>
              <a:t>。存在以下</a:t>
            </a:r>
            <a:r>
              <a:rPr lang="zh-CN" altLang="en-US" b="0" dirty="0">
                <a:ea typeface="微软雅黑" panose="020B0503020204020204" pitchFamily="34" charset="-122"/>
                <a:cs typeface="Times New Roman" panose="02020603050405020304" pitchFamily="18" charset="0"/>
              </a:rPr>
              <a:t>两种情况</a:t>
            </a:r>
            <a:r>
              <a:rPr lang="zh-CN" altLang="en-US" dirty="0">
                <a:latin typeface="宋体" panose="02010600030101010101" pitchFamily="2" charset="-122"/>
              </a:rPr>
              <a:t>：</a:t>
            </a:r>
            <a:endParaRPr lang="en-US" altLang="zh-CN" dirty="0">
              <a:latin typeface="宋体" panose="02010600030101010101" pitchFamily="2" charset="-122"/>
            </a:endParaRPr>
          </a:p>
          <a:p>
            <a:pPr marL="173355" indent="189230" eaLnBrk="1" hangingPunct="1">
              <a:lnSpc>
                <a:spcPct val="120000"/>
              </a:lnSpc>
              <a:spcBef>
                <a:spcPts val="600"/>
              </a:spcBef>
              <a:buClr>
                <a:srgbClr val="FF0000"/>
              </a:buClr>
              <a:buFont typeface="宋体" panose="02010600030101010101" pitchFamily="2" charset="-122"/>
              <a:buAutoNum type="circleNumDbPlain"/>
            </a:pPr>
            <a:r>
              <a:rPr lang="zh-CN" altLang="en-US" sz="2000" b="0" dirty="0">
                <a:ea typeface="微软雅黑" panose="020B0503020204020204" pitchFamily="34" charset="-122"/>
                <a:cs typeface="Times New Roman" panose="02020603050405020304" pitchFamily="18" charset="0"/>
              </a:rPr>
              <a:t> 如果第</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个物品没有装入背包，则背包中物品的价值就等于把前</a:t>
            </a:r>
            <a:r>
              <a:rPr lang="en-US" altLang="zh-CN" sz="2000" b="0" i="1" dirty="0">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个物品装入容量为</a:t>
            </a:r>
            <a:r>
              <a:rPr lang="en-US" altLang="zh-CN" sz="2000" b="0" i="1" dirty="0">
                <a:ea typeface="微软雅黑" panose="020B0503020204020204" pitchFamily="34" charset="-122"/>
                <a:cs typeface="Times New Roman" panose="02020603050405020304" pitchFamily="18" charset="0"/>
              </a:rPr>
              <a:t>j</a:t>
            </a:r>
            <a:r>
              <a:rPr lang="zh-CN" altLang="en-US" sz="2000" b="0" dirty="0">
                <a:ea typeface="微软雅黑" panose="020B0503020204020204" pitchFamily="34" charset="-122"/>
                <a:cs typeface="Times New Roman" panose="02020603050405020304" pitchFamily="18" charset="0"/>
              </a:rPr>
              <a:t>的背包中所取得的价值        </a:t>
            </a:r>
            <a:endParaRPr lang="zh-CN" altLang="en-US" sz="2000" b="0" dirty="0">
              <a:ea typeface="微软雅黑" panose="020B0503020204020204" pitchFamily="34" charset="-122"/>
              <a:cs typeface="Times New Roman" panose="02020603050405020304" pitchFamily="18" charset="0"/>
            </a:endParaRPr>
          </a:p>
          <a:p>
            <a:pPr marL="173355" indent="189230" eaLnBrk="1" hangingPunct="1">
              <a:lnSpc>
                <a:spcPct val="120000"/>
              </a:lnSpc>
              <a:spcBef>
                <a:spcPts val="600"/>
              </a:spcBef>
              <a:buClr>
                <a:srgbClr val="FF0000"/>
              </a:buClr>
              <a:buFont typeface="宋体" panose="02010600030101010101" pitchFamily="2" charset="-122"/>
              <a:buAutoNum type="circleNumDbPlain"/>
            </a:pPr>
            <a:r>
              <a:rPr lang="zh-CN" altLang="en-US" sz="2000" b="0" dirty="0">
                <a:ea typeface="微软雅黑" panose="020B0503020204020204" pitchFamily="34" charset="-122"/>
                <a:cs typeface="Times New Roman" panose="02020603050405020304" pitchFamily="18" charset="0"/>
              </a:rPr>
              <a:t> 如果把第</a:t>
            </a:r>
            <a:r>
              <a:rPr lang="en-US" altLang="zh-CN" sz="2000" b="0" i="1" dirty="0">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个物品装入背包，则背包中物品的价值等于把</a:t>
            </a:r>
            <a:r>
              <a:rPr lang="zh-CN" altLang="en-US" sz="2000" b="0" dirty="0">
                <a:solidFill>
                  <a:srgbClr val="CC0066"/>
                </a:solidFill>
                <a:ea typeface="微软雅黑" panose="020B0503020204020204" pitchFamily="34" charset="-122"/>
                <a:cs typeface="Times New Roman" panose="02020603050405020304" pitchFamily="18" charset="0"/>
              </a:rPr>
              <a:t>前</a:t>
            </a:r>
            <a:r>
              <a:rPr lang="en-US" altLang="zh-CN" sz="2000" b="0" i="1" dirty="0">
                <a:solidFill>
                  <a:srgbClr val="CC0066"/>
                </a:solidFill>
                <a:ea typeface="微软雅黑" panose="020B0503020204020204" pitchFamily="34" charset="-122"/>
                <a:cs typeface="Times New Roman" panose="02020603050405020304" pitchFamily="18" charset="0"/>
              </a:rPr>
              <a:t>i</a:t>
            </a:r>
            <a:r>
              <a:rPr lang="en-US" altLang="zh-CN" sz="2000" b="0" dirty="0">
                <a:solidFill>
                  <a:srgbClr val="CC0066"/>
                </a:solidFill>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个物品装入容量为</a:t>
            </a:r>
            <a:r>
              <a:rPr lang="en-US" altLang="zh-CN" sz="2000" b="0" i="1" dirty="0">
                <a:solidFill>
                  <a:srgbClr val="CC0066"/>
                </a:solidFill>
                <a:ea typeface="微软雅黑" panose="020B0503020204020204" pitchFamily="34" charset="-122"/>
                <a:cs typeface="Times New Roman" panose="02020603050405020304" pitchFamily="18" charset="0"/>
              </a:rPr>
              <a:t>j</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err="1">
                <a:solidFill>
                  <a:srgbClr val="CC0066"/>
                </a:solidFill>
                <a:ea typeface="微软雅黑" panose="020B0503020204020204" pitchFamily="34" charset="-122"/>
                <a:cs typeface="Times New Roman" panose="02020603050405020304" pitchFamily="18" charset="0"/>
              </a:rPr>
              <a:t>w</a:t>
            </a:r>
            <a:r>
              <a:rPr lang="en-US" altLang="zh-CN" sz="2000" b="0" i="1" baseline="-30000" dirty="0" err="1">
                <a:solidFill>
                  <a:srgbClr val="CC0066"/>
                </a:solidFill>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的背包中的价值加上</a:t>
            </a:r>
            <a:r>
              <a:rPr lang="zh-CN" altLang="en-US" sz="2000" b="0" dirty="0">
                <a:solidFill>
                  <a:srgbClr val="CC0066"/>
                </a:solidFill>
                <a:ea typeface="微软雅黑" panose="020B0503020204020204" pitchFamily="34" charset="-122"/>
                <a:cs typeface="Times New Roman" panose="02020603050405020304" pitchFamily="18" charset="0"/>
              </a:rPr>
              <a:t>第</a:t>
            </a:r>
            <a:r>
              <a:rPr lang="en-US" altLang="zh-CN" sz="2000" b="0" i="1" dirty="0">
                <a:solidFill>
                  <a:srgbClr val="CC0066"/>
                </a:solidFill>
                <a:ea typeface="微软雅黑" panose="020B0503020204020204" pitchFamily="34" charset="-122"/>
                <a:cs typeface="Times New Roman" panose="02020603050405020304" pitchFamily="18" charset="0"/>
              </a:rPr>
              <a:t>i</a:t>
            </a:r>
            <a:r>
              <a:rPr lang="zh-CN" altLang="en-US" sz="2000" b="0" dirty="0">
                <a:solidFill>
                  <a:srgbClr val="CC0066"/>
                </a:solidFill>
                <a:ea typeface="微软雅黑" panose="020B0503020204020204" pitchFamily="34" charset="-122"/>
                <a:cs typeface="Times New Roman" panose="02020603050405020304" pitchFamily="18" charset="0"/>
              </a:rPr>
              <a:t>个</a:t>
            </a:r>
            <a:r>
              <a:rPr lang="zh-CN" altLang="en-US" sz="2000" b="0" dirty="0">
                <a:ea typeface="微软雅黑" panose="020B0503020204020204" pitchFamily="34" charset="-122"/>
                <a:cs typeface="Times New Roman" panose="02020603050405020304" pitchFamily="18" charset="0"/>
              </a:rPr>
              <a:t>物品的价值</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i="1" baseline="-30000" dirty="0">
                <a:solidFill>
                  <a:srgbClr val="CC0066"/>
                </a:solidFill>
                <a:ea typeface="微软雅黑" panose="020B0503020204020204" pitchFamily="34" charset="-122"/>
                <a:cs typeface="Times New Roman" panose="02020603050405020304" pitchFamily="18" charset="0"/>
              </a:rPr>
              <a:t>i</a:t>
            </a:r>
            <a:endParaRPr lang="en-US" altLang="zh-CN" sz="2000" b="0" dirty="0">
              <a:solidFill>
                <a:srgbClr val="CC0066"/>
              </a:solidFill>
              <a:ea typeface="微软雅黑" panose="020B0503020204020204" pitchFamily="34" charset="-122"/>
              <a:cs typeface="Times New Roman" panose="02020603050405020304" pitchFamily="18" charset="0"/>
            </a:endParaRPr>
          </a:p>
          <a:p>
            <a:pPr eaLnBrk="1" hangingPunct="1">
              <a:lnSpc>
                <a:spcPct val="120000"/>
              </a:lnSpc>
              <a:spcBef>
                <a:spcPct val="50000"/>
              </a:spcBef>
              <a:buClr>
                <a:srgbClr val="FF0000"/>
              </a:buClr>
            </a:pPr>
            <a:r>
              <a:rPr lang="zh-CN" altLang="en-US" b="0" dirty="0">
                <a:ea typeface="微软雅黑" panose="020B0503020204020204" pitchFamily="34" charset="-122"/>
                <a:cs typeface="Times New Roman" panose="02020603050405020304" pitchFamily="18" charset="0"/>
              </a:rPr>
              <a:t>     显然，</a:t>
            </a:r>
            <a:r>
              <a:rPr lang="zh-CN" altLang="en-US" dirty="0">
                <a:solidFill>
                  <a:srgbClr val="FF3399"/>
                </a:solidFill>
                <a:ea typeface="微软雅黑" panose="020B0503020204020204" pitchFamily="34" charset="-122"/>
                <a:cs typeface="Times New Roman" panose="02020603050405020304" pitchFamily="18" charset="0"/>
              </a:rPr>
              <a:t>取二者中价值较大者作为把前</a:t>
            </a:r>
            <a:r>
              <a:rPr lang="en-US" altLang="zh-CN" i="1" dirty="0">
                <a:solidFill>
                  <a:srgbClr val="FF3399"/>
                </a:solidFill>
                <a:ea typeface="微软雅黑" panose="020B0503020204020204" pitchFamily="34" charset="-122"/>
                <a:cs typeface="Times New Roman" panose="02020603050405020304" pitchFamily="18" charset="0"/>
              </a:rPr>
              <a:t>i</a:t>
            </a:r>
            <a:r>
              <a:rPr lang="zh-CN" altLang="en-US" dirty="0">
                <a:solidFill>
                  <a:srgbClr val="FF3399"/>
                </a:solidFill>
                <a:ea typeface="微软雅黑" panose="020B0503020204020204" pitchFamily="34" charset="-122"/>
                <a:cs typeface="Times New Roman" panose="02020603050405020304" pitchFamily="18" charset="0"/>
              </a:rPr>
              <a:t>个物品装入容量为</a:t>
            </a:r>
            <a:r>
              <a:rPr lang="en-US" altLang="zh-CN" i="1" dirty="0">
                <a:solidFill>
                  <a:srgbClr val="FF3399"/>
                </a:solidFill>
                <a:ea typeface="微软雅黑" panose="020B0503020204020204" pitchFamily="34" charset="-122"/>
                <a:cs typeface="Times New Roman" panose="02020603050405020304" pitchFamily="18" charset="0"/>
              </a:rPr>
              <a:t>j</a:t>
            </a:r>
            <a:r>
              <a:rPr lang="zh-CN" altLang="en-US" dirty="0">
                <a:solidFill>
                  <a:srgbClr val="FF3399"/>
                </a:solidFill>
                <a:ea typeface="微软雅黑" panose="020B0503020204020204" pitchFamily="34" charset="-122"/>
                <a:cs typeface="Times New Roman" panose="02020603050405020304" pitchFamily="18" charset="0"/>
              </a:rPr>
              <a:t>的背包中的最优解 </a:t>
            </a:r>
            <a:endParaRPr lang="en-US" altLang="zh-CN" dirty="0">
              <a:solidFill>
                <a:srgbClr val="FF3399"/>
              </a:solidFill>
              <a:ea typeface="微软雅黑" panose="020B0503020204020204" pitchFamily="34" charset="-122"/>
              <a:cs typeface="Times New Roman" panose="02020603050405020304" pitchFamily="18" charset="0"/>
            </a:endParaRPr>
          </a:p>
        </p:txBody>
      </p:sp>
      <p:sp>
        <p:nvSpPr>
          <p:cNvPr id="2" name="椭圆 1"/>
          <p:cNvSpPr/>
          <p:nvPr/>
        </p:nvSpPr>
        <p:spPr bwMode="auto">
          <a:xfrm>
            <a:off x="1981200" y="1828800"/>
            <a:ext cx="6307826" cy="7032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8185090" y="2231231"/>
            <a:ext cx="800219" cy="461665"/>
          </a:xfrm>
          <a:prstGeom prst="rect">
            <a:avLst/>
          </a:prstGeom>
        </p:spPr>
        <p:txBody>
          <a:bodyPr wrap="none">
            <a:spAutoFit/>
          </a:bodyPr>
          <a:lstStyle/>
          <a:p>
            <a:r>
              <a:rPr lang="zh-CN" altLang="en-US" sz="2400" b="0">
                <a:solidFill>
                  <a:srgbClr val="FF0000"/>
                </a:solidFill>
                <a:ea typeface="微软雅黑" panose="020B0503020204020204" pitchFamily="34" charset="-122"/>
                <a:cs typeface="Times New Roman" panose="02020603050405020304" pitchFamily="18" charset="0"/>
              </a:rPr>
              <a:t>难点</a:t>
            </a:r>
            <a:endParaRPr lang="zh-CN" altLang="en-US" sz="2400" b="0">
              <a:solidFill>
                <a:srgbClr val="FF0000"/>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en-US" altLang="zh-CN" dirty="0" smtClean="0">
                <a:latin typeface="+mn-lt"/>
              </a:rPr>
              <a:t>0/1</a:t>
            </a:r>
            <a:r>
              <a:rPr lang="zh-CN" altLang="en-US" dirty="0"/>
              <a:t>背包问题</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12" name="Text Box 2"/>
          <p:cNvSpPr txBox="1">
            <a:spLocks noChangeArrowheads="1"/>
          </p:cNvSpPr>
          <p:nvPr/>
        </p:nvSpPr>
        <p:spPr bwMode="auto">
          <a:xfrm>
            <a:off x="73901" y="3962400"/>
            <a:ext cx="88931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006666"/>
              </a:buClr>
              <a:buSzPct val="90000"/>
              <a:buFont typeface="Wingdings" panose="05000000000000000000" pitchFamily="2" charset="2"/>
              <a:buChar char="u"/>
            </a:pPr>
            <a:r>
              <a:rPr lang="zh-CN" altLang="en-US" sz="2200" b="0">
                <a:ea typeface="微软雅黑" panose="020B0503020204020204" pitchFamily="34" charset="-122"/>
                <a:cs typeface="Times New Roman" panose="02020603050405020304" pitchFamily="18" charset="0"/>
              </a:rPr>
              <a:t>根据</a:t>
            </a:r>
            <a:r>
              <a:rPr lang="zh-CN" altLang="en-US" sz="2200" b="0" dirty="0">
                <a:ea typeface="微软雅黑" panose="020B0503020204020204" pitchFamily="34" charset="-122"/>
                <a:cs typeface="Times New Roman" panose="02020603050405020304" pitchFamily="18" charset="0"/>
              </a:rPr>
              <a:t>动态规划函数，画出一个</a:t>
            </a:r>
            <a:r>
              <a:rPr lang="en-US" altLang="zh-CN" sz="2200" b="0" dirty="0">
                <a:ea typeface="微软雅黑" panose="020B0503020204020204" pitchFamily="34" charset="-122"/>
                <a:cs typeface="Times New Roman" panose="02020603050405020304" pitchFamily="18" charset="0"/>
              </a:rPr>
              <a:t>(n+1)×(C+1)</a:t>
            </a:r>
            <a:r>
              <a:rPr lang="zh-CN" altLang="en-US" sz="2200" b="0" dirty="0">
                <a:ea typeface="微软雅黑" panose="020B0503020204020204" pitchFamily="34" charset="-122"/>
                <a:cs typeface="Times New Roman" panose="02020603050405020304" pitchFamily="18" charset="0"/>
              </a:rPr>
              <a:t>的二维表</a:t>
            </a:r>
            <a:r>
              <a:rPr lang="en-US" altLang="zh-CN" sz="2200" b="0" dirty="0">
                <a:ea typeface="微软雅黑" panose="020B0503020204020204" pitchFamily="34" charset="-122"/>
                <a:cs typeface="Times New Roman" panose="02020603050405020304" pitchFamily="18" charset="0"/>
              </a:rPr>
              <a:t>V</a:t>
            </a:r>
            <a:r>
              <a:rPr lang="zh-CN" altLang="en-US" sz="2200" b="0" dirty="0">
                <a:ea typeface="微软雅黑" panose="020B0503020204020204" pitchFamily="34" charset="-122"/>
                <a:cs typeface="Times New Roman" panose="02020603050405020304" pitchFamily="18" charset="0"/>
              </a:rPr>
              <a:t>（</a:t>
            </a:r>
            <a:r>
              <a:rPr lang="zh-CN" altLang="en-US" sz="2200" kern="0" dirty="0">
                <a:solidFill>
                  <a:srgbClr val="FF0000"/>
                </a:solidFill>
                <a:ea typeface="微软雅黑" panose="020B0503020204020204" pitchFamily="34" charset="-122"/>
                <a:cs typeface="Times New Roman" panose="02020603050405020304" pitchFamily="18" charset="0"/>
              </a:rPr>
              <a:t>最优决策表）</a:t>
            </a:r>
            <a:r>
              <a:rPr lang="zh-CN" altLang="en-US" sz="2200" b="0" dirty="0">
                <a:ea typeface="微软雅黑" panose="020B0503020204020204" pitchFamily="34" charset="-122"/>
                <a:cs typeface="Times New Roman" panose="02020603050405020304" pitchFamily="18" charset="0"/>
              </a:rPr>
              <a:t>，</a:t>
            </a:r>
            <a:r>
              <a:rPr lang="en-US" altLang="zh-CN" sz="2200" b="0" dirty="0">
                <a:ea typeface="微软雅黑" panose="020B0503020204020204" pitchFamily="34" charset="-122"/>
                <a:cs typeface="Times New Roman" panose="02020603050405020304" pitchFamily="18" charset="0"/>
              </a:rPr>
              <a:t>V[</a:t>
            </a:r>
            <a:r>
              <a:rPr lang="en-US" altLang="zh-CN" sz="2200" b="0" dirty="0" err="1">
                <a:ea typeface="微软雅黑" panose="020B0503020204020204" pitchFamily="34" charset="-122"/>
                <a:cs typeface="Times New Roman" panose="02020603050405020304" pitchFamily="18" charset="0"/>
              </a:rPr>
              <a:t>i</a:t>
            </a:r>
            <a:r>
              <a:rPr lang="en-US" altLang="zh-CN" sz="2200" b="0" dirty="0">
                <a:ea typeface="微软雅黑" panose="020B0503020204020204" pitchFamily="34" charset="-122"/>
                <a:cs typeface="Times New Roman" panose="02020603050405020304" pitchFamily="18" charset="0"/>
              </a:rPr>
              <a:t>][j]</a:t>
            </a:r>
            <a:r>
              <a:rPr lang="zh-CN" altLang="en-US" sz="2200" b="0" dirty="0">
                <a:ea typeface="微软雅黑" panose="020B0503020204020204" pitchFamily="34" charset="-122"/>
                <a:cs typeface="Times New Roman" panose="02020603050405020304" pitchFamily="18" charset="0"/>
              </a:rPr>
              <a:t>表示把</a:t>
            </a:r>
            <a:r>
              <a:rPr lang="zh-CN" altLang="en-US" sz="2200" dirty="0">
                <a:solidFill>
                  <a:srgbClr val="CC0066"/>
                </a:solidFill>
                <a:ea typeface="微软雅黑" panose="020B0503020204020204" pitchFamily="34" charset="-122"/>
                <a:cs typeface="Times New Roman" panose="02020603050405020304" pitchFamily="18" charset="0"/>
              </a:rPr>
              <a:t>前</a:t>
            </a:r>
            <a:r>
              <a:rPr lang="en-US" altLang="zh-CN" sz="2200" dirty="0" err="1">
                <a:solidFill>
                  <a:srgbClr val="CC0066"/>
                </a:solidFill>
                <a:ea typeface="微软雅黑" panose="020B0503020204020204" pitchFamily="34" charset="-122"/>
                <a:cs typeface="Times New Roman" panose="02020603050405020304" pitchFamily="18" charset="0"/>
              </a:rPr>
              <a:t>i</a:t>
            </a:r>
            <a:r>
              <a:rPr lang="zh-CN" altLang="en-US" sz="2200" dirty="0">
                <a:solidFill>
                  <a:srgbClr val="CC0066"/>
                </a:solidFill>
                <a:ea typeface="微软雅黑" panose="020B0503020204020204" pitchFamily="34" charset="-122"/>
                <a:cs typeface="Times New Roman" panose="02020603050405020304" pitchFamily="18" charset="0"/>
              </a:rPr>
              <a:t>个物品</a:t>
            </a:r>
            <a:r>
              <a:rPr lang="zh-CN" altLang="en-US" sz="2200" b="0" dirty="0">
                <a:ea typeface="微软雅黑" panose="020B0503020204020204" pitchFamily="34" charset="-122"/>
                <a:cs typeface="Times New Roman" panose="02020603050405020304" pitchFamily="18" charset="0"/>
              </a:rPr>
              <a:t>装入</a:t>
            </a:r>
            <a:r>
              <a:rPr lang="zh-CN" altLang="en-US" sz="2200" dirty="0">
                <a:solidFill>
                  <a:srgbClr val="CC0066"/>
                </a:solidFill>
                <a:ea typeface="微软雅黑" panose="020B0503020204020204" pitchFamily="34" charset="-122"/>
                <a:cs typeface="Times New Roman" panose="02020603050405020304" pitchFamily="18" charset="0"/>
              </a:rPr>
              <a:t>容量为</a:t>
            </a:r>
            <a:r>
              <a:rPr lang="en-US" altLang="zh-CN" sz="2200" dirty="0">
                <a:solidFill>
                  <a:srgbClr val="CC0066"/>
                </a:solidFill>
                <a:ea typeface="微软雅黑" panose="020B0503020204020204" pitchFamily="34" charset="-122"/>
                <a:cs typeface="Times New Roman" panose="02020603050405020304" pitchFamily="18" charset="0"/>
              </a:rPr>
              <a:t>j</a:t>
            </a:r>
            <a:r>
              <a:rPr lang="zh-CN" altLang="en-US" sz="2200" b="0" dirty="0">
                <a:ea typeface="微软雅黑" panose="020B0503020204020204" pitchFamily="34" charset="-122"/>
                <a:cs typeface="Times New Roman" panose="02020603050405020304" pitchFamily="18" charset="0"/>
              </a:rPr>
              <a:t>的背包中获得的最大价值 </a:t>
            </a:r>
            <a:endParaRPr lang="zh-CN" altLang="en-US" sz="2200" b="0" dirty="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377991" y="4876800"/>
          <a:ext cx="6604793" cy="956605"/>
        </p:xfrm>
        <a:graphic>
          <a:graphicData uri="http://schemas.openxmlformats.org/presentationml/2006/ole">
            <mc:AlternateContent xmlns:mc="http://schemas.openxmlformats.org/markup-compatibility/2006">
              <mc:Choice xmlns:v="urn:schemas-microsoft-com:vml" Requires="v">
                <p:oleObj spid="_x0000_s49671" name="" r:id="rId1" imgW="3403600" imgH="482600" progId="Equation.3">
                  <p:embed/>
                </p:oleObj>
              </mc:Choice>
              <mc:Fallback>
                <p:oleObj name="" r:id="rId1" imgW="3403600" imgH="482600" progId="Equation.3">
                  <p:embed/>
                  <p:pic>
                    <p:nvPicPr>
                      <p:cNvPr id="0" name="图片 496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91" y="4876800"/>
                        <a:ext cx="6604793" cy="956605"/>
                      </a:xfrm>
                      <a:prstGeom prst="rect">
                        <a:avLst/>
                      </a:prstGeom>
                      <a:solidFill>
                        <a:srgbClr val="FFFF99"/>
                      </a:solidFill>
                      <a:ln>
                        <a:noFill/>
                      </a:ln>
                    </p:spPr>
                  </p:pic>
                </p:oleObj>
              </mc:Fallback>
            </mc:AlternateContent>
          </a:graphicData>
        </a:graphic>
      </p:graphicFrame>
      <p:sp>
        <p:nvSpPr>
          <p:cNvPr id="14" name="Text Box 4"/>
          <p:cNvSpPr txBox="1">
            <a:spLocks noChangeArrowheads="1"/>
          </p:cNvSpPr>
          <p:nvPr/>
        </p:nvSpPr>
        <p:spPr bwMode="auto">
          <a:xfrm>
            <a:off x="413188" y="1373631"/>
            <a:ext cx="8534400" cy="2400657"/>
          </a:xfrm>
          <a:prstGeom prst="rect">
            <a:avLst/>
          </a:prstGeom>
          <a:noFill/>
          <a:ln w="9525">
            <a:solidFill>
              <a:srgbClr val="C00000"/>
            </a:solidFill>
            <a:miter lim="800000"/>
          </a:ln>
        </p:spPr>
        <p:txBody>
          <a:bodyPr wrap="square">
            <a:spAutoFit/>
          </a:bodyPr>
          <a:lstStyle/>
          <a:p>
            <a:pPr lvl="0">
              <a:lnSpc>
                <a:spcPts val="3600"/>
              </a:lnSpc>
              <a:spcBef>
                <a:spcPts val="0"/>
              </a:spcBef>
              <a:buClr>
                <a:srgbClr val="FF0000"/>
              </a:buClr>
              <a:buSzPct val="90000"/>
            </a:pPr>
            <a:r>
              <a:rPr kumimoji="1" lang="en-US" altLang="zh-CN" sz="2400" b="0" kern="0" dirty="0" smtClean="0">
                <a:solidFill>
                  <a:srgbClr val="FF0066"/>
                </a:solidFill>
                <a:latin typeface="Arial" panose="020B0604020202020204"/>
                <a:ea typeface="微软雅黑" panose="020B0503020204020204" pitchFamily="34" charset="-122"/>
              </a:rPr>
              <a:t>【</a:t>
            </a:r>
            <a:r>
              <a:rPr kumimoji="1" lang="zh-CN" altLang="en-US" sz="2400" b="0" kern="0" dirty="0" smtClean="0">
                <a:solidFill>
                  <a:srgbClr val="FF0066"/>
                </a:solidFill>
                <a:latin typeface="Arial" panose="020B0604020202020204"/>
                <a:ea typeface="微软雅黑" panose="020B0503020204020204" pitchFamily="34" charset="-122"/>
              </a:rPr>
              <a:t>例</a:t>
            </a:r>
            <a:r>
              <a:rPr kumimoji="1" lang="en-US" altLang="zh-CN" sz="2400" b="0" kern="0" dirty="0" smtClean="0">
                <a:solidFill>
                  <a:srgbClr val="FF0066"/>
                </a:solidFill>
                <a:latin typeface="Arial" panose="020B0604020202020204"/>
                <a:ea typeface="微软雅黑" panose="020B0503020204020204" pitchFamily="34" charset="-122"/>
              </a:rPr>
              <a:t>】</a:t>
            </a:r>
            <a:r>
              <a:rPr lang="en-US" altLang="zh-CN" sz="2400" b="0" kern="0" dirty="0" smtClean="0">
                <a:solidFill>
                  <a:srgbClr val="FF0000"/>
                </a:solidFill>
                <a:latin typeface="Arial" panose="020B0604020202020204"/>
                <a:ea typeface="微软雅黑" panose="020B0503020204020204" pitchFamily="34" charset="-122"/>
              </a:rPr>
              <a:t> </a:t>
            </a:r>
            <a:r>
              <a:rPr lang="en-US" altLang="zh-CN" sz="2400" b="0" kern="0" dirty="0">
                <a:solidFill>
                  <a:srgbClr val="000000"/>
                </a:solidFill>
                <a:latin typeface="Arial" panose="020B0604020202020204"/>
                <a:ea typeface="微软雅黑" panose="020B0503020204020204" pitchFamily="34" charset="-122"/>
              </a:rPr>
              <a:t>0/1</a:t>
            </a:r>
            <a:r>
              <a:rPr lang="zh-CN" altLang="en-US" sz="2400" b="0" kern="0" dirty="0">
                <a:solidFill>
                  <a:srgbClr val="000000"/>
                </a:solidFill>
                <a:latin typeface="Arial" panose="020B0604020202020204"/>
                <a:ea typeface="微软雅黑" panose="020B0503020204020204" pitchFamily="34" charset="-122"/>
              </a:rPr>
              <a:t>背包问题</a:t>
            </a:r>
            <a:endParaRPr lang="en-US" altLang="zh-CN" sz="2400" b="0" kern="0" dirty="0">
              <a:solidFill>
                <a:srgbClr val="000000"/>
              </a:solidFill>
              <a:latin typeface="Arial" panose="020B0604020202020204"/>
              <a:ea typeface="微软雅黑" panose="020B0503020204020204" pitchFamily="34" charset="-122"/>
            </a:endParaRPr>
          </a:p>
          <a:p>
            <a:pPr marL="441325" indent="-441325">
              <a:lnSpc>
                <a:spcPts val="3600"/>
              </a:lnSpc>
              <a:spcBef>
                <a:spcPts val="0"/>
              </a:spcBef>
              <a:buClr>
                <a:srgbClr val="FF0000"/>
              </a:buClr>
              <a:buSzPct val="90000"/>
              <a:buFont typeface="Wingdings" panose="05000000000000000000" pitchFamily="2" charset="2"/>
              <a:buChar char="n"/>
            </a:pPr>
            <a:r>
              <a:rPr lang="zh-CN" altLang="en-US" sz="2400" b="0" kern="0" dirty="0">
                <a:solidFill>
                  <a:srgbClr val="000000"/>
                </a:solidFill>
                <a:latin typeface="Arial" panose="020B0604020202020204"/>
                <a:ea typeface="微软雅黑" panose="020B0503020204020204" pitchFamily="34" charset="-122"/>
              </a:rPr>
              <a:t>一个背包的承重量为</a:t>
            </a:r>
            <a:r>
              <a:rPr lang="en-US" altLang="zh-CN" sz="2400" b="0" kern="0" dirty="0">
                <a:solidFill>
                  <a:srgbClr val="000000"/>
                </a:solidFill>
                <a:latin typeface="Arial" panose="020B0604020202020204"/>
                <a:ea typeface="微软雅黑" panose="020B0503020204020204" pitchFamily="34" charset="-122"/>
              </a:rPr>
              <a:t>10kg</a:t>
            </a:r>
            <a:r>
              <a:rPr lang="zh-CN" altLang="en-US" sz="2400" b="0" kern="0" dirty="0">
                <a:solidFill>
                  <a:srgbClr val="000000"/>
                </a:solidFill>
                <a:latin typeface="Arial" panose="020B0604020202020204"/>
                <a:ea typeface="微软雅黑" panose="020B0503020204020204" pitchFamily="34" charset="-122"/>
              </a:rPr>
              <a:t>（</a:t>
            </a:r>
            <a:r>
              <a:rPr lang="en-US" altLang="zh-CN" sz="2400" b="0" kern="0" dirty="0">
                <a:solidFill>
                  <a:srgbClr val="CC0066"/>
                </a:solidFill>
                <a:latin typeface="Arial" panose="020B0604020202020204"/>
                <a:ea typeface="微软雅黑" panose="020B0503020204020204" pitchFamily="34" charset="-122"/>
              </a:rPr>
              <a:t>C=10</a:t>
            </a:r>
            <a:r>
              <a:rPr lang="zh-CN" altLang="en-US" sz="2400" b="0" kern="0" dirty="0">
                <a:solidFill>
                  <a:srgbClr val="000000"/>
                </a:solidFill>
                <a:latin typeface="Arial" panose="020B0604020202020204"/>
                <a:ea typeface="微软雅黑" panose="020B0503020204020204" pitchFamily="34" charset="-122"/>
              </a:rPr>
              <a:t>），有</a:t>
            </a:r>
            <a:r>
              <a:rPr lang="en-US" altLang="zh-CN" sz="2400" b="0" kern="0" dirty="0">
                <a:solidFill>
                  <a:srgbClr val="000000"/>
                </a:solidFill>
                <a:latin typeface="Arial" panose="020B0604020202020204"/>
                <a:ea typeface="微软雅黑" panose="020B0503020204020204" pitchFamily="34" charset="-122"/>
              </a:rPr>
              <a:t>5</a:t>
            </a:r>
            <a:r>
              <a:rPr lang="zh-CN" altLang="en-US" sz="2400" b="0" kern="0" dirty="0">
                <a:solidFill>
                  <a:srgbClr val="000000"/>
                </a:solidFill>
                <a:latin typeface="Arial" panose="020B0604020202020204"/>
                <a:ea typeface="微软雅黑" panose="020B0503020204020204" pitchFamily="34" charset="-122"/>
              </a:rPr>
              <a:t>（</a:t>
            </a:r>
            <a:r>
              <a:rPr lang="en-US" altLang="zh-CN" sz="2400" b="0" kern="0" dirty="0">
                <a:solidFill>
                  <a:srgbClr val="CC0066"/>
                </a:solidFill>
                <a:latin typeface="Arial" panose="020B0604020202020204"/>
                <a:ea typeface="微软雅黑" panose="020B0503020204020204" pitchFamily="34" charset="-122"/>
              </a:rPr>
              <a:t>n=5</a:t>
            </a:r>
            <a:r>
              <a:rPr lang="zh-CN" altLang="en-US" sz="2400" b="0" kern="0" dirty="0">
                <a:solidFill>
                  <a:srgbClr val="000000"/>
                </a:solidFill>
                <a:latin typeface="Arial" panose="020B0604020202020204"/>
                <a:ea typeface="微软雅黑" panose="020B0503020204020204" pitchFamily="34" charset="-122"/>
              </a:rPr>
              <a:t>）件物品，其重量分别是</a:t>
            </a:r>
            <a:r>
              <a:rPr lang="en-US" altLang="zh-CN" sz="2400" b="0" kern="0" dirty="0">
                <a:solidFill>
                  <a:srgbClr val="000000"/>
                </a:solidFill>
                <a:latin typeface="Arial" panose="020B0604020202020204"/>
                <a:ea typeface="微软雅黑" panose="020B0503020204020204" pitchFamily="34" charset="-122"/>
              </a:rPr>
              <a:t>{2, 2, 6, 5, 4}</a:t>
            </a:r>
            <a:r>
              <a:rPr lang="zh-CN" altLang="en-US" sz="2400" b="0" kern="0" dirty="0">
                <a:solidFill>
                  <a:srgbClr val="000000"/>
                </a:solidFill>
                <a:latin typeface="Arial" panose="020B0604020202020204"/>
                <a:ea typeface="微软雅黑" panose="020B0503020204020204" pitchFamily="34" charset="-122"/>
              </a:rPr>
              <a:t>，价值分别为</a:t>
            </a:r>
            <a:r>
              <a:rPr lang="en-US" altLang="zh-CN" sz="2400" b="0" kern="0" dirty="0">
                <a:solidFill>
                  <a:srgbClr val="000000"/>
                </a:solidFill>
                <a:latin typeface="Arial" panose="020B0604020202020204"/>
                <a:ea typeface="微软雅黑" panose="020B0503020204020204" pitchFamily="34" charset="-122"/>
              </a:rPr>
              <a:t>{6, 3, 5, 4, 6}</a:t>
            </a:r>
            <a:r>
              <a:rPr lang="zh-CN" altLang="en-US" sz="2400" b="0" kern="0" dirty="0">
                <a:solidFill>
                  <a:srgbClr val="000000"/>
                </a:solidFill>
                <a:latin typeface="Arial" panose="020B0604020202020204"/>
                <a:ea typeface="微软雅黑" panose="020B0503020204020204" pitchFamily="34" charset="-122"/>
              </a:rPr>
              <a:t> 。要求挑选几件物品放入背包，不能超重，装入背包的物品的价值最大且不能分割物品。试采用动态规划法求解</a:t>
            </a:r>
            <a:endParaRPr lang="en-US" altLang="zh-CN" sz="2400" b="0" kern="0" dirty="0">
              <a:solidFill>
                <a:srgbClr val="000000"/>
              </a:solidFill>
              <a:latin typeface="Arial" panose="020B0604020202020204"/>
              <a:ea typeface="微软雅黑" panose="020B0503020204020204" pitchFamily="34" charset="-122"/>
            </a:endParaRPr>
          </a:p>
        </p:txBody>
      </p:sp>
      <p:sp>
        <p:nvSpPr>
          <p:cNvPr id="4" name="矩形 3"/>
          <p:cNvSpPr/>
          <p:nvPr/>
        </p:nvSpPr>
        <p:spPr>
          <a:xfrm>
            <a:off x="1047750" y="6019800"/>
            <a:ext cx="7048500" cy="769441"/>
          </a:xfrm>
          <a:prstGeom prst="rect">
            <a:avLst/>
          </a:prstGeom>
        </p:spPr>
        <p:txBody>
          <a:bodyPr wrap="square">
            <a:spAutoFit/>
          </a:bodyPr>
          <a:lstStyle/>
          <a:p>
            <a:pPr lvl="1" indent="-457200">
              <a:lnSpc>
                <a:spcPct val="110000"/>
              </a:lnSpc>
              <a:spcBef>
                <a:spcPts val="0"/>
              </a:spcBef>
              <a:buClr>
                <a:srgbClr val="006666"/>
              </a:buClr>
              <a:buSzPct val="90000"/>
              <a:buFont typeface="Wingdings" panose="05000000000000000000" pitchFamily="2" charset="2"/>
              <a:buChar char="u"/>
              <a:defRPr/>
            </a:pPr>
            <a:r>
              <a:rPr lang="zh-CN" altLang="zh-CN" sz="2000" dirty="0">
                <a:solidFill>
                  <a:srgbClr val="CC0066"/>
                </a:solidFill>
                <a:ea typeface="微软雅黑" panose="020B0503020204020204" pitchFamily="34" charset="-122"/>
                <a:cs typeface="Times New Roman" panose="02020603050405020304" pitchFamily="18" charset="0"/>
              </a:rPr>
              <a:t>行</a:t>
            </a:r>
            <a:r>
              <a:rPr lang="zh-CN" altLang="zh-CN" sz="2000" b="0" dirty="0">
                <a:ea typeface="微软雅黑" panose="020B0503020204020204" pitchFamily="34" charset="-122"/>
                <a:cs typeface="Times New Roman" panose="02020603050405020304" pitchFamily="18" charset="0"/>
              </a:rPr>
              <a:t>表示决策的</a:t>
            </a:r>
            <a:r>
              <a:rPr lang="zh-CN" altLang="zh-CN" sz="2000" dirty="0">
                <a:solidFill>
                  <a:srgbClr val="CC0066"/>
                </a:solidFill>
                <a:ea typeface="微软雅黑" panose="020B0503020204020204" pitchFamily="34" charset="-122"/>
                <a:cs typeface="Times New Roman" panose="02020603050405020304" pitchFamily="18" charset="0"/>
              </a:rPr>
              <a:t>阶段</a:t>
            </a:r>
            <a:r>
              <a:rPr lang="zh-CN" altLang="zh-CN" sz="2000" b="0" dirty="0">
                <a:ea typeface="微软雅黑" panose="020B0503020204020204" pitchFamily="34" charset="-122"/>
                <a:cs typeface="Times New Roman" panose="02020603050405020304" pitchFamily="18" charset="0"/>
              </a:rPr>
              <a:t>，</a:t>
            </a:r>
            <a:r>
              <a:rPr lang="zh-CN" altLang="zh-CN" sz="2000" dirty="0">
                <a:solidFill>
                  <a:srgbClr val="CC0066"/>
                </a:solidFill>
                <a:ea typeface="微软雅黑" panose="020B0503020204020204" pitchFamily="34" charset="-122"/>
                <a:cs typeface="Times New Roman" panose="02020603050405020304" pitchFamily="18" charset="0"/>
              </a:rPr>
              <a:t>列</a:t>
            </a:r>
            <a:r>
              <a:rPr lang="zh-CN" altLang="zh-CN" sz="2000" b="0" dirty="0">
                <a:ea typeface="微软雅黑" panose="020B0503020204020204" pitchFamily="34" charset="-122"/>
                <a:cs typeface="Times New Roman" panose="02020603050405020304" pitchFamily="18" charset="0"/>
              </a:rPr>
              <a:t>表示问题</a:t>
            </a:r>
            <a:r>
              <a:rPr lang="zh-CN" altLang="zh-CN" sz="2000" dirty="0">
                <a:solidFill>
                  <a:srgbClr val="CC0066"/>
                </a:solidFill>
                <a:ea typeface="微软雅黑" panose="020B0503020204020204" pitchFamily="34" charset="-122"/>
                <a:cs typeface="Times New Roman" panose="02020603050405020304" pitchFamily="18" charset="0"/>
              </a:rPr>
              <a:t>状态</a:t>
            </a:r>
            <a:r>
              <a:rPr lang="zh-CN" altLang="zh-CN" sz="2000" b="0" dirty="0">
                <a:ea typeface="微软雅黑" panose="020B0503020204020204" pitchFamily="34" charset="-122"/>
                <a:cs typeface="Times New Roman" panose="02020603050405020304" pitchFamily="18" charset="0"/>
              </a:rPr>
              <a:t>（不同的</a:t>
            </a:r>
            <a:r>
              <a:rPr lang="zh-CN" altLang="zh-CN" sz="2000" b="0">
                <a:ea typeface="微软雅黑" panose="020B0503020204020204" pitchFamily="34" charset="-122"/>
                <a:cs typeface="Times New Roman" panose="02020603050405020304" pitchFamily="18" charset="0"/>
              </a:rPr>
              <a:t>承重），</a:t>
            </a:r>
            <a:r>
              <a:rPr lang="zh-CN" altLang="en-US" sz="2000" b="0">
                <a:ea typeface="微软雅黑" panose="020B0503020204020204" pitchFamily="34" charset="-122"/>
                <a:cs typeface="Times New Roman" panose="02020603050405020304" pitchFamily="18" charset="0"/>
              </a:rPr>
              <a:t>每个</a:t>
            </a:r>
            <a:r>
              <a:rPr lang="zh-CN" altLang="zh-CN" sz="2000" b="0">
                <a:ea typeface="微软雅黑" panose="020B0503020204020204" pitchFamily="34" charset="-122"/>
                <a:cs typeface="Times New Roman" panose="02020603050405020304" pitchFamily="18" charset="0"/>
              </a:rPr>
              <a:t>格</a:t>
            </a:r>
            <a:r>
              <a:rPr lang="zh-CN" altLang="zh-CN" sz="2000" b="0" dirty="0">
                <a:ea typeface="微软雅黑" panose="020B0503020204020204" pitchFamily="34" charset="-122"/>
                <a:cs typeface="Times New Roman" panose="02020603050405020304" pitchFamily="18" charset="0"/>
              </a:rPr>
              <a:t>需要填写的数据为在某个阶段某个状态下的</a:t>
            </a:r>
            <a:r>
              <a:rPr lang="zh-CN" altLang="zh-CN" sz="2000">
                <a:solidFill>
                  <a:srgbClr val="CC0066"/>
                </a:solidFill>
                <a:ea typeface="微软雅黑" panose="020B0503020204020204" pitchFamily="34" charset="-122"/>
                <a:cs typeface="Times New Roman" panose="02020603050405020304" pitchFamily="18" charset="0"/>
              </a:rPr>
              <a:t>最优值</a:t>
            </a:r>
            <a:r>
              <a:rPr lang="en-US" altLang="zh-CN" sz="2000">
                <a:solidFill>
                  <a:srgbClr val="CC0066"/>
                </a:solidFill>
                <a:ea typeface="微软雅黑" panose="020B0503020204020204" pitchFamily="34" charset="-122"/>
                <a:cs typeface="Times New Roman" panose="02020603050405020304" pitchFamily="18" charset="0"/>
              </a:rPr>
              <a:t>V</a:t>
            </a:r>
            <a:endParaRPr lang="en-US" altLang="zh-CN" sz="200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latin typeface="+mn-lt"/>
                <a:ea typeface="微软雅黑" panose="020B0503020204020204" pitchFamily="34" charset="-122"/>
              </a:rPr>
              <a:t>填写最优决策表</a:t>
            </a:r>
            <a:r>
              <a:rPr lang="en-US" altLang="zh-CN" dirty="0">
                <a:latin typeface="+mn-lt"/>
                <a:ea typeface="微软雅黑" panose="020B0503020204020204" pitchFamily="34" charset="-122"/>
              </a:rPr>
              <a:t>V</a:t>
            </a:r>
            <a:endParaRPr lang="zh-CN" altLang="en-US" dirty="0">
              <a:latin typeface="+mn-lt"/>
            </a:endParaRPr>
          </a:p>
        </p:txBody>
      </p:sp>
      <p:sp>
        <p:nvSpPr>
          <p:cNvPr id="15" name="Rectangle 7"/>
          <p:cNvSpPr>
            <a:spLocks noChangeArrowheads="1"/>
          </p:cNvSpPr>
          <p:nvPr/>
        </p:nvSpPr>
        <p:spPr bwMode="auto">
          <a:xfrm>
            <a:off x="152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pSp>
        <p:nvGrpSpPr>
          <p:cNvPr id="11" name="Group 313"/>
          <p:cNvGrpSpPr/>
          <p:nvPr/>
        </p:nvGrpSpPr>
        <p:grpSpPr bwMode="auto">
          <a:xfrm>
            <a:off x="381000" y="2133600"/>
            <a:ext cx="7273925" cy="3438526"/>
            <a:chOff x="0" y="-3"/>
            <a:chExt cx="4582" cy="2166"/>
          </a:xfrm>
        </p:grpSpPr>
        <p:grpSp>
          <p:nvGrpSpPr>
            <p:cNvPr id="12" name="Group 121"/>
            <p:cNvGrpSpPr/>
            <p:nvPr/>
          </p:nvGrpSpPr>
          <p:grpSpPr bwMode="auto">
            <a:xfrm>
              <a:off x="2" y="1"/>
              <a:ext cx="710" cy="338"/>
              <a:chOff x="0" y="0"/>
              <a:chExt cx="590" cy="480"/>
            </a:xfrm>
          </p:grpSpPr>
          <p:sp>
            <p:nvSpPr>
              <p:cNvPr id="157" name="Rectangle 22"/>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58" name="Rectangle 12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23"/>
            <p:cNvGrpSpPr/>
            <p:nvPr/>
          </p:nvGrpSpPr>
          <p:grpSpPr bwMode="auto">
            <a:xfrm>
              <a:off x="712" y="-3"/>
              <a:ext cx="418" cy="342"/>
              <a:chOff x="0" y="-5"/>
              <a:chExt cx="348" cy="485"/>
            </a:xfrm>
          </p:grpSpPr>
          <p:sp>
            <p:nvSpPr>
              <p:cNvPr id="155" name="Rectangle 23"/>
              <p:cNvSpPr>
                <a:spLocks noChangeArrowheads="1"/>
              </p:cNvSpPr>
              <p:nvPr/>
            </p:nvSpPr>
            <p:spPr bwMode="auto">
              <a:xfrm>
                <a:off x="166" y="-5"/>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j</a:t>
                </a:r>
                <a:endParaRPr lang="en-US" altLang="zh-CN" sz="2000" b="1" dirty="0"/>
              </a:p>
              <a:p>
                <a:pPr algn="just"/>
                <a:endParaRPr lang="en-US" altLang="zh-CN" sz="2000" b="1" dirty="0"/>
              </a:p>
            </p:txBody>
          </p:sp>
          <p:sp>
            <p:nvSpPr>
              <p:cNvPr id="156" name="Rectangle 12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25"/>
            <p:cNvGrpSpPr/>
            <p:nvPr/>
          </p:nvGrpSpPr>
          <p:grpSpPr bwMode="auto">
            <a:xfrm>
              <a:off x="1034" y="1"/>
              <a:ext cx="322" cy="338"/>
              <a:chOff x="0" y="0"/>
              <a:chExt cx="268" cy="480"/>
            </a:xfrm>
          </p:grpSpPr>
          <p:sp>
            <p:nvSpPr>
              <p:cNvPr id="153" name="Rectangle 2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54" name="Rectangle 12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27"/>
            <p:cNvGrpSpPr/>
            <p:nvPr/>
          </p:nvGrpSpPr>
          <p:grpSpPr bwMode="auto">
            <a:xfrm>
              <a:off x="1356" y="1"/>
              <a:ext cx="323" cy="338"/>
              <a:chOff x="0" y="0"/>
              <a:chExt cx="268" cy="480"/>
            </a:xfrm>
          </p:grpSpPr>
          <p:sp>
            <p:nvSpPr>
              <p:cNvPr id="151" name="Rectangle 2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52" name="Rectangle 1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29"/>
            <p:cNvGrpSpPr/>
            <p:nvPr/>
          </p:nvGrpSpPr>
          <p:grpSpPr bwMode="auto">
            <a:xfrm>
              <a:off x="1679" y="1"/>
              <a:ext cx="322" cy="338"/>
              <a:chOff x="0" y="0"/>
              <a:chExt cx="268" cy="480"/>
            </a:xfrm>
          </p:grpSpPr>
          <p:sp>
            <p:nvSpPr>
              <p:cNvPr id="149" name="Rectangle 26"/>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50" name="Rectangle 12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31"/>
            <p:cNvGrpSpPr/>
            <p:nvPr/>
          </p:nvGrpSpPr>
          <p:grpSpPr bwMode="auto">
            <a:xfrm>
              <a:off x="2001" y="1"/>
              <a:ext cx="322" cy="338"/>
              <a:chOff x="0" y="0"/>
              <a:chExt cx="268" cy="480"/>
            </a:xfrm>
          </p:grpSpPr>
          <p:sp>
            <p:nvSpPr>
              <p:cNvPr id="147" name="Rectangle 27"/>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48" name="Rectangle 13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33"/>
            <p:cNvGrpSpPr/>
            <p:nvPr/>
          </p:nvGrpSpPr>
          <p:grpSpPr bwMode="auto">
            <a:xfrm>
              <a:off x="2323" y="1"/>
              <a:ext cx="323" cy="338"/>
              <a:chOff x="0" y="0"/>
              <a:chExt cx="268" cy="480"/>
            </a:xfrm>
          </p:grpSpPr>
          <p:sp>
            <p:nvSpPr>
              <p:cNvPr id="145" name="Rectangle 2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46" name="Rectangle 13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135"/>
            <p:cNvGrpSpPr/>
            <p:nvPr/>
          </p:nvGrpSpPr>
          <p:grpSpPr bwMode="auto">
            <a:xfrm>
              <a:off x="2646" y="1"/>
              <a:ext cx="322" cy="338"/>
              <a:chOff x="0" y="0"/>
              <a:chExt cx="268" cy="480"/>
            </a:xfrm>
          </p:grpSpPr>
          <p:sp>
            <p:nvSpPr>
              <p:cNvPr id="143" name="Rectangle 29"/>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44" name="Rectangle 13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 name="Group 137"/>
            <p:cNvGrpSpPr/>
            <p:nvPr/>
          </p:nvGrpSpPr>
          <p:grpSpPr bwMode="auto">
            <a:xfrm>
              <a:off x="2968" y="1"/>
              <a:ext cx="323" cy="338"/>
              <a:chOff x="0" y="0"/>
              <a:chExt cx="268" cy="480"/>
            </a:xfrm>
          </p:grpSpPr>
          <p:sp>
            <p:nvSpPr>
              <p:cNvPr id="141" name="Rectangle 30"/>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42" name="Rectangle 13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 name="Group 139"/>
            <p:cNvGrpSpPr/>
            <p:nvPr/>
          </p:nvGrpSpPr>
          <p:grpSpPr bwMode="auto">
            <a:xfrm>
              <a:off x="3291" y="1"/>
              <a:ext cx="322" cy="338"/>
              <a:chOff x="0" y="0"/>
              <a:chExt cx="268" cy="480"/>
            </a:xfrm>
          </p:grpSpPr>
          <p:sp>
            <p:nvSpPr>
              <p:cNvPr id="139" name="Rectangle 31"/>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7</a:t>
                </a:r>
                <a:endParaRPr lang="en-US" altLang="zh-CN" sz="2000" b="1"/>
              </a:p>
              <a:p>
                <a:pPr algn="just"/>
                <a:endParaRPr lang="en-US" altLang="zh-CN" sz="2000" b="1"/>
              </a:p>
            </p:txBody>
          </p:sp>
          <p:sp>
            <p:nvSpPr>
              <p:cNvPr id="140" name="Rectangle 13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4" name="Group 141"/>
            <p:cNvGrpSpPr/>
            <p:nvPr/>
          </p:nvGrpSpPr>
          <p:grpSpPr bwMode="auto">
            <a:xfrm>
              <a:off x="3613" y="1"/>
              <a:ext cx="322" cy="338"/>
              <a:chOff x="0" y="0"/>
              <a:chExt cx="268" cy="480"/>
            </a:xfrm>
          </p:grpSpPr>
          <p:sp>
            <p:nvSpPr>
              <p:cNvPr id="137" name="Rectangle 3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8</a:t>
                </a:r>
                <a:endParaRPr lang="en-US" altLang="zh-CN" sz="2000" b="1"/>
              </a:p>
              <a:p>
                <a:pPr algn="just"/>
                <a:endParaRPr lang="en-US" altLang="zh-CN" sz="2000" b="1"/>
              </a:p>
            </p:txBody>
          </p:sp>
          <p:sp>
            <p:nvSpPr>
              <p:cNvPr id="138" name="Rectangle 14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5" name="Group 143"/>
            <p:cNvGrpSpPr/>
            <p:nvPr/>
          </p:nvGrpSpPr>
          <p:grpSpPr bwMode="auto">
            <a:xfrm>
              <a:off x="3935" y="1"/>
              <a:ext cx="323" cy="338"/>
              <a:chOff x="0" y="0"/>
              <a:chExt cx="268" cy="480"/>
            </a:xfrm>
          </p:grpSpPr>
          <p:sp>
            <p:nvSpPr>
              <p:cNvPr id="135" name="Rectangle 33"/>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36" name="Rectangle 14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145"/>
            <p:cNvGrpSpPr/>
            <p:nvPr/>
          </p:nvGrpSpPr>
          <p:grpSpPr bwMode="auto">
            <a:xfrm>
              <a:off x="4258" y="1"/>
              <a:ext cx="322" cy="338"/>
              <a:chOff x="0" y="0"/>
              <a:chExt cx="268" cy="480"/>
            </a:xfrm>
          </p:grpSpPr>
          <p:sp>
            <p:nvSpPr>
              <p:cNvPr id="133" name="Rectangle 3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134" name="Rectangle 14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47"/>
            <p:cNvGrpSpPr/>
            <p:nvPr/>
          </p:nvGrpSpPr>
          <p:grpSpPr bwMode="auto">
            <a:xfrm>
              <a:off x="2" y="339"/>
              <a:ext cx="710" cy="270"/>
              <a:chOff x="0" y="0"/>
              <a:chExt cx="590" cy="384"/>
            </a:xfrm>
          </p:grpSpPr>
          <p:sp>
            <p:nvSpPr>
              <p:cNvPr id="131" name="Rectangle 35"/>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32" name="Rectangle 146"/>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 name="Group 149"/>
            <p:cNvGrpSpPr/>
            <p:nvPr/>
          </p:nvGrpSpPr>
          <p:grpSpPr bwMode="auto">
            <a:xfrm>
              <a:off x="712" y="339"/>
              <a:ext cx="322" cy="270"/>
              <a:chOff x="0" y="0"/>
              <a:chExt cx="268" cy="384"/>
            </a:xfrm>
          </p:grpSpPr>
          <p:sp>
            <p:nvSpPr>
              <p:cNvPr id="129" name="Rectangle 3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30" name="Rectangle 148"/>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9" name="Rectangle 150"/>
            <p:cNvSpPr>
              <a:spLocks noChangeArrowheads="1"/>
            </p:cNvSpPr>
            <p:nvPr/>
          </p:nvSpPr>
          <p:spPr bwMode="auto">
            <a:xfrm>
              <a:off x="1034"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152"/>
            <p:cNvSpPr>
              <a:spLocks noChangeArrowheads="1"/>
            </p:cNvSpPr>
            <p:nvPr/>
          </p:nvSpPr>
          <p:spPr bwMode="auto">
            <a:xfrm>
              <a:off x="1356"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 name="Group 155"/>
            <p:cNvGrpSpPr/>
            <p:nvPr/>
          </p:nvGrpSpPr>
          <p:grpSpPr bwMode="auto">
            <a:xfrm>
              <a:off x="1679" y="339"/>
              <a:ext cx="322" cy="270"/>
              <a:chOff x="0" y="0"/>
              <a:chExt cx="268" cy="384"/>
            </a:xfrm>
          </p:grpSpPr>
          <p:sp>
            <p:nvSpPr>
              <p:cNvPr id="127" name="Rectangle 3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Rectangle 154"/>
              <p:cNvSpPr>
                <a:spLocks noChangeArrowheads="1"/>
              </p:cNvSpPr>
              <p:nvPr/>
            </p:nvSpPr>
            <p:spPr bwMode="auto">
              <a:xfrm>
                <a:off x="0" y="0"/>
                <a:ext cx="268"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2" name="Rectangle 156"/>
            <p:cNvSpPr>
              <a:spLocks noChangeArrowheads="1"/>
            </p:cNvSpPr>
            <p:nvPr/>
          </p:nvSpPr>
          <p:spPr bwMode="auto">
            <a:xfrm>
              <a:off x="200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158"/>
            <p:cNvSpPr>
              <a:spLocks noChangeArrowheads="1"/>
            </p:cNvSpPr>
            <p:nvPr/>
          </p:nvSpPr>
          <p:spPr bwMode="auto">
            <a:xfrm>
              <a:off x="2323"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160"/>
            <p:cNvSpPr>
              <a:spLocks noChangeArrowheads="1"/>
            </p:cNvSpPr>
            <p:nvPr/>
          </p:nvSpPr>
          <p:spPr bwMode="auto">
            <a:xfrm>
              <a:off x="2646"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162"/>
            <p:cNvSpPr>
              <a:spLocks noChangeArrowheads="1"/>
            </p:cNvSpPr>
            <p:nvPr/>
          </p:nvSpPr>
          <p:spPr bwMode="auto">
            <a:xfrm>
              <a:off x="296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164"/>
            <p:cNvSpPr>
              <a:spLocks noChangeArrowheads="1"/>
            </p:cNvSpPr>
            <p:nvPr/>
          </p:nvSpPr>
          <p:spPr bwMode="auto">
            <a:xfrm>
              <a:off x="329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166"/>
            <p:cNvSpPr>
              <a:spLocks noChangeArrowheads="1"/>
            </p:cNvSpPr>
            <p:nvPr/>
          </p:nvSpPr>
          <p:spPr bwMode="auto">
            <a:xfrm>
              <a:off x="3613"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168"/>
            <p:cNvSpPr>
              <a:spLocks noChangeArrowheads="1"/>
            </p:cNvSpPr>
            <p:nvPr/>
          </p:nvSpPr>
          <p:spPr bwMode="auto">
            <a:xfrm>
              <a:off x="3935"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170"/>
            <p:cNvSpPr>
              <a:spLocks noChangeArrowheads="1"/>
            </p:cNvSpPr>
            <p:nvPr/>
          </p:nvSpPr>
          <p:spPr bwMode="auto">
            <a:xfrm>
              <a:off x="4258"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0" name="Group 173"/>
            <p:cNvGrpSpPr/>
            <p:nvPr/>
          </p:nvGrpSpPr>
          <p:grpSpPr bwMode="auto">
            <a:xfrm>
              <a:off x="0" y="609"/>
              <a:ext cx="712" cy="288"/>
              <a:chOff x="-2" y="0"/>
              <a:chExt cx="592" cy="410"/>
            </a:xfrm>
          </p:grpSpPr>
          <p:sp>
            <p:nvSpPr>
              <p:cNvPr id="125" name="Rectangle 55"/>
              <p:cNvSpPr>
                <a:spLocks noChangeArrowheads="1"/>
              </p:cNvSpPr>
              <p:nvPr/>
            </p:nvSpPr>
            <p:spPr bwMode="auto">
              <a:xfrm>
                <a:off x="-2" y="0"/>
                <a:ext cx="54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1</a:t>
                </a:r>
                <a:r>
                  <a:rPr lang="en-US" altLang="zh-CN" sz="1600" b="1" dirty="0"/>
                  <a:t>=2</a:t>
                </a:r>
                <a:r>
                  <a:rPr lang="en-US" altLang="zh-CN" sz="1600" dirty="0"/>
                  <a:t>,</a:t>
                </a:r>
                <a:r>
                  <a:rPr lang="en-US" altLang="zh-CN" sz="1600" b="1" dirty="0"/>
                  <a:t> v</a:t>
                </a:r>
                <a:r>
                  <a:rPr lang="en-US" altLang="zh-CN" sz="1600" b="1" baseline="-30000" dirty="0"/>
                  <a:t>1</a:t>
                </a:r>
                <a:r>
                  <a:rPr lang="en-US" altLang="zh-CN" sz="1600" b="1" dirty="0"/>
                  <a:t>=6</a:t>
                </a:r>
                <a:endParaRPr lang="en-US" altLang="zh-CN" sz="1600" b="1" dirty="0"/>
              </a:p>
              <a:p>
                <a:pPr algn="just"/>
                <a:endParaRPr lang="en-US" altLang="zh-CN" sz="1600" b="1" dirty="0"/>
              </a:p>
            </p:txBody>
          </p:sp>
          <p:sp>
            <p:nvSpPr>
              <p:cNvPr id="126" name="Rectangle 172"/>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1" name="Group 175"/>
            <p:cNvGrpSpPr/>
            <p:nvPr/>
          </p:nvGrpSpPr>
          <p:grpSpPr bwMode="auto">
            <a:xfrm>
              <a:off x="712" y="609"/>
              <a:ext cx="322" cy="270"/>
              <a:chOff x="0" y="0"/>
              <a:chExt cx="268" cy="384"/>
            </a:xfrm>
          </p:grpSpPr>
          <p:sp>
            <p:nvSpPr>
              <p:cNvPr id="123" name="Rectangle 5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24" name="Rectangle 174"/>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2" name="Rectangle 176"/>
            <p:cNvSpPr>
              <a:spLocks noChangeArrowheads="1"/>
            </p:cNvSpPr>
            <p:nvPr/>
          </p:nvSpPr>
          <p:spPr bwMode="auto">
            <a:xfrm>
              <a:off x="1034"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178"/>
            <p:cNvSpPr>
              <a:spLocks noChangeArrowheads="1"/>
            </p:cNvSpPr>
            <p:nvPr/>
          </p:nvSpPr>
          <p:spPr bwMode="auto">
            <a:xfrm>
              <a:off x="1356"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180"/>
            <p:cNvSpPr>
              <a:spLocks noChangeArrowheads="1"/>
            </p:cNvSpPr>
            <p:nvPr/>
          </p:nvSpPr>
          <p:spPr bwMode="auto">
            <a:xfrm>
              <a:off x="1679"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182"/>
            <p:cNvSpPr>
              <a:spLocks noChangeArrowheads="1"/>
            </p:cNvSpPr>
            <p:nvPr/>
          </p:nvSpPr>
          <p:spPr bwMode="auto">
            <a:xfrm>
              <a:off x="200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184"/>
            <p:cNvSpPr>
              <a:spLocks noChangeArrowheads="1"/>
            </p:cNvSpPr>
            <p:nvPr/>
          </p:nvSpPr>
          <p:spPr bwMode="auto">
            <a:xfrm>
              <a:off x="2323"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186"/>
            <p:cNvSpPr>
              <a:spLocks noChangeArrowheads="1"/>
            </p:cNvSpPr>
            <p:nvPr/>
          </p:nvSpPr>
          <p:spPr bwMode="auto">
            <a:xfrm>
              <a:off x="2646"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188"/>
            <p:cNvSpPr>
              <a:spLocks noChangeArrowheads="1"/>
            </p:cNvSpPr>
            <p:nvPr/>
          </p:nvSpPr>
          <p:spPr bwMode="auto">
            <a:xfrm>
              <a:off x="2968"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190"/>
            <p:cNvSpPr>
              <a:spLocks noChangeArrowheads="1"/>
            </p:cNvSpPr>
            <p:nvPr/>
          </p:nvSpPr>
          <p:spPr bwMode="auto">
            <a:xfrm>
              <a:off x="329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192"/>
            <p:cNvSpPr>
              <a:spLocks noChangeArrowheads="1"/>
            </p:cNvSpPr>
            <p:nvPr/>
          </p:nvSpPr>
          <p:spPr bwMode="auto">
            <a:xfrm>
              <a:off x="3613"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194"/>
            <p:cNvSpPr>
              <a:spLocks noChangeArrowheads="1"/>
            </p:cNvSpPr>
            <p:nvPr/>
          </p:nvSpPr>
          <p:spPr bwMode="auto">
            <a:xfrm>
              <a:off x="3935"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196"/>
            <p:cNvSpPr>
              <a:spLocks noChangeArrowheads="1"/>
            </p:cNvSpPr>
            <p:nvPr/>
          </p:nvSpPr>
          <p:spPr bwMode="auto">
            <a:xfrm>
              <a:off x="4258"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3" name="Group 199"/>
            <p:cNvGrpSpPr/>
            <p:nvPr/>
          </p:nvGrpSpPr>
          <p:grpSpPr bwMode="auto">
            <a:xfrm>
              <a:off x="2" y="879"/>
              <a:ext cx="710" cy="270"/>
              <a:chOff x="0" y="0"/>
              <a:chExt cx="590" cy="384"/>
            </a:xfrm>
          </p:grpSpPr>
          <p:sp>
            <p:nvSpPr>
              <p:cNvPr id="121" name="Rectangle 68"/>
              <p:cNvSpPr>
                <a:spLocks noChangeArrowheads="1"/>
              </p:cNvSpPr>
              <p:nvPr/>
            </p:nvSpPr>
            <p:spPr bwMode="auto">
              <a:xfrm>
                <a:off x="0" y="0"/>
                <a:ext cx="5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2</a:t>
                </a:r>
                <a:r>
                  <a:rPr lang="en-US" altLang="zh-CN" sz="1600" b="1" dirty="0"/>
                  <a:t>=2, v</a:t>
                </a:r>
                <a:r>
                  <a:rPr lang="en-US" altLang="zh-CN" sz="1600" b="1" baseline="-30000" dirty="0"/>
                  <a:t>2</a:t>
                </a:r>
                <a:r>
                  <a:rPr lang="en-US" altLang="zh-CN" sz="1600" b="1" dirty="0"/>
                  <a:t>=3</a:t>
                </a:r>
                <a:endParaRPr lang="en-US" altLang="zh-CN" sz="1600" b="1" dirty="0"/>
              </a:p>
              <a:p>
                <a:pPr algn="just"/>
                <a:endParaRPr lang="en-US" altLang="zh-CN" sz="1600" b="1" dirty="0"/>
              </a:p>
            </p:txBody>
          </p:sp>
          <p:sp>
            <p:nvSpPr>
              <p:cNvPr id="122" name="Rectangle 198"/>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4" name="Group 201"/>
            <p:cNvGrpSpPr/>
            <p:nvPr/>
          </p:nvGrpSpPr>
          <p:grpSpPr bwMode="auto">
            <a:xfrm>
              <a:off x="712" y="879"/>
              <a:ext cx="322" cy="270"/>
              <a:chOff x="0" y="0"/>
              <a:chExt cx="268" cy="384"/>
            </a:xfrm>
          </p:grpSpPr>
          <p:sp>
            <p:nvSpPr>
              <p:cNvPr id="119" name="Rectangle 6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20" name="Rectangle 200"/>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Rectangle 202"/>
            <p:cNvSpPr>
              <a:spLocks noChangeArrowheads="1"/>
            </p:cNvSpPr>
            <p:nvPr/>
          </p:nvSpPr>
          <p:spPr bwMode="auto">
            <a:xfrm>
              <a:off x="1034"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204"/>
            <p:cNvSpPr>
              <a:spLocks noChangeArrowheads="1"/>
            </p:cNvSpPr>
            <p:nvPr/>
          </p:nvSpPr>
          <p:spPr bwMode="auto">
            <a:xfrm>
              <a:off x="1356"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206"/>
            <p:cNvSpPr>
              <a:spLocks noChangeArrowheads="1"/>
            </p:cNvSpPr>
            <p:nvPr/>
          </p:nvSpPr>
          <p:spPr bwMode="auto">
            <a:xfrm>
              <a:off x="1679"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208"/>
            <p:cNvSpPr>
              <a:spLocks noChangeArrowheads="1"/>
            </p:cNvSpPr>
            <p:nvPr/>
          </p:nvSpPr>
          <p:spPr bwMode="auto">
            <a:xfrm>
              <a:off x="200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210"/>
            <p:cNvSpPr>
              <a:spLocks noChangeArrowheads="1"/>
            </p:cNvSpPr>
            <p:nvPr/>
          </p:nvSpPr>
          <p:spPr bwMode="auto">
            <a:xfrm>
              <a:off x="2323"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212"/>
            <p:cNvSpPr>
              <a:spLocks noChangeArrowheads="1"/>
            </p:cNvSpPr>
            <p:nvPr/>
          </p:nvSpPr>
          <p:spPr bwMode="auto">
            <a:xfrm>
              <a:off x="2646"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214"/>
            <p:cNvSpPr>
              <a:spLocks noChangeArrowheads="1"/>
            </p:cNvSpPr>
            <p:nvPr/>
          </p:nvSpPr>
          <p:spPr bwMode="auto">
            <a:xfrm>
              <a:off x="2949" y="862"/>
              <a:ext cx="3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216"/>
            <p:cNvSpPr>
              <a:spLocks noChangeArrowheads="1"/>
            </p:cNvSpPr>
            <p:nvPr/>
          </p:nvSpPr>
          <p:spPr bwMode="auto">
            <a:xfrm>
              <a:off x="329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218"/>
            <p:cNvSpPr>
              <a:spLocks noChangeArrowheads="1"/>
            </p:cNvSpPr>
            <p:nvPr/>
          </p:nvSpPr>
          <p:spPr bwMode="auto">
            <a:xfrm>
              <a:off x="3613"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220"/>
            <p:cNvSpPr>
              <a:spLocks noChangeArrowheads="1"/>
            </p:cNvSpPr>
            <p:nvPr/>
          </p:nvSpPr>
          <p:spPr bwMode="auto">
            <a:xfrm>
              <a:off x="3935"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222"/>
            <p:cNvSpPr>
              <a:spLocks noChangeArrowheads="1"/>
            </p:cNvSpPr>
            <p:nvPr/>
          </p:nvSpPr>
          <p:spPr bwMode="auto">
            <a:xfrm>
              <a:off x="4258"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6" name="Group 225"/>
            <p:cNvGrpSpPr/>
            <p:nvPr/>
          </p:nvGrpSpPr>
          <p:grpSpPr bwMode="auto">
            <a:xfrm>
              <a:off x="2" y="1149"/>
              <a:ext cx="710" cy="372"/>
              <a:chOff x="0" y="0"/>
              <a:chExt cx="590" cy="530"/>
            </a:xfrm>
          </p:grpSpPr>
          <p:sp>
            <p:nvSpPr>
              <p:cNvPr id="117" name="Rectangle 81"/>
              <p:cNvSpPr>
                <a:spLocks noChangeArrowheads="1"/>
              </p:cNvSpPr>
              <p:nvPr/>
            </p:nvSpPr>
            <p:spPr bwMode="auto">
              <a:xfrm>
                <a:off x="0" y="0"/>
                <a:ext cx="54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3</a:t>
                </a:r>
                <a:r>
                  <a:rPr lang="en-US" altLang="zh-CN" sz="1600" b="1" dirty="0"/>
                  <a:t>=6, v</a:t>
                </a:r>
                <a:r>
                  <a:rPr lang="en-US" altLang="zh-CN" sz="1600" b="1" baseline="-30000" dirty="0"/>
                  <a:t>3</a:t>
                </a:r>
                <a:r>
                  <a:rPr lang="en-US" altLang="zh-CN" sz="1600" b="1" dirty="0"/>
                  <a:t>=5</a:t>
                </a:r>
                <a:endParaRPr lang="en-US" altLang="zh-CN" sz="1600" b="1" dirty="0"/>
              </a:p>
              <a:p>
                <a:pPr algn="just"/>
                <a:endParaRPr lang="en-US" altLang="zh-CN" sz="1600" b="1" dirty="0"/>
              </a:p>
            </p:txBody>
          </p:sp>
          <p:sp>
            <p:nvSpPr>
              <p:cNvPr id="118" name="Rectangle 224"/>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7" name="Group 227"/>
            <p:cNvGrpSpPr/>
            <p:nvPr/>
          </p:nvGrpSpPr>
          <p:grpSpPr bwMode="auto">
            <a:xfrm>
              <a:off x="712" y="1149"/>
              <a:ext cx="322" cy="337"/>
              <a:chOff x="0" y="0"/>
              <a:chExt cx="268" cy="480"/>
            </a:xfrm>
          </p:grpSpPr>
          <p:sp>
            <p:nvSpPr>
              <p:cNvPr id="115" name="Rectangle 8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16" name="Rectangle 2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228"/>
            <p:cNvSpPr>
              <a:spLocks noChangeArrowheads="1"/>
            </p:cNvSpPr>
            <p:nvPr/>
          </p:nvSpPr>
          <p:spPr bwMode="auto">
            <a:xfrm>
              <a:off x="1034"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Rectangle 230"/>
            <p:cNvSpPr>
              <a:spLocks noChangeArrowheads="1"/>
            </p:cNvSpPr>
            <p:nvPr/>
          </p:nvSpPr>
          <p:spPr bwMode="auto">
            <a:xfrm>
              <a:off x="1356"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Rectangle 232"/>
            <p:cNvSpPr>
              <a:spLocks noChangeArrowheads="1"/>
            </p:cNvSpPr>
            <p:nvPr/>
          </p:nvSpPr>
          <p:spPr bwMode="auto">
            <a:xfrm>
              <a:off x="1679"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Rectangle 234"/>
            <p:cNvSpPr>
              <a:spLocks noChangeArrowheads="1"/>
            </p:cNvSpPr>
            <p:nvPr/>
          </p:nvSpPr>
          <p:spPr bwMode="auto">
            <a:xfrm>
              <a:off x="200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236"/>
            <p:cNvSpPr>
              <a:spLocks noChangeArrowheads="1"/>
            </p:cNvSpPr>
            <p:nvPr/>
          </p:nvSpPr>
          <p:spPr bwMode="auto">
            <a:xfrm>
              <a:off x="2323"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238"/>
            <p:cNvSpPr>
              <a:spLocks noChangeArrowheads="1"/>
            </p:cNvSpPr>
            <p:nvPr/>
          </p:nvSpPr>
          <p:spPr bwMode="auto">
            <a:xfrm>
              <a:off x="2646"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240"/>
            <p:cNvSpPr>
              <a:spLocks noChangeArrowheads="1"/>
            </p:cNvSpPr>
            <p:nvPr/>
          </p:nvSpPr>
          <p:spPr bwMode="auto">
            <a:xfrm>
              <a:off x="2968"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242"/>
            <p:cNvSpPr>
              <a:spLocks noChangeArrowheads="1"/>
            </p:cNvSpPr>
            <p:nvPr/>
          </p:nvSpPr>
          <p:spPr bwMode="auto">
            <a:xfrm>
              <a:off x="329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244"/>
            <p:cNvSpPr>
              <a:spLocks noChangeArrowheads="1"/>
            </p:cNvSpPr>
            <p:nvPr/>
          </p:nvSpPr>
          <p:spPr bwMode="auto">
            <a:xfrm>
              <a:off x="3613"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Rectangle 246"/>
            <p:cNvSpPr>
              <a:spLocks noChangeArrowheads="1"/>
            </p:cNvSpPr>
            <p:nvPr/>
          </p:nvSpPr>
          <p:spPr bwMode="auto">
            <a:xfrm>
              <a:off x="3935"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Rectangle 248"/>
            <p:cNvSpPr>
              <a:spLocks noChangeArrowheads="1"/>
            </p:cNvSpPr>
            <p:nvPr/>
          </p:nvSpPr>
          <p:spPr bwMode="auto">
            <a:xfrm>
              <a:off x="4258"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9" name="Group 251"/>
            <p:cNvGrpSpPr/>
            <p:nvPr/>
          </p:nvGrpSpPr>
          <p:grpSpPr bwMode="auto">
            <a:xfrm>
              <a:off x="0" y="1486"/>
              <a:ext cx="712" cy="406"/>
              <a:chOff x="-2" y="0"/>
              <a:chExt cx="592" cy="577"/>
            </a:xfrm>
          </p:grpSpPr>
          <p:sp>
            <p:nvSpPr>
              <p:cNvPr id="113" name="Rectangle 94"/>
              <p:cNvSpPr>
                <a:spLocks noChangeArrowheads="1"/>
              </p:cNvSpPr>
              <p:nvPr/>
            </p:nvSpPr>
            <p:spPr bwMode="auto">
              <a:xfrm>
                <a:off x="-2" y="0"/>
                <a:ext cx="54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4</a:t>
                </a:r>
                <a:r>
                  <a:rPr lang="en-US" altLang="zh-CN" sz="1600" b="1" dirty="0"/>
                  <a:t>=5, v</a:t>
                </a:r>
                <a:r>
                  <a:rPr lang="en-US" altLang="zh-CN" sz="1600" b="1" baseline="-30000" dirty="0"/>
                  <a:t>4</a:t>
                </a:r>
                <a:r>
                  <a:rPr lang="en-US" altLang="zh-CN" sz="1600" b="1" dirty="0"/>
                  <a:t>=4</a:t>
                </a:r>
                <a:endParaRPr lang="en-US" altLang="zh-CN" sz="1600" b="1" dirty="0"/>
              </a:p>
              <a:p>
                <a:pPr algn="just"/>
                <a:endParaRPr lang="en-US" altLang="zh-CN" sz="1600" b="1" dirty="0"/>
              </a:p>
            </p:txBody>
          </p:sp>
          <p:sp>
            <p:nvSpPr>
              <p:cNvPr id="114" name="Rectangle 25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253"/>
            <p:cNvGrpSpPr/>
            <p:nvPr/>
          </p:nvGrpSpPr>
          <p:grpSpPr bwMode="auto">
            <a:xfrm>
              <a:off x="712" y="1486"/>
              <a:ext cx="322" cy="338"/>
              <a:chOff x="0" y="0"/>
              <a:chExt cx="268" cy="480"/>
            </a:xfrm>
          </p:grpSpPr>
          <p:sp>
            <p:nvSpPr>
              <p:cNvPr id="111" name="Rectangle 9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12" name="Rectangle 25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Rectangle 254"/>
            <p:cNvSpPr>
              <a:spLocks noChangeArrowheads="1"/>
            </p:cNvSpPr>
            <p:nvPr/>
          </p:nvSpPr>
          <p:spPr bwMode="auto">
            <a:xfrm>
              <a:off x="1034"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Rectangle 256"/>
            <p:cNvSpPr>
              <a:spLocks noChangeArrowheads="1"/>
            </p:cNvSpPr>
            <p:nvPr/>
          </p:nvSpPr>
          <p:spPr bwMode="auto">
            <a:xfrm>
              <a:off x="1356"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Rectangle 258"/>
            <p:cNvSpPr>
              <a:spLocks noChangeArrowheads="1"/>
            </p:cNvSpPr>
            <p:nvPr/>
          </p:nvSpPr>
          <p:spPr bwMode="auto">
            <a:xfrm>
              <a:off x="1679"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Rectangle 260"/>
            <p:cNvSpPr>
              <a:spLocks noChangeArrowheads="1"/>
            </p:cNvSpPr>
            <p:nvPr/>
          </p:nvSpPr>
          <p:spPr bwMode="auto">
            <a:xfrm>
              <a:off x="200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262"/>
            <p:cNvSpPr>
              <a:spLocks noChangeArrowheads="1"/>
            </p:cNvSpPr>
            <p:nvPr/>
          </p:nvSpPr>
          <p:spPr bwMode="auto">
            <a:xfrm>
              <a:off x="2323"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 name="Rectangle 264"/>
            <p:cNvSpPr>
              <a:spLocks noChangeArrowheads="1"/>
            </p:cNvSpPr>
            <p:nvPr/>
          </p:nvSpPr>
          <p:spPr bwMode="auto">
            <a:xfrm>
              <a:off x="2646"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266"/>
            <p:cNvSpPr>
              <a:spLocks noChangeArrowheads="1"/>
            </p:cNvSpPr>
            <p:nvPr/>
          </p:nvSpPr>
          <p:spPr bwMode="auto">
            <a:xfrm>
              <a:off x="2968"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Rectangle 268"/>
            <p:cNvSpPr>
              <a:spLocks noChangeArrowheads="1"/>
            </p:cNvSpPr>
            <p:nvPr/>
          </p:nvSpPr>
          <p:spPr bwMode="auto">
            <a:xfrm>
              <a:off x="329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Rectangle 270"/>
            <p:cNvSpPr>
              <a:spLocks noChangeArrowheads="1"/>
            </p:cNvSpPr>
            <p:nvPr/>
          </p:nvSpPr>
          <p:spPr bwMode="auto">
            <a:xfrm>
              <a:off x="3613"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Rectangle 272"/>
            <p:cNvSpPr>
              <a:spLocks noChangeArrowheads="1"/>
            </p:cNvSpPr>
            <p:nvPr/>
          </p:nvSpPr>
          <p:spPr bwMode="auto">
            <a:xfrm>
              <a:off x="3935"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Rectangle 274"/>
            <p:cNvSpPr>
              <a:spLocks noChangeArrowheads="1"/>
            </p:cNvSpPr>
            <p:nvPr/>
          </p:nvSpPr>
          <p:spPr bwMode="auto">
            <a:xfrm>
              <a:off x="4258"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277"/>
            <p:cNvGrpSpPr/>
            <p:nvPr/>
          </p:nvGrpSpPr>
          <p:grpSpPr bwMode="auto">
            <a:xfrm>
              <a:off x="0" y="1824"/>
              <a:ext cx="712" cy="339"/>
              <a:chOff x="-2" y="0"/>
              <a:chExt cx="592" cy="483"/>
            </a:xfrm>
          </p:grpSpPr>
          <p:sp>
            <p:nvSpPr>
              <p:cNvPr id="109" name="Rectangle 107"/>
              <p:cNvSpPr>
                <a:spLocks noChangeArrowheads="1"/>
              </p:cNvSpPr>
              <p:nvPr/>
            </p:nvSpPr>
            <p:spPr bwMode="auto">
              <a:xfrm>
                <a:off x="-2" y="0"/>
                <a:ext cx="54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w</a:t>
                </a:r>
                <a:r>
                  <a:rPr lang="en-US" altLang="zh-CN" sz="1600" b="1" baseline="-30000"/>
                  <a:t>5</a:t>
                </a:r>
                <a:r>
                  <a:rPr lang="en-US" altLang="zh-CN" sz="1600" b="1"/>
                  <a:t>=4, </a:t>
                </a:r>
                <a:r>
                  <a:rPr lang="en-US" altLang="zh-CN" sz="1600" b="1" dirty="0"/>
                  <a:t>v</a:t>
                </a:r>
                <a:r>
                  <a:rPr lang="en-US" altLang="zh-CN" sz="1600" b="1" baseline="-30000" dirty="0"/>
                  <a:t>5</a:t>
                </a:r>
                <a:r>
                  <a:rPr lang="en-US" altLang="zh-CN" sz="1600" b="1" dirty="0"/>
                  <a:t>=6</a:t>
                </a:r>
                <a:endParaRPr lang="en-US" altLang="zh-CN" sz="1600" b="1" dirty="0"/>
              </a:p>
              <a:p>
                <a:pPr algn="just"/>
                <a:endParaRPr lang="en-US" altLang="zh-CN" sz="1600" b="1" dirty="0"/>
              </a:p>
            </p:txBody>
          </p:sp>
          <p:sp>
            <p:nvSpPr>
              <p:cNvPr id="110" name="Rectangle 276"/>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3" name="Group 279"/>
            <p:cNvGrpSpPr/>
            <p:nvPr/>
          </p:nvGrpSpPr>
          <p:grpSpPr bwMode="auto">
            <a:xfrm>
              <a:off x="712" y="1824"/>
              <a:ext cx="322" cy="337"/>
              <a:chOff x="0" y="0"/>
              <a:chExt cx="268" cy="480"/>
            </a:xfrm>
          </p:grpSpPr>
          <p:sp>
            <p:nvSpPr>
              <p:cNvPr id="107" name="Rectangle 10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08" name="Rectangle 27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 name="Rectangle 280"/>
            <p:cNvSpPr>
              <a:spLocks noChangeArrowheads="1"/>
            </p:cNvSpPr>
            <p:nvPr/>
          </p:nvSpPr>
          <p:spPr bwMode="auto">
            <a:xfrm>
              <a:off x="1034"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282"/>
            <p:cNvSpPr>
              <a:spLocks noChangeArrowheads="1"/>
            </p:cNvSpPr>
            <p:nvPr/>
          </p:nvSpPr>
          <p:spPr bwMode="auto">
            <a:xfrm>
              <a:off x="1356"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284"/>
            <p:cNvSpPr>
              <a:spLocks noChangeArrowheads="1"/>
            </p:cNvSpPr>
            <p:nvPr/>
          </p:nvSpPr>
          <p:spPr bwMode="auto">
            <a:xfrm>
              <a:off x="1679"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286"/>
            <p:cNvSpPr>
              <a:spLocks noChangeArrowheads="1"/>
            </p:cNvSpPr>
            <p:nvPr/>
          </p:nvSpPr>
          <p:spPr bwMode="auto">
            <a:xfrm>
              <a:off x="200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288"/>
            <p:cNvSpPr>
              <a:spLocks noChangeArrowheads="1"/>
            </p:cNvSpPr>
            <p:nvPr/>
          </p:nvSpPr>
          <p:spPr bwMode="auto">
            <a:xfrm>
              <a:off x="2323"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290"/>
            <p:cNvSpPr>
              <a:spLocks noChangeArrowheads="1"/>
            </p:cNvSpPr>
            <p:nvPr/>
          </p:nvSpPr>
          <p:spPr bwMode="auto">
            <a:xfrm>
              <a:off x="2646"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292"/>
            <p:cNvSpPr>
              <a:spLocks noChangeArrowheads="1"/>
            </p:cNvSpPr>
            <p:nvPr/>
          </p:nvSpPr>
          <p:spPr bwMode="auto">
            <a:xfrm>
              <a:off x="2968"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294"/>
            <p:cNvSpPr>
              <a:spLocks noChangeArrowheads="1"/>
            </p:cNvSpPr>
            <p:nvPr/>
          </p:nvSpPr>
          <p:spPr bwMode="auto">
            <a:xfrm>
              <a:off x="329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Rectangle 296"/>
            <p:cNvSpPr>
              <a:spLocks noChangeArrowheads="1"/>
            </p:cNvSpPr>
            <p:nvPr/>
          </p:nvSpPr>
          <p:spPr bwMode="auto">
            <a:xfrm>
              <a:off x="3613"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Rectangle 298"/>
            <p:cNvSpPr>
              <a:spLocks noChangeArrowheads="1"/>
            </p:cNvSpPr>
            <p:nvPr/>
          </p:nvSpPr>
          <p:spPr bwMode="auto">
            <a:xfrm>
              <a:off x="3935"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Rectangle 300"/>
            <p:cNvSpPr>
              <a:spLocks noChangeArrowheads="1"/>
            </p:cNvSpPr>
            <p:nvPr/>
          </p:nvSpPr>
          <p:spPr bwMode="auto">
            <a:xfrm>
              <a:off x="4258"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Rectangle 303"/>
            <p:cNvSpPr>
              <a:spLocks noChangeArrowheads="1"/>
            </p:cNvSpPr>
            <p:nvPr/>
          </p:nvSpPr>
          <p:spPr bwMode="auto">
            <a:xfrm>
              <a:off x="0" y="0"/>
              <a:ext cx="4582" cy="2162"/>
            </a:xfrm>
            <a:prstGeom prst="rect">
              <a:avLst/>
            </a:prstGeom>
            <a:noFill/>
            <a:ln w="6350"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Rectangle 312"/>
            <p:cNvSpPr>
              <a:spLocks noChangeArrowheads="1"/>
            </p:cNvSpPr>
            <p:nvPr/>
          </p:nvSpPr>
          <p:spPr bwMode="auto">
            <a:xfrm>
              <a:off x="167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9" name="Rectangle 37"/>
          <p:cNvSpPr>
            <a:spLocks noChangeArrowheads="1"/>
          </p:cNvSpPr>
          <p:nvPr/>
        </p:nvSpPr>
        <p:spPr bwMode="auto">
          <a:xfrm>
            <a:off x="210502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0" name="Rectangle 38"/>
          <p:cNvSpPr>
            <a:spLocks noChangeArrowheads="1"/>
          </p:cNvSpPr>
          <p:nvPr/>
        </p:nvSpPr>
        <p:spPr bwMode="auto">
          <a:xfrm>
            <a:off x="2616200"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1" name="Rectangle 47"/>
          <p:cNvSpPr>
            <a:spLocks noChangeArrowheads="1"/>
          </p:cNvSpPr>
          <p:nvPr/>
        </p:nvSpPr>
        <p:spPr bwMode="auto">
          <a:xfrm>
            <a:off x="3627437" y="269081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2" name="Rectangle 48"/>
          <p:cNvSpPr>
            <a:spLocks noChangeArrowheads="1"/>
          </p:cNvSpPr>
          <p:nvPr/>
        </p:nvSpPr>
        <p:spPr bwMode="auto">
          <a:xfrm>
            <a:off x="4151312" y="2676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3" name="Rectangle 49"/>
          <p:cNvSpPr>
            <a:spLocks noChangeArrowheads="1"/>
          </p:cNvSpPr>
          <p:nvPr/>
        </p:nvSpPr>
        <p:spPr bwMode="auto">
          <a:xfrm>
            <a:off x="466407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4" name="Rectangle 50"/>
          <p:cNvSpPr>
            <a:spLocks noChangeArrowheads="1"/>
          </p:cNvSpPr>
          <p:nvPr/>
        </p:nvSpPr>
        <p:spPr bwMode="auto">
          <a:xfrm>
            <a:off x="5175250"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5" name="Rectangle 51"/>
          <p:cNvSpPr>
            <a:spLocks noChangeArrowheads="1"/>
          </p:cNvSpPr>
          <p:nvPr/>
        </p:nvSpPr>
        <p:spPr bwMode="auto">
          <a:xfrm>
            <a:off x="5688012"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6" name="Rectangle 52"/>
          <p:cNvSpPr>
            <a:spLocks noChangeArrowheads="1"/>
          </p:cNvSpPr>
          <p:nvPr/>
        </p:nvSpPr>
        <p:spPr bwMode="auto">
          <a:xfrm>
            <a:off x="6199187"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7" name="Rectangle 53"/>
          <p:cNvSpPr>
            <a:spLocks noChangeArrowheads="1"/>
          </p:cNvSpPr>
          <p:nvPr/>
        </p:nvSpPr>
        <p:spPr bwMode="auto">
          <a:xfrm>
            <a:off x="6710362" y="2676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8" name="Rectangle 54"/>
          <p:cNvSpPr>
            <a:spLocks noChangeArrowheads="1"/>
          </p:cNvSpPr>
          <p:nvPr/>
        </p:nvSpPr>
        <p:spPr bwMode="auto">
          <a:xfrm>
            <a:off x="7223125" y="2676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9" name="Rectangle 311"/>
          <p:cNvSpPr>
            <a:spLocks noChangeArrowheads="1"/>
          </p:cNvSpPr>
          <p:nvPr/>
        </p:nvSpPr>
        <p:spPr bwMode="auto">
          <a:xfrm>
            <a:off x="3127375" y="2676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0" name="Rectangle 57"/>
          <p:cNvSpPr>
            <a:spLocks noChangeArrowheads="1"/>
          </p:cNvSpPr>
          <p:nvPr/>
        </p:nvSpPr>
        <p:spPr bwMode="auto">
          <a:xfrm>
            <a:off x="2105025"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1" name="Rectangle 70"/>
          <p:cNvSpPr>
            <a:spLocks noChangeArrowheads="1"/>
          </p:cNvSpPr>
          <p:nvPr/>
        </p:nvSpPr>
        <p:spPr bwMode="auto">
          <a:xfrm>
            <a:off x="2105025"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2" name="Rectangle 83"/>
          <p:cNvSpPr>
            <a:spLocks noChangeArrowheads="1"/>
          </p:cNvSpPr>
          <p:nvPr/>
        </p:nvSpPr>
        <p:spPr bwMode="auto">
          <a:xfrm>
            <a:off x="2105025"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3" name="Rectangle 96"/>
          <p:cNvSpPr>
            <a:spLocks noChangeArrowheads="1"/>
          </p:cNvSpPr>
          <p:nvPr/>
        </p:nvSpPr>
        <p:spPr bwMode="auto">
          <a:xfrm>
            <a:off x="2105025"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4" name="Rectangle 109"/>
          <p:cNvSpPr>
            <a:spLocks noChangeArrowheads="1"/>
          </p:cNvSpPr>
          <p:nvPr/>
        </p:nvSpPr>
        <p:spPr bwMode="auto">
          <a:xfrm>
            <a:off x="210502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5" name="Rectangle 58"/>
          <p:cNvSpPr>
            <a:spLocks noChangeArrowheads="1"/>
          </p:cNvSpPr>
          <p:nvPr/>
        </p:nvSpPr>
        <p:spPr bwMode="auto">
          <a:xfrm>
            <a:off x="2616200" y="310515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6" name="Rectangle 59"/>
          <p:cNvSpPr>
            <a:spLocks noChangeArrowheads="1"/>
          </p:cNvSpPr>
          <p:nvPr/>
        </p:nvSpPr>
        <p:spPr bwMode="auto">
          <a:xfrm>
            <a:off x="3128962"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7" name="Rectangle 60"/>
          <p:cNvSpPr>
            <a:spLocks noChangeArrowheads="1"/>
          </p:cNvSpPr>
          <p:nvPr/>
        </p:nvSpPr>
        <p:spPr bwMode="auto">
          <a:xfrm>
            <a:off x="3640137"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8" name="Rectangle 61"/>
          <p:cNvSpPr>
            <a:spLocks noChangeArrowheads="1"/>
          </p:cNvSpPr>
          <p:nvPr/>
        </p:nvSpPr>
        <p:spPr bwMode="auto">
          <a:xfrm>
            <a:off x="4127500" y="3119438"/>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9" name="Rectangle 62"/>
          <p:cNvSpPr>
            <a:spLocks noChangeArrowheads="1"/>
          </p:cNvSpPr>
          <p:nvPr/>
        </p:nvSpPr>
        <p:spPr bwMode="auto">
          <a:xfrm>
            <a:off x="4675187" y="31337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0" name="Rectangle 63"/>
          <p:cNvSpPr>
            <a:spLocks noChangeArrowheads="1"/>
          </p:cNvSpPr>
          <p:nvPr/>
        </p:nvSpPr>
        <p:spPr bwMode="auto">
          <a:xfrm>
            <a:off x="5175250" y="310515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1" name="Rectangle 64"/>
          <p:cNvSpPr>
            <a:spLocks noChangeArrowheads="1"/>
          </p:cNvSpPr>
          <p:nvPr/>
        </p:nvSpPr>
        <p:spPr bwMode="auto">
          <a:xfrm>
            <a:off x="5688012"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2" name="Rectangle 65"/>
          <p:cNvSpPr>
            <a:spLocks noChangeArrowheads="1"/>
          </p:cNvSpPr>
          <p:nvPr/>
        </p:nvSpPr>
        <p:spPr bwMode="auto">
          <a:xfrm>
            <a:off x="6199187"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3" name="Rectangle 66"/>
          <p:cNvSpPr>
            <a:spLocks noChangeArrowheads="1"/>
          </p:cNvSpPr>
          <p:nvPr/>
        </p:nvSpPr>
        <p:spPr bwMode="auto">
          <a:xfrm>
            <a:off x="6710362" y="310515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4" name="Rectangle 67"/>
          <p:cNvSpPr>
            <a:spLocks noChangeArrowheads="1"/>
          </p:cNvSpPr>
          <p:nvPr/>
        </p:nvSpPr>
        <p:spPr bwMode="auto">
          <a:xfrm>
            <a:off x="7223125" y="310515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5" name="Rectangle 71"/>
          <p:cNvSpPr>
            <a:spLocks noChangeArrowheads="1"/>
          </p:cNvSpPr>
          <p:nvPr/>
        </p:nvSpPr>
        <p:spPr bwMode="auto">
          <a:xfrm>
            <a:off x="2616200" y="353377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86" name="Rectangle 72"/>
          <p:cNvSpPr>
            <a:spLocks noChangeArrowheads="1"/>
          </p:cNvSpPr>
          <p:nvPr/>
        </p:nvSpPr>
        <p:spPr bwMode="auto">
          <a:xfrm>
            <a:off x="3128962"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7" name="Rectangle 73"/>
          <p:cNvSpPr>
            <a:spLocks noChangeArrowheads="1"/>
          </p:cNvSpPr>
          <p:nvPr/>
        </p:nvSpPr>
        <p:spPr bwMode="auto">
          <a:xfrm>
            <a:off x="3640137"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8" name="Rectangle 74"/>
          <p:cNvSpPr>
            <a:spLocks noChangeArrowheads="1"/>
          </p:cNvSpPr>
          <p:nvPr/>
        </p:nvSpPr>
        <p:spPr bwMode="auto">
          <a:xfrm>
            <a:off x="4151312" y="35337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89" name="Rectangle 75"/>
          <p:cNvSpPr>
            <a:spLocks noChangeArrowheads="1"/>
          </p:cNvSpPr>
          <p:nvPr/>
        </p:nvSpPr>
        <p:spPr bwMode="auto">
          <a:xfrm>
            <a:off x="4699000" y="3548063"/>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0" name="Rectangle 76"/>
          <p:cNvSpPr>
            <a:spLocks noChangeArrowheads="1"/>
          </p:cNvSpPr>
          <p:nvPr/>
        </p:nvSpPr>
        <p:spPr bwMode="auto">
          <a:xfrm>
            <a:off x="5145087" y="3506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1" name="Rectangle 77"/>
          <p:cNvSpPr>
            <a:spLocks noChangeArrowheads="1"/>
          </p:cNvSpPr>
          <p:nvPr/>
        </p:nvSpPr>
        <p:spPr bwMode="auto">
          <a:xfrm>
            <a:off x="5688012"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2" name="Rectangle 78"/>
          <p:cNvSpPr>
            <a:spLocks noChangeArrowheads="1"/>
          </p:cNvSpPr>
          <p:nvPr/>
        </p:nvSpPr>
        <p:spPr bwMode="auto">
          <a:xfrm>
            <a:off x="6199187"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3" name="Rectangle 79"/>
          <p:cNvSpPr>
            <a:spLocks noChangeArrowheads="1"/>
          </p:cNvSpPr>
          <p:nvPr/>
        </p:nvSpPr>
        <p:spPr bwMode="auto">
          <a:xfrm>
            <a:off x="6710362" y="35337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4" name="Rectangle 80"/>
          <p:cNvSpPr>
            <a:spLocks noChangeArrowheads="1"/>
          </p:cNvSpPr>
          <p:nvPr/>
        </p:nvSpPr>
        <p:spPr bwMode="auto">
          <a:xfrm>
            <a:off x="7223125" y="35337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5" name="Rectangle 84"/>
          <p:cNvSpPr>
            <a:spLocks noChangeArrowheads="1"/>
          </p:cNvSpPr>
          <p:nvPr/>
        </p:nvSpPr>
        <p:spPr bwMode="auto">
          <a:xfrm>
            <a:off x="2616200" y="396240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96" name="Rectangle 85"/>
          <p:cNvSpPr>
            <a:spLocks noChangeArrowheads="1"/>
          </p:cNvSpPr>
          <p:nvPr/>
        </p:nvSpPr>
        <p:spPr bwMode="auto">
          <a:xfrm>
            <a:off x="3128962"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7" name="Rectangle 86"/>
          <p:cNvSpPr>
            <a:spLocks noChangeArrowheads="1"/>
          </p:cNvSpPr>
          <p:nvPr/>
        </p:nvSpPr>
        <p:spPr bwMode="auto">
          <a:xfrm>
            <a:off x="3640137"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8" name="Rectangle 87"/>
          <p:cNvSpPr>
            <a:spLocks noChangeArrowheads="1"/>
          </p:cNvSpPr>
          <p:nvPr/>
        </p:nvSpPr>
        <p:spPr bwMode="auto">
          <a:xfrm>
            <a:off x="4151312" y="396240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9" name="Rectangle 88"/>
          <p:cNvSpPr>
            <a:spLocks noChangeArrowheads="1"/>
          </p:cNvSpPr>
          <p:nvPr/>
        </p:nvSpPr>
        <p:spPr bwMode="auto">
          <a:xfrm>
            <a:off x="4627562" y="3976688"/>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0" name="Rectangle 89"/>
          <p:cNvSpPr>
            <a:spLocks noChangeArrowheads="1"/>
          </p:cNvSpPr>
          <p:nvPr/>
        </p:nvSpPr>
        <p:spPr bwMode="auto">
          <a:xfrm>
            <a:off x="5175250" y="396240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1" name="Rectangle 90"/>
          <p:cNvSpPr>
            <a:spLocks noChangeArrowheads="1"/>
          </p:cNvSpPr>
          <p:nvPr/>
        </p:nvSpPr>
        <p:spPr bwMode="auto">
          <a:xfrm>
            <a:off x="5688012"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2" name="Rectangle 91"/>
          <p:cNvSpPr>
            <a:spLocks noChangeArrowheads="1"/>
          </p:cNvSpPr>
          <p:nvPr/>
        </p:nvSpPr>
        <p:spPr bwMode="auto">
          <a:xfrm>
            <a:off x="6199187"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3" name="Rectangle 92"/>
          <p:cNvSpPr>
            <a:spLocks noChangeArrowheads="1"/>
          </p:cNvSpPr>
          <p:nvPr/>
        </p:nvSpPr>
        <p:spPr bwMode="auto">
          <a:xfrm>
            <a:off x="6710362" y="396240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4" name="Rectangle 93"/>
          <p:cNvSpPr>
            <a:spLocks noChangeArrowheads="1"/>
          </p:cNvSpPr>
          <p:nvPr/>
        </p:nvSpPr>
        <p:spPr bwMode="auto">
          <a:xfrm>
            <a:off x="7223125" y="396240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05" name="Rectangle 97"/>
          <p:cNvSpPr>
            <a:spLocks noChangeArrowheads="1"/>
          </p:cNvSpPr>
          <p:nvPr/>
        </p:nvSpPr>
        <p:spPr bwMode="auto">
          <a:xfrm>
            <a:off x="2616200" y="4497388"/>
            <a:ext cx="34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06" name="Rectangle 98"/>
          <p:cNvSpPr>
            <a:spLocks noChangeArrowheads="1"/>
          </p:cNvSpPr>
          <p:nvPr/>
        </p:nvSpPr>
        <p:spPr bwMode="auto">
          <a:xfrm>
            <a:off x="3128962"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7" name="Rectangle 99"/>
          <p:cNvSpPr>
            <a:spLocks noChangeArrowheads="1"/>
          </p:cNvSpPr>
          <p:nvPr/>
        </p:nvSpPr>
        <p:spPr bwMode="auto">
          <a:xfrm>
            <a:off x="3640137"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8" name="Rectangle 100"/>
          <p:cNvSpPr>
            <a:spLocks noChangeArrowheads="1"/>
          </p:cNvSpPr>
          <p:nvPr/>
        </p:nvSpPr>
        <p:spPr bwMode="auto">
          <a:xfrm>
            <a:off x="4151312" y="4497388"/>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9" name="Rectangle 101"/>
          <p:cNvSpPr>
            <a:spLocks noChangeArrowheads="1"/>
          </p:cNvSpPr>
          <p:nvPr/>
        </p:nvSpPr>
        <p:spPr bwMode="auto">
          <a:xfrm>
            <a:off x="4664075" y="449738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0" name="Rectangle 102"/>
          <p:cNvSpPr>
            <a:spLocks noChangeArrowheads="1"/>
          </p:cNvSpPr>
          <p:nvPr/>
        </p:nvSpPr>
        <p:spPr bwMode="auto">
          <a:xfrm>
            <a:off x="5175250" y="447675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1" name="Rectangle 103"/>
          <p:cNvSpPr>
            <a:spLocks noChangeArrowheads="1"/>
          </p:cNvSpPr>
          <p:nvPr/>
        </p:nvSpPr>
        <p:spPr bwMode="auto">
          <a:xfrm>
            <a:off x="5688012" y="447675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212" name="Rectangle 104"/>
          <p:cNvSpPr>
            <a:spLocks noChangeArrowheads="1"/>
          </p:cNvSpPr>
          <p:nvPr/>
        </p:nvSpPr>
        <p:spPr bwMode="auto">
          <a:xfrm>
            <a:off x="6199187" y="447675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13" name="Rectangle 105"/>
          <p:cNvSpPr>
            <a:spLocks noChangeArrowheads="1"/>
          </p:cNvSpPr>
          <p:nvPr/>
        </p:nvSpPr>
        <p:spPr bwMode="auto">
          <a:xfrm>
            <a:off x="6710362" y="447675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13</a:t>
            </a:r>
            <a:endParaRPr lang="en-US" altLang="zh-CN" sz="2000" b="1"/>
          </a:p>
          <a:p>
            <a:pPr algn="just"/>
            <a:endParaRPr lang="en-US" altLang="zh-CN" sz="2000" b="1"/>
          </a:p>
        </p:txBody>
      </p:sp>
      <p:sp>
        <p:nvSpPr>
          <p:cNvPr id="214" name="Rectangle 106"/>
          <p:cNvSpPr>
            <a:spLocks noChangeArrowheads="1"/>
          </p:cNvSpPr>
          <p:nvPr/>
        </p:nvSpPr>
        <p:spPr bwMode="auto">
          <a:xfrm>
            <a:off x="7199312" y="445611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15" name="Rectangle 110"/>
          <p:cNvSpPr>
            <a:spLocks noChangeArrowheads="1"/>
          </p:cNvSpPr>
          <p:nvPr/>
        </p:nvSpPr>
        <p:spPr bwMode="auto">
          <a:xfrm>
            <a:off x="2616200" y="503396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16" name="Rectangle 111"/>
          <p:cNvSpPr>
            <a:spLocks noChangeArrowheads="1"/>
          </p:cNvSpPr>
          <p:nvPr/>
        </p:nvSpPr>
        <p:spPr bwMode="auto">
          <a:xfrm>
            <a:off x="3128962"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7" name="Rectangle 112"/>
          <p:cNvSpPr>
            <a:spLocks noChangeArrowheads="1"/>
          </p:cNvSpPr>
          <p:nvPr/>
        </p:nvSpPr>
        <p:spPr bwMode="auto">
          <a:xfrm>
            <a:off x="3640137"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8" name="Rectangle 113"/>
          <p:cNvSpPr>
            <a:spLocks noChangeArrowheads="1"/>
          </p:cNvSpPr>
          <p:nvPr/>
        </p:nvSpPr>
        <p:spPr bwMode="auto">
          <a:xfrm>
            <a:off x="4151312" y="503396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9" name="Rectangle 114"/>
          <p:cNvSpPr>
            <a:spLocks noChangeArrowheads="1"/>
          </p:cNvSpPr>
          <p:nvPr/>
        </p:nvSpPr>
        <p:spPr bwMode="auto">
          <a:xfrm>
            <a:off x="466407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20" name="Rectangle 115"/>
          <p:cNvSpPr>
            <a:spLocks noChangeArrowheads="1"/>
          </p:cNvSpPr>
          <p:nvPr/>
        </p:nvSpPr>
        <p:spPr bwMode="auto">
          <a:xfrm>
            <a:off x="5175250" y="503396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1" name="Rectangle 116"/>
          <p:cNvSpPr>
            <a:spLocks noChangeArrowheads="1"/>
          </p:cNvSpPr>
          <p:nvPr/>
        </p:nvSpPr>
        <p:spPr bwMode="auto">
          <a:xfrm>
            <a:off x="5688012"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2" name="Rectangle 117"/>
          <p:cNvSpPr>
            <a:spLocks noChangeArrowheads="1"/>
          </p:cNvSpPr>
          <p:nvPr/>
        </p:nvSpPr>
        <p:spPr bwMode="auto">
          <a:xfrm>
            <a:off x="6199187"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3" name="Rectangle 118"/>
          <p:cNvSpPr>
            <a:spLocks noChangeArrowheads="1"/>
          </p:cNvSpPr>
          <p:nvPr/>
        </p:nvSpPr>
        <p:spPr bwMode="auto">
          <a:xfrm>
            <a:off x="6710362" y="503396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4" name="Rectangle 119"/>
          <p:cNvSpPr>
            <a:spLocks noChangeArrowheads="1"/>
          </p:cNvSpPr>
          <p:nvPr/>
        </p:nvSpPr>
        <p:spPr bwMode="auto">
          <a:xfrm>
            <a:off x="7223125" y="503396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rgbClr val="FF0000"/>
                </a:solidFill>
              </a:rPr>
              <a:t>15</a:t>
            </a:r>
            <a:endParaRPr lang="en-US" altLang="zh-CN" sz="2000" b="1">
              <a:solidFill>
                <a:srgbClr val="FF0000"/>
              </a:solidFill>
            </a:endParaRPr>
          </a:p>
          <a:p>
            <a:pPr algn="just"/>
            <a:endParaRPr lang="en-US" altLang="zh-CN" sz="2000" b="1"/>
          </a:p>
        </p:txBody>
      </p:sp>
      <p:sp>
        <p:nvSpPr>
          <p:cNvPr id="2" name="矩形 1"/>
          <p:cNvSpPr/>
          <p:nvPr/>
        </p:nvSpPr>
        <p:spPr>
          <a:xfrm>
            <a:off x="1104596" y="1194881"/>
            <a:ext cx="5331922" cy="938719"/>
          </a:xfrm>
          <a:prstGeom prst="rect">
            <a:avLst/>
          </a:prstGeom>
        </p:spPr>
        <p:txBody>
          <a:bodyPr wrap="square">
            <a:spAutoFit/>
          </a:bodyPr>
          <a:lstStyle/>
          <a:p>
            <a:pPr>
              <a:lnSpc>
                <a:spcPts val="3300"/>
              </a:lnSpc>
            </a:pPr>
            <a:r>
              <a:rPr lang="en-US" altLang="zh-CN" sz="2400" b="0" dirty="0">
                <a:latin typeface="+mn-lt"/>
                <a:ea typeface="微软雅黑" panose="020B0503020204020204" pitchFamily="34" charset="-122"/>
              </a:rPr>
              <a:t>5</a:t>
            </a:r>
            <a:r>
              <a:rPr lang="zh-CN" altLang="en-US" sz="2400" b="0" dirty="0">
                <a:latin typeface="+mn-lt"/>
                <a:ea typeface="微软雅黑" panose="020B0503020204020204" pitchFamily="34" charset="-122"/>
              </a:rPr>
              <a:t>件物品，重量分别是</a:t>
            </a:r>
            <a:r>
              <a:rPr lang="en-US" altLang="zh-CN" sz="2400" b="0" dirty="0">
                <a:latin typeface="+mn-lt"/>
                <a:ea typeface="微软雅黑" panose="020B0503020204020204" pitchFamily="34" charset="-122"/>
              </a:rPr>
              <a:t>{2, 2, 6, 5, 4}</a:t>
            </a:r>
            <a:r>
              <a:rPr lang="zh-CN" altLang="en-US" sz="2400" b="0" dirty="0">
                <a:latin typeface="+mn-lt"/>
                <a:ea typeface="微软雅黑" panose="020B0503020204020204" pitchFamily="34" charset="-122"/>
              </a:rPr>
              <a:t>，价值分别为</a:t>
            </a:r>
            <a:r>
              <a:rPr lang="en-US" altLang="zh-CN" sz="2400" b="0" dirty="0">
                <a:latin typeface="+mn-lt"/>
                <a:ea typeface="微软雅黑" panose="020B0503020204020204" pitchFamily="34" charset="-122"/>
              </a:rPr>
              <a:t>{6, 3, 5, 4, 6}</a:t>
            </a:r>
            <a:endParaRPr lang="zh-CN" altLang="en-US" sz="2400" dirty="0">
              <a:latin typeface="+mn-lt"/>
            </a:endParaRPr>
          </a:p>
        </p:txBody>
      </p:sp>
      <p:sp>
        <p:nvSpPr>
          <p:cNvPr id="7" name="矩形 6"/>
          <p:cNvSpPr/>
          <p:nvPr/>
        </p:nvSpPr>
        <p:spPr>
          <a:xfrm>
            <a:off x="6752692" y="1295400"/>
            <a:ext cx="1723549" cy="707886"/>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行：决策阶段</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列：背包承重</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066800" y="5562600"/>
            <a:ext cx="7135219" cy="1323439"/>
          </a:xfrm>
          <a:prstGeom prst="rect">
            <a:avLst/>
          </a:prstGeom>
        </p:spPr>
        <p:txBody>
          <a:bodyPr wrap="square">
            <a:spAutoFit/>
          </a:bodyPr>
          <a:lstStyle/>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行没有选择任何一件物品，故每个格中价值为</a:t>
            </a:r>
            <a:r>
              <a:rPr lang="en-US" altLang="zh-CN" sz="1600" b="0">
                <a:ea typeface="微软雅黑" panose="020B0503020204020204" pitchFamily="34" charset="-122"/>
                <a:cs typeface="Times New Roman" panose="02020603050405020304" pitchFamily="18" charset="0"/>
              </a:rPr>
              <a:t>0</a:t>
            </a:r>
            <a:endParaRPr lang="en-US" altLang="zh-CN" sz="16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列表示背包当前承重为</a:t>
            </a:r>
            <a:r>
              <a:rPr lang="en-US" altLang="zh-CN" sz="1600" b="0">
                <a:ea typeface="微软雅黑" panose="020B0503020204020204" pitchFamily="34" charset="-122"/>
                <a:cs typeface="Times New Roman" panose="02020603050405020304" pitchFamily="18" charset="0"/>
              </a:rPr>
              <a:t>0</a:t>
            </a:r>
            <a:r>
              <a:rPr lang="zh-CN" altLang="en-US" sz="1600" b="0">
                <a:ea typeface="微软雅黑" panose="020B0503020204020204" pitchFamily="34" charset="-122"/>
                <a:cs typeface="Times New Roman" panose="02020603050405020304" pitchFamily="18" charset="0"/>
              </a:rPr>
              <a:t>，则每个格中价值也为</a:t>
            </a:r>
            <a:r>
              <a:rPr lang="en-US" altLang="zh-CN" sz="1600" b="0">
                <a:ea typeface="微软雅黑" panose="020B0503020204020204" pitchFamily="34" charset="-122"/>
                <a:cs typeface="Times New Roman" panose="02020603050405020304" pitchFamily="18" charset="0"/>
              </a:rPr>
              <a:t>0</a:t>
            </a:r>
            <a:endParaRPr lang="en-US" altLang="zh-CN" sz="16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zh-CN" altLang="en-US" sz="1600" b="0">
                <a:ea typeface="微软雅黑" panose="020B0503020204020204" pitchFamily="34" charset="-122"/>
                <a:cs typeface="Times New Roman" panose="02020603050405020304" pitchFamily="18" charset="0"/>
              </a:rPr>
              <a:t>第</a:t>
            </a:r>
            <a:r>
              <a:rPr lang="en-US" altLang="zh-CN" sz="1600" b="0">
                <a:solidFill>
                  <a:srgbClr val="CC0066"/>
                </a:solidFill>
                <a:ea typeface="微软雅黑" panose="020B0503020204020204" pitchFamily="34" charset="-122"/>
                <a:cs typeface="Times New Roman" panose="02020603050405020304" pitchFamily="18" charset="0"/>
              </a:rPr>
              <a:t>3</a:t>
            </a:r>
            <a:r>
              <a:rPr lang="zh-CN" altLang="en-US" sz="1600" b="0">
                <a:ea typeface="微软雅黑" panose="020B0503020204020204" pitchFamily="34" charset="-122"/>
                <a:cs typeface="Times New Roman" panose="02020603050405020304" pitchFamily="18" charset="0"/>
              </a:rPr>
              <a:t>行表示</a:t>
            </a:r>
            <a:r>
              <a:rPr lang="zh-CN" altLang="en-US" sz="1600" b="0">
                <a:solidFill>
                  <a:srgbClr val="CC0066"/>
                </a:solidFill>
                <a:ea typeface="微软雅黑" panose="020B0503020204020204" pitchFamily="34" charset="-122"/>
                <a:cs typeface="Times New Roman" panose="02020603050405020304" pitchFamily="18" charset="0"/>
              </a:rPr>
              <a:t>只装入前</a:t>
            </a:r>
            <a:r>
              <a:rPr lang="en-US" altLang="zh-CN" sz="1600" b="0">
                <a:solidFill>
                  <a:srgbClr val="CC0066"/>
                </a:solidFill>
                <a:ea typeface="微软雅黑" panose="020B0503020204020204" pitchFamily="34" charset="-122"/>
                <a:cs typeface="Times New Roman" panose="02020603050405020304" pitchFamily="18" charset="0"/>
              </a:rPr>
              <a:t>2</a:t>
            </a:r>
            <a:r>
              <a:rPr lang="zh-CN" altLang="en-US" sz="1600" b="0">
                <a:solidFill>
                  <a:srgbClr val="CC0066"/>
                </a:solidFill>
                <a:ea typeface="微软雅黑" panose="020B0503020204020204" pitchFamily="34" charset="-122"/>
                <a:cs typeface="Times New Roman" panose="02020603050405020304" pitchFamily="18" charset="0"/>
              </a:rPr>
              <a:t>件</a:t>
            </a:r>
            <a:r>
              <a:rPr lang="zh-CN" altLang="en-US" sz="1600" b="0">
                <a:ea typeface="微软雅黑" panose="020B0503020204020204" pitchFamily="34" charset="-122"/>
                <a:cs typeface="Times New Roman" panose="02020603050405020304" pitchFamily="18" charset="0"/>
              </a:rPr>
              <a:t>物品时，背包在不同承重下分别能够得到的最大价值（当承重为</a:t>
            </a:r>
            <a:r>
              <a:rPr lang="en-US" altLang="zh-CN" sz="1600" b="0">
                <a:ea typeface="微软雅黑" panose="020B0503020204020204" pitchFamily="34" charset="-122"/>
                <a:cs typeface="Times New Roman" panose="02020603050405020304" pitchFamily="18" charset="0"/>
              </a:rPr>
              <a:t>2</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3</a:t>
            </a:r>
            <a:r>
              <a:rPr lang="zh-CN" altLang="en-US" sz="1600" b="0">
                <a:ea typeface="微软雅黑" panose="020B0503020204020204" pitchFamily="34" charset="-122"/>
                <a:cs typeface="Times New Roman" panose="02020603050405020304" pitchFamily="18" charset="0"/>
              </a:rPr>
              <a:t>时，只能装入第</a:t>
            </a:r>
            <a:r>
              <a:rPr lang="en-US" altLang="zh-CN" sz="1600" b="0">
                <a:ea typeface="微软雅黑" panose="020B0503020204020204" pitchFamily="34" charset="-122"/>
                <a:cs typeface="Times New Roman" panose="02020603050405020304" pitchFamily="18" charset="0"/>
              </a:rPr>
              <a:t>1</a:t>
            </a:r>
            <a:r>
              <a:rPr lang="zh-CN" altLang="en-US" sz="1600" b="0">
                <a:ea typeface="微软雅黑" panose="020B0503020204020204" pitchFamily="34" charset="-122"/>
                <a:cs typeface="Times New Roman" panose="02020603050405020304" pitchFamily="18" charset="0"/>
              </a:rPr>
              <a:t>件物品，故背包价值为</a:t>
            </a:r>
            <a:r>
              <a:rPr lang="en-US" altLang="zh-CN" sz="1600" b="0">
                <a:ea typeface="微软雅黑" panose="020B0503020204020204" pitchFamily="34" charset="-122"/>
                <a:cs typeface="Times New Roman" panose="02020603050405020304" pitchFamily="18" charset="0"/>
              </a:rPr>
              <a:t>6</a:t>
            </a:r>
            <a:r>
              <a:rPr lang="zh-CN" altLang="en-US" sz="1600" b="0">
                <a:ea typeface="微软雅黑" panose="020B0503020204020204" pitchFamily="34" charset="-122"/>
                <a:cs typeface="Times New Roman" panose="02020603050405020304" pitchFamily="18" charset="0"/>
              </a:rPr>
              <a:t>；当承重为</a:t>
            </a:r>
            <a:r>
              <a:rPr lang="en-US" altLang="zh-CN" sz="1600" b="0">
                <a:ea typeface="微软雅黑" panose="020B0503020204020204" pitchFamily="34" charset="-122"/>
                <a:cs typeface="Times New Roman" panose="02020603050405020304" pitchFamily="18" charset="0"/>
              </a:rPr>
              <a:t>4</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5</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a:t>
            </a:r>
            <a:r>
              <a:rPr lang="zh-CN" altLang="en-US" sz="1600" b="0">
                <a:ea typeface="微软雅黑" panose="020B0503020204020204" pitchFamily="34" charset="-122"/>
                <a:cs typeface="Times New Roman" panose="02020603050405020304" pitchFamily="18" charset="0"/>
              </a:rPr>
              <a:t>、</a:t>
            </a:r>
            <a:r>
              <a:rPr lang="en-US" altLang="zh-CN" sz="1600" b="0">
                <a:ea typeface="微软雅黑" panose="020B0503020204020204" pitchFamily="34" charset="-122"/>
                <a:cs typeface="Times New Roman" panose="02020603050405020304" pitchFamily="18" charset="0"/>
              </a:rPr>
              <a:t>10</a:t>
            </a:r>
            <a:r>
              <a:rPr lang="zh-CN" altLang="en-US" sz="1600" b="0">
                <a:ea typeface="微软雅黑" panose="020B0503020204020204" pitchFamily="34" charset="-122"/>
                <a:cs typeface="Times New Roman" panose="02020603050405020304" pitchFamily="18" charset="0"/>
              </a:rPr>
              <a:t>时，可以装入前</a:t>
            </a:r>
            <a:r>
              <a:rPr lang="en-US" altLang="zh-CN" sz="1600" b="0">
                <a:ea typeface="微软雅黑" panose="020B0503020204020204" pitchFamily="34" charset="-122"/>
                <a:cs typeface="Times New Roman" panose="02020603050405020304" pitchFamily="18" charset="0"/>
              </a:rPr>
              <a:t>2</a:t>
            </a:r>
            <a:r>
              <a:rPr lang="zh-CN" altLang="en-US" sz="1600" b="0">
                <a:ea typeface="微软雅黑" panose="020B0503020204020204" pitchFamily="34" charset="-122"/>
                <a:cs typeface="Times New Roman" panose="02020603050405020304" pitchFamily="18" charset="0"/>
              </a:rPr>
              <a:t>件物品，故背包价值为</a:t>
            </a:r>
            <a:r>
              <a:rPr lang="en-US" altLang="zh-CN" sz="1600" b="0">
                <a:ea typeface="微软雅黑" panose="020B0503020204020204" pitchFamily="34" charset="-122"/>
                <a:cs typeface="Times New Roman" panose="02020603050405020304" pitchFamily="18" charset="0"/>
              </a:rPr>
              <a:t>9</a:t>
            </a:r>
            <a:r>
              <a:rPr lang="zh-CN" altLang="en-US" sz="1600" b="0">
                <a:ea typeface="微软雅黑" panose="020B0503020204020204" pitchFamily="34" charset="-122"/>
                <a:cs typeface="Times New Roman" panose="02020603050405020304" pitchFamily="18" charset="0"/>
              </a:rPr>
              <a:t>）</a:t>
            </a:r>
            <a:endParaRPr lang="zh-CN" altLang="en-US" sz="1600" b="0" dirty="0">
              <a:ea typeface="微软雅黑" panose="020B0503020204020204" pitchFamily="34" charset="-122"/>
              <a:cs typeface="Times New Roman" panose="02020603050405020304" pitchFamily="18" charset="0"/>
            </a:endParaRPr>
          </a:p>
        </p:txBody>
      </p:sp>
      <p:sp>
        <p:nvSpPr>
          <p:cNvPr id="250" name="Rectangle 23"/>
          <p:cNvSpPr>
            <a:spLocks noChangeArrowheads="1"/>
          </p:cNvSpPr>
          <p:nvPr/>
        </p:nvSpPr>
        <p:spPr bwMode="auto">
          <a:xfrm>
            <a:off x="1489076" y="2137073"/>
            <a:ext cx="347042" cy="53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a:t>
            </a:r>
            <a:r>
              <a:rPr lang="en-US" altLang="zh-CN" sz="2000" b="1" dirty="0" err="1"/>
              <a:t>i</a:t>
            </a:r>
            <a:endParaRPr lang="en-US" altLang="zh-CN" sz="2000" b="1" dirty="0"/>
          </a:p>
          <a:p>
            <a:pPr algn="just"/>
            <a:endParaRPr lang="en-US" altLang="zh-CN" sz="2000" b="1" dirty="0"/>
          </a:p>
        </p:txBody>
      </p:sp>
      <p:sp>
        <p:nvSpPr>
          <p:cNvPr id="227" name="AutoShape 12"/>
          <p:cNvSpPr>
            <a:spLocks noChangeArrowheads="1"/>
          </p:cNvSpPr>
          <p:nvPr/>
        </p:nvSpPr>
        <p:spPr bwMode="auto">
          <a:xfrm>
            <a:off x="7654926" y="4858639"/>
            <a:ext cx="1459780" cy="717848"/>
          </a:xfrm>
          <a:prstGeom prst="wedgeRectCallout">
            <a:avLst>
              <a:gd name="adj1" fmla="val -98363"/>
              <a:gd name="adj2" fmla="val -52793"/>
            </a:avLst>
          </a:prstGeom>
          <a:solidFill>
            <a:srgbClr val="B9D68E"/>
          </a:solidFill>
          <a:ln w="9525">
            <a:solidFill>
              <a:srgbClr val="FF6600"/>
            </a:solidFill>
            <a:miter lim="800000"/>
          </a:ln>
          <a:effectLst/>
        </p:spPr>
        <p:txBody>
          <a:bodyPr/>
          <a:lstStyle/>
          <a:p>
            <a:r>
              <a:rPr lang="zh-CN" altLang="en-US" sz="1800" dirty="0">
                <a:ea typeface="微软雅黑" panose="020B0503020204020204" pitchFamily="34" charset="-122"/>
                <a:cs typeface="Times New Roman" panose="02020603050405020304" pitchFamily="18" charset="0"/>
              </a:rPr>
              <a:t>装入第</a:t>
            </a:r>
            <a:r>
              <a:rPr lang="en-US" altLang="zh-CN" sz="1800" dirty="0">
                <a:ea typeface="微软雅黑" panose="020B0503020204020204" pitchFamily="34" charset="-122"/>
                <a:cs typeface="Times New Roman" panose="02020603050405020304" pitchFamily="18" charset="0"/>
              </a:rPr>
              <a:t>1</a:t>
            </a:r>
            <a:r>
              <a:rPr lang="zh-CN" altLang="en-US" sz="1800" dirty="0">
                <a:ea typeface="微软雅黑" panose="020B0503020204020204" pitchFamily="34" charset="-122"/>
                <a:cs typeface="Times New Roman" panose="02020603050405020304" pitchFamily="18" charset="0"/>
              </a:rPr>
              <a:t>、</a:t>
            </a:r>
            <a:r>
              <a:rPr lang="en-US" altLang="zh-CN" sz="1800" dirty="0">
                <a:ea typeface="微软雅黑" panose="020B0503020204020204" pitchFamily="34" charset="-122"/>
                <a:cs typeface="Times New Roman" panose="02020603050405020304" pitchFamily="18" charset="0"/>
              </a:rPr>
              <a:t>2</a:t>
            </a:r>
            <a:r>
              <a:rPr lang="zh-CN" altLang="en-US" sz="1800" dirty="0">
                <a:ea typeface="微软雅黑" panose="020B0503020204020204" pitchFamily="34" charset="-122"/>
                <a:cs typeface="Times New Roman" panose="02020603050405020304" pitchFamily="18" charset="0"/>
              </a:rPr>
              <a:t>、</a:t>
            </a:r>
            <a:r>
              <a:rPr lang="en-US" altLang="zh-CN" sz="1800" dirty="0">
                <a:ea typeface="微软雅黑" panose="020B0503020204020204" pitchFamily="34" charset="-122"/>
                <a:cs typeface="Times New Roman" panose="02020603050405020304" pitchFamily="18" charset="0"/>
              </a:rPr>
              <a:t>4</a:t>
            </a:r>
            <a:r>
              <a:rPr lang="zh-CN" altLang="en-US" sz="1800" dirty="0">
                <a:ea typeface="微软雅黑" panose="020B0503020204020204" pitchFamily="34" charset="-122"/>
                <a:cs typeface="Times New Roman" panose="02020603050405020304" pitchFamily="18" charset="0"/>
              </a:rPr>
              <a:t>件物品</a:t>
            </a:r>
            <a:endParaRPr lang="zh-CN" altLang="en-US" sz="1800" dirty="0">
              <a:ea typeface="微软雅黑" panose="020B0503020204020204" pitchFamily="34" charset="-122"/>
              <a:cs typeface="Times New Roman" panose="02020603050405020304" pitchFamily="18" charset="0"/>
            </a:endParaRPr>
          </a:p>
        </p:txBody>
      </p:sp>
      <p:sp>
        <p:nvSpPr>
          <p:cNvPr id="228" name="椭圆 227"/>
          <p:cNvSpPr/>
          <p:nvPr/>
        </p:nvSpPr>
        <p:spPr bwMode="auto">
          <a:xfrm>
            <a:off x="6688137" y="4476750"/>
            <a:ext cx="511175" cy="57818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0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1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1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1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228"/>
                                        </p:tgtEl>
                                        <p:attrNameLst>
                                          <p:attrName>style.visibility</p:attrName>
                                        </p:attrNameLst>
                                      </p:cBhvr>
                                      <p:to>
                                        <p:strVal val="visible"/>
                                      </p:to>
                                    </p:set>
                                    <p:anim calcmode="lin" valueType="num">
                                      <p:cBhvr>
                                        <p:cTn id="159" dur="500" fill="hold"/>
                                        <p:tgtEl>
                                          <p:spTgt spid="228"/>
                                        </p:tgtEl>
                                        <p:attrNameLst>
                                          <p:attrName>ppt_w</p:attrName>
                                        </p:attrNameLst>
                                      </p:cBhvr>
                                      <p:tavLst>
                                        <p:tav tm="0">
                                          <p:val>
                                            <p:fltVal val="0"/>
                                          </p:val>
                                        </p:tav>
                                        <p:tav tm="100000">
                                          <p:val>
                                            <p:strVal val="#ppt_w"/>
                                          </p:val>
                                        </p:tav>
                                      </p:tavLst>
                                    </p:anim>
                                    <p:anim calcmode="lin" valueType="num">
                                      <p:cBhvr>
                                        <p:cTn id="160" dur="500" fill="hold"/>
                                        <p:tgtEl>
                                          <p:spTgt spid="228"/>
                                        </p:tgtEl>
                                        <p:attrNameLst>
                                          <p:attrName>ppt_h</p:attrName>
                                        </p:attrNameLst>
                                      </p:cBhvr>
                                      <p:tavLst>
                                        <p:tav tm="0">
                                          <p:val>
                                            <p:fltVal val="0"/>
                                          </p:val>
                                        </p:tav>
                                        <p:tav tm="100000">
                                          <p:val>
                                            <p:strVal val="#ppt_h"/>
                                          </p:val>
                                        </p:tav>
                                      </p:tavLst>
                                    </p:anim>
                                    <p:animEffect transition="in" filter="fade">
                                      <p:cBhvr>
                                        <p:cTn id="161" dur="500"/>
                                        <p:tgtEl>
                                          <p:spTgt spid="228"/>
                                        </p:tgtEl>
                                      </p:cBhvr>
                                    </p:animEffect>
                                  </p:childTnLst>
                                </p:cTn>
                              </p:par>
                            </p:childTnLst>
                          </p:cTn>
                        </p:par>
                        <p:par>
                          <p:cTn id="162" fill="hold">
                            <p:stCondLst>
                              <p:cond delay="500"/>
                            </p:stCondLst>
                            <p:childTnLst>
                              <p:par>
                                <p:cTn id="163" presetID="2" presetClass="entr" presetSubtype="4" fill="hold" grpId="0" nodeType="afterEffect">
                                  <p:stCondLst>
                                    <p:cond delay="0"/>
                                  </p:stCondLst>
                                  <p:childTnLst>
                                    <p:set>
                                      <p:cBhvr>
                                        <p:cTn id="164" dur="1" fill="hold">
                                          <p:stCondLst>
                                            <p:cond delay="0"/>
                                          </p:stCondLst>
                                        </p:cTn>
                                        <p:tgtEl>
                                          <p:spTgt spid="227"/>
                                        </p:tgtEl>
                                        <p:attrNameLst>
                                          <p:attrName>style.visibility</p:attrName>
                                        </p:attrNameLst>
                                      </p:cBhvr>
                                      <p:to>
                                        <p:strVal val="visible"/>
                                      </p:to>
                                    </p:set>
                                    <p:anim calcmode="lin" valueType="num">
                                      <p:cBhvr additive="base">
                                        <p:cTn id="165" dur="500" fill="hold"/>
                                        <p:tgtEl>
                                          <p:spTgt spid="227"/>
                                        </p:tgtEl>
                                        <p:attrNameLst>
                                          <p:attrName>ppt_x</p:attrName>
                                        </p:attrNameLst>
                                      </p:cBhvr>
                                      <p:tavLst>
                                        <p:tav tm="0">
                                          <p:val>
                                            <p:strVal val="#ppt_x"/>
                                          </p:val>
                                        </p:tav>
                                        <p:tav tm="100000">
                                          <p:val>
                                            <p:strVal val="#ppt_x"/>
                                          </p:val>
                                        </p:tav>
                                      </p:tavLst>
                                    </p:anim>
                                    <p:anim calcmode="lin" valueType="num">
                                      <p:cBhvr additive="base">
                                        <p:cTn id="166"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1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1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1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1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9"/>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2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21"/>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22"/>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2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utoUpdateAnimBg="0"/>
      <p:bldP spid="160" grpId="0" autoUpdateAnimBg="0"/>
      <p:bldP spid="161" grpId="0" autoUpdateAnimBg="0"/>
      <p:bldP spid="162" grpId="0" autoUpdateAnimBg="0"/>
      <p:bldP spid="163" grpId="0" autoUpdateAnimBg="0"/>
      <p:bldP spid="164" grpId="0" autoUpdateAnimBg="0"/>
      <p:bldP spid="165" grpId="0" autoUpdateAnimBg="0"/>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177" grpId="0" autoUpdateAnimBg="0"/>
      <p:bldP spid="178" grpId="0" autoUpdateAnimBg="0"/>
      <p:bldP spid="179" grpId="0" autoUpdateAnimBg="0"/>
      <p:bldP spid="180" grpId="0" autoUpdateAnimBg="0"/>
      <p:bldP spid="181" grpId="0" autoUpdateAnimBg="0"/>
      <p:bldP spid="182" grpId="0" autoUpdateAnimBg="0"/>
      <p:bldP spid="183" grpId="0" autoUpdateAnimBg="0"/>
      <p:bldP spid="184" grpId="0" autoUpdateAnimBg="0"/>
      <p:bldP spid="185" grpId="0" autoUpdateAnimBg="0"/>
      <p:bldP spid="186" grpId="0" autoUpdateAnimBg="0"/>
      <p:bldP spid="187" grpId="0" autoUpdateAnimBg="0"/>
      <p:bldP spid="188" grpId="0" autoUpdateAnimBg="0"/>
      <p:bldP spid="189" grpId="0" autoUpdateAnimBg="0"/>
      <p:bldP spid="190" grpId="0" autoUpdateAnimBg="0"/>
      <p:bldP spid="191" grpId="0" autoUpdateAnimBg="0"/>
      <p:bldP spid="192" grpId="0" autoUpdateAnimBg="0"/>
      <p:bldP spid="193" grpId="0" autoUpdateAnimBg="0"/>
      <p:bldP spid="194" grpId="0" autoUpdateAnimBg="0"/>
      <p:bldP spid="195" grpId="0" autoUpdateAnimBg="0"/>
      <p:bldP spid="196" grpId="0" autoUpdateAnimBg="0"/>
      <p:bldP spid="197" grpId="0" autoUpdateAnimBg="0"/>
      <p:bldP spid="198" grpId="0" autoUpdateAnimBg="0"/>
      <p:bldP spid="199" grpId="0" autoUpdateAnimBg="0"/>
      <p:bldP spid="200" grpId="0" autoUpdateAnimBg="0"/>
      <p:bldP spid="201" grpId="0" autoUpdateAnimBg="0"/>
      <p:bldP spid="202" grpId="0" autoUpdateAnimBg="0"/>
      <p:bldP spid="203" grpId="0" autoUpdateAnimBg="0"/>
      <p:bldP spid="204" grpId="0" autoUpdateAnimBg="0"/>
      <p:bldP spid="205" grpId="0" autoUpdateAnimBg="0"/>
      <p:bldP spid="206" grpId="0" autoUpdateAnimBg="0"/>
      <p:bldP spid="207" grpId="0" autoUpdateAnimBg="0"/>
      <p:bldP spid="208" grpId="0" autoUpdateAnimBg="0"/>
      <p:bldP spid="209" grpId="0" autoUpdateAnimBg="0"/>
      <p:bldP spid="210" grpId="0" autoUpdateAnimBg="0"/>
      <p:bldP spid="211" grpId="0" autoUpdateAnimBg="0"/>
      <p:bldP spid="212" grpId="0" autoUpdateAnimBg="0"/>
      <p:bldP spid="213" grpId="0" autoUpdateAnimBg="0"/>
      <p:bldP spid="214" grpId="0" autoUpdateAnimBg="0"/>
      <p:bldP spid="215" grpId="0" autoUpdateAnimBg="0"/>
      <p:bldP spid="216" grpId="0" autoUpdateAnimBg="0"/>
      <p:bldP spid="217" grpId="0" autoUpdateAnimBg="0"/>
      <p:bldP spid="218" grpId="0" autoUpdateAnimBg="0"/>
      <p:bldP spid="219" grpId="0" autoUpdateAnimBg="0"/>
      <p:bldP spid="220" grpId="0" autoUpdateAnimBg="0"/>
      <p:bldP spid="221" grpId="0" autoUpdateAnimBg="0"/>
      <p:bldP spid="222" grpId="0" autoUpdateAnimBg="0"/>
      <p:bldP spid="223" grpId="0" autoUpdateAnimBg="0"/>
      <p:bldP spid="224" grpId="0" autoUpdateAnimBg="0"/>
      <p:bldP spid="227" grpId="0" animBg="1"/>
      <p:bldP spid="22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endParaRPr lang="zh-CN" altLang="en-US" dirty="0"/>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333703" y="1409795"/>
            <a:ext cx="8516003" cy="4739759"/>
          </a:xfrm>
          <a:prstGeom prst="rect">
            <a:avLst/>
          </a:prstGeom>
        </p:spPr>
        <p:txBody>
          <a:bodyPr wrap="square">
            <a:spAutoFit/>
          </a:bodyPr>
          <a:lstStyle/>
          <a:p>
            <a:pPr>
              <a:lnSpc>
                <a:spcPts val="3300"/>
              </a:lnSpc>
              <a:spcBef>
                <a:spcPct val="50000"/>
              </a:spcBef>
              <a:buClr>
                <a:srgbClr val="FF0000"/>
              </a:buClr>
              <a:buSzPct val="90000"/>
            </a:pPr>
            <a:r>
              <a:rPr lang="zh-CN" altLang="en-US" sz="2400" dirty="0">
                <a:latin typeface="+mn-lt"/>
                <a:ea typeface="微软雅黑" panose="020B0503020204020204" pitchFamily="34" charset="-122"/>
              </a:rPr>
              <a:t>（</a:t>
            </a:r>
            <a:r>
              <a:rPr lang="en-US" altLang="zh-CN" sz="2400" dirty="0">
                <a:latin typeface="+mn-lt"/>
                <a:ea typeface="微软雅黑" panose="020B0503020204020204" pitchFamily="34" charset="-122"/>
              </a:rPr>
              <a:t>1</a:t>
            </a:r>
            <a:r>
              <a:rPr lang="zh-CN" altLang="en-US" sz="2400" dirty="0">
                <a:latin typeface="+mn-lt"/>
                <a:ea typeface="微软雅黑" panose="020B0503020204020204" pitchFamily="34" charset="-122"/>
              </a:rPr>
              <a:t>）填写最优决策表</a:t>
            </a:r>
            <a:endParaRPr lang="en-US" altLang="zh-CN" sz="2400" dirty="0">
              <a:latin typeface="+mn-lt"/>
              <a:ea typeface="微软雅黑" panose="020B0503020204020204" pitchFamily="34" charset="-122"/>
            </a:endParaRPr>
          </a:p>
          <a:p>
            <a:pPr marL="342900" indent="-342900">
              <a:lnSpc>
                <a:spcPts val="3500"/>
              </a:lnSpc>
              <a:spcBef>
                <a:spcPct val="50000"/>
              </a:spcBef>
              <a:buClr>
                <a:srgbClr val="FF0000"/>
              </a:buClr>
              <a:buSzPct val="90000"/>
              <a:buFont typeface="Wingdings" panose="05000000000000000000" pitchFamily="2" charset="2"/>
              <a:buChar char="n"/>
            </a:pPr>
            <a:r>
              <a:rPr lang="zh-CN" altLang="en-US" sz="2400" b="0" dirty="0">
                <a:latin typeface="+mn-lt"/>
                <a:ea typeface="微软雅黑" panose="020B0503020204020204" pitchFamily="34" charset="-122"/>
              </a:rPr>
              <a:t>按下述方法来划分阶段</a:t>
            </a:r>
            <a:endParaRPr lang="en-US" altLang="zh-CN" sz="2400" b="0" dirty="0">
              <a:latin typeface="+mn-lt"/>
              <a:ea typeface="微软雅黑" panose="020B0503020204020204" pitchFamily="34" charset="-122"/>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第一阶段，只装入</a:t>
            </a:r>
            <a:r>
              <a:rPr lang="zh-CN" altLang="en-US" sz="2400" b="0" dirty="0">
                <a:solidFill>
                  <a:srgbClr val="CC0066"/>
                </a:solidFill>
                <a:latin typeface="+mn-lt"/>
                <a:ea typeface="微软雅黑" panose="020B0503020204020204" pitchFamily="34" charset="-122"/>
                <a:cs typeface="Times New Roman" panose="02020603050405020304" pitchFamily="18" charset="0"/>
              </a:rPr>
              <a:t>前</a:t>
            </a:r>
            <a:r>
              <a:rPr lang="en-US" altLang="zh-CN" sz="2400" b="0" dirty="0">
                <a:solidFill>
                  <a:srgbClr val="CC0066"/>
                </a:solidFill>
                <a:latin typeface="+mn-lt"/>
                <a:ea typeface="微软雅黑" panose="020B0503020204020204" pitchFamily="34" charset="-122"/>
                <a:cs typeface="Times New Roman" panose="02020603050405020304" pitchFamily="18" charset="0"/>
              </a:rPr>
              <a:t>1</a:t>
            </a:r>
            <a:r>
              <a:rPr lang="zh-CN" altLang="en-US" sz="2400" b="0" dirty="0">
                <a:solidFill>
                  <a:srgbClr val="CC0066"/>
                </a:solidFill>
                <a:latin typeface="+mn-lt"/>
                <a:ea typeface="微软雅黑" panose="020B0503020204020204" pitchFamily="34" charset="-122"/>
                <a:cs typeface="Times New Roman" panose="02020603050405020304" pitchFamily="18" charset="0"/>
              </a:rPr>
              <a:t>个</a:t>
            </a:r>
            <a:r>
              <a:rPr lang="zh-CN" altLang="en-US" sz="2400" b="0" dirty="0">
                <a:latin typeface="+mn-lt"/>
                <a:ea typeface="微软雅黑" panose="020B0503020204020204" pitchFamily="34" charset="-122"/>
                <a:cs typeface="Times New Roman" panose="02020603050405020304" pitchFamily="18" charset="0"/>
              </a:rPr>
              <a:t>物品，确定在各种承重下的背包能够得到的最大价值，填入第</a:t>
            </a:r>
            <a:r>
              <a:rPr lang="en-US" altLang="zh-CN" sz="2400" b="0" dirty="0">
                <a:latin typeface="+mn-lt"/>
                <a:ea typeface="微软雅黑" panose="020B0503020204020204" pitchFamily="34" charset="-122"/>
                <a:cs typeface="Times New Roman" panose="02020603050405020304" pitchFamily="18" charset="0"/>
              </a:rPr>
              <a:t>2</a:t>
            </a:r>
            <a:r>
              <a:rPr lang="zh-CN" altLang="en-US" sz="2400" b="0" dirty="0">
                <a:latin typeface="+mn-lt"/>
                <a:ea typeface="微软雅黑" panose="020B0503020204020204" pitchFamily="34" charset="-122"/>
                <a:cs typeface="Times New Roman" panose="02020603050405020304" pitchFamily="18" charset="0"/>
              </a:rPr>
              <a:t>行的各单元格中</a:t>
            </a:r>
            <a:endParaRPr lang="en-US" altLang="zh-CN" sz="2400" b="0" dirty="0">
              <a:latin typeface="+mn-lt"/>
              <a:ea typeface="微软雅黑" panose="020B0503020204020204" pitchFamily="34" charset="-122"/>
              <a:cs typeface="Times New Roman" panose="02020603050405020304" pitchFamily="18" charset="0"/>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第二阶段，</a:t>
            </a:r>
            <a:r>
              <a:rPr lang="zh-CN" altLang="en-US" sz="2400" b="0" dirty="0">
                <a:solidFill>
                  <a:srgbClr val="CC0066"/>
                </a:solidFill>
                <a:latin typeface="+mn-lt"/>
                <a:ea typeface="微软雅黑" panose="020B0503020204020204" pitchFamily="34" charset="-122"/>
                <a:cs typeface="Times New Roman" panose="02020603050405020304" pitchFamily="18" charset="0"/>
              </a:rPr>
              <a:t>尝试</a:t>
            </a:r>
            <a:r>
              <a:rPr lang="zh-CN" altLang="en-US" sz="2400" b="0" dirty="0">
                <a:latin typeface="+mn-lt"/>
                <a:ea typeface="微软雅黑" panose="020B0503020204020204" pitchFamily="34" charset="-122"/>
                <a:cs typeface="Times New Roman" panose="02020603050405020304" pitchFamily="18" charset="0"/>
              </a:rPr>
              <a:t>只装入</a:t>
            </a:r>
            <a:r>
              <a:rPr lang="zh-CN" altLang="en-US" sz="2400" b="0" dirty="0">
                <a:solidFill>
                  <a:srgbClr val="CC0066"/>
                </a:solidFill>
                <a:latin typeface="+mn-lt"/>
                <a:ea typeface="微软雅黑" panose="020B0503020204020204" pitchFamily="34" charset="-122"/>
                <a:cs typeface="Times New Roman" panose="02020603050405020304" pitchFamily="18" charset="0"/>
              </a:rPr>
              <a:t>前</a:t>
            </a:r>
            <a:r>
              <a:rPr lang="en-US" altLang="zh-CN" sz="2400" b="0" dirty="0">
                <a:solidFill>
                  <a:srgbClr val="CC0066"/>
                </a:solidFill>
                <a:latin typeface="+mn-lt"/>
                <a:ea typeface="微软雅黑" panose="020B0503020204020204" pitchFamily="34" charset="-122"/>
                <a:cs typeface="Times New Roman" panose="02020603050405020304" pitchFamily="18" charset="0"/>
              </a:rPr>
              <a:t>2</a:t>
            </a:r>
            <a:r>
              <a:rPr lang="zh-CN" altLang="en-US" sz="2400" b="0" dirty="0">
                <a:solidFill>
                  <a:srgbClr val="CC0066"/>
                </a:solidFill>
                <a:latin typeface="+mn-lt"/>
                <a:ea typeface="微软雅黑" panose="020B0503020204020204" pitchFamily="34" charset="-122"/>
                <a:cs typeface="Times New Roman" panose="02020603050405020304" pitchFamily="18" charset="0"/>
              </a:rPr>
              <a:t>个</a:t>
            </a:r>
            <a:r>
              <a:rPr lang="zh-CN" altLang="en-US" sz="2400" b="0" dirty="0">
                <a:latin typeface="+mn-lt"/>
                <a:ea typeface="微软雅黑" panose="020B0503020204020204" pitchFamily="34" charset="-122"/>
                <a:cs typeface="Times New Roman" panose="02020603050405020304" pitchFamily="18" charset="0"/>
              </a:rPr>
              <a:t>物品（</a:t>
            </a:r>
            <a:r>
              <a:rPr lang="zh-CN" altLang="en-US" sz="2400" b="0" dirty="0">
                <a:solidFill>
                  <a:srgbClr val="FF0066"/>
                </a:solidFill>
                <a:latin typeface="+mn-lt"/>
                <a:ea typeface="微软雅黑" panose="020B0503020204020204" pitchFamily="34" charset="-122"/>
                <a:cs typeface="Times New Roman" panose="02020603050405020304" pitchFamily="18" charset="0"/>
              </a:rPr>
              <a:t>是否真的装入要视背包承重和是否能获得最大价值而定</a:t>
            </a:r>
            <a:r>
              <a:rPr lang="zh-CN" altLang="en-US" sz="2400" b="0" dirty="0">
                <a:latin typeface="+mn-lt"/>
                <a:ea typeface="微软雅黑" panose="020B0503020204020204" pitchFamily="34" charset="-122"/>
                <a:cs typeface="Times New Roman" panose="02020603050405020304" pitchFamily="18" charset="0"/>
              </a:rPr>
              <a:t>），</a:t>
            </a:r>
            <a:r>
              <a:rPr lang="zh-CN" altLang="en-US" sz="2400" b="0">
                <a:latin typeface="+mn-lt"/>
                <a:ea typeface="微软雅黑" panose="020B0503020204020204" pitchFamily="34" charset="-122"/>
                <a:cs typeface="Times New Roman" panose="02020603050405020304" pitchFamily="18" charset="0"/>
              </a:rPr>
              <a:t>确定在当前各种</a:t>
            </a:r>
            <a:r>
              <a:rPr lang="zh-CN" altLang="en-US" sz="2400" b="0" dirty="0">
                <a:ea typeface="微软雅黑" panose="020B0503020204020204" pitchFamily="34" charset="-122"/>
                <a:cs typeface="Times New Roman" panose="02020603050405020304" pitchFamily="18" charset="0"/>
              </a:rPr>
              <a:t>承重</a:t>
            </a:r>
            <a:r>
              <a:rPr lang="zh-CN" altLang="en-US" sz="2400" b="0" dirty="0">
                <a:latin typeface="+mn-lt"/>
                <a:ea typeface="微软雅黑" panose="020B0503020204020204" pitchFamily="34" charset="-122"/>
                <a:cs typeface="Times New Roman" panose="02020603050405020304" pitchFamily="18" charset="0"/>
              </a:rPr>
              <a:t>下的背包能够得到的最大价值，填入第</a:t>
            </a:r>
            <a:r>
              <a:rPr lang="en-US" altLang="zh-CN" sz="2400" b="0" dirty="0">
                <a:latin typeface="+mn-lt"/>
                <a:ea typeface="微软雅黑" panose="020B0503020204020204" pitchFamily="34" charset="-122"/>
                <a:cs typeface="Times New Roman" panose="02020603050405020304" pitchFamily="18" charset="0"/>
              </a:rPr>
              <a:t>2</a:t>
            </a:r>
            <a:r>
              <a:rPr lang="zh-CN" altLang="en-US" sz="2400" b="0" dirty="0">
                <a:latin typeface="+mn-lt"/>
                <a:ea typeface="微软雅黑" panose="020B0503020204020204" pitchFamily="34" charset="-122"/>
                <a:cs typeface="Times New Roman" panose="02020603050405020304" pitchFamily="18" charset="0"/>
              </a:rPr>
              <a:t>行的各单元格中</a:t>
            </a:r>
            <a:endParaRPr lang="en-US" altLang="zh-CN" sz="2400" b="0" dirty="0">
              <a:latin typeface="+mn-lt"/>
              <a:ea typeface="微软雅黑" panose="020B0503020204020204" pitchFamily="34" charset="-122"/>
              <a:cs typeface="Times New Roman" panose="02020603050405020304" pitchFamily="18" charset="0"/>
            </a:endParaRPr>
          </a:p>
          <a:p>
            <a:pPr marL="800100" lvl="1" indent="-342900">
              <a:lnSpc>
                <a:spcPts val="3500"/>
              </a:lnSpc>
              <a:spcBef>
                <a:spcPts val="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cs typeface="Times New Roman" panose="02020603050405020304" pitchFamily="18" charset="0"/>
              </a:rPr>
              <a:t>依此类推，直到第</a:t>
            </a:r>
            <a:r>
              <a:rPr lang="en-US" altLang="zh-CN" sz="2400" b="0" i="1" dirty="0">
                <a:latin typeface="+mn-lt"/>
                <a:ea typeface="微软雅黑" panose="020B0503020204020204" pitchFamily="34" charset="-122"/>
                <a:cs typeface="Times New Roman" panose="02020603050405020304" pitchFamily="18" charset="0"/>
              </a:rPr>
              <a:t>n</a:t>
            </a:r>
            <a:r>
              <a:rPr lang="zh-CN" altLang="en-US" sz="2400" b="0" dirty="0">
                <a:latin typeface="+mn-lt"/>
                <a:ea typeface="微软雅黑" panose="020B0503020204020204" pitchFamily="34" charset="-122"/>
                <a:cs typeface="Times New Roman" panose="02020603050405020304" pitchFamily="18" charset="0"/>
              </a:rPr>
              <a:t>个阶段。最后，</a:t>
            </a:r>
            <a:r>
              <a:rPr lang="en-US" altLang="zh-CN" sz="2400" i="1" dirty="0">
                <a:solidFill>
                  <a:srgbClr val="CC0066"/>
                </a:solidFill>
                <a:latin typeface="+mn-lt"/>
                <a:ea typeface="微软雅黑" panose="020B0503020204020204" pitchFamily="34" charset="-122"/>
                <a:cs typeface="Times New Roman" panose="02020603050405020304" pitchFamily="18" charset="0"/>
              </a:rPr>
              <a:t>V</a:t>
            </a:r>
            <a:r>
              <a:rPr lang="en-US" altLang="zh-CN" sz="2400" dirty="0">
                <a:solidFill>
                  <a:srgbClr val="CC0066"/>
                </a:solidFill>
                <a:latin typeface="+mn-lt"/>
                <a:ea typeface="微软雅黑" panose="020B0503020204020204" pitchFamily="34" charset="-122"/>
                <a:cs typeface="Times New Roman" panose="02020603050405020304" pitchFamily="18" charset="0"/>
              </a:rPr>
              <a:t>(</a:t>
            </a:r>
            <a:r>
              <a:rPr lang="en-US" altLang="zh-CN" sz="2400" i="1" dirty="0" err="1">
                <a:solidFill>
                  <a:srgbClr val="CC0066"/>
                </a:solidFill>
                <a:latin typeface="+mn-lt"/>
                <a:ea typeface="微软雅黑" panose="020B0503020204020204" pitchFamily="34" charset="-122"/>
                <a:cs typeface="Times New Roman" panose="02020603050405020304" pitchFamily="18" charset="0"/>
              </a:rPr>
              <a:t>n,C</a:t>
            </a:r>
            <a:r>
              <a:rPr lang="en-US" altLang="zh-CN" sz="2400" dirty="0">
                <a:solidFill>
                  <a:srgbClr val="CC0066"/>
                </a:solidFill>
                <a:latin typeface="+mn-lt"/>
                <a:ea typeface="微软雅黑" panose="020B0503020204020204" pitchFamily="34" charset="-122"/>
                <a:cs typeface="Times New Roman" panose="02020603050405020304" pitchFamily="18" charset="0"/>
              </a:rPr>
              <a:t>)</a:t>
            </a:r>
            <a:r>
              <a:rPr lang="zh-CN" altLang="en-US" sz="2400" b="0" dirty="0">
                <a:latin typeface="+mn-lt"/>
                <a:ea typeface="微软雅黑" panose="020B0503020204020204" pitchFamily="34" charset="-122"/>
                <a:cs typeface="Times New Roman" panose="02020603050405020304" pitchFamily="18" charset="0"/>
              </a:rPr>
              <a:t>便是在容量为</a:t>
            </a:r>
            <a:r>
              <a:rPr lang="en-US" altLang="zh-CN" sz="2400" b="0" i="1" dirty="0">
                <a:latin typeface="+mn-lt"/>
                <a:ea typeface="微软雅黑" panose="020B0503020204020204" pitchFamily="34" charset="-122"/>
                <a:cs typeface="Times New Roman" panose="02020603050405020304" pitchFamily="18" charset="0"/>
              </a:rPr>
              <a:t>C</a:t>
            </a:r>
            <a:r>
              <a:rPr lang="zh-CN" altLang="en-US" sz="2400" b="0" dirty="0">
                <a:latin typeface="+mn-lt"/>
                <a:ea typeface="微软雅黑" panose="020B0503020204020204" pitchFamily="34" charset="-122"/>
                <a:cs typeface="Times New Roman" panose="02020603050405020304" pitchFamily="18" charset="0"/>
              </a:rPr>
              <a:t>的背包中装入</a:t>
            </a:r>
            <a:r>
              <a:rPr lang="en-US" altLang="zh-CN" sz="2400" b="0" i="1" dirty="0">
                <a:latin typeface="+mn-lt"/>
                <a:ea typeface="微软雅黑" panose="020B0503020204020204" pitchFamily="34" charset="-122"/>
                <a:cs typeface="Times New Roman" panose="02020603050405020304" pitchFamily="18" charset="0"/>
              </a:rPr>
              <a:t>n</a:t>
            </a:r>
            <a:r>
              <a:rPr lang="zh-CN" altLang="en-US" sz="2400" b="0" dirty="0">
                <a:latin typeface="+mn-lt"/>
                <a:ea typeface="微软雅黑" panose="020B0503020204020204" pitchFamily="34" charset="-122"/>
                <a:cs typeface="Times New Roman" panose="02020603050405020304" pitchFamily="18" charset="0"/>
              </a:rPr>
              <a:t>个物品时取得的最大价值</a:t>
            </a:r>
            <a:endParaRPr lang="en-US" altLang="zh-CN"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4" name="矩形 3"/>
          <p:cNvSpPr/>
          <p:nvPr/>
        </p:nvSpPr>
        <p:spPr>
          <a:xfrm>
            <a:off x="3645304" y="6147967"/>
            <a:ext cx="1853392" cy="523220"/>
          </a:xfrm>
          <a:prstGeom prst="rect">
            <a:avLst/>
          </a:prstGeom>
        </p:spPr>
        <p:txBody>
          <a:bodyPr wrap="none">
            <a:spAutoFit/>
          </a:bodyPr>
          <a:lstStyle/>
          <a:p>
            <a:r>
              <a:rPr lang="en-US" altLang="zh-CN" sz="2800" i="1" dirty="0">
                <a:solidFill>
                  <a:srgbClr val="CC0066"/>
                </a:solidFill>
                <a:latin typeface="+mn-lt"/>
                <a:ea typeface="微软雅黑" panose="020B0503020204020204" pitchFamily="34" charset="-122"/>
                <a:cs typeface="Times New Roman" panose="02020603050405020304" pitchFamily="18" charset="0"/>
              </a:rPr>
              <a:t>V</a:t>
            </a:r>
            <a:r>
              <a:rPr lang="en-US" altLang="zh-CN" sz="2800" dirty="0">
                <a:solidFill>
                  <a:srgbClr val="CC0066"/>
                </a:solidFill>
                <a:latin typeface="+mn-lt"/>
                <a:ea typeface="微软雅黑" panose="020B0503020204020204" pitchFamily="34" charset="-122"/>
                <a:cs typeface="Times New Roman" panose="02020603050405020304" pitchFamily="18" charset="0"/>
              </a:rPr>
              <a:t>(</a:t>
            </a:r>
            <a:r>
              <a:rPr lang="en-US" altLang="zh-CN" sz="2800" i="1" dirty="0" err="1">
                <a:solidFill>
                  <a:srgbClr val="CC0066"/>
                </a:solidFill>
                <a:latin typeface="+mn-lt"/>
                <a:ea typeface="微软雅黑" panose="020B0503020204020204" pitchFamily="34" charset="-122"/>
                <a:cs typeface="Times New Roman" panose="02020603050405020304" pitchFamily="18" charset="0"/>
              </a:rPr>
              <a:t>n,C</a:t>
            </a:r>
            <a:r>
              <a:rPr lang="en-US" altLang="zh-CN" sz="2800" dirty="0">
                <a:solidFill>
                  <a:srgbClr val="CC0066"/>
                </a:solidFill>
                <a:latin typeface="+mn-lt"/>
                <a:ea typeface="微软雅黑" panose="020B0503020204020204" pitchFamily="34" charset="-122"/>
                <a:cs typeface="Times New Roman" panose="02020603050405020304" pitchFamily="18" charset="0"/>
              </a:rPr>
              <a:t>)=15</a:t>
            </a:r>
            <a:endParaRPr lang="zh-CN" altLang="en-US" sz="2800" dirty="0">
              <a:latin typeface="+mn-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r>
              <a:rPr lang="zh-CN" altLang="en-US" dirty="0">
                <a:latin typeface="+mn-lt"/>
              </a:rPr>
              <a:t>（</a:t>
            </a:r>
            <a:r>
              <a:rPr lang="en-US" altLang="zh-CN" dirty="0">
                <a:latin typeface="+mn-lt"/>
              </a:rPr>
              <a:t>Cont.1</a:t>
            </a:r>
            <a:r>
              <a:rPr lang="zh-CN" altLang="en-US" dirty="0">
                <a:latin typeface="+mn-lt"/>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76200" y="1536442"/>
            <a:ext cx="8839199" cy="5401479"/>
          </a:xfrm>
          <a:prstGeom prst="rect">
            <a:avLst/>
          </a:prstGeom>
        </p:spPr>
        <p:txBody>
          <a:bodyPr wrap="square">
            <a:spAutoFit/>
          </a:bodyPr>
          <a:lstStyle/>
          <a:p>
            <a:pPr eaLnBrk="1" hangingPunct="1">
              <a:lnSpc>
                <a:spcPts val="3000"/>
              </a:lnSpc>
              <a:spcBef>
                <a:spcPts val="600"/>
              </a:spcBef>
              <a:buClr>
                <a:srgbClr val="FF0000"/>
              </a:buClr>
              <a:buSzPct val="90000"/>
            </a:pPr>
            <a:r>
              <a:rPr lang="zh-CN" altLang="en-US" sz="2400" dirty="0">
                <a:ea typeface="微软雅黑" panose="020B0503020204020204" pitchFamily="34" charset="-122"/>
                <a:cs typeface="Times New Roman" panose="02020603050405020304" pitchFamily="18" charset="0"/>
              </a:rPr>
              <a:t>（</a:t>
            </a:r>
            <a:r>
              <a:rPr lang="en-US" altLang="zh-CN" sz="2400" dirty="0">
                <a:ea typeface="微软雅黑" panose="020B0503020204020204" pitchFamily="34" charset="-122"/>
                <a:cs typeface="Times New Roman" panose="02020603050405020304" pitchFamily="18" charset="0"/>
              </a:rPr>
              <a:t>2</a:t>
            </a:r>
            <a:r>
              <a:rPr lang="zh-CN" altLang="en-US" sz="2400" dirty="0">
                <a:ea typeface="微软雅黑" panose="020B0503020204020204" pitchFamily="34" charset="-122"/>
                <a:cs typeface="Times New Roman" panose="02020603050405020304" pitchFamily="18" charset="0"/>
              </a:rPr>
              <a:t>）确定装入背包的具体物品是哪几件</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最优解</a:t>
            </a:r>
            <a:endParaRPr lang="en-US" altLang="zh-CN" sz="240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000" b="0" dirty="0">
                <a:ea typeface="微软雅黑" panose="020B0503020204020204" pitchFamily="34" charset="-122"/>
                <a:cs typeface="Times New Roman" panose="02020603050405020304" pitchFamily="18" charset="0"/>
              </a:rPr>
              <a:t>从</a:t>
            </a:r>
            <a:r>
              <a:rPr lang="en-US" altLang="zh-CN" sz="2000" b="0" i="1" dirty="0">
                <a:ea typeface="微软雅黑" panose="020B0503020204020204" pitchFamily="34" charset="-122"/>
                <a:cs typeface="Times New Roman" panose="02020603050405020304" pitchFamily="18" charset="0"/>
              </a:rPr>
              <a:t>V</a:t>
            </a:r>
            <a:r>
              <a:rPr lang="en-US" altLang="zh-CN" sz="2000" b="0" dirty="0">
                <a:ea typeface="微软雅黑" panose="020B0503020204020204" pitchFamily="34" charset="-122"/>
                <a:cs typeface="Times New Roman" panose="02020603050405020304" pitchFamily="18" charset="0"/>
              </a:rPr>
              <a:t>(</a:t>
            </a:r>
            <a:r>
              <a:rPr lang="en-US" altLang="zh-CN" sz="2000" b="0" i="1" dirty="0" err="1">
                <a:ea typeface="微软雅黑" panose="020B0503020204020204" pitchFamily="34" charset="-122"/>
                <a:cs typeface="Times New Roman" panose="02020603050405020304" pitchFamily="18" charset="0"/>
              </a:rPr>
              <a:t>n,C</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的值向前推，如果</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err="1">
                <a:solidFill>
                  <a:srgbClr val="CC0066"/>
                </a:solidFill>
                <a:ea typeface="微软雅黑" panose="020B0503020204020204" pitchFamily="34" charset="-122"/>
                <a:cs typeface="Times New Roman" panose="02020603050405020304" pitchFamily="18" charset="0"/>
              </a:rPr>
              <a:t>n,C</a:t>
            </a:r>
            <a:r>
              <a:rPr lang="en-US" altLang="zh-CN" sz="2000" b="0" dirty="0">
                <a:solidFill>
                  <a:srgbClr val="CC0066"/>
                </a:solidFill>
                <a:ea typeface="微软雅黑" panose="020B0503020204020204" pitchFamily="34" charset="-122"/>
                <a:cs typeface="Times New Roman" panose="02020603050405020304" pitchFamily="18" charset="0"/>
              </a:rPr>
              <a:t>)&gt;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n</a:t>
            </a:r>
            <a:r>
              <a:rPr lang="en-US" altLang="zh-CN" sz="2000" b="0" dirty="0">
                <a:solidFill>
                  <a:srgbClr val="CC0066"/>
                </a:solidFill>
                <a:ea typeface="微软雅黑" panose="020B0503020204020204" pitchFamily="34" charset="-122"/>
                <a:cs typeface="Times New Roman" panose="02020603050405020304" pitchFamily="18" charset="0"/>
              </a:rPr>
              <a:t>-1</a:t>
            </a:r>
            <a:r>
              <a:rPr lang="en-US" altLang="zh-CN" sz="2000" b="0" i="1" dirty="0">
                <a:solidFill>
                  <a:srgbClr val="CC0066"/>
                </a:solidFill>
                <a:ea typeface="微软雅黑" panose="020B0503020204020204" pitchFamily="34" charset="-122"/>
                <a:cs typeface="Times New Roman" panose="02020603050405020304" pitchFamily="18" charset="0"/>
              </a:rPr>
              <a:t>,C</a:t>
            </a:r>
            <a:r>
              <a:rPr lang="en-US" altLang="zh-CN" sz="2000" b="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，表明第</a:t>
            </a:r>
            <a:r>
              <a:rPr lang="en-US" altLang="zh-CN" sz="2000" b="0" i="1"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个物品被装入背包，前</a:t>
            </a:r>
            <a:r>
              <a:rPr lang="en-US" altLang="zh-CN" sz="2000" b="0" i="1" dirty="0">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en-US" altLang="zh-CN" sz="2000" b="0" dirty="0">
                <a:ea typeface="微软雅黑" panose="020B0503020204020204" pitchFamily="34" charset="-122"/>
                <a:cs typeface="Times New Roman" panose="02020603050405020304" pitchFamily="18" charset="0"/>
              </a:rPr>
              <a:t>-</a:t>
            </a:r>
            <a:r>
              <a:rPr lang="en-US" altLang="zh-CN" sz="2000" b="0" i="1" dirty="0" err="1">
                <a:ea typeface="微软雅黑" panose="020B0503020204020204" pitchFamily="34" charset="-122"/>
                <a:cs typeface="Times New Roman" panose="02020603050405020304" pitchFamily="18" charset="0"/>
              </a:rPr>
              <a:t>w</a:t>
            </a:r>
            <a:r>
              <a:rPr lang="en-US" altLang="zh-CN" sz="2000" b="0" i="1" baseline="-30000" dirty="0" err="1">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的背包中；否则，第</a:t>
            </a:r>
            <a:r>
              <a:rPr lang="en-US" altLang="zh-CN" sz="2000" b="0" i="1"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个物品没有被装入背包，前</a:t>
            </a:r>
            <a:r>
              <a:rPr lang="en-US" altLang="zh-CN" sz="2000" b="0" i="1" dirty="0">
                <a:ea typeface="微软雅黑" panose="020B0503020204020204" pitchFamily="34" charset="-122"/>
                <a:cs typeface="Times New Roman" panose="02020603050405020304" pitchFamily="18" charset="0"/>
              </a:rPr>
              <a:t>n</a:t>
            </a:r>
            <a:r>
              <a:rPr lang="en-US" altLang="zh-CN" sz="2000" b="0"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zh-CN" altLang="en-US" sz="2000" b="0" dirty="0">
                <a:ea typeface="微软雅黑" panose="020B0503020204020204" pitchFamily="34" charset="-122"/>
                <a:cs typeface="Times New Roman" panose="02020603050405020304" pitchFamily="18" charset="0"/>
              </a:rPr>
              <a:t>的背包中</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从</a:t>
            </a:r>
            <a:r>
              <a:rPr lang="en-US" altLang="zh-CN" sz="2000" b="0" i="1" dirty="0">
                <a:ea typeface="微软雅黑" panose="020B0503020204020204" pitchFamily="34" charset="-122"/>
                <a:cs typeface="Times New Roman" panose="02020603050405020304" pitchFamily="18" charset="0"/>
              </a:rPr>
              <a:t>V</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5,C</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的值向前推，因为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5,C</a:t>
            </a:r>
            <a:r>
              <a:rPr lang="en-US" altLang="zh-CN" sz="2000" b="0" dirty="0">
                <a:solidFill>
                  <a:srgbClr val="CC0066"/>
                </a:solidFill>
                <a:ea typeface="微软雅黑" panose="020B0503020204020204" pitchFamily="34" charset="-122"/>
                <a:cs typeface="Times New Roman" panose="02020603050405020304" pitchFamily="18" charset="0"/>
              </a:rPr>
              <a:t>)&gt;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4,C</a:t>
            </a:r>
            <a:r>
              <a:rPr lang="en-US" altLang="zh-CN" sz="2000" b="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5</a:t>
            </a:r>
            <a:r>
              <a:rPr lang="zh-CN" altLang="en-US" sz="2000" b="0" dirty="0">
                <a:ea typeface="微软雅黑" panose="020B0503020204020204" pitchFamily="34" charset="-122"/>
                <a:cs typeface="Times New Roman" panose="02020603050405020304" pitchFamily="18" charset="0"/>
              </a:rPr>
              <a:t>个物品被装入背包，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5</a:t>
            </a:r>
            <a:r>
              <a:rPr lang="en-US" altLang="zh-CN" sz="2000" b="0" kern="0" dirty="0">
                <a:solidFill>
                  <a:srgbClr val="CC0066"/>
                </a:solidFill>
                <a:ea typeface="微软雅黑" panose="020B0503020204020204" pitchFamily="34" charset="-122"/>
                <a:cs typeface="Times New Roman" panose="02020603050405020304" pitchFamily="18" charset="0"/>
              </a:rPr>
              <a:t> =1</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前</a:t>
            </a:r>
            <a:r>
              <a:rPr lang="en-US" altLang="zh-CN" sz="2000" b="0" i="1"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C</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w</a:t>
            </a:r>
            <a:r>
              <a:rPr lang="en-US" altLang="zh-CN" sz="2000" b="0" i="1" baseline="-30000" dirty="0">
                <a:ea typeface="微软雅黑" panose="020B0503020204020204" pitchFamily="34" charset="-122"/>
                <a:cs typeface="Times New Roman" panose="02020603050405020304" pitchFamily="18" charset="0"/>
              </a:rPr>
              <a:t>5</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=10-4=</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）的背包中</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再判断前</a:t>
            </a:r>
            <a:r>
              <a:rPr lang="en-US" altLang="zh-CN" sz="2000" b="0"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个物品是否被装包：回到</a:t>
            </a:r>
            <a:r>
              <a:rPr lang="zh-CN" altLang="en-US" sz="2000" b="0" dirty="0">
                <a:solidFill>
                  <a:srgbClr val="CC0066"/>
                </a:solidFill>
                <a:ea typeface="微软雅黑" panose="020B0503020204020204" pitchFamily="34" charset="-122"/>
                <a:cs typeface="Times New Roman" panose="02020603050405020304" pitchFamily="18" charset="0"/>
              </a:rPr>
              <a:t>容量为</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的这一列，因为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4,6</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3,6</a:t>
            </a:r>
            <a:r>
              <a:rPr lang="en-US" altLang="zh-CN" sz="2000" b="0" dirty="0">
                <a:solidFill>
                  <a:srgbClr val="CC0066"/>
                </a:solidFill>
                <a:ea typeface="微软雅黑" panose="020B0503020204020204" pitchFamily="34" charset="-122"/>
                <a:cs typeface="Times New Roman" panose="02020603050405020304" pitchFamily="18" charset="0"/>
              </a:rPr>
              <a:t>)=9</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个物品未被装入背包，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4</a:t>
            </a:r>
            <a:r>
              <a:rPr lang="en-US" altLang="zh-CN" sz="2000" b="0" kern="0" dirty="0">
                <a:solidFill>
                  <a:srgbClr val="CC0066"/>
                </a:solidFill>
                <a:ea typeface="微软雅黑" panose="020B0503020204020204" pitchFamily="34" charset="-122"/>
                <a:cs typeface="Times New Roman" panose="02020603050405020304" pitchFamily="18" charset="0"/>
              </a:rPr>
              <a:t> =0</a:t>
            </a:r>
            <a:r>
              <a:rPr lang="zh-CN" altLang="en-US" sz="2000" b="0" kern="0" dirty="0">
                <a:solidFill>
                  <a:srgbClr val="000000"/>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前</a:t>
            </a:r>
            <a:r>
              <a:rPr lang="en-US" altLang="zh-CN" sz="2000" b="0" i="1" dirty="0">
                <a:ea typeface="微软雅黑" panose="020B0503020204020204" pitchFamily="34" charset="-122"/>
                <a:cs typeface="Times New Roman" panose="02020603050405020304" pitchFamily="18" charset="0"/>
              </a:rPr>
              <a:t>3</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的背包中；同样，因为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3,6</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2,6</a:t>
            </a:r>
            <a:r>
              <a:rPr lang="en-US" altLang="zh-CN" sz="2000" b="0" dirty="0">
                <a:solidFill>
                  <a:srgbClr val="CC0066"/>
                </a:solidFill>
                <a:ea typeface="微软雅黑" panose="020B0503020204020204" pitchFamily="34" charset="-122"/>
                <a:cs typeface="Times New Roman" panose="02020603050405020304" pitchFamily="18" charset="0"/>
              </a:rPr>
              <a:t>)=9</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3</a:t>
            </a:r>
            <a:r>
              <a:rPr lang="zh-CN" altLang="en-US" sz="2000" b="0" dirty="0">
                <a:ea typeface="微软雅黑" panose="020B0503020204020204" pitchFamily="34" charset="-122"/>
                <a:cs typeface="Times New Roman" panose="02020603050405020304" pitchFamily="18" charset="0"/>
              </a:rPr>
              <a:t>个物品未被装入背包，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3</a:t>
            </a:r>
            <a:r>
              <a:rPr lang="en-US" altLang="zh-CN" sz="2000" b="0" kern="0" dirty="0">
                <a:solidFill>
                  <a:srgbClr val="CC0066"/>
                </a:solidFill>
                <a:ea typeface="微软雅黑" panose="020B0503020204020204" pitchFamily="34" charset="-122"/>
                <a:cs typeface="Times New Roman" panose="02020603050405020304" pitchFamily="18" charset="0"/>
              </a:rPr>
              <a:t> =0</a:t>
            </a:r>
            <a:r>
              <a:rPr lang="zh-CN" altLang="en-US" sz="2000" b="0" kern="0" dirty="0">
                <a:solidFill>
                  <a:srgbClr val="CC0066"/>
                </a:solidFill>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2,6</a:t>
            </a:r>
            <a:r>
              <a:rPr lang="en-US" altLang="zh-CN" sz="2000" b="0" dirty="0">
                <a:solidFill>
                  <a:srgbClr val="CC0066"/>
                </a:solidFill>
                <a:ea typeface="微软雅黑" panose="020B0503020204020204" pitchFamily="34" charset="-122"/>
                <a:cs typeface="Times New Roman" panose="02020603050405020304" pitchFamily="18" charset="0"/>
              </a:rPr>
              <a:t>)=9&gt;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1,6</a:t>
            </a:r>
            <a:r>
              <a:rPr lang="en-US" altLang="zh-CN" sz="2000" b="0" dirty="0">
                <a:solidFill>
                  <a:srgbClr val="CC0066"/>
                </a:solidFill>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个物品被装入容量为</a:t>
            </a:r>
            <a:r>
              <a:rPr lang="en-US" altLang="zh-CN" sz="2000" b="0" i="1" dirty="0">
                <a:ea typeface="微软雅黑" panose="020B0503020204020204" pitchFamily="34" charset="-122"/>
                <a:cs typeface="Times New Roman" panose="02020603050405020304" pitchFamily="18" charset="0"/>
              </a:rPr>
              <a:t>6</a:t>
            </a:r>
            <a:r>
              <a:rPr lang="zh-CN" altLang="en-US" sz="2000" b="0" dirty="0">
                <a:ea typeface="微软雅黑" panose="020B0503020204020204" pitchFamily="34" charset="-122"/>
                <a:cs typeface="Times New Roman" panose="02020603050405020304" pitchFamily="18" charset="0"/>
              </a:rPr>
              <a:t>的背包，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2</a:t>
            </a:r>
            <a:r>
              <a:rPr lang="en-US" altLang="zh-CN" sz="2000" b="0" kern="0" dirty="0">
                <a:solidFill>
                  <a:srgbClr val="CC0066"/>
                </a:solidFill>
                <a:ea typeface="微软雅黑" panose="020B0503020204020204" pitchFamily="34" charset="-122"/>
                <a:cs typeface="Times New Roman" panose="02020603050405020304" pitchFamily="18" charset="0"/>
              </a:rPr>
              <a:t> =1 </a:t>
            </a:r>
            <a:r>
              <a:rPr lang="zh-CN" altLang="en-US" sz="2000" b="0" dirty="0">
                <a:ea typeface="微软雅黑" panose="020B0503020204020204" pitchFamily="34" charset="-122"/>
                <a:cs typeface="Times New Roman" panose="02020603050405020304" pitchFamily="18" charset="0"/>
              </a:rPr>
              <a:t>，则背包还剩容量为</a:t>
            </a:r>
            <a:r>
              <a:rPr lang="en-US" altLang="zh-CN" sz="2000" b="0" i="1" dirty="0">
                <a:ea typeface="微软雅黑" panose="020B0503020204020204" pitchFamily="34" charset="-122"/>
                <a:cs typeface="Times New Roman" panose="02020603050405020304" pitchFamily="18" charset="0"/>
              </a:rPr>
              <a:t>6</a:t>
            </a:r>
            <a:r>
              <a:rPr lang="en-US" altLang="zh-CN" sz="2000" b="0" dirty="0">
                <a:ea typeface="微软雅黑" panose="020B0503020204020204" pitchFamily="34" charset="-122"/>
                <a:cs typeface="Times New Roman" panose="02020603050405020304" pitchFamily="18" charset="0"/>
              </a:rPr>
              <a:t>-</a:t>
            </a:r>
            <a:r>
              <a:rPr lang="en-US" altLang="zh-CN" sz="2000" b="0" i="1" dirty="0">
                <a:ea typeface="微软雅黑" panose="020B0503020204020204" pitchFamily="34" charset="-122"/>
                <a:cs typeface="Times New Roman" panose="02020603050405020304" pitchFamily="18" charset="0"/>
              </a:rPr>
              <a:t>w</a:t>
            </a:r>
            <a:r>
              <a:rPr lang="en-US" altLang="zh-CN" sz="2000" b="0" i="1" baseline="-30000" dirty="0">
                <a:ea typeface="微软雅黑" panose="020B0503020204020204" pitchFamily="34" charset="-122"/>
                <a:cs typeface="Times New Roman" panose="02020603050405020304" pitchFamily="18" charset="0"/>
              </a:rPr>
              <a:t>2</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=6-2=</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marL="1257300" lvl="2" indent="-342900">
              <a:lnSpc>
                <a:spcPts val="3000"/>
              </a:lnSpc>
              <a:spcBef>
                <a:spcPts val="600"/>
              </a:spcBef>
              <a:buClr>
                <a:srgbClr val="FF6600"/>
              </a:buClr>
              <a:buSzPct val="100000"/>
              <a:buFont typeface="Wingdings" panose="05000000000000000000" pitchFamily="2" charset="2"/>
              <a:buChar char="ü"/>
            </a:pPr>
            <a:r>
              <a:rPr lang="zh-CN" altLang="en-US" sz="2000" b="0" dirty="0">
                <a:ea typeface="微软雅黑" panose="020B0503020204020204" pitchFamily="34" charset="-122"/>
                <a:cs typeface="Times New Roman" panose="02020603050405020304" pitchFamily="18" charset="0"/>
              </a:rPr>
              <a:t>回到容量为</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ea typeface="微软雅黑" panose="020B0503020204020204" pitchFamily="34" charset="-122"/>
                <a:cs typeface="Times New Roman" panose="02020603050405020304" pitchFamily="18" charset="0"/>
              </a:rPr>
              <a:t>的这一列，因为</a:t>
            </a:r>
            <a:r>
              <a:rPr lang="en-US" altLang="zh-CN" sz="2000" b="0" i="1" dirty="0">
                <a:solidFill>
                  <a:srgbClr val="CC0066"/>
                </a:solidFill>
                <a:ea typeface="微软雅黑" panose="020B0503020204020204" pitchFamily="34" charset="-122"/>
                <a:cs typeface="Times New Roman" panose="02020603050405020304" pitchFamily="18" charset="0"/>
              </a:rPr>
              <a:t>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1,4</a:t>
            </a:r>
            <a:r>
              <a:rPr lang="en-US" altLang="zh-CN" sz="2000" b="0" dirty="0">
                <a:solidFill>
                  <a:srgbClr val="CC0066"/>
                </a:solidFill>
                <a:ea typeface="微软雅黑" panose="020B0503020204020204" pitchFamily="34" charset="-122"/>
                <a:cs typeface="Times New Roman" panose="02020603050405020304" pitchFamily="18" charset="0"/>
              </a:rPr>
              <a:t>)=6&gt;</a:t>
            </a:r>
            <a:r>
              <a:rPr lang="en-US" altLang="zh-CN" sz="2000" b="0" i="1" dirty="0">
                <a:solidFill>
                  <a:srgbClr val="CC0066"/>
                </a:solidFill>
                <a:ea typeface="微软雅黑" panose="020B0503020204020204" pitchFamily="34" charset="-122"/>
                <a:cs typeface="Times New Roman" panose="02020603050405020304" pitchFamily="18" charset="0"/>
              </a:rPr>
              <a:t> V</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i="1" dirty="0">
                <a:solidFill>
                  <a:srgbClr val="CC0066"/>
                </a:solidFill>
                <a:ea typeface="微软雅黑" panose="020B0503020204020204" pitchFamily="34" charset="-122"/>
                <a:cs typeface="Times New Roman" panose="02020603050405020304" pitchFamily="18" charset="0"/>
              </a:rPr>
              <a:t>0,4</a:t>
            </a:r>
            <a:r>
              <a:rPr lang="en-US" altLang="zh-CN" sz="2000" b="0" dirty="0">
                <a:solidFill>
                  <a:srgbClr val="CC0066"/>
                </a:solidFill>
                <a:ea typeface="微软雅黑" panose="020B0503020204020204" pitchFamily="34" charset="-122"/>
                <a:cs typeface="Times New Roman" panose="02020603050405020304" pitchFamily="18" charset="0"/>
              </a:rPr>
              <a:t>)=0</a:t>
            </a:r>
            <a:r>
              <a:rPr lang="zh-CN" altLang="en-US" sz="2000" b="0" dirty="0">
                <a:ea typeface="微软雅黑" panose="020B0503020204020204" pitchFamily="34" charset="-122"/>
                <a:cs typeface="Times New Roman" panose="02020603050405020304" pitchFamily="18" charset="0"/>
              </a:rPr>
              <a:t>，说明第</a:t>
            </a:r>
            <a:r>
              <a:rPr lang="en-US" altLang="zh-CN" sz="2000" b="0" i="1" dirty="0">
                <a:ea typeface="微软雅黑" panose="020B0503020204020204" pitchFamily="34" charset="-122"/>
                <a:cs typeface="Times New Roman" panose="02020603050405020304" pitchFamily="18" charset="0"/>
              </a:rPr>
              <a:t>1</a:t>
            </a:r>
            <a:r>
              <a:rPr lang="zh-CN" altLang="en-US" sz="2000" b="0" dirty="0">
                <a:ea typeface="微软雅黑" panose="020B0503020204020204" pitchFamily="34" charset="-122"/>
                <a:cs typeface="Times New Roman" panose="02020603050405020304" pitchFamily="18" charset="0"/>
              </a:rPr>
              <a:t>个物品被装入背包，</a:t>
            </a:r>
            <a:r>
              <a:rPr lang="en-US" altLang="zh-CN" sz="2000" b="0" i="1" dirty="0">
                <a:solidFill>
                  <a:srgbClr val="CC0066"/>
                </a:solidFill>
                <a:ea typeface="微软雅黑" panose="020B0503020204020204" pitchFamily="34" charset="-122"/>
                <a:cs typeface="Times New Roman" panose="02020603050405020304" pitchFamily="18" charset="0"/>
              </a:rPr>
              <a:t>x</a:t>
            </a:r>
            <a:r>
              <a:rPr lang="en-US" altLang="zh-CN" sz="2000" b="0" i="1" baseline="-30000" dirty="0">
                <a:solidFill>
                  <a:srgbClr val="CC0066"/>
                </a:solidFill>
                <a:ea typeface="微软雅黑" panose="020B0503020204020204" pitchFamily="34" charset="-122"/>
                <a:cs typeface="Times New Roman" panose="02020603050405020304" pitchFamily="18" charset="0"/>
              </a:rPr>
              <a:t>1</a:t>
            </a:r>
            <a:r>
              <a:rPr lang="en-US" altLang="zh-CN" sz="2000" b="0" kern="0" dirty="0">
                <a:solidFill>
                  <a:srgbClr val="CC0066"/>
                </a:solidFill>
                <a:ea typeface="微软雅黑" panose="020B0503020204020204" pitchFamily="34" charset="-122"/>
                <a:cs typeface="Times New Roman" panose="02020603050405020304" pitchFamily="18" charset="0"/>
              </a:rPr>
              <a:t> =1 </a:t>
            </a:r>
            <a:endParaRPr lang="en-US" altLang="zh-CN" sz="2000" b="0" dirty="0">
              <a:ea typeface="微软雅黑" panose="020B0503020204020204" pitchFamily="34" charset="-122"/>
              <a:cs typeface="Times New Roman" panose="02020603050405020304" pitchFamily="18"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5769C-D5DF-432B-9495-EEDBF75F06DD}" type="slidenum">
              <a:rPr lang="en-US" altLang="zh-CN"/>
            </a:fld>
            <a:endParaRPr lang="en-US" altLang="zh-CN"/>
          </a:p>
        </p:txBody>
      </p:sp>
      <p:sp>
        <p:nvSpPr>
          <p:cNvPr id="174082" name="Rectangle 2"/>
          <p:cNvSpPr>
            <a:spLocks noGrp="1" noChangeArrowheads="1"/>
          </p:cNvSpPr>
          <p:nvPr>
            <p:ph type="title"/>
          </p:nvPr>
        </p:nvSpPr>
        <p:spPr>
          <a:xfrm>
            <a:off x="1676400" y="609600"/>
            <a:ext cx="7315200" cy="487363"/>
          </a:xfrm>
        </p:spPr>
        <p:txBody>
          <a:bodyPr/>
          <a:lstStyle/>
          <a:p>
            <a:pPr marL="541655" indent="-541655"/>
            <a:r>
              <a:rPr lang="zh-CN" altLang="en-US" sz="3600" dirty="0">
                <a:solidFill>
                  <a:srgbClr val="FF0066"/>
                </a:solidFill>
                <a:latin typeface="+mn-lt"/>
                <a:ea typeface="黑体" panose="02010609060101010101" pitchFamily="49" charset="-122"/>
              </a:rPr>
              <a:t>第</a:t>
            </a:r>
            <a:r>
              <a:rPr lang="en-US" altLang="zh-CN" sz="3600" dirty="0">
                <a:solidFill>
                  <a:srgbClr val="FF0066"/>
                </a:solidFill>
                <a:latin typeface="+mn-lt"/>
                <a:ea typeface="黑体" panose="02010609060101010101" pitchFamily="49" charset="-122"/>
              </a:rPr>
              <a:t>4</a:t>
            </a:r>
            <a:r>
              <a:rPr lang="zh-CN" altLang="en-US" sz="3600" dirty="0">
                <a:solidFill>
                  <a:srgbClr val="FF0066"/>
                </a:solidFill>
                <a:latin typeface="+mn-lt"/>
                <a:ea typeface="黑体" panose="02010609060101010101" pitchFamily="49" charset="-122"/>
              </a:rPr>
              <a:t>章  </a:t>
            </a:r>
            <a:r>
              <a:rPr lang="zh-CN" altLang="zh-CN" sz="3600" dirty="0">
                <a:solidFill>
                  <a:srgbClr val="FF0066"/>
                </a:solidFill>
                <a:latin typeface="+mn-lt"/>
                <a:ea typeface="黑体" panose="02010609060101010101" pitchFamily="49" charset="-122"/>
              </a:rPr>
              <a:t>算法设计</a:t>
            </a:r>
            <a:r>
              <a:rPr lang="zh-CN" altLang="en-US" sz="3600" dirty="0">
                <a:solidFill>
                  <a:srgbClr val="FF0066"/>
                </a:solidFill>
                <a:latin typeface="+mn-lt"/>
                <a:ea typeface="黑体" panose="02010609060101010101" pitchFamily="49" charset="-122"/>
              </a:rPr>
              <a:t>与</a:t>
            </a:r>
            <a:r>
              <a:rPr lang="zh-CN" altLang="zh-CN" sz="3600" dirty="0">
                <a:solidFill>
                  <a:srgbClr val="FF0066"/>
                </a:solidFill>
                <a:latin typeface="+mn-lt"/>
                <a:ea typeface="黑体" panose="02010609060101010101" pitchFamily="49" charset="-122"/>
              </a:rPr>
              <a:t>优化</a:t>
            </a:r>
            <a:endParaRPr lang="zh-CN" altLang="en-US" sz="3600" dirty="0">
              <a:solidFill>
                <a:srgbClr val="FF0066"/>
              </a:solidFill>
              <a:latin typeface="+mn-lt"/>
              <a:ea typeface="黑体" panose="02010609060101010101" pitchFamily="49" charset="-122"/>
            </a:endParaRPr>
          </a:p>
        </p:txBody>
      </p:sp>
      <p:sp>
        <p:nvSpPr>
          <p:cNvPr id="18" name="Text Box 4">
            <a:hlinkClick r:id="" action="ppaction://noaction"/>
          </p:cNvPr>
          <p:cNvSpPr txBox="1">
            <a:spLocks noChangeArrowheads="1"/>
          </p:cNvSpPr>
          <p:nvPr/>
        </p:nvSpPr>
        <p:spPr bwMode="auto">
          <a:xfrm>
            <a:off x="1870075" y="37316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.3  </a:t>
            </a:r>
            <a:r>
              <a:rPr lang="zh-CN" altLang="en-US" sz="3000" b="0" kern="0" dirty="0">
                <a:solidFill>
                  <a:srgbClr val="000000"/>
                </a:solidFill>
                <a:latin typeface="Arial" panose="020B0604020202020204" pitchFamily="34" charset="0"/>
                <a:ea typeface="黑体" panose="02010609060101010101" pitchFamily="49" charset="-122"/>
              </a:rPr>
              <a:t>算法的分析与评估</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11" name="Text Box 6">
            <a:hlinkClick r:id="" action="ppaction://noaction"/>
          </p:cNvPr>
          <p:cNvSpPr txBox="1">
            <a:spLocks noChangeArrowheads="1"/>
          </p:cNvSpPr>
          <p:nvPr/>
        </p:nvSpPr>
        <p:spPr bwMode="auto">
          <a:xfrm>
            <a:off x="1860551" y="28934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.2  </a:t>
            </a:r>
            <a:r>
              <a:rPr lang="zh-CN" altLang="zh-CN" sz="3000" b="0" kern="0" dirty="0">
                <a:solidFill>
                  <a:srgbClr val="000000"/>
                </a:solidFill>
                <a:latin typeface="Arial" panose="020B0604020202020204" pitchFamily="34" charset="0"/>
                <a:ea typeface="黑体" panose="02010609060101010101" pitchFamily="49" charset="-122"/>
              </a:rPr>
              <a:t>问题求解的经典算法</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12" name="Text Box 6">
            <a:hlinkClick r:id="" action="ppaction://noaction"/>
          </p:cNvPr>
          <p:cNvSpPr txBox="1">
            <a:spLocks noChangeArrowheads="1"/>
          </p:cNvSpPr>
          <p:nvPr/>
        </p:nvSpPr>
        <p:spPr bwMode="auto">
          <a:xfrm>
            <a:off x="1888468" y="2033669"/>
            <a:ext cx="5472000" cy="535531"/>
          </a:xfrm>
          <a:prstGeom prst="rect">
            <a:avLst/>
          </a:prstGeom>
          <a:gradFill rotWithShape="0">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marL="0" marR="0" lvl="0" indent="0" defTabSz="914400" eaLnBrk="1" fontAlgn="auto" latinLnBrk="0" hangingPunct="1">
              <a:lnSpc>
                <a:spcPct val="90000"/>
              </a:lnSpc>
              <a:spcBef>
                <a:spcPct val="30000"/>
              </a:spcBef>
              <a:spcAft>
                <a:spcPts val="0"/>
              </a:spcAft>
              <a:buClr>
                <a:srgbClr val="333399"/>
              </a:buClr>
              <a:buSzPct val="85000"/>
              <a:buFont typeface="Wingdings" panose="05000000000000000000" pitchFamily="2" charset="2"/>
              <a:buNone/>
              <a:defRPr/>
            </a:pPr>
            <a:r>
              <a:rPr kumimoji="0" lang="en-US" altLang="zh-CN" sz="3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49" charset="-122"/>
              </a:rPr>
              <a:t> </a:t>
            </a:r>
            <a:r>
              <a:rPr lang="en-US" altLang="zh-CN" sz="3000" b="0" kern="0" noProof="0" dirty="0">
                <a:solidFill>
                  <a:srgbClr val="000000"/>
                </a:solidFill>
                <a:latin typeface="Arial" panose="020B0604020202020204" pitchFamily="34" charset="0"/>
                <a:ea typeface="黑体" panose="02010609060101010101" pitchFamily="49" charset="-122"/>
              </a:rPr>
              <a:t>4</a:t>
            </a:r>
            <a:r>
              <a:rPr lang="en-US" altLang="zh-CN" sz="3000" b="0" kern="0" dirty="0">
                <a:solidFill>
                  <a:srgbClr val="000000"/>
                </a:solidFill>
                <a:latin typeface="Arial" panose="020B0604020202020204" pitchFamily="34" charset="0"/>
                <a:ea typeface="黑体" panose="02010609060101010101" pitchFamily="49" charset="-122"/>
              </a:rPr>
              <a:t>.1  </a:t>
            </a:r>
            <a:r>
              <a:rPr lang="zh-CN" altLang="zh-CN" sz="3000" b="0" kern="0" dirty="0">
                <a:solidFill>
                  <a:srgbClr val="000000"/>
                </a:solidFill>
                <a:latin typeface="Arial" panose="020B0604020202020204" pitchFamily="34" charset="0"/>
                <a:ea typeface="黑体" panose="02010609060101010101" pitchFamily="49" charset="-122"/>
              </a:rPr>
              <a:t>计算机求解问题与算法</a:t>
            </a:r>
            <a:endParaRPr lang="zh-CN" altLang="en-US" sz="3000" b="0" kern="0" dirty="0">
              <a:solidFill>
                <a:srgbClr val="000000"/>
              </a:solidFill>
              <a:latin typeface="Arial" panose="020B0604020202020204" pitchFamily="34" charset="0"/>
              <a:ea typeface="黑体" panose="02010609060101010101" pitchFamily="49" charset="-122"/>
            </a:endParaRPr>
          </a:p>
        </p:txBody>
      </p:sp>
      <p:sp>
        <p:nvSpPr>
          <p:cNvPr id="7" name="AutoShape 3"/>
          <p:cNvSpPr>
            <a:spLocks noChangeArrowheads="1"/>
          </p:cNvSpPr>
          <p:nvPr/>
        </p:nvSpPr>
        <p:spPr bwMode="auto">
          <a:xfrm>
            <a:off x="6248400" y="4672012"/>
            <a:ext cx="3733800" cy="1423988"/>
          </a:xfrm>
          <a:prstGeom prst="irregularSeal2">
            <a:avLst/>
          </a:prstGeom>
          <a:solidFill>
            <a:srgbClr val="FFFF99"/>
          </a:solidFill>
          <a:ln w="50800">
            <a:solidFill>
              <a:srgbClr val="FF00FF"/>
            </a:solidFill>
            <a:miter lim="800000"/>
          </a:ln>
          <a:effectLst/>
        </p:spPr>
        <p:txBody>
          <a:bodyPr wrap="none" anchor="ctr"/>
          <a:lstStyle/>
          <a:p>
            <a:pPr algn="ctr">
              <a:defRPr/>
            </a:pPr>
            <a:r>
              <a:rPr lang="zh-CN"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共</a:t>
            </a:r>
            <a:r>
              <a:rPr lang="en-US"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8</a:t>
            </a:r>
            <a:r>
              <a:rPr lang="zh-CN" altLang="zh-CN"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rPr>
              <a:t>学时</a:t>
            </a:r>
            <a:endParaRPr lang="zh-CN" altLang="en-US" sz="2800" dirty="0">
              <a:solidFill>
                <a:srgbClr val="FF6600"/>
              </a:solidFill>
              <a:effectLst>
                <a:outerShdw blurRad="38100" dist="38100" dir="2700000" algn="tl">
                  <a:srgbClr val="000000"/>
                </a:outerShdw>
              </a:effectLst>
              <a:latin typeface="方正舒体" panose="02010601030101010101" pitchFamily="2" charset="-122"/>
              <a:ea typeface="方正舒体" panose="02010601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30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t>求解思路</a:t>
            </a:r>
            <a:r>
              <a:rPr lang="zh-CN" altLang="en-US" dirty="0">
                <a:latin typeface="+mn-lt"/>
              </a:rPr>
              <a:t>（</a:t>
            </a:r>
            <a:r>
              <a:rPr lang="en-US" altLang="zh-CN" dirty="0">
                <a:latin typeface="+mn-lt"/>
              </a:rPr>
              <a:t>Cont.2</a:t>
            </a:r>
            <a:r>
              <a:rPr lang="zh-CN" altLang="en-US" dirty="0">
                <a:latin typeface="+mn-lt"/>
              </a:rPr>
              <a:t>）</a:t>
            </a:r>
            <a:endParaRPr lang="zh-CN" altLang="en-US" dirty="0">
              <a:latin typeface="+mn-lt"/>
            </a:endParaRPr>
          </a:p>
        </p:txBody>
      </p:sp>
      <p:sp>
        <p:nvSpPr>
          <p:cNvPr id="15"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sp>
        <p:nvSpPr>
          <p:cNvPr id="2" name="矩形 1"/>
          <p:cNvSpPr/>
          <p:nvPr/>
        </p:nvSpPr>
        <p:spPr>
          <a:xfrm>
            <a:off x="493143" y="1572127"/>
            <a:ext cx="8157713" cy="2631490"/>
          </a:xfrm>
          <a:prstGeom prst="rect">
            <a:avLst/>
          </a:prstGeom>
        </p:spPr>
        <p:txBody>
          <a:bodyPr wrap="square">
            <a:spAutoFit/>
          </a:bodyPr>
          <a:lstStyle/>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从上可以看出，每次根据</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err="1">
                <a:solidFill>
                  <a:srgbClr val="CC0066"/>
                </a:solidFill>
                <a:ea typeface="微软雅黑" panose="020B0503020204020204" pitchFamily="34" charset="-122"/>
                <a:cs typeface="Times New Roman" panose="02020603050405020304" pitchFamily="18" charset="0"/>
              </a:rPr>
              <a:t>i,j</a:t>
            </a:r>
            <a:r>
              <a:rPr lang="en-US" altLang="zh-CN" sz="2400" b="0" dirty="0">
                <a:solidFill>
                  <a:srgbClr val="CC0066"/>
                </a:solidFill>
                <a:ea typeface="微软雅黑" panose="020B0503020204020204" pitchFamily="34" charset="-122"/>
                <a:cs typeface="Times New Roman" panose="02020603050405020304" pitchFamily="18" charset="0"/>
              </a:rPr>
              <a:t>)&gt;</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i</a:t>
            </a:r>
            <a:r>
              <a:rPr lang="en-US" altLang="zh-CN" sz="2400" b="0" dirty="0">
                <a:solidFill>
                  <a:srgbClr val="CC0066"/>
                </a:solidFill>
                <a:ea typeface="微软雅黑" panose="020B0503020204020204" pitchFamily="34" charset="-122"/>
                <a:cs typeface="Times New Roman" panose="02020603050405020304" pitchFamily="18" charset="0"/>
              </a:rPr>
              <a:t>-1</a:t>
            </a:r>
            <a:r>
              <a:rPr lang="en-US" altLang="zh-CN" sz="2400" b="0" i="1" dirty="0">
                <a:solidFill>
                  <a:srgbClr val="CC0066"/>
                </a:solidFill>
                <a:ea typeface="微软雅黑" panose="020B0503020204020204" pitchFamily="34" charset="-122"/>
                <a:cs typeface="Times New Roman" panose="02020603050405020304" pitchFamily="18" charset="0"/>
              </a:rPr>
              <a:t>,j</a:t>
            </a:r>
            <a:r>
              <a:rPr lang="en-US" altLang="zh-CN" sz="2400" b="0" dirty="0">
                <a:solidFill>
                  <a:srgbClr val="CC0066"/>
                </a:solidFill>
                <a:ea typeface="微软雅黑" panose="020B0503020204020204" pitchFamily="34" charset="-122"/>
                <a:cs typeface="Times New Roman" panose="02020603050405020304" pitchFamily="18" charset="0"/>
              </a:rPr>
              <a:t>) </a:t>
            </a:r>
            <a:r>
              <a:rPr lang="zh-CN" altLang="en-US" sz="2400" b="0" dirty="0">
                <a:ea typeface="微软雅黑" panose="020B0503020204020204" pitchFamily="34" charset="-122"/>
                <a:cs typeface="Times New Roman" panose="02020603050405020304" pitchFamily="18" charset="0"/>
              </a:rPr>
              <a:t>进行判断，若成立，则第</a:t>
            </a:r>
            <a:r>
              <a:rPr lang="en-US" altLang="zh-CN" sz="2400" b="0" i="1" dirty="0">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件物品被装入背包，</a:t>
            </a:r>
            <a:r>
              <a:rPr lang="en-US" altLang="zh-CN" sz="2400" b="0" i="1" dirty="0">
                <a:solidFill>
                  <a:srgbClr val="CC0066"/>
                </a:solidFill>
                <a:ea typeface="微软雅黑" panose="020B0503020204020204" pitchFamily="34" charset="-122"/>
                <a:cs typeface="Times New Roman" panose="02020603050405020304" pitchFamily="18" charset="0"/>
              </a:rPr>
              <a:t> x</a:t>
            </a:r>
            <a:r>
              <a:rPr lang="en-US" altLang="zh-CN" sz="2400" b="0" i="1" baseline="-30000" dirty="0">
                <a:solidFill>
                  <a:srgbClr val="CC0066"/>
                </a:solidFill>
                <a:ea typeface="微软雅黑" panose="020B0503020204020204" pitchFamily="34" charset="-122"/>
                <a:cs typeface="Times New Roman" panose="02020603050405020304" pitchFamily="18" charset="0"/>
              </a:rPr>
              <a:t>i</a:t>
            </a:r>
            <a:r>
              <a:rPr lang="en-US" altLang="zh-CN" sz="2400" b="0" kern="0" dirty="0">
                <a:solidFill>
                  <a:srgbClr val="CC0066"/>
                </a:solidFill>
                <a:ea typeface="微软雅黑" panose="020B0503020204020204" pitchFamily="34" charset="-122"/>
                <a:cs typeface="Times New Roman" panose="02020603050405020304" pitchFamily="18" charset="0"/>
              </a:rPr>
              <a:t> =1</a:t>
            </a:r>
            <a:r>
              <a:rPr lang="zh-CN" altLang="en-US" sz="2400" b="0" kern="0" dirty="0">
                <a:ea typeface="微软雅黑" panose="020B0503020204020204" pitchFamily="34" charset="-122"/>
                <a:cs typeface="Times New Roman" panose="02020603050405020304" pitchFamily="18" charset="0"/>
              </a:rPr>
              <a:t>；</a:t>
            </a:r>
            <a:r>
              <a:rPr lang="zh-CN" altLang="en-US" sz="2400" b="0" dirty="0">
                <a:ea typeface="微软雅黑" panose="020B0503020204020204" pitchFamily="34" charset="-122"/>
                <a:cs typeface="Times New Roman" panose="02020603050405020304" pitchFamily="18" charset="0"/>
              </a:rPr>
              <a:t>同时背包的承重</a:t>
            </a:r>
            <a:r>
              <a:rPr lang="en-US" altLang="zh-CN" sz="2400" b="0" i="1" dirty="0">
                <a:ea typeface="微软雅黑" panose="020B0503020204020204" pitchFamily="34" charset="-122"/>
                <a:cs typeface="Times New Roman" panose="02020603050405020304" pitchFamily="18" charset="0"/>
              </a:rPr>
              <a:t>j</a:t>
            </a:r>
            <a:r>
              <a:rPr lang="zh-CN" altLang="en-US" sz="2400" b="0" dirty="0">
                <a:ea typeface="微软雅黑" panose="020B0503020204020204" pitchFamily="34" charset="-122"/>
                <a:cs typeface="Times New Roman" panose="02020603050405020304" pitchFamily="18" charset="0"/>
              </a:rPr>
              <a:t>减掉该物品的重量，即</a:t>
            </a:r>
            <a:r>
              <a:rPr lang="en-US" altLang="zh-CN" sz="2400" b="0" i="1" dirty="0">
                <a:ea typeface="微软雅黑" panose="020B0503020204020204" pitchFamily="34" charset="-122"/>
                <a:cs typeface="Times New Roman" panose="02020603050405020304" pitchFamily="18" charset="0"/>
              </a:rPr>
              <a:t>j=j</a:t>
            </a:r>
            <a:r>
              <a:rPr lang="en-US" altLang="zh-CN" sz="2400" b="0" dirty="0">
                <a:ea typeface="微软雅黑" panose="020B0503020204020204" pitchFamily="34" charset="-122"/>
                <a:cs typeface="Times New Roman" panose="02020603050405020304" pitchFamily="18" charset="0"/>
              </a:rPr>
              <a:t>-</a:t>
            </a:r>
            <a:r>
              <a:rPr lang="en-US" altLang="zh-CN" sz="2400" b="0" i="1" dirty="0" err="1">
                <a:ea typeface="微软雅黑" panose="020B0503020204020204" pitchFamily="34" charset="-122"/>
                <a:cs typeface="Times New Roman" panose="02020603050405020304" pitchFamily="18" charset="0"/>
              </a:rPr>
              <a:t>w</a:t>
            </a:r>
            <a:r>
              <a:rPr lang="en-US" altLang="zh-CN" sz="2400" b="0" i="1" baseline="-30000" dirty="0" err="1">
                <a:ea typeface="微软雅黑" panose="020B0503020204020204" pitchFamily="34" charset="-122"/>
                <a:cs typeface="Times New Roman" panose="02020603050405020304" pitchFamily="18" charset="0"/>
              </a:rPr>
              <a:t>i</a:t>
            </a:r>
            <a:r>
              <a:rPr lang="zh-CN" altLang="en-US" sz="2400" b="0" kern="0" dirty="0">
                <a:ea typeface="微软雅黑" panose="020B0503020204020204" pitchFamily="34" charset="-122"/>
                <a:cs typeface="Times New Roman" panose="02020603050405020304" pitchFamily="18" charset="0"/>
              </a:rPr>
              <a:t>；</a:t>
            </a:r>
            <a:endParaRPr lang="en-US" altLang="zh-CN" sz="2400" b="0" kern="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若</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err="1">
                <a:solidFill>
                  <a:srgbClr val="CC0066"/>
                </a:solidFill>
                <a:ea typeface="微软雅黑" panose="020B0503020204020204" pitchFamily="34" charset="-122"/>
                <a:cs typeface="Times New Roman" panose="02020603050405020304" pitchFamily="18" charset="0"/>
              </a:rPr>
              <a:t>i,j</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V</a:t>
            </a:r>
            <a:r>
              <a:rPr lang="en-US" altLang="zh-CN" sz="2400" b="0" dirty="0">
                <a:solidFill>
                  <a:srgbClr val="CC0066"/>
                </a:solidFill>
                <a:ea typeface="微软雅黑" panose="020B0503020204020204" pitchFamily="34" charset="-122"/>
                <a:cs typeface="Times New Roman" panose="02020603050405020304" pitchFamily="18" charset="0"/>
              </a:rPr>
              <a:t>(</a:t>
            </a:r>
            <a:r>
              <a:rPr lang="en-US" altLang="zh-CN" sz="2400" b="0" i="1" dirty="0">
                <a:solidFill>
                  <a:srgbClr val="CC0066"/>
                </a:solidFill>
                <a:ea typeface="微软雅黑" panose="020B0503020204020204" pitchFamily="34" charset="-122"/>
                <a:cs typeface="Times New Roman" panose="02020603050405020304" pitchFamily="18" charset="0"/>
              </a:rPr>
              <a:t>i</a:t>
            </a:r>
            <a:r>
              <a:rPr lang="en-US" altLang="zh-CN" sz="2400" b="0" dirty="0">
                <a:solidFill>
                  <a:srgbClr val="CC0066"/>
                </a:solidFill>
                <a:ea typeface="微软雅黑" panose="020B0503020204020204" pitchFamily="34" charset="-122"/>
                <a:cs typeface="Times New Roman" panose="02020603050405020304" pitchFamily="18" charset="0"/>
              </a:rPr>
              <a:t>-1</a:t>
            </a:r>
            <a:r>
              <a:rPr lang="en-US" altLang="zh-CN" sz="2400" b="0" i="1" dirty="0">
                <a:solidFill>
                  <a:srgbClr val="CC0066"/>
                </a:solidFill>
                <a:ea typeface="微软雅黑" panose="020B0503020204020204" pitchFamily="34" charset="-122"/>
                <a:cs typeface="Times New Roman" panose="02020603050405020304" pitchFamily="18" charset="0"/>
              </a:rPr>
              <a:t>,j</a:t>
            </a:r>
            <a:r>
              <a:rPr lang="en-US" altLang="zh-CN" sz="2400" b="0" dirty="0">
                <a:solidFill>
                  <a:srgbClr val="CC0066"/>
                </a:solidFill>
                <a:ea typeface="微软雅黑" panose="020B0503020204020204" pitchFamily="34" charset="-122"/>
                <a:cs typeface="Times New Roman" panose="02020603050405020304" pitchFamily="18" charset="0"/>
              </a:rPr>
              <a:t>)</a:t>
            </a:r>
            <a:r>
              <a:rPr lang="zh-CN" altLang="en-US" sz="2400" b="0" dirty="0">
                <a:ea typeface="微软雅黑" panose="020B0503020204020204" pitchFamily="34" charset="-122"/>
                <a:cs typeface="Times New Roman" panose="02020603050405020304" pitchFamily="18" charset="0"/>
              </a:rPr>
              <a:t>，说明第</a:t>
            </a:r>
            <a:r>
              <a:rPr lang="en-US" altLang="zh-CN" sz="2400" b="0" i="1" dirty="0">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件物品未被装入背包，</a:t>
            </a:r>
            <a:r>
              <a:rPr lang="en-US" altLang="zh-CN" sz="2400" b="0" i="1" dirty="0">
                <a:solidFill>
                  <a:srgbClr val="CC0066"/>
                </a:solidFill>
                <a:ea typeface="微软雅黑" panose="020B0503020204020204" pitchFamily="34" charset="-122"/>
                <a:cs typeface="Times New Roman" panose="02020603050405020304" pitchFamily="18" charset="0"/>
              </a:rPr>
              <a:t>x</a:t>
            </a:r>
            <a:r>
              <a:rPr lang="en-US" altLang="zh-CN" sz="2400" b="0" i="1" baseline="-30000" dirty="0">
                <a:solidFill>
                  <a:srgbClr val="CC0066"/>
                </a:solidFill>
                <a:ea typeface="微软雅黑" panose="020B0503020204020204" pitchFamily="34" charset="-122"/>
                <a:cs typeface="Times New Roman" panose="02020603050405020304" pitchFamily="18" charset="0"/>
              </a:rPr>
              <a:t>i</a:t>
            </a:r>
            <a:r>
              <a:rPr lang="en-US" altLang="zh-CN" sz="2400" b="0" kern="0" dirty="0">
                <a:solidFill>
                  <a:srgbClr val="CC0066"/>
                </a:solidFill>
                <a:ea typeface="微软雅黑" panose="020B0503020204020204" pitchFamily="34" charset="-122"/>
                <a:cs typeface="Times New Roman" panose="02020603050405020304" pitchFamily="18" charset="0"/>
              </a:rPr>
              <a:t> =0</a:t>
            </a:r>
            <a:endParaRPr lang="en-US" altLang="zh-CN" sz="2400" b="0" kern="0" dirty="0">
              <a:solidFill>
                <a:srgbClr val="CC0066"/>
              </a:solidFill>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再往前推，直到确定第</a:t>
            </a:r>
            <a:r>
              <a:rPr lang="en-US" altLang="zh-CN" sz="2400" b="0" dirty="0">
                <a:ea typeface="微软雅黑" panose="020B0503020204020204" pitchFamily="34" charset="-122"/>
                <a:cs typeface="Times New Roman" panose="02020603050405020304" pitchFamily="18" charset="0"/>
              </a:rPr>
              <a:t>1</a:t>
            </a:r>
            <a:r>
              <a:rPr lang="zh-CN" altLang="en-US" sz="2400" b="0" dirty="0">
                <a:ea typeface="微软雅黑" panose="020B0503020204020204" pitchFamily="34" charset="-122"/>
                <a:cs typeface="Times New Roman" panose="02020603050405020304" pitchFamily="18" charset="0"/>
              </a:rPr>
              <a:t>个物品是否被装入背包中为止</a:t>
            </a:r>
            <a:endParaRPr lang="en-US" altLang="zh-CN" sz="2400" b="0" dirty="0">
              <a:ea typeface="微软雅黑" panose="020B0503020204020204" pitchFamily="34" charset="-122"/>
              <a:cs typeface="Times New Roman" panose="02020603050405020304" pitchFamily="18" charset="0"/>
            </a:endParaRPr>
          </a:p>
          <a:p>
            <a:pPr marL="800100" lvl="1" indent="-342900">
              <a:lnSpc>
                <a:spcPts val="3000"/>
              </a:lnSpc>
              <a:spcBef>
                <a:spcPts val="600"/>
              </a:spcBef>
              <a:buClr>
                <a:srgbClr val="006666"/>
              </a:buClr>
              <a:buSzPct val="90000"/>
              <a:buFont typeface="Wingdings" panose="05000000000000000000" pitchFamily="2" charset="2"/>
              <a:buChar char="u"/>
            </a:pPr>
            <a:r>
              <a:rPr lang="zh-CN" altLang="en-US" sz="2400" b="0" dirty="0">
                <a:ea typeface="微软雅黑" panose="020B0503020204020204" pitchFamily="34" charset="-122"/>
                <a:cs typeface="Times New Roman" panose="02020603050405020304" pitchFamily="18" charset="0"/>
              </a:rPr>
              <a:t>由此，得到如下函数： </a:t>
            </a:r>
            <a:endParaRPr lang="zh-CN" altLang="en-US" sz="2400" dirty="0">
              <a:cs typeface="Times New Roman" panose="02020603050405020304" pitchFamily="18" charset="0"/>
            </a:endParaRPr>
          </a:p>
        </p:txBody>
      </p:sp>
      <p:sp>
        <p:nvSpPr>
          <p:cNvPr id="14" name="矩形 8"/>
          <p:cNvSpPr>
            <a:spLocks noChangeArrowheads="1"/>
          </p:cNvSpPr>
          <p:nvPr/>
        </p:nvSpPr>
        <p:spPr bwMode="auto">
          <a:xfrm>
            <a:off x="1431927" y="4384675"/>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 name="Object 8"/>
          <p:cNvGraphicFramePr>
            <a:graphicFrameLocks noChangeAspect="1"/>
          </p:cNvGraphicFramePr>
          <p:nvPr/>
        </p:nvGraphicFramePr>
        <p:xfrm>
          <a:off x="1581151" y="4415630"/>
          <a:ext cx="4525963" cy="1116013"/>
        </p:xfrm>
        <a:graphic>
          <a:graphicData uri="http://schemas.openxmlformats.org/presentationml/2006/ole">
            <mc:AlternateContent xmlns:mc="http://schemas.openxmlformats.org/markup-compatibility/2006">
              <mc:Choice xmlns:v="urn:schemas-microsoft-com:vml" Requires="v">
                <p:oleObj spid="_x0000_s50692" name="" r:id="rId1" imgW="2603500" imgH="482600" progId="Equation.3">
                  <p:embed/>
                </p:oleObj>
              </mc:Choice>
              <mc:Fallback>
                <p:oleObj name="" r:id="rId1" imgW="2603500" imgH="482600" progId="Equation.3">
                  <p:embed/>
                  <p:pic>
                    <p:nvPicPr>
                      <p:cNvPr id="0" name="图片 50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4415630"/>
                        <a:ext cx="4525963"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6"/>
          <p:cNvSpPr txBox="1">
            <a:spLocks noChangeArrowheads="1"/>
          </p:cNvSpPr>
          <p:nvPr/>
        </p:nvSpPr>
        <p:spPr bwMode="auto">
          <a:xfrm>
            <a:off x="6405563" y="4753314"/>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dirty="0">
                <a:latin typeface="+mn-lt"/>
              </a:rPr>
              <a:t>（</a:t>
            </a:r>
            <a:r>
              <a:rPr lang="en-US" altLang="zh-CN" b="1" dirty="0">
                <a:latin typeface="+mn-lt"/>
              </a:rPr>
              <a:t>4-5</a:t>
            </a:r>
            <a:r>
              <a:rPr lang="zh-CN" altLang="en-US" b="1" dirty="0">
                <a:latin typeface="+mn-lt"/>
              </a:rPr>
              <a:t>） </a:t>
            </a:r>
            <a:endParaRPr lang="zh-CN" altLang="en-US" b="1" dirty="0">
              <a:latin typeface="+mn-lt"/>
            </a:endParaRPr>
          </a:p>
        </p:txBody>
      </p:sp>
      <p:sp>
        <p:nvSpPr>
          <p:cNvPr id="4" name="矩形 3"/>
          <p:cNvSpPr/>
          <p:nvPr/>
        </p:nvSpPr>
        <p:spPr>
          <a:xfrm>
            <a:off x="1747244" y="5757235"/>
            <a:ext cx="4193777" cy="453907"/>
          </a:xfrm>
          <a:prstGeom prst="rect">
            <a:avLst/>
          </a:prstGeom>
        </p:spPr>
        <p:txBody>
          <a:bodyPr wrap="none">
            <a:spAutoFit/>
          </a:bodyPr>
          <a:lstStyle/>
          <a:p>
            <a:pPr marL="800100" lvl="1" indent="-342900">
              <a:lnSpc>
                <a:spcPts val="3000"/>
              </a:lnSpc>
              <a:spcBef>
                <a:spcPts val="0"/>
              </a:spcBef>
              <a:buClr>
                <a:srgbClr val="006666"/>
              </a:buClr>
              <a:buSzPct val="90000"/>
              <a:buFont typeface="Wingdings" panose="05000000000000000000" pitchFamily="2" charset="2"/>
              <a:buChar char="u"/>
            </a:pPr>
            <a:r>
              <a:rPr lang="zh-CN" altLang="en-US" sz="2400" dirty="0">
                <a:solidFill>
                  <a:srgbClr val="CC0066"/>
                </a:solidFill>
                <a:ea typeface="微软雅黑" panose="020B0503020204020204" pitchFamily="34" charset="-122"/>
                <a:cs typeface="Times New Roman" panose="02020603050405020304" pitchFamily="18" charset="0"/>
              </a:rPr>
              <a:t>最优解</a:t>
            </a:r>
            <a:r>
              <a:rPr lang="en-US" altLang="zh-CN" sz="2400" dirty="0">
                <a:solidFill>
                  <a:srgbClr val="CC0066"/>
                </a:solidFill>
                <a:ea typeface="微软雅黑" panose="020B0503020204020204" pitchFamily="34" charset="-122"/>
                <a:cs typeface="Times New Roman" panose="02020603050405020304" pitchFamily="18" charset="0"/>
              </a:rPr>
              <a:t>——</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dirty="0">
                <a:solidFill>
                  <a:srgbClr val="CC0066"/>
                </a:solidFill>
                <a:ea typeface="微软雅黑" panose="020B0503020204020204" pitchFamily="34" charset="-122"/>
                <a:cs typeface="Times New Roman" panose="02020603050405020304" pitchFamily="18" charset="0"/>
              </a:rPr>
              <a:t>=(</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baseline="-25000" dirty="0">
                <a:solidFill>
                  <a:srgbClr val="CC0066"/>
                </a:solidFill>
                <a:ea typeface="微软雅黑" panose="020B0503020204020204" pitchFamily="34" charset="-122"/>
                <a:cs typeface="Times New Roman" panose="02020603050405020304" pitchFamily="18" charset="0"/>
              </a:rPr>
              <a:t>1</a:t>
            </a:r>
            <a:r>
              <a:rPr lang="en-US" altLang="zh-CN" sz="2400" dirty="0">
                <a:solidFill>
                  <a:srgbClr val="CC0066"/>
                </a:solidFill>
                <a:ea typeface="微软雅黑" panose="020B0503020204020204" pitchFamily="34" charset="-122"/>
                <a:cs typeface="Times New Roman" panose="02020603050405020304" pitchFamily="18" charset="0"/>
              </a:rPr>
              <a:t>, </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baseline="-25000" dirty="0">
                <a:solidFill>
                  <a:srgbClr val="CC0066"/>
                </a:solidFill>
                <a:ea typeface="微软雅黑" panose="020B0503020204020204" pitchFamily="34" charset="-122"/>
                <a:cs typeface="Times New Roman" panose="02020603050405020304" pitchFamily="18" charset="0"/>
              </a:rPr>
              <a:t>2</a:t>
            </a:r>
            <a:r>
              <a:rPr lang="en-US" altLang="zh-CN" sz="2400" dirty="0">
                <a:solidFill>
                  <a:srgbClr val="CC0066"/>
                </a:solidFill>
                <a:ea typeface="微软雅黑" panose="020B0503020204020204" pitchFamily="34" charset="-122"/>
                <a:cs typeface="Times New Roman" panose="02020603050405020304" pitchFamily="18" charset="0"/>
              </a:rPr>
              <a:t>, </a:t>
            </a:r>
            <a:r>
              <a:rPr lang="en-US" altLang="zh-CN" sz="2400" i="1" dirty="0">
                <a:solidFill>
                  <a:srgbClr val="CC0066"/>
                </a:solidFill>
                <a:ea typeface="微软雅黑" panose="020B0503020204020204" pitchFamily="34" charset="-122"/>
                <a:cs typeface="Times New Roman" panose="02020603050405020304" pitchFamily="18" charset="0"/>
              </a:rPr>
              <a:t>x</a:t>
            </a:r>
            <a:r>
              <a:rPr lang="en-US" altLang="zh-CN" sz="2400" i="1" baseline="-25000" dirty="0">
                <a:solidFill>
                  <a:srgbClr val="CC0066"/>
                </a:solidFill>
                <a:ea typeface="微软雅黑" panose="020B0503020204020204" pitchFamily="34" charset="-122"/>
                <a:cs typeface="Times New Roman" panose="02020603050405020304" pitchFamily="18" charset="0"/>
              </a:rPr>
              <a:t>5</a:t>
            </a:r>
            <a:r>
              <a:rPr lang="en-US" altLang="zh-CN" sz="2400" dirty="0">
                <a:solidFill>
                  <a:srgbClr val="CC0066"/>
                </a:solidFill>
                <a:ea typeface="微软雅黑" panose="020B0503020204020204" pitchFamily="34" charset="-122"/>
                <a:cs typeface="Times New Roman" panose="02020603050405020304" pitchFamily="18" charset="0"/>
              </a:rPr>
              <a:t>)</a:t>
            </a:r>
            <a:endParaRPr lang="zh-CN" altLang="en-US" sz="2400" dirty="0">
              <a:solidFill>
                <a:srgbClr val="CC0066"/>
              </a:solidFill>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7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标题 2"/>
          <p:cNvSpPr>
            <a:spLocks noGrp="1"/>
          </p:cNvSpPr>
          <p:nvPr>
            <p:ph type="title"/>
          </p:nvPr>
        </p:nvSpPr>
        <p:spPr/>
        <p:txBody>
          <a:bodyPr/>
          <a:lstStyle/>
          <a:p>
            <a:r>
              <a:rPr lang="zh-CN" altLang="en-US" dirty="0">
                <a:latin typeface="+mn-lt"/>
                <a:ea typeface="微软雅黑" panose="020B0503020204020204" pitchFamily="34" charset="-122"/>
              </a:rPr>
              <a:t>根据最优决策表求最优解</a:t>
            </a:r>
            <a:endParaRPr lang="zh-CN" altLang="en-US" dirty="0">
              <a:latin typeface="+mn-lt"/>
            </a:endParaRPr>
          </a:p>
        </p:txBody>
      </p:sp>
      <p:sp>
        <p:nvSpPr>
          <p:cNvPr id="15" name="Rectangle 7"/>
          <p:cNvSpPr>
            <a:spLocks noChangeArrowheads="1"/>
          </p:cNvSpPr>
          <p:nvPr/>
        </p:nvSpPr>
        <p:spPr bwMode="auto">
          <a:xfrm>
            <a:off x="152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8C05769C-D5DF-432B-9495-EEDBF75F06DD}" type="slidenum">
              <a:rPr lang="en-US" altLang="zh-CN"/>
            </a:fld>
            <a:endParaRPr lang="en-US" altLang="zh-CN" dirty="0"/>
          </a:p>
        </p:txBody>
      </p:sp>
      <p:grpSp>
        <p:nvGrpSpPr>
          <p:cNvPr id="11" name="Group 313"/>
          <p:cNvGrpSpPr/>
          <p:nvPr/>
        </p:nvGrpSpPr>
        <p:grpSpPr bwMode="auto">
          <a:xfrm>
            <a:off x="211136" y="1520527"/>
            <a:ext cx="7273925" cy="3438526"/>
            <a:chOff x="0" y="-3"/>
            <a:chExt cx="4582" cy="2166"/>
          </a:xfrm>
        </p:grpSpPr>
        <p:grpSp>
          <p:nvGrpSpPr>
            <p:cNvPr id="12" name="Group 121"/>
            <p:cNvGrpSpPr/>
            <p:nvPr/>
          </p:nvGrpSpPr>
          <p:grpSpPr bwMode="auto">
            <a:xfrm>
              <a:off x="2" y="1"/>
              <a:ext cx="710" cy="338"/>
              <a:chOff x="0" y="0"/>
              <a:chExt cx="590" cy="480"/>
            </a:xfrm>
          </p:grpSpPr>
          <p:sp>
            <p:nvSpPr>
              <p:cNvPr id="157" name="Rectangle 22"/>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58" name="Rectangle 12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23"/>
            <p:cNvGrpSpPr/>
            <p:nvPr/>
          </p:nvGrpSpPr>
          <p:grpSpPr bwMode="auto">
            <a:xfrm>
              <a:off x="712" y="-3"/>
              <a:ext cx="418" cy="342"/>
              <a:chOff x="0" y="-5"/>
              <a:chExt cx="348" cy="485"/>
            </a:xfrm>
          </p:grpSpPr>
          <p:sp>
            <p:nvSpPr>
              <p:cNvPr id="155" name="Rectangle 23"/>
              <p:cNvSpPr>
                <a:spLocks noChangeArrowheads="1"/>
              </p:cNvSpPr>
              <p:nvPr/>
            </p:nvSpPr>
            <p:spPr bwMode="auto">
              <a:xfrm>
                <a:off x="166" y="-5"/>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j</a:t>
                </a:r>
                <a:endParaRPr lang="en-US" altLang="zh-CN" sz="2000" b="1" dirty="0"/>
              </a:p>
              <a:p>
                <a:pPr algn="just"/>
                <a:endParaRPr lang="en-US" altLang="zh-CN" sz="2000" b="1" dirty="0"/>
              </a:p>
            </p:txBody>
          </p:sp>
          <p:sp>
            <p:nvSpPr>
              <p:cNvPr id="156" name="Rectangle 12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25"/>
            <p:cNvGrpSpPr/>
            <p:nvPr/>
          </p:nvGrpSpPr>
          <p:grpSpPr bwMode="auto">
            <a:xfrm>
              <a:off x="1034" y="1"/>
              <a:ext cx="322" cy="338"/>
              <a:chOff x="0" y="0"/>
              <a:chExt cx="268" cy="480"/>
            </a:xfrm>
          </p:grpSpPr>
          <p:sp>
            <p:nvSpPr>
              <p:cNvPr id="153" name="Rectangle 2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54" name="Rectangle 12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27"/>
            <p:cNvGrpSpPr/>
            <p:nvPr/>
          </p:nvGrpSpPr>
          <p:grpSpPr bwMode="auto">
            <a:xfrm>
              <a:off x="1356" y="1"/>
              <a:ext cx="323" cy="338"/>
              <a:chOff x="0" y="0"/>
              <a:chExt cx="268" cy="480"/>
            </a:xfrm>
          </p:grpSpPr>
          <p:sp>
            <p:nvSpPr>
              <p:cNvPr id="151" name="Rectangle 2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52" name="Rectangle 1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29"/>
            <p:cNvGrpSpPr/>
            <p:nvPr/>
          </p:nvGrpSpPr>
          <p:grpSpPr bwMode="auto">
            <a:xfrm>
              <a:off x="1679" y="1"/>
              <a:ext cx="322" cy="338"/>
              <a:chOff x="0" y="0"/>
              <a:chExt cx="268" cy="480"/>
            </a:xfrm>
          </p:grpSpPr>
          <p:sp>
            <p:nvSpPr>
              <p:cNvPr id="149" name="Rectangle 26"/>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50" name="Rectangle 12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31"/>
            <p:cNvGrpSpPr/>
            <p:nvPr/>
          </p:nvGrpSpPr>
          <p:grpSpPr bwMode="auto">
            <a:xfrm>
              <a:off x="2001" y="1"/>
              <a:ext cx="322" cy="338"/>
              <a:chOff x="0" y="0"/>
              <a:chExt cx="268" cy="480"/>
            </a:xfrm>
          </p:grpSpPr>
          <p:sp>
            <p:nvSpPr>
              <p:cNvPr id="147" name="Rectangle 27"/>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48" name="Rectangle 13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33"/>
            <p:cNvGrpSpPr/>
            <p:nvPr/>
          </p:nvGrpSpPr>
          <p:grpSpPr bwMode="auto">
            <a:xfrm>
              <a:off x="2323" y="1"/>
              <a:ext cx="323" cy="338"/>
              <a:chOff x="0" y="0"/>
              <a:chExt cx="268" cy="480"/>
            </a:xfrm>
          </p:grpSpPr>
          <p:sp>
            <p:nvSpPr>
              <p:cNvPr id="145" name="Rectangle 2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46" name="Rectangle 13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135"/>
            <p:cNvGrpSpPr/>
            <p:nvPr/>
          </p:nvGrpSpPr>
          <p:grpSpPr bwMode="auto">
            <a:xfrm>
              <a:off x="2646" y="1"/>
              <a:ext cx="322" cy="338"/>
              <a:chOff x="0" y="0"/>
              <a:chExt cx="268" cy="480"/>
            </a:xfrm>
          </p:grpSpPr>
          <p:sp>
            <p:nvSpPr>
              <p:cNvPr id="143" name="Rectangle 29"/>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44" name="Rectangle 13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 name="Group 137"/>
            <p:cNvGrpSpPr/>
            <p:nvPr/>
          </p:nvGrpSpPr>
          <p:grpSpPr bwMode="auto">
            <a:xfrm>
              <a:off x="2968" y="1"/>
              <a:ext cx="323" cy="338"/>
              <a:chOff x="0" y="0"/>
              <a:chExt cx="268" cy="480"/>
            </a:xfrm>
          </p:grpSpPr>
          <p:sp>
            <p:nvSpPr>
              <p:cNvPr id="141" name="Rectangle 30"/>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42" name="Rectangle 13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 name="Group 139"/>
            <p:cNvGrpSpPr/>
            <p:nvPr/>
          </p:nvGrpSpPr>
          <p:grpSpPr bwMode="auto">
            <a:xfrm>
              <a:off x="3291" y="1"/>
              <a:ext cx="322" cy="338"/>
              <a:chOff x="0" y="0"/>
              <a:chExt cx="268" cy="480"/>
            </a:xfrm>
          </p:grpSpPr>
          <p:sp>
            <p:nvSpPr>
              <p:cNvPr id="139" name="Rectangle 31"/>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7</a:t>
                </a:r>
                <a:endParaRPr lang="en-US" altLang="zh-CN" sz="2000" b="1"/>
              </a:p>
              <a:p>
                <a:pPr algn="just"/>
                <a:endParaRPr lang="en-US" altLang="zh-CN" sz="2000" b="1"/>
              </a:p>
            </p:txBody>
          </p:sp>
          <p:sp>
            <p:nvSpPr>
              <p:cNvPr id="140" name="Rectangle 13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4" name="Group 141"/>
            <p:cNvGrpSpPr/>
            <p:nvPr/>
          </p:nvGrpSpPr>
          <p:grpSpPr bwMode="auto">
            <a:xfrm>
              <a:off x="3613" y="1"/>
              <a:ext cx="322" cy="338"/>
              <a:chOff x="0" y="0"/>
              <a:chExt cx="268" cy="480"/>
            </a:xfrm>
          </p:grpSpPr>
          <p:sp>
            <p:nvSpPr>
              <p:cNvPr id="137" name="Rectangle 3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8</a:t>
                </a:r>
                <a:endParaRPr lang="en-US" altLang="zh-CN" sz="2000" b="1"/>
              </a:p>
              <a:p>
                <a:pPr algn="just"/>
                <a:endParaRPr lang="en-US" altLang="zh-CN" sz="2000" b="1"/>
              </a:p>
            </p:txBody>
          </p:sp>
          <p:sp>
            <p:nvSpPr>
              <p:cNvPr id="138" name="Rectangle 140"/>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5" name="Group 143"/>
            <p:cNvGrpSpPr/>
            <p:nvPr/>
          </p:nvGrpSpPr>
          <p:grpSpPr bwMode="auto">
            <a:xfrm>
              <a:off x="3935" y="1"/>
              <a:ext cx="323" cy="338"/>
              <a:chOff x="0" y="0"/>
              <a:chExt cx="268" cy="480"/>
            </a:xfrm>
          </p:grpSpPr>
          <p:sp>
            <p:nvSpPr>
              <p:cNvPr id="135" name="Rectangle 33"/>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36" name="Rectangle 14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145"/>
            <p:cNvGrpSpPr/>
            <p:nvPr/>
          </p:nvGrpSpPr>
          <p:grpSpPr bwMode="auto">
            <a:xfrm>
              <a:off x="4258" y="1"/>
              <a:ext cx="322" cy="338"/>
              <a:chOff x="0" y="0"/>
              <a:chExt cx="268" cy="480"/>
            </a:xfrm>
          </p:grpSpPr>
          <p:sp>
            <p:nvSpPr>
              <p:cNvPr id="133" name="Rectangle 34"/>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134" name="Rectangle 144"/>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47"/>
            <p:cNvGrpSpPr/>
            <p:nvPr/>
          </p:nvGrpSpPr>
          <p:grpSpPr bwMode="auto">
            <a:xfrm>
              <a:off x="2" y="339"/>
              <a:ext cx="710" cy="270"/>
              <a:chOff x="0" y="0"/>
              <a:chExt cx="590" cy="384"/>
            </a:xfrm>
          </p:grpSpPr>
          <p:sp>
            <p:nvSpPr>
              <p:cNvPr id="131" name="Rectangle 35"/>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 </a:t>
                </a:r>
                <a:endParaRPr lang="en-US" altLang="zh-CN" sz="1600" b="1"/>
              </a:p>
              <a:p>
                <a:pPr algn="just"/>
                <a:endParaRPr lang="en-US" altLang="zh-CN" sz="1600" b="1"/>
              </a:p>
            </p:txBody>
          </p:sp>
          <p:sp>
            <p:nvSpPr>
              <p:cNvPr id="132" name="Rectangle 146"/>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 name="Group 149"/>
            <p:cNvGrpSpPr/>
            <p:nvPr/>
          </p:nvGrpSpPr>
          <p:grpSpPr bwMode="auto">
            <a:xfrm>
              <a:off x="712" y="339"/>
              <a:ext cx="322" cy="270"/>
              <a:chOff x="0" y="0"/>
              <a:chExt cx="268" cy="384"/>
            </a:xfrm>
          </p:grpSpPr>
          <p:sp>
            <p:nvSpPr>
              <p:cNvPr id="129" name="Rectangle 3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30" name="Rectangle 148"/>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9" name="Rectangle 150"/>
            <p:cNvSpPr>
              <a:spLocks noChangeArrowheads="1"/>
            </p:cNvSpPr>
            <p:nvPr/>
          </p:nvSpPr>
          <p:spPr bwMode="auto">
            <a:xfrm>
              <a:off x="1034"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152"/>
            <p:cNvSpPr>
              <a:spLocks noChangeArrowheads="1"/>
            </p:cNvSpPr>
            <p:nvPr/>
          </p:nvSpPr>
          <p:spPr bwMode="auto">
            <a:xfrm>
              <a:off x="1356"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 name="Group 155"/>
            <p:cNvGrpSpPr/>
            <p:nvPr/>
          </p:nvGrpSpPr>
          <p:grpSpPr bwMode="auto">
            <a:xfrm>
              <a:off x="1679" y="339"/>
              <a:ext cx="322" cy="270"/>
              <a:chOff x="0" y="0"/>
              <a:chExt cx="268" cy="384"/>
            </a:xfrm>
          </p:grpSpPr>
          <p:sp>
            <p:nvSpPr>
              <p:cNvPr id="127" name="Rectangle 3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 name="Rectangle 154"/>
              <p:cNvSpPr>
                <a:spLocks noChangeArrowheads="1"/>
              </p:cNvSpPr>
              <p:nvPr/>
            </p:nvSpPr>
            <p:spPr bwMode="auto">
              <a:xfrm>
                <a:off x="0" y="0"/>
                <a:ext cx="268"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2" name="Rectangle 156"/>
            <p:cNvSpPr>
              <a:spLocks noChangeArrowheads="1"/>
            </p:cNvSpPr>
            <p:nvPr/>
          </p:nvSpPr>
          <p:spPr bwMode="auto">
            <a:xfrm>
              <a:off x="200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158"/>
            <p:cNvSpPr>
              <a:spLocks noChangeArrowheads="1"/>
            </p:cNvSpPr>
            <p:nvPr/>
          </p:nvSpPr>
          <p:spPr bwMode="auto">
            <a:xfrm>
              <a:off x="2323"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160"/>
            <p:cNvSpPr>
              <a:spLocks noChangeArrowheads="1"/>
            </p:cNvSpPr>
            <p:nvPr/>
          </p:nvSpPr>
          <p:spPr bwMode="auto">
            <a:xfrm>
              <a:off x="2646"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162"/>
            <p:cNvSpPr>
              <a:spLocks noChangeArrowheads="1"/>
            </p:cNvSpPr>
            <p:nvPr/>
          </p:nvSpPr>
          <p:spPr bwMode="auto">
            <a:xfrm>
              <a:off x="296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164"/>
            <p:cNvSpPr>
              <a:spLocks noChangeArrowheads="1"/>
            </p:cNvSpPr>
            <p:nvPr/>
          </p:nvSpPr>
          <p:spPr bwMode="auto">
            <a:xfrm>
              <a:off x="3291"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166"/>
            <p:cNvSpPr>
              <a:spLocks noChangeArrowheads="1"/>
            </p:cNvSpPr>
            <p:nvPr/>
          </p:nvSpPr>
          <p:spPr bwMode="auto">
            <a:xfrm>
              <a:off x="3613"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168"/>
            <p:cNvSpPr>
              <a:spLocks noChangeArrowheads="1"/>
            </p:cNvSpPr>
            <p:nvPr/>
          </p:nvSpPr>
          <p:spPr bwMode="auto">
            <a:xfrm>
              <a:off x="3935"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170"/>
            <p:cNvSpPr>
              <a:spLocks noChangeArrowheads="1"/>
            </p:cNvSpPr>
            <p:nvPr/>
          </p:nvSpPr>
          <p:spPr bwMode="auto">
            <a:xfrm>
              <a:off x="4258" y="33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0" name="Group 173"/>
            <p:cNvGrpSpPr/>
            <p:nvPr/>
          </p:nvGrpSpPr>
          <p:grpSpPr bwMode="auto">
            <a:xfrm>
              <a:off x="0" y="609"/>
              <a:ext cx="712" cy="288"/>
              <a:chOff x="-2" y="0"/>
              <a:chExt cx="592" cy="410"/>
            </a:xfrm>
          </p:grpSpPr>
          <p:sp>
            <p:nvSpPr>
              <p:cNvPr id="125" name="Rectangle 55"/>
              <p:cNvSpPr>
                <a:spLocks noChangeArrowheads="1"/>
              </p:cNvSpPr>
              <p:nvPr/>
            </p:nvSpPr>
            <p:spPr bwMode="auto">
              <a:xfrm>
                <a:off x="-2" y="0"/>
                <a:ext cx="54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1</a:t>
                </a:r>
                <a:r>
                  <a:rPr lang="en-US" altLang="zh-CN" sz="1600" b="1" dirty="0"/>
                  <a:t>=2</a:t>
                </a:r>
                <a:r>
                  <a:rPr lang="en-US" altLang="zh-CN" sz="1600" dirty="0"/>
                  <a:t>,</a:t>
                </a:r>
                <a:r>
                  <a:rPr lang="en-US" altLang="zh-CN" sz="1600" b="1" dirty="0"/>
                  <a:t> v</a:t>
                </a:r>
                <a:r>
                  <a:rPr lang="en-US" altLang="zh-CN" sz="1600" b="1" baseline="-30000" dirty="0"/>
                  <a:t>1</a:t>
                </a:r>
                <a:r>
                  <a:rPr lang="en-US" altLang="zh-CN" sz="1600" b="1" dirty="0"/>
                  <a:t>=6</a:t>
                </a:r>
                <a:endParaRPr lang="en-US" altLang="zh-CN" sz="1600" b="1" dirty="0"/>
              </a:p>
              <a:p>
                <a:pPr algn="just"/>
                <a:endParaRPr lang="en-US" altLang="zh-CN" sz="1600" b="1" dirty="0"/>
              </a:p>
            </p:txBody>
          </p:sp>
          <p:sp>
            <p:nvSpPr>
              <p:cNvPr id="126" name="Rectangle 172"/>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1" name="Group 175"/>
            <p:cNvGrpSpPr/>
            <p:nvPr/>
          </p:nvGrpSpPr>
          <p:grpSpPr bwMode="auto">
            <a:xfrm>
              <a:off x="712" y="609"/>
              <a:ext cx="322" cy="270"/>
              <a:chOff x="0" y="0"/>
              <a:chExt cx="268" cy="384"/>
            </a:xfrm>
          </p:grpSpPr>
          <p:sp>
            <p:nvSpPr>
              <p:cNvPr id="123" name="Rectangle 56"/>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a:t>
                </a:r>
                <a:endParaRPr lang="en-US" altLang="zh-CN" sz="2000" b="1"/>
              </a:p>
              <a:p>
                <a:pPr algn="just"/>
                <a:endParaRPr lang="en-US" altLang="zh-CN" sz="2000" b="1"/>
              </a:p>
            </p:txBody>
          </p:sp>
          <p:sp>
            <p:nvSpPr>
              <p:cNvPr id="124" name="Rectangle 174"/>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2" name="Rectangle 176"/>
            <p:cNvSpPr>
              <a:spLocks noChangeArrowheads="1"/>
            </p:cNvSpPr>
            <p:nvPr/>
          </p:nvSpPr>
          <p:spPr bwMode="auto">
            <a:xfrm>
              <a:off x="1034"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178"/>
            <p:cNvSpPr>
              <a:spLocks noChangeArrowheads="1"/>
            </p:cNvSpPr>
            <p:nvPr/>
          </p:nvSpPr>
          <p:spPr bwMode="auto">
            <a:xfrm>
              <a:off x="1356"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180"/>
            <p:cNvSpPr>
              <a:spLocks noChangeArrowheads="1"/>
            </p:cNvSpPr>
            <p:nvPr/>
          </p:nvSpPr>
          <p:spPr bwMode="auto">
            <a:xfrm>
              <a:off x="1679"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182"/>
            <p:cNvSpPr>
              <a:spLocks noChangeArrowheads="1"/>
            </p:cNvSpPr>
            <p:nvPr/>
          </p:nvSpPr>
          <p:spPr bwMode="auto">
            <a:xfrm>
              <a:off x="200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184"/>
            <p:cNvSpPr>
              <a:spLocks noChangeArrowheads="1"/>
            </p:cNvSpPr>
            <p:nvPr/>
          </p:nvSpPr>
          <p:spPr bwMode="auto">
            <a:xfrm>
              <a:off x="2323"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186"/>
            <p:cNvSpPr>
              <a:spLocks noChangeArrowheads="1"/>
            </p:cNvSpPr>
            <p:nvPr/>
          </p:nvSpPr>
          <p:spPr bwMode="auto">
            <a:xfrm>
              <a:off x="2646"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188"/>
            <p:cNvSpPr>
              <a:spLocks noChangeArrowheads="1"/>
            </p:cNvSpPr>
            <p:nvPr/>
          </p:nvSpPr>
          <p:spPr bwMode="auto">
            <a:xfrm>
              <a:off x="2968"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190"/>
            <p:cNvSpPr>
              <a:spLocks noChangeArrowheads="1"/>
            </p:cNvSpPr>
            <p:nvPr/>
          </p:nvSpPr>
          <p:spPr bwMode="auto">
            <a:xfrm>
              <a:off x="3291"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192"/>
            <p:cNvSpPr>
              <a:spLocks noChangeArrowheads="1"/>
            </p:cNvSpPr>
            <p:nvPr/>
          </p:nvSpPr>
          <p:spPr bwMode="auto">
            <a:xfrm>
              <a:off x="3613"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194"/>
            <p:cNvSpPr>
              <a:spLocks noChangeArrowheads="1"/>
            </p:cNvSpPr>
            <p:nvPr/>
          </p:nvSpPr>
          <p:spPr bwMode="auto">
            <a:xfrm>
              <a:off x="3935" y="60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196"/>
            <p:cNvSpPr>
              <a:spLocks noChangeArrowheads="1"/>
            </p:cNvSpPr>
            <p:nvPr/>
          </p:nvSpPr>
          <p:spPr bwMode="auto">
            <a:xfrm>
              <a:off x="4258" y="60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3" name="Group 199"/>
            <p:cNvGrpSpPr/>
            <p:nvPr/>
          </p:nvGrpSpPr>
          <p:grpSpPr bwMode="auto">
            <a:xfrm>
              <a:off x="2" y="879"/>
              <a:ext cx="710" cy="270"/>
              <a:chOff x="0" y="0"/>
              <a:chExt cx="590" cy="384"/>
            </a:xfrm>
          </p:grpSpPr>
          <p:sp>
            <p:nvSpPr>
              <p:cNvPr id="121" name="Rectangle 68"/>
              <p:cNvSpPr>
                <a:spLocks noChangeArrowheads="1"/>
              </p:cNvSpPr>
              <p:nvPr/>
            </p:nvSpPr>
            <p:spPr bwMode="auto">
              <a:xfrm>
                <a:off x="0" y="0"/>
                <a:ext cx="5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2</a:t>
                </a:r>
                <a:r>
                  <a:rPr lang="en-US" altLang="zh-CN" sz="1600" b="1" dirty="0"/>
                  <a:t>=2, v</a:t>
                </a:r>
                <a:r>
                  <a:rPr lang="en-US" altLang="zh-CN" sz="1600" b="1" baseline="-30000" dirty="0"/>
                  <a:t>2</a:t>
                </a:r>
                <a:r>
                  <a:rPr lang="en-US" altLang="zh-CN" sz="1600" b="1" dirty="0"/>
                  <a:t>=3</a:t>
                </a:r>
                <a:endParaRPr lang="en-US" altLang="zh-CN" sz="1600" b="1" dirty="0"/>
              </a:p>
              <a:p>
                <a:pPr algn="just"/>
                <a:endParaRPr lang="en-US" altLang="zh-CN" sz="1600" b="1" dirty="0"/>
              </a:p>
            </p:txBody>
          </p:sp>
          <p:sp>
            <p:nvSpPr>
              <p:cNvPr id="122" name="Rectangle 198"/>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4" name="Group 201"/>
            <p:cNvGrpSpPr/>
            <p:nvPr/>
          </p:nvGrpSpPr>
          <p:grpSpPr bwMode="auto">
            <a:xfrm>
              <a:off x="712" y="879"/>
              <a:ext cx="322" cy="270"/>
              <a:chOff x="0" y="0"/>
              <a:chExt cx="268" cy="384"/>
            </a:xfrm>
          </p:grpSpPr>
          <p:sp>
            <p:nvSpPr>
              <p:cNvPr id="119" name="Rectangle 69"/>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2</a:t>
                </a:r>
                <a:endParaRPr lang="en-US" altLang="zh-CN" sz="2000" b="1"/>
              </a:p>
              <a:p>
                <a:pPr algn="just"/>
                <a:endParaRPr lang="en-US" altLang="zh-CN" sz="2000" b="1"/>
              </a:p>
            </p:txBody>
          </p:sp>
          <p:sp>
            <p:nvSpPr>
              <p:cNvPr id="120" name="Rectangle 200"/>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Rectangle 202"/>
            <p:cNvSpPr>
              <a:spLocks noChangeArrowheads="1"/>
            </p:cNvSpPr>
            <p:nvPr/>
          </p:nvSpPr>
          <p:spPr bwMode="auto">
            <a:xfrm>
              <a:off x="1034"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204"/>
            <p:cNvSpPr>
              <a:spLocks noChangeArrowheads="1"/>
            </p:cNvSpPr>
            <p:nvPr/>
          </p:nvSpPr>
          <p:spPr bwMode="auto">
            <a:xfrm>
              <a:off x="1356"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206"/>
            <p:cNvSpPr>
              <a:spLocks noChangeArrowheads="1"/>
            </p:cNvSpPr>
            <p:nvPr/>
          </p:nvSpPr>
          <p:spPr bwMode="auto">
            <a:xfrm>
              <a:off x="1679"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208"/>
            <p:cNvSpPr>
              <a:spLocks noChangeArrowheads="1"/>
            </p:cNvSpPr>
            <p:nvPr/>
          </p:nvSpPr>
          <p:spPr bwMode="auto">
            <a:xfrm>
              <a:off x="200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210"/>
            <p:cNvSpPr>
              <a:spLocks noChangeArrowheads="1"/>
            </p:cNvSpPr>
            <p:nvPr/>
          </p:nvSpPr>
          <p:spPr bwMode="auto">
            <a:xfrm>
              <a:off x="2323"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212"/>
            <p:cNvSpPr>
              <a:spLocks noChangeArrowheads="1"/>
            </p:cNvSpPr>
            <p:nvPr/>
          </p:nvSpPr>
          <p:spPr bwMode="auto">
            <a:xfrm>
              <a:off x="2646"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214"/>
            <p:cNvSpPr>
              <a:spLocks noChangeArrowheads="1"/>
            </p:cNvSpPr>
            <p:nvPr/>
          </p:nvSpPr>
          <p:spPr bwMode="auto">
            <a:xfrm>
              <a:off x="2949" y="862"/>
              <a:ext cx="3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216"/>
            <p:cNvSpPr>
              <a:spLocks noChangeArrowheads="1"/>
            </p:cNvSpPr>
            <p:nvPr/>
          </p:nvSpPr>
          <p:spPr bwMode="auto">
            <a:xfrm>
              <a:off x="3291"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218"/>
            <p:cNvSpPr>
              <a:spLocks noChangeArrowheads="1"/>
            </p:cNvSpPr>
            <p:nvPr/>
          </p:nvSpPr>
          <p:spPr bwMode="auto">
            <a:xfrm>
              <a:off x="3613"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220"/>
            <p:cNvSpPr>
              <a:spLocks noChangeArrowheads="1"/>
            </p:cNvSpPr>
            <p:nvPr/>
          </p:nvSpPr>
          <p:spPr bwMode="auto">
            <a:xfrm>
              <a:off x="3935" y="87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222"/>
            <p:cNvSpPr>
              <a:spLocks noChangeArrowheads="1"/>
            </p:cNvSpPr>
            <p:nvPr/>
          </p:nvSpPr>
          <p:spPr bwMode="auto">
            <a:xfrm>
              <a:off x="4258" y="879"/>
              <a:ext cx="322"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6" name="Group 225"/>
            <p:cNvGrpSpPr/>
            <p:nvPr/>
          </p:nvGrpSpPr>
          <p:grpSpPr bwMode="auto">
            <a:xfrm>
              <a:off x="2" y="1149"/>
              <a:ext cx="710" cy="372"/>
              <a:chOff x="0" y="0"/>
              <a:chExt cx="590" cy="530"/>
            </a:xfrm>
          </p:grpSpPr>
          <p:sp>
            <p:nvSpPr>
              <p:cNvPr id="117" name="Rectangle 81"/>
              <p:cNvSpPr>
                <a:spLocks noChangeArrowheads="1"/>
              </p:cNvSpPr>
              <p:nvPr/>
            </p:nvSpPr>
            <p:spPr bwMode="auto">
              <a:xfrm>
                <a:off x="0" y="0"/>
                <a:ext cx="54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3</a:t>
                </a:r>
                <a:r>
                  <a:rPr lang="en-US" altLang="zh-CN" sz="1600" b="1" dirty="0"/>
                  <a:t>=6, v</a:t>
                </a:r>
                <a:r>
                  <a:rPr lang="en-US" altLang="zh-CN" sz="1600" b="1" baseline="-30000" dirty="0"/>
                  <a:t>3</a:t>
                </a:r>
                <a:r>
                  <a:rPr lang="en-US" altLang="zh-CN" sz="1600" b="1" dirty="0"/>
                  <a:t>=5</a:t>
                </a:r>
                <a:endParaRPr lang="en-US" altLang="zh-CN" sz="1600" b="1" dirty="0"/>
              </a:p>
              <a:p>
                <a:pPr algn="just"/>
                <a:endParaRPr lang="en-US" altLang="zh-CN" sz="1600" b="1" dirty="0"/>
              </a:p>
            </p:txBody>
          </p:sp>
          <p:sp>
            <p:nvSpPr>
              <p:cNvPr id="118" name="Rectangle 224"/>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7" name="Group 227"/>
            <p:cNvGrpSpPr/>
            <p:nvPr/>
          </p:nvGrpSpPr>
          <p:grpSpPr bwMode="auto">
            <a:xfrm>
              <a:off x="712" y="1149"/>
              <a:ext cx="322" cy="337"/>
              <a:chOff x="0" y="0"/>
              <a:chExt cx="268" cy="480"/>
            </a:xfrm>
          </p:grpSpPr>
          <p:sp>
            <p:nvSpPr>
              <p:cNvPr id="115" name="Rectangle 82"/>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3</a:t>
                </a:r>
                <a:endParaRPr lang="en-US" altLang="zh-CN" sz="2000" b="1"/>
              </a:p>
              <a:p>
                <a:pPr algn="just"/>
                <a:endParaRPr lang="en-US" altLang="zh-CN" sz="2000" b="1"/>
              </a:p>
            </p:txBody>
          </p:sp>
          <p:sp>
            <p:nvSpPr>
              <p:cNvPr id="116" name="Rectangle 226"/>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228"/>
            <p:cNvSpPr>
              <a:spLocks noChangeArrowheads="1"/>
            </p:cNvSpPr>
            <p:nvPr/>
          </p:nvSpPr>
          <p:spPr bwMode="auto">
            <a:xfrm>
              <a:off x="1034"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Rectangle 230"/>
            <p:cNvSpPr>
              <a:spLocks noChangeArrowheads="1"/>
            </p:cNvSpPr>
            <p:nvPr/>
          </p:nvSpPr>
          <p:spPr bwMode="auto">
            <a:xfrm>
              <a:off x="1356"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 name="Rectangle 232"/>
            <p:cNvSpPr>
              <a:spLocks noChangeArrowheads="1"/>
            </p:cNvSpPr>
            <p:nvPr/>
          </p:nvSpPr>
          <p:spPr bwMode="auto">
            <a:xfrm>
              <a:off x="1679"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Rectangle 234"/>
            <p:cNvSpPr>
              <a:spLocks noChangeArrowheads="1"/>
            </p:cNvSpPr>
            <p:nvPr/>
          </p:nvSpPr>
          <p:spPr bwMode="auto">
            <a:xfrm>
              <a:off x="200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Rectangle 236"/>
            <p:cNvSpPr>
              <a:spLocks noChangeArrowheads="1"/>
            </p:cNvSpPr>
            <p:nvPr/>
          </p:nvSpPr>
          <p:spPr bwMode="auto">
            <a:xfrm>
              <a:off x="2323"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Rectangle 238"/>
            <p:cNvSpPr>
              <a:spLocks noChangeArrowheads="1"/>
            </p:cNvSpPr>
            <p:nvPr/>
          </p:nvSpPr>
          <p:spPr bwMode="auto">
            <a:xfrm>
              <a:off x="2646"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Rectangle 240"/>
            <p:cNvSpPr>
              <a:spLocks noChangeArrowheads="1"/>
            </p:cNvSpPr>
            <p:nvPr/>
          </p:nvSpPr>
          <p:spPr bwMode="auto">
            <a:xfrm>
              <a:off x="2968"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Rectangle 242"/>
            <p:cNvSpPr>
              <a:spLocks noChangeArrowheads="1"/>
            </p:cNvSpPr>
            <p:nvPr/>
          </p:nvSpPr>
          <p:spPr bwMode="auto">
            <a:xfrm>
              <a:off x="3291"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Rectangle 244"/>
            <p:cNvSpPr>
              <a:spLocks noChangeArrowheads="1"/>
            </p:cNvSpPr>
            <p:nvPr/>
          </p:nvSpPr>
          <p:spPr bwMode="auto">
            <a:xfrm>
              <a:off x="3613"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Rectangle 246"/>
            <p:cNvSpPr>
              <a:spLocks noChangeArrowheads="1"/>
            </p:cNvSpPr>
            <p:nvPr/>
          </p:nvSpPr>
          <p:spPr bwMode="auto">
            <a:xfrm>
              <a:off x="3935" y="1149"/>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Rectangle 248"/>
            <p:cNvSpPr>
              <a:spLocks noChangeArrowheads="1"/>
            </p:cNvSpPr>
            <p:nvPr/>
          </p:nvSpPr>
          <p:spPr bwMode="auto">
            <a:xfrm>
              <a:off x="4258" y="1149"/>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9" name="Group 251"/>
            <p:cNvGrpSpPr/>
            <p:nvPr/>
          </p:nvGrpSpPr>
          <p:grpSpPr bwMode="auto">
            <a:xfrm>
              <a:off x="0" y="1486"/>
              <a:ext cx="712" cy="406"/>
              <a:chOff x="-2" y="0"/>
              <a:chExt cx="592" cy="577"/>
            </a:xfrm>
          </p:grpSpPr>
          <p:sp>
            <p:nvSpPr>
              <p:cNvPr id="113" name="Rectangle 94"/>
              <p:cNvSpPr>
                <a:spLocks noChangeArrowheads="1"/>
              </p:cNvSpPr>
              <p:nvPr/>
            </p:nvSpPr>
            <p:spPr bwMode="auto">
              <a:xfrm>
                <a:off x="-2" y="0"/>
                <a:ext cx="54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dirty="0"/>
                  <a:t>w</a:t>
                </a:r>
                <a:r>
                  <a:rPr lang="en-US" altLang="zh-CN" sz="1600" b="1" baseline="-30000" dirty="0"/>
                  <a:t>4</a:t>
                </a:r>
                <a:r>
                  <a:rPr lang="en-US" altLang="zh-CN" sz="1600" b="1" dirty="0"/>
                  <a:t>=5, v</a:t>
                </a:r>
                <a:r>
                  <a:rPr lang="en-US" altLang="zh-CN" sz="1600" b="1" baseline="-30000" dirty="0"/>
                  <a:t>4</a:t>
                </a:r>
                <a:r>
                  <a:rPr lang="en-US" altLang="zh-CN" sz="1600" b="1" dirty="0"/>
                  <a:t>=4</a:t>
                </a:r>
                <a:endParaRPr lang="en-US" altLang="zh-CN" sz="1600" b="1" dirty="0"/>
              </a:p>
              <a:p>
                <a:pPr algn="just"/>
                <a:endParaRPr lang="en-US" altLang="zh-CN" sz="1600" b="1" dirty="0"/>
              </a:p>
            </p:txBody>
          </p:sp>
          <p:sp>
            <p:nvSpPr>
              <p:cNvPr id="114" name="Rectangle 25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253"/>
            <p:cNvGrpSpPr/>
            <p:nvPr/>
          </p:nvGrpSpPr>
          <p:grpSpPr bwMode="auto">
            <a:xfrm>
              <a:off x="712" y="1486"/>
              <a:ext cx="322" cy="338"/>
              <a:chOff x="0" y="0"/>
              <a:chExt cx="268" cy="480"/>
            </a:xfrm>
          </p:grpSpPr>
          <p:sp>
            <p:nvSpPr>
              <p:cNvPr id="111" name="Rectangle 95"/>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4</a:t>
                </a:r>
                <a:endParaRPr lang="en-US" altLang="zh-CN" sz="2000" b="1"/>
              </a:p>
              <a:p>
                <a:pPr algn="just"/>
                <a:endParaRPr lang="en-US" altLang="zh-CN" sz="2000" b="1"/>
              </a:p>
            </p:txBody>
          </p:sp>
          <p:sp>
            <p:nvSpPr>
              <p:cNvPr id="112" name="Rectangle 252"/>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Rectangle 254"/>
            <p:cNvSpPr>
              <a:spLocks noChangeArrowheads="1"/>
            </p:cNvSpPr>
            <p:nvPr/>
          </p:nvSpPr>
          <p:spPr bwMode="auto">
            <a:xfrm>
              <a:off x="1034"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Rectangle 256"/>
            <p:cNvSpPr>
              <a:spLocks noChangeArrowheads="1"/>
            </p:cNvSpPr>
            <p:nvPr/>
          </p:nvSpPr>
          <p:spPr bwMode="auto">
            <a:xfrm>
              <a:off x="1356"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Rectangle 258"/>
            <p:cNvSpPr>
              <a:spLocks noChangeArrowheads="1"/>
            </p:cNvSpPr>
            <p:nvPr/>
          </p:nvSpPr>
          <p:spPr bwMode="auto">
            <a:xfrm>
              <a:off x="1679"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Rectangle 260"/>
            <p:cNvSpPr>
              <a:spLocks noChangeArrowheads="1"/>
            </p:cNvSpPr>
            <p:nvPr/>
          </p:nvSpPr>
          <p:spPr bwMode="auto">
            <a:xfrm>
              <a:off x="200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262"/>
            <p:cNvSpPr>
              <a:spLocks noChangeArrowheads="1"/>
            </p:cNvSpPr>
            <p:nvPr/>
          </p:nvSpPr>
          <p:spPr bwMode="auto">
            <a:xfrm>
              <a:off x="2323"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 name="Rectangle 264"/>
            <p:cNvSpPr>
              <a:spLocks noChangeArrowheads="1"/>
            </p:cNvSpPr>
            <p:nvPr/>
          </p:nvSpPr>
          <p:spPr bwMode="auto">
            <a:xfrm>
              <a:off x="2646"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266"/>
            <p:cNvSpPr>
              <a:spLocks noChangeArrowheads="1"/>
            </p:cNvSpPr>
            <p:nvPr/>
          </p:nvSpPr>
          <p:spPr bwMode="auto">
            <a:xfrm>
              <a:off x="2968"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Rectangle 268"/>
            <p:cNvSpPr>
              <a:spLocks noChangeArrowheads="1"/>
            </p:cNvSpPr>
            <p:nvPr/>
          </p:nvSpPr>
          <p:spPr bwMode="auto">
            <a:xfrm>
              <a:off x="3291"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9" name="Rectangle 270"/>
            <p:cNvSpPr>
              <a:spLocks noChangeArrowheads="1"/>
            </p:cNvSpPr>
            <p:nvPr/>
          </p:nvSpPr>
          <p:spPr bwMode="auto">
            <a:xfrm>
              <a:off x="3613"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Rectangle 272"/>
            <p:cNvSpPr>
              <a:spLocks noChangeArrowheads="1"/>
            </p:cNvSpPr>
            <p:nvPr/>
          </p:nvSpPr>
          <p:spPr bwMode="auto">
            <a:xfrm>
              <a:off x="3935" y="1486"/>
              <a:ext cx="323"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 name="Rectangle 274"/>
            <p:cNvSpPr>
              <a:spLocks noChangeArrowheads="1"/>
            </p:cNvSpPr>
            <p:nvPr/>
          </p:nvSpPr>
          <p:spPr bwMode="auto">
            <a:xfrm>
              <a:off x="4258" y="1486"/>
              <a:ext cx="322" cy="338"/>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277"/>
            <p:cNvGrpSpPr/>
            <p:nvPr/>
          </p:nvGrpSpPr>
          <p:grpSpPr bwMode="auto">
            <a:xfrm>
              <a:off x="0" y="1824"/>
              <a:ext cx="712" cy="339"/>
              <a:chOff x="-2" y="0"/>
              <a:chExt cx="592" cy="483"/>
            </a:xfrm>
          </p:grpSpPr>
          <p:sp>
            <p:nvSpPr>
              <p:cNvPr id="109" name="Rectangle 107"/>
              <p:cNvSpPr>
                <a:spLocks noChangeArrowheads="1"/>
              </p:cNvSpPr>
              <p:nvPr/>
            </p:nvSpPr>
            <p:spPr bwMode="auto">
              <a:xfrm>
                <a:off x="-2" y="0"/>
                <a:ext cx="54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b="1"/>
                  <a:t>w</a:t>
                </a:r>
                <a:r>
                  <a:rPr lang="en-US" altLang="zh-CN" sz="1600" b="1" baseline="-30000"/>
                  <a:t>5</a:t>
                </a:r>
                <a:r>
                  <a:rPr lang="en-US" altLang="zh-CN" sz="1600" b="1"/>
                  <a:t>=4, </a:t>
                </a:r>
                <a:r>
                  <a:rPr lang="en-US" altLang="zh-CN" sz="1600" b="1" dirty="0"/>
                  <a:t>v</a:t>
                </a:r>
                <a:r>
                  <a:rPr lang="en-US" altLang="zh-CN" sz="1600" b="1" baseline="-30000" dirty="0"/>
                  <a:t>5</a:t>
                </a:r>
                <a:r>
                  <a:rPr lang="en-US" altLang="zh-CN" sz="1600" b="1" dirty="0"/>
                  <a:t>=6</a:t>
                </a:r>
                <a:endParaRPr lang="en-US" altLang="zh-CN" sz="1600" b="1" dirty="0"/>
              </a:p>
              <a:p>
                <a:pPr algn="just"/>
                <a:endParaRPr lang="en-US" altLang="zh-CN" sz="1600" b="1" dirty="0"/>
              </a:p>
            </p:txBody>
          </p:sp>
          <p:sp>
            <p:nvSpPr>
              <p:cNvPr id="110" name="Rectangle 276"/>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3" name="Group 279"/>
            <p:cNvGrpSpPr/>
            <p:nvPr/>
          </p:nvGrpSpPr>
          <p:grpSpPr bwMode="auto">
            <a:xfrm>
              <a:off x="712" y="1824"/>
              <a:ext cx="322" cy="337"/>
              <a:chOff x="0" y="0"/>
              <a:chExt cx="268" cy="480"/>
            </a:xfrm>
          </p:grpSpPr>
          <p:sp>
            <p:nvSpPr>
              <p:cNvPr id="107" name="Rectangle 108"/>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5</a:t>
                </a:r>
                <a:endParaRPr lang="en-US" altLang="zh-CN" sz="2000" b="1"/>
              </a:p>
              <a:p>
                <a:pPr algn="just"/>
                <a:endParaRPr lang="en-US" altLang="zh-CN" sz="2000" b="1"/>
              </a:p>
            </p:txBody>
          </p:sp>
          <p:sp>
            <p:nvSpPr>
              <p:cNvPr id="108" name="Rectangle 278"/>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 name="Rectangle 280"/>
            <p:cNvSpPr>
              <a:spLocks noChangeArrowheads="1"/>
            </p:cNvSpPr>
            <p:nvPr/>
          </p:nvSpPr>
          <p:spPr bwMode="auto">
            <a:xfrm>
              <a:off x="1034"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5" name="Rectangle 282"/>
            <p:cNvSpPr>
              <a:spLocks noChangeArrowheads="1"/>
            </p:cNvSpPr>
            <p:nvPr/>
          </p:nvSpPr>
          <p:spPr bwMode="auto">
            <a:xfrm>
              <a:off x="1356"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284"/>
            <p:cNvSpPr>
              <a:spLocks noChangeArrowheads="1"/>
            </p:cNvSpPr>
            <p:nvPr/>
          </p:nvSpPr>
          <p:spPr bwMode="auto">
            <a:xfrm>
              <a:off x="1679"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286"/>
            <p:cNvSpPr>
              <a:spLocks noChangeArrowheads="1"/>
            </p:cNvSpPr>
            <p:nvPr/>
          </p:nvSpPr>
          <p:spPr bwMode="auto">
            <a:xfrm>
              <a:off x="200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Rectangle 288"/>
            <p:cNvSpPr>
              <a:spLocks noChangeArrowheads="1"/>
            </p:cNvSpPr>
            <p:nvPr/>
          </p:nvSpPr>
          <p:spPr bwMode="auto">
            <a:xfrm>
              <a:off x="2323"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Rectangle 290"/>
            <p:cNvSpPr>
              <a:spLocks noChangeArrowheads="1"/>
            </p:cNvSpPr>
            <p:nvPr/>
          </p:nvSpPr>
          <p:spPr bwMode="auto">
            <a:xfrm>
              <a:off x="2646"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Rectangle 292"/>
            <p:cNvSpPr>
              <a:spLocks noChangeArrowheads="1"/>
            </p:cNvSpPr>
            <p:nvPr/>
          </p:nvSpPr>
          <p:spPr bwMode="auto">
            <a:xfrm>
              <a:off x="2968"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Rectangle 294"/>
            <p:cNvSpPr>
              <a:spLocks noChangeArrowheads="1"/>
            </p:cNvSpPr>
            <p:nvPr/>
          </p:nvSpPr>
          <p:spPr bwMode="auto">
            <a:xfrm>
              <a:off x="3291"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Rectangle 296"/>
            <p:cNvSpPr>
              <a:spLocks noChangeArrowheads="1"/>
            </p:cNvSpPr>
            <p:nvPr/>
          </p:nvSpPr>
          <p:spPr bwMode="auto">
            <a:xfrm>
              <a:off x="3613"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Rectangle 298"/>
            <p:cNvSpPr>
              <a:spLocks noChangeArrowheads="1"/>
            </p:cNvSpPr>
            <p:nvPr/>
          </p:nvSpPr>
          <p:spPr bwMode="auto">
            <a:xfrm>
              <a:off x="3935" y="1824"/>
              <a:ext cx="323"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Rectangle 300"/>
            <p:cNvSpPr>
              <a:spLocks noChangeArrowheads="1"/>
            </p:cNvSpPr>
            <p:nvPr/>
          </p:nvSpPr>
          <p:spPr bwMode="auto">
            <a:xfrm>
              <a:off x="4258" y="1824"/>
              <a:ext cx="322" cy="337"/>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 name="Rectangle 303"/>
            <p:cNvSpPr>
              <a:spLocks noChangeArrowheads="1"/>
            </p:cNvSpPr>
            <p:nvPr/>
          </p:nvSpPr>
          <p:spPr bwMode="auto">
            <a:xfrm>
              <a:off x="0" y="0"/>
              <a:ext cx="4582" cy="2162"/>
            </a:xfrm>
            <a:prstGeom prst="rect">
              <a:avLst/>
            </a:prstGeom>
            <a:noFill/>
            <a:ln w="6350"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80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Rectangle 312"/>
            <p:cNvSpPr>
              <a:spLocks noChangeArrowheads="1"/>
            </p:cNvSpPr>
            <p:nvPr/>
          </p:nvSpPr>
          <p:spPr bwMode="auto">
            <a:xfrm>
              <a:off x="1678" y="339"/>
              <a:ext cx="323" cy="270"/>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9" name="Rectangle 37"/>
          <p:cNvSpPr>
            <a:spLocks noChangeArrowheads="1"/>
          </p:cNvSpPr>
          <p:nvPr/>
        </p:nvSpPr>
        <p:spPr bwMode="auto">
          <a:xfrm>
            <a:off x="193516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0" name="Rectangle 38"/>
          <p:cNvSpPr>
            <a:spLocks noChangeArrowheads="1"/>
          </p:cNvSpPr>
          <p:nvPr/>
        </p:nvSpPr>
        <p:spPr bwMode="auto">
          <a:xfrm>
            <a:off x="2446336"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1" name="Rectangle 47"/>
          <p:cNvSpPr>
            <a:spLocks noChangeArrowheads="1"/>
          </p:cNvSpPr>
          <p:nvPr/>
        </p:nvSpPr>
        <p:spPr bwMode="auto">
          <a:xfrm>
            <a:off x="3457573" y="207774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2" name="Rectangle 48"/>
          <p:cNvSpPr>
            <a:spLocks noChangeArrowheads="1"/>
          </p:cNvSpPr>
          <p:nvPr/>
        </p:nvSpPr>
        <p:spPr bwMode="auto">
          <a:xfrm>
            <a:off x="3981448" y="20634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3" name="Rectangle 49"/>
          <p:cNvSpPr>
            <a:spLocks noChangeArrowheads="1"/>
          </p:cNvSpPr>
          <p:nvPr/>
        </p:nvSpPr>
        <p:spPr bwMode="auto">
          <a:xfrm>
            <a:off x="449421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4" name="Rectangle 50"/>
          <p:cNvSpPr>
            <a:spLocks noChangeArrowheads="1"/>
          </p:cNvSpPr>
          <p:nvPr/>
        </p:nvSpPr>
        <p:spPr bwMode="auto">
          <a:xfrm>
            <a:off x="5005386"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5" name="Rectangle 51"/>
          <p:cNvSpPr>
            <a:spLocks noChangeArrowheads="1"/>
          </p:cNvSpPr>
          <p:nvPr/>
        </p:nvSpPr>
        <p:spPr bwMode="auto">
          <a:xfrm>
            <a:off x="5518148"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6" name="Rectangle 52"/>
          <p:cNvSpPr>
            <a:spLocks noChangeArrowheads="1"/>
          </p:cNvSpPr>
          <p:nvPr/>
        </p:nvSpPr>
        <p:spPr bwMode="auto">
          <a:xfrm>
            <a:off x="6029323"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7" name="Rectangle 53"/>
          <p:cNvSpPr>
            <a:spLocks noChangeArrowheads="1"/>
          </p:cNvSpPr>
          <p:nvPr/>
        </p:nvSpPr>
        <p:spPr bwMode="auto">
          <a:xfrm>
            <a:off x="6540498" y="20634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8" name="Rectangle 54"/>
          <p:cNvSpPr>
            <a:spLocks noChangeArrowheads="1"/>
          </p:cNvSpPr>
          <p:nvPr/>
        </p:nvSpPr>
        <p:spPr bwMode="auto">
          <a:xfrm>
            <a:off x="7053261" y="206345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69" name="Rectangle 311"/>
          <p:cNvSpPr>
            <a:spLocks noChangeArrowheads="1"/>
          </p:cNvSpPr>
          <p:nvPr/>
        </p:nvSpPr>
        <p:spPr bwMode="auto">
          <a:xfrm>
            <a:off x="2957511" y="206345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0" name="Rectangle 57"/>
          <p:cNvSpPr>
            <a:spLocks noChangeArrowheads="1"/>
          </p:cNvSpPr>
          <p:nvPr/>
        </p:nvSpPr>
        <p:spPr bwMode="auto">
          <a:xfrm>
            <a:off x="1935161"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1" name="Rectangle 70"/>
          <p:cNvSpPr>
            <a:spLocks noChangeArrowheads="1"/>
          </p:cNvSpPr>
          <p:nvPr/>
        </p:nvSpPr>
        <p:spPr bwMode="auto">
          <a:xfrm>
            <a:off x="1935161"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2" name="Rectangle 83"/>
          <p:cNvSpPr>
            <a:spLocks noChangeArrowheads="1"/>
          </p:cNvSpPr>
          <p:nvPr/>
        </p:nvSpPr>
        <p:spPr bwMode="auto">
          <a:xfrm>
            <a:off x="1935161"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3" name="Rectangle 96"/>
          <p:cNvSpPr>
            <a:spLocks noChangeArrowheads="1"/>
          </p:cNvSpPr>
          <p:nvPr/>
        </p:nvSpPr>
        <p:spPr bwMode="auto">
          <a:xfrm>
            <a:off x="1935161"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4" name="Rectangle 109"/>
          <p:cNvSpPr>
            <a:spLocks noChangeArrowheads="1"/>
          </p:cNvSpPr>
          <p:nvPr/>
        </p:nvSpPr>
        <p:spPr bwMode="auto">
          <a:xfrm>
            <a:off x="193516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5" name="Rectangle 58"/>
          <p:cNvSpPr>
            <a:spLocks noChangeArrowheads="1"/>
          </p:cNvSpPr>
          <p:nvPr/>
        </p:nvSpPr>
        <p:spPr bwMode="auto">
          <a:xfrm>
            <a:off x="2446336" y="2492077"/>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76" name="Rectangle 59"/>
          <p:cNvSpPr>
            <a:spLocks noChangeArrowheads="1"/>
          </p:cNvSpPr>
          <p:nvPr/>
        </p:nvSpPr>
        <p:spPr bwMode="auto">
          <a:xfrm>
            <a:off x="2959098"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7" name="Rectangle 60"/>
          <p:cNvSpPr>
            <a:spLocks noChangeArrowheads="1"/>
          </p:cNvSpPr>
          <p:nvPr/>
        </p:nvSpPr>
        <p:spPr bwMode="auto">
          <a:xfrm>
            <a:off x="3470273"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8" name="Rectangle 61"/>
          <p:cNvSpPr>
            <a:spLocks noChangeArrowheads="1"/>
          </p:cNvSpPr>
          <p:nvPr/>
        </p:nvSpPr>
        <p:spPr bwMode="auto">
          <a:xfrm>
            <a:off x="3957636" y="250636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79" name="Rectangle 62"/>
          <p:cNvSpPr>
            <a:spLocks noChangeArrowheads="1"/>
          </p:cNvSpPr>
          <p:nvPr/>
        </p:nvSpPr>
        <p:spPr bwMode="auto">
          <a:xfrm>
            <a:off x="4505323" y="252065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0" name="Rectangle 63"/>
          <p:cNvSpPr>
            <a:spLocks noChangeArrowheads="1"/>
          </p:cNvSpPr>
          <p:nvPr/>
        </p:nvSpPr>
        <p:spPr bwMode="auto">
          <a:xfrm>
            <a:off x="5005386" y="2492077"/>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1" name="Rectangle 64"/>
          <p:cNvSpPr>
            <a:spLocks noChangeArrowheads="1"/>
          </p:cNvSpPr>
          <p:nvPr/>
        </p:nvSpPr>
        <p:spPr bwMode="auto">
          <a:xfrm>
            <a:off x="5518148"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2" name="Rectangle 65"/>
          <p:cNvSpPr>
            <a:spLocks noChangeArrowheads="1"/>
          </p:cNvSpPr>
          <p:nvPr/>
        </p:nvSpPr>
        <p:spPr bwMode="auto">
          <a:xfrm>
            <a:off x="6029323"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3" name="Rectangle 66"/>
          <p:cNvSpPr>
            <a:spLocks noChangeArrowheads="1"/>
          </p:cNvSpPr>
          <p:nvPr/>
        </p:nvSpPr>
        <p:spPr bwMode="auto">
          <a:xfrm>
            <a:off x="6540498" y="2492077"/>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4" name="Rectangle 67"/>
          <p:cNvSpPr>
            <a:spLocks noChangeArrowheads="1"/>
          </p:cNvSpPr>
          <p:nvPr/>
        </p:nvSpPr>
        <p:spPr bwMode="auto">
          <a:xfrm>
            <a:off x="7053261" y="2492077"/>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5" name="Rectangle 71"/>
          <p:cNvSpPr>
            <a:spLocks noChangeArrowheads="1"/>
          </p:cNvSpPr>
          <p:nvPr/>
        </p:nvSpPr>
        <p:spPr bwMode="auto">
          <a:xfrm>
            <a:off x="2446336" y="2920702"/>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86" name="Rectangle 72"/>
          <p:cNvSpPr>
            <a:spLocks noChangeArrowheads="1"/>
          </p:cNvSpPr>
          <p:nvPr/>
        </p:nvSpPr>
        <p:spPr bwMode="auto">
          <a:xfrm>
            <a:off x="2959098"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7" name="Rectangle 73"/>
          <p:cNvSpPr>
            <a:spLocks noChangeArrowheads="1"/>
          </p:cNvSpPr>
          <p:nvPr/>
        </p:nvSpPr>
        <p:spPr bwMode="auto">
          <a:xfrm>
            <a:off x="3470273"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88" name="Rectangle 74"/>
          <p:cNvSpPr>
            <a:spLocks noChangeArrowheads="1"/>
          </p:cNvSpPr>
          <p:nvPr/>
        </p:nvSpPr>
        <p:spPr bwMode="auto">
          <a:xfrm>
            <a:off x="3981448" y="292070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89" name="Rectangle 75"/>
          <p:cNvSpPr>
            <a:spLocks noChangeArrowheads="1"/>
          </p:cNvSpPr>
          <p:nvPr/>
        </p:nvSpPr>
        <p:spPr bwMode="auto">
          <a:xfrm>
            <a:off x="4529136" y="293499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0" name="Rectangle 76"/>
          <p:cNvSpPr>
            <a:spLocks noChangeArrowheads="1"/>
          </p:cNvSpPr>
          <p:nvPr/>
        </p:nvSpPr>
        <p:spPr bwMode="auto">
          <a:xfrm>
            <a:off x="4975223" y="289371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1" name="Rectangle 77"/>
          <p:cNvSpPr>
            <a:spLocks noChangeArrowheads="1"/>
          </p:cNvSpPr>
          <p:nvPr/>
        </p:nvSpPr>
        <p:spPr bwMode="auto">
          <a:xfrm>
            <a:off x="5518148"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2" name="Rectangle 78"/>
          <p:cNvSpPr>
            <a:spLocks noChangeArrowheads="1"/>
          </p:cNvSpPr>
          <p:nvPr/>
        </p:nvSpPr>
        <p:spPr bwMode="auto">
          <a:xfrm>
            <a:off x="6029323"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3" name="Rectangle 79"/>
          <p:cNvSpPr>
            <a:spLocks noChangeArrowheads="1"/>
          </p:cNvSpPr>
          <p:nvPr/>
        </p:nvSpPr>
        <p:spPr bwMode="auto">
          <a:xfrm>
            <a:off x="6540498" y="2920702"/>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4" name="Rectangle 80"/>
          <p:cNvSpPr>
            <a:spLocks noChangeArrowheads="1"/>
          </p:cNvSpPr>
          <p:nvPr/>
        </p:nvSpPr>
        <p:spPr bwMode="auto">
          <a:xfrm>
            <a:off x="7053261" y="2920702"/>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5" name="Rectangle 84"/>
          <p:cNvSpPr>
            <a:spLocks noChangeArrowheads="1"/>
          </p:cNvSpPr>
          <p:nvPr/>
        </p:nvSpPr>
        <p:spPr bwMode="auto">
          <a:xfrm>
            <a:off x="2446336" y="3349327"/>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196" name="Rectangle 85"/>
          <p:cNvSpPr>
            <a:spLocks noChangeArrowheads="1"/>
          </p:cNvSpPr>
          <p:nvPr/>
        </p:nvSpPr>
        <p:spPr bwMode="auto">
          <a:xfrm>
            <a:off x="2959098"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7" name="Rectangle 86"/>
          <p:cNvSpPr>
            <a:spLocks noChangeArrowheads="1"/>
          </p:cNvSpPr>
          <p:nvPr/>
        </p:nvSpPr>
        <p:spPr bwMode="auto">
          <a:xfrm>
            <a:off x="3470273"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198" name="Rectangle 87"/>
          <p:cNvSpPr>
            <a:spLocks noChangeArrowheads="1"/>
          </p:cNvSpPr>
          <p:nvPr/>
        </p:nvSpPr>
        <p:spPr bwMode="auto">
          <a:xfrm>
            <a:off x="3981448" y="3349327"/>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199" name="Rectangle 88"/>
          <p:cNvSpPr>
            <a:spLocks noChangeArrowheads="1"/>
          </p:cNvSpPr>
          <p:nvPr/>
        </p:nvSpPr>
        <p:spPr bwMode="auto">
          <a:xfrm>
            <a:off x="4457698" y="3363615"/>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0" name="Rectangle 89"/>
          <p:cNvSpPr>
            <a:spLocks noChangeArrowheads="1"/>
          </p:cNvSpPr>
          <p:nvPr/>
        </p:nvSpPr>
        <p:spPr bwMode="auto">
          <a:xfrm>
            <a:off x="5005386" y="3349327"/>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1" name="Rectangle 90"/>
          <p:cNvSpPr>
            <a:spLocks noChangeArrowheads="1"/>
          </p:cNvSpPr>
          <p:nvPr/>
        </p:nvSpPr>
        <p:spPr bwMode="auto">
          <a:xfrm>
            <a:off x="5518148"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2" name="Rectangle 91"/>
          <p:cNvSpPr>
            <a:spLocks noChangeArrowheads="1"/>
          </p:cNvSpPr>
          <p:nvPr/>
        </p:nvSpPr>
        <p:spPr bwMode="auto">
          <a:xfrm>
            <a:off x="6029323"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3" name="Rectangle 92"/>
          <p:cNvSpPr>
            <a:spLocks noChangeArrowheads="1"/>
          </p:cNvSpPr>
          <p:nvPr/>
        </p:nvSpPr>
        <p:spPr bwMode="auto">
          <a:xfrm>
            <a:off x="6540498" y="3349327"/>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04" name="Rectangle 93"/>
          <p:cNvSpPr>
            <a:spLocks noChangeArrowheads="1"/>
          </p:cNvSpPr>
          <p:nvPr/>
        </p:nvSpPr>
        <p:spPr bwMode="auto">
          <a:xfrm>
            <a:off x="7053261" y="3349327"/>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05" name="Rectangle 97"/>
          <p:cNvSpPr>
            <a:spLocks noChangeArrowheads="1"/>
          </p:cNvSpPr>
          <p:nvPr/>
        </p:nvSpPr>
        <p:spPr bwMode="auto">
          <a:xfrm>
            <a:off x="2446336" y="3884315"/>
            <a:ext cx="34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06" name="Rectangle 98"/>
          <p:cNvSpPr>
            <a:spLocks noChangeArrowheads="1"/>
          </p:cNvSpPr>
          <p:nvPr/>
        </p:nvSpPr>
        <p:spPr bwMode="auto">
          <a:xfrm>
            <a:off x="2959098"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7" name="Rectangle 99"/>
          <p:cNvSpPr>
            <a:spLocks noChangeArrowheads="1"/>
          </p:cNvSpPr>
          <p:nvPr/>
        </p:nvSpPr>
        <p:spPr bwMode="auto">
          <a:xfrm>
            <a:off x="3470273"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08" name="Rectangle 100"/>
          <p:cNvSpPr>
            <a:spLocks noChangeArrowheads="1"/>
          </p:cNvSpPr>
          <p:nvPr/>
        </p:nvSpPr>
        <p:spPr bwMode="auto">
          <a:xfrm>
            <a:off x="3981448" y="3884315"/>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09" name="Rectangle 101"/>
          <p:cNvSpPr>
            <a:spLocks noChangeArrowheads="1"/>
          </p:cNvSpPr>
          <p:nvPr/>
        </p:nvSpPr>
        <p:spPr bwMode="auto">
          <a:xfrm>
            <a:off x="4494211" y="3884315"/>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0" name="Rectangle 102"/>
          <p:cNvSpPr>
            <a:spLocks noChangeArrowheads="1"/>
          </p:cNvSpPr>
          <p:nvPr/>
        </p:nvSpPr>
        <p:spPr bwMode="auto">
          <a:xfrm>
            <a:off x="5005386" y="3863677"/>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1" name="Rectangle 103"/>
          <p:cNvSpPr>
            <a:spLocks noChangeArrowheads="1"/>
          </p:cNvSpPr>
          <p:nvPr/>
        </p:nvSpPr>
        <p:spPr bwMode="auto">
          <a:xfrm>
            <a:off x="5518148" y="3863677"/>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10</a:t>
            </a:r>
            <a:endParaRPr lang="en-US" altLang="zh-CN" sz="2000" b="1"/>
          </a:p>
          <a:p>
            <a:pPr algn="just"/>
            <a:endParaRPr lang="en-US" altLang="zh-CN" sz="2000" b="1"/>
          </a:p>
        </p:txBody>
      </p:sp>
      <p:sp>
        <p:nvSpPr>
          <p:cNvPr id="212" name="Rectangle 104"/>
          <p:cNvSpPr>
            <a:spLocks noChangeArrowheads="1"/>
          </p:cNvSpPr>
          <p:nvPr/>
        </p:nvSpPr>
        <p:spPr bwMode="auto">
          <a:xfrm>
            <a:off x="6029323" y="3863677"/>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11</a:t>
            </a:r>
            <a:endParaRPr lang="en-US" altLang="zh-CN" sz="2000" b="1"/>
          </a:p>
          <a:p>
            <a:pPr algn="just"/>
            <a:endParaRPr lang="en-US" altLang="zh-CN" sz="2000" b="1"/>
          </a:p>
        </p:txBody>
      </p:sp>
      <p:sp>
        <p:nvSpPr>
          <p:cNvPr id="213" name="Rectangle 105"/>
          <p:cNvSpPr>
            <a:spLocks noChangeArrowheads="1"/>
          </p:cNvSpPr>
          <p:nvPr/>
        </p:nvSpPr>
        <p:spPr bwMode="auto">
          <a:xfrm>
            <a:off x="6540498" y="3863677"/>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13</a:t>
            </a:r>
            <a:endParaRPr lang="en-US" altLang="zh-CN" sz="2000" b="1"/>
          </a:p>
          <a:p>
            <a:pPr algn="just"/>
            <a:endParaRPr lang="en-US" altLang="zh-CN" sz="2000" b="1"/>
          </a:p>
        </p:txBody>
      </p:sp>
      <p:sp>
        <p:nvSpPr>
          <p:cNvPr id="214" name="Rectangle 106"/>
          <p:cNvSpPr>
            <a:spLocks noChangeArrowheads="1"/>
          </p:cNvSpPr>
          <p:nvPr/>
        </p:nvSpPr>
        <p:spPr bwMode="auto">
          <a:xfrm>
            <a:off x="7029448" y="384304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14</a:t>
            </a:r>
            <a:endParaRPr lang="en-US" altLang="zh-CN" sz="2000" b="1"/>
          </a:p>
          <a:p>
            <a:pPr algn="just"/>
            <a:endParaRPr lang="en-US" altLang="zh-CN" sz="2000" b="1"/>
          </a:p>
        </p:txBody>
      </p:sp>
      <p:sp>
        <p:nvSpPr>
          <p:cNvPr id="215" name="Rectangle 110"/>
          <p:cNvSpPr>
            <a:spLocks noChangeArrowheads="1"/>
          </p:cNvSpPr>
          <p:nvPr/>
        </p:nvSpPr>
        <p:spPr bwMode="auto">
          <a:xfrm>
            <a:off x="2446336" y="4420890"/>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0</a:t>
            </a:r>
            <a:endParaRPr lang="en-US" altLang="zh-CN" sz="2000" b="1"/>
          </a:p>
          <a:p>
            <a:pPr algn="just"/>
            <a:endParaRPr lang="en-US" altLang="zh-CN" sz="2000" b="1"/>
          </a:p>
        </p:txBody>
      </p:sp>
      <p:sp>
        <p:nvSpPr>
          <p:cNvPr id="216" name="Rectangle 111"/>
          <p:cNvSpPr>
            <a:spLocks noChangeArrowheads="1"/>
          </p:cNvSpPr>
          <p:nvPr/>
        </p:nvSpPr>
        <p:spPr bwMode="auto">
          <a:xfrm>
            <a:off x="2959098"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7" name="Rectangle 112"/>
          <p:cNvSpPr>
            <a:spLocks noChangeArrowheads="1"/>
          </p:cNvSpPr>
          <p:nvPr/>
        </p:nvSpPr>
        <p:spPr bwMode="auto">
          <a:xfrm>
            <a:off x="3470273"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6</a:t>
            </a:r>
            <a:endParaRPr lang="en-US" altLang="zh-CN" sz="2000" b="1"/>
          </a:p>
          <a:p>
            <a:pPr algn="just"/>
            <a:endParaRPr lang="en-US" altLang="zh-CN" sz="2000" b="1"/>
          </a:p>
        </p:txBody>
      </p:sp>
      <p:sp>
        <p:nvSpPr>
          <p:cNvPr id="218" name="Rectangle 113"/>
          <p:cNvSpPr>
            <a:spLocks noChangeArrowheads="1"/>
          </p:cNvSpPr>
          <p:nvPr/>
        </p:nvSpPr>
        <p:spPr bwMode="auto">
          <a:xfrm>
            <a:off x="3981448" y="4420890"/>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19" name="Rectangle 114"/>
          <p:cNvSpPr>
            <a:spLocks noChangeArrowheads="1"/>
          </p:cNvSpPr>
          <p:nvPr/>
        </p:nvSpPr>
        <p:spPr bwMode="auto">
          <a:xfrm>
            <a:off x="449421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9</a:t>
            </a:r>
            <a:endParaRPr lang="en-US" altLang="zh-CN" sz="2000" b="1"/>
          </a:p>
          <a:p>
            <a:pPr algn="just"/>
            <a:endParaRPr lang="en-US" altLang="zh-CN" sz="2000" b="1"/>
          </a:p>
        </p:txBody>
      </p:sp>
      <p:sp>
        <p:nvSpPr>
          <p:cNvPr id="220" name="Rectangle 115"/>
          <p:cNvSpPr>
            <a:spLocks noChangeArrowheads="1"/>
          </p:cNvSpPr>
          <p:nvPr/>
        </p:nvSpPr>
        <p:spPr bwMode="auto">
          <a:xfrm>
            <a:off x="5005386" y="4420890"/>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1" name="Rectangle 116"/>
          <p:cNvSpPr>
            <a:spLocks noChangeArrowheads="1"/>
          </p:cNvSpPr>
          <p:nvPr/>
        </p:nvSpPr>
        <p:spPr bwMode="auto">
          <a:xfrm>
            <a:off x="5518148"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12</a:t>
            </a:r>
            <a:endParaRPr lang="en-US" altLang="zh-CN" sz="2000" b="1"/>
          </a:p>
          <a:p>
            <a:pPr algn="just"/>
            <a:endParaRPr lang="en-US" altLang="zh-CN" sz="2000" b="1"/>
          </a:p>
        </p:txBody>
      </p:sp>
      <p:sp>
        <p:nvSpPr>
          <p:cNvPr id="222" name="Rectangle 117"/>
          <p:cNvSpPr>
            <a:spLocks noChangeArrowheads="1"/>
          </p:cNvSpPr>
          <p:nvPr/>
        </p:nvSpPr>
        <p:spPr bwMode="auto">
          <a:xfrm>
            <a:off x="6029323"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3" name="Rectangle 118"/>
          <p:cNvSpPr>
            <a:spLocks noChangeArrowheads="1"/>
          </p:cNvSpPr>
          <p:nvPr/>
        </p:nvSpPr>
        <p:spPr bwMode="auto">
          <a:xfrm>
            <a:off x="6540498" y="4420890"/>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15</a:t>
            </a:r>
            <a:endParaRPr lang="en-US" altLang="zh-CN" sz="2000" b="1"/>
          </a:p>
          <a:p>
            <a:pPr algn="just"/>
            <a:endParaRPr lang="en-US" altLang="zh-CN" sz="2000" b="1"/>
          </a:p>
        </p:txBody>
      </p:sp>
      <p:sp>
        <p:nvSpPr>
          <p:cNvPr id="224" name="Rectangle 119"/>
          <p:cNvSpPr>
            <a:spLocks noChangeArrowheads="1"/>
          </p:cNvSpPr>
          <p:nvPr/>
        </p:nvSpPr>
        <p:spPr bwMode="auto">
          <a:xfrm>
            <a:off x="7053261" y="4420890"/>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rgbClr val="FF0000"/>
                </a:solidFill>
              </a:rPr>
              <a:t>15</a:t>
            </a:r>
            <a:endParaRPr lang="en-US" altLang="zh-CN" sz="2000" b="1">
              <a:solidFill>
                <a:srgbClr val="FF0000"/>
              </a:solidFill>
            </a:endParaRPr>
          </a:p>
          <a:p>
            <a:pPr algn="just"/>
            <a:endParaRPr lang="en-US" altLang="zh-CN" sz="2000" b="1"/>
          </a:p>
        </p:txBody>
      </p:sp>
      <p:sp>
        <p:nvSpPr>
          <p:cNvPr id="225" name="Line 20"/>
          <p:cNvSpPr>
            <a:spLocks noChangeShapeType="1"/>
          </p:cNvSpPr>
          <p:nvPr/>
        </p:nvSpPr>
        <p:spPr bwMode="auto">
          <a:xfrm flipV="1">
            <a:off x="7399336" y="4020840"/>
            <a:ext cx="0" cy="576262"/>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26" name="Line 19"/>
          <p:cNvSpPr>
            <a:spLocks noChangeShapeType="1"/>
          </p:cNvSpPr>
          <p:nvPr/>
        </p:nvSpPr>
        <p:spPr bwMode="auto">
          <a:xfrm>
            <a:off x="7399336" y="4309765"/>
            <a:ext cx="4841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27" name="Text Box 18"/>
          <p:cNvSpPr txBox="1">
            <a:spLocks noChangeArrowheads="1"/>
          </p:cNvSpPr>
          <p:nvPr/>
        </p:nvSpPr>
        <p:spPr bwMode="auto">
          <a:xfrm>
            <a:off x="7920036" y="3939877"/>
            <a:ext cx="717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5</a:t>
            </a:r>
            <a:r>
              <a:rPr lang="en-US" altLang="zh-CN" b="1" dirty="0"/>
              <a:t>=1</a:t>
            </a:r>
            <a:endParaRPr lang="en-US" altLang="zh-CN" b="1" dirty="0"/>
          </a:p>
          <a:p>
            <a:endParaRPr lang="en-US" altLang="zh-CN" b="1" dirty="0"/>
          </a:p>
        </p:txBody>
      </p:sp>
      <p:sp>
        <p:nvSpPr>
          <p:cNvPr id="228" name="Line 17"/>
          <p:cNvSpPr>
            <a:spLocks noChangeShapeType="1"/>
          </p:cNvSpPr>
          <p:nvPr/>
        </p:nvSpPr>
        <p:spPr bwMode="auto">
          <a:xfrm flipH="1">
            <a:off x="5314948" y="3985915"/>
            <a:ext cx="2084388" cy="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29" name="Line 16"/>
          <p:cNvSpPr>
            <a:spLocks noChangeShapeType="1"/>
          </p:cNvSpPr>
          <p:nvPr/>
        </p:nvSpPr>
        <p:spPr bwMode="auto">
          <a:xfrm flipH="1" flipV="1">
            <a:off x="5318123" y="3516015"/>
            <a:ext cx="0" cy="449262"/>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0" name="Line 15"/>
          <p:cNvSpPr>
            <a:spLocks noChangeShapeType="1"/>
          </p:cNvSpPr>
          <p:nvPr/>
        </p:nvSpPr>
        <p:spPr bwMode="auto">
          <a:xfrm>
            <a:off x="5405436" y="3804940"/>
            <a:ext cx="24780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31" name="Text Box 14"/>
          <p:cNvSpPr txBox="1">
            <a:spLocks noChangeArrowheads="1"/>
          </p:cNvSpPr>
          <p:nvPr/>
        </p:nvSpPr>
        <p:spPr bwMode="auto">
          <a:xfrm>
            <a:off x="7918448" y="3444577"/>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4</a:t>
            </a:r>
            <a:r>
              <a:rPr lang="en-US" altLang="zh-CN" b="1" dirty="0"/>
              <a:t>=0</a:t>
            </a:r>
            <a:endParaRPr lang="en-US" altLang="zh-CN" b="1" dirty="0"/>
          </a:p>
          <a:p>
            <a:endParaRPr lang="en-US" altLang="zh-CN" b="1" dirty="0"/>
          </a:p>
        </p:txBody>
      </p:sp>
      <p:sp>
        <p:nvSpPr>
          <p:cNvPr id="232" name="Line 13"/>
          <p:cNvSpPr>
            <a:spLocks noChangeShapeType="1"/>
          </p:cNvSpPr>
          <p:nvPr/>
        </p:nvSpPr>
        <p:spPr bwMode="auto">
          <a:xfrm flipV="1">
            <a:off x="5314948" y="3036590"/>
            <a:ext cx="0" cy="433387"/>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3" name="Line 12"/>
          <p:cNvSpPr>
            <a:spLocks noChangeShapeType="1"/>
          </p:cNvSpPr>
          <p:nvPr/>
        </p:nvSpPr>
        <p:spPr bwMode="auto">
          <a:xfrm>
            <a:off x="4892673" y="3254077"/>
            <a:ext cx="3089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lIns="72000" tIns="180000" rIns="0"/>
          <a:lstStyle/>
          <a:p>
            <a:endParaRPr lang="zh-CN" altLang="en-US"/>
          </a:p>
        </p:txBody>
      </p:sp>
      <p:sp>
        <p:nvSpPr>
          <p:cNvPr id="234" name="Text Box 11"/>
          <p:cNvSpPr txBox="1">
            <a:spLocks noChangeArrowheads="1"/>
          </p:cNvSpPr>
          <p:nvPr/>
        </p:nvSpPr>
        <p:spPr bwMode="auto">
          <a:xfrm>
            <a:off x="7918448" y="2998490"/>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3</a:t>
            </a:r>
            <a:r>
              <a:rPr lang="en-US" altLang="zh-CN" b="1" dirty="0"/>
              <a:t>=0</a:t>
            </a:r>
            <a:endParaRPr lang="en-US" altLang="zh-CN" b="1" dirty="0"/>
          </a:p>
          <a:p>
            <a:endParaRPr lang="en-US" altLang="zh-CN" b="1" dirty="0"/>
          </a:p>
        </p:txBody>
      </p:sp>
      <p:sp>
        <p:nvSpPr>
          <p:cNvPr id="235" name="Line 10"/>
          <p:cNvSpPr>
            <a:spLocks noChangeShapeType="1"/>
          </p:cNvSpPr>
          <p:nvPr/>
        </p:nvSpPr>
        <p:spPr bwMode="auto">
          <a:xfrm flipV="1">
            <a:off x="5322886" y="2544465"/>
            <a:ext cx="0" cy="45720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6" name="Line 9"/>
          <p:cNvSpPr>
            <a:spLocks noChangeShapeType="1"/>
          </p:cNvSpPr>
          <p:nvPr/>
        </p:nvSpPr>
        <p:spPr bwMode="auto">
          <a:xfrm>
            <a:off x="5405436" y="2820690"/>
            <a:ext cx="2478087"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37" name="Text Box 8"/>
          <p:cNvSpPr txBox="1">
            <a:spLocks noChangeArrowheads="1"/>
          </p:cNvSpPr>
          <p:nvPr/>
        </p:nvSpPr>
        <p:spPr bwMode="auto">
          <a:xfrm>
            <a:off x="7918448" y="2514302"/>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2</a:t>
            </a:r>
            <a:r>
              <a:rPr lang="en-US" altLang="zh-CN" b="1" dirty="0"/>
              <a:t>=1</a:t>
            </a:r>
            <a:endParaRPr lang="en-US" altLang="zh-CN" b="1" dirty="0"/>
          </a:p>
          <a:p>
            <a:endParaRPr lang="en-US" altLang="zh-CN" b="1" dirty="0"/>
          </a:p>
        </p:txBody>
      </p:sp>
      <p:sp>
        <p:nvSpPr>
          <p:cNvPr id="238" name="Line 7"/>
          <p:cNvSpPr>
            <a:spLocks noChangeShapeType="1"/>
          </p:cNvSpPr>
          <p:nvPr/>
        </p:nvSpPr>
        <p:spPr bwMode="auto">
          <a:xfrm flipH="1">
            <a:off x="4297361" y="2560340"/>
            <a:ext cx="954087" cy="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39" name="Line 6"/>
          <p:cNvSpPr>
            <a:spLocks noChangeShapeType="1"/>
          </p:cNvSpPr>
          <p:nvPr/>
        </p:nvSpPr>
        <p:spPr bwMode="auto">
          <a:xfrm flipV="1">
            <a:off x="4314823" y="2126952"/>
            <a:ext cx="0" cy="457200"/>
          </a:xfrm>
          <a:prstGeom prst="line">
            <a:avLst/>
          </a:prstGeom>
          <a:noFill/>
          <a:ln w="57150" cmpd="sng">
            <a:solidFill>
              <a:srgbClr val="FF0000"/>
            </a:solidFill>
            <a:rou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240" name="Line 5"/>
          <p:cNvSpPr>
            <a:spLocks noChangeShapeType="1"/>
          </p:cNvSpPr>
          <p:nvPr/>
        </p:nvSpPr>
        <p:spPr bwMode="auto">
          <a:xfrm>
            <a:off x="4329111" y="2388890"/>
            <a:ext cx="3554412"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241" name="Text Box 4"/>
          <p:cNvSpPr txBox="1">
            <a:spLocks noChangeArrowheads="1"/>
          </p:cNvSpPr>
          <p:nvPr/>
        </p:nvSpPr>
        <p:spPr bwMode="auto">
          <a:xfrm>
            <a:off x="7915273" y="2077740"/>
            <a:ext cx="719138" cy="62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x</a:t>
            </a:r>
            <a:r>
              <a:rPr lang="en-US" altLang="zh-CN" b="1" baseline="-30000" dirty="0"/>
              <a:t>1</a:t>
            </a:r>
            <a:r>
              <a:rPr lang="en-US" altLang="zh-CN" b="1" dirty="0"/>
              <a:t>=1</a:t>
            </a:r>
            <a:endParaRPr lang="en-US" altLang="zh-CN" b="1" dirty="0"/>
          </a:p>
          <a:p>
            <a:endParaRPr lang="en-US" altLang="zh-CN" b="1" dirty="0"/>
          </a:p>
        </p:txBody>
      </p:sp>
      <p:sp>
        <p:nvSpPr>
          <p:cNvPr id="242" name="Line 15"/>
          <p:cNvSpPr>
            <a:spLocks noChangeShapeType="1"/>
          </p:cNvSpPr>
          <p:nvPr/>
        </p:nvSpPr>
        <p:spPr bwMode="auto">
          <a:xfrm>
            <a:off x="5405436" y="3228677"/>
            <a:ext cx="2438400" cy="0"/>
          </a:xfrm>
          <a:prstGeom prst="line">
            <a:avLst/>
          </a:prstGeom>
          <a:noFill/>
          <a:ln w="9525" cmpd="sng">
            <a:solidFill>
              <a:srgbClr val="000000"/>
            </a:solidFill>
            <a:prstDash val="dashDot"/>
            <a:rou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4" name="椭圆 3"/>
          <p:cNvSpPr/>
          <p:nvPr/>
        </p:nvSpPr>
        <p:spPr bwMode="auto">
          <a:xfrm>
            <a:off x="7641429" y="2126952"/>
            <a:ext cx="1297783" cy="256143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7681459" y="1447800"/>
            <a:ext cx="1112805" cy="461665"/>
          </a:xfrm>
          <a:prstGeom prst="rect">
            <a:avLst/>
          </a:prstGeom>
        </p:spPr>
        <p:txBody>
          <a:bodyPr wrap="none">
            <a:spAutoFit/>
          </a:bodyPr>
          <a:lstStyle/>
          <a:p>
            <a:r>
              <a:rPr lang="zh-CN" altLang="en-US" sz="2400" dirty="0">
                <a:solidFill>
                  <a:srgbClr val="CC0066"/>
                </a:solidFill>
                <a:latin typeface="微软雅黑" panose="020B0503020204020204" pitchFamily="34" charset="-122"/>
                <a:ea typeface="微软雅黑" panose="020B0503020204020204" pitchFamily="34" charset="-122"/>
              </a:rPr>
              <a:t>最优解</a:t>
            </a:r>
            <a:endParaRPr lang="zh-CN" altLang="en-US" sz="2400" dirty="0">
              <a:solidFill>
                <a:srgbClr val="CC0066"/>
              </a:solidFill>
              <a:latin typeface="微软雅黑" panose="020B0503020204020204" pitchFamily="34" charset="-122"/>
              <a:ea typeface="微软雅黑" panose="020B0503020204020204" pitchFamily="34" charset="-122"/>
            </a:endParaRPr>
          </a:p>
        </p:txBody>
      </p:sp>
      <p:sp>
        <p:nvSpPr>
          <p:cNvPr id="245" name="AutoShape 12"/>
          <p:cNvSpPr>
            <a:spLocks noChangeArrowheads="1"/>
          </p:cNvSpPr>
          <p:nvPr/>
        </p:nvSpPr>
        <p:spPr bwMode="auto">
          <a:xfrm>
            <a:off x="7517193" y="4807638"/>
            <a:ext cx="1341436" cy="302829"/>
          </a:xfrm>
          <a:prstGeom prst="wedgeRectCallout">
            <a:avLst>
              <a:gd name="adj1" fmla="val -66654"/>
              <a:gd name="adj2" fmla="val -58101"/>
            </a:avLst>
          </a:prstGeom>
          <a:solidFill>
            <a:srgbClr val="B9D68E"/>
          </a:solidFill>
          <a:ln w="9525">
            <a:solidFill>
              <a:srgbClr val="FF6600"/>
            </a:solidFill>
            <a:miter lim="800000"/>
          </a:ln>
          <a:effectLst/>
        </p:spPr>
        <p:txBody>
          <a:bodyPr/>
          <a:lstStyle/>
          <a:p>
            <a:r>
              <a:rPr lang="en-US" altLang="zh-CN" sz="1800" i="1" dirty="0">
                <a:solidFill>
                  <a:srgbClr val="CC0066"/>
                </a:solidFill>
                <a:ea typeface="微软雅黑" panose="020B0503020204020204" pitchFamily="34" charset="-122"/>
                <a:cs typeface="Times New Roman" panose="02020603050405020304" pitchFamily="18" charset="0"/>
              </a:rPr>
              <a:t>V</a:t>
            </a:r>
            <a:r>
              <a:rPr lang="en-US" altLang="zh-CN" sz="1800" dirty="0">
                <a:solidFill>
                  <a:srgbClr val="CC0066"/>
                </a:solidFill>
                <a:ea typeface="微软雅黑" panose="020B0503020204020204" pitchFamily="34" charset="-122"/>
                <a:cs typeface="Times New Roman" panose="02020603050405020304" pitchFamily="18" charset="0"/>
              </a:rPr>
              <a:t>(</a:t>
            </a:r>
            <a:r>
              <a:rPr lang="en-US" altLang="zh-CN" sz="1800" i="1" dirty="0" err="1">
                <a:solidFill>
                  <a:srgbClr val="CC0066"/>
                </a:solidFill>
                <a:ea typeface="微软雅黑" panose="020B0503020204020204" pitchFamily="34" charset="-122"/>
                <a:cs typeface="Times New Roman" panose="02020603050405020304" pitchFamily="18" charset="0"/>
              </a:rPr>
              <a:t>n,C</a:t>
            </a:r>
            <a:r>
              <a:rPr lang="en-US" altLang="zh-CN" sz="1800" dirty="0">
                <a:solidFill>
                  <a:srgbClr val="CC0066"/>
                </a:solidFill>
                <a:ea typeface="微软雅黑" panose="020B0503020204020204" pitchFamily="34" charset="-122"/>
                <a:cs typeface="Times New Roman" panose="02020603050405020304" pitchFamily="18" charset="0"/>
              </a:rPr>
              <a:t>)=15</a:t>
            </a:r>
            <a:endParaRPr lang="zh-CN" altLang="en-US" sz="1800" dirty="0"/>
          </a:p>
        </p:txBody>
      </p:sp>
      <p:sp>
        <p:nvSpPr>
          <p:cNvPr id="6" name="矩形 5"/>
          <p:cNvSpPr/>
          <p:nvPr/>
        </p:nvSpPr>
        <p:spPr>
          <a:xfrm>
            <a:off x="239645" y="5181600"/>
            <a:ext cx="8035197" cy="1754326"/>
          </a:xfrm>
          <a:prstGeom prst="rect">
            <a:avLst/>
          </a:prstGeom>
          <a:solidFill>
            <a:srgbClr val="FFFFCC"/>
          </a:solidFill>
        </p:spPr>
        <p:txBody>
          <a:bodyPr wrap="square">
            <a:spAutoFit/>
          </a:bodyPr>
          <a:lstStyle/>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5,10</a:t>
            </a:r>
            <a:r>
              <a:rPr lang="en-US" altLang="zh-CN" sz="1800" b="0" dirty="0">
                <a:solidFill>
                  <a:srgbClr val="CC0066"/>
                </a:solidFill>
                <a:ea typeface="微软雅黑" panose="020B0503020204020204" pitchFamily="34" charset="-122"/>
                <a:cs typeface="Times New Roman" panose="02020603050405020304" pitchFamily="18" charset="0"/>
              </a:rPr>
              <a:t>)&gt;</a:t>
            </a: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4,10</a:t>
            </a:r>
            <a:r>
              <a:rPr lang="en-US" altLang="zh-CN" sz="1800" b="0" dirty="0">
                <a:solidFill>
                  <a:srgbClr val="CC0066"/>
                </a:solidFill>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5</a:t>
            </a:r>
            <a:r>
              <a:rPr lang="zh-CN" altLang="en-US" sz="1800" b="0" dirty="0">
                <a:ea typeface="微软雅黑" panose="020B0503020204020204" pitchFamily="34" charset="-122"/>
                <a:cs typeface="Times New Roman" panose="02020603050405020304" pitchFamily="18" charset="0"/>
              </a:rPr>
              <a:t>个物品被装入背包，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5</a:t>
            </a:r>
            <a:r>
              <a:rPr lang="en-US" altLang="zh-CN" sz="1800" b="0" kern="0" dirty="0">
                <a:solidFill>
                  <a:srgbClr val="CC0066"/>
                </a:solidFill>
                <a:ea typeface="微软雅黑" panose="020B0503020204020204" pitchFamily="34" charset="-122"/>
                <a:cs typeface="Times New Roman" panose="02020603050405020304" pitchFamily="18" charset="0"/>
              </a:rPr>
              <a:t> =1</a:t>
            </a:r>
            <a:r>
              <a:rPr lang="zh-CN" altLang="en-US" sz="1800" b="0" kern="0" dirty="0">
                <a:solidFill>
                  <a:srgbClr val="CC0066"/>
                </a:solidFill>
                <a:ea typeface="微软雅黑" panose="020B0503020204020204" pitchFamily="34" charset="-122"/>
                <a:cs typeface="Times New Roman" panose="02020603050405020304" pitchFamily="18" charset="0"/>
              </a:rPr>
              <a:t>；</a:t>
            </a:r>
            <a:r>
              <a:rPr lang="zh-CN" altLang="zh-CN" sz="1800" b="0" dirty="0">
                <a:ea typeface="微软雅黑" panose="020B0503020204020204" pitchFamily="34" charset="-122"/>
                <a:cs typeface="Times New Roman" panose="02020603050405020304" pitchFamily="18" charset="0"/>
              </a:rPr>
              <a:t>前</a:t>
            </a:r>
            <a:r>
              <a:rPr lang="en-US" altLang="zh-CN" sz="1800" b="0" i="1" dirty="0">
                <a:ea typeface="微软雅黑" panose="020B0503020204020204" pitchFamily="34" charset="-122"/>
                <a:cs typeface="Times New Roman" panose="02020603050405020304" pitchFamily="18" charset="0"/>
              </a:rPr>
              <a:t>4</a:t>
            </a:r>
            <a:r>
              <a:rPr lang="zh-CN" altLang="zh-CN" sz="1800" b="0" dirty="0">
                <a:ea typeface="微软雅黑" panose="020B0503020204020204" pitchFamily="34" charset="-122"/>
                <a:cs typeface="Times New Roman" panose="02020603050405020304" pitchFamily="18" charset="0"/>
              </a:rPr>
              <a:t>个物品被装入容量为</a:t>
            </a:r>
            <a:r>
              <a:rPr lang="en-US" altLang="zh-CN" sz="1800" b="0" i="1" dirty="0">
                <a:ea typeface="微软雅黑" panose="020B0503020204020204" pitchFamily="34" charset="-122"/>
                <a:cs typeface="Times New Roman" panose="02020603050405020304" pitchFamily="18" charset="0"/>
              </a:rPr>
              <a:t>C</a:t>
            </a:r>
            <a:r>
              <a:rPr lang="en-US" altLang="zh-CN" sz="1800" b="0" dirty="0">
                <a:ea typeface="微软雅黑" panose="020B0503020204020204" pitchFamily="34" charset="-122"/>
                <a:cs typeface="Times New Roman" panose="02020603050405020304" pitchFamily="18" charset="0"/>
              </a:rPr>
              <a:t>-</a:t>
            </a:r>
            <a:r>
              <a:rPr lang="en-US" altLang="zh-CN" sz="1800" b="0" i="1" dirty="0">
                <a:ea typeface="微软雅黑" panose="020B0503020204020204" pitchFamily="34" charset="-122"/>
                <a:cs typeface="Times New Roman" panose="02020603050405020304" pitchFamily="18" charset="0"/>
              </a:rPr>
              <a:t>w</a:t>
            </a:r>
            <a:r>
              <a:rPr lang="en-US" altLang="zh-CN" sz="1800" b="0" i="1" baseline="-25000" dirty="0">
                <a:ea typeface="微软雅黑" panose="020B0503020204020204" pitchFamily="34" charset="-122"/>
                <a:cs typeface="Times New Roman" panose="02020603050405020304" pitchFamily="18" charset="0"/>
              </a:rPr>
              <a:t>5</a:t>
            </a:r>
            <a:r>
              <a:rPr lang="zh-CN" altLang="zh-CN"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=10-4=6</a:t>
            </a:r>
            <a:r>
              <a:rPr lang="zh-CN" altLang="zh-CN" sz="1800" b="0" dirty="0">
                <a:ea typeface="微软雅黑" panose="020B0503020204020204" pitchFamily="34" charset="-122"/>
                <a:cs typeface="Times New Roman" panose="02020603050405020304" pitchFamily="18" charset="0"/>
              </a:rPr>
              <a:t>）的背包中</a:t>
            </a:r>
            <a:endParaRPr lang="en-US" altLang="zh-CN" sz="1800" b="0" kern="0" dirty="0">
              <a:solidFill>
                <a:srgbClr val="CC0066"/>
              </a:solidFill>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4,6</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3,6</a:t>
            </a:r>
            <a:r>
              <a:rPr lang="en-US" altLang="zh-CN" sz="1800" b="0" dirty="0">
                <a:solidFill>
                  <a:srgbClr val="CC0066"/>
                </a:solidFill>
                <a:ea typeface="微软雅黑" panose="020B0503020204020204" pitchFamily="34" charset="-122"/>
                <a:cs typeface="Times New Roman" panose="02020603050405020304" pitchFamily="18" charset="0"/>
              </a:rPr>
              <a:t>)=9</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4</a:t>
            </a:r>
            <a:r>
              <a:rPr lang="zh-CN" altLang="en-US" sz="1800" b="0" dirty="0">
                <a:ea typeface="微软雅黑" panose="020B0503020204020204" pitchFamily="34" charset="-122"/>
                <a:cs typeface="Times New Roman" panose="02020603050405020304" pitchFamily="18" charset="0"/>
              </a:rPr>
              <a:t>个物品未被装入背包，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4</a:t>
            </a:r>
            <a:r>
              <a:rPr lang="en-US" altLang="zh-CN" sz="1800" b="0" kern="0" dirty="0">
                <a:solidFill>
                  <a:srgbClr val="CC0066"/>
                </a:solidFill>
                <a:ea typeface="微软雅黑" panose="020B0503020204020204" pitchFamily="34" charset="-122"/>
                <a:cs typeface="Times New Roman" panose="02020603050405020304" pitchFamily="18" charset="0"/>
              </a:rPr>
              <a:t> =0</a:t>
            </a:r>
            <a:endParaRPr lang="en-US" altLang="zh-CN" sz="1800" b="0" kern="0" dirty="0">
              <a:solidFill>
                <a:srgbClr val="CC0066"/>
              </a:solidFill>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3,6</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 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2,6</a:t>
            </a:r>
            <a:r>
              <a:rPr lang="en-US" altLang="zh-CN" sz="1800" b="0" dirty="0">
                <a:solidFill>
                  <a:srgbClr val="CC0066"/>
                </a:solidFill>
                <a:ea typeface="微软雅黑" panose="020B0503020204020204" pitchFamily="34" charset="-122"/>
                <a:cs typeface="Times New Roman" panose="02020603050405020304" pitchFamily="18" charset="0"/>
              </a:rPr>
              <a:t>)=9</a:t>
            </a:r>
            <a:r>
              <a:rPr lang="zh-CN" altLang="en-US" sz="1800" b="0" dirty="0">
                <a:ea typeface="微软雅黑" panose="020B0503020204020204" pitchFamily="34" charset="-122"/>
                <a:cs typeface="Times New Roman" panose="02020603050405020304" pitchFamily="18" charset="0"/>
              </a:rPr>
              <a:t>， </a:t>
            </a:r>
            <a:r>
              <a:rPr lang="zh-CN" altLang="zh-CN" sz="1800" b="0" dirty="0">
                <a:ea typeface="微软雅黑" panose="020B0503020204020204" pitchFamily="34" charset="-122"/>
                <a:cs typeface="Times New Roman" panose="02020603050405020304" pitchFamily="18" charset="0"/>
              </a:rPr>
              <a:t>第</a:t>
            </a:r>
            <a:r>
              <a:rPr lang="en-US" altLang="zh-CN" sz="1800" b="0" dirty="0">
                <a:ea typeface="微软雅黑" panose="020B0503020204020204" pitchFamily="34" charset="-122"/>
                <a:cs typeface="Times New Roman" panose="02020603050405020304" pitchFamily="18" charset="0"/>
              </a:rPr>
              <a:t>3</a:t>
            </a:r>
            <a:r>
              <a:rPr lang="zh-CN" altLang="zh-CN" sz="1800" b="0" dirty="0">
                <a:ea typeface="微软雅黑" panose="020B0503020204020204" pitchFamily="34" charset="-122"/>
                <a:cs typeface="Times New Roman" panose="02020603050405020304" pitchFamily="18" charset="0"/>
              </a:rPr>
              <a:t>个物品未被装入背包，</a:t>
            </a:r>
            <a:r>
              <a:rPr lang="en-US" altLang="zh-CN" sz="1800" b="0" i="1" dirty="0">
                <a:solidFill>
                  <a:srgbClr val="CC0066"/>
                </a:solidFill>
              </a:rPr>
              <a:t>x</a:t>
            </a:r>
            <a:r>
              <a:rPr lang="en-US" altLang="zh-CN" sz="1800" b="0" i="1" baseline="-25000" dirty="0">
                <a:solidFill>
                  <a:srgbClr val="CC0066"/>
                </a:solidFill>
              </a:rPr>
              <a:t>3</a:t>
            </a:r>
            <a:r>
              <a:rPr lang="en-US" altLang="zh-CN" sz="1800" b="0" dirty="0">
                <a:solidFill>
                  <a:srgbClr val="CC0066"/>
                </a:solidFill>
              </a:rPr>
              <a:t> =0</a:t>
            </a:r>
            <a:endParaRPr lang="en-US" altLang="zh-CN" sz="1800" b="0" dirty="0">
              <a:ea typeface="微软雅黑" panose="020B0503020204020204" pitchFamily="34" charset="-122"/>
              <a:cs typeface="Times New Roman" panose="02020603050405020304" pitchFamily="18" charset="0"/>
            </a:endParaRPr>
          </a:p>
          <a:p>
            <a:pPr marL="342900" indent="-342900">
              <a:buClr>
                <a:srgbClr val="FF6600"/>
              </a:buClr>
              <a:buFont typeface="Wingdings" panose="05000000000000000000" pitchFamily="2" charset="2"/>
              <a:buChar char="ü"/>
            </a:pPr>
            <a:r>
              <a:rPr lang="en-US" altLang="zh-CN" sz="1800" b="0" i="1" dirty="0">
                <a:solidFill>
                  <a:srgbClr val="CC0066"/>
                </a:solidFill>
                <a:ea typeface="微软雅黑" panose="020B0503020204020204" pitchFamily="34" charset="-122"/>
                <a:cs typeface="Times New Roman" panose="02020603050405020304" pitchFamily="18" charset="0"/>
              </a:rPr>
              <a:t>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2,6</a:t>
            </a:r>
            <a:r>
              <a:rPr lang="en-US" altLang="zh-CN" sz="1800" b="0" dirty="0">
                <a:solidFill>
                  <a:srgbClr val="CC0066"/>
                </a:solidFill>
                <a:ea typeface="微软雅黑" panose="020B0503020204020204" pitchFamily="34" charset="-122"/>
                <a:cs typeface="Times New Roman" panose="02020603050405020304" pitchFamily="18" charset="0"/>
              </a:rPr>
              <a:t>)=9&gt;</a:t>
            </a:r>
            <a:r>
              <a:rPr lang="en-US" altLang="zh-CN" sz="1800" b="0" i="1" dirty="0">
                <a:solidFill>
                  <a:srgbClr val="CC0066"/>
                </a:solidFill>
                <a:ea typeface="微软雅黑" panose="020B0503020204020204" pitchFamily="34" charset="-122"/>
                <a:cs typeface="Times New Roman" panose="02020603050405020304" pitchFamily="18" charset="0"/>
              </a:rPr>
              <a:t> V</a:t>
            </a:r>
            <a:r>
              <a:rPr lang="en-US" altLang="zh-CN" sz="1800" b="0" dirty="0">
                <a:solidFill>
                  <a:srgbClr val="CC0066"/>
                </a:solidFill>
                <a:ea typeface="微软雅黑" panose="020B0503020204020204" pitchFamily="34" charset="-122"/>
                <a:cs typeface="Times New Roman" panose="02020603050405020304" pitchFamily="18" charset="0"/>
              </a:rPr>
              <a:t>(</a:t>
            </a:r>
            <a:r>
              <a:rPr lang="en-US" altLang="zh-CN" sz="1800" b="0" i="1" dirty="0">
                <a:solidFill>
                  <a:srgbClr val="CC0066"/>
                </a:solidFill>
                <a:ea typeface="微软雅黑" panose="020B0503020204020204" pitchFamily="34" charset="-122"/>
                <a:cs typeface="Times New Roman" panose="02020603050405020304" pitchFamily="18" charset="0"/>
              </a:rPr>
              <a:t>1,6</a:t>
            </a:r>
            <a:r>
              <a:rPr lang="en-US" altLang="zh-CN" sz="1800" b="0" dirty="0">
                <a:solidFill>
                  <a:srgbClr val="CC0066"/>
                </a:solidFill>
                <a:ea typeface="微软雅黑" panose="020B0503020204020204" pitchFamily="34" charset="-122"/>
                <a:cs typeface="Times New Roman" panose="02020603050405020304" pitchFamily="18" charset="0"/>
              </a:rPr>
              <a:t>)=6</a:t>
            </a:r>
            <a:r>
              <a:rPr lang="zh-CN" altLang="en-US" sz="1800" b="0" dirty="0">
                <a:ea typeface="微软雅黑" panose="020B0503020204020204" pitchFamily="34" charset="-122"/>
                <a:cs typeface="Times New Roman" panose="02020603050405020304" pitchFamily="18" charset="0"/>
              </a:rPr>
              <a:t>，说明第</a:t>
            </a:r>
            <a:r>
              <a:rPr lang="en-US" altLang="zh-CN" sz="1800" b="0" i="1"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个物品被装入背包，</a:t>
            </a:r>
            <a:r>
              <a:rPr lang="en-US" altLang="zh-CN" sz="1800" b="0" i="1" dirty="0">
                <a:solidFill>
                  <a:srgbClr val="CC0066"/>
                </a:solidFill>
                <a:ea typeface="微软雅黑" panose="020B0503020204020204" pitchFamily="34" charset="-122"/>
                <a:cs typeface="Times New Roman" panose="02020603050405020304" pitchFamily="18" charset="0"/>
              </a:rPr>
              <a:t>x</a:t>
            </a:r>
            <a:r>
              <a:rPr lang="en-US" altLang="zh-CN" sz="1800" b="0" i="1" baseline="-30000" dirty="0">
                <a:solidFill>
                  <a:srgbClr val="CC0066"/>
                </a:solidFill>
                <a:ea typeface="微软雅黑" panose="020B0503020204020204" pitchFamily="34" charset="-122"/>
                <a:cs typeface="Times New Roman" panose="02020603050405020304" pitchFamily="18" charset="0"/>
              </a:rPr>
              <a:t>2</a:t>
            </a:r>
            <a:r>
              <a:rPr lang="en-US" altLang="zh-CN" sz="1800" b="0" kern="0" dirty="0">
                <a:solidFill>
                  <a:srgbClr val="CC0066"/>
                </a:solidFill>
                <a:ea typeface="微软雅黑" panose="020B0503020204020204" pitchFamily="34" charset="-122"/>
                <a:cs typeface="Times New Roman" panose="02020603050405020304" pitchFamily="18" charset="0"/>
              </a:rPr>
              <a:t> =1</a:t>
            </a:r>
            <a:r>
              <a:rPr lang="zh-CN" altLang="en-US" sz="1800" b="0" kern="0" dirty="0">
                <a:solidFill>
                  <a:srgbClr val="CC0066"/>
                </a:solidFill>
                <a:ea typeface="微软雅黑" panose="020B0503020204020204" pitchFamily="34" charset="-122"/>
                <a:cs typeface="Times New Roman" panose="02020603050405020304" pitchFamily="18" charset="0"/>
              </a:rPr>
              <a:t>，</a:t>
            </a:r>
            <a:r>
              <a:rPr lang="zh-CN" altLang="zh-CN" sz="1800" b="0" dirty="0">
                <a:ea typeface="微软雅黑" panose="020B0503020204020204" pitchFamily="34" charset="-122"/>
                <a:cs typeface="Times New Roman" panose="02020603050405020304" pitchFamily="18" charset="0"/>
              </a:rPr>
              <a:t>则背包还剩容量为</a:t>
            </a:r>
            <a:r>
              <a:rPr lang="en-US" altLang="zh-CN" sz="1800" b="0" dirty="0">
                <a:ea typeface="微软雅黑" panose="020B0503020204020204" pitchFamily="34" charset="-122"/>
                <a:cs typeface="Times New Roman" panose="02020603050405020304" pitchFamily="18" charset="0"/>
              </a:rPr>
              <a:t>6-w2</a:t>
            </a:r>
            <a:r>
              <a:rPr lang="zh-CN" altLang="zh-CN"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=6-2=4</a:t>
            </a:r>
            <a:r>
              <a:rPr lang="zh-CN"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a:t>
            </a:r>
            <a:r>
              <a:rPr lang="en-US" altLang="zh-CN" sz="1800" i="1" dirty="0">
                <a:solidFill>
                  <a:srgbClr val="CC0066"/>
                </a:solidFill>
              </a:rPr>
              <a:t>V</a:t>
            </a:r>
            <a:r>
              <a:rPr lang="en-US" altLang="zh-CN" sz="1800" dirty="0">
                <a:solidFill>
                  <a:srgbClr val="CC0066"/>
                </a:solidFill>
              </a:rPr>
              <a:t>(</a:t>
            </a:r>
            <a:r>
              <a:rPr lang="en-US" altLang="zh-CN" sz="1800" i="1" dirty="0">
                <a:solidFill>
                  <a:srgbClr val="CC0066"/>
                </a:solidFill>
              </a:rPr>
              <a:t>1,4</a:t>
            </a:r>
            <a:r>
              <a:rPr lang="en-US" altLang="zh-CN" sz="1800" dirty="0">
                <a:solidFill>
                  <a:srgbClr val="CC0066"/>
                </a:solidFill>
              </a:rPr>
              <a:t>)=6&gt;</a:t>
            </a:r>
            <a:r>
              <a:rPr lang="en-US" altLang="zh-CN" sz="1800" i="1" dirty="0">
                <a:solidFill>
                  <a:srgbClr val="CC0066"/>
                </a:solidFill>
              </a:rPr>
              <a:t> V</a:t>
            </a:r>
            <a:r>
              <a:rPr lang="en-US" altLang="zh-CN" sz="1800" dirty="0">
                <a:solidFill>
                  <a:srgbClr val="CC0066"/>
                </a:solidFill>
              </a:rPr>
              <a:t>(</a:t>
            </a:r>
            <a:r>
              <a:rPr lang="en-US" altLang="zh-CN" sz="1800" i="1" dirty="0">
                <a:solidFill>
                  <a:srgbClr val="CC0066"/>
                </a:solidFill>
              </a:rPr>
              <a:t>0,4</a:t>
            </a:r>
            <a:r>
              <a:rPr lang="en-US" altLang="zh-CN" sz="1800" dirty="0">
                <a:solidFill>
                  <a:srgbClr val="CC0066"/>
                </a:solidFill>
              </a:rPr>
              <a:t>)=0</a:t>
            </a:r>
            <a:r>
              <a:rPr lang="zh-CN" altLang="zh-CN" sz="1800" b="0" dirty="0">
                <a:ea typeface="微软雅黑" panose="020B0503020204020204" pitchFamily="34" charset="-122"/>
                <a:cs typeface="Times New Roman" panose="02020603050405020304" pitchFamily="18" charset="0"/>
              </a:rPr>
              <a:t>，说明第</a:t>
            </a:r>
            <a:r>
              <a:rPr lang="en-US" altLang="zh-CN" sz="1800" b="0" dirty="0">
                <a:ea typeface="微软雅黑" panose="020B0503020204020204" pitchFamily="34" charset="-122"/>
                <a:cs typeface="Times New Roman" panose="02020603050405020304" pitchFamily="18" charset="0"/>
              </a:rPr>
              <a:t>1</a:t>
            </a:r>
            <a:r>
              <a:rPr lang="zh-CN" altLang="zh-CN" sz="1800" b="0" dirty="0">
                <a:ea typeface="微软雅黑" panose="020B0503020204020204" pitchFamily="34" charset="-122"/>
                <a:cs typeface="Times New Roman" panose="02020603050405020304" pitchFamily="18" charset="0"/>
              </a:rPr>
              <a:t>个物品被装入背包，</a:t>
            </a:r>
            <a:r>
              <a:rPr lang="en-US" altLang="zh-CN" sz="1800" i="1" dirty="0">
                <a:solidFill>
                  <a:srgbClr val="CC0066"/>
                </a:solidFill>
              </a:rPr>
              <a:t>x</a:t>
            </a:r>
            <a:r>
              <a:rPr lang="en-US" altLang="zh-CN" sz="1800" i="1" baseline="-25000" dirty="0">
                <a:solidFill>
                  <a:srgbClr val="CC0066"/>
                </a:solidFill>
              </a:rPr>
              <a:t>1</a:t>
            </a:r>
            <a:r>
              <a:rPr lang="en-US" altLang="zh-CN" sz="1800" dirty="0">
                <a:solidFill>
                  <a:srgbClr val="CC0066"/>
                </a:solidFill>
              </a:rPr>
              <a:t> =1</a:t>
            </a:r>
            <a:endParaRPr lang="zh-CN" altLang="en-US" sz="1800" b="0" dirty="0">
              <a:solidFill>
                <a:srgbClr val="CC0066"/>
              </a:solidFill>
              <a:ea typeface="微软雅黑" panose="020B0503020204020204" pitchFamily="34" charset="-122"/>
              <a:cs typeface="Times New Roman" panose="02020603050405020304" pitchFamily="18" charset="0"/>
            </a:endParaRPr>
          </a:p>
        </p:txBody>
      </p:sp>
      <p:sp>
        <p:nvSpPr>
          <p:cNvPr id="247" name="椭圆 246"/>
          <p:cNvSpPr/>
          <p:nvPr/>
        </p:nvSpPr>
        <p:spPr bwMode="auto">
          <a:xfrm>
            <a:off x="7006018" y="3886200"/>
            <a:ext cx="511175" cy="1016000"/>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8" name="椭圆 247"/>
          <p:cNvSpPr/>
          <p:nvPr/>
        </p:nvSpPr>
        <p:spPr bwMode="auto">
          <a:xfrm>
            <a:off x="4900612" y="2514241"/>
            <a:ext cx="511175" cy="838559"/>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9" name="椭圆 248"/>
          <p:cNvSpPr/>
          <p:nvPr/>
        </p:nvSpPr>
        <p:spPr bwMode="auto">
          <a:xfrm>
            <a:off x="3833503" y="2147864"/>
            <a:ext cx="511175" cy="838559"/>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0" name="Rectangle 23"/>
          <p:cNvSpPr>
            <a:spLocks noChangeArrowheads="1"/>
          </p:cNvSpPr>
          <p:nvPr/>
        </p:nvSpPr>
        <p:spPr bwMode="auto">
          <a:xfrm>
            <a:off x="1319212" y="1524000"/>
            <a:ext cx="347042" cy="53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t> </a:t>
            </a:r>
            <a:r>
              <a:rPr lang="en-US" altLang="zh-CN" sz="2000" b="1" dirty="0" err="1"/>
              <a:t>i</a:t>
            </a:r>
            <a:endParaRPr lang="en-US" altLang="zh-CN" sz="2000" b="1" dirty="0"/>
          </a:p>
          <a:p>
            <a:pPr algn="just"/>
            <a:endParaRPr lang="en-US" altLang="zh-CN" sz="2000" b="1" dirty="0"/>
          </a:p>
        </p:txBody>
      </p:sp>
      <p:sp>
        <p:nvSpPr>
          <p:cNvPr id="8" name="矩形 7"/>
          <p:cNvSpPr/>
          <p:nvPr/>
        </p:nvSpPr>
        <p:spPr>
          <a:xfrm>
            <a:off x="778195" y="1146293"/>
            <a:ext cx="3280065" cy="441724"/>
          </a:xfrm>
          <a:prstGeom prst="rect">
            <a:avLst/>
          </a:prstGeom>
        </p:spPr>
        <p:txBody>
          <a:bodyPr wrap="none">
            <a:spAutoFit/>
          </a:bodyPr>
          <a:lstStyle/>
          <a:p>
            <a:pPr marL="800100" lvl="1" indent="-342900">
              <a:lnSpc>
                <a:spcPts val="3000"/>
              </a:lnSpc>
              <a:spcBef>
                <a:spcPts val="600"/>
              </a:spcBef>
              <a:buClr>
                <a:srgbClr val="006666"/>
              </a:buClr>
              <a:buSzPct val="90000"/>
              <a:buFont typeface="Wingdings" panose="05000000000000000000" pitchFamily="2" charset="2"/>
              <a:buChar char="u"/>
            </a:pPr>
            <a:r>
              <a:rPr lang="zh-CN" altLang="en-US" sz="2000">
                <a:ea typeface="微软雅黑" panose="020B0503020204020204" pitchFamily="34" charset="-122"/>
                <a:cs typeface="Times New Roman" panose="02020603050405020304" pitchFamily="18" charset="0"/>
              </a:rPr>
              <a:t>从</a:t>
            </a:r>
            <a:r>
              <a:rPr lang="en-US" altLang="zh-CN" sz="2000">
                <a:ea typeface="微软雅黑" panose="020B0503020204020204" pitchFamily="34" charset="-122"/>
                <a:cs typeface="Times New Roman" panose="02020603050405020304" pitchFamily="18" charset="0"/>
              </a:rPr>
              <a:t>V(n,C)</a:t>
            </a:r>
            <a:r>
              <a:rPr lang="zh-CN" altLang="en-US" sz="2000">
                <a:ea typeface="微软雅黑" panose="020B0503020204020204" pitchFamily="34" charset="-122"/>
                <a:cs typeface="Times New Roman" panose="02020603050405020304" pitchFamily="18" charset="0"/>
              </a:rPr>
              <a:t>的值向前推</a:t>
            </a:r>
            <a:endParaRPr lang="zh-CN" altLang="en-US" sz="2000">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fill="hold"/>
                                        <p:tgtEl>
                                          <p:spTgt spid="245"/>
                                        </p:tgtEl>
                                        <p:attrNameLst>
                                          <p:attrName>ppt_x</p:attrName>
                                        </p:attrNameLst>
                                      </p:cBhvr>
                                      <p:tavLst>
                                        <p:tav tm="0">
                                          <p:val>
                                            <p:strVal val="#ppt_x"/>
                                          </p:val>
                                        </p:tav>
                                        <p:tav tm="100000">
                                          <p:val>
                                            <p:strVal val="#ppt_x"/>
                                          </p:val>
                                        </p:tav>
                                      </p:tavLst>
                                    </p:anim>
                                    <p:anim calcmode="lin" valueType="num">
                                      <p:cBhvr additive="base">
                                        <p:cTn id="8"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47"/>
                                        </p:tgtEl>
                                        <p:attrNameLst>
                                          <p:attrName>style.visibility</p:attrName>
                                        </p:attrNameLst>
                                      </p:cBhvr>
                                      <p:to>
                                        <p:strVal val="visible"/>
                                      </p:to>
                                    </p:set>
                                    <p:anim calcmode="lin" valueType="num">
                                      <p:cBhvr>
                                        <p:cTn id="17" dur="500" fill="hold"/>
                                        <p:tgtEl>
                                          <p:spTgt spid="247"/>
                                        </p:tgtEl>
                                        <p:attrNameLst>
                                          <p:attrName>ppt_w</p:attrName>
                                        </p:attrNameLst>
                                      </p:cBhvr>
                                      <p:tavLst>
                                        <p:tav tm="0">
                                          <p:val>
                                            <p:fltVal val="0"/>
                                          </p:val>
                                        </p:tav>
                                        <p:tav tm="100000">
                                          <p:val>
                                            <p:strVal val="#ppt_w"/>
                                          </p:val>
                                        </p:tav>
                                      </p:tavLst>
                                    </p:anim>
                                    <p:anim calcmode="lin" valueType="num">
                                      <p:cBhvr>
                                        <p:cTn id="18" dur="500" fill="hold"/>
                                        <p:tgtEl>
                                          <p:spTgt spid="247"/>
                                        </p:tgtEl>
                                        <p:attrNameLst>
                                          <p:attrName>ppt_h</p:attrName>
                                        </p:attrNameLst>
                                      </p:cBhvr>
                                      <p:tavLst>
                                        <p:tav tm="0">
                                          <p:val>
                                            <p:fltVal val="0"/>
                                          </p:val>
                                        </p:tav>
                                        <p:tav tm="100000">
                                          <p:val>
                                            <p:strVal val="#ppt_h"/>
                                          </p:val>
                                        </p:tav>
                                      </p:tavLst>
                                    </p:anim>
                                    <p:animEffect transition="in" filter="fade">
                                      <p:cBhvr>
                                        <p:cTn id="19" dur="500"/>
                                        <p:tgtEl>
                                          <p:spTgt spid="24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nodePh="1">
                                  <p:stCondLst>
                                    <p:cond delay="0"/>
                                  </p:stCondLst>
                                  <p:endCondLst>
                                    <p:cond evt="begin" delay="0">
                                      <p:tn val="46"/>
                                    </p:cond>
                                  </p:endCondLst>
                                  <p:childTnLst>
                                    <p:set>
                                      <p:cBhvr>
                                        <p:cTn id="47" dur="1" fill="hold">
                                          <p:stCondLst>
                                            <p:cond delay="0"/>
                                          </p:stCondLst>
                                        </p:cTn>
                                        <p:tgtEl>
                                          <p:spTgt spid="2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48"/>
                                        </p:tgtEl>
                                        <p:attrNameLst>
                                          <p:attrName>style.visibility</p:attrName>
                                        </p:attrNameLst>
                                      </p:cBhvr>
                                      <p:to>
                                        <p:strVal val="visible"/>
                                      </p:to>
                                    </p:set>
                                    <p:anim calcmode="lin" valueType="num">
                                      <p:cBhvr>
                                        <p:cTn id="62" dur="500" fill="hold"/>
                                        <p:tgtEl>
                                          <p:spTgt spid="248"/>
                                        </p:tgtEl>
                                        <p:attrNameLst>
                                          <p:attrName>ppt_w</p:attrName>
                                        </p:attrNameLst>
                                      </p:cBhvr>
                                      <p:tavLst>
                                        <p:tav tm="0">
                                          <p:val>
                                            <p:fltVal val="0"/>
                                          </p:val>
                                        </p:tav>
                                        <p:tav tm="100000">
                                          <p:val>
                                            <p:strVal val="#ppt_w"/>
                                          </p:val>
                                        </p:tav>
                                      </p:tavLst>
                                    </p:anim>
                                    <p:anim calcmode="lin" valueType="num">
                                      <p:cBhvr>
                                        <p:cTn id="63" dur="500" fill="hold"/>
                                        <p:tgtEl>
                                          <p:spTgt spid="248"/>
                                        </p:tgtEl>
                                        <p:attrNameLst>
                                          <p:attrName>ppt_h</p:attrName>
                                        </p:attrNameLst>
                                      </p:cBhvr>
                                      <p:tavLst>
                                        <p:tav tm="0">
                                          <p:val>
                                            <p:fltVal val="0"/>
                                          </p:val>
                                        </p:tav>
                                        <p:tav tm="100000">
                                          <p:val>
                                            <p:strVal val="#ppt_h"/>
                                          </p:val>
                                        </p:tav>
                                      </p:tavLst>
                                    </p:anim>
                                    <p:animEffect transition="in" filter="fade">
                                      <p:cBhvr>
                                        <p:cTn id="64" dur="500"/>
                                        <p:tgtEl>
                                          <p:spTgt spid="24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49"/>
                                        </p:tgtEl>
                                        <p:attrNameLst>
                                          <p:attrName>style.visibility</p:attrName>
                                        </p:attrNameLst>
                                      </p:cBhvr>
                                      <p:to>
                                        <p:strVal val="visible"/>
                                      </p:to>
                                    </p:set>
                                    <p:anim calcmode="lin" valueType="num">
                                      <p:cBhvr>
                                        <p:cTn id="83" dur="500" fill="hold"/>
                                        <p:tgtEl>
                                          <p:spTgt spid="249"/>
                                        </p:tgtEl>
                                        <p:attrNameLst>
                                          <p:attrName>ppt_w</p:attrName>
                                        </p:attrNameLst>
                                      </p:cBhvr>
                                      <p:tavLst>
                                        <p:tav tm="0">
                                          <p:val>
                                            <p:fltVal val="0"/>
                                          </p:val>
                                        </p:tav>
                                        <p:tav tm="100000">
                                          <p:val>
                                            <p:strVal val="#ppt_w"/>
                                          </p:val>
                                        </p:tav>
                                      </p:tavLst>
                                    </p:anim>
                                    <p:anim calcmode="lin" valueType="num">
                                      <p:cBhvr>
                                        <p:cTn id="84" dur="500" fill="hold"/>
                                        <p:tgtEl>
                                          <p:spTgt spid="249"/>
                                        </p:tgtEl>
                                        <p:attrNameLst>
                                          <p:attrName>ppt_h</p:attrName>
                                        </p:attrNameLst>
                                      </p:cBhvr>
                                      <p:tavLst>
                                        <p:tav tm="0">
                                          <p:val>
                                            <p:fltVal val="0"/>
                                          </p:val>
                                        </p:tav>
                                        <p:tav tm="100000">
                                          <p:val>
                                            <p:strVal val="#ppt_h"/>
                                          </p:val>
                                        </p:tav>
                                      </p:tavLst>
                                    </p:anim>
                                    <p:animEffect transition="in" filter="fade">
                                      <p:cBhvr>
                                        <p:cTn id="85" dur="500"/>
                                        <p:tgtEl>
                                          <p:spTgt spid="24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4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41"/>
                                        </p:tgtEl>
                                        <p:attrNameLst>
                                          <p:attrName>style.visibility</p:attrName>
                                        </p:attrNameLst>
                                      </p:cBhvr>
                                      <p:to>
                                        <p:strVal val="visible"/>
                                      </p:to>
                                    </p:set>
                                  </p:childTnLst>
                                </p:cTn>
                              </p:par>
                            </p:childTnLst>
                          </p:cTn>
                        </p:par>
                        <p:par>
                          <p:cTn id="92" fill="hold">
                            <p:stCondLst>
                              <p:cond delay="0"/>
                            </p:stCondLst>
                            <p:childTnLst>
                              <p:par>
                                <p:cTn id="93" presetID="53" presetClass="entr" presetSubtype="16" fill="hold" grpId="0" nodeType="after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p:cTn id="95" dur="500" fill="hold"/>
                                        <p:tgtEl>
                                          <p:spTgt spid="4"/>
                                        </p:tgtEl>
                                        <p:attrNameLst>
                                          <p:attrName>ppt_w</p:attrName>
                                        </p:attrNameLst>
                                      </p:cBhvr>
                                      <p:tavLst>
                                        <p:tav tm="0">
                                          <p:val>
                                            <p:fltVal val="0"/>
                                          </p:val>
                                        </p:tav>
                                        <p:tav tm="100000">
                                          <p:val>
                                            <p:strVal val="#ppt_w"/>
                                          </p:val>
                                        </p:tav>
                                      </p:tavLst>
                                    </p:anim>
                                    <p:anim calcmode="lin" valueType="num">
                                      <p:cBhvr>
                                        <p:cTn id="96" dur="500" fill="hold"/>
                                        <p:tgtEl>
                                          <p:spTgt spid="4"/>
                                        </p:tgtEl>
                                        <p:attrNameLst>
                                          <p:attrName>ppt_h</p:attrName>
                                        </p:attrNameLst>
                                      </p:cBhvr>
                                      <p:tavLst>
                                        <p:tav tm="0">
                                          <p:val>
                                            <p:fltVal val="0"/>
                                          </p:val>
                                        </p:tav>
                                        <p:tav tm="100000">
                                          <p:val>
                                            <p:strVal val="#ppt_h"/>
                                          </p:val>
                                        </p:tav>
                                      </p:tavLst>
                                    </p:anim>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 calcmode="lin" valueType="num">
                                      <p:cBhvr>
                                        <p:cTn id="102" dur="500" fill="hold"/>
                                        <p:tgtEl>
                                          <p:spTgt spid="5"/>
                                        </p:tgtEl>
                                        <p:attrNameLst>
                                          <p:attrName>ppt_w</p:attrName>
                                        </p:attrNameLst>
                                      </p:cBhvr>
                                      <p:tavLst>
                                        <p:tav tm="0">
                                          <p:val>
                                            <p:fltVal val="0"/>
                                          </p:val>
                                        </p:tav>
                                        <p:tav tm="100000">
                                          <p:val>
                                            <p:strVal val="#ppt_w"/>
                                          </p:val>
                                        </p:tav>
                                      </p:tavLst>
                                    </p:anim>
                                    <p:anim calcmode="lin" valueType="num">
                                      <p:cBhvr>
                                        <p:cTn id="103" dur="500" fill="hold"/>
                                        <p:tgtEl>
                                          <p:spTgt spid="5"/>
                                        </p:tgtEl>
                                        <p:attrNameLst>
                                          <p:attrName>ppt_h</p:attrName>
                                        </p:attrNameLst>
                                      </p:cBhvr>
                                      <p:tavLst>
                                        <p:tav tm="0">
                                          <p:val>
                                            <p:fltVal val="0"/>
                                          </p:val>
                                        </p:tav>
                                        <p:tav tm="100000">
                                          <p:val>
                                            <p:strVal val="#ppt_h"/>
                                          </p:val>
                                        </p:tav>
                                      </p:tavLst>
                                    </p:anim>
                                    <p:animEffect transition="in" filter="fade">
                                      <p:cBhvr>
                                        <p:cTn id="10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6" grpId="0" animBg="1"/>
      <p:bldP spid="227" grpId="0" autoUpdateAnimBg="0"/>
      <p:bldP spid="228" grpId="0" animBg="1"/>
      <p:bldP spid="229" grpId="0" animBg="1"/>
      <p:bldP spid="230" grpId="0" animBg="1"/>
      <p:bldP spid="231" grpId="0" autoUpdateAnimBg="0"/>
      <p:bldP spid="232" grpId="0" animBg="1"/>
      <p:bldP spid="233" grpId="0" animBg="1"/>
      <p:bldP spid="234" grpId="0" autoUpdateAnimBg="0"/>
      <p:bldP spid="235" grpId="0" animBg="1"/>
      <p:bldP spid="236" grpId="0" animBg="1"/>
      <p:bldP spid="237" grpId="0" autoUpdateAnimBg="0"/>
      <p:bldP spid="238" grpId="0" animBg="1"/>
      <p:bldP spid="239" grpId="0" animBg="1"/>
      <p:bldP spid="240" grpId="0" animBg="1"/>
      <p:bldP spid="241" grpId="0" autoUpdateAnimBg="0"/>
      <p:bldP spid="242" grpId="0" animBg="1"/>
      <p:bldP spid="4" grpId="0" animBg="1"/>
      <p:bldP spid="5" grpId="0"/>
      <p:bldP spid="245" grpId="0" animBg="1"/>
      <p:bldP spid="247" grpId="0" animBg="1"/>
      <p:bldP spid="248" grpId="0" animBg="1"/>
      <p:bldP spid="24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524000"/>
            <a:ext cx="8229600" cy="5181600"/>
          </a:xfrm>
        </p:spPr>
        <p:txBody>
          <a:bodyPr/>
          <a:lstStyle/>
          <a:p>
            <a:pPr>
              <a:lnSpc>
                <a:spcPts val="3700"/>
              </a:lnSpc>
            </a:pPr>
            <a:r>
              <a:rPr lang="zh-CN" altLang="en-US" dirty="0"/>
              <a:t>动态规划算法设计</a:t>
            </a:r>
            <a:endParaRPr lang="en-US" altLang="zh-CN" dirty="0"/>
          </a:p>
          <a:p>
            <a:pPr lvl="1">
              <a:lnSpc>
                <a:spcPts val="3700"/>
              </a:lnSpc>
            </a:pPr>
            <a:r>
              <a:rPr lang="zh-CN" altLang="en-US" dirty="0">
                <a:latin typeface="+mn-lt"/>
              </a:rPr>
              <a:t>首先定义一个用动态规划法解背包问题的函数</a:t>
            </a:r>
            <a:endParaRPr lang="en-US" altLang="zh-CN" dirty="0">
              <a:latin typeface="+mn-lt"/>
            </a:endParaRPr>
          </a:p>
          <a:p>
            <a:pPr marL="457200" lvl="1" indent="0">
              <a:lnSpc>
                <a:spcPts val="3700"/>
              </a:lnSpc>
              <a:buNone/>
            </a:pPr>
            <a:r>
              <a:rPr lang="en-US" altLang="zh-CN" dirty="0">
                <a:solidFill>
                  <a:srgbClr val="CC0066"/>
                </a:solidFill>
                <a:latin typeface="+mn-lt"/>
              </a:rPr>
              <a:t>   </a:t>
            </a:r>
            <a:r>
              <a:rPr lang="en-US" altLang="zh-CN" dirty="0" err="1">
                <a:solidFill>
                  <a:srgbClr val="CC0066"/>
                </a:solidFill>
                <a:latin typeface="+mn-lt"/>
              </a:rPr>
              <a:t>def</a:t>
            </a:r>
            <a:r>
              <a:rPr lang="en-US" altLang="zh-CN" dirty="0">
                <a:solidFill>
                  <a:srgbClr val="CC0066"/>
                </a:solidFill>
                <a:latin typeface="+mn-lt"/>
              </a:rPr>
              <a:t> </a:t>
            </a:r>
            <a:r>
              <a:rPr lang="en-US" altLang="zh-CN" dirty="0" err="1">
                <a:solidFill>
                  <a:srgbClr val="CC0066"/>
                </a:solidFill>
                <a:latin typeface="+mn-lt"/>
              </a:rPr>
              <a:t>zeroOneknapsack</a:t>
            </a:r>
            <a:r>
              <a:rPr lang="en-US" altLang="zh-CN" dirty="0">
                <a:solidFill>
                  <a:srgbClr val="CC0066"/>
                </a:solidFill>
                <a:latin typeface="+mn-lt"/>
              </a:rPr>
              <a:t>(</a:t>
            </a:r>
            <a:r>
              <a:rPr lang="en-US" altLang="zh-CN" dirty="0" err="1">
                <a:solidFill>
                  <a:srgbClr val="CC0066"/>
                </a:solidFill>
                <a:latin typeface="+mn-lt"/>
              </a:rPr>
              <a:t>w,p,m,x</a:t>
            </a:r>
            <a:r>
              <a:rPr lang="en-US" altLang="zh-CN" dirty="0">
                <a:solidFill>
                  <a:srgbClr val="CC0066"/>
                </a:solidFill>
                <a:latin typeface="+mn-lt"/>
              </a:rPr>
              <a:t>):  </a:t>
            </a:r>
            <a:r>
              <a:rPr lang="en-US" altLang="zh-CN" dirty="0">
                <a:latin typeface="+mn-lt"/>
              </a:rPr>
              <a:t>#w</a:t>
            </a:r>
            <a:r>
              <a:rPr lang="zh-CN" altLang="en-US" dirty="0">
                <a:latin typeface="+mn-lt"/>
              </a:rPr>
              <a:t>为</a:t>
            </a:r>
            <a:r>
              <a:rPr lang="en-US" altLang="zh-CN" dirty="0">
                <a:latin typeface="+mn-lt"/>
              </a:rPr>
              <a:t>5</a:t>
            </a:r>
            <a:r>
              <a:rPr lang="zh-CN" altLang="en-US" dirty="0">
                <a:latin typeface="+mn-lt"/>
              </a:rPr>
              <a:t>件物品各自的重量，</a:t>
            </a:r>
            <a:r>
              <a:rPr lang="en-US" altLang="zh-CN" dirty="0">
                <a:latin typeface="+mn-lt"/>
              </a:rPr>
              <a:t>p</a:t>
            </a:r>
            <a:r>
              <a:rPr lang="zh-CN" altLang="en-US" dirty="0">
                <a:latin typeface="+mn-lt"/>
              </a:rPr>
              <a:t>为</a:t>
            </a:r>
            <a:r>
              <a:rPr lang="en-US" altLang="zh-CN" dirty="0">
                <a:latin typeface="+mn-lt"/>
              </a:rPr>
              <a:t>5</a:t>
            </a:r>
            <a:r>
              <a:rPr lang="zh-CN" altLang="en-US" dirty="0">
                <a:latin typeface="+mn-lt"/>
              </a:rPr>
              <a:t>件物品各自的价值，</a:t>
            </a:r>
            <a:r>
              <a:rPr lang="en-US" altLang="zh-CN" dirty="0">
                <a:latin typeface="+mn-lt"/>
              </a:rPr>
              <a:t>m</a:t>
            </a:r>
            <a:r>
              <a:rPr lang="zh-CN" altLang="en-US" dirty="0">
                <a:latin typeface="+mn-lt"/>
              </a:rPr>
              <a:t>为背包总承重，</a:t>
            </a:r>
            <a:r>
              <a:rPr lang="en-US" altLang="zh-CN" dirty="0">
                <a:latin typeface="+mn-lt"/>
              </a:rPr>
              <a:t>x</a:t>
            </a:r>
            <a:r>
              <a:rPr lang="zh-CN" altLang="en-US" dirty="0">
                <a:latin typeface="+mn-lt"/>
              </a:rPr>
              <a:t>列表用于存储最优解（即哪几件物品被装包）</a:t>
            </a:r>
            <a:endParaRPr lang="en-US" altLang="zh-CN" dirty="0">
              <a:latin typeface="+mn-lt"/>
            </a:endParaRPr>
          </a:p>
          <a:p>
            <a:pPr lvl="2">
              <a:lnSpc>
                <a:spcPts val="3700"/>
              </a:lnSpc>
            </a:pPr>
            <a:r>
              <a:rPr lang="zh-CN" altLang="en-US" dirty="0">
                <a:latin typeface="+mn-lt"/>
              </a:rPr>
              <a:t>该函数包括两部分</a:t>
            </a:r>
            <a:endParaRPr lang="en-US" altLang="zh-CN" dirty="0">
              <a:latin typeface="+mn-lt"/>
            </a:endParaRPr>
          </a:p>
          <a:p>
            <a:pPr marL="914400" lvl="2" indent="0">
              <a:lnSpc>
                <a:spcPts val="3700"/>
              </a:lnSpc>
              <a:buNone/>
            </a:pPr>
            <a:r>
              <a:rPr lang="zh-CN" altLang="en-US" b="1" dirty="0">
                <a:solidFill>
                  <a:srgbClr val="0033CC"/>
                </a:solidFill>
                <a:latin typeface="+mn-lt"/>
              </a:rPr>
              <a:t>（</a:t>
            </a:r>
            <a:r>
              <a:rPr lang="en-US" altLang="zh-CN" b="1" dirty="0">
                <a:solidFill>
                  <a:srgbClr val="0033CC"/>
                </a:solidFill>
                <a:latin typeface="+mn-lt"/>
              </a:rPr>
              <a:t>1</a:t>
            </a:r>
            <a:r>
              <a:rPr lang="zh-CN" altLang="en-US" b="1" dirty="0">
                <a:solidFill>
                  <a:srgbClr val="0033CC"/>
                </a:solidFill>
                <a:latin typeface="+mn-lt"/>
              </a:rPr>
              <a:t>）采用两重</a:t>
            </a:r>
            <a:r>
              <a:rPr lang="en-US" altLang="zh-CN" b="1" dirty="0">
                <a:solidFill>
                  <a:srgbClr val="0033CC"/>
                </a:solidFill>
                <a:latin typeface="+mn-lt"/>
              </a:rPr>
              <a:t>for</a:t>
            </a:r>
            <a:r>
              <a:rPr lang="zh-CN" altLang="en-US" b="1" dirty="0">
                <a:solidFill>
                  <a:srgbClr val="0033CC"/>
                </a:solidFill>
                <a:latin typeface="+mn-lt"/>
              </a:rPr>
              <a:t>循环，计算</a:t>
            </a:r>
            <a:r>
              <a:rPr lang="en-US" altLang="zh-CN" b="1" dirty="0">
                <a:solidFill>
                  <a:srgbClr val="0033CC"/>
                </a:solidFill>
                <a:latin typeface="+mn-lt"/>
              </a:rPr>
              <a:t>V(</a:t>
            </a:r>
            <a:r>
              <a:rPr lang="en-US" altLang="zh-CN" b="1" dirty="0" err="1">
                <a:solidFill>
                  <a:srgbClr val="0033CC"/>
                </a:solidFill>
                <a:latin typeface="+mn-lt"/>
              </a:rPr>
              <a:t>i,j</a:t>
            </a:r>
            <a:r>
              <a:rPr lang="en-US" altLang="zh-CN" b="1" dirty="0">
                <a:solidFill>
                  <a:srgbClr val="0033CC"/>
                </a:solidFill>
                <a:latin typeface="+mn-lt"/>
              </a:rPr>
              <a:t>)</a:t>
            </a:r>
            <a:r>
              <a:rPr lang="zh-CN" altLang="en-US" b="1" dirty="0">
                <a:solidFill>
                  <a:srgbClr val="0033CC"/>
                </a:solidFill>
                <a:latin typeface="+mn-lt"/>
              </a:rPr>
              <a:t>，即</a:t>
            </a:r>
            <a:r>
              <a:rPr lang="en-US" altLang="zh-CN" b="1" dirty="0">
                <a:solidFill>
                  <a:srgbClr val="0033CC"/>
                </a:solidFill>
                <a:latin typeface="+mn-lt"/>
              </a:rPr>
              <a:t>Load[</a:t>
            </a:r>
            <a:r>
              <a:rPr lang="en-US" altLang="zh-CN" b="1" dirty="0" err="1">
                <a:solidFill>
                  <a:srgbClr val="0033CC"/>
                </a:solidFill>
                <a:latin typeface="+mn-lt"/>
              </a:rPr>
              <a:t>i</a:t>
            </a:r>
            <a:r>
              <a:rPr lang="en-US" altLang="zh-CN" b="1" dirty="0">
                <a:solidFill>
                  <a:srgbClr val="0033CC"/>
                </a:solidFill>
                <a:latin typeface="+mn-lt"/>
              </a:rPr>
              <a:t>][j]</a:t>
            </a:r>
            <a:endParaRPr lang="en-US" altLang="zh-CN" b="1" dirty="0">
              <a:solidFill>
                <a:srgbClr val="0033CC"/>
              </a:solidFill>
              <a:latin typeface="+mn-lt"/>
            </a:endParaRPr>
          </a:p>
          <a:p>
            <a:pPr marL="914400" lvl="2" indent="0">
              <a:lnSpc>
                <a:spcPts val="3700"/>
              </a:lnSpc>
              <a:buNone/>
            </a:pPr>
            <a:r>
              <a:rPr lang="en-US" altLang="zh-CN" dirty="0">
                <a:solidFill>
                  <a:srgbClr val="CC0066"/>
                </a:solidFill>
                <a:latin typeface="+mn-lt"/>
              </a:rPr>
              <a:t>Load[</a:t>
            </a:r>
            <a:r>
              <a:rPr lang="en-US" altLang="zh-CN" dirty="0" err="1">
                <a:solidFill>
                  <a:srgbClr val="CC0066"/>
                </a:solidFill>
                <a:latin typeface="+mn-lt"/>
              </a:rPr>
              <a:t>i</a:t>
            </a:r>
            <a:r>
              <a:rPr lang="en-US" altLang="zh-CN" dirty="0">
                <a:solidFill>
                  <a:srgbClr val="CC0066"/>
                </a:solidFill>
                <a:latin typeface="+mn-lt"/>
              </a:rPr>
              <a:t>][j]</a:t>
            </a:r>
            <a:r>
              <a:rPr lang="zh-CN" altLang="en-US" dirty="0">
                <a:latin typeface="+mn-lt"/>
              </a:rPr>
              <a:t>表示，在前</a:t>
            </a:r>
            <a:r>
              <a:rPr lang="en-US" altLang="zh-CN" dirty="0" err="1">
                <a:latin typeface="+mn-lt"/>
              </a:rPr>
              <a:t>i</a:t>
            </a:r>
            <a:r>
              <a:rPr lang="zh-CN" altLang="en-US" dirty="0">
                <a:latin typeface="+mn-lt"/>
              </a:rPr>
              <a:t>个物品中，能够装入承重为</a:t>
            </a:r>
            <a:r>
              <a:rPr lang="en-US" altLang="zh-CN" dirty="0">
                <a:latin typeface="+mn-lt"/>
              </a:rPr>
              <a:t>j</a:t>
            </a:r>
            <a:r>
              <a:rPr lang="zh-CN" altLang="en-US" dirty="0">
                <a:latin typeface="+mn-lt"/>
              </a:rPr>
              <a:t>的背包中的物品的最大价值，</a:t>
            </a:r>
            <a:r>
              <a:rPr lang="en-US" altLang="zh-CN" dirty="0">
                <a:latin typeface="+mn-lt"/>
              </a:rPr>
              <a:t>j=1,2,…,m</a:t>
            </a:r>
            <a:endParaRPr lang="en-US" altLang="zh-CN"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95400"/>
            <a:ext cx="9144000" cy="5181600"/>
          </a:xfrm>
        </p:spPr>
        <p:txBody>
          <a:bodyPr/>
          <a:lstStyle/>
          <a:p>
            <a:pPr lvl="1">
              <a:lnSpc>
                <a:spcPts val="3700"/>
              </a:lnSpc>
            </a:pPr>
            <a:r>
              <a:rPr lang="zh-CN" altLang="en-US" b="1" dirty="0">
                <a:solidFill>
                  <a:srgbClr val="FF3399"/>
                </a:solidFill>
              </a:rPr>
              <a:t>关键是如何描述动态规划函数</a:t>
            </a:r>
            <a:endParaRPr lang="en-US" altLang="zh-CN" b="1" dirty="0">
              <a:solidFill>
                <a:srgbClr val="FF3399"/>
              </a:solidFill>
            </a:endParaRPr>
          </a:p>
          <a:p>
            <a:pPr marL="457200" lvl="1" indent="0">
              <a:lnSpc>
                <a:spcPts val="3700"/>
              </a:lnSpc>
              <a:buNone/>
            </a:pPr>
            <a:r>
              <a:rPr lang="en-US" altLang="zh-CN" dirty="0"/>
              <a:t>   </a:t>
            </a:r>
            <a:r>
              <a:rPr lang="en-US" altLang="zh-CN" dirty="0">
                <a:solidFill>
                  <a:srgbClr val="FF0000"/>
                </a:solidFill>
                <a:latin typeface="+mn-lt"/>
              </a:rPr>
              <a:t>if(j&gt;=</a:t>
            </a:r>
            <a:r>
              <a:rPr lang="en-US" altLang="zh-CN">
                <a:solidFill>
                  <a:srgbClr val="FF0000"/>
                </a:solidFill>
                <a:latin typeface="+mn-lt"/>
              </a:rPr>
              <a:t>w[</a:t>
            </a:r>
            <a:r>
              <a:rPr lang="en-US" altLang="zh-CN" err="1">
                <a:solidFill>
                  <a:srgbClr val="FF0000"/>
                </a:solidFill>
                <a:latin typeface="+mn-lt"/>
              </a:rPr>
              <a:t>i</a:t>
            </a:r>
            <a:r>
              <a:rPr lang="en-US" altLang="zh-CN">
                <a:solidFill>
                  <a:srgbClr val="FF0000"/>
                </a:solidFill>
                <a:latin typeface="+mn-lt"/>
              </a:rPr>
              <a:t>]) and  </a:t>
            </a:r>
            <a:r>
              <a:rPr lang="en-US" altLang="zh-CN" dirty="0">
                <a:solidFill>
                  <a:srgbClr val="FF0000"/>
                </a:solidFill>
                <a:latin typeface="+mn-lt"/>
              </a:rPr>
              <a:t>(Load[i-1][j-w[</a:t>
            </a:r>
            <a:r>
              <a:rPr lang="en-US" altLang="zh-CN" dirty="0" err="1">
                <a:solidFill>
                  <a:srgbClr val="FF0000"/>
                </a:solidFill>
                <a:latin typeface="+mn-lt"/>
              </a:rPr>
              <a:t>i</a:t>
            </a:r>
            <a:r>
              <a:rPr lang="en-US" altLang="zh-CN" dirty="0">
                <a:solidFill>
                  <a:srgbClr val="FF0000"/>
                </a:solidFill>
                <a:latin typeface="+mn-lt"/>
              </a:rPr>
              <a:t>]]+p[</a:t>
            </a:r>
            <a:r>
              <a:rPr lang="en-US" altLang="zh-CN" dirty="0" err="1">
                <a:solidFill>
                  <a:srgbClr val="FF0000"/>
                </a:solidFill>
                <a:latin typeface="+mn-lt"/>
              </a:rPr>
              <a:t>i</a:t>
            </a:r>
            <a:r>
              <a:rPr lang="en-US" altLang="zh-CN" dirty="0">
                <a:solidFill>
                  <a:srgbClr val="FF0000"/>
                </a:solidFill>
                <a:latin typeface="+mn-lt"/>
              </a:rPr>
              <a:t>]&gt;Load[i-1][j]):</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Load[</a:t>
            </a:r>
            <a:r>
              <a:rPr lang="en-US" altLang="zh-CN" dirty="0" err="1">
                <a:solidFill>
                  <a:srgbClr val="FF0000"/>
                </a:solidFill>
                <a:latin typeface="+mn-lt"/>
              </a:rPr>
              <a:t>i</a:t>
            </a:r>
            <a:r>
              <a:rPr lang="en-US" altLang="zh-CN" dirty="0">
                <a:solidFill>
                  <a:srgbClr val="FF0000"/>
                </a:solidFill>
                <a:latin typeface="+mn-lt"/>
              </a:rPr>
              <a:t>][j]=Load[i-1][j-w[</a:t>
            </a:r>
            <a:r>
              <a:rPr lang="en-US" altLang="zh-CN" dirty="0" err="1">
                <a:solidFill>
                  <a:srgbClr val="FF0000"/>
                </a:solidFill>
                <a:latin typeface="+mn-lt"/>
              </a:rPr>
              <a:t>i</a:t>
            </a:r>
            <a:r>
              <a:rPr lang="en-US" altLang="zh-CN" dirty="0">
                <a:solidFill>
                  <a:srgbClr val="FF0000"/>
                </a:solidFill>
                <a:latin typeface="+mn-lt"/>
              </a:rPr>
              <a:t>]]+p[</a:t>
            </a:r>
            <a:r>
              <a:rPr lang="en-US" altLang="zh-CN" dirty="0" err="1">
                <a:solidFill>
                  <a:srgbClr val="FF0000"/>
                </a:solidFill>
                <a:latin typeface="+mn-lt"/>
              </a:rPr>
              <a:t>i</a:t>
            </a:r>
            <a:r>
              <a:rPr lang="en-US" altLang="zh-CN" dirty="0">
                <a:solidFill>
                  <a:srgbClr val="FF0000"/>
                </a:solidFill>
                <a:latin typeface="+mn-lt"/>
              </a:rPr>
              <a:t>]</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else:</a:t>
            </a:r>
            <a:endParaRPr lang="en-US" altLang="zh-CN" dirty="0">
              <a:solidFill>
                <a:srgbClr val="FF0000"/>
              </a:solidFill>
              <a:latin typeface="+mn-lt"/>
            </a:endParaRPr>
          </a:p>
          <a:p>
            <a:pPr marL="457200" lvl="1" indent="0">
              <a:lnSpc>
                <a:spcPts val="3700"/>
              </a:lnSpc>
              <a:buNone/>
            </a:pPr>
            <a:r>
              <a:rPr lang="en-US" altLang="zh-CN" dirty="0">
                <a:solidFill>
                  <a:srgbClr val="FF0000"/>
                </a:solidFill>
                <a:latin typeface="+mn-lt"/>
              </a:rPr>
              <a:t>      Load[</a:t>
            </a:r>
            <a:r>
              <a:rPr lang="en-US" altLang="zh-CN" dirty="0" err="1">
                <a:solidFill>
                  <a:srgbClr val="FF0000"/>
                </a:solidFill>
                <a:latin typeface="+mn-lt"/>
              </a:rPr>
              <a:t>i</a:t>
            </a:r>
            <a:r>
              <a:rPr lang="en-US" altLang="zh-CN" dirty="0">
                <a:solidFill>
                  <a:srgbClr val="FF0000"/>
                </a:solidFill>
                <a:latin typeface="+mn-lt"/>
              </a:rPr>
              <a:t>][j]=Load[i-1][j]</a:t>
            </a:r>
            <a:endParaRPr lang="en-US" altLang="zh-CN" dirty="0">
              <a:solidFill>
                <a:srgbClr val="FF0000"/>
              </a:solidFill>
              <a:latin typeface="+mn-lt"/>
            </a:endParaRPr>
          </a:p>
          <a:p>
            <a:pPr lvl="1">
              <a:lnSpc>
                <a:spcPts val="3700"/>
              </a:lnSpc>
            </a:pPr>
            <a:r>
              <a:rPr lang="zh-CN" altLang="en-US" sz="2000" dirty="0">
                <a:latin typeface="+mn-lt"/>
              </a:rPr>
              <a:t>如果背包的容量</a:t>
            </a:r>
            <a:r>
              <a:rPr lang="en-US" altLang="zh-CN" sz="2000" dirty="0">
                <a:latin typeface="+mn-lt"/>
              </a:rPr>
              <a:t>j</a:t>
            </a:r>
            <a:r>
              <a:rPr lang="zh-CN" altLang="en-US" sz="2000" dirty="0">
                <a:latin typeface="+mn-lt"/>
              </a:rPr>
              <a:t>大于等于第</a:t>
            </a:r>
            <a:r>
              <a:rPr lang="en-US" altLang="zh-CN" sz="2000" dirty="0" err="1">
                <a:latin typeface="+mn-lt"/>
              </a:rPr>
              <a:t>i</a:t>
            </a:r>
            <a:r>
              <a:rPr lang="zh-CN" altLang="en-US" sz="2000" dirty="0">
                <a:latin typeface="+mn-lt"/>
              </a:rPr>
              <a:t>个物品的重量，而且把前</a:t>
            </a:r>
            <a:r>
              <a:rPr lang="en-US" altLang="zh-CN" sz="2000" dirty="0">
                <a:latin typeface="+mn-lt"/>
              </a:rPr>
              <a:t>i-1</a:t>
            </a:r>
            <a:r>
              <a:rPr lang="zh-CN" altLang="en-US" sz="2000" dirty="0">
                <a:latin typeface="+mn-lt"/>
              </a:rPr>
              <a:t>个物品装入容量为</a:t>
            </a:r>
            <a:r>
              <a:rPr lang="en-US" altLang="zh-CN" sz="2000" dirty="0">
                <a:latin typeface="+mn-lt"/>
              </a:rPr>
              <a:t>j-</a:t>
            </a:r>
            <a:r>
              <a:rPr lang="en-US" altLang="zh-CN" sz="2000" dirty="0" err="1">
                <a:latin typeface="+mn-lt"/>
              </a:rPr>
              <a:t>wi</a:t>
            </a:r>
            <a:r>
              <a:rPr lang="zh-CN" altLang="en-US" sz="2000" dirty="0">
                <a:latin typeface="+mn-lt"/>
              </a:rPr>
              <a:t>的背包中的价值加上第</a:t>
            </a:r>
            <a:r>
              <a:rPr lang="en-US" altLang="zh-CN" sz="2000" dirty="0" err="1">
                <a:latin typeface="+mn-lt"/>
              </a:rPr>
              <a:t>i</a:t>
            </a:r>
            <a:r>
              <a:rPr lang="zh-CN" altLang="en-US" sz="2000" dirty="0">
                <a:latin typeface="+mn-lt"/>
              </a:rPr>
              <a:t>个物品的价值</a:t>
            </a:r>
            <a:r>
              <a:rPr lang="en-US" altLang="zh-CN" sz="2000" dirty="0">
                <a:latin typeface="+mn-lt"/>
              </a:rPr>
              <a:t>vi</a:t>
            </a:r>
            <a:r>
              <a:rPr lang="zh-CN" altLang="en-US" sz="2000" dirty="0">
                <a:latin typeface="+mn-lt"/>
              </a:rPr>
              <a:t>（即要把第</a:t>
            </a:r>
            <a:r>
              <a:rPr lang="en-US" altLang="zh-CN" sz="2000" dirty="0" err="1">
                <a:latin typeface="+mn-lt"/>
              </a:rPr>
              <a:t>i</a:t>
            </a:r>
            <a:r>
              <a:rPr lang="zh-CN" altLang="en-US" sz="2000" dirty="0">
                <a:latin typeface="+mn-lt"/>
              </a:rPr>
              <a:t>个物品装入背包）大于把前</a:t>
            </a:r>
            <a:r>
              <a:rPr lang="en-US" altLang="zh-CN" sz="2000" dirty="0">
                <a:latin typeface="+mn-lt"/>
              </a:rPr>
              <a:t>i-1</a:t>
            </a:r>
            <a:r>
              <a:rPr lang="zh-CN" altLang="en-US" sz="2000" dirty="0">
                <a:latin typeface="+mn-lt"/>
              </a:rPr>
              <a:t>个物品装入容量为</a:t>
            </a:r>
            <a:r>
              <a:rPr lang="en-US" altLang="zh-CN" sz="2000" dirty="0">
                <a:latin typeface="+mn-lt"/>
              </a:rPr>
              <a:t>j</a:t>
            </a:r>
            <a:r>
              <a:rPr lang="zh-CN" altLang="en-US" sz="2000" dirty="0">
                <a:latin typeface="+mn-lt"/>
              </a:rPr>
              <a:t>的背包中的价值，则决定将第</a:t>
            </a:r>
            <a:r>
              <a:rPr lang="en-US" altLang="zh-CN" sz="2000" dirty="0" err="1">
                <a:latin typeface="+mn-lt"/>
              </a:rPr>
              <a:t>i</a:t>
            </a:r>
            <a:r>
              <a:rPr lang="zh-CN" altLang="en-US" sz="2000" dirty="0">
                <a:latin typeface="+mn-lt"/>
              </a:rPr>
              <a:t>个物品装入背包，更新</a:t>
            </a:r>
            <a:r>
              <a:rPr lang="en-US" altLang="zh-CN" sz="2000" dirty="0">
                <a:latin typeface="+mn-lt"/>
              </a:rPr>
              <a:t>Load[</a:t>
            </a:r>
            <a:r>
              <a:rPr lang="en-US" altLang="zh-CN" sz="2000" dirty="0" err="1">
                <a:latin typeface="+mn-lt"/>
              </a:rPr>
              <a:t>i</a:t>
            </a:r>
            <a:r>
              <a:rPr lang="en-US" altLang="zh-CN" sz="2000" dirty="0">
                <a:latin typeface="+mn-lt"/>
              </a:rPr>
              <a:t>][j]</a:t>
            </a:r>
            <a:r>
              <a:rPr lang="zh-CN" altLang="en-US" sz="2000" dirty="0">
                <a:latin typeface="+mn-lt"/>
              </a:rPr>
              <a:t>；否则不装入第</a:t>
            </a:r>
            <a:r>
              <a:rPr lang="en-US" altLang="zh-CN" sz="2000" dirty="0" err="1">
                <a:latin typeface="+mn-lt"/>
              </a:rPr>
              <a:t>i</a:t>
            </a:r>
            <a:r>
              <a:rPr lang="zh-CN" altLang="en-US" sz="2000" dirty="0">
                <a:latin typeface="+mn-lt"/>
              </a:rPr>
              <a:t>个物品，装入前</a:t>
            </a:r>
            <a:r>
              <a:rPr lang="en-US" altLang="zh-CN" sz="2000" dirty="0" err="1">
                <a:latin typeface="+mn-lt"/>
              </a:rPr>
              <a:t>i</a:t>
            </a:r>
            <a:r>
              <a:rPr lang="zh-CN" altLang="en-US" sz="2000" dirty="0">
                <a:latin typeface="+mn-lt"/>
              </a:rPr>
              <a:t>个物品与装入前</a:t>
            </a:r>
            <a:r>
              <a:rPr lang="en-US" altLang="zh-CN" sz="2000" dirty="0">
                <a:latin typeface="+mn-lt"/>
              </a:rPr>
              <a:t>i-1</a:t>
            </a:r>
            <a:r>
              <a:rPr lang="zh-CN" altLang="en-US" sz="2000" dirty="0">
                <a:latin typeface="+mn-lt"/>
              </a:rPr>
              <a:t>个物品的总价值是相同的</a:t>
            </a:r>
            <a:endParaRPr lang="zh-CN" altLang="en-US" sz="2000"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aphicFrame>
        <p:nvGraphicFramePr>
          <p:cNvPr id="6" name="对象 5"/>
          <p:cNvGraphicFramePr>
            <a:graphicFrameLocks noChangeAspect="1"/>
          </p:cNvGraphicFramePr>
          <p:nvPr/>
        </p:nvGraphicFramePr>
        <p:xfrm>
          <a:off x="4038600" y="3083797"/>
          <a:ext cx="5110655" cy="740202"/>
        </p:xfrm>
        <a:graphic>
          <a:graphicData uri="http://schemas.openxmlformats.org/presentationml/2006/ole">
            <mc:AlternateContent xmlns:mc="http://schemas.openxmlformats.org/markup-compatibility/2006">
              <mc:Choice xmlns:v="urn:schemas-microsoft-com:vml" Requires="v">
                <p:oleObj spid="_x0000_s51717" name="" r:id="rId1" imgW="3403600" imgH="482600" progId="Equation.3">
                  <p:embed/>
                </p:oleObj>
              </mc:Choice>
              <mc:Fallback>
                <p:oleObj name="" r:id="rId1" imgW="3403600" imgH="482600" progId="Equation.3">
                  <p:embed/>
                  <p:pic>
                    <p:nvPicPr>
                      <p:cNvPr id="0" name="图片 51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083797"/>
                        <a:ext cx="5110655" cy="740202"/>
                      </a:xfrm>
                      <a:prstGeom prst="rect">
                        <a:avLst/>
                      </a:prstGeom>
                      <a:solidFill>
                        <a:srgbClr val="FFFF99"/>
                      </a:solidFill>
                      <a:ln>
                        <a:noFill/>
                      </a:ln>
                    </p:spPr>
                  </p:pic>
                </p:oleObj>
              </mc:Fallback>
            </mc:AlternateContent>
          </a:graphicData>
        </a:graphic>
      </p:graphicFrame>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371601"/>
            <a:ext cx="7162800" cy="1066800"/>
          </a:xfrm>
        </p:spPr>
        <p:txBody>
          <a:bodyPr/>
          <a:lstStyle/>
          <a:p>
            <a:pPr marL="457200" lvl="1" indent="0">
              <a:lnSpc>
                <a:spcPts val="3700"/>
              </a:lnSpc>
              <a:buNone/>
            </a:pPr>
            <a:r>
              <a:rPr lang="zh-CN" altLang="en-US" b="1" dirty="0">
                <a:solidFill>
                  <a:srgbClr val="0033CC"/>
                </a:solidFill>
                <a:latin typeface="+mn-lt"/>
              </a:rPr>
              <a:t>（</a:t>
            </a:r>
            <a:r>
              <a:rPr lang="en-US" altLang="zh-CN" b="1" dirty="0">
                <a:solidFill>
                  <a:srgbClr val="0033CC"/>
                </a:solidFill>
                <a:latin typeface="+mn-lt"/>
              </a:rPr>
              <a:t>2</a:t>
            </a:r>
            <a:r>
              <a:rPr lang="zh-CN" altLang="en-US" b="1" dirty="0">
                <a:solidFill>
                  <a:srgbClr val="0033CC"/>
                </a:solidFill>
                <a:latin typeface="+mn-lt"/>
              </a:rPr>
              <a:t>）递推装入背包</a:t>
            </a:r>
            <a:r>
              <a:rPr lang="zh-CN" altLang="en-US" b="1">
                <a:solidFill>
                  <a:srgbClr val="0033CC"/>
                </a:solidFill>
                <a:latin typeface="+mn-lt"/>
              </a:rPr>
              <a:t>的物品是什么</a:t>
            </a:r>
            <a:endParaRPr lang="en-US" altLang="zh-CN" b="1" dirty="0">
              <a:solidFill>
                <a:srgbClr val="0033CC"/>
              </a:solidFill>
              <a:latin typeface="+mn-lt"/>
            </a:endParaRPr>
          </a:p>
          <a:p>
            <a:pPr marL="457200" lvl="1" indent="0">
              <a:lnSpc>
                <a:spcPts val="3700"/>
              </a:lnSpc>
              <a:buNone/>
            </a:pPr>
            <a:r>
              <a:rPr lang="zh-CN" altLang="en-US" sz="2000" dirty="0">
                <a:solidFill>
                  <a:srgbClr val="000000"/>
                </a:solidFill>
                <a:latin typeface="+mn-lt"/>
                <a:cs typeface="+mn-cs"/>
              </a:rPr>
              <a:t>            根据下式最优解的公式来描述</a:t>
            </a:r>
            <a:endParaRPr lang="en-US" altLang="zh-CN" sz="2000" dirty="0">
              <a:solidFill>
                <a:srgbClr val="000000"/>
              </a:solidFill>
              <a:latin typeface="+mn-lt"/>
              <a:cs typeface="+mn-cs"/>
            </a:endParaRPr>
          </a:p>
          <a:p>
            <a:pPr lvl="1">
              <a:lnSpc>
                <a:spcPts val="3700"/>
              </a:lnSpc>
            </a:pPr>
            <a:endParaRPr lang="en-US" altLang="zh-CN" sz="2000"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8"/>
          <p:cNvSpPr>
            <a:spLocks noChangeArrowheads="1"/>
          </p:cNvSpPr>
          <p:nvPr/>
        </p:nvSpPr>
        <p:spPr bwMode="auto">
          <a:xfrm>
            <a:off x="1282703" y="2438400"/>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ln>
          <a:effectLst>
            <a:outerShdw dist="20000" dir="5400000" algn="ctr" rotWithShape="0">
              <a:srgbClr val="000000">
                <a:alpha val="37000"/>
              </a:srgbClr>
            </a:outerShdw>
          </a:effectLst>
        </p:spPr>
        <p:txBody>
          <a:bodyPr lIns="90000" tIns="46800" rIns="90000" bIns="468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 name="Object 8"/>
          <p:cNvGraphicFramePr>
            <a:graphicFrameLocks noChangeAspect="1"/>
          </p:cNvGraphicFramePr>
          <p:nvPr/>
        </p:nvGraphicFramePr>
        <p:xfrm>
          <a:off x="1431927" y="2469355"/>
          <a:ext cx="4525963" cy="1116013"/>
        </p:xfrm>
        <a:graphic>
          <a:graphicData uri="http://schemas.openxmlformats.org/presentationml/2006/ole">
            <mc:AlternateContent xmlns:mc="http://schemas.openxmlformats.org/markup-compatibility/2006">
              <mc:Choice xmlns:v="urn:schemas-microsoft-com:vml" Requires="v">
                <p:oleObj spid="_x0000_s52742" name="" r:id="rId1" imgW="2603500" imgH="482600" progId="Equation.3">
                  <p:embed/>
                </p:oleObj>
              </mc:Choice>
              <mc:Fallback>
                <p:oleObj name="" r:id="rId1" imgW="2603500" imgH="482600" progId="Equation.3">
                  <p:embed/>
                  <p:pic>
                    <p:nvPicPr>
                      <p:cNvPr id="0" name="图片 52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7" y="2469355"/>
                        <a:ext cx="4525963"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52400" y="3754254"/>
            <a:ext cx="8610600" cy="2875146"/>
          </a:xfrm>
          <a:prstGeom prst="rect">
            <a:avLst/>
          </a:prstGeom>
          <a:ln>
            <a:solidFill>
              <a:schemeClr val="accent1"/>
            </a:solidFill>
          </a:ln>
        </p:spPr>
        <p:txBody>
          <a:bodyPr wrap="square">
            <a:spAutoFit/>
          </a:bodyPr>
          <a:lstStyle/>
          <a:p>
            <a:pPr lvl="1">
              <a:lnSpc>
                <a:spcPts val="3100"/>
              </a:lnSpc>
              <a:spcBef>
                <a:spcPts val="0"/>
              </a:spcBef>
              <a:buClr>
                <a:srgbClr val="006666"/>
              </a:buClr>
              <a:buSzPct val="90000"/>
            </a:pPr>
            <a:r>
              <a:rPr lang="en-US" altLang="zh-CN" sz="2000" b="0" kern="0" dirty="0">
                <a:solidFill>
                  <a:srgbClr val="000000"/>
                </a:solidFill>
                <a:latin typeface="Arial" panose="020B0604020202020204"/>
                <a:ea typeface="微软雅黑" panose="020B0503020204020204" pitchFamily="34" charset="-122"/>
              </a:rPr>
              <a:t>    j=m         			    #j</a:t>
            </a:r>
            <a:r>
              <a:rPr lang="zh-CN" altLang="en-US" sz="2000" b="0" kern="0" dirty="0">
                <a:solidFill>
                  <a:srgbClr val="000000"/>
                </a:solidFill>
                <a:latin typeface="Arial" panose="020B0604020202020204"/>
                <a:ea typeface="微软雅黑" panose="020B0503020204020204" pitchFamily="34" charset="-122"/>
              </a:rPr>
              <a:t>初值为总承重</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for </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 in range(n,0,-1):           </a:t>
            </a:r>
            <a:r>
              <a:rPr lang="en-US" altLang="zh-CN" sz="2000" b="0" kern="0" dirty="0">
                <a:solidFill>
                  <a:srgbClr val="000000"/>
                </a:solidFill>
                <a:latin typeface="Arial" panose="020B0604020202020204"/>
                <a:ea typeface="微软雅黑" panose="020B0503020204020204" pitchFamily="34" charset="-122"/>
              </a:rPr>
              <a:t>#</a:t>
            </a:r>
            <a:r>
              <a:rPr lang="en-US" altLang="zh-CN" sz="2000" b="0" kern="0" dirty="0" err="1">
                <a:solidFill>
                  <a:srgbClr val="000000"/>
                </a:solidFill>
                <a:latin typeface="Arial" panose="020B0604020202020204"/>
                <a:ea typeface="微软雅黑" panose="020B0503020204020204" pitchFamily="34" charset="-122"/>
              </a:rPr>
              <a:t>i</a:t>
            </a:r>
            <a:r>
              <a:rPr lang="en-US" altLang="zh-CN" sz="2000" b="0" kern="0" dirty="0">
                <a:solidFill>
                  <a:srgbClr val="000000"/>
                </a:solidFill>
                <a:latin typeface="Arial" panose="020B0604020202020204"/>
                <a:ea typeface="微软雅黑" panose="020B0503020204020204" pitchFamily="34" charset="-122"/>
              </a:rPr>
              <a:t>=n,n-1,n-2,……,1</a:t>
            </a:r>
            <a:endParaRPr lang="en-US" altLang="zh-CN"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en-US" altLang="zh-CN" sz="2000" kern="0" dirty="0">
                <a:solidFill>
                  <a:srgbClr val="FF0000"/>
                </a:solidFill>
                <a:latin typeface="Arial" panose="020B0604020202020204"/>
                <a:ea typeface="微软雅黑" panose="020B0503020204020204" pitchFamily="34" charset="-122"/>
              </a:rPr>
              <a:t>        if Load[</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][j]&gt;Load[i-1][j]:</a:t>
            </a:r>
            <a:r>
              <a:rPr lang="en-US" altLang="zh-CN" sz="2000" b="0" kern="0" dirty="0">
                <a:solidFill>
                  <a:srgbClr val="000000"/>
                </a:solidFill>
                <a:latin typeface="Arial" panose="020B0604020202020204"/>
                <a:ea typeface="微软雅黑" panose="020B0503020204020204" pitchFamily="34" charset="-122"/>
              </a:rPr>
              <a:t> #</a:t>
            </a:r>
            <a:r>
              <a:rPr lang="zh-CN" altLang="en-US" sz="2000" b="0" kern="0" dirty="0">
                <a:solidFill>
                  <a:srgbClr val="000000"/>
                </a:solidFill>
                <a:latin typeface="Arial" panose="020B0604020202020204"/>
                <a:ea typeface="微软雅黑" panose="020B0503020204020204" pitchFamily="34" charset="-122"/>
              </a:rPr>
              <a:t>如果</a:t>
            </a:r>
            <a:r>
              <a:rPr lang="en-US" altLang="zh-CN" sz="2000" b="0" kern="0" dirty="0">
                <a:solidFill>
                  <a:srgbClr val="000000"/>
                </a:solidFill>
                <a:latin typeface="Arial" panose="020B0604020202020204"/>
                <a:ea typeface="微软雅黑" panose="020B0503020204020204" pitchFamily="34" charset="-122"/>
              </a:rPr>
              <a:t>V(</a:t>
            </a:r>
            <a:r>
              <a:rPr lang="en-US" altLang="zh-CN" sz="2000" b="0" kern="0" dirty="0" err="1">
                <a:solidFill>
                  <a:srgbClr val="000000"/>
                </a:solidFill>
                <a:latin typeface="Arial" panose="020B0604020202020204"/>
                <a:ea typeface="微软雅黑" panose="020B0503020204020204" pitchFamily="34" charset="-122"/>
              </a:rPr>
              <a:t>i,j</a:t>
            </a:r>
            <a:r>
              <a:rPr lang="en-US" altLang="zh-CN" sz="2000" b="0" kern="0" dirty="0">
                <a:solidFill>
                  <a:srgbClr val="000000"/>
                </a:solidFill>
                <a:latin typeface="Arial" panose="020B0604020202020204"/>
                <a:ea typeface="微软雅黑" panose="020B0503020204020204" pitchFamily="34" charset="-122"/>
              </a:rPr>
              <a:t>)&gt;V(i-1,j)</a:t>
            </a:r>
            <a:r>
              <a:rPr lang="zh-CN" altLang="en-US" sz="2000" b="0" kern="0" dirty="0">
                <a:solidFill>
                  <a:srgbClr val="000000"/>
                </a:solidFill>
                <a:latin typeface="Arial" panose="020B0604020202020204"/>
                <a:ea typeface="微软雅黑" panose="020B0503020204020204" pitchFamily="34" charset="-122"/>
              </a:rPr>
              <a:t>，表明第</a:t>
            </a:r>
            <a:r>
              <a:rPr lang="en-US" altLang="zh-CN" sz="2000" b="0" kern="0" dirty="0" err="1">
                <a:solidFill>
                  <a:srgbClr val="000000"/>
                </a:solidFill>
                <a:latin typeface="Arial" panose="020B0604020202020204"/>
                <a:ea typeface="微软雅黑" panose="020B0503020204020204" pitchFamily="34" charset="-122"/>
              </a:rPr>
              <a:t>i</a:t>
            </a:r>
            <a:r>
              <a:rPr lang="zh-CN" altLang="en-US" sz="2000" b="0" kern="0" dirty="0">
                <a:solidFill>
                  <a:srgbClr val="000000"/>
                </a:solidFill>
                <a:latin typeface="Arial" panose="020B0604020202020204"/>
                <a:ea typeface="微软雅黑" panose="020B0503020204020204" pitchFamily="34" charset="-122"/>
              </a:rPr>
              <a:t>个物品被装入承重为</a:t>
            </a:r>
            <a:r>
              <a:rPr lang="en-US" altLang="zh-CN" sz="2000" b="0" kern="0" dirty="0">
                <a:solidFill>
                  <a:srgbClr val="000000"/>
                </a:solidFill>
                <a:latin typeface="Arial" panose="020B0604020202020204"/>
                <a:ea typeface="微软雅黑" panose="020B0503020204020204" pitchFamily="34" charset="-122"/>
              </a:rPr>
              <a:t>j</a:t>
            </a:r>
            <a:r>
              <a:rPr lang="zh-CN" altLang="en-US" sz="2000" b="0" kern="0" dirty="0">
                <a:solidFill>
                  <a:srgbClr val="000000"/>
                </a:solidFill>
                <a:latin typeface="Arial" panose="020B0604020202020204"/>
                <a:ea typeface="微软雅黑" panose="020B0503020204020204" pitchFamily="34" charset="-122"/>
              </a:rPr>
              <a:t>的背包中</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x[</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]="load"</a:t>
            </a:r>
            <a:endParaRPr lang="en-US" altLang="zh-CN" sz="2000" kern="0" dirty="0">
              <a:solidFill>
                <a:srgbClr val="FF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en-US" altLang="zh-CN" sz="2000" kern="0" dirty="0">
                <a:solidFill>
                  <a:srgbClr val="FF0000"/>
                </a:solidFill>
                <a:latin typeface="Arial" panose="020B0604020202020204"/>
                <a:ea typeface="微软雅黑" panose="020B0503020204020204" pitchFamily="34" charset="-122"/>
              </a:rPr>
              <a:t>            j=j-w[</a:t>
            </a:r>
            <a:r>
              <a:rPr lang="en-US" altLang="zh-CN" sz="2000" kern="0" dirty="0" err="1">
                <a:solidFill>
                  <a:srgbClr val="FF0000"/>
                </a:solidFill>
                <a:latin typeface="Arial" panose="020B0604020202020204"/>
                <a:ea typeface="微软雅黑" panose="020B0503020204020204" pitchFamily="34" charset="-122"/>
              </a:rPr>
              <a:t>i</a:t>
            </a:r>
            <a:r>
              <a:rPr lang="en-US" altLang="zh-CN" sz="2000" kern="0" dirty="0">
                <a:solidFill>
                  <a:srgbClr val="FF0000"/>
                </a:solidFill>
                <a:latin typeface="Arial" panose="020B0604020202020204"/>
                <a:ea typeface="微软雅黑" panose="020B0503020204020204" pitchFamily="34" charset="-122"/>
              </a:rPr>
              <a:t>]         		     </a:t>
            </a:r>
            <a:r>
              <a:rPr lang="en-US" altLang="zh-CN" sz="2000" b="0" kern="0" dirty="0">
                <a:solidFill>
                  <a:srgbClr val="000000"/>
                </a:solidFill>
                <a:latin typeface="Arial" panose="020B0604020202020204"/>
                <a:ea typeface="微软雅黑" panose="020B0503020204020204" pitchFamily="34" charset="-122"/>
              </a:rPr>
              <a:t>#</a:t>
            </a:r>
            <a:r>
              <a:rPr lang="zh-CN" altLang="en-US" sz="2000" b="0" kern="0" dirty="0">
                <a:solidFill>
                  <a:srgbClr val="000000"/>
                </a:solidFill>
                <a:latin typeface="Arial" panose="020B0604020202020204"/>
                <a:ea typeface="微软雅黑" panose="020B0503020204020204" pitchFamily="34" charset="-122"/>
              </a:rPr>
              <a:t>从</a:t>
            </a:r>
            <a:r>
              <a:rPr lang="en-US" altLang="zh-CN" sz="2000" b="0" kern="0" dirty="0">
                <a:solidFill>
                  <a:srgbClr val="000000"/>
                </a:solidFill>
                <a:latin typeface="Arial" panose="020B0604020202020204"/>
                <a:ea typeface="微软雅黑" panose="020B0503020204020204" pitchFamily="34" charset="-122"/>
              </a:rPr>
              <a:t>j</a:t>
            </a:r>
            <a:r>
              <a:rPr lang="zh-CN" altLang="en-US" sz="2000" b="0" kern="0" dirty="0">
                <a:solidFill>
                  <a:srgbClr val="000000"/>
                </a:solidFill>
                <a:latin typeface="Arial" panose="020B0604020202020204"/>
                <a:ea typeface="微软雅黑" panose="020B0503020204020204" pitchFamily="34" charset="-122"/>
              </a:rPr>
              <a:t>中减掉装入第</a:t>
            </a:r>
            <a:r>
              <a:rPr lang="en-US" altLang="zh-CN" sz="2000" b="0" kern="0" dirty="0" err="1">
                <a:solidFill>
                  <a:srgbClr val="000000"/>
                </a:solidFill>
                <a:latin typeface="Arial" panose="020B0604020202020204"/>
                <a:ea typeface="微软雅黑" panose="020B0503020204020204" pitchFamily="34" charset="-122"/>
              </a:rPr>
              <a:t>i</a:t>
            </a:r>
            <a:r>
              <a:rPr lang="zh-CN" altLang="en-US" sz="2000" b="0" kern="0" dirty="0">
                <a:solidFill>
                  <a:srgbClr val="000000"/>
                </a:solidFill>
                <a:latin typeface="Arial" panose="020B0604020202020204"/>
                <a:ea typeface="微软雅黑" panose="020B0503020204020204" pitchFamily="34" charset="-122"/>
              </a:rPr>
              <a:t>个物品的重量</a:t>
            </a:r>
            <a:endParaRPr lang="zh-CN" altLang="en-US" sz="2000" b="0" kern="0" dirty="0">
              <a:solidFill>
                <a:srgbClr val="000000"/>
              </a:solidFill>
              <a:latin typeface="Arial" panose="020B0604020202020204"/>
              <a:ea typeface="微软雅黑" panose="020B0503020204020204" pitchFamily="34" charset="-122"/>
            </a:endParaRPr>
          </a:p>
          <a:p>
            <a:pPr lvl="1">
              <a:lnSpc>
                <a:spcPts val="3100"/>
              </a:lnSpc>
              <a:spcBef>
                <a:spcPts val="0"/>
              </a:spcBef>
              <a:buClr>
                <a:srgbClr val="006666"/>
              </a:buClr>
              <a:buSzPct val="90000"/>
            </a:pPr>
            <a:r>
              <a:rPr lang="zh-CN" altLang="en-US" sz="2000" b="0" kern="0" dirty="0">
                <a:solidFill>
                  <a:srgbClr val="000000"/>
                </a:solidFill>
                <a:latin typeface="Arial" panose="020B0604020202020204"/>
                <a:ea typeface="微软雅黑" panose="020B0503020204020204" pitchFamily="34" charset="-122"/>
              </a:rPr>
              <a:t>    </a:t>
            </a:r>
            <a:r>
              <a:rPr lang="en-US" altLang="zh-CN" sz="2000" kern="0" dirty="0">
                <a:solidFill>
                  <a:srgbClr val="FF0000"/>
                </a:solidFill>
                <a:latin typeface="Arial" panose="020B0604020202020204"/>
                <a:ea typeface="微软雅黑" panose="020B0503020204020204" pitchFamily="34" charset="-122"/>
              </a:rPr>
              <a:t>v=Load[n][m]</a:t>
            </a:r>
            <a:r>
              <a:rPr lang="en-US" altLang="zh-CN" sz="2000" b="0" kern="0" dirty="0">
                <a:solidFill>
                  <a:srgbClr val="000000"/>
                </a:solidFill>
                <a:latin typeface="Arial" panose="020B0604020202020204"/>
                <a:ea typeface="微软雅黑" panose="020B0503020204020204" pitchFamily="34" charset="-122"/>
              </a:rPr>
              <a:t> #</a:t>
            </a:r>
            <a:r>
              <a:rPr lang="zh-CN" altLang="en-US" sz="2000" b="0" kern="0" dirty="0">
                <a:solidFill>
                  <a:srgbClr val="000000"/>
                </a:solidFill>
                <a:latin typeface="Arial" panose="020B0604020202020204"/>
                <a:ea typeface="微软雅黑" panose="020B0503020204020204" pitchFamily="34" charset="-122"/>
              </a:rPr>
              <a:t>在容量为</a:t>
            </a:r>
            <a:r>
              <a:rPr lang="en-US" altLang="zh-CN" sz="2000" b="0" kern="0" dirty="0">
                <a:solidFill>
                  <a:srgbClr val="000000"/>
                </a:solidFill>
                <a:latin typeface="Arial" panose="020B0604020202020204"/>
                <a:ea typeface="微软雅黑" panose="020B0503020204020204" pitchFamily="34" charset="-122"/>
              </a:rPr>
              <a:t>m</a:t>
            </a:r>
            <a:r>
              <a:rPr lang="zh-CN" altLang="en-US" sz="2000" b="0" kern="0" dirty="0">
                <a:solidFill>
                  <a:srgbClr val="000000"/>
                </a:solidFill>
                <a:latin typeface="Arial" panose="020B0604020202020204"/>
                <a:ea typeface="微软雅黑" panose="020B0503020204020204" pitchFamily="34" charset="-122"/>
              </a:rPr>
              <a:t>的背包中装入</a:t>
            </a:r>
            <a:r>
              <a:rPr lang="en-US" altLang="zh-CN" sz="2000" b="0" kern="0" dirty="0">
                <a:solidFill>
                  <a:srgbClr val="000000"/>
                </a:solidFill>
                <a:latin typeface="Arial" panose="020B0604020202020204"/>
                <a:ea typeface="微软雅黑" panose="020B0503020204020204" pitchFamily="34" charset="-122"/>
              </a:rPr>
              <a:t>n</a:t>
            </a:r>
            <a:r>
              <a:rPr lang="zh-CN" altLang="en-US" sz="2000" b="0" kern="0" dirty="0">
                <a:solidFill>
                  <a:srgbClr val="000000"/>
                </a:solidFill>
                <a:latin typeface="Arial" panose="020B0604020202020204"/>
                <a:ea typeface="微软雅黑" panose="020B0503020204020204" pitchFamily="34" charset="-122"/>
              </a:rPr>
              <a:t>个物品时取得的最大价值</a:t>
            </a:r>
            <a:endParaRPr lang="zh-CN" altLang="en-US" sz="2000" b="0" kern="0" dirty="0">
              <a:solidFill>
                <a:srgbClr val="000000"/>
              </a:solidFill>
              <a:latin typeface="Arial" panose="020B0604020202020204"/>
              <a:ea typeface="微软雅黑" panose="020B0503020204020204" pitchFamily="34"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FFCC"/>
                </a:solidFill>
                <a:latin typeface="Arial" panose="020B0604020202020204"/>
              </a:rPr>
              <a:t>4.2.5  </a:t>
            </a:r>
            <a:r>
              <a:rPr lang="zh-CN" altLang="en-US" dirty="0">
                <a:solidFill>
                  <a:srgbClr val="FFFFCC"/>
                </a:solidFill>
                <a:latin typeface="Arial" panose="020B0604020202020204"/>
              </a:rPr>
              <a:t>贪心算法</a:t>
            </a:r>
            <a:endParaRPr lang="zh-CN" altLang="en-US" dirty="0"/>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899160" y="1386840"/>
            <a:ext cx="7391400" cy="2209800"/>
          </a:xfrm>
          <a:prstGeom prst="rect">
            <a:avLst/>
          </a:prstGeom>
          <a:noFill/>
          <a:ln>
            <a:solidFill>
              <a:srgbClr val="CC33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zh-CN" b="0" kern="0" dirty="0" smtClean="0">
                <a:solidFill>
                  <a:srgbClr val="FF0066"/>
                </a:solidFill>
                <a:latin typeface="Arial" panose="020B0604020202020204"/>
                <a:ea typeface="宋体" panose="02010600030101010101" pitchFamily="2" charset="-122"/>
                <a:cs typeface="Arial" panose="020B0604020202020204" pitchFamily="34" charset="0"/>
              </a:rPr>
              <a:t>【</a:t>
            </a:r>
            <a:r>
              <a:rPr lang="zh-CN" altLang="zh-CN" b="0" kern="0" dirty="0" smtClean="0">
                <a:solidFill>
                  <a:srgbClr val="FF0066"/>
                </a:solidFill>
                <a:cs typeface="Arial" panose="020B0604020202020204" pitchFamily="34" charset="0"/>
              </a:rPr>
              <a:t>例</a:t>
            </a:r>
            <a:r>
              <a:rPr lang="zh-CN" altLang="zh-CN" b="0" kern="0" dirty="0" smtClean="0">
                <a:solidFill>
                  <a:srgbClr val="FF0066"/>
                </a:solidFill>
                <a:latin typeface="Arial" panose="020B0604020202020204"/>
                <a:ea typeface="宋体" panose="02010600030101010101" pitchFamily="2" charset="-122"/>
                <a:cs typeface="Arial" panose="020B0604020202020204" pitchFamily="34" charset="0"/>
              </a:rPr>
              <a:t>】</a:t>
            </a:r>
            <a:r>
              <a:rPr lang="zh-CN" altLang="en-US" b="0" kern="0" dirty="0">
                <a:solidFill>
                  <a:srgbClr val="000000"/>
                </a:solidFill>
                <a:latin typeface="+mn-lt"/>
              </a:rPr>
              <a:t>找零问题。</a:t>
            </a:r>
            <a:endParaRPr lang="en-US" altLang="zh-CN" b="0" kern="0" dirty="0">
              <a:solidFill>
                <a:srgbClr val="000000"/>
              </a:solidFill>
              <a:latin typeface="+mn-lt"/>
            </a:endParaRPr>
          </a:p>
          <a:p>
            <a:pPr lvl="1">
              <a:lnSpc>
                <a:spcPts val="3100"/>
              </a:lnSpc>
            </a:pPr>
            <a:r>
              <a:rPr lang="zh-CN" altLang="en-US" b="0" kern="0" dirty="0">
                <a:solidFill>
                  <a:srgbClr val="000000"/>
                </a:solidFill>
                <a:cs typeface="Times New Roman" panose="02020603050405020304" pitchFamily="18" charset="0"/>
              </a:rPr>
              <a:t>超市的自动柜员机</a:t>
            </a:r>
            <a:r>
              <a:rPr lang="zh-CN" altLang="en-US" b="0" kern="0" dirty="0">
                <a:solidFill>
                  <a:srgbClr val="000000"/>
                </a:solidFill>
                <a:latin typeface="+mn-lt"/>
              </a:rPr>
              <a:t>（</a:t>
            </a:r>
            <a:r>
              <a:rPr lang="en-US" altLang="zh-CN" b="0" kern="0" dirty="0">
                <a:solidFill>
                  <a:srgbClr val="000000"/>
                </a:solidFill>
                <a:latin typeface="+mn-lt"/>
              </a:rPr>
              <a:t>POS</a:t>
            </a:r>
            <a:r>
              <a:rPr lang="zh-CN" altLang="en-US" b="0" kern="0" dirty="0">
                <a:solidFill>
                  <a:srgbClr val="000000"/>
                </a:solidFill>
                <a:latin typeface="+mn-lt"/>
              </a:rPr>
              <a:t>机）</a:t>
            </a:r>
            <a:r>
              <a:rPr lang="zh-CN" altLang="en-US" b="0" kern="0" dirty="0">
                <a:solidFill>
                  <a:srgbClr val="000000"/>
                </a:solidFill>
                <a:cs typeface="Times New Roman" panose="02020603050405020304" pitchFamily="18" charset="0"/>
              </a:rPr>
              <a:t>要找给顾客钞票张数最少的现金。</a:t>
            </a:r>
            <a:r>
              <a:rPr lang="zh-CN" altLang="en-US" b="0" kern="0" dirty="0">
                <a:solidFill>
                  <a:srgbClr val="000000"/>
                </a:solidFill>
                <a:latin typeface="+mn-lt"/>
              </a:rPr>
              <a:t>假设</a:t>
            </a:r>
            <a:r>
              <a:rPr lang="zh-CN" altLang="zh-CN" b="0" kern="0" dirty="0">
                <a:solidFill>
                  <a:srgbClr val="000000"/>
                </a:solidFill>
                <a:latin typeface="+mn-lt"/>
              </a:rPr>
              <a:t>有面值为</a:t>
            </a:r>
            <a:r>
              <a:rPr lang="en-US" altLang="zh-CN" b="0" kern="0" dirty="0">
                <a:solidFill>
                  <a:srgbClr val="000000"/>
                </a:solidFill>
                <a:latin typeface="+mn-lt"/>
              </a:rPr>
              <a:t>1</a:t>
            </a:r>
            <a:r>
              <a:rPr lang="zh-CN" altLang="zh-CN" b="0" kern="0" dirty="0">
                <a:solidFill>
                  <a:srgbClr val="000000"/>
                </a:solidFill>
                <a:latin typeface="+mn-lt"/>
              </a:rPr>
              <a:t>元、</a:t>
            </a:r>
            <a:r>
              <a:rPr lang="en-US" altLang="zh-CN" b="0" kern="0" dirty="0">
                <a:solidFill>
                  <a:srgbClr val="000000"/>
                </a:solidFill>
                <a:latin typeface="+mn-lt"/>
              </a:rPr>
              <a:t>3</a:t>
            </a:r>
            <a:r>
              <a:rPr lang="zh-CN" altLang="zh-CN" b="0" kern="0" dirty="0">
                <a:solidFill>
                  <a:srgbClr val="000000"/>
                </a:solidFill>
                <a:latin typeface="+mn-lt"/>
              </a:rPr>
              <a:t>元和</a:t>
            </a:r>
            <a:r>
              <a:rPr lang="en-US" altLang="zh-CN" b="0" kern="0" dirty="0">
                <a:solidFill>
                  <a:srgbClr val="000000"/>
                </a:solidFill>
                <a:latin typeface="+mn-lt"/>
              </a:rPr>
              <a:t>5</a:t>
            </a:r>
            <a:r>
              <a:rPr lang="zh-CN" altLang="zh-CN" b="0" kern="0" dirty="0">
                <a:solidFill>
                  <a:srgbClr val="000000"/>
                </a:solidFill>
                <a:latin typeface="+mn-lt"/>
              </a:rPr>
              <a:t>元的硬币若干枚，</a:t>
            </a:r>
            <a:r>
              <a:rPr lang="zh-CN" altLang="en-US" b="0" kern="0" dirty="0">
                <a:solidFill>
                  <a:srgbClr val="000000"/>
                </a:solidFill>
                <a:latin typeface="+mn-lt"/>
              </a:rPr>
              <a:t>问：</a:t>
            </a:r>
            <a:r>
              <a:rPr lang="zh-CN" altLang="zh-CN" b="0" kern="0" dirty="0">
                <a:solidFill>
                  <a:srgbClr val="000000"/>
                </a:solidFill>
                <a:latin typeface="+mn-lt"/>
              </a:rPr>
              <a:t>如何用最少的硬币凑够</a:t>
            </a:r>
            <a:r>
              <a:rPr lang="en-US" altLang="zh-CN" b="0" kern="0" dirty="0">
                <a:solidFill>
                  <a:srgbClr val="000000"/>
                </a:solidFill>
                <a:latin typeface="+mn-lt"/>
              </a:rPr>
              <a:t>11</a:t>
            </a:r>
            <a:r>
              <a:rPr lang="zh-CN" altLang="zh-CN" b="0" kern="0" dirty="0">
                <a:solidFill>
                  <a:srgbClr val="000000"/>
                </a:solidFill>
                <a:latin typeface="+mn-lt"/>
              </a:rPr>
              <a:t>元</a:t>
            </a:r>
            <a:r>
              <a:rPr lang="zh-CN" altLang="en-US" b="0" kern="0" dirty="0">
                <a:solidFill>
                  <a:srgbClr val="000000"/>
                </a:solidFill>
                <a:latin typeface="+mn-lt"/>
              </a:rPr>
              <a:t>找零</a:t>
            </a:r>
            <a:r>
              <a:rPr lang="zh-CN" altLang="zh-CN" b="0" kern="0" dirty="0">
                <a:solidFill>
                  <a:srgbClr val="000000"/>
                </a:solidFill>
                <a:latin typeface="+mn-lt"/>
              </a:rPr>
              <a:t>？</a:t>
            </a:r>
            <a:r>
              <a:rPr lang="zh-CN" altLang="en-US" b="0" kern="0" dirty="0">
                <a:solidFill>
                  <a:srgbClr val="000000"/>
                </a:solidFill>
                <a:latin typeface="+mn-lt"/>
              </a:rPr>
              <a:t>试采用不同的算法进行问题求解。</a:t>
            </a:r>
            <a:endParaRPr lang="en-US" altLang="zh-CN" b="0" kern="0" dirty="0">
              <a:solidFill>
                <a:srgbClr val="000000"/>
              </a:solidFill>
              <a:latin typeface="+mn-lt"/>
            </a:endParaRPr>
          </a:p>
        </p:txBody>
      </p:sp>
      <p:sp>
        <p:nvSpPr>
          <p:cNvPr id="8" name="矩形 7"/>
          <p:cNvSpPr/>
          <p:nvPr/>
        </p:nvSpPr>
        <p:spPr>
          <a:xfrm>
            <a:off x="636829" y="3639611"/>
            <a:ext cx="7924800" cy="2227789"/>
          </a:xfrm>
          <a:prstGeom prst="rect">
            <a:avLst/>
          </a:prstGeom>
        </p:spPr>
        <p:txBody>
          <a:bodyPr wrap="square">
            <a:spAutoFit/>
          </a:bodyPr>
          <a:lstStyle/>
          <a:p>
            <a:pPr marL="441325" indent="-441325">
              <a:lnSpc>
                <a:spcPts val="3100"/>
              </a:lnSpc>
              <a:spcBef>
                <a:spcPct val="20000"/>
              </a:spcBef>
              <a:buClr>
                <a:srgbClr val="FF0000"/>
              </a:buClr>
              <a:buSzPct val="90000"/>
              <a:buFont typeface="Wingdings" panose="05000000000000000000" pitchFamily="2" charset="2"/>
              <a:buChar char="n"/>
            </a:pPr>
            <a:r>
              <a:rPr lang="zh-CN" altLang="en-US" sz="2800" b="0" kern="0" dirty="0">
                <a:solidFill>
                  <a:srgbClr val="000000"/>
                </a:solidFill>
                <a:latin typeface="+mn-lt"/>
                <a:ea typeface="微软雅黑" panose="020B0503020204020204" pitchFamily="34" charset="-122"/>
              </a:rPr>
              <a:t>解法</a:t>
            </a:r>
            <a:endParaRPr lang="en-US" altLang="zh-CN" sz="2800" b="0" kern="0" dirty="0">
              <a:solidFill>
                <a:srgbClr val="000000"/>
              </a:solidFill>
              <a:latin typeface="+mn-lt"/>
              <a:ea typeface="微软雅黑" panose="020B0503020204020204" pitchFamily="34" charset="-122"/>
            </a:endParaRPr>
          </a:p>
          <a:p>
            <a:pPr marL="898525" lvl="1" indent="-441325">
              <a:lnSpc>
                <a:spcPts val="3100"/>
              </a:lnSpc>
              <a:spcBef>
                <a:spcPct val="20000"/>
              </a:spcBef>
              <a:buClr>
                <a:srgbClr val="006666"/>
              </a:buClr>
              <a:buSzPct val="90000"/>
              <a:buFont typeface="Wingdings" panose="05000000000000000000" pitchFamily="2" charset="2"/>
              <a:buChar char="u"/>
            </a:pP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思路：先选择最大面值，即</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5</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；则问题变为凑</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6</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元找零，使硬币数最少；再选择最大面值</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5</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；则问题变为凑</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1</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元找零，使硬币数最少；再选择</a:t>
            </a:r>
            <a:r>
              <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1</a:t>
            </a:r>
            <a:r>
              <a:rPr lang="zh-CN" altLang="en-US"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rPr>
              <a:t>元</a:t>
            </a:r>
            <a:endParaRPr lang="en-US" altLang="zh-CN" sz="2400" b="0" kern="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pPr marL="898525" lvl="1" indent="-441325">
              <a:lnSpc>
                <a:spcPts val="3100"/>
              </a:lnSpc>
              <a:spcBef>
                <a:spcPct val="20000"/>
              </a:spcBef>
              <a:buClr>
                <a:srgbClr val="006666"/>
              </a:buClr>
              <a:buSzPct val="90000"/>
              <a:buFont typeface="Wingdings" panose="05000000000000000000" pitchFamily="2" charset="2"/>
              <a:buChar char="u"/>
            </a:pPr>
            <a:r>
              <a:rPr lang="zh-CN" altLang="en-US" sz="2400" b="0" kern="0" dirty="0">
                <a:solidFill>
                  <a:srgbClr val="FF0066"/>
                </a:solidFill>
                <a:latin typeface="Arial" panose="020B0604020202020204" pitchFamily="34" charset="0"/>
                <a:ea typeface="微软雅黑" panose="020B0503020204020204" pitchFamily="34" charset="-122"/>
                <a:cs typeface="Arial" panose="020B0604020202020204" pitchFamily="34" charset="0"/>
              </a:rPr>
              <a:t>每次都做出当前最好的选择</a:t>
            </a:r>
            <a:r>
              <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zh-CN" altLang="en-US"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rPr>
              <a:t>贪心算法</a:t>
            </a:r>
            <a:endParaRPr lang="en-US" altLang="zh-CN" sz="2400" b="0" kern="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1424939" y="5951293"/>
            <a:ext cx="3143809" cy="489878"/>
          </a:xfrm>
          <a:prstGeom prst="rect">
            <a:avLst/>
          </a:prstGeom>
        </p:spPr>
        <p:txBody>
          <a:bodyPr wrap="none">
            <a:spAutoFit/>
          </a:bodyPr>
          <a:lstStyle/>
          <a:p>
            <a:pPr marL="441325" indent="-441325">
              <a:lnSpc>
                <a:spcPts val="3100"/>
              </a:lnSpc>
              <a:spcBef>
                <a:spcPct val="20000"/>
              </a:spcBef>
              <a:buClr>
                <a:srgbClr val="FF0000"/>
              </a:buClr>
              <a:buSzPct val="90000"/>
              <a:buFont typeface="Wingdings" panose="05000000000000000000" pitchFamily="2" charset="2"/>
              <a:buChar char="n"/>
            </a:pPr>
            <a:r>
              <a:rPr lang="zh-CN" altLang="en-US" sz="2800" b="0" kern="0" dirty="0">
                <a:solidFill>
                  <a:srgbClr val="FF0066"/>
                </a:solidFill>
                <a:latin typeface="+mn-lt"/>
                <a:ea typeface="微软雅黑" panose="020B0503020204020204" pitchFamily="34" charset="-122"/>
              </a:rPr>
              <a:t>还有什么解法？</a:t>
            </a:r>
            <a:endParaRPr lang="en-US" altLang="zh-CN" sz="2800" b="0" kern="0" dirty="0">
              <a:solidFill>
                <a:srgbClr val="FF0066"/>
              </a:solidFill>
              <a:latin typeface="+mn-lt"/>
              <a:ea typeface="微软雅黑" panose="020B0503020204020204" pitchFamily="34" charset="-122"/>
            </a:endParaRPr>
          </a:p>
        </p:txBody>
      </p:sp>
      <p:sp>
        <p:nvSpPr>
          <p:cNvPr id="10" name="矩形 9"/>
          <p:cNvSpPr/>
          <p:nvPr/>
        </p:nvSpPr>
        <p:spPr>
          <a:xfrm>
            <a:off x="4302049" y="5951293"/>
            <a:ext cx="3124200" cy="887422"/>
          </a:xfrm>
          <a:prstGeom prst="rect">
            <a:avLst/>
          </a:prstGeom>
        </p:spPr>
        <p:txBody>
          <a:bodyPr wrap="square">
            <a:spAutoFit/>
          </a:bodyPr>
          <a:lstStyle/>
          <a:p>
            <a:pPr marL="898525" lvl="1" indent="-441325">
              <a:lnSpc>
                <a:spcPts val="3100"/>
              </a:lnSpc>
              <a:spcBef>
                <a:spcPts val="0"/>
              </a:spcBef>
              <a:buClr>
                <a:srgbClr val="006666"/>
              </a:buClr>
              <a:buSzPct val="90000"/>
              <a:buFont typeface="Wingdings" panose="05000000000000000000" pitchFamily="2" charset="2"/>
              <a:buChar char="u"/>
            </a:pPr>
            <a:r>
              <a:rPr lang="zh-CN" altLang="en-US"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枚举法</a:t>
            </a:r>
            <a:endParaRPr lang="en-US" altLang="zh-CN"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898525" lvl="1" indent="-441325">
              <a:lnSpc>
                <a:spcPts val="3100"/>
              </a:lnSpc>
              <a:spcBef>
                <a:spcPts val="0"/>
              </a:spcBef>
              <a:buClr>
                <a:srgbClr val="006666"/>
              </a:buClr>
              <a:buSzPct val="90000"/>
              <a:buFont typeface="Wingdings" panose="05000000000000000000" pitchFamily="2" charset="2"/>
              <a:buChar char="u"/>
            </a:pPr>
            <a:r>
              <a:rPr lang="zh-CN" altLang="en-US"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动态规划</a:t>
            </a:r>
            <a:endParaRPr lang="en-US" altLang="zh-CN" sz="2400" b="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Grp="1" noChangeArrowheads="1"/>
          </p:cNvSpPr>
          <p:nvPr>
            <p:ph type="title"/>
          </p:nvPr>
        </p:nvSpPr>
        <p:spPr/>
        <p:txBody>
          <a:bodyPr/>
          <a:lstStyle/>
          <a:p>
            <a:pPr>
              <a:lnSpc>
                <a:spcPts val="3700"/>
              </a:lnSpc>
            </a:pPr>
            <a:r>
              <a:rPr lang="zh-CN" altLang="en-US" dirty="0"/>
              <a:t>贪心算法的基本思想</a:t>
            </a:r>
            <a:endParaRPr lang="en-US" altLang="zh-CN" dirty="0"/>
          </a:p>
        </p:txBody>
      </p:sp>
      <p:sp>
        <p:nvSpPr>
          <p:cNvPr id="4" name="内容占位符 2"/>
          <p:cNvSpPr txBox="1"/>
          <p:nvPr/>
        </p:nvSpPr>
        <p:spPr bwMode="auto">
          <a:xfrm>
            <a:off x="543384" y="1371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700"/>
              </a:lnSpc>
            </a:pPr>
            <a:r>
              <a:rPr lang="zh-CN" altLang="en-US" sz="2400" kern="0" dirty="0">
                <a:solidFill>
                  <a:srgbClr val="FF0000"/>
                </a:solidFill>
                <a:latin typeface="+mn-lt"/>
              </a:rPr>
              <a:t>贪心算法</a:t>
            </a:r>
            <a:r>
              <a:rPr lang="zh-CN" altLang="en-US" sz="2400" kern="0" dirty="0">
                <a:latin typeface="+mn-lt"/>
              </a:rPr>
              <a:t>（</a:t>
            </a:r>
            <a:r>
              <a:rPr lang="en-US" altLang="zh-CN" sz="2400" kern="0" dirty="0">
                <a:latin typeface="+mn-lt"/>
              </a:rPr>
              <a:t>Greedy Algorithm</a:t>
            </a:r>
            <a:r>
              <a:rPr lang="zh-CN" altLang="en-US" sz="2400" kern="0" dirty="0">
                <a:latin typeface="+mn-lt"/>
              </a:rPr>
              <a:t>）的基本思想</a:t>
            </a:r>
            <a:endParaRPr lang="en-US" altLang="zh-CN" sz="2400" kern="0" dirty="0">
              <a:latin typeface="+mn-lt"/>
            </a:endParaRPr>
          </a:p>
          <a:p>
            <a:pPr lvl="1">
              <a:lnSpc>
                <a:spcPts val="3700"/>
              </a:lnSpc>
            </a:pPr>
            <a:r>
              <a:rPr lang="zh-CN" altLang="en-US" sz="2000" b="0" kern="0" dirty="0"/>
              <a:t>将待求解的问题分解成若干个子问题进行</a:t>
            </a:r>
            <a:r>
              <a:rPr lang="zh-CN" altLang="en-US" sz="2000" b="0" kern="0" dirty="0">
                <a:solidFill>
                  <a:srgbClr val="CC0066"/>
                </a:solidFill>
              </a:rPr>
              <a:t>分步求解</a:t>
            </a:r>
            <a:r>
              <a:rPr lang="zh-CN" altLang="en-US" sz="2000" b="0" kern="0" dirty="0"/>
              <a:t>，且</a:t>
            </a:r>
            <a:r>
              <a:rPr lang="zh-CN" altLang="en-US" sz="2000" b="0" kern="0" dirty="0">
                <a:solidFill>
                  <a:srgbClr val="CC0066"/>
                </a:solidFill>
              </a:rPr>
              <a:t>每一步</a:t>
            </a:r>
            <a:r>
              <a:rPr lang="zh-CN" altLang="en-US" sz="2000" b="0" kern="0" dirty="0"/>
              <a:t>总是做出</a:t>
            </a:r>
            <a:r>
              <a:rPr lang="zh-CN" altLang="en-US" sz="2000" b="0" kern="0" dirty="0">
                <a:solidFill>
                  <a:srgbClr val="CC0066"/>
                </a:solidFill>
              </a:rPr>
              <a:t>当前最好</a:t>
            </a:r>
            <a:r>
              <a:rPr lang="zh-CN" altLang="en-US" sz="2000" b="0" kern="0" dirty="0"/>
              <a:t>的选择</a:t>
            </a:r>
            <a:r>
              <a:rPr lang="zh-CN" altLang="en-US" sz="2000" dirty="0">
                <a:solidFill>
                  <a:srgbClr val="FF3399"/>
                </a:solidFill>
              </a:rPr>
              <a:t>（局部最优解） </a:t>
            </a:r>
            <a:r>
              <a:rPr lang="zh-CN" altLang="en-US" sz="2000" b="0" kern="0" dirty="0"/>
              <a:t>，以期得到问题最优解。每做一次选择后，所求问题会简化为一个规模更小的子问题，通过每一步的最优解逐步达到整体的最优解</a:t>
            </a:r>
            <a:endParaRPr lang="en-US" altLang="zh-CN" sz="2000" b="0" kern="0" dirty="0"/>
          </a:p>
          <a:p>
            <a:pPr lvl="1">
              <a:lnSpc>
                <a:spcPts val="3700"/>
              </a:lnSpc>
            </a:pPr>
            <a:r>
              <a:rPr lang="zh-CN" altLang="en-US" sz="2000" dirty="0"/>
              <a:t>“</a:t>
            </a:r>
            <a:r>
              <a:rPr lang="zh-CN" altLang="en-US" sz="2000" dirty="0">
                <a:solidFill>
                  <a:srgbClr val="CC0066"/>
                </a:solidFill>
              </a:rPr>
              <a:t>眼下能拿到的就先拿到</a:t>
            </a:r>
            <a:r>
              <a:rPr lang="zh-CN" altLang="en-US" sz="2000" dirty="0"/>
              <a:t>”的策略就是这个算法名称的由来</a:t>
            </a:r>
            <a:endParaRPr lang="en-US" altLang="zh-CN" sz="2000" b="0" kern="0" dirty="0"/>
          </a:p>
          <a:p>
            <a:pPr>
              <a:lnSpc>
                <a:spcPts val="3700"/>
              </a:lnSpc>
            </a:pPr>
            <a:r>
              <a:rPr lang="zh-CN" altLang="en-US" sz="2000" b="0" kern="0" dirty="0"/>
              <a:t>贪心算法对每个子问题得到其局部最优解，再将各个局部最优解整合成问题的解。它体现了一种“</a:t>
            </a:r>
            <a:r>
              <a:rPr lang="zh-CN" altLang="en-US" sz="2000" b="0" kern="0" dirty="0">
                <a:solidFill>
                  <a:srgbClr val="CC0066"/>
                </a:solidFill>
              </a:rPr>
              <a:t>快刀斩乱麻</a:t>
            </a:r>
            <a:r>
              <a:rPr lang="zh-CN" altLang="en-US" sz="2000" b="0" kern="0" dirty="0"/>
              <a:t>”的思想，以</a:t>
            </a:r>
            <a:r>
              <a:rPr lang="zh-CN" altLang="en-US" sz="2000" b="0" kern="0" dirty="0">
                <a:solidFill>
                  <a:srgbClr val="CC0066"/>
                </a:solidFill>
              </a:rPr>
              <a:t>当前和局部利益最大化</a:t>
            </a:r>
            <a:r>
              <a:rPr lang="zh-CN" altLang="en-US" sz="2000" b="0" kern="0" dirty="0"/>
              <a:t>为导向的问题求解策略简单易行，具有广泛的适用性</a:t>
            </a:r>
            <a:endParaRPr lang="zh-CN" altLang="en-US" sz="2000" b="0" kern="0" dirty="0"/>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贪心算法的特点和适用场合</a:t>
            </a:r>
            <a:endParaRPr lang="zh-CN" altLang="en-US" dirty="0"/>
          </a:p>
        </p:txBody>
      </p:sp>
      <p:sp>
        <p:nvSpPr>
          <p:cNvPr id="3" name="Content Placeholder 2"/>
          <p:cNvSpPr>
            <a:spLocks noGrp="1"/>
          </p:cNvSpPr>
          <p:nvPr>
            <p:ph idx="1"/>
          </p:nvPr>
        </p:nvSpPr>
        <p:spPr>
          <a:xfrm>
            <a:off x="381000" y="1581806"/>
            <a:ext cx="8458200" cy="3447393"/>
          </a:xfrm>
        </p:spPr>
        <p:txBody>
          <a:bodyPr/>
          <a:lstStyle/>
          <a:p>
            <a:pPr lvl="1"/>
            <a:r>
              <a:rPr lang="zh-CN" altLang="en-US" dirty="0">
                <a:solidFill>
                  <a:srgbClr val="0000FF"/>
                </a:solidFill>
              </a:rPr>
              <a:t>算法优点</a:t>
            </a:r>
            <a:r>
              <a:rPr lang="zh-CN" altLang="en-US" dirty="0"/>
              <a:t>：思维复杂度低</a:t>
            </a:r>
            <a:r>
              <a:rPr lang="en-US" altLang="zh-CN" dirty="0"/>
              <a:t>, </a:t>
            </a:r>
            <a:r>
              <a:rPr lang="zh-CN" altLang="en-US" dirty="0"/>
              <a:t>代码量小</a:t>
            </a:r>
            <a:r>
              <a:rPr lang="en-US" altLang="zh-CN" dirty="0"/>
              <a:t>, </a:t>
            </a:r>
            <a:r>
              <a:rPr lang="zh-CN" altLang="en-US" dirty="0"/>
              <a:t>时、空复杂度低</a:t>
            </a:r>
            <a:endParaRPr lang="en-US" altLang="zh-CN" dirty="0"/>
          </a:p>
          <a:p>
            <a:pPr lvl="1"/>
            <a:r>
              <a:rPr lang="zh-CN" altLang="en-US" dirty="0">
                <a:solidFill>
                  <a:srgbClr val="0000FF"/>
                </a:solidFill>
              </a:rPr>
              <a:t>算法缺点</a:t>
            </a:r>
            <a:r>
              <a:rPr lang="zh-CN" altLang="en-US" dirty="0"/>
              <a:t>：</a:t>
            </a:r>
            <a:r>
              <a:rPr lang="zh-CN" altLang="zh-CN" dirty="0"/>
              <a:t>对于大部分的优化问题都能产生最优解，但不能总获得整体最优解，通常可以获得</a:t>
            </a:r>
            <a:r>
              <a:rPr lang="zh-CN" altLang="zh-CN" dirty="0">
                <a:solidFill>
                  <a:srgbClr val="CC0066"/>
                </a:solidFill>
              </a:rPr>
              <a:t>近似最优解</a:t>
            </a:r>
            <a:endParaRPr lang="en-US" altLang="zh-CN" dirty="0">
              <a:solidFill>
                <a:srgbClr val="CC0066"/>
              </a:solidFill>
            </a:endParaRPr>
          </a:p>
          <a:p>
            <a:pPr lvl="1"/>
            <a:r>
              <a:rPr lang="zh-CN" altLang="en-US" dirty="0">
                <a:solidFill>
                  <a:srgbClr val="0000FF"/>
                </a:solidFill>
              </a:rPr>
              <a:t>算法适用</a:t>
            </a:r>
            <a:r>
              <a:rPr lang="zh-CN" altLang="en-US" dirty="0"/>
              <a:t>：</a:t>
            </a:r>
            <a:r>
              <a:rPr lang="zh-CN" altLang="en-US"/>
              <a:t>最优化问题</a:t>
            </a:r>
            <a:endParaRPr lang="en-US" altLang="zh-CN"/>
          </a:p>
          <a:p>
            <a:pPr marL="457200" lvl="1" indent="0">
              <a:buNone/>
            </a:pPr>
            <a:endParaRPr lang="en-US" altLang="zh-CN" dirty="0"/>
          </a:p>
          <a:p>
            <a:pPr marL="457200" lvl="1" indent="0">
              <a:lnSpc>
                <a:spcPts val="3500"/>
              </a:lnSpc>
              <a:buNone/>
            </a:pPr>
            <a:r>
              <a:rPr lang="zh-CN" altLang="en-US" b="1" dirty="0">
                <a:solidFill>
                  <a:srgbClr val="FF0000"/>
                </a:solidFill>
                <a:latin typeface="+mn-lt"/>
              </a:rPr>
              <a:t>       无后效</a:t>
            </a:r>
            <a:r>
              <a:rPr lang="zh-CN" altLang="en-US" b="1">
                <a:solidFill>
                  <a:srgbClr val="FF0000"/>
                </a:solidFill>
                <a:latin typeface="+mn-lt"/>
              </a:rPr>
              <a:t>性</a:t>
            </a:r>
            <a:r>
              <a:rPr lang="zh-CN" altLang="en-US">
                <a:latin typeface="+mn-lt"/>
              </a:rPr>
              <a:t>：</a:t>
            </a:r>
            <a:r>
              <a:rPr lang="zh-CN" altLang="en-US"/>
              <a:t>某阶段状态一旦确定，就不受这个状态以后决策的影响。某个</a:t>
            </a:r>
            <a:r>
              <a:rPr lang="zh-CN" altLang="en-US" dirty="0"/>
              <a:t>状态以后的过程不会影响以前的状态，只与当前状态有关</a:t>
            </a:r>
            <a:endParaRPr lang="zh-CN" altLang="en-US" dirty="0"/>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579437"/>
            <a:ext cx="6705600" cy="563563"/>
          </a:xfrm>
        </p:spPr>
        <p:txBody>
          <a:bodyPr/>
          <a:lstStyle/>
          <a:p>
            <a:pPr lvl="1"/>
            <a:r>
              <a:rPr lang="zh-CN" altLang="en-US" dirty="0">
                <a:latin typeface="黑体" panose="02010609060101010101" pitchFamily="49" charset="-122"/>
                <a:ea typeface="黑体" panose="02010609060101010101" pitchFamily="49" charset="-122"/>
                <a:cs typeface="+mj-cs"/>
              </a:rPr>
              <a:t>贪心算法不能保证一定得到最优解</a:t>
            </a:r>
            <a:endParaRPr lang="zh-CN" altLang="en-US" dirty="0">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bwMode="auto">
          <a:xfrm>
            <a:off x="714046" y="1219200"/>
            <a:ext cx="8229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b="0" kern="0" dirty="0">
                <a:latin typeface="+mn-lt"/>
              </a:rPr>
              <a:t>例：找零问题</a:t>
            </a:r>
            <a:endParaRPr lang="zh-CN" altLang="en-US" b="0" kern="0" dirty="0">
              <a:latin typeface="+mn-lt"/>
            </a:endParaRPr>
          </a:p>
          <a:p>
            <a:pPr lvl="1"/>
            <a:r>
              <a:rPr lang="zh-CN" altLang="en-US" kern="0" dirty="0">
                <a:solidFill>
                  <a:srgbClr val="FF3399"/>
                </a:solidFill>
                <a:latin typeface="+mn-lt"/>
              </a:rPr>
              <a:t>贪心算法并不能保证在任何情况下都能得到最优解</a:t>
            </a:r>
            <a:endParaRPr lang="zh-CN" altLang="en-US" kern="0" dirty="0">
              <a:solidFill>
                <a:srgbClr val="FF3399"/>
              </a:solidFill>
              <a:latin typeface="+mn-lt"/>
            </a:endParaRPr>
          </a:p>
          <a:p>
            <a:pPr lvl="1"/>
            <a:r>
              <a:rPr lang="zh-CN" altLang="en-US" b="0" kern="0" dirty="0">
                <a:latin typeface="+mn-lt"/>
              </a:rPr>
              <a:t>如硬币面值</a:t>
            </a:r>
            <a:r>
              <a:rPr lang="zh-CN" altLang="zh-CN" b="0" kern="0" dirty="0">
                <a:latin typeface="+mn-lt"/>
              </a:rPr>
              <a:t>为</a:t>
            </a:r>
            <a:r>
              <a:rPr lang="en-US" altLang="zh-CN" b="0" kern="0" dirty="0">
                <a:latin typeface="+mn-lt"/>
              </a:rPr>
              <a:t>1</a:t>
            </a:r>
            <a:r>
              <a:rPr lang="zh-CN" altLang="zh-CN" b="0" kern="0" dirty="0">
                <a:latin typeface="+mn-lt"/>
              </a:rPr>
              <a:t>元、</a:t>
            </a:r>
            <a:r>
              <a:rPr lang="en-US" altLang="zh-CN" b="0" kern="0" dirty="0">
                <a:latin typeface="+mn-lt"/>
              </a:rPr>
              <a:t>3</a:t>
            </a:r>
            <a:r>
              <a:rPr lang="zh-CN" altLang="zh-CN" b="0" kern="0" dirty="0">
                <a:latin typeface="+mn-lt"/>
              </a:rPr>
              <a:t>元、</a:t>
            </a:r>
            <a:r>
              <a:rPr lang="en-US" altLang="zh-CN" b="0" kern="0" dirty="0">
                <a:latin typeface="+mn-lt"/>
              </a:rPr>
              <a:t>4</a:t>
            </a:r>
            <a:r>
              <a:rPr lang="zh-CN" altLang="zh-CN" b="0" kern="0" dirty="0">
                <a:latin typeface="+mn-lt"/>
              </a:rPr>
              <a:t>元和</a:t>
            </a:r>
            <a:r>
              <a:rPr lang="en-US" altLang="zh-CN" b="0" kern="0" dirty="0">
                <a:latin typeface="+mn-lt"/>
              </a:rPr>
              <a:t>5</a:t>
            </a:r>
            <a:r>
              <a:rPr lang="zh-CN" altLang="zh-CN" b="0" kern="0" dirty="0">
                <a:latin typeface="+mn-lt"/>
              </a:rPr>
              <a:t>元</a:t>
            </a:r>
            <a:r>
              <a:rPr lang="zh-CN" altLang="en-US" b="0" kern="0" dirty="0">
                <a:latin typeface="+mn-lt"/>
              </a:rPr>
              <a:t>；现在需找零</a:t>
            </a:r>
            <a:r>
              <a:rPr lang="en-US" altLang="zh-CN" b="0" kern="0" dirty="0">
                <a:latin typeface="+mn-lt"/>
              </a:rPr>
              <a:t>12</a:t>
            </a:r>
            <a:r>
              <a:rPr lang="zh-CN" altLang="en-US" b="0" kern="0" dirty="0">
                <a:latin typeface="+mn-lt"/>
              </a:rPr>
              <a:t>元</a:t>
            </a:r>
            <a:endParaRPr lang="zh-CN" altLang="en-US" b="0" kern="0" dirty="0">
              <a:latin typeface="+mn-lt"/>
            </a:endParaRPr>
          </a:p>
          <a:p>
            <a:pPr lvl="2"/>
            <a:r>
              <a:rPr lang="zh-CN" altLang="en-US" b="0" kern="0" dirty="0">
                <a:latin typeface="+mn-lt"/>
              </a:rPr>
              <a:t>若按贪心算法：</a:t>
            </a:r>
            <a:r>
              <a:rPr lang="en-US" altLang="zh-CN" b="0" kern="0" dirty="0">
                <a:latin typeface="+mn-lt"/>
              </a:rPr>
              <a:t>5+5+1+1</a:t>
            </a:r>
            <a:endParaRPr lang="en-US" altLang="zh-CN" b="0" kern="0" dirty="0">
              <a:latin typeface="+mn-lt"/>
            </a:endParaRPr>
          </a:p>
          <a:p>
            <a:pPr lvl="2"/>
            <a:r>
              <a:rPr lang="zh-CN" altLang="en-US" b="0" kern="0" dirty="0">
                <a:latin typeface="+mn-lt"/>
              </a:rPr>
              <a:t>按</a:t>
            </a:r>
            <a:r>
              <a:rPr lang="zh-CN" altLang="zh-CN" b="0" kern="0" dirty="0">
                <a:latin typeface="+mn-lt"/>
              </a:rPr>
              <a:t>动态规划算法</a:t>
            </a:r>
            <a:r>
              <a:rPr lang="zh-CN" altLang="en-US" b="0" kern="0" dirty="0">
                <a:latin typeface="+mn-lt"/>
              </a:rPr>
              <a:t>，实际最优解为：</a:t>
            </a:r>
            <a:r>
              <a:rPr lang="en-US" altLang="zh-CN" b="0" kern="0" dirty="0">
                <a:latin typeface="+mn-lt"/>
              </a:rPr>
              <a:t>3+4+5</a:t>
            </a:r>
            <a:endParaRPr lang="en-US" altLang="zh-CN" b="0" kern="0" dirty="0">
              <a:latin typeface="+mn-lt"/>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内容占位符 2"/>
          <p:cNvSpPr>
            <a:spLocks noGrp="1"/>
          </p:cNvSpPr>
          <p:nvPr>
            <p:ph idx="1"/>
          </p:nvPr>
        </p:nvSpPr>
        <p:spPr>
          <a:xfrm>
            <a:off x="942646" y="4572000"/>
            <a:ext cx="7210754" cy="2209641"/>
          </a:xfrm>
          <a:solidFill>
            <a:srgbClr val="FFFF99"/>
          </a:solidFill>
          <a:effectLst>
            <a:outerShdw blurRad="50800" dist="38100" dir="5400000" algn="t" rotWithShape="0">
              <a:prstClr val="black">
                <a:alpha val="40000"/>
              </a:prstClr>
            </a:outerShdw>
          </a:effectLst>
        </p:spPr>
        <p:txBody>
          <a:bodyPr/>
          <a:lstStyle/>
          <a:p>
            <a:pPr>
              <a:lnSpc>
                <a:spcPts val="3800"/>
              </a:lnSpc>
            </a:pPr>
            <a:r>
              <a:rPr lang="zh-CN" altLang="zh-CN" sz="2400" b="1" dirty="0"/>
              <a:t>贪心算法</a:t>
            </a:r>
            <a:r>
              <a:rPr lang="zh-CN" altLang="en-US" sz="2400" b="1" dirty="0"/>
              <a:t>与动态规划的区别</a:t>
            </a:r>
            <a:endParaRPr lang="en-US" altLang="zh-CN" sz="2400" b="1" dirty="0"/>
          </a:p>
          <a:p>
            <a:pPr lvl="1">
              <a:lnSpc>
                <a:spcPts val="3300"/>
              </a:lnSpc>
              <a:spcBef>
                <a:spcPts val="0"/>
              </a:spcBef>
            </a:pPr>
            <a:r>
              <a:rPr lang="zh-CN" altLang="zh-CN" sz="2200" dirty="0">
                <a:solidFill>
                  <a:srgbClr val="CC0066"/>
                </a:solidFill>
                <a:latin typeface="+mn-lt"/>
                <a:cs typeface="+mn-cs"/>
              </a:rPr>
              <a:t>贪心算法</a:t>
            </a:r>
            <a:r>
              <a:rPr lang="zh-CN" altLang="zh-CN" sz="2200" dirty="0">
                <a:latin typeface="+mn-lt"/>
                <a:cs typeface="+mn-cs"/>
              </a:rPr>
              <a:t>的每一次操作都对结果产生直接影响，对每个子问题的解决方案都做出选择，</a:t>
            </a:r>
            <a:r>
              <a:rPr lang="zh-CN" altLang="zh-CN" sz="2200" dirty="0">
                <a:solidFill>
                  <a:srgbClr val="CC0066"/>
                </a:solidFill>
                <a:latin typeface="+mn-lt"/>
                <a:cs typeface="+mn-cs"/>
              </a:rPr>
              <a:t>不能回退</a:t>
            </a:r>
            <a:endParaRPr lang="en-US" altLang="zh-CN" sz="2200" dirty="0">
              <a:solidFill>
                <a:srgbClr val="CC0066"/>
              </a:solidFill>
              <a:latin typeface="+mn-lt"/>
              <a:cs typeface="+mn-cs"/>
            </a:endParaRPr>
          </a:p>
          <a:p>
            <a:pPr lvl="1">
              <a:lnSpc>
                <a:spcPts val="3300"/>
              </a:lnSpc>
              <a:spcBef>
                <a:spcPts val="0"/>
              </a:spcBef>
            </a:pPr>
            <a:r>
              <a:rPr lang="zh-CN" altLang="zh-CN" sz="2200" dirty="0">
                <a:solidFill>
                  <a:srgbClr val="CC0066"/>
                </a:solidFill>
                <a:latin typeface="+mn-lt"/>
                <a:cs typeface="+mn-cs"/>
              </a:rPr>
              <a:t>动态规划</a:t>
            </a:r>
            <a:r>
              <a:rPr lang="zh-CN" altLang="zh-CN" sz="2200" dirty="0">
                <a:latin typeface="+mn-lt"/>
                <a:cs typeface="+mn-cs"/>
              </a:rPr>
              <a:t>则会根据以前的选择结果对当前进行选择，</a:t>
            </a:r>
            <a:r>
              <a:rPr lang="zh-CN" altLang="zh-CN" sz="2200" dirty="0">
                <a:solidFill>
                  <a:srgbClr val="CC0066"/>
                </a:solidFill>
                <a:latin typeface="+mn-lt"/>
                <a:cs typeface="+mn-cs"/>
              </a:rPr>
              <a:t>有回退功能</a:t>
            </a:r>
            <a:endParaRPr lang="zh-CN" altLang="en-US" sz="2200" dirty="0">
              <a:solidFill>
                <a:srgbClr val="CC0066"/>
              </a:solidFill>
              <a:latin typeface="+mn-lt"/>
              <a:cs typeface="+mn-cs"/>
            </a:endParaRPr>
          </a:p>
        </p:txBody>
      </p:sp>
      <p:sp>
        <p:nvSpPr>
          <p:cNvPr id="3" name="矩形 2"/>
          <p:cNvSpPr/>
          <p:nvPr/>
        </p:nvSpPr>
        <p:spPr>
          <a:xfrm>
            <a:off x="733096" y="3505200"/>
            <a:ext cx="8077200" cy="1066959"/>
          </a:xfrm>
          <a:prstGeom prst="rect">
            <a:avLst/>
          </a:prstGeom>
        </p:spPr>
        <p:txBody>
          <a:bodyPr wrap="square">
            <a:spAutoFit/>
          </a:bodyPr>
          <a:lstStyle/>
          <a:p>
            <a:pPr marL="441325" indent="-441325">
              <a:lnSpc>
                <a:spcPts val="3800"/>
              </a:lnSpc>
              <a:spcBef>
                <a:spcPct val="20000"/>
              </a:spcBef>
              <a:buClr>
                <a:srgbClr val="FF0000"/>
              </a:buClr>
              <a:buSzPct val="90000"/>
              <a:buFont typeface="Wingdings" panose="05000000000000000000" pitchFamily="2" charset="2"/>
              <a:buChar char="n"/>
            </a:pPr>
            <a:r>
              <a:rPr lang="zh-CN" altLang="zh-CN" sz="2400" dirty="0">
                <a:latin typeface="微软雅黑" panose="020B0503020204020204" pitchFamily="34" charset="-122"/>
                <a:ea typeface="微软雅黑" panose="020B0503020204020204" pitchFamily="34" charset="-122"/>
              </a:rPr>
              <a:t>贪心算法的优劣与</a:t>
            </a:r>
            <a:r>
              <a:rPr lang="zh-CN" altLang="zh-CN" sz="2400" dirty="0">
                <a:solidFill>
                  <a:srgbClr val="CC0066"/>
                </a:solidFill>
                <a:latin typeface="微软雅黑" panose="020B0503020204020204" pitchFamily="34" charset="-122"/>
                <a:ea typeface="微软雅黑" panose="020B0503020204020204" pitchFamily="34" charset="-122"/>
              </a:rPr>
              <a:t>问题的特殊性</a:t>
            </a:r>
            <a:r>
              <a:rPr lang="zh-CN" altLang="zh-CN" sz="2400" dirty="0">
                <a:latin typeface="微软雅黑" panose="020B0503020204020204" pitchFamily="34" charset="-122"/>
                <a:ea typeface="微软雅黑" panose="020B0503020204020204" pitchFamily="34" charset="-122"/>
              </a:rPr>
              <a:t>密切相关。因此，其具有一定的局限性</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贪心算法的基本思路</a:t>
            </a:r>
            <a:endParaRPr lang="zh-CN" altLang="en-US" dirty="0"/>
          </a:p>
        </p:txBody>
      </p:sp>
      <p:sp>
        <p:nvSpPr>
          <p:cNvPr id="3" name="Content Placeholder 2"/>
          <p:cNvSpPr>
            <a:spLocks noGrp="1"/>
          </p:cNvSpPr>
          <p:nvPr>
            <p:ph idx="1"/>
          </p:nvPr>
        </p:nvSpPr>
        <p:spPr>
          <a:xfrm>
            <a:off x="533400" y="1981200"/>
            <a:ext cx="8229600" cy="2819400"/>
          </a:xfrm>
        </p:spPr>
        <p:txBody>
          <a:bodyPr/>
          <a:lstStyle/>
          <a:p>
            <a:pPr>
              <a:lnSpc>
                <a:spcPts val="3800"/>
              </a:lnSpc>
            </a:pPr>
            <a:r>
              <a:rPr lang="zh-CN" altLang="en-US" b="1" dirty="0">
                <a:solidFill>
                  <a:srgbClr val="0000FF"/>
                </a:solidFill>
              </a:rPr>
              <a:t>贪心算法的基本思路</a:t>
            </a:r>
            <a:endParaRPr lang="en-US" altLang="zh-CN" b="1" dirty="0">
              <a:solidFill>
                <a:srgbClr val="0000FF"/>
              </a:solidFill>
            </a:endParaRPr>
          </a:p>
          <a:p>
            <a:pPr marL="0" indent="0">
              <a:lnSpc>
                <a:spcPts val="3800"/>
              </a:lnSpc>
              <a:buNone/>
            </a:pPr>
            <a:r>
              <a:rPr lang="en-US" altLang="zh-CN" dirty="0">
                <a:latin typeface="+mn-lt"/>
              </a:rPr>
              <a:t>1</a:t>
            </a:r>
            <a:r>
              <a:rPr lang="zh-CN" altLang="zh-CN" dirty="0">
                <a:latin typeface="+mn-lt"/>
              </a:rPr>
              <a:t>）建立</a:t>
            </a:r>
            <a:r>
              <a:rPr lang="zh-CN" altLang="zh-CN" dirty="0">
                <a:solidFill>
                  <a:srgbClr val="CC0066"/>
                </a:solidFill>
                <a:latin typeface="+mn-lt"/>
              </a:rPr>
              <a:t>数学模型</a:t>
            </a:r>
            <a:r>
              <a:rPr lang="zh-CN" altLang="zh-CN" dirty="0">
                <a:latin typeface="+mn-lt"/>
              </a:rPr>
              <a:t>来描述问题</a:t>
            </a:r>
            <a:endParaRPr lang="zh-CN" altLang="zh-CN" dirty="0">
              <a:latin typeface="+mn-lt"/>
            </a:endParaRPr>
          </a:p>
          <a:p>
            <a:pPr marL="0" indent="0">
              <a:lnSpc>
                <a:spcPts val="3800"/>
              </a:lnSpc>
              <a:buNone/>
            </a:pPr>
            <a:r>
              <a:rPr lang="en-US" altLang="zh-CN" dirty="0">
                <a:latin typeface="+mn-lt"/>
              </a:rPr>
              <a:t>2</a:t>
            </a:r>
            <a:r>
              <a:rPr lang="zh-CN" altLang="zh-CN" dirty="0">
                <a:latin typeface="+mn-lt"/>
              </a:rPr>
              <a:t>）把求解的问题分成若干</a:t>
            </a:r>
            <a:r>
              <a:rPr lang="zh-CN" altLang="zh-CN" dirty="0">
                <a:solidFill>
                  <a:srgbClr val="CC0066"/>
                </a:solidFill>
                <a:latin typeface="+mn-lt"/>
              </a:rPr>
              <a:t>个子问题</a:t>
            </a:r>
            <a:endParaRPr lang="zh-CN" altLang="zh-CN" dirty="0">
              <a:solidFill>
                <a:srgbClr val="CC0066"/>
              </a:solidFill>
              <a:latin typeface="+mn-lt"/>
            </a:endParaRPr>
          </a:p>
          <a:p>
            <a:pPr marL="0" indent="0">
              <a:lnSpc>
                <a:spcPts val="3800"/>
              </a:lnSpc>
              <a:buNone/>
            </a:pPr>
            <a:r>
              <a:rPr lang="en-US" altLang="zh-CN" dirty="0">
                <a:latin typeface="+mn-lt"/>
              </a:rPr>
              <a:t>3</a:t>
            </a:r>
            <a:r>
              <a:rPr lang="zh-CN" altLang="zh-CN" dirty="0">
                <a:latin typeface="+mn-lt"/>
              </a:rPr>
              <a:t>）对每一子问题求解，得到子问题的</a:t>
            </a:r>
            <a:r>
              <a:rPr lang="zh-CN" altLang="zh-CN" dirty="0">
                <a:solidFill>
                  <a:srgbClr val="CC0066"/>
                </a:solidFill>
                <a:latin typeface="+mn-lt"/>
              </a:rPr>
              <a:t>局部最优解</a:t>
            </a:r>
            <a:endParaRPr lang="zh-CN" altLang="zh-CN" dirty="0">
              <a:solidFill>
                <a:srgbClr val="CC0066"/>
              </a:solidFill>
              <a:latin typeface="+mn-lt"/>
            </a:endParaRPr>
          </a:p>
          <a:p>
            <a:pPr marL="0" indent="0">
              <a:lnSpc>
                <a:spcPts val="3800"/>
              </a:lnSpc>
              <a:buNone/>
            </a:pPr>
            <a:r>
              <a:rPr lang="en-US" altLang="zh-CN" dirty="0">
                <a:latin typeface="+mn-lt"/>
              </a:rPr>
              <a:t>4</a:t>
            </a:r>
            <a:r>
              <a:rPr lang="zh-CN" altLang="zh-CN" dirty="0">
                <a:latin typeface="+mn-lt"/>
              </a:rPr>
              <a:t>）把子问题的局部最优解合成原问题的一个解</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2057400" y="503237"/>
            <a:ext cx="6650064" cy="715963"/>
          </a:xfrm>
        </p:spPr>
        <p:txBody>
          <a:bodyPr/>
          <a:lstStyle/>
          <a:p>
            <a:pPr marL="541655" indent="-541655"/>
            <a:r>
              <a:rPr lang="zh-CN" altLang="en-US" sz="3600" dirty="0">
                <a:latin typeface="+mn-lt"/>
                <a:ea typeface="黑体" panose="02010609060101010101" pitchFamily="49" charset="-122"/>
              </a:rPr>
              <a:t>本 章 重 点</a:t>
            </a:r>
            <a:endParaRPr lang="en-US" altLang="zh-CN" sz="3600" dirty="0">
              <a:latin typeface="+mn-lt"/>
              <a:ea typeface="黑体" panose="02010609060101010101" pitchFamily="49" charset="-122"/>
            </a:endParaRPr>
          </a:p>
        </p:txBody>
      </p:sp>
      <p:sp>
        <p:nvSpPr>
          <p:cNvPr id="8" name="Rectangle 3"/>
          <p:cNvSpPr txBox="1">
            <a:spLocks noChangeArrowheads="1"/>
          </p:cNvSpPr>
          <p:nvPr/>
        </p:nvSpPr>
        <p:spPr bwMode="auto">
          <a:xfrm>
            <a:off x="917171" y="1981200"/>
            <a:ext cx="7391400" cy="38100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43230" marR="0" lvl="0" indent="-443230" algn="l" defTabSz="914400" rtl="0" eaLnBrk="0" fontAlgn="base" latinLnBrk="0" hangingPunct="0">
              <a:lnSpc>
                <a:spcPct val="80000"/>
              </a:lnSpc>
              <a:spcBef>
                <a:spcPct val="20000"/>
              </a:spcBef>
              <a:spcAft>
                <a:spcPct val="0"/>
              </a:spcAft>
              <a:buClr>
                <a:srgbClr val="3333FF"/>
              </a:buClr>
              <a:buSzTx/>
              <a:buFont typeface="Wingdings" panose="05000000000000000000" pitchFamily="2" charset="2"/>
              <a:buNone/>
              <a:defRPr/>
            </a:pPr>
            <a:r>
              <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6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算法的设计及描述方法</a:t>
            </a:r>
            <a:endParaRPr lang="en-US" altLang="zh-CN"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endParaRPr>
          </a:p>
          <a:p>
            <a:pPr marL="443230" lvl="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掌握用</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典型的算法（枚举算法，递归算法）</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求解问题的方法和过程</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掌握求解</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搜索（查找）、排序</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问题的几种不同方法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掌握对算法的</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时间效率</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和</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空间效率</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的评价方法</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掌握常见算法的</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优化方法</a:t>
            </a:r>
            <a:endParaRPr lang="en-US" altLang="zh-CN"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endParaRPr>
          </a:p>
          <a:p>
            <a:pPr marL="443230" indent="-443230">
              <a:lnSpc>
                <a:spcPct val="120000"/>
              </a:lnSpc>
              <a:buClr>
                <a:srgbClr val="FF0000"/>
              </a:buClr>
              <a:buSzPct val="90000"/>
              <a:buFont typeface="Wingdings" panose="05000000000000000000" pitchFamily="2" charset="2"/>
              <a:buChar char="n"/>
            </a:pPr>
            <a:r>
              <a:rPr lang="zh-CN" altLang="en-US" b="0" kern="0" dirty="0">
                <a:latin typeface="微软雅黑" panose="020B0503020204020204" pitchFamily="34" charset="-122"/>
                <a:ea typeface="微软雅黑" panose="020B0503020204020204" pitchFamily="34" charset="-122"/>
                <a:cs typeface="Arial" panose="020B0604020202020204" pitchFamily="34" charset="0"/>
              </a:rPr>
              <a:t>了解</a:t>
            </a:r>
            <a:r>
              <a:rPr lang="zh-CN" altLang="en-US" b="0" kern="0" dirty="0">
                <a:solidFill>
                  <a:srgbClr val="CC0066"/>
                </a:solidFill>
                <a:latin typeface="微软雅黑" panose="020B0503020204020204" pitchFamily="34" charset="-122"/>
                <a:ea typeface="微软雅黑" panose="020B0503020204020204" pitchFamily="34" charset="-122"/>
                <a:cs typeface="Arial" panose="020B0604020202020204" pitchFamily="34" charset="0"/>
              </a:rPr>
              <a:t>并行计算</a:t>
            </a:r>
            <a:r>
              <a:rPr lang="zh-CN" altLang="en-US" b="0" kern="0" dirty="0">
                <a:latin typeface="微软雅黑" panose="020B0503020204020204" pitchFamily="34" charset="-122"/>
                <a:ea typeface="微软雅黑" panose="020B0503020204020204" pitchFamily="34" charset="-122"/>
                <a:cs typeface="Arial" panose="020B0604020202020204" pitchFamily="34" charset="0"/>
              </a:rPr>
              <a:t>及相关概念</a:t>
            </a:r>
            <a:endParaRPr lang="en-US" altLang="zh-CN" b="0" kern="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贪心算法的设计技巧</a:t>
            </a:r>
            <a:endParaRPr lang="zh-CN" altLang="en-US" dirty="0"/>
          </a:p>
        </p:txBody>
      </p:sp>
      <p:sp>
        <p:nvSpPr>
          <p:cNvPr id="3" name="Content Placeholder 2"/>
          <p:cNvSpPr>
            <a:spLocks noGrp="1"/>
          </p:cNvSpPr>
          <p:nvPr>
            <p:ph idx="1"/>
          </p:nvPr>
        </p:nvSpPr>
        <p:spPr>
          <a:xfrm>
            <a:off x="685800" y="1600201"/>
            <a:ext cx="8229600" cy="1905000"/>
          </a:xfrm>
        </p:spPr>
        <p:txBody>
          <a:bodyPr/>
          <a:lstStyle/>
          <a:p>
            <a:r>
              <a:rPr lang="zh-CN" altLang="en-US" b="1" dirty="0">
                <a:solidFill>
                  <a:srgbClr val="0000FF"/>
                </a:solidFill>
              </a:rPr>
              <a:t>贪心算法的设计技巧</a:t>
            </a:r>
            <a:endParaRPr lang="en-US" altLang="zh-CN" b="1" dirty="0">
              <a:solidFill>
                <a:srgbClr val="0000FF"/>
              </a:solidFill>
            </a:endParaRPr>
          </a:p>
          <a:p>
            <a:pPr marL="457200" lvl="1" indent="0">
              <a:buNone/>
            </a:pPr>
            <a:r>
              <a:rPr lang="zh-CN" altLang="en-US" dirty="0">
                <a:latin typeface="+mn-lt"/>
              </a:rPr>
              <a:t>（</a:t>
            </a:r>
            <a:r>
              <a:rPr lang="en-US" altLang="zh-CN" dirty="0">
                <a:latin typeface="+mn-lt"/>
              </a:rPr>
              <a:t>1</a:t>
            </a:r>
            <a:r>
              <a:rPr lang="zh-CN" altLang="en-US" dirty="0">
                <a:latin typeface="+mn-lt"/>
              </a:rPr>
              <a:t>）对贪心的可选对象进行</a:t>
            </a:r>
            <a:r>
              <a:rPr lang="zh-CN" altLang="en-US" dirty="0">
                <a:solidFill>
                  <a:srgbClr val="CC0066"/>
                </a:solidFill>
                <a:latin typeface="+mn-lt"/>
              </a:rPr>
              <a:t>排序（从大到小）</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2</a:t>
            </a:r>
            <a:r>
              <a:rPr lang="zh-CN" altLang="en-US" dirty="0">
                <a:latin typeface="+mn-lt"/>
              </a:rPr>
              <a:t>）对贪心的求解目标进行</a:t>
            </a:r>
            <a:r>
              <a:rPr lang="zh-CN" altLang="en-US" dirty="0">
                <a:solidFill>
                  <a:srgbClr val="CC0066"/>
                </a:solidFill>
                <a:latin typeface="+mn-lt"/>
              </a:rPr>
              <a:t>循环</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3</a:t>
            </a:r>
            <a:r>
              <a:rPr lang="zh-CN" altLang="en-US" dirty="0">
                <a:latin typeface="+mn-lt"/>
              </a:rPr>
              <a:t>）在循环中内嵌</a:t>
            </a:r>
            <a:r>
              <a:rPr lang="zh-CN" altLang="en-US" dirty="0">
                <a:solidFill>
                  <a:srgbClr val="CC0066"/>
                </a:solidFill>
                <a:latin typeface="+mn-lt"/>
              </a:rPr>
              <a:t>条件判断</a:t>
            </a:r>
            <a:endParaRPr lang="zh-CN" altLang="en-US" dirty="0">
              <a:solidFill>
                <a:srgbClr val="CC0066"/>
              </a:solidFill>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1752600" y="3657600"/>
            <a:ext cx="5791200" cy="2913618"/>
          </a:xfrm>
          <a:prstGeom prst="rect">
            <a:avLst/>
          </a:prstGeom>
          <a:noFill/>
          <a:ln w="9525">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开始</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从问题的某一初始解出发；</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while</a:t>
            </a:r>
            <a:r>
              <a:rPr lang="zh-CN" altLang="en-US" sz="2000" b="0" dirty="0">
                <a:solidFill>
                  <a:srgbClr val="000000"/>
                </a:solidFill>
                <a:latin typeface="Times New Roman" panose="02020603050405020304"/>
                <a:ea typeface="华文仿宋" panose="02010600040101010101" charset="-122"/>
                <a:cs typeface="Times New Roman" panose="02020603050405020304"/>
              </a:rPr>
              <a:t>（能朝给定总目标前进一步）</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r>
              <a:rPr lang="zh-CN" altLang="en-US" sz="2000" b="0" dirty="0">
                <a:solidFill>
                  <a:srgbClr val="000000"/>
                </a:solidFill>
                <a:latin typeface="Times New Roman" panose="02020603050405020304"/>
                <a:ea typeface="华文仿宋" panose="02010600040101010101" charset="-122"/>
                <a:cs typeface="Times New Roman" panose="02020603050405020304"/>
              </a:rPr>
              <a:t>利用可行的决策，求出可行解的一个解元素；</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    </a:t>
            </a:r>
            <a:r>
              <a:rPr lang="en-US" altLang="zh-CN" sz="2000" b="0" dirty="0">
                <a:solidFill>
                  <a:srgbClr val="000000"/>
                </a:solidFill>
                <a:latin typeface="Times New Roman" panose="02020603050405020304"/>
                <a:ea typeface="华文仿宋" panose="02010600040101010101" charset="-122"/>
                <a:cs typeface="Times New Roman" panose="02020603050405020304"/>
              </a:rPr>
              <a:t>}</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en-US" altLang="zh-CN" sz="2000" b="0" dirty="0">
                <a:solidFill>
                  <a:srgbClr val="000000"/>
                </a:solidFill>
                <a:latin typeface="Times New Roman" panose="02020603050405020304"/>
                <a:ea typeface="华文仿宋" panose="02010600040101010101" charset="-122"/>
                <a:cs typeface="Times New Roman" panose="02020603050405020304"/>
              </a:rPr>
              <a:t>    </a:t>
            </a:r>
            <a:r>
              <a:rPr lang="zh-CN" altLang="en-US" sz="2000" b="0" dirty="0">
                <a:solidFill>
                  <a:srgbClr val="000000"/>
                </a:solidFill>
                <a:latin typeface="Times New Roman" panose="02020603050405020304"/>
                <a:ea typeface="华文仿宋" panose="02010600040101010101" charset="-122"/>
                <a:cs typeface="Times New Roman" panose="02020603050405020304"/>
              </a:rPr>
              <a:t>由所有解元素组合成问题的一个可行解；</a:t>
            </a:r>
            <a:endParaRPr lang="en-US" altLang="zh-CN" sz="2000" b="0" dirty="0">
              <a:solidFill>
                <a:srgbClr val="000000"/>
              </a:solidFill>
              <a:latin typeface="Times New Roman" panose="02020603050405020304"/>
              <a:ea typeface="华文仿宋" panose="02010600040101010101" charset="-122"/>
              <a:cs typeface="Times New Roman" panose="02020603050405020304"/>
            </a:endParaRPr>
          </a:p>
          <a:p>
            <a:pPr>
              <a:spcBef>
                <a:spcPts val="430"/>
              </a:spcBef>
              <a:spcAft>
                <a:spcPts val="0"/>
              </a:spcAft>
            </a:pPr>
            <a:r>
              <a:rPr lang="zh-CN" altLang="en-US" sz="2000" b="0" dirty="0">
                <a:solidFill>
                  <a:srgbClr val="000000"/>
                </a:solidFill>
                <a:latin typeface="Times New Roman" panose="02020603050405020304"/>
                <a:ea typeface="华文仿宋" panose="02010600040101010101" charset="-122"/>
                <a:cs typeface="Times New Roman" panose="02020603050405020304"/>
              </a:rPr>
              <a:t>结束</a:t>
            </a:r>
            <a:endParaRPr lang="zh-CN" altLang="en-US" sz="2000" b="0" dirty="0">
              <a:solidFill>
                <a:srgbClr val="000000"/>
              </a:solidFill>
              <a:latin typeface="Times New Roman" panose="02020603050405020304"/>
              <a:ea typeface="华文仿宋" panose="02010600040101010101" charset="-122"/>
              <a:cs typeface="Times New Roman" panose="02020603050405020304"/>
            </a:endParaRPr>
          </a:p>
        </p:txBody>
      </p:sp>
      <p:sp>
        <p:nvSpPr>
          <p:cNvPr id="6" name="线形标注 2 50"/>
          <p:cNvSpPr/>
          <p:nvPr/>
        </p:nvSpPr>
        <p:spPr bwMode="auto">
          <a:xfrm>
            <a:off x="7696200" y="3676368"/>
            <a:ext cx="1394016" cy="701566"/>
          </a:xfrm>
          <a:prstGeom prst="borderCallout2">
            <a:avLst>
              <a:gd name="adj1" fmla="val 18750"/>
              <a:gd name="adj2" fmla="val -8333"/>
              <a:gd name="adj3" fmla="val 18750"/>
              <a:gd name="adj4" fmla="val -16667"/>
              <a:gd name="adj5" fmla="val 83109"/>
              <a:gd name="adj6" fmla="val -338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贪心算法</a:t>
            </a:r>
            <a:endParaRPr lang="en-US" altLang="zh-CN" sz="2000" b="0" dirty="0">
              <a:solidFill>
                <a:srgbClr val="0000FF"/>
              </a:solidFill>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八股形式</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贪心算法的数学模型建立</a:t>
            </a:r>
            <a:endParaRPr lang="zh-CN" altLang="en-US" dirty="0"/>
          </a:p>
        </p:txBody>
      </p:sp>
      <p:sp>
        <p:nvSpPr>
          <p:cNvPr id="3" name="Content Placeholder 2"/>
          <p:cNvSpPr>
            <a:spLocks noGrp="1"/>
          </p:cNvSpPr>
          <p:nvPr>
            <p:ph idx="1"/>
          </p:nvPr>
        </p:nvSpPr>
        <p:spPr/>
        <p:txBody>
          <a:bodyPr/>
          <a:lstStyle/>
          <a:p>
            <a:r>
              <a:rPr lang="zh-CN" altLang="en-US" b="1" dirty="0">
                <a:solidFill>
                  <a:srgbClr val="0000FF"/>
                </a:solidFill>
              </a:rPr>
              <a:t>数学模型建立</a:t>
            </a:r>
            <a:endParaRPr lang="en-US" altLang="zh-CN" b="1" dirty="0">
              <a:solidFill>
                <a:srgbClr val="0000FF"/>
              </a:solidFill>
            </a:endParaRPr>
          </a:p>
          <a:p>
            <a:pPr marL="457200" lvl="1" indent="0">
              <a:buNone/>
            </a:pPr>
            <a:r>
              <a:rPr lang="zh-CN" altLang="en-US" b="1" dirty="0">
                <a:solidFill>
                  <a:srgbClr val="FF3399"/>
                </a:solidFill>
              </a:rPr>
              <a:t>明确求解目标</a:t>
            </a:r>
            <a:r>
              <a:rPr lang="en-US" altLang="zh-CN" b="1" dirty="0">
                <a:solidFill>
                  <a:srgbClr val="FF3399"/>
                </a:solidFill>
              </a:rPr>
              <a:t>—&gt;</a:t>
            </a:r>
            <a:r>
              <a:rPr lang="zh-CN" altLang="en-US" b="1" dirty="0">
                <a:solidFill>
                  <a:srgbClr val="FF3399"/>
                </a:solidFill>
              </a:rPr>
              <a:t>分析约束条件</a:t>
            </a:r>
            <a:r>
              <a:rPr lang="en-US" altLang="zh-CN" b="1" dirty="0">
                <a:solidFill>
                  <a:srgbClr val="FF3399"/>
                </a:solidFill>
              </a:rPr>
              <a:t>—&gt;</a:t>
            </a:r>
            <a:r>
              <a:rPr lang="zh-CN" altLang="en-US" b="1" dirty="0">
                <a:solidFill>
                  <a:srgbClr val="FF3399"/>
                </a:solidFill>
              </a:rPr>
              <a:t>建立优化函数</a:t>
            </a:r>
            <a:r>
              <a:rPr lang="en-US" altLang="zh-CN" b="1" dirty="0">
                <a:solidFill>
                  <a:srgbClr val="FF3399"/>
                </a:solidFill>
              </a:rPr>
              <a:t>—&gt;</a:t>
            </a:r>
            <a:r>
              <a:rPr lang="zh-CN" altLang="en-US" b="1" dirty="0">
                <a:solidFill>
                  <a:srgbClr val="FF3399"/>
                </a:solidFill>
              </a:rPr>
              <a:t>制定贪心准则</a:t>
            </a:r>
            <a:endParaRPr lang="en-US" altLang="zh-CN" b="1" dirty="0">
              <a:solidFill>
                <a:srgbClr val="FF3399"/>
              </a:solidFill>
            </a:endParaRPr>
          </a:p>
          <a:p>
            <a:pPr marL="457200" lvl="1" indent="0">
              <a:buNone/>
            </a:pPr>
            <a:r>
              <a:rPr lang="zh-CN" altLang="en-US" dirty="0">
                <a:latin typeface="+mn-lt"/>
              </a:rPr>
              <a:t>（</a:t>
            </a:r>
            <a:r>
              <a:rPr lang="en-US" altLang="zh-CN" dirty="0">
                <a:latin typeface="+mn-lt"/>
              </a:rPr>
              <a:t>1</a:t>
            </a:r>
            <a:r>
              <a:rPr lang="zh-CN" altLang="en-US" dirty="0">
                <a:latin typeface="+mn-lt"/>
              </a:rPr>
              <a:t>）明确</a:t>
            </a:r>
            <a:r>
              <a:rPr lang="zh-CN" altLang="en-US" dirty="0">
                <a:solidFill>
                  <a:srgbClr val="CC0066"/>
                </a:solidFill>
                <a:latin typeface="+mn-lt"/>
              </a:rPr>
              <a:t>求解目标</a:t>
            </a:r>
            <a:r>
              <a:rPr lang="zh-CN" altLang="en-US" dirty="0">
                <a:latin typeface="+mn-lt"/>
              </a:rPr>
              <a:t>，采取</a:t>
            </a:r>
            <a:r>
              <a:rPr lang="zh-CN" altLang="en-US" dirty="0">
                <a:solidFill>
                  <a:srgbClr val="CC0066"/>
                </a:solidFill>
                <a:latin typeface="+mn-lt"/>
              </a:rPr>
              <a:t>自顶向下</a:t>
            </a:r>
            <a:r>
              <a:rPr lang="zh-CN" altLang="en-US" dirty="0">
                <a:latin typeface="+mn-lt"/>
              </a:rPr>
              <a:t>的方式将原问题逐步缩小为各子问题</a:t>
            </a:r>
            <a:endParaRPr lang="en-US" altLang="zh-CN" dirty="0">
              <a:latin typeface="+mn-lt"/>
            </a:endParaRPr>
          </a:p>
          <a:p>
            <a:pPr marL="457200" lvl="1" indent="0">
              <a:buNone/>
            </a:pPr>
            <a:r>
              <a:rPr lang="zh-CN" altLang="en-US" dirty="0">
                <a:latin typeface="+mn-lt"/>
              </a:rPr>
              <a:t>（</a:t>
            </a:r>
            <a:r>
              <a:rPr lang="en-US" altLang="zh-CN" dirty="0">
                <a:latin typeface="+mn-lt"/>
              </a:rPr>
              <a:t>2</a:t>
            </a:r>
            <a:r>
              <a:rPr lang="zh-CN" altLang="en-US" dirty="0">
                <a:latin typeface="+mn-lt"/>
              </a:rPr>
              <a:t>）分析问题包含的</a:t>
            </a:r>
            <a:r>
              <a:rPr lang="zh-CN" altLang="en-US" dirty="0">
                <a:solidFill>
                  <a:srgbClr val="CC0066"/>
                </a:solidFill>
                <a:latin typeface="+mn-lt"/>
              </a:rPr>
              <a:t>约束条件</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3</a:t>
            </a:r>
            <a:r>
              <a:rPr lang="zh-CN" altLang="en-US" dirty="0">
                <a:latin typeface="+mn-lt"/>
              </a:rPr>
              <a:t>）综合分析问题的求解目标和约束条件归纳出</a:t>
            </a:r>
            <a:r>
              <a:rPr lang="zh-CN" altLang="en-US" dirty="0">
                <a:solidFill>
                  <a:srgbClr val="CC0066"/>
                </a:solidFill>
                <a:latin typeface="+mn-lt"/>
              </a:rPr>
              <a:t>优化函数</a:t>
            </a:r>
            <a:endParaRPr lang="en-US" altLang="zh-CN" dirty="0">
              <a:solidFill>
                <a:srgbClr val="CC0066"/>
              </a:solidFill>
              <a:latin typeface="+mn-lt"/>
            </a:endParaRPr>
          </a:p>
          <a:p>
            <a:pPr marL="457200" lvl="1" indent="0">
              <a:buNone/>
            </a:pPr>
            <a:r>
              <a:rPr lang="zh-CN" altLang="en-US" dirty="0">
                <a:latin typeface="+mn-lt"/>
              </a:rPr>
              <a:t>（</a:t>
            </a:r>
            <a:r>
              <a:rPr lang="en-US" altLang="zh-CN" dirty="0">
                <a:latin typeface="+mn-lt"/>
              </a:rPr>
              <a:t>4</a:t>
            </a:r>
            <a:r>
              <a:rPr lang="zh-CN" altLang="en-US" dirty="0">
                <a:latin typeface="+mn-lt"/>
              </a:rPr>
              <a:t>）</a:t>
            </a:r>
            <a:r>
              <a:rPr lang="zh-CN" altLang="en-US" dirty="0">
                <a:solidFill>
                  <a:srgbClr val="CC0066"/>
                </a:solidFill>
                <a:latin typeface="+mn-lt"/>
              </a:rPr>
              <a:t>贪心准则</a:t>
            </a:r>
            <a:r>
              <a:rPr lang="zh-CN" altLang="en-US" dirty="0">
                <a:latin typeface="+mn-lt"/>
              </a:rPr>
              <a:t>的好坏影响解的质量</a:t>
            </a:r>
            <a:endParaRPr lang="en-US" altLang="zh-CN" dirty="0">
              <a:latin typeface="+mn-lt"/>
            </a:endParaRPr>
          </a:p>
          <a:p>
            <a:pPr marL="457200" lvl="1" indent="0">
              <a:buNone/>
            </a:pP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828800"/>
            <a:ext cx="8642131" cy="2162872"/>
          </a:xfrm>
        </p:spPr>
        <p:txBody>
          <a:bodyPr/>
          <a:lstStyle/>
          <a:p>
            <a:pPr marL="0" indent="0">
              <a:buNone/>
            </a:pPr>
            <a:r>
              <a:rPr lang="en-US" altLang="zh-CN" b="1" dirty="0">
                <a:solidFill>
                  <a:srgbClr val="FF0000"/>
                </a:solidFill>
              </a:rPr>
              <a:t>【</a:t>
            </a:r>
            <a:r>
              <a:rPr lang="zh-CN" altLang="en-US" b="1" dirty="0">
                <a:solidFill>
                  <a:srgbClr val="FF0000"/>
                </a:solidFill>
              </a:rPr>
              <a:t>解法一</a:t>
            </a:r>
            <a:r>
              <a:rPr lang="en-US" altLang="zh-CN" b="1" dirty="0">
                <a:solidFill>
                  <a:srgbClr val="FF0000"/>
                </a:solidFill>
              </a:rPr>
              <a:t>】</a:t>
            </a:r>
            <a:r>
              <a:rPr lang="zh-CN" altLang="en-US" b="1" dirty="0"/>
              <a:t>采用</a:t>
            </a:r>
            <a:r>
              <a:rPr lang="zh-CN" altLang="zh-CN" b="1" dirty="0"/>
              <a:t>枚举</a:t>
            </a:r>
            <a:r>
              <a:rPr lang="zh-CN" altLang="en-US" b="1" dirty="0"/>
              <a:t>算</a:t>
            </a:r>
            <a:r>
              <a:rPr lang="zh-CN" altLang="zh-CN" b="1" dirty="0"/>
              <a:t>法</a:t>
            </a:r>
            <a:endParaRPr lang="en-US" altLang="zh-CN" b="1" dirty="0"/>
          </a:p>
          <a:p>
            <a:r>
              <a:rPr lang="zh-CN" altLang="zh-CN" sz="2400" dirty="0">
                <a:latin typeface="+mn-lt"/>
                <a:cs typeface="Times New Roman" panose="02020603050405020304" pitchFamily="18" charset="0"/>
              </a:rPr>
              <a:t>遍历所有硬币，在和为</a:t>
            </a:r>
            <a:r>
              <a:rPr lang="en-US" altLang="zh-CN" sz="2400" dirty="0">
                <a:latin typeface="+mn-lt"/>
                <a:cs typeface="Times New Roman" panose="02020603050405020304" pitchFamily="18" charset="0"/>
              </a:rPr>
              <a:t>11</a:t>
            </a:r>
            <a:r>
              <a:rPr lang="zh-CN" altLang="zh-CN" sz="2400" dirty="0">
                <a:latin typeface="+mn-lt"/>
                <a:cs typeface="Times New Roman" panose="02020603050405020304" pitchFamily="18" charset="0"/>
              </a:rPr>
              <a:t>的各种组合中选择硬币个数最少的</a:t>
            </a:r>
            <a:r>
              <a:rPr lang="zh-CN" altLang="en-US" sz="2400" dirty="0">
                <a:latin typeface="+mn-lt"/>
                <a:cs typeface="Times New Roman" panose="02020603050405020304" pitchFamily="18" charset="0"/>
              </a:rPr>
              <a:t>组合</a:t>
            </a:r>
            <a:endParaRPr lang="en-US" altLang="zh-CN" sz="2400" dirty="0">
              <a:latin typeface="+mn-lt"/>
              <a:cs typeface="Times New Roman" panose="02020603050405020304" pitchFamily="18" charset="0"/>
            </a:endParaRPr>
          </a:p>
          <a:p>
            <a:pPr lvl="1"/>
            <a:r>
              <a:rPr lang="en-US" altLang="zh-CN" b="1" dirty="0">
                <a:solidFill>
                  <a:srgbClr val="0033CC"/>
                </a:solidFill>
                <a:latin typeface="+mn-lt"/>
                <a:cs typeface="Times New Roman" panose="02020603050405020304" pitchFamily="18" charset="0"/>
              </a:rPr>
              <a:t>Step1</a:t>
            </a:r>
            <a:r>
              <a:rPr lang="zh-CN" altLang="zh-CN" b="1" dirty="0">
                <a:solidFill>
                  <a:srgbClr val="0033CC"/>
                </a:solidFill>
                <a:latin typeface="+mn-lt"/>
                <a:cs typeface="Times New Roman" panose="02020603050405020304" pitchFamily="18" charset="0"/>
              </a:rPr>
              <a:t>：问题抽象</a:t>
            </a:r>
            <a:r>
              <a:rPr lang="zh-CN" altLang="zh-CN" dirty="0">
                <a:latin typeface="+mn-lt"/>
                <a:cs typeface="Times New Roman" panose="02020603050405020304" pitchFamily="18" charset="0"/>
              </a:rPr>
              <a:t>：用数量最少的</a:t>
            </a:r>
            <a:r>
              <a:rPr lang="en-US" altLang="zh-CN" dirty="0">
                <a:latin typeface="+mn-lt"/>
                <a:cs typeface="Times New Roman" panose="02020603050405020304" pitchFamily="18" charset="0"/>
              </a:rPr>
              <a:t>1</a:t>
            </a:r>
            <a:r>
              <a:rPr lang="zh-CN" altLang="zh-CN" dirty="0">
                <a:latin typeface="+mn-lt"/>
                <a:cs typeface="Times New Roman" panose="02020603050405020304" pitchFamily="18" charset="0"/>
              </a:rPr>
              <a:t>、</a:t>
            </a:r>
            <a:r>
              <a:rPr lang="en-US" altLang="zh-CN" dirty="0">
                <a:latin typeface="+mn-lt"/>
                <a:cs typeface="Times New Roman" panose="02020603050405020304" pitchFamily="18" charset="0"/>
              </a:rPr>
              <a:t>3</a:t>
            </a:r>
            <a:r>
              <a:rPr lang="zh-CN" altLang="zh-CN" dirty="0">
                <a:latin typeface="+mn-lt"/>
                <a:cs typeface="Times New Roman" panose="02020603050405020304" pitchFamily="18" charset="0"/>
              </a:rPr>
              <a:t>、</a:t>
            </a:r>
            <a:r>
              <a:rPr lang="en-US" altLang="zh-CN" dirty="0">
                <a:latin typeface="+mn-lt"/>
                <a:cs typeface="Times New Roman" panose="02020603050405020304" pitchFamily="18" charset="0"/>
              </a:rPr>
              <a:t>5</a:t>
            </a:r>
            <a:r>
              <a:rPr lang="zh-CN" altLang="zh-CN" dirty="0">
                <a:latin typeface="+mn-lt"/>
                <a:cs typeface="Times New Roman" panose="02020603050405020304" pitchFamily="18" charset="0"/>
              </a:rPr>
              <a:t>相加</a:t>
            </a:r>
            <a:r>
              <a:rPr lang="zh-CN" altLang="en-US" dirty="0">
                <a:latin typeface="+mn-lt"/>
                <a:cs typeface="Times New Roman" panose="02020603050405020304" pitchFamily="18" charset="0"/>
              </a:rPr>
              <a:t>，</a:t>
            </a:r>
            <a:r>
              <a:rPr lang="zh-CN" altLang="zh-CN" dirty="0">
                <a:latin typeface="+mn-lt"/>
                <a:cs typeface="Times New Roman" panose="02020603050405020304" pitchFamily="18" charset="0"/>
              </a:rPr>
              <a:t>和为</a:t>
            </a:r>
            <a:r>
              <a:rPr lang="en-US" altLang="zh-CN" dirty="0">
                <a:latin typeface="+mn-lt"/>
                <a:cs typeface="Times New Roman" panose="02020603050405020304" pitchFamily="18" charset="0"/>
              </a:rPr>
              <a:t>11</a:t>
            </a:r>
            <a:endParaRPr lang="en-US" altLang="zh-CN" dirty="0">
              <a:latin typeface="+mn-lt"/>
              <a:cs typeface="Times New Roman" panose="02020603050405020304" pitchFamily="18" charset="0"/>
            </a:endParaRPr>
          </a:p>
          <a:p>
            <a:pPr lvl="1"/>
            <a:r>
              <a:rPr lang="en-US" altLang="zh-CN" b="1" dirty="0">
                <a:solidFill>
                  <a:srgbClr val="0033CC"/>
                </a:solidFill>
                <a:latin typeface="+mn-lt"/>
                <a:cs typeface="Times New Roman" panose="02020603050405020304" pitchFamily="18" charset="0"/>
              </a:rPr>
              <a:t>Step2</a:t>
            </a:r>
            <a:r>
              <a:rPr lang="zh-CN" altLang="zh-CN" b="1" dirty="0">
                <a:solidFill>
                  <a:srgbClr val="0033CC"/>
                </a:solidFill>
                <a:latin typeface="+mn-lt"/>
                <a:cs typeface="Times New Roman" panose="02020603050405020304" pitchFamily="18" charset="0"/>
              </a:rPr>
              <a:t>：数学建模</a:t>
            </a:r>
            <a:r>
              <a:rPr lang="zh-CN" altLang="zh-CN" dirty="0">
                <a:latin typeface="+mn-lt"/>
                <a:cs typeface="Times New Roman" panose="02020603050405020304" pitchFamily="18" charset="0"/>
              </a:rPr>
              <a:t>——最优化方程组</a:t>
            </a:r>
            <a:endParaRPr lang="zh-CN" altLang="zh-CN" dirty="0">
              <a:latin typeface="+mn-lt"/>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p:cNvSpPr/>
              <p:nvPr/>
            </p:nvSpPr>
            <p:spPr>
              <a:xfrm>
                <a:off x="2133600" y="4495800"/>
                <a:ext cx="4669895" cy="8011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a:rPr>
                          </m:ctrlPr>
                        </m:dPr>
                        <m:e>
                          <m:eqArr>
                            <m:eqArrPr>
                              <m:ctrlPr>
                                <a:rPr lang="zh-CN" altLang="zh-CN" sz="2400" i="1">
                                  <a:latin typeface="Cambria Math"/>
                                </a:rPr>
                              </m:ctrlPr>
                            </m:eqArrPr>
                            <m:e>
                              <m:r>
                                <a:rPr lang="en-US" altLang="zh-CN" sz="2400" i="1">
                                  <a:latin typeface="Cambria Math"/>
                                </a:rPr>
                                <m:t>1∗</m:t>
                              </m:r>
                              <m:r>
                                <a:rPr lang="en-US" altLang="zh-CN" sz="2400" i="1">
                                  <a:latin typeface="Cambria Math"/>
                                </a:rPr>
                                <m:t>𝑥</m:t>
                              </m:r>
                              <m:r>
                                <a:rPr lang="en-US" altLang="zh-CN" sz="2400" i="1">
                                  <a:latin typeface="Cambria Math"/>
                                </a:rPr>
                                <m:t>+3∗</m:t>
                              </m:r>
                              <m:r>
                                <a:rPr lang="en-US" altLang="zh-CN" sz="2400" i="1">
                                  <a:latin typeface="Cambria Math"/>
                                </a:rPr>
                                <m:t>𝑦</m:t>
                              </m:r>
                              <m:r>
                                <a:rPr lang="en-US" altLang="zh-CN" sz="2400" i="1">
                                  <a:latin typeface="Cambria Math"/>
                                </a:rPr>
                                <m:t>+5∗</m:t>
                              </m:r>
                              <m:r>
                                <a:rPr lang="en-US" altLang="zh-CN" sz="2400" i="1">
                                  <a:latin typeface="Cambria Math"/>
                                </a:rPr>
                                <m:t>𝑧</m:t>
                              </m:r>
                              <m:r>
                                <a:rPr lang="en-US" altLang="zh-CN" sz="2400" i="1">
                                  <a:latin typeface="Cambria Math"/>
                                </a:rPr>
                                <m:t>= 11</m:t>
                              </m:r>
                            </m:e>
                            <m:e>
                              <m:r>
                                <m:rPr>
                                  <m:sty m:val="p"/>
                                </m:rPr>
                                <a:rPr lang="en-US" altLang="zh-CN" sz="2400">
                                  <a:latin typeface="Cambria Math"/>
                                </a:rPr>
                                <m:t>min</m:t>
                              </m:r>
                              <m:r>
                                <a:rPr lang="en-US" altLang="zh-CN" sz="2400" i="1">
                                  <a:latin typeface="Cambria Math"/>
                                </a:rPr>
                                <m:t>(</m:t>
                              </m:r>
                              <m:r>
                                <a:rPr lang="en-US" altLang="zh-CN" sz="2400" i="1">
                                  <a:latin typeface="Cambria Math"/>
                                </a:rPr>
                                <m:t>𝑥</m:t>
                              </m:r>
                              <m:r>
                                <a:rPr lang="en-US" altLang="zh-CN" sz="2400" i="1">
                                  <a:latin typeface="Cambria Math"/>
                                </a:rPr>
                                <m:t>+</m:t>
                              </m:r>
                              <m:r>
                                <a:rPr lang="en-US" altLang="zh-CN" sz="2400" i="1">
                                  <a:latin typeface="Cambria Math"/>
                                </a:rPr>
                                <m:t>𝑦</m:t>
                              </m:r>
                              <m:r>
                                <a:rPr lang="en-US" altLang="zh-CN" sz="2400" i="1">
                                  <a:latin typeface="Cambria Math"/>
                                </a:rPr>
                                <m:t>+</m:t>
                              </m:r>
                              <m:r>
                                <a:rPr lang="en-US" altLang="zh-CN" sz="2400" i="1">
                                  <a:latin typeface="Cambria Math"/>
                                </a:rPr>
                                <m:t>𝑧</m:t>
                              </m:r>
                              <m:r>
                                <a:rPr lang="en-US" altLang="zh-CN" sz="2400" i="1">
                                  <a:latin typeface="Cambria Math"/>
                                </a:rPr>
                                <m:t>)</m:t>
                              </m:r>
                            </m:e>
                          </m:eqArr>
                        </m:e>
                      </m:d>
                    </m:oMath>
                  </m:oMathPara>
                </a14:m>
                <a:endParaRPr lang="zh-CN" altLang="zh-CN" sz="2400" dirty="0"/>
              </a:p>
            </p:txBody>
          </p:sp>
        </mc:Choice>
        <mc:Fallback>
          <p:sp>
            <p:nvSpPr>
              <p:cNvPr id="8" name="矩形 7"/>
              <p:cNvSpPr>
                <a:spLocks noRot="1" noChangeAspect="1" noMove="1" noResize="1" noEditPoints="1" noAdjustHandles="1" noChangeArrowheads="1" noChangeShapeType="1" noTextEdit="1"/>
              </p:cNvSpPr>
              <p:nvPr/>
            </p:nvSpPr>
            <p:spPr>
              <a:xfrm>
                <a:off x="2133600" y="4495800"/>
                <a:ext cx="4669895" cy="80118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6629400" y="4495800"/>
            <a:ext cx="1415772"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cs typeface="Times New Roman" panose="02020603050405020304" pitchFamily="18" charset="0"/>
              </a:rPr>
              <a:t>约束条件</a:t>
            </a:r>
            <a:endParaRPr lang="en-US" altLang="zh-CN"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5" name="矩形 4"/>
          <p:cNvSpPr/>
          <p:nvPr/>
        </p:nvSpPr>
        <p:spPr>
          <a:xfrm>
            <a:off x="6629399" y="5004593"/>
            <a:ext cx="1415772"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cs typeface="Times New Roman" panose="02020603050405020304" pitchFamily="18" charset="0"/>
              </a:rPr>
              <a:t>目标函数</a:t>
            </a:r>
            <a:endParaRPr lang="zh-CN" altLang="en-US" sz="2400" b="0" dirty="0">
              <a:solidFill>
                <a:srgbClr val="CC0066"/>
              </a:solidFill>
              <a:latin typeface="+mn-lt"/>
              <a:ea typeface="微软雅黑" panose="020B0503020204020204" pitchFamily="34" charset="-122"/>
              <a:cs typeface="Times New Roman" panose="02020603050405020304" pitchFamily="18" charset="0"/>
            </a:endParaRPr>
          </a:p>
        </p:txBody>
      </p:sp>
      <p:sp>
        <p:nvSpPr>
          <p:cNvPr id="10" name="矩形 9"/>
          <p:cNvSpPr/>
          <p:nvPr/>
        </p:nvSpPr>
        <p:spPr>
          <a:xfrm>
            <a:off x="228603" y="5638800"/>
            <a:ext cx="6629400" cy="515526"/>
          </a:xfrm>
          <a:prstGeom prst="rect">
            <a:avLst/>
          </a:prstGeom>
        </p:spPr>
        <p:txBody>
          <a:bodyPr wrap="square">
            <a:spAutoFit/>
          </a:bodyPr>
          <a:lstStyle/>
          <a:p>
            <a:pPr marL="898525" lvl="1" indent="-441325">
              <a:lnSpc>
                <a:spcPts val="3300"/>
              </a:lnSpc>
              <a:spcBef>
                <a:spcPct val="20000"/>
              </a:spcBef>
              <a:buClr>
                <a:srgbClr val="006666"/>
              </a:buClr>
              <a:buSzPct val="90000"/>
              <a:buFont typeface="Wingdings" panose="05000000000000000000" pitchFamily="2" charset="2"/>
              <a:buChar char="u"/>
            </a:pPr>
            <a:r>
              <a:rPr lang="en-US" altLang="zh-CN" sz="2400" kern="0" dirty="0">
                <a:solidFill>
                  <a:srgbClr val="0033CC"/>
                </a:solidFill>
                <a:latin typeface="Arial" panose="020B0604020202020204"/>
                <a:ea typeface="微软雅黑" panose="020B0503020204020204" pitchFamily="34" charset="-122"/>
                <a:cs typeface="Times New Roman" panose="02020603050405020304" pitchFamily="18" charset="0"/>
              </a:rPr>
              <a:t>Step3</a:t>
            </a:r>
            <a:r>
              <a:rPr lang="zh-CN" altLang="zh-CN" sz="2400" kern="0" dirty="0">
                <a:solidFill>
                  <a:srgbClr val="0033CC"/>
                </a:solidFill>
                <a:latin typeface="Arial" panose="020B0604020202020204"/>
                <a:ea typeface="微软雅黑" panose="020B0503020204020204" pitchFamily="34" charset="-122"/>
                <a:cs typeface="Times New Roman" panose="02020603050405020304" pitchFamily="18" charset="0"/>
              </a:rPr>
              <a:t>：模型求解——枚举</a:t>
            </a:r>
            <a:r>
              <a:rPr lang="zh-CN" altLang="en-US" sz="2400" kern="0" dirty="0">
                <a:solidFill>
                  <a:srgbClr val="0033CC"/>
                </a:solidFill>
                <a:latin typeface="Arial" panose="020B0604020202020204"/>
                <a:ea typeface="微软雅黑" panose="020B0503020204020204" pitchFamily="34" charset="-122"/>
                <a:cs typeface="Times New Roman" panose="02020603050405020304" pitchFamily="18" charset="0"/>
              </a:rPr>
              <a:t>算法</a:t>
            </a:r>
            <a:endParaRPr lang="en-US" altLang="zh-CN" sz="2400" kern="0" dirty="0">
              <a:solidFill>
                <a:srgbClr val="0033CC"/>
              </a:solidFill>
              <a:latin typeface="Arial" panose="020B0604020202020204"/>
              <a:ea typeface="微软雅黑" panose="020B0503020204020204" pitchFamily="34" charset="-122"/>
              <a:cs typeface="Times New Roman" panose="02020603050405020304" pitchFamily="18" charset="0"/>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P spid="10"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0"/>
            <a:ext cx="8642131" cy="2362200"/>
          </a:xfrm>
        </p:spPr>
        <p:txBody>
          <a:bodyPr/>
          <a:lstStyle/>
          <a:p>
            <a:pPr lvl="1"/>
            <a:r>
              <a:rPr lang="en-US" altLang="zh-CN" b="1" dirty="0">
                <a:solidFill>
                  <a:srgbClr val="0033CC"/>
                </a:solidFill>
                <a:latin typeface="+mn-lt"/>
                <a:cs typeface="Times New Roman" panose="02020603050405020304" pitchFamily="18" charset="0"/>
              </a:rPr>
              <a:t>Step1</a:t>
            </a:r>
            <a:r>
              <a:rPr lang="zh-CN" altLang="zh-CN" b="1" dirty="0">
                <a:solidFill>
                  <a:srgbClr val="0033CC"/>
                </a:solidFill>
                <a:latin typeface="+mn-lt"/>
                <a:cs typeface="Times New Roman" panose="02020603050405020304" pitchFamily="18" charset="0"/>
              </a:rPr>
              <a:t>：问题抽象</a:t>
            </a:r>
            <a:r>
              <a:rPr lang="zh-CN" altLang="zh-CN" dirty="0"/>
              <a:t>：</a:t>
            </a:r>
            <a:r>
              <a:rPr lang="zh-CN" altLang="zh-CN" dirty="0">
                <a:latin typeface="+mn-lt"/>
              </a:rPr>
              <a:t>用数量最少的</a:t>
            </a:r>
            <a:r>
              <a:rPr lang="en-US" altLang="zh-CN" dirty="0">
                <a:latin typeface="+mn-lt"/>
              </a:rPr>
              <a:t>1</a:t>
            </a:r>
            <a:r>
              <a:rPr lang="zh-CN" altLang="zh-CN" dirty="0">
                <a:latin typeface="+mn-lt"/>
              </a:rPr>
              <a:t>、</a:t>
            </a:r>
            <a:r>
              <a:rPr lang="en-US" altLang="zh-CN" dirty="0">
                <a:latin typeface="+mn-lt"/>
              </a:rPr>
              <a:t>3</a:t>
            </a:r>
            <a:r>
              <a:rPr lang="zh-CN" altLang="zh-CN" dirty="0">
                <a:latin typeface="+mn-lt"/>
              </a:rPr>
              <a:t>、</a:t>
            </a:r>
            <a:r>
              <a:rPr lang="en-US" altLang="zh-CN" dirty="0">
                <a:latin typeface="+mn-lt"/>
              </a:rPr>
              <a:t>5</a:t>
            </a:r>
            <a:r>
              <a:rPr lang="zh-CN" altLang="zh-CN" dirty="0">
                <a:latin typeface="+mn-lt"/>
              </a:rPr>
              <a:t>相加</a:t>
            </a:r>
            <a:r>
              <a:rPr lang="zh-CN" altLang="en-US" dirty="0">
                <a:latin typeface="+mn-lt"/>
              </a:rPr>
              <a:t>，</a:t>
            </a:r>
            <a:r>
              <a:rPr lang="zh-CN" altLang="zh-CN" dirty="0">
                <a:latin typeface="+mn-lt"/>
              </a:rPr>
              <a:t>和为</a:t>
            </a:r>
            <a:r>
              <a:rPr lang="en-US" altLang="zh-CN" dirty="0">
                <a:latin typeface="+mn-lt"/>
              </a:rPr>
              <a:t>11</a:t>
            </a:r>
            <a:endParaRPr lang="en-US" altLang="zh-CN" dirty="0">
              <a:latin typeface="+mn-lt"/>
            </a:endParaRPr>
          </a:p>
          <a:p>
            <a:pPr lvl="1"/>
            <a:r>
              <a:rPr lang="en-US" altLang="zh-CN" b="1" dirty="0">
                <a:solidFill>
                  <a:srgbClr val="0033CC"/>
                </a:solidFill>
                <a:latin typeface="+mn-lt"/>
                <a:cs typeface="Times New Roman" panose="02020603050405020304" pitchFamily="18" charset="0"/>
              </a:rPr>
              <a:t>Step2</a:t>
            </a:r>
            <a:r>
              <a:rPr lang="zh-CN" altLang="zh-CN" b="1" dirty="0">
                <a:solidFill>
                  <a:srgbClr val="0033CC"/>
                </a:solidFill>
                <a:latin typeface="+mn-lt"/>
                <a:cs typeface="Times New Roman" panose="02020603050405020304" pitchFamily="18" charset="0"/>
              </a:rPr>
              <a:t>：数学建模</a:t>
            </a:r>
            <a:endParaRPr lang="en-US" altLang="zh-CN" b="1" dirty="0">
              <a:solidFill>
                <a:srgbClr val="0033CC"/>
              </a:solidFill>
              <a:latin typeface="+mn-lt"/>
              <a:cs typeface="Times New Roman" panose="02020603050405020304" pitchFamily="18" charset="0"/>
            </a:endParaRPr>
          </a:p>
          <a:p>
            <a:pPr marL="457200" lvl="1" indent="0">
              <a:buNone/>
            </a:pPr>
            <a:r>
              <a:rPr lang="en-US" altLang="zh-CN"/>
              <a:t>            </a:t>
            </a:r>
            <a:r>
              <a:rPr lang="zh-CN" altLang="en-US">
                <a:solidFill>
                  <a:srgbClr val="CC3300"/>
                </a:solidFill>
              </a:rPr>
              <a:t>新所需</a:t>
            </a:r>
            <a:r>
              <a:rPr lang="zh-CN" altLang="zh-CN">
                <a:solidFill>
                  <a:srgbClr val="CC3300"/>
                </a:solidFill>
              </a:rPr>
              <a:t>凑钱</a:t>
            </a:r>
            <a:r>
              <a:rPr lang="zh-CN" altLang="zh-CN" dirty="0">
                <a:solidFill>
                  <a:srgbClr val="CC3300"/>
                </a:solidFill>
              </a:rPr>
              <a:t>数</a:t>
            </a:r>
            <a:r>
              <a:rPr lang="en-US" altLang="zh-CN" dirty="0">
                <a:solidFill>
                  <a:srgbClr val="CC3300"/>
                </a:solidFill>
              </a:rPr>
              <a:t> </a:t>
            </a:r>
            <a:r>
              <a:rPr lang="en-US" altLang="zh-CN">
                <a:solidFill>
                  <a:srgbClr val="CC3300"/>
                </a:solidFill>
              </a:rPr>
              <a:t>= </a:t>
            </a:r>
            <a:r>
              <a:rPr lang="zh-CN" altLang="en-US">
                <a:solidFill>
                  <a:srgbClr val="CC3300"/>
                </a:solidFill>
              </a:rPr>
              <a:t>原所需</a:t>
            </a:r>
            <a:r>
              <a:rPr lang="zh-CN" altLang="zh-CN">
                <a:solidFill>
                  <a:srgbClr val="CC3300"/>
                </a:solidFill>
              </a:rPr>
              <a:t>凑钱</a:t>
            </a:r>
            <a:r>
              <a:rPr lang="zh-CN" altLang="zh-CN" dirty="0">
                <a:solidFill>
                  <a:srgbClr val="CC3300"/>
                </a:solidFill>
              </a:rPr>
              <a:t>数</a:t>
            </a:r>
            <a:r>
              <a:rPr lang="en-US" altLang="zh-CN" dirty="0">
                <a:solidFill>
                  <a:srgbClr val="CC3300"/>
                </a:solidFill>
              </a:rPr>
              <a:t>%</a:t>
            </a:r>
            <a:r>
              <a:rPr lang="zh-CN" altLang="zh-CN" dirty="0">
                <a:solidFill>
                  <a:srgbClr val="CC3300"/>
                </a:solidFill>
              </a:rPr>
              <a:t>当前最大面值</a:t>
            </a:r>
            <a:endParaRPr lang="zh-CN" altLang="zh-CN" dirty="0">
              <a:solidFill>
                <a:srgbClr val="CC3300"/>
              </a:solidFill>
            </a:endParaRPr>
          </a:p>
          <a:p>
            <a:pPr marL="457200" lvl="1" indent="0">
              <a:buNone/>
            </a:pPr>
            <a:r>
              <a:rPr lang="en-US" altLang="zh-CN"/>
              <a:t>            </a:t>
            </a:r>
            <a:r>
              <a:rPr lang="zh-CN" altLang="en-US"/>
              <a:t>原所需</a:t>
            </a:r>
            <a:r>
              <a:rPr lang="zh-CN" altLang="zh-CN"/>
              <a:t>凑钱</a:t>
            </a:r>
            <a:r>
              <a:rPr lang="zh-CN" altLang="zh-CN" dirty="0"/>
              <a:t>数</a:t>
            </a:r>
            <a:r>
              <a:rPr lang="en-US" altLang="zh-CN" dirty="0"/>
              <a:t> </a:t>
            </a:r>
            <a:r>
              <a:rPr lang="en-US" altLang="zh-CN"/>
              <a:t>= </a:t>
            </a:r>
            <a:r>
              <a:rPr lang="zh-CN" altLang="en-US"/>
              <a:t>新所需</a:t>
            </a:r>
            <a:r>
              <a:rPr lang="zh-CN" altLang="zh-CN"/>
              <a:t>凑钱</a:t>
            </a:r>
            <a:r>
              <a:rPr lang="zh-CN" altLang="zh-CN" dirty="0"/>
              <a:t>数</a:t>
            </a:r>
            <a:endParaRPr lang="en-US" altLang="zh-CN" dirty="0"/>
          </a:p>
          <a:p>
            <a:pPr lvl="1"/>
            <a:r>
              <a:rPr lang="en-US" altLang="zh-CN" b="1" dirty="0">
                <a:solidFill>
                  <a:srgbClr val="0033CC"/>
                </a:solidFill>
                <a:latin typeface="+mn-lt"/>
                <a:cs typeface="Times New Roman" panose="02020603050405020304" pitchFamily="18" charset="0"/>
              </a:rPr>
              <a:t>Step3</a:t>
            </a:r>
            <a:r>
              <a:rPr lang="zh-CN" altLang="zh-CN" b="1" dirty="0">
                <a:solidFill>
                  <a:srgbClr val="0033CC"/>
                </a:solidFill>
                <a:latin typeface="+mn-lt"/>
                <a:cs typeface="Times New Roman" panose="02020603050405020304" pitchFamily="18" charset="0"/>
              </a:rPr>
              <a:t>：模型求解</a:t>
            </a:r>
            <a:r>
              <a:rPr lang="en-US" altLang="zh-CN" dirty="0"/>
              <a:t>——</a:t>
            </a:r>
            <a:r>
              <a:rPr lang="zh-CN" altLang="zh-CN" dirty="0"/>
              <a:t>贪心算法</a:t>
            </a:r>
            <a:endParaRPr lang="en-US" altLang="zh-CN" dirty="0">
              <a:solidFill>
                <a:srgbClr val="000000"/>
              </a:solidFill>
              <a:latin typeface="+mn-lt"/>
              <a:cs typeface="+mn-cs"/>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83779" y="1676400"/>
            <a:ext cx="864213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 typeface="Wingdings" panose="05000000000000000000" pitchFamily="2" charset="2"/>
              <a:buNone/>
            </a:pPr>
            <a:r>
              <a:rPr lang="en-US" altLang="zh-CN" kern="0" dirty="0">
                <a:solidFill>
                  <a:srgbClr val="FF0000"/>
                </a:solidFill>
              </a:rPr>
              <a:t>【</a:t>
            </a:r>
            <a:r>
              <a:rPr lang="zh-CN" altLang="en-US" kern="0" dirty="0">
                <a:solidFill>
                  <a:srgbClr val="FF0000"/>
                </a:solidFill>
              </a:rPr>
              <a:t>解法二</a:t>
            </a:r>
            <a:r>
              <a:rPr lang="en-US" altLang="zh-CN" kern="0" dirty="0">
                <a:solidFill>
                  <a:srgbClr val="FF0000"/>
                </a:solidFill>
              </a:rPr>
              <a:t>】</a:t>
            </a:r>
            <a:r>
              <a:rPr lang="zh-CN" altLang="en-US" kern="0" dirty="0"/>
              <a:t>采用贪心算</a:t>
            </a:r>
            <a:r>
              <a:rPr lang="zh-CN" altLang="zh-CN" kern="0" dirty="0"/>
              <a:t>法</a:t>
            </a:r>
            <a:endParaRPr lang="en-US" altLang="zh-CN" kern="0" dirty="0"/>
          </a:p>
          <a:p>
            <a:r>
              <a:rPr lang="zh-CN" altLang="zh-CN" sz="2400" b="0" dirty="0">
                <a:latin typeface="+mn-lt"/>
                <a:cs typeface="Times New Roman" panose="02020603050405020304" pitchFamily="18" charset="0"/>
              </a:rPr>
              <a:t>即在求解问题时，总是做出在当前看来是最好的选择</a:t>
            </a:r>
            <a:endParaRPr lang="en-US" altLang="zh-CN" sz="2400" b="0" dirty="0">
              <a:latin typeface="+mn-lt"/>
              <a:cs typeface="Times New Roman" panose="02020603050405020304" pitchFamily="18" charset="0"/>
            </a:endParaRPr>
          </a:p>
          <a:p>
            <a:r>
              <a:rPr lang="zh-CN" altLang="en-US" sz="2400" b="0" dirty="0">
                <a:latin typeface="+mn-lt"/>
                <a:cs typeface="Times New Roman" panose="02020603050405020304" pitchFamily="18" charset="0"/>
              </a:rPr>
              <a:t>贪心</a:t>
            </a:r>
            <a:r>
              <a:rPr lang="en-US" altLang="zh-CN" sz="2400" b="0" dirty="0">
                <a:latin typeface="+mn-lt"/>
                <a:cs typeface="Times New Roman" panose="02020603050405020304" pitchFamily="18" charset="0"/>
              </a:rPr>
              <a:t>——</a:t>
            </a:r>
            <a:r>
              <a:rPr lang="zh-CN" altLang="zh-CN" sz="2400" b="0" dirty="0">
                <a:latin typeface="+mn-lt"/>
                <a:cs typeface="Times New Roman" panose="02020603050405020304" pitchFamily="18" charset="0"/>
              </a:rPr>
              <a:t>每次从找零硬币种类中找当前可选择的</a:t>
            </a:r>
            <a:r>
              <a:rPr lang="zh-CN" altLang="zh-CN" sz="2400" b="0" dirty="0">
                <a:solidFill>
                  <a:srgbClr val="CC0066"/>
                </a:solidFill>
                <a:latin typeface="+mn-lt"/>
                <a:cs typeface="Times New Roman" panose="02020603050405020304" pitchFamily="18" charset="0"/>
              </a:rPr>
              <a:t>最大</a:t>
            </a:r>
            <a:r>
              <a:rPr lang="zh-CN" altLang="en-US" sz="2400" b="0" dirty="0">
                <a:solidFill>
                  <a:srgbClr val="CC0066"/>
                </a:solidFill>
                <a:latin typeface="+mn-lt"/>
                <a:cs typeface="Times New Roman" panose="02020603050405020304" pitchFamily="18" charset="0"/>
              </a:rPr>
              <a:t>面</a:t>
            </a:r>
            <a:r>
              <a:rPr lang="zh-CN" altLang="zh-CN" sz="2400" b="0" dirty="0">
                <a:solidFill>
                  <a:srgbClr val="CC0066"/>
                </a:solidFill>
                <a:latin typeface="+mn-lt"/>
                <a:cs typeface="Times New Roman" panose="02020603050405020304" pitchFamily="18" charset="0"/>
              </a:rPr>
              <a:t>值</a:t>
            </a:r>
            <a:r>
              <a:rPr lang="zh-CN" altLang="en-US" sz="2400" b="0" dirty="0">
                <a:latin typeface="+mn-lt"/>
                <a:cs typeface="Times New Roman" panose="02020603050405020304" pitchFamily="18" charset="0"/>
              </a:rPr>
              <a:t>去凑零</a:t>
            </a:r>
            <a:endParaRPr lang="en-US" altLang="zh-CN" sz="2400" b="0" dirty="0">
              <a:latin typeface="+mn-lt"/>
              <a:cs typeface="Times New Roman" panose="02020603050405020304" pitchFamily="18" charset="0"/>
            </a:endParaRPr>
          </a:p>
          <a:p>
            <a:endParaRPr lang="en-US" altLang="zh-CN" sz="2400" b="0" dirty="0">
              <a:latin typeface="+mn-lt"/>
              <a:cs typeface="Times New Roman" panose="02020603050405020304" pitchFamily="18" charset="0"/>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1295400" y="2438400"/>
            <a:ext cx="6477000" cy="3159839"/>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spcBef>
                <a:spcPts val="430"/>
              </a:spcBef>
              <a:spcAft>
                <a:spcPts val="0"/>
              </a:spcAft>
            </a:pP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输入所</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凑钱数和找零硬币种类</a:t>
            </a:r>
            <a:endParaRPr lang="zh-CN" sz="2200" b="0" dirty="0">
              <a:effectLst/>
              <a:latin typeface="宋体" panose="02010600030101010101" pitchFamily="2" charset="-122"/>
              <a:cs typeface="宋体" panose="02010600030101010101" pitchFamily="2" charset="-122"/>
            </a:endParaRPr>
          </a:p>
          <a:p>
            <a:pPr fontAlgn="base">
              <a:spcBef>
                <a:spcPts val="430"/>
              </a:spcBef>
              <a:spcAft>
                <a:spcPts val="0"/>
              </a:spcAft>
            </a:pP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对找零硬币种类</a:t>
            </a:r>
            <a:r>
              <a:rPr lang="zh-CN" sz="2200" b="0" kern="1200" dirty="0">
                <a:solidFill>
                  <a:srgbClr val="CC0066"/>
                </a:solidFill>
                <a:effectLst/>
                <a:latin typeface="Times New Roman" panose="02020603050405020304"/>
                <a:ea typeface="华文仿宋" panose="02010600040101010101" charset="-122"/>
                <a:cs typeface="Times New Roman" panose="02020603050405020304"/>
              </a:rPr>
              <a:t>从大到小</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排序</a:t>
            </a:r>
            <a:endParaRPr lang="zh-CN" sz="2200" b="0" dirty="0">
              <a:effectLst/>
              <a:latin typeface="宋体" panose="02010600030101010101" pitchFamily="2" charset="-122"/>
              <a:cs typeface="宋体" panose="02010600030101010101" pitchFamily="2" charset="-122"/>
            </a:endParaRPr>
          </a:p>
          <a:p>
            <a:pPr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for </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每次从找零硬币种类中找</a:t>
            </a:r>
            <a:r>
              <a:rPr lang="zh-CN" sz="2200" b="0" kern="1200" dirty="0">
                <a:solidFill>
                  <a:srgbClr val="CC0066"/>
                </a:solidFill>
                <a:effectLst/>
                <a:latin typeface="Times New Roman" panose="02020603050405020304"/>
                <a:ea typeface="华文仿宋" panose="02010600040101010101" charset="-122"/>
                <a:cs typeface="Times New Roman" panose="02020603050405020304"/>
              </a:rPr>
              <a:t>当前可选择的最大值</a:t>
            </a:r>
            <a:r>
              <a:rPr lang="en-US" sz="2200" b="0" kern="1200" dirty="0" err="1">
                <a:solidFill>
                  <a:srgbClr val="CC0066"/>
                </a:solidFill>
                <a:effectLst/>
                <a:latin typeface="Times New Roman" panose="02020603050405020304"/>
                <a:ea typeface="华文仿宋" panose="02010600040101010101" charset="-122"/>
                <a:cs typeface="宋体" panose="02010600030101010101" pitchFamily="2" charset="-122"/>
              </a:rPr>
              <a:t>i</a:t>
            </a:r>
            <a:endParaRPr lang="zh-CN" sz="2200" b="0" dirty="0">
              <a:solidFill>
                <a:srgbClr val="CC0066"/>
              </a:solidFill>
              <a:effectLst/>
              <a:latin typeface="宋体" panose="02010600030101010101" pitchFamily="2" charset="-122"/>
              <a:cs typeface="宋体" panose="02010600030101010101" pitchFamily="2" charset="-122"/>
            </a:endParaRPr>
          </a:p>
          <a:p>
            <a:pPr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a:t>
            </a:r>
            <a:r>
              <a:rPr lang="en-US" sz="2200" b="0" kern="1200" dirty="0" err="1">
                <a:solidFill>
                  <a:srgbClr val="000000"/>
                </a:solidFill>
                <a:effectLst/>
                <a:latin typeface="Times New Roman" panose="02020603050405020304"/>
                <a:ea typeface="华文仿宋" panose="02010600040101010101" charset="-122"/>
                <a:cs typeface="宋体" panose="02010600030101010101" pitchFamily="2" charset="-122"/>
              </a:rPr>
              <a:t>i</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if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 0</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跳出循环</a:t>
            </a:r>
            <a:endParaRPr lang="zh-CN" sz="2200" b="0" dirty="0">
              <a:effectLst/>
              <a:latin typeface="宋体" panose="02010600030101010101" pitchFamily="2" charset="-122"/>
              <a:cs typeface="宋体" panose="02010600030101010101" pitchFamily="2" charset="-122"/>
            </a:endParaRPr>
          </a:p>
          <a:p>
            <a:pPr indent="276225" fontAlgn="base">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else</a:t>
            </a:r>
            <a:endParaRPr lang="zh-CN" sz="2200" b="0" dirty="0">
              <a:effectLst/>
              <a:latin typeface="宋体" panose="02010600030101010101" pitchFamily="2" charset="-122"/>
              <a:cs typeface="宋体" panose="02010600030101010101" pitchFamily="2" charset="-122"/>
            </a:endParaRPr>
          </a:p>
          <a:p>
            <a:pPr indent="276225">
              <a:spcBef>
                <a:spcPts val="430"/>
              </a:spcBef>
              <a:spcAft>
                <a:spcPts val="0"/>
              </a:spcAft>
            </a:pP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原所需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r>
              <a:rPr lang="en-US" sz="2200" b="0" kern="1200" dirty="0">
                <a:solidFill>
                  <a:srgbClr val="000000"/>
                </a:solidFill>
                <a:effectLst/>
                <a:latin typeface="Times New Roman" panose="02020603050405020304"/>
                <a:ea typeface="华文仿宋" panose="02010600040101010101" charset="-122"/>
                <a:cs typeface="宋体" panose="02010600030101010101" pitchFamily="2" charset="-122"/>
              </a:rPr>
              <a:t> </a:t>
            </a:r>
            <a:r>
              <a:rPr lang="en-US" altLang="zh-CN" sz="2200" b="0" dirty="0">
                <a:solidFill>
                  <a:srgbClr val="000000"/>
                </a:solidFill>
                <a:latin typeface="Times New Roman" panose="02020603050405020304"/>
                <a:ea typeface="华文仿宋" panose="02010600040101010101" charset="-122"/>
                <a:cs typeface="宋体" panose="02010600030101010101" pitchFamily="2" charset="-122"/>
              </a:rPr>
              <a:t>←</a:t>
            </a:r>
            <a:r>
              <a:rPr lang="zh-CN" altLang="en-US" sz="2200" b="0" kern="1200" dirty="0">
                <a:solidFill>
                  <a:srgbClr val="000000"/>
                </a:solidFill>
                <a:effectLst/>
                <a:latin typeface="Times New Roman" panose="02020603050405020304"/>
                <a:ea typeface="华文仿宋" panose="02010600040101010101" charset="-122"/>
                <a:cs typeface="Times New Roman" panose="02020603050405020304"/>
              </a:rPr>
              <a:t>新所需</a:t>
            </a:r>
            <a:r>
              <a:rPr lang="zh-CN" sz="2200" b="0" kern="1200" dirty="0">
                <a:solidFill>
                  <a:srgbClr val="000000"/>
                </a:solidFill>
                <a:effectLst/>
                <a:latin typeface="Times New Roman" panose="02020603050405020304"/>
                <a:ea typeface="华文仿宋" panose="02010600040101010101" charset="-122"/>
                <a:cs typeface="Times New Roman" panose="02020603050405020304"/>
              </a:rPr>
              <a:t>凑硬币钱数</a:t>
            </a:r>
            <a:endParaRPr lang="zh-CN" sz="2200" b="0" dirty="0">
              <a:effectLst/>
              <a:latin typeface="宋体" panose="02010600030101010101" pitchFamily="2" charset="-122"/>
              <a:cs typeface="宋体" panose="02010600030101010101" pitchFamily="2" charset="-122"/>
            </a:endParaRPr>
          </a:p>
        </p:txBody>
      </p:sp>
      <p:sp>
        <p:nvSpPr>
          <p:cNvPr id="6" name="内容占位符 5"/>
          <p:cNvSpPr>
            <a:spLocks noGrp="1"/>
          </p:cNvSpPr>
          <p:nvPr>
            <p:ph idx="1"/>
          </p:nvPr>
        </p:nvSpPr>
        <p:spPr>
          <a:xfrm>
            <a:off x="685800" y="1600201"/>
            <a:ext cx="5867400" cy="609600"/>
          </a:xfrm>
        </p:spPr>
        <p:txBody>
          <a:bodyPr/>
          <a:lstStyle/>
          <a:p>
            <a:r>
              <a:rPr lang="zh-CN" altLang="en-US" dirty="0" smtClean="0">
                <a:latin typeface="+mn-lt"/>
              </a:rPr>
              <a:t>贪心</a:t>
            </a:r>
            <a:r>
              <a:rPr lang="zh-CN" altLang="en-US" dirty="0">
                <a:latin typeface="+mn-lt"/>
              </a:rPr>
              <a:t>算法描述</a:t>
            </a:r>
            <a:endParaRPr lang="zh-CN" altLang="en-US" dirty="0">
              <a:latin typeface="+mn-lt"/>
            </a:endParaRPr>
          </a:p>
        </p:txBody>
      </p:sp>
      <p:sp>
        <p:nvSpPr>
          <p:cNvPr id="7" name="AutoShape 12"/>
          <p:cNvSpPr>
            <a:spLocks noChangeArrowheads="1"/>
          </p:cNvSpPr>
          <p:nvPr/>
        </p:nvSpPr>
        <p:spPr bwMode="auto">
          <a:xfrm>
            <a:off x="6400800" y="2590799"/>
            <a:ext cx="1600200" cy="432237"/>
          </a:xfrm>
          <a:prstGeom prst="wedgeRectCallout">
            <a:avLst>
              <a:gd name="adj1" fmla="val -54818"/>
              <a:gd name="adj2" fmla="val 97061"/>
            </a:avLst>
          </a:prstGeom>
          <a:solidFill>
            <a:srgbClr val="FFFFCC"/>
          </a:solidFill>
          <a:ln w="9525">
            <a:solidFill>
              <a:srgbClr val="FF6600"/>
            </a:solidFill>
            <a:miter lim="800000"/>
          </a:ln>
          <a:effectLst/>
        </p:spPr>
        <p:txBody>
          <a:bodyPr/>
          <a:lstStyle/>
          <a:p>
            <a:pPr algn="ctr">
              <a:lnSpc>
                <a:spcPts val="2300"/>
              </a:lnSpc>
            </a:pPr>
            <a:r>
              <a:rPr lang="zh-CN" altLang="en-US" sz="2000" dirty="0">
                <a:latin typeface="微软雅黑" panose="020B0503020204020204" pitchFamily="34" charset="-122"/>
                <a:ea typeface="微软雅黑" panose="020B0503020204020204" pitchFamily="34" charset="-122"/>
              </a:rPr>
              <a:t>局部最优解</a:t>
            </a:r>
            <a:endParaRPr lang="zh-CN" altLang="en-US" sz="2000" b="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2400" y="1392621"/>
            <a:ext cx="8642131"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kern="0" dirty="0" smtClean="0">
                <a:solidFill>
                  <a:srgbClr val="0033CC"/>
                </a:solidFill>
                <a:latin typeface="Arial" panose="020B0604020202020204"/>
              </a:rPr>
              <a:t>（</a:t>
            </a:r>
            <a:r>
              <a:rPr lang="en-US" altLang="zh-CN" kern="0" dirty="0">
                <a:solidFill>
                  <a:srgbClr val="0033CC"/>
                </a:solidFill>
                <a:latin typeface="Arial" panose="020B0604020202020204"/>
              </a:rPr>
              <a:t>1</a:t>
            </a:r>
            <a:r>
              <a:rPr lang="zh-CN" altLang="en-US" kern="0" dirty="0">
                <a:solidFill>
                  <a:srgbClr val="0033CC"/>
                </a:solidFill>
                <a:latin typeface="Arial" panose="020B0604020202020204"/>
              </a:rPr>
              <a:t>）定义函数，利用贪心算法求和为</a:t>
            </a:r>
            <a:r>
              <a:rPr lang="en-US" altLang="zh-CN" kern="0" dirty="0">
                <a:solidFill>
                  <a:srgbClr val="0033CC"/>
                </a:solidFill>
                <a:latin typeface="Arial" panose="020B0604020202020204"/>
              </a:rPr>
              <a:t>11</a:t>
            </a:r>
            <a:r>
              <a:rPr lang="zh-CN" altLang="en-US" kern="0" dirty="0">
                <a:solidFill>
                  <a:srgbClr val="0033CC"/>
                </a:solidFill>
                <a:latin typeface="Arial" panose="020B0604020202020204"/>
              </a:rPr>
              <a:t>的最优硬币组合</a:t>
            </a:r>
            <a:endParaRPr lang="zh-CN" altLang="en-US"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change(</a:t>
            </a:r>
            <a:r>
              <a:rPr lang="en-US" altLang="zh-CN" kern="0" dirty="0" err="1">
                <a:solidFill>
                  <a:srgbClr val="CC3300"/>
                </a:solidFill>
                <a:latin typeface="Arial" panose="020B0604020202020204"/>
              </a:rPr>
              <a:t>coinValueList,change</a:t>
            </a:r>
            <a:r>
              <a:rPr lang="en-US" altLang="zh-CN" kern="0" dirty="0">
                <a:solidFill>
                  <a:srgbClr val="CC3300"/>
                </a:solidFill>
                <a:latin typeface="Arial" panose="020B0604020202020204"/>
              </a:rPr>
              <a:t>)</a:t>
            </a:r>
            <a:endParaRPr lang="en-US" altLang="zh-CN" kern="0" dirty="0">
              <a:solidFill>
                <a:srgbClr val="CC3300"/>
              </a:solidFill>
              <a:latin typeface="Arial" panose="020B0604020202020204"/>
            </a:endParaRPr>
          </a:p>
          <a:p>
            <a:pPr lvl="2">
              <a:lnSpc>
                <a:spcPts val="2800"/>
              </a:lnSpc>
            </a:pPr>
            <a:r>
              <a:rPr lang="zh-CN" altLang="en-US" sz="2000" b="0" kern="0" dirty="0">
                <a:solidFill>
                  <a:srgbClr val="000000"/>
                </a:solidFill>
                <a:latin typeface="Arial" panose="020B0604020202020204"/>
              </a:rPr>
              <a:t>参数</a:t>
            </a:r>
            <a:r>
              <a:rPr lang="en-US" altLang="zh-CN" sz="2000" b="0" kern="0" dirty="0" err="1">
                <a:solidFill>
                  <a:srgbClr val="000000"/>
                </a:solidFill>
                <a:latin typeface="Arial" panose="020B0604020202020204"/>
              </a:rPr>
              <a:t>coinValueList</a:t>
            </a:r>
            <a:r>
              <a:rPr lang="zh-CN" altLang="en-US" sz="2000" b="0" kern="0" dirty="0">
                <a:solidFill>
                  <a:srgbClr val="000000"/>
                </a:solidFill>
                <a:latin typeface="Arial" panose="020B0604020202020204"/>
              </a:rPr>
              <a:t>为存储不同面值硬币的列表，</a:t>
            </a:r>
            <a:r>
              <a:rPr lang="en-US" altLang="zh-CN" sz="2000" b="0" kern="0" dirty="0">
                <a:solidFill>
                  <a:srgbClr val="000000"/>
                </a:solidFill>
                <a:latin typeface="Arial" panose="020B0604020202020204"/>
              </a:rPr>
              <a:t>change</a:t>
            </a:r>
            <a:r>
              <a:rPr lang="zh-CN" altLang="en-US" sz="2000" b="0" kern="0" dirty="0">
                <a:solidFill>
                  <a:srgbClr val="000000"/>
                </a:solidFill>
                <a:latin typeface="Arial" panose="020B0604020202020204"/>
              </a:rPr>
              <a:t>为所需找给顾客的零钱</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先采用</a:t>
            </a:r>
            <a:r>
              <a:rPr lang="zh-CN" altLang="zh-CN" sz="2000" kern="0" dirty="0">
                <a:solidFill>
                  <a:srgbClr val="CC0066"/>
                </a:solidFill>
                <a:latin typeface="Arial" panose="020B0604020202020204"/>
              </a:rPr>
              <a:t>列表</a:t>
            </a:r>
            <a:r>
              <a:rPr lang="en-US" altLang="zh-CN" sz="2000" kern="0" dirty="0">
                <a:solidFill>
                  <a:srgbClr val="CC0066"/>
                </a:solidFill>
                <a:latin typeface="Arial" panose="020B0604020202020204"/>
              </a:rPr>
              <a:t>.sort(reverse = True)</a:t>
            </a:r>
            <a:r>
              <a:rPr lang="zh-CN" altLang="en-US" sz="2000" kern="0" dirty="0">
                <a:solidFill>
                  <a:srgbClr val="CC0066"/>
                </a:solidFill>
                <a:latin typeface="Arial" panose="020B0604020202020204"/>
              </a:rPr>
              <a:t>方法</a:t>
            </a:r>
            <a:r>
              <a:rPr lang="zh-CN" altLang="en-US" sz="2000" b="0" kern="0" dirty="0">
                <a:solidFill>
                  <a:srgbClr val="000000"/>
                </a:solidFill>
                <a:latin typeface="Arial" panose="020B0604020202020204"/>
              </a:rPr>
              <a:t>倒序（即按从大到小顺序）排列硬币面值列表</a:t>
            </a:r>
            <a:r>
              <a:rPr lang="en-US" altLang="zh-CN" sz="2000" b="0" kern="0" dirty="0" err="1">
                <a:solidFill>
                  <a:srgbClr val="000000"/>
                </a:solidFill>
                <a:latin typeface="Arial" panose="020B0604020202020204"/>
              </a:rPr>
              <a:t>coinValueList</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再采用</a:t>
            </a:r>
            <a:r>
              <a:rPr lang="en-US" altLang="zh-CN" sz="2000" kern="0" dirty="0">
                <a:solidFill>
                  <a:srgbClr val="CC0066"/>
                </a:solidFill>
                <a:latin typeface="Arial" panose="020B0604020202020204"/>
              </a:rPr>
              <a:t>for</a:t>
            </a:r>
            <a:r>
              <a:rPr lang="zh-CN" altLang="en-US" sz="2000" kern="0" dirty="0">
                <a:solidFill>
                  <a:srgbClr val="CC0066"/>
                </a:solidFill>
                <a:latin typeface="Arial" panose="020B0604020202020204"/>
              </a:rPr>
              <a:t>循环</a:t>
            </a:r>
            <a:r>
              <a:rPr lang="zh-CN" altLang="en-US" sz="2000" b="0" kern="0" dirty="0">
                <a:solidFill>
                  <a:srgbClr val="000000"/>
                </a:solidFill>
                <a:latin typeface="Arial" panose="020B0604020202020204"/>
              </a:rPr>
              <a:t>遍历该列表，每次从找零硬币种类中找当前可选择的最大面值</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采用字典</a:t>
            </a:r>
            <a:r>
              <a:rPr lang="en-US" altLang="zh-CN" sz="2000" kern="0" dirty="0" err="1">
                <a:solidFill>
                  <a:srgbClr val="CC0066"/>
                </a:solidFill>
                <a:latin typeface="Arial" panose="020B0604020202020204"/>
              </a:rPr>
              <a:t>change_dict</a:t>
            </a:r>
            <a:r>
              <a:rPr lang="zh-CN" altLang="en-US" sz="2000" b="0" kern="0" dirty="0">
                <a:solidFill>
                  <a:srgbClr val="000000"/>
                </a:solidFill>
                <a:latin typeface="Arial" panose="020B0604020202020204"/>
              </a:rPr>
              <a:t>存放贪心算法求得的各种硬币面值的个数，键为硬币面值，值为对应的个数</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扣去最大面值后剩下的钱数为新的所需凑硬币钱数，继续</a:t>
            </a:r>
            <a:r>
              <a:rPr lang="en-US" altLang="zh-CN" sz="2000" b="0" kern="0" dirty="0">
                <a:solidFill>
                  <a:srgbClr val="000000"/>
                </a:solidFill>
                <a:latin typeface="Arial" panose="020B0604020202020204"/>
              </a:rPr>
              <a:t>for</a:t>
            </a:r>
            <a:r>
              <a:rPr lang="zh-CN" altLang="en-US" sz="2000" b="0" kern="0" dirty="0">
                <a:solidFill>
                  <a:srgbClr val="000000"/>
                </a:solidFill>
                <a:latin typeface="Arial" panose="020B0604020202020204"/>
              </a:rPr>
              <a:t>循环</a:t>
            </a:r>
            <a:endParaRPr lang="en-US" altLang="zh-CN" sz="2000" b="0" kern="0" dirty="0">
              <a:solidFill>
                <a:srgbClr val="000000"/>
              </a:solidFill>
              <a:latin typeface="Arial" panose="020B0604020202020204"/>
            </a:endParaRPr>
          </a:p>
          <a:p>
            <a:pPr lvl="2">
              <a:lnSpc>
                <a:spcPts val="2800"/>
              </a:lnSpc>
            </a:pPr>
            <a:r>
              <a:rPr lang="zh-CN" altLang="en-US" sz="2000" b="0" kern="0" dirty="0">
                <a:solidFill>
                  <a:srgbClr val="000000"/>
                </a:solidFill>
                <a:latin typeface="Arial" panose="020B0604020202020204"/>
              </a:rPr>
              <a:t>当新所需凑硬币钱数为</a:t>
            </a:r>
            <a:r>
              <a:rPr lang="en-US" altLang="zh-CN" sz="2000" b="0" kern="0" dirty="0">
                <a:solidFill>
                  <a:srgbClr val="000000"/>
                </a:solidFill>
                <a:latin typeface="Arial" panose="020B0604020202020204"/>
              </a:rPr>
              <a:t>0</a:t>
            </a:r>
            <a:r>
              <a:rPr lang="zh-CN" altLang="en-US" sz="2000" b="0" kern="0" dirty="0">
                <a:solidFill>
                  <a:srgbClr val="000000"/>
                </a:solidFill>
                <a:latin typeface="Arial" panose="020B0604020202020204"/>
              </a:rPr>
              <a:t>时跳出循环</a:t>
            </a:r>
            <a:endParaRPr lang="en-US" altLang="zh-CN" sz="2000" b="0" kern="0" dirty="0">
              <a:solidFill>
                <a:srgbClr val="000000"/>
              </a:solidFill>
              <a:latin typeface="Arial" panose="020B0604020202020204"/>
            </a:endParaRPr>
          </a:p>
        </p:txBody>
      </p:sp>
    </p:spTree>
  </p:cSld>
  <p:clrMapOvr>
    <a:masterClrMapping/>
  </p:clrMapOvr>
  <p:transition>
    <p:blinds dir="ver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6858000" cy="487363"/>
          </a:xfrm>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r>
              <a:rPr lang="en-US" altLang="zh-CN" dirty="0">
                <a:solidFill>
                  <a:srgbClr val="FFFFFF"/>
                </a:solidFill>
                <a:latin typeface="Arial" panose="020B0604020202020204"/>
              </a:rPr>
              <a:t>Cont.1</a:t>
            </a:r>
            <a:r>
              <a:rPr lang="zh-CN" altLang="en-US" dirty="0">
                <a:solidFill>
                  <a:srgbClr val="FFFFFF"/>
                </a:solidFill>
                <a:latin typeface="Arial" panose="020B0604020202020204"/>
              </a:rPr>
              <a:t>）</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2400" y="2057400"/>
            <a:ext cx="8642131" cy="386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sz="2800" kern="0" dirty="0">
                <a:solidFill>
                  <a:srgbClr val="0033CC"/>
                </a:solidFill>
                <a:latin typeface="Arial" panose="020B0604020202020204"/>
              </a:rPr>
              <a:t>（</a:t>
            </a:r>
            <a:r>
              <a:rPr lang="en-US" altLang="zh-CN" sz="2800" kern="0" dirty="0">
                <a:solidFill>
                  <a:srgbClr val="0033CC"/>
                </a:solidFill>
                <a:latin typeface="Arial" panose="020B0604020202020204"/>
              </a:rPr>
              <a:t>2</a:t>
            </a:r>
            <a:r>
              <a:rPr lang="zh-CN" altLang="en-US" sz="2800" kern="0" dirty="0">
                <a:solidFill>
                  <a:srgbClr val="0033CC"/>
                </a:solidFill>
                <a:latin typeface="Arial" panose="020B0604020202020204"/>
              </a:rPr>
              <a:t>）定义函数，检查所求得的解是否为可行解</a:t>
            </a:r>
            <a:endParaRPr lang="zh-CN" altLang="en-US" sz="2800"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a:t>
            </a:r>
            <a:r>
              <a:rPr lang="en-US" altLang="zh-CN" kern="0" dirty="0" err="1">
                <a:solidFill>
                  <a:srgbClr val="CC3300"/>
                </a:solidFill>
                <a:latin typeface="Arial" panose="020B0604020202020204"/>
              </a:rPr>
              <a:t>checkOk</a:t>
            </a:r>
            <a:r>
              <a:rPr lang="en-US" altLang="zh-CN" kern="0" dirty="0">
                <a:solidFill>
                  <a:srgbClr val="CC3300"/>
                </a:solidFill>
                <a:latin typeface="Arial" panose="020B0604020202020204"/>
              </a:rPr>
              <a:t>(</a:t>
            </a:r>
            <a:r>
              <a:rPr lang="en-US" altLang="zh-CN" kern="0" dirty="0" err="1">
                <a:solidFill>
                  <a:srgbClr val="CC3300"/>
                </a:solidFill>
                <a:latin typeface="Arial" panose="020B0604020202020204"/>
              </a:rPr>
              <a:t>change_res,oChange</a:t>
            </a:r>
            <a:r>
              <a:rPr lang="en-US" altLang="zh-CN" kern="0" dirty="0">
                <a:solidFill>
                  <a:srgbClr val="CC3300"/>
                </a:solidFill>
                <a:latin typeface="Arial" panose="020B0604020202020204"/>
              </a:rPr>
              <a:t>)</a:t>
            </a:r>
            <a:endParaRPr lang="zh-CN" altLang="en-US" kern="0" dirty="0">
              <a:solidFill>
                <a:srgbClr val="CC3300"/>
              </a:solidFill>
              <a:latin typeface="Arial" panose="020B0604020202020204"/>
            </a:endParaRPr>
          </a:p>
          <a:p>
            <a:pPr lvl="2"/>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为存放问题求解结果的字典，键为某种硬币面值，对应的值为该种硬币的个数；</a:t>
            </a:r>
            <a:r>
              <a:rPr lang="en-US" altLang="zh-CN" b="0" kern="0" dirty="0" err="1">
                <a:solidFill>
                  <a:srgbClr val="000000"/>
                </a:solidFill>
                <a:latin typeface="Arial" panose="020B0604020202020204"/>
              </a:rPr>
              <a:t>oChange</a:t>
            </a:r>
            <a:r>
              <a:rPr lang="zh-CN" altLang="en-US" b="0" kern="0" dirty="0">
                <a:solidFill>
                  <a:srgbClr val="000000"/>
                </a:solidFill>
                <a:latin typeface="Arial" panose="020B0604020202020204"/>
              </a:rPr>
              <a:t>为需要找零的钱数</a:t>
            </a:r>
            <a:endParaRPr lang="en-US" altLang="zh-CN" b="0" kern="0" dirty="0">
              <a:solidFill>
                <a:srgbClr val="000000"/>
              </a:solidFill>
              <a:latin typeface="Arial" panose="020B0604020202020204"/>
            </a:endParaRPr>
          </a:p>
          <a:p>
            <a:pPr lvl="2"/>
            <a:r>
              <a:rPr lang="zh-CN" altLang="en-US" b="0" kern="0" dirty="0">
                <a:solidFill>
                  <a:srgbClr val="000000"/>
                </a:solidFill>
                <a:latin typeface="Arial" panose="020B0604020202020204"/>
              </a:rPr>
              <a:t>遍历字典</a:t>
            </a:r>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，将各种硬币面值与对应个数相乘，再相加</a:t>
            </a:r>
            <a:endParaRPr lang="en-US" altLang="zh-CN" b="0" kern="0" dirty="0">
              <a:solidFill>
                <a:srgbClr val="000000"/>
              </a:solidFill>
              <a:latin typeface="Arial" panose="020B0604020202020204"/>
            </a:endParaRPr>
          </a:p>
          <a:p>
            <a:pPr lvl="2"/>
            <a:r>
              <a:rPr lang="zh-CN" altLang="en-US" b="0" kern="0" dirty="0">
                <a:solidFill>
                  <a:srgbClr val="000000"/>
                </a:solidFill>
                <a:latin typeface="Arial" panose="020B0604020202020204"/>
              </a:rPr>
              <a:t>若</a:t>
            </a:r>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中所有硬币钱数的和等于需要找零的钱数，则返回</a:t>
            </a:r>
            <a:r>
              <a:rPr lang="en-US" altLang="zh-CN" b="0" kern="0" dirty="0">
                <a:solidFill>
                  <a:srgbClr val="000000"/>
                </a:solidFill>
                <a:latin typeface="Arial" panose="020B0604020202020204"/>
              </a:rPr>
              <a:t>True	</a:t>
            </a:r>
            <a:endParaRPr lang="en-US" altLang="zh-CN" b="0" kern="0" dirty="0">
              <a:solidFill>
                <a:srgbClr val="000000"/>
              </a:solidFill>
              <a:latin typeface="Arial" panose="020B0604020202020204"/>
            </a:endParaRPr>
          </a:p>
        </p:txBody>
      </p:sp>
    </p:spTree>
  </p:cSld>
  <p:clrMapOvr>
    <a:masterClrMapping/>
  </p:clrMapOvr>
  <p:transition>
    <p:blinds dir="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FFFFFF"/>
                </a:solidFill>
                <a:latin typeface="Arial" panose="020B0604020202020204"/>
              </a:rPr>
              <a:t>程序设计</a:t>
            </a:r>
            <a:r>
              <a:rPr lang="zh-CN" altLang="en-US" dirty="0">
                <a:solidFill>
                  <a:srgbClr val="FFFFFF"/>
                </a:solidFill>
                <a:latin typeface="Arial" panose="020B0604020202020204"/>
              </a:rPr>
              <a:t>思路（</a:t>
            </a:r>
            <a:r>
              <a:rPr lang="en-US" altLang="zh-CN" dirty="0">
                <a:solidFill>
                  <a:srgbClr val="FFFFFF"/>
                </a:solidFill>
                <a:latin typeface="Arial" panose="020B0604020202020204"/>
              </a:rPr>
              <a:t>Cont.</a:t>
            </a:r>
            <a:r>
              <a:rPr lang="zh-CN" altLang="en-US" dirty="0">
                <a:solidFill>
                  <a:srgbClr val="FFFFFF"/>
                </a:solidFill>
                <a:latin typeface="Arial" panose="020B0604020202020204"/>
              </a:rPr>
              <a:t>）</a:t>
            </a:r>
            <a:endParaRPr lang="zh-CN" altLang="en-US" dirty="0">
              <a:latin typeface="+mn-lt"/>
            </a:endParaRPr>
          </a:p>
        </p:txBody>
      </p:sp>
      <p:sp>
        <p:nvSpPr>
          <p:cNvPr id="4" name="Slide Number Placeholder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19664" y="1371600"/>
            <a:ext cx="864213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buNone/>
            </a:pPr>
            <a:r>
              <a:rPr lang="zh-CN" altLang="en-US" kern="0" dirty="0">
                <a:solidFill>
                  <a:srgbClr val="0033CC"/>
                </a:solidFill>
                <a:latin typeface="Arial" panose="020B0604020202020204"/>
              </a:rPr>
              <a:t>（</a:t>
            </a:r>
            <a:r>
              <a:rPr lang="en-US" altLang="zh-CN" kern="0" dirty="0">
                <a:solidFill>
                  <a:srgbClr val="0033CC"/>
                </a:solidFill>
                <a:latin typeface="Arial" panose="020B0604020202020204"/>
              </a:rPr>
              <a:t>3</a:t>
            </a:r>
            <a:r>
              <a:rPr lang="zh-CN" altLang="en-US" kern="0" dirty="0">
                <a:solidFill>
                  <a:srgbClr val="0033CC"/>
                </a:solidFill>
                <a:latin typeface="Arial" panose="020B0604020202020204"/>
              </a:rPr>
              <a:t>）定义函数，获得找零的硬币总个数</a:t>
            </a:r>
            <a:endParaRPr lang="en-US" altLang="zh-CN" kern="0" dirty="0">
              <a:solidFill>
                <a:srgbClr val="0033CC"/>
              </a:solidFill>
              <a:latin typeface="Arial" panose="020B0604020202020204"/>
            </a:endParaRPr>
          </a:p>
          <a:p>
            <a:pPr lvl="1"/>
            <a:r>
              <a:rPr lang="en-US" altLang="zh-CN" kern="0" dirty="0" err="1">
                <a:solidFill>
                  <a:srgbClr val="CC3300"/>
                </a:solidFill>
                <a:latin typeface="Arial" panose="020B0604020202020204"/>
              </a:rPr>
              <a:t>def</a:t>
            </a:r>
            <a:r>
              <a:rPr lang="en-US" altLang="zh-CN" kern="0" dirty="0">
                <a:solidFill>
                  <a:srgbClr val="CC3300"/>
                </a:solidFill>
                <a:latin typeface="Arial" panose="020B0604020202020204"/>
              </a:rPr>
              <a:t> </a:t>
            </a:r>
            <a:r>
              <a:rPr lang="en-US" altLang="zh-CN" kern="0" dirty="0" err="1">
                <a:solidFill>
                  <a:srgbClr val="CC3300"/>
                </a:solidFill>
                <a:latin typeface="Arial" panose="020B0604020202020204"/>
              </a:rPr>
              <a:t>coinNum</a:t>
            </a:r>
            <a:r>
              <a:rPr lang="en-US" altLang="zh-CN" kern="0" dirty="0">
                <a:solidFill>
                  <a:srgbClr val="CC3300"/>
                </a:solidFill>
                <a:latin typeface="Arial" panose="020B0604020202020204"/>
              </a:rPr>
              <a:t>(</a:t>
            </a:r>
            <a:r>
              <a:rPr lang="en-US" altLang="zh-CN" kern="0" dirty="0" err="1">
                <a:solidFill>
                  <a:srgbClr val="CC3300"/>
                </a:solidFill>
                <a:latin typeface="Arial" panose="020B0604020202020204"/>
              </a:rPr>
              <a:t>change_res</a:t>
            </a:r>
            <a:r>
              <a:rPr lang="en-US" altLang="zh-CN" kern="0" dirty="0">
                <a:solidFill>
                  <a:srgbClr val="CC3300"/>
                </a:solidFill>
                <a:latin typeface="Arial" panose="020B0604020202020204"/>
              </a:rPr>
              <a:t>)  </a:t>
            </a:r>
            <a:endParaRPr lang="en-US" altLang="zh-CN" kern="0" dirty="0">
              <a:solidFill>
                <a:srgbClr val="CC3300"/>
              </a:solidFill>
              <a:latin typeface="Arial" panose="020B0604020202020204"/>
            </a:endParaRPr>
          </a:p>
          <a:p>
            <a:pPr lvl="2"/>
            <a:r>
              <a:rPr lang="en-US" altLang="zh-CN" b="0" kern="0" dirty="0" err="1">
                <a:solidFill>
                  <a:srgbClr val="000000"/>
                </a:solidFill>
                <a:latin typeface="Arial" panose="020B0604020202020204"/>
              </a:rPr>
              <a:t>change_res</a:t>
            </a:r>
            <a:r>
              <a:rPr lang="zh-CN" altLang="en-US" b="0" kern="0" dirty="0">
                <a:solidFill>
                  <a:srgbClr val="000000"/>
                </a:solidFill>
                <a:latin typeface="Arial" panose="020B0604020202020204"/>
              </a:rPr>
              <a:t>为存放结果</a:t>
            </a:r>
            <a:r>
              <a:rPr lang="zh-CN" altLang="en-US" b="0" kern="0">
                <a:solidFill>
                  <a:srgbClr val="000000"/>
                </a:solidFill>
                <a:latin typeface="Arial" panose="020B0604020202020204"/>
              </a:rPr>
              <a:t>的字典，键为某种硬币面值，对应的值为该种硬币的个数</a:t>
            </a:r>
            <a:endParaRPr lang="en-US" altLang="zh-CN" b="0" kern="0" dirty="0">
              <a:solidFill>
                <a:srgbClr val="000000"/>
              </a:solidFill>
              <a:latin typeface="Arial" panose="020B0604020202020204"/>
            </a:endParaRPr>
          </a:p>
          <a:p>
            <a:pPr lvl="2"/>
            <a:r>
              <a:rPr lang="zh-CN" altLang="en-US" b="0" kern="0" dirty="0">
                <a:solidFill>
                  <a:srgbClr val="000000"/>
                </a:solidFill>
                <a:latin typeface="Arial" panose="020B0604020202020204"/>
              </a:rPr>
              <a:t>遍历</a:t>
            </a:r>
            <a:r>
              <a:rPr lang="zh-CN" altLang="en-US" b="0" kern="0">
                <a:solidFill>
                  <a:srgbClr val="000000"/>
                </a:solidFill>
                <a:latin typeface="Arial" panose="020B0604020202020204"/>
              </a:rPr>
              <a:t>字典</a:t>
            </a:r>
            <a:r>
              <a:rPr lang="en-US" altLang="zh-CN" b="0" kern="0">
                <a:solidFill>
                  <a:srgbClr val="000000"/>
                </a:solidFill>
                <a:latin typeface="Arial" panose="020B0604020202020204"/>
              </a:rPr>
              <a:t>change_res</a:t>
            </a:r>
            <a:r>
              <a:rPr lang="zh-CN" altLang="en-US" b="0" kern="0">
                <a:solidFill>
                  <a:srgbClr val="000000"/>
                </a:solidFill>
                <a:latin typeface="Arial" panose="020B0604020202020204"/>
              </a:rPr>
              <a:t>，将</a:t>
            </a:r>
            <a:r>
              <a:rPr lang="zh-CN" altLang="en-US" b="0" kern="0" dirty="0">
                <a:solidFill>
                  <a:srgbClr val="000000"/>
                </a:solidFill>
                <a:latin typeface="Arial" panose="020B0604020202020204"/>
              </a:rPr>
              <a:t>所有的值相加，即得到找零的硬币总个数</a:t>
            </a:r>
            <a:endParaRPr lang="en-US" altLang="zh-CN" kern="0" dirty="0">
              <a:solidFill>
                <a:srgbClr val="0033CC"/>
              </a:solidFill>
              <a:latin typeface="Arial" panose="020B0604020202020204"/>
            </a:endParaRPr>
          </a:p>
          <a:p>
            <a:pPr marL="457200" lvl="1" indent="0">
              <a:lnSpc>
                <a:spcPts val="3100"/>
              </a:lnSpc>
              <a:buNone/>
            </a:pPr>
            <a:r>
              <a:rPr lang="zh-CN" altLang="en-US" kern="0" dirty="0">
                <a:solidFill>
                  <a:srgbClr val="0033CC"/>
                </a:solidFill>
                <a:latin typeface="Arial" panose="020B0604020202020204"/>
              </a:rPr>
              <a:t>（</a:t>
            </a:r>
            <a:r>
              <a:rPr lang="en-US" altLang="zh-CN" kern="0" dirty="0">
                <a:solidFill>
                  <a:srgbClr val="0033CC"/>
                </a:solidFill>
                <a:latin typeface="Arial" panose="020B0604020202020204"/>
              </a:rPr>
              <a:t>4</a:t>
            </a:r>
            <a:r>
              <a:rPr lang="zh-CN" altLang="en-US" kern="0" dirty="0">
                <a:solidFill>
                  <a:srgbClr val="0033CC"/>
                </a:solidFill>
                <a:latin typeface="Arial" panose="020B0604020202020204"/>
              </a:rPr>
              <a:t>）在主程序中</a:t>
            </a:r>
            <a:endParaRPr lang="en-US" altLang="zh-CN" kern="0" dirty="0">
              <a:solidFill>
                <a:srgbClr val="0033CC"/>
              </a:solidFill>
              <a:latin typeface="Arial" panose="020B0604020202020204"/>
            </a:endParaRPr>
          </a:p>
          <a:p>
            <a:pPr lvl="1">
              <a:lnSpc>
                <a:spcPts val="3100"/>
              </a:lnSpc>
            </a:pPr>
            <a:r>
              <a:rPr lang="zh-CN" altLang="en-US" b="0" kern="0" dirty="0">
                <a:solidFill>
                  <a:srgbClr val="000000"/>
                </a:solidFill>
                <a:latin typeface="Arial" panose="020B0604020202020204"/>
              </a:rPr>
              <a:t>由用户输入找零钱数和硬币种类</a:t>
            </a:r>
            <a:endParaRPr lang="en-US" altLang="zh-CN" b="0" kern="0" dirty="0">
              <a:solidFill>
                <a:srgbClr val="000000"/>
              </a:solidFill>
              <a:latin typeface="Arial" panose="020B0604020202020204"/>
            </a:endParaRPr>
          </a:p>
          <a:p>
            <a:pPr lvl="1">
              <a:lnSpc>
                <a:spcPts val="3100"/>
              </a:lnSpc>
            </a:pPr>
            <a:r>
              <a:rPr lang="zh-CN" altLang="en-US" b="0" kern="0" dirty="0">
                <a:solidFill>
                  <a:srgbClr val="000000"/>
                </a:solidFill>
                <a:latin typeface="Arial" panose="020B0604020202020204"/>
              </a:rPr>
              <a:t>然后分别调用这三个函数，采用贪心算法求得和为</a:t>
            </a:r>
            <a:r>
              <a:rPr lang="en-US" altLang="zh-CN" b="0" kern="0" dirty="0">
                <a:solidFill>
                  <a:srgbClr val="000000"/>
                </a:solidFill>
                <a:latin typeface="Arial" panose="020B0604020202020204"/>
              </a:rPr>
              <a:t>11</a:t>
            </a:r>
            <a:r>
              <a:rPr lang="zh-CN" altLang="en-US" b="0" kern="0" dirty="0">
                <a:solidFill>
                  <a:srgbClr val="000000"/>
                </a:solidFill>
                <a:latin typeface="Arial" panose="020B0604020202020204"/>
              </a:rPr>
              <a:t>的最优硬币组合，检查所求得的解是否为可行解，获得找零的硬币个数</a:t>
            </a:r>
            <a:endParaRPr lang="en-US" altLang="zh-CN" b="0" kern="0" dirty="0">
              <a:solidFill>
                <a:srgbClr val="000000"/>
              </a:solidFill>
              <a:latin typeface="Arial" panose="020B0604020202020204"/>
            </a:endParaRPr>
          </a:p>
          <a:p>
            <a:pPr lvl="1">
              <a:lnSpc>
                <a:spcPts val="3100"/>
              </a:lnSpc>
            </a:pPr>
            <a:r>
              <a:rPr lang="zh-CN" altLang="en-US" b="0" kern="0" dirty="0">
                <a:solidFill>
                  <a:srgbClr val="000000"/>
                </a:solidFill>
                <a:latin typeface="Arial" panose="020B0604020202020204"/>
              </a:rPr>
              <a:t>最后打印结果</a:t>
            </a:r>
            <a:endParaRPr lang="en-US" altLang="zh-CN" b="0" kern="0" dirty="0">
              <a:solidFill>
                <a:srgbClr val="000000"/>
              </a:solidFill>
              <a:latin typeface="Arial" panose="020B0604020202020204"/>
            </a:endParaRPr>
          </a:p>
        </p:txBody>
      </p:sp>
    </p:spTree>
  </p:cSld>
  <p:clrMapOvr>
    <a:masterClrMapping/>
  </p:clrMapOvr>
  <p:transition>
    <p:blinds dir="ver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304800" y="1447800"/>
            <a:ext cx="8382000" cy="5106526"/>
          </a:xfrm>
          <a:prstGeom prst="rect">
            <a:avLst/>
          </a:prstGeom>
          <a:solidFill>
            <a:srgbClr val="CCECFF"/>
          </a:solidFill>
          <a:ln>
            <a:solidFill>
              <a:srgbClr val="800000"/>
            </a:solidFill>
          </a:ln>
        </p:spPr>
        <p:txBody>
          <a:bodyPr wrap="square">
            <a:spAutoFit/>
          </a:bodyPr>
          <a:lstStyle/>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找零问题</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解法二：贪心算法（通用程序，可以由用户输入找零钱数和硬币种类）</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zh-CN" altLang="zh-CN" sz="2000" dirty="0">
                <a:solidFill>
                  <a:srgbClr val="CC3300"/>
                </a:solidFill>
                <a:ea typeface="微软雅黑" panose="020B0503020204020204" pitchFamily="34" charset="-122"/>
                <a:cs typeface="Times New Roman" panose="02020603050405020304" pitchFamily="18" charset="0"/>
              </a:rPr>
              <a:t>例</a:t>
            </a:r>
            <a:r>
              <a:rPr lang="en-US" altLang="zh-CN" sz="2000" dirty="0">
                <a:solidFill>
                  <a:srgbClr val="CC3300"/>
                </a:solidFill>
                <a:ea typeface="微软雅黑" panose="020B0503020204020204" pitchFamily="34" charset="-122"/>
                <a:cs typeface="Times New Roman" panose="02020603050405020304" pitchFamily="18" charset="0"/>
              </a:rPr>
              <a:t>4.13 -change_Greedy.py</a:t>
            </a:r>
            <a:endParaRPr lang="zh-CN" altLang="zh-CN" sz="2000" dirty="0">
              <a:solidFill>
                <a:srgbClr val="CC3300"/>
              </a:solidFill>
              <a:ea typeface="微软雅黑" panose="020B0503020204020204" pitchFamily="34" charset="-122"/>
              <a:cs typeface="Times New Roman" panose="02020603050405020304" pitchFamily="18" charset="0"/>
            </a:endParaRPr>
          </a:p>
          <a:p>
            <a:pPr>
              <a:lnSpc>
                <a:spcPts val="2300"/>
              </a:lnSpc>
            </a:pP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en-US" altLang="zh-CN" sz="2000" b="0" dirty="0">
                <a:solidFill>
                  <a:srgbClr val="CC0066"/>
                </a:solidFill>
                <a:ea typeface="微软雅黑" panose="020B0503020204020204" pitchFamily="34" charset="-122"/>
                <a:cs typeface="Times New Roman" panose="02020603050405020304" pitchFamily="18" charset="0"/>
              </a:rPr>
              <a:t>1</a:t>
            </a:r>
            <a:r>
              <a:rPr lang="zh-CN" altLang="en-US" sz="2000" b="0" dirty="0">
                <a:solidFill>
                  <a:srgbClr val="CC0066"/>
                </a:solidFill>
                <a:ea typeface="微软雅黑" panose="020B0503020204020204" pitchFamily="34" charset="-122"/>
                <a:cs typeface="Times New Roman" panose="02020603050405020304" pitchFamily="18" charset="0"/>
              </a:rPr>
              <a:t>、定义函数，利用贪心算法求和为</a:t>
            </a:r>
            <a:r>
              <a:rPr lang="en-US" altLang="zh-CN" sz="2000" b="0" dirty="0">
                <a:solidFill>
                  <a:srgbClr val="CC0066"/>
                </a:solidFill>
                <a:ea typeface="微软雅黑" panose="020B0503020204020204" pitchFamily="34" charset="-122"/>
                <a:cs typeface="Times New Roman" panose="02020603050405020304" pitchFamily="18" charset="0"/>
              </a:rPr>
              <a:t>11</a:t>
            </a:r>
            <a:r>
              <a:rPr lang="zh-CN" altLang="en-US" sz="2000" b="0" dirty="0">
                <a:solidFill>
                  <a:srgbClr val="CC0066"/>
                </a:solidFill>
                <a:ea typeface="微软雅黑" panose="020B0503020204020204" pitchFamily="34" charset="-122"/>
                <a:cs typeface="Times New Roman" panose="02020603050405020304" pitchFamily="18" charset="0"/>
              </a:rPr>
              <a:t>的最优硬币组合</a:t>
            </a:r>
            <a:r>
              <a:rPr lang="zh-CN" altLang="fr-FR" sz="2000" b="0" dirty="0">
                <a:solidFill>
                  <a:srgbClr val="CC0066"/>
                </a:solidFill>
                <a:ea typeface="微软雅黑" panose="020B0503020204020204" pitchFamily="34" charset="-122"/>
                <a:cs typeface="Times New Roman" panose="02020603050405020304" pitchFamily="18" charset="0"/>
              </a:rPr>
              <a:t>，存入字典</a:t>
            </a:r>
            <a:r>
              <a:rPr lang="fr-FR" altLang="zh-CN" sz="2000" b="0" dirty="0">
                <a:solidFill>
                  <a:srgbClr val="CC0066"/>
                </a:solidFill>
                <a:ea typeface="微软雅黑" panose="020B0503020204020204" pitchFamily="34" charset="-122"/>
                <a:cs typeface="Times New Roman" panose="02020603050405020304" pitchFamily="18" charset="0"/>
              </a:rPr>
              <a:t>change_dict</a:t>
            </a:r>
            <a:r>
              <a:rPr lang="zh-CN" altLang="fr-FR" sz="2000" b="0" dirty="0">
                <a:solidFill>
                  <a:srgbClr val="CC0066"/>
                </a:solidFill>
                <a:ea typeface="微软雅黑" panose="020B0503020204020204" pitchFamily="34" charset="-122"/>
                <a:cs typeface="Times New Roman" panose="02020603050405020304" pitchFamily="18" charset="0"/>
              </a:rPr>
              <a:t>中</a:t>
            </a:r>
            <a:endParaRPr lang="zh-CN" altLang="en-US" sz="2000" b="0" dirty="0">
              <a:solidFill>
                <a:srgbClr val="CC0066"/>
              </a:solidFill>
              <a:ea typeface="微软雅黑" panose="020B0503020204020204" pitchFamily="34" charset="-122"/>
              <a:cs typeface="Times New Roman" panose="02020603050405020304" pitchFamily="18" charset="0"/>
            </a:endParaRPr>
          </a:p>
          <a:p>
            <a:pPr>
              <a:lnSpc>
                <a:spcPts val="2300"/>
              </a:lnSpc>
            </a:pPr>
            <a:r>
              <a:rPr lang="en-US" altLang="zh-CN" sz="2000" dirty="0" err="1">
                <a:solidFill>
                  <a:srgbClr val="CC3300"/>
                </a:solidFill>
                <a:ea typeface="微软雅黑" panose="020B0503020204020204" pitchFamily="34" charset="-122"/>
                <a:cs typeface="Times New Roman" panose="02020603050405020304" pitchFamily="18" charset="0"/>
              </a:rPr>
              <a:t>def</a:t>
            </a:r>
            <a:r>
              <a:rPr lang="en-US" altLang="zh-CN" sz="2000" dirty="0">
                <a:solidFill>
                  <a:srgbClr val="CC3300"/>
                </a:solidFill>
                <a:ea typeface="微软雅黑" panose="020B0503020204020204" pitchFamily="34" charset="-122"/>
                <a:cs typeface="Times New Roman" panose="02020603050405020304" pitchFamily="18" charset="0"/>
              </a:rPr>
              <a:t> change(</a:t>
            </a:r>
            <a:r>
              <a:rPr lang="en-US" altLang="zh-CN" sz="2000" dirty="0" err="1">
                <a:solidFill>
                  <a:srgbClr val="CC3300"/>
                </a:solidFill>
                <a:ea typeface="微软雅黑" panose="020B0503020204020204" pitchFamily="34" charset="-122"/>
                <a:cs typeface="Times New Roman" panose="02020603050405020304" pitchFamily="18" charset="0"/>
              </a:rPr>
              <a:t>coinValueList,change</a:t>
            </a:r>
            <a:r>
              <a:rPr lang="en-US" altLang="zh-CN" sz="2000" dirty="0">
                <a:solidFill>
                  <a:srgbClr val="CC3300"/>
                </a:solidFill>
                <a:ea typeface="微软雅黑" panose="020B0503020204020204" pitchFamily="34" charset="-122"/>
                <a:cs typeface="Times New Roman" panose="02020603050405020304" pitchFamily="18" charset="0"/>
              </a:rPr>
              <a:t>): </a:t>
            </a:r>
            <a:endParaRPr lang="en-US" altLang="zh-CN" sz="2000" dirty="0">
              <a:solidFill>
                <a:srgbClr val="CC33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coinValueList</a:t>
            </a:r>
            <a:r>
              <a:rPr lang="zh-CN" altLang="en-US" sz="2000" b="0" dirty="0">
                <a:ea typeface="微软雅黑" panose="020B0503020204020204" pitchFamily="34" charset="-122"/>
                <a:cs typeface="Times New Roman" panose="02020603050405020304" pitchFamily="18" charset="0"/>
              </a:rPr>
              <a:t>为存储不同面值硬币的列表，</a:t>
            </a:r>
            <a:r>
              <a:rPr lang="en-US" altLang="zh-CN" sz="2000" b="0" dirty="0">
                <a:ea typeface="微软雅黑" panose="020B0503020204020204" pitchFamily="34" charset="-122"/>
                <a:cs typeface="Times New Roman" panose="02020603050405020304" pitchFamily="18" charset="0"/>
              </a:rPr>
              <a:t>change</a:t>
            </a:r>
            <a:r>
              <a:rPr lang="zh-CN" altLang="en-US" sz="2000" b="0" dirty="0">
                <a:ea typeface="微软雅黑" panose="020B0503020204020204" pitchFamily="34" charset="-122"/>
                <a:cs typeface="Times New Roman" panose="02020603050405020304" pitchFamily="18" charset="0"/>
              </a:rPr>
              <a:t>为所需找给顾客的零钱</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if change == 0: #</a:t>
            </a:r>
            <a:r>
              <a:rPr lang="zh-CN" altLang="en-US" sz="2000" b="0" dirty="0">
                <a:ea typeface="微软雅黑" panose="020B0503020204020204" pitchFamily="34" charset="-122"/>
                <a:cs typeface="Times New Roman" panose="02020603050405020304" pitchFamily="18" charset="0"/>
              </a:rPr>
              <a:t>增强程序鲁棒性</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return 0</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elif</a:t>
            </a:r>
            <a:r>
              <a:rPr lang="en-US" altLang="zh-CN" sz="2000" b="0" dirty="0">
                <a:ea typeface="微软雅黑" panose="020B0503020204020204" pitchFamily="34" charset="-122"/>
                <a:cs typeface="Times New Roman" panose="02020603050405020304" pitchFamily="18" charset="0"/>
              </a:rPr>
              <a:t> change &lt; 0:</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print('error')</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return 1</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else:</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list_coin</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coinValueList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list_coin.sort</a:t>
            </a:r>
            <a:r>
              <a:rPr lang="en-US" altLang="zh-CN" sz="2000" dirty="0">
                <a:solidFill>
                  <a:srgbClr val="FF0000"/>
                </a:solidFill>
                <a:ea typeface="微软雅黑" panose="020B0503020204020204" pitchFamily="34" charset="-122"/>
                <a:cs typeface="Times New Roman" panose="02020603050405020304" pitchFamily="18" charset="0"/>
              </a:rPr>
              <a:t>(reverse = True)     </a:t>
            </a:r>
            <a:r>
              <a:rPr lang="en-US" altLang="zh-CN" sz="2000" b="0" dirty="0">
                <a:ea typeface="微软雅黑" panose="020B0503020204020204" pitchFamily="34" charset="-122"/>
                <a:cs typeface="Times New Roman" panose="02020603050405020304" pitchFamily="18" charset="0"/>
              </a:rPr>
              <a:t>#</a:t>
            </a:r>
            <a:r>
              <a:rPr lang="zh-CN" altLang="en-US" sz="2000" b="0" dirty="0">
                <a:solidFill>
                  <a:srgbClr val="CC0066"/>
                </a:solidFill>
                <a:ea typeface="微软雅黑" panose="020B0503020204020204" pitchFamily="34" charset="-122"/>
                <a:cs typeface="Times New Roman" panose="02020603050405020304" pitchFamily="18" charset="0"/>
              </a:rPr>
              <a:t>倒序</a:t>
            </a:r>
            <a:r>
              <a:rPr lang="zh-CN" altLang="en-US" sz="2000" b="0" dirty="0">
                <a:ea typeface="微软雅黑" panose="020B0503020204020204" pitchFamily="34" charset="-122"/>
                <a:cs typeface="Times New Roman" panose="02020603050405020304" pitchFamily="18" charset="0"/>
              </a:rPr>
              <a:t>（即按从大到小顺序）排列硬币面值列表</a:t>
            </a:r>
            <a:endParaRPr lang="zh-CN" altLang="en-US" sz="2000" b="0" dirty="0">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228600" y="1981200"/>
            <a:ext cx="8686800" cy="4221669"/>
          </a:xfrm>
          <a:prstGeom prst="rect">
            <a:avLst/>
          </a:prstGeom>
          <a:solidFill>
            <a:srgbClr val="CCECFF"/>
          </a:solidFill>
          <a:ln>
            <a:solidFill>
              <a:srgbClr val="800000"/>
            </a:solidFill>
          </a:ln>
        </p:spPr>
        <p:txBody>
          <a:bodyPr wrap="square">
            <a:spAutoFit/>
          </a:bodyPr>
          <a:lstStyle/>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for </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in </a:t>
            </a:r>
            <a:r>
              <a:rPr lang="en-US" altLang="zh-CN" sz="2000" dirty="0" err="1">
                <a:solidFill>
                  <a:srgbClr val="FF0000"/>
                </a:solidFill>
                <a:ea typeface="微软雅黑" panose="020B0503020204020204" pitchFamily="34" charset="-122"/>
                <a:cs typeface="Times New Roman" panose="02020603050405020304" pitchFamily="18" charset="0"/>
              </a:rPr>
              <a:t>list_coin</a:t>
            </a:r>
            <a:r>
              <a:rPr lang="en-US" altLang="zh-CN" sz="2000" dirty="0">
                <a:solidFill>
                  <a:srgbClr val="FF0000"/>
                </a:solidFill>
                <a:ea typeface="微软雅黑" panose="020B0503020204020204" pitchFamily="34" charset="-122"/>
                <a:cs typeface="Times New Roman" panose="02020603050405020304" pitchFamily="18" charset="0"/>
              </a:rPr>
              <a:t> :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遍历列表，每次从找零硬币种类中找当前可选择的最大值</a:t>
            </a:r>
            <a:r>
              <a:rPr lang="en-US" altLang="zh-CN" sz="2000" b="0" dirty="0" err="1">
                <a:ea typeface="微软雅黑" panose="020B0503020204020204" pitchFamily="34" charset="-122"/>
                <a:cs typeface="Times New Roman" panose="02020603050405020304" pitchFamily="18" charset="0"/>
              </a:rPr>
              <a:t>i</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a:t>
            </a:r>
            <a:r>
              <a:rPr lang="zh-CN" altLang="en-US" sz="2000" b="0" dirty="0">
                <a:ea typeface="微软雅黑" panose="020B0503020204020204" pitchFamily="34" charset="-122"/>
                <a:cs typeface="Times New Roman" panose="02020603050405020304" pitchFamily="18" charset="0"/>
              </a:rPr>
              <a:t>硬币面值</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i</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change_dict</a:t>
            </a:r>
            <a:r>
              <a:rPr lang="en-US" altLang="zh-CN" sz="2000" dirty="0">
                <a:solidFill>
                  <a:srgbClr val="FF0000"/>
                </a:solidFill>
                <a:ea typeface="微软雅黑" panose="020B0503020204020204" pitchFamily="34" charset="-122"/>
                <a:cs typeface="Times New Roman" panose="02020603050405020304" pitchFamily="18" charset="0"/>
              </a:rPr>
              <a:t>[</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 </a:t>
            </a:r>
            <a:r>
              <a:rPr lang="en-US" altLang="zh-CN" sz="2000" dirty="0" err="1">
                <a:solidFill>
                  <a:srgbClr val="FF0000"/>
                </a:solidFill>
                <a:ea typeface="微软雅黑" panose="020B0503020204020204" pitchFamily="34" charset="-122"/>
                <a:cs typeface="Times New Roman" panose="02020603050405020304" pitchFamily="18" charset="0"/>
              </a:rPr>
              <a:t>int</a:t>
            </a:r>
            <a:r>
              <a:rPr lang="en-US" altLang="zh-CN" sz="2000" dirty="0">
                <a:solidFill>
                  <a:srgbClr val="FF0000"/>
                </a:solidFill>
                <a:ea typeface="微软雅黑" panose="020B0503020204020204" pitchFamily="34" charset="-122"/>
                <a:cs typeface="Times New Roman" panose="02020603050405020304" pitchFamily="18" charset="0"/>
              </a:rPr>
              <a:t>(change/</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将</a:t>
            </a:r>
            <a:r>
              <a:rPr lang="en-US" altLang="zh-CN" sz="2000" b="0" dirty="0">
                <a:ea typeface="微软雅黑" panose="020B0503020204020204" pitchFamily="34" charset="-122"/>
                <a:cs typeface="Times New Roman" panose="02020603050405020304" pitchFamily="18" charset="0"/>
              </a:rPr>
              <a:t>change/</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的整型值关联到</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字典的键</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上，此即是求</a:t>
            </a:r>
            <a:r>
              <a:rPr lang="en-US" altLang="zh-CN" sz="2000" b="0" dirty="0" err="1">
                <a:ea typeface="微软雅黑" panose="020B0503020204020204" pitchFamily="34" charset="-122"/>
                <a:cs typeface="Times New Roman" panose="02020603050405020304" pitchFamily="18" charset="0"/>
              </a:rPr>
              <a:t>i</a:t>
            </a:r>
            <a:r>
              <a:rPr lang="zh-CN" altLang="en-US" sz="2000" b="0" dirty="0">
                <a:ea typeface="微软雅黑" panose="020B0503020204020204" pitchFamily="34" charset="-122"/>
                <a:cs typeface="Times New Roman" panose="02020603050405020304" pitchFamily="18" charset="0"/>
              </a:rPr>
              <a:t>的个数，将其存放于字典</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中</a:t>
            </a:r>
            <a:endParaRPr lang="zh-CN" altLang="en-US" sz="2000" b="0" dirty="0">
              <a:ea typeface="微软雅黑" panose="020B0503020204020204" pitchFamily="34" charset="-122"/>
              <a:cs typeface="Times New Roman" panose="02020603050405020304" pitchFamily="18" charset="0"/>
            </a:endParaRPr>
          </a:p>
          <a:p>
            <a:pPr>
              <a:lnSpc>
                <a:spcPts val="23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print ('</a:t>
            </a:r>
            <a:r>
              <a:rPr lang="zh-CN" altLang="en-US" sz="2000" b="0" dirty="0">
                <a:ea typeface="微软雅黑" panose="020B0503020204020204" pitchFamily="34" charset="-122"/>
                <a:cs typeface="Times New Roman" panose="02020603050405020304" pitchFamily="18" charset="0"/>
              </a:rPr>
              <a:t>最优硬币组合</a:t>
            </a:r>
            <a:r>
              <a:rPr lang="en-US" altLang="zh-CN" sz="2000" b="0" dirty="0" err="1">
                <a:ea typeface="微软雅黑" panose="020B0503020204020204" pitchFamily="34" charset="-122"/>
                <a:cs typeface="Times New Roman" panose="02020603050405020304" pitchFamily="18" charset="0"/>
              </a:rPr>
              <a:t>change_dict</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change_dict</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solidFill>
                  <a:srgbClr val="FF0000"/>
                </a:solidFill>
                <a:ea typeface="微软雅黑" panose="020B0503020204020204" pitchFamily="34" charset="-122"/>
                <a:cs typeface="Times New Roman" panose="02020603050405020304" pitchFamily="18" charset="0"/>
              </a:rPr>
              <a:t>            </a:t>
            </a:r>
            <a:r>
              <a:rPr lang="en-US" altLang="zh-CN" sz="2000" dirty="0" err="1">
                <a:solidFill>
                  <a:srgbClr val="FF0000"/>
                </a:solidFill>
                <a:ea typeface="微软雅黑" panose="020B0503020204020204" pitchFamily="34" charset="-122"/>
                <a:cs typeface="Times New Roman" panose="02020603050405020304" pitchFamily="18" charset="0"/>
              </a:rPr>
              <a:t>newchange</a:t>
            </a:r>
            <a:r>
              <a:rPr lang="en-US" altLang="zh-CN" sz="2000" dirty="0">
                <a:solidFill>
                  <a:srgbClr val="FF0000"/>
                </a:solidFill>
                <a:ea typeface="微软雅黑" panose="020B0503020204020204" pitchFamily="34" charset="-122"/>
                <a:cs typeface="Times New Roman" panose="02020603050405020304" pitchFamily="18" charset="0"/>
              </a:rPr>
              <a:t> = change % </a:t>
            </a:r>
            <a:r>
              <a:rPr lang="en-US" altLang="zh-CN" sz="2000" dirty="0" err="1">
                <a:solidFill>
                  <a:srgbClr val="FF0000"/>
                </a:solidFill>
                <a:ea typeface="微软雅黑" panose="020B0503020204020204" pitchFamily="34" charset="-122"/>
                <a:cs typeface="Times New Roman" panose="02020603050405020304" pitchFamily="18" charset="0"/>
              </a:rPr>
              <a:t>i</a:t>
            </a:r>
            <a:r>
              <a:rPr lang="en-US" altLang="zh-CN" sz="2000" dirty="0">
                <a:solidFill>
                  <a:srgbClr val="FF0000"/>
                </a:solidFill>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新所需凑硬币钱数 ← 原所需凑硬币钱数 </a:t>
            </a: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i</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新所需凑硬币钱数</a:t>
            </a:r>
            <a:r>
              <a:rPr lang="en-US" altLang="zh-CN" sz="2000" b="0" dirty="0" err="1">
                <a:ea typeface="微软雅黑" panose="020B0503020204020204" pitchFamily="34" charset="-122"/>
                <a:cs typeface="Times New Roman" panose="02020603050405020304" pitchFamily="18" charset="0"/>
              </a:rPr>
              <a:t>newchange</a:t>
            </a:r>
            <a:r>
              <a:rPr lang="zh-CN" altLang="en-US" sz="2000" b="0" dirty="0">
                <a:ea typeface="微软雅黑" panose="020B0503020204020204" pitchFamily="34" charset="-122"/>
                <a:cs typeface="Times New Roman" panose="02020603050405020304" pitchFamily="18" charset="0"/>
              </a:rPr>
              <a:t>为：</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newchange</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300"/>
              </a:lnSpc>
            </a:pPr>
            <a:r>
              <a:rPr lang="en-US" altLang="zh-CN" sz="2000" b="0" dirty="0">
                <a:solidFill>
                  <a:srgbClr val="FF0000"/>
                </a:solidFill>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if </a:t>
            </a:r>
            <a:r>
              <a:rPr lang="en-US" altLang="zh-CN" sz="2000" dirty="0" err="1">
                <a:solidFill>
                  <a:srgbClr val="FF0000"/>
                </a:solidFill>
                <a:ea typeface="微软雅黑" panose="020B0503020204020204" pitchFamily="34" charset="-122"/>
                <a:cs typeface="Times New Roman" panose="02020603050405020304" pitchFamily="18" charset="0"/>
              </a:rPr>
              <a:t>newchange</a:t>
            </a:r>
            <a:r>
              <a:rPr lang="en-US" altLang="zh-CN" sz="2000" dirty="0">
                <a:solidFill>
                  <a:srgbClr val="FF0000"/>
                </a:solidFill>
                <a:ea typeface="微软雅黑" panose="020B0503020204020204" pitchFamily="34" charset="-122"/>
                <a:cs typeface="Times New Roman" panose="02020603050405020304" pitchFamily="18" charset="0"/>
              </a:rPr>
              <a:t> == 0:</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break</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0000"/>
                </a:solidFill>
                <a:ea typeface="微软雅黑" panose="020B0503020204020204" pitchFamily="34" charset="-122"/>
                <a:cs typeface="Times New Roman" panose="02020603050405020304" pitchFamily="18" charset="0"/>
              </a:rPr>
              <a:t>else:</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dirty="0">
                <a:solidFill>
                  <a:srgbClr val="FF0000"/>
                </a:solidFill>
                <a:ea typeface="微软雅黑" panose="020B0503020204020204" pitchFamily="34" charset="-122"/>
                <a:cs typeface="Times New Roman" panose="02020603050405020304" pitchFamily="18" charset="0"/>
              </a:rPr>
              <a:t>                change = </a:t>
            </a:r>
            <a:r>
              <a:rPr lang="en-US" altLang="zh-CN" sz="2000" dirty="0" err="1">
                <a:solidFill>
                  <a:srgbClr val="FF0000"/>
                </a:solidFill>
                <a:ea typeface="微软雅黑" panose="020B0503020204020204" pitchFamily="34" charset="-122"/>
                <a:cs typeface="Times New Roman" panose="02020603050405020304" pitchFamily="18" charset="0"/>
              </a:rPr>
              <a:t>newchange</a:t>
            </a:r>
            <a:endParaRPr lang="en-US" altLang="zh-CN" sz="2000" dirty="0">
              <a:solidFill>
                <a:srgbClr val="FF0000"/>
              </a:solidFill>
              <a:ea typeface="微软雅黑" panose="020B0503020204020204" pitchFamily="34" charset="-122"/>
              <a:cs typeface="Times New Roman" panose="02020603050405020304" pitchFamily="18" charset="0"/>
            </a:endParaRPr>
          </a:p>
          <a:p>
            <a:pPr>
              <a:lnSpc>
                <a:spcPts val="2300"/>
              </a:lnSpc>
            </a:pPr>
            <a:r>
              <a:rPr lang="en-US" altLang="zh-CN" sz="2000" b="0" dirty="0">
                <a:ea typeface="微软雅黑" panose="020B0503020204020204" pitchFamily="34" charset="-122"/>
                <a:cs typeface="Times New Roman" panose="02020603050405020304" pitchFamily="18" charset="0"/>
              </a:rPr>
              <a:t>                </a:t>
            </a:r>
            <a:endParaRPr lang="en-US" altLang="zh-CN" sz="20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lnSpc>
                <a:spcPct val="90000"/>
              </a:lnSpc>
              <a:spcBef>
                <a:spcPct val="30000"/>
              </a:spcBef>
              <a:spcAft>
                <a:spcPts val="0"/>
              </a:spcAft>
              <a:defRPr/>
            </a:pPr>
            <a:r>
              <a:rPr lang="en-US" altLang="zh-CN" sz="3600" dirty="0">
                <a:solidFill>
                  <a:srgbClr val="CC3300"/>
                </a:solidFill>
                <a:latin typeface="Arial" panose="020B0604020202020204" pitchFamily="34" charset="0"/>
              </a:rPr>
              <a:t>4.1  </a:t>
            </a:r>
            <a:r>
              <a:rPr lang="zh-CN" altLang="en-US" sz="3600" dirty="0">
                <a:solidFill>
                  <a:srgbClr val="CC3300"/>
                </a:solidFill>
                <a:latin typeface="Arial" panose="020B0604020202020204" pitchFamily="34" charset="0"/>
              </a:rPr>
              <a:t>算法与程序设计</a:t>
            </a:r>
            <a:endParaRPr lang="zh-CN" altLang="en-US" sz="3600" dirty="0">
              <a:solidFill>
                <a:srgbClr val="CC33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Rectangle 5"/>
          <p:cNvSpPr txBox="1">
            <a:spLocks noChangeArrowheads="1"/>
          </p:cNvSpPr>
          <p:nvPr/>
        </p:nvSpPr>
        <p:spPr bwMode="auto">
          <a:xfrm>
            <a:off x="1676399" y="1905000"/>
            <a:ext cx="5867401" cy="2819400"/>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4.1.1  </a:t>
            </a:r>
            <a:r>
              <a:rPr lang="zh-CN" altLang="en-US" sz="3200" dirty="0">
                <a:solidFill>
                  <a:srgbClr val="993366"/>
                </a:solidFill>
                <a:latin typeface="Arial" panose="020B0604020202020204" pitchFamily="34" charset="0"/>
                <a:ea typeface="黑体" panose="02010609060101010101" pitchFamily="49" charset="-122"/>
              </a:rPr>
              <a:t>算法与解空间</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4.1.2  </a:t>
            </a:r>
            <a:r>
              <a:rPr lang="zh-CN" altLang="en-US" sz="3200" dirty="0">
                <a:solidFill>
                  <a:srgbClr val="993366"/>
                </a:solidFill>
                <a:latin typeface="Arial" panose="020B0604020202020204" pitchFamily="34" charset="0"/>
                <a:ea typeface="黑体" panose="02010609060101010101" pitchFamily="49" charset="-122"/>
              </a:rPr>
              <a:t>算法的定义与特征</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4.1.3  </a:t>
            </a:r>
            <a:r>
              <a:rPr lang="zh-CN" altLang="en-US" sz="3200" dirty="0">
                <a:solidFill>
                  <a:srgbClr val="993366"/>
                </a:solidFill>
                <a:latin typeface="Arial" panose="020B0604020202020204" pitchFamily="34" charset="0"/>
                <a:ea typeface="黑体" panose="02010609060101010101" pitchFamily="49" charset="-122"/>
              </a:rPr>
              <a:t>算法的描述与表示</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4.1.4  </a:t>
            </a:r>
            <a:r>
              <a:rPr lang="zh-CN" altLang="zh-CN" sz="3200" dirty="0">
                <a:solidFill>
                  <a:srgbClr val="993366"/>
                </a:solidFill>
                <a:latin typeface="Arial" panose="020B0604020202020204" pitchFamily="34" charset="0"/>
                <a:ea typeface="黑体" panose="02010609060101010101" pitchFamily="49" charset="-122"/>
              </a:rPr>
              <a:t>算法</a:t>
            </a:r>
            <a:r>
              <a:rPr lang="zh-CN" altLang="en-US" sz="3200" dirty="0">
                <a:solidFill>
                  <a:srgbClr val="993366"/>
                </a:solidFill>
                <a:latin typeface="Arial" panose="020B0604020202020204" pitchFamily="34" charset="0"/>
                <a:ea typeface="黑体" panose="02010609060101010101" pitchFamily="49" charset="-122"/>
              </a:rPr>
              <a:t>设计的两个要素</a:t>
            </a: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228600" y="1447799"/>
            <a:ext cx="8686800" cy="5375831"/>
          </a:xfrm>
          <a:prstGeom prst="rect">
            <a:avLst/>
          </a:prstGeom>
          <a:solidFill>
            <a:srgbClr val="CCECFF"/>
          </a:solidFill>
          <a:ln>
            <a:solidFill>
              <a:srgbClr val="800000"/>
            </a:solidFill>
          </a:ln>
        </p:spPr>
        <p:txBody>
          <a:bodyPr wrap="square">
            <a:spAutoFit/>
          </a:bodyPr>
          <a:lstStyle/>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1800" b="0" dirty="0">
                <a:solidFill>
                  <a:srgbClr val="CC0066"/>
                </a:solidFill>
                <a:ea typeface="微软雅黑" panose="020B0503020204020204" pitchFamily="34" charset="-122"/>
                <a:cs typeface="Times New Roman" panose="02020603050405020304" pitchFamily="18" charset="0"/>
              </a:rPr>
              <a:t>2</a:t>
            </a:r>
            <a:r>
              <a:rPr lang="zh-CN" altLang="en-US" sz="1800" b="0" dirty="0">
                <a:solidFill>
                  <a:srgbClr val="CC0066"/>
                </a:solidFill>
                <a:ea typeface="微软雅黑" panose="020B0503020204020204" pitchFamily="34" charset="-122"/>
                <a:cs typeface="Times New Roman" panose="02020603050405020304" pitchFamily="18" charset="0"/>
              </a:rPr>
              <a:t>、检查所求得的解是否为可行解</a:t>
            </a:r>
            <a:endParaRPr lang="en-US" altLang="zh-CN" sz="1800" b="0" dirty="0">
              <a:solidFill>
                <a:srgbClr val="CC0066"/>
              </a:solidFill>
              <a:ea typeface="微软雅黑" panose="020B0503020204020204" pitchFamily="34" charset="-122"/>
              <a:cs typeface="Times New Roman" panose="02020603050405020304" pitchFamily="18" charset="0"/>
            </a:endParaRPr>
          </a:p>
          <a:p>
            <a:pPr>
              <a:lnSpc>
                <a:spcPts val="2100"/>
              </a:lnSpc>
            </a:pPr>
            <a:r>
              <a:rPr lang="en-US" altLang="zh-CN" sz="1800" dirty="0" err="1">
                <a:solidFill>
                  <a:srgbClr val="CC3300"/>
                </a:solidFill>
                <a:ea typeface="微软雅黑" panose="020B0503020204020204" pitchFamily="34" charset="-122"/>
                <a:cs typeface="Times New Roman" panose="02020603050405020304" pitchFamily="18" charset="0"/>
              </a:rPr>
              <a:t>def</a:t>
            </a:r>
            <a:r>
              <a:rPr lang="en-US" altLang="zh-CN" sz="1800" dirty="0">
                <a:solidFill>
                  <a:srgbClr val="CC3300"/>
                </a:solidFill>
                <a:ea typeface="微软雅黑" panose="020B0503020204020204" pitchFamily="34" charset="-122"/>
                <a:cs typeface="Times New Roman" panose="02020603050405020304" pitchFamily="18" charset="0"/>
              </a:rPr>
              <a:t> </a:t>
            </a:r>
            <a:r>
              <a:rPr lang="en-US" altLang="zh-CN" sz="1800" dirty="0" err="1">
                <a:solidFill>
                  <a:srgbClr val="CC3300"/>
                </a:solidFill>
                <a:ea typeface="微软雅黑" panose="020B0503020204020204" pitchFamily="34" charset="-122"/>
                <a:cs typeface="Times New Roman" panose="02020603050405020304" pitchFamily="18" charset="0"/>
              </a:rPr>
              <a:t>checkOk</a:t>
            </a:r>
            <a:r>
              <a:rPr lang="en-US" altLang="zh-CN" sz="1800" dirty="0">
                <a:solidFill>
                  <a:srgbClr val="CC3300"/>
                </a:solidFill>
                <a:ea typeface="微软雅黑" panose="020B0503020204020204" pitchFamily="34" charset="-122"/>
                <a:cs typeface="Times New Roman" panose="02020603050405020304" pitchFamily="18" charset="0"/>
              </a:rPr>
              <a:t>(</a:t>
            </a:r>
            <a:r>
              <a:rPr lang="en-US" altLang="zh-CN" sz="1800" dirty="0" err="1">
                <a:solidFill>
                  <a:srgbClr val="CC3300"/>
                </a:solidFill>
                <a:ea typeface="微软雅黑" panose="020B0503020204020204" pitchFamily="34" charset="-122"/>
                <a:cs typeface="Times New Roman" panose="02020603050405020304" pitchFamily="18" charset="0"/>
              </a:rPr>
              <a:t>change_res,oChange</a:t>
            </a:r>
            <a:r>
              <a:rPr lang="en-US" altLang="zh-CN" sz="1800" dirty="0">
                <a:solidFill>
                  <a:srgbClr val="CC3300"/>
                </a:solidFill>
                <a:ea typeface="微软雅黑" panose="020B0503020204020204" pitchFamily="34" charset="-122"/>
                <a:cs typeface="Times New Roman" panose="02020603050405020304" pitchFamily="18" charset="0"/>
              </a:rPr>
              <a:t>):</a:t>
            </a:r>
            <a:endParaRPr lang="zh-CN" altLang="en-US" sz="1800" b="0" dirty="0">
              <a:solidFill>
                <a:srgbClr val="CC0066"/>
              </a:solidFill>
              <a:ea typeface="微软雅黑" panose="020B0503020204020204" pitchFamily="34" charset="-122"/>
              <a:cs typeface="Times New Roman" panose="02020603050405020304" pitchFamily="18" charset="0"/>
            </a:endParaRPr>
          </a:p>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为存放问题求解结果的字典，键为某种硬币面值，对应的值为该种硬币的个数；</a:t>
            </a:r>
            <a:r>
              <a:rPr lang="en-US" altLang="zh-CN" sz="1800" b="0" dirty="0" err="1">
                <a:ea typeface="微软雅黑" panose="020B0503020204020204" pitchFamily="34" charset="-122"/>
                <a:cs typeface="Times New Roman" panose="02020603050405020304" pitchFamily="18" charset="0"/>
              </a:rPr>
              <a:t>oChange</a:t>
            </a:r>
            <a:r>
              <a:rPr lang="zh-CN" altLang="en-US" sz="1800" b="0" dirty="0">
                <a:ea typeface="微软雅黑" panose="020B0503020204020204" pitchFamily="34" charset="-122"/>
                <a:cs typeface="Times New Roman" panose="02020603050405020304" pitchFamily="18" charset="0"/>
              </a:rPr>
              <a:t>为需要找零的钱数</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0	    	    	        #</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中所有硬币钱数的和 </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for key in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遍历字典，</a:t>
            </a:r>
            <a:r>
              <a:rPr lang="en-US" altLang="zh-CN" sz="1800" b="0" dirty="0">
                <a:ea typeface="微软雅黑" panose="020B0503020204020204" pitchFamily="34" charset="-122"/>
                <a:cs typeface="Times New Roman" panose="02020603050405020304" pitchFamily="18" charset="0"/>
              </a:rPr>
              <a:t>key</a:t>
            </a:r>
            <a:r>
              <a:rPr lang="zh-CN" altLang="en-US" sz="1800" b="0" dirty="0">
                <a:ea typeface="微软雅黑" panose="020B0503020204020204" pitchFamily="34" charset="-122"/>
                <a:cs typeface="Times New Roman" panose="02020603050405020304" pitchFamily="18" charset="0"/>
              </a:rPr>
              <a:t>为字典的键</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key*</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[key]    #</a:t>
            </a:r>
            <a:r>
              <a:rPr lang="zh-CN" altLang="en-US" sz="1800" b="0" dirty="0">
                <a:ea typeface="微软雅黑" panose="020B0503020204020204" pitchFamily="34" charset="-122"/>
                <a:cs typeface="Times New Roman" panose="02020603050405020304" pitchFamily="18" charset="0"/>
              </a:rPr>
              <a:t>将各种硬币面值与对应个数相乘，再相加</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a:t>
            </a:r>
            <a:r>
              <a:rPr lang="en-US" altLang="zh-CN" sz="1800" b="0" dirty="0" err="1">
                <a:ea typeface="微软雅黑" panose="020B0503020204020204" pitchFamily="34" charset="-122"/>
                <a:cs typeface="Times New Roman" panose="02020603050405020304" pitchFamily="18" charset="0"/>
              </a:rPr>
              <a:t>csum</a:t>
            </a:r>
            <a:r>
              <a:rPr lang="en-US" altLang="zh-CN" sz="1800" b="0" dirty="0">
                <a:ea typeface="微软雅黑" panose="020B0503020204020204" pitchFamily="34" charset="-122"/>
                <a:cs typeface="Times New Roman" panose="02020603050405020304" pitchFamily="18" charset="0"/>
              </a:rPr>
              <a:t> == </a:t>
            </a:r>
            <a:r>
              <a:rPr lang="en-US" altLang="zh-CN" sz="1800" b="0" dirty="0" err="1">
                <a:ea typeface="微软雅黑" panose="020B0503020204020204" pitchFamily="34" charset="-122"/>
                <a:cs typeface="Times New Roman" panose="02020603050405020304" pitchFamily="18" charset="0"/>
              </a:rPr>
              <a:t>oChange</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若</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中所有硬币钱数的和等于需要找零的钱数</a:t>
            </a:r>
            <a:endParaRPr lang="zh-CN" altLang="en-US" sz="1800" b="0" dirty="0">
              <a:ea typeface="微软雅黑" panose="020B0503020204020204" pitchFamily="34" charset="-122"/>
              <a:cs typeface="Times New Roman" panose="02020603050405020304" pitchFamily="18" charset="0"/>
            </a:endParaRPr>
          </a:p>
          <a:p>
            <a:pPr>
              <a:lnSpc>
                <a:spcPts val="21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return True</a:t>
            </a:r>
            <a:endParaRPr lang="en-US" altLang="zh-CN" sz="1800" b="0" dirty="0">
              <a:ea typeface="微软雅黑" panose="020B0503020204020204" pitchFamily="34" charset="-122"/>
              <a:cs typeface="Times New Roman" panose="02020603050405020304" pitchFamily="18" charset="0"/>
            </a:endParaRPr>
          </a:p>
          <a:p>
            <a:pPr>
              <a:lnSpc>
                <a:spcPts val="2500"/>
              </a:lnSpc>
            </a:pP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a:t>
            </a:r>
            <a:r>
              <a:rPr lang="en-US" altLang="zh-CN" sz="1800" b="0" dirty="0">
                <a:solidFill>
                  <a:srgbClr val="CC0066"/>
                </a:solidFill>
                <a:ea typeface="微软雅黑" panose="020B0503020204020204" pitchFamily="34" charset="-122"/>
                <a:cs typeface="Times New Roman" panose="02020603050405020304" pitchFamily="18" charset="0"/>
              </a:rPr>
              <a:t>3</a:t>
            </a:r>
            <a:r>
              <a:rPr lang="zh-CN" altLang="en-US" sz="1800" b="0" dirty="0">
                <a:solidFill>
                  <a:srgbClr val="CC0066"/>
                </a:solidFill>
                <a:ea typeface="微软雅黑" panose="020B0503020204020204" pitchFamily="34" charset="-122"/>
                <a:cs typeface="Times New Roman" panose="02020603050405020304" pitchFamily="18" charset="0"/>
              </a:rPr>
              <a:t>、定义函数，获得找零的硬币总个数</a:t>
            </a:r>
            <a:endParaRPr lang="zh-CN" altLang="en-US" sz="18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dirty="0" err="1">
                <a:solidFill>
                  <a:srgbClr val="CC3300"/>
                </a:solidFill>
                <a:ea typeface="微软雅黑" panose="020B0503020204020204" pitchFamily="34" charset="-122"/>
                <a:cs typeface="Times New Roman" panose="02020603050405020304" pitchFamily="18" charset="0"/>
              </a:rPr>
              <a:t>def</a:t>
            </a:r>
            <a:r>
              <a:rPr lang="en-US" altLang="zh-CN" sz="1800" dirty="0">
                <a:solidFill>
                  <a:srgbClr val="CC3300"/>
                </a:solidFill>
                <a:ea typeface="微软雅黑" panose="020B0503020204020204" pitchFamily="34" charset="-122"/>
                <a:cs typeface="Times New Roman" panose="02020603050405020304" pitchFamily="18" charset="0"/>
              </a:rPr>
              <a:t> </a:t>
            </a:r>
            <a:r>
              <a:rPr lang="en-US" altLang="zh-CN" sz="1800" dirty="0" err="1">
                <a:solidFill>
                  <a:srgbClr val="CC3300"/>
                </a:solidFill>
                <a:ea typeface="微软雅黑" panose="020B0503020204020204" pitchFamily="34" charset="-122"/>
                <a:cs typeface="Times New Roman" panose="02020603050405020304" pitchFamily="18" charset="0"/>
              </a:rPr>
              <a:t>coinNum</a:t>
            </a:r>
            <a:r>
              <a:rPr lang="en-US" altLang="zh-CN" sz="1800" dirty="0">
                <a:solidFill>
                  <a:srgbClr val="CC3300"/>
                </a:solidFill>
                <a:ea typeface="微软雅黑" panose="020B0503020204020204" pitchFamily="34" charset="-122"/>
                <a:cs typeface="Times New Roman" panose="02020603050405020304" pitchFamily="18" charset="0"/>
              </a:rPr>
              <a:t>(</a:t>
            </a:r>
            <a:r>
              <a:rPr lang="en-US" altLang="zh-CN" sz="1800" dirty="0" err="1">
                <a:solidFill>
                  <a:srgbClr val="CC3300"/>
                </a:solidFill>
                <a:ea typeface="微软雅黑" panose="020B0503020204020204" pitchFamily="34" charset="-122"/>
                <a:cs typeface="Times New Roman" panose="02020603050405020304" pitchFamily="18" charset="0"/>
              </a:rPr>
              <a:t>change_res</a:t>
            </a:r>
            <a:r>
              <a:rPr lang="en-US" altLang="zh-CN" sz="1800" dirty="0">
                <a:solidFill>
                  <a:srgbClr val="CC3300"/>
                </a:solidFill>
                <a:ea typeface="微软雅黑" panose="020B0503020204020204" pitchFamily="34" charset="-122"/>
                <a:cs typeface="Times New Roman" panose="02020603050405020304" pitchFamily="18" charset="0"/>
              </a:rPr>
              <a:t>): </a:t>
            </a: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b="0" dirty="0">
                <a:solidFill>
                  <a:srgbClr val="CC3300"/>
                </a:solidFill>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 = 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遍历字典（</a:t>
            </a:r>
            <a:r>
              <a:rPr lang="en-US" altLang="zh-CN" sz="1800" b="0" dirty="0" err="1">
                <a:ea typeface="微软雅黑" panose="020B0503020204020204" pitchFamily="34" charset="-122"/>
                <a:cs typeface="Times New Roman" panose="02020603050405020304" pitchFamily="18" charset="0"/>
              </a:rPr>
              <a:t>change_res</a:t>
            </a:r>
            <a:r>
              <a:rPr lang="zh-CN" altLang="en-US" sz="1800" b="0" dirty="0">
                <a:ea typeface="微软雅黑" panose="020B0503020204020204" pitchFamily="34" charset="-122"/>
                <a:cs typeface="Times New Roman" panose="02020603050405020304" pitchFamily="18" charset="0"/>
              </a:rPr>
              <a:t>为存放结果的字典，键为某种硬币面值，对应的值为该种硬币的个数）</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for key in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 </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a:t>
            </a:r>
            <a:r>
              <a:rPr lang="en-US" altLang="zh-CN" sz="1800" b="0" dirty="0" err="1">
                <a:ea typeface="微软雅黑" panose="020B0503020204020204" pitchFamily="34" charset="-122"/>
                <a:cs typeface="Times New Roman" panose="02020603050405020304" pitchFamily="18" charset="0"/>
              </a:rPr>
              <a:t>change_res</a:t>
            </a:r>
            <a:r>
              <a:rPr lang="en-US" altLang="zh-CN" sz="1800" b="0" dirty="0">
                <a:ea typeface="微软雅黑" panose="020B0503020204020204" pitchFamily="34" charset="-122"/>
                <a:cs typeface="Times New Roman" panose="02020603050405020304" pitchFamily="18" charset="0"/>
              </a:rPr>
              <a:t>[key] != 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solidFill>
                  <a:srgbClr val="FF0000"/>
                </a:solidFill>
                <a:ea typeface="微软雅黑" panose="020B0503020204020204" pitchFamily="34" charset="-122"/>
                <a:cs typeface="Times New Roman" panose="02020603050405020304" pitchFamily="18" charset="0"/>
              </a:rPr>
              <a:t>            </a:t>
            </a:r>
            <a:r>
              <a:rPr lang="en-US" altLang="zh-CN" sz="1800" b="0" dirty="0" err="1">
                <a:solidFill>
                  <a:srgbClr val="FF0000"/>
                </a:solidFill>
                <a:ea typeface="微软雅黑" panose="020B0503020204020204" pitchFamily="34" charset="-122"/>
                <a:cs typeface="Times New Roman" panose="02020603050405020304" pitchFamily="18" charset="0"/>
              </a:rPr>
              <a:t>num</a:t>
            </a:r>
            <a:r>
              <a:rPr lang="en-US" altLang="zh-CN" sz="1800" b="0" dirty="0">
                <a:solidFill>
                  <a:srgbClr val="FF0000"/>
                </a:solidFill>
                <a:ea typeface="微软雅黑" panose="020B0503020204020204" pitchFamily="34" charset="-122"/>
                <a:cs typeface="Times New Roman" panose="02020603050405020304" pitchFamily="18" charset="0"/>
              </a:rPr>
              <a:t> = </a:t>
            </a:r>
            <a:r>
              <a:rPr lang="en-US" altLang="zh-CN" sz="1800" b="0" dirty="0" err="1">
                <a:solidFill>
                  <a:srgbClr val="FF0000"/>
                </a:solidFill>
                <a:ea typeface="微软雅黑" panose="020B0503020204020204" pitchFamily="34" charset="-122"/>
                <a:cs typeface="Times New Roman" panose="02020603050405020304" pitchFamily="18" charset="0"/>
              </a:rPr>
              <a:t>num</a:t>
            </a:r>
            <a:r>
              <a:rPr lang="en-US" altLang="zh-CN" sz="1800" b="0" dirty="0">
                <a:solidFill>
                  <a:srgbClr val="FF0000"/>
                </a:solidFill>
                <a:ea typeface="微软雅黑" panose="020B0503020204020204" pitchFamily="34" charset="-122"/>
                <a:cs typeface="Times New Roman" panose="02020603050405020304" pitchFamily="18" charset="0"/>
              </a:rPr>
              <a:t> + </a:t>
            </a:r>
            <a:r>
              <a:rPr lang="en-US" altLang="zh-CN" sz="1800" b="0" dirty="0" err="1">
                <a:solidFill>
                  <a:srgbClr val="FF0000"/>
                </a:solidFill>
                <a:ea typeface="微软雅黑" panose="020B0503020204020204" pitchFamily="34" charset="-122"/>
                <a:cs typeface="Times New Roman" panose="02020603050405020304" pitchFamily="18" charset="0"/>
              </a:rPr>
              <a:t>change_res</a:t>
            </a:r>
            <a:r>
              <a:rPr lang="en-US" altLang="zh-CN" sz="1800" b="0" dirty="0">
                <a:solidFill>
                  <a:srgbClr val="FF0000"/>
                </a:solidFill>
                <a:ea typeface="微软雅黑" panose="020B0503020204020204" pitchFamily="34" charset="-122"/>
                <a:cs typeface="Times New Roman" panose="02020603050405020304" pitchFamily="18" charset="0"/>
              </a:rPr>
              <a:t>[key]</a:t>
            </a:r>
            <a:endParaRPr lang="en-US" altLang="zh-CN" sz="1800" b="0" dirty="0">
              <a:solidFill>
                <a:srgbClr val="FF0000"/>
              </a:solidFill>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return </a:t>
            </a:r>
            <a:r>
              <a:rPr lang="en-US" altLang="zh-CN" sz="1800" b="0" dirty="0" err="1">
                <a:ea typeface="微软雅黑" panose="020B0503020204020204" pitchFamily="34" charset="-122"/>
                <a:cs typeface="Times New Roman" panose="02020603050405020304" pitchFamily="18" charset="0"/>
              </a:rPr>
              <a:t>num</a:t>
            </a:r>
            <a:endParaRPr lang="en-US" altLang="zh-CN" sz="18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934200" cy="487363"/>
          </a:xfrm>
        </p:spPr>
        <p:txBody>
          <a:bodyPr/>
          <a:lstStyle/>
          <a:p>
            <a:r>
              <a:rPr lang="zh-CN" altLang="zh-CN" dirty="0">
                <a:latin typeface="+mn-lt"/>
              </a:rPr>
              <a:t>【例</a:t>
            </a:r>
            <a:r>
              <a:rPr lang="en-US" altLang="zh-CN" dirty="0">
                <a:latin typeface="+mn-lt"/>
              </a:rPr>
              <a:t>4.13</a:t>
            </a:r>
            <a:r>
              <a:rPr lang="zh-CN" altLang="zh-CN" dirty="0">
                <a:latin typeface="+mn-lt"/>
              </a:rPr>
              <a:t>】</a:t>
            </a:r>
            <a:r>
              <a:rPr lang="zh-CN" altLang="en-US" dirty="0"/>
              <a:t>解法二的程序</a:t>
            </a:r>
            <a:r>
              <a:rPr lang="zh-CN" altLang="en-US" dirty="0">
                <a:latin typeface="+mn-lt"/>
              </a:rPr>
              <a:t>（</a:t>
            </a:r>
            <a:r>
              <a:rPr lang="en-US" altLang="zh-CN" dirty="0">
                <a:latin typeface="+mn-lt"/>
              </a:rPr>
              <a:t>Cont.3</a:t>
            </a:r>
            <a:r>
              <a:rPr lang="zh-CN" altLang="en-US" dirty="0">
                <a:latin typeface="+mn-lt"/>
              </a:rPr>
              <a:t>）</a:t>
            </a:r>
            <a:endParaRPr lang="zh-CN" altLang="en-US" dirty="0">
              <a:latin typeface="+mn-lt"/>
            </a:endParaRPr>
          </a:p>
        </p:txBody>
      </p:sp>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304800" y="1828800"/>
            <a:ext cx="8534400" cy="3465051"/>
          </a:xfrm>
          <a:prstGeom prst="rect">
            <a:avLst/>
          </a:prstGeom>
          <a:solidFill>
            <a:srgbClr val="CCECFF"/>
          </a:solidFill>
          <a:ln>
            <a:solidFill>
              <a:srgbClr val="800000"/>
            </a:solidFill>
          </a:ln>
        </p:spPr>
        <p:txBody>
          <a:bodyPr wrap="square">
            <a:spAutoFit/>
          </a:bodyPr>
          <a:lstStyle/>
          <a:p>
            <a:pPr>
              <a:lnSpc>
                <a:spcPts val="2100"/>
              </a:lnSpc>
            </a:pPr>
            <a:r>
              <a:rPr lang="en-US" altLang="zh-CN" sz="1800" b="0" dirty="0">
                <a:ea typeface="微软雅黑" panose="020B0503020204020204" pitchFamily="34" charset="-122"/>
                <a:cs typeface="Times New Roman" panose="02020603050405020304" pitchFamily="18" charset="0"/>
              </a:rPr>
              <a:t>#</a:t>
            </a:r>
            <a:r>
              <a:rPr lang="en-US" altLang="zh-CN" sz="2000" b="0" dirty="0">
                <a:solidFill>
                  <a:srgbClr val="CC0066"/>
                </a:solidFill>
                <a:ea typeface="微软雅黑" panose="020B0503020204020204" pitchFamily="34" charset="-122"/>
                <a:cs typeface="Times New Roman" panose="02020603050405020304" pitchFamily="18" charset="0"/>
              </a:rPr>
              <a:t>4</a:t>
            </a:r>
            <a:r>
              <a:rPr lang="zh-CN" altLang="en-US" sz="2000" b="0" dirty="0">
                <a:solidFill>
                  <a:srgbClr val="CC0066"/>
                </a:solidFill>
                <a:ea typeface="微软雅黑" panose="020B0503020204020204" pitchFamily="34" charset="-122"/>
                <a:cs typeface="Times New Roman" panose="02020603050405020304" pitchFamily="18" charset="0"/>
              </a:rPr>
              <a:t>、主函数</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if __name__ == '__main__':</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clist</a:t>
            </a:r>
            <a:r>
              <a:rPr lang="en-US" altLang="zh-CN" sz="2000" b="0" dirty="0">
                <a:ea typeface="微软雅黑" panose="020B0503020204020204" pitchFamily="34" charset="-122"/>
                <a:cs typeface="Times New Roman" panose="02020603050405020304" pitchFamily="18" charset="0"/>
              </a:rPr>
              <a:t> = []  	    	           #</a:t>
            </a:r>
            <a:r>
              <a:rPr lang="zh-CN" altLang="en-US" sz="2000" b="0" dirty="0">
                <a:ea typeface="微软雅黑" panose="020B0503020204020204" pitchFamily="34" charset="-122"/>
                <a:cs typeface="Times New Roman" panose="02020603050405020304" pitchFamily="18" charset="0"/>
              </a:rPr>
              <a:t>存放硬币种类列表</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change_dict</a:t>
            </a:r>
            <a:r>
              <a:rPr lang="en-US" altLang="zh-CN" sz="2000" b="0" dirty="0">
                <a:ea typeface="微软雅黑" panose="020B0503020204020204" pitchFamily="34" charset="-122"/>
                <a:cs typeface="Times New Roman" panose="02020603050405020304" pitchFamily="18" charset="0"/>
              </a:rPr>
              <a:t> = {}    	           #</a:t>
            </a:r>
            <a:r>
              <a:rPr lang="zh-CN" altLang="en-US" sz="2000" b="0" dirty="0">
                <a:ea typeface="微软雅黑" panose="020B0503020204020204" pitchFamily="34" charset="-122"/>
                <a:cs typeface="Times New Roman" panose="02020603050405020304" pitchFamily="18" charset="0"/>
              </a:rPr>
              <a:t>存放结果的字典，键为某种硬币面值，对应的值为该种硬币的个数</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dirty="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1</a:t>
            </a:r>
            <a:r>
              <a:rPr lang="zh-CN" altLang="en-US" sz="2000" dirty="0">
                <a:solidFill>
                  <a:srgbClr val="FF6600"/>
                </a:solidFill>
                <a:ea typeface="微软雅黑" panose="020B0503020204020204" pitchFamily="34" charset="-122"/>
                <a:cs typeface="Times New Roman" panose="02020603050405020304" pitchFamily="18" charset="0"/>
              </a:rPr>
              <a:t>）输入找零数和硬币种类</a:t>
            </a:r>
            <a:endParaRPr lang="zh-CN" altLang="en-US"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cvalue</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请输入找零数</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单位：元</a:t>
            </a:r>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请输入硬币种类，以非正数结束：</a:t>
            </a:r>
            <a:r>
              <a:rPr lang="en-US" altLang="zh-CN" sz="2000" b="0" dirty="0">
                <a:ea typeface="微软雅黑" panose="020B0503020204020204" pitchFamily="34" charset="-122"/>
                <a:cs typeface="Times New Roman" panose="02020603050405020304" pitchFamily="18" charset="0"/>
              </a:rPr>
              <a: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b="0" dirty="0">
                <a:solidFill>
                  <a:srgbClr val="CC0066"/>
                </a:solidFill>
                <a:ea typeface="微软雅黑" panose="020B0503020204020204" pitchFamily="34" charset="-122"/>
                <a:cs typeface="Times New Roman" panose="02020603050405020304" pitchFamily="18" charset="0"/>
              </a:rPr>
              <a:t>while </a:t>
            </a:r>
            <a:r>
              <a:rPr lang="en-US" altLang="zh-CN" sz="2000" b="0" dirty="0" err="1">
                <a:solidFill>
                  <a:srgbClr val="CC0066"/>
                </a:solidFill>
                <a:ea typeface="微软雅黑" panose="020B0503020204020204" pitchFamily="34" charset="-122"/>
                <a:cs typeface="Times New Roman" panose="02020603050405020304" pitchFamily="18" charset="0"/>
              </a:rPr>
              <a:t>ctemp</a:t>
            </a:r>
            <a:r>
              <a:rPr lang="en-US" altLang="zh-CN" sz="2000" b="0" dirty="0">
                <a:solidFill>
                  <a:srgbClr val="CC0066"/>
                </a:solidFill>
                <a:ea typeface="微软雅黑" panose="020B0503020204020204" pitchFamily="34" charset="-122"/>
                <a:cs typeface="Times New Roman" panose="02020603050405020304" pitchFamily="18" charset="0"/>
              </a:rPr>
              <a:t> &gt; 0:            </a:t>
            </a:r>
            <a:r>
              <a:rPr lang="en-US" altLang="zh-CN" sz="2000" b="0" dirty="0">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采用</a:t>
            </a:r>
            <a:r>
              <a:rPr lang="en-US" altLang="zh-CN" sz="2000" b="0" dirty="0">
                <a:ea typeface="微软雅黑" panose="020B0503020204020204" pitchFamily="34" charset="-122"/>
                <a:cs typeface="Times New Roman" panose="02020603050405020304" pitchFamily="18" charset="0"/>
              </a:rPr>
              <a:t>while</a:t>
            </a:r>
            <a:r>
              <a:rPr lang="zh-CN" altLang="en-US" sz="2000" b="0" dirty="0">
                <a:ea typeface="微软雅黑" panose="020B0503020204020204" pitchFamily="34" charset="-122"/>
                <a:cs typeface="Times New Roman" panose="02020603050405020304" pitchFamily="18" charset="0"/>
              </a:rPr>
              <a:t>语句，可以多次输入硬币种类</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clist.append</a:t>
            </a:r>
            <a:r>
              <a:rPr lang="en-US" altLang="zh-CN" sz="2000" b="0" dirty="0">
                <a:ea typeface="微软雅黑" panose="020B0503020204020204" pitchFamily="34" charset="-122"/>
                <a:cs typeface="Times New Roman" panose="02020603050405020304" pitchFamily="18" charset="0"/>
              </a:rPr>
              <a:t>(</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a:t>
            </a:r>
            <a:r>
              <a:rPr lang="zh-CN" altLang="en-US" sz="2000" b="0" dirty="0">
                <a:ea typeface="微软雅黑" panose="020B0503020204020204" pitchFamily="34" charset="-122"/>
                <a:cs typeface="Times New Roman" panose="02020603050405020304" pitchFamily="18" charset="0"/>
              </a:rPr>
              <a:t>将输入的硬币种类添加到</a:t>
            </a:r>
            <a:r>
              <a:rPr lang="en-US" altLang="zh-CN" sz="2000" b="0" dirty="0" err="1">
                <a:ea typeface="微软雅黑" panose="020B0503020204020204" pitchFamily="34" charset="-122"/>
                <a:cs typeface="Times New Roman" panose="02020603050405020304" pitchFamily="18" charset="0"/>
              </a:rPr>
              <a:t>clist</a:t>
            </a:r>
            <a:r>
              <a:rPr lang="zh-CN" altLang="en-US" sz="2000" b="0" dirty="0">
                <a:ea typeface="微软雅黑" panose="020B0503020204020204" pitchFamily="34" charset="-122"/>
                <a:cs typeface="Times New Roman" panose="02020603050405020304" pitchFamily="18" charset="0"/>
              </a:rPr>
              <a:t>列表中</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ctemp</a:t>
            </a:r>
            <a:r>
              <a:rPr lang="en-US" altLang="zh-CN" sz="2000" b="0" dirty="0">
                <a:ea typeface="微软雅黑" panose="020B0503020204020204" pitchFamily="34" charset="-122"/>
                <a:cs typeface="Times New Roman" panose="02020603050405020304" pitchFamily="18" charset="0"/>
              </a:rPr>
              <a:t> = </a:t>
            </a:r>
            <a:r>
              <a:rPr lang="en-US" altLang="zh-CN" sz="2000" b="0" dirty="0" err="1">
                <a:ea typeface="微软雅黑" panose="020B0503020204020204" pitchFamily="34" charset="-122"/>
                <a:cs typeface="Times New Roman" panose="02020603050405020304" pitchFamily="18" charset="0"/>
              </a:rPr>
              <a:t>int</a:t>
            </a:r>
            <a:r>
              <a:rPr lang="en-US" altLang="zh-CN" sz="2000" b="0" dirty="0">
                <a:ea typeface="微软雅黑" panose="020B0503020204020204" pitchFamily="34" charset="-122"/>
                <a:cs typeface="Times New Roman" panose="02020603050405020304" pitchFamily="18" charset="0"/>
              </a:rPr>
              <a:t>(input(‘</a:t>
            </a:r>
            <a:r>
              <a:rPr lang="zh-CN" altLang="en-US" sz="2000" b="0" dirty="0">
                <a:ea typeface="微软雅黑" panose="020B0503020204020204" pitchFamily="34" charset="-122"/>
                <a:cs typeface="Times New Roman" panose="02020603050405020304" pitchFamily="18" charset="0"/>
              </a:rPr>
              <a:t>请输入硬币种类，以非正数结束：</a:t>
            </a:r>
            <a:r>
              <a:rPr lang="en-US" altLang="zh-CN" sz="2000" b="0" dirty="0">
                <a:ea typeface="微软雅黑" panose="020B0503020204020204" pitchFamily="34" charset="-122"/>
                <a:cs typeface="Times New Roman" panose="02020603050405020304" pitchFamily="18" charset="0"/>
              </a:rPr>
              <a:t>'))        </a:t>
            </a:r>
            <a:endParaRPr lang="en-US" altLang="zh-CN" sz="2000" b="0" dirty="0">
              <a:ea typeface="微软雅黑" panose="020B0503020204020204" pitchFamily="34" charset="-122"/>
              <a:cs typeface="Times New Roman" panose="02020603050405020304" pitchFamily="18" charset="0"/>
            </a:endParaRPr>
          </a:p>
          <a:p>
            <a:pPr>
              <a:lnSpc>
                <a:spcPts val="2200"/>
              </a:lnSpc>
            </a:pPr>
            <a:endParaRPr lang="en-US" altLang="zh-CN" sz="2000" b="0" dirty="0">
              <a:ea typeface="微软雅黑" panose="020B0503020204020204" pitchFamily="34" charset="-122"/>
              <a:cs typeface="Times New Roman" panose="02020603050405020304" pitchFamily="18" charset="0"/>
            </a:endParaRPr>
          </a:p>
        </p:txBody>
      </p:sp>
    </p:spTree>
  </p:cSld>
  <p:clrMapOvr>
    <a:masterClrMapping/>
  </p:clrMapOvr>
  <p:transition>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533400" y="1905000"/>
            <a:ext cx="8229600" cy="3195747"/>
          </a:xfrm>
          <a:prstGeom prst="rect">
            <a:avLst/>
          </a:prstGeom>
          <a:solidFill>
            <a:srgbClr val="CCECFF"/>
          </a:solidFill>
          <a:ln>
            <a:solidFill>
              <a:srgbClr val="800000"/>
            </a:solidFill>
          </a:ln>
        </p:spPr>
        <p:txBody>
          <a:bodyPr wrap="square">
            <a:spAutoFit/>
          </a:bodyPr>
          <a:lstStyle/>
          <a:p>
            <a:pPr>
              <a:lnSpc>
                <a:spcPts val="2200"/>
              </a:lnSpc>
            </a:pPr>
            <a:r>
              <a:rPr lang="en-US" altLang="zh-CN" sz="2000" b="0" dirty="0">
                <a:ea typeface="微软雅黑" panose="020B0503020204020204" pitchFamily="34" charset="-122"/>
                <a:cs typeface="Times New Roman" panose="02020603050405020304" pitchFamily="18" charset="0"/>
              </a:rPr>
              <a:t>     </a:t>
            </a:r>
            <a:r>
              <a:rPr lang="en-US" altLang="zh-CN" sz="2000" dirty="0">
                <a:solidFill>
                  <a:srgbClr val="FF6600"/>
                </a:solidFill>
                <a:ea typeface="微软雅黑" panose="020B0503020204020204" pitchFamily="34" charset="-122"/>
                <a:cs typeface="Times New Roman" panose="02020603050405020304" pitchFamily="18" charset="0"/>
              </a:rPr>
              <a:t>#</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2</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a:solidFill>
                  <a:srgbClr val="FF6600"/>
                </a:solidFill>
                <a:ea typeface="微软雅黑" panose="020B0503020204020204" pitchFamily="34" charset="-122"/>
                <a:cs typeface="Times New Roman" panose="02020603050405020304" pitchFamily="18" charset="0"/>
              </a:rPr>
              <a:t>change</a:t>
            </a:r>
            <a:r>
              <a:rPr lang="zh-CN" altLang="en-US" sz="2000" dirty="0">
                <a:solidFill>
                  <a:srgbClr val="FF6600"/>
                </a:solidFill>
                <a:ea typeface="微软雅黑" panose="020B0503020204020204" pitchFamily="34" charset="-122"/>
                <a:cs typeface="Times New Roman" panose="02020603050405020304" pitchFamily="18" charset="0"/>
              </a:rPr>
              <a:t>函数，采用贪心算法求得和为</a:t>
            </a:r>
            <a:r>
              <a:rPr lang="en-US" altLang="zh-CN" sz="2000" dirty="0">
                <a:solidFill>
                  <a:srgbClr val="FF6600"/>
                </a:solidFill>
                <a:ea typeface="微软雅黑" panose="020B0503020204020204" pitchFamily="34" charset="-122"/>
                <a:cs typeface="Times New Roman" panose="02020603050405020304" pitchFamily="18" charset="0"/>
              </a:rPr>
              <a:t>11</a:t>
            </a:r>
            <a:r>
              <a:rPr lang="zh-CN" altLang="en-US" sz="2000" dirty="0">
                <a:solidFill>
                  <a:srgbClr val="FF6600"/>
                </a:solidFill>
                <a:ea typeface="微软雅黑" panose="020B0503020204020204" pitchFamily="34" charset="-122"/>
                <a:cs typeface="Times New Roman" panose="02020603050405020304" pitchFamily="18" charset="0"/>
              </a:rPr>
              <a:t>的最优硬币组合，得到字典 </a:t>
            </a:r>
            <a:r>
              <a:rPr lang="en-US" altLang="zh-CN" sz="2000" dirty="0" err="1">
                <a:solidFill>
                  <a:srgbClr val="FF6600"/>
                </a:solidFill>
                <a:ea typeface="微软雅黑" panose="020B0503020204020204" pitchFamily="34" charset="-122"/>
                <a:cs typeface="Times New Roman" panose="02020603050405020304" pitchFamily="18" charset="0"/>
              </a:rPr>
              <a:t>change_dict</a:t>
            </a:r>
            <a:r>
              <a:rPr lang="zh-CN" altLang="en-US" sz="2000" dirty="0">
                <a:solidFill>
                  <a:srgbClr val="FF6600"/>
                </a:solidFill>
                <a:ea typeface="微软雅黑" panose="020B0503020204020204" pitchFamily="34" charset="-122"/>
                <a:cs typeface="Times New Roman" panose="02020603050405020304" pitchFamily="18" charset="0"/>
              </a:rPr>
              <a:t> </a:t>
            </a:r>
            <a:endParaRPr lang="en-US" altLang="zh-CN"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en-US" altLang="zh-CN" sz="2000" b="0" dirty="0">
                <a:solidFill>
                  <a:srgbClr val="CC0066"/>
                </a:solidFill>
                <a:ea typeface="微软雅黑" panose="020B0503020204020204" pitchFamily="34" charset="-122"/>
                <a:cs typeface="Times New Roman" panose="02020603050405020304" pitchFamily="18" charset="0"/>
              </a:rPr>
              <a:t>    change(</a:t>
            </a:r>
            <a:r>
              <a:rPr lang="en-US" altLang="zh-CN" sz="2000" b="0" dirty="0" err="1">
                <a:solidFill>
                  <a:srgbClr val="CC0066"/>
                </a:solidFill>
                <a:ea typeface="微软雅黑" panose="020B0503020204020204" pitchFamily="34" charset="-122"/>
                <a:cs typeface="Times New Roman" panose="02020603050405020304" pitchFamily="18" charset="0"/>
              </a:rPr>
              <a:t>clist,cvalue</a:t>
            </a:r>
            <a:r>
              <a:rPr lang="en-US" altLang="zh-CN" sz="2000" b="0" dirty="0">
                <a:solidFill>
                  <a:srgbClr val="CC0066"/>
                </a:solidFill>
                <a:ea typeface="微软雅黑" panose="020B0503020204020204" pitchFamily="34" charset="-122"/>
                <a:cs typeface="Times New Roman" panose="02020603050405020304" pitchFamily="18" charset="0"/>
              </a:rPr>
              <a:t>)</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2000" dirty="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3</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err="1">
                <a:solidFill>
                  <a:srgbClr val="FF6600"/>
                </a:solidFill>
                <a:ea typeface="微软雅黑" panose="020B0503020204020204" pitchFamily="34" charset="-122"/>
                <a:cs typeface="Times New Roman" panose="02020603050405020304" pitchFamily="18" charset="0"/>
              </a:rPr>
              <a:t>checkOk</a:t>
            </a:r>
            <a:r>
              <a:rPr lang="zh-CN" altLang="en-US" sz="2000" dirty="0">
                <a:solidFill>
                  <a:srgbClr val="FF6600"/>
                </a:solidFill>
                <a:ea typeface="微软雅黑" panose="020B0503020204020204" pitchFamily="34" charset="-122"/>
                <a:cs typeface="Times New Roman" panose="02020603050405020304" pitchFamily="18" charset="0"/>
              </a:rPr>
              <a:t>函数，检查所求得的解是否为可行解</a:t>
            </a:r>
            <a:endParaRPr lang="zh-CN" altLang="en-US"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solidFill>
                  <a:srgbClr val="CC0066"/>
                </a:solidFill>
                <a:ea typeface="微软雅黑" panose="020B0503020204020204" pitchFamily="34" charset="-122"/>
                <a:cs typeface="Times New Roman" panose="02020603050405020304" pitchFamily="18" charset="0"/>
              </a:rPr>
              <a:t>if </a:t>
            </a:r>
            <a:r>
              <a:rPr lang="en-US" altLang="zh-CN" sz="2000" b="0" dirty="0" err="1">
                <a:solidFill>
                  <a:srgbClr val="CC0066"/>
                </a:solidFill>
                <a:ea typeface="微软雅黑" panose="020B0503020204020204" pitchFamily="34" charset="-122"/>
                <a:cs typeface="Times New Roman" panose="02020603050405020304" pitchFamily="18" charset="0"/>
              </a:rPr>
              <a:t>checkOk</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err="1">
                <a:solidFill>
                  <a:srgbClr val="CC0066"/>
                </a:solidFill>
                <a:ea typeface="微软雅黑" panose="020B0503020204020204" pitchFamily="34" charset="-122"/>
                <a:cs typeface="Times New Roman" panose="02020603050405020304" pitchFamily="18" charset="0"/>
              </a:rPr>
              <a:t>change_dict</a:t>
            </a:r>
            <a:r>
              <a:rPr lang="en-US" altLang="zh-CN" sz="2000" b="0" dirty="0">
                <a:solidFill>
                  <a:srgbClr val="CC0066"/>
                </a:solidFill>
                <a:ea typeface="微软雅黑" panose="020B0503020204020204" pitchFamily="34" charset="-122"/>
                <a:cs typeface="Times New Roman" panose="02020603050405020304" pitchFamily="18" charset="0"/>
              </a:rPr>
              <a:t>, </a:t>
            </a:r>
            <a:r>
              <a:rPr lang="en-US" altLang="zh-CN" sz="2000" b="0" dirty="0" err="1">
                <a:solidFill>
                  <a:srgbClr val="CC0066"/>
                </a:solidFill>
                <a:ea typeface="微软雅黑" panose="020B0503020204020204" pitchFamily="34" charset="-122"/>
                <a:cs typeface="Times New Roman" panose="02020603050405020304" pitchFamily="18" charset="0"/>
              </a:rPr>
              <a:t>cvalue</a:t>
            </a:r>
            <a:r>
              <a:rPr lang="en-US" altLang="zh-CN" sz="2000" b="0" dirty="0">
                <a:solidFill>
                  <a:srgbClr val="CC0066"/>
                </a:solidFill>
                <a:ea typeface="微软雅黑" panose="020B0503020204020204" pitchFamily="34" charset="-122"/>
                <a:cs typeface="Times New Roman" panose="02020603050405020304" pitchFamily="18" charset="0"/>
              </a:rPr>
              <a:t>) == True:    </a:t>
            </a:r>
            <a:endParaRPr lang="en-US" altLang="zh-CN" sz="2000" b="0" dirty="0">
              <a:solidFill>
                <a:srgbClr val="CC0066"/>
              </a:solidFill>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print "</a:t>
            </a:r>
            <a:r>
              <a:rPr lang="zh-CN" altLang="en-US" sz="2000" b="0" dirty="0">
                <a:ea typeface="微软雅黑" panose="020B0503020204020204" pitchFamily="34" charset="-122"/>
                <a:cs typeface="Times New Roman" panose="02020603050405020304" pitchFamily="18" charset="0"/>
              </a:rPr>
              <a:t>找零结果：</a:t>
            </a:r>
            <a:r>
              <a:rPr lang="en-US" altLang="zh-CN" sz="2000" b="0" dirty="0">
                <a:ea typeface="微软雅黑" panose="020B0503020204020204" pitchFamily="34" charset="-122"/>
                <a:cs typeface="Times New Roman" panose="02020603050405020304" pitchFamily="18" charset="0"/>
              </a:rPr>
              <a:t>", </a:t>
            </a:r>
            <a:r>
              <a:rPr lang="en-US" altLang="zh-CN" sz="2000" b="0" dirty="0" err="1">
                <a:ea typeface="微软雅黑" panose="020B0503020204020204" pitchFamily="34" charset="-122"/>
                <a:cs typeface="Times New Roman" panose="02020603050405020304" pitchFamily="18" charset="0"/>
              </a:rPr>
              <a:t>change_dict</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a:ea typeface="微软雅黑" panose="020B0503020204020204" pitchFamily="34" charset="-122"/>
                <a:cs typeface="Times New Roman" panose="02020603050405020304" pitchFamily="18" charset="0"/>
              </a:rPr>
              <a:t>        </a:t>
            </a:r>
            <a:r>
              <a:rPr lang="en-US" altLang="zh-CN" sz="2000">
                <a:solidFill>
                  <a:srgbClr val="FF6600"/>
                </a:solidFill>
                <a:ea typeface="微软雅黑" panose="020B0503020204020204" pitchFamily="34" charset="-122"/>
                <a:cs typeface="Times New Roman" panose="02020603050405020304" pitchFamily="18" charset="0"/>
              </a:rPr>
              <a:t>#  </a:t>
            </a:r>
            <a:r>
              <a:rPr lang="zh-CN" altLang="en-US" sz="2000" dirty="0">
                <a:solidFill>
                  <a:srgbClr val="FF6600"/>
                </a:solidFill>
                <a:ea typeface="微软雅黑" panose="020B0503020204020204" pitchFamily="34" charset="-122"/>
                <a:cs typeface="Times New Roman" panose="02020603050405020304" pitchFamily="18" charset="0"/>
              </a:rPr>
              <a:t>（</a:t>
            </a:r>
            <a:r>
              <a:rPr lang="en-US" altLang="zh-CN" sz="2000" dirty="0">
                <a:solidFill>
                  <a:srgbClr val="FF6600"/>
                </a:solidFill>
                <a:ea typeface="微软雅黑" panose="020B0503020204020204" pitchFamily="34" charset="-122"/>
                <a:cs typeface="Times New Roman" panose="02020603050405020304" pitchFamily="18" charset="0"/>
              </a:rPr>
              <a:t>4</a:t>
            </a:r>
            <a:r>
              <a:rPr lang="zh-CN" altLang="en-US" sz="2000" dirty="0">
                <a:solidFill>
                  <a:srgbClr val="FF6600"/>
                </a:solidFill>
                <a:ea typeface="微软雅黑" panose="020B0503020204020204" pitchFamily="34" charset="-122"/>
                <a:cs typeface="Times New Roman" panose="02020603050405020304" pitchFamily="18" charset="0"/>
              </a:rPr>
              <a:t>）调用</a:t>
            </a:r>
            <a:r>
              <a:rPr lang="en-US" altLang="zh-CN" sz="2000" dirty="0" err="1">
                <a:solidFill>
                  <a:srgbClr val="FF6600"/>
                </a:solidFill>
                <a:ea typeface="微软雅黑" panose="020B0503020204020204" pitchFamily="34" charset="-122"/>
                <a:cs typeface="Times New Roman" panose="02020603050405020304" pitchFamily="18" charset="0"/>
              </a:rPr>
              <a:t>coinNum</a:t>
            </a:r>
            <a:r>
              <a:rPr lang="zh-CN" altLang="en-US" sz="2000" dirty="0">
                <a:solidFill>
                  <a:srgbClr val="FF6600"/>
                </a:solidFill>
                <a:ea typeface="微软雅黑" panose="020B0503020204020204" pitchFamily="34" charset="-122"/>
                <a:cs typeface="Times New Roman" panose="02020603050405020304" pitchFamily="18" charset="0"/>
              </a:rPr>
              <a:t>函数，获得找零的硬币个数</a:t>
            </a:r>
            <a:endParaRPr lang="en-US" altLang="zh-CN" sz="2000" dirty="0">
              <a:solidFill>
                <a:srgbClr val="FF6600"/>
              </a:solidFill>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找零个数：</a:t>
            </a:r>
            <a:r>
              <a:rPr lang="en-US" altLang="zh-CN" sz="2000" b="0" dirty="0">
                <a:ea typeface="微软雅黑" panose="020B0503020204020204" pitchFamily="34" charset="-122"/>
                <a:cs typeface="Times New Roman" panose="02020603050405020304" pitchFamily="18" charset="0"/>
              </a:rPr>
              <a:t>", </a:t>
            </a:r>
            <a:r>
              <a:rPr lang="en-US" altLang="zh-CN" sz="2000" b="0" dirty="0" err="1">
                <a:solidFill>
                  <a:srgbClr val="CC0066"/>
                </a:solidFill>
                <a:ea typeface="微软雅黑" panose="020B0503020204020204" pitchFamily="34" charset="-122"/>
                <a:cs typeface="Times New Roman" panose="02020603050405020304" pitchFamily="18" charset="0"/>
              </a:rPr>
              <a:t>coinNum</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err="1">
                <a:solidFill>
                  <a:srgbClr val="CC0066"/>
                </a:solidFill>
                <a:ea typeface="微软雅黑" panose="020B0503020204020204" pitchFamily="34" charset="-122"/>
                <a:cs typeface="Times New Roman" panose="02020603050405020304" pitchFamily="18" charset="0"/>
              </a:rPr>
              <a:t>change_dict</a:t>
            </a:r>
            <a:r>
              <a:rPr lang="en-US" altLang="zh-CN" sz="2000" b="0" dirty="0">
                <a:solidFill>
                  <a:srgbClr val="CC0066"/>
                </a:solidFill>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 </a:t>
            </a:r>
            <a:endParaRPr lang="zh-CN" altLang="en-US" sz="2000" b="0" dirty="0">
              <a:ea typeface="微软雅黑" panose="020B0503020204020204" pitchFamily="34" charset="-122"/>
              <a:cs typeface="Times New Roman" panose="02020603050405020304" pitchFamily="18" charset="0"/>
            </a:endParaRPr>
          </a:p>
          <a:p>
            <a:pPr>
              <a:lnSpc>
                <a:spcPts val="2200"/>
              </a:lnSpc>
            </a:pPr>
            <a:r>
              <a:rPr lang="zh-CN" altLang="en-US" sz="2000" b="0" dirty="0">
                <a:ea typeface="微软雅黑" panose="020B0503020204020204" pitchFamily="34" charset="-122"/>
                <a:cs typeface="Times New Roman" panose="02020603050405020304" pitchFamily="18" charset="0"/>
              </a:rPr>
              <a:t>    </a:t>
            </a:r>
            <a:r>
              <a:rPr lang="en-US" altLang="zh-CN" sz="2000" b="0" dirty="0">
                <a:ea typeface="微软雅黑" panose="020B0503020204020204" pitchFamily="34" charset="-122"/>
                <a:cs typeface="Times New Roman" panose="02020603050405020304" pitchFamily="18" charset="0"/>
              </a:rPr>
              <a:t>else:</a:t>
            </a:r>
            <a:endParaRPr lang="en-US" altLang="zh-CN" sz="2000" b="0" dirty="0">
              <a:ea typeface="微软雅黑" panose="020B0503020204020204" pitchFamily="34" charset="-122"/>
              <a:cs typeface="Times New Roman" panose="02020603050405020304" pitchFamily="18" charset="0"/>
            </a:endParaRPr>
          </a:p>
          <a:p>
            <a:pPr>
              <a:lnSpc>
                <a:spcPts val="2200"/>
              </a:lnSpc>
            </a:pPr>
            <a:r>
              <a:rPr lang="en-US" altLang="zh-CN" sz="2000" b="0" dirty="0">
                <a:ea typeface="微软雅黑" panose="020B0503020204020204" pitchFamily="34" charset="-122"/>
                <a:cs typeface="Times New Roman" panose="02020603050405020304" pitchFamily="18" charset="0"/>
              </a:rPr>
              <a:t>        print "</a:t>
            </a:r>
            <a:r>
              <a:rPr lang="zh-CN" altLang="en-US" sz="2000" b="0" dirty="0">
                <a:ea typeface="微软雅黑" panose="020B0503020204020204" pitchFamily="34" charset="-122"/>
                <a:cs typeface="Times New Roman" panose="02020603050405020304" pitchFamily="18" charset="0"/>
              </a:rPr>
              <a:t>无解</a:t>
            </a:r>
            <a:r>
              <a:rPr lang="en-US" altLang="zh-CN" sz="2000" b="0" dirty="0">
                <a:ea typeface="微软雅黑" panose="020B0503020204020204" pitchFamily="34" charset="-122"/>
                <a:cs typeface="Times New Roman" panose="02020603050405020304" pitchFamily="18" charset="0"/>
              </a:rPr>
              <a:t>"</a:t>
            </a:r>
            <a:endParaRPr lang="zh-CN" altLang="en-US" sz="2000" b="0" dirty="0">
              <a:ea typeface="微软雅黑" panose="020B0503020204020204" pitchFamily="34" charset="-122"/>
              <a:cs typeface="Times New Roman" panose="02020603050405020304" pitchFamily="18"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4575" y="1388986"/>
            <a:ext cx="4619625" cy="4478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8" name="椭圆 7"/>
          <p:cNvSpPr/>
          <p:nvPr/>
        </p:nvSpPr>
        <p:spPr bwMode="auto">
          <a:xfrm>
            <a:off x="3352800" y="5181600"/>
            <a:ext cx="2057400" cy="36326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12"/>
          <p:cNvSpPr>
            <a:spLocks noChangeArrowheads="1"/>
          </p:cNvSpPr>
          <p:nvPr/>
        </p:nvSpPr>
        <p:spPr bwMode="auto">
          <a:xfrm>
            <a:off x="5927834" y="5443539"/>
            <a:ext cx="1905000" cy="605658"/>
          </a:xfrm>
          <a:prstGeom prst="wedgeRectCallout">
            <a:avLst>
              <a:gd name="adj1" fmla="val -75902"/>
              <a:gd name="adj2" fmla="val -58607"/>
            </a:avLst>
          </a:prstGeom>
          <a:solidFill>
            <a:srgbClr val="FFFFCC"/>
          </a:solidFill>
          <a:ln w="9525">
            <a:solidFill>
              <a:srgbClr val="FF6600"/>
            </a:solidFill>
            <a:miter lim="800000"/>
          </a:ln>
          <a:effectLst/>
        </p:spPr>
        <p:txBody>
          <a:bodyPr/>
          <a:lstStyle/>
          <a:p>
            <a:r>
              <a:rPr lang="en-US" altLang="zh-CN" sz="1800" b="0" dirty="0">
                <a:latin typeface="+mn-lt"/>
                <a:ea typeface="微软雅黑" panose="020B0503020204020204" pitchFamily="34" charset="-122"/>
              </a:rPr>
              <a:t>1</a:t>
            </a:r>
            <a:r>
              <a:rPr lang="zh-CN" altLang="en-US" sz="1800" b="0" dirty="0">
                <a:latin typeface="+mn-lt"/>
                <a:ea typeface="微软雅黑" panose="020B0503020204020204" pitchFamily="34" charset="-122"/>
              </a:rPr>
              <a:t>元硬币</a:t>
            </a:r>
            <a:r>
              <a:rPr lang="en-US" altLang="zh-CN" sz="1800" b="0" dirty="0">
                <a:latin typeface="+mn-lt"/>
                <a:ea typeface="微软雅黑" panose="020B0503020204020204" pitchFamily="34" charset="-122"/>
              </a:rPr>
              <a:t>1</a:t>
            </a:r>
            <a:r>
              <a:rPr lang="zh-CN" altLang="en-US" sz="1800" b="0" dirty="0">
                <a:latin typeface="+mn-lt"/>
                <a:ea typeface="微软雅黑" panose="020B0503020204020204" pitchFamily="34" charset="-122"/>
              </a:rPr>
              <a:t>个，</a:t>
            </a:r>
            <a:r>
              <a:rPr lang="en-US" altLang="zh-CN" sz="1800" b="0" dirty="0">
                <a:latin typeface="+mn-lt"/>
                <a:ea typeface="微软雅黑" panose="020B0503020204020204" pitchFamily="34" charset="-122"/>
              </a:rPr>
              <a:t>3</a:t>
            </a:r>
            <a:r>
              <a:rPr lang="zh-CN" altLang="en-US" sz="1800" b="0" dirty="0">
                <a:latin typeface="+mn-lt"/>
                <a:ea typeface="微软雅黑" panose="020B0503020204020204" pitchFamily="34" charset="-122"/>
              </a:rPr>
              <a:t>元</a:t>
            </a:r>
            <a:r>
              <a:rPr lang="en-US" altLang="zh-CN" sz="1800" b="0" dirty="0">
                <a:latin typeface="+mn-lt"/>
                <a:ea typeface="微软雅黑" panose="020B0503020204020204" pitchFamily="34" charset="-122"/>
              </a:rPr>
              <a:t>0</a:t>
            </a:r>
            <a:r>
              <a:rPr lang="zh-CN" altLang="en-US" sz="1800" b="0" dirty="0">
                <a:latin typeface="+mn-lt"/>
                <a:ea typeface="微软雅黑" panose="020B0503020204020204" pitchFamily="34" charset="-122"/>
              </a:rPr>
              <a:t>个，</a:t>
            </a:r>
            <a:r>
              <a:rPr lang="en-US" altLang="zh-CN" sz="1800" b="0" dirty="0">
                <a:latin typeface="+mn-lt"/>
                <a:ea typeface="微软雅黑" panose="020B0503020204020204" pitchFamily="34" charset="-122"/>
              </a:rPr>
              <a:t>5</a:t>
            </a:r>
            <a:r>
              <a:rPr lang="zh-CN" altLang="en-US" sz="1800" b="0" dirty="0">
                <a:latin typeface="+mn-lt"/>
                <a:ea typeface="微软雅黑" panose="020B0503020204020204" pitchFamily="34" charset="-122"/>
              </a:rPr>
              <a:t>元</a:t>
            </a:r>
            <a:r>
              <a:rPr lang="en-US" altLang="zh-CN" sz="1800" b="0" dirty="0">
                <a:latin typeface="+mn-lt"/>
                <a:ea typeface="微软雅黑" panose="020B0503020204020204" pitchFamily="34" charset="-122"/>
              </a:rPr>
              <a:t>2</a:t>
            </a:r>
            <a:r>
              <a:rPr lang="zh-CN" altLang="en-US" sz="1800" b="0" dirty="0">
                <a:latin typeface="+mn-lt"/>
                <a:ea typeface="微软雅黑" panose="020B0503020204020204" pitchFamily="34" charset="-122"/>
              </a:rPr>
              <a:t>个</a:t>
            </a:r>
            <a:endParaRPr lang="zh-CN" altLang="en-US" sz="1800" b="0" dirty="0">
              <a:latin typeface="+mn-lt"/>
              <a:ea typeface="微软雅黑" panose="020B0503020204020204" pitchFamily="34" charset="-122"/>
            </a:endParaRPr>
          </a:p>
        </p:txBody>
      </p:sp>
      <p:sp>
        <p:nvSpPr>
          <p:cNvPr id="3" name="矩形 2"/>
          <p:cNvSpPr/>
          <p:nvPr/>
        </p:nvSpPr>
        <p:spPr>
          <a:xfrm>
            <a:off x="2362200" y="6019800"/>
            <a:ext cx="3708182" cy="830997"/>
          </a:xfrm>
          <a:prstGeom prst="rect">
            <a:avLst/>
          </a:prstGeom>
        </p:spPr>
        <p:txBody>
          <a:bodyPr wrap="square">
            <a:spAutoFit/>
          </a:bodyPr>
          <a:lstStyle/>
          <a:p>
            <a:r>
              <a:rPr lang="zh-CN" altLang="en-US" sz="2400" dirty="0">
                <a:latin typeface="+mn-lt"/>
                <a:ea typeface="微软雅黑" panose="020B0503020204020204" pitchFamily="34" charset="-122"/>
              </a:rPr>
              <a:t>与枚举法不同，贪心算法找到的最优解只有一个</a:t>
            </a:r>
            <a:endParaRPr lang="zh-CN" altLang="en-US" sz="2400" dirty="0">
              <a:latin typeface="+mn-lt"/>
              <a:ea typeface="微软雅黑" panose="020B0503020204020204" pitchFamily="34"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7086600" cy="487363"/>
          </a:xfrm>
        </p:spPr>
        <p:txBody>
          <a:bodyPr/>
          <a:lstStyle/>
          <a:p>
            <a:r>
              <a:rPr lang="en-US" altLang="zh-CN" dirty="0" smtClean="0"/>
              <a:t>【</a:t>
            </a:r>
            <a:r>
              <a:rPr lang="zh-CN" altLang="en-US" dirty="0"/>
              <a:t>解法三</a:t>
            </a:r>
            <a:r>
              <a:rPr lang="en-US" altLang="zh-CN" dirty="0"/>
              <a:t>】</a:t>
            </a:r>
            <a:r>
              <a:rPr lang="zh-CN" altLang="en-US" dirty="0"/>
              <a:t>动态规划</a:t>
            </a:r>
            <a:endParaRPr lang="en-US" altLang="zh-CN" dirty="0"/>
          </a:p>
        </p:txBody>
      </p:sp>
      <p:sp>
        <p:nvSpPr>
          <p:cNvPr id="3" name="内容占位符 2"/>
          <p:cNvSpPr>
            <a:spLocks noGrp="1"/>
          </p:cNvSpPr>
          <p:nvPr>
            <p:ph idx="1"/>
          </p:nvPr>
        </p:nvSpPr>
        <p:spPr>
          <a:xfrm>
            <a:off x="189185" y="2071852"/>
            <a:ext cx="8757745" cy="4405148"/>
          </a:xfrm>
        </p:spPr>
        <p:txBody>
          <a:bodyPr/>
          <a:lstStyle/>
          <a:p>
            <a:pPr lvl="1">
              <a:lnSpc>
                <a:spcPts val="4000"/>
              </a:lnSpc>
            </a:pPr>
            <a:r>
              <a:rPr lang="zh-CN" altLang="en-US" b="1" dirty="0">
                <a:solidFill>
                  <a:srgbClr val="C00000"/>
                </a:solidFill>
                <a:latin typeface="+mn-lt"/>
              </a:rPr>
              <a:t>解题思路</a:t>
            </a:r>
            <a:r>
              <a:rPr lang="zh-CN" altLang="en-US" dirty="0">
                <a:latin typeface="+mn-lt"/>
              </a:rPr>
              <a:t>：</a:t>
            </a:r>
            <a:r>
              <a:rPr lang="zh-CN" altLang="zh-CN" dirty="0">
                <a:latin typeface="+mn-lt"/>
              </a:rPr>
              <a:t>采用层层深入、由简入繁的“</a:t>
            </a:r>
            <a:r>
              <a:rPr lang="zh-CN" altLang="zh-CN" dirty="0">
                <a:solidFill>
                  <a:srgbClr val="CC0066"/>
                </a:solidFill>
                <a:latin typeface="+mn-lt"/>
              </a:rPr>
              <a:t>自底向上</a:t>
            </a:r>
            <a:r>
              <a:rPr lang="zh-CN" altLang="zh-CN" dirty="0">
                <a:latin typeface="+mn-lt"/>
              </a:rPr>
              <a:t>”方法</a:t>
            </a:r>
            <a:endParaRPr lang="en-US" altLang="zh-CN" dirty="0">
              <a:latin typeface="+mn-lt"/>
            </a:endParaRPr>
          </a:p>
          <a:p>
            <a:pPr lvl="1">
              <a:lnSpc>
                <a:spcPts val="4000"/>
              </a:lnSpc>
            </a:pPr>
            <a:r>
              <a:rPr lang="zh-CN" altLang="zh-CN" dirty="0">
                <a:latin typeface="Arial" panose="020B0604020202020204" pitchFamily="34" charset="0"/>
                <a:cs typeface="Arial" panose="020B0604020202020204" pitchFamily="34" charset="0"/>
              </a:rPr>
              <a:t>假设</a:t>
            </a:r>
            <a:r>
              <a:rPr lang="en-US" altLang="zh-CN" dirty="0">
                <a:latin typeface="Arial" panose="020B0604020202020204" pitchFamily="34" charset="0"/>
                <a:cs typeface="Arial" panose="020B0604020202020204" pitchFamily="34" charset="0"/>
              </a:rPr>
              <a:t>d(i)</a:t>
            </a:r>
            <a:r>
              <a:rPr lang="zh-CN" altLang="zh-CN" dirty="0">
                <a:latin typeface="Arial" panose="020B0604020202020204" pitchFamily="34" charset="0"/>
                <a:cs typeface="Arial" panose="020B0604020202020204" pitchFamily="34" charset="0"/>
              </a:rPr>
              <a:t>表示凑够</a:t>
            </a:r>
            <a:r>
              <a:rPr lang="en-US" altLang="zh-CN" dirty="0">
                <a:latin typeface="Arial" panose="020B0604020202020204" pitchFamily="34" charset="0"/>
                <a:cs typeface="Arial" panose="020B0604020202020204" pitchFamily="34" charset="0"/>
              </a:rPr>
              <a:t>i</a:t>
            </a:r>
            <a:r>
              <a:rPr lang="zh-CN" altLang="zh-CN" dirty="0">
                <a:latin typeface="Arial" panose="020B0604020202020204" pitchFamily="34" charset="0"/>
                <a:cs typeface="Arial" panose="020B0604020202020204" pitchFamily="34" charset="0"/>
              </a:rPr>
              <a:t>元需要的最少硬币数量，则</a:t>
            </a:r>
            <a:r>
              <a:rPr lang="zh-CN" altLang="en-US" dirty="0">
                <a:latin typeface="Arial" panose="020B0604020202020204" pitchFamily="34" charset="0"/>
                <a:cs typeface="Arial" panose="020B0604020202020204" pitchFamily="34" charset="0"/>
              </a:rPr>
              <a:t>本例就是</a:t>
            </a:r>
            <a:r>
              <a:rPr lang="zh-CN" altLang="zh-CN" dirty="0">
                <a:latin typeface="Arial" panose="020B0604020202020204" pitchFamily="34" charset="0"/>
                <a:cs typeface="Arial" panose="020B0604020202020204" pitchFamily="34" charset="0"/>
              </a:rPr>
              <a:t>求解</a:t>
            </a:r>
            <a:r>
              <a:rPr lang="en-US" altLang="zh-CN" dirty="0">
                <a:latin typeface="Arial" panose="020B0604020202020204" pitchFamily="34" charset="0"/>
                <a:cs typeface="Arial" panose="020B0604020202020204" pitchFamily="34" charset="0"/>
              </a:rPr>
              <a:t>d(11)</a:t>
            </a:r>
            <a:r>
              <a:rPr lang="zh-CN" altLang="zh-CN" dirty="0">
                <a:latin typeface="Arial" panose="020B0604020202020204" pitchFamily="34" charset="0"/>
                <a:cs typeface="Arial" panose="020B0604020202020204" pitchFamily="34" charset="0"/>
              </a:rPr>
              <a:t>的值</a:t>
            </a:r>
            <a:endParaRPr lang="en-US" altLang="zh-CN" dirty="0">
              <a:latin typeface="Arial" panose="020B0604020202020204" pitchFamily="34" charset="0"/>
              <a:cs typeface="Arial" panose="020B0604020202020204" pitchFamily="34" charset="0"/>
            </a:endParaRPr>
          </a:p>
          <a:p>
            <a:pPr lvl="1">
              <a:lnSpc>
                <a:spcPts val="3700"/>
              </a:lnSpc>
            </a:pPr>
            <a:r>
              <a:rPr lang="zh-CN" altLang="zh-CN" dirty="0">
                <a:latin typeface="Arial" panose="020B0604020202020204" pitchFamily="34" charset="0"/>
                <a:cs typeface="Arial" panose="020B0604020202020204" pitchFamily="34" charset="0"/>
              </a:rPr>
              <a:t>接下来如何求解？</a:t>
            </a:r>
            <a:r>
              <a:rPr lang="zh-CN" altLang="zh-CN" sz="2000" dirty="0">
                <a:latin typeface="Arial" panose="020B0604020202020204" pitchFamily="34" charset="0"/>
                <a:cs typeface="Arial" panose="020B0604020202020204" pitchFamily="34" charset="0"/>
              </a:rPr>
              <a:t>——采用将大问题划分为小问题的分治思想。将</a:t>
            </a:r>
            <a:r>
              <a:rPr lang="en-US" altLang="zh-CN" sz="2000" dirty="0">
                <a:latin typeface="Arial" panose="020B0604020202020204" pitchFamily="34" charset="0"/>
                <a:cs typeface="Arial" panose="020B0604020202020204" pitchFamily="34" charset="0"/>
              </a:rPr>
              <a:t>d(11)</a:t>
            </a:r>
            <a:r>
              <a:rPr lang="zh-CN" altLang="zh-CN" sz="2000" dirty="0">
                <a:latin typeface="Arial" panose="020B0604020202020204" pitchFamily="34" charset="0"/>
                <a:cs typeface="Arial" panose="020B0604020202020204" pitchFamily="34" charset="0"/>
              </a:rPr>
              <a:t>分解成</a:t>
            </a:r>
            <a:r>
              <a:rPr lang="en-US" altLang="zh-CN" sz="2000" dirty="0">
                <a:solidFill>
                  <a:srgbClr val="CC0066"/>
                </a:solidFill>
                <a:latin typeface="Arial" panose="020B0604020202020204" pitchFamily="34" charset="0"/>
                <a:cs typeface="Arial" panose="020B0604020202020204" pitchFamily="34" charset="0"/>
              </a:rPr>
              <a:t>d(i)=min{d(i-</a:t>
            </a:r>
            <a:r>
              <a:rPr lang="en-US" altLang="zh-CN" sz="2000" dirty="0" err="1">
                <a:solidFill>
                  <a:srgbClr val="CC0066"/>
                </a:solidFill>
                <a:latin typeface="Arial" panose="020B0604020202020204" pitchFamily="34" charset="0"/>
                <a:cs typeface="Arial" panose="020B0604020202020204" pitchFamily="34" charset="0"/>
              </a:rPr>
              <a:t>vj</a:t>
            </a:r>
            <a:r>
              <a:rPr lang="en-US" altLang="zh-CN" sz="2000" dirty="0">
                <a:solidFill>
                  <a:srgbClr val="CC0066"/>
                </a:solidFill>
                <a:latin typeface="Arial" panose="020B0604020202020204" pitchFamily="34" charset="0"/>
                <a:cs typeface="Arial" panose="020B0604020202020204" pitchFamily="34" charset="0"/>
              </a:rPr>
              <a:t>)+1}</a:t>
            </a:r>
            <a:r>
              <a:rPr lang="zh-CN" altLang="zh-CN" sz="2000" dirty="0">
                <a:latin typeface="Arial" panose="020B0604020202020204" pitchFamily="34" charset="0"/>
                <a:cs typeface="Arial" panose="020B0604020202020204" pitchFamily="34" charset="0"/>
              </a:rPr>
              <a:t>的方程式，其中，</a:t>
            </a:r>
            <a:r>
              <a:rPr lang="en-US" altLang="zh-CN" sz="2000" dirty="0" err="1">
                <a:latin typeface="Arial" panose="020B0604020202020204" pitchFamily="34" charset="0"/>
                <a:cs typeface="Arial" panose="020B0604020202020204" pitchFamily="34" charset="0"/>
              </a:rPr>
              <a:t>vj</a:t>
            </a:r>
            <a:r>
              <a:rPr lang="zh-CN" altLang="zh-CN" sz="2000" dirty="0">
                <a:latin typeface="Arial" panose="020B0604020202020204" pitchFamily="34" charset="0"/>
                <a:cs typeface="Arial" panose="020B0604020202020204" pitchFamily="34" charset="0"/>
              </a:rPr>
              <a:t>表示第</a:t>
            </a:r>
            <a:r>
              <a:rPr lang="en-US" altLang="zh-CN" sz="2000" dirty="0">
                <a:latin typeface="Arial" panose="020B0604020202020204" pitchFamily="34" charset="0"/>
                <a:cs typeface="Arial" panose="020B0604020202020204" pitchFamily="34" charset="0"/>
              </a:rPr>
              <a:t>j</a:t>
            </a:r>
            <a:r>
              <a:rPr lang="zh-CN" altLang="en-US" sz="2000" dirty="0">
                <a:latin typeface="Arial" panose="020B0604020202020204" pitchFamily="34" charset="0"/>
                <a:cs typeface="Arial" panose="020B0604020202020204" pitchFamily="34" charset="0"/>
              </a:rPr>
              <a:t>种</a:t>
            </a:r>
            <a:r>
              <a:rPr lang="zh-CN" altLang="zh-CN" sz="2000" dirty="0">
                <a:latin typeface="Arial" panose="020B0604020202020204" pitchFamily="34" charset="0"/>
                <a:cs typeface="Arial" panose="020B0604020202020204" pitchFamily="34" charset="0"/>
              </a:rPr>
              <a:t>硬币的面值。</a:t>
            </a:r>
            <a:r>
              <a:rPr lang="zh-CN" altLang="en-US" sz="2000" dirty="0">
                <a:latin typeface="Arial" panose="020B0604020202020204" pitchFamily="34" charset="0"/>
                <a:cs typeface="Arial" panose="020B0604020202020204" pitchFamily="34" charset="0"/>
              </a:rPr>
              <a:t>假定</a:t>
            </a:r>
            <a:r>
              <a:rPr lang="zh-CN" altLang="en-US" sz="2000" dirty="0">
                <a:solidFill>
                  <a:srgbClr val="000000"/>
                </a:solidFill>
                <a:latin typeface="Arial" panose="020B0604020202020204" pitchFamily="34" charset="0"/>
                <a:cs typeface="Arial" panose="020B0604020202020204" pitchFamily="34" charset="0"/>
              </a:rPr>
              <a:t>最优解中包含一个</a:t>
            </a:r>
            <a:r>
              <a:rPr lang="en-US" altLang="zh-CN" sz="2000" dirty="0" err="1">
                <a:solidFill>
                  <a:srgbClr val="000000"/>
                </a:solidFill>
                <a:latin typeface="Arial" panose="020B0604020202020204" pitchFamily="34" charset="0"/>
                <a:cs typeface="Arial" panose="020B0604020202020204" pitchFamily="34" charset="0"/>
              </a:rPr>
              <a:t>vj</a:t>
            </a:r>
            <a:r>
              <a:rPr lang="en-US" altLang="zh-CN" sz="2000" dirty="0">
                <a:solidFill>
                  <a:srgbClr val="000000"/>
                </a:solidFill>
                <a:latin typeface="Arial" panose="020B0604020202020204" pitchFamily="34" charset="0"/>
                <a:cs typeface="Arial" panose="020B0604020202020204" pitchFamily="34" charset="0"/>
              </a:rPr>
              <a:t> </a:t>
            </a:r>
            <a:r>
              <a:rPr lang="zh-CN" altLang="en-US" sz="2000" dirty="0">
                <a:solidFill>
                  <a:srgbClr val="000000"/>
                </a:solidFill>
                <a:latin typeface="Arial" panose="020B0604020202020204" pitchFamily="34" charset="0"/>
                <a:cs typeface="Arial" panose="020B0604020202020204" pitchFamily="34" charset="0"/>
              </a:rPr>
              <a:t>，则问题转化为在</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i-vj</a:t>
            </a:r>
            <a:r>
              <a:rPr lang="zh-CN" altLang="en-US" sz="2000" dirty="0">
                <a:latin typeface="Arial" panose="020B0604020202020204" pitchFamily="34" charset="0"/>
                <a:cs typeface="Arial" panose="020B0604020202020204" pitchFamily="34" charset="0"/>
              </a:rPr>
              <a:t>）中找到最少的硬币，然后将此值加上</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（因为</a:t>
            </a:r>
            <a:r>
              <a:rPr lang="en-US" altLang="zh-CN" sz="2000" dirty="0" err="1">
                <a:solidFill>
                  <a:srgbClr val="000000"/>
                </a:solidFill>
                <a:latin typeface="Arial" panose="020B0604020202020204" pitchFamily="34" charset="0"/>
                <a:cs typeface="Arial" panose="020B0604020202020204" pitchFamily="34" charset="0"/>
              </a:rPr>
              <a:t>vj</a:t>
            </a:r>
            <a:r>
              <a:rPr lang="zh-CN" altLang="en-US" sz="2000" dirty="0">
                <a:solidFill>
                  <a:srgbClr val="000000"/>
                </a:solidFill>
                <a:latin typeface="Arial" panose="020B0604020202020204" pitchFamily="34" charset="0"/>
                <a:cs typeface="Arial" panose="020B0604020202020204" pitchFamily="34" charset="0"/>
              </a:rPr>
              <a:t>是</a:t>
            </a:r>
            <a:r>
              <a:rPr lang="en-US" altLang="zh-CN" sz="1800" dirty="0">
                <a:latin typeface="Arial" panose="020B0604020202020204" pitchFamily="34" charset="0"/>
                <a:cs typeface="Arial" panose="020B0604020202020204" pitchFamily="34" charset="0"/>
              </a:rPr>
              <a:t>d(</a:t>
            </a:r>
            <a:r>
              <a:rPr lang="en-US" altLang="zh-CN" sz="1800" dirty="0" err="1">
                <a:latin typeface="Arial" panose="020B0604020202020204" pitchFamily="34" charset="0"/>
                <a:cs typeface="Arial" panose="020B0604020202020204" pitchFamily="34" charset="0"/>
              </a:rPr>
              <a:t>i</a:t>
            </a:r>
            <a:r>
              <a:rPr lang="en-US" altLang="zh-CN" sz="1800" dirty="0">
                <a:latin typeface="Arial" panose="020B0604020202020204" pitchFamily="34" charset="0"/>
                <a:cs typeface="Arial" panose="020B0604020202020204" pitchFamily="34" charset="0"/>
              </a:rPr>
              <a:t>)</a:t>
            </a:r>
            <a:r>
              <a:rPr lang="zh-CN" altLang="en-US" sz="1800" dirty="0">
                <a:latin typeface="Arial" panose="020B0604020202020204" pitchFamily="34" charset="0"/>
                <a:cs typeface="Arial" panose="020B0604020202020204" pitchFamily="34" charset="0"/>
              </a:rPr>
              <a:t>中的一个 ）</a:t>
            </a:r>
            <a:endParaRPr lang="en-US" altLang="zh-CN" sz="2000" dirty="0">
              <a:latin typeface="Arial" panose="020B0604020202020204" pitchFamily="34" charset="0"/>
              <a:cs typeface="Arial" panose="020B0604020202020204" pitchFamily="34" charset="0"/>
            </a:endParaRPr>
          </a:p>
          <a:p>
            <a:pPr lvl="1">
              <a:lnSpc>
                <a:spcPts val="3700"/>
              </a:lnSpc>
            </a:pPr>
            <a:r>
              <a:rPr lang="zh-CN" altLang="en-US" sz="2000" dirty="0">
                <a:latin typeface="Arial" panose="020B0604020202020204" pitchFamily="34" charset="0"/>
                <a:cs typeface="Arial" panose="020B0604020202020204" pitchFamily="34" charset="0"/>
              </a:rPr>
              <a:t>如何</a:t>
            </a:r>
            <a:r>
              <a:rPr lang="zh-CN" altLang="en-US" sz="2000" dirty="0">
                <a:solidFill>
                  <a:srgbClr val="000000"/>
                </a:solidFill>
                <a:latin typeface="Arial" panose="020B0604020202020204" pitchFamily="34" charset="0"/>
                <a:cs typeface="Arial" panose="020B0604020202020204" pitchFamily="34" charset="0"/>
              </a:rPr>
              <a:t>求</a:t>
            </a:r>
            <a:r>
              <a:rPr lang="en-US" altLang="zh-CN" sz="2000" dirty="0">
                <a:solidFill>
                  <a:srgbClr val="CC0066"/>
                </a:solidFill>
                <a:latin typeface="Arial" panose="020B0604020202020204" pitchFamily="34" charset="0"/>
                <a:cs typeface="Arial" panose="020B0604020202020204" pitchFamily="34" charset="0"/>
              </a:rPr>
              <a:t>min{d(</a:t>
            </a:r>
            <a:r>
              <a:rPr lang="en-US" altLang="zh-CN" sz="2000" dirty="0" err="1">
                <a:solidFill>
                  <a:srgbClr val="CC0066"/>
                </a:solidFill>
                <a:latin typeface="Arial" panose="020B0604020202020204" pitchFamily="34" charset="0"/>
                <a:cs typeface="Arial" panose="020B0604020202020204" pitchFamily="34" charset="0"/>
              </a:rPr>
              <a:t>i-vj</a:t>
            </a:r>
            <a:r>
              <a:rPr lang="en-US" altLang="zh-CN" sz="2000" dirty="0">
                <a:solidFill>
                  <a:srgbClr val="CC0066"/>
                </a:solidFill>
                <a:latin typeface="Arial" panose="020B0604020202020204" pitchFamily="34" charset="0"/>
                <a:cs typeface="Arial" panose="020B0604020202020204" pitchFamily="34" charset="0"/>
              </a:rPr>
              <a:t>)+1} </a:t>
            </a:r>
            <a:r>
              <a:rPr lang="zh-CN" altLang="en-US" sz="2000" dirty="0">
                <a:solidFill>
                  <a:srgbClr val="000000"/>
                </a:solidFill>
                <a:latin typeface="Arial" panose="020B0604020202020204" pitchFamily="34" charset="0"/>
                <a:cs typeface="Arial" panose="020B0604020202020204" pitchFamily="34" charset="0"/>
              </a:rPr>
              <a:t>？</a:t>
            </a:r>
            <a:r>
              <a:rPr lang="en-US" altLang="zh-CN" sz="2000" dirty="0">
                <a:solidFill>
                  <a:srgbClr val="000000"/>
                </a:solidFill>
                <a:latin typeface="Arial" panose="020B0604020202020204" pitchFamily="34" charset="0"/>
                <a:cs typeface="Arial" panose="020B0604020202020204" pitchFamily="34" charset="0"/>
              </a:rPr>
              <a:t>——</a:t>
            </a:r>
            <a:r>
              <a:rPr lang="zh-CN" altLang="en-US" sz="2000" dirty="0">
                <a:solidFill>
                  <a:srgbClr val="000000"/>
                </a:solidFill>
                <a:latin typeface="Arial" panose="020B0604020202020204" pitchFamily="34" charset="0"/>
                <a:cs typeface="Arial" panose="020B0604020202020204" pitchFamily="34" charset="0"/>
              </a:rPr>
              <a:t>通过</a:t>
            </a:r>
            <a:r>
              <a:rPr lang="zh-CN" altLang="zh-CN" sz="2000" dirty="0">
                <a:solidFill>
                  <a:srgbClr val="000000"/>
                </a:solidFill>
                <a:latin typeface="Arial" panose="020B0604020202020204" pitchFamily="34" charset="0"/>
                <a:cs typeface="Arial" panose="020B0604020202020204" pitchFamily="34" charset="0"/>
              </a:rPr>
              <a:t>递归实现</a:t>
            </a:r>
            <a:endParaRPr lang="zh-CN" altLang="zh-CN" sz="2000" dirty="0">
              <a:solidFill>
                <a:srgbClr val="000000"/>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152399" y="1386052"/>
            <a:ext cx="864213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b="0" kern="0" dirty="0" smtClean="0">
                <a:solidFill>
                  <a:srgbClr val="FF0000"/>
                </a:solidFill>
              </a:rPr>
              <a:t>【</a:t>
            </a:r>
            <a:r>
              <a:rPr lang="zh-CN" altLang="en-US" b="0" kern="0" dirty="0">
                <a:solidFill>
                  <a:srgbClr val="FF0000"/>
                </a:solidFill>
              </a:rPr>
              <a:t>解法三</a:t>
            </a:r>
            <a:r>
              <a:rPr lang="en-US" altLang="zh-CN" b="0" kern="0" dirty="0">
                <a:solidFill>
                  <a:srgbClr val="FF0000"/>
                </a:solidFill>
              </a:rPr>
              <a:t>】</a:t>
            </a:r>
            <a:r>
              <a:rPr lang="zh-CN" altLang="en-US" b="0" kern="0" dirty="0"/>
              <a:t>采用动态规划</a:t>
            </a:r>
            <a:endParaRPr lang="en-US" altLang="zh-CN" b="0" kern="0" dirty="0"/>
          </a:p>
        </p:txBody>
      </p:sp>
      <p:sp>
        <p:nvSpPr>
          <p:cNvPr id="7" name="AutoShape 48"/>
          <p:cNvSpPr>
            <a:spLocks noChangeArrowheads="1"/>
          </p:cNvSpPr>
          <p:nvPr/>
        </p:nvSpPr>
        <p:spPr bwMode="auto">
          <a:xfrm rot="21158297">
            <a:off x="6754069" y="1085182"/>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自学</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r>
              <a:rPr lang="zh-CN" altLang="en-US" dirty="0" smtClean="0"/>
              <a:t>算法：总结</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贪心</a:t>
            </a:r>
            <a:r>
              <a:rPr lang="zh-CN" altLang="en-US" dirty="0"/>
              <a:t>选择</a:t>
            </a:r>
            <a:r>
              <a:rPr lang="zh-CN" altLang="en-US" dirty="0" smtClean="0"/>
              <a:t>性质 </a:t>
            </a:r>
            <a:endParaRPr lang="en-US" altLang="zh-CN" dirty="0" smtClean="0"/>
          </a:p>
          <a:p>
            <a:pPr marL="0" indent="0">
              <a:buNone/>
            </a:pPr>
            <a:r>
              <a:rPr lang="zh-CN" altLang="en-US" dirty="0" smtClean="0"/>
              <a:t>       所谓</a:t>
            </a:r>
            <a:r>
              <a:rPr lang="zh-CN" altLang="en-US" dirty="0"/>
              <a:t>贪心选择性质是指所求问题的整体最优解可以通过一系列局部最优的选择，即贪心选择来达到。这是贪心算法可行的第一个基本要素，贪心算法通常以自顶向下的方式进行，以迭代的方式作出相继的贪心选择，每作一次贪心选择就将所求问题简化为规模更小的子问题。 </a:t>
            </a:r>
            <a:endParaRPr lang="zh-CN" altLang="en-US" dirty="0"/>
          </a:p>
          <a:p>
            <a:endParaRPr lang="en-US" altLang="zh-CN" dirty="0" smtClean="0"/>
          </a:p>
          <a:p>
            <a:pPr marL="0" indent="0">
              <a:buNone/>
            </a:pPr>
            <a:r>
              <a:rPr lang="en-US" altLang="zh-CN" dirty="0"/>
              <a:t> </a:t>
            </a:r>
            <a:r>
              <a:rPr lang="en-US" altLang="zh-CN" dirty="0" smtClean="0"/>
              <a:t>       </a:t>
            </a:r>
            <a:endParaRPr lang="en-US" altLang="zh-CN" dirty="0" smtClean="0"/>
          </a:p>
          <a:p>
            <a:pPr marL="0" indent="0">
              <a:buNone/>
            </a:pPr>
            <a:r>
              <a:rPr lang="en-US" altLang="zh-CN" dirty="0" smtClean="0"/>
              <a:t>        </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 </a:t>
            </a:r>
            <a:r>
              <a:rPr lang="en-US" altLang="zh-CN" dirty="0" smtClean="0"/>
              <a:t>2.</a:t>
            </a:r>
            <a:r>
              <a:rPr lang="zh-CN" altLang="en-US" dirty="0" smtClean="0"/>
              <a:t>最</a:t>
            </a:r>
            <a:r>
              <a:rPr lang="zh-CN" altLang="en-US" dirty="0"/>
              <a:t>优子结构</a:t>
            </a:r>
            <a:r>
              <a:rPr lang="zh-CN" altLang="en-US" dirty="0" smtClean="0"/>
              <a:t>性质</a:t>
            </a:r>
            <a:endParaRPr lang="en-US" altLang="zh-CN" dirty="0" smtClean="0"/>
          </a:p>
          <a:p>
            <a:pPr marL="0" indent="0">
              <a:buNone/>
            </a:pPr>
            <a:r>
              <a:rPr lang="en-US" altLang="zh-CN" dirty="0"/>
              <a:t> </a:t>
            </a:r>
            <a:r>
              <a:rPr lang="en-US" altLang="zh-CN" dirty="0" smtClean="0"/>
              <a:t>     </a:t>
            </a:r>
            <a:r>
              <a:rPr lang="zh-CN" altLang="en-US" dirty="0" smtClean="0"/>
              <a:t>当</a:t>
            </a:r>
            <a:r>
              <a:rPr lang="zh-CN" altLang="en-US" dirty="0"/>
              <a:t>一个问题的最优解包含其子问题的最优解时，称此问题具有最优子结构性质。问题的最优子结构性质是该问题</a:t>
            </a:r>
            <a:r>
              <a:rPr lang="zh-CN" altLang="en-US" dirty="0" smtClean="0"/>
              <a:t>可用或</a:t>
            </a:r>
            <a:r>
              <a:rPr lang="zh-CN" altLang="en-US" dirty="0"/>
              <a:t>贪心算法求解的关键特征</a:t>
            </a:r>
            <a:r>
              <a:rPr lang="zh-CN" altLang="en-US" dirty="0" smtClean="0"/>
              <a:t>。</a:t>
            </a:r>
            <a:endParaRPr lang="en-US" altLang="zh-CN" dirty="0" smtClean="0"/>
          </a:p>
          <a:p>
            <a:pPr marL="0" indent="0">
              <a:buNone/>
            </a:pPr>
            <a:r>
              <a:rPr lang="zh-CN" altLang="en-US" dirty="0" smtClean="0"/>
              <a:t>       贪心</a:t>
            </a:r>
            <a:r>
              <a:rPr lang="zh-CN" altLang="en-US" dirty="0"/>
              <a:t>算法</a:t>
            </a:r>
            <a:r>
              <a:rPr lang="en-US" altLang="zh-CN" dirty="0"/>
              <a:t>--</a:t>
            </a:r>
            <a:r>
              <a:rPr lang="zh-CN" altLang="en-US" dirty="0"/>
              <a:t>逐步构造最优解。所作出的每一步决策都是当前状态下的局部最优选择。决策一旦作出，</a:t>
            </a:r>
            <a:r>
              <a:rPr lang="zh-CN" altLang="en-US" dirty="0" smtClean="0"/>
              <a:t>就不可</a:t>
            </a:r>
            <a:r>
              <a:rPr lang="zh-CN" altLang="en-US" dirty="0"/>
              <a:t>更改</a:t>
            </a:r>
            <a:r>
              <a:rPr lang="en-US" altLang="zh-CN" dirty="0"/>
              <a:t>.</a:t>
            </a:r>
            <a:endParaRPr lang="en-US" altLang="zh-CN" dirty="0" smtClean="0"/>
          </a:p>
          <a:p>
            <a:pPr marL="0" indent="0">
              <a:buNone/>
            </a:pPr>
            <a:r>
              <a:rPr lang="en-US" altLang="zh-CN" dirty="0"/>
              <a:t>	</a:t>
            </a:r>
            <a:endParaRPr lang="zh-CN" altLang="en-US" dirty="0"/>
          </a:p>
          <a:p>
            <a:endParaRPr lang="en-US" altLang="zh-CN" dirty="0" smtClean="0"/>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算法与解空间</a:t>
            </a:r>
            <a:endParaRPr lang="zh-CN" altLang="en-US" dirty="0"/>
          </a:p>
        </p:txBody>
      </p:sp>
      <p:sp>
        <p:nvSpPr>
          <p:cNvPr id="3" name="内容占位符 2"/>
          <p:cNvSpPr>
            <a:spLocks noGrp="1"/>
          </p:cNvSpPr>
          <p:nvPr>
            <p:ph idx="1"/>
          </p:nvPr>
        </p:nvSpPr>
        <p:spPr/>
        <p:txBody>
          <a:bodyPr/>
          <a:lstStyle/>
          <a:p>
            <a:r>
              <a:rPr lang="zh-CN" altLang="en-US" dirty="0"/>
              <a:t>如何求解问题？</a:t>
            </a:r>
            <a:endParaRPr lang="en-US" altLang="zh-CN" dirty="0"/>
          </a:p>
          <a:p>
            <a:pPr lvl="1"/>
            <a:r>
              <a:rPr lang="zh-CN" altLang="en-US" dirty="0"/>
              <a:t>算法：从机器语言到高级语言的抽象</a:t>
            </a:r>
            <a:endParaRPr lang="zh-CN" altLang="en-US" dirty="0"/>
          </a:p>
          <a:p>
            <a:pPr lvl="2"/>
            <a:r>
              <a:rPr lang="zh-CN" altLang="en-US" dirty="0"/>
              <a:t>算法</a:t>
            </a:r>
            <a:r>
              <a:rPr lang="zh-CN" altLang="en-US" dirty="0">
                <a:solidFill>
                  <a:srgbClr val="FF0000"/>
                </a:solidFill>
              </a:rPr>
              <a:t>思维</a:t>
            </a:r>
            <a:r>
              <a:rPr lang="zh-CN" altLang="en-US" dirty="0"/>
              <a:t>与算法</a:t>
            </a:r>
            <a:r>
              <a:rPr lang="zh-CN" altLang="en-US" dirty="0">
                <a:solidFill>
                  <a:srgbClr val="FF0000"/>
                </a:solidFill>
              </a:rPr>
              <a:t>设计</a:t>
            </a:r>
            <a:endParaRPr lang="zh-CN" altLang="en-US" dirty="0">
              <a:solidFill>
                <a:srgbClr val="FF0000"/>
              </a:solidFill>
            </a:endParaRPr>
          </a:p>
          <a:p>
            <a:pPr lvl="2"/>
            <a:r>
              <a:rPr lang="zh-CN" altLang="en-US" dirty="0"/>
              <a:t>算法</a:t>
            </a:r>
            <a:r>
              <a:rPr lang="zh-CN" altLang="en-US" dirty="0">
                <a:solidFill>
                  <a:srgbClr val="FF0000"/>
                </a:solidFill>
              </a:rPr>
              <a:t>描述</a:t>
            </a:r>
            <a:endParaRPr lang="zh-CN" altLang="en-US" dirty="0">
              <a:solidFill>
                <a:srgbClr val="FF0000"/>
              </a:solidFill>
            </a:endParaRPr>
          </a:p>
          <a:p>
            <a:pPr lvl="1"/>
            <a:r>
              <a:rPr lang="zh-CN" altLang="en-US" dirty="0"/>
              <a:t>解空间：问题的所有</a:t>
            </a:r>
            <a:r>
              <a:rPr lang="zh-CN" altLang="en-US" dirty="0">
                <a:solidFill>
                  <a:srgbClr val="FF0000"/>
                </a:solidFill>
              </a:rPr>
              <a:t>可能解</a:t>
            </a:r>
            <a:endParaRPr lang="zh-CN" altLang="en-US" dirty="0">
              <a:solidFill>
                <a:srgbClr val="FF0000"/>
              </a:solidFill>
            </a:endParaRPr>
          </a:p>
          <a:p>
            <a:pPr lvl="2"/>
            <a:r>
              <a:rPr lang="zh-CN" altLang="en-US" dirty="0"/>
              <a:t>如果我们</a:t>
            </a:r>
            <a:r>
              <a:rPr lang="zh-CN" altLang="en-US" dirty="0">
                <a:solidFill>
                  <a:srgbClr val="FF0000"/>
                </a:solidFill>
              </a:rPr>
              <a:t>真正地理解了问题</a:t>
            </a:r>
            <a:r>
              <a:rPr lang="zh-CN" altLang="en-US" dirty="0"/>
              <a:t>，就会自然而然得到答案，因为</a:t>
            </a:r>
            <a:r>
              <a:rPr lang="zh-CN" altLang="en-US" dirty="0">
                <a:solidFill>
                  <a:srgbClr val="FF0000"/>
                </a:solidFill>
              </a:rPr>
              <a:t>答案和问题</a:t>
            </a:r>
            <a:r>
              <a:rPr lang="zh-CN" altLang="en-US" dirty="0"/>
              <a:t>总是分不开的。</a:t>
            </a:r>
            <a:br>
              <a:rPr lang="zh-CN" altLang="en-US" dirty="0"/>
            </a:br>
            <a:br>
              <a:rPr lang="zh-CN" altLang="en-US" dirty="0"/>
            </a:br>
            <a:endParaRPr lang="en-US" altLang="zh-CN" dirty="0"/>
          </a:p>
          <a:p>
            <a:pPr lvl="2"/>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解空间</a:t>
            </a:r>
            <a:endParaRPr lang="zh-CN" altLang="en-US" dirty="0"/>
          </a:p>
        </p:txBody>
      </p:sp>
      <p:sp>
        <p:nvSpPr>
          <p:cNvPr id="3" name="内容占位符 2"/>
          <p:cNvSpPr>
            <a:spLocks noGrp="1"/>
          </p:cNvSpPr>
          <p:nvPr>
            <p:ph idx="1"/>
          </p:nvPr>
        </p:nvSpPr>
        <p:spPr/>
        <p:txBody>
          <a:bodyPr/>
          <a:lstStyle/>
          <a:p>
            <a:r>
              <a:rPr lang="zh-CN" altLang="en-US" dirty="0"/>
              <a:t>从某种角度来看，所有问题都可以表述为</a:t>
            </a:r>
            <a:r>
              <a:rPr lang="zh-CN" altLang="en-US" dirty="0">
                <a:solidFill>
                  <a:srgbClr val="FF0000"/>
                </a:solidFill>
              </a:rPr>
              <a:t>搜索问题</a:t>
            </a:r>
            <a:r>
              <a:rPr lang="zh-CN" altLang="en-US" dirty="0"/>
              <a:t>。</a:t>
            </a:r>
            <a:endParaRPr lang="zh-CN" altLang="en-US" dirty="0"/>
          </a:p>
          <a:p>
            <a:r>
              <a:rPr lang="zh-CN" altLang="en-US" dirty="0"/>
              <a:t>搜索的空间就是</a:t>
            </a:r>
            <a:r>
              <a:rPr lang="zh-CN" altLang="en-US" dirty="0">
                <a:solidFill>
                  <a:srgbClr val="FF0000"/>
                </a:solidFill>
              </a:rPr>
              <a:t>解</a:t>
            </a:r>
            <a:r>
              <a:rPr lang="zh-CN" altLang="en-US" dirty="0"/>
              <a:t>的空间，而搜索就是在解的空间找出</a:t>
            </a:r>
            <a:r>
              <a:rPr lang="zh-CN" altLang="en-US" dirty="0">
                <a:solidFill>
                  <a:srgbClr val="FF0000"/>
                </a:solidFill>
              </a:rPr>
              <a:t>需要的一个</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复杂问题常常有很多的</a:t>
            </a:r>
            <a:r>
              <a:rPr lang="zh-CN" altLang="en-US" dirty="0">
                <a:solidFill>
                  <a:srgbClr val="FF0000"/>
                </a:solidFill>
              </a:rPr>
              <a:t>可能解</a:t>
            </a:r>
            <a:r>
              <a:rPr lang="zh-CN" altLang="en-US" dirty="0"/>
              <a:t>，这些可能解构成了问题的</a:t>
            </a:r>
            <a:r>
              <a:rPr lang="zh-CN" altLang="en-US" dirty="0">
                <a:solidFill>
                  <a:srgbClr val="FF0000"/>
                </a:solidFill>
              </a:rPr>
              <a:t>解空间</a:t>
            </a:r>
            <a:r>
              <a:rPr lang="zh-CN" altLang="en-US" dirty="0"/>
              <a:t>。</a:t>
            </a:r>
            <a:endParaRPr lang="en-US" altLang="zh-CN" dirty="0"/>
          </a:p>
          <a:p>
            <a:r>
              <a:rPr lang="zh-CN" altLang="en-US" dirty="0"/>
              <a:t>解空间也就是进行</a:t>
            </a:r>
            <a:r>
              <a:rPr lang="zh-CN" altLang="en-US" dirty="0">
                <a:solidFill>
                  <a:srgbClr val="FF0000"/>
                </a:solidFill>
              </a:rPr>
              <a:t>穷举</a:t>
            </a:r>
            <a:r>
              <a:rPr lang="zh-CN" altLang="en-US" dirty="0"/>
              <a:t>的搜索空间，所以，解空间中应该包括</a:t>
            </a:r>
            <a:r>
              <a:rPr lang="zh-CN" altLang="en-US" dirty="0">
                <a:solidFill>
                  <a:srgbClr val="FF0000"/>
                </a:solidFill>
              </a:rPr>
              <a:t>所有的可能解</a:t>
            </a:r>
            <a:r>
              <a:rPr lang="zh-CN" altLang="en-US" dirty="0"/>
              <a:t>。</a:t>
            </a:r>
            <a:endParaRPr lang="en-US" altLang="zh-CN" dirty="0"/>
          </a:p>
          <a:p>
            <a:r>
              <a:rPr lang="zh-CN" altLang="en-US" dirty="0"/>
              <a:t>确定</a:t>
            </a:r>
            <a:r>
              <a:rPr lang="zh-CN" altLang="en-US" dirty="0">
                <a:solidFill>
                  <a:srgbClr val="FF0000"/>
                </a:solidFill>
              </a:rPr>
              <a:t>正确的解空间</a:t>
            </a:r>
            <a:r>
              <a:rPr lang="zh-CN" altLang="en-US" dirty="0"/>
              <a:t>很重要，如果没有确定正确的解空间就开始搜索，可能会增加很多重复解，或者根本就搜索不到正确的解。</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638550" y="338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7" name="Rectangle 3"/>
          <p:cNvSpPr>
            <a:spLocks noChangeArrowheads="1"/>
          </p:cNvSpPr>
          <p:nvPr/>
        </p:nvSpPr>
        <p:spPr bwMode="auto">
          <a:xfrm>
            <a:off x="3995738"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61" name="Rectangle 17"/>
          <p:cNvSpPr>
            <a:spLocks noChangeArrowheads="1"/>
          </p:cNvSpPr>
          <p:nvPr/>
        </p:nvSpPr>
        <p:spPr bwMode="auto">
          <a:xfrm>
            <a:off x="683854" y="1392090"/>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例如：</a:t>
            </a:r>
            <a:r>
              <a:rPr lang="zh-CN" altLang="en-US" sz="2800" dirty="0">
                <a:solidFill>
                  <a:srgbClr val="FF0000"/>
                </a:solidFill>
                <a:latin typeface="微软雅黑" panose="020B0503020204020204" pitchFamily="34" charset="-122"/>
                <a:ea typeface="微软雅黑" panose="020B0503020204020204" pitchFamily="34" charset="-122"/>
              </a:rPr>
              <a:t>桌子上有</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根火柴棒，要求以这</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根火柴棒为边搭建</a:t>
            </a:r>
            <a:r>
              <a:rPr lang="en-US" altLang="zh-CN" sz="2800" dirty="0">
                <a:solidFill>
                  <a:srgbClr val="FF0000"/>
                </a:solidFill>
                <a:latin typeface="微软雅黑" panose="020B0503020204020204" pitchFamily="34" charset="-122"/>
                <a:ea typeface="微软雅黑" panose="020B0503020204020204" pitchFamily="34" charset="-122"/>
              </a:rPr>
              <a:t>4</a:t>
            </a:r>
            <a:r>
              <a:rPr lang="zh-CN" altLang="en-US" sz="2800" dirty="0">
                <a:solidFill>
                  <a:srgbClr val="FF0000"/>
                </a:solidFill>
                <a:latin typeface="微软雅黑" panose="020B0503020204020204" pitchFamily="34" charset="-122"/>
                <a:ea typeface="微软雅黑" panose="020B0503020204020204" pitchFamily="34" charset="-122"/>
              </a:rPr>
              <a:t>个等边三角形</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638550" y="338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347" name="Rectangle 3"/>
          <p:cNvSpPr>
            <a:spLocks noChangeArrowheads="1"/>
          </p:cNvSpPr>
          <p:nvPr/>
        </p:nvSpPr>
        <p:spPr bwMode="auto">
          <a:xfrm>
            <a:off x="3995738"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 name="组合 2"/>
          <p:cNvGrpSpPr/>
          <p:nvPr/>
        </p:nvGrpSpPr>
        <p:grpSpPr>
          <a:xfrm>
            <a:off x="1223604" y="2667000"/>
            <a:ext cx="6580072" cy="2059162"/>
            <a:chOff x="1223604" y="2667000"/>
            <a:chExt cx="6580072" cy="2059162"/>
          </a:xfrm>
        </p:grpSpPr>
        <p:sp>
          <p:nvSpPr>
            <p:cNvPr id="57349" name="Line 5"/>
            <p:cNvSpPr>
              <a:spLocks noChangeShapeType="1"/>
            </p:cNvSpPr>
            <p:nvPr/>
          </p:nvSpPr>
          <p:spPr bwMode="auto">
            <a:xfrm>
              <a:off x="2626389" y="2689023"/>
              <a:ext cx="0" cy="203713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0" name="Line 6"/>
            <p:cNvSpPr>
              <a:spLocks noChangeShapeType="1"/>
            </p:cNvSpPr>
            <p:nvPr/>
          </p:nvSpPr>
          <p:spPr bwMode="auto">
            <a:xfrm>
              <a:off x="2640850" y="2667000"/>
              <a:ext cx="1359400" cy="101856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flipV="1">
              <a:off x="2655312" y="3702087"/>
              <a:ext cx="1344938" cy="102040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flipV="1">
              <a:off x="1223604" y="2672506"/>
              <a:ext cx="1373861" cy="99654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1223604" y="3696581"/>
              <a:ext cx="1373861" cy="102591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5894732" y="4685786"/>
              <a:ext cx="1822174"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flipV="1">
              <a:off x="5909194" y="2940454"/>
              <a:ext cx="911087" cy="170679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flipH="1" flipV="1">
              <a:off x="6849204" y="2945960"/>
              <a:ext cx="853240" cy="169027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6863666" y="2940454"/>
              <a:ext cx="940010" cy="95800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V="1">
              <a:off x="7731368" y="3914977"/>
              <a:ext cx="72308" cy="75612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59" name="Line 15"/>
            <p:cNvSpPr>
              <a:spLocks noChangeShapeType="1"/>
            </p:cNvSpPr>
            <p:nvPr/>
          </p:nvSpPr>
          <p:spPr bwMode="auto">
            <a:xfrm flipV="1">
              <a:off x="5938117" y="3903965"/>
              <a:ext cx="1865559" cy="743280"/>
            </a:xfrm>
            <a:prstGeom prst="line">
              <a:avLst/>
            </a:prstGeom>
            <a:noFill/>
            <a:ln w="127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57360" name="Text Box 16"/>
          <p:cNvSpPr txBox="1">
            <a:spLocks noChangeArrowheads="1"/>
          </p:cNvSpPr>
          <p:nvPr/>
        </p:nvSpPr>
        <p:spPr bwMode="auto">
          <a:xfrm>
            <a:off x="1295912" y="5028980"/>
            <a:ext cx="6912692" cy="144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dirty="0"/>
              <a:t>(a) </a:t>
            </a:r>
            <a:r>
              <a:rPr kumimoji="0" lang="zh-CN" altLang="en-US" sz="2000" dirty="0"/>
              <a:t>二维搜索空间无解                  </a:t>
            </a:r>
            <a:r>
              <a:rPr kumimoji="0" lang="en-US" altLang="zh-CN" sz="2000" dirty="0"/>
              <a:t>(b) </a:t>
            </a:r>
            <a:r>
              <a:rPr kumimoji="0" lang="zh-CN" altLang="en-US" sz="2000" dirty="0"/>
              <a:t>三维搜索空间的解</a:t>
            </a:r>
            <a:endParaRPr kumimoji="0" lang="zh-CN" altLang="en-US" sz="2000" dirty="0"/>
          </a:p>
        </p:txBody>
      </p:sp>
      <p:sp>
        <p:nvSpPr>
          <p:cNvPr id="57361" name="Rectangle 17"/>
          <p:cNvSpPr>
            <a:spLocks noChangeArrowheads="1"/>
          </p:cNvSpPr>
          <p:nvPr/>
        </p:nvSpPr>
        <p:spPr bwMode="auto">
          <a:xfrm>
            <a:off x="683854" y="1392090"/>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例如：</a:t>
            </a:r>
            <a:r>
              <a:rPr lang="zh-CN" altLang="en-US" sz="2800" dirty="0">
                <a:solidFill>
                  <a:srgbClr val="FF0000"/>
                </a:solidFill>
                <a:latin typeface="微软雅黑" panose="020B0503020204020204" pitchFamily="34" charset="-122"/>
                <a:ea typeface="微软雅黑" panose="020B0503020204020204" pitchFamily="34" charset="-122"/>
              </a:rPr>
              <a:t>桌子上有</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根火柴棒，要求以这</a:t>
            </a:r>
            <a:r>
              <a:rPr lang="en-US" altLang="zh-CN" sz="2800" dirty="0">
                <a:solidFill>
                  <a:srgbClr val="FF0000"/>
                </a:solidFill>
                <a:latin typeface="微软雅黑" panose="020B0503020204020204" pitchFamily="34" charset="-122"/>
                <a:ea typeface="微软雅黑" panose="020B0503020204020204" pitchFamily="34" charset="-122"/>
              </a:rPr>
              <a:t>6</a:t>
            </a:r>
            <a:r>
              <a:rPr lang="zh-CN" altLang="en-US" sz="2800" dirty="0">
                <a:solidFill>
                  <a:srgbClr val="FF0000"/>
                </a:solidFill>
                <a:latin typeface="微软雅黑" panose="020B0503020204020204" pitchFamily="34" charset="-122"/>
                <a:ea typeface="微软雅黑" panose="020B0503020204020204" pitchFamily="34" charset="-122"/>
              </a:rPr>
              <a:t>根火柴棒为边搭建</a:t>
            </a:r>
            <a:r>
              <a:rPr lang="en-US" altLang="zh-CN" sz="2800" dirty="0">
                <a:solidFill>
                  <a:srgbClr val="FF0000"/>
                </a:solidFill>
                <a:latin typeface="微软雅黑" panose="020B0503020204020204" pitchFamily="34" charset="-122"/>
                <a:ea typeface="微软雅黑" panose="020B0503020204020204" pitchFamily="34" charset="-122"/>
              </a:rPr>
              <a:t>4</a:t>
            </a:r>
            <a:r>
              <a:rPr lang="zh-CN" altLang="en-US" sz="2800" dirty="0">
                <a:solidFill>
                  <a:srgbClr val="FF0000"/>
                </a:solidFill>
                <a:latin typeface="微软雅黑" panose="020B0503020204020204" pitchFamily="34" charset="-122"/>
                <a:ea typeface="微软雅黑" panose="020B0503020204020204" pitchFamily="34" charset="-122"/>
              </a:rPr>
              <a:t>个等边三角形</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1266176" y="5515467"/>
            <a:ext cx="7010400" cy="584775"/>
          </a:xfrm>
          <a:prstGeom prst="rect">
            <a:avLst/>
          </a:prstGeom>
        </p:spPr>
        <p:txBody>
          <a:bodyPr wrap="square">
            <a:spAutoFit/>
          </a:bodyPr>
          <a:lstStyle/>
          <a:p>
            <a:r>
              <a:rPr lang="zh-CN" altLang="en-US" dirty="0"/>
              <a:t> </a:t>
            </a:r>
            <a:r>
              <a:rPr lang="zh-CN" altLang="en-US" dirty="0">
                <a:solidFill>
                  <a:srgbClr val="FF0000"/>
                </a:solidFill>
                <a:latin typeface="微软雅黑" panose="020B0503020204020204" pitchFamily="34" charset="-122"/>
                <a:ea typeface="微软雅黑" panose="020B0503020204020204" pitchFamily="34" charset="-122"/>
              </a:rPr>
              <a:t>错误的解空间将不能搜索到正确答案！</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3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p:bldP spid="2" grpId="0"/>
      <p:bldP spid="2" grpId="1"/>
      <p:bldP spid="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smtClean="0"/>
              <a:t>实验</a:t>
            </a:r>
            <a:r>
              <a:rPr lang="en-US" altLang="zh-CN" sz="3600" dirty="0" smtClean="0"/>
              <a:t>4--</a:t>
            </a:r>
            <a:r>
              <a:rPr lang="zh-CN" altLang="en-US" sz="3600" dirty="0" smtClean="0"/>
              <a:t>总结</a:t>
            </a:r>
            <a:endParaRPr lang="zh-CN" altLang="en-US" sz="36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stretch>
            <a:fillRect/>
          </a:stretch>
        </p:blipFill>
        <p:spPr>
          <a:xfrm>
            <a:off x="320040" y="1718310"/>
            <a:ext cx="8503920" cy="3422015"/>
          </a:xfrm>
          <a:prstGeom prst="rect">
            <a:avLst/>
          </a:prstGeom>
        </p:spPr>
      </p:pic>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00200" y="609600"/>
            <a:ext cx="7086600" cy="487363"/>
          </a:xfrm>
        </p:spPr>
        <p:txBody>
          <a:bodyPr/>
          <a:lstStyle/>
          <a:p>
            <a:r>
              <a:rPr lang="zh-CN" altLang="en-US" dirty="0"/>
              <a:t>实际问题难以求解的原因</a:t>
            </a:r>
            <a:endParaRPr lang="zh-CN" altLang="en-US" dirty="0"/>
          </a:p>
        </p:txBody>
      </p:sp>
      <p:sp>
        <p:nvSpPr>
          <p:cNvPr id="31747" name="Rectangle 3"/>
          <p:cNvSpPr>
            <a:spLocks noGrp="1" noChangeArrowheads="1"/>
          </p:cNvSpPr>
          <p:nvPr>
            <p:ph type="body" idx="1"/>
          </p:nvPr>
        </p:nvSpPr>
        <p:spPr>
          <a:xfrm>
            <a:off x="533400" y="1600200"/>
            <a:ext cx="8007350" cy="3600450"/>
          </a:xfrm>
        </p:spPr>
        <p:txBody>
          <a:bodyPr/>
          <a:lstStyle/>
          <a:p>
            <a:r>
              <a:rPr lang="zh-CN" altLang="en-US" dirty="0"/>
              <a:t>问题如此复杂以至于为得到任何解答，不得不采用问题的简化模型</a:t>
            </a:r>
            <a:endParaRPr lang="zh-CN" altLang="en-US" dirty="0"/>
          </a:p>
          <a:p>
            <a:pPr lvl="1"/>
            <a:r>
              <a:rPr lang="zh-CN" altLang="en-US" dirty="0"/>
              <a:t>求解问题过程：</a:t>
            </a:r>
            <a:r>
              <a:rPr lang="zh-CN" altLang="en-US" dirty="0">
                <a:solidFill>
                  <a:srgbClr val="FF0000"/>
                </a:solidFill>
              </a:rPr>
              <a:t>问题</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模型</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解</a:t>
            </a:r>
            <a:endParaRPr lang="zh-CN" altLang="en-US" dirty="0">
              <a:solidFill>
                <a:srgbClr val="FF0000"/>
              </a:solidFill>
              <a:sym typeface="Wingdings" panose="05000000000000000000" pitchFamily="2" charset="2"/>
            </a:endParaRPr>
          </a:p>
          <a:p>
            <a:pPr lvl="1"/>
            <a:r>
              <a:rPr lang="zh-CN" altLang="en-US" dirty="0"/>
              <a:t>无论何时求解一个实际问题，都要先建立一个</a:t>
            </a:r>
            <a:r>
              <a:rPr lang="zh-CN" altLang="en-US" dirty="0">
                <a:solidFill>
                  <a:srgbClr val="FF0000"/>
                </a:solidFill>
              </a:rPr>
              <a:t>模型</a:t>
            </a:r>
            <a:r>
              <a:rPr lang="zh-CN" altLang="en-US" dirty="0"/>
              <a:t>。例：小行星轨道方程？椭圆方程？</a:t>
            </a:r>
            <a:endParaRPr lang="en-US" altLang="zh-CN" dirty="0"/>
          </a:p>
          <a:p>
            <a:r>
              <a:rPr lang="zh-CN" altLang="en-US" dirty="0"/>
              <a:t>实际问题往往随</a:t>
            </a:r>
            <a:r>
              <a:rPr lang="zh-CN" altLang="en-US" dirty="0">
                <a:solidFill>
                  <a:srgbClr val="FF0000"/>
                </a:solidFill>
              </a:rPr>
              <a:t>时间</a:t>
            </a:r>
            <a:r>
              <a:rPr lang="zh-CN" altLang="en-US" dirty="0"/>
              <a:t>而变</a:t>
            </a:r>
            <a:endParaRPr lang="zh-CN" altLang="en-US" dirty="0"/>
          </a:p>
          <a:p>
            <a:r>
              <a:rPr lang="zh-CN" altLang="en-US" dirty="0"/>
              <a:t>实际问题往往存在很多</a:t>
            </a:r>
            <a:r>
              <a:rPr lang="zh-CN" altLang="en-US" dirty="0">
                <a:solidFill>
                  <a:srgbClr val="FF0000"/>
                </a:solidFill>
              </a:rPr>
              <a:t>约束条件</a:t>
            </a:r>
            <a:endParaRPr lang="zh-CN" altLang="en-US" dirty="0">
              <a:solidFill>
                <a:srgbClr val="FF0000"/>
              </a:solidFill>
            </a:endParaRPr>
          </a:p>
          <a:p>
            <a:pPr lvl="1"/>
            <a:r>
              <a:rPr lang="zh-CN" altLang="en-US" dirty="0"/>
              <a:t>如排课表</a:t>
            </a:r>
            <a:endParaRPr lang="en-US" altLang="zh-CN" dirty="0"/>
          </a:p>
          <a:p>
            <a:r>
              <a:rPr lang="zh-CN" altLang="en-US" dirty="0"/>
              <a:t>搜索空间中可能解的</a:t>
            </a:r>
            <a:r>
              <a:rPr lang="zh-CN" altLang="en-US" dirty="0">
                <a:solidFill>
                  <a:srgbClr val="FF0000"/>
                </a:solidFill>
              </a:rPr>
              <a:t>数目太多</a:t>
            </a:r>
            <a:endParaRPr lang="zh-CN" altLang="en-US" dirty="0">
              <a:solidFill>
                <a:srgbClr val="FF0000"/>
              </a:solidFill>
            </a:endParaRPr>
          </a:p>
          <a:p>
            <a:endParaRPr lang="zh-CN" altLang="en-US" dirty="0">
              <a:solidFill>
                <a:srgbClr val="FF0000"/>
              </a:solidFill>
            </a:endParaRPr>
          </a:p>
          <a:p>
            <a:endParaRPr lang="zh-CN" altLang="en-US" dirty="0"/>
          </a:p>
        </p:txBody>
      </p:sp>
      <p:sp>
        <p:nvSpPr>
          <p:cNvPr id="2" name="爆炸形 1 1"/>
          <p:cNvSpPr/>
          <p:nvPr/>
        </p:nvSpPr>
        <p:spPr bwMode="auto">
          <a:xfrm>
            <a:off x="6629400" y="3400425"/>
            <a:ext cx="1447800" cy="1619250"/>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400" dirty="0">
                <a:solidFill>
                  <a:schemeClr val="bg1"/>
                </a:solidFill>
                <a:latin typeface="微软雅黑" panose="020B0503020204020204" pitchFamily="34" charset="-122"/>
                <a:ea typeface="微软雅黑" panose="020B0503020204020204" pitchFamily="34" charset="-122"/>
              </a:rPr>
              <a:t>建模</a:t>
            </a:r>
            <a:endParaRPr kumimoji="0" lang="zh-CN" altLang="en-US" sz="2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对于大部分问题来说，其解空间的规模为输入规模的</a:t>
            </a:r>
            <a:r>
              <a:rPr lang="zh-CN" altLang="en-US" dirty="0">
                <a:solidFill>
                  <a:srgbClr val="FF0000"/>
                </a:solidFill>
              </a:rPr>
              <a:t>指数函数</a:t>
            </a:r>
            <a:r>
              <a:rPr lang="zh-CN" altLang="en-US" dirty="0"/>
              <a:t>甚至更高</a:t>
            </a:r>
            <a:endParaRPr lang="en-US" altLang="zh-CN" dirty="0"/>
          </a:p>
          <a:p>
            <a:r>
              <a:rPr lang="zh-CN" altLang="en-US" dirty="0"/>
              <a:t>显然，在如此巨大的解空间实施穷举将是费时费力、低效率的</a:t>
            </a:r>
            <a:endParaRPr lang="en-US" altLang="zh-CN" dirty="0"/>
          </a:p>
          <a:p>
            <a:r>
              <a:rPr lang="zh-CN" altLang="en-US" dirty="0"/>
              <a:t>算法思维的产生</a:t>
            </a:r>
            <a:endParaRPr lang="en-US" altLang="zh-CN" dirty="0"/>
          </a:p>
          <a:p>
            <a:pPr lvl="1"/>
            <a:r>
              <a:rPr lang="zh-CN" altLang="en-US" dirty="0"/>
              <a:t>试图寻找更加</a:t>
            </a:r>
            <a:r>
              <a:rPr lang="zh-CN" altLang="en-US" dirty="0">
                <a:solidFill>
                  <a:srgbClr val="FF0000"/>
                </a:solidFill>
              </a:rPr>
              <a:t>有效</a:t>
            </a:r>
            <a:r>
              <a:rPr lang="zh-CN" altLang="en-US" dirty="0"/>
              <a:t>的搜索手段</a:t>
            </a:r>
            <a:endParaRPr lang="en-US" altLang="zh-CN" dirty="0"/>
          </a:p>
          <a:p>
            <a:pPr lvl="1"/>
            <a:r>
              <a:rPr lang="zh-CN" altLang="en-US" dirty="0"/>
              <a:t>降低搜索空间的</a:t>
            </a:r>
            <a:r>
              <a:rPr lang="zh-CN" altLang="en-US" dirty="0">
                <a:solidFill>
                  <a:srgbClr val="FF0000"/>
                </a:solidFill>
              </a:rPr>
              <a:t>规模</a:t>
            </a:r>
            <a:r>
              <a:rPr lang="zh-CN" altLang="en-US" dirty="0"/>
              <a:t>，甚至缩小到多项式级内</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p:txBody>
          <a:bodyPr/>
          <a:lstStyle/>
          <a:p>
            <a:r>
              <a:rPr lang="zh-CN" altLang="en-US" dirty="0"/>
              <a:t>算法</a:t>
            </a:r>
            <a:endParaRPr lang="zh-CN" altLang="en-US" dirty="0"/>
          </a:p>
        </p:txBody>
      </p:sp>
      <p:sp>
        <p:nvSpPr>
          <p:cNvPr id="161795" name="Rectangle 3"/>
          <p:cNvSpPr>
            <a:spLocks noGrp="1" noChangeArrowheads="1"/>
          </p:cNvSpPr>
          <p:nvPr>
            <p:ph type="body" idx="1"/>
          </p:nvPr>
        </p:nvSpPr>
        <p:spPr/>
        <p:txBody>
          <a:bodyPr/>
          <a:lstStyle/>
          <a:p>
            <a:r>
              <a:rPr lang="zh-CN" altLang="en-US" dirty="0"/>
              <a:t>计算学科是研究利用计算机</a:t>
            </a:r>
            <a:r>
              <a:rPr lang="zh-CN" altLang="en-US" dirty="0">
                <a:solidFill>
                  <a:srgbClr val="FF0000"/>
                </a:solidFill>
              </a:rPr>
              <a:t>求解各种问题</a:t>
            </a:r>
            <a:r>
              <a:rPr lang="zh-CN" altLang="en-US" dirty="0"/>
              <a:t>的相关技术与理论的学科。</a:t>
            </a:r>
            <a:endParaRPr lang="en-US" altLang="zh-CN" dirty="0"/>
          </a:p>
          <a:p>
            <a:r>
              <a:rPr lang="zh-CN" altLang="en-US" dirty="0"/>
              <a:t>计算机</a:t>
            </a:r>
            <a:r>
              <a:rPr lang="zh-CN" altLang="en-US" dirty="0">
                <a:solidFill>
                  <a:srgbClr val="FF0000"/>
                </a:solidFill>
              </a:rPr>
              <a:t>求解问题</a:t>
            </a:r>
            <a:r>
              <a:rPr lang="zh-CN" altLang="en-US" dirty="0"/>
              <a:t>的核心是</a:t>
            </a:r>
            <a:r>
              <a:rPr lang="zh-CN" altLang="en-US" dirty="0">
                <a:solidFill>
                  <a:srgbClr val="FF0000"/>
                </a:solidFill>
              </a:rPr>
              <a:t>算法</a:t>
            </a:r>
            <a:r>
              <a:rPr lang="zh-CN" altLang="en-US" dirty="0"/>
              <a:t>，算法被誉为计算学科和计算机的灵魂，算法提供了利用计算工具求解问题的技术。</a:t>
            </a:r>
            <a:endParaRPr lang="en-US" altLang="zh-CN" dirty="0"/>
          </a:p>
          <a:p>
            <a:r>
              <a:rPr lang="zh-CN" altLang="en-US" dirty="0">
                <a:solidFill>
                  <a:srgbClr val="FF0000"/>
                </a:solidFill>
              </a:rPr>
              <a:t>算法</a:t>
            </a:r>
            <a:r>
              <a:rPr lang="zh-CN" altLang="en-US" dirty="0"/>
              <a:t>最终要表达为机器可以理解的</a:t>
            </a:r>
            <a:r>
              <a:rPr lang="zh-CN" altLang="en-US" dirty="0">
                <a:solidFill>
                  <a:srgbClr val="FF0000"/>
                </a:solidFill>
              </a:rPr>
              <a:t>程序</a:t>
            </a:r>
            <a:r>
              <a:rPr lang="zh-CN" altLang="en-US" dirty="0"/>
              <a:t>，依托具体的</a:t>
            </a:r>
            <a:r>
              <a:rPr lang="zh-CN" altLang="en-US" dirty="0">
                <a:solidFill>
                  <a:srgbClr val="FF0000"/>
                </a:solidFill>
              </a:rPr>
              <a:t>计算机语言</a:t>
            </a:r>
            <a:r>
              <a:rPr lang="zh-CN" altLang="en-US" dirty="0"/>
              <a:t>，形成指令由计算机执行获得期望的输出结果。</a:t>
            </a:r>
            <a:endParaRPr lang="zh-CN" altLang="en-US" dirty="0"/>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虽然算法属于计算理论的知识范畴，</a:t>
            </a:r>
            <a:r>
              <a:rPr lang="zh-CN" altLang="en-US" dirty="0">
                <a:solidFill>
                  <a:srgbClr val="FF0000"/>
                </a:solidFill>
              </a:rPr>
              <a:t>计算机求解任何问题都要依赖于算法</a:t>
            </a:r>
            <a:r>
              <a:rPr lang="zh-CN" altLang="en-US" dirty="0"/>
              <a:t>。</a:t>
            </a:r>
            <a:endParaRPr lang="en-US" altLang="zh-CN" dirty="0"/>
          </a:p>
          <a:p>
            <a:r>
              <a:rPr lang="zh-CN" altLang="en-US" dirty="0">
                <a:solidFill>
                  <a:srgbClr val="FF0000"/>
                </a:solidFill>
              </a:rPr>
              <a:t>算法</a:t>
            </a:r>
            <a:r>
              <a:rPr lang="zh-CN" altLang="en-US" dirty="0"/>
              <a:t>是解决某个特定问题的一种</a:t>
            </a:r>
            <a:r>
              <a:rPr lang="zh-CN" altLang="en-US" dirty="0">
                <a:solidFill>
                  <a:srgbClr val="FF0000"/>
                </a:solidFill>
              </a:rPr>
              <a:t>方法</a:t>
            </a:r>
            <a:r>
              <a:rPr lang="zh-CN" altLang="en-US" dirty="0"/>
              <a:t>或一个</a:t>
            </a:r>
            <a:r>
              <a:rPr lang="zh-CN" altLang="en-US" dirty="0">
                <a:solidFill>
                  <a:srgbClr val="FF0000"/>
                </a:solidFill>
              </a:rPr>
              <a:t>过程</a:t>
            </a:r>
            <a:r>
              <a:rPr lang="zh-CN" altLang="en-US" dirty="0"/>
              <a:t>，是一系列</a:t>
            </a:r>
            <a:r>
              <a:rPr lang="zh-CN" altLang="en-US" dirty="0">
                <a:solidFill>
                  <a:srgbClr val="FF0000"/>
                </a:solidFill>
              </a:rPr>
              <a:t>求解问题</a:t>
            </a:r>
            <a:r>
              <a:rPr lang="zh-CN" altLang="en-US" dirty="0"/>
              <a:t>的</a:t>
            </a:r>
            <a:r>
              <a:rPr lang="zh-CN" altLang="en-US" dirty="0">
                <a:solidFill>
                  <a:srgbClr val="FF0000"/>
                </a:solidFill>
              </a:rPr>
              <a:t>清晰具体的指令序列</a:t>
            </a:r>
            <a:r>
              <a:rPr lang="zh-CN" altLang="en-US" dirty="0"/>
              <a:t>。</a:t>
            </a:r>
            <a:endParaRPr lang="en-US" altLang="zh-CN" dirty="0"/>
          </a:p>
          <a:p>
            <a:r>
              <a:rPr lang="zh-CN" altLang="en-US" dirty="0"/>
              <a:t>设计算法的过程充满趣味和智力挑战，而算法的执行则是一个机械化的过程，每一步都依照一组</a:t>
            </a:r>
            <a:r>
              <a:rPr lang="zh-CN" altLang="en-US" dirty="0">
                <a:solidFill>
                  <a:srgbClr val="FF0000"/>
                </a:solidFill>
              </a:rPr>
              <a:t>简单的规则</a:t>
            </a:r>
            <a:r>
              <a:rPr lang="zh-CN" altLang="en-US" dirty="0"/>
              <a:t>接着上一步进行。</a:t>
            </a:r>
            <a:endParaRPr lang="zh-CN" altLang="en-US" dirty="0"/>
          </a:p>
          <a:p>
            <a:endParaRPr lang="zh-CN" altLang="en-US" dirty="0"/>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p:txBody>
          <a:bodyPr/>
          <a:lstStyle/>
          <a:p>
            <a:r>
              <a:rPr lang="en-US" altLang="zh-CN" dirty="0">
                <a:solidFill>
                  <a:srgbClr val="FFFFCC"/>
                </a:solidFill>
                <a:latin typeface="+mn-lt"/>
              </a:rPr>
              <a:t>4.1.2 </a:t>
            </a:r>
            <a:r>
              <a:rPr lang="zh-CN" altLang="en-US" dirty="0">
                <a:solidFill>
                  <a:srgbClr val="FFFFCC"/>
                </a:solidFill>
              </a:rPr>
              <a:t>算法的定义与特征</a:t>
            </a:r>
            <a:endParaRPr lang="zh-CN" altLang="en-US" dirty="0"/>
          </a:p>
        </p:txBody>
      </p:sp>
      <p:sp>
        <p:nvSpPr>
          <p:cNvPr id="161795" name="Rectangle 3"/>
          <p:cNvSpPr>
            <a:spLocks noGrp="1" noChangeArrowheads="1"/>
          </p:cNvSpPr>
          <p:nvPr>
            <p:ph type="body" idx="1"/>
          </p:nvPr>
        </p:nvSpPr>
        <p:spPr>
          <a:xfrm>
            <a:off x="228600" y="1752600"/>
            <a:ext cx="8763000" cy="4267199"/>
          </a:xfrm>
        </p:spPr>
        <p:txBody>
          <a:bodyPr/>
          <a:lstStyle/>
          <a:p>
            <a:pPr marL="0" indent="0">
              <a:lnSpc>
                <a:spcPts val="3500"/>
              </a:lnSpc>
              <a:spcBef>
                <a:spcPts val="600"/>
              </a:spcBef>
              <a:buNone/>
            </a:pPr>
            <a:r>
              <a:rPr kumimoji="1" lang="en-US" altLang="zh-CN" b="1" kern="1200" dirty="0">
                <a:solidFill>
                  <a:srgbClr val="CC3300"/>
                </a:solidFill>
                <a:latin typeface="+mn-lt"/>
              </a:rPr>
              <a:t>1</a:t>
            </a:r>
            <a:r>
              <a:rPr kumimoji="1" lang="zh-CN" altLang="en-US" b="1" kern="1200" dirty="0">
                <a:solidFill>
                  <a:srgbClr val="CC3300"/>
                </a:solidFill>
                <a:latin typeface="+mn-lt"/>
              </a:rPr>
              <a:t>、什么是算法？</a:t>
            </a:r>
            <a:endParaRPr kumimoji="1" lang="en-US" altLang="zh-CN" b="1" kern="1200" dirty="0">
              <a:solidFill>
                <a:srgbClr val="CC3300"/>
              </a:solidFill>
              <a:latin typeface="+mn-lt"/>
            </a:endParaRPr>
          </a:p>
          <a:p>
            <a:pPr lvl="1">
              <a:lnSpc>
                <a:spcPts val="3500"/>
              </a:lnSpc>
              <a:spcBef>
                <a:spcPts val="600"/>
              </a:spcBef>
            </a:pPr>
            <a:r>
              <a:rPr lang="zh-CN" altLang="en-US" b="1" dirty="0">
                <a:solidFill>
                  <a:srgbClr val="FF0000"/>
                </a:solidFill>
              </a:rPr>
              <a:t>算法的定义</a:t>
            </a:r>
            <a:r>
              <a:rPr lang="en-US" altLang="zh-CN" dirty="0"/>
              <a:t>——</a:t>
            </a:r>
            <a:r>
              <a:rPr lang="zh-CN" altLang="en-US" u="sng" dirty="0"/>
              <a:t>算法是一个</a:t>
            </a:r>
            <a:r>
              <a:rPr lang="zh-CN" altLang="en-US" u="sng" dirty="0">
                <a:solidFill>
                  <a:srgbClr val="FF0000"/>
                </a:solidFill>
              </a:rPr>
              <a:t>有穷规则</a:t>
            </a:r>
            <a:r>
              <a:rPr lang="zh-CN" altLang="en-US" u="sng" dirty="0"/>
              <a:t>的集合，它用规则规定了解决某一特定类型问题的</a:t>
            </a:r>
            <a:r>
              <a:rPr lang="zh-CN" altLang="en-US" u="sng" dirty="0">
                <a:solidFill>
                  <a:srgbClr val="FF0000"/>
                </a:solidFill>
              </a:rPr>
              <a:t>运算序列</a:t>
            </a:r>
            <a:r>
              <a:rPr lang="zh-CN" altLang="en-US" dirty="0"/>
              <a:t>。通俗地说，</a:t>
            </a:r>
            <a:r>
              <a:rPr lang="zh-CN" altLang="en-US" u="sng" dirty="0"/>
              <a:t>算法规定了</a:t>
            </a:r>
            <a:r>
              <a:rPr lang="zh-CN" altLang="en-US" u="sng" dirty="0">
                <a:solidFill>
                  <a:srgbClr val="CC0066"/>
                </a:solidFill>
              </a:rPr>
              <a:t>任务执行</a:t>
            </a:r>
            <a:r>
              <a:rPr lang="en-US" altLang="zh-CN" u="sng" dirty="0">
                <a:solidFill>
                  <a:srgbClr val="CC0066"/>
                </a:solidFill>
              </a:rPr>
              <a:t>/</a:t>
            </a:r>
            <a:r>
              <a:rPr lang="zh-CN" altLang="en-US" u="sng" dirty="0">
                <a:solidFill>
                  <a:srgbClr val="CC0066"/>
                </a:solidFill>
              </a:rPr>
              <a:t>问题求解</a:t>
            </a:r>
            <a:r>
              <a:rPr lang="zh-CN" altLang="en-US" u="sng" dirty="0"/>
              <a:t>的一系列</a:t>
            </a:r>
            <a:r>
              <a:rPr lang="zh-CN" altLang="en-US" u="sng" dirty="0">
                <a:solidFill>
                  <a:srgbClr val="CC0066"/>
                </a:solidFill>
              </a:rPr>
              <a:t>方法和步骤</a:t>
            </a:r>
            <a:endParaRPr lang="zh-CN" altLang="en-US" u="sng" dirty="0">
              <a:solidFill>
                <a:srgbClr val="CC0066"/>
              </a:solidFill>
            </a:endParaRPr>
          </a:p>
          <a:p>
            <a:pPr lvl="1">
              <a:lnSpc>
                <a:spcPts val="3500"/>
              </a:lnSpc>
              <a:spcBef>
                <a:spcPts val="600"/>
              </a:spcBef>
            </a:pPr>
            <a:r>
              <a:rPr lang="zh-CN" altLang="en-US" dirty="0"/>
              <a:t>算法是一个</a:t>
            </a:r>
            <a:r>
              <a:rPr lang="zh-CN" altLang="en-US" dirty="0">
                <a:solidFill>
                  <a:srgbClr val="FF0000"/>
                </a:solidFill>
              </a:rPr>
              <a:t>可终止过程</a:t>
            </a:r>
            <a:r>
              <a:rPr lang="zh-CN" altLang="en-US" dirty="0"/>
              <a:t>的一组</a:t>
            </a:r>
            <a:r>
              <a:rPr lang="zh-CN" altLang="en-US" dirty="0">
                <a:solidFill>
                  <a:srgbClr val="FF0000"/>
                </a:solidFill>
              </a:rPr>
              <a:t>有序的、无歧义的、可执行的步骤</a:t>
            </a:r>
            <a:r>
              <a:rPr lang="zh-CN" altLang="en-US" dirty="0"/>
              <a:t>的集合</a:t>
            </a:r>
            <a:endParaRPr lang="en-US" altLang="zh-CN" dirty="0"/>
          </a:p>
          <a:p>
            <a:pPr lvl="1">
              <a:lnSpc>
                <a:spcPts val="3500"/>
              </a:lnSpc>
              <a:spcBef>
                <a:spcPts val="600"/>
              </a:spcBef>
            </a:pPr>
            <a:r>
              <a:rPr lang="zh-CN" altLang="zh-CN" dirty="0"/>
              <a:t>算法是对解决某个具体问题而采取的方法与步骤的完整和准确的</a:t>
            </a:r>
            <a:r>
              <a:rPr lang="zh-CN" altLang="zh-CN" dirty="0">
                <a:solidFill>
                  <a:srgbClr val="FF0000"/>
                </a:solidFill>
              </a:rPr>
              <a:t>描述</a:t>
            </a:r>
            <a:r>
              <a:rPr lang="zh-CN" altLang="zh-CN" dirty="0"/>
              <a:t>。它是指令的</a:t>
            </a:r>
            <a:r>
              <a:rPr lang="zh-CN" altLang="zh-CN" dirty="0">
                <a:solidFill>
                  <a:srgbClr val="FF0000"/>
                </a:solidFill>
              </a:rPr>
              <a:t>有限序列</a:t>
            </a:r>
            <a:r>
              <a:rPr lang="zh-CN" altLang="zh-CN" dirty="0"/>
              <a:t>，其中每一条指令表示一个或多个操作</a:t>
            </a:r>
            <a:endParaRPr lang="zh-CN" altLang="zh-CN"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、算法</a:t>
            </a:r>
            <a:r>
              <a:rPr lang="zh-CN" altLang="zh-CN" dirty="0"/>
              <a:t>的</a:t>
            </a:r>
            <a:r>
              <a:rPr lang="zh-CN" altLang="en-US" dirty="0"/>
              <a:t>五项基本</a:t>
            </a:r>
            <a:r>
              <a:rPr lang="zh-CN" altLang="zh-CN" dirty="0"/>
              <a:t>特征</a:t>
            </a:r>
            <a:endParaRPr lang="zh-CN" altLang="en-US" dirty="0"/>
          </a:p>
        </p:txBody>
      </p:sp>
      <p:sp>
        <p:nvSpPr>
          <p:cNvPr id="3" name="内容占位符 2"/>
          <p:cNvSpPr>
            <a:spLocks noGrp="1"/>
          </p:cNvSpPr>
          <p:nvPr>
            <p:ph idx="1"/>
          </p:nvPr>
        </p:nvSpPr>
        <p:spPr>
          <a:xfrm>
            <a:off x="762000" y="1254819"/>
            <a:ext cx="8229600" cy="4525963"/>
          </a:xfrm>
        </p:spPr>
        <p:txBody>
          <a:bodyPr/>
          <a:lstStyle/>
          <a:p>
            <a:pPr marL="0" lvl="0" indent="0">
              <a:lnSpc>
                <a:spcPts val="3500"/>
              </a:lnSpc>
              <a:spcBef>
                <a:spcPts val="600"/>
              </a:spcBef>
              <a:buNone/>
            </a:pPr>
            <a:r>
              <a:rPr kumimoji="1" lang="en-US" altLang="zh-CN" b="1" kern="1200" dirty="0">
                <a:solidFill>
                  <a:srgbClr val="CC3300"/>
                </a:solidFill>
                <a:latin typeface="Arial" panose="020B0604020202020204"/>
              </a:rPr>
              <a:t>2</a:t>
            </a:r>
            <a:r>
              <a:rPr kumimoji="1" lang="zh-CN" altLang="en-US" b="1" kern="1200" dirty="0">
                <a:solidFill>
                  <a:srgbClr val="CC3300"/>
                </a:solidFill>
                <a:latin typeface="Arial" panose="020B0604020202020204"/>
              </a:rPr>
              <a:t>、算法的五项基本特征</a:t>
            </a:r>
            <a:endParaRPr kumimoji="1" lang="zh-CN" altLang="en-US" b="1" kern="1200" dirty="0">
              <a:solidFill>
                <a:srgbClr val="CC3300"/>
              </a:solidFill>
              <a:latin typeface="Arial" panose="020B0604020202020204"/>
            </a:endParaRPr>
          </a:p>
          <a:p>
            <a:pPr lvl="1">
              <a:lnSpc>
                <a:spcPts val="3500"/>
              </a:lnSpc>
            </a:pPr>
            <a:r>
              <a:rPr lang="zh-CN" altLang="en-US" b="1" dirty="0">
                <a:solidFill>
                  <a:srgbClr val="FF0000"/>
                </a:solidFill>
              </a:rPr>
              <a:t>有穷性</a:t>
            </a:r>
            <a:r>
              <a:rPr lang="zh-CN" altLang="en-US" dirty="0"/>
              <a:t>：一个算法在执行</a:t>
            </a:r>
            <a:r>
              <a:rPr lang="zh-CN" altLang="en-US" dirty="0">
                <a:solidFill>
                  <a:srgbClr val="CC0066"/>
                </a:solidFill>
              </a:rPr>
              <a:t>有穷步</a:t>
            </a:r>
            <a:r>
              <a:rPr lang="zh-CN" altLang="en-US" dirty="0"/>
              <a:t>规则之后必须结束</a:t>
            </a:r>
            <a:endParaRPr lang="zh-CN" altLang="en-US" dirty="0"/>
          </a:p>
          <a:p>
            <a:pPr lvl="1">
              <a:lnSpc>
                <a:spcPts val="3500"/>
              </a:lnSpc>
            </a:pPr>
            <a:r>
              <a:rPr lang="zh-CN" altLang="en-US" b="1" dirty="0">
                <a:solidFill>
                  <a:srgbClr val="FF0000"/>
                </a:solidFill>
              </a:rPr>
              <a:t>确定性</a:t>
            </a:r>
            <a:r>
              <a:rPr lang="zh-CN" altLang="en-US" dirty="0"/>
              <a:t>：算法的每一个步骤必须要</a:t>
            </a:r>
            <a:r>
              <a:rPr lang="zh-CN" altLang="en-US" dirty="0">
                <a:solidFill>
                  <a:srgbClr val="FF0000"/>
                </a:solidFill>
              </a:rPr>
              <a:t>确切地定义</a:t>
            </a:r>
            <a:r>
              <a:rPr lang="zh-CN" altLang="en-US" dirty="0"/>
              <a:t>，不得有歧义性</a:t>
            </a:r>
            <a:endParaRPr lang="zh-CN" altLang="en-US" dirty="0"/>
          </a:p>
          <a:p>
            <a:pPr lvl="1">
              <a:lnSpc>
                <a:spcPts val="3500"/>
              </a:lnSpc>
            </a:pPr>
            <a:r>
              <a:rPr lang="zh-CN" altLang="en-US" b="1" dirty="0">
                <a:solidFill>
                  <a:srgbClr val="FF0000"/>
                </a:solidFill>
              </a:rPr>
              <a:t>输入</a:t>
            </a:r>
            <a:r>
              <a:rPr lang="zh-CN" altLang="en-US" dirty="0"/>
              <a:t>：算法有</a:t>
            </a:r>
            <a:r>
              <a:rPr lang="zh-CN" altLang="en-US" dirty="0">
                <a:solidFill>
                  <a:srgbClr val="FF0000"/>
                </a:solidFill>
              </a:rPr>
              <a:t>零个或多个</a:t>
            </a:r>
            <a:r>
              <a:rPr lang="zh-CN" altLang="en-US" dirty="0"/>
              <a:t>的输入</a:t>
            </a:r>
            <a:endParaRPr lang="zh-CN" altLang="en-US" dirty="0"/>
          </a:p>
          <a:p>
            <a:pPr lvl="1">
              <a:lnSpc>
                <a:spcPts val="3500"/>
              </a:lnSpc>
            </a:pPr>
            <a:r>
              <a:rPr lang="zh-CN" altLang="en-US" b="1" dirty="0">
                <a:solidFill>
                  <a:srgbClr val="FF0000"/>
                </a:solidFill>
              </a:rPr>
              <a:t>输出</a:t>
            </a:r>
            <a:r>
              <a:rPr lang="zh-CN" altLang="en-US" dirty="0"/>
              <a:t>：算法有</a:t>
            </a:r>
            <a:r>
              <a:rPr lang="zh-CN" altLang="en-US" dirty="0">
                <a:solidFill>
                  <a:srgbClr val="FF0000"/>
                </a:solidFill>
              </a:rPr>
              <a:t>一个或多个</a:t>
            </a:r>
            <a:r>
              <a:rPr lang="zh-CN" altLang="en-US" dirty="0"/>
              <a:t>的输出</a:t>
            </a:r>
            <a:r>
              <a:rPr lang="en-US" altLang="zh-CN" dirty="0"/>
              <a:t>/</a:t>
            </a:r>
            <a:r>
              <a:rPr lang="zh-CN" altLang="en-US" dirty="0"/>
              <a:t>结果，即与输入有某个特定关系的量</a:t>
            </a:r>
            <a:endParaRPr lang="zh-CN" altLang="en-US" dirty="0"/>
          </a:p>
          <a:p>
            <a:pPr lvl="1">
              <a:lnSpc>
                <a:spcPts val="3500"/>
              </a:lnSpc>
            </a:pPr>
            <a:r>
              <a:rPr lang="zh-CN" altLang="en-US" b="1" dirty="0">
                <a:solidFill>
                  <a:srgbClr val="FF0000"/>
                </a:solidFill>
              </a:rPr>
              <a:t>可行性</a:t>
            </a:r>
            <a:r>
              <a:rPr lang="zh-CN" altLang="en-US" dirty="0"/>
              <a:t>：算法中描述的每一步操作都可以通过</a:t>
            </a:r>
            <a:r>
              <a:rPr lang="zh-CN" altLang="en-US" dirty="0">
                <a:solidFill>
                  <a:srgbClr val="CC0066"/>
                </a:solidFill>
              </a:rPr>
              <a:t>已有的基本操作</a:t>
            </a:r>
            <a:r>
              <a:rPr lang="zh-CN" altLang="en-US" dirty="0"/>
              <a:t>执行</a:t>
            </a:r>
            <a:r>
              <a:rPr lang="zh-CN" altLang="en-US" dirty="0">
                <a:solidFill>
                  <a:srgbClr val="CC0066"/>
                </a:solidFill>
              </a:rPr>
              <a:t>有限次</a:t>
            </a:r>
            <a:r>
              <a:rPr lang="zh-CN" altLang="en-US" dirty="0"/>
              <a:t>实现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47800"/>
            <a:ext cx="8229600" cy="4525963"/>
          </a:xfrm>
        </p:spPr>
        <p:txBody>
          <a:bodyPr/>
          <a:lstStyle/>
          <a:p>
            <a:pPr marL="0" indent="0">
              <a:buNone/>
            </a:pPr>
            <a:r>
              <a:rPr lang="zh-CN" altLang="en-US" dirty="0"/>
              <a:t>例：判断是否是算法</a:t>
            </a:r>
            <a:endParaRPr lang="en-US" altLang="zh-CN" dirty="0"/>
          </a:p>
          <a:p>
            <a:pPr marL="0" indent="0">
              <a:buNone/>
            </a:pPr>
            <a:r>
              <a:rPr lang="en-US" altLang="zh-CN" sz="2400" dirty="0"/>
              <a:t>(1) </a:t>
            </a:r>
            <a:r>
              <a:rPr lang="zh-CN" altLang="en-US" sz="2400" dirty="0"/>
              <a:t>累加和算法：</a:t>
            </a:r>
            <a:endParaRPr lang="en-US" altLang="zh-CN" sz="2400" dirty="0"/>
          </a:p>
          <a:p>
            <a:pPr lvl="1">
              <a:buNone/>
            </a:pPr>
            <a:r>
              <a:rPr lang="en-US" altLang="zh-CN" dirty="0">
                <a:cs typeface="+mn-cs"/>
              </a:rPr>
              <a:t>① </a:t>
            </a:r>
            <a:r>
              <a:rPr lang="zh-CN" altLang="en-US" dirty="0">
                <a:cs typeface="+mn-cs"/>
              </a:rPr>
              <a:t>令</a:t>
            </a:r>
            <a:r>
              <a:rPr lang="en-US" altLang="zh-CN" dirty="0">
                <a:cs typeface="+mn-cs"/>
              </a:rPr>
              <a:t>n</a:t>
            </a:r>
            <a:r>
              <a:rPr lang="zh-CN" altLang="en-US" dirty="0">
                <a:cs typeface="+mn-cs"/>
              </a:rPr>
              <a:t>为</a:t>
            </a:r>
            <a:r>
              <a:rPr lang="en-US" altLang="zh-CN" dirty="0">
                <a:cs typeface="+mn-cs"/>
              </a:rPr>
              <a:t>0</a:t>
            </a:r>
            <a:r>
              <a:rPr lang="zh-CN" altLang="en-US" dirty="0">
                <a:cs typeface="+mn-cs"/>
              </a:rPr>
              <a:t>；</a:t>
            </a:r>
            <a:endParaRPr lang="zh-CN" altLang="en-US" dirty="0">
              <a:cs typeface="+mn-cs"/>
            </a:endParaRPr>
          </a:p>
          <a:p>
            <a:pPr lvl="1">
              <a:buNone/>
            </a:pPr>
            <a:r>
              <a:rPr lang="en-US" altLang="zh-CN" dirty="0">
                <a:cs typeface="+mn-cs"/>
              </a:rPr>
              <a:t>② </a:t>
            </a:r>
            <a:r>
              <a:rPr lang="zh-CN" altLang="en-US" dirty="0">
                <a:cs typeface="+mn-cs"/>
              </a:rPr>
              <a:t>置</a:t>
            </a:r>
            <a:r>
              <a:rPr lang="en-US" altLang="zh-CN" dirty="0">
                <a:cs typeface="+mn-cs"/>
              </a:rPr>
              <a:t>n</a:t>
            </a:r>
            <a:r>
              <a:rPr lang="zh-CN" altLang="en-US" dirty="0">
                <a:cs typeface="+mn-cs"/>
              </a:rPr>
              <a:t>为</a:t>
            </a:r>
            <a:r>
              <a:rPr lang="en-US" altLang="zh-CN" dirty="0">
                <a:cs typeface="+mn-cs"/>
              </a:rPr>
              <a:t>n+1</a:t>
            </a:r>
            <a:r>
              <a:rPr lang="zh-CN" altLang="en-US" dirty="0">
                <a:cs typeface="+mn-cs"/>
              </a:rPr>
              <a:t>；</a:t>
            </a:r>
            <a:endParaRPr lang="zh-CN" altLang="en-US" dirty="0">
              <a:cs typeface="+mn-cs"/>
            </a:endParaRPr>
          </a:p>
          <a:p>
            <a:pPr lvl="1">
              <a:buNone/>
            </a:pPr>
            <a:r>
              <a:rPr lang="en-US" altLang="zh-CN" dirty="0">
                <a:cs typeface="+mn-cs"/>
              </a:rPr>
              <a:t>③ </a:t>
            </a:r>
            <a:r>
              <a:rPr lang="zh-CN" altLang="en-US" dirty="0">
                <a:cs typeface="+mn-cs"/>
              </a:rPr>
              <a:t>返回</a:t>
            </a:r>
            <a:r>
              <a:rPr lang="en-US" altLang="zh-CN" dirty="0">
                <a:cs typeface="+mn-cs"/>
              </a:rPr>
              <a:t>②</a:t>
            </a:r>
            <a:r>
              <a:rPr lang="zh-CN" altLang="en-US" dirty="0">
                <a:cs typeface="+mn-cs"/>
              </a:rPr>
              <a:t>。</a:t>
            </a:r>
            <a:endParaRPr lang="en-US" altLang="zh-CN" dirty="0">
              <a:cs typeface="+mn-cs"/>
            </a:endParaRPr>
          </a:p>
          <a:p>
            <a:pPr>
              <a:lnSpc>
                <a:spcPct val="110000"/>
              </a:lnSpc>
              <a:buNone/>
            </a:pPr>
            <a:r>
              <a:rPr lang="en-US" altLang="zh-CN" sz="2400" dirty="0"/>
              <a:t>(2) </a:t>
            </a:r>
            <a:r>
              <a:rPr lang="zh-CN" altLang="en-US" sz="2400" dirty="0"/>
              <a:t>计数器算法：</a:t>
            </a:r>
            <a:endParaRPr lang="zh-CN" altLang="en-US" sz="2400" dirty="0"/>
          </a:p>
          <a:p>
            <a:pPr lvl="1">
              <a:lnSpc>
                <a:spcPct val="110000"/>
              </a:lnSpc>
              <a:buNone/>
            </a:pPr>
            <a:r>
              <a:rPr lang="en-US" altLang="zh-CN" dirty="0">
                <a:cs typeface="+mn-cs"/>
              </a:rPr>
              <a:t>① </a:t>
            </a:r>
            <a:r>
              <a:rPr lang="zh-CN" altLang="en-US" dirty="0">
                <a:cs typeface="+mn-cs"/>
              </a:rPr>
              <a:t>令</a:t>
            </a:r>
            <a:r>
              <a:rPr lang="en-US" altLang="zh-CN" dirty="0">
                <a:cs typeface="+mn-cs"/>
              </a:rPr>
              <a:t>n</a:t>
            </a:r>
            <a:r>
              <a:rPr lang="zh-CN" altLang="en-US" dirty="0">
                <a:cs typeface="+mn-cs"/>
              </a:rPr>
              <a:t>为</a:t>
            </a:r>
            <a:r>
              <a:rPr lang="en-US" altLang="zh-CN" dirty="0">
                <a:cs typeface="+mn-cs"/>
              </a:rPr>
              <a:t>0</a:t>
            </a:r>
            <a:r>
              <a:rPr lang="zh-CN" altLang="en-US" dirty="0">
                <a:cs typeface="+mn-cs"/>
              </a:rPr>
              <a:t>；</a:t>
            </a:r>
            <a:endParaRPr lang="zh-CN" altLang="en-US" dirty="0">
              <a:cs typeface="+mn-cs"/>
            </a:endParaRPr>
          </a:p>
          <a:p>
            <a:pPr lvl="1">
              <a:lnSpc>
                <a:spcPct val="110000"/>
              </a:lnSpc>
              <a:buNone/>
            </a:pPr>
            <a:r>
              <a:rPr lang="en-US" altLang="zh-CN" dirty="0">
                <a:cs typeface="+mn-cs"/>
              </a:rPr>
              <a:t>② </a:t>
            </a:r>
            <a:r>
              <a:rPr lang="zh-CN" altLang="en-US" dirty="0">
                <a:cs typeface="+mn-cs"/>
              </a:rPr>
              <a:t>置</a:t>
            </a:r>
            <a:r>
              <a:rPr lang="en-US" altLang="zh-CN" dirty="0">
                <a:cs typeface="+mn-cs"/>
              </a:rPr>
              <a:t>n</a:t>
            </a:r>
            <a:r>
              <a:rPr lang="zh-CN" altLang="en-US" dirty="0">
                <a:cs typeface="+mn-cs"/>
              </a:rPr>
              <a:t>为</a:t>
            </a:r>
            <a:r>
              <a:rPr lang="en-US" altLang="zh-CN" dirty="0">
                <a:cs typeface="+mn-cs"/>
              </a:rPr>
              <a:t>n+1</a:t>
            </a:r>
            <a:r>
              <a:rPr lang="zh-CN" altLang="en-US" dirty="0">
                <a:cs typeface="+mn-cs"/>
              </a:rPr>
              <a:t>；</a:t>
            </a:r>
            <a:endParaRPr lang="zh-CN" altLang="en-US" dirty="0">
              <a:cs typeface="+mn-cs"/>
            </a:endParaRPr>
          </a:p>
          <a:p>
            <a:pPr lvl="1">
              <a:lnSpc>
                <a:spcPct val="110000"/>
              </a:lnSpc>
              <a:buNone/>
            </a:pPr>
            <a:r>
              <a:rPr lang="en-US" altLang="zh-CN" dirty="0">
                <a:cs typeface="+mn-cs"/>
              </a:rPr>
              <a:t>③ </a:t>
            </a:r>
            <a:r>
              <a:rPr lang="zh-CN" altLang="en-US" dirty="0">
                <a:cs typeface="+mn-cs"/>
              </a:rPr>
              <a:t>若</a:t>
            </a:r>
            <a:r>
              <a:rPr lang="en-US" altLang="zh-CN" dirty="0">
                <a:cs typeface="+mn-cs"/>
              </a:rPr>
              <a:t>n</a:t>
            </a:r>
            <a:r>
              <a:rPr lang="zh-CN" altLang="en-US" dirty="0">
                <a:cs typeface="+mn-cs"/>
              </a:rPr>
              <a:t>小于</a:t>
            </a:r>
            <a:r>
              <a:rPr lang="en-US" altLang="zh-CN" dirty="0">
                <a:cs typeface="+mn-cs"/>
              </a:rPr>
              <a:t>10000</a:t>
            </a:r>
            <a:r>
              <a:rPr lang="zh-CN" altLang="en-US" dirty="0">
                <a:cs typeface="+mn-cs"/>
              </a:rPr>
              <a:t>，则返回</a:t>
            </a:r>
            <a:r>
              <a:rPr lang="en-US" altLang="zh-CN" dirty="0">
                <a:cs typeface="+mn-cs"/>
              </a:rPr>
              <a:t>②</a:t>
            </a:r>
            <a:r>
              <a:rPr lang="zh-CN" altLang="en-US" dirty="0">
                <a:cs typeface="+mn-cs"/>
              </a:rPr>
              <a:t>；否则，输出</a:t>
            </a:r>
            <a:r>
              <a:rPr lang="en-US" altLang="zh-CN" dirty="0">
                <a:cs typeface="+mn-cs"/>
              </a:rPr>
              <a:t>n</a:t>
            </a:r>
            <a:r>
              <a:rPr lang="zh-CN" altLang="en-US" dirty="0">
                <a:cs typeface="+mn-cs"/>
              </a:rPr>
              <a:t>，且算法到此结束。</a:t>
            </a:r>
            <a:endParaRPr lang="zh-CN" altLang="en-US" dirty="0">
              <a:cs typeface="+mn-cs"/>
            </a:endParaRPr>
          </a:p>
          <a:p>
            <a:pPr marL="342900" indent="-342900">
              <a:buClr>
                <a:srgbClr val="3333FF"/>
              </a:buClr>
              <a:buSzPct val="80000"/>
              <a:buNone/>
            </a:pPr>
            <a:r>
              <a:rPr lang="zh-CN" altLang="en-US" sz="2400" b="1" dirty="0"/>
              <a:t> </a:t>
            </a:r>
            <a:endParaRPr lang="zh-CN" altLang="en-US" sz="2400" b="1" dirty="0"/>
          </a:p>
          <a:p>
            <a:pPr>
              <a:buNone/>
            </a:pPr>
            <a:endParaRPr lang="zh-CN" altLang="en-US" dirty="0">
              <a:latin typeface="楷体_GB2312" pitchFamily="49" charset="-122"/>
              <a:ea typeface="楷体_GB2312" pitchFamily="49" charset="-122"/>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线形标注 2 4"/>
          <p:cNvSpPr/>
          <p:nvPr/>
        </p:nvSpPr>
        <p:spPr bwMode="auto">
          <a:xfrm>
            <a:off x="4343400" y="2209800"/>
            <a:ext cx="3505200" cy="762000"/>
          </a:xfrm>
          <a:prstGeom prst="borderCallout2">
            <a:avLst>
              <a:gd name="adj1" fmla="val 18750"/>
              <a:gd name="adj2" fmla="val -8333"/>
              <a:gd name="adj3" fmla="val 18750"/>
              <a:gd name="adj4" fmla="val -16667"/>
              <a:gd name="adj5" fmla="val 73190"/>
              <a:gd name="adj6" fmla="val -2687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rPr>
              <a:t>结论：不是算法</a:t>
            </a:r>
            <a:endParaRPr kumimoji="0" lang="en-US" altLang="zh-CN"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原因：</a:t>
            </a:r>
            <a:r>
              <a:rPr lang="zh-CN" altLang="zh-CN" sz="2000" b="0" dirty="0">
                <a:solidFill>
                  <a:srgbClr val="0000FF"/>
                </a:solidFill>
                <a:latin typeface="仿宋" panose="02010609060101010101" pitchFamily="49" charset="-122"/>
                <a:ea typeface="仿宋" panose="02010609060101010101" pitchFamily="49" charset="-122"/>
              </a:rPr>
              <a:t>可行性</a:t>
            </a:r>
            <a:r>
              <a:rPr lang="zh-CN" altLang="en-US" sz="2000" b="0" dirty="0">
                <a:solidFill>
                  <a:srgbClr val="0000FF"/>
                </a:solidFill>
                <a:latin typeface="仿宋" panose="02010609060101010101" pitchFamily="49" charset="-122"/>
                <a:ea typeface="仿宋" panose="02010609060101010101" pitchFamily="49" charset="-122"/>
              </a:rPr>
              <a:t>、有限性、输出</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6" name="线形标注 2 5"/>
          <p:cNvSpPr/>
          <p:nvPr/>
        </p:nvSpPr>
        <p:spPr bwMode="auto">
          <a:xfrm>
            <a:off x="4343400" y="4267200"/>
            <a:ext cx="3048000" cy="762000"/>
          </a:xfrm>
          <a:prstGeom prst="borderCallout2">
            <a:avLst>
              <a:gd name="adj1" fmla="val 18750"/>
              <a:gd name="adj2" fmla="val -8333"/>
              <a:gd name="adj3" fmla="val 18750"/>
              <a:gd name="adj4" fmla="val -16667"/>
              <a:gd name="adj5" fmla="val 73190"/>
              <a:gd name="adj6" fmla="val -2687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rPr>
              <a:t>结论：是算法</a:t>
            </a:r>
            <a:endParaRPr kumimoji="0" lang="en-US" altLang="zh-CN" sz="2000" b="0" i="0" u="none" strike="noStrike" cap="none" normalizeH="0" baseline="0" dirty="0">
              <a:ln>
                <a:noFill/>
              </a:ln>
              <a:solidFill>
                <a:srgbClr val="0000FF"/>
              </a:solidFill>
              <a:effectLst/>
              <a:latin typeface="仿宋" panose="02010609060101010101" pitchFamily="49" charset="-122"/>
              <a:ea typeface="仿宋" panose="02010609060101010101" pitchFamily="49" charset="-122"/>
            </a:endParaRPr>
          </a:p>
          <a:p>
            <a:r>
              <a:rPr lang="zh-CN" altLang="en-US" sz="2000" b="0" dirty="0">
                <a:solidFill>
                  <a:srgbClr val="0000FF"/>
                </a:solidFill>
                <a:latin typeface="仿宋" panose="02010609060101010101" pitchFamily="49" charset="-122"/>
                <a:ea typeface="仿宋" panose="02010609060101010101" pitchFamily="49" charset="-122"/>
              </a:rPr>
              <a:t>原因：满足算法五个特征</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a:xfrm>
            <a:off x="1670842" y="533400"/>
            <a:ext cx="7168357" cy="609600"/>
          </a:xfrm>
        </p:spPr>
        <p:txBody>
          <a:bodyPr/>
          <a:lstStyle/>
          <a:p>
            <a:r>
              <a:rPr lang="zh-CN" altLang="en-US" dirty="0">
                <a:latin typeface="Arial" panose="020B0604020202020204" pitchFamily="34" charset="0"/>
                <a:cs typeface="Arial" panose="020B0604020202020204" pitchFamily="34" charset="0"/>
              </a:rPr>
              <a:t>如何求解两个正整数的最大公因子？</a:t>
            </a:r>
            <a:endParaRPr lang="zh-CN" altLang="en-US" dirty="0"/>
          </a:p>
        </p:txBody>
      </p:sp>
      <p:sp>
        <p:nvSpPr>
          <p:cNvPr id="1376259" name="Rectangle 3"/>
          <p:cNvSpPr>
            <a:spLocks noGrp="1" noChangeArrowheads="1"/>
          </p:cNvSpPr>
          <p:nvPr>
            <p:ph type="body" idx="1"/>
          </p:nvPr>
        </p:nvSpPr>
        <p:spPr>
          <a:xfrm>
            <a:off x="1260474" y="1447800"/>
            <a:ext cx="6934200" cy="914400"/>
          </a:xfrm>
          <a:noFill/>
          <a:ln>
            <a:solidFill>
              <a:srgbClr val="CC3300"/>
            </a:solidFill>
          </a:ln>
          <a:effectLst/>
          <a:extLst>
            <a:ext uri="{909E8E84-426E-40DD-AFC4-6F175D3DCCD1}">
              <a14:hiddenFill xmlns:a14="http://schemas.microsoft.com/office/drawing/2010/main">
                <a:solidFill>
                  <a:srgbClr val="CCECFF"/>
                </a:solidFill>
              </a14:hiddenFill>
            </a:ext>
          </a:extLst>
        </p:spPr>
        <p:txBody>
          <a:bodyPr/>
          <a:lstStyle/>
          <a:p>
            <a:pPr>
              <a:lnSpc>
                <a:spcPct val="110000"/>
              </a:lnSpc>
              <a:buNone/>
            </a:pPr>
            <a:r>
              <a:rPr lang="zh-CN" altLang="zh-CN" sz="2200" dirty="0">
                <a:solidFill>
                  <a:srgbClr val="FF0066"/>
                </a:solidFill>
                <a:latin typeface="Arial" panose="020B0604020202020204" pitchFamily="34" charset="0"/>
                <a:cs typeface="Arial" panose="020B0604020202020204" pitchFamily="34" charset="0"/>
              </a:rPr>
              <a:t>【例</a:t>
            </a:r>
            <a:r>
              <a:rPr lang="en-US" altLang="zh-CN" sz="2200" dirty="0">
                <a:solidFill>
                  <a:srgbClr val="FF0066"/>
                </a:solidFill>
                <a:latin typeface="Arial" panose="020B0604020202020204" pitchFamily="34" charset="0"/>
                <a:cs typeface="Arial" panose="020B0604020202020204" pitchFamily="34" charset="0"/>
              </a:rPr>
              <a:t>4.3</a:t>
            </a:r>
            <a:r>
              <a:rPr lang="zh-CN" altLang="zh-CN" sz="2200" dirty="0">
                <a:solidFill>
                  <a:srgbClr val="FF0066"/>
                </a:solidFill>
                <a:latin typeface="Arial" panose="020B0604020202020204" pitchFamily="34" charset="0"/>
                <a:cs typeface="Arial" panose="020B0604020202020204" pitchFamily="34" charset="0"/>
              </a:rPr>
              <a:t>】</a:t>
            </a:r>
            <a:r>
              <a:rPr lang="zh-CN" altLang="en-US" sz="2200" dirty="0">
                <a:solidFill>
                  <a:srgbClr val="FF0000"/>
                </a:solidFill>
              </a:rPr>
              <a:t>欧几里</a:t>
            </a:r>
            <a:r>
              <a:rPr lang="zh-CN" altLang="zh-CN" sz="2200" dirty="0">
                <a:solidFill>
                  <a:srgbClr val="FF0000"/>
                </a:solidFill>
              </a:rPr>
              <a:t>德</a:t>
            </a:r>
            <a:r>
              <a:rPr lang="zh-CN" altLang="en-US" sz="2200" dirty="0">
                <a:solidFill>
                  <a:srgbClr val="FF0000"/>
                </a:solidFill>
              </a:rPr>
              <a:t>算法</a:t>
            </a:r>
            <a:r>
              <a:rPr kumimoji="0" lang="zh-CN" altLang="en-US" sz="2200" dirty="0">
                <a:latin typeface="Arial" panose="020B0604020202020204" pitchFamily="34" charset="0"/>
                <a:cs typeface="Arial" panose="020B0604020202020204" pitchFamily="34" charset="0"/>
              </a:rPr>
              <a:t>：求解两个</a:t>
            </a:r>
            <a:r>
              <a:rPr lang="zh-CN" altLang="en-US" sz="2200" dirty="0">
                <a:latin typeface="Arial" panose="020B0604020202020204" pitchFamily="34" charset="0"/>
                <a:cs typeface="Arial" panose="020B0604020202020204" pitchFamily="34" charset="0"/>
              </a:rPr>
              <a:t>正整数</a:t>
            </a:r>
            <a:r>
              <a:rPr kumimoji="0" lang="zh-CN" altLang="en-US" sz="2200" dirty="0">
                <a:latin typeface="Arial" panose="020B0604020202020204" pitchFamily="34" charset="0"/>
                <a:cs typeface="Arial" panose="020B0604020202020204" pitchFamily="34" charset="0"/>
              </a:rPr>
              <a:t>的最大公因子（公约数）的算法。</a:t>
            </a:r>
            <a:endParaRPr kumimoji="0" lang="en-US" altLang="zh-CN" sz="2200" dirty="0">
              <a:latin typeface="Arial" panose="020B0604020202020204" pitchFamily="34" charset="0"/>
              <a:cs typeface="Arial" panose="020B0604020202020204" pitchFamily="34" charset="0"/>
            </a:endParaRPr>
          </a:p>
        </p:txBody>
      </p:sp>
      <p:grpSp>
        <p:nvGrpSpPr>
          <p:cNvPr id="15" name="Group 10"/>
          <p:cNvGrpSpPr/>
          <p:nvPr/>
        </p:nvGrpSpPr>
        <p:grpSpPr bwMode="auto">
          <a:xfrm>
            <a:off x="6942138" y="4523978"/>
            <a:ext cx="2089150" cy="1427162"/>
            <a:chOff x="340" y="2388"/>
            <a:chExt cx="1316" cy="899"/>
          </a:xfrm>
        </p:grpSpPr>
        <p:pic>
          <p:nvPicPr>
            <p:cNvPr id="16" name="Picture 12" descr="3bc6f7503998f84f1138c2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 y="2388"/>
              <a:ext cx="594"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eucl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2388"/>
              <a:ext cx="587"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20" name="内容占位符 2"/>
          <p:cNvSpPr txBox="1"/>
          <p:nvPr/>
        </p:nvSpPr>
        <p:spPr bwMode="auto">
          <a:xfrm>
            <a:off x="152400" y="2438400"/>
            <a:ext cx="84534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lnSpc>
                <a:spcPts val="3500"/>
              </a:lnSpc>
            </a:pPr>
            <a:r>
              <a:rPr lang="zh-CN" altLang="zh-CN" b="0" dirty="0"/>
              <a:t>欧几里</a:t>
            </a:r>
            <a:r>
              <a:rPr lang="zh-CN" altLang="en-US" b="0" dirty="0"/>
              <a:t>德：</a:t>
            </a:r>
            <a:r>
              <a:rPr lang="zh-CN" altLang="zh-CN" b="0" dirty="0"/>
              <a:t>古希腊著名数学家</a:t>
            </a:r>
            <a:endParaRPr lang="en-US" altLang="zh-CN" b="0" dirty="0"/>
          </a:p>
          <a:p>
            <a:pPr lvl="1">
              <a:lnSpc>
                <a:spcPts val="3500"/>
              </a:lnSpc>
            </a:pPr>
            <a:r>
              <a:rPr lang="zh-CN" altLang="en-US" b="0" dirty="0">
                <a:latin typeface="Arial" panose="020B0604020202020204" pitchFamily="34" charset="0"/>
                <a:cs typeface="Arial" panose="020B0604020202020204" pitchFamily="34" charset="0"/>
              </a:rPr>
              <a:t>公元前</a:t>
            </a:r>
            <a:r>
              <a:rPr lang="en-US" altLang="zh-CN" b="0" dirty="0">
                <a:latin typeface="Arial" panose="020B0604020202020204" pitchFamily="34" charset="0"/>
                <a:cs typeface="Arial" panose="020B0604020202020204" pitchFamily="34" charset="0"/>
              </a:rPr>
              <a:t>300</a:t>
            </a:r>
            <a:r>
              <a:rPr lang="zh-CN" altLang="en-US" b="0" dirty="0">
                <a:latin typeface="Arial" panose="020B0604020202020204" pitchFamily="34" charset="0"/>
                <a:cs typeface="Arial" panose="020B0604020202020204" pitchFamily="34" charset="0"/>
              </a:rPr>
              <a:t>年，</a:t>
            </a:r>
            <a:r>
              <a:rPr lang="en-US" altLang="zh-CN" b="0" dirty="0"/>
              <a:t>《</a:t>
            </a:r>
            <a:r>
              <a:rPr lang="zh-CN" altLang="en-US" b="0" dirty="0"/>
              <a:t>几何原本</a:t>
            </a:r>
            <a:r>
              <a:rPr lang="en-US" altLang="zh-CN" b="0" dirty="0"/>
              <a:t>》</a:t>
            </a:r>
            <a:r>
              <a:rPr lang="zh-CN" altLang="en-US" b="0" dirty="0"/>
              <a:t>（</a:t>
            </a:r>
            <a:r>
              <a:rPr lang="en-US" altLang="zh-CN" b="0" dirty="0"/>
              <a:t>Elements</a:t>
            </a:r>
            <a:r>
              <a:rPr lang="zh-CN" altLang="en-US" b="0" dirty="0"/>
              <a:t>）：</a:t>
            </a:r>
            <a:r>
              <a:rPr lang="zh-CN" altLang="en-US" b="0" dirty="0">
                <a:solidFill>
                  <a:srgbClr val="FF0000"/>
                </a:solidFill>
              </a:rPr>
              <a:t>欧几里</a:t>
            </a:r>
            <a:r>
              <a:rPr lang="zh-CN" altLang="zh-CN" b="0" dirty="0">
                <a:solidFill>
                  <a:srgbClr val="FF0000"/>
                </a:solidFill>
              </a:rPr>
              <a:t>德</a:t>
            </a:r>
            <a:r>
              <a:rPr lang="zh-CN" altLang="en-US" b="0" dirty="0">
                <a:solidFill>
                  <a:srgbClr val="FF0000"/>
                </a:solidFill>
              </a:rPr>
              <a:t>算法</a:t>
            </a:r>
            <a:r>
              <a:rPr lang="zh-CN" altLang="en-US" b="0" dirty="0"/>
              <a:t>（也有的写为</a:t>
            </a:r>
            <a:r>
              <a:rPr lang="zh-CN" altLang="zh-CN" b="0" dirty="0">
                <a:latin typeface="Times New Roman" panose="02020603050405020304" pitchFamily="18" charset="0"/>
              </a:rPr>
              <a:t>欧几里</a:t>
            </a:r>
            <a:r>
              <a:rPr lang="zh-CN" altLang="en-US" b="0" dirty="0">
                <a:latin typeface="Times New Roman" panose="02020603050405020304" pitchFamily="18" charset="0"/>
              </a:rPr>
              <a:t>得</a:t>
            </a:r>
            <a:r>
              <a:rPr lang="zh-CN" altLang="zh-CN" b="0" dirty="0">
                <a:latin typeface="Times New Roman" panose="02020603050405020304" pitchFamily="18" charset="0"/>
              </a:rPr>
              <a:t>算法</a:t>
            </a:r>
            <a:r>
              <a:rPr lang="zh-CN" altLang="en-US" b="0" dirty="0">
                <a:latin typeface="Times New Roman" panose="02020603050405020304" pitchFamily="18" charset="0"/>
              </a:rPr>
              <a:t>，</a:t>
            </a:r>
            <a:r>
              <a:rPr lang="zh-CN" altLang="zh-CN" b="0" dirty="0">
                <a:latin typeface="Times New Roman" panose="02020603050405020304" pitchFamily="18" charset="0"/>
              </a:rPr>
              <a:t>又称</a:t>
            </a:r>
            <a:r>
              <a:rPr lang="zh-CN" altLang="zh-CN" b="0" dirty="0">
                <a:solidFill>
                  <a:srgbClr val="FF0000"/>
                </a:solidFill>
                <a:latin typeface="Times New Roman" panose="02020603050405020304" pitchFamily="18" charset="0"/>
              </a:rPr>
              <a:t>辗转相除法</a:t>
            </a:r>
            <a:r>
              <a:rPr lang="zh-CN" altLang="en-US" b="0" dirty="0">
                <a:latin typeface="Times New Roman" panose="02020603050405020304" pitchFamily="18" charset="0"/>
              </a:rPr>
              <a:t>）</a:t>
            </a:r>
            <a:endParaRPr lang="zh-CN" altLang="en-US" b="0" kern="0" dirty="0"/>
          </a:p>
        </p:txBody>
      </p:sp>
      <p:sp>
        <p:nvSpPr>
          <p:cNvPr id="21" name="Rectangle 3"/>
          <p:cNvSpPr txBox="1">
            <a:spLocks noChangeArrowheads="1"/>
          </p:cNvSpPr>
          <p:nvPr/>
        </p:nvSpPr>
        <p:spPr bwMode="auto">
          <a:xfrm>
            <a:off x="376239" y="4191000"/>
            <a:ext cx="6329361"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900"/>
              </a:lnSpc>
            </a:pPr>
            <a:r>
              <a:rPr lang="zh-CN" altLang="en-US" b="0" kern="0" dirty="0">
                <a:solidFill>
                  <a:srgbClr val="CC0066"/>
                </a:solidFill>
              </a:rPr>
              <a:t>算法思想</a:t>
            </a:r>
            <a:endParaRPr lang="en-US" altLang="zh-CN" b="0" kern="0" dirty="0"/>
          </a:p>
          <a:p>
            <a:pPr lvl="1">
              <a:lnSpc>
                <a:spcPts val="3000"/>
              </a:lnSpc>
              <a:spcBef>
                <a:spcPts val="0"/>
              </a:spcBef>
            </a:pPr>
            <a:r>
              <a:rPr lang="zh-CN" altLang="zh-CN" sz="2000" b="0" kern="0" dirty="0"/>
              <a:t>（</a:t>
            </a:r>
            <a:r>
              <a:rPr lang="en-US" altLang="zh-CN" sz="2000" b="0" kern="0" dirty="0"/>
              <a:t>1</a:t>
            </a:r>
            <a:r>
              <a:rPr lang="zh-CN" altLang="zh-CN" sz="2000" b="0" kern="0" dirty="0"/>
              <a:t>）首先用被除数除以除数，得到余数；</a:t>
            </a:r>
            <a:endParaRPr lang="zh-CN" altLang="zh-CN" sz="2000" b="0" kern="0" dirty="0"/>
          </a:p>
          <a:p>
            <a:pPr lvl="1">
              <a:lnSpc>
                <a:spcPts val="3000"/>
              </a:lnSpc>
              <a:spcBef>
                <a:spcPts val="0"/>
              </a:spcBef>
            </a:pPr>
            <a:r>
              <a:rPr lang="zh-CN" altLang="zh-CN" sz="2000" b="0" kern="0" dirty="0"/>
              <a:t>（</a:t>
            </a:r>
            <a:r>
              <a:rPr lang="en-US" altLang="zh-CN" sz="2000" b="0" kern="0" dirty="0"/>
              <a:t>2</a:t>
            </a:r>
            <a:r>
              <a:rPr lang="zh-CN" altLang="zh-CN" sz="2000" b="0" kern="0" dirty="0"/>
              <a:t>）如果余数不为</a:t>
            </a:r>
            <a:r>
              <a:rPr lang="en-US" altLang="zh-CN" sz="2000" b="0" kern="0" dirty="0"/>
              <a:t>0</a:t>
            </a:r>
            <a:r>
              <a:rPr lang="zh-CN" altLang="zh-CN" sz="2000" b="0" kern="0" dirty="0"/>
              <a:t>，则再将除数作为被除数，余数作为除数，进行相除，得到新的余数；</a:t>
            </a:r>
            <a:endParaRPr lang="zh-CN" altLang="zh-CN" sz="2000" b="0" kern="0" dirty="0"/>
          </a:p>
          <a:p>
            <a:pPr lvl="1">
              <a:lnSpc>
                <a:spcPts val="3000"/>
              </a:lnSpc>
              <a:spcBef>
                <a:spcPts val="0"/>
              </a:spcBef>
            </a:pPr>
            <a:r>
              <a:rPr lang="zh-CN" altLang="zh-CN" sz="2000" b="0" kern="0" dirty="0"/>
              <a:t>（</a:t>
            </a:r>
            <a:r>
              <a:rPr lang="en-US" altLang="zh-CN" sz="2000" b="0" kern="0" dirty="0"/>
              <a:t>3</a:t>
            </a:r>
            <a:r>
              <a:rPr lang="zh-CN" altLang="zh-CN" sz="2000" b="0" kern="0" dirty="0"/>
              <a:t>）重复步骤（</a:t>
            </a:r>
            <a:r>
              <a:rPr lang="en-US" altLang="zh-CN" sz="2000" b="0" kern="0" dirty="0"/>
              <a:t>2</a:t>
            </a:r>
            <a:r>
              <a:rPr lang="zh-CN" altLang="zh-CN" sz="2000" b="0" kern="0" dirty="0"/>
              <a:t>），直到余数为</a:t>
            </a:r>
            <a:r>
              <a:rPr lang="en-US" altLang="zh-CN" sz="2000" b="0" kern="0" dirty="0"/>
              <a:t>0</a:t>
            </a:r>
            <a:r>
              <a:rPr lang="zh-CN" altLang="zh-CN" sz="2000" b="0" kern="0" dirty="0"/>
              <a:t>，则最后那个除数，就是最大公约数。</a:t>
            </a:r>
            <a:endParaRPr lang="en-US" altLang="zh-CN" sz="2000" b="0"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a:xfrm>
            <a:off x="962025" y="533400"/>
            <a:ext cx="7289800" cy="609600"/>
          </a:xfrm>
        </p:spPr>
        <p:txBody>
          <a:bodyPr/>
          <a:lstStyle/>
          <a:p>
            <a:r>
              <a:rPr lang="zh-CN" altLang="zh-CN" dirty="0"/>
              <a:t>【例】</a:t>
            </a:r>
            <a:r>
              <a:rPr lang="zh-CN" altLang="en-US" dirty="0"/>
              <a:t>欧几里</a:t>
            </a:r>
            <a:r>
              <a:rPr lang="zh-CN" altLang="zh-CN" dirty="0"/>
              <a:t>德</a:t>
            </a:r>
            <a:r>
              <a:rPr lang="zh-CN" altLang="en-US" dirty="0"/>
              <a:t>算法</a:t>
            </a:r>
            <a:endParaRPr lang="zh-CN" altLang="en-US" dirty="0"/>
          </a:p>
        </p:txBody>
      </p:sp>
      <p:sp>
        <p:nvSpPr>
          <p:cNvPr id="12" name="Rectangle 2"/>
          <p:cNvSpPr>
            <a:spLocks noChangeArrowheads="1"/>
          </p:cNvSpPr>
          <p:nvPr/>
        </p:nvSpPr>
        <p:spPr bwMode="auto">
          <a:xfrm>
            <a:off x="306705" y="1658620"/>
            <a:ext cx="4477385" cy="3458845"/>
          </a:xfrm>
          <a:prstGeom prst="rect">
            <a:avLst/>
          </a:prstGeom>
          <a:solidFill>
            <a:srgbClr val="FFFF99"/>
          </a:solidFill>
          <a:ln w="9525">
            <a:solidFill>
              <a:srgbClr val="000000"/>
            </a:solidFill>
            <a:miter lim="800000"/>
          </a:ln>
          <a:effectLst>
            <a:outerShdw dist="107763" dir="18900000" algn="ctr" rotWithShape="0">
              <a:srgbClr val="808080">
                <a:alpha val="50000"/>
              </a:srgbClr>
            </a:outerShdw>
          </a:effectLst>
        </p:spPr>
        <p:txBody>
          <a:bodyPr anchor="ct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输入</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：正整数</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和正整数</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endPar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输出</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和</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的最大公约数</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算法</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1.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将较大的数赋给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较小的数赋给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rPr>
              <a:t>;</a:t>
            </a:r>
            <a:endPar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2.</a:t>
            </a:r>
            <a:r>
              <a:rPr kumimoji="0" lang="en-US" altLang="zh-CN" sz="1800" b="0" i="0" u="none" strike="noStrike" kern="0" cap="none" spc="0" normalizeH="0" baseline="0" noProof="0" dirty="0">
                <a:ln>
                  <a:noFill/>
                </a:ln>
                <a:solidFill>
                  <a:srgbClr val="FFFFFF"/>
                </a:solidFill>
                <a:effectLst/>
                <a:uLnTx/>
                <a:uFillTx/>
                <a:latin typeface="+mn-lt"/>
                <a:ea typeface="微软雅黑" panose="020B0503020204020204" pitchFamily="34" charset="-122"/>
                <a:cs typeface="Arial" panose="020B0604020202020204" pitchFamily="34" charset="0"/>
              </a:rPr>
              <a:t> </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除以</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记余数为</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endPar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endParaRPr>
          </a:p>
          <a:p>
            <a:pPr marL="0" marR="0" lvl="0" indent="0" defTabSz="914400" eaLnBrk="1" fontAlgn="auto" latinLnBrk="0" hangingPunct="1">
              <a:lnSpc>
                <a:spcPct val="12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FF0000"/>
                </a:solidFill>
                <a:effectLst/>
                <a:uLnTx/>
                <a:uFillTx/>
                <a:latin typeface="+mn-lt"/>
                <a:ea typeface="微软雅黑" panose="020B0503020204020204" pitchFamily="34" charset="-122"/>
                <a:cs typeface="Arial" panose="020B0604020202020204" pitchFamily="34" charset="0"/>
              </a:rPr>
              <a:t>Step 3</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如果</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不是</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0</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，将</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的值赋给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M</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R</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的值赋给</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 </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返回</a:t>
            </a:r>
            <a:r>
              <a:rPr kumimoji="0" lang="en-US" altLang="zh-CN"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Step 2</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；否则，最大公约数是</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输出</a:t>
            </a:r>
            <a:r>
              <a:rPr kumimoji="0" lang="en-US" altLang="zh-CN" sz="1800" b="0" i="1" u="none" strike="noStrike" kern="0" cap="none" spc="0" normalizeH="0" baseline="0" noProof="0" dirty="0">
                <a:ln>
                  <a:noFill/>
                </a:ln>
                <a:solidFill>
                  <a:srgbClr val="FF0066"/>
                </a:solidFill>
                <a:effectLst/>
                <a:uLnTx/>
                <a:uFillTx/>
                <a:latin typeface="+mn-lt"/>
                <a:ea typeface="微软雅黑" panose="020B0503020204020204" pitchFamily="34" charset="-122"/>
                <a:cs typeface="Arial" panose="020B0604020202020204" pitchFamily="34" charset="0"/>
              </a:rPr>
              <a:t>N</a:t>
            </a:r>
            <a:r>
              <a:rPr lang="zh-CN" altLang="en-US" sz="1800" b="0" kern="0" dirty="0">
                <a:solidFill>
                  <a:sysClr val="windowText" lastClr="000000"/>
                </a:solidFill>
                <a:latin typeface="+mn-lt"/>
                <a:ea typeface="微软雅黑" panose="020B0503020204020204" pitchFamily="34" charset="-122"/>
                <a:cs typeface="Arial" panose="020B0604020202020204" pitchFamily="34" charset="0"/>
              </a:rPr>
              <a:t>，</a:t>
            </a:r>
            <a:r>
              <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rPr>
              <a:t>算法结束</a:t>
            </a:r>
            <a:endParaRPr kumimoji="0" lang="zh-CN" altLang="en-US" sz="1800" b="0" i="0" u="none" strike="noStrike" kern="0" cap="none" spc="0" normalizeH="0" baseline="0" noProof="0" dirty="0">
              <a:ln>
                <a:noFill/>
              </a:ln>
              <a:solidFill>
                <a:sysClr val="windowText" lastClr="000000"/>
              </a:solidFill>
              <a:effectLst/>
              <a:uLnTx/>
              <a:uFillTx/>
              <a:latin typeface="+mn-lt"/>
              <a:ea typeface="微软雅黑" panose="020B0503020204020204" pitchFamily="34" charset="-122"/>
              <a:cs typeface="Arial" panose="020B0604020202020204" pitchFamily="34" charset="0"/>
            </a:endParaRPr>
          </a:p>
        </p:txBody>
      </p:sp>
      <p:pic>
        <p:nvPicPr>
          <p:cNvPr id="1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3350" y="2286000"/>
            <a:ext cx="4286523" cy="239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4"/>
          <p:cNvSpPr>
            <a:spLocks noChangeArrowheads="1"/>
          </p:cNvSpPr>
          <p:nvPr/>
        </p:nvSpPr>
        <p:spPr bwMode="auto">
          <a:xfrm>
            <a:off x="1446509" y="5486400"/>
            <a:ext cx="6032939" cy="867103"/>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898525" lvl="1" indent="-441325" eaLnBrk="1" hangingPunct="1">
              <a:lnSpc>
                <a:spcPts val="3500"/>
              </a:lnSpc>
              <a:spcBef>
                <a:spcPct val="20000"/>
              </a:spcBef>
              <a:buClr>
                <a:srgbClr val="006666"/>
              </a:buClr>
              <a:buSzPct val="90000"/>
              <a:buFont typeface="Wingdings" panose="05000000000000000000" pitchFamily="2" charset="2"/>
              <a:buChar char="u"/>
            </a:pPr>
            <a:r>
              <a:rPr lang="zh-CN" altLang="en-US" sz="2400" b="0" dirty="0">
                <a:latin typeface="微软雅黑" panose="020B0503020204020204" pitchFamily="34" charset="-122"/>
                <a:ea typeface="微软雅黑" panose="020B0503020204020204" pitchFamily="34" charset="-122"/>
              </a:rPr>
              <a:t>该算法体现了</a:t>
            </a:r>
            <a:r>
              <a:rPr lang="zh-CN" altLang="en-US" sz="2400" b="0" dirty="0">
                <a:solidFill>
                  <a:srgbClr val="CC0066"/>
                </a:solidFill>
                <a:latin typeface="微软雅黑" panose="020B0503020204020204" pitchFamily="34" charset="-122"/>
                <a:ea typeface="微软雅黑" panose="020B0503020204020204" pitchFamily="34" charset="-122"/>
              </a:rPr>
              <a:t>有穷性</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确定性</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输入</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CC0066"/>
                </a:solidFill>
                <a:latin typeface="微软雅黑" panose="020B0503020204020204" pitchFamily="34" charset="-122"/>
                <a:ea typeface="微软雅黑" panose="020B0503020204020204" pitchFamily="34" charset="-122"/>
              </a:rPr>
              <a:t>输出</a:t>
            </a:r>
            <a:r>
              <a:rPr lang="zh-CN" altLang="en-US" sz="2400" b="0" dirty="0">
                <a:latin typeface="微软雅黑" panose="020B0503020204020204" pitchFamily="34" charset="-122"/>
                <a:ea typeface="微软雅黑" panose="020B0503020204020204" pitchFamily="34" charset="-122"/>
              </a:rPr>
              <a:t>和</a:t>
            </a:r>
            <a:r>
              <a:rPr lang="zh-CN" altLang="en-US" sz="2400" b="0" dirty="0">
                <a:solidFill>
                  <a:srgbClr val="CC0066"/>
                </a:solidFill>
                <a:latin typeface="微软雅黑" panose="020B0503020204020204" pitchFamily="34" charset="-122"/>
                <a:ea typeface="微软雅黑" panose="020B0503020204020204" pitchFamily="34" charset="-122"/>
              </a:rPr>
              <a:t>可行性</a:t>
            </a:r>
            <a:r>
              <a:rPr lang="zh-CN" altLang="en-US" sz="2400" b="0" dirty="0">
                <a:latin typeface="微软雅黑" panose="020B0503020204020204" pitchFamily="34" charset="-122"/>
                <a:ea typeface="微软雅黑" panose="020B0503020204020204" pitchFamily="34" charset="-122"/>
              </a:rPr>
              <a:t>等算法的基本特征</a:t>
            </a:r>
            <a:endParaRPr lang="en-US" altLang="zh-CN" sz="2400" b="0" dirty="0">
              <a:latin typeface="微软雅黑" panose="020B0503020204020204" pitchFamily="34" charset="-122"/>
              <a:ea typeface="微软雅黑" panose="020B0503020204020204" pitchFamily="34" charset="-122"/>
            </a:endParaRPr>
          </a:p>
        </p:txBody>
      </p:sp>
      <p:sp>
        <p:nvSpPr>
          <p:cNvPr id="11" name="Oval 79"/>
          <p:cNvSpPr>
            <a:spLocks noChangeArrowheads="1"/>
          </p:cNvSpPr>
          <p:nvPr/>
        </p:nvSpPr>
        <p:spPr bwMode="auto">
          <a:xfrm>
            <a:off x="6435193" y="3036651"/>
            <a:ext cx="381000" cy="222926"/>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Oval 79"/>
          <p:cNvSpPr>
            <a:spLocks noChangeArrowheads="1"/>
          </p:cNvSpPr>
          <p:nvPr/>
        </p:nvSpPr>
        <p:spPr bwMode="auto">
          <a:xfrm>
            <a:off x="6397093" y="4436241"/>
            <a:ext cx="381000" cy="222926"/>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2925" y="2365998"/>
            <a:ext cx="2933700" cy="2943225"/>
          </a:xfrm>
          <a:prstGeom prst="rect">
            <a:avLst/>
          </a:prstGeom>
        </p:spPr>
      </p:pic>
      <p:sp>
        <p:nvSpPr>
          <p:cNvPr id="2" name="标题 1"/>
          <p:cNvSpPr>
            <a:spLocks noGrp="1"/>
          </p:cNvSpPr>
          <p:nvPr>
            <p:ph type="title"/>
          </p:nvPr>
        </p:nvSpPr>
        <p:spPr/>
        <p:txBody>
          <a:bodyPr/>
          <a:lstStyle/>
          <a:p>
            <a:r>
              <a:rPr lang="zh-CN" altLang="en-US" dirty="0" smtClean="0"/>
              <a:t>算法设计示例（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814033" y="1219200"/>
            <a:ext cx="7693025" cy="4295481"/>
          </a:xfrm>
        </p:spPr>
        <p:txBody>
          <a:bodyPr/>
          <a:lstStyle/>
          <a:p>
            <a:r>
              <a:rPr lang="zh-CN" altLang="en-US" dirty="0" smtClean="0"/>
              <a:t>问题：走迷宫</a:t>
            </a:r>
            <a:endParaRPr lang="en-US" altLang="zh-CN" dirty="0" smtClean="0"/>
          </a:p>
          <a:p>
            <a:endParaRPr lang="en-US" altLang="zh-CN" dirty="0" smtClean="0"/>
          </a:p>
          <a:p>
            <a:endParaRPr lang="zh-CN" altLang="en-US" dirty="0"/>
          </a:p>
        </p:txBody>
      </p:sp>
      <p:sp>
        <p:nvSpPr>
          <p:cNvPr id="5" name="右箭头 4"/>
          <p:cNvSpPr/>
          <p:nvPr/>
        </p:nvSpPr>
        <p:spPr>
          <a:xfrm>
            <a:off x="4756153" y="2364930"/>
            <a:ext cx="1046771" cy="8480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入</a:t>
            </a:r>
            <a:endParaRPr lang="en-US" altLang="zh-CN" sz="2400" dirty="0" smtClean="0"/>
          </a:p>
          <a:p>
            <a:pPr algn="ctr"/>
            <a:r>
              <a:rPr lang="zh-CN" altLang="en-US" sz="2400" dirty="0" smtClean="0"/>
              <a:t>口</a:t>
            </a:r>
            <a:endParaRPr lang="zh-CN" altLang="en-US" sz="2400" dirty="0"/>
          </a:p>
        </p:txBody>
      </p:sp>
      <p:sp>
        <p:nvSpPr>
          <p:cNvPr id="6" name="右箭头 5"/>
          <p:cNvSpPr/>
          <p:nvPr/>
        </p:nvSpPr>
        <p:spPr>
          <a:xfrm rot="5400000">
            <a:off x="7876921" y="5535189"/>
            <a:ext cx="886035" cy="5657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smtClean="0"/>
              <a:t>出口</a:t>
            </a:r>
            <a:endParaRPr lang="zh-CN" altLang="en-US" dirty="0"/>
          </a:p>
        </p:txBody>
      </p:sp>
      <p:sp>
        <p:nvSpPr>
          <p:cNvPr id="7" name="十边形 6"/>
          <p:cNvSpPr/>
          <p:nvPr/>
        </p:nvSpPr>
        <p:spPr>
          <a:xfrm>
            <a:off x="6277367" y="3893201"/>
            <a:ext cx="508947" cy="472604"/>
          </a:xfrm>
          <a:prstGeom prst="decag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8" name="十边形 7"/>
          <p:cNvSpPr/>
          <p:nvPr/>
        </p:nvSpPr>
        <p:spPr>
          <a:xfrm>
            <a:off x="7528132" y="3212976"/>
            <a:ext cx="508947" cy="472604"/>
          </a:xfrm>
          <a:prstGeom prst="decag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a:solidFill>
                <a:schemeClr val="tx1"/>
              </a:solidFill>
            </a:endParaRPr>
          </a:p>
        </p:txBody>
      </p:sp>
      <p:sp>
        <p:nvSpPr>
          <p:cNvPr id="9" name="Rectangle 2"/>
          <p:cNvSpPr>
            <a:spLocks noChangeArrowheads="1"/>
          </p:cNvSpPr>
          <p:nvPr/>
        </p:nvSpPr>
        <p:spPr bwMode="auto">
          <a:xfrm>
            <a:off x="0" y="1812948"/>
            <a:ext cx="5029200" cy="4448118"/>
          </a:xfrm>
          <a:prstGeom prst="rect">
            <a:avLst/>
          </a:prstGeom>
          <a:solidFill>
            <a:srgbClr val="FFFF99"/>
          </a:solidFill>
          <a:ln w="9525">
            <a:solidFill>
              <a:schemeClr val="tx1"/>
            </a:solidFill>
            <a:miter lim="800000"/>
          </a:ln>
          <a:effectLst>
            <a:outerShdw dist="107763" dir="18900000" algn="ctr" rotWithShape="0">
              <a:schemeClr val="bg2">
                <a:alpha val="50000"/>
              </a:schemeClr>
            </a:outerShdw>
          </a:effectLst>
        </p:spPr>
        <p:txBody>
          <a:bodyPr anchor="ctr"/>
          <a:lstStyle>
            <a:lvl1pPr eaLnBrk="0" hangingPunct="0">
              <a:defRPr kumimoji="1" sz="2400" b="1">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b="1">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b="1">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b="1">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9pPr>
          </a:lstStyle>
          <a:p>
            <a:pPr eaLnBrk="1" hangingPunct="1">
              <a:lnSpc>
                <a:spcPct val="120000"/>
              </a:lnSpc>
            </a:pPr>
            <a:r>
              <a:rPr lang="zh-CN" altLang="en-US" sz="1800" dirty="0" smtClean="0">
                <a:solidFill>
                  <a:srgbClr val="FF0066"/>
                </a:solidFill>
                <a:ea typeface="宋体" panose="02010600030101010101" pitchFamily="2" charset="-122"/>
              </a:rPr>
              <a:t>问题求解</a:t>
            </a:r>
            <a:r>
              <a:rPr lang="zh-CN" altLang="en-US" sz="1800" dirty="0" smtClean="0">
                <a:ea typeface="宋体" panose="02010600030101010101" pitchFamily="2" charset="-122"/>
              </a:rPr>
              <a:t>：</a:t>
            </a:r>
            <a:endParaRPr lang="zh-CN" altLang="en-US" sz="1800" dirty="0">
              <a:ea typeface="宋体" panose="02010600030101010101" pitchFamily="2" charset="-122"/>
            </a:endParaRPr>
          </a:p>
          <a:p>
            <a:pPr eaLnBrk="1" hangingPunct="1">
              <a:lnSpc>
                <a:spcPct val="120000"/>
              </a:lnSpc>
            </a:pPr>
            <a:r>
              <a:rPr lang="en-US" altLang="zh-CN" sz="1800" dirty="0">
                <a:ea typeface="宋体" panose="02010600030101010101" pitchFamily="2" charset="-122"/>
              </a:rPr>
              <a:t>Step 1. </a:t>
            </a:r>
            <a:r>
              <a:rPr lang="zh-CN" altLang="en-US" sz="1800" dirty="0" smtClean="0">
                <a:ea typeface="宋体" panose="02010600030101010101" pitchFamily="2" charset="-122"/>
              </a:rPr>
              <a:t>从迷宫入口进入</a:t>
            </a:r>
            <a:endParaRPr lang="en-US" altLang="zh-CN" sz="1800" dirty="0">
              <a:solidFill>
                <a:srgbClr val="FF0000"/>
              </a:solidFill>
              <a:ea typeface="宋体" panose="02010600030101010101" pitchFamily="2" charset="-122"/>
            </a:endParaRPr>
          </a:p>
          <a:p>
            <a:pPr eaLnBrk="1" hangingPunct="1">
              <a:lnSpc>
                <a:spcPct val="120000"/>
              </a:lnSpc>
            </a:pPr>
            <a:r>
              <a:rPr lang="en-US" altLang="zh-CN" sz="1800" dirty="0">
                <a:ea typeface="宋体" panose="02010600030101010101" pitchFamily="2" charset="-122"/>
              </a:rPr>
              <a:t>Step 2</a:t>
            </a:r>
            <a:r>
              <a:rPr lang="en-US" altLang="zh-CN" sz="1800" dirty="0" smtClean="0">
                <a:ea typeface="宋体" panose="02010600030101010101" pitchFamily="2" charset="-122"/>
              </a:rPr>
              <a:t>. </a:t>
            </a:r>
            <a:r>
              <a:rPr lang="zh-CN" altLang="en-US" sz="1800" dirty="0" smtClean="0">
                <a:ea typeface="宋体" panose="02010600030101010101" pitchFamily="2" charset="-122"/>
              </a:rPr>
              <a:t>如果无岔路口，继续</a:t>
            </a:r>
            <a:endParaRPr lang="en-US" altLang="zh-CN" sz="1800" dirty="0" smtClean="0">
              <a:ea typeface="宋体" panose="02010600030101010101" pitchFamily="2" charset="-122"/>
            </a:endParaRPr>
          </a:p>
          <a:p>
            <a:pPr eaLnBrk="1" hangingPunct="1">
              <a:lnSpc>
                <a:spcPct val="120000"/>
              </a:lnSpc>
            </a:pPr>
            <a:r>
              <a:rPr lang="en-US" altLang="zh-CN" sz="1800" dirty="0">
                <a:ea typeface="宋体" panose="02010600030101010101" pitchFamily="2" charset="-122"/>
              </a:rPr>
              <a:t> </a:t>
            </a:r>
            <a:r>
              <a:rPr lang="en-US" altLang="zh-CN" sz="1800" dirty="0" smtClean="0">
                <a:ea typeface="宋体" panose="02010600030101010101" pitchFamily="2" charset="-122"/>
              </a:rPr>
              <a:t>            </a:t>
            </a:r>
            <a:r>
              <a:rPr lang="zh-CN" altLang="en-US" sz="1800" dirty="0" smtClean="0">
                <a:ea typeface="宋体" panose="02010600030101010101" pitchFamily="2" charset="-122"/>
              </a:rPr>
              <a:t>如果碰见</a:t>
            </a:r>
            <a:r>
              <a:rPr lang="zh-CN" altLang="en-US" sz="1800" dirty="0">
                <a:solidFill>
                  <a:srgbClr val="FF0000"/>
                </a:solidFill>
                <a:ea typeface="宋体" panose="02010600030101010101" pitchFamily="2" charset="-122"/>
              </a:rPr>
              <a:t>岔路</a:t>
            </a:r>
            <a:r>
              <a:rPr lang="zh-CN" altLang="en-US" sz="1800" dirty="0" smtClean="0">
                <a:solidFill>
                  <a:srgbClr val="FF0000"/>
                </a:solidFill>
                <a:ea typeface="宋体" panose="02010600030101010101" pitchFamily="2" charset="-122"/>
              </a:rPr>
              <a:t>口，停下，贴个小纸条</a:t>
            </a:r>
            <a:endParaRPr lang="en-US" altLang="zh-CN" sz="1800" dirty="0" smtClean="0">
              <a:solidFill>
                <a:srgbClr val="FF0000"/>
              </a:solidFill>
              <a:ea typeface="宋体" panose="02010600030101010101" pitchFamily="2" charset="-122"/>
            </a:endParaRPr>
          </a:p>
          <a:p>
            <a:pPr eaLnBrk="1" hangingPunct="1">
              <a:lnSpc>
                <a:spcPct val="120000"/>
              </a:lnSpc>
            </a:pPr>
            <a:r>
              <a:rPr lang="en-US" altLang="zh-CN" sz="1800" dirty="0" smtClean="0">
                <a:solidFill>
                  <a:schemeClr val="bg1"/>
                </a:solidFill>
                <a:ea typeface="宋体" panose="02010600030101010101" pitchFamily="2" charset="-122"/>
              </a:rPr>
              <a:t> </a:t>
            </a:r>
            <a:r>
              <a:rPr lang="en-US" altLang="zh-CN" sz="1800" dirty="0" smtClean="0">
                <a:ea typeface="宋体" panose="02010600030101010101" pitchFamily="2" charset="-122"/>
              </a:rPr>
              <a:t>Step </a:t>
            </a:r>
            <a:r>
              <a:rPr lang="en-US" altLang="zh-CN" sz="1800" dirty="0">
                <a:ea typeface="宋体" panose="02010600030101010101" pitchFamily="2" charset="-122"/>
              </a:rPr>
              <a:t>3. </a:t>
            </a:r>
            <a:r>
              <a:rPr lang="zh-CN" altLang="en-US" sz="1800" dirty="0" smtClean="0">
                <a:ea typeface="宋体" panose="02010600030101010101" pitchFamily="2" charset="-122"/>
              </a:rPr>
              <a:t>任意选择一个方向</a:t>
            </a:r>
            <a:r>
              <a:rPr lang="en-US" altLang="zh-CN" sz="1800" dirty="0" smtClean="0">
                <a:ea typeface="宋体" panose="02010600030101010101" pitchFamily="2" charset="-122"/>
              </a:rPr>
              <a:t>(</a:t>
            </a:r>
            <a:r>
              <a:rPr lang="zh-CN" altLang="en-US" sz="1800" dirty="0" smtClean="0">
                <a:ea typeface="宋体" panose="02010600030101010101" pitchFamily="2" charset="-122"/>
              </a:rPr>
              <a:t>向前、左、右</a:t>
            </a:r>
            <a:r>
              <a:rPr lang="en-US" altLang="zh-CN" sz="1800" dirty="0" smtClean="0">
                <a:ea typeface="宋体" panose="02010600030101010101" pitchFamily="2" charset="-122"/>
              </a:rPr>
              <a:t>)</a:t>
            </a:r>
            <a:r>
              <a:rPr lang="zh-CN" altLang="en-US" sz="1800" dirty="0" smtClean="0">
                <a:ea typeface="宋体" panose="02010600030101010101" pitchFamily="2" charset="-122"/>
              </a:rPr>
              <a:t>，继续走：</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              </a:t>
            </a:r>
            <a:r>
              <a:rPr lang="zh-CN" altLang="en-US" sz="1800" dirty="0" smtClean="0">
                <a:ea typeface="宋体" panose="02010600030101010101" pitchFamily="2" charset="-122"/>
              </a:rPr>
              <a:t>如果碰壁，返回到刚才</a:t>
            </a:r>
            <a:r>
              <a:rPr lang="zh-CN" altLang="en-US" sz="1800" dirty="0" smtClean="0">
                <a:solidFill>
                  <a:srgbClr val="FF0000"/>
                </a:solidFill>
                <a:ea typeface="宋体" panose="02010600030101010101" pitchFamily="2" charset="-122"/>
              </a:rPr>
              <a:t>贴小纸条处</a:t>
            </a:r>
            <a:r>
              <a:rPr lang="zh-CN" altLang="en-US" sz="1800" dirty="0" smtClean="0">
                <a:ea typeface="宋体" panose="02010600030101010101" pitchFamily="2" charset="-122"/>
              </a:rPr>
              <a:t>，并选择另一个方向，重复执行</a:t>
            </a:r>
            <a:r>
              <a:rPr lang="en-US" altLang="zh-CN" sz="1800" dirty="0" smtClean="0">
                <a:ea typeface="宋体" panose="02010600030101010101" pitchFamily="2" charset="-122"/>
              </a:rPr>
              <a:t>Step 2-Step3. </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              </a:t>
            </a:r>
            <a:r>
              <a:rPr lang="zh-CN" altLang="en-US" sz="1800" dirty="0" smtClean="0">
                <a:ea typeface="宋体" panose="02010600030101010101" pitchFamily="2" charset="-122"/>
              </a:rPr>
              <a:t>否则继续前进，重复执行</a:t>
            </a:r>
            <a:r>
              <a:rPr lang="en-US" altLang="zh-CN" sz="1800" dirty="0">
                <a:ea typeface="宋体" panose="02010600030101010101" pitchFamily="2" charset="-122"/>
              </a:rPr>
              <a:t>Step </a:t>
            </a:r>
            <a:r>
              <a:rPr lang="en-US" altLang="zh-CN" sz="1800" dirty="0" smtClean="0">
                <a:ea typeface="宋体" panose="02010600030101010101" pitchFamily="2" charset="-122"/>
              </a:rPr>
              <a:t>2-Step3. </a:t>
            </a:r>
            <a:endParaRPr lang="en-US" altLang="zh-CN" sz="1800" dirty="0" smtClean="0">
              <a:ea typeface="宋体" panose="02010600030101010101" pitchFamily="2" charset="-122"/>
            </a:endParaRPr>
          </a:p>
          <a:p>
            <a:pPr eaLnBrk="1" hangingPunct="1">
              <a:lnSpc>
                <a:spcPct val="120000"/>
              </a:lnSpc>
            </a:pPr>
            <a:r>
              <a:rPr lang="en-US" altLang="zh-CN" sz="1800" dirty="0" smtClean="0">
                <a:ea typeface="宋体" panose="02010600030101010101" pitchFamily="2" charset="-122"/>
              </a:rPr>
              <a:t>Step4.  </a:t>
            </a:r>
            <a:r>
              <a:rPr lang="zh-CN" altLang="en-US" sz="1800" dirty="0" smtClean="0">
                <a:ea typeface="宋体" panose="02010600030101010101" pitchFamily="2" charset="-122"/>
              </a:rPr>
              <a:t>看见出口，算法</a:t>
            </a:r>
            <a:r>
              <a:rPr lang="zh-CN" altLang="en-US" sz="1800" dirty="0">
                <a:ea typeface="宋体" panose="02010600030101010101" pitchFamily="2" charset="-122"/>
              </a:rPr>
              <a:t>结束</a:t>
            </a:r>
            <a:endParaRPr lang="zh-CN" altLang="en-US" sz="1800" dirty="0">
              <a:ea typeface="宋体" panose="02010600030101010101" pitchFamily="2" charset="-122"/>
            </a:endParaRPr>
          </a:p>
        </p:txBody>
      </p:sp>
      <p:sp>
        <p:nvSpPr>
          <p:cNvPr id="13" name="矩形 12"/>
          <p:cNvSpPr/>
          <p:nvPr/>
        </p:nvSpPr>
        <p:spPr>
          <a:xfrm>
            <a:off x="3657600" y="6326873"/>
            <a:ext cx="5251933" cy="4311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latin typeface="黑体" panose="02010609060101010101" pitchFamily="49" charset="-122"/>
                <a:ea typeface="黑体" panose="02010609060101010101" pitchFamily="49" charset="-122"/>
              </a:rPr>
              <a:t>以上算法体现了回溯的计算思维</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smtClean="0"/>
              <a:t>实验</a:t>
            </a:r>
            <a:r>
              <a:rPr lang="en-US" altLang="zh-CN" sz="3600" dirty="0" smtClean="0"/>
              <a:t>4--</a:t>
            </a:r>
            <a:r>
              <a:rPr lang="zh-CN" altLang="en-US" sz="3600" dirty="0" smtClean="0"/>
              <a:t>总结</a:t>
            </a:r>
            <a:endParaRPr lang="zh-CN" altLang="en-US" sz="36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752387" y="1131619"/>
            <a:ext cx="8305800" cy="612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z="2800" dirty="0" smtClean="0"/>
              <a:t>     </a:t>
            </a:r>
            <a:endParaRPr lang="zh-CN" altLang="en-US" sz="2800" dirty="0" smtClean="0"/>
          </a:p>
          <a:p>
            <a:pPr lvl="0"/>
            <a:r>
              <a:rPr lang="en-US" sz="2800" dirty="0" smtClean="0"/>
              <a:t>1.</a:t>
            </a:r>
            <a:r>
              <a:rPr lang="zh-CN" sz="2800" dirty="0" smtClean="0"/>
              <a:t>关于输入</a:t>
            </a:r>
            <a:r>
              <a:rPr lang="en-US" altLang="zh-CN" sz="2800" dirty="0" smtClean="0"/>
              <a:t>--</a:t>
            </a:r>
            <a:r>
              <a:rPr lang="zh-CN" altLang="en-US" sz="2800" dirty="0" smtClean="0"/>
              <a:t>在交互式界面中尝试</a:t>
            </a:r>
            <a:endParaRPr lang="zh-CN" altLang="en-US" sz="2800" dirty="0" smtClean="0"/>
          </a:p>
          <a:p>
            <a:pPr lvl="0"/>
            <a:r>
              <a:rPr lang="zh-CN" sz="2800" dirty="0" smtClean="0"/>
              <a:t>    </a:t>
            </a:r>
            <a:r>
              <a:rPr lang="en-US" altLang="zh-CN" sz="2800" dirty="0" smtClean="0"/>
              <a:t>s=input()</a:t>
            </a:r>
            <a:endParaRPr lang="en-US" altLang="zh-CN" sz="2800" dirty="0" smtClean="0"/>
          </a:p>
          <a:p>
            <a:pPr lvl="0"/>
            <a:r>
              <a:rPr lang="en-US" altLang="zh-CN" sz="2800" dirty="0" smtClean="0"/>
              <a:t>    s=str(s)</a:t>
            </a:r>
            <a:endParaRPr lang="en-US" altLang="zh-CN" sz="2800" dirty="0" smtClean="0"/>
          </a:p>
          <a:p>
            <a:pPr lvl="0"/>
            <a:r>
              <a:rPr lang="en-US" altLang="zh-CN" sz="2800" dirty="0" smtClean="0"/>
              <a:t>    s=int(s)</a:t>
            </a:r>
            <a:endParaRPr lang="zh-CN" sz="2800" dirty="0" smtClean="0"/>
          </a:p>
          <a:p>
            <a:pPr lvl="0"/>
            <a:r>
              <a:rPr lang="en-US" sz="2800" dirty="0" smtClean="0"/>
              <a:t> 2.</a:t>
            </a:r>
            <a:r>
              <a:rPr lang="zh-CN" altLang="en-US" sz="2800" dirty="0" smtClean="0"/>
              <a:t>类的问题</a:t>
            </a:r>
            <a:endParaRPr lang="zh-CN" altLang="en-US" sz="2800" dirty="0" smtClean="0"/>
          </a:p>
          <a:p>
            <a:pPr lvl="2"/>
            <a:r>
              <a:rPr lang="zh-CN" altLang="en-US" sz="2800" dirty="0" smtClean="0">
                <a:sym typeface="+mn-ea"/>
              </a:rPr>
              <a:t>s = Stack()</a:t>
            </a:r>
            <a:endParaRPr lang="zh-CN" altLang="en-US" sz="2800" dirty="0" smtClean="0"/>
          </a:p>
          <a:p>
            <a:pPr lvl="2"/>
            <a:r>
              <a:rPr lang="zh-CN" altLang="en-US" sz="2800" dirty="0" smtClean="0">
                <a:sym typeface="+mn-ea"/>
              </a:rPr>
              <a:t>print(s)</a:t>
            </a:r>
            <a:endParaRPr lang="zh-CN" altLang="en-US" sz="2800" dirty="0" smtClean="0"/>
          </a:p>
          <a:p>
            <a:pPr lvl="2"/>
            <a:r>
              <a:rPr lang="zh-CN" altLang="zh-CN" sz="2800" dirty="0">
                <a:sym typeface="+mn-ea"/>
              </a:rPr>
              <a:t>y = a.enqueue(x)</a:t>
            </a:r>
            <a:endParaRPr lang="zh-CN" altLang="zh-CN" sz="2800" dirty="0"/>
          </a:p>
          <a:p>
            <a:pPr lvl="2"/>
            <a:r>
              <a:rPr lang="zh-CN" altLang="zh-CN" sz="2800" dirty="0">
                <a:sym typeface="+mn-ea"/>
              </a:rPr>
              <a:t>a.dequeue(a)</a:t>
            </a:r>
            <a:endParaRPr lang="zh-CN" altLang="en-US" sz="2800" dirty="0" smtClean="0"/>
          </a:p>
          <a:p>
            <a:pPr marL="0" lvl="2"/>
            <a:r>
              <a:rPr lang="zh-CN" altLang="en-US" sz="2800" dirty="0" smtClean="0">
                <a:sym typeface="+mn-ea"/>
              </a:rPr>
              <a:t>2.复习PPT和做过的实验，多谷歌/百度</a:t>
            </a:r>
            <a:endParaRPr lang="zh-CN" altLang="en-US" sz="2800" dirty="0" smtClean="0">
              <a:sym typeface="+mn-ea"/>
            </a:endParaRPr>
          </a:p>
          <a:p>
            <a:pPr lvl="0"/>
            <a:endParaRPr lang="zh-CN" altLang="en-US" sz="2800" dirty="0" smtClean="0"/>
          </a:p>
          <a:p>
            <a:pPr lvl="2"/>
            <a:endParaRPr lang="zh-CN" altLang="zh-CN" sz="2800" dirty="0"/>
          </a:p>
          <a:p>
            <a:pPr lvl="2"/>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以上所设计的两个算法都体现</a:t>
            </a:r>
            <a:r>
              <a:rPr lang="zh-CN" altLang="en-US" dirty="0"/>
              <a:t>了</a:t>
            </a:r>
            <a:r>
              <a:rPr lang="zh-CN" altLang="en-US" dirty="0">
                <a:solidFill>
                  <a:srgbClr val="FF0000"/>
                </a:solidFill>
              </a:rPr>
              <a:t>输入、输出、有穷规则、确定性</a:t>
            </a:r>
            <a:r>
              <a:rPr lang="zh-CN" altLang="en-US" dirty="0" smtClean="0">
                <a:solidFill>
                  <a:srgbClr val="FF0000"/>
                </a:solidFill>
              </a:rPr>
              <a:t>和可行性</a:t>
            </a:r>
            <a:r>
              <a:rPr lang="zh-CN" altLang="en-US" dirty="0" smtClean="0"/>
              <a:t>。</a:t>
            </a:r>
            <a:endParaRPr lang="en-US" altLang="zh-CN" dirty="0" smtClean="0"/>
          </a:p>
          <a:p>
            <a:r>
              <a:rPr lang="zh-CN" altLang="en-US" dirty="0" smtClean="0">
                <a:solidFill>
                  <a:srgbClr val="FF0000"/>
                </a:solidFill>
              </a:rPr>
              <a:t>思考：</a:t>
            </a:r>
            <a:endParaRPr lang="en-US" altLang="zh-CN" dirty="0" smtClean="0">
              <a:solidFill>
                <a:srgbClr val="FF0000"/>
              </a:solidFill>
            </a:endParaRPr>
          </a:p>
          <a:p>
            <a:pPr marL="0" indent="0">
              <a:buNone/>
            </a:pPr>
            <a:r>
              <a:rPr lang="en-US" altLang="zh-CN" dirty="0"/>
              <a:t> </a:t>
            </a:r>
            <a:r>
              <a:rPr lang="en-US" altLang="zh-CN" dirty="0" smtClean="0"/>
              <a:t>    </a:t>
            </a:r>
            <a:r>
              <a:rPr lang="zh-CN" altLang="en-US" dirty="0" smtClean="0"/>
              <a:t>问题的求解方法是</a:t>
            </a:r>
            <a:r>
              <a:rPr lang="zh-CN" altLang="en-US" dirty="0" smtClean="0">
                <a:solidFill>
                  <a:srgbClr val="FF0000"/>
                </a:solidFill>
              </a:rPr>
              <a:t>唯一</a:t>
            </a:r>
            <a:r>
              <a:rPr lang="zh-CN" altLang="en-US" dirty="0" smtClean="0"/>
              <a:t>的吗？也就是说算法的设计是唯一的吗？</a:t>
            </a:r>
            <a:endParaRPr lang="en-US" altLang="zh-CN" dirty="0" smtClean="0"/>
          </a:p>
          <a:p>
            <a:pPr marL="0" indent="0">
              <a:buNone/>
            </a:pPr>
            <a:r>
              <a:rPr lang="en-US" altLang="zh-CN" dirty="0"/>
              <a:t> </a:t>
            </a:r>
            <a:r>
              <a:rPr lang="en-US" altLang="zh-CN" dirty="0" smtClean="0"/>
              <a:t>    </a:t>
            </a:r>
            <a:r>
              <a:rPr lang="zh-CN" altLang="en-US" dirty="0" smtClean="0"/>
              <a:t>如果不唯一，能比较这些求解方法</a:t>
            </a:r>
            <a:r>
              <a:rPr lang="zh-CN" altLang="en-US" dirty="0" smtClean="0">
                <a:solidFill>
                  <a:srgbClr val="FF0000"/>
                </a:solidFill>
              </a:rPr>
              <a:t>优劣</a:t>
            </a:r>
            <a:r>
              <a:rPr lang="zh-CN" altLang="en-US" dirty="0" smtClean="0"/>
              <a:t>吗？如何比较？</a:t>
            </a:r>
            <a:endParaRPr lang="en-US" altLang="zh-CN" dirty="0" smtClean="0"/>
          </a:p>
          <a:p>
            <a:pPr marL="0" indent="0">
              <a:buNone/>
            </a:pPr>
            <a:r>
              <a:rPr lang="en-US" altLang="zh-CN" dirty="0"/>
              <a:t> </a:t>
            </a:r>
            <a:endParaRPr lang="en-US" altLang="zh-CN" dirty="0" smtClean="0"/>
          </a:p>
        </p:txBody>
      </p:sp>
      <p:sp>
        <p:nvSpPr>
          <p:cNvPr id="4" name="虚尾箭头 3"/>
          <p:cNvSpPr/>
          <p:nvPr/>
        </p:nvSpPr>
        <p:spPr>
          <a:xfrm rot="10800000">
            <a:off x="2667001" y="5371214"/>
            <a:ext cx="720080" cy="438869"/>
          </a:xfrm>
          <a:prstGeom prst="strip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1000" y="4930534"/>
            <a:ext cx="8686800" cy="936104"/>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黑体" panose="02010609060101010101" pitchFamily="49" charset="-122"/>
                <a:ea typeface="黑体" panose="02010609060101010101" pitchFamily="49" charset="-122"/>
              </a:rPr>
              <a:t>算法的不唯一性</a:t>
            </a:r>
            <a:r>
              <a:rPr lang="zh-CN" altLang="en-US" sz="2400" dirty="0" smtClean="0">
                <a:solidFill>
                  <a:schemeClr val="bg1"/>
                </a:solidFill>
                <a:latin typeface="黑体" panose="02010609060101010101" pitchFamily="49" charset="-122"/>
                <a:ea typeface="黑体" panose="02010609060101010101" pitchFamily="49" charset="-122"/>
              </a:rPr>
              <a:t>：求解某一问题算法不一定是唯一的，可以有</a:t>
            </a:r>
            <a:r>
              <a:rPr lang="zh-CN" altLang="en-US" sz="2400" dirty="0" smtClean="0">
                <a:solidFill>
                  <a:srgbClr val="FF0000"/>
                </a:solidFill>
                <a:latin typeface="黑体" panose="02010609060101010101" pitchFamily="49" charset="-122"/>
                <a:ea typeface="黑体" panose="02010609060101010101" pitchFamily="49" charset="-122"/>
              </a:rPr>
              <a:t>多种不同</a:t>
            </a:r>
            <a:r>
              <a:rPr lang="zh-CN" altLang="en-US" sz="2400" dirty="0" smtClean="0">
                <a:solidFill>
                  <a:schemeClr val="bg1"/>
                </a:solidFill>
                <a:latin typeface="黑体" panose="02010609060101010101" pitchFamily="49" charset="-122"/>
                <a:ea typeface="黑体" panose="02010609060101010101" pitchFamily="49" charset="-122"/>
              </a:rPr>
              <a:t>的解法。</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4.1.2  </a:t>
            </a:r>
            <a:r>
              <a:rPr lang="zh-CN" altLang="en-US" dirty="0">
                <a:solidFill>
                  <a:srgbClr val="FFFFCC"/>
                </a:solidFill>
                <a:latin typeface="+mn-lt"/>
              </a:rPr>
              <a:t>算法描述与表示</a:t>
            </a:r>
            <a:endParaRPr lang="zh-CN" altLang="en-US" dirty="0">
              <a:solidFill>
                <a:srgbClr val="FFFFCC"/>
              </a:solidFill>
              <a:latin typeface="+mn-lt"/>
            </a:endParaRPr>
          </a:p>
        </p:txBody>
      </p:sp>
      <p:sp>
        <p:nvSpPr>
          <p:cNvPr id="3" name="内容占位符 2"/>
          <p:cNvSpPr>
            <a:spLocks noGrp="1"/>
          </p:cNvSpPr>
          <p:nvPr>
            <p:ph idx="1"/>
          </p:nvPr>
        </p:nvSpPr>
        <p:spPr>
          <a:xfrm>
            <a:off x="428297" y="2438400"/>
            <a:ext cx="8686800" cy="4021937"/>
          </a:xfrm>
        </p:spPr>
        <p:txBody>
          <a:bodyPr/>
          <a:lstStyle/>
          <a:p>
            <a:pPr>
              <a:lnSpc>
                <a:spcPts val="3100"/>
              </a:lnSpc>
              <a:spcBef>
                <a:spcPts val="0"/>
              </a:spcBef>
            </a:pPr>
            <a:r>
              <a:rPr lang="zh-CN" altLang="zh-CN" sz="2400" b="1" dirty="0">
                <a:solidFill>
                  <a:schemeClr val="tx2"/>
                </a:solidFill>
                <a:latin typeface="+mn-lt"/>
              </a:rPr>
              <a:t>自然语言</a:t>
            </a:r>
            <a:r>
              <a:rPr lang="en-US" altLang="zh-CN" sz="2000" kern="1200" dirty="0">
                <a:latin typeface="+mn-lt"/>
              </a:rPr>
              <a:t>——</a:t>
            </a:r>
            <a:r>
              <a:rPr lang="zh-CN" altLang="zh-CN" sz="2000" kern="1200" dirty="0">
                <a:latin typeface="+mn-lt"/>
              </a:rPr>
              <a:t>人</a:t>
            </a:r>
            <a:r>
              <a:rPr lang="zh-CN" altLang="zh-CN" sz="2000" dirty="0"/>
              <a:t>们日常生活、工作和学习中使用的通用语言</a:t>
            </a:r>
            <a:endParaRPr lang="en-US" altLang="zh-CN" sz="2000" b="1" dirty="0">
              <a:solidFill>
                <a:schemeClr val="tx2"/>
              </a:solidFill>
              <a:latin typeface="+mn-lt"/>
            </a:endParaRPr>
          </a:p>
          <a:p>
            <a:pPr>
              <a:lnSpc>
                <a:spcPts val="3100"/>
              </a:lnSpc>
              <a:spcBef>
                <a:spcPts val="0"/>
              </a:spcBef>
            </a:pPr>
            <a:r>
              <a:rPr lang="zh-CN" altLang="en-US" sz="2400" b="1" dirty="0">
                <a:solidFill>
                  <a:schemeClr val="tx2"/>
                </a:solidFill>
                <a:latin typeface="+mn-lt"/>
              </a:rPr>
              <a:t>计算机语言</a:t>
            </a:r>
            <a:r>
              <a:rPr lang="en-US" altLang="zh-CN" sz="2000" kern="1200" dirty="0">
                <a:latin typeface="+mn-lt"/>
              </a:rPr>
              <a:t>——</a:t>
            </a:r>
            <a:r>
              <a:rPr lang="zh-CN" altLang="en-US" sz="2000" kern="1200" dirty="0">
                <a:latin typeface="+mn-lt"/>
              </a:rPr>
              <a:t>程序设计语言</a:t>
            </a:r>
            <a:endParaRPr lang="en-US" altLang="zh-CN" sz="2000" kern="1200" dirty="0">
              <a:latin typeface="+mn-lt"/>
            </a:endParaRPr>
          </a:p>
          <a:p>
            <a:pPr>
              <a:lnSpc>
                <a:spcPts val="3100"/>
              </a:lnSpc>
              <a:spcBef>
                <a:spcPts val="0"/>
              </a:spcBef>
            </a:pPr>
            <a:r>
              <a:rPr lang="zh-CN" altLang="en-US" sz="2400" b="1" dirty="0">
                <a:solidFill>
                  <a:schemeClr val="tx2"/>
                </a:solidFill>
                <a:latin typeface="+mn-lt"/>
              </a:rPr>
              <a:t>图形化工具</a:t>
            </a:r>
            <a:r>
              <a:rPr lang="en-US" altLang="zh-CN" sz="2000" kern="1200" dirty="0">
                <a:latin typeface="+mn-lt"/>
              </a:rPr>
              <a:t>——</a:t>
            </a:r>
            <a:r>
              <a:rPr lang="zh-CN" altLang="zh-CN" sz="2000" kern="1200" dirty="0">
                <a:latin typeface="+mn-lt"/>
              </a:rPr>
              <a:t>图形</a:t>
            </a:r>
            <a:r>
              <a:rPr lang="zh-CN" altLang="en-US" sz="2000" kern="1200" dirty="0">
                <a:latin typeface="+mn-lt"/>
              </a:rPr>
              <a:t>符号</a:t>
            </a:r>
            <a:endParaRPr lang="en-US" altLang="zh-CN" sz="2000" kern="1200" dirty="0">
              <a:latin typeface="+mn-lt"/>
            </a:endParaRPr>
          </a:p>
          <a:p>
            <a:pPr lvl="1">
              <a:lnSpc>
                <a:spcPts val="3100"/>
              </a:lnSpc>
              <a:spcBef>
                <a:spcPts val="0"/>
              </a:spcBef>
            </a:pPr>
            <a:r>
              <a:rPr lang="zh-CN" altLang="en-US" sz="2000" kern="1200" dirty="0">
                <a:latin typeface="+mn-lt"/>
                <a:cs typeface="+mn-cs"/>
              </a:rPr>
              <a:t>如</a:t>
            </a:r>
            <a:r>
              <a:rPr lang="zh-CN" altLang="zh-CN" sz="2000" b="1" kern="1200" dirty="0">
                <a:solidFill>
                  <a:srgbClr val="CC0066"/>
                </a:solidFill>
                <a:latin typeface="+mn-lt"/>
                <a:cs typeface="+mn-cs"/>
              </a:rPr>
              <a:t>流程图</a:t>
            </a:r>
            <a:r>
              <a:rPr lang="zh-CN" altLang="en-US" sz="2000" kern="1200" dirty="0">
                <a:latin typeface="+mn-lt"/>
                <a:cs typeface="+mn-cs"/>
              </a:rPr>
              <a:t>（</a:t>
            </a:r>
            <a:r>
              <a:rPr lang="en-US" altLang="zh-CN" sz="2000" kern="1200" dirty="0" err="1">
                <a:latin typeface="+mn-lt"/>
                <a:cs typeface="+mn-cs"/>
              </a:rPr>
              <a:t>FlowChart</a:t>
            </a:r>
            <a:r>
              <a:rPr lang="zh-CN" altLang="en-US" sz="2000" kern="1200" dirty="0">
                <a:latin typeface="+mn-lt"/>
                <a:cs typeface="+mn-cs"/>
              </a:rPr>
              <a:t>）</a:t>
            </a:r>
            <a:r>
              <a:rPr lang="zh-CN" altLang="zh-CN" sz="2000" kern="1200" dirty="0">
                <a:latin typeface="+mn-lt"/>
                <a:cs typeface="+mn-cs"/>
              </a:rPr>
              <a:t>、</a:t>
            </a:r>
            <a:r>
              <a:rPr lang="en-US" altLang="zh-CN" sz="2000" kern="1200" dirty="0">
                <a:solidFill>
                  <a:srgbClr val="CC0066"/>
                </a:solidFill>
                <a:latin typeface="+mn-lt"/>
                <a:cs typeface="+mn-cs"/>
              </a:rPr>
              <a:t>N-S</a:t>
            </a:r>
            <a:r>
              <a:rPr lang="zh-CN" altLang="zh-CN" sz="2000" kern="1200" dirty="0">
                <a:solidFill>
                  <a:srgbClr val="CC0066"/>
                </a:solidFill>
                <a:latin typeface="+mn-lt"/>
                <a:cs typeface="+mn-cs"/>
              </a:rPr>
              <a:t>图</a:t>
            </a:r>
            <a:r>
              <a:rPr lang="zh-CN" altLang="en-US" sz="2000" kern="1200" dirty="0">
                <a:latin typeface="+mn-lt"/>
                <a:cs typeface="+mn-cs"/>
              </a:rPr>
              <a:t>、</a:t>
            </a:r>
            <a:r>
              <a:rPr lang="en-US" altLang="zh-CN" sz="2000" kern="1200" dirty="0">
                <a:solidFill>
                  <a:srgbClr val="CC0066"/>
                </a:solidFill>
                <a:latin typeface="+mn-lt"/>
                <a:cs typeface="+mn-cs"/>
              </a:rPr>
              <a:t>PAD</a:t>
            </a:r>
            <a:r>
              <a:rPr lang="zh-CN" altLang="en-US" sz="2000" kern="1200" dirty="0">
                <a:solidFill>
                  <a:srgbClr val="CC0066"/>
                </a:solidFill>
                <a:latin typeface="+mn-lt"/>
                <a:cs typeface="+mn-cs"/>
              </a:rPr>
              <a:t>图</a:t>
            </a:r>
            <a:r>
              <a:rPr lang="zh-CN" altLang="en-US" sz="2000" kern="1200" dirty="0">
                <a:latin typeface="+mn-lt"/>
                <a:cs typeface="+mn-cs"/>
              </a:rPr>
              <a:t>（</a:t>
            </a:r>
            <a:r>
              <a:rPr lang="en-US" altLang="zh-CN" sz="2000" kern="1200" dirty="0">
                <a:latin typeface="+mn-lt"/>
                <a:cs typeface="+mn-cs"/>
              </a:rPr>
              <a:t>Problem Analysis Diagram</a:t>
            </a:r>
            <a:r>
              <a:rPr lang="zh-CN" altLang="en-US" sz="2000" kern="1200" dirty="0">
                <a:latin typeface="+mn-lt"/>
                <a:cs typeface="+mn-cs"/>
              </a:rPr>
              <a:t>，问题分析图）、</a:t>
            </a:r>
            <a:r>
              <a:rPr lang="en-US" altLang="zh-CN" sz="2000" kern="1200" dirty="0">
                <a:solidFill>
                  <a:srgbClr val="CC0066"/>
                </a:solidFill>
                <a:latin typeface="+mn-lt"/>
                <a:cs typeface="+mn-cs"/>
              </a:rPr>
              <a:t>UML</a:t>
            </a:r>
            <a:r>
              <a:rPr lang="zh-CN" altLang="en-US" sz="2000" kern="1200" dirty="0">
                <a:solidFill>
                  <a:srgbClr val="CC0066"/>
                </a:solidFill>
                <a:latin typeface="+mn-lt"/>
                <a:cs typeface="+mn-cs"/>
              </a:rPr>
              <a:t>图</a:t>
            </a:r>
            <a:r>
              <a:rPr lang="zh-CN" altLang="en-US" sz="2000" kern="1200" dirty="0">
                <a:latin typeface="+mn-lt"/>
                <a:cs typeface="+mn-cs"/>
              </a:rPr>
              <a:t> （</a:t>
            </a:r>
            <a:r>
              <a:rPr lang="en-US" altLang="zh-CN" sz="2000" kern="1200" dirty="0">
                <a:latin typeface="+mn-lt"/>
                <a:cs typeface="+mn-cs"/>
              </a:rPr>
              <a:t>Unified Modeling Language</a:t>
            </a:r>
            <a:r>
              <a:rPr lang="zh-CN" altLang="en-US" sz="2000" kern="1200" dirty="0">
                <a:latin typeface="+mn-lt"/>
                <a:cs typeface="+mn-cs"/>
              </a:rPr>
              <a:t>，统一建模语言）</a:t>
            </a:r>
            <a:endParaRPr lang="zh-CN" altLang="en-US" sz="2000" kern="1200" dirty="0">
              <a:latin typeface="+mn-lt"/>
              <a:cs typeface="+mn-cs"/>
            </a:endParaRPr>
          </a:p>
          <a:p>
            <a:pPr lvl="1">
              <a:lnSpc>
                <a:spcPts val="3100"/>
              </a:lnSpc>
              <a:spcBef>
                <a:spcPts val="0"/>
              </a:spcBef>
            </a:pPr>
            <a:r>
              <a:rPr lang="zh-CN" altLang="zh-CN" sz="2000" kern="1200" dirty="0">
                <a:latin typeface="+mn-lt"/>
                <a:cs typeface="+mn-cs"/>
              </a:rPr>
              <a:t>特点</a:t>
            </a:r>
            <a:r>
              <a:rPr lang="zh-CN" altLang="en-US" sz="2000" kern="1200" dirty="0">
                <a:latin typeface="+mn-lt"/>
                <a:cs typeface="+mn-cs"/>
              </a:rPr>
              <a:t>：</a:t>
            </a:r>
            <a:r>
              <a:rPr lang="zh-CN" altLang="zh-CN" sz="2000" kern="1200" dirty="0">
                <a:latin typeface="+mn-lt"/>
                <a:cs typeface="+mn-cs"/>
              </a:rPr>
              <a:t>描述过程简洁、明了</a:t>
            </a:r>
            <a:r>
              <a:rPr lang="zh-CN" altLang="en-US" sz="2000" kern="1200" dirty="0">
                <a:latin typeface="+mn-lt"/>
                <a:cs typeface="+mn-cs"/>
              </a:rPr>
              <a:t>，直观；不适于太复杂问题</a:t>
            </a:r>
            <a:endParaRPr lang="zh-CN" altLang="zh-CN" sz="2000" kern="1200" dirty="0">
              <a:latin typeface="+mn-lt"/>
              <a:cs typeface="+mn-cs"/>
            </a:endParaRPr>
          </a:p>
          <a:p>
            <a:pPr>
              <a:lnSpc>
                <a:spcPts val="3100"/>
              </a:lnSpc>
              <a:spcBef>
                <a:spcPts val="0"/>
              </a:spcBef>
            </a:pPr>
            <a:r>
              <a:rPr lang="zh-CN" altLang="en-US" sz="2400" b="1" dirty="0">
                <a:solidFill>
                  <a:schemeClr val="tx2"/>
                </a:solidFill>
                <a:latin typeface="+mn-lt"/>
              </a:rPr>
              <a:t>伪代码</a:t>
            </a:r>
            <a:r>
              <a:rPr lang="zh-CN" altLang="en-US" sz="2400" dirty="0">
                <a:latin typeface="+mn-lt"/>
              </a:rPr>
              <a:t>（类计算机语言，或称</a:t>
            </a:r>
            <a:r>
              <a:rPr lang="zh-CN" altLang="zh-CN" sz="2400" dirty="0">
                <a:latin typeface="+mn-lt"/>
              </a:rPr>
              <a:t>伪语言</a:t>
            </a:r>
            <a:r>
              <a:rPr lang="zh-CN" altLang="en-US" sz="2400" dirty="0">
                <a:latin typeface="+mn-lt"/>
              </a:rPr>
              <a:t>）</a:t>
            </a:r>
            <a:endParaRPr lang="en-US" altLang="zh-CN" sz="2400" dirty="0">
              <a:latin typeface="+mn-lt"/>
            </a:endParaRPr>
          </a:p>
          <a:p>
            <a:pPr lvl="1">
              <a:lnSpc>
                <a:spcPts val="3100"/>
              </a:lnSpc>
              <a:spcBef>
                <a:spcPts val="0"/>
              </a:spcBef>
            </a:pPr>
            <a:r>
              <a:rPr lang="zh-CN" altLang="en-US" sz="2000" kern="1200" dirty="0">
                <a:latin typeface="+mn-lt"/>
                <a:cs typeface="+mn-cs"/>
              </a:rPr>
              <a:t>介于自然语言和计算机语言之间的算法描述方法，</a:t>
            </a:r>
            <a:r>
              <a:rPr lang="zh-CN" altLang="zh-CN" sz="2000" kern="1200" dirty="0">
                <a:latin typeface="+mn-lt"/>
                <a:cs typeface="+mn-cs"/>
              </a:rPr>
              <a:t>类</a:t>
            </a:r>
            <a:r>
              <a:rPr lang="en-US" altLang="zh-CN" sz="2000" kern="1200" dirty="0">
                <a:latin typeface="+mn-lt"/>
                <a:cs typeface="+mn-cs"/>
              </a:rPr>
              <a:t>Pascal</a:t>
            </a:r>
            <a:r>
              <a:rPr lang="zh-CN" altLang="zh-CN" sz="2000" kern="1200" dirty="0">
                <a:latin typeface="+mn-lt"/>
                <a:cs typeface="+mn-cs"/>
              </a:rPr>
              <a:t>、类</a:t>
            </a:r>
            <a:r>
              <a:rPr lang="en-US" altLang="zh-CN" sz="2000" kern="1200" dirty="0">
                <a:latin typeface="+mn-lt"/>
                <a:cs typeface="+mn-cs"/>
              </a:rPr>
              <a:t>C</a:t>
            </a:r>
            <a:endParaRPr lang="en-US" altLang="zh-CN" sz="2000" kern="1200" dirty="0">
              <a:latin typeface="+mn-lt"/>
              <a:cs typeface="+mn-cs"/>
            </a:endParaRPr>
          </a:p>
          <a:p>
            <a:pPr lvl="1">
              <a:lnSpc>
                <a:spcPts val="3100"/>
              </a:lnSpc>
              <a:spcBef>
                <a:spcPts val="0"/>
              </a:spcBef>
            </a:pPr>
            <a:r>
              <a:rPr lang="zh-CN" altLang="en-US" sz="2000" kern="1200" dirty="0">
                <a:latin typeface="+mn-lt"/>
                <a:cs typeface="+mn-cs"/>
              </a:rPr>
              <a:t>不拘泥于语言的语法结构，着重以灵活的形式表现被描述对象</a:t>
            </a:r>
            <a:endParaRPr lang="en-US" altLang="zh-CN" sz="2000" kern="1200" dirty="0">
              <a:latin typeface="+mn-lt"/>
              <a:cs typeface="+mn-cs"/>
            </a:endParaRPr>
          </a:p>
          <a:p>
            <a:pPr lvl="1">
              <a:lnSpc>
                <a:spcPts val="3100"/>
              </a:lnSpc>
              <a:spcBef>
                <a:spcPts val="0"/>
              </a:spcBef>
            </a:pPr>
            <a:r>
              <a:rPr lang="zh-CN" altLang="en-US" sz="2000" kern="1200" dirty="0">
                <a:latin typeface="+mn-lt"/>
                <a:cs typeface="+mn-cs"/>
              </a:rPr>
              <a:t>建议采用</a:t>
            </a:r>
            <a:endParaRPr lang="en-US" altLang="zh-CN" sz="2000" kern="1200" dirty="0">
              <a:latin typeface="+mn-lt"/>
              <a:cs typeface="+mn-cs"/>
            </a:endParaRPr>
          </a:p>
        </p:txBody>
      </p:sp>
      <p:sp>
        <p:nvSpPr>
          <p:cNvPr id="4" name="矩形 3"/>
          <p:cNvSpPr/>
          <p:nvPr/>
        </p:nvSpPr>
        <p:spPr>
          <a:xfrm>
            <a:off x="1416269" y="1295400"/>
            <a:ext cx="6810703" cy="1007263"/>
          </a:xfrm>
          <a:prstGeom prst="rect">
            <a:avLst/>
          </a:prstGeom>
        </p:spPr>
        <p:txBody>
          <a:bodyPr wrap="square">
            <a:spAutoFit/>
          </a:bodyPr>
          <a:lstStyle/>
          <a:p>
            <a:pPr algn="just" eaLnBrk="1" hangingPunct="1">
              <a:lnSpc>
                <a:spcPct val="110000"/>
              </a:lnSpc>
              <a:buClr>
                <a:schemeClr val="tx1"/>
              </a:buClr>
            </a:pPr>
            <a:r>
              <a:rPr kumimoji="1" lang="zh-CN" altLang="en-US" sz="2800" dirty="0">
                <a:solidFill>
                  <a:srgbClr val="FF3399"/>
                </a:solidFill>
                <a:latin typeface="微软雅黑" panose="020B0503020204020204" pitchFamily="34" charset="-122"/>
                <a:ea typeface="微软雅黑" panose="020B0503020204020204" pitchFamily="34" charset="-122"/>
              </a:rPr>
              <a:t>如何表达问题的求解规则与求解步骤呢？如何描述一个算法呢？</a:t>
            </a:r>
            <a:endParaRPr kumimoji="1" lang="zh-CN" altLang="en-US" sz="2800" dirty="0">
              <a:solidFill>
                <a:srgbClr val="FF3399"/>
              </a:solidFill>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AutoShape 12"/>
          <p:cNvSpPr>
            <a:spLocks noChangeArrowheads="1"/>
          </p:cNvSpPr>
          <p:nvPr/>
        </p:nvSpPr>
        <p:spPr bwMode="auto">
          <a:xfrm>
            <a:off x="6896100" y="2895600"/>
            <a:ext cx="2209800" cy="381000"/>
          </a:xfrm>
          <a:prstGeom prst="wedgeRectCallout">
            <a:avLst>
              <a:gd name="adj1" fmla="val -39439"/>
              <a:gd name="adj2" fmla="val -77019"/>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zh-CN" altLang="en-US" sz="1600" b="0" dirty="0">
                <a:latin typeface="+mn-lt"/>
                <a:ea typeface="微软雅黑" panose="020B0503020204020204" pitchFamily="34" charset="-122"/>
              </a:rPr>
              <a:t>只适于描述简单问题</a:t>
            </a:r>
            <a:endParaRPr lang="en-US" altLang="zh-CN" sz="1600" b="0" dirty="0">
              <a:latin typeface="+mn-lt"/>
              <a:ea typeface="微软雅黑" panose="020B0503020204020204" pitchFamily="34" charset="-122"/>
            </a:endParaRPr>
          </a:p>
        </p:txBody>
      </p:sp>
      <p:sp>
        <p:nvSpPr>
          <p:cNvPr id="7" name="AutoShape 12"/>
          <p:cNvSpPr>
            <a:spLocks noChangeArrowheads="1"/>
          </p:cNvSpPr>
          <p:nvPr/>
        </p:nvSpPr>
        <p:spPr bwMode="auto">
          <a:xfrm>
            <a:off x="4821620" y="2962275"/>
            <a:ext cx="1524000" cy="619126"/>
          </a:xfrm>
          <a:prstGeom prst="wedgeRectCallout">
            <a:avLst>
              <a:gd name="adj1" fmla="val -76939"/>
              <a:gd name="adj2" fmla="val -22474"/>
            </a:avLst>
          </a:prstGeom>
          <a:solidFill>
            <a:srgbClr val="B9D68E"/>
          </a:solidFill>
          <a:ln w="9525">
            <a:solidFill>
              <a:srgbClr val="339933"/>
            </a:solidFill>
            <a:miter lim="800000"/>
          </a:ln>
          <a:effectLst/>
        </p:spPr>
        <p:txBody>
          <a:bodyPr/>
          <a:lstStyle/>
          <a:p>
            <a:pPr marL="0" lvl="4" eaLnBrk="1" hangingPunct="1">
              <a:lnSpc>
                <a:spcPts val="2400"/>
              </a:lnSpc>
              <a:spcBef>
                <a:spcPts val="0"/>
              </a:spcBef>
              <a:buClr>
                <a:srgbClr val="006666"/>
              </a:buClr>
              <a:buSzPct val="90000"/>
              <a:defRPr/>
            </a:pPr>
            <a:r>
              <a:rPr lang="zh-CN" altLang="zh-CN" sz="1600" b="0" dirty="0">
                <a:latin typeface="+mn-lt"/>
                <a:ea typeface="微软雅黑" panose="020B0503020204020204" pitchFamily="34" charset="-122"/>
              </a:rPr>
              <a:t>语法要求严格，描述过于复杂</a:t>
            </a:r>
            <a:endParaRPr lang="en-US" altLang="zh-CN" sz="16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a:xfrm>
            <a:off x="1219200" y="533400"/>
            <a:ext cx="7543800" cy="609600"/>
          </a:xfrm>
        </p:spPr>
        <p:txBody>
          <a:bodyPr/>
          <a:lstStyle/>
          <a:p>
            <a:r>
              <a:rPr lang="zh-CN" altLang="zh-CN" dirty="0">
                <a:latin typeface="Arial" panose="020B0604020202020204" pitchFamily="34" charset="0"/>
                <a:ea typeface="黑体" panose="02010609060101010101" pitchFamily="49" charset="-122"/>
                <a:cs typeface="Arial" panose="020B0604020202020204" pitchFamily="34" charset="0"/>
              </a:rPr>
              <a:t>【例</a:t>
            </a:r>
            <a:r>
              <a:rPr lang="en-US" altLang="zh-CN" dirty="0">
                <a:latin typeface="Arial" panose="020B0604020202020204" pitchFamily="34" charset="0"/>
                <a:ea typeface="黑体" panose="02010609060101010101" pitchFamily="49" charset="-122"/>
                <a:cs typeface="Arial" panose="020B0604020202020204" pitchFamily="34" charset="0"/>
              </a:rPr>
              <a:t>4.4</a:t>
            </a:r>
            <a:r>
              <a:rPr lang="zh-CN" altLang="zh-CN" dirty="0">
                <a:latin typeface="Arial" panose="020B0604020202020204" pitchFamily="34" charset="0"/>
                <a:ea typeface="黑体" panose="02010609060101010101" pitchFamily="49" charset="-122"/>
                <a:cs typeface="Arial" panose="020B0604020202020204" pitchFamily="34" charset="0"/>
              </a:rPr>
              <a:t>】不同的</a:t>
            </a:r>
            <a:r>
              <a:rPr lang="zh-CN" altLang="en-US" dirty="0">
                <a:latin typeface="Arial" panose="020B0604020202020204" pitchFamily="34" charset="0"/>
                <a:ea typeface="黑体" panose="02010609060101010101" pitchFamily="49" charset="-122"/>
                <a:cs typeface="Arial" panose="020B0604020202020204" pitchFamily="34" charset="0"/>
              </a:rPr>
              <a:t>算法描述方法比较</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86499" name="Rectangle 3"/>
          <p:cNvSpPr>
            <a:spLocks noGrp="1" noChangeArrowheads="1"/>
          </p:cNvSpPr>
          <p:nvPr>
            <p:ph type="body" sz="half" idx="1"/>
          </p:nvPr>
        </p:nvSpPr>
        <p:spPr>
          <a:xfrm>
            <a:off x="1143000" y="1405486"/>
            <a:ext cx="7239000" cy="927811"/>
          </a:xfrm>
          <a:noFill/>
          <a:ln>
            <a:solidFill>
              <a:srgbClr val="CC3300"/>
            </a:solidFill>
          </a:ln>
          <a:effectLst/>
          <a:extLst>
            <a:ext uri="{909E8E84-426E-40DD-AFC4-6F175D3DCCD1}">
              <a14:hiddenFill xmlns:a14="http://schemas.microsoft.com/office/drawing/2010/main">
                <a:solidFill>
                  <a:srgbClr val="CCECFF"/>
                </a:solidFill>
              </a14:hiddenFill>
            </a:ext>
          </a:extLst>
        </p:spPr>
        <p:txBody>
          <a:bodyPr/>
          <a:lstStyle/>
          <a:p>
            <a:pPr marL="0" indent="0">
              <a:lnSpc>
                <a:spcPct val="120000"/>
              </a:lnSpc>
              <a:buNone/>
            </a:pPr>
            <a:r>
              <a:rPr kumimoji="1" lang="zh-CN" altLang="zh-CN" b="1" kern="1200" dirty="0">
                <a:solidFill>
                  <a:srgbClr val="FF0066"/>
                </a:solidFill>
                <a:latin typeface="Arial" panose="020B0604020202020204" pitchFamily="34" charset="0"/>
                <a:ea typeface="宋体" panose="02010600030101010101" pitchFamily="2" charset="-122"/>
              </a:rPr>
              <a:t>【例</a:t>
            </a:r>
            <a:r>
              <a:rPr kumimoji="1" lang="en-US" altLang="zh-CN" b="1" kern="1200" dirty="0">
                <a:solidFill>
                  <a:srgbClr val="FF0066"/>
                </a:solidFill>
                <a:latin typeface="Arial" panose="020B0604020202020204" pitchFamily="34" charset="0"/>
                <a:ea typeface="宋体" panose="02010600030101010101" pitchFamily="2" charset="-122"/>
              </a:rPr>
              <a:t>4.4</a:t>
            </a:r>
            <a:r>
              <a:rPr kumimoji="1" lang="zh-CN" altLang="zh-CN" b="1" kern="1200" dirty="0">
                <a:solidFill>
                  <a:srgbClr val="FF0066"/>
                </a:solidFill>
                <a:latin typeface="Arial" panose="020B0604020202020204" pitchFamily="34" charset="0"/>
                <a:ea typeface="宋体" panose="02010600030101010101" pitchFamily="2" charset="-122"/>
              </a:rPr>
              <a:t>】</a:t>
            </a:r>
            <a:r>
              <a:rPr lang="zh-CN" altLang="en-US" dirty="0">
                <a:ea typeface="微软雅黑" panose="020B0503020204020204" pitchFamily="34" charset="-122"/>
              </a:rPr>
              <a:t>采用</a:t>
            </a:r>
            <a:r>
              <a:rPr lang="zh-CN" altLang="zh-CN" dirty="0">
                <a:ea typeface="微软雅黑" panose="020B0503020204020204" pitchFamily="34" charset="-122"/>
              </a:rPr>
              <a:t>不同的方法</a:t>
            </a:r>
            <a:r>
              <a:rPr lang="zh-CN" altLang="en-US" dirty="0">
                <a:ea typeface="微软雅黑" panose="020B0503020204020204" pitchFamily="34" charset="-122"/>
              </a:rPr>
              <a:t>描述</a:t>
            </a:r>
            <a:r>
              <a:rPr lang="en-US" altLang="zh-CN" dirty="0">
                <a:ea typeface="微软雅黑" panose="020B0503020204020204" pitchFamily="34" charset="-122"/>
              </a:rPr>
              <a:t>sum=1+2+3+4+…+n</a:t>
            </a:r>
            <a:r>
              <a:rPr lang="zh-CN" altLang="en-US" dirty="0">
                <a:ea typeface="微软雅黑" panose="020B0503020204020204" pitchFamily="34" charset="-122"/>
              </a:rPr>
              <a:t>求和问题的算法。</a:t>
            </a:r>
            <a:endParaRPr lang="en-US" altLang="zh-CN" dirty="0">
              <a:ea typeface="微软雅黑" panose="020B0503020204020204" pitchFamily="34" charset="-122"/>
            </a:endParaRPr>
          </a:p>
        </p:txBody>
      </p:sp>
      <p:sp>
        <p:nvSpPr>
          <p:cNvPr id="6" name="Rectangle 2"/>
          <p:cNvSpPr>
            <a:spLocks noChangeArrowheads="1"/>
          </p:cNvSpPr>
          <p:nvPr/>
        </p:nvSpPr>
        <p:spPr bwMode="auto">
          <a:xfrm>
            <a:off x="2286000" y="2514600"/>
            <a:ext cx="5894986" cy="4191000"/>
          </a:xfrm>
          <a:prstGeom prst="rect">
            <a:avLst/>
          </a:prstGeom>
          <a:solidFill>
            <a:srgbClr val="FFFF99"/>
          </a:solidFill>
          <a:ln w="9525">
            <a:solidFill>
              <a:schemeClr val="tx1"/>
            </a:solidFill>
            <a:miter lim="800000"/>
          </a:ln>
          <a:effectLst>
            <a:outerShdw dist="107763" dir="18900000" algn="ctr" rotWithShape="0">
              <a:schemeClr val="bg2">
                <a:alpha val="50000"/>
              </a:schemeClr>
            </a:outerShdw>
          </a:effectLst>
        </p:spPr>
        <p:txBody>
          <a:bodyPr anchor="ctr"/>
          <a:lstStyle>
            <a:lvl1pPr eaLnBrk="0" hangingPunct="0">
              <a:defRPr kumimoji="1" sz="2400" b="1">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b="1">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b="1">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b="1">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隶书" panose="02010509060101010101" pitchFamily="49" charset="-122"/>
              </a:defRPr>
            </a:lvl9pPr>
          </a:lstStyle>
          <a:p>
            <a:pPr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Start  of the algorithm(</a:t>
            </a:r>
            <a:r>
              <a:rPr lang="zh-CN" altLang="en-US" sz="2000" b="0" dirty="0">
                <a:latin typeface="+mn-lt"/>
                <a:ea typeface="微软雅黑" panose="020B0503020204020204" pitchFamily="34" charset="-122"/>
                <a:cs typeface="Times New Roman" panose="02020603050405020304" pitchFamily="18" charset="0"/>
              </a:rPr>
              <a:t>算法开始</a:t>
            </a:r>
            <a:r>
              <a:rPr lang="en-US" altLang="zh-CN" sz="2000" b="0" dirty="0">
                <a:latin typeface="+mn-lt"/>
                <a:ea typeface="微软雅黑" panose="020B0503020204020204" pitchFamily="34" charset="-122"/>
                <a:cs typeface="Times New Roman" panose="02020603050405020304" pitchFamily="18" charset="0"/>
              </a:rPr>
              <a:t>)</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(1)</a:t>
            </a:r>
            <a:r>
              <a:rPr lang="zh-CN" altLang="en-US" sz="2000" b="0" dirty="0">
                <a:latin typeface="+mn-lt"/>
                <a:ea typeface="微软雅黑" panose="020B0503020204020204" pitchFamily="34" charset="-122"/>
                <a:cs typeface="Times New Roman" panose="02020603050405020304" pitchFamily="18" charset="0"/>
              </a:rPr>
              <a:t>输入</a:t>
            </a:r>
            <a:r>
              <a:rPr lang="en-US" altLang="zh-CN" sz="2000" b="0" dirty="0">
                <a:latin typeface="+mn-lt"/>
                <a:ea typeface="微软雅黑" panose="020B0503020204020204" pitchFamily="34" charset="-122"/>
                <a:cs typeface="Times New Roman" panose="02020603050405020304" pitchFamily="18" charset="0"/>
              </a:rPr>
              <a:t>N</a:t>
            </a:r>
            <a:r>
              <a:rPr lang="zh-CN" altLang="en-US" sz="2000" b="0" dirty="0">
                <a:latin typeface="+mn-lt"/>
                <a:ea typeface="微软雅黑" panose="020B0503020204020204" pitchFamily="34" charset="-122"/>
                <a:cs typeface="Times New Roman" panose="02020603050405020304" pitchFamily="18" charset="0"/>
              </a:rPr>
              <a:t>的值；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(2)</a:t>
            </a:r>
            <a:r>
              <a:rPr lang="zh-CN" altLang="en-US" sz="2000" b="0" dirty="0">
                <a:latin typeface="+mn-lt"/>
                <a:ea typeface="微软雅黑" panose="020B0503020204020204" pitchFamily="34" charset="-122"/>
                <a:cs typeface="Times New Roman" panose="02020603050405020304" pitchFamily="18" charset="0"/>
              </a:rPr>
              <a:t>设 </a:t>
            </a:r>
            <a:r>
              <a:rPr lang="en-US" altLang="zh-CN" sz="2000" b="0" dirty="0">
                <a:latin typeface="+mn-lt"/>
                <a:ea typeface="微软雅黑" panose="020B0503020204020204" pitchFamily="34" charset="-122"/>
                <a:cs typeface="Times New Roman" panose="02020603050405020304" pitchFamily="18" charset="0"/>
              </a:rPr>
              <a:t>i </a:t>
            </a:r>
            <a:r>
              <a:rPr lang="zh-CN" altLang="en-US" sz="2000" b="0" dirty="0">
                <a:latin typeface="+mn-lt"/>
                <a:ea typeface="微软雅黑" panose="020B0503020204020204" pitchFamily="34" charset="-122"/>
                <a:cs typeface="Times New Roman" panose="02020603050405020304" pitchFamily="18" charset="0"/>
              </a:rPr>
              <a:t>的值为</a:t>
            </a:r>
            <a:r>
              <a:rPr lang="en-US" altLang="zh-CN" sz="2000" b="0" dirty="0">
                <a:latin typeface="+mn-lt"/>
                <a:ea typeface="微软雅黑" panose="020B0503020204020204" pitchFamily="34" charset="-122"/>
                <a:cs typeface="Times New Roman" panose="02020603050405020304" pitchFamily="18" charset="0"/>
              </a:rPr>
              <a:t>1</a:t>
            </a:r>
            <a:r>
              <a:rPr lang="zh-CN" altLang="en-US" sz="2000" b="0" dirty="0">
                <a:latin typeface="+mn-lt"/>
                <a:ea typeface="微软雅黑" panose="020B0503020204020204" pitchFamily="34" charset="-122"/>
                <a:cs typeface="Times New Roman" panose="02020603050405020304" pitchFamily="18" charset="0"/>
              </a:rPr>
              <a:t>；</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的值为</a:t>
            </a:r>
            <a:r>
              <a:rPr lang="en-US" altLang="zh-CN" sz="2000" b="0" dirty="0">
                <a:latin typeface="+mn-lt"/>
                <a:ea typeface="微软雅黑" panose="020B0503020204020204" pitchFamily="34" charset="-122"/>
                <a:cs typeface="Times New Roman" panose="02020603050405020304" pitchFamily="18" charset="0"/>
              </a:rPr>
              <a:t>0</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(3)</a:t>
            </a:r>
            <a:r>
              <a:rPr lang="zh-CN" altLang="en-US" sz="2000" b="0" dirty="0">
                <a:latin typeface="+mn-lt"/>
                <a:ea typeface="微软雅黑" panose="020B0503020204020204" pitchFamily="34" charset="-122"/>
                <a:cs typeface="Times New Roman" panose="02020603050405020304" pitchFamily="18" charset="0"/>
              </a:rPr>
              <a:t>如果 </a:t>
            </a:r>
            <a:r>
              <a:rPr lang="en-US" altLang="zh-CN" sz="2000" b="0" dirty="0">
                <a:latin typeface="+mn-lt"/>
                <a:ea typeface="微软雅黑" panose="020B0503020204020204" pitchFamily="34" charset="-122"/>
                <a:cs typeface="Times New Roman" panose="02020603050405020304" pitchFamily="18" charset="0"/>
              </a:rPr>
              <a:t>i&lt;=N</a:t>
            </a:r>
            <a:r>
              <a:rPr lang="zh-CN" altLang="en-US" sz="2000" b="0" dirty="0">
                <a:latin typeface="+mn-lt"/>
                <a:ea typeface="微软雅黑" panose="020B0503020204020204" pitchFamily="34" charset="-122"/>
                <a:cs typeface="Times New Roman" panose="02020603050405020304" pitchFamily="18" charset="0"/>
              </a:rPr>
              <a:t>，则执行第</a:t>
            </a:r>
            <a:r>
              <a:rPr lang="en-US" altLang="zh-CN" sz="2000" b="0" dirty="0">
                <a:latin typeface="+mn-lt"/>
                <a:ea typeface="微软雅黑" panose="020B0503020204020204" pitchFamily="34" charset="-122"/>
                <a:cs typeface="Times New Roman" panose="02020603050405020304" pitchFamily="18" charset="0"/>
              </a:rPr>
              <a:t>(4)</a:t>
            </a:r>
            <a:r>
              <a:rPr lang="zh-CN" altLang="en-US" sz="2000" b="0" dirty="0">
                <a:latin typeface="+mn-lt"/>
                <a:ea typeface="微软雅黑" panose="020B0503020204020204" pitchFamily="34" charset="-122"/>
                <a:cs typeface="Times New Roman" panose="02020603050405020304" pitchFamily="18" charset="0"/>
              </a:rPr>
              <a:t>步，否则转到第</a:t>
            </a:r>
            <a:r>
              <a:rPr lang="en-US" altLang="zh-CN" sz="2000" b="0" dirty="0">
                <a:latin typeface="+mn-lt"/>
                <a:ea typeface="微软雅黑" panose="020B0503020204020204" pitchFamily="34" charset="-122"/>
                <a:cs typeface="Times New Roman" panose="02020603050405020304" pitchFamily="18" charset="0"/>
              </a:rPr>
              <a:t>(7)</a:t>
            </a:r>
            <a:r>
              <a:rPr lang="zh-CN" altLang="en-US" sz="2000" b="0" dirty="0">
                <a:latin typeface="+mn-lt"/>
                <a:ea typeface="微软雅黑" panose="020B0503020204020204" pitchFamily="34" charset="-122"/>
                <a:cs typeface="Times New Roman" panose="02020603050405020304" pitchFamily="18" charset="0"/>
              </a:rPr>
              <a:t>步执行；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(4)</a:t>
            </a:r>
            <a:r>
              <a:rPr lang="zh-CN" altLang="en-US" sz="2000" b="0" dirty="0">
                <a:latin typeface="+mn-lt"/>
                <a:ea typeface="微软雅黑" panose="020B0503020204020204" pitchFamily="34" charset="-122"/>
                <a:cs typeface="Times New Roman" panose="02020603050405020304" pitchFamily="18" charset="0"/>
              </a:rPr>
              <a:t>计算 </a:t>
            </a:r>
            <a:r>
              <a:rPr lang="en-US" altLang="zh-CN" sz="2000" b="0" dirty="0">
                <a:latin typeface="+mn-lt"/>
                <a:ea typeface="微软雅黑" panose="020B0503020204020204" pitchFamily="34" charset="-122"/>
                <a:cs typeface="Times New Roman" panose="02020603050405020304" pitchFamily="18" charset="0"/>
              </a:rPr>
              <a:t>sum + i</a:t>
            </a:r>
            <a:r>
              <a:rPr lang="zh-CN" altLang="en-US" sz="2000" b="0" dirty="0">
                <a:latin typeface="+mn-lt"/>
                <a:ea typeface="微软雅黑" panose="020B0503020204020204" pitchFamily="34" charset="-122"/>
                <a:cs typeface="Times New Roman" panose="02020603050405020304" pitchFamily="18" charset="0"/>
              </a:rPr>
              <a:t>，并将结果赋给</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(5)</a:t>
            </a:r>
            <a:r>
              <a:rPr lang="zh-CN" altLang="en-US" sz="2000" b="0" dirty="0">
                <a:latin typeface="+mn-lt"/>
                <a:ea typeface="微软雅黑" panose="020B0503020204020204" pitchFamily="34" charset="-122"/>
                <a:cs typeface="Times New Roman" panose="02020603050405020304" pitchFamily="18" charset="0"/>
              </a:rPr>
              <a:t>计算 </a:t>
            </a:r>
            <a:r>
              <a:rPr lang="en-US" altLang="zh-CN" sz="2000" b="0" dirty="0">
                <a:latin typeface="+mn-lt"/>
                <a:ea typeface="微软雅黑" panose="020B0503020204020204" pitchFamily="34" charset="-122"/>
                <a:cs typeface="Times New Roman" panose="02020603050405020304" pitchFamily="18" charset="0"/>
              </a:rPr>
              <a:t>i+1</a:t>
            </a:r>
            <a:r>
              <a:rPr lang="zh-CN" altLang="en-US" sz="2000" b="0" dirty="0">
                <a:latin typeface="+mn-lt"/>
                <a:ea typeface="微软雅黑" panose="020B0503020204020204" pitchFamily="34" charset="-122"/>
                <a:cs typeface="Times New Roman" panose="02020603050405020304" pitchFamily="18" charset="0"/>
              </a:rPr>
              <a:t>，并将结果赋给</a:t>
            </a:r>
            <a:r>
              <a:rPr lang="en-US" altLang="zh-CN" sz="2000" b="0" dirty="0">
                <a:latin typeface="+mn-lt"/>
                <a:ea typeface="微软雅黑" panose="020B0503020204020204" pitchFamily="34" charset="-122"/>
                <a:cs typeface="Times New Roman" panose="02020603050405020304" pitchFamily="18" charset="0"/>
              </a:rPr>
              <a:t>i; </a:t>
            </a:r>
            <a:endParaRPr lang="en-US" altLang="zh-CN"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(6)</a:t>
            </a:r>
            <a:r>
              <a:rPr lang="zh-CN" altLang="en-US" sz="2000" b="0" dirty="0">
                <a:latin typeface="+mn-lt"/>
                <a:ea typeface="微软雅黑" panose="020B0503020204020204" pitchFamily="34" charset="-122"/>
                <a:cs typeface="Times New Roman" panose="02020603050405020304" pitchFamily="18" charset="0"/>
              </a:rPr>
              <a:t>返回到第</a:t>
            </a:r>
            <a:r>
              <a:rPr lang="en-US" altLang="zh-CN" sz="2000" b="0" dirty="0">
                <a:latin typeface="+mn-lt"/>
                <a:ea typeface="微软雅黑" panose="020B0503020204020204" pitchFamily="34" charset="-122"/>
                <a:cs typeface="Times New Roman" panose="02020603050405020304" pitchFamily="18" charset="0"/>
              </a:rPr>
              <a:t>3</a:t>
            </a:r>
            <a:r>
              <a:rPr lang="zh-CN" altLang="en-US" sz="2000" b="0" dirty="0">
                <a:latin typeface="+mn-lt"/>
                <a:ea typeface="微软雅黑" panose="020B0503020204020204" pitchFamily="34" charset="-122"/>
                <a:cs typeface="Times New Roman" panose="02020603050405020304" pitchFamily="18" charset="0"/>
              </a:rPr>
              <a:t>步继续执行； </a:t>
            </a:r>
            <a:endParaRPr lang="zh-CN" altLang="en-US" sz="2000" b="0" dirty="0">
              <a:latin typeface="+mn-lt"/>
              <a:ea typeface="微软雅黑" panose="020B0503020204020204" pitchFamily="34" charset="-122"/>
              <a:cs typeface="Times New Roman" panose="02020603050405020304" pitchFamily="18" charset="0"/>
            </a:endParaRPr>
          </a:p>
          <a:p>
            <a:pPr lvl="2"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(7)</a:t>
            </a:r>
            <a:r>
              <a:rPr lang="zh-CN" altLang="en-US" sz="2000" b="0" dirty="0">
                <a:latin typeface="+mn-lt"/>
                <a:ea typeface="微软雅黑" panose="020B0503020204020204" pitchFamily="34" charset="-122"/>
                <a:cs typeface="Times New Roman" panose="02020603050405020304" pitchFamily="18" charset="0"/>
              </a:rPr>
              <a:t>输出</a:t>
            </a:r>
            <a:r>
              <a:rPr lang="en-US" altLang="zh-CN" sz="2000" b="0" dirty="0">
                <a:latin typeface="+mn-lt"/>
                <a:ea typeface="微软雅黑" panose="020B0503020204020204" pitchFamily="34" charset="-122"/>
                <a:cs typeface="Times New Roman" panose="02020603050405020304" pitchFamily="18" charset="0"/>
              </a:rPr>
              <a:t>sum</a:t>
            </a:r>
            <a:r>
              <a:rPr lang="zh-CN" altLang="en-US" sz="2000" b="0" dirty="0">
                <a:latin typeface="+mn-lt"/>
                <a:ea typeface="微软雅黑" panose="020B0503020204020204" pitchFamily="34" charset="-122"/>
                <a:cs typeface="Times New Roman" panose="02020603050405020304" pitchFamily="18" charset="0"/>
              </a:rPr>
              <a:t>的结果。 </a:t>
            </a:r>
            <a:endParaRPr lang="en-US" altLang="zh-CN" sz="2000" b="0" dirty="0">
              <a:latin typeface="+mn-lt"/>
              <a:ea typeface="微软雅黑" panose="020B0503020204020204" pitchFamily="34" charset="-122"/>
              <a:cs typeface="Times New Roman" panose="02020603050405020304" pitchFamily="18" charset="0"/>
            </a:endParaRPr>
          </a:p>
          <a:p>
            <a:pPr lvl="2" indent="-1143000" algn="just" eaLnBrk="1" hangingPunct="1">
              <a:lnSpc>
                <a:spcPct val="130000"/>
              </a:lnSpc>
              <a:buClr>
                <a:schemeClr val="tx1"/>
              </a:buClr>
              <a:buFont typeface="Wingdings" panose="05000000000000000000" pitchFamily="2" charset="2"/>
              <a:buNone/>
            </a:pPr>
            <a:r>
              <a:rPr lang="en-US" altLang="zh-CN" sz="2000" b="0" dirty="0">
                <a:latin typeface="+mn-lt"/>
                <a:ea typeface="微软雅黑" panose="020B0503020204020204" pitchFamily="34" charset="-122"/>
                <a:cs typeface="Times New Roman" panose="02020603050405020304" pitchFamily="18" charset="0"/>
              </a:rPr>
              <a:t>End of the algorithm(</a:t>
            </a:r>
            <a:r>
              <a:rPr lang="zh-CN" altLang="en-US" sz="2000" b="0" dirty="0">
                <a:latin typeface="+mn-lt"/>
                <a:ea typeface="微软雅黑" panose="020B0503020204020204" pitchFamily="34" charset="-122"/>
                <a:cs typeface="Times New Roman" panose="02020603050405020304" pitchFamily="18" charset="0"/>
              </a:rPr>
              <a:t>算法结束</a:t>
            </a:r>
            <a:r>
              <a:rPr lang="en-US" altLang="zh-CN" sz="2000" b="0" dirty="0">
                <a:latin typeface="+mn-lt"/>
                <a:ea typeface="微软雅黑" panose="020B0503020204020204" pitchFamily="34" charset="-122"/>
                <a:cs typeface="Times New Roman" panose="02020603050405020304" pitchFamily="18" charset="0"/>
              </a:rPr>
              <a:t>)</a:t>
            </a:r>
            <a:r>
              <a:rPr lang="zh-CN" altLang="en-US" sz="2000" b="0" dirty="0">
                <a:latin typeface="+mn-lt"/>
                <a:ea typeface="微软雅黑" panose="020B0503020204020204" pitchFamily="34" charset="-122"/>
                <a:cs typeface="Times New Roman" panose="02020603050405020304" pitchFamily="18" charset="0"/>
              </a:rPr>
              <a:t> </a:t>
            </a:r>
            <a:endParaRPr lang="zh-CN" altLang="en-US" sz="2000" b="0" dirty="0">
              <a:latin typeface="+mn-lt"/>
              <a:ea typeface="微软雅黑" panose="020B0503020204020204" pitchFamily="34" charset="-122"/>
              <a:cs typeface="Times New Roman" panose="02020603050405020304" pitchFamily="18" charset="0"/>
            </a:endParaRPr>
          </a:p>
        </p:txBody>
      </p:sp>
      <p:sp>
        <p:nvSpPr>
          <p:cNvPr id="3" name="矩形 2"/>
          <p:cNvSpPr/>
          <p:nvPr/>
        </p:nvSpPr>
        <p:spPr>
          <a:xfrm>
            <a:off x="19050" y="2743200"/>
            <a:ext cx="2286000" cy="127419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400" dirty="0">
                <a:solidFill>
                  <a:srgbClr val="CC3300"/>
                </a:solidFill>
                <a:latin typeface="微软雅黑" panose="020B0503020204020204" pitchFamily="34" charset="-122"/>
                <a:ea typeface="微软雅黑" panose="020B0503020204020204" pitchFamily="34" charset="-122"/>
              </a:rPr>
              <a:t>方法</a:t>
            </a:r>
            <a:r>
              <a:rPr lang="zh-CN" altLang="en-US" sz="2400" dirty="0">
                <a:solidFill>
                  <a:srgbClr val="CC3300"/>
                </a:solidFill>
                <a:latin typeface="微软雅黑" panose="020B0503020204020204" pitchFamily="34" charset="-122"/>
                <a:ea typeface="微软雅黑" panose="020B0503020204020204" pitchFamily="34" charset="-122"/>
              </a:rPr>
              <a:t>一</a:t>
            </a:r>
            <a:r>
              <a:rPr lang="zh-CN"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1" indent="-457200">
              <a:spcBef>
                <a:spcPct val="20000"/>
              </a:spcBef>
              <a:buClr>
                <a:srgbClr val="006666"/>
              </a:buClr>
              <a:buSzPct val="90000"/>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采用</a:t>
            </a:r>
            <a:r>
              <a:rPr lang="zh-CN" altLang="en-US" sz="2400" dirty="0">
                <a:ea typeface="微软雅黑" panose="020B0503020204020204" pitchFamily="34" charset="-122"/>
              </a:rPr>
              <a:t>自然语言描述</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a:xfrm>
            <a:off x="1219200" y="533400"/>
            <a:ext cx="6635750" cy="609600"/>
          </a:xfrm>
        </p:spPr>
        <p:txBody>
          <a:bodyPr/>
          <a:lstStyle/>
          <a:p>
            <a:r>
              <a:rPr lang="zh-CN" altLang="en-US" dirty="0">
                <a:latin typeface="黑体" panose="02010609060101010101" pitchFamily="49" charset="-122"/>
                <a:ea typeface="黑体" panose="02010609060101010101" pitchFamily="49" charset="-122"/>
              </a:rPr>
              <a:t>流程图 </a:t>
            </a:r>
            <a:endParaRPr lang="zh-CN" altLang="en-US" dirty="0">
              <a:latin typeface="黑体" panose="02010609060101010101" pitchFamily="49" charset="-122"/>
              <a:ea typeface="黑体" panose="02010609060101010101" pitchFamily="49" charset="-122"/>
            </a:endParaRPr>
          </a:p>
        </p:txBody>
      </p:sp>
      <p:sp>
        <p:nvSpPr>
          <p:cNvPr id="1378307" name="Rectangle 3"/>
          <p:cNvSpPr>
            <a:spLocks noGrp="1" noChangeArrowheads="1"/>
          </p:cNvSpPr>
          <p:nvPr>
            <p:ph type="body" sz="half" idx="1"/>
          </p:nvPr>
        </p:nvSpPr>
        <p:spPr>
          <a:xfrm>
            <a:off x="457200" y="2286000"/>
            <a:ext cx="8686800" cy="3733800"/>
          </a:xfrm>
          <a:noFill/>
          <a:effectLst>
            <a:prstShdw prst="shdw13" dist="53882" dir="13500000">
              <a:schemeClr val="bg2"/>
            </a:prstShdw>
          </a:effectLst>
          <a:extLst>
            <a:ext uri="{909E8E84-426E-40DD-AFC4-6F175D3DCCD1}">
              <a14:hiddenFill xmlns:a14="http://schemas.microsoft.com/office/drawing/2010/main">
                <a:solidFill>
                  <a:srgbClr val="CCECFF"/>
                </a:solidFill>
              </a14:hiddenFill>
            </a:ext>
          </a:extLst>
        </p:spPr>
        <p:txBody>
          <a:bodyPr/>
          <a:lstStyle/>
          <a:p>
            <a:pPr marL="441325" indent="-441325">
              <a:lnSpc>
                <a:spcPts val="3300"/>
              </a:lnSpc>
              <a:spcBef>
                <a:spcPts val="300"/>
              </a:spcBef>
              <a:buClr>
                <a:srgbClr val="FF0000"/>
              </a:buClr>
              <a:buSzPct val="90000"/>
              <a:buFont typeface="Wingdings" panose="05000000000000000000" pitchFamily="2" charset="2"/>
              <a:buChar char="n"/>
            </a:pPr>
            <a:r>
              <a:rPr lang="zh-CN" altLang="en-US" dirty="0">
                <a:ea typeface="微软雅黑" panose="020B0503020204020204" pitchFamily="34" charset="-122"/>
              </a:rPr>
              <a:t>流程图（</a:t>
            </a:r>
            <a:r>
              <a:rPr lang="en-US" altLang="zh-CN" dirty="0">
                <a:ea typeface="微软雅黑" panose="020B0503020204020204" pitchFamily="34" charset="-122"/>
              </a:rPr>
              <a:t>Flow Chart</a:t>
            </a:r>
            <a:r>
              <a:rPr lang="zh-CN" altLang="en-US" dirty="0">
                <a:ea typeface="微软雅黑" panose="020B0503020204020204" pitchFamily="34" charset="-122"/>
              </a:rPr>
              <a:t>，框图）是使用最早的算法和程序描述工具，用</a:t>
            </a:r>
            <a:r>
              <a:rPr lang="zh-CN" altLang="en-US" dirty="0">
                <a:solidFill>
                  <a:srgbClr val="FF0000"/>
                </a:solidFill>
                <a:ea typeface="微软雅黑" panose="020B0503020204020204" pitchFamily="34" charset="-122"/>
              </a:rPr>
              <a:t>文字、几何图形和流程线</a:t>
            </a:r>
            <a:r>
              <a:rPr lang="zh-CN" altLang="en-US" dirty="0">
                <a:ea typeface="微软雅黑" panose="020B0503020204020204" pitchFamily="34" charset="-122"/>
              </a:rPr>
              <a:t>描述算法执行的逻辑顺序</a:t>
            </a:r>
            <a:endParaRPr lang="en-US" altLang="zh-CN" dirty="0">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solidFill>
                  <a:srgbClr val="CC0066"/>
                </a:solidFill>
                <a:ea typeface="微软雅黑" panose="020B0503020204020204" pitchFamily="34" charset="-122"/>
                <a:cs typeface="+mn-cs"/>
              </a:rPr>
              <a:t>文字</a:t>
            </a:r>
            <a:r>
              <a:rPr lang="zh-CN" altLang="en-US" sz="2000" kern="1200" dirty="0">
                <a:ea typeface="微软雅黑" panose="020B0503020204020204" pitchFamily="34" charset="-122"/>
                <a:cs typeface="+mn-cs"/>
              </a:rPr>
              <a:t>是程序各组成部分的功能说明</a:t>
            </a:r>
            <a:endParaRPr lang="en-US" altLang="zh-CN" sz="2000" kern="1200" dirty="0">
              <a:ea typeface="微软雅黑" panose="020B0503020204020204" pitchFamily="34" charset="-122"/>
              <a:cs typeface="+mn-cs"/>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ea typeface="微软雅黑" panose="020B0503020204020204" pitchFamily="34" charset="-122"/>
                <a:cs typeface="+mn-cs"/>
              </a:rPr>
              <a:t>不同形状的</a:t>
            </a:r>
            <a:r>
              <a:rPr lang="zh-CN" altLang="en-US" sz="2000" kern="1200" dirty="0">
                <a:solidFill>
                  <a:srgbClr val="CC0066"/>
                </a:solidFill>
                <a:ea typeface="微软雅黑" panose="020B0503020204020204" pitchFamily="34" charset="-122"/>
                <a:cs typeface="+mn-cs"/>
              </a:rPr>
              <a:t>几何图形</a:t>
            </a:r>
            <a:r>
              <a:rPr lang="zh-CN" altLang="en-US" sz="2000" kern="1200" dirty="0">
                <a:ea typeface="微软雅黑" panose="020B0503020204020204" pitchFamily="34" charset="-122"/>
                <a:cs typeface="+mn-cs"/>
              </a:rPr>
              <a:t>表示不同性质的操作</a:t>
            </a:r>
            <a:endParaRPr lang="en-US" altLang="zh-CN" sz="2000" kern="1200" dirty="0">
              <a:ea typeface="微软雅黑" panose="020B0503020204020204" pitchFamily="34" charset="-122"/>
              <a:cs typeface="+mn-cs"/>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000" kern="1200" dirty="0">
                <a:solidFill>
                  <a:srgbClr val="CC0066"/>
                </a:solidFill>
                <a:ea typeface="微软雅黑" panose="020B0503020204020204" pitchFamily="34" charset="-122"/>
                <a:cs typeface="+mn-cs"/>
              </a:rPr>
              <a:t>流程线</a:t>
            </a:r>
            <a:r>
              <a:rPr lang="zh-CN" altLang="en-US" sz="2000" kern="1200" dirty="0">
                <a:ea typeface="微软雅黑" panose="020B0503020204020204" pitchFamily="34" charset="-122"/>
                <a:cs typeface="+mn-cs"/>
              </a:rPr>
              <a:t>用</a:t>
            </a:r>
            <a:r>
              <a:rPr lang="zh-CN" altLang="en-US" sz="2000" kern="1200" dirty="0">
                <a:solidFill>
                  <a:srgbClr val="CC0066"/>
                </a:solidFill>
                <a:ea typeface="微软雅黑" panose="020B0503020204020204" pitchFamily="34" charset="-122"/>
                <a:cs typeface="+mn-cs"/>
              </a:rPr>
              <a:t>箭头</a:t>
            </a:r>
            <a:r>
              <a:rPr lang="zh-CN" altLang="en-US" sz="2000" kern="1200" dirty="0">
                <a:ea typeface="微软雅黑" panose="020B0503020204020204" pitchFamily="34" charset="-122"/>
                <a:cs typeface="+mn-cs"/>
              </a:rPr>
              <a:t>指明算法的执行方向</a:t>
            </a:r>
            <a:endParaRPr lang="en-US" altLang="zh-CN" sz="2000" kern="1200" dirty="0">
              <a:ea typeface="微软雅黑" panose="020B0503020204020204" pitchFamily="34" charset="-122"/>
              <a:cs typeface="+mn-cs"/>
            </a:endParaRPr>
          </a:p>
          <a:p>
            <a:pPr marL="441325" lvl="1" indent="-441325">
              <a:lnSpc>
                <a:spcPts val="3300"/>
              </a:lnSpc>
              <a:spcBef>
                <a:spcPts val="300"/>
              </a:spcBef>
              <a:buClr>
                <a:srgbClr val="FF0000"/>
              </a:buClr>
              <a:buSzPct val="90000"/>
              <a:buFont typeface="Wingdings" panose="05000000000000000000" pitchFamily="2" charset="2"/>
              <a:buChar char="n"/>
            </a:pPr>
            <a:r>
              <a:rPr lang="zh-CN" altLang="en-US" sz="2400" b="1" dirty="0">
                <a:solidFill>
                  <a:srgbClr val="CC3300"/>
                </a:solidFill>
                <a:ea typeface="微软雅黑" panose="020B0503020204020204" pitchFamily="34" charset="-122"/>
                <a:cs typeface="+mn-cs"/>
              </a:rPr>
              <a:t>优点</a:t>
            </a:r>
            <a:r>
              <a:rPr lang="zh-CN" altLang="en-US" sz="2400" dirty="0">
                <a:solidFill>
                  <a:srgbClr val="000000"/>
                </a:solidFill>
                <a:ea typeface="微软雅黑" panose="020B0503020204020204" pitchFamily="34" charset="-122"/>
                <a:cs typeface="+mn-cs"/>
              </a:rPr>
              <a:t>：符号简单，</a:t>
            </a:r>
            <a:r>
              <a:rPr lang="zh-CN" altLang="en-US" sz="2400" dirty="0">
                <a:solidFill>
                  <a:srgbClr val="CC0066"/>
                </a:solidFill>
                <a:ea typeface="微软雅黑" panose="020B0503020204020204" pitchFamily="34" charset="-122"/>
                <a:cs typeface="+mn-cs"/>
              </a:rPr>
              <a:t>直观</a:t>
            </a:r>
            <a:r>
              <a:rPr lang="zh-CN" altLang="en-US" sz="2400" dirty="0">
                <a:solidFill>
                  <a:srgbClr val="000000"/>
                </a:solidFill>
                <a:ea typeface="微软雅黑" panose="020B0503020204020204" pitchFamily="34" charset="-122"/>
                <a:cs typeface="+mn-cs"/>
              </a:rPr>
              <a:t>、易于理解，表现灵活</a:t>
            </a:r>
            <a:endParaRPr lang="en-US" altLang="zh-CN" sz="2400" dirty="0">
              <a:solidFill>
                <a:srgbClr val="000000"/>
              </a:solidFill>
              <a:ea typeface="微软雅黑" panose="020B0503020204020204" pitchFamily="34" charset="-122"/>
              <a:cs typeface="+mn-cs"/>
            </a:endParaRPr>
          </a:p>
          <a:p>
            <a:pPr marL="441325" lvl="1" indent="-441325">
              <a:lnSpc>
                <a:spcPts val="3300"/>
              </a:lnSpc>
              <a:spcBef>
                <a:spcPts val="300"/>
              </a:spcBef>
              <a:buClr>
                <a:srgbClr val="FF0000"/>
              </a:buClr>
              <a:buSzPct val="90000"/>
              <a:buFont typeface="Wingdings" panose="05000000000000000000" pitchFamily="2" charset="2"/>
              <a:buChar char="n"/>
            </a:pPr>
            <a:r>
              <a:rPr lang="zh-CN" altLang="en-US" sz="2400" b="1" dirty="0">
                <a:solidFill>
                  <a:srgbClr val="CC3300"/>
                </a:solidFill>
                <a:ea typeface="微软雅黑" panose="020B0503020204020204" pitchFamily="34" charset="-122"/>
                <a:cs typeface="+mn-cs"/>
              </a:rPr>
              <a:t>缺点</a:t>
            </a:r>
            <a:r>
              <a:rPr lang="zh-CN" altLang="en-US" sz="2400" dirty="0">
                <a:solidFill>
                  <a:srgbClr val="000000"/>
                </a:solidFill>
                <a:ea typeface="微软雅黑" panose="020B0503020204020204" pitchFamily="34" charset="-122"/>
                <a:cs typeface="+mn-cs"/>
              </a:rPr>
              <a:t>：对于大型程序或复杂算法，流程图将特别庞大，且难以描述清楚</a:t>
            </a:r>
            <a:endParaRPr lang="en-US" altLang="zh-CN" sz="2400" dirty="0">
              <a:solidFill>
                <a:srgbClr val="000000"/>
              </a:solidFill>
              <a:ea typeface="微软雅黑" panose="020B0503020204020204" pitchFamily="34" charset="-122"/>
              <a:cs typeface="+mn-cs"/>
            </a:endParaRPr>
          </a:p>
        </p:txBody>
      </p:sp>
      <p:sp>
        <p:nvSpPr>
          <p:cNvPr id="7" name="矩形 6"/>
          <p:cNvSpPr/>
          <p:nvPr/>
        </p:nvSpPr>
        <p:spPr>
          <a:xfrm>
            <a:off x="109135" y="1686580"/>
            <a:ext cx="1361270" cy="523220"/>
          </a:xfrm>
          <a:prstGeom prst="rect">
            <a:avLst/>
          </a:prstGeom>
        </p:spPr>
        <p:txBody>
          <a:bodyPr wrap="none">
            <a:spAutoFit/>
          </a:bodyPr>
          <a:lstStyle/>
          <a:p>
            <a:r>
              <a:rPr kumimoji="1" lang="zh-CN" altLang="en-US" sz="2800" dirty="0">
                <a:solidFill>
                  <a:srgbClr val="CC3300"/>
                </a:solidFill>
                <a:latin typeface="Arial" panose="020B0604020202020204"/>
                <a:ea typeface="微软雅黑" panose="020B0503020204020204" pitchFamily="34" charset="-122"/>
              </a:rPr>
              <a:t>流程图 </a:t>
            </a:r>
            <a:endParaRPr kumimoji="1" lang="zh-CN" altLang="en-US" sz="2800" dirty="0">
              <a:solidFill>
                <a:srgbClr val="CC3300"/>
              </a:solidFill>
              <a:latin typeface="Arial" panose="020B0604020202020204"/>
              <a:ea typeface="微软雅黑" panose="020B0503020204020204" pitchFamily="34" charset="-122"/>
            </a:endParaRPr>
          </a:p>
        </p:txBody>
      </p:sp>
      <p:sp>
        <p:nvSpPr>
          <p:cNvPr id="5" name="AutoShape 48"/>
          <p:cNvSpPr>
            <a:spLocks noChangeArrowheads="1"/>
          </p:cNvSpPr>
          <p:nvPr/>
        </p:nvSpPr>
        <p:spPr bwMode="auto">
          <a:xfrm rot="21158297">
            <a:off x="6529604" y="38676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建议采用</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10000"/>
              </a:lnSpc>
            </a:pPr>
            <a:r>
              <a:rPr lang="zh-CN" altLang="en-US" dirty="0">
                <a:latin typeface="Arial" panose="020B0604020202020204" pitchFamily="34" charset="0"/>
                <a:cs typeface="Arial" panose="020B0604020202020204" pitchFamily="34" charset="0"/>
              </a:rPr>
              <a:t>常见的</a:t>
            </a:r>
            <a:r>
              <a:rPr lang="zh-CN" altLang="en-US" dirty="0"/>
              <a:t>流程图符号</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graphicFrame>
        <p:nvGraphicFramePr>
          <p:cNvPr id="8" name="Table 7"/>
          <p:cNvGraphicFramePr>
            <a:graphicFrameLocks noGrp="1"/>
          </p:cNvGraphicFramePr>
          <p:nvPr/>
        </p:nvGraphicFramePr>
        <p:xfrm>
          <a:off x="1905000" y="4419600"/>
          <a:ext cx="5486400" cy="2346960"/>
        </p:xfrm>
        <a:graphic>
          <a:graphicData uri="http://schemas.openxmlformats.org/drawingml/2006/table">
            <a:tbl>
              <a:tblPr firstRow="1" bandRow="1">
                <a:tableStyleId>{5C22544A-7EE6-4342-B048-85BDC9FD1C3A}</a:tableStyleId>
              </a:tblPr>
              <a:tblGrid>
                <a:gridCol w="1295400"/>
                <a:gridCol w="4191000"/>
              </a:tblGrid>
              <a:tr h="317500">
                <a:tc>
                  <a:txBody>
                    <a:bodyPr/>
                    <a:lstStyle/>
                    <a:p>
                      <a:pPr algn="ctr"/>
                      <a:r>
                        <a:rPr lang="zh-CN" altLang="en-US" sz="1600" dirty="0">
                          <a:latin typeface="微软雅黑" panose="020B0503020204020204" pitchFamily="34" charset="-122"/>
                          <a:ea typeface="微软雅黑" panose="020B0503020204020204" pitchFamily="34" charset="-122"/>
                        </a:rPr>
                        <a:t>图  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a:latin typeface="微软雅黑" panose="020B0503020204020204" pitchFamily="34" charset="-122"/>
                          <a:ea typeface="微软雅黑" panose="020B0503020204020204" pitchFamily="34" charset="-122"/>
                        </a:rPr>
                        <a:t>说  明</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圆角矩形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表示“开始”与“结束”</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矩形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表示行动方案、普通工作环节，</a:t>
                      </a:r>
                      <a:r>
                        <a:rPr lang="zh-CN" altLang="en-US" sz="1600" b="0" i="0" kern="1200" dirty="0">
                          <a:solidFill>
                            <a:srgbClr val="CC0066"/>
                          </a:solidFill>
                          <a:effectLst/>
                          <a:latin typeface="微软雅黑" panose="020B0503020204020204" pitchFamily="34" charset="-122"/>
                          <a:ea typeface="微软雅黑" panose="020B0503020204020204" pitchFamily="34" charset="-122"/>
                          <a:cs typeface="+mn-cs"/>
                        </a:rPr>
                        <a:t>赋值语句</a:t>
                      </a:r>
                      <a:endParaRPr lang="zh-CN" altLang="en-US" sz="1600" dirty="0">
                        <a:solidFill>
                          <a:srgbClr val="CC0066"/>
                        </a:solidFill>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菱形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表示问题判断或判定环节</a:t>
                      </a:r>
                      <a:r>
                        <a:rPr lang="zh-CN" altLang="en-US" sz="1600" b="0" i="0" kern="1200">
                          <a:solidFill>
                            <a:schemeClr val="dk1"/>
                          </a:solidFill>
                          <a:effectLst/>
                          <a:latin typeface="微软雅黑" panose="020B0503020204020204" pitchFamily="34" charset="-122"/>
                          <a:ea typeface="微软雅黑" panose="020B0503020204020204" pitchFamily="34" charset="-122"/>
                          <a:cs typeface="+mn-cs"/>
                        </a:rPr>
                        <a:t>，</a:t>
                      </a:r>
                      <a:r>
                        <a:rPr lang="zh-CN" altLang="en-US" sz="1600" b="0" i="0" kern="1200">
                          <a:solidFill>
                            <a:srgbClr val="CC0066"/>
                          </a:solidFill>
                          <a:effectLst/>
                          <a:latin typeface="微软雅黑" panose="020B0503020204020204" pitchFamily="34" charset="-122"/>
                          <a:ea typeface="微软雅黑" panose="020B0503020204020204" pitchFamily="34" charset="-122"/>
                          <a:cs typeface="+mn-cs"/>
                        </a:rPr>
                        <a:t>条件语句</a:t>
                      </a:r>
                      <a:endParaRPr lang="zh-CN" altLang="en-US" sz="1600" dirty="0">
                        <a:solidFill>
                          <a:srgbClr val="CC0066"/>
                        </a:solidFill>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平行四边形</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表示输入输出</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箭头</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表示工作流方向</a:t>
                      </a:r>
                      <a:endParaRPr lang="zh-CN" altLang="en-US" sz="1600" dirty="0">
                        <a:latin typeface="微软雅黑" panose="020B0503020204020204" pitchFamily="34" charset="-122"/>
                        <a:ea typeface="微软雅黑" panose="020B0503020204020204" pitchFamily="34" charset="-122"/>
                      </a:endParaRPr>
                    </a:p>
                  </a:txBody>
                  <a:tcPr/>
                </a:tc>
              </a:tr>
              <a:tr h="317500">
                <a:tc>
                  <a:txBody>
                    <a:bodyPr/>
                    <a:lstStyle/>
                    <a:p>
                      <a:r>
                        <a:rPr lang="zh-CN" altLang="en-US" sz="1600" dirty="0">
                          <a:latin typeface="微软雅黑" panose="020B0503020204020204" pitchFamily="34" charset="-122"/>
                          <a:ea typeface="微软雅黑" panose="020B0503020204020204" pitchFamily="34" charset="-122"/>
                        </a:rPr>
                        <a:t>连接点</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a:latin typeface="微软雅黑" panose="020B0503020204020204" pitchFamily="34" charset="-122"/>
                          <a:ea typeface="微软雅黑" panose="020B0503020204020204" pitchFamily="34" charset="-122"/>
                        </a:rPr>
                        <a:t>表示流程之间的连接</a:t>
                      </a:r>
                      <a:endParaRPr lang="zh-CN" altLang="en-US" sz="1600" dirty="0">
                        <a:latin typeface="微软雅黑" panose="020B0503020204020204" pitchFamily="34" charset="-122"/>
                        <a:ea typeface="微软雅黑" panose="020B0503020204020204" pitchFamily="34" charset="-122"/>
                      </a:endParaRPr>
                    </a:p>
                  </a:txBody>
                  <a:tcPr/>
                </a:tc>
              </a:tr>
            </a:tbl>
          </a:graphicData>
        </a:graphic>
      </p:graphicFrame>
      <p:pic>
        <p:nvPicPr>
          <p:cNvPr id="10"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8200" y="1524000"/>
            <a:ext cx="7065962" cy="2600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算法描述与表示</a:t>
            </a:r>
            <a:endParaRPr lang="zh-CN" altLang="en-US" dirty="0"/>
          </a:p>
        </p:txBody>
      </p:sp>
      <p:sp>
        <p:nvSpPr>
          <p:cNvPr id="3" name="内容占位符 2"/>
          <p:cNvSpPr>
            <a:spLocks noGrp="1"/>
          </p:cNvSpPr>
          <p:nvPr>
            <p:ph idx="1"/>
          </p:nvPr>
        </p:nvSpPr>
        <p:spPr>
          <a:xfrm>
            <a:off x="0" y="1402238"/>
            <a:ext cx="8229600" cy="4525963"/>
          </a:xfrm>
        </p:spPr>
        <p:txBody>
          <a:bodyPr/>
          <a:lstStyle/>
          <a:p>
            <a:pPr marL="0" indent="0">
              <a:buNone/>
            </a:pPr>
            <a:r>
              <a:rPr lang="zh-CN" altLang="zh-CN" dirty="0" smtClean="0"/>
              <a:t>例</a:t>
            </a:r>
            <a:r>
              <a:rPr lang="zh-CN" altLang="en-US" dirty="0" smtClean="0"/>
              <a:t>：</a:t>
            </a:r>
            <a:r>
              <a:rPr lang="zh-CN" altLang="zh-CN" dirty="0" smtClean="0"/>
              <a:t>输入</a:t>
            </a:r>
            <a:r>
              <a:rPr lang="zh-CN" altLang="zh-CN" dirty="0"/>
              <a:t>三个数，输出最大数。</a:t>
            </a:r>
            <a:endParaRPr lang="zh-CN" altLang="zh-CN" dirty="0"/>
          </a:p>
          <a:p>
            <a:pPr marL="0" indent="0">
              <a:buNone/>
            </a:pPr>
            <a:r>
              <a:rPr lang="zh-CN" altLang="en-US" sz="2400" dirty="0" smtClean="0"/>
              <a:t>     算法描述：</a:t>
            </a:r>
            <a:endParaRPr lang="en-US" altLang="zh-CN" sz="2400" dirty="0" smtClean="0"/>
          </a:p>
          <a:p>
            <a:pPr marL="457200" lvl="1" indent="0">
              <a:buNone/>
            </a:pPr>
            <a:r>
              <a:rPr lang="en-US" altLang="zh-CN" dirty="0" smtClean="0">
                <a:latin typeface="Constantia" panose="02030602050306030303"/>
              </a:rPr>
              <a:t>① </a:t>
            </a:r>
            <a:r>
              <a:rPr lang="zh-CN" altLang="zh-CN" dirty="0" smtClean="0"/>
              <a:t>输入</a:t>
            </a:r>
            <a:r>
              <a:rPr lang="en-US" altLang="zh-CN" dirty="0"/>
              <a:t>A</a:t>
            </a:r>
            <a:r>
              <a:rPr lang="zh-CN" altLang="zh-CN" dirty="0"/>
              <a:t>，</a:t>
            </a:r>
            <a:r>
              <a:rPr lang="en-US" altLang="zh-CN" dirty="0"/>
              <a:t>B</a:t>
            </a:r>
            <a:r>
              <a:rPr lang="zh-CN" altLang="zh-CN" dirty="0"/>
              <a:t>，</a:t>
            </a:r>
            <a:r>
              <a:rPr lang="en-US" altLang="zh-CN" dirty="0"/>
              <a:t>C</a:t>
            </a:r>
            <a:r>
              <a:rPr lang="zh-CN" altLang="zh-CN" dirty="0"/>
              <a:t>。</a:t>
            </a:r>
            <a:endParaRPr lang="zh-CN" altLang="zh-CN" dirty="0"/>
          </a:p>
          <a:p>
            <a:pPr marL="457200" lvl="1" indent="0">
              <a:buNone/>
            </a:pPr>
            <a:r>
              <a:rPr lang="en-US" altLang="zh-CN" dirty="0" smtClean="0"/>
              <a:t>② </a:t>
            </a:r>
            <a:r>
              <a:rPr lang="zh-CN" altLang="zh-CN" dirty="0" smtClean="0"/>
              <a:t>若</a:t>
            </a:r>
            <a:r>
              <a:rPr lang="en-US" altLang="zh-CN" dirty="0"/>
              <a:t>A &gt; B</a:t>
            </a:r>
            <a:r>
              <a:rPr lang="zh-CN" altLang="zh-CN" dirty="0"/>
              <a:t>，则</a:t>
            </a:r>
            <a:r>
              <a:rPr lang="en-US" altLang="zh-CN" dirty="0"/>
              <a:t>MAX </a:t>
            </a:r>
            <a:r>
              <a:rPr lang="zh-CN" altLang="zh-CN" dirty="0"/>
              <a:t>←</a:t>
            </a:r>
            <a:r>
              <a:rPr lang="en-US" altLang="zh-CN" dirty="0"/>
              <a:t>A</a:t>
            </a:r>
            <a:r>
              <a:rPr lang="zh-CN" altLang="zh-CN" dirty="0" smtClean="0"/>
              <a:t>；否则</a:t>
            </a:r>
            <a:r>
              <a:rPr lang="en-US" altLang="zh-CN" dirty="0" smtClean="0"/>
              <a:t>MAX</a:t>
            </a:r>
            <a:r>
              <a:rPr lang="zh-CN" altLang="zh-CN" dirty="0"/>
              <a:t>←</a:t>
            </a:r>
            <a:r>
              <a:rPr lang="en-US" altLang="zh-CN" dirty="0"/>
              <a:t>B</a:t>
            </a:r>
            <a:r>
              <a:rPr lang="zh-CN" altLang="zh-CN" dirty="0"/>
              <a:t>。</a:t>
            </a:r>
            <a:endParaRPr lang="zh-CN" altLang="zh-CN" dirty="0"/>
          </a:p>
          <a:p>
            <a:pPr marL="457200" lvl="1" indent="0">
              <a:buNone/>
            </a:pPr>
            <a:r>
              <a:rPr lang="en-US" altLang="zh-CN" dirty="0"/>
              <a:t>③</a:t>
            </a:r>
            <a:r>
              <a:rPr lang="en-US" altLang="zh-CN" dirty="0" smtClean="0"/>
              <a:t> </a:t>
            </a:r>
            <a:r>
              <a:rPr lang="zh-CN" altLang="zh-CN" dirty="0"/>
              <a:t>若</a:t>
            </a:r>
            <a:r>
              <a:rPr lang="en-US" altLang="zh-CN" dirty="0"/>
              <a:t>C &gt; </a:t>
            </a:r>
            <a:r>
              <a:rPr lang="en-US" altLang="zh-CN" dirty="0" smtClean="0"/>
              <a:t>MAX</a:t>
            </a:r>
            <a:r>
              <a:rPr lang="zh-CN" altLang="zh-CN" dirty="0"/>
              <a:t>，则</a:t>
            </a:r>
            <a:r>
              <a:rPr lang="en-US" altLang="zh-CN" dirty="0" smtClean="0"/>
              <a:t>MAX</a:t>
            </a:r>
            <a:r>
              <a:rPr lang="zh-CN" altLang="zh-CN" dirty="0"/>
              <a:t>←</a:t>
            </a:r>
            <a:r>
              <a:rPr lang="en-US" altLang="zh-CN" dirty="0"/>
              <a:t>C</a:t>
            </a:r>
            <a:r>
              <a:rPr lang="zh-CN" altLang="zh-CN" dirty="0"/>
              <a:t>。</a:t>
            </a:r>
            <a:endParaRPr lang="zh-CN" altLang="zh-CN" dirty="0"/>
          </a:p>
          <a:p>
            <a:pPr marL="457200" lvl="1" indent="0">
              <a:buNone/>
            </a:pPr>
            <a:r>
              <a:rPr lang="zh-CN" altLang="en-US" dirty="0" smtClean="0">
                <a:latin typeface="Constantia" panose="02030602050306030303"/>
              </a:rPr>
              <a:t>④ </a:t>
            </a:r>
            <a:r>
              <a:rPr lang="zh-CN" altLang="zh-CN" dirty="0" smtClean="0"/>
              <a:t>输出</a:t>
            </a:r>
            <a:r>
              <a:rPr lang="en-US" altLang="zh-CN" dirty="0" smtClean="0"/>
              <a:t>MAX</a:t>
            </a:r>
            <a:r>
              <a:rPr lang="zh-CN" altLang="zh-CN" dirty="0"/>
              <a:t>，</a:t>
            </a:r>
            <a:r>
              <a:rPr lang="en-US" altLang="zh-CN" dirty="0" smtClean="0"/>
              <a:t>MAX</a:t>
            </a:r>
            <a:r>
              <a:rPr lang="zh-CN" altLang="zh-CN" dirty="0"/>
              <a:t>即为最大数。</a:t>
            </a:r>
            <a:endParaRPr lang="zh-CN" altLang="zh-CN" dirty="0"/>
          </a:p>
          <a:p>
            <a:pPr marL="0" indent="0">
              <a:buNone/>
            </a:pPr>
            <a:endParaRPr lang="zh-CN" altLang="en-US" sz="24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6" name="Picture 5" descr="Screen Clipping"/>
          <p:cNvPicPr>
            <a:picLocks noChangeAspect="1"/>
          </p:cNvPicPr>
          <p:nvPr/>
        </p:nvPicPr>
        <p:blipFill rotWithShape="1">
          <a:blip r:embed="rId1">
            <a:extLst>
              <a:ext uri="{28A0092B-C50C-407E-A947-70E740481C1C}">
                <a14:useLocalDpi xmlns:a14="http://schemas.microsoft.com/office/drawing/2010/main" val="0"/>
              </a:ext>
            </a:extLst>
          </a:blip>
          <a:srcRect l="4500" r="6525"/>
          <a:stretch>
            <a:fillRect/>
          </a:stretch>
        </p:blipFill>
        <p:spPr>
          <a:xfrm>
            <a:off x="6172200" y="1188720"/>
            <a:ext cx="3246120" cy="4953000"/>
          </a:xfrm>
          <a:prstGeom prst="rect">
            <a:avLst/>
          </a:prstGeom>
        </p:spPr>
      </p:pic>
      <p:sp>
        <p:nvSpPr>
          <p:cNvPr id="9" name="任意多边形 8"/>
          <p:cNvSpPr/>
          <p:nvPr/>
        </p:nvSpPr>
        <p:spPr>
          <a:xfrm>
            <a:off x="7223760" y="2192428"/>
            <a:ext cx="1280160" cy="839266"/>
          </a:xfrm>
          <a:custGeom>
            <a:avLst/>
            <a:gdLst>
              <a:gd name="connsiteX0" fmla="*/ 838200 w 1280160"/>
              <a:gd name="connsiteY0" fmla="*/ 31546 h 1006906"/>
              <a:gd name="connsiteX1" fmla="*/ 152400 w 1280160"/>
              <a:gd name="connsiteY1" fmla="*/ 31546 h 1006906"/>
              <a:gd name="connsiteX2" fmla="*/ 60960 w 1280160"/>
              <a:gd name="connsiteY2" fmla="*/ 122986 h 1006906"/>
              <a:gd name="connsiteX3" fmla="*/ 15240 w 1280160"/>
              <a:gd name="connsiteY3" fmla="*/ 260146 h 1006906"/>
              <a:gd name="connsiteX4" fmla="*/ 0 w 1280160"/>
              <a:gd name="connsiteY4" fmla="*/ 305866 h 1006906"/>
              <a:gd name="connsiteX5" fmla="*/ 15240 w 1280160"/>
              <a:gd name="connsiteY5" fmla="*/ 671626 h 1006906"/>
              <a:gd name="connsiteX6" fmla="*/ 45720 w 1280160"/>
              <a:gd name="connsiteY6" fmla="*/ 717346 h 1006906"/>
              <a:gd name="connsiteX7" fmla="*/ 76200 w 1280160"/>
              <a:gd name="connsiteY7" fmla="*/ 778306 h 1006906"/>
              <a:gd name="connsiteX8" fmla="*/ 243840 w 1280160"/>
              <a:gd name="connsiteY8" fmla="*/ 930706 h 1006906"/>
              <a:gd name="connsiteX9" fmla="*/ 335280 w 1280160"/>
              <a:gd name="connsiteY9" fmla="*/ 961186 h 1006906"/>
              <a:gd name="connsiteX10" fmla="*/ 381000 w 1280160"/>
              <a:gd name="connsiteY10" fmla="*/ 976426 h 1006906"/>
              <a:gd name="connsiteX11" fmla="*/ 548640 w 1280160"/>
              <a:gd name="connsiteY11" fmla="*/ 1006906 h 1006906"/>
              <a:gd name="connsiteX12" fmla="*/ 929640 w 1280160"/>
              <a:gd name="connsiteY12" fmla="*/ 991666 h 1006906"/>
              <a:gd name="connsiteX13" fmla="*/ 1005840 w 1280160"/>
              <a:gd name="connsiteY13" fmla="*/ 976426 h 1006906"/>
              <a:gd name="connsiteX14" fmla="*/ 1051560 w 1280160"/>
              <a:gd name="connsiteY14" fmla="*/ 945946 h 1006906"/>
              <a:gd name="connsiteX15" fmla="*/ 1097280 w 1280160"/>
              <a:gd name="connsiteY15" fmla="*/ 930706 h 1006906"/>
              <a:gd name="connsiteX16" fmla="*/ 1143000 w 1280160"/>
              <a:gd name="connsiteY16" fmla="*/ 884986 h 1006906"/>
              <a:gd name="connsiteX17" fmla="*/ 1188720 w 1280160"/>
              <a:gd name="connsiteY17" fmla="*/ 869746 h 1006906"/>
              <a:gd name="connsiteX18" fmla="*/ 1234440 w 1280160"/>
              <a:gd name="connsiteY18" fmla="*/ 778306 h 1006906"/>
              <a:gd name="connsiteX19" fmla="*/ 1249680 w 1280160"/>
              <a:gd name="connsiteY19" fmla="*/ 717346 h 1006906"/>
              <a:gd name="connsiteX20" fmla="*/ 1280160 w 1280160"/>
              <a:gd name="connsiteY20" fmla="*/ 625906 h 1006906"/>
              <a:gd name="connsiteX21" fmla="*/ 1264920 w 1280160"/>
              <a:gd name="connsiteY21" fmla="*/ 336346 h 1006906"/>
              <a:gd name="connsiteX22" fmla="*/ 1112520 w 1280160"/>
              <a:gd name="connsiteY22" fmla="*/ 229666 h 1006906"/>
              <a:gd name="connsiteX23" fmla="*/ 1021080 w 1280160"/>
              <a:gd name="connsiteY23" fmla="*/ 183946 h 1006906"/>
              <a:gd name="connsiteX24" fmla="*/ 975360 w 1280160"/>
              <a:gd name="connsiteY24" fmla="*/ 153466 h 1006906"/>
              <a:gd name="connsiteX25" fmla="*/ 807720 w 1280160"/>
              <a:gd name="connsiteY25" fmla="*/ 107746 h 1006906"/>
              <a:gd name="connsiteX26" fmla="*/ 518160 w 1280160"/>
              <a:gd name="connsiteY26" fmla="*/ 107746 h 10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0160" h="1006906">
                <a:moveTo>
                  <a:pt x="838200" y="31546"/>
                </a:moveTo>
                <a:cubicBezTo>
                  <a:pt x="591852" y="752"/>
                  <a:pt x="471900" y="-20466"/>
                  <a:pt x="152400" y="31546"/>
                </a:cubicBezTo>
                <a:cubicBezTo>
                  <a:pt x="109855" y="38472"/>
                  <a:pt x="60960" y="122986"/>
                  <a:pt x="60960" y="122986"/>
                </a:cubicBezTo>
                <a:lnTo>
                  <a:pt x="15240" y="260146"/>
                </a:lnTo>
                <a:lnTo>
                  <a:pt x="0" y="305866"/>
                </a:lnTo>
                <a:cubicBezTo>
                  <a:pt x="5080" y="427786"/>
                  <a:pt x="1765" y="550347"/>
                  <a:pt x="15240" y="671626"/>
                </a:cubicBezTo>
                <a:cubicBezTo>
                  <a:pt x="17263" y="689830"/>
                  <a:pt x="36633" y="701443"/>
                  <a:pt x="45720" y="717346"/>
                </a:cubicBezTo>
                <a:cubicBezTo>
                  <a:pt x="56992" y="737071"/>
                  <a:pt x="61814" y="760723"/>
                  <a:pt x="76200" y="778306"/>
                </a:cubicBezTo>
                <a:cubicBezTo>
                  <a:pt x="93138" y="799008"/>
                  <a:pt x="197046" y="907309"/>
                  <a:pt x="243840" y="930706"/>
                </a:cubicBezTo>
                <a:cubicBezTo>
                  <a:pt x="272577" y="945074"/>
                  <a:pt x="304800" y="951026"/>
                  <a:pt x="335280" y="961186"/>
                </a:cubicBezTo>
                <a:cubicBezTo>
                  <a:pt x="350520" y="966266"/>
                  <a:pt x="365248" y="973276"/>
                  <a:pt x="381000" y="976426"/>
                </a:cubicBezTo>
                <a:cubicBezTo>
                  <a:pt x="487500" y="997726"/>
                  <a:pt x="431649" y="987408"/>
                  <a:pt x="548640" y="1006906"/>
                </a:cubicBezTo>
                <a:cubicBezTo>
                  <a:pt x="675640" y="1001826"/>
                  <a:pt x="802820" y="1000121"/>
                  <a:pt x="929640" y="991666"/>
                </a:cubicBezTo>
                <a:cubicBezTo>
                  <a:pt x="955486" y="989943"/>
                  <a:pt x="981586" y="985521"/>
                  <a:pt x="1005840" y="976426"/>
                </a:cubicBezTo>
                <a:cubicBezTo>
                  <a:pt x="1022990" y="969995"/>
                  <a:pt x="1035177" y="954137"/>
                  <a:pt x="1051560" y="945946"/>
                </a:cubicBezTo>
                <a:cubicBezTo>
                  <a:pt x="1065928" y="938762"/>
                  <a:pt x="1082040" y="935786"/>
                  <a:pt x="1097280" y="930706"/>
                </a:cubicBezTo>
                <a:cubicBezTo>
                  <a:pt x="1112520" y="915466"/>
                  <a:pt x="1125067" y="896941"/>
                  <a:pt x="1143000" y="884986"/>
                </a:cubicBezTo>
                <a:cubicBezTo>
                  <a:pt x="1156366" y="876075"/>
                  <a:pt x="1176176" y="879781"/>
                  <a:pt x="1188720" y="869746"/>
                </a:cubicBezTo>
                <a:cubicBezTo>
                  <a:pt x="1213458" y="849956"/>
                  <a:pt x="1226260" y="806937"/>
                  <a:pt x="1234440" y="778306"/>
                </a:cubicBezTo>
                <a:cubicBezTo>
                  <a:pt x="1240194" y="758167"/>
                  <a:pt x="1243661" y="737408"/>
                  <a:pt x="1249680" y="717346"/>
                </a:cubicBezTo>
                <a:cubicBezTo>
                  <a:pt x="1258912" y="686572"/>
                  <a:pt x="1280160" y="625906"/>
                  <a:pt x="1280160" y="625906"/>
                </a:cubicBezTo>
                <a:cubicBezTo>
                  <a:pt x="1275080" y="529386"/>
                  <a:pt x="1277979" y="432113"/>
                  <a:pt x="1264920" y="336346"/>
                </a:cubicBezTo>
                <a:cubicBezTo>
                  <a:pt x="1256566" y="275081"/>
                  <a:pt x="1133412" y="243594"/>
                  <a:pt x="1112520" y="229666"/>
                </a:cubicBezTo>
                <a:cubicBezTo>
                  <a:pt x="981493" y="142315"/>
                  <a:pt x="1147273" y="247042"/>
                  <a:pt x="1021080" y="183946"/>
                </a:cubicBezTo>
                <a:cubicBezTo>
                  <a:pt x="1004697" y="175755"/>
                  <a:pt x="992098" y="160905"/>
                  <a:pt x="975360" y="153466"/>
                </a:cubicBezTo>
                <a:cubicBezTo>
                  <a:pt x="943865" y="139468"/>
                  <a:pt x="847283" y="109394"/>
                  <a:pt x="807720" y="107746"/>
                </a:cubicBezTo>
                <a:cubicBezTo>
                  <a:pt x="711284" y="103728"/>
                  <a:pt x="614680" y="107746"/>
                  <a:pt x="518160" y="107746"/>
                </a:cubicBezTo>
              </a:path>
            </a:pathLst>
          </a:custGeom>
          <a:ln>
            <a:solidFill>
              <a:srgbClr val="FF0000"/>
            </a:solidFill>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任意多边形 9"/>
          <p:cNvSpPr/>
          <p:nvPr/>
        </p:nvSpPr>
        <p:spPr>
          <a:xfrm>
            <a:off x="7155180" y="3665220"/>
            <a:ext cx="1280160" cy="839266"/>
          </a:xfrm>
          <a:custGeom>
            <a:avLst/>
            <a:gdLst>
              <a:gd name="connsiteX0" fmla="*/ 838200 w 1280160"/>
              <a:gd name="connsiteY0" fmla="*/ 31546 h 1006906"/>
              <a:gd name="connsiteX1" fmla="*/ 152400 w 1280160"/>
              <a:gd name="connsiteY1" fmla="*/ 31546 h 1006906"/>
              <a:gd name="connsiteX2" fmla="*/ 60960 w 1280160"/>
              <a:gd name="connsiteY2" fmla="*/ 122986 h 1006906"/>
              <a:gd name="connsiteX3" fmla="*/ 15240 w 1280160"/>
              <a:gd name="connsiteY3" fmla="*/ 260146 h 1006906"/>
              <a:gd name="connsiteX4" fmla="*/ 0 w 1280160"/>
              <a:gd name="connsiteY4" fmla="*/ 305866 h 1006906"/>
              <a:gd name="connsiteX5" fmla="*/ 15240 w 1280160"/>
              <a:gd name="connsiteY5" fmla="*/ 671626 h 1006906"/>
              <a:gd name="connsiteX6" fmla="*/ 45720 w 1280160"/>
              <a:gd name="connsiteY6" fmla="*/ 717346 h 1006906"/>
              <a:gd name="connsiteX7" fmla="*/ 76200 w 1280160"/>
              <a:gd name="connsiteY7" fmla="*/ 778306 h 1006906"/>
              <a:gd name="connsiteX8" fmla="*/ 243840 w 1280160"/>
              <a:gd name="connsiteY8" fmla="*/ 930706 h 1006906"/>
              <a:gd name="connsiteX9" fmla="*/ 335280 w 1280160"/>
              <a:gd name="connsiteY9" fmla="*/ 961186 h 1006906"/>
              <a:gd name="connsiteX10" fmla="*/ 381000 w 1280160"/>
              <a:gd name="connsiteY10" fmla="*/ 976426 h 1006906"/>
              <a:gd name="connsiteX11" fmla="*/ 548640 w 1280160"/>
              <a:gd name="connsiteY11" fmla="*/ 1006906 h 1006906"/>
              <a:gd name="connsiteX12" fmla="*/ 929640 w 1280160"/>
              <a:gd name="connsiteY12" fmla="*/ 991666 h 1006906"/>
              <a:gd name="connsiteX13" fmla="*/ 1005840 w 1280160"/>
              <a:gd name="connsiteY13" fmla="*/ 976426 h 1006906"/>
              <a:gd name="connsiteX14" fmla="*/ 1051560 w 1280160"/>
              <a:gd name="connsiteY14" fmla="*/ 945946 h 1006906"/>
              <a:gd name="connsiteX15" fmla="*/ 1097280 w 1280160"/>
              <a:gd name="connsiteY15" fmla="*/ 930706 h 1006906"/>
              <a:gd name="connsiteX16" fmla="*/ 1143000 w 1280160"/>
              <a:gd name="connsiteY16" fmla="*/ 884986 h 1006906"/>
              <a:gd name="connsiteX17" fmla="*/ 1188720 w 1280160"/>
              <a:gd name="connsiteY17" fmla="*/ 869746 h 1006906"/>
              <a:gd name="connsiteX18" fmla="*/ 1234440 w 1280160"/>
              <a:gd name="connsiteY18" fmla="*/ 778306 h 1006906"/>
              <a:gd name="connsiteX19" fmla="*/ 1249680 w 1280160"/>
              <a:gd name="connsiteY19" fmla="*/ 717346 h 1006906"/>
              <a:gd name="connsiteX20" fmla="*/ 1280160 w 1280160"/>
              <a:gd name="connsiteY20" fmla="*/ 625906 h 1006906"/>
              <a:gd name="connsiteX21" fmla="*/ 1264920 w 1280160"/>
              <a:gd name="connsiteY21" fmla="*/ 336346 h 1006906"/>
              <a:gd name="connsiteX22" fmla="*/ 1112520 w 1280160"/>
              <a:gd name="connsiteY22" fmla="*/ 229666 h 1006906"/>
              <a:gd name="connsiteX23" fmla="*/ 1021080 w 1280160"/>
              <a:gd name="connsiteY23" fmla="*/ 183946 h 1006906"/>
              <a:gd name="connsiteX24" fmla="*/ 975360 w 1280160"/>
              <a:gd name="connsiteY24" fmla="*/ 153466 h 1006906"/>
              <a:gd name="connsiteX25" fmla="*/ 807720 w 1280160"/>
              <a:gd name="connsiteY25" fmla="*/ 107746 h 1006906"/>
              <a:gd name="connsiteX26" fmla="*/ 518160 w 1280160"/>
              <a:gd name="connsiteY26" fmla="*/ 107746 h 10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0160" h="1006906">
                <a:moveTo>
                  <a:pt x="838200" y="31546"/>
                </a:moveTo>
                <a:cubicBezTo>
                  <a:pt x="591852" y="752"/>
                  <a:pt x="471900" y="-20466"/>
                  <a:pt x="152400" y="31546"/>
                </a:cubicBezTo>
                <a:cubicBezTo>
                  <a:pt x="109855" y="38472"/>
                  <a:pt x="60960" y="122986"/>
                  <a:pt x="60960" y="122986"/>
                </a:cubicBezTo>
                <a:lnTo>
                  <a:pt x="15240" y="260146"/>
                </a:lnTo>
                <a:lnTo>
                  <a:pt x="0" y="305866"/>
                </a:lnTo>
                <a:cubicBezTo>
                  <a:pt x="5080" y="427786"/>
                  <a:pt x="1765" y="550347"/>
                  <a:pt x="15240" y="671626"/>
                </a:cubicBezTo>
                <a:cubicBezTo>
                  <a:pt x="17263" y="689830"/>
                  <a:pt x="36633" y="701443"/>
                  <a:pt x="45720" y="717346"/>
                </a:cubicBezTo>
                <a:cubicBezTo>
                  <a:pt x="56992" y="737071"/>
                  <a:pt x="61814" y="760723"/>
                  <a:pt x="76200" y="778306"/>
                </a:cubicBezTo>
                <a:cubicBezTo>
                  <a:pt x="93138" y="799008"/>
                  <a:pt x="197046" y="907309"/>
                  <a:pt x="243840" y="930706"/>
                </a:cubicBezTo>
                <a:cubicBezTo>
                  <a:pt x="272577" y="945074"/>
                  <a:pt x="304800" y="951026"/>
                  <a:pt x="335280" y="961186"/>
                </a:cubicBezTo>
                <a:cubicBezTo>
                  <a:pt x="350520" y="966266"/>
                  <a:pt x="365248" y="973276"/>
                  <a:pt x="381000" y="976426"/>
                </a:cubicBezTo>
                <a:cubicBezTo>
                  <a:pt x="487500" y="997726"/>
                  <a:pt x="431649" y="987408"/>
                  <a:pt x="548640" y="1006906"/>
                </a:cubicBezTo>
                <a:cubicBezTo>
                  <a:pt x="675640" y="1001826"/>
                  <a:pt x="802820" y="1000121"/>
                  <a:pt x="929640" y="991666"/>
                </a:cubicBezTo>
                <a:cubicBezTo>
                  <a:pt x="955486" y="989943"/>
                  <a:pt x="981586" y="985521"/>
                  <a:pt x="1005840" y="976426"/>
                </a:cubicBezTo>
                <a:cubicBezTo>
                  <a:pt x="1022990" y="969995"/>
                  <a:pt x="1035177" y="954137"/>
                  <a:pt x="1051560" y="945946"/>
                </a:cubicBezTo>
                <a:cubicBezTo>
                  <a:pt x="1065928" y="938762"/>
                  <a:pt x="1082040" y="935786"/>
                  <a:pt x="1097280" y="930706"/>
                </a:cubicBezTo>
                <a:cubicBezTo>
                  <a:pt x="1112520" y="915466"/>
                  <a:pt x="1125067" y="896941"/>
                  <a:pt x="1143000" y="884986"/>
                </a:cubicBezTo>
                <a:cubicBezTo>
                  <a:pt x="1156366" y="876075"/>
                  <a:pt x="1176176" y="879781"/>
                  <a:pt x="1188720" y="869746"/>
                </a:cubicBezTo>
                <a:cubicBezTo>
                  <a:pt x="1213458" y="849956"/>
                  <a:pt x="1226260" y="806937"/>
                  <a:pt x="1234440" y="778306"/>
                </a:cubicBezTo>
                <a:cubicBezTo>
                  <a:pt x="1240194" y="758167"/>
                  <a:pt x="1243661" y="737408"/>
                  <a:pt x="1249680" y="717346"/>
                </a:cubicBezTo>
                <a:cubicBezTo>
                  <a:pt x="1258912" y="686572"/>
                  <a:pt x="1280160" y="625906"/>
                  <a:pt x="1280160" y="625906"/>
                </a:cubicBezTo>
                <a:cubicBezTo>
                  <a:pt x="1275080" y="529386"/>
                  <a:pt x="1277979" y="432113"/>
                  <a:pt x="1264920" y="336346"/>
                </a:cubicBezTo>
                <a:cubicBezTo>
                  <a:pt x="1256566" y="275081"/>
                  <a:pt x="1133412" y="243594"/>
                  <a:pt x="1112520" y="229666"/>
                </a:cubicBezTo>
                <a:cubicBezTo>
                  <a:pt x="981493" y="142315"/>
                  <a:pt x="1147273" y="247042"/>
                  <a:pt x="1021080" y="183946"/>
                </a:cubicBezTo>
                <a:cubicBezTo>
                  <a:pt x="1004697" y="175755"/>
                  <a:pt x="992098" y="160905"/>
                  <a:pt x="975360" y="153466"/>
                </a:cubicBezTo>
                <a:cubicBezTo>
                  <a:pt x="943865" y="139468"/>
                  <a:pt x="847283" y="109394"/>
                  <a:pt x="807720" y="107746"/>
                </a:cubicBezTo>
                <a:cubicBezTo>
                  <a:pt x="711284" y="103728"/>
                  <a:pt x="614680" y="107746"/>
                  <a:pt x="518160" y="107746"/>
                </a:cubicBezTo>
              </a:path>
            </a:pathLst>
          </a:custGeom>
          <a:ln>
            <a:solidFill>
              <a:srgbClr val="FF0000"/>
            </a:solidFill>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09600"/>
            <a:ext cx="7086600" cy="487363"/>
          </a:xfrm>
        </p:spPr>
        <p:txBody>
          <a:bodyPr/>
          <a:lstStyle/>
          <a:p>
            <a:pPr lvl="1"/>
            <a:r>
              <a:rPr lang="zh-CN" altLang="zh-CN" dirty="0">
                <a:latin typeface="黑体" panose="02010609060101010101" pitchFamily="49" charset="-122"/>
                <a:ea typeface="黑体" panose="02010609060101010101" pitchFamily="49" charset="-122"/>
                <a:cs typeface="+mj-cs"/>
              </a:rPr>
              <a:t>方法</a:t>
            </a:r>
            <a:r>
              <a:rPr lang="zh-CN" altLang="en-US" dirty="0">
                <a:latin typeface="黑体" panose="02010609060101010101" pitchFamily="49" charset="-122"/>
                <a:ea typeface="黑体" panose="02010609060101010101" pitchFamily="49" charset="-122"/>
                <a:cs typeface="+mj-cs"/>
              </a:rPr>
              <a:t>二</a:t>
            </a:r>
            <a:r>
              <a:rPr lang="zh-CN" altLang="zh-CN" dirty="0">
                <a:latin typeface="黑体" panose="02010609060101010101" pitchFamily="49" charset="-122"/>
                <a:ea typeface="黑体" panose="02010609060101010101" pitchFamily="49" charset="-122"/>
                <a:cs typeface="+mj-cs"/>
              </a:rPr>
              <a:t>：</a:t>
            </a:r>
            <a:r>
              <a:rPr lang="zh-CN" altLang="en-US" dirty="0">
                <a:latin typeface="黑体" panose="02010609060101010101" pitchFamily="49" charset="-122"/>
                <a:ea typeface="黑体" panose="02010609060101010101" pitchFamily="49" charset="-122"/>
                <a:cs typeface="+mj-cs"/>
              </a:rPr>
              <a:t>采用流程图描述</a:t>
            </a:r>
            <a:endParaRPr lang="zh-CN" altLang="en-US" dirty="0">
              <a:latin typeface="黑体" panose="02010609060101010101" pitchFamily="49" charset="-122"/>
              <a:ea typeface="黑体" panose="02010609060101010101" pitchFamily="49" charset="-122"/>
              <a:cs typeface="+mj-cs"/>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624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1400" y="1295399"/>
            <a:ext cx="37528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28600" y="1785999"/>
            <a:ext cx="3200400" cy="104028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二</a:t>
            </a:r>
            <a:r>
              <a:rPr lang="zh-CN" altLang="zh-CN"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lvl="1">
              <a:spcBef>
                <a:spcPct val="20000"/>
              </a:spcBef>
              <a:buClr>
                <a:srgbClr val="006666"/>
              </a:buClr>
              <a:buSzPct val="90000"/>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采用流程图描述</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1143000" y="6248400"/>
            <a:ext cx="7007046" cy="523220"/>
          </a:xfrm>
          <a:prstGeom prst="rect">
            <a:avLst/>
          </a:prstGeom>
        </p:spPr>
        <p:txBody>
          <a:bodyPr wrap="none">
            <a:spAutoFit/>
          </a:bodyPr>
          <a:lstStyle/>
          <a:p>
            <a:r>
              <a:rPr lang="zh-CN" altLang="en-US" sz="2800" dirty="0">
                <a:solidFill>
                  <a:srgbClr val="FF0066"/>
                </a:solidFill>
                <a:latin typeface="+mn-lt"/>
                <a:ea typeface="微软雅黑" panose="020B0503020204020204" pitchFamily="34" charset="-122"/>
              </a:rPr>
              <a:t>流程图比自然语言描述更直观，建议采用！</a:t>
            </a:r>
            <a:endParaRPr lang="zh-CN" altLang="en-US" sz="2800" dirty="0">
              <a:solidFill>
                <a:srgbClr val="FF0066"/>
              </a:solidFill>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en-US" dirty="0">
                <a:latin typeface="Arial" panose="020B0604020202020204" pitchFamily="34" charset="0"/>
                <a:ea typeface="黑体" panose="02010609060101010101" pitchFamily="49" charset="-122"/>
                <a:cs typeface="Arial" panose="020B0604020202020204" pitchFamily="34" charset="0"/>
              </a:rPr>
              <a:t>伪代码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3" name="Rectangle 3"/>
          <p:cNvSpPr>
            <a:spLocks noGrp="1" noChangeArrowheads="1"/>
          </p:cNvSpPr>
          <p:nvPr>
            <p:ph type="body" sz="half" idx="1"/>
          </p:nvPr>
        </p:nvSpPr>
        <p:spPr>
          <a:xfrm>
            <a:off x="457200" y="1752600"/>
            <a:ext cx="8221662" cy="990600"/>
          </a:xfrm>
          <a:noFill/>
          <a:effectLst>
            <a:prstShdw prst="shdw13" dist="53882" dir="13500000">
              <a:schemeClr val="bg2"/>
            </a:prstShdw>
          </a:effectLst>
          <a:extLst>
            <a:ext uri="{909E8E84-426E-40DD-AFC4-6F175D3DCCD1}">
              <a14:hiddenFill xmlns:a14="http://schemas.microsoft.com/office/drawing/2010/main">
                <a:solidFill>
                  <a:srgbClr val="CCECFF"/>
                </a:solidFill>
              </a14:hiddenFill>
            </a:ext>
          </a:extLst>
        </p:spPr>
        <p:txBody>
          <a:bodyPr/>
          <a:lstStyle/>
          <a:p>
            <a:pPr marL="441325" indent="-441325">
              <a:lnSpc>
                <a:spcPts val="4000"/>
              </a:lnSpc>
              <a:spcBef>
                <a:spcPts val="0"/>
              </a:spcBef>
              <a:buClr>
                <a:srgbClr val="FF0000"/>
              </a:buClr>
              <a:buSzPct val="90000"/>
              <a:buFont typeface="Wingdings" panose="05000000000000000000" pitchFamily="2" charset="2"/>
              <a:buChar char="n"/>
            </a:pPr>
            <a:r>
              <a:rPr lang="zh-CN" altLang="en-US" sz="2800" b="1" dirty="0">
                <a:solidFill>
                  <a:srgbClr val="FF0000"/>
                </a:solidFill>
                <a:ea typeface="微软雅黑" panose="020B0503020204020204" pitchFamily="34" charset="-122"/>
              </a:rPr>
              <a:t>伪代码</a:t>
            </a:r>
            <a:r>
              <a:rPr lang="zh-CN" altLang="en-US" sz="2800" u="sng" dirty="0">
                <a:ea typeface="微软雅黑" panose="020B0503020204020204" pitchFamily="34" charset="-122"/>
              </a:rPr>
              <a:t>是介于自然语言和计算机语言之间的文字和符号，它不能被计算机所理解</a:t>
            </a:r>
            <a:endParaRPr lang="zh-CN" altLang="en-US" sz="2800" u="sng" dirty="0">
              <a:ea typeface="微软雅黑" panose="020B0503020204020204" pitchFamily="34" charset="-122"/>
            </a:endParaRPr>
          </a:p>
        </p:txBody>
      </p:sp>
      <p:sp>
        <p:nvSpPr>
          <p:cNvPr id="1392646" name="Rectangle 6"/>
          <p:cNvSpPr>
            <a:spLocks noChangeArrowheads="1"/>
          </p:cNvSpPr>
          <p:nvPr/>
        </p:nvSpPr>
        <p:spPr bwMode="auto">
          <a:xfrm>
            <a:off x="457200" y="3295650"/>
            <a:ext cx="8221662" cy="22098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41325" indent="-441325">
              <a:lnSpc>
                <a:spcPts val="3300"/>
              </a:lnSpc>
              <a:spcBef>
                <a:spcPts val="0"/>
              </a:spcBef>
              <a:buClr>
                <a:srgbClr val="FF0000"/>
              </a:buClr>
              <a:buSzPct val="90000"/>
              <a:buFont typeface="Wingdings" panose="05000000000000000000" pitchFamily="2" charset="2"/>
              <a:buChar char="n"/>
            </a:pPr>
            <a:r>
              <a:rPr lang="zh-CN" altLang="en-US" sz="2400" b="0" dirty="0">
                <a:latin typeface="+mn-lt"/>
                <a:ea typeface="微软雅黑" panose="020B0503020204020204" pitchFamily="34" charset="-122"/>
              </a:rPr>
              <a:t>常用的伪代码是用</a:t>
            </a:r>
            <a:r>
              <a:rPr lang="zh-CN" altLang="en-US" sz="2400" b="0" dirty="0">
                <a:solidFill>
                  <a:srgbClr val="CC0066"/>
                </a:solidFill>
                <a:latin typeface="+mn-lt"/>
                <a:ea typeface="微软雅黑" panose="020B0503020204020204" pitchFamily="34" charset="-122"/>
              </a:rPr>
              <a:t>自然语言</a:t>
            </a:r>
            <a:r>
              <a:rPr lang="zh-CN" altLang="en-US" sz="2400" b="0" dirty="0">
                <a:latin typeface="+mn-lt"/>
                <a:ea typeface="微软雅黑" panose="020B0503020204020204" pitchFamily="34" charset="-122"/>
              </a:rPr>
              <a:t>与</a:t>
            </a:r>
            <a:r>
              <a:rPr lang="zh-CN" altLang="en-US" sz="2400" b="0" dirty="0">
                <a:solidFill>
                  <a:srgbClr val="CC0066"/>
                </a:solidFill>
                <a:latin typeface="+mn-lt"/>
                <a:ea typeface="微软雅黑" panose="020B0503020204020204" pitchFamily="34" charset="-122"/>
              </a:rPr>
              <a:t>类</a:t>
            </a:r>
            <a:r>
              <a:rPr lang="en-US" altLang="zh-CN" sz="2400" b="0" dirty="0">
                <a:solidFill>
                  <a:srgbClr val="CC0066"/>
                </a:solidFill>
                <a:latin typeface="+mn-lt"/>
                <a:ea typeface="微软雅黑" panose="020B0503020204020204" pitchFamily="34" charset="-122"/>
              </a:rPr>
              <a:t>Pascal</a:t>
            </a:r>
            <a:r>
              <a:rPr lang="zh-CN" altLang="en-US" sz="2400" b="0" dirty="0">
                <a:latin typeface="+mn-lt"/>
                <a:ea typeface="微软雅黑" panose="020B0503020204020204" pitchFamily="34" charset="-122"/>
              </a:rPr>
              <a:t>或</a:t>
            </a:r>
            <a:r>
              <a:rPr lang="zh-CN" altLang="en-US" sz="2400" b="0" dirty="0">
                <a:solidFill>
                  <a:srgbClr val="CC0066"/>
                </a:solidFill>
                <a:latin typeface="+mn-lt"/>
                <a:ea typeface="微软雅黑" panose="020B0503020204020204" pitchFamily="34" charset="-122"/>
              </a:rPr>
              <a:t>类</a:t>
            </a:r>
            <a:r>
              <a:rPr lang="en-US" altLang="zh-CN" sz="2400" b="0" dirty="0">
                <a:solidFill>
                  <a:srgbClr val="CC0066"/>
                </a:solidFill>
                <a:latin typeface="+mn-lt"/>
                <a:ea typeface="微软雅黑" panose="020B0503020204020204" pitchFamily="34" charset="-122"/>
              </a:rPr>
              <a:t>C</a:t>
            </a:r>
            <a:r>
              <a:rPr lang="zh-CN" altLang="en-US" sz="2400" b="0" dirty="0">
                <a:solidFill>
                  <a:srgbClr val="CC0066"/>
                </a:solidFill>
                <a:latin typeface="+mn-lt"/>
                <a:ea typeface="微软雅黑" panose="020B0503020204020204" pitchFamily="34" charset="-122"/>
              </a:rPr>
              <a:t>语言</a:t>
            </a:r>
            <a:r>
              <a:rPr lang="zh-CN" altLang="en-US" sz="2400" b="0" dirty="0">
                <a:latin typeface="+mn-lt"/>
                <a:ea typeface="微软雅黑" panose="020B0503020204020204" pitchFamily="34" charset="-122"/>
              </a:rPr>
              <a:t>相结合的方法来描述算法 </a:t>
            </a:r>
            <a:endParaRPr lang="en-US" altLang="zh-CN" sz="2400" b="0" dirty="0">
              <a:latin typeface="+mn-lt"/>
              <a:ea typeface="微软雅黑" panose="020B0503020204020204" pitchFamily="34" charset="-122"/>
            </a:endParaRPr>
          </a:p>
          <a:p>
            <a:pPr marL="441325" indent="-441325">
              <a:lnSpc>
                <a:spcPts val="3300"/>
              </a:lnSpc>
              <a:spcBef>
                <a:spcPts val="0"/>
              </a:spcBef>
              <a:buClr>
                <a:srgbClr val="FF0000"/>
              </a:buClr>
              <a:buSzPct val="90000"/>
              <a:buFont typeface="Wingdings" panose="05000000000000000000" pitchFamily="2" charset="2"/>
              <a:buChar char="n"/>
            </a:pPr>
            <a:r>
              <a:rPr lang="zh-CN" altLang="en-US" sz="2400" dirty="0">
                <a:solidFill>
                  <a:srgbClr val="CC3300"/>
                </a:solidFill>
                <a:latin typeface="+mn-lt"/>
                <a:ea typeface="微软雅黑" panose="020B0503020204020204" pitchFamily="34" charset="-122"/>
              </a:rPr>
              <a:t>优点</a:t>
            </a:r>
            <a:r>
              <a:rPr lang="zh-CN" altLang="en-US" sz="2400" b="0" dirty="0">
                <a:latin typeface="+mn-lt"/>
                <a:ea typeface="微软雅黑" panose="020B0503020204020204" pitchFamily="34" charset="-122"/>
              </a:rPr>
              <a:t>：</a:t>
            </a:r>
            <a:endParaRPr lang="en-US" altLang="zh-CN" sz="2400" b="0" dirty="0">
              <a:latin typeface="+mn-lt"/>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rPr>
              <a:t>使用伪代码描述的算法易于转变成某种编程语言</a:t>
            </a:r>
            <a:endParaRPr lang="zh-CN" altLang="en-US" sz="2400" b="0" dirty="0">
              <a:latin typeface="+mn-lt"/>
              <a:ea typeface="微软雅黑" panose="020B0503020204020204" pitchFamily="34" charset="-122"/>
            </a:endParaRPr>
          </a:p>
          <a:p>
            <a:pPr marL="898525" lvl="1" indent="-441325">
              <a:lnSpc>
                <a:spcPts val="3300"/>
              </a:lnSpc>
              <a:spcBef>
                <a:spcPts val="300"/>
              </a:spcBef>
              <a:buClr>
                <a:srgbClr val="006666"/>
              </a:buClr>
              <a:buSzPct val="90000"/>
              <a:buFont typeface="Wingdings" panose="05000000000000000000" pitchFamily="2" charset="2"/>
              <a:buChar char="u"/>
            </a:pPr>
            <a:r>
              <a:rPr lang="zh-CN" altLang="en-US" sz="2400" b="0" dirty="0">
                <a:latin typeface="+mn-lt"/>
                <a:ea typeface="微软雅黑" panose="020B0503020204020204" pitchFamily="34" charset="-122"/>
              </a:rPr>
              <a:t>尤其适于描述大型程序或复杂算法</a:t>
            </a:r>
            <a:endParaRPr lang="en-US" altLang="zh-CN" sz="2400" b="0" dirty="0">
              <a:latin typeface="+mn-lt"/>
              <a:ea typeface="微软雅黑" panose="020B0503020204020204" pitchFamily="34" charset="-122"/>
            </a:endParaRPr>
          </a:p>
          <a:p>
            <a:pPr marL="441325" indent="-441325">
              <a:lnSpc>
                <a:spcPts val="3300"/>
              </a:lnSpc>
              <a:spcBef>
                <a:spcPts val="0"/>
              </a:spcBef>
              <a:buClr>
                <a:srgbClr val="FF0000"/>
              </a:buClr>
              <a:buSzPct val="90000"/>
              <a:buFont typeface="Wingdings" panose="05000000000000000000" pitchFamily="2" charset="2"/>
              <a:buChar char="n"/>
            </a:pPr>
            <a:endParaRPr lang="zh-CN" altLang="en-US" sz="2400" b="0" dirty="0">
              <a:latin typeface="+mn-lt"/>
              <a:ea typeface="微软雅黑" panose="020B0503020204020204" pitchFamily="34" charset="-122"/>
            </a:endParaRPr>
          </a:p>
        </p:txBody>
      </p:sp>
      <p:sp>
        <p:nvSpPr>
          <p:cNvPr id="6" name="AutoShape 48"/>
          <p:cNvSpPr>
            <a:spLocks noChangeArrowheads="1"/>
          </p:cNvSpPr>
          <p:nvPr/>
        </p:nvSpPr>
        <p:spPr bwMode="auto">
          <a:xfrm rot="21158297">
            <a:off x="6529604" y="38676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建议采用</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zh-CN" dirty="0">
                <a:latin typeface="黑体" panose="02010609060101010101" pitchFamily="49" charset="-122"/>
                <a:ea typeface="黑体" panose="02010609060101010101" pitchFamily="49" charset="-122"/>
              </a:rPr>
              <a:t>方法</a:t>
            </a: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采用</a:t>
            </a:r>
            <a:r>
              <a:rPr lang="zh-CN" altLang="en-US" dirty="0">
                <a:latin typeface="Arial" panose="020B0604020202020204" pitchFamily="34" charset="0"/>
                <a:ea typeface="黑体" panose="02010609060101010101" pitchFamily="49" charset="-122"/>
                <a:cs typeface="Arial" panose="020B0604020202020204" pitchFamily="34" charset="0"/>
              </a:rPr>
              <a:t>伪代码描述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5" name="Rectangle 5"/>
          <p:cNvSpPr>
            <a:spLocks noChangeArrowheads="1"/>
          </p:cNvSpPr>
          <p:nvPr/>
        </p:nvSpPr>
        <p:spPr bwMode="auto">
          <a:xfrm>
            <a:off x="2514599" y="2209800"/>
            <a:ext cx="4727685" cy="411480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indent="-361950" algn="just">
              <a:lnSpc>
                <a:spcPct val="110000"/>
              </a:lnSpc>
              <a:spcBef>
                <a:spcPts val="0"/>
              </a:spcBef>
            </a:pPr>
            <a:r>
              <a:rPr lang="en-US" altLang="zh-CN" sz="2400" b="0" dirty="0">
                <a:solidFill>
                  <a:schemeClr val="tx1"/>
                </a:solidFill>
                <a:latin typeface="+mn-lt"/>
                <a:ea typeface="微软雅黑" panose="020B0503020204020204" pitchFamily="34" charset="-122"/>
              </a:rPr>
              <a:t>//</a:t>
            </a:r>
            <a:r>
              <a:rPr lang="zh-CN" altLang="en-US" sz="2400" dirty="0">
                <a:solidFill>
                  <a:schemeClr val="tx1"/>
                </a:solidFill>
                <a:latin typeface="+mn-lt"/>
                <a:ea typeface="微软雅黑" panose="020B0503020204020204" pitchFamily="34" charset="-122"/>
              </a:rPr>
              <a:t>用伪代码描述</a:t>
            </a:r>
            <a:r>
              <a:rPr lang="zh-CN" altLang="zh-CN" sz="2400" dirty="0">
                <a:latin typeface="+mn-lt"/>
                <a:ea typeface="微软雅黑" panose="020B0503020204020204" pitchFamily="34" charset="-122"/>
              </a:rPr>
              <a:t>【例</a:t>
            </a:r>
            <a:r>
              <a:rPr lang="en-US" altLang="zh-CN" sz="2400" dirty="0">
                <a:latin typeface="+mn-lt"/>
                <a:ea typeface="微软雅黑" panose="020B0503020204020204" pitchFamily="34" charset="-122"/>
              </a:rPr>
              <a:t>4.4</a:t>
            </a:r>
            <a:r>
              <a:rPr lang="zh-CN" altLang="zh-CN" sz="2400" dirty="0">
                <a:latin typeface="+mn-lt"/>
                <a:ea typeface="微软雅黑" panose="020B0503020204020204" pitchFamily="34" charset="-122"/>
              </a:rPr>
              <a:t>】</a:t>
            </a:r>
            <a:r>
              <a:rPr lang="zh-CN" altLang="en-US" sz="2400" dirty="0">
                <a:latin typeface="+mn-lt"/>
                <a:ea typeface="微软雅黑" panose="020B0503020204020204" pitchFamily="34" charset="-122"/>
              </a:rPr>
              <a:t>的算法</a:t>
            </a:r>
            <a:endParaRPr lang="zh-CN" altLang="en-US" sz="2400" dirty="0">
              <a:latin typeface="+mn-lt"/>
              <a:ea typeface="微软雅黑" panose="020B0503020204020204" pitchFamily="34" charset="-122"/>
            </a:endParaRPr>
          </a:p>
          <a:p>
            <a:pPr lvl="1" indent="-361950" algn="just">
              <a:lnSpc>
                <a:spcPct val="110000"/>
              </a:lnSpc>
              <a:spcBef>
                <a:spcPts val="0"/>
              </a:spcBef>
            </a:pPr>
            <a:r>
              <a:rPr lang="en-US" altLang="zh-CN" sz="2400" b="0" dirty="0">
                <a:cs typeface="Times New Roman" panose="02020603050405020304" pitchFamily="18" charset="0"/>
              </a:rPr>
              <a:t>input n</a:t>
            </a:r>
            <a:endParaRPr lang="en-US" altLang="zh-CN" sz="2400" b="0" dirty="0">
              <a:cs typeface="Times New Roman" panose="02020603050405020304" pitchFamily="18" charset="0"/>
            </a:endParaRPr>
          </a:p>
          <a:p>
            <a:pPr lvl="1" indent="-361950" algn="just">
              <a:lnSpc>
                <a:spcPct val="110000"/>
              </a:lnSpc>
              <a:spcBef>
                <a:spcPts val="0"/>
              </a:spcBef>
            </a:pP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 1</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sum ← 0</a:t>
            </a: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ea typeface="微软雅黑" panose="020B0503020204020204" pitchFamily="34" charset="-122"/>
                <a:cs typeface="Times New Roman" panose="02020603050405020304" pitchFamily="18" charset="0"/>
              </a:rPr>
              <a:t>while </a:t>
            </a: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&lt;= n</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sum ← </a:t>
            </a:r>
            <a:r>
              <a:rPr lang="en-US" altLang="zh-CN" sz="2400" b="0" dirty="0" err="1">
                <a:solidFill>
                  <a:schemeClr val="tx1"/>
                </a:solidFill>
                <a:ea typeface="微软雅黑" panose="020B0503020204020204" pitchFamily="34" charset="-122"/>
                <a:cs typeface="Times New Roman" panose="02020603050405020304" pitchFamily="18" charset="0"/>
              </a:rPr>
              <a:t>sum+i</a:t>
            </a:r>
            <a:endParaRPr lang="en-US" altLang="zh-CN" sz="2400" b="0" dirty="0">
              <a:solidFill>
                <a:schemeClr val="tx1"/>
              </a:solidFill>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a:t>
            </a:r>
            <a:r>
              <a:rPr lang="en-US" altLang="zh-CN" sz="2400" b="0" dirty="0" err="1">
                <a:ea typeface="微软雅黑" panose="020B0503020204020204" pitchFamily="34" charset="-122"/>
                <a:cs typeface="Times New Roman" panose="02020603050405020304" pitchFamily="18" charset="0"/>
              </a:rPr>
              <a:t>i</a:t>
            </a:r>
            <a:r>
              <a:rPr lang="en-US" altLang="zh-CN" sz="2400" b="0" dirty="0">
                <a:ea typeface="微软雅黑" panose="020B0503020204020204" pitchFamily="34" charset="-122"/>
                <a:cs typeface="Times New Roman" panose="02020603050405020304" pitchFamily="18" charset="0"/>
              </a:rPr>
              <a:t> ← i+1</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en-US" altLang="zh-CN" sz="2400" b="0" dirty="0">
                <a:solidFill>
                  <a:schemeClr val="tx1"/>
                </a:solidFill>
                <a:ea typeface="微软雅黑" panose="020B0503020204020204" pitchFamily="34" charset="-122"/>
                <a:cs typeface="Times New Roman" panose="02020603050405020304" pitchFamily="18" charset="0"/>
              </a:rPr>
              <a:t>    </a:t>
            </a:r>
            <a:endParaRPr lang="en-US" altLang="zh-CN" sz="2400" b="0" dirty="0">
              <a:ea typeface="微软雅黑" panose="020B0503020204020204" pitchFamily="34" charset="-122"/>
              <a:cs typeface="Times New Roman" panose="02020603050405020304" pitchFamily="18" charset="0"/>
            </a:endParaRPr>
          </a:p>
          <a:p>
            <a:pPr lvl="1" indent="-361950" algn="just">
              <a:lnSpc>
                <a:spcPct val="110000"/>
              </a:lnSpc>
              <a:spcBef>
                <a:spcPts val="0"/>
              </a:spcBef>
            </a:pPr>
            <a:r>
              <a:rPr lang="zh-CN" altLang="en-US" sz="2400" b="0" dirty="0">
                <a:solidFill>
                  <a:schemeClr val="tx1"/>
                </a:solidFill>
                <a:ea typeface="微软雅黑" panose="020B0503020204020204" pitchFamily="34" charset="-122"/>
                <a:cs typeface="Times New Roman" panose="02020603050405020304" pitchFamily="18" charset="0"/>
              </a:rPr>
              <a:t>输出</a:t>
            </a:r>
            <a:r>
              <a:rPr lang="en-US" altLang="zh-CN" sz="2400" b="0" dirty="0">
                <a:solidFill>
                  <a:schemeClr val="tx1"/>
                </a:solidFill>
                <a:ea typeface="微软雅黑" panose="020B0503020204020204" pitchFamily="34" charset="-122"/>
                <a:cs typeface="Times New Roman" panose="02020603050405020304" pitchFamily="18" charset="0"/>
              </a:rPr>
              <a:t>sum</a:t>
            </a:r>
            <a:r>
              <a:rPr lang="zh-CN" altLang="en-US" sz="2400" b="0" dirty="0">
                <a:solidFill>
                  <a:schemeClr val="tx1"/>
                </a:solidFill>
                <a:ea typeface="微软雅黑" panose="020B0503020204020204" pitchFamily="34" charset="-122"/>
                <a:cs typeface="Times New Roman" panose="02020603050405020304" pitchFamily="18" charset="0"/>
              </a:rPr>
              <a:t>，且算法到此结束。</a:t>
            </a:r>
            <a:endParaRPr lang="zh-CN" altLang="en-US" sz="2400" b="0" dirty="0">
              <a:solidFill>
                <a:schemeClr val="tx1"/>
              </a:solidFill>
              <a:ea typeface="微软雅黑" panose="020B0503020204020204" pitchFamily="34" charset="-122"/>
              <a:cs typeface="Times New Roman" panose="02020603050405020304" pitchFamily="18" charset="0"/>
            </a:endParaRPr>
          </a:p>
        </p:txBody>
      </p:sp>
      <p:sp>
        <p:nvSpPr>
          <p:cNvPr id="8" name="矩形 7"/>
          <p:cNvSpPr/>
          <p:nvPr/>
        </p:nvSpPr>
        <p:spPr>
          <a:xfrm>
            <a:off x="1295400" y="1381780"/>
            <a:ext cx="5334000" cy="523220"/>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三</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采用伪代码描述</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179513" y="533400"/>
            <a:ext cx="6821487" cy="609600"/>
          </a:xfrm>
        </p:spPr>
        <p:txBody>
          <a:bodyPr/>
          <a:lstStyle/>
          <a:p>
            <a:r>
              <a:rPr lang="zh-CN" altLang="zh-CN" dirty="0">
                <a:latin typeface="黑体" panose="02010609060101010101" pitchFamily="49" charset="-122"/>
                <a:ea typeface="黑体" panose="02010609060101010101" pitchFamily="49" charset="-122"/>
              </a:rPr>
              <a:t>方法</a:t>
            </a: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采用程序设计</a:t>
            </a:r>
            <a:r>
              <a:rPr lang="zh-CN" altLang="en-US" dirty="0">
                <a:latin typeface="Arial" panose="020B0604020202020204" pitchFamily="34" charset="0"/>
                <a:ea typeface="黑体" panose="02010609060101010101" pitchFamily="49" charset="-122"/>
                <a:cs typeface="Arial" panose="020B0604020202020204" pitchFamily="34" charset="0"/>
              </a:rPr>
              <a:t>语言描述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92645" name="Rectangle 5"/>
          <p:cNvSpPr>
            <a:spLocks noChangeArrowheads="1"/>
          </p:cNvSpPr>
          <p:nvPr/>
        </p:nvSpPr>
        <p:spPr bwMode="auto">
          <a:xfrm>
            <a:off x="2133600" y="2743200"/>
            <a:ext cx="4727685" cy="373380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indent="-361950" algn="just">
              <a:lnSpc>
                <a:spcPct val="110000"/>
              </a:lnSpc>
              <a:spcBef>
                <a:spcPts val="0"/>
              </a:spcBef>
            </a:pPr>
            <a:r>
              <a:rPr lang="en-US" altLang="zh-CN" sz="2400" b="0" dirty="0">
                <a:latin typeface="+mn-lt"/>
                <a:ea typeface="微软雅黑" panose="020B0503020204020204" pitchFamily="34" charset="-122"/>
              </a:rPr>
              <a:t>n=</a:t>
            </a:r>
            <a:r>
              <a:rPr lang="en-US" altLang="zh-CN" sz="2400" b="0" dirty="0" err="1">
                <a:latin typeface="+mn-lt"/>
                <a:ea typeface="微软雅黑" panose="020B0503020204020204" pitchFamily="34" charset="-122"/>
              </a:rPr>
              <a:t>int</a:t>
            </a:r>
            <a:r>
              <a:rPr lang="en-US" altLang="zh-CN" sz="2400" b="0" dirty="0">
                <a:latin typeface="+mn-lt"/>
                <a:ea typeface="微软雅黑" panose="020B0503020204020204" pitchFamily="34" charset="-122"/>
              </a:rPr>
              <a:t>(input("</a:t>
            </a:r>
            <a:r>
              <a:rPr lang="zh-CN" altLang="en-US" sz="2400" b="0" dirty="0">
                <a:latin typeface="+mn-lt"/>
                <a:ea typeface="微软雅黑" panose="020B0503020204020204" pitchFamily="34" charset="-122"/>
              </a:rPr>
              <a:t>请输入</a:t>
            </a:r>
            <a:r>
              <a:rPr lang="en-US" altLang="zh-CN" sz="2400" b="0" dirty="0">
                <a:latin typeface="+mn-lt"/>
                <a:ea typeface="微软雅黑" panose="020B0503020204020204" pitchFamily="34" charset="-122"/>
              </a:rPr>
              <a:t>n</a:t>
            </a:r>
            <a:r>
              <a:rPr lang="zh-CN" altLang="en-US" sz="2400" b="0" dirty="0">
                <a:latin typeface="+mn-lt"/>
                <a:ea typeface="微软雅黑" panose="020B0503020204020204" pitchFamily="34" charset="-122"/>
              </a:rPr>
              <a:t>：</a:t>
            </a:r>
            <a:r>
              <a:rPr lang="en-US" altLang="zh-CN" sz="2400" b="0" dirty="0">
                <a:latin typeface="+mn-lt"/>
                <a:ea typeface="微软雅黑" panose="020B0503020204020204" pitchFamily="34" charset="-122"/>
              </a:rPr>
              <a:t>"))</a:t>
            </a:r>
            <a:endParaRPr lang="en-US" altLang="zh-CN" sz="2400" b="0" dirty="0">
              <a:latin typeface="+mn-lt"/>
              <a:ea typeface="微软雅黑" panose="020B0503020204020204" pitchFamily="34" charset="-122"/>
            </a:endParaRPr>
          </a:p>
          <a:p>
            <a:pPr lvl="1" indent="-361950" algn="just">
              <a:lnSpc>
                <a:spcPct val="110000"/>
              </a:lnSpc>
              <a:spcBef>
                <a:spcPts val="0"/>
              </a:spcBef>
            </a:pP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sum=0       #</a:t>
            </a:r>
            <a:r>
              <a:rPr lang="zh-CN" altLang="en-US" sz="2400" b="0" dirty="0">
                <a:latin typeface="+mn-lt"/>
                <a:ea typeface="微软雅黑" panose="020B0503020204020204" pitchFamily="34" charset="-122"/>
              </a:rPr>
              <a:t>累加和，初值为</a:t>
            </a:r>
            <a:r>
              <a:rPr lang="en-US" altLang="zh-CN" sz="2400" b="0" dirty="0">
                <a:latin typeface="+mn-lt"/>
                <a:ea typeface="微软雅黑" panose="020B0503020204020204" pitchFamily="34" charset="-122"/>
              </a:rPr>
              <a:t>0</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=1         #</a:t>
            </a:r>
            <a:r>
              <a:rPr lang="zh-CN" altLang="en-US" sz="2400" b="0" dirty="0">
                <a:latin typeface="+mn-lt"/>
                <a:ea typeface="微软雅黑" panose="020B0503020204020204" pitchFamily="34" charset="-122"/>
              </a:rPr>
              <a:t>循环变量</a:t>
            </a:r>
            <a:endParaRPr lang="zh-CN" altLang="en-US"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while </a:t>
            </a: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&lt;=n:</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    sum=</a:t>
            </a:r>
            <a:r>
              <a:rPr lang="en-US" altLang="zh-CN" sz="2400" b="0" dirty="0" err="1">
                <a:latin typeface="+mn-lt"/>
                <a:ea typeface="微软雅黑" panose="020B0503020204020204" pitchFamily="34" charset="-122"/>
              </a:rPr>
              <a:t>sum+i</a:t>
            </a: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    </a:t>
            </a:r>
            <a:r>
              <a:rPr lang="en-US" altLang="zh-CN" sz="2400" b="0" dirty="0" err="1">
                <a:latin typeface="+mn-lt"/>
                <a:ea typeface="微软雅黑" panose="020B0503020204020204" pitchFamily="34" charset="-122"/>
              </a:rPr>
              <a:t>i</a:t>
            </a:r>
            <a:r>
              <a:rPr lang="en-US" altLang="zh-CN" sz="2400" b="0" dirty="0">
                <a:latin typeface="+mn-lt"/>
                <a:ea typeface="微软雅黑" panose="020B0503020204020204" pitchFamily="34" charset="-122"/>
              </a:rPr>
              <a:t>=i+1     #</a:t>
            </a:r>
            <a:r>
              <a:rPr lang="zh-CN" altLang="en-US" sz="2400" b="0" dirty="0">
                <a:latin typeface="+mn-lt"/>
                <a:ea typeface="微软雅黑" panose="020B0503020204020204" pitchFamily="34" charset="-122"/>
              </a:rPr>
              <a:t>循环变量加</a:t>
            </a:r>
            <a:r>
              <a:rPr lang="en-US" altLang="zh-CN" sz="2400" b="0" dirty="0">
                <a:latin typeface="+mn-lt"/>
                <a:ea typeface="微软雅黑" panose="020B0503020204020204" pitchFamily="34" charset="-122"/>
              </a:rPr>
              <a:t>1</a:t>
            </a:r>
            <a:endParaRPr lang="en-US" altLang="zh-CN" sz="2400" b="0" dirty="0">
              <a:latin typeface="+mn-lt"/>
              <a:ea typeface="微软雅黑" panose="020B0503020204020204" pitchFamily="34" charset="-122"/>
            </a:endParaRPr>
          </a:p>
          <a:p>
            <a:pPr lvl="1" indent="-361950" algn="just">
              <a:lnSpc>
                <a:spcPct val="110000"/>
              </a:lnSpc>
              <a:spcBef>
                <a:spcPts val="0"/>
              </a:spcBef>
            </a:pPr>
            <a:endParaRPr lang="en-US" altLang="zh-CN" sz="2400" b="0" dirty="0">
              <a:latin typeface="+mn-lt"/>
              <a:ea typeface="微软雅黑" panose="020B0503020204020204" pitchFamily="34" charset="-122"/>
            </a:endParaRPr>
          </a:p>
          <a:p>
            <a:pPr lvl="1" indent="-361950" algn="just">
              <a:lnSpc>
                <a:spcPct val="110000"/>
              </a:lnSpc>
              <a:spcBef>
                <a:spcPts val="0"/>
              </a:spcBef>
            </a:pPr>
            <a:r>
              <a:rPr lang="en-US" altLang="zh-CN" sz="2400" b="0" dirty="0">
                <a:latin typeface="+mn-lt"/>
                <a:ea typeface="微软雅黑" panose="020B0503020204020204" pitchFamily="34" charset="-122"/>
              </a:rPr>
              <a:t>print("</a:t>
            </a:r>
            <a:r>
              <a:rPr lang="zh-CN" altLang="en-US" sz="2400" b="0" dirty="0">
                <a:latin typeface="+mn-lt"/>
                <a:ea typeface="微软雅黑" panose="020B0503020204020204" pitchFamily="34" charset="-122"/>
              </a:rPr>
              <a:t>最终累加和</a:t>
            </a:r>
            <a:r>
              <a:rPr lang="en-US" altLang="zh-CN" sz="2400" b="0" dirty="0">
                <a:latin typeface="+mn-lt"/>
                <a:ea typeface="微软雅黑" panose="020B0503020204020204" pitchFamily="34" charset="-122"/>
              </a:rPr>
              <a:t>sum=",sum)</a:t>
            </a:r>
            <a:endParaRPr lang="zh-CN" altLang="en-US" sz="2400" b="0" dirty="0">
              <a:solidFill>
                <a:schemeClr val="tx1"/>
              </a:solidFill>
              <a:latin typeface="+mn-lt"/>
              <a:ea typeface="微软雅黑" panose="020B0503020204020204" pitchFamily="34" charset="-122"/>
              <a:cs typeface="Times New Roman" panose="02020603050405020304" pitchFamily="18" charset="0"/>
            </a:endParaRPr>
          </a:p>
        </p:txBody>
      </p:sp>
      <p:sp>
        <p:nvSpPr>
          <p:cNvPr id="8" name="矩形 7"/>
          <p:cNvSpPr/>
          <p:nvPr/>
        </p:nvSpPr>
        <p:spPr>
          <a:xfrm>
            <a:off x="1374885" y="1447800"/>
            <a:ext cx="5486400" cy="1040285"/>
          </a:xfrm>
          <a:prstGeom prst="rect">
            <a:avLst/>
          </a:prstGeom>
        </p:spPr>
        <p:txBody>
          <a:bodyPr wrap="square">
            <a:spAutoFit/>
          </a:bodyPr>
          <a:lstStyle/>
          <a:p>
            <a:pPr lvl="1" indent="-457200">
              <a:spcBef>
                <a:spcPct val="20000"/>
              </a:spcBef>
              <a:buClr>
                <a:srgbClr val="006666"/>
              </a:buClr>
              <a:buSzPct val="90000"/>
              <a:buFont typeface="Wingdings" panose="05000000000000000000" pitchFamily="2" charset="2"/>
              <a:buChar char="u"/>
            </a:pPr>
            <a:r>
              <a:rPr lang="zh-CN" altLang="zh-CN" sz="2800" dirty="0">
                <a:solidFill>
                  <a:srgbClr val="CC3300"/>
                </a:solidFill>
                <a:latin typeface="微软雅黑" panose="020B0503020204020204" pitchFamily="34" charset="-122"/>
                <a:ea typeface="微软雅黑" panose="020B0503020204020204" pitchFamily="34" charset="-122"/>
              </a:rPr>
              <a:t>方法</a:t>
            </a:r>
            <a:r>
              <a:rPr lang="zh-CN" altLang="en-US" sz="2800" dirty="0">
                <a:solidFill>
                  <a:srgbClr val="CC3300"/>
                </a:solidFill>
                <a:latin typeface="微软雅黑" panose="020B0503020204020204" pitchFamily="34" charset="-122"/>
                <a:ea typeface="微软雅黑" panose="020B0503020204020204" pitchFamily="34" charset="-122"/>
              </a:rPr>
              <a:t>四：</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lvl="1">
              <a:spcBef>
                <a:spcPct val="20000"/>
              </a:spcBef>
              <a:buClr>
                <a:srgbClr val="006666"/>
              </a:buClr>
              <a:buSzPct val="90000"/>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采用</a:t>
            </a:r>
            <a:r>
              <a:rPr lang="en-US" altLang="zh-CN" sz="2800" dirty="0">
                <a:latin typeface="Arial" panose="020B0604020202020204" pitchFamily="34" charset="0"/>
                <a:ea typeface="黑体" panose="02010609060101010101" pitchFamily="49" charset="-122"/>
                <a:cs typeface="Arial" panose="020B0604020202020204" pitchFamily="34" charset="0"/>
              </a:rPr>
              <a:t>Python</a:t>
            </a:r>
            <a:r>
              <a:rPr lang="zh-CN" altLang="en-US" sz="2800" dirty="0">
                <a:latin typeface="Arial" panose="020B0604020202020204" pitchFamily="34" charset="0"/>
                <a:ea typeface="黑体" panose="02010609060101010101" pitchFamily="49" charset="-122"/>
                <a:cs typeface="Arial" panose="020B0604020202020204" pitchFamily="34" charset="0"/>
              </a:rPr>
              <a:t>语言描述 </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606972" y="1219200"/>
            <a:ext cx="8305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r>
              <a:rPr lang="zh-CN" altLang="en-US" sz="2800" dirty="0" smtClean="0"/>
              <a:t>     在</a:t>
            </a:r>
            <a:r>
              <a:rPr lang="zh-CN" altLang="en-US" sz="2800" dirty="0"/>
              <a:t>用计算机输入数学公式的时候，常常遇到括号的匹配问题，尤其是当公式非常复杂的时候，往往担心漏输入的情况</a:t>
            </a:r>
            <a:endParaRPr lang="zh-CN" altLang="en-US" sz="2800" dirty="0"/>
          </a:p>
          <a:p>
            <a:pPr lvl="0"/>
            <a:endParaRPr lang="zh-CN" altLang="en-US" sz="2800" dirty="0"/>
          </a:p>
          <a:p>
            <a:pPr lvl="0"/>
            <a:r>
              <a:rPr lang="zh-CN" altLang="en-US" sz="2800" dirty="0" smtClean="0">
                <a:solidFill>
                  <a:srgbClr val="FF0000"/>
                </a:solidFill>
              </a:rPr>
              <a:t>   要求</a:t>
            </a:r>
            <a:r>
              <a:rPr lang="zh-CN" altLang="en-US" sz="2800" dirty="0">
                <a:solidFill>
                  <a:srgbClr val="FF0000"/>
                </a:solidFill>
              </a:rPr>
              <a:t>：</a:t>
            </a:r>
            <a:r>
              <a:rPr lang="zh-CN" altLang="en-US" sz="2800" dirty="0"/>
              <a:t>设计一个程序，寻找</a:t>
            </a:r>
            <a:r>
              <a:rPr lang="zh-CN" altLang="en-US" sz="2800" dirty="0">
                <a:solidFill>
                  <a:srgbClr val="FF0000"/>
                </a:solidFill>
              </a:rPr>
              <a:t>匹配的括号对</a:t>
            </a:r>
            <a:r>
              <a:rPr lang="zh-CN" altLang="en-US" sz="2800" dirty="0"/>
              <a:t>，但出现不匹配的情况时，能给予相应的提示。</a:t>
            </a:r>
            <a:endParaRPr lang="zh-CN" altLang="en-US" sz="2800" dirty="0"/>
          </a:p>
          <a:p>
            <a:pPr lvl="0"/>
            <a:r>
              <a:rPr lang="zh-CN" altLang="en-US" sz="2800" dirty="0"/>
              <a:t>判断包含有括号</a:t>
            </a:r>
            <a:r>
              <a:rPr lang="en-US" altLang="zh-CN" sz="2800" dirty="0"/>
              <a:t>{</a:t>
            </a:r>
            <a:r>
              <a:rPr lang="zh-CN" altLang="en-US" sz="2800" dirty="0"/>
              <a:t>，</a:t>
            </a:r>
            <a:r>
              <a:rPr lang="en-US" altLang="zh-CN" sz="2800" dirty="0"/>
              <a:t>[</a:t>
            </a:r>
            <a:r>
              <a:rPr lang="zh-CN" altLang="en-US" sz="2800" dirty="0"/>
              <a:t>，</a:t>
            </a:r>
            <a:r>
              <a:rPr lang="en-US" altLang="zh-CN" sz="2800" dirty="0"/>
              <a:t>&lt;</a:t>
            </a:r>
            <a:r>
              <a:rPr lang="zh-CN" altLang="en-US" sz="2800" dirty="0"/>
              <a:t>，（，），</a:t>
            </a:r>
            <a:r>
              <a:rPr lang="en-US" altLang="zh-CN" sz="2800" dirty="0"/>
              <a:t>&gt;</a:t>
            </a:r>
            <a:r>
              <a:rPr lang="zh-CN" altLang="en-US" sz="2800" dirty="0"/>
              <a:t>，</a:t>
            </a:r>
            <a:r>
              <a:rPr lang="en-US" altLang="zh-CN" sz="2800" dirty="0"/>
              <a:t>]</a:t>
            </a:r>
            <a:r>
              <a:rPr lang="zh-CN" altLang="en-US" sz="2800" dirty="0"/>
              <a:t>，</a:t>
            </a:r>
            <a:r>
              <a:rPr lang="en-US" altLang="zh-CN" sz="2800" dirty="0"/>
              <a:t>}</a:t>
            </a:r>
            <a:r>
              <a:rPr lang="zh-CN" altLang="en-US" sz="2800" dirty="0"/>
              <a:t>的字符串是否是合法匹配</a:t>
            </a:r>
            <a:r>
              <a:rPr lang="zh-CN" altLang="en-US" sz="2800" dirty="0" smtClean="0"/>
              <a:t>。</a:t>
            </a:r>
            <a:endParaRPr lang="en-US" altLang="zh-CN" sz="2800" dirty="0" smtClean="0"/>
          </a:p>
          <a:p>
            <a:r>
              <a:rPr lang="zh-CN" altLang="zh-CN" sz="2800" dirty="0" smtClean="0"/>
              <a:t>【输入：】</a:t>
            </a:r>
            <a:r>
              <a:rPr lang="zh-CN" altLang="en-US" sz="2800" dirty="0" smtClean="0"/>
              <a:t>：</a:t>
            </a:r>
            <a:r>
              <a:rPr lang="zh-CN" altLang="zh-CN" sz="2800" dirty="0" smtClean="0"/>
              <a:t>一行</a:t>
            </a:r>
            <a:r>
              <a:rPr lang="zh-CN" altLang="zh-CN" sz="2800" dirty="0"/>
              <a:t>，字符串（长度范围：</a:t>
            </a:r>
            <a:r>
              <a:rPr lang="en-US" altLang="zh-CN" sz="2800" dirty="0"/>
              <a:t>[1</a:t>
            </a:r>
            <a:r>
              <a:rPr lang="zh-CN" altLang="zh-CN" sz="2800" dirty="0"/>
              <a:t>，</a:t>
            </a:r>
            <a:r>
              <a:rPr lang="en-US" altLang="zh-CN" sz="2800" dirty="0"/>
              <a:t>200]</a:t>
            </a:r>
            <a:r>
              <a:rPr lang="zh-CN" altLang="zh-CN" sz="2800" dirty="0"/>
              <a:t>）。</a:t>
            </a:r>
            <a:endParaRPr lang="zh-CN" altLang="zh-CN" sz="2800" dirty="0"/>
          </a:p>
          <a:p>
            <a:r>
              <a:rPr lang="zh-CN" altLang="zh-CN" sz="2800" dirty="0" smtClean="0"/>
              <a:t>【输出：】</a:t>
            </a:r>
            <a:r>
              <a:rPr lang="zh-CN" altLang="en-US" sz="2800" dirty="0" smtClean="0"/>
              <a:t>：</a:t>
            </a:r>
            <a:r>
              <a:rPr lang="en-US" altLang="zh-CN" sz="2800" dirty="0" smtClean="0"/>
              <a:t>  </a:t>
            </a:r>
            <a:r>
              <a:rPr lang="zh-CN" altLang="zh-CN" sz="2800" dirty="0" smtClean="0"/>
              <a:t>如果</a:t>
            </a:r>
            <a:r>
              <a:rPr lang="zh-CN" altLang="zh-CN" sz="2800" dirty="0"/>
              <a:t>字符串中括号匹配是合法的输出“</a:t>
            </a:r>
            <a:r>
              <a:rPr lang="en-US" altLang="zh-CN" sz="2800" dirty="0"/>
              <a:t>yes</a:t>
            </a:r>
            <a:r>
              <a:rPr lang="zh-CN" altLang="zh-CN" sz="2800" dirty="0"/>
              <a:t>”，不合法的输出“</a:t>
            </a:r>
            <a:r>
              <a:rPr lang="en-US" altLang="zh-CN" sz="2800" dirty="0"/>
              <a:t>no</a:t>
            </a:r>
            <a:r>
              <a:rPr lang="zh-CN" altLang="zh-CN" sz="2800" dirty="0"/>
              <a:t>”。</a:t>
            </a:r>
            <a:endParaRPr lang="zh-CN" altLang="zh-CN" sz="2800" dirty="0"/>
          </a:p>
          <a:p>
            <a:pPr lvl="0"/>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solidFill>
                  <a:srgbClr val="FFFFCC"/>
                </a:solidFill>
                <a:latin typeface="+mn-lt"/>
              </a:rPr>
              <a:t>4.1.3  </a:t>
            </a:r>
            <a:r>
              <a:rPr lang="zh-CN" altLang="zh-CN" dirty="0">
                <a:solidFill>
                  <a:srgbClr val="FFFFCC"/>
                </a:solidFill>
                <a:latin typeface="+mn-lt"/>
              </a:rPr>
              <a:t>算法</a:t>
            </a:r>
            <a:r>
              <a:rPr lang="zh-CN" altLang="en-US" dirty="0">
                <a:solidFill>
                  <a:srgbClr val="FFFFCC"/>
                </a:solidFill>
                <a:latin typeface="+mn-lt"/>
              </a:rPr>
              <a:t>设计的两个要素</a:t>
            </a:r>
            <a:endParaRPr lang="en-US" altLang="zh-CN" dirty="0">
              <a:solidFill>
                <a:srgbClr val="FFFFCC"/>
              </a:solidFill>
              <a:latin typeface="+mn-lt"/>
            </a:endParaRPr>
          </a:p>
        </p:txBody>
      </p:sp>
      <p:sp>
        <p:nvSpPr>
          <p:cNvPr id="3" name="内容占位符 2"/>
          <p:cNvSpPr>
            <a:spLocks noGrp="1"/>
          </p:cNvSpPr>
          <p:nvPr>
            <p:ph idx="1"/>
          </p:nvPr>
        </p:nvSpPr>
        <p:spPr>
          <a:xfrm>
            <a:off x="609600" y="1752600"/>
            <a:ext cx="8001000" cy="3505200"/>
          </a:xfrm>
        </p:spPr>
        <p:txBody>
          <a:bodyPr/>
          <a:lstStyle/>
          <a:p>
            <a:pPr>
              <a:lnSpc>
                <a:spcPts val="3500"/>
              </a:lnSpc>
              <a:spcBef>
                <a:spcPts val="0"/>
              </a:spcBef>
            </a:pPr>
            <a:r>
              <a:rPr lang="zh-CN" altLang="en-US" sz="2400" dirty="0"/>
              <a:t>算法给人们编程提供了思路</a:t>
            </a:r>
            <a:endParaRPr lang="en-US" altLang="zh-CN" sz="2400" dirty="0"/>
          </a:p>
          <a:p>
            <a:pPr>
              <a:lnSpc>
                <a:spcPts val="3500"/>
              </a:lnSpc>
              <a:spcBef>
                <a:spcPts val="0"/>
              </a:spcBef>
            </a:pPr>
            <a:r>
              <a:rPr lang="zh-CN" altLang="zh-CN" sz="2400" dirty="0"/>
              <a:t>计算机求解问题</a:t>
            </a:r>
            <a:r>
              <a:rPr lang="zh-CN" altLang="en-US" sz="2400" dirty="0"/>
              <a:t>时，</a:t>
            </a:r>
            <a:r>
              <a:rPr lang="zh-CN" altLang="zh-CN" sz="2400" dirty="0"/>
              <a:t>按照算法描述的方法和步骤机械执行运算和操作</a:t>
            </a:r>
            <a:endParaRPr lang="zh-CN" altLang="en-US" sz="2000" kern="1200" dirty="0">
              <a:latin typeface="+mn-lt"/>
              <a:cs typeface="+mn-cs"/>
            </a:endParaRPr>
          </a:p>
          <a:p>
            <a:pPr>
              <a:lnSpc>
                <a:spcPts val="3500"/>
              </a:lnSpc>
              <a:spcBef>
                <a:spcPts val="0"/>
              </a:spcBef>
            </a:pPr>
            <a:r>
              <a:rPr lang="zh-CN" altLang="zh-CN" sz="2400" dirty="0"/>
              <a:t>算法的实际执行效率与所用操作、数据结构、控制结构、编码实现的效率、机器硬件的影响等多种因素有关</a:t>
            </a:r>
            <a:endParaRPr lang="en-US" altLang="zh-CN" sz="2400" dirty="0"/>
          </a:p>
          <a:p>
            <a:pPr>
              <a:lnSpc>
                <a:spcPts val="3500"/>
              </a:lnSpc>
              <a:spcBef>
                <a:spcPts val="0"/>
              </a:spcBef>
            </a:pPr>
            <a:r>
              <a:rPr lang="zh-CN" altLang="zh-CN" sz="2400" dirty="0"/>
              <a:t>最重要的两个因素</a:t>
            </a:r>
            <a:endParaRPr lang="en-US" altLang="zh-CN" sz="2400" dirty="0"/>
          </a:p>
          <a:p>
            <a:pPr lvl="1">
              <a:lnSpc>
                <a:spcPts val="3500"/>
              </a:lnSpc>
              <a:spcBef>
                <a:spcPts val="0"/>
              </a:spcBef>
            </a:pPr>
            <a:r>
              <a:rPr lang="zh-CN" altLang="zh-CN" dirty="0">
                <a:solidFill>
                  <a:srgbClr val="CC0066"/>
                </a:solidFill>
              </a:rPr>
              <a:t>数据结构</a:t>
            </a:r>
            <a:endParaRPr lang="en-US" altLang="zh-CN" dirty="0">
              <a:solidFill>
                <a:srgbClr val="CC0066"/>
              </a:solidFill>
            </a:endParaRPr>
          </a:p>
          <a:p>
            <a:pPr lvl="1">
              <a:lnSpc>
                <a:spcPts val="3500"/>
              </a:lnSpc>
              <a:spcBef>
                <a:spcPts val="0"/>
              </a:spcBef>
            </a:pPr>
            <a:r>
              <a:rPr lang="zh-CN" altLang="zh-CN" dirty="0">
                <a:solidFill>
                  <a:srgbClr val="CC0066"/>
                </a:solidFill>
              </a:rPr>
              <a:t>控制结构</a:t>
            </a:r>
            <a:endParaRPr lang="en-US" altLang="zh-CN" dirty="0">
              <a:solidFill>
                <a:srgbClr val="CC0066"/>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t>1</a:t>
            </a:r>
            <a:r>
              <a:rPr lang="zh-CN" altLang="zh-CN" dirty="0"/>
              <a:t>、数据结构的考虑</a:t>
            </a:r>
            <a:endParaRPr lang="en-US" altLang="zh-CN" dirty="0"/>
          </a:p>
        </p:txBody>
      </p:sp>
      <p:sp>
        <p:nvSpPr>
          <p:cNvPr id="3" name="内容占位符 2"/>
          <p:cNvSpPr>
            <a:spLocks noGrp="1"/>
          </p:cNvSpPr>
          <p:nvPr>
            <p:ph idx="1"/>
          </p:nvPr>
        </p:nvSpPr>
        <p:spPr>
          <a:xfrm>
            <a:off x="533400" y="1447800"/>
            <a:ext cx="8001000" cy="3429000"/>
          </a:xfrm>
        </p:spPr>
        <p:txBody>
          <a:bodyPr/>
          <a:lstStyle/>
          <a:p>
            <a:pPr>
              <a:lnSpc>
                <a:spcPts val="3500"/>
              </a:lnSpc>
              <a:spcBef>
                <a:spcPts val="0"/>
              </a:spcBef>
            </a:pPr>
            <a:r>
              <a:rPr lang="zh-CN" altLang="zh-CN" sz="2400" b="1" dirty="0">
                <a:solidFill>
                  <a:srgbClr val="FF0000"/>
                </a:solidFill>
              </a:rPr>
              <a:t>数据结构是算法</a:t>
            </a:r>
            <a:r>
              <a:rPr lang="zh-CN" altLang="en-US" sz="2400" b="1" dirty="0">
                <a:solidFill>
                  <a:srgbClr val="FF0000"/>
                </a:solidFill>
              </a:rPr>
              <a:t>设计</a:t>
            </a:r>
            <a:r>
              <a:rPr lang="zh-CN" altLang="zh-CN" sz="2400" b="1" dirty="0">
                <a:solidFill>
                  <a:srgbClr val="FF0000"/>
                </a:solidFill>
              </a:rPr>
              <a:t>的基础</a:t>
            </a:r>
            <a:r>
              <a:rPr lang="zh-CN" altLang="zh-CN" sz="2400" dirty="0"/>
              <a:t>，也是算法的操作对象</a:t>
            </a:r>
            <a:endParaRPr lang="en-US" altLang="zh-CN" sz="2400" dirty="0"/>
          </a:p>
          <a:p>
            <a:pPr>
              <a:lnSpc>
                <a:spcPts val="3500"/>
              </a:lnSpc>
              <a:spcBef>
                <a:spcPts val="0"/>
              </a:spcBef>
            </a:pPr>
            <a:r>
              <a:rPr lang="zh-CN" altLang="en-US" sz="2400" dirty="0"/>
              <a:t>一般</a:t>
            </a:r>
            <a:r>
              <a:rPr lang="zh-CN" altLang="zh-CN" sz="2400" dirty="0"/>
              <a:t>在</a:t>
            </a:r>
            <a:r>
              <a:rPr lang="zh-CN" altLang="zh-CN" sz="2400" dirty="0">
                <a:solidFill>
                  <a:srgbClr val="CC0066"/>
                </a:solidFill>
              </a:rPr>
              <a:t>设计</a:t>
            </a:r>
            <a:r>
              <a:rPr lang="zh-CN" altLang="en-US" sz="2400" dirty="0">
                <a:solidFill>
                  <a:srgbClr val="CC0066"/>
                </a:solidFill>
              </a:rPr>
              <a:t>某个</a:t>
            </a:r>
            <a:r>
              <a:rPr lang="zh-CN" altLang="zh-CN" sz="2400" dirty="0">
                <a:solidFill>
                  <a:srgbClr val="CC0066"/>
                </a:solidFill>
              </a:rPr>
              <a:t>算法的同时</a:t>
            </a:r>
            <a:r>
              <a:rPr lang="zh-CN" altLang="zh-CN" sz="2400" dirty="0"/>
              <a:t>，</a:t>
            </a:r>
            <a:r>
              <a:rPr lang="zh-CN" altLang="zh-CN" sz="2400" dirty="0">
                <a:solidFill>
                  <a:srgbClr val="CC0066"/>
                </a:solidFill>
              </a:rPr>
              <a:t>考虑并构建</a:t>
            </a:r>
            <a:r>
              <a:rPr lang="zh-CN" altLang="zh-CN" sz="2400" dirty="0"/>
              <a:t>适合于</a:t>
            </a:r>
            <a:r>
              <a:rPr lang="zh-CN" altLang="en-US" sz="2400" dirty="0"/>
              <a:t>该</a:t>
            </a:r>
            <a:r>
              <a:rPr lang="zh-CN" altLang="zh-CN" sz="2400" dirty="0"/>
              <a:t>算法的</a:t>
            </a:r>
            <a:r>
              <a:rPr lang="zh-CN" altLang="zh-CN" sz="2400" dirty="0">
                <a:solidFill>
                  <a:srgbClr val="CC0066"/>
                </a:solidFill>
              </a:rPr>
              <a:t>数据结构</a:t>
            </a:r>
            <a:endParaRPr lang="en-US" altLang="zh-CN" sz="2400" dirty="0">
              <a:solidFill>
                <a:srgbClr val="CC0066"/>
              </a:solidFill>
            </a:endParaRPr>
          </a:p>
          <a:p>
            <a:pPr>
              <a:lnSpc>
                <a:spcPts val="3500"/>
              </a:lnSpc>
              <a:spcBef>
                <a:spcPts val="0"/>
              </a:spcBef>
            </a:pPr>
            <a:r>
              <a:rPr lang="zh-CN" altLang="zh-CN" sz="2400" dirty="0"/>
              <a:t>数据结构</a:t>
            </a:r>
            <a:r>
              <a:rPr lang="zh-CN" altLang="en-US" sz="2400" dirty="0"/>
              <a:t>包括</a:t>
            </a:r>
            <a:r>
              <a:rPr lang="zh-CN" altLang="zh-CN" sz="2400" dirty="0"/>
              <a:t>数据的逻</a:t>
            </a:r>
            <a:r>
              <a:rPr lang="zh-CN" altLang="zh-CN" sz="2400" dirty="0">
                <a:solidFill>
                  <a:srgbClr val="FF0000"/>
                </a:solidFill>
              </a:rPr>
              <a:t>辑结构、存储结构</a:t>
            </a:r>
            <a:r>
              <a:rPr lang="zh-CN" altLang="en-US" sz="2400" dirty="0">
                <a:solidFill>
                  <a:srgbClr val="FF0000"/>
                </a:solidFill>
              </a:rPr>
              <a:t>和</a:t>
            </a:r>
            <a:r>
              <a:rPr lang="zh-CN" altLang="zh-CN" sz="2400" dirty="0">
                <a:solidFill>
                  <a:srgbClr val="FF0000"/>
                </a:solidFill>
              </a:rPr>
              <a:t>基本操作</a:t>
            </a:r>
            <a:endParaRPr lang="zh-CN" altLang="zh-CN" sz="2400" dirty="0">
              <a:solidFill>
                <a:srgbClr val="FF0000"/>
              </a:solidFill>
            </a:endParaRPr>
          </a:p>
          <a:p>
            <a:pPr>
              <a:lnSpc>
                <a:spcPts val="3500"/>
              </a:lnSpc>
              <a:spcBef>
                <a:spcPts val="0"/>
              </a:spcBef>
            </a:pPr>
            <a:r>
              <a:rPr lang="zh-CN" altLang="zh-CN" sz="2400" dirty="0"/>
              <a:t>算法设计的</a:t>
            </a:r>
            <a:r>
              <a:rPr lang="zh-CN" altLang="zh-CN" sz="2400" dirty="0">
                <a:solidFill>
                  <a:srgbClr val="FF0000"/>
                </a:solidFill>
              </a:rPr>
              <a:t>实质</a:t>
            </a:r>
            <a:r>
              <a:rPr lang="zh-CN" altLang="zh-CN" sz="2400" dirty="0"/>
              <a:t>就是对实际问题要处理的数据选择一种恰当的</a:t>
            </a:r>
            <a:r>
              <a:rPr lang="zh-CN" altLang="zh-CN" sz="2400" b="1" dirty="0">
                <a:solidFill>
                  <a:srgbClr val="CC0066"/>
                </a:solidFill>
              </a:rPr>
              <a:t>存储结构</a:t>
            </a:r>
            <a:r>
              <a:rPr lang="zh-CN" altLang="zh-CN" sz="2400" dirty="0"/>
              <a:t>，并在选定的存储结构上设计一个</a:t>
            </a:r>
            <a:r>
              <a:rPr lang="zh-CN" altLang="zh-CN" sz="2400" dirty="0">
                <a:solidFill>
                  <a:srgbClr val="FF0000"/>
                </a:solidFill>
              </a:rPr>
              <a:t>好的算法</a:t>
            </a:r>
            <a:endParaRPr lang="zh-CN" altLang="zh-CN" sz="2400" dirty="0">
              <a:solidFill>
                <a:srgbClr val="FF0000"/>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6" name="矩形 5"/>
          <p:cNvSpPr/>
          <p:nvPr/>
        </p:nvSpPr>
        <p:spPr>
          <a:xfrm>
            <a:off x="1162050" y="4648200"/>
            <a:ext cx="7162800" cy="1200329"/>
          </a:xfrm>
          <a:prstGeom prst="rect">
            <a:avLst/>
          </a:prstGeom>
          <a:ln>
            <a:solidFill>
              <a:srgbClr val="C00000"/>
            </a:solidFill>
          </a:ln>
        </p:spPr>
        <p:txBody>
          <a:bodyPr wrap="square">
            <a:spAutoFit/>
          </a:bodyPr>
          <a:lstStyle/>
          <a:p>
            <a:r>
              <a:rPr lang="zh-CN" altLang="en-US" sz="2400" b="0" dirty="0">
                <a:latin typeface="微软雅黑" panose="020B0503020204020204" pitchFamily="34" charset="-122"/>
                <a:ea typeface="微软雅黑" panose="020B0503020204020204" pitchFamily="34" charset="-122"/>
              </a:rPr>
              <a:t>参见教材</a:t>
            </a:r>
            <a:r>
              <a:rPr lang="zh-CN" altLang="zh-CN" sz="2400" b="0" dirty="0">
                <a:latin typeface="微软雅黑" panose="020B0503020204020204" pitchFamily="34" charset="-122"/>
                <a:ea typeface="微软雅黑" panose="020B0503020204020204" pitchFamily="34" charset="-122"/>
              </a:rPr>
              <a:t>【例</a:t>
            </a:r>
            <a:r>
              <a:rPr lang="en-US" altLang="zh-CN" sz="2400" b="0" dirty="0">
                <a:latin typeface="Arial" panose="020B0604020202020204" pitchFamily="34" charset="0"/>
                <a:ea typeface="微软雅黑" panose="020B0503020204020204" pitchFamily="34" charset="-122"/>
                <a:cs typeface="Arial" panose="020B0604020202020204" pitchFamily="34" charset="0"/>
              </a:rPr>
              <a:t>4.3</a:t>
            </a:r>
            <a:r>
              <a:rPr lang="zh-CN"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a:t>
            </a:r>
            <a:r>
              <a:rPr lang="zh-CN" altLang="zh-CN" sz="2400" b="0" dirty="0">
                <a:latin typeface="微软雅黑" panose="020B0503020204020204" pitchFamily="34" charset="-122"/>
                <a:ea typeface="微软雅黑" panose="020B0503020204020204" pitchFamily="34" charset="-122"/>
              </a:rPr>
              <a:t>设计合适的算法和数据结构，实现：接收键盘输入若干个数，并将其排序输出。在排序的结果中，对于相同的数，不重复输出。</a:t>
            </a:r>
            <a:endParaRPr lang="zh-CN" altLang="en-US" sz="2400" b="0" dirty="0">
              <a:latin typeface="微软雅黑" panose="020B0503020204020204" pitchFamily="34" charset="-122"/>
              <a:ea typeface="微软雅黑" panose="020B0503020204020204" pitchFamily="34" charset="-122"/>
            </a:endParaRPr>
          </a:p>
        </p:txBody>
      </p:sp>
      <p:sp>
        <p:nvSpPr>
          <p:cNvPr id="4" name="矩形 3"/>
          <p:cNvSpPr/>
          <p:nvPr/>
        </p:nvSpPr>
        <p:spPr>
          <a:xfrm>
            <a:off x="1600200" y="6077129"/>
            <a:ext cx="4785284" cy="541174"/>
          </a:xfrm>
          <a:prstGeom prst="rect">
            <a:avLst/>
          </a:prstGeom>
        </p:spPr>
        <p:txBody>
          <a:bodyPr wrap="none">
            <a:spAutoFit/>
          </a:bodyPr>
          <a:lstStyle/>
          <a:p>
            <a:pPr marL="898525" lvl="1" indent="-441325">
              <a:lnSpc>
                <a:spcPts val="3500"/>
              </a:lnSpc>
              <a:spcBef>
                <a:spcPts val="0"/>
              </a:spcBef>
              <a:buClr>
                <a:srgbClr val="006666"/>
              </a:buClr>
              <a:buSzPct val="90000"/>
              <a:buFont typeface="Wingdings" panose="05000000000000000000" pitchFamily="2" charset="2"/>
              <a:buChar char="u"/>
            </a:pPr>
            <a:r>
              <a:rPr lang="zh-CN" altLang="zh-CN" sz="2400" b="0" dirty="0">
                <a:latin typeface="微软雅黑" panose="020B0503020204020204" pitchFamily="34" charset="-122"/>
                <a:ea typeface="微软雅黑" panose="020B0503020204020204" pitchFamily="34" charset="-122"/>
              </a:rPr>
              <a:t>存储结构</a:t>
            </a:r>
            <a:r>
              <a:rPr lang="zh-CN" altLang="en-US" sz="2400" b="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列表</a:t>
            </a:r>
            <a:r>
              <a:rPr lang="zh-CN" altLang="en-US" sz="2400" b="0" dirty="0">
                <a:latin typeface="微软雅黑" panose="020B0503020204020204" pitchFamily="34" charset="-122"/>
                <a:ea typeface="微软雅黑" panose="020B0503020204020204" pitchFamily="34" charset="-122"/>
              </a:rPr>
              <a:t>或</a:t>
            </a:r>
            <a:r>
              <a:rPr lang="zh-CN" altLang="zh-CN" sz="2400" dirty="0">
                <a:latin typeface="微软雅黑" panose="020B0503020204020204" pitchFamily="34" charset="-122"/>
                <a:ea typeface="微软雅黑" panose="020B0503020204020204" pitchFamily="34" charset="-122"/>
              </a:rPr>
              <a:t>二叉树</a:t>
            </a:r>
            <a:r>
              <a:rPr lang="zh-CN" altLang="en-US" sz="2400" b="0" dirty="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41325" indent="-441325">
              <a:lnSpc>
                <a:spcPct val="110000"/>
              </a:lnSpc>
            </a:pPr>
            <a:r>
              <a:rPr lang="en-US" altLang="zh-CN" dirty="0"/>
              <a:t>2</a:t>
            </a:r>
            <a:r>
              <a:rPr lang="zh-CN" altLang="zh-CN" dirty="0"/>
              <a:t>、</a:t>
            </a:r>
            <a:r>
              <a:rPr lang="zh-CN" altLang="en-US" dirty="0"/>
              <a:t>控制</a:t>
            </a:r>
            <a:r>
              <a:rPr lang="zh-CN" altLang="zh-CN" dirty="0"/>
              <a:t>结构的考虑</a:t>
            </a:r>
            <a:endParaRPr lang="en-US" altLang="zh-CN" dirty="0"/>
          </a:p>
        </p:txBody>
      </p:sp>
      <p:sp>
        <p:nvSpPr>
          <p:cNvPr id="3" name="内容占位符 2"/>
          <p:cNvSpPr>
            <a:spLocks noGrp="1"/>
          </p:cNvSpPr>
          <p:nvPr>
            <p:ph idx="1"/>
          </p:nvPr>
        </p:nvSpPr>
        <p:spPr>
          <a:xfrm>
            <a:off x="838200" y="1295400"/>
            <a:ext cx="8001000" cy="4876800"/>
          </a:xfrm>
        </p:spPr>
        <p:txBody>
          <a:bodyPr/>
          <a:lstStyle/>
          <a:p>
            <a:pPr>
              <a:lnSpc>
                <a:spcPts val="3500"/>
              </a:lnSpc>
              <a:spcBef>
                <a:spcPts val="0"/>
              </a:spcBef>
            </a:pPr>
            <a:r>
              <a:rPr lang="zh-CN" altLang="zh-CN" sz="2400" b="1" dirty="0">
                <a:solidFill>
                  <a:srgbClr val="FF0000"/>
                </a:solidFill>
              </a:rPr>
              <a:t>控制结构是算法设计中</a:t>
            </a:r>
            <a:r>
              <a:rPr lang="zh-CN" altLang="en-US" sz="2400" b="1" dirty="0">
                <a:solidFill>
                  <a:srgbClr val="FF0000"/>
                </a:solidFill>
              </a:rPr>
              <a:t>需</a:t>
            </a:r>
            <a:r>
              <a:rPr lang="zh-CN" altLang="zh-CN" sz="2400" b="1" dirty="0">
                <a:solidFill>
                  <a:srgbClr val="FF0000"/>
                </a:solidFill>
              </a:rPr>
              <a:t>考虑</a:t>
            </a:r>
            <a:r>
              <a:rPr lang="zh-CN" altLang="en-US" sz="2400" b="1" dirty="0">
                <a:solidFill>
                  <a:srgbClr val="FF0000"/>
                </a:solidFill>
              </a:rPr>
              <a:t>的</a:t>
            </a:r>
            <a:r>
              <a:rPr lang="zh-CN" altLang="zh-CN" sz="2400" b="1" dirty="0">
                <a:solidFill>
                  <a:srgbClr val="FF0000"/>
                </a:solidFill>
              </a:rPr>
              <a:t>另一个要素</a:t>
            </a:r>
            <a:endParaRPr lang="en-US" altLang="zh-CN" sz="2400" b="1" dirty="0">
              <a:solidFill>
                <a:srgbClr val="FF0000"/>
              </a:solidFill>
            </a:endParaRPr>
          </a:p>
          <a:p>
            <a:pPr>
              <a:lnSpc>
                <a:spcPts val="3500"/>
              </a:lnSpc>
              <a:spcBef>
                <a:spcPts val="0"/>
              </a:spcBef>
            </a:pPr>
            <a:r>
              <a:rPr lang="zh-CN" altLang="zh-CN" sz="2400" b="1" dirty="0">
                <a:solidFill>
                  <a:srgbClr val="FF0000"/>
                </a:solidFill>
              </a:rPr>
              <a:t>控制结构</a:t>
            </a:r>
            <a:r>
              <a:rPr lang="zh-CN" altLang="en-US" sz="2400" b="1" dirty="0"/>
              <a:t>：</a:t>
            </a:r>
            <a:r>
              <a:rPr lang="zh-CN" altLang="en-US" sz="2400" dirty="0"/>
              <a:t>计算机执行的</a:t>
            </a:r>
            <a:r>
              <a:rPr lang="zh-CN" altLang="zh-CN" sz="2400" dirty="0"/>
              <a:t>各操作之间的执行顺序</a:t>
            </a:r>
            <a:endParaRPr lang="en-US" altLang="zh-CN" sz="2400" dirty="0"/>
          </a:p>
          <a:p>
            <a:pPr>
              <a:lnSpc>
                <a:spcPts val="3500"/>
              </a:lnSpc>
              <a:spcBef>
                <a:spcPts val="0"/>
              </a:spcBef>
            </a:pPr>
            <a:r>
              <a:rPr lang="zh-CN" altLang="en-US" sz="2400" dirty="0"/>
              <a:t>设计算法时，</a:t>
            </a:r>
            <a:r>
              <a:rPr lang="zh-CN" altLang="zh-CN" sz="2400" dirty="0"/>
              <a:t>需要考虑计算机</a:t>
            </a:r>
            <a:r>
              <a:rPr lang="zh-CN" altLang="en-US" sz="2400" dirty="0"/>
              <a:t>的</a:t>
            </a:r>
            <a:r>
              <a:rPr lang="zh-CN" altLang="zh-CN" sz="2400" b="1" dirty="0">
                <a:solidFill>
                  <a:srgbClr val="CC0066"/>
                </a:solidFill>
              </a:rPr>
              <a:t>基本操作</a:t>
            </a:r>
            <a:endParaRPr lang="en-US" altLang="zh-CN" sz="2400" b="1" dirty="0">
              <a:solidFill>
                <a:srgbClr val="CC0066"/>
              </a:solidFill>
            </a:endParaRPr>
          </a:p>
          <a:p>
            <a:pPr lvl="1">
              <a:lnSpc>
                <a:spcPts val="3500"/>
              </a:lnSpc>
              <a:spcBef>
                <a:spcPts val="0"/>
              </a:spcBef>
            </a:pPr>
            <a:r>
              <a:rPr lang="zh-CN" altLang="zh-CN" sz="2000" dirty="0"/>
              <a:t>算术运算（＋、－、×、÷等）</a:t>
            </a:r>
            <a:endParaRPr lang="en-US" altLang="zh-CN" sz="2000" dirty="0"/>
          </a:p>
          <a:p>
            <a:pPr lvl="1">
              <a:lnSpc>
                <a:spcPts val="3500"/>
              </a:lnSpc>
              <a:spcBef>
                <a:spcPts val="0"/>
              </a:spcBef>
            </a:pPr>
            <a:r>
              <a:rPr lang="zh-CN" altLang="zh-CN" sz="2000" dirty="0"/>
              <a:t>逻辑运算（与、或、非等）</a:t>
            </a:r>
            <a:endParaRPr lang="en-US" altLang="zh-CN" sz="2000" dirty="0"/>
          </a:p>
          <a:p>
            <a:pPr lvl="1">
              <a:lnSpc>
                <a:spcPts val="3500"/>
              </a:lnSpc>
              <a:spcBef>
                <a:spcPts val="0"/>
              </a:spcBef>
            </a:pPr>
            <a:r>
              <a:rPr lang="zh-CN" altLang="zh-CN" sz="2000" dirty="0"/>
              <a:t>关系运算（＜、＞、＝、≤、≥、≠等）</a:t>
            </a:r>
            <a:endParaRPr lang="en-US" altLang="zh-CN" sz="2000" dirty="0"/>
          </a:p>
          <a:p>
            <a:pPr lvl="1">
              <a:lnSpc>
                <a:spcPts val="3500"/>
              </a:lnSpc>
              <a:spcBef>
                <a:spcPts val="0"/>
              </a:spcBef>
            </a:pPr>
            <a:r>
              <a:rPr lang="zh-CN" altLang="zh-CN" sz="2000" dirty="0"/>
              <a:t>函数运算</a:t>
            </a:r>
            <a:endParaRPr lang="en-US" altLang="zh-CN" sz="2000" dirty="0"/>
          </a:p>
          <a:p>
            <a:pPr>
              <a:lnSpc>
                <a:spcPts val="3500"/>
              </a:lnSpc>
              <a:spcBef>
                <a:spcPts val="0"/>
              </a:spcBef>
            </a:pPr>
            <a:r>
              <a:rPr lang="zh-CN" altLang="en-US" sz="2400" dirty="0"/>
              <a:t>还需考虑</a:t>
            </a:r>
            <a:r>
              <a:rPr lang="zh-CN" altLang="zh-CN" sz="2400" dirty="0"/>
              <a:t>各操作之间的执行顺序</a:t>
            </a:r>
            <a:r>
              <a:rPr lang="en-US" altLang="zh-CN" sz="2400" dirty="0"/>
              <a:t>——</a:t>
            </a:r>
            <a:r>
              <a:rPr lang="zh-CN" altLang="en-US" sz="2400" b="1" dirty="0">
                <a:solidFill>
                  <a:srgbClr val="CC0066"/>
                </a:solidFill>
              </a:rPr>
              <a:t>控制结构</a:t>
            </a:r>
            <a:endParaRPr lang="en-US" altLang="zh-CN" sz="2400" b="1" dirty="0">
              <a:solidFill>
                <a:srgbClr val="CC0066"/>
              </a:solidFill>
            </a:endParaRPr>
          </a:p>
          <a:p>
            <a:pPr>
              <a:lnSpc>
                <a:spcPts val="3500"/>
              </a:lnSpc>
              <a:spcBef>
                <a:spcPts val="0"/>
              </a:spcBef>
            </a:pPr>
            <a:r>
              <a:rPr lang="zh-CN" altLang="zh-CN" sz="2400" dirty="0"/>
              <a:t>算法的控制结构给出了算法的框架，决定了各操作的执行次序</a:t>
            </a:r>
            <a:endParaRPr lang="en-US" altLang="zh-CN" sz="2400" dirty="0">
              <a:solidFill>
                <a:srgbClr val="CC0066"/>
              </a:solidFill>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矩形 6"/>
          <p:cNvSpPr/>
          <p:nvPr/>
        </p:nvSpPr>
        <p:spPr>
          <a:xfrm>
            <a:off x="1371600" y="5751493"/>
            <a:ext cx="6705600" cy="954107"/>
          </a:xfrm>
          <a:prstGeom prst="rect">
            <a:avLst/>
          </a:prstGeom>
        </p:spPr>
        <p:txBody>
          <a:bodyPr wrap="square">
            <a:spAutoFit/>
          </a:bodyPr>
          <a:lstStyle/>
          <a:p>
            <a:r>
              <a:rPr lang="zh-CN" altLang="zh-CN" sz="2800" dirty="0">
                <a:solidFill>
                  <a:srgbClr val="FF0066"/>
                </a:solidFill>
                <a:latin typeface="+mn-lt"/>
                <a:ea typeface="微软雅黑" panose="020B0503020204020204" pitchFamily="34" charset="-122"/>
              </a:rPr>
              <a:t>任何复杂的算法都可以用顺序</a:t>
            </a:r>
            <a:r>
              <a:rPr lang="zh-CN" altLang="en-US" sz="2800" dirty="0">
                <a:solidFill>
                  <a:srgbClr val="FF0066"/>
                </a:solidFill>
                <a:latin typeface="+mn-lt"/>
                <a:ea typeface="微软雅黑" panose="020B0503020204020204" pitchFamily="34" charset="-122"/>
              </a:rPr>
              <a:t>结构</a:t>
            </a:r>
            <a:r>
              <a:rPr lang="zh-CN" altLang="zh-CN" sz="2800" dirty="0">
                <a:solidFill>
                  <a:srgbClr val="FF0066"/>
                </a:solidFill>
                <a:latin typeface="+mn-lt"/>
                <a:ea typeface="微软雅黑" panose="020B0503020204020204" pitchFamily="34" charset="-122"/>
              </a:rPr>
              <a:t>、选择</a:t>
            </a:r>
            <a:r>
              <a:rPr lang="zh-CN" altLang="en-US" sz="2800" dirty="0">
                <a:solidFill>
                  <a:srgbClr val="FF0066"/>
                </a:solidFill>
                <a:latin typeface="+mn-lt"/>
                <a:ea typeface="微软雅黑" panose="020B0503020204020204" pitchFamily="34" charset="-122"/>
              </a:rPr>
              <a:t>结构</a:t>
            </a:r>
            <a:r>
              <a:rPr lang="zh-CN" altLang="zh-CN" sz="2800" dirty="0">
                <a:solidFill>
                  <a:srgbClr val="FF0066"/>
                </a:solidFill>
                <a:latin typeface="+mn-lt"/>
                <a:ea typeface="微软雅黑" panose="020B0503020204020204" pitchFamily="34" charset="-122"/>
              </a:rPr>
              <a:t>、循环</a:t>
            </a:r>
            <a:r>
              <a:rPr lang="zh-CN" altLang="en-US" sz="2800" dirty="0">
                <a:solidFill>
                  <a:srgbClr val="FF0066"/>
                </a:solidFill>
                <a:latin typeface="+mn-lt"/>
                <a:ea typeface="微软雅黑" panose="020B0503020204020204" pitchFamily="34" charset="-122"/>
              </a:rPr>
              <a:t>结构这</a:t>
            </a:r>
            <a:r>
              <a:rPr lang="zh-CN" altLang="zh-CN" sz="2800" dirty="0">
                <a:solidFill>
                  <a:srgbClr val="FF0066"/>
                </a:solidFill>
                <a:latin typeface="+mn-lt"/>
                <a:ea typeface="微软雅黑" panose="020B0503020204020204" pitchFamily="34" charset="-122"/>
              </a:rPr>
              <a:t>三种控制结构组合而成</a:t>
            </a:r>
            <a:endParaRPr lang="zh-CN" altLang="en-US" sz="2800" dirty="0">
              <a:solidFill>
                <a:srgbClr val="FF0066"/>
              </a:solidFill>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800" y="609600"/>
            <a:ext cx="6019800" cy="487363"/>
          </a:xfrm>
        </p:spPr>
        <p:txBody>
          <a:bodyPr/>
          <a:lstStyle/>
          <a:p>
            <a:pPr fontAlgn="auto">
              <a:lnSpc>
                <a:spcPct val="90000"/>
              </a:lnSpc>
              <a:spcBef>
                <a:spcPct val="30000"/>
              </a:spcBef>
              <a:spcAft>
                <a:spcPts val="0"/>
              </a:spcAft>
              <a:defRPr/>
            </a:pPr>
            <a:r>
              <a:rPr lang="en-US" altLang="zh-CN" sz="3600" dirty="0">
                <a:solidFill>
                  <a:srgbClr val="CC3300"/>
                </a:solidFill>
                <a:latin typeface="Arial" panose="020B0604020202020204" pitchFamily="34" charset="0"/>
              </a:rPr>
              <a:t>4.2  </a:t>
            </a:r>
            <a:r>
              <a:rPr lang="zh-CN" altLang="zh-CN" sz="3600" dirty="0">
                <a:solidFill>
                  <a:srgbClr val="CC3300"/>
                </a:solidFill>
                <a:latin typeface="Arial" panose="020B0604020202020204" pitchFamily="34" charset="0"/>
              </a:rPr>
              <a:t>问题求解的经典算法</a:t>
            </a:r>
            <a:endParaRPr lang="zh-CN" altLang="en-US" sz="3600" dirty="0">
              <a:solidFill>
                <a:srgbClr val="CC33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Rectangle 5"/>
          <p:cNvSpPr txBox="1">
            <a:spLocks noChangeArrowheads="1"/>
          </p:cNvSpPr>
          <p:nvPr/>
        </p:nvSpPr>
        <p:spPr bwMode="auto">
          <a:xfrm>
            <a:off x="1524000" y="1828800"/>
            <a:ext cx="6096000" cy="4038600"/>
          </a:xfrm>
          <a:prstGeom prst="rect">
            <a:avLst/>
          </a:prstGeom>
          <a:noFill/>
          <a:ln>
            <a:solidFill>
              <a:schemeClr val="accent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fontAlgn="base">
              <a:spcBef>
                <a:spcPct val="20000"/>
              </a:spcBef>
              <a:spcAft>
                <a:spcPct val="0"/>
              </a:spcAft>
              <a:buClr>
                <a:schemeClr val="accent2"/>
              </a:buClr>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indent="-441325">
              <a:lnSpc>
                <a:spcPct val="110000"/>
              </a:lnSpc>
              <a:buClr>
                <a:srgbClr val="666633"/>
              </a:buClr>
              <a:buSzPct val="85000"/>
              <a:buFont typeface="Wingdings" panose="05000000000000000000" pitchFamily="2" charset="2"/>
              <a:buChar char="u"/>
            </a:pPr>
            <a:endParaRPr lang="en-US" altLang="zh-CN" sz="8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4.2.1  </a:t>
            </a:r>
            <a:r>
              <a:rPr lang="zh-CN" altLang="zh-CN" sz="3200" dirty="0">
                <a:solidFill>
                  <a:srgbClr val="993366"/>
                </a:solidFill>
                <a:latin typeface="Arial" panose="020B0604020202020204" pitchFamily="34" charset="0"/>
                <a:ea typeface="黑体" panose="02010609060101010101" pitchFamily="49" charset="-122"/>
              </a:rPr>
              <a:t>暴力破解</a:t>
            </a:r>
            <a:r>
              <a:rPr lang="zh-CN" altLang="en-US" sz="3200" dirty="0">
                <a:solidFill>
                  <a:srgbClr val="993366"/>
                </a:solidFill>
                <a:latin typeface="Arial" panose="020B0604020202020204" pitchFamily="34" charset="0"/>
                <a:ea typeface="黑体" panose="02010609060101010101" pitchFamily="49" charset="-122"/>
              </a:rPr>
              <a:t>：</a:t>
            </a:r>
            <a:r>
              <a:rPr lang="zh-CN" altLang="zh-CN" sz="3200" dirty="0">
                <a:solidFill>
                  <a:srgbClr val="993366"/>
                </a:solidFill>
                <a:latin typeface="Arial" panose="020B0604020202020204" pitchFamily="34" charset="0"/>
                <a:ea typeface="黑体" panose="02010609060101010101" pitchFamily="49" charset="-122"/>
              </a:rPr>
              <a:t>枚举和迭代</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4.2.2  </a:t>
            </a:r>
            <a:r>
              <a:rPr lang="zh-CN" altLang="zh-CN" sz="3200" dirty="0">
                <a:solidFill>
                  <a:srgbClr val="993366"/>
                </a:solidFill>
                <a:latin typeface="Arial" panose="020B0604020202020204" pitchFamily="34" charset="0"/>
                <a:ea typeface="黑体" panose="02010609060101010101" pitchFamily="49" charset="-122"/>
              </a:rPr>
              <a:t>递归和回溯</a:t>
            </a:r>
            <a:endParaRPr lang="zh-CN" altLang="en-US"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4.2.3  </a:t>
            </a:r>
            <a:r>
              <a:rPr lang="zh-CN" altLang="zh-CN" sz="3200" dirty="0">
                <a:solidFill>
                  <a:srgbClr val="993366"/>
                </a:solidFill>
                <a:latin typeface="Arial" panose="020B0604020202020204" pitchFamily="34" charset="0"/>
                <a:ea typeface="黑体" panose="02010609060101010101" pitchFamily="49" charset="-122"/>
              </a:rPr>
              <a:t>分治算法</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4.2.4  </a:t>
            </a:r>
            <a:r>
              <a:rPr lang="zh-CN" altLang="zh-CN" sz="3200" dirty="0">
                <a:solidFill>
                  <a:srgbClr val="993366"/>
                </a:solidFill>
                <a:latin typeface="Arial" panose="020B0604020202020204" pitchFamily="34" charset="0"/>
                <a:ea typeface="黑体" panose="02010609060101010101" pitchFamily="49" charset="-122"/>
              </a:rPr>
              <a:t>动态规划</a:t>
            </a:r>
            <a:endParaRPr lang="en-US" altLang="zh-CN" sz="3200" dirty="0">
              <a:solidFill>
                <a:srgbClr val="993366"/>
              </a:solidFill>
              <a:latin typeface="Arial" panose="020B0604020202020204" pitchFamily="34" charset="0"/>
              <a:ea typeface="黑体" panose="02010609060101010101" pitchFamily="49" charset="-122"/>
            </a:endParaRPr>
          </a:p>
          <a:p>
            <a:pPr marL="441325" indent="-441325">
              <a:lnSpc>
                <a:spcPct val="110000"/>
              </a:lnSpc>
              <a:buClr>
                <a:srgbClr val="666633"/>
              </a:buClr>
              <a:buSzPct val="85000"/>
              <a:buFont typeface="Wingdings" panose="05000000000000000000" pitchFamily="2" charset="2"/>
              <a:buChar char="u"/>
            </a:pPr>
            <a:r>
              <a:rPr lang="en-US" altLang="zh-CN" sz="3200" dirty="0">
                <a:solidFill>
                  <a:srgbClr val="993366"/>
                </a:solidFill>
                <a:latin typeface="Arial" panose="020B0604020202020204" pitchFamily="34" charset="0"/>
                <a:ea typeface="黑体" panose="02010609060101010101" pitchFamily="49" charset="-122"/>
              </a:rPr>
              <a:t>4.2.5  </a:t>
            </a:r>
            <a:r>
              <a:rPr lang="zh-CN" altLang="zh-CN" sz="3200" dirty="0">
                <a:solidFill>
                  <a:srgbClr val="993366"/>
                </a:solidFill>
                <a:latin typeface="Arial" panose="020B0604020202020204" pitchFamily="34" charset="0"/>
                <a:ea typeface="黑体" panose="02010609060101010101" pitchFamily="49" charset="-122"/>
              </a:rPr>
              <a:t>最优化问题的近似求解：贪心算法</a:t>
            </a:r>
            <a:endParaRPr lang="en-US" altLang="zh-CN" sz="3200" dirty="0">
              <a:solidFill>
                <a:srgbClr val="993366"/>
              </a:solidFill>
              <a:latin typeface="Arial" panose="020B0604020202020204" pitchFamily="34" charset="0"/>
              <a:ea typeface="黑体" panose="02010609060101010101" pitchFamily="49"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4.2.1  </a:t>
            </a:r>
            <a:r>
              <a:rPr lang="zh-CN" altLang="zh-CN" dirty="0">
                <a:solidFill>
                  <a:srgbClr val="FFFFCC"/>
                </a:solidFill>
                <a:latin typeface="+mn-lt"/>
              </a:rPr>
              <a:t>暴力破解</a:t>
            </a:r>
            <a:r>
              <a:rPr lang="zh-CN" altLang="en-US" dirty="0">
                <a:solidFill>
                  <a:srgbClr val="FFFFCC"/>
                </a:solidFill>
                <a:latin typeface="+mn-lt"/>
              </a:rPr>
              <a:t>：</a:t>
            </a:r>
            <a:r>
              <a:rPr lang="zh-CN" altLang="zh-CN" dirty="0">
                <a:solidFill>
                  <a:srgbClr val="FFFFCC"/>
                </a:solidFill>
                <a:latin typeface="+mn-lt"/>
              </a:rPr>
              <a:t>枚举和迭代</a:t>
            </a:r>
            <a:endParaRPr lang="zh-CN" altLang="en-US" dirty="0">
              <a:solidFill>
                <a:srgbClr val="FFFFCC"/>
              </a:solidFill>
              <a:latin typeface="+mn-lt"/>
            </a:endParaRPr>
          </a:p>
        </p:txBody>
      </p:sp>
      <p:sp>
        <p:nvSpPr>
          <p:cNvPr id="3" name="内容占位符 2"/>
          <p:cNvSpPr>
            <a:spLocks noGrp="1"/>
          </p:cNvSpPr>
          <p:nvPr>
            <p:ph idx="1"/>
          </p:nvPr>
        </p:nvSpPr>
        <p:spPr>
          <a:xfrm>
            <a:off x="533400" y="1752600"/>
            <a:ext cx="8229600" cy="5021426"/>
          </a:xfrm>
        </p:spPr>
        <p:txBody>
          <a:bodyPr/>
          <a:lstStyle/>
          <a:p>
            <a:pPr>
              <a:lnSpc>
                <a:spcPts val="3100"/>
              </a:lnSpc>
            </a:pPr>
            <a:r>
              <a:rPr lang="zh-CN" altLang="en-US" sz="2400" b="1" dirty="0">
                <a:solidFill>
                  <a:srgbClr val="FF0000"/>
                </a:solidFill>
              </a:rPr>
              <a:t>枚举算法（穷举算法，</a:t>
            </a:r>
            <a:r>
              <a:rPr lang="en-US" altLang="zh-CN" sz="2400" b="1" dirty="0">
                <a:solidFill>
                  <a:srgbClr val="FF0000"/>
                </a:solidFill>
              </a:rPr>
              <a:t>Enumeration</a:t>
            </a:r>
            <a:r>
              <a:rPr lang="zh-CN" altLang="en-US" sz="2400" b="1" dirty="0">
                <a:solidFill>
                  <a:srgbClr val="FF0000"/>
                </a:solidFill>
              </a:rPr>
              <a:t>）</a:t>
            </a:r>
            <a:r>
              <a:rPr lang="zh-CN" altLang="en-US" sz="2400" u="sng" dirty="0"/>
              <a:t>就是按问题本身的性质，通过</a:t>
            </a:r>
            <a:r>
              <a:rPr lang="zh-CN" altLang="en-US" sz="2400" u="sng" dirty="0">
                <a:solidFill>
                  <a:srgbClr val="CC0066"/>
                </a:solidFill>
              </a:rPr>
              <a:t>多重循环</a:t>
            </a:r>
            <a:r>
              <a:rPr lang="zh-CN" altLang="en-US" sz="2400" u="sng" dirty="0"/>
              <a:t>一一列举出该问题</a:t>
            </a:r>
            <a:r>
              <a:rPr lang="zh-CN" altLang="en-US" sz="2400" u="sng" dirty="0">
                <a:solidFill>
                  <a:srgbClr val="CC0066"/>
                </a:solidFill>
              </a:rPr>
              <a:t>所有可能</a:t>
            </a:r>
            <a:r>
              <a:rPr lang="zh-CN" altLang="en-US" sz="2400" u="sng" dirty="0"/>
              <a:t>的解（不能遗漏，也不能重复），并在</a:t>
            </a:r>
            <a:r>
              <a:rPr lang="zh-CN" altLang="en-US" sz="2400" u="sng" dirty="0">
                <a:solidFill>
                  <a:srgbClr val="CC0066"/>
                </a:solidFill>
              </a:rPr>
              <a:t>逐一列举</a:t>
            </a:r>
            <a:r>
              <a:rPr lang="zh-CN" altLang="en-US" sz="2400" u="sng" dirty="0"/>
              <a:t>的过程中，检验每个可能的解是否是问题的真正解，若是，我们采用这个解，否则抛弃它</a:t>
            </a:r>
            <a:endParaRPr lang="en-US" altLang="zh-CN" sz="2400" u="sng" dirty="0"/>
          </a:p>
          <a:p>
            <a:pPr>
              <a:lnSpc>
                <a:spcPts val="3100"/>
              </a:lnSpc>
            </a:pPr>
            <a:r>
              <a:rPr lang="zh-CN" altLang="en-US" sz="2400" dirty="0"/>
              <a:t>有时也称为</a:t>
            </a:r>
            <a:r>
              <a:rPr lang="zh-CN" altLang="en-US" sz="2400" b="1" dirty="0">
                <a:solidFill>
                  <a:srgbClr val="FF0000"/>
                </a:solidFill>
              </a:rPr>
              <a:t>穷举法</a:t>
            </a:r>
            <a:endParaRPr lang="en-US" altLang="zh-CN" sz="2400" b="1" dirty="0">
              <a:solidFill>
                <a:srgbClr val="FF0000"/>
              </a:solidFill>
            </a:endParaRPr>
          </a:p>
          <a:p>
            <a:pPr>
              <a:lnSpc>
                <a:spcPts val="3100"/>
              </a:lnSpc>
            </a:pPr>
            <a:r>
              <a:rPr lang="zh-CN" altLang="en-US" sz="2400" dirty="0">
                <a:solidFill>
                  <a:srgbClr val="CC0066"/>
                </a:solidFill>
              </a:rPr>
              <a:t>有限离散问题</a:t>
            </a:r>
            <a:r>
              <a:rPr lang="zh-CN" altLang="en-US" sz="2400" dirty="0"/>
              <a:t>总可以用穷举法求得问题的全部解</a:t>
            </a:r>
            <a:endParaRPr lang="en-US" altLang="zh-CN" sz="2400" dirty="0"/>
          </a:p>
          <a:p>
            <a:pPr>
              <a:lnSpc>
                <a:spcPts val="3100"/>
              </a:lnSpc>
            </a:pPr>
            <a:r>
              <a:rPr lang="zh-CN" altLang="en-US" sz="2400" b="1" dirty="0"/>
              <a:t>基本思想</a:t>
            </a:r>
            <a:r>
              <a:rPr lang="zh-CN" altLang="en-US" sz="2400" dirty="0"/>
              <a:t>：首先依据题目的部分条件确定答案的</a:t>
            </a:r>
            <a:r>
              <a:rPr lang="zh-CN" altLang="en-US" sz="2400" dirty="0">
                <a:solidFill>
                  <a:srgbClr val="CC0066"/>
                </a:solidFill>
              </a:rPr>
              <a:t>大致范围</a:t>
            </a:r>
            <a:r>
              <a:rPr lang="zh-CN" altLang="en-US" sz="2400" dirty="0"/>
              <a:t>，然后在此范围内对所有可能的</a:t>
            </a:r>
            <a:r>
              <a:rPr lang="zh-CN" altLang="en-US" sz="2400" dirty="0">
                <a:solidFill>
                  <a:srgbClr val="FF0000"/>
                </a:solidFill>
              </a:rPr>
              <a:t>解逐一验证</a:t>
            </a:r>
            <a:r>
              <a:rPr lang="zh-CN" altLang="en-US" sz="2400" dirty="0"/>
              <a:t>，直到全部验证完毕为止</a:t>
            </a:r>
            <a:endParaRPr lang="en-US" altLang="zh-CN" sz="2400" dirty="0"/>
          </a:p>
          <a:p>
            <a:pPr>
              <a:lnSpc>
                <a:spcPts val="3100"/>
              </a:lnSpc>
            </a:pPr>
            <a:r>
              <a:rPr lang="zh-CN" altLang="zh-CN" sz="2400" dirty="0"/>
              <a:t>枚举算法求解问题的核心思路是</a:t>
            </a:r>
            <a:r>
              <a:rPr lang="zh-CN" altLang="zh-CN" sz="2400" b="1" dirty="0">
                <a:solidFill>
                  <a:srgbClr val="CC0066"/>
                </a:solidFill>
              </a:rPr>
              <a:t>暴力破解</a:t>
            </a:r>
            <a:r>
              <a:rPr lang="zh-CN" altLang="zh-CN" sz="2400" dirty="0"/>
              <a:t>，让高速的计算机从事重复运算</a:t>
            </a:r>
            <a:endParaRPr lang="zh-CN" altLang="en-US" sz="2400" dirty="0"/>
          </a:p>
          <a:p>
            <a:endParaRPr lang="zh-CN" altLang="en-US" sz="24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1066800" y="1295400"/>
            <a:ext cx="2279791" cy="541174"/>
          </a:xfrm>
          <a:prstGeom prst="rect">
            <a:avLst/>
          </a:prstGeom>
        </p:spPr>
        <p:txBody>
          <a:bodyPr wrap="none">
            <a:spAutoFit/>
          </a:bodyPr>
          <a:lstStyle/>
          <a:p>
            <a:pPr lvl="0">
              <a:lnSpc>
                <a:spcPts val="3500"/>
              </a:lnSpc>
              <a:spcBef>
                <a:spcPts val="600"/>
              </a:spcBef>
              <a:buClr>
                <a:srgbClr val="FF0000"/>
              </a:buClr>
              <a:buSzPct val="90000"/>
            </a:pPr>
            <a:r>
              <a:rPr kumimoji="1" lang="en-US" altLang="zh-CN" sz="2800" dirty="0">
                <a:solidFill>
                  <a:srgbClr val="CC3300"/>
                </a:solidFill>
                <a:latin typeface="Arial" panose="020B0604020202020204"/>
                <a:ea typeface="微软雅黑" panose="020B0503020204020204" pitchFamily="34" charset="-122"/>
              </a:rPr>
              <a:t>1</a:t>
            </a:r>
            <a:r>
              <a:rPr kumimoji="1" lang="zh-CN" altLang="en-US" sz="2800" dirty="0">
                <a:solidFill>
                  <a:srgbClr val="CC3300"/>
                </a:solidFill>
                <a:latin typeface="Arial" panose="020B0604020202020204"/>
                <a:ea typeface="微软雅黑" panose="020B0503020204020204" pitchFamily="34" charset="-122"/>
              </a:rPr>
              <a:t>、枚举算法 </a:t>
            </a:r>
            <a:endParaRPr kumimoji="1" lang="zh-CN" altLang="en-US" sz="2800" dirty="0">
              <a:solidFill>
                <a:srgbClr val="CC3300"/>
              </a:solidFill>
              <a:latin typeface="Arial" panose="020B0604020202020204"/>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为何能采用枚举算法？</a:t>
            </a:r>
            <a:endParaRPr lang="en-US" altLang="zh-CN" dirty="0"/>
          </a:p>
          <a:p>
            <a:pPr marL="457200" lvl="1" indent="0">
              <a:buNone/>
            </a:pPr>
            <a:r>
              <a:rPr lang="zh-CN" altLang="en-US" dirty="0"/>
              <a:t>暴力破解对计算机是可行的</a:t>
            </a:r>
            <a:endParaRPr lang="en-US" altLang="zh-CN" dirty="0"/>
          </a:p>
          <a:p>
            <a:pPr lvl="1"/>
            <a:r>
              <a:rPr lang="zh-CN" altLang="en-US" dirty="0"/>
              <a:t>超</a:t>
            </a:r>
            <a:r>
              <a:rPr lang="zh-CN" altLang="zh-CN" dirty="0"/>
              <a:t>级计算机运算速度达到每秒一</a:t>
            </a:r>
            <a:r>
              <a:rPr lang="zh-CN" altLang="en-US" dirty="0"/>
              <a:t>兆</a:t>
            </a:r>
            <a:endParaRPr lang="en-US" altLang="zh-CN" dirty="0"/>
          </a:p>
          <a:p>
            <a:pPr lvl="1"/>
            <a:r>
              <a:rPr lang="zh-CN" altLang="zh-CN" dirty="0"/>
              <a:t>人最快的运算速度为每秒钟做</a:t>
            </a:r>
            <a:r>
              <a:rPr lang="en-US" altLang="zh-CN" dirty="0"/>
              <a:t>5</a:t>
            </a:r>
            <a:r>
              <a:rPr lang="zh-CN" altLang="zh-CN" dirty="0"/>
              <a:t>次加法运算</a:t>
            </a:r>
            <a:endParaRPr lang="en-US" altLang="zh-CN" dirty="0"/>
          </a:p>
          <a:p>
            <a:pPr marL="457200" lvl="1" indent="0">
              <a:buNone/>
            </a:pPr>
            <a:r>
              <a:rPr lang="en-US" altLang="zh-CN" dirty="0"/>
              <a:t>	</a:t>
            </a:r>
            <a:r>
              <a:rPr lang="zh-CN" altLang="en-US" dirty="0"/>
              <a:t> </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7" name="内容占位符 6"/>
          <p:cNvPicPr/>
          <p:nvPr/>
        </p:nvPicPr>
        <p:blipFill>
          <a:blip r:embed="rId1">
            <a:extLst>
              <a:ext uri="{28A0092B-C50C-407E-A947-70E740481C1C}">
                <a14:useLocalDpi xmlns:a14="http://schemas.microsoft.com/office/drawing/2010/main" val="0"/>
              </a:ext>
            </a:extLst>
          </a:blip>
          <a:stretch>
            <a:fillRect/>
          </a:stretch>
        </p:blipFill>
        <p:spPr bwMode="auto">
          <a:xfrm>
            <a:off x="4648200" y="3733800"/>
            <a:ext cx="18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238600" y="3741683"/>
            <a:ext cx="1800000" cy="1800000"/>
          </a:xfrm>
          <a:prstGeom prst="rect">
            <a:avLst/>
          </a:prstGeom>
        </p:spPr>
      </p:pic>
      <p:sp>
        <p:nvSpPr>
          <p:cNvPr id="10" name="云形标注 9"/>
          <p:cNvSpPr/>
          <p:nvPr/>
        </p:nvSpPr>
        <p:spPr bwMode="auto">
          <a:xfrm>
            <a:off x="6705600" y="4268724"/>
            <a:ext cx="2133600" cy="687324"/>
          </a:xfrm>
          <a:prstGeom prst="cloudCallout">
            <a:avLst>
              <a:gd name="adj1" fmla="val -68219"/>
              <a:gd name="adj2" fmla="val 76263"/>
            </a:avLst>
          </a:prstGeom>
          <a:gradFill flip="none" rotWithShape="1">
            <a:gsLst>
              <a:gs pos="0">
                <a:srgbClr val="0099FF">
                  <a:tint val="66000"/>
                  <a:satMod val="160000"/>
                </a:srgbClr>
              </a:gs>
              <a:gs pos="50000">
                <a:srgbClr val="0099FF">
                  <a:tint val="44500"/>
                  <a:satMod val="160000"/>
                </a:srgbClr>
              </a:gs>
              <a:gs pos="100000">
                <a:srgbClr val="0099FF">
                  <a:tint val="23500"/>
                  <a:satMod val="160000"/>
                </a:srgbClr>
              </a:gs>
            </a:gsLst>
            <a:lin ang="5400000" scaled="1"/>
            <a:tileRect/>
          </a:gra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我擅长计算</a:t>
            </a:r>
            <a:endParaRPr kumimoji="0" lang="zh-CN" altLang="en-US" sz="18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11" name="云形标注 10"/>
          <p:cNvSpPr/>
          <p:nvPr/>
        </p:nvSpPr>
        <p:spPr bwMode="auto">
          <a:xfrm>
            <a:off x="76200" y="3842503"/>
            <a:ext cx="2057400" cy="687324"/>
          </a:xfrm>
          <a:prstGeom prst="cloudCallout">
            <a:avLst>
              <a:gd name="adj1" fmla="val 49789"/>
              <a:gd name="adj2" fmla="val 85438"/>
            </a:avLst>
          </a:prstGeom>
          <a:gradFill flip="none" rotWithShape="1">
            <a:gsLst>
              <a:gs pos="0">
                <a:srgbClr val="0099FF">
                  <a:tint val="66000"/>
                  <a:satMod val="160000"/>
                </a:srgbClr>
              </a:gs>
              <a:gs pos="50000">
                <a:srgbClr val="0099FF">
                  <a:tint val="44500"/>
                  <a:satMod val="160000"/>
                </a:srgbClr>
              </a:gs>
              <a:gs pos="100000">
                <a:srgbClr val="0099FF">
                  <a:tint val="23500"/>
                  <a:satMod val="160000"/>
                </a:srgbClr>
              </a:gs>
            </a:gsLst>
            <a:lin ang="5400000" scaled="1"/>
            <a:tileRect/>
          </a:gra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800" b="0" dirty="0">
                <a:latin typeface="仿宋" panose="02010609060101010101" pitchFamily="49" charset="-122"/>
                <a:ea typeface="仿宋" panose="02010609060101010101" pitchFamily="49" charset="-122"/>
              </a:rPr>
              <a:t>我喜欢简单</a:t>
            </a:r>
            <a:endParaRPr lang="zh-CN" altLang="en-US" sz="1800" b="0" dirty="0">
              <a:latin typeface="仿宋" panose="02010609060101010101" pitchFamily="49" charset="-122"/>
              <a:ea typeface="仿宋" panose="02010609060101010101" pitchFamily="49" charset="-122"/>
            </a:endParaRP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设计枚举算法的一般方法</a:t>
            </a:r>
            <a:endParaRPr lang="zh-CN" altLang="en-US" dirty="0"/>
          </a:p>
        </p:txBody>
      </p:sp>
      <p:sp>
        <p:nvSpPr>
          <p:cNvPr id="3" name="内容占位符 2"/>
          <p:cNvSpPr>
            <a:spLocks noGrp="1"/>
          </p:cNvSpPr>
          <p:nvPr>
            <p:ph idx="1"/>
          </p:nvPr>
        </p:nvSpPr>
        <p:spPr>
          <a:xfrm>
            <a:off x="381000" y="1828800"/>
            <a:ext cx="8229600" cy="3505200"/>
          </a:xfrm>
        </p:spPr>
        <p:txBody>
          <a:bodyPr/>
          <a:lstStyle/>
          <a:p>
            <a:pPr>
              <a:lnSpc>
                <a:spcPts val="3500"/>
              </a:lnSpc>
              <a:spcBef>
                <a:spcPts val="600"/>
              </a:spcBef>
            </a:pPr>
            <a:r>
              <a:rPr lang="zh-CN" altLang="en-US" dirty="0"/>
              <a:t>设计枚举算法的一般方法</a:t>
            </a:r>
            <a:endParaRPr lang="en-US" altLang="zh-CN" dirty="0"/>
          </a:p>
          <a:p>
            <a:pPr lvl="1">
              <a:lnSpc>
                <a:spcPts val="3500"/>
              </a:lnSpc>
              <a:spcBef>
                <a:spcPts val="600"/>
              </a:spcBef>
            </a:pPr>
            <a:r>
              <a:rPr lang="en-US" altLang="zh-CN" kern="1200" dirty="0">
                <a:latin typeface="+mn-lt"/>
                <a:cs typeface="+mn-cs"/>
              </a:rPr>
              <a:t>1. </a:t>
            </a:r>
            <a:r>
              <a:rPr lang="zh-CN" altLang="zh-CN" dirty="0"/>
              <a:t>明确枚举的</a:t>
            </a:r>
            <a:r>
              <a:rPr lang="zh-CN" altLang="zh-CN" dirty="0">
                <a:solidFill>
                  <a:srgbClr val="CC0066"/>
                </a:solidFill>
              </a:rPr>
              <a:t>对象</a:t>
            </a:r>
            <a:r>
              <a:rPr lang="zh-CN" altLang="en-US" dirty="0">
                <a:solidFill>
                  <a:srgbClr val="CC0066"/>
                </a:solidFill>
              </a:rPr>
              <a:t>：</a:t>
            </a:r>
            <a:r>
              <a:rPr lang="zh-CN" altLang="en-US" dirty="0"/>
              <a:t>求解变量</a:t>
            </a:r>
            <a:endParaRPr lang="en-US" altLang="zh-CN" kern="1200" dirty="0">
              <a:solidFill>
                <a:srgbClr val="CC0066"/>
              </a:solidFill>
              <a:latin typeface="+mn-lt"/>
              <a:cs typeface="+mn-cs"/>
            </a:endParaRPr>
          </a:p>
          <a:p>
            <a:pPr lvl="1">
              <a:lnSpc>
                <a:spcPts val="3500"/>
              </a:lnSpc>
              <a:spcBef>
                <a:spcPts val="600"/>
              </a:spcBef>
            </a:pPr>
            <a:r>
              <a:rPr lang="en-US" altLang="zh-CN" kern="1200" dirty="0">
                <a:latin typeface="+mn-lt"/>
                <a:cs typeface="+mn-cs"/>
              </a:rPr>
              <a:t>2. </a:t>
            </a:r>
            <a:r>
              <a:rPr lang="zh-CN" altLang="en-US" kern="1200" dirty="0">
                <a:latin typeface="+mn-lt"/>
                <a:cs typeface="+mn-cs"/>
              </a:rPr>
              <a:t>确定问题</a:t>
            </a:r>
            <a:r>
              <a:rPr lang="zh-CN" altLang="en-US" dirty="0">
                <a:solidFill>
                  <a:srgbClr val="CC0066"/>
                </a:solidFill>
              </a:rPr>
              <a:t>解</a:t>
            </a:r>
            <a:r>
              <a:rPr lang="zh-CN" altLang="en-US" kern="1200" dirty="0">
                <a:latin typeface="+mn-lt"/>
                <a:cs typeface="+mn-cs"/>
              </a:rPr>
              <a:t>的可能搜索的</a:t>
            </a:r>
            <a:r>
              <a:rPr lang="zh-CN" altLang="en-US" dirty="0">
                <a:solidFill>
                  <a:srgbClr val="CC0066"/>
                </a:solidFill>
              </a:rPr>
              <a:t>范围</a:t>
            </a:r>
            <a:r>
              <a:rPr lang="zh-CN" altLang="en-US" kern="1200" dirty="0">
                <a:latin typeface="+mn-lt"/>
                <a:cs typeface="+mn-cs"/>
              </a:rPr>
              <a:t>： 用</a:t>
            </a:r>
            <a:r>
              <a:rPr lang="zh-CN" altLang="en-US" kern="1200" dirty="0">
                <a:solidFill>
                  <a:srgbClr val="CC0066"/>
                </a:solidFill>
                <a:latin typeface="+mn-lt"/>
                <a:cs typeface="+mn-cs"/>
              </a:rPr>
              <a:t>循环</a:t>
            </a:r>
            <a:r>
              <a:rPr lang="zh-CN" altLang="en-US" kern="1200" dirty="0">
                <a:latin typeface="+mn-lt"/>
                <a:cs typeface="+mn-cs"/>
              </a:rPr>
              <a:t>或</a:t>
            </a:r>
            <a:r>
              <a:rPr lang="zh-CN" altLang="en-US" kern="1200" dirty="0">
                <a:solidFill>
                  <a:srgbClr val="CC0066"/>
                </a:solidFill>
                <a:latin typeface="+mn-lt"/>
                <a:cs typeface="+mn-cs"/>
              </a:rPr>
              <a:t>循环嵌套结构</a:t>
            </a:r>
            <a:r>
              <a:rPr lang="zh-CN" altLang="en-US" kern="1200" dirty="0">
                <a:latin typeface="+mn-lt"/>
                <a:cs typeface="+mn-cs"/>
              </a:rPr>
              <a:t>实现 </a:t>
            </a:r>
            <a:endParaRPr lang="zh-CN" altLang="en-US" kern="1200" dirty="0">
              <a:latin typeface="+mn-lt"/>
              <a:cs typeface="+mn-cs"/>
            </a:endParaRPr>
          </a:p>
          <a:p>
            <a:pPr lvl="1">
              <a:lnSpc>
                <a:spcPts val="3500"/>
              </a:lnSpc>
              <a:spcBef>
                <a:spcPts val="600"/>
              </a:spcBef>
            </a:pPr>
            <a:r>
              <a:rPr lang="en-US" altLang="zh-CN" kern="1200" dirty="0">
                <a:latin typeface="+mn-lt"/>
                <a:cs typeface="+mn-cs"/>
              </a:rPr>
              <a:t>3. </a:t>
            </a:r>
            <a:r>
              <a:rPr lang="zh-CN" altLang="en-US" kern="1200" dirty="0">
                <a:latin typeface="+mn-lt"/>
                <a:cs typeface="+mn-cs"/>
              </a:rPr>
              <a:t>写出</a:t>
            </a:r>
            <a:r>
              <a:rPr lang="zh-CN" altLang="en-US" dirty="0">
                <a:solidFill>
                  <a:srgbClr val="CC0066"/>
                </a:solidFill>
              </a:rPr>
              <a:t>符合问题的解的条件</a:t>
            </a:r>
            <a:r>
              <a:rPr lang="zh-CN" altLang="en-US" kern="1200" dirty="0">
                <a:latin typeface="+mn-lt"/>
                <a:cs typeface="+mn-cs"/>
              </a:rPr>
              <a:t>：采用</a:t>
            </a:r>
            <a:r>
              <a:rPr lang="en-US" altLang="zh-CN" dirty="0">
                <a:solidFill>
                  <a:srgbClr val="CC0066"/>
                </a:solidFill>
              </a:rPr>
              <a:t>if</a:t>
            </a:r>
            <a:r>
              <a:rPr lang="zh-CN" altLang="en-US" dirty="0">
                <a:solidFill>
                  <a:srgbClr val="CC0066"/>
                </a:solidFill>
              </a:rPr>
              <a:t>语句</a:t>
            </a:r>
            <a:r>
              <a:rPr lang="zh-CN" altLang="en-US" kern="1200" dirty="0">
                <a:latin typeface="+mn-lt"/>
                <a:cs typeface="+mn-cs"/>
              </a:rPr>
              <a:t> </a:t>
            </a:r>
            <a:endParaRPr lang="zh-CN" altLang="en-US" kern="1200" dirty="0">
              <a:latin typeface="+mn-lt"/>
              <a:cs typeface="+mn-cs"/>
            </a:endParaRPr>
          </a:p>
          <a:p>
            <a:pPr lvl="1">
              <a:lnSpc>
                <a:spcPts val="3500"/>
              </a:lnSpc>
              <a:spcBef>
                <a:spcPts val="600"/>
              </a:spcBef>
            </a:pPr>
            <a:r>
              <a:rPr lang="en-US" altLang="zh-CN" kern="1200" dirty="0">
                <a:latin typeface="+mn-lt"/>
                <a:cs typeface="+mn-cs"/>
              </a:rPr>
              <a:t>4. </a:t>
            </a:r>
            <a:r>
              <a:rPr lang="zh-CN" altLang="en-US" kern="1200" dirty="0">
                <a:latin typeface="+mn-lt"/>
                <a:cs typeface="+mn-cs"/>
              </a:rPr>
              <a:t>使用能使程序优化的语句，以便缩小搜索范围，减少程序运行时间 </a:t>
            </a:r>
            <a:endParaRPr lang="zh-CN" altLang="en-US" kern="1200" dirty="0">
              <a:latin typeface="+mn-lt"/>
              <a:cs typeface="+mn-cs"/>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枚举算法解线性方程</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155029" y="2667000"/>
            <a:ext cx="8991599"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r>
              <a:rPr lang="zh-CN" altLang="en-US" b="0" kern="0" dirty="0">
                <a:solidFill>
                  <a:srgbClr val="0000FF"/>
                </a:solidFill>
                <a:latin typeface="+mn-lt"/>
              </a:rPr>
              <a:t>问题分析：</a:t>
            </a:r>
            <a:endParaRPr lang="en-US" altLang="zh-CN" b="0" kern="0" dirty="0">
              <a:solidFill>
                <a:srgbClr val="0000FF"/>
              </a:solidFill>
              <a:latin typeface="+mn-lt"/>
            </a:endParaRPr>
          </a:p>
          <a:p>
            <a:pPr marL="457200" lvl="1" indent="0">
              <a:buNone/>
            </a:pPr>
            <a:r>
              <a:rPr lang="zh-CN" altLang="en-US" b="0" kern="0" dirty="0">
                <a:latin typeface="+mn-lt"/>
              </a:rPr>
              <a:t>   （</a:t>
            </a:r>
            <a:r>
              <a:rPr lang="en-US" altLang="zh-CN" b="0" kern="0" dirty="0">
                <a:latin typeface="+mn-lt"/>
              </a:rPr>
              <a:t>1</a:t>
            </a:r>
            <a:r>
              <a:rPr lang="zh-CN" altLang="en-US" b="0" kern="0" dirty="0">
                <a:latin typeface="+mn-lt"/>
              </a:rPr>
              <a:t>）数学模型：线性方程</a:t>
            </a:r>
            <a:endParaRPr lang="en-US" altLang="zh-CN" b="0" kern="0" dirty="0">
              <a:latin typeface="+mn-lt"/>
            </a:endParaRPr>
          </a:p>
          <a:p>
            <a:pPr marL="457200" lvl="1" indent="0">
              <a:buFont typeface="Wingdings" panose="05000000000000000000" pitchFamily="2" charset="2"/>
              <a:buNone/>
            </a:pPr>
            <a:r>
              <a:rPr lang="en-US" altLang="zh-CN" b="0" kern="0" dirty="0">
                <a:latin typeface="+mn-lt"/>
              </a:rPr>
              <a:t>         10*x + 50*y = 240</a:t>
            </a:r>
            <a:r>
              <a:rPr lang="zh-CN" altLang="en-US" b="0" kern="0" dirty="0">
                <a:latin typeface="+mn-lt"/>
              </a:rPr>
              <a:t>，</a:t>
            </a:r>
            <a:r>
              <a:rPr lang="en-US" altLang="zh-CN" b="0" kern="0" dirty="0">
                <a:latin typeface="+mn-lt"/>
              </a:rPr>
              <a:t>x</a:t>
            </a:r>
            <a:r>
              <a:rPr lang="zh-CN" altLang="en-US" b="0" kern="0" dirty="0">
                <a:latin typeface="+mn-lt"/>
              </a:rPr>
              <a:t>和</a:t>
            </a:r>
            <a:r>
              <a:rPr lang="en-US" altLang="zh-CN" b="0" kern="0" dirty="0">
                <a:latin typeface="+mn-lt"/>
              </a:rPr>
              <a:t>y</a:t>
            </a:r>
            <a:r>
              <a:rPr lang="zh-CN" altLang="en-US" b="0" kern="0" dirty="0">
                <a:latin typeface="+mn-lt"/>
              </a:rPr>
              <a:t>分别是</a:t>
            </a:r>
            <a:r>
              <a:rPr lang="en-US" altLang="zh-CN" b="0" kern="0" dirty="0">
                <a:latin typeface="+mn-lt"/>
              </a:rPr>
              <a:t>10</a:t>
            </a:r>
            <a:r>
              <a:rPr lang="zh-CN" altLang="en-US" b="0" kern="0" dirty="0">
                <a:latin typeface="+mn-lt"/>
              </a:rPr>
              <a:t>元和</a:t>
            </a:r>
            <a:r>
              <a:rPr lang="en-US" altLang="zh-CN" b="0" kern="0" dirty="0">
                <a:latin typeface="+mn-lt"/>
              </a:rPr>
              <a:t>50</a:t>
            </a:r>
            <a:r>
              <a:rPr lang="zh-CN" altLang="en-US" b="0" kern="0" dirty="0">
                <a:latin typeface="+mn-lt"/>
              </a:rPr>
              <a:t>元纸币的张数</a:t>
            </a:r>
            <a:endParaRPr lang="zh-CN" altLang="zh-CN" b="0" kern="0" dirty="0">
              <a:latin typeface="+mn-lt"/>
            </a:endParaRPr>
          </a:p>
          <a:p>
            <a:pPr marL="457200" lvl="1" indent="0">
              <a:buFont typeface="Wingdings" panose="05000000000000000000" pitchFamily="2" charset="2"/>
              <a:buNone/>
            </a:pPr>
            <a:r>
              <a:rPr lang="zh-CN" altLang="en-US" b="0" kern="0" dirty="0">
                <a:latin typeface="+mn-lt"/>
              </a:rPr>
              <a:t>   （</a:t>
            </a:r>
            <a:r>
              <a:rPr lang="en-US" altLang="zh-CN" b="0" kern="0" dirty="0">
                <a:latin typeface="+mn-lt"/>
              </a:rPr>
              <a:t>2</a:t>
            </a:r>
            <a:r>
              <a:rPr lang="zh-CN" altLang="en-US" b="0" kern="0" dirty="0">
                <a:latin typeface="+mn-lt"/>
              </a:rPr>
              <a:t>）求解方法：逐一列举可能解</a:t>
            </a:r>
            <a:endParaRPr lang="en-US" altLang="zh-CN" b="0" kern="0" dirty="0">
              <a:latin typeface="+mn-lt"/>
            </a:endParaRPr>
          </a:p>
          <a:p>
            <a:pPr marL="457200" lvl="1" indent="0">
              <a:buFont typeface="Wingdings" panose="05000000000000000000" pitchFamily="2" charset="2"/>
              <a:buNone/>
            </a:pPr>
            <a:r>
              <a:rPr lang="zh-CN" altLang="en-US" b="0" kern="0" dirty="0">
                <a:latin typeface="+mn-lt"/>
              </a:rPr>
              <a:t>   （</a:t>
            </a:r>
            <a:r>
              <a:rPr lang="en-US" altLang="zh-CN" b="0" kern="0" dirty="0">
                <a:latin typeface="+mn-lt"/>
              </a:rPr>
              <a:t>3</a:t>
            </a:r>
            <a:r>
              <a:rPr lang="zh-CN" altLang="en-US" b="0" kern="0" dirty="0">
                <a:latin typeface="+mn-lt"/>
              </a:rPr>
              <a:t>）</a:t>
            </a:r>
            <a:r>
              <a:rPr lang="en-US" altLang="zh-CN" b="0" kern="0" dirty="0">
                <a:latin typeface="+mn-lt"/>
              </a:rPr>
              <a:t> </a:t>
            </a:r>
            <a:r>
              <a:rPr lang="zh-CN" altLang="en-US" b="0" kern="0" dirty="0">
                <a:latin typeface="+mn-lt"/>
              </a:rPr>
              <a:t>算法描述：</a:t>
            </a:r>
            <a:endParaRPr lang="en-US" altLang="zh-CN" b="0" kern="0" dirty="0"/>
          </a:p>
        </p:txBody>
      </p:sp>
      <p:sp>
        <p:nvSpPr>
          <p:cNvPr id="6" name="TextBox 5"/>
          <p:cNvSpPr txBox="1">
            <a:spLocks noChangeArrowheads="1"/>
          </p:cNvSpPr>
          <p:nvPr/>
        </p:nvSpPr>
        <p:spPr bwMode="auto">
          <a:xfrm>
            <a:off x="2590800" y="5122783"/>
            <a:ext cx="5715000" cy="1354217"/>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spcBef>
                <a:spcPts val="430"/>
              </a:spcBef>
              <a:spcAft>
                <a:spcPts val="0"/>
              </a:spcAft>
            </a:pPr>
            <a:r>
              <a:rPr lang="en-US" altLang="zh-CN" sz="1800" dirty="0">
                <a:solidFill>
                  <a:srgbClr val="CC3300"/>
                </a:solidFill>
              </a:rPr>
              <a:t>for x=1 to 23</a:t>
            </a:r>
            <a:r>
              <a:rPr lang="en-US" sz="1800" b="0" kern="1200" dirty="0">
                <a:solidFill>
                  <a:srgbClr val="000000"/>
                </a:solidFill>
                <a:effectLst/>
                <a:ea typeface="仿宋" panose="02010609060101010101" pitchFamily="49" charset="-122"/>
                <a:cs typeface="Times New Roman" panose="02020603050405020304" pitchFamily="18" charset="0"/>
              </a:rPr>
              <a:t>      		//</a:t>
            </a:r>
            <a:r>
              <a:rPr lang="zh-CN" altLang="en-US" sz="1800" b="0" dirty="0">
                <a:solidFill>
                  <a:srgbClr val="000000"/>
                </a:solidFill>
                <a:ea typeface="仿宋" panose="02010609060101010101" pitchFamily="49" charset="-122"/>
                <a:cs typeface="Times New Roman" panose="02020603050405020304" pitchFamily="18" charset="0"/>
              </a:rPr>
              <a:t>最多可以有</a:t>
            </a:r>
            <a:r>
              <a:rPr lang="en-US" altLang="zh-CN" sz="1800" b="0" dirty="0">
                <a:solidFill>
                  <a:srgbClr val="000000"/>
                </a:solidFill>
                <a:ea typeface="仿宋" panose="02010609060101010101" pitchFamily="49" charset="-122"/>
                <a:cs typeface="Times New Roman" panose="02020603050405020304" pitchFamily="18" charset="0"/>
              </a:rPr>
              <a:t>23</a:t>
            </a:r>
            <a:r>
              <a:rPr lang="zh-CN" altLang="en-US" sz="1800" b="0" dirty="0">
                <a:solidFill>
                  <a:srgbClr val="000000"/>
                </a:solidFill>
                <a:ea typeface="仿宋" panose="02010609060101010101" pitchFamily="49" charset="-122"/>
                <a:cs typeface="Times New Roman" panose="02020603050405020304" pitchFamily="18" charset="0"/>
              </a:rPr>
              <a:t>张</a:t>
            </a:r>
            <a:r>
              <a:rPr lang="en-US" altLang="zh-CN" sz="1800" b="0" dirty="0">
                <a:solidFill>
                  <a:srgbClr val="000000"/>
                </a:solidFill>
                <a:ea typeface="仿宋" panose="02010609060101010101" pitchFamily="49" charset="-122"/>
                <a:cs typeface="Times New Roman" panose="02020603050405020304" pitchFamily="18" charset="0"/>
              </a:rPr>
              <a:t>10</a:t>
            </a:r>
            <a:r>
              <a:rPr lang="zh-CN" altLang="en-US" sz="1800" b="0" dirty="0">
                <a:solidFill>
                  <a:srgbClr val="000000"/>
                </a:solidFill>
                <a:ea typeface="仿宋" panose="02010609060101010101" pitchFamily="49" charset="-122"/>
                <a:cs typeface="Times New Roman" panose="02020603050405020304" pitchFamily="18" charset="0"/>
              </a:rPr>
              <a:t>元纸币</a:t>
            </a:r>
            <a:endParaRPr lang="zh-CN" sz="1800" b="0" dirty="0">
              <a:effectLst/>
              <a:ea typeface="仿宋" panose="02010609060101010101" pitchFamily="49" charset="-122"/>
              <a:cs typeface="Times New Roman" panose="02020603050405020304" pitchFamily="18" charset="0"/>
            </a:endParaRPr>
          </a:p>
          <a:p>
            <a:pPr>
              <a:spcBef>
                <a:spcPts val="430"/>
              </a:spcBef>
              <a:spcAft>
                <a:spcPts val="0"/>
              </a:spcAft>
            </a:pPr>
            <a:r>
              <a:rPr lang="en-US" altLang="zh-CN" sz="1800" i="1" dirty="0">
                <a:solidFill>
                  <a:srgbClr val="CC3300"/>
                </a:solidFill>
              </a:rPr>
              <a:t>    </a:t>
            </a:r>
            <a:r>
              <a:rPr lang="en-US" altLang="zh-CN" sz="1800" dirty="0">
                <a:solidFill>
                  <a:srgbClr val="CC3300"/>
                </a:solidFill>
              </a:rPr>
              <a:t>for y=1 to 4</a:t>
            </a:r>
            <a:r>
              <a:rPr lang="en-US" altLang="zh-CN" sz="1800" b="0" dirty="0">
                <a:solidFill>
                  <a:srgbClr val="000000"/>
                </a:solidFill>
                <a:ea typeface="仿宋" panose="02010609060101010101" pitchFamily="49" charset="-122"/>
                <a:cs typeface="Times New Roman" panose="02020603050405020304" pitchFamily="18" charset="0"/>
              </a:rPr>
              <a:t>    		//</a:t>
            </a:r>
            <a:r>
              <a:rPr lang="zh-CN" altLang="en-US" sz="1800" b="0" dirty="0">
                <a:solidFill>
                  <a:srgbClr val="000000"/>
                </a:solidFill>
                <a:ea typeface="仿宋" panose="02010609060101010101" pitchFamily="49" charset="-122"/>
                <a:cs typeface="Times New Roman" panose="02020603050405020304" pitchFamily="18" charset="0"/>
              </a:rPr>
              <a:t>最多可以有</a:t>
            </a:r>
            <a:r>
              <a:rPr lang="en-US" altLang="zh-CN" sz="1800" b="0" dirty="0">
                <a:solidFill>
                  <a:srgbClr val="000000"/>
                </a:solidFill>
                <a:ea typeface="仿宋" panose="02010609060101010101" pitchFamily="49" charset="-122"/>
                <a:cs typeface="Times New Roman" panose="02020603050405020304" pitchFamily="18" charset="0"/>
              </a:rPr>
              <a:t>4</a:t>
            </a:r>
            <a:r>
              <a:rPr lang="zh-CN" altLang="en-US" sz="1800" b="0" dirty="0">
                <a:solidFill>
                  <a:srgbClr val="000000"/>
                </a:solidFill>
                <a:ea typeface="仿宋" panose="02010609060101010101" pitchFamily="49" charset="-122"/>
                <a:cs typeface="Times New Roman" panose="02020603050405020304" pitchFamily="18" charset="0"/>
              </a:rPr>
              <a:t>张</a:t>
            </a:r>
            <a:r>
              <a:rPr lang="en-US" altLang="zh-CN" sz="1800" b="0" dirty="0">
                <a:solidFill>
                  <a:srgbClr val="000000"/>
                </a:solidFill>
                <a:ea typeface="仿宋" panose="02010609060101010101" pitchFamily="49" charset="-122"/>
                <a:cs typeface="Times New Roman" panose="02020603050405020304" pitchFamily="18" charset="0"/>
              </a:rPr>
              <a:t>50</a:t>
            </a:r>
            <a:r>
              <a:rPr lang="zh-CN" altLang="en-US" sz="1800" b="0" dirty="0">
                <a:solidFill>
                  <a:srgbClr val="000000"/>
                </a:solidFill>
                <a:ea typeface="仿宋" panose="02010609060101010101" pitchFamily="49" charset="-122"/>
                <a:cs typeface="Times New Roman" panose="02020603050405020304" pitchFamily="18" charset="0"/>
              </a:rPr>
              <a:t>元纸币</a:t>
            </a:r>
            <a:endParaRPr lang="zh-CN" altLang="zh-CN" sz="1800" b="0" dirty="0">
              <a:ea typeface="仿宋" panose="02010609060101010101" pitchFamily="49" charset="-122"/>
              <a:cs typeface="Times New Roman" panose="02020603050405020304" pitchFamily="18" charset="0"/>
            </a:endParaRPr>
          </a:p>
          <a:p>
            <a:pPr fontAlgn="base">
              <a:spcBef>
                <a:spcPts val="430"/>
              </a:spcBef>
              <a:spcAft>
                <a:spcPts val="0"/>
              </a:spcAft>
            </a:pPr>
            <a:r>
              <a:rPr lang="en-US" sz="1800" kern="1200" dirty="0">
                <a:solidFill>
                  <a:srgbClr val="CC0066"/>
                </a:solidFill>
                <a:effectLst/>
                <a:ea typeface="仿宋" panose="02010609060101010101" pitchFamily="49" charset="-122"/>
                <a:cs typeface="Times New Roman" panose="02020603050405020304" pitchFamily="18" charset="0"/>
              </a:rPr>
              <a:t>        </a:t>
            </a:r>
            <a:r>
              <a:rPr lang="en-US" altLang="zh-CN" sz="1800" kern="1200" dirty="0">
                <a:solidFill>
                  <a:srgbClr val="CC0066"/>
                </a:solidFill>
                <a:effectLst/>
                <a:ea typeface="仿宋" panose="02010609060101010101" pitchFamily="49" charset="-122"/>
                <a:cs typeface="Times New Roman" panose="02020603050405020304" pitchFamily="18" charset="0"/>
              </a:rPr>
              <a:t>if </a:t>
            </a:r>
            <a:r>
              <a:rPr lang="en-US" sz="1800" kern="1200" dirty="0">
                <a:solidFill>
                  <a:srgbClr val="CC0066"/>
                </a:solidFill>
                <a:effectLst/>
                <a:ea typeface="仿宋" panose="02010609060101010101" pitchFamily="49" charset="-122"/>
                <a:cs typeface="Times New Roman" panose="02020603050405020304" pitchFamily="18" charset="0"/>
              </a:rPr>
              <a:t>10*x + 50*y == 240 </a:t>
            </a:r>
            <a:r>
              <a:rPr lang="en-US" sz="1800" b="0" kern="1200" dirty="0">
                <a:solidFill>
                  <a:srgbClr val="000000"/>
                </a:solidFill>
                <a:effectLst/>
                <a:ea typeface="仿宋" panose="02010609060101010101" pitchFamily="49" charset="-122"/>
                <a:cs typeface="Times New Roman" panose="02020603050405020304" pitchFamily="18" charset="0"/>
              </a:rPr>
              <a:t>then</a:t>
            </a:r>
            <a:endParaRPr lang="en-US" sz="1800" b="0" kern="1200" dirty="0">
              <a:solidFill>
                <a:srgbClr val="000000"/>
              </a:solidFill>
              <a:effectLst/>
              <a:ea typeface="仿宋" panose="02010609060101010101" pitchFamily="49" charset="-122"/>
              <a:cs typeface="Times New Roman" panose="02020603050405020304" pitchFamily="18" charset="0"/>
            </a:endParaRPr>
          </a:p>
          <a:p>
            <a:pPr fontAlgn="base">
              <a:spcBef>
                <a:spcPts val="430"/>
              </a:spcBef>
              <a:spcAft>
                <a:spcPts val="0"/>
              </a:spcAft>
            </a:pPr>
            <a:r>
              <a:rPr lang="en-US" altLang="zh-CN" sz="1800" b="0" dirty="0">
                <a:solidFill>
                  <a:srgbClr val="000000"/>
                </a:solidFill>
                <a:ea typeface="仿宋" panose="02010609060101010101" pitchFamily="49" charset="-122"/>
                <a:cs typeface="Times New Roman" panose="02020603050405020304" pitchFamily="18" charset="0"/>
              </a:rPr>
              <a:t>                </a:t>
            </a:r>
            <a:r>
              <a:rPr lang="zh-CN" sz="1800" b="0" kern="1200" dirty="0">
                <a:solidFill>
                  <a:srgbClr val="000000"/>
                </a:solidFill>
                <a:effectLst/>
                <a:ea typeface="仿宋" panose="02010609060101010101" pitchFamily="49" charset="-122"/>
                <a:cs typeface="Times New Roman" panose="02020603050405020304" pitchFamily="18" charset="0"/>
              </a:rPr>
              <a:t>则输出</a:t>
            </a:r>
            <a:r>
              <a:rPr lang="en-US" sz="1800" b="0" kern="1200" dirty="0">
                <a:solidFill>
                  <a:srgbClr val="000000"/>
                </a:solidFill>
                <a:effectLst/>
                <a:ea typeface="仿宋" panose="02010609060101010101" pitchFamily="49" charset="-122"/>
                <a:cs typeface="Times New Roman" panose="02020603050405020304" pitchFamily="18" charset="0"/>
              </a:rPr>
              <a:t>x</a:t>
            </a:r>
            <a:r>
              <a:rPr lang="zh-CN" sz="1800" b="0" kern="1200" dirty="0">
                <a:solidFill>
                  <a:srgbClr val="000000"/>
                </a:solidFill>
                <a:effectLst/>
                <a:ea typeface="仿宋" panose="02010609060101010101" pitchFamily="49" charset="-122"/>
                <a:cs typeface="Times New Roman" panose="02020603050405020304" pitchFamily="18" charset="0"/>
              </a:rPr>
              <a:t>，</a:t>
            </a:r>
            <a:r>
              <a:rPr lang="en-US" sz="1800" b="0" kern="1200" dirty="0">
                <a:solidFill>
                  <a:srgbClr val="000000"/>
                </a:solidFill>
                <a:effectLst/>
                <a:ea typeface="仿宋" panose="02010609060101010101" pitchFamily="49" charset="-122"/>
                <a:cs typeface="Times New Roman" panose="02020603050405020304" pitchFamily="18" charset="0"/>
              </a:rPr>
              <a:t>y</a:t>
            </a:r>
            <a:endParaRPr lang="zh-CN" sz="1800" b="0" dirty="0">
              <a:effectLst/>
              <a:ea typeface="仿宋" panose="02010609060101010101" pitchFamily="49" charset="-122"/>
              <a:cs typeface="Times New Roman" panose="02020603050405020304" pitchFamily="18" charset="0"/>
            </a:endParaRPr>
          </a:p>
        </p:txBody>
      </p:sp>
      <p:sp>
        <p:nvSpPr>
          <p:cNvPr id="7" name="Rectangle 3"/>
          <p:cNvSpPr txBox="1">
            <a:spLocks noChangeArrowheads="1"/>
          </p:cNvSpPr>
          <p:nvPr/>
        </p:nvSpPr>
        <p:spPr bwMode="auto">
          <a:xfrm>
            <a:off x="546538" y="1389993"/>
            <a:ext cx="8153400" cy="1200807"/>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zh-CN" altLang="zh-CN" sz="2400" b="0" kern="0" dirty="0">
                <a:solidFill>
                  <a:srgbClr val="FF0066"/>
                </a:solidFill>
                <a:latin typeface="Arial" panose="020B0604020202020204" pitchFamily="34" charset="0"/>
                <a:cs typeface="Arial" panose="020B0604020202020204" pitchFamily="34" charset="0"/>
              </a:rPr>
              <a:t>】</a:t>
            </a:r>
            <a:r>
              <a:rPr lang="zh-CN" altLang="en-US" sz="2400" b="0" kern="0" dirty="0">
                <a:latin typeface="+mn-lt"/>
              </a:rPr>
              <a:t>采用枚举算法解线性方程。</a:t>
            </a:r>
            <a:endParaRPr lang="en-US" altLang="zh-CN" sz="2400" b="0" kern="0" dirty="0">
              <a:latin typeface="+mn-lt"/>
            </a:endParaRPr>
          </a:p>
          <a:p>
            <a:pPr marL="0" lvl="1" indent="0">
              <a:lnSpc>
                <a:spcPct val="120000"/>
              </a:lnSpc>
              <a:buClr>
                <a:srgbClr val="FF0000"/>
              </a:buClr>
              <a:buNone/>
            </a:pPr>
            <a:r>
              <a:rPr lang="en-US" altLang="zh-CN" b="0" kern="0" dirty="0">
                <a:latin typeface="+mn-lt"/>
              </a:rPr>
              <a:t>  </a:t>
            </a:r>
            <a:r>
              <a:rPr lang="zh-CN" altLang="zh-CN" b="0" kern="0" dirty="0">
                <a:latin typeface="+mn-lt"/>
              </a:rPr>
              <a:t>用</a:t>
            </a:r>
            <a:r>
              <a:rPr lang="en-US" altLang="zh-CN" b="0" kern="0" dirty="0">
                <a:latin typeface="+mn-lt"/>
              </a:rPr>
              <a:t>10</a:t>
            </a:r>
            <a:r>
              <a:rPr lang="zh-CN" altLang="zh-CN" b="0" kern="0" dirty="0">
                <a:latin typeface="+mn-lt"/>
              </a:rPr>
              <a:t>元和</a:t>
            </a:r>
            <a:r>
              <a:rPr lang="en-US" altLang="zh-CN" b="0" kern="0" dirty="0">
                <a:latin typeface="+mn-lt"/>
              </a:rPr>
              <a:t>50</a:t>
            </a:r>
            <a:r>
              <a:rPr lang="zh-CN" altLang="zh-CN" b="0" kern="0" dirty="0">
                <a:latin typeface="+mn-lt"/>
              </a:rPr>
              <a:t>元两种纸币</a:t>
            </a:r>
            <a:r>
              <a:rPr lang="zh-CN" altLang="zh-CN" b="0" kern="0" dirty="0">
                <a:solidFill>
                  <a:srgbClr val="CC0066"/>
                </a:solidFill>
                <a:latin typeface="+mn-lt"/>
              </a:rPr>
              <a:t>共同</a:t>
            </a:r>
            <a:r>
              <a:rPr lang="zh-CN" altLang="zh-CN" b="0" kern="0" dirty="0">
                <a:latin typeface="+mn-lt"/>
              </a:rPr>
              <a:t>组成</a:t>
            </a:r>
            <a:r>
              <a:rPr lang="en-US" altLang="zh-CN" b="0" kern="0" dirty="0">
                <a:latin typeface="+mn-lt"/>
              </a:rPr>
              <a:t>240</a:t>
            </a:r>
            <a:r>
              <a:rPr lang="zh-CN" altLang="zh-CN" b="0" kern="0" dirty="0">
                <a:latin typeface="+mn-lt"/>
              </a:rPr>
              <a:t>元，有哪些组合方式？</a:t>
            </a:r>
            <a:endParaRPr lang="en-US" altLang="zh-CN" b="0" kern="0" dirty="0">
              <a:latin typeface="+mn-lt"/>
            </a:endParaRPr>
          </a:p>
        </p:txBody>
      </p:sp>
      <p:sp>
        <p:nvSpPr>
          <p:cNvPr id="8" name="左大括号 7"/>
          <p:cNvSpPr/>
          <p:nvPr/>
        </p:nvSpPr>
        <p:spPr bwMode="auto">
          <a:xfrm>
            <a:off x="2346435" y="5141833"/>
            <a:ext cx="244365" cy="658058"/>
          </a:xfrm>
          <a:prstGeom prst="leftBrace">
            <a:avLst/>
          </a:prstGeom>
          <a:noFill/>
          <a:ln w="28575" cap="flat" cmpd="sng" algn="ctr">
            <a:solidFill>
              <a:srgbClr val="FF0066"/>
            </a:solidFill>
            <a:prstDash val="solid"/>
            <a:round/>
            <a:headEnd type="none" w="sm" len="sm"/>
            <a:tailEnd type="none" w="sm" len="sm"/>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33CC"/>
              </a:solidFill>
              <a:effectLst/>
              <a:latin typeface="Tahoma" panose="020B0604030504040204" pitchFamily="34" charset="0"/>
              <a:ea typeface="宋体" panose="02010600030101010101" pitchFamily="2" charset="-122"/>
            </a:endParaRPr>
          </a:p>
        </p:txBody>
      </p:sp>
      <p:sp>
        <p:nvSpPr>
          <p:cNvPr id="9" name="矩形 8"/>
          <p:cNvSpPr/>
          <p:nvPr/>
        </p:nvSpPr>
        <p:spPr>
          <a:xfrm>
            <a:off x="552833" y="5247946"/>
            <a:ext cx="1733167" cy="400110"/>
          </a:xfrm>
          <a:prstGeom prst="rect">
            <a:avLst/>
          </a:prstGeom>
        </p:spPr>
        <p:txBody>
          <a:bodyPr wrap="none">
            <a:spAutoFit/>
          </a:bodyPr>
          <a:lstStyle/>
          <a:p>
            <a:r>
              <a:rPr lang="zh-CN" altLang="en-US" sz="2000" dirty="0">
                <a:solidFill>
                  <a:srgbClr val="CC0066"/>
                </a:solidFill>
                <a:latin typeface="微软雅黑" panose="020B0503020204020204" pitchFamily="34" charset="-122"/>
                <a:ea typeface="微软雅黑" panose="020B0503020204020204" pitchFamily="34" charset="-122"/>
              </a:rPr>
              <a:t>循环嵌套结构</a:t>
            </a:r>
            <a:endParaRPr lang="zh-CN" altLang="en-US" sz="2000" dirty="0">
              <a:latin typeface="微软雅黑" panose="020B0503020204020204" pitchFamily="34" charset="-122"/>
              <a:ea typeface="微软雅黑" panose="020B0503020204020204" pitchFamily="34" charset="-122"/>
            </a:endParaRPr>
          </a:p>
        </p:txBody>
      </p:sp>
      <p:sp>
        <p:nvSpPr>
          <p:cNvPr id="10" name="AutoShape 126"/>
          <p:cNvSpPr>
            <a:spLocks noChangeArrowheads="1"/>
          </p:cNvSpPr>
          <p:nvPr/>
        </p:nvSpPr>
        <p:spPr bwMode="auto">
          <a:xfrm>
            <a:off x="1219200" y="5943600"/>
            <a:ext cx="1606149" cy="733097"/>
          </a:xfrm>
          <a:prstGeom prst="wedgeRoundRectCallout">
            <a:avLst>
              <a:gd name="adj1" fmla="val 70144"/>
              <a:gd name="adj2" fmla="val -41735"/>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3731" y="4257347"/>
            <a:ext cx="1066546" cy="23533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282700"/>
            <a:ext cx="6929512" cy="27904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矩形 5"/>
          <p:cNvSpPr/>
          <p:nvPr/>
        </p:nvSpPr>
        <p:spPr bwMode="auto">
          <a:xfrm>
            <a:off x="1219200" y="2362200"/>
            <a:ext cx="4114800" cy="1647497"/>
          </a:xfrm>
          <a:prstGeom prst="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9"/>
          <p:cNvSpPr>
            <a:spLocks noChangeArrowheads="1"/>
          </p:cNvSpPr>
          <p:nvPr/>
        </p:nvSpPr>
        <p:spPr bwMode="auto">
          <a:xfrm>
            <a:off x="5791200" y="3796202"/>
            <a:ext cx="1905000" cy="623398"/>
          </a:xfrm>
          <a:prstGeom prst="wedgeRectCallout">
            <a:avLst>
              <a:gd name="adj1" fmla="val -73841"/>
              <a:gd name="adj2" fmla="val -45153"/>
            </a:avLst>
          </a:prstGeom>
          <a:solidFill>
            <a:srgbClr val="FFFFCC"/>
          </a:solidFill>
          <a:ln w="9525">
            <a:noFill/>
            <a:miter lim="800000"/>
          </a:ln>
          <a:effectLst>
            <a:prstShdw prst="shdw17" dist="17961" dir="2700000">
              <a:srgbClr val="997A99"/>
            </a:prstShdw>
          </a:effectLst>
        </p:spPr>
        <p:txBody>
          <a:bodyPr anchor="b"/>
          <a:lstStyle/>
          <a:p>
            <a:pPr algn="ctr"/>
            <a:r>
              <a:rPr lang="zh-CN" altLang="en-US" sz="1800" b="0">
                <a:latin typeface="微软雅黑" panose="020B0503020204020204" pitchFamily="34" charset="-122"/>
                <a:ea typeface="微软雅黑" panose="020B0503020204020204" pitchFamily="34" charset="-122"/>
              </a:rPr>
              <a:t>用</a:t>
            </a:r>
            <a:r>
              <a:rPr lang="zh-CN" altLang="en-US" sz="1800" b="0">
                <a:solidFill>
                  <a:srgbClr val="CC0066"/>
                </a:solidFill>
                <a:latin typeface="微软雅黑" panose="020B0503020204020204" pitchFamily="34" charset="-122"/>
                <a:ea typeface="微软雅黑" panose="020B0503020204020204" pitchFamily="34" charset="-122"/>
              </a:rPr>
              <a:t>循环嵌套结构</a:t>
            </a:r>
            <a:r>
              <a:rPr lang="zh-CN" altLang="en-US" sz="1800" b="0">
                <a:latin typeface="微软雅黑" panose="020B0503020204020204" pitchFamily="34" charset="-122"/>
                <a:ea typeface="微软雅黑" panose="020B0503020204020204" pitchFamily="34" charset="-122"/>
              </a:rPr>
              <a:t>确定解的范围</a:t>
            </a:r>
            <a:endParaRPr kumimoji="1" lang="zh-CN" altLang="en-US" sz="1600" b="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1981199" y="2848303"/>
            <a:ext cx="3410871" cy="35209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AutoShape 126"/>
          <p:cNvSpPr>
            <a:spLocks noChangeArrowheads="1"/>
          </p:cNvSpPr>
          <p:nvPr/>
        </p:nvSpPr>
        <p:spPr bwMode="auto">
          <a:xfrm>
            <a:off x="5791200" y="2924503"/>
            <a:ext cx="1606149" cy="733097"/>
          </a:xfrm>
          <a:prstGeom prst="wedgeRoundRectCallout">
            <a:avLst>
              <a:gd name="adj1" fmla="val -74556"/>
              <a:gd name="adj2" fmla="val -36538"/>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autoUpdateAnimBg="0"/>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枚举算法的适用范围</a:t>
            </a:r>
            <a:endParaRPr lang="zh-CN" altLang="en-US" dirty="0"/>
          </a:p>
        </p:txBody>
      </p:sp>
      <p:sp>
        <p:nvSpPr>
          <p:cNvPr id="3" name="内容占位符 2"/>
          <p:cNvSpPr>
            <a:spLocks noGrp="1"/>
          </p:cNvSpPr>
          <p:nvPr>
            <p:ph idx="1"/>
          </p:nvPr>
        </p:nvSpPr>
        <p:spPr>
          <a:xfrm>
            <a:off x="609600" y="1600200"/>
            <a:ext cx="8534400" cy="4953000"/>
          </a:xfrm>
        </p:spPr>
        <p:txBody>
          <a:bodyPr/>
          <a:lstStyle/>
          <a:p>
            <a:r>
              <a:rPr lang="zh-CN" altLang="en-US" dirty="0">
                <a:solidFill>
                  <a:srgbClr val="0000FF"/>
                </a:solidFill>
              </a:rPr>
              <a:t>枚举算法的适用范围</a:t>
            </a:r>
            <a:endParaRPr lang="en-US" altLang="zh-CN" dirty="0"/>
          </a:p>
          <a:p>
            <a:pPr lvl="1"/>
            <a:r>
              <a:rPr lang="zh-CN" altLang="zh-CN" dirty="0"/>
              <a:t>求解方程（组）</a:t>
            </a:r>
            <a:r>
              <a:rPr lang="zh-CN" altLang="en-US" dirty="0"/>
              <a:t>、</a:t>
            </a:r>
            <a:r>
              <a:rPr lang="zh-CN" altLang="zh-CN" dirty="0"/>
              <a:t>求解极值</a:t>
            </a:r>
            <a:r>
              <a:rPr lang="zh-CN" altLang="en-US" dirty="0"/>
              <a:t>，但数据量不大</a:t>
            </a:r>
            <a:endParaRPr lang="en-US" altLang="zh-CN" dirty="0"/>
          </a:p>
          <a:p>
            <a:pPr marL="457200" lvl="1" indent="0">
              <a:buNone/>
            </a:pPr>
            <a:r>
              <a:rPr lang="zh-CN" altLang="en-US" b="1" dirty="0">
                <a:solidFill>
                  <a:srgbClr val="CC3300"/>
                </a:solidFill>
                <a:latin typeface="+mn-lt"/>
              </a:rPr>
              <a:t>（</a:t>
            </a:r>
            <a:r>
              <a:rPr lang="en-US" altLang="zh-CN" b="1" dirty="0">
                <a:solidFill>
                  <a:srgbClr val="CC3300"/>
                </a:solidFill>
                <a:latin typeface="+mn-lt"/>
              </a:rPr>
              <a:t>1</a:t>
            </a:r>
            <a:r>
              <a:rPr lang="zh-CN" altLang="en-US" b="1" dirty="0">
                <a:solidFill>
                  <a:srgbClr val="CC3300"/>
                </a:solidFill>
                <a:latin typeface="+mn-lt"/>
              </a:rPr>
              <a:t>）求解方程（组）（尤其是不定方程）</a:t>
            </a:r>
            <a:endParaRPr lang="en-US" altLang="zh-CN" b="1" dirty="0">
              <a:solidFill>
                <a:srgbClr val="CC3300"/>
              </a:solidFill>
              <a:latin typeface="+mn-lt"/>
            </a:endParaRPr>
          </a:p>
          <a:p>
            <a:pPr marL="819150" lvl="2" indent="0">
              <a:buNone/>
            </a:pPr>
            <a:r>
              <a:rPr lang="en-US" altLang="zh-CN" dirty="0">
                <a:latin typeface="+mn-lt"/>
              </a:rPr>
              <a:t> ① </a:t>
            </a:r>
            <a:r>
              <a:rPr lang="zh-CN" altLang="zh-CN" dirty="0">
                <a:latin typeface="+mn-lt"/>
              </a:rPr>
              <a:t>根据题目建立方程或方程组</a:t>
            </a:r>
            <a:endParaRPr lang="zh-CN" altLang="zh-CN" sz="2000" dirty="0">
              <a:latin typeface="+mn-lt"/>
            </a:endParaRPr>
          </a:p>
          <a:p>
            <a:pPr marL="819150" lvl="2" indent="0">
              <a:buNone/>
            </a:pPr>
            <a:r>
              <a:rPr lang="en-US" altLang="zh-CN" dirty="0">
                <a:latin typeface="+mn-lt"/>
              </a:rPr>
              <a:t> ② </a:t>
            </a:r>
            <a:r>
              <a:rPr lang="zh-CN" altLang="zh-CN" dirty="0">
                <a:latin typeface="+mn-lt"/>
              </a:rPr>
              <a:t>方程（组）中</a:t>
            </a:r>
            <a:r>
              <a:rPr lang="zh-CN" altLang="zh-CN" dirty="0">
                <a:solidFill>
                  <a:srgbClr val="CC0066"/>
                </a:solidFill>
                <a:latin typeface="+mn-lt"/>
              </a:rPr>
              <a:t>有几个变量就建立几层循环</a:t>
            </a:r>
            <a:endParaRPr lang="zh-CN" altLang="zh-CN" dirty="0">
              <a:solidFill>
                <a:srgbClr val="CC0066"/>
              </a:solidFill>
              <a:latin typeface="+mn-lt"/>
            </a:endParaRPr>
          </a:p>
          <a:p>
            <a:pPr marL="819150" lvl="2" indent="0">
              <a:buNone/>
            </a:pPr>
            <a:r>
              <a:rPr lang="en-US" altLang="zh-CN" dirty="0">
                <a:latin typeface="+mn-lt"/>
              </a:rPr>
              <a:t> ③ </a:t>
            </a:r>
            <a:r>
              <a:rPr lang="zh-CN" altLang="zh-CN" dirty="0">
                <a:latin typeface="+mn-lt"/>
              </a:rPr>
              <a:t>根据</a:t>
            </a:r>
            <a:r>
              <a:rPr lang="zh-CN" altLang="zh-CN" dirty="0">
                <a:solidFill>
                  <a:srgbClr val="FF0000"/>
                </a:solidFill>
                <a:latin typeface="+mn-lt"/>
              </a:rPr>
              <a:t>变量特性</a:t>
            </a:r>
            <a:r>
              <a:rPr lang="zh-CN" altLang="zh-CN" dirty="0">
                <a:latin typeface="+mn-lt"/>
              </a:rPr>
              <a:t>确定取值范围</a:t>
            </a:r>
            <a:endParaRPr lang="en-US" altLang="zh-CN" dirty="0">
              <a:latin typeface="+mn-lt"/>
            </a:endParaRPr>
          </a:p>
          <a:p>
            <a:pPr marL="819150" lvl="2" indent="0">
              <a:buNone/>
            </a:pPr>
            <a:r>
              <a:rPr lang="en-US" altLang="zh-CN" dirty="0">
                <a:latin typeface="+mn-lt"/>
              </a:rPr>
              <a:t> ④ </a:t>
            </a:r>
            <a:r>
              <a:rPr lang="zh-CN" altLang="zh-CN" dirty="0">
                <a:latin typeface="+mn-lt"/>
              </a:rPr>
              <a:t>以</a:t>
            </a:r>
            <a:r>
              <a:rPr lang="zh-CN" altLang="zh-CN" dirty="0">
                <a:solidFill>
                  <a:srgbClr val="CC0066"/>
                </a:solidFill>
                <a:latin typeface="+mn-lt"/>
              </a:rPr>
              <a:t>方程（组）</a:t>
            </a:r>
            <a:r>
              <a:rPr lang="zh-CN" altLang="zh-CN" dirty="0">
                <a:latin typeface="+mn-lt"/>
              </a:rPr>
              <a:t>为</a:t>
            </a:r>
            <a:r>
              <a:rPr lang="zh-CN" altLang="zh-CN" dirty="0">
                <a:solidFill>
                  <a:srgbClr val="CC0066"/>
                </a:solidFill>
                <a:latin typeface="+mn-lt"/>
              </a:rPr>
              <a:t>判断条件</a:t>
            </a:r>
            <a:r>
              <a:rPr lang="zh-CN" altLang="zh-CN" dirty="0">
                <a:latin typeface="+mn-lt"/>
              </a:rPr>
              <a:t>逐一检验符合要求的解</a:t>
            </a:r>
            <a:endParaRPr lang="en-US" altLang="zh-CN" dirty="0">
              <a:latin typeface="+mn-lt"/>
            </a:endParaRPr>
          </a:p>
          <a:p>
            <a:pPr marL="457200" lvl="1" indent="0">
              <a:buNone/>
            </a:pPr>
            <a:r>
              <a:rPr lang="zh-CN" altLang="en-US" b="1" dirty="0">
                <a:solidFill>
                  <a:srgbClr val="CC3300"/>
                </a:solidFill>
                <a:latin typeface="+mn-lt"/>
              </a:rPr>
              <a:t>（</a:t>
            </a:r>
            <a:r>
              <a:rPr lang="en-US" altLang="zh-CN" b="1" dirty="0">
                <a:solidFill>
                  <a:srgbClr val="CC3300"/>
                </a:solidFill>
                <a:latin typeface="+mn-lt"/>
              </a:rPr>
              <a:t>2</a:t>
            </a:r>
            <a:r>
              <a:rPr lang="zh-CN" altLang="en-US" b="1" dirty="0">
                <a:solidFill>
                  <a:srgbClr val="CC3300"/>
                </a:solidFill>
                <a:latin typeface="+mn-lt"/>
              </a:rPr>
              <a:t>）</a:t>
            </a:r>
            <a:r>
              <a:rPr lang="zh-CN" altLang="zh-CN" b="1" dirty="0">
                <a:solidFill>
                  <a:srgbClr val="CC3300"/>
                </a:solidFill>
                <a:latin typeface="+mn-lt"/>
              </a:rPr>
              <a:t>求解极值</a:t>
            </a:r>
            <a:endParaRPr lang="en-US" altLang="zh-CN" b="1" dirty="0">
              <a:solidFill>
                <a:srgbClr val="CC3300"/>
              </a:solidFill>
              <a:latin typeface="+mn-lt"/>
            </a:endParaRPr>
          </a:p>
          <a:p>
            <a:pPr marL="457200" lvl="1" indent="0">
              <a:buNone/>
            </a:pPr>
            <a:r>
              <a:rPr lang="en-US" altLang="zh-CN" dirty="0">
                <a:latin typeface="+mn-lt"/>
              </a:rPr>
              <a:t>      ① </a:t>
            </a:r>
            <a:r>
              <a:rPr lang="zh-CN" altLang="zh-CN" dirty="0">
                <a:latin typeface="+mn-lt"/>
              </a:rPr>
              <a:t>确定求解极值的</a:t>
            </a:r>
            <a:r>
              <a:rPr lang="zh-CN" altLang="zh-CN" dirty="0">
                <a:solidFill>
                  <a:srgbClr val="FF0000"/>
                </a:solidFill>
                <a:latin typeface="+mn-lt"/>
              </a:rPr>
              <a:t>范围</a:t>
            </a:r>
            <a:endParaRPr lang="zh-CN" altLang="zh-CN" sz="2000" dirty="0">
              <a:solidFill>
                <a:srgbClr val="FF0000"/>
              </a:solidFill>
              <a:latin typeface="+mn-lt"/>
            </a:endParaRPr>
          </a:p>
          <a:p>
            <a:pPr marL="457200" lvl="1" indent="0">
              <a:buNone/>
            </a:pPr>
            <a:r>
              <a:rPr lang="en-US" altLang="zh-CN" dirty="0">
                <a:latin typeface="+mn-lt"/>
              </a:rPr>
              <a:t>      ② </a:t>
            </a:r>
            <a:r>
              <a:rPr lang="zh-CN" altLang="zh-CN" dirty="0">
                <a:latin typeface="+mn-lt"/>
              </a:rPr>
              <a:t>确定求解极值的</a:t>
            </a:r>
            <a:r>
              <a:rPr lang="zh-CN" altLang="zh-CN" dirty="0">
                <a:solidFill>
                  <a:srgbClr val="FF0000"/>
                </a:solidFill>
                <a:latin typeface="+mn-lt"/>
              </a:rPr>
              <a:t>条件</a:t>
            </a:r>
            <a:endParaRPr lang="zh-CN" altLang="zh-CN" sz="2000" dirty="0">
              <a:solidFill>
                <a:srgbClr val="FF0000"/>
              </a:solidFill>
              <a:latin typeface="+mn-lt"/>
            </a:endParaRPr>
          </a:p>
          <a:p>
            <a:pPr marL="457200" lvl="1" indent="0">
              <a:buNone/>
            </a:pPr>
            <a:r>
              <a:rPr lang="en-US" altLang="zh-CN" dirty="0">
                <a:latin typeface="+mn-lt"/>
              </a:rPr>
              <a:t>      ③ </a:t>
            </a:r>
            <a:r>
              <a:rPr lang="zh-CN" altLang="zh-CN" dirty="0">
                <a:latin typeface="+mn-lt"/>
              </a:rPr>
              <a:t>常用一层循环逐一检验符合要求的解</a:t>
            </a:r>
            <a:endParaRPr lang="zh-CN" altLang="zh-CN" sz="2000" dirty="0">
              <a:latin typeface="+mn-lt"/>
            </a:endParaRPr>
          </a:p>
          <a:p>
            <a:pPr lvl="1"/>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838200" y="503237"/>
            <a:ext cx="8305800" cy="715963"/>
          </a:xfrm>
        </p:spPr>
        <p:txBody>
          <a:bodyPr/>
          <a:lstStyle/>
          <a:p>
            <a:pPr lvl="0"/>
            <a:r>
              <a:rPr lang="zh-CN" altLang="en-US" sz="3600" dirty="0" smtClean="0"/>
              <a:t>栈的应用</a:t>
            </a:r>
            <a:r>
              <a:rPr lang="en-US" altLang="zh-CN" sz="3600" dirty="0" smtClean="0"/>
              <a:t>--</a:t>
            </a:r>
            <a:r>
              <a:rPr lang="zh-CN" altLang="zh-CN" sz="3600" dirty="0"/>
              <a:t>括号的匹配</a:t>
            </a:r>
            <a:r>
              <a:rPr lang="zh-CN" altLang="zh-CN" sz="3600" dirty="0" smtClean="0"/>
              <a:t>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152400" y="1208112"/>
            <a:ext cx="8991600" cy="6488087"/>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0" lvl="0" indent="0">
              <a:buNone/>
            </a:pPr>
            <a:r>
              <a:rPr lang="en-US" altLang="zh-CN" sz="2000" dirty="0"/>
              <a:t>#</a:t>
            </a:r>
            <a:r>
              <a:rPr lang="zh-CN" altLang="en-US" sz="2000" dirty="0" smtClean="0"/>
              <a:t>预处理</a:t>
            </a:r>
            <a:r>
              <a:rPr lang="en-US" altLang="zh-CN" sz="2000" dirty="0"/>
              <a:t>(</a:t>
            </a:r>
            <a:r>
              <a:rPr lang="en-US" altLang="zh-CN" sz="2000" dirty="0">
                <a:solidFill>
                  <a:srgbClr val="FF0000"/>
                </a:solidFill>
              </a:rPr>
              <a:t>bracket.py</a:t>
            </a:r>
            <a:r>
              <a:rPr lang="en-US" altLang="zh-CN" sz="2000" dirty="0"/>
              <a:t>)</a:t>
            </a:r>
            <a:endParaRPr lang="zh-CN" altLang="en-US" sz="2000" dirty="0"/>
          </a:p>
          <a:p>
            <a:pPr marL="0" lvl="0" indent="0">
              <a:buNone/>
            </a:pPr>
            <a:r>
              <a:rPr lang="en-US" altLang="zh-CN" sz="2000" dirty="0"/>
              <a:t>left = ['{', '[', '&lt;', '(']     #left</a:t>
            </a:r>
            <a:r>
              <a:rPr lang="zh-CN" altLang="en-US" sz="2000" dirty="0"/>
              <a:t>是所有左括号的</a:t>
            </a:r>
            <a:r>
              <a:rPr lang="zh-CN" altLang="en-US" sz="2000" dirty="0">
                <a:solidFill>
                  <a:srgbClr val="FF0000"/>
                </a:solidFill>
              </a:rPr>
              <a:t>列表</a:t>
            </a:r>
            <a:endParaRPr lang="zh-CN" altLang="en-US" sz="2000" dirty="0">
              <a:solidFill>
                <a:srgbClr val="FF0000"/>
              </a:solidFill>
            </a:endParaRPr>
          </a:p>
          <a:p>
            <a:pPr marL="0" lvl="0" indent="0">
              <a:buNone/>
            </a:pPr>
            <a:r>
              <a:rPr lang="en-US" altLang="zh-CN" sz="2000" dirty="0"/>
              <a:t>right = ['}', ']', '&gt;', ')']    #right</a:t>
            </a:r>
            <a:r>
              <a:rPr lang="zh-CN" altLang="en-US" sz="2000" dirty="0"/>
              <a:t>是所有右括号的</a:t>
            </a:r>
            <a:r>
              <a:rPr lang="zh-CN" altLang="en-US" sz="2000" dirty="0">
                <a:solidFill>
                  <a:srgbClr val="FF0000"/>
                </a:solidFill>
              </a:rPr>
              <a:t>列表</a:t>
            </a:r>
            <a:endParaRPr lang="zh-CN" altLang="en-US" sz="2000" dirty="0">
              <a:solidFill>
                <a:srgbClr val="FF0000"/>
              </a:solidFill>
            </a:endParaRPr>
          </a:p>
          <a:p>
            <a:pPr marL="0" lvl="0" indent="0">
              <a:buNone/>
            </a:pPr>
            <a:r>
              <a:rPr lang="en-US" altLang="zh-CN" sz="2000" dirty="0"/>
              <a:t>stack = []  #stack</a:t>
            </a:r>
            <a:r>
              <a:rPr lang="zh-CN" altLang="en-US" sz="2000" dirty="0"/>
              <a:t>是栈，用来保存扫描到的</a:t>
            </a:r>
            <a:r>
              <a:rPr lang="zh-CN" altLang="en-US" sz="2000" dirty="0">
                <a:solidFill>
                  <a:srgbClr val="FF0000"/>
                </a:solidFill>
              </a:rPr>
              <a:t>左括号</a:t>
            </a:r>
            <a:r>
              <a:rPr lang="zh-CN" altLang="en-US" sz="2000" dirty="0"/>
              <a:t>，</a:t>
            </a:r>
            <a:r>
              <a:rPr lang="en-US" altLang="zh-CN" sz="2000" dirty="0"/>
              <a:t>LIFO</a:t>
            </a:r>
            <a:endParaRPr lang="en-US" altLang="zh-CN" sz="2000" dirty="0"/>
          </a:p>
          <a:p>
            <a:pPr marL="0" lvl="0" indent="0">
              <a:buNone/>
            </a:pPr>
            <a:r>
              <a:rPr lang="en-US" altLang="zh-CN" sz="2000" dirty="0"/>
              <a:t>#</a:t>
            </a:r>
            <a:r>
              <a:rPr lang="zh-CN" altLang="en-US" sz="2000" dirty="0"/>
              <a:t>输入</a:t>
            </a:r>
            <a:endParaRPr lang="zh-CN" altLang="en-US" sz="2000" dirty="0"/>
          </a:p>
          <a:p>
            <a:pPr marL="0" lvl="0" indent="0">
              <a:buNone/>
            </a:pPr>
            <a:r>
              <a:rPr lang="en-US" altLang="zh-CN" sz="2000" dirty="0"/>
              <a:t>string = input("</a:t>
            </a:r>
            <a:r>
              <a:rPr lang="zh-CN" altLang="en-US" sz="2000" dirty="0"/>
              <a:t>请输入待检测字符串：</a:t>
            </a:r>
            <a:r>
              <a:rPr lang="en-US" altLang="zh-CN" sz="2000" dirty="0"/>
              <a:t>")</a:t>
            </a:r>
            <a:endParaRPr lang="en-US" altLang="zh-CN" sz="2000" dirty="0"/>
          </a:p>
          <a:p>
            <a:pPr marL="0" lvl="0" indent="0">
              <a:buNone/>
            </a:pPr>
            <a:r>
              <a:rPr lang="en-US" altLang="zh-CN" sz="2000" dirty="0" smtClean="0"/>
              <a:t>#</a:t>
            </a:r>
            <a:r>
              <a:rPr lang="zh-CN" altLang="en-US" sz="2000" dirty="0"/>
              <a:t>处理</a:t>
            </a:r>
            <a:endParaRPr lang="zh-CN" altLang="en-US" sz="2000" dirty="0"/>
          </a:p>
          <a:p>
            <a:pPr marL="0" lvl="0" indent="0">
              <a:buNone/>
            </a:pPr>
            <a:r>
              <a:rPr lang="en-US" altLang="zh-CN" sz="2000" dirty="0"/>
              <a:t>flag = 0    #flag</a:t>
            </a:r>
            <a:r>
              <a:rPr lang="zh-CN" altLang="en-US" sz="2000" dirty="0"/>
              <a:t>为标志位，如果在遍历字符串过程中没有遇到左右括号不匹配的情况，则</a:t>
            </a:r>
            <a:r>
              <a:rPr lang="en-US" altLang="zh-CN" sz="2000" dirty="0"/>
              <a:t>flag = 0</a:t>
            </a:r>
            <a:r>
              <a:rPr lang="zh-CN" altLang="en-US" sz="2000" dirty="0"/>
              <a:t>，否则，</a:t>
            </a:r>
            <a:r>
              <a:rPr lang="en-US" altLang="zh-CN" sz="2000" dirty="0"/>
              <a:t>flag = </a:t>
            </a:r>
            <a:r>
              <a:rPr lang="en-US" altLang="zh-CN" sz="2000" dirty="0" smtClean="0"/>
              <a:t>1</a:t>
            </a:r>
            <a:endParaRPr lang="en-US" altLang="zh-CN" sz="2000" dirty="0" smtClean="0"/>
          </a:p>
          <a:p>
            <a:pPr marL="0" lvl="0" indent="0">
              <a:buNone/>
            </a:pPr>
            <a:r>
              <a:rPr lang="en-US" altLang="zh-CN" sz="2000" dirty="0"/>
              <a:t>for char in string:                 #</a:t>
            </a:r>
            <a:r>
              <a:rPr lang="zh-CN" altLang="en-US" sz="2000" dirty="0"/>
              <a:t>对于</a:t>
            </a:r>
            <a:r>
              <a:rPr lang="en-US" altLang="zh-CN" sz="2000" dirty="0"/>
              <a:t>string</a:t>
            </a:r>
            <a:r>
              <a:rPr lang="zh-CN" altLang="en-US" sz="2000" dirty="0"/>
              <a:t>中每一个字符</a:t>
            </a:r>
            <a:r>
              <a:rPr lang="en-US" altLang="zh-CN" sz="2000" dirty="0"/>
              <a:t>char</a:t>
            </a:r>
            <a:endParaRPr lang="en-US" altLang="zh-CN" sz="2000" dirty="0"/>
          </a:p>
          <a:p>
            <a:pPr marL="0" lvl="0" indent="0">
              <a:buNone/>
            </a:pPr>
            <a:r>
              <a:rPr lang="en-US" altLang="zh-CN" sz="2000" dirty="0"/>
              <a:t>    if char in left:                #</a:t>
            </a:r>
            <a:r>
              <a:rPr lang="zh-CN" altLang="en-US" sz="2000" dirty="0"/>
              <a:t>如果</a:t>
            </a:r>
            <a:r>
              <a:rPr lang="en-US" altLang="zh-CN" sz="2000" dirty="0"/>
              <a:t>char</a:t>
            </a:r>
            <a:r>
              <a:rPr lang="zh-CN" altLang="en-US" sz="2000" dirty="0"/>
              <a:t>在列表</a:t>
            </a:r>
            <a:r>
              <a:rPr lang="en-US" altLang="zh-CN" sz="2000" dirty="0"/>
              <a:t>left</a:t>
            </a:r>
            <a:r>
              <a:rPr lang="zh-CN" altLang="en-US" sz="2000" dirty="0"/>
              <a:t>内，则</a:t>
            </a:r>
            <a:r>
              <a:rPr lang="en-US" altLang="zh-CN" sz="2000" dirty="0"/>
              <a:t>char</a:t>
            </a:r>
            <a:r>
              <a:rPr lang="zh-CN" altLang="en-US" sz="2000" dirty="0"/>
              <a:t>为左括号，将</a:t>
            </a:r>
            <a:r>
              <a:rPr lang="zh-CN" altLang="en-US" sz="2000" dirty="0">
                <a:solidFill>
                  <a:srgbClr val="FF0000"/>
                </a:solidFill>
              </a:rPr>
              <a:t>其加入</a:t>
            </a:r>
            <a:r>
              <a:rPr lang="en-US" altLang="zh-CN" sz="2000" dirty="0">
                <a:solidFill>
                  <a:srgbClr val="FF0000"/>
                </a:solidFill>
              </a:rPr>
              <a:t>stack</a:t>
            </a:r>
            <a:r>
              <a:rPr lang="zh-CN" altLang="en-US" sz="2000" dirty="0">
                <a:solidFill>
                  <a:srgbClr val="FF0000"/>
                </a:solidFill>
              </a:rPr>
              <a:t>末尾</a:t>
            </a:r>
            <a:endParaRPr lang="zh-CN" altLang="en-US" sz="2000" dirty="0">
              <a:solidFill>
                <a:srgbClr val="FF0000"/>
              </a:solidFill>
            </a:endParaRPr>
          </a:p>
          <a:p>
            <a:pPr marL="0" lvl="0" indent="0">
              <a:buNone/>
            </a:pPr>
            <a:r>
              <a:rPr lang="zh-CN" altLang="en-US" sz="2000" dirty="0"/>
              <a:t>        </a:t>
            </a:r>
            <a:r>
              <a:rPr lang="en-US" altLang="zh-CN" sz="2000" dirty="0" err="1">
                <a:solidFill>
                  <a:srgbClr val="FF0000"/>
                </a:solidFill>
              </a:rPr>
              <a:t>stack.append</a:t>
            </a:r>
            <a:r>
              <a:rPr lang="en-US" altLang="zh-CN" sz="2000" dirty="0">
                <a:solidFill>
                  <a:srgbClr val="FF0000"/>
                </a:solidFill>
              </a:rPr>
              <a:t>(char)</a:t>
            </a:r>
            <a:endParaRPr lang="en-US" altLang="zh-CN" sz="2000" dirty="0">
              <a:solidFill>
                <a:srgbClr val="FF0000"/>
              </a:solidFill>
            </a:endParaRPr>
          </a:p>
          <a:p>
            <a:pPr marL="0" lvl="0" indent="0">
              <a:buNone/>
            </a:pPr>
            <a:r>
              <a:rPr lang="en-US" altLang="zh-CN" sz="2000" dirty="0"/>
              <a:t>    </a:t>
            </a:r>
            <a:r>
              <a:rPr lang="en-US" altLang="zh-CN" sz="2000" dirty="0" err="1"/>
              <a:t>elif</a:t>
            </a:r>
            <a:r>
              <a:rPr lang="en-US" altLang="zh-CN" sz="2000" dirty="0"/>
              <a:t> char in right:             #</a:t>
            </a:r>
            <a:r>
              <a:rPr lang="zh-CN" altLang="en-US" sz="2000" dirty="0"/>
              <a:t>如果</a:t>
            </a:r>
            <a:r>
              <a:rPr lang="en-US" altLang="zh-CN" sz="2000" dirty="0"/>
              <a:t>char</a:t>
            </a:r>
            <a:r>
              <a:rPr lang="zh-CN" altLang="en-US" sz="2000" dirty="0"/>
              <a:t>在列表</a:t>
            </a:r>
            <a:r>
              <a:rPr lang="en-US" altLang="zh-CN" sz="2000" dirty="0"/>
              <a:t>right</a:t>
            </a:r>
            <a:r>
              <a:rPr lang="zh-CN" altLang="en-US" sz="2000" dirty="0"/>
              <a:t>内，则</a:t>
            </a:r>
            <a:r>
              <a:rPr lang="en-US" altLang="zh-CN" sz="2000" dirty="0"/>
              <a:t>char</a:t>
            </a:r>
            <a:r>
              <a:rPr lang="zh-CN" altLang="en-US" sz="2000" dirty="0"/>
              <a:t>为右括号</a:t>
            </a:r>
            <a:endParaRPr lang="zh-CN" altLang="en-US" sz="2000" dirty="0"/>
          </a:p>
          <a:p>
            <a:pPr marL="0" lvl="0" indent="0">
              <a:buNone/>
            </a:pPr>
            <a:r>
              <a:rPr lang="zh-CN" altLang="en-US" sz="2000" dirty="0"/>
              <a:t>        </a:t>
            </a:r>
            <a:r>
              <a:rPr lang="en-US" altLang="zh-CN" sz="2000" dirty="0"/>
              <a:t>if </a:t>
            </a:r>
            <a:r>
              <a:rPr lang="en-US" altLang="zh-CN" sz="2000" dirty="0" err="1"/>
              <a:t>len</a:t>
            </a:r>
            <a:r>
              <a:rPr lang="en-US" altLang="zh-CN" sz="2000" dirty="0"/>
              <a:t>(stack) == 0:         #</a:t>
            </a:r>
            <a:r>
              <a:rPr lang="zh-CN" altLang="en-US" sz="2000" dirty="0"/>
              <a:t>如果此时</a:t>
            </a:r>
            <a:r>
              <a:rPr lang="en-US" altLang="zh-CN" sz="2000" dirty="0"/>
              <a:t>stack</a:t>
            </a:r>
            <a:r>
              <a:rPr lang="zh-CN" altLang="en-US" sz="2000" dirty="0"/>
              <a:t>为空，则将标志位</a:t>
            </a:r>
            <a:r>
              <a:rPr lang="en-US" altLang="zh-CN" sz="2000" dirty="0"/>
              <a:t>flag</a:t>
            </a:r>
            <a:r>
              <a:rPr lang="zh-CN" altLang="en-US" sz="2000" dirty="0"/>
              <a:t>置为</a:t>
            </a:r>
            <a:r>
              <a:rPr lang="en-US" altLang="zh-CN" sz="2000" dirty="0"/>
              <a:t>1</a:t>
            </a:r>
            <a:r>
              <a:rPr lang="zh-CN" altLang="en-US" sz="2000" dirty="0"/>
              <a:t>，并跳出循环</a:t>
            </a:r>
            <a:endParaRPr lang="zh-CN" altLang="en-US" sz="2000" dirty="0"/>
          </a:p>
          <a:p>
            <a:pPr marL="0" lvl="0" indent="0">
              <a:buNone/>
            </a:pPr>
            <a:r>
              <a:rPr lang="zh-CN" altLang="en-US" sz="2000" dirty="0"/>
              <a:t>            </a:t>
            </a:r>
            <a:r>
              <a:rPr lang="en-US" altLang="zh-CN" sz="2000" dirty="0"/>
              <a:t>flag = 1</a:t>
            </a:r>
            <a:endParaRPr lang="en-US" altLang="zh-CN" sz="2000" dirty="0"/>
          </a:p>
          <a:p>
            <a:pPr marL="0" lvl="0" indent="0">
              <a:buNone/>
            </a:pPr>
            <a:r>
              <a:rPr lang="en-US" altLang="zh-CN" sz="2000" dirty="0"/>
              <a:t>            break</a:t>
            </a:r>
            <a:endParaRPr lang="en-US" altLang="zh-CN" sz="2000" dirty="0"/>
          </a:p>
          <a:p>
            <a:pPr marL="0" lvl="0" indent="0">
              <a:buNone/>
            </a:pPr>
            <a:endParaRPr lang="en-US" altLang="zh-CN" sz="2000" dirty="0"/>
          </a:p>
          <a:p>
            <a:pPr marL="0" lvl="0" indent="0">
              <a:buNone/>
            </a:pPr>
            <a:endParaRPr lang="en-US" altLang="zh-CN" sz="2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Clr>
                <a:srgbClr val="FF0000"/>
              </a:buClr>
              <a:buFont typeface="Wingdings" panose="05000000000000000000" pitchFamily="2" charset="2"/>
              <a:buChar char="n"/>
            </a:pPr>
            <a:r>
              <a:rPr lang="zh-CN" altLang="en-US" sz="2800" dirty="0">
                <a:solidFill>
                  <a:srgbClr val="0000FF"/>
                </a:solidFill>
                <a:cs typeface="+mn-cs"/>
              </a:rPr>
              <a:t>枚举算法设计技巧</a:t>
            </a:r>
            <a:endParaRPr lang="en-US" altLang="zh-CN" sz="2800" dirty="0">
              <a:solidFill>
                <a:srgbClr val="0000FF"/>
              </a:solidFill>
              <a:cs typeface="+mn-cs"/>
            </a:endParaRPr>
          </a:p>
          <a:p>
            <a:pPr marL="819150" lvl="2" indent="0">
              <a:buNone/>
            </a:pPr>
            <a:r>
              <a:rPr lang="en-US" altLang="zh-CN" dirty="0">
                <a:latin typeface="Constantia" panose="02030602050306030303"/>
              </a:rPr>
              <a:t>① </a:t>
            </a:r>
            <a:r>
              <a:rPr lang="zh-CN" altLang="en-US" dirty="0"/>
              <a:t>有几个求解变量就对应几个循环</a:t>
            </a:r>
            <a:endParaRPr lang="en-US" altLang="zh-CN" dirty="0"/>
          </a:p>
          <a:p>
            <a:pPr marL="819150" lvl="2" indent="0">
              <a:buNone/>
            </a:pPr>
            <a:r>
              <a:rPr lang="en-US" altLang="zh-CN" dirty="0">
                <a:latin typeface="Constantia" panose="02030602050306030303"/>
              </a:rPr>
              <a:t>② </a:t>
            </a:r>
            <a:r>
              <a:rPr lang="zh-CN" altLang="en-US" dirty="0"/>
              <a:t>根据求解变量特性确定枚举范围（整型、取值大小）</a:t>
            </a:r>
            <a:endParaRPr lang="en-US" altLang="zh-CN" dirty="0"/>
          </a:p>
          <a:p>
            <a:pPr marL="342900" indent="-342900"/>
            <a:endParaRPr lang="en-US" altLang="zh-CN" dirty="0">
              <a:solidFill>
                <a:srgbClr val="0000FF"/>
              </a:solidFill>
            </a:endParaRPr>
          </a:p>
          <a:p>
            <a:pPr marL="342900" indent="-342900"/>
            <a:r>
              <a:rPr lang="zh-CN" altLang="en-US" dirty="0">
                <a:solidFill>
                  <a:srgbClr val="0000FF"/>
                </a:solidFill>
              </a:rPr>
              <a:t>枚举算法设计过程</a:t>
            </a:r>
            <a:endParaRPr lang="en-US" altLang="zh-CN" dirty="0">
              <a:solidFill>
                <a:srgbClr val="0000FF"/>
              </a:solidFill>
            </a:endParaRPr>
          </a:p>
          <a:p>
            <a:pPr marL="0" indent="0">
              <a:buNone/>
            </a:pPr>
            <a:r>
              <a:rPr lang="en-US" altLang="zh-CN" sz="2400" dirty="0">
                <a:solidFill>
                  <a:srgbClr val="0000FF"/>
                </a:solidFill>
              </a:rPr>
              <a:t>     </a:t>
            </a:r>
            <a:r>
              <a:rPr lang="zh-CN" altLang="en-US" sz="2400" dirty="0">
                <a:latin typeface="微软雅黑" panose="020B0503020204020204" pitchFamily="34" charset="-122"/>
              </a:rPr>
              <a:t>求解</a:t>
            </a:r>
            <a:r>
              <a:rPr lang="zh-CN" altLang="en-US" sz="2400" dirty="0"/>
              <a:t>方程公式</a:t>
            </a:r>
            <a:r>
              <a:rPr lang="en-US" altLang="zh-CN" sz="2400" dirty="0"/>
              <a:t>—&gt;</a:t>
            </a:r>
            <a:r>
              <a:rPr lang="zh-CN" altLang="en-US" sz="2400" dirty="0"/>
              <a:t>确定变量范围</a:t>
            </a:r>
            <a:r>
              <a:rPr lang="en-US" altLang="zh-CN" sz="2400" dirty="0"/>
              <a:t>—&gt;</a:t>
            </a:r>
            <a:r>
              <a:rPr lang="zh-CN" altLang="en-US" sz="2400" dirty="0"/>
              <a:t>设计循环程序</a:t>
            </a:r>
            <a:endParaRPr lang="en-US" altLang="zh-CN" sz="2400" dirty="0"/>
          </a:p>
          <a:p>
            <a:pPr lvl="1">
              <a:defRPr/>
            </a:pPr>
            <a:r>
              <a:rPr lang="zh-CN" altLang="en-US" dirty="0"/>
              <a:t>首先，根据问题得到</a:t>
            </a:r>
            <a:r>
              <a:rPr lang="zh-CN" altLang="en-US" dirty="0">
                <a:solidFill>
                  <a:srgbClr val="FF0000"/>
                </a:solidFill>
              </a:rPr>
              <a:t>求解方程（组）或不等式</a:t>
            </a:r>
            <a:endParaRPr lang="zh-CN" altLang="en-US" dirty="0">
              <a:solidFill>
                <a:srgbClr val="FF0000"/>
              </a:solidFill>
            </a:endParaRPr>
          </a:p>
          <a:p>
            <a:pPr lvl="1">
              <a:defRPr/>
            </a:pPr>
            <a:r>
              <a:rPr lang="zh-CN" altLang="en-US" dirty="0"/>
              <a:t>然后，确定变量个数、取值范围和可取条件</a:t>
            </a:r>
            <a:endParaRPr lang="en-US" altLang="zh-CN" dirty="0"/>
          </a:p>
          <a:p>
            <a:pPr lvl="1">
              <a:defRPr/>
            </a:pPr>
            <a:r>
              <a:rPr lang="zh-CN" altLang="en-US" dirty="0"/>
              <a:t>最后，编写</a:t>
            </a:r>
            <a:r>
              <a:rPr lang="zh-CN" altLang="en-US" dirty="0">
                <a:solidFill>
                  <a:srgbClr val="CC0066"/>
                </a:solidFill>
              </a:rPr>
              <a:t>内嵌条件判断</a:t>
            </a:r>
            <a:r>
              <a:rPr lang="zh-CN" altLang="en-US" dirty="0"/>
              <a:t>的</a:t>
            </a:r>
            <a:r>
              <a:rPr lang="zh-CN" altLang="en-US" dirty="0">
                <a:solidFill>
                  <a:srgbClr val="CC0066"/>
                </a:solidFill>
              </a:rPr>
              <a:t>循环</a:t>
            </a:r>
            <a:r>
              <a:rPr lang="zh-CN" altLang="en-US" dirty="0"/>
              <a:t>程序</a:t>
            </a:r>
            <a:endParaRPr lang="zh-CN" altLang="en-US" dirty="0"/>
          </a:p>
          <a:p>
            <a:pPr marL="0" indent="0">
              <a:buNone/>
            </a:pPr>
            <a:endParaRPr lang="en-US" altLang="zh-CN" dirty="0"/>
          </a:p>
          <a:p>
            <a:pPr marL="819150" lvl="2" indent="0">
              <a:buNone/>
            </a:pP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标题 4"/>
          <p:cNvSpPr>
            <a:spLocks noGrp="1"/>
          </p:cNvSpPr>
          <p:nvPr>
            <p:ph type="title"/>
          </p:nvPr>
        </p:nvSpPr>
        <p:spPr/>
        <p:txBody>
          <a:bodyPr/>
          <a:lstStyle/>
          <a:p>
            <a:r>
              <a:rPr lang="zh-CN" altLang="en-US" dirty="0"/>
              <a:t>枚举算法设计技巧及过程</a:t>
            </a:r>
            <a:endParaRPr lang="zh-CN" altLang="en-US" dirty="0"/>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2600" y="609600"/>
            <a:ext cx="7086600" cy="487363"/>
          </a:xfrm>
        </p:spPr>
        <p:txBody>
          <a:bodyPr/>
          <a:lstStyle/>
          <a:p>
            <a:r>
              <a:rPr lang="zh-CN" altLang="en-US" dirty="0"/>
              <a:t>枚举算法求解阿姆斯特朗数</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7" name="Rectangle 3"/>
          <p:cNvSpPr txBox="1">
            <a:spLocks noChangeArrowheads="1"/>
          </p:cNvSpPr>
          <p:nvPr/>
        </p:nvSpPr>
        <p:spPr bwMode="auto">
          <a:xfrm>
            <a:off x="685800" y="2057400"/>
            <a:ext cx="8153400" cy="2971800"/>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ts val="35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dirty="0">
                <a:latin typeface="Arial" panose="020B0604020202020204" pitchFamily="34" charset="0"/>
                <a:cs typeface="Arial" panose="020B0604020202020204" pitchFamily="34" charset="0"/>
              </a:rPr>
              <a:t>如果一个</a:t>
            </a:r>
            <a:r>
              <a:rPr lang="en-US" altLang="zh-CN" sz="2400" b="0" dirty="0">
                <a:latin typeface="Arial" panose="020B0604020202020204" pitchFamily="34" charset="0"/>
                <a:cs typeface="Arial" panose="020B0604020202020204" pitchFamily="34" charset="0"/>
              </a:rPr>
              <a:t>n</a:t>
            </a:r>
            <a:r>
              <a:rPr lang="zh-CN" altLang="zh-CN" sz="2400" b="0" dirty="0">
                <a:latin typeface="Arial" panose="020B0604020202020204" pitchFamily="34" charset="0"/>
                <a:cs typeface="Arial" panose="020B0604020202020204" pitchFamily="34" charset="0"/>
              </a:rPr>
              <a:t>位正整数的各位数字的</a:t>
            </a:r>
            <a:r>
              <a:rPr lang="en-US" altLang="zh-CN" sz="2400" b="0" dirty="0">
                <a:latin typeface="Arial" panose="020B0604020202020204" pitchFamily="34" charset="0"/>
                <a:cs typeface="Arial" panose="020B0604020202020204" pitchFamily="34" charset="0"/>
              </a:rPr>
              <a:t>n</a:t>
            </a:r>
            <a:r>
              <a:rPr lang="zh-CN" altLang="zh-CN" sz="2400" b="0" dirty="0">
                <a:latin typeface="Arial" panose="020B0604020202020204" pitchFamily="34" charset="0"/>
                <a:cs typeface="Arial" panose="020B0604020202020204" pitchFamily="34" charset="0"/>
              </a:rPr>
              <a:t>次方之和等于它本身</a:t>
            </a:r>
            <a:r>
              <a:rPr lang="en-US" altLang="zh-CN" sz="2400" b="0" dirty="0">
                <a:latin typeface="Arial" panose="020B0604020202020204" pitchFamily="34" charset="0"/>
                <a:cs typeface="Arial" panose="020B0604020202020204" pitchFamily="34" charset="0"/>
              </a:rPr>
              <a:t>,</a:t>
            </a:r>
            <a:r>
              <a:rPr lang="zh-CN" altLang="zh-CN" sz="2400" b="0" dirty="0">
                <a:latin typeface="Arial" panose="020B0604020202020204" pitchFamily="34" charset="0"/>
                <a:cs typeface="Arial" panose="020B0604020202020204" pitchFamily="34" charset="0"/>
              </a:rPr>
              <a:t>则称这个正整数为</a:t>
            </a:r>
            <a:r>
              <a:rPr lang="zh-CN" altLang="zh-CN" sz="2400" b="0" dirty="0">
                <a:solidFill>
                  <a:srgbClr val="CC0066"/>
                </a:solidFill>
                <a:latin typeface="Arial" panose="020B0604020202020204" pitchFamily="34" charset="0"/>
                <a:cs typeface="Arial" panose="020B0604020202020204" pitchFamily="34" charset="0"/>
              </a:rPr>
              <a:t>阿姆斯特朗数</a:t>
            </a:r>
            <a:r>
              <a:rPr lang="zh-CN" altLang="zh-CN" sz="2400" b="0" dirty="0">
                <a:latin typeface="Arial" panose="020B0604020202020204" pitchFamily="34" charset="0"/>
                <a:cs typeface="Arial" panose="020B0604020202020204" pitchFamily="34" charset="0"/>
              </a:rPr>
              <a:t>（也称为自恋性数）。例如</a:t>
            </a:r>
            <a:r>
              <a:rPr lang="en-US" altLang="zh-CN" sz="2400" b="0" dirty="0">
                <a:latin typeface="Arial" panose="020B0604020202020204" pitchFamily="34" charset="0"/>
                <a:cs typeface="Arial" panose="020B0604020202020204" pitchFamily="34" charset="0"/>
              </a:rPr>
              <a:t>153</a:t>
            </a:r>
            <a:r>
              <a:rPr lang="zh-CN" altLang="zh-CN" sz="2400" b="0" dirty="0">
                <a:latin typeface="Arial" panose="020B0604020202020204" pitchFamily="34" charset="0"/>
                <a:cs typeface="Arial" panose="020B0604020202020204" pitchFamily="34" charset="0"/>
              </a:rPr>
              <a:t>（</a:t>
            </a:r>
            <a:r>
              <a:rPr lang="en-US" altLang="zh-CN" sz="2400" b="0" dirty="0">
                <a:latin typeface="Arial" panose="020B0604020202020204" pitchFamily="34" charset="0"/>
                <a:cs typeface="Arial" panose="020B0604020202020204" pitchFamily="34" charset="0"/>
              </a:rPr>
              <a:t>153=1*1*1+3*3*3+5*5*5</a:t>
            </a:r>
            <a:r>
              <a:rPr lang="zh-CN" altLang="zh-CN" sz="2400" b="0" dirty="0">
                <a:latin typeface="Arial" panose="020B0604020202020204" pitchFamily="34" charset="0"/>
                <a:cs typeface="Arial" panose="020B0604020202020204" pitchFamily="34" charset="0"/>
              </a:rPr>
              <a:t>）是一个三位数的阿姆斯特朗数，</a:t>
            </a:r>
            <a:r>
              <a:rPr lang="en-US" altLang="zh-CN" sz="2400" b="0" dirty="0">
                <a:latin typeface="Arial" panose="020B0604020202020204" pitchFamily="34" charset="0"/>
                <a:cs typeface="Arial" panose="020B0604020202020204" pitchFamily="34" charset="0"/>
              </a:rPr>
              <a:t>8208</a:t>
            </a:r>
            <a:r>
              <a:rPr lang="zh-CN" altLang="zh-CN" sz="2400" b="0" dirty="0">
                <a:latin typeface="Arial" panose="020B0604020202020204" pitchFamily="34" charset="0"/>
                <a:cs typeface="Arial" panose="020B0604020202020204" pitchFamily="34" charset="0"/>
              </a:rPr>
              <a:t>则是一个四位数的阿姆斯特朗数。</a:t>
            </a:r>
            <a:endParaRPr lang="zh-CN" altLang="zh-CN" sz="2400" b="0" dirty="0">
              <a:latin typeface="Arial" panose="020B0604020202020204" pitchFamily="34" charset="0"/>
              <a:cs typeface="Arial" panose="020B0604020202020204" pitchFamily="34" charset="0"/>
            </a:endParaRPr>
          </a:p>
          <a:p>
            <a:pPr marL="0" indent="0">
              <a:lnSpc>
                <a:spcPts val="3500"/>
              </a:lnSpc>
              <a:buNone/>
            </a:pPr>
            <a:r>
              <a:rPr lang="zh-CN" altLang="en-US" sz="2400" b="0" dirty="0"/>
              <a:t>试</a:t>
            </a:r>
            <a:r>
              <a:rPr lang="zh-CN" altLang="zh-CN" sz="2400" b="0" dirty="0"/>
              <a:t>编程找出所有的三位数到七位数中的阿姆斯特朗数，打印每个阿姆斯特朗数及其位数。</a:t>
            </a:r>
            <a:endParaRPr lang="en-US" altLang="zh-CN" sz="2400" b="0" kern="0" dirty="0">
              <a:latin typeface="+mn-lt"/>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设计思路</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内容占位符 2"/>
          <p:cNvSpPr txBox="1"/>
          <p:nvPr/>
        </p:nvSpPr>
        <p:spPr bwMode="auto">
          <a:xfrm>
            <a:off x="292100" y="1600200"/>
            <a:ext cx="83311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41325" lvl="1">
              <a:buClr>
                <a:srgbClr val="FF0000"/>
              </a:buClr>
              <a:buFont typeface="Wingdings" panose="05000000000000000000" pitchFamily="2" charset="2"/>
              <a:buChar char="n"/>
            </a:pPr>
            <a:r>
              <a:rPr lang="zh-CN" altLang="en-US" dirty="0"/>
              <a:t>问题分析</a:t>
            </a:r>
            <a:endParaRPr lang="en-US" altLang="zh-CN" dirty="0"/>
          </a:p>
          <a:p>
            <a:pPr lvl="1"/>
            <a:r>
              <a:rPr lang="zh-CN" altLang="zh-CN" b="0" dirty="0">
                <a:latin typeface="Arial" panose="020B0604020202020204" pitchFamily="34" charset="0"/>
                <a:cs typeface="Arial" panose="020B0604020202020204" pitchFamily="34" charset="0"/>
              </a:rPr>
              <a:t>可采用</a:t>
            </a:r>
            <a:r>
              <a:rPr lang="zh-CN" altLang="en-US" b="0" dirty="0">
                <a:solidFill>
                  <a:srgbClr val="CC0066"/>
                </a:solidFill>
                <a:latin typeface="Arial" panose="020B0604020202020204" pitchFamily="34" charset="0"/>
                <a:cs typeface="Arial" panose="020B0604020202020204" pitchFamily="34" charset="0"/>
              </a:rPr>
              <a:t>枚举算</a:t>
            </a:r>
            <a:r>
              <a:rPr lang="zh-CN" altLang="zh-CN" b="0" dirty="0">
                <a:solidFill>
                  <a:srgbClr val="CC0066"/>
                </a:solidFill>
                <a:latin typeface="Arial" panose="020B0604020202020204" pitchFamily="34" charset="0"/>
                <a:cs typeface="Arial" panose="020B0604020202020204" pitchFamily="34" charset="0"/>
              </a:rPr>
              <a:t>法</a:t>
            </a:r>
            <a:r>
              <a:rPr lang="zh-CN" altLang="zh-CN" b="0" dirty="0">
                <a:latin typeface="Arial" panose="020B0604020202020204" pitchFamily="34" charset="0"/>
                <a:cs typeface="Arial" panose="020B0604020202020204" pitchFamily="34" charset="0"/>
              </a:rPr>
              <a:t>解决该问题，依次取</a:t>
            </a:r>
            <a:r>
              <a:rPr lang="en-US" altLang="zh-CN" b="0" dirty="0">
                <a:latin typeface="Arial" panose="020B0604020202020204" pitchFamily="34" charset="0"/>
                <a:cs typeface="Arial" panose="020B0604020202020204" pitchFamily="34" charset="0"/>
              </a:rPr>
              <a:t>100~10000000</a:t>
            </a:r>
            <a:r>
              <a:rPr lang="zh-CN" altLang="zh-CN" b="0" dirty="0">
                <a:latin typeface="Arial" panose="020B0604020202020204" pitchFamily="34" charset="0"/>
                <a:cs typeface="Arial" panose="020B0604020202020204" pitchFamily="34" charset="0"/>
              </a:rPr>
              <a:t>以内的各数（设为</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），将</a:t>
            </a:r>
            <a:r>
              <a:rPr lang="en-US" altLang="zh-CN" b="0" dirty="0" err="1">
                <a:latin typeface="Arial" panose="020B0604020202020204" pitchFamily="34" charset="0"/>
                <a:cs typeface="Arial" panose="020B0604020202020204" pitchFamily="34" charset="0"/>
              </a:rPr>
              <a:t>i</a:t>
            </a:r>
            <a:r>
              <a:rPr lang="zh-CN" altLang="zh-CN" b="0" dirty="0">
                <a:latin typeface="Arial" panose="020B0604020202020204" pitchFamily="34" charset="0"/>
                <a:cs typeface="Arial" panose="020B0604020202020204" pitchFamily="34" charset="0"/>
              </a:rPr>
              <a:t>的各位数字分解后，据阿姆斯特朗数的性质进行计算和判断</a:t>
            </a:r>
            <a:endParaRPr lang="en-US" altLang="zh-CN" b="0" dirty="0">
              <a:latin typeface="Arial" panose="020B0604020202020204" pitchFamily="34" charset="0"/>
              <a:cs typeface="Arial" panose="020B0604020202020204" pitchFamily="34" charset="0"/>
            </a:endParaRPr>
          </a:p>
          <a:p>
            <a:pPr lvl="2"/>
            <a:r>
              <a:rPr lang="zh-CN" altLang="zh-CN" sz="2200" b="0" dirty="0">
                <a:latin typeface="Arial" panose="020B0604020202020204" pitchFamily="34" charset="0"/>
                <a:cs typeface="Arial" panose="020B0604020202020204" pitchFamily="34" charset="0"/>
              </a:rPr>
              <a:t>采用</a:t>
            </a:r>
            <a:r>
              <a:rPr lang="en-US" altLang="zh-CN" sz="2200" b="0" dirty="0">
                <a:solidFill>
                  <a:srgbClr val="CC0066"/>
                </a:solidFill>
                <a:latin typeface="Arial" panose="020B0604020202020204" pitchFamily="34" charset="0"/>
                <a:cs typeface="Arial" panose="020B0604020202020204" pitchFamily="34" charset="0"/>
              </a:rPr>
              <a:t>for</a:t>
            </a:r>
            <a:r>
              <a:rPr lang="zh-CN" altLang="en-US" sz="2200" b="0" dirty="0">
                <a:solidFill>
                  <a:srgbClr val="CC0066"/>
                </a:solidFill>
                <a:latin typeface="Arial" panose="020B0604020202020204" pitchFamily="34" charset="0"/>
                <a:cs typeface="Arial" panose="020B0604020202020204" pitchFamily="34" charset="0"/>
              </a:rPr>
              <a:t>循环</a:t>
            </a:r>
            <a:r>
              <a:rPr lang="zh-CN" altLang="zh-CN" sz="2200" b="0" dirty="0">
                <a:latin typeface="Arial" panose="020B0604020202020204" pitchFamily="34" charset="0"/>
                <a:cs typeface="Arial" panose="020B0604020202020204" pitchFamily="34" charset="0"/>
              </a:rPr>
              <a:t>确定变量</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的穷举的空间</a:t>
            </a:r>
            <a:endParaRPr lang="en-US" altLang="zh-CN" sz="2200" b="0" dirty="0">
              <a:latin typeface="Arial" panose="020B0604020202020204" pitchFamily="34" charset="0"/>
              <a:cs typeface="Arial" panose="020B0604020202020204" pitchFamily="34" charset="0"/>
            </a:endParaRPr>
          </a:p>
          <a:p>
            <a:pPr lvl="2"/>
            <a:r>
              <a:rPr lang="zh-CN" altLang="en-US" sz="2200" dirty="0">
                <a:solidFill>
                  <a:srgbClr val="CC0066"/>
                </a:solidFill>
                <a:latin typeface="Arial" panose="020B0604020202020204" pitchFamily="34" charset="0"/>
                <a:cs typeface="Arial" panose="020B0604020202020204" pitchFamily="34" charset="0"/>
              </a:rPr>
              <a:t>关键</a:t>
            </a:r>
            <a:r>
              <a:rPr lang="zh-CN" altLang="en-US" sz="2200" b="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如何</a:t>
            </a:r>
            <a:r>
              <a:rPr lang="zh-CN" altLang="zh-CN" sz="2200" dirty="0">
                <a:latin typeface="Arial" panose="020B0604020202020204" pitchFamily="34" charset="0"/>
                <a:cs typeface="Arial" panose="020B0604020202020204" pitchFamily="34" charset="0"/>
              </a:rPr>
              <a:t>获得变量</a:t>
            </a:r>
            <a:r>
              <a:rPr lang="en-US" altLang="zh-CN" sz="2200" dirty="0" err="1">
                <a:latin typeface="Arial" panose="020B0604020202020204" pitchFamily="34" charset="0"/>
                <a:cs typeface="Arial" panose="020B0604020202020204" pitchFamily="34" charset="0"/>
              </a:rPr>
              <a:t>i</a:t>
            </a:r>
            <a:r>
              <a:rPr lang="zh-CN" altLang="zh-CN" sz="2200" dirty="0">
                <a:latin typeface="Arial" panose="020B0604020202020204" pitchFamily="34" charset="0"/>
                <a:cs typeface="Arial" panose="020B0604020202020204" pitchFamily="34" charset="0"/>
              </a:rPr>
              <a:t>每一位上的数字</a:t>
            </a:r>
            <a:r>
              <a:rPr lang="zh-CN" altLang="en-US"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先采用</a:t>
            </a:r>
            <a:r>
              <a:rPr lang="en-US" altLang="zh-CN" sz="2200" b="0" dirty="0" err="1">
                <a:solidFill>
                  <a:srgbClr val="CC0066"/>
                </a:solidFill>
                <a:latin typeface="Arial" panose="020B0604020202020204" pitchFamily="34" charset="0"/>
                <a:cs typeface="Arial" panose="020B0604020202020204" pitchFamily="34" charset="0"/>
              </a:rPr>
              <a:t>str</a:t>
            </a:r>
            <a:r>
              <a:rPr lang="zh-CN" altLang="zh-CN" sz="2200" b="0" dirty="0">
                <a:solidFill>
                  <a:srgbClr val="CC0066"/>
                </a:solidFill>
                <a:latin typeface="Arial" panose="020B0604020202020204" pitchFamily="34" charset="0"/>
                <a:cs typeface="Arial" panose="020B0604020202020204" pitchFamily="34" charset="0"/>
              </a:rPr>
              <a:t>函数</a:t>
            </a:r>
            <a:r>
              <a:rPr lang="zh-CN" altLang="zh-CN" sz="2200" b="0" dirty="0">
                <a:latin typeface="Arial" panose="020B0604020202020204" pitchFamily="34" charset="0"/>
                <a:cs typeface="Arial" panose="020B0604020202020204" pitchFamily="34" charset="0"/>
              </a:rPr>
              <a:t>（或</a:t>
            </a:r>
            <a:r>
              <a:rPr lang="en-US" altLang="zh-CN" sz="2200" b="0" dirty="0" err="1">
                <a:latin typeface="Arial" panose="020B0604020202020204" pitchFamily="34" charset="0"/>
                <a:cs typeface="Arial" panose="020B0604020202020204" pitchFamily="34" charset="0"/>
              </a:rPr>
              <a:t>repr</a:t>
            </a:r>
            <a:r>
              <a:rPr lang="zh-CN" altLang="zh-CN" sz="2200" b="0" dirty="0">
                <a:latin typeface="Arial" panose="020B0604020202020204" pitchFamily="34" charset="0"/>
                <a:cs typeface="Arial" panose="020B0604020202020204" pitchFamily="34" charset="0"/>
              </a:rPr>
              <a:t>函数）将变量</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转换为一个字符串</a:t>
            </a:r>
            <a:endParaRPr lang="en-US" altLang="zh-CN" sz="2200" b="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再</a:t>
            </a:r>
            <a:r>
              <a:rPr lang="zh-CN" altLang="en-US" sz="2200" b="0" dirty="0">
                <a:solidFill>
                  <a:srgbClr val="CC0066"/>
                </a:solidFill>
                <a:latin typeface="Arial" panose="020B0604020202020204" pitchFamily="34" charset="0"/>
                <a:cs typeface="Arial" panose="020B0604020202020204" pitchFamily="34" charset="0"/>
              </a:rPr>
              <a:t>内嵌</a:t>
            </a:r>
            <a:r>
              <a:rPr lang="en-US" altLang="zh-CN" sz="2200" b="0" dirty="0">
                <a:solidFill>
                  <a:srgbClr val="CC0066"/>
                </a:solidFill>
                <a:latin typeface="Arial" panose="020B0604020202020204" pitchFamily="34" charset="0"/>
                <a:cs typeface="Arial" panose="020B0604020202020204" pitchFamily="34" charset="0"/>
              </a:rPr>
              <a:t>for</a:t>
            </a:r>
            <a:r>
              <a:rPr lang="zh-CN" altLang="zh-CN" sz="2200" b="0" dirty="0">
                <a:solidFill>
                  <a:srgbClr val="CC0066"/>
                </a:solidFill>
                <a:latin typeface="Arial" panose="020B0604020202020204" pitchFamily="34" charset="0"/>
                <a:cs typeface="Arial" panose="020B0604020202020204" pitchFamily="34" charset="0"/>
              </a:rPr>
              <a:t>语句</a:t>
            </a:r>
            <a:r>
              <a:rPr lang="zh-CN" altLang="zh-CN" sz="2200" b="0" dirty="0">
                <a:latin typeface="Arial" panose="020B0604020202020204" pitchFamily="34" charset="0"/>
                <a:cs typeface="Arial" panose="020B0604020202020204" pitchFamily="34" charset="0"/>
              </a:rPr>
              <a:t>遍历该字符串的每个字符</a:t>
            </a:r>
            <a:r>
              <a:rPr lang="zh-CN" altLang="en-US" sz="2200" b="0" dirty="0">
                <a:latin typeface="Arial" panose="020B0604020202020204" pitchFamily="34" charset="0"/>
                <a:cs typeface="Arial" panose="020B0604020202020204" pitchFamily="34" charset="0"/>
              </a:rPr>
              <a:t>，</a:t>
            </a:r>
            <a:r>
              <a:rPr lang="zh-CN" altLang="zh-CN" sz="2200" b="0" dirty="0">
                <a:latin typeface="Arial" panose="020B0604020202020204" pitchFamily="34" charset="0"/>
                <a:cs typeface="Arial" panose="020B0604020202020204" pitchFamily="34" charset="0"/>
              </a:rPr>
              <a:t>在</a:t>
            </a:r>
            <a:r>
              <a:rPr lang="zh-CN" altLang="en-US" sz="2200" b="0" dirty="0">
                <a:latin typeface="Arial" panose="020B0604020202020204" pitchFamily="34" charset="0"/>
                <a:cs typeface="Arial" panose="020B0604020202020204" pitchFamily="34" charset="0"/>
              </a:rPr>
              <a:t>该</a:t>
            </a:r>
            <a:r>
              <a:rPr lang="en-US" altLang="zh-CN" sz="2200" b="0" dirty="0">
                <a:latin typeface="Arial" panose="020B0604020202020204" pitchFamily="34" charset="0"/>
                <a:cs typeface="Arial" panose="020B0604020202020204" pitchFamily="34" charset="0"/>
              </a:rPr>
              <a:t>for</a:t>
            </a:r>
            <a:r>
              <a:rPr lang="zh-CN" altLang="zh-CN" sz="2200" b="0" dirty="0">
                <a:latin typeface="Arial" panose="020B0604020202020204" pitchFamily="34" charset="0"/>
                <a:cs typeface="Arial" panose="020B0604020202020204" pitchFamily="34" charset="0"/>
              </a:rPr>
              <a:t>循环中累加各位数字的位数次方之和</a:t>
            </a:r>
            <a:endParaRPr lang="en-US" altLang="zh-CN" sz="2200" b="0" dirty="0">
              <a:latin typeface="Arial" panose="020B0604020202020204" pitchFamily="34" charset="0"/>
              <a:cs typeface="Arial" panose="020B0604020202020204" pitchFamily="34" charset="0"/>
            </a:endParaRPr>
          </a:p>
          <a:p>
            <a:pPr lvl="2"/>
            <a:r>
              <a:rPr lang="zh-CN" altLang="en-US" sz="2200" b="0" dirty="0">
                <a:latin typeface="Arial" panose="020B0604020202020204" pitchFamily="34" charset="0"/>
                <a:cs typeface="Arial" panose="020B0604020202020204" pitchFamily="34" charset="0"/>
              </a:rPr>
              <a:t>采用</a:t>
            </a:r>
            <a:r>
              <a:rPr lang="en-US" altLang="zh-CN" sz="2200" b="0" dirty="0">
                <a:solidFill>
                  <a:srgbClr val="CC0066"/>
                </a:solidFill>
                <a:latin typeface="Arial" panose="020B0604020202020204" pitchFamily="34" charset="0"/>
                <a:cs typeface="Arial" panose="020B0604020202020204" pitchFamily="34" charset="0"/>
              </a:rPr>
              <a:t>if</a:t>
            </a:r>
            <a:r>
              <a:rPr lang="zh-CN" altLang="en-US" sz="2200" b="0" dirty="0">
                <a:solidFill>
                  <a:srgbClr val="CC0066"/>
                </a:solidFill>
                <a:latin typeface="Arial" panose="020B0604020202020204" pitchFamily="34" charset="0"/>
                <a:cs typeface="Arial" panose="020B0604020202020204" pitchFamily="34" charset="0"/>
              </a:rPr>
              <a:t>语句</a:t>
            </a:r>
            <a:r>
              <a:rPr lang="zh-CN" altLang="en-US" sz="2200" b="0" dirty="0">
                <a:latin typeface="Arial" panose="020B0604020202020204" pitchFamily="34" charset="0"/>
                <a:cs typeface="Arial" panose="020B0604020202020204" pitchFamily="34" charset="0"/>
              </a:rPr>
              <a:t>，判断是否符合问题求解条件</a:t>
            </a:r>
            <a:endParaRPr lang="en-US" altLang="zh-CN" sz="2200" b="0" dirty="0">
              <a:latin typeface="Arial" panose="020B0604020202020204" pitchFamily="34" charset="0"/>
              <a:cs typeface="Arial" panose="020B0604020202020204" pitchFamily="34" charset="0"/>
            </a:endParaRPr>
          </a:p>
          <a:p>
            <a:pPr lvl="3"/>
            <a:r>
              <a:rPr lang="zh-CN" altLang="zh-CN" sz="2200" b="0" dirty="0">
                <a:latin typeface="Arial" panose="020B0604020202020204" pitchFamily="34" charset="0"/>
                <a:cs typeface="Arial" panose="020B0604020202020204" pitchFamily="34" charset="0"/>
              </a:rPr>
              <a:t>如果是阿姆斯特朗数，则输出</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的位数</a:t>
            </a:r>
            <a:r>
              <a:rPr lang="zh-CN" altLang="en-US" sz="2200" b="0" dirty="0">
                <a:latin typeface="Arial" panose="020B0604020202020204" pitchFamily="34" charset="0"/>
                <a:cs typeface="Arial" panose="020B0604020202020204" pitchFamily="34" charset="0"/>
              </a:rPr>
              <a:t>以及</a:t>
            </a:r>
            <a:r>
              <a:rPr lang="en-US" altLang="zh-CN" sz="2200" b="0" dirty="0" err="1">
                <a:latin typeface="Arial" panose="020B0604020202020204" pitchFamily="34" charset="0"/>
                <a:cs typeface="Arial" panose="020B0604020202020204" pitchFamily="34" charset="0"/>
              </a:rPr>
              <a:t>i</a:t>
            </a:r>
            <a:r>
              <a:rPr lang="zh-CN" altLang="zh-CN" sz="2200" b="0" dirty="0">
                <a:latin typeface="Arial" panose="020B0604020202020204" pitchFamily="34" charset="0"/>
                <a:cs typeface="Arial" panose="020B0604020202020204" pitchFamily="34" charset="0"/>
              </a:rPr>
              <a:t>，否则继续穷举</a:t>
            </a:r>
            <a:endParaRPr lang="en-US" altLang="zh-CN" sz="2200" b="0" dirty="0">
              <a:latin typeface="Arial" panose="020B0604020202020204" pitchFamily="34" charset="0"/>
              <a:cs typeface="Arial" panose="020B0604020202020204" pitchFamily="34" charset="0"/>
            </a:endParaRP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1676400" y="533400"/>
            <a:ext cx="6324600" cy="609600"/>
          </a:xfrm>
        </p:spPr>
        <p:txBody>
          <a:bodyPr/>
          <a:lstStyle/>
          <a:p>
            <a:r>
              <a:rPr lang="zh-CN" altLang="en-US" dirty="0">
                <a:latin typeface="黑体" panose="02010609060101010101" pitchFamily="49" charset="-122"/>
                <a:ea typeface="黑体" panose="02010609060101010101" pitchFamily="49" charset="-122"/>
              </a:rPr>
              <a:t>采用</a:t>
            </a:r>
            <a:r>
              <a:rPr lang="zh-CN" altLang="en-US" dirty="0">
                <a:latin typeface="Arial" panose="020B0604020202020204" pitchFamily="34" charset="0"/>
                <a:ea typeface="黑体" panose="02010609060101010101" pitchFamily="49" charset="-122"/>
                <a:cs typeface="Arial" panose="020B0604020202020204" pitchFamily="34" charset="0"/>
              </a:rPr>
              <a:t>伪代码描述算法  </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7" name="Rectangle 5"/>
          <p:cNvSpPr>
            <a:spLocks noChangeArrowheads="1"/>
          </p:cNvSpPr>
          <p:nvPr/>
        </p:nvSpPr>
        <p:spPr bwMode="auto">
          <a:xfrm>
            <a:off x="971550" y="1447800"/>
            <a:ext cx="7277100" cy="4481840"/>
          </a:xfrm>
          <a:prstGeom prst="rect">
            <a:avLst/>
          </a:prstGeom>
          <a:noFill/>
          <a:ln w="9525" algn="ctr">
            <a:solidFill>
              <a:srgbClr val="CC33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sz="2400" b="0" dirty="0">
                <a:latin typeface="Arial" panose="020B0604020202020204" pitchFamily="34" charset="0"/>
                <a:ea typeface="微软雅黑" panose="020B0503020204020204" pitchFamily="34" charset="-122"/>
                <a:cs typeface="Arial" panose="020B0604020202020204" pitchFamily="34" charset="0"/>
              </a:rPr>
              <a:t>指定整数区间</a:t>
            </a:r>
            <a:r>
              <a:rPr lang="en-US" altLang="zh-CN" sz="2400" b="0" dirty="0">
                <a:latin typeface="Arial" panose="020B0604020202020204" pitchFamily="34" charset="0"/>
                <a:ea typeface="微软雅黑" panose="020B0503020204020204" pitchFamily="34" charset="-122"/>
                <a:cs typeface="Arial" panose="020B0604020202020204" pitchFamily="34" charset="0"/>
              </a:rPr>
              <a:t>[a, b] =[100,10000000</a:t>
            </a:r>
            <a:r>
              <a:rPr lang="en-US" altLang="zh-CN" sz="2400" b="0" dirty="0">
                <a:latin typeface="Arial" panose="020B0604020202020204" pitchFamily="34" charset="0"/>
                <a:cs typeface="Arial" panose="020B0604020202020204" pitchFamily="34" charset="0"/>
              </a:rPr>
              <a:t>]</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solidFill>
                  <a:srgbClr val="CC0066"/>
                </a:solidFill>
                <a:latin typeface="Arial" panose="020B0604020202020204" pitchFamily="34" charset="0"/>
                <a:ea typeface="微软雅黑" panose="020B0503020204020204" pitchFamily="34" charset="-122"/>
                <a:cs typeface="Arial" panose="020B0604020202020204" pitchFamily="34" charset="0"/>
              </a:rPr>
              <a:t>for i:=a to b do</a:t>
            </a:r>
            <a:endParaRPr lang="zh-CN" altLang="zh-CN" sz="2400" b="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pPr marL="0" lvl="1"/>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ea typeface="微软雅黑" panose="020B0503020204020204" pitchFamily="34" charset="-122"/>
                <a:cs typeface="Times New Roman" panose="02020603050405020304" pitchFamily="18" charset="0"/>
              </a:rPr>
              <a:t>total ← 0 		   //</a:t>
            </a:r>
            <a:r>
              <a:rPr lang="zh-CN" altLang="en-US" sz="2400" b="0" dirty="0">
                <a:ea typeface="微软雅黑" panose="020B0503020204020204" pitchFamily="34" charset="-122"/>
                <a:cs typeface="Times New Roman" panose="02020603050405020304" pitchFamily="18" charset="0"/>
              </a:rPr>
              <a:t> </a:t>
            </a:r>
            <a:r>
              <a:rPr lang="en-US" altLang="zh-CN" sz="2400" b="0" dirty="0" err="1">
                <a:ea typeface="微软雅黑" panose="020B0503020204020204" pitchFamily="34" charset="-122"/>
                <a:cs typeface="Times New Roman" panose="02020603050405020304" pitchFamily="18" charset="0"/>
              </a:rPr>
              <a:t>i</a:t>
            </a:r>
            <a:r>
              <a:rPr lang="zh-CN" altLang="en-US" sz="2400" b="0" dirty="0">
                <a:ea typeface="微软雅黑" panose="020B0503020204020204" pitchFamily="34" charset="-122"/>
                <a:cs typeface="Times New Roman" panose="02020603050405020304" pitchFamily="18" charset="0"/>
              </a:rPr>
              <a:t>的各位数字的位数次方之和</a:t>
            </a:r>
            <a:endParaRPr lang="en-US" altLang="zh-CN" sz="2400" b="0" dirty="0">
              <a:ea typeface="微软雅黑" panose="020B0503020204020204" pitchFamily="34" charset="-122"/>
              <a:cs typeface="Times New Roman" panose="02020603050405020304" pitchFamily="18"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转换为字符串</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n</a:t>
            </a:r>
            <a:r>
              <a:rPr lang="en-US" altLang="zh-CN" sz="2400" b="0" dirty="0">
                <a:ea typeface="微软雅黑" panose="020B0503020204020204" pitchFamily="34" charset="-122"/>
                <a:cs typeface="Times New Roman" panose="02020603050405020304" pitchFamily="18" charset="0"/>
              </a:rPr>
              <a:t> ←</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r>
              <a:rPr lang="zh-CN" altLang="en-US" sz="2400" b="0" dirty="0">
                <a:latin typeface="Arial" panose="020B0604020202020204" pitchFamily="34" charset="0"/>
                <a:ea typeface="微软雅黑" panose="020B0503020204020204" pitchFamily="34" charset="-122"/>
                <a:cs typeface="Arial" panose="020B0604020202020204" pitchFamily="34" charset="0"/>
              </a:rPr>
              <a:t>的长度</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顺序读取</a:t>
            </a:r>
            <a:r>
              <a:rPr lang="en-US" altLang="zh-CN" sz="2400" b="0" dirty="0">
                <a:latin typeface="Arial" panose="020B0604020202020204" pitchFamily="34" charset="0"/>
                <a:ea typeface="微软雅黑" panose="020B0503020204020204" pitchFamily="34" charset="-122"/>
                <a:cs typeface="Arial" panose="020B0604020202020204" pitchFamily="34" charset="0"/>
              </a:rPr>
              <a:t>string</a:t>
            </a:r>
            <a:r>
              <a:rPr lang="zh-CN" altLang="en-US" sz="2400" b="0" dirty="0">
                <a:latin typeface="Arial" panose="020B0604020202020204" pitchFamily="34" charset="0"/>
                <a:ea typeface="微软雅黑" panose="020B0503020204020204" pitchFamily="34" charset="-122"/>
                <a:cs typeface="Arial" panose="020B0604020202020204" pitchFamily="34" charset="0"/>
              </a:rPr>
              <a:t>中</a:t>
            </a:r>
            <a:r>
              <a:rPr lang="zh-CN" altLang="zh-CN" sz="2400" b="0" dirty="0">
                <a:latin typeface="Arial" panose="020B0604020202020204" pitchFamily="34" charset="0"/>
                <a:ea typeface="微软雅黑" panose="020B0503020204020204" pitchFamily="34" charset="-122"/>
                <a:cs typeface="Arial" panose="020B0604020202020204" pitchFamily="34" charset="0"/>
              </a:rPr>
              <a:t>各位</a:t>
            </a:r>
            <a:r>
              <a:rPr lang="zh-CN" altLang="en-US" sz="2400" b="0" dirty="0">
                <a:latin typeface="Arial" panose="020B0604020202020204" pitchFamily="34" charset="0"/>
                <a:ea typeface="微软雅黑" panose="020B0503020204020204" pitchFamily="34" charset="-122"/>
                <a:cs typeface="Arial" panose="020B0604020202020204" pitchFamily="34" charset="0"/>
              </a:rPr>
              <a:t>字符</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采用</a:t>
            </a:r>
            <a:r>
              <a:rPr lang="en-US" altLang="zh-CN" sz="2400" b="0" dirty="0">
                <a:latin typeface="Arial" panose="020B0604020202020204" pitchFamily="34" charset="0"/>
                <a:ea typeface="微软雅黑" panose="020B0503020204020204" pitchFamily="34" charset="-122"/>
                <a:cs typeface="Arial" panose="020B0604020202020204" pitchFamily="34" charset="0"/>
              </a:rPr>
              <a:t>for</a:t>
            </a:r>
            <a:r>
              <a:rPr lang="zh-CN" altLang="en-US" sz="2400" b="0" dirty="0">
                <a:latin typeface="Arial" panose="020B0604020202020204" pitchFamily="34" charset="0"/>
                <a:ea typeface="微软雅黑" panose="020B0503020204020204" pitchFamily="34" charset="-122"/>
                <a:cs typeface="Arial" panose="020B0604020202020204" pitchFamily="34" charset="0"/>
              </a:rPr>
              <a:t>循环</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endParaRPr lang="zh-CN"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每个字符</a:t>
            </a:r>
            <a:r>
              <a:rPr lang="en-US" altLang="zh-CN" sz="2400" b="0" dirty="0">
                <a:latin typeface="Arial" panose="020B0604020202020204" pitchFamily="34" charset="0"/>
                <a:ea typeface="微软雅黑" panose="020B0503020204020204" pitchFamily="34" charset="-122"/>
                <a:cs typeface="Arial" panose="020B0604020202020204" pitchFamily="34" charset="0"/>
              </a:rPr>
              <a:t>char</a:t>
            </a:r>
            <a:r>
              <a:rPr lang="zh-CN" altLang="en-US" sz="2400" b="0" dirty="0">
                <a:latin typeface="Arial" panose="020B0604020202020204" pitchFamily="34" charset="0"/>
                <a:ea typeface="微软雅黑" panose="020B0503020204020204" pitchFamily="34" charset="-122"/>
                <a:cs typeface="Arial" panose="020B0604020202020204" pitchFamily="34" charset="0"/>
              </a:rPr>
              <a:t>转换为数字</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num</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a:solidFill>
                  <a:srgbClr val="CC0066"/>
                </a:solidFill>
                <a:ea typeface="微软雅黑" panose="020B0503020204020204" pitchFamily="34" charset="-122"/>
                <a:cs typeface="Times New Roman" panose="02020603050405020304" pitchFamily="18" charset="0"/>
              </a:rPr>
              <a:t>total ← total +</a:t>
            </a:r>
            <a:r>
              <a:rPr lang="en-US" altLang="zh-CN" sz="2400" dirty="0" err="1">
                <a:solidFill>
                  <a:srgbClr val="CC0066"/>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baseline="30000" dirty="0" err="1">
                <a:solidFill>
                  <a:srgbClr val="CC0066"/>
                </a:solidFill>
                <a:latin typeface="Arial" panose="020B0604020202020204" pitchFamily="34" charset="0"/>
                <a:ea typeface="微软雅黑" panose="020B0503020204020204" pitchFamily="34" charset="-122"/>
                <a:cs typeface="Arial" panose="020B0604020202020204" pitchFamily="34" charset="0"/>
              </a:rPr>
              <a:t>n</a:t>
            </a:r>
            <a:endParaRPr lang="en-US" altLang="zh-CN" sz="2400" baseline="30000" dirty="0">
              <a:solidFill>
                <a:srgbClr val="CC0066"/>
              </a:solidFill>
              <a:latin typeface="Arial" panose="020B0604020202020204" pitchFamily="34" charset="0"/>
              <a:ea typeface="微软雅黑" panose="020B0503020204020204" pitchFamily="34" charset="-122"/>
              <a:cs typeface="Arial" panose="020B0604020202020204" pitchFamily="34" charset="0"/>
            </a:endParaRPr>
          </a:p>
          <a:p>
            <a:r>
              <a:rPr lang="en-US" altLang="zh-CN" sz="2400" b="0" baseline="3000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t>if </a:t>
            </a:r>
            <a:r>
              <a:rPr lang="en-US" altLang="zh-CN" sz="2400" b="0" dirty="0" err="1">
                <a:ea typeface="微软雅黑" panose="020B0503020204020204" pitchFamily="34" charset="-122"/>
                <a:cs typeface="Times New Roman" panose="02020603050405020304" pitchFamily="18" charset="0"/>
              </a:rPr>
              <a:t>tota</a:t>
            </a:r>
            <a:r>
              <a:rPr lang="en-US" altLang="zh-CN" sz="2400" b="0" dirty="0"/>
              <a:t> &gt;</a:t>
            </a:r>
            <a:r>
              <a:rPr lang="en-US" altLang="zh-CN" sz="2400" b="0" dirty="0" err="1"/>
              <a:t>i</a:t>
            </a:r>
            <a:r>
              <a:rPr lang="en-US" altLang="zh-CN" sz="2400" b="0" dirty="0"/>
              <a:t> then </a:t>
            </a:r>
            <a:r>
              <a:rPr lang="zh-CN" altLang="en-US" sz="2400" b="0" dirty="0">
                <a:latin typeface="Arial" panose="020B0604020202020204" pitchFamily="34" charset="0"/>
                <a:ea typeface="微软雅黑" panose="020B0503020204020204" pitchFamily="34" charset="-122"/>
                <a:cs typeface="Arial" panose="020B0604020202020204" pitchFamily="34" charset="0"/>
              </a:rPr>
              <a:t>跳出循环 </a:t>
            </a:r>
            <a:r>
              <a:rPr lang="en-US" altLang="zh-CN" sz="2400" b="0" dirty="0">
                <a:latin typeface="Arial" panose="020B0604020202020204" pitchFamily="34" charset="0"/>
                <a:ea typeface="微软雅黑" panose="020B0503020204020204" pitchFamily="34" charset="-122"/>
                <a:cs typeface="Arial" panose="020B0604020202020204" pitchFamily="34" charset="0"/>
              </a:rPr>
              <a:t>//</a:t>
            </a:r>
            <a:r>
              <a:rPr lang="zh-CN" altLang="en-US" sz="2400" b="0" dirty="0">
                <a:latin typeface="Arial" panose="020B0604020202020204" pitchFamily="34" charset="0"/>
                <a:ea typeface="微软雅黑" panose="020B0503020204020204" pitchFamily="34" charset="-122"/>
                <a:cs typeface="Arial" panose="020B0604020202020204" pitchFamily="34" charset="0"/>
              </a:rPr>
              <a:t>如果 </a:t>
            </a:r>
            <a:r>
              <a:rPr lang="en-US" altLang="zh-CN" sz="2400" b="0" dirty="0">
                <a:latin typeface="Arial" panose="020B0604020202020204" pitchFamily="34" charset="0"/>
                <a:ea typeface="微软雅黑" panose="020B0503020204020204" pitchFamily="34" charset="-122"/>
                <a:cs typeface="Arial" panose="020B0604020202020204" pitchFamily="34" charset="0"/>
              </a:rPr>
              <a:t>total</a:t>
            </a:r>
            <a:r>
              <a:rPr lang="zh-CN" altLang="en-US" sz="2400" b="0" dirty="0">
                <a:latin typeface="Arial" panose="020B0604020202020204" pitchFamily="34" charset="0"/>
                <a:ea typeface="微软雅黑" panose="020B0503020204020204" pitchFamily="34" charset="-122"/>
                <a:cs typeface="Arial" panose="020B0604020202020204" pitchFamily="34" charset="0"/>
              </a:rPr>
              <a:t>已经大于 </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，则</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zh-CN" altLang="en-US" sz="2400" b="0" dirty="0">
                <a:latin typeface="Arial" panose="020B0604020202020204" pitchFamily="34" charset="0"/>
                <a:ea typeface="微软雅黑" panose="020B0503020204020204" pitchFamily="34" charset="-122"/>
                <a:cs typeface="Arial" panose="020B0604020202020204" pitchFamily="34" charset="0"/>
              </a:rPr>
              <a:t>不可能为阿姆斯特朗数，退出循环</a:t>
            </a:r>
            <a:endParaRPr lang="en-US" altLang="zh-CN" sz="2400" b="0" dirty="0">
              <a:latin typeface="Arial" panose="020B0604020202020204" pitchFamily="34" charset="0"/>
              <a:ea typeface="微软雅黑" panose="020B0503020204020204" pitchFamily="34" charset="-122"/>
              <a:cs typeface="Arial" panose="020B0604020202020204" pitchFamily="34" charset="0"/>
            </a:endParaRPr>
          </a:p>
          <a:p>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en-US" altLang="zh-CN" sz="2400" b="0" dirty="0">
                <a:solidFill>
                  <a:srgbClr val="CC0066"/>
                </a:solidFill>
              </a:rPr>
              <a:t>if </a:t>
            </a:r>
            <a:r>
              <a:rPr lang="en-US" altLang="zh-CN" sz="2400" b="0" dirty="0" err="1">
                <a:solidFill>
                  <a:srgbClr val="CC0066"/>
                </a:solidFill>
                <a:ea typeface="微软雅黑" panose="020B0503020204020204" pitchFamily="34" charset="-122"/>
                <a:cs typeface="Times New Roman" panose="02020603050405020304" pitchFamily="18" charset="0"/>
              </a:rPr>
              <a:t>tota</a:t>
            </a:r>
            <a:r>
              <a:rPr lang="en-US" altLang="zh-CN" sz="2400" b="0" dirty="0">
                <a:solidFill>
                  <a:srgbClr val="CC0066"/>
                </a:solidFill>
              </a:rPr>
              <a:t> =</a:t>
            </a:r>
            <a:r>
              <a:rPr lang="en-US" altLang="zh-CN" sz="2400" b="0" dirty="0" err="1">
                <a:solidFill>
                  <a:srgbClr val="CC0066"/>
                </a:solidFill>
              </a:rPr>
              <a:t>i</a:t>
            </a:r>
            <a:r>
              <a:rPr lang="en-US" altLang="zh-CN" sz="2400" b="0" dirty="0">
                <a:solidFill>
                  <a:srgbClr val="CC0066"/>
                </a:solidFill>
              </a:rPr>
              <a:t> </a:t>
            </a:r>
            <a:r>
              <a:rPr lang="en-US" altLang="zh-CN" sz="2400" b="0" dirty="0"/>
              <a:t>then </a:t>
            </a:r>
            <a:r>
              <a:rPr lang="zh-CN" altLang="zh-CN" sz="2400" b="0" dirty="0">
                <a:latin typeface="Arial" panose="020B0604020202020204" pitchFamily="34" charset="0"/>
                <a:ea typeface="微软雅黑" panose="020B0503020204020204" pitchFamily="34" charset="-122"/>
                <a:cs typeface="Arial" panose="020B0604020202020204" pitchFamily="34" charset="0"/>
              </a:rPr>
              <a:t>输出</a:t>
            </a:r>
            <a:r>
              <a:rPr lang="en-US" altLang="zh-CN" sz="2400" b="0" dirty="0" err="1">
                <a:latin typeface="Arial" panose="020B0604020202020204" pitchFamily="34" charset="0"/>
                <a:ea typeface="微软雅黑" panose="020B0503020204020204" pitchFamily="34" charset="-122"/>
                <a:cs typeface="Arial" panose="020B0604020202020204" pitchFamily="34" charset="0"/>
              </a:rPr>
              <a:t>i</a:t>
            </a:r>
            <a:r>
              <a:rPr lang="en-US" altLang="zh-CN" sz="2400" b="0" dirty="0">
                <a:latin typeface="Arial" panose="020B0604020202020204" pitchFamily="34" charset="0"/>
                <a:ea typeface="微软雅黑" panose="020B0503020204020204" pitchFamily="34" charset="-122"/>
                <a:cs typeface="Arial" panose="020B0604020202020204" pitchFamily="34" charset="0"/>
              </a:rPr>
              <a:t>  	//</a:t>
            </a:r>
            <a:r>
              <a:rPr lang="zh-CN" altLang="en-US" sz="2400" b="0" dirty="0">
                <a:latin typeface="Arial" panose="020B0604020202020204" pitchFamily="34" charset="0"/>
                <a:ea typeface="微软雅黑" panose="020B0503020204020204" pitchFamily="34" charset="-122"/>
                <a:cs typeface="Arial" panose="020B0604020202020204" pitchFamily="34" charset="0"/>
              </a:rPr>
              <a:t>是阿姆斯特朗数</a:t>
            </a:r>
            <a:endParaRPr lang="zh-CN" altLang="zh-CN" sz="2400" b="0" dirty="0">
              <a:latin typeface="Arial" panose="020B0604020202020204" pitchFamily="34" charset="0"/>
              <a:ea typeface="微软雅黑" panose="020B0503020204020204" pitchFamily="34" charset="-122"/>
              <a:cs typeface="Arial" panose="020B0604020202020204" pitchFamily="34" charset="0"/>
            </a:endParaRPr>
          </a:p>
          <a:p>
            <a:r>
              <a:rPr lang="zh-CN" altLang="en-US" sz="2400" b="0" dirty="0">
                <a:ea typeface="微软雅黑" panose="020B0503020204020204" pitchFamily="34" charset="-122"/>
                <a:cs typeface="Times New Roman" panose="02020603050405020304" pitchFamily="18" charset="0"/>
              </a:rPr>
              <a:t>算法结束</a:t>
            </a:r>
            <a:endParaRPr lang="zh-CN" altLang="en-US" sz="2400" b="0" dirty="0">
              <a:latin typeface="Arial" panose="020B0604020202020204" pitchFamily="34" charset="0"/>
              <a:ea typeface="微软雅黑" panose="020B0503020204020204" pitchFamily="34" charset="-122"/>
              <a:cs typeface="Arial" panose="020B0604020202020204" pitchFamily="34" charset="0"/>
            </a:endParaRPr>
          </a:p>
        </p:txBody>
      </p:sp>
      <p:sp>
        <p:nvSpPr>
          <p:cNvPr id="9" name="椭圆 8"/>
          <p:cNvSpPr/>
          <p:nvPr/>
        </p:nvSpPr>
        <p:spPr bwMode="auto">
          <a:xfrm>
            <a:off x="1104900" y="5562600"/>
            <a:ext cx="1457785" cy="35209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AutoShape 126"/>
          <p:cNvSpPr>
            <a:spLocks noChangeArrowheads="1"/>
          </p:cNvSpPr>
          <p:nvPr/>
        </p:nvSpPr>
        <p:spPr bwMode="auto">
          <a:xfrm>
            <a:off x="2700073" y="5929640"/>
            <a:ext cx="1606149" cy="733097"/>
          </a:xfrm>
          <a:prstGeom prst="wedgeRoundRectCallout">
            <a:avLst>
              <a:gd name="adj1" fmla="val -80486"/>
              <a:gd name="adj2" fmla="val -46932"/>
              <a:gd name="adj3" fmla="val 16667"/>
            </a:avLst>
          </a:prstGeom>
          <a:solidFill>
            <a:schemeClr val="accent2"/>
          </a:solidFill>
          <a:ln w="9525">
            <a:solidFill>
              <a:srgbClr val="FF6600"/>
            </a:solidFill>
            <a:miter lim="800000"/>
          </a:ln>
        </p:spPr>
        <p:txBody>
          <a:bodyPr anchor="b"/>
          <a:lstStyle/>
          <a:p>
            <a:pPr algn="ctr"/>
            <a:r>
              <a:rPr lang="zh-CN" altLang="en-US" sz="1800" b="0">
                <a:solidFill>
                  <a:srgbClr val="000000"/>
                </a:solidFill>
                <a:latin typeface="Arial" panose="020B0604020202020204"/>
                <a:ea typeface="微软雅黑" panose="020B0503020204020204" pitchFamily="34" charset="-122"/>
              </a:rPr>
              <a:t>符合问题的解的条件</a:t>
            </a:r>
            <a:endParaRPr lang="zh-CN" altLang="en-US" sz="18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 y="1752600"/>
            <a:ext cx="8915400" cy="40144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en-US" altLang="zh-CN" dirty="0">
                <a:latin typeface="+mn-lt"/>
              </a:rPr>
              <a:t>Python</a:t>
            </a:r>
            <a:r>
              <a:rPr lang="zh-CN" altLang="en-US" dirty="0">
                <a:latin typeface="+mn-lt"/>
              </a:rPr>
              <a:t>程序</a:t>
            </a:r>
            <a:endParaRPr lang="zh-CN" altLang="en-US" dirty="0">
              <a:latin typeface="+mn-lt"/>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矩形 5"/>
          <p:cNvSpPr/>
          <p:nvPr/>
        </p:nvSpPr>
        <p:spPr bwMode="auto">
          <a:xfrm>
            <a:off x="223838" y="2528398"/>
            <a:ext cx="5643562" cy="2500802"/>
          </a:xfrm>
          <a:prstGeom prst="rect">
            <a:avLst/>
          </a:prstGeom>
          <a:noFill/>
          <a:ln w="28575"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AutoShape 9"/>
          <p:cNvSpPr>
            <a:spLocks noChangeArrowheads="1"/>
          </p:cNvSpPr>
          <p:nvPr/>
        </p:nvSpPr>
        <p:spPr bwMode="auto">
          <a:xfrm>
            <a:off x="3429000" y="1752600"/>
            <a:ext cx="1905000" cy="623398"/>
          </a:xfrm>
          <a:prstGeom prst="wedgeRectCallout">
            <a:avLst>
              <a:gd name="adj1" fmla="val -72508"/>
              <a:gd name="adj2" fmla="val 62820"/>
            </a:avLst>
          </a:prstGeom>
          <a:solidFill>
            <a:srgbClr val="FFFFCC"/>
          </a:solidFill>
          <a:ln w="9525">
            <a:noFill/>
            <a:miter lim="800000"/>
          </a:ln>
          <a:effectLst>
            <a:prstShdw prst="shdw17" dist="17961" dir="2700000">
              <a:srgbClr val="997A99"/>
            </a:prstShdw>
          </a:effectLst>
        </p:spPr>
        <p:txBody>
          <a:bodyPr anchor="b"/>
          <a:lstStyle/>
          <a:p>
            <a:pPr algn="ctr"/>
            <a:r>
              <a:rPr lang="zh-CN" altLang="en-US" sz="1800" b="0">
                <a:latin typeface="微软雅黑" panose="020B0503020204020204" pitchFamily="34" charset="-122"/>
                <a:ea typeface="微软雅黑" panose="020B0503020204020204" pitchFamily="34" charset="-122"/>
              </a:rPr>
              <a:t>用</a:t>
            </a:r>
            <a:r>
              <a:rPr lang="zh-CN" altLang="en-US" sz="1800" b="0">
                <a:solidFill>
                  <a:srgbClr val="CC0066"/>
                </a:solidFill>
                <a:latin typeface="微软雅黑" panose="020B0503020204020204" pitchFamily="34" charset="-122"/>
                <a:ea typeface="微软雅黑" panose="020B0503020204020204" pitchFamily="34" charset="-122"/>
              </a:rPr>
              <a:t>循环结构</a:t>
            </a:r>
            <a:r>
              <a:rPr lang="zh-CN" altLang="en-US" sz="1800" b="0">
                <a:latin typeface="微软雅黑" panose="020B0503020204020204" pitchFamily="34" charset="-122"/>
                <a:ea typeface="微软雅黑" panose="020B0503020204020204" pitchFamily="34" charset="-122"/>
              </a:rPr>
              <a:t>确定解的范围</a:t>
            </a:r>
            <a:endParaRPr kumimoji="1" lang="zh-CN" altLang="en-US" sz="1600" b="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533400" y="3103245"/>
            <a:ext cx="2057400" cy="60134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autoUpdateAnimBg="0"/>
      <p:bldP spid="1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0000FF"/>
                </a:solidFill>
              </a:rPr>
              <a:t>能否提高枚举算法效率？</a:t>
            </a:r>
            <a:endParaRPr lang="en-US" altLang="zh-CN" dirty="0">
              <a:solidFill>
                <a:srgbClr val="0000FF"/>
              </a:solidFill>
            </a:endParaRPr>
          </a:p>
          <a:p>
            <a:pPr lvl="1"/>
            <a:r>
              <a:rPr lang="zh-CN" altLang="en-US" dirty="0"/>
              <a:t>能否减少循环层数？</a:t>
            </a:r>
            <a:r>
              <a:rPr lang="en-US" altLang="zh-CN" dirty="0"/>
              <a:t>——</a:t>
            </a:r>
            <a:r>
              <a:rPr lang="zh-CN" altLang="en-US" dirty="0">
                <a:solidFill>
                  <a:srgbClr val="FF0000"/>
                </a:solidFill>
              </a:rPr>
              <a:t>减少</a:t>
            </a:r>
            <a:r>
              <a:rPr lang="zh-CN" altLang="en-US" dirty="0"/>
              <a:t>列举变量个数</a:t>
            </a:r>
            <a:endParaRPr lang="en-US" altLang="zh-CN" dirty="0"/>
          </a:p>
          <a:p>
            <a:pPr lvl="1"/>
            <a:r>
              <a:rPr lang="zh-CN" altLang="en-US" dirty="0"/>
              <a:t>能否缩小循环范围？</a:t>
            </a:r>
            <a:r>
              <a:rPr lang="en-US" altLang="zh-CN" dirty="0"/>
              <a:t>——</a:t>
            </a:r>
            <a:r>
              <a:rPr lang="zh-CN" altLang="en-US" dirty="0">
                <a:solidFill>
                  <a:srgbClr val="FF0000"/>
                </a:solidFill>
              </a:rPr>
              <a:t>缩小</a:t>
            </a:r>
            <a:r>
              <a:rPr lang="zh-CN" altLang="en-US" dirty="0"/>
              <a:t>变量取值范围</a:t>
            </a:r>
            <a:endParaRPr lang="en-US" altLang="zh-CN" dirty="0"/>
          </a:p>
          <a:p>
            <a:endParaRPr lang="en-US" altLang="zh-CN" dirty="0"/>
          </a:p>
          <a:p>
            <a:endParaRPr lang="en-US" altLang="zh-CN" dirty="0"/>
          </a:p>
          <a:p>
            <a:r>
              <a:rPr lang="zh-CN" altLang="en-US" dirty="0">
                <a:solidFill>
                  <a:srgbClr val="0000FF"/>
                </a:solidFill>
              </a:rPr>
              <a:t>执行效率和编写简单</a:t>
            </a:r>
            <a:endParaRPr lang="en-US" altLang="zh-CN" dirty="0">
              <a:solidFill>
                <a:srgbClr val="0000FF"/>
              </a:solidFill>
            </a:endParaRPr>
          </a:p>
          <a:p>
            <a:pPr lvl="1"/>
            <a:r>
              <a:rPr lang="zh-CN" altLang="en-US" dirty="0"/>
              <a:t>一个问题可以用不同算法解决</a:t>
            </a:r>
            <a:endParaRPr lang="en-US" altLang="zh-CN" dirty="0"/>
          </a:p>
          <a:p>
            <a:pPr lvl="1"/>
            <a:r>
              <a:rPr lang="zh-CN" altLang="en-US" dirty="0"/>
              <a:t>结构简单会提高执行效率，但会降低算法的易读性和通用性</a:t>
            </a:r>
            <a:endParaRPr lang="en-US" altLang="zh-CN" dirty="0"/>
          </a:p>
          <a:p>
            <a:pPr lvl="1"/>
            <a:r>
              <a:rPr lang="zh-CN" altLang="en-US" dirty="0"/>
              <a:t>选择算法时既要注重算法的简单易用，又要兼顾效率性能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线形标注 2 5"/>
          <p:cNvSpPr/>
          <p:nvPr/>
        </p:nvSpPr>
        <p:spPr bwMode="auto">
          <a:xfrm>
            <a:off x="5898931" y="3886200"/>
            <a:ext cx="2091559" cy="762000"/>
          </a:xfrm>
          <a:prstGeom prst="borderCallout2">
            <a:avLst>
              <a:gd name="adj1" fmla="val 18750"/>
              <a:gd name="adj2" fmla="val -8333"/>
              <a:gd name="adj3" fmla="val 18750"/>
              <a:gd name="adj4" fmla="val -16667"/>
              <a:gd name="adj5" fmla="val 83535"/>
              <a:gd name="adj6" fmla="val -2730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权衡可读性和执行时间</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7" name="横卷形 6"/>
          <p:cNvSpPr/>
          <p:nvPr/>
        </p:nvSpPr>
        <p:spPr bwMode="auto">
          <a:xfrm>
            <a:off x="1066800" y="2971800"/>
            <a:ext cx="7696200" cy="838200"/>
          </a:xfrm>
          <a:prstGeom prst="horizontalScroll">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400" dirty="0">
                <a:latin typeface="仿宋" panose="02010609060101010101" pitchFamily="49" charset="-122"/>
                <a:ea typeface="仿宋" panose="02010609060101010101" pitchFamily="49" charset="-122"/>
              </a:rPr>
              <a:t>减少列举变量的依据多个变量之间存在</a:t>
            </a:r>
            <a:r>
              <a:rPr lang="zh-CN" altLang="en-US" sz="2400" dirty="0">
                <a:solidFill>
                  <a:srgbClr val="FF0000"/>
                </a:solidFill>
                <a:latin typeface="仿宋" panose="02010609060101010101" pitchFamily="49" charset="-122"/>
                <a:ea typeface="仿宋" panose="02010609060101010101" pitchFamily="49" charset="-122"/>
              </a:rPr>
              <a:t>一一对应</a:t>
            </a:r>
            <a:r>
              <a:rPr lang="zh-CN" altLang="en-US" sz="2400" dirty="0">
                <a:latin typeface="仿宋" panose="02010609060101010101" pitchFamily="49" charset="-122"/>
                <a:ea typeface="仿宋" panose="02010609060101010101" pitchFamily="49" charset="-122"/>
              </a:rPr>
              <a:t>关系</a:t>
            </a:r>
            <a:endParaRPr lang="zh-CN" altLang="en-US"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pPr>
            <a:endParaRPr lang="en-US" altLang="zh-CN" sz="2400" dirty="0">
              <a:latin typeface="仿宋" panose="02010609060101010101" pitchFamily="49" charset="-122"/>
              <a:ea typeface="仿宋"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5" name="标题 4"/>
          <p:cNvSpPr>
            <a:spLocks noGrp="1"/>
          </p:cNvSpPr>
          <p:nvPr>
            <p:ph type="title"/>
          </p:nvPr>
        </p:nvSpPr>
        <p:spPr/>
        <p:txBody>
          <a:bodyPr/>
          <a:lstStyle/>
          <a:p>
            <a:endParaRPr lang="zh-CN" altLang="en-US"/>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638175" y="1689735"/>
            <a:ext cx="8229600" cy="4191000"/>
          </a:xfrm>
        </p:spPr>
        <p:txBody>
          <a:bodyPr/>
          <a:lstStyle/>
          <a:p>
            <a:pPr>
              <a:lnSpc>
                <a:spcPts val="3500"/>
              </a:lnSpc>
            </a:pPr>
            <a:r>
              <a:rPr lang="zh-CN" altLang="en-US" b="1" dirty="0"/>
              <a:t>课堂练习，考虑用枚举算法解以下问题：</a:t>
            </a:r>
            <a:endParaRPr lang="en-US" altLang="zh-CN" b="1" dirty="0"/>
          </a:p>
          <a:p>
            <a:pPr marL="0" indent="0">
              <a:lnSpc>
                <a:spcPts val="3500"/>
              </a:lnSpc>
              <a:buNone/>
            </a:pPr>
            <a:r>
              <a:rPr lang="en-US" altLang="zh-CN" sz="2400" dirty="0">
                <a:latin typeface="+mn-lt"/>
              </a:rPr>
              <a:t>1</a:t>
            </a:r>
            <a:r>
              <a:rPr lang="zh-CN" altLang="en-US" dirty="0">
                <a:latin typeface="+mn-lt"/>
              </a:rPr>
              <a:t>、今有鸡兔同笼，有九十四足，问鸡兔各几何？</a:t>
            </a:r>
            <a:endParaRPr lang="en-US" altLang="zh-CN" dirty="0">
              <a:latin typeface="+mn-lt"/>
            </a:endParaRPr>
          </a:p>
          <a:p>
            <a:pPr marL="0" indent="0">
              <a:lnSpc>
                <a:spcPts val="3500"/>
              </a:lnSpc>
              <a:buNone/>
            </a:pPr>
            <a:r>
              <a:rPr lang="en-US" altLang="zh-CN" dirty="0">
                <a:latin typeface="+mn-lt"/>
              </a:rPr>
              <a:t>2</a:t>
            </a:r>
            <a:r>
              <a:rPr lang="zh-CN" altLang="en-US" dirty="0">
                <a:latin typeface="+mn-lt"/>
              </a:rPr>
              <a:t>、</a:t>
            </a:r>
            <a:r>
              <a:rPr lang="en-US" altLang="zh-CN" dirty="0">
                <a:latin typeface="+mn-lt"/>
              </a:rPr>
              <a:t>1XX47</a:t>
            </a:r>
            <a:r>
              <a:rPr lang="zh-CN" altLang="en-US" dirty="0">
                <a:latin typeface="+mn-lt"/>
              </a:rPr>
              <a:t>能被</a:t>
            </a:r>
            <a:r>
              <a:rPr lang="en-US" altLang="zh-CN" dirty="0">
                <a:latin typeface="+mn-lt"/>
              </a:rPr>
              <a:t>57</a:t>
            </a:r>
            <a:r>
              <a:rPr lang="zh-CN" altLang="en-US" dirty="0">
                <a:latin typeface="+mn-lt"/>
              </a:rPr>
              <a:t>或</a:t>
            </a:r>
            <a:r>
              <a:rPr lang="en-US" altLang="zh-CN" dirty="0">
                <a:latin typeface="+mn-lt"/>
              </a:rPr>
              <a:t>67</a:t>
            </a:r>
            <a:r>
              <a:rPr lang="zh-CN" altLang="en-US" dirty="0">
                <a:latin typeface="+mn-lt"/>
              </a:rPr>
              <a:t>整除，求这样的数字 </a:t>
            </a:r>
            <a:endParaRPr lang="zh-CN" altLang="en-US" dirty="0">
              <a:latin typeface="+mn-lt"/>
            </a:endParaRPr>
          </a:p>
          <a:p>
            <a:pPr marL="0" indent="0">
              <a:lnSpc>
                <a:spcPts val="3500"/>
              </a:lnSpc>
              <a:buNone/>
            </a:pPr>
            <a:r>
              <a:rPr lang="en-US" altLang="zh-CN" dirty="0">
                <a:latin typeface="+mn-lt"/>
              </a:rPr>
              <a:t>3</a:t>
            </a:r>
            <a:r>
              <a:rPr lang="zh-CN" altLang="en-US" dirty="0">
                <a:latin typeface="+mn-lt"/>
              </a:rPr>
              <a:t>、</a:t>
            </a:r>
            <a:r>
              <a:rPr lang="en-GB" altLang="zh-CN" dirty="0">
                <a:latin typeface="+mn-lt"/>
              </a:rPr>
              <a:t> 1</a:t>
            </a:r>
            <a:r>
              <a:rPr lang="en-US" altLang="zh-CN" dirty="0">
                <a:latin typeface="+mn-lt"/>
              </a:rPr>
              <a:t>0</a:t>
            </a:r>
            <a:r>
              <a:rPr lang="zh-CN" altLang="zh-CN" dirty="0">
                <a:latin typeface="+mn-lt"/>
              </a:rPr>
              <a:t>枚硬币中有一个是伪</a:t>
            </a:r>
            <a:r>
              <a:rPr lang="zh-CN" altLang="en-US" dirty="0">
                <a:latin typeface="+mn-lt"/>
              </a:rPr>
              <a:t>币</a:t>
            </a:r>
            <a:r>
              <a:rPr lang="zh-CN" altLang="zh-CN" dirty="0">
                <a:latin typeface="+mn-lt"/>
              </a:rPr>
              <a:t>，且那伪币比真币要轻。</a:t>
            </a:r>
            <a:r>
              <a:rPr lang="zh-CN" altLang="en-US" dirty="0">
                <a:latin typeface="+mn-lt"/>
              </a:rPr>
              <a:t>如何用一台天平找到该枚伪币？假定可以称多次。</a:t>
            </a:r>
            <a:endParaRPr lang="en-US" altLang="zh-CN" dirty="0">
              <a:latin typeface="+mn-lt"/>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a:t>
            </a:r>
            <a:r>
              <a:rPr lang="zh-CN" altLang="en-US" dirty="0"/>
              <a:t>作业的问题</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5"/>
          <p:cNvSpPr>
            <a:spLocks noGrp="1"/>
          </p:cNvSpPr>
          <p:nvPr>
            <p:ph idx="1"/>
          </p:nvPr>
        </p:nvSpPr>
        <p:spPr/>
        <p:txBody>
          <a:bodyPr/>
          <a:lstStyle/>
          <a:p>
            <a:endParaRPr lang="zh-CN" altLang="en-US" dirty="0"/>
          </a:p>
        </p:txBody>
      </p:sp>
      <p:sp>
        <p:nvSpPr>
          <p:cNvPr id="7" name="TextBox 6"/>
          <p:cNvSpPr txBox="1"/>
          <p:nvPr/>
        </p:nvSpPr>
        <p:spPr>
          <a:xfrm>
            <a:off x="1600200" y="2057400"/>
            <a:ext cx="5943600" cy="2554545"/>
          </a:xfrm>
          <a:prstGeom prst="rect">
            <a:avLst/>
          </a:prstGeom>
          <a:noFill/>
        </p:spPr>
        <p:txBody>
          <a:bodyPr wrap="square" rtlCol="0">
            <a:spAutoFit/>
          </a:bodyPr>
          <a:lstStyle/>
          <a:p>
            <a:r>
              <a:rPr lang="en-US" altLang="zh-CN" dirty="0"/>
              <a:t>for x in </a:t>
            </a:r>
            <a:r>
              <a:rPr lang="en-US" altLang="zh-CN" dirty="0" smtClean="0"/>
              <a:t>range(0,48</a:t>
            </a:r>
            <a:r>
              <a:rPr lang="en-US" altLang="zh-CN" dirty="0"/>
              <a:t>):</a:t>
            </a:r>
            <a:endParaRPr lang="en-US" altLang="zh-CN" dirty="0"/>
          </a:p>
          <a:p>
            <a:r>
              <a:rPr lang="en-US" altLang="zh-CN" dirty="0"/>
              <a:t>    for y in </a:t>
            </a:r>
            <a:r>
              <a:rPr lang="en-US" altLang="zh-CN" dirty="0" smtClean="0"/>
              <a:t>range(0,24</a:t>
            </a:r>
            <a:r>
              <a:rPr lang="en-US" altLang="zh-CN" dirty="0"/>
              <a:t>):</a:t>
            </a:r>
            <a:endParaRPr lang="en-US" altLang="zh-CN" dirty="0"/>
          </a:p>
          <a:p>
            <a:r>
              <a:rPr lang="en-US" altLang="zh-CN" dirty="0"/>
              <a:t>         if (2*x+4*y==94):</a:t>
            </a:r>
            <a:endParaRPr lang="en-US" altLang="zh-CN" dirty="0"/>
          </a:p>
          <a:p>
            <a:r>
              <a:rPr lang="en-US" altLang="zh-CN" dirty="0"/>
              <a:t>           print('x=',</a:t>
            </a:r>
            <a:r>
              <a:rPr lang="en-US" altLang="zh-CN" dirty="0" err="1"/>
              <a:t>x,'y</a:t>
            </a:r>
            <a:r>
              <a:rPr lang="en-US" altLang="zh-CN" dirty="0"/>
              <a:t>=',y)</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mn-lt"/>
              </a:rPr>
              <a:t>4.2.2  </a:t>
            </a:r>
            <a:r>
              <a:rPr lang="zh-CN" altLang="zh-CN" dirty="0">
                <a:solidFill>
                  <a:srgbClr val="FFFFCC"/>
                </a:solidFill>
                <a:latin typeface="+mn-lt"/>
              </a:rPr>
              <a:t>递归和回溯</a:t>
            </a:r>
            <a:endParaRPr lang="zh-CN" altLang="en-US" dirty="0">
              <a:solidFill>
                <a:srgbClr val="FFFFCC"/>
              </a:solidFill>
              <a:latin typeface="+mn-lt"/>
            </a:endParaRPr>
          </a:p>
        </p:txBody>
      </p:sp>
      <p:sp>
        <p:nvSpPr>
          <p:cNvPr id="3" name="内容占位符 2"/>
          <p:cNvSpPr>
            <a:spLocks noGrp="1"/>
          </p:cNvSpPr>
          <p:nvPr>
            <p:ph idx="1"/>
          </p:nvPr>
        </p:nvSpPr>
        <p:spPr>
          <a:xfrm>
            <a:off x="762000" y="1981162"/>
            <a:ext cx="8229600" cy="4876837"/>
          </a:xfrm>
        </p:spPr>
        <p:txBody>
          <a:bodyPr/>
          <a:lstStyle/>
          <a:p>
            <a:pPr>
              <a:lnSpc>
                <a:spcPts val="3900"/>
              </a:lnSpc>
            </a:pPr>
            <a:r>
              <a:rPr lang="zh-CN" altLang="en-US" b="1" dirty="0">
                <a:solidFill>
                  <a:srgbClr val="FF0000"/>
                </a:solidFill>
              </a:rPr>
              <a:t>递归</a:t>
            </a:r>
            <a:r>
              <a:rPr lang="zh-CN" altLang="en-US" dirty="0">
                <a:solidFill>
                  <a:srgbClr val="FF0000"/>
                </a:solidFill>
              </a:rPr>
              <a:t>（</a:t>
            </a:r>
            <a:r>
              <a:rPr lang="en-US" altLang="zh-CN" dirty="0">
                <a:solidFill>
                  <a:srgbClr val="FF0000"/>
                </a:solidFill>
                <a:latin typeface="+mn-lt"/>
              </a:rPr>
              <a:t>recursion</a:t>
            </a:r>
            <a:r>
              <a:rPr lang="zh-CN" altLang="en-US" dirty="0">
                <a:solidFill>
                  <a:srgbClr val="FF0000"/>
                </a:solidFill>
                <a:latin typeface="+mn-lt"/>
              </a:rPr>
              <a:t>）：</a:t>
            </a:r>
            <a:r>
              <a:rPr lang="zh-CN" altLang="en-US" u="sng" dirty="0"/>
              <a:t>指函数</a:t>
            </a:r>
            <a:r>
              <a:rPr lang="en-US" altLang="zh-CN" u="sng" dirty="0"/>
              <a:t>/</a:t>
            </a:r>
            <a:r>
              <a:rPr lang="zh-CN" altLang="en-US" u="sng" dirty="0"/>
              <a:t>过程</a:t>
            </a:r>
            <a:r>
              <a:rPr lang="en-US" altLang="zh-CN" u="sng" dirty="0"/>
              <a:t>/</a:t>
            </a:r>
            <a:r>
              <a:rPr lang="zh-CN" altLang="en-US" u="sng" dirty="0"/>
              <a:t>子程序在运行过程中</a:t>
            </a:r>
            <a:r>
              <a:rPr lang="zh-CN" altLang="en-US" u="sng" dirty="0">
                <a:solidFill>
                  <a:srgbClr val="FF0000"/>
                </a:solidFill>
              </a:rPr>
              <a:t>直接或间接</a:t>
            </a:r>
            <a:r>
              <a:rPr lang="zh-CN" altLang="en-US" u="sng" dirty="0"/>
              <a:t>调用自身而产生的重入现象</a:t>
            </a:r>
            <a:endParaRPr lang="en-US" altLang="zh-CN" u="sng" dirty="0"/>
          </a:p>
          <a:p>
            <a:pPr>
              <a:lnSpc>
                <a:spcPts val="3900"/>
              </a:lnSpc>
            </a:pPr>
            <a:r>
              <a:rPr lang="zh-CN" altLang="en-US" dirty="0"/>
              <a:t>递归是计算机科学的一个重要概念，递归的方法也是程序设计中有效的方法</a:t>
            </a:r>
            <a:endParaRPr lang="en-US" altLang="zh-CN" dirty="0"/>
          </a:p>
          <a:p>
            <a:pPr>
              <a:lnSpc>
                <a:spcPts val="3900"/>
              </a:lnSpc>
            </a:pPr>
            <a:r>
              <a:rPr lang="zh-CN" altLang="en-US" b="1" dirty="0">
                <a:solidFill>
                  <a:srgbClr val="FF0000"/>
                </a:solidFill>
              </a:rPr>
              <a:t>递归算法</a:t>
            </a:r>
            <a:r>
              <a:rPr lang="zh-CN" altLang="en-US" dirty="0"/>
              <a:t>：包含递归过程的算法</a:t>
            </a:r>
            <a:endParaRPr lang="en-US" altLang="zh-CN" dirty="0"/>
          </a:p>
          <a:p>
            <a:pPr lvl="1">
              <a:lnSpc>
                <a:spcPts val="3900"/>
              </a:lnSpc>
            </a:pPr>
            <a:r>
              <a:rPr lang="zh-CN" altLang="en-US" b="1" dirty="0">
                <a:solidFill>
                  <a:srgbClr val="CC3300"/>
                </a:solidFill>
              </a:rPr>
              <a:t>优点</a:t>
            </a:r>
            <a:r>
              <a:rPr lang="zh-CN" altLang="en-US" dirty="0"/>
              <a:t>：采用递归算法编写程序，能使求解的过程变得</a:t>
            </a:r>
            <a:r>
              <a:rPr lang="zh-CN" altLang="en-US" dirty="0">
                <a:solidFill>
                  <a:srgbClr val="CC0066"/>
                </a:solidFill>
              </a:rPr>
              <a:t>简洁</a:t>
            </a:r>
            <a:r>
              <a:rPr lang="zh-CN" altLang="en-US" dirty="0"/>
              <a:t>和</a:t>
            </a:r>
            <a:r>
              <a:rPr lang="zh-CN" altLang="en-US" dirty="0">
                <a:solidFill>
                  <a:srgbClr val="CC0066"/>
                </a:solidFill>
              </a:rPr>
              <a:t>清晰，</a:t>
            </a:r>
            <a:r>
              <a:rPr lang="zh-CN" altLang="zh-CN" dirty="0"/>
              <a:t>可读性强</a:t>
            </a:r>
            <a:endParaRPr lang="en-US" altLang="zh-CN" dirty="0"/>
          </a:p>
          <a:p>
            <a:pPr lvl="1">
              <a:lnSpc>
                <a:spcPts val="3900"/>
              </a:lnSpc>
            </a:pPr>
            <a:r>
              <a:rPr lang="zh-CN" altLang="en-US" b="1" dirty="0">
                <a:solidFill>
                  <a:srgbClr val="CC3300"/>
                </a:solidFill>
              </a:rPr>
              <a:t>缺点</a:t>
            </a:r>
            <a:r>
              <a:rPr lang="zh-CN" altLang="en-US" dirty="0">
                <a:solidFill>
                  <a:srgbClr val="CC0066"/>
                </a:solidFill>
              </a:rPr>
              <a:t>：</a:t>
            </a:r>
            <a:r>
              <a:rPr lang="zh-CN" altLang="zh-CN" dirty="0">
                <a:solidFill>
                  <a:srgbClr val="CC0066"/>
                </a:solidFill>
              </a:rPr>
              <a:t>运行效率很低</a:t>
            </a:r>
            <a:r>
              <a:rPr lang="zh-CN" altLang="zh-CN" dirty="0"/>
              <a:t>，</a:t>
            </a:r>
            <a:r>
              <a:rPr lang="zh-CN" altLang="zh-CN" dirty="0">
                <a:solidFill>
                  <a:srgbClr val="CC0066"/>
                </a:solidFill>
              </a:rPr>
              <a:t>耗费较</a:t>
            </a:r>
            <a:r>
              <a:rPr lang="zh-CN" altLang="zh-CN" dirty="0"/>
              <a:t>多的计算</a:t>
            </a:r>
            <a:r>
              <a:rPr lang="zh-CN" altLang="zh-CN" dirty="0">
                <a:solidFill>
                  <a:srgbClr val="CC0066"/>
                </a:solidFill>
              </a:rPr>
              <a:t>时间</a:t>
            </a:r>
            <a:r>
              <a:rPr lang="zh-CN" altLang="zh-CN" dirty="0"/>
              <a:t>，也会占用较多的</a:t>
            </a:r>
            <a:r>
              <a:rPr lang="zh-CN" altLang="zh-CN" dirty="0">
                <a:solidFill>
                  <a:srgbClr val="CC0066"/>
                </a:solidFill>
              </a:rPr>
              <a:t>存储空间</a:t>
            </a:r>
            <a:endParaRPr lang="zh-CN" altLang="en-US" dirty="0">
              <a:solidFill>
                <a:srgbClr val="CC0066"/>
              </a:solidFill>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342900" y="1448383"/>
            <a:ext cx="2180405" cy="513730"/>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1</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、递归算法</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ts val="3500"/>
              </a:lnSpc>
            </a:pPr>
            <a:r>
              <a:rPr lang="zh-CN" altLang="en-US" dirty="0"/>
              <a:t>用</a:t>
            </a:r>
            <a:r>
              <a:rPr lang="zh-CN" altLang="zh-CN" dirty="0"/>
              <a:t>递归</a:t>
            </a:r>
            <a:r>
              <a:rPr lang="zh-CN" altLang="en-US" dirty="0"/>
              <a:t>算法求解问题</a:t>
            </a:r>
            <a:r>
              <a:rPr lang="zh-CN" altLang="zh-CN" dirty="0"/>
              <a:t>的一般思路</a:t>
            </a:r>
            <a:endParaRPr lang="en-US" altLang="zh-CN" dirty="0"/>
          </a:p>
        </p:txBody>
      </p:sp>
      <p:sp>
        <p:nvSpPr>
          <p:cNvPr id="3" name="内容占位符 2"/>
          <p:cNvSpPr>
            <a:spLocks noGrp="1"/>
          </p:cNvSpPr>
          <p:nvPr>
            <p:ph idx="1"/>
          </p:nvPr>
        </p:nvSpPr>
        <p:spPr>
          <a:xfrm>
            <a:off x="457200" y="1828800"/>
            <a:ext cx="8229600" cy="4495799"/>
          </a:xfrm>
        </p:spPr>
        <p:txBody>
          <a:bodyPr/>
          <a:lstStyle/>
          <a:p>
            <a:pPr>
              <a:lnSpc>
                <a:spcPts val="3500"/>
              </a:lnSpc>
            </a:pPr>
            <a:r>
              <a:rPr lang="zh-CN" altLang="zh-CN" u="sng" dirty="0"/>
              <a:t>一个过程或函数直接或间接地</a:t>
            </a:r>
            <a:r>
              <a:rPr lang="zh-CN" altLang="zh-CN" u="sng" dirty="0">
                <a:solidFill>
                  <a:srgbClr val="CC0066"/>
                </a:solidFill>
              </a:rPr>
              <a:t>调用自己本身</a:t>
            </a:r>
            <a:r>
              <a:rPr lang="zh-CN" altLang="zh-CN" dirty="0"/>
              <a:t>称为</a:t>
            </a:r>
            <a:r>
              <a:rPr lang="zh-CN" altLang="zh-CN" b="1" dirty="0">
                <a:solidFill>
                  <a:srgbClr val="FF0000"/>
                </a:solidFill>
              </a:rPr>
              <a:t>递归</a:t>
            </a:r>
            <a:endParaRPr lang="zh-CN" altLang="zh-CN" b="1" dirty="0"/>
          </a:p>
          <a:p>
            <a:pPr>
              <a:lnSpc>
                <a:spcPts val="3500"/>
              </a:lnSpc>
            </a:pPr>
            <a:r>
              <a:rPr lang="zh-CN" altLang="en-US" dirty="0">
                <a:solidFill>
                  <a:srgbClr val="CC0066"/>
                </a:solidFill>
              </a:rPr>
              <a:t>用</a:t>
            </a:r>
            <a:r>
              <a:rPr lang="zh-CN" altLang="zh-CN" dirty="0">
                <a:solidFill>
                  <a:srgbClr val="CC0066"/>
                </a:solidFill>
              </a:rPr>
              <a:t>递归</a:t>
            </a:r>
            <a:r>
              <a:rPr lang="zh-CN" altLang="en-US" dirty="0">
                <a:solidFill>
                  <a:srgbClr val="CC0066"/>
                </a:solidFill>
              </a:rPr>
              <a:t>算法求解问题</a:t>
            </a:r>
            <a:r>
              <a:rPr lang="zh-CN" altLang="zh-CN" dirty="0">
                <a:solidFill>
                  <a:srgbClr val="CC0066"/>
                </a:solidFill>
              </a:rPr>
              <a:t>的一般思路</a:t>
            </a:r>
            <a:endParaRPr lang="en-US" altLang="zh-CN" dirty="0"/>
          </a:p>
          <a:p>
            <a:pPr lvl="1">
              <a:lnSpc>
                <a:spcPts val="3500"/>
              </a:lnSpc>
            </a:pPr>
            <a:r>
              <a:rPr lang="zh-CN" altLang="zh-CN" dirty="0"/>
              <a:t>把原问题分解为</a:t>
            </a:r>
            <a:r>
              <a:rPr lang="zh-CN" altLang="zh-CN" dirty="0">
                <a:solidFill>
                  <a:srgbClr val="FF0000"/>
                </a:solidFill>
              </a:rPr>
              <a:t>更小</a:t>
            </a:r>
            <a:r>
              <a:rPr lang="zh-CN" altLang="zh-CN" dirty="0"/>
              <a:t>的子问题，再从子问题里慢慢寻找原问题的解</a:t>
            </a:r>
            <a:endParaRPr lang="en-US" altLang="zh-CN" dirty="0"/>
          </a:p>
          <a:p>
            <a:pPr lvl="1">
              <a:lnSpc>
                <a:spcPts val="3500"/>
              </a:lnSpc>
            </a:pPr>
            <a:r>
              <a:rPr lang="zh-CN" altLang="zh-CN" dirty="0"/>
              <a:t>解题时首先列出</a:t>
            </a:r>
            <a:r>
              <a:rPr lang="zh-CN" altLang="zh-CN" dirty="0">
                <a:solidFill>
                  <a:srgbClr val="CC0066"/>
                </a:solidFill>
              </a:rPr>
              <a:t>递归表达式</a:t>
            </a:r>
            <a:r>
              <a:rPr lang="zh-CN" altLang="zh-CN" dirty="0"/>
              <a:t>，然后用</a:t>
            </a:r>
            <a:r>
              <a:rPr lang="zh-CN" altLang="zh-CN" dirty="0">
                <a:solidFill>
                  <a:srgbClr val="FF0000"/>
                </a:solidFill>
              </a:rPr>
              <a:t>程序语言</a:t>
            </a:r>
            <a:r>
              <a:rPr lang="zh-CN" altLang="zh-CN" dirty="0"/>
              <a:t>的方式把</a:t>
            </a:r>
            <a:r>
              <a:rPr lang="zh-CN" altLang="en-US" dirty="0"/>
              <a:t>它</a:t>
            </a:r>
            <a:r>
              <a:rPr lang="zh-CN" altLang="zh-CN" dirty="0"/>
              <a:t>表现出来</a:t>
            </a:r>
            <a:endParaRPr lang="en-US" altLang="zh-CN" dirty="0"/>
          </a:p>
          <a:p>
            <a:pPr lvl="1">
              <a:lnSpc>
                <a:spcPts val="3500"/>
              </a:lnSpc>
            </a:pPr>
            <a:r>
              <a:rPr lang="zh-CN" altLang="zh-CN" dirty="0"/>
              <a:t>往往递归都可转化为</a:t>
            </a:r>
            <a:r>
              <a:rPr lang="zh-CN" altLang="zh-CN" dirty="0">
                <a:solidFill>
                  <a:srgbClr val="CC0066"/>
                </a:solidFill>
              </a:rPr>
              <a:t>循环</a:t>
            </a:r>
            <a:r>
              <a:rPr lang="zh-CN" altLang="zh-CN" dirty="0"/>
              <a:t>或者模拟调用</a:t>
            </a:r>
            <a:r>
              <a:rPr lang="zh-CN" altLang="zh-CN" dirty="0">
                <a:solidFill>
                  <a:srgbClr val="CC0066"/>
                </a:solidFill>
              </a:rPr>
              <a:t>栈</a:t>
            </a:r>
            <a:r>
              <a:rPr lang="zh-CN" altLang="zh-CN" dirty="0"/>
              <a:t>来实现，但是递归表达更利于理解</a:t>
            </a:r>
            <a:r>
              <a:rPr lang="zh-CN" altLang="en-US" dirty="0"/>
              <a:t>（典型的</a:t>
            </a:r>
            <a:r>
              <a:rPr lang="zh-CN" altLang="en-US" dirty="0">
                <a:solidFill>
                  <a:srgbClr val="CC0066"/>
                </a:solidFill>
              </a:rPr>
              <a:t>分治</a:t>
            </a:r>
            <a:r>
              <a:rPr lang="zh-CN" altLang="en-US" dirty="0"/>
              <a:t>思想）</a:t>
            </a:r>
            <a:endParaRPr lang="zh-CN" altLang="zh-CN" dirty="0"/>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lang="en-US" altLang="zh-CN" sz="1800" dirty="0" smtClean="0"/>
              <a:t>if </a:t>
            </a:r>
            <a:r>
              <a:rPr lang="en-US" altLang="zh-CN" sz="1800" dirty="0" err="1"/>
              <a:t>left.index</a:t>
            </a:r>
            <a:r>
              <a:rPr lang="en-US" altLang="zh-CN" sz="1800" dirty="0"/>
              <a:t>(stack[</a:t>
            </a:r>
            <a:r>
              <a:rPr lang="en-US" altLang="zh-CN" sz="1800" dirty="0" err="1"/>
              <a:t>len</a:t>
            </a:r>
            <a:r>
              <a:rPr lang="en-US" altLang="zh-CN" sz="1800" dirty="0"/>
              <a:t>(stack)-1]) == </a:t>
            </a:r>
            <a:r>
              <a:rPr lang="en-US" altLang="zh-CN" sz="1800" dirty="0" err="1"/>
              <a:t>right.index</a:t>
            </a:r>
            <a:r>
              <a:rPr lang="en-US" altLang="zh-CN" sz="1800" dirty="0"/>
              <a:t>(char):#</a:t>
            </a:r>
            <a:r>
              <a:rPr lang="zh-CN" altLang="en-US" sz="1800" dirty="0"/>
              <a:t>如果此时</a:t>
            </a:r>
            <a:r>
              <a:rPr lang="en-US" altLang="zh-CN" sz="1800" dirty="0"/>
              <a:t>char</a:t>
            </a:r>
            <a:r>
              <a:rPr lang="zh-CN" altLang="en-US" sz="1800" dirty="0"/>
              <a:t>与</a:t>
            </a:r>
            <a:r>
              <a:rPr lang="en-US" altLang="zh-CN" sz="1800" dirty="0"/>
              <a:t>stack</a:t>
            </a:r>
            <a:r>
              <a:rPr lang="zh-CN" altLang="en-US" sz="1800" dirty="0"/>
              <a:t>的最后一个</a:t>
            </a:r>
            <a:r>
              <a:rPr lang="zh-CN" altLang="en-US" sz="1800" dirty="0">
                <a:solidFill>
                  <a:srgbClr val="FF0000"/>
                </a:solidFill>
              </a:rPr>
              <a:t>字符（栈顶）匹配</a:t>
            </a:r>
            <a:r>
              <a:rPr lang="zh-CN" altLang="en-US" sz="1800" dirty="0"/>
              <a:t>，则将</a:t>
            </a:r>
            <a:r>
              <a:rPr lang="en-US" altLang="zh-CN" sz="1800" dirty="0"/>
              <a:t>stack</a:t>
            </a:r>
            <a:r>
              <a:rPr lang="zh-CN" altLang="en-US" sz="1800" dirty="0"/>
              <a:t>的最后一个字符删除（出栈）</a:t>
            </a:r>
            <a:endParaRPr lang="zh-CN" altLang="en-US" sz="1800" dirty="0"/>
          </a:p>
          <a:p>
            <a:pPr marL="400050" lvl="1" indent="0">
              <a:buNone/>
            </a:pPr>
            <a:r>
              <a:rPr lang="zh-CN" altLang="en-US" sz="1800" dirty="0">
                <a:solidFill>
                  <a:srgbClr val="FF0000"/>
                </a:solidFill>
              </a:rPr>
              <a:t>            </a:t>
            </a:r>
            <a:r>
              <a:rPr lang="en-US" altLang="zh-CN" sz="1800" dirty="0">
                <a:solidFill>
                  <a:srgbClr val="FF0000"/>
                </a:solidFill>
              </a:rPr>
              <a:t>del stack[</a:t>
            </a:r>
            <a:r>
              <a:rPr lang="en-US" altLang="zh-CN" sz="1800" dirty="0" err="1">
                <a:solidFill>
                  <a:srgbClr val="FF0000"/>
                </a:solidFill>
              </a:rPr>
              <a:t>len</a:t>
            </a:r>
            <a:r>
              <a:rPr lang="en-US" altLang="zh-CN" sz="1800" dirty="0">
                <a:solidFill>
                  <a:srgbClr val="FF0000"/>
                </a:solidFill>
              </a:rPr>
              <a:t>(stack)-1]</a:t>
            </a:r>
            <a:endParaRPr lang="en-US" altLang="zh-CN" sz="1800" dirty="0">
              <a:solidFill>
                <a:srgbClr val="FF0000"/>
              </a:solidFill>
            </a:endParaRPr>
          </a:p>
          <a:p>
            <a:pPr marL="400050" lvl="1" indent="0">
              <a:buNone/>
            </a:pPr>
            <a:r>
              <a:rPr lang="en-US" altLang="zh-CN" sz="1800" dirty="0"/>
              <a:t>        else:                       #</a:t>
            </a:r>
            <a:r>
              <a:rPr lang="zh-CN" altLang="en-US" sz="1800" dirty="0"/>
              <a:t>如果不匹配，则将标志位置为</a:t>
            </a:r>
            <a:r>
              <a:rPr lang="en-US" altLang="zh-CN" sz="1800" dirty="0"/>
              <a:t>1</a:t>
            </a:r>
            <a:r>
              <a:rPr lang="zh-CN" altLang="en-US" sz="1800" dirty="0"/>
              <a:t>，并跳出循环</a:t>
            </a:r>
            <a:endParaRPr lang="zh-CN" altLang="en-US" sz="1800" dirty="0"/>
          </a:p>
          <a:p>
            <a:pPr marL="400050" lvl="1" indent="0">
              <a:buNone/>
            </a:pPr>
            <a:r>
              <a:rPr lang="zh-CN" altLang="en-US" sz="1800" dirty="0"/>
              <a:t>            </a:t>
            </a:r>
            <a:r>
              <a:rPr lang="en-US" altLang="zh-CN" sz="1800" dirty="0"/>
              <a:t>flag = 1</a:t>
            </a:r>
            <a:endParaRPr lang="en-US" altLang="zh-CN" sz="1800" dirty="0"/>
          </a:p>
          <a:p>
            <a:pPr marL="400050" lvl="1" indent="0">
              <a:buNone/>
            </a:pPr>
            <a:r>
              <a:rPr lang="en-US" altLang="zh-CN" sz="1800" dirty="0"/>
              <a:t>            </a:t>
            </a:r>
            <a:r>
              <a:rPr lang="en-US" altLang="zh-CN" sz="1800" dirty="0" smtClean="0"/>
              <a:t>break</a:t>
            </a:r>
            <a:endParaRPr lang="en-US" altLang="zh-CN" sz="1800" dirty="0" smtClean="0"/>
          </a:p>
          <a:p>
            <a:pPr marL="0" lvl="0" indent="0">
              <a:buNone/>
            </a:pPr>
            <a:r>
              <a:rPr lang="en-US" altLang="zh-CN" sz="1800" dirty="0"/>
              <a:t>#</a:t>
            </a:r>
            <a:r>
              <a:rPr lang="zh-CN" altLang="en-US" sz="1800" dirty="0"/>
              <a:t>输出</a:t>
            </a:r>
            <a:endParaRPr lang="zh-CN" altLang="en-US" sz="1800" dirty="0"/>
          </a:p>
          <a:p>
            <a:pPr marL="0" lvl="0" indent="0">
              <a:buNone/>
            </a:pPr>
            <a:r>
              <a:rPr lang="en-US" altLang="zh-CN" sz="1800" dirty="0"/>
              <a:t>if flag == 0:               #</a:t>
            </a:r>
            <a:r>
              <a:rPr lang="zh-CN" altLang="en-US" sz="1800" dirty="0"/>
              <a:t>如果经过循环后，标志位为</a:t>
            </a:r>
            <a:r>
              <a:rPr lang="en-US" altLang="zh-CN" sz="1800" dirty="0"/>
              <a:t>0</a:t>
            </a:r>
            <a:r>
              <a:rPr lang="zh-CN" altLang="en-US" sz="1800" dirty="0"/>
              <a:t>，说明在遍历字符串过程中没有遇到左右括号不匹配的情况</a:t>
            </a:r>
            <a:endParaRPr lang="zh-CN" altLang="en-US" sz="1800" dirty="0"/>
          </a:p>
          <a:p>
            <a:pPr marL="0" lvl="0" indent="0">
              <a:buNone/>
            </a:pPr>
            <a:r>
              <a:rPr lang="zh-CN" altLang="en-US" sz="1800" dirty="0"/>
              <a:t>    </a:t>
            </a:r>
            <a:r>
              <a:rPr lang="en-US" altLang="zh-CN" sz="1800" dirty="0"/>
              <a:t>if </a:t>
            </a:r>
            <a:r>
              <a:rPr lang="en-US" altLang="zh-CN" sz="1800" dirty="0" err="1"/>
              <a:t>len</a:t>
            </a:r>
            <a:r>
              <a:rPr lang="en-US" altLang="zh-CN" sz="1800" dirty="0"/>
              <a:t>(stack) == 0:     #</a:t>
            </a:r>
            <a:r>
              <a:rPr lang="zh-CN" altLang="en-US" sz="1800" dirty="0"/>
              <a:t>如果此时</a:t>
            </a:r>
            <a:r>
              <a:rPr lang="en-US" altLang="zh-CN" sz="1800" dirty="0"/>
              <a:t>stack</a:t>
            </a:r>
            <a:r>
              <a:rPr lang="zh-CN" altLang="en-US" sz="1800" dirty="0"/>
              <a:t>为空，那么说明左右括号正好匹配，输出</a:t>
            </a:r>
            <a:r>
              <a:rPr lang="en-US" altLang="zh-CN" sz="1800" dirty="0"/>
              <a:t>yes</a:t>
            </a:r>
            <a:endParaRPr lang="en-US" altLang="zh-CN" sz="1800" dirty="0"/>
          </a:p>
          <a:p>
            <a:pPr marL="0" lvl="0" indent="0">
              <a:buNone/>
            </a:pPr>
            <a:r>
              <a:rPr lang="en-US" altLang="zh-CN" sz="1800" dirty="0"/>
              <a:t>        print("yes")</a:t>
            </a:r>
            <a:endParaRPr lang="en-US" altLang="zh-CN" sz="1800" dirty="0"/>
          </a:p>
          <a:p>
            <a:pPr marL="0" lvl="0" indent="0">
              <a:buNone/>
            </a:pPr>
            <a:r>
              <a:rPr lang="en-US" altLang="zh-CN" sz="1800" dirty="0"/>
              <a:t>    else:                   #</a:t>
            </a:r>
            <a:r>
              <a:rPr lang="zh-CN" altLang="en-US" sz="1800" dirty="0"/>
              <a:t>否则，左右括号不匹配，输出</a:t>
            </a:r>
            <a:r>
              <a:rPr lang="en-US" altLang="zh-CN" sz="1800" dirty="0"/>
              <a:t>no</a:t>
            </a:r>
            <a:endParaRPr lang="en-US" altLang="zh-CN" sz="1800" dirty="0"/>
          </a:p>
          <a:p>
            <a:pPr marL="0" lvl="0" indent="0">
              <a:buNone/>
            </a:pPr>
            <a:r>
              <a:rPr lang="en-US" altLang="zh-CN" sz="1800" dirty="0"/>
              <a:t>        print("no")</a:t>
            </a:r>
            <a:endParaRPr lang="en-US" altLang="zh-CN" sz="1800" dirty="0"/>
          </a:p>
          <a:p>
            <a:pPr marL="0" lvl="0" indent="0">
              <a:buNone/>
            </a:pPr>
            <a:r>
              <a:rPr lang="en-US" altLang="zh-CN" sz="1800" dirty="0"/>
              <a:t>else:                       #</a:t>
            </a:r>
            <a:r>
              <a:rPr lang="zh-CN" altLang="en-US" sz="1800" dirty="0"/>
              <a:t>如果</a:t>
            </a:r>
            <a:r>
              <a:rPr lang="en-US" altLang="zh-CN" sz="1800" dirty="0"/>
              <a:t>flag</a:t>
            </a:r>
            <a:r>
              <a:rPr lang="zh-CN" altLang="en-US" sz="1800" dirty="0"/>
              <a:t>不为</a:t>
            </a:r>
            <a:r>
              <a:rPr lang="en-US" altLang="zh-CN" sz="1800" dirty="0"/>
              <a:t>0</a:t>
            </a:r>
            <a:r>
              <a:rPr lang="zh-CN" altLang="en-US" sz="1800" dirty="0"/>
              <a:t>，则左右括号不匹配，输出</a:t>
            </a:r>
            <a:r>
              <a:rPr lang="en-US" altLang="zh-CN" sz="1800" dirty="0"/>
              <a:t>no</a:t>
            </a:r>
            <a:endParaRPr lang="en-US" altLang="zh-CN" sz="1800" dirty="0"/>
          </a:p>
          <a:p>
            <a:pPr marL="0" lvl="0" indent="0">
              <a:buNone/>
            </a:pPr>
            <a:r>
              <a:rPr lang="en-US" altLang="zh-CN" sz="1800" dirty="0"/>
              <a:t>    print("no")</a:t>
            </a:r>
            <a:endParaRPr lang="en-US" altLang="zh-CN" sz="1800" dirty="0"/>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934200" cy="487363"/>
          </a:xfrm>
        </p:spPr>
        <p:txBody>
          <a:bodyPr/>
          <a:lstStyle/>
          <a:p>
            <a:r>
              <a:rPr lang="zh-CN" altLang="en-US" dirty="0"/>
              <a:t>什么样的问题适合于用递归去求解？</a:t>
            </a:r>
            <a:endParaRPr lang="zh-CN" altLang="en-US" dirty="0"/>
          </a:p>
        </p:txBody>
      </p:sp>
      <p:sp>
        <p:nvSpPr>
          <p:cNvPr id="3" name="内容占位符 2"/>
          <p:cNvSpPr>
            <a:spLocks noGrp="1"/>
          </p:cNvSpPr>
          <p:nvPr>
            <p:ph idx="1"/>
          </p:nvPr>
        </p:nvSpPr>
        <p:spPr>
          <a:xfrm>
            <a:off x="609600" y="1752600"/>
            <a:ext cx="8229600" cy="3505200"/>
          </a:xfrm>
        </p:spPr>
        <p:txBody>
          <a:bodyPr/>
          <a:lstStyle/>
          <a:p>
            <a:pPr>
              <a:lnSpc>
                <a:spcPts val="3700"/>
              </a:lnSpc>
            </a:pPr>
            <a:r>
              <a:rPr lang="zh-CN" altLang="en-US" b="1" dirty="0">
                <a:solidFill>
                  <a:srgbClr val="FF3399"/>
                </a:solidFill>
              </a:rPr>
              <a:t>什么样的问题适合于用递归去求解呢？</a:t>
            </a:r>
            <a:endParaRPr lang="zh-CN" altLang="zh-CN" b="1" dirty="0">
              <a:solidFill>
                <a:srgbClr val="FF3399"/>
              </a:solidFill>
            </a:endParaRPr>
          </a:p>
          <a:p>
            <a:pPr marL="0" indent="0">
              <a:lnSpc>
                <a:spcPts val="3700"/>
              </a:lnSpc>
              <a:buNone/>
            </a:pPr>
            <a:r>
              <a:rPr lang="en-US" altLang="zh-CN" dirty="0">
                <a:solidFill>
                  <a:srgbClr val="CC3300"/>
                </a:solidFill>
                <a:latin typeface="+mn-lt"/>
              </a:rPr>
              <a:t>1</a:t>
            </a:r>
            <a:r>
              <a:rPr lang="zh-CN" altLang="zh-CN" dirty="0">
                <a:solidFill>
                  <a:srgbClr val="CC3300"/>
                </a:solidFill>
                <a:latin typeface="+mn-lt"/>
              </a:rPr>
              <a:t>）</a:t>
            </a:r>
            <a:r>
              <a:rPr lang="zh-CN" altLang="en-US" dirty="0">
                <a:solidFill>
                  <a:srgbClr val="CC3300"/>
                </a:solidFill>
                <a:latin typeface="+mn-lt"/>
              </a:rPr>
              <a:t>问题</a:t>
            </a:r>
            <a:r>
              <a:rPr lang="zh-CN" altLang="zh-CN" dirty="0">
                <a:solidFill>
                  <a:srgbClr val="CC3300"/>
                </a:solidFill>
                <a:latin typeface="+mn-lt"/>
              </a:rPr>
              <a:t>的定义是递归</a:t>
            </a:r>
            <a:r>
              <a:rPr lang="zh-CN" altLang="en-US" dirty="0">
                <a:solidFill>
                  <a:srgbClr val="CC3300"/>
                </a:solidFill>
                <a:latin typeface="+mn-lt"/>
              </a:rPr>
              <a:t>的</a:t>
            </a:r>
            <a:r>
              <a:rPr lang="zh-CN" altLang="zh-CN" dirty="0">
                <a:latin typeface="+mn-lt"/>
              </a:rPr>
              <a:t>（例如：</a:t>
            </a:r>
            <a:r>
              <a:rPr lang="en-US" altLang="zh-CN" dirty="0">
                <a:latin typeface="+mn-lt"/>
              </a:rPr>
              <a:t>Fibonacci</a:t>
            </a:r>
            <a:r>
              <a:rPr lang="zh-CN" altLang="zh-CN" dirty="0">
                <a:latin typeface="+mn-lt"/>
              </a:rPr>
              <a:t>函数）</a:t>
            </a:r>
            <a:endParaRPr lang="en-US" altLang="zh-CN" dirty="0">
              <a:latin typeface="+mn-lt"/>
            </a:endParaRPr>
          </a:p>
          <a:p>
            <a:pPr marL="0" indent="0">
              <a:lnSpc>
                <a:spcPts val="3700"/>
              </a:lnSpc>
              <a:buNone/>
            </a:pPr>
            <a:r>
              <a:rPr lang="en-US" altLang="zh-CN" dirty="0">
                <a:solidFill>
                  <a:srgbClr val="CC3300"/>
                </a:solidFill>
                <a:latin typeface="+mn-lt"/>
              </a:rPr>
              <a:t>2</a:t>
            </a:r>
            <a:r>
              <a:rPr lang="zh-CN" altLang="zh-CN" dirty="0">
                <a:solidFill>
                  <a:srgbClr val="CC3300"/>
                </a:solidFill>
                <a:latin typeface="+mn-lt"/>
              </a:rPr>
              <a:t>）数据的结构是按递归定义的</a:t>
            </a:r>
            <a:r>
              <a:rPr lang="zh-CN" altLang="zh-CN" dirty="0">
                <a:latin typeface="+mn-lt"/>
              </a:rPr>
              <a:t>（例如：树的遍历，图的搜索） </a:t>
            </a:r>
            <a:endParaRPr lang="zh-CN" altLang="zh-CN" dirty="0">
              <a:latin typeface="+mn-lt"/>
            </a:endParaRPr>
          </a:p>
          <a:p>
            <a:pPr marL="0" indent="0">
              <a:lnSpc>
                <a:spcPts val="3700"/>
              </a:lnSpc>
              <a:buNone/>
            </a:pPr>
            <a:r>
              <a:rPr lang="en-US" altLang="zh-CN" dirty="0">
                <a:solidFill>
                  <a:srgbClr val="CC3300"/>
                </a:solidFill>
                <a:latin typeface="+mn-lt"/>
              </a:rPr>
              <a:t>3</a:t>
            </a:r>
            <a:r>
              <a:rPr lang="zh-CN" altLang="zh-CN" dirty="0">
                <a:solidFill>
                  <a:srgbClr val="CC3300"/>
                </a:solidFill>
                <a:latin typeface="+mn-lt"/>
              </a:rPr>
              <a:t>）问题</a:t>
            </a:r>
            <a:r>
              <a:rPr lang="zh-CN" altLang="en-US" dirty="0">
                <a:solidFill>
                  <a:srgbClr val="CC3300"/>
                </a:solidFill>
                <a:latin typeface="+mn-lt"/>
              </a:rPr>
              <a:t>的建模策略需要使用</a:t>
            </a:r>
            <a:r>
              <a:rPr lang="zh-CN" altLang="zh-CN" dirty="0">
                <a:solidFill>
                  <a:srgbClr val="CC3300"/>
                </a:solidFill>
                <a:latin typeface="+mn-lt"/>
              </a:rPr>
              <a:t>递归算法</a:t>
            </a:r>
            <a:r>
              <a:rPr lang="zh-CN" altLang="en-US" dirty="0">
                <a:solidFill>
                  <a:srgbClr val="CC3300"/>
                </a:solidFill>
                <a:latin typeface="+mn-lt"/>
              </a:rPr>
              <a:t>去</a:t>
            </a:r>
            <a:r>
              <a:rPr lang="zh-CN" altLang="zh-CN" dirty="0">
                <a:solidFill>
                  <a:srgbClr val="CC3300"/>
                </a:solidFill>
                <a:latin typeface="+mn-lt"/>
              </a:rPr>
              <a:t>实现</a:t>
            </a:r>
            <a:r>
              <a:rPr lang="zh-CN" altLang="zh-CN" dirty="0">
                <a:latin typeface="+mn-lt"/>
              </a:rPr>
              <a:t>（例如：</a:t>
            </a:r>
            <a:r>
              <a:rPr lang="zh-CN" altLang="en-US" dirty="0">
                <a:latin typeface="+mn-lt"/>
              </a:rPr>
              <a:t>你的问题是</a:t>
            </a:r>
            <a:r>
              <a:rPr lang="zh-CN" altLang="zh-CN" dirty="0">
                <a:latin typeface="+mn-lt"/>
              </a:rPr>
              <a:t>用</a:t>
            </a:r>
            <a:r>
              <a:rPr lang="zh-CN" altLang="zh-CN" dirty="0">
                <a:solidFill>
                  <a:srgbClr val="CC0066"/>
                </a:solidFill>
                <a:latin typeface="+mn-lt"/>
              </a:rPr>
              <a:t>分治法</a:t>
            </a:r>
            <a:r>
              <a:rPr lang="zh-CN" altLang="zh-CN" dirty="0">
                <a:latin typeface="+mn-lt"/>
              </a:rPr>
              <a:t>、</a:t>
            </a:r>
            <a:r>
              <a:rPr lang="zh-CN" altLang="zh-CN" dirty="0">
                <a:solidFill>
                  <a:srgbClr val="CC0066"/>
                </a:solidFill>
                <a:latin typeface="+mn-lt"/>
              </a:rPr>
              <a:t>回溯法</a:t>
            </a:r>
            <a:r>
              <a:rPr lang="zh-CN" altLang="en-US" dirty="0">
                <a:latin typeface="+mn-lt"/>
              </a:rPr>
              <a:t>等策略</a:t>
            </a:r>
            <a:r>
              <a:rPr lang="zh-CN" altLang="zh-CN" dirty="0">
                <a:latin typeface="+mn-lt"/>
              </a:rPr>
              <a:t>建模求解的） </a:t>
            </a:r>
            <a:endParaRPr lang="zh-CN" altLang="zh-CN" dirty="0">
              <a:latin typeface="+mn-lt"/>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）问题的定义是递归的</a:t>
            </a:r>
            <a:endParaRPr lang="zh-CN" altLang="en-US" dirty="0"/>
          </a:p>
        </p:txBody>
      </p:sp>
      <p:sp>
        <p:nvSpPr>
          <p:cNvPr id="3" name="内容占位符 2"/>
          <p:cNvSpPr>
            <a:spLocks noGrp="1"/>
          </p:cNvSpPr>
          <p:nvPr>
            <p:ph idx="1"/>
          </p:nvPr>
        </p:nvSpPr>
        <p:spPr>
          <a:xfrm>
            <a:off x="533400" y="1981200"/>
            <a:ext cx="8229600" cy="3733800"/>
          </a:xfrm>
        </p:spPr>
        <p:txBody>
          <a:bodyPr/>
          <a:lstStyle/>
          <a:p>
            <a:pPr marL="0" indent="0">
              <a:lnSpc>
                <a:spcPct val="150000"/>
              </a:lnSpc>
              <a:buNone/>
            </a:pPr>
            <a:r>
              <a:rPr kumimoji="1" lang="en-US" altLang="zh-CN" b="1" dirty="0">
                <a:solidFill>
                  <a:srgbClr val="339966"/>
                </a:solidFill>
                <a:latin typeface="+mn-lt"/>
              </a:rPr>
              <a:t>1</a:t>
            </a:r>
            <a:r>
              <a:rPr kumimoji="1" lang="zh-CN" altLang="en-US" b="1" dirty="0">
                <a:solidFill>
                  <a:srgbClr val="339966"/>
                </a:solidFill>
                <a:latin typeface="+mn-lt"/>
              </a:rPr>
              <a:t>）问题的定义是递归的</a:t>
            </a:r>
            <a:endParaRPr kumimoji="1" lang="en-US" altLang="zh-CN" b="1" dirty="0">
              <a:solidFill>
                <a:srgbClr val="339966"/>
              </a:solidFill>
              <a:latin typeface="+mn-lt"/>
            </a:endParaRPr>
          </a:p>
          <a:p>
            <a:pPr>
              <a:lnSpc>
                <a:spcPct val="150000"/>
              </a:lnSpc>
              <a:buClr>
                <a:srgbClr val="006666"/>
              </a:buClr>
              <a:buFont typeface="Wingdings" panose="05000000000000000000" pitchFamily="2" charset="2"/>
              <a:buChar char="u"/>
              <a:defRPr/>
            </a:pPr>
            <a:r>
              <a:rPr lang="zh-CN" altLang="en-US" kern="1200" dirty="0">
                <a:latin typeface="+mn-lt"/>
              </a:rPr>
              <a:t>许多数学公式、数列等的定义是递归的。例如，求</a:t>
            </a:r>
            <a:r>
              <a:rPr lang="en-US" altLang="zh-CN" kern="1200" dirty="0">
                <a:solidFill>
                  <a:srgbClr val="FF0000"/>
                </a:solidFill>
                <a:latin typeface="+mn-lt"/>
              </a:rPr>
              <a:t>n!</a:t>
            </a:r>
            <a:r>
              <a:rPr lang="zh-CN" altLang="en-US" kern="1200" dirty="0">
                <a:solidFill>
                  <a:srgbClr val="FF0000"/>
                </a:solidFill>
                <a:latin typeface="+mn-lt"/>
              </a:rPr>
              <a:t>和</a:t>
            </a:r>
            <a:r>
              <a:rPr lang="en-US" altLang="zh-CN" kern="1200" dirty="0">
                <a:solidFill>
                  <a:srgbClr val="FF0000"/>
                </a:solidFill>
                <a:latin typeface="+mn-lt"/>
              </a:rPr>
              <a:t>Fibonacci</a:t>
            </a:r>
            <a:r>
              <a:rPr lang="zh-CN" altLang="en-US" kern="1200" dirty="0">
                <a:latin typeface="+mn-lt"/>
              </a:rPr>
              <a:t>数列等</a:t>
            </a:r>
            <a:endParaRPr lang="en-US" altLang="zh-CN" kern="1200" dirty="0">
              <a:latin typeface="+mn-lt"/>
            </a:endParaRPr>
          </a:p>
          <a:p>
            <a:pPr>
              <a:lnSpc>
                <a:spcPct val="150000"/>
              </a:lnSpc>
              <a:buClr>
                <a:srgbClr val="006666"/>
              </a:buClr>
              <a:buFont typeface="Wingdings" panose="05000000000000000000" pitchFamily="2" charset="2"/>
              <a:buChar char="u"/>
              <a:defRPr/>
            </a:pPr>
            <a:r>
              <a:rPr lang="zh-CN" altLang="en-US" kern="1200" dirty="0">
                <a:latin typeface="+mn-lt"/>
              </a:rPr>
              <a:t>这些问题的求解过程可以将其</a:t>
            </a:r>
            <a:r>
              <a:rPr lang="zh-CN" altLang="en-US" kern="1200" dirty="0">
                <a:solidFill>
                  <a:srgbClr val="CC0066"/>
                </a:solidFill>
                <a:latin typeface="+mn-lt"/>
              </a:rPr>
              <a:t>递归定义</a:t>
            </a:r>
            <a:r>
              <a:rPr lang="zh-CN" altLang="en-US" kern="1200" dirty="0">
                <a:latin typeface="+mn-lt"/>
              </a:rPr>
              <a:t>直接转化为对应的</a:t>
            </a:r>
            <a:r>
              <a:rPr lang="zh-CN" altLang="en-US" kern="1200" dirty="0">
                <a:solidFill>
                  <a:srgbClr val="CC0066"/>
                </a:solidFill>
                <a:latin typeface="+mn-lt"/>
              </a:rPr>
              <a:t>递归算法 </a:t>
            </a:r>
            <a:endParaRPr lang="zh-CN" altLang="en-US" kern="1200" dirty="0">
              <a:solidFill>
                <a:srgbClr val="CC0066"/>
              </a:solidFill>
              <a:latin typeface="+mn-lt"/>
            </a:endParaRPr>
          </a:p>
        </p:txBody>
      </p:sp>
      <p:sp>
        <p:nvSpPr>
          <p:cNvPr id="8"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阶乘函数的定义</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838200" y="1676400"/>
                <a:ext cx="5181600" cy="2009076"/>
              </a:xfrm>
              <a:prstGeom prst="rect">
                <a:avLst/>
              </a:prstGeom>
            </p:spPr>
            <p:txBody>
              <a:bodyPr wrap="square">
                <a:spAutoFit/>
              </a:bodyPr>
              <a:lstStyle/>
              <a:p>
                <a:pPr marL="441325" indent="-441325">
                  <a:lnSpc>
                    <a:spcPts val="3500"/>
                  </a:lnSpc>
                  <a:spcBef>
                    <a:spcPct val="20000"/>
                  </a:spcBef>
                  <a:buClr>
                    <a:srgbClr val="006666"/>
                  </a:buClr>
                  <a:buSzPct val="90000"/>
                  <a:buFont typeface="Wingdings" pitchFamily="2" charset="2"/>
                  <a:buChar char="u"/>
                  <a:defRPr/>
                </a:pPr>
                <a:r>
                  <a:rPr lang="zh-CN" altLang="en-US" sz="2600" dirty="0">
                    <a:solidFill>
                      <a:srgbClr val="CC0066"/>
                    </a:solidFill>
                    <a:latin typeface="+mn-lt"/>
                    <a:ea typeface="微软雅黑" panose="020B0503020204020204" pitchFamily="34" charset="-122"/>
                  </a:rPr>
                  <a:t>例如：</a:t>
                </a:r>
                <a:r>
                  <a:rPr lang="zh-CN" altLang="en-US" sz="2600">
                    <a:solidFill>
                      <a:srgbClr val="CC0066"/>
                    </a:solidFill>
                    <a:latin typeface="+mn-lt"/>
                    <a:ea typeface="微软雅黑" panose="020B0503020204020204" pitchFamily="34" charset="-122"/>
                  </a:rPr>
                  <a:t>阶乘函数的递归定义</a:t>
                </a:r>
                <a:endParaRPr lang="en-US" altLang="zh-CN" sz="2600" dirty="0">
                  <a:solidFill>
                    <a:srgbClr val="CC0066"/>
                  </a:solidFill>
                  <a:latin typeface="+mn-lt"/>
                  <a:ea typeface="微软雅黑" panose="020B0503020204020204" pitchFamily="34" charset="-122"/>
                </a:endParaRPr>
              </a:p>
              <a:p>
                <a:pPr fontAlgn="auto">
                  <a:spcAft>
                    <a:spcPts val="0"/>
                  </a:spcAft>
                  <a:buNone/>
                  <a:defRPr/>
                </a:pPr>
                <a:endParaRPr lang="en-US" altLang="zh-CN" sz="2400" b="1" dirty="0">
                  <a:solidFill>
                    <a:srgbClr val="FF0000"/>
                  </a:solidFill>
                  <a:latin typeface="华文细黑" panose="02010600040101010101" pitchFamily="2" charset="-122"/>
                  <a:ea typeface="华文细黑" panose="02010600040101010101" pitchFamily="2" charset="-122"/>
                </a:endParaRPr>
              </a:p>
              <a:p>
                <a:pPr fontAlgn="auto">
                  <a:spcAft>
                    <a:spcPts val="0"/>
                  </a:spcAft>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d>
                        <m:dPr>
                          <m:begChr m:val="{"/>
                          <m:endChr m:val=""/>
                          <m:ctrlPr>
                            <a:rPr lang="en-US" altLang="zh-CN" sz="2400" b="1" i="1" smtClean="0">
                              <a:latin typeface="Cambria Math"/>
                            </a:rPr>
                          </m:ctrlPr>
                        </m:dPr>
                        <m:e>
                          <m:eqArr>
                            <m:eqArrPr>
                              <m:ctrlPr>
                                <a:rPr lang="en-US" altLang="zh-CN" sz="2400" b="1" i="1" smtClean="0">
                                  <a:latin typeface="Cambria Math"/>
                                </a:rPr>
                              </m:ctrlPr>
                            </m:eqArr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a:rPr>
                                <m:t>𝟎</m:t>
                              </m:r>
                              <m:r>
                                <a:rPr lang="zh-CN" altLang="en-US" sz="2400" b="1" i="1" smtClean="0">
                                  <a:latin typeface="Cambria Math"/>
                                </a:rPr>
                                <m:t>或</m:t>
                              </m:r>
                              <m:r>
                                <a:rPr lang="en-US" altLang="zh-CN" sz="2400" b="1" i="1" smtClean="0">
                                  <a:latin typeface="Cambria Math"/>
                                </a:rPr>
                                <m:t>𝟏</m:t>
                              </m:r>
                              <m:r>
                                <a:rPr lang="zh-CN" altLang="en-US" sz="2400" b="1" i="1" smtClean="0">
                                  <a:latin typeface="Cambria Math" panose="02040503050406030204" pitchFamily="18" charset="0"/>
                                </a:rPr>
                                <m:t>时</m:t>
                              </m:r>
                            </m:e>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d>
                                <m:dPr>
                                  <m:ctrlPr>
                                    <a:rPr lang="en-US" altLang="zh-CN" sz="2400" b="1" i="1" smtClean="0">
                                      <a:latin typeface="Cambria Math"/>
                                    </a:rPr>
                                  </m:ctrlPr>
                                </m:dPr>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zh-CN" altLang="en-US" sz="2400" b="1" i="1" smtClean="0">
                                  <a:latin typeface="Cambria Math" panose="02040503050406030204" pitchFamily="18" charset="0"/>
                                </a:rPr>
                                <m:t>！</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&gt;</m:t>
                              </m:r>
                              <m:r>
                                <a:rPr lang="en-US" altLang="zh-CN" sz="2400" b="1" i="1" smtClean="0">
                                  <a:latin typeface="Cambria Math"/>
                                </a:rPr>
                                <m:t>𝟏</m:t>
                              </m:r>
                              <m:r>
                                <a:rPr lang="zh-CN" altLang="en-US" sz="2400" b="1" i="1" smtClean="0">
                                  <a:latin typeface="Cambria Math" panose="02040503050406030204" pitchFamily="18" charset="0"/>
                                </a:rPr>
                                <m:t>时</m:t>
                              </m:r>
                            </m:e>
                          </m:eqArr>
                        </m:e>
                      </m:d>
                    </m:oMath>
                  </m:oMathPara>
                </a14:m>
                <a:endParaRPr lang="zh-CN" altLang="en-US" sz="2400" b="1" dirty="0"/>
              </a:p>
              <a:p>
                <a:pPr fontAlgn="auto">
                  <a:spcAft>
                    <a:spcPts val="0"/>
                  </a:spcAft>
                  <a:buNone/>
                  <a:defRPr/>
                </a:pPr>
                <a:r>
                  <a:rPr lang="zh-CN" altLang="en-US" sz="2400" b="1" dirty="0"/>
                  <a:t>                          </a:t>
                </a:r>
              </a:p>
            </p:txBody>
          </p:sp>
        </mc:Choice>
        <mc:Fallback>
          <p:sp>
            <p:nvSpPr>
              <p:cNvPr id="4" name="矩形 3"/>
              <p:cNvSpPr>
                <a:spLocks noRot="1" noChangeAspect="1" noMove="1" noResize="1" noEditPoints="1" noAdjustHandles="1" noChangeArrowheads="1" noChangeShapeType="1" noTextEdit="1"/>
              </p:cNvSpPr>
              <p:nvPr/>
            </p:nvSpPr>
            <p:spPr>
              <a:xfrm>
                <a:off x="838200" y="1676400"/>
                <a:ext cx="5181600" cy="2009076"/>
              </a:xfrm>
              <a:prstGeom prst="rect">
                <a:avLst/>
              </a:prstGeom>
              <a:blipFill rotWithShape="1">
                <a:blip r:embed="rId1"/>
                <a:stretch>
                  <a:fillRect l="-1529" t="-181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2040258" y="4092068"/>
                <a:ext cx="5274941" cy="916148"/>
              </a:xfrm>
              <a:prstGeom prst="rect">
                <a:avLst/>
              </a:prstGeom>
            </p:spPr>
            <p:txBody>
              <a:bodyPr wrap="square">
                <a:spAutoFit/>
              </a:bodyPr>
              <a:lstStyle/>
              <a:p>
                <a:pPr fontAlgn="auto">
                  <a:spcAft>
                    <a:spcPts val="0"/>
                  </a:spcAft>
                  <a:buNone/>
                  <a:defRPr/>
                </a:pPr>
                <a:r>
                  <a:rPr lang="en-US" altLang="zh-CN" sz="2400" b="1" dirty="0"/>
                  <a:t>f(n)</a:t>
                </a:r>
                <a14:m>
                  <m:oMath xmlns:m="http://schemas.openxmlformats.org/officeDocument/2006/math">
                    <m:r>
                      <a:rPr lang="en-US" altLang="zh-CN" sz="2400" b="1" i="1" smtClean="0">
                        <a:latin typeface="Cambria Math" panose="02040503050406030204" pitchFamily="18" charset="0"/>
                      </a:rPr>
                      <m:t>=</m:t>
                    </m:r>
                    <m:d>
                      <m:dPr>
                        <m:begChr m:val="{"/>
                        <m:endChr m:val=""/>
                        <m:ctrlPr>
                          <a:rPr lang="en-US" altLang="zh-CN" sz="2400" b="1" i="1" smtClean="0">
                            <a:latin typeface="Cambria Math"/>
                          </a:rPr>
                        </m:ctrlPr>
                      </m:dPr>
                      <m:e>
                        <m:eqArr>
                          <m:eqArrPr>
                            <m:ctrlPr>
                              <a:rPr lang="en-US" altLang="zh-CN" sz="2400" b="1" i="1" smtClean="0">
                                <a:latin typeface="Cambria Math"/>
                              </a:rPr>
                            </m:ctrlPr>
                          </m:eqArr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a:rPr>
                              <m:t>𝟎</m:t>
                            </m:r>
                            <m:r>
                              <a:rPr lang="zh-CN" altLang="en-US" sz="2400" b="1" i="1" smtClean="0">
                                <a:latin typeface="Cambria Math"/>
                              </a:rPr>
                              <m:t>或</m:t>
                            </m:r>
                            <m:r>
                              <a:rPr lang="en-US" altLang="zh-CN" sz="2400" b="1" i="1" smtClean="0">
                                <a:latin typeface="Cambria Math"/>
                              </a:rPr>
                              <m:t>𝟏</m:t>
                            </m:r>
                            <m:r>
                              <a:rPr lang="zh-CN" altLang="en-US" sz="2400" b="1" i="1" smtClean="0">
                                <a:latin typeface="Cambria Math" panose="02040503050406030204" pitchFamily="18" charset="0"/>
                              </a:rPr>
                              <m:t>时</m:t>
                            </m:r>
                          </m:e>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当</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&gt;</m:t>
                            </m:r>
                            <m:r>
                              <a:rPr lang="en-US" altLang="zh-CN" sz="2400" b="1" i="1" smtClean="0">
                                <a:latin typeface="Cambria Math"/>
                              </a:rPr>
                              <m:t>𝟏</m:t>
                            </m:r>
                            <m:r>
                              <a:rPr lang="zh-CN" altLang="en-US" sz="2400" b="1" i="1" smtClean="0">
                                <a:latin typeface="Cambria Math" panose="02040503050406030204" pitchFamily="18" charset="0"/>
                              </a:rPr>
                              <m:t>时</m:t>
                            </m:r>
                          </m:e>
                        </m:eqArr>
                      </m:e>
                    </m:d>
                  </m:oMath>
                </a14:m>
                <a:r>
                  <a:rPr lang="zh-CN" altLang="en-US" sz="2400" b="1" dirty="0"/>
                  <a:t>                        </a:t>
                </a:r>
              </a:p>
            </p:txBody>
          </p:sp>
        </mc:Choice>
        <mc:Fallback>
          <p:sp>
            <p:nvSpPr>
              <p:cNvPr id="5" name="矩形 4"/>
              <p:cNvSpPr>
                <a:spLocks noRot="1" noChangeAspect="1" noMove="1" noResize="1" noEditPoints="1" noAdjustHandles="1" noChangeArrowheads="1" noChangeShapeType="1" noTextEdit="1"/>
              </p:cNvSpPr>
              <p:nvPr/>
            </p:nvSpPr>
            <p:spPr>
              <a:xfrm>
                <a:off x="2040258" y="4092068"/>
                <a:ext cx="5274941" cy="916148"/>
              </a:xfrm>
              <a:prstGeom prst="rect">
                <a:avLst/>
              </a:prstGeom>
              <a:blipFill rotWithShape="1">
                <a:blip r:embed="rId2"/>
                <a:stretch>
                  <a:fillRect l="-1850"/>
                </a:stretch>
              </a:blipFill>
            </p:spPr>
            <p:txBody>
              <a:bodyPr/>
              <a:lstStyle/>
              <a:p>
                <a:r>
                  <a:rPr lang="zh-CN" altLang="en-US">
                    <a:noFill/>
                  </a:rPr>
                  <a:t> </a:t>
                </a:r>
                <a:endParaRPr lang="zh-CN" altLang="en-US">
                  <a:noFill/>
                </a:endParaRPr>
              </a:p>
            </p:txBody>
          </p:sp>
        </mc:Fallback>
      </mc:AlternateContent>
      <p:sp>
        <p:nvSpPr>
          <p:cNvPr id="7" name="矩形 6"/>
          <p:cNvSpPr/>
          <p:nvPr/>
        </p:nvSpPr>
        <p:spPr>
          <a:xfrm>
            <a:off x="15240" y="5410200"/>
            <a:ext cx="8172401" cy="507639"/>
          </a:xfrm>
          <a:prstGeom prst="rect">
            <a:avLst/>
          </a:prstGeom>
        </p:spPr>
        <p:txBody>
          <a:bodyPr wrap="square">
            <a:spAutoFit/>
          </a:bodyPr>
          <a:lstStyle/>
          <a:p>
            <a:pPr marL="898525" lvl="1" indent="-441325" eaLnBrk="1" hangingPunct="1">
              <a:lnSpc>
                <a:spcPts val="3500"/>
              </a:lnSpc>
              <a:spcBef>
                <a:spcPct val="20000"/>
              </a:spcBef>
              <a:buClr>
                <a:srgbClr val="006666"/>
              </a:buClr>
              <a:buSzPct val="90000"/>
              <a:buFont typeface="Wingdings" panose="05000000000000000000" pitchFamily="2" charset="2"/>
              <a:buChar char="u"/>
            </a:pPr>
            <a:r>
              <a:rPr lang="zh-CN" altLang="en-US" sz="2600" dirty="0">
                <a:latin typeface="+mn-lt"/>
                <a:ea typeface="微软雅黑" panose="020B0503020204020204" pitchFamily="34" charset="-122"/>
              </a:rPr>
              <a:t>也就是说，函数</a:t>
            </a:r>
            <a:r>
              <a:rPr lang="en-US" altLang="zh-CN" sz="2600" dirty="0">
                <a:latin typeface="+mn-lt"/>
                <a:ea typeface="微软雅黑" panose="020B0503020204020204" pitchFamily="34" charset="-122"/>
              </a:rPr>
              <a:t>f(n)</a:t>
            </a:r>
            <a:r>
              <a:rPr lang="zh-CN" altLang="en-US" sz="2600" dirty="0">
                <a:latin typeface="+mn-lt"/>
                <a:ea typeface="微软雅黑" panose="020B0503020204020204" pitchFamily="34" charset="-122"/>
              </a:rPr>
              <a:t>的定义用到了自己本身</a:t>
            </a:r>
            <a:r>
              <a:rPr lang="en-US" altLang="zh-CN" sz="2600" dirty="0">
                <a:latin typeface="+mn-lt"/>
                <a:ea typeface="微软雅黑" panose="020B0503020204020204" pitchFamily="34" charset="-122"/>
              </a:rPr>
              <a:t>f(n</a:t>
            </a:r>
            <a:r>
              <a:rPr lang="zh-CN" altLang="en-US" sz="2600" dirty="0">
                <a:latin typeface="+mn-lt"/>
                <a:ea typeface="微软雅黑" panose="020B0503020204020204" pitchFamily="34" charset="-122"/>
              </a:rPr>
              <a:t>－</a:t>
            </a:r>
            <a:r>
              <a:rPr lang="en-US" altLang="zh-CN" sz="2600" dirty="0">
                <a:latin typeface="+mn-lt"/>
                <a:ea typeface="微软雅黑" panose="020B0503020204020204" pitchFamily="34" charset="-122"/>
              </a:rPr>
              <a:t>1)</a:t>
            </a:r>
            <a:endParaRPr lang="en-US" altLang="zh-CN" sz="2600" dirty="0">
              <a:latin typeface="+mn-lt"/>
              <a:ea typeface="微软雅黑" panose="020B0503020204020204" pitchFamily="34" charset="-122"/>
            </a:endParaRPr>
          </a:p>
        </p:txBody>
      </p:sp>
      <p:sp>
        <p:nvSpPr>
          <p:cNvPr id="8"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9" name="AutoShape 13"/>
          <p:cNvSpPr>
            <a:spLocks noChangeArrowheads="1"/>
          </p:cNvSpPr>
          <p:nvPr/>
        </p:nvSpPr>
        <p:spPr bwMode="auto">
          <a:xfrm>
            <a:off x="2303140" y="2209800"/>
            <a:ext cx="1523999" cy="386256"/>
          </a:xfrm>
          <a:prstGeom prst="wedgeRoundRectCallout">
            <a:avLst>
              <a:gd name="adj1" fmla="val -68750"/>
              <a:gd name="adj2" fmla="val 64361"/>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递归基础</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10" name="AutoShape 13"/>
          <p:cNvSpPr>
            <a:spLocks noChangeArrowheads="1"/>
          </p:cNvSpPr>
          <p:nvPr/>
        </p:nvSpPr>
        <p:spPr bwMode="auto">
          <a:xfrm>
            <a:off x="2743200" y="3352800"/>
            <a:ext cx="1523999" cy="386256"/>
          </a:xfrm>
          <a:prstGeom prst="wedgeRoundRectCallout">
            <a:avLst>
              <a:gd name="adj1" fmla="val -69750"/>
              <a:gd name="adj2" fmla="val -46115"/>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递归步骤</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65428" y="4343400"/>
            <a:ext cx="1415772" cy="461665"/>
          </a:xfrm>
          <a:prstGeom prst="rect">
            <a:avLst/>
          </a:prstGeom>
        </p:spPr>
        <p:txBody>
          <a:bodyPr wrap="none">
            <a:spAutoFit/>
          </a:bodyPr>
          <a:lstStyle/>
          <a:p>
            <a:r>
              <a:rPr lang="zh-CN" altLang="en-US" sz="2400" dirty="0">
                <a:solidFill>
                  <a:srgbClr val="FF0000"/>
                </a:solidFill>
                <a:ea typeface="微软雅黑" panose="020B0503020204020204" pitchFamily="34" charset="-122"/>
              </a:rPr>
              <a:t>递归函数</a:t>
            </a:r>
            <a:endParaRPr lang="zh-CN" altLang="en-US" sz="2400"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Fibonacci</a:t>
            </a:r>
            <a:r>
              <a:rPr lang="zh-CN" altLang="en-US" dirty="0">
                <a:latin typeface="+mn-lt"/>
              </a:rPr>
              <a:t>数列</a:t>
            </a:r>
            <a:endParaRPr lang="zh-CN" altLang="en-US" dirty="0">
              <a:latin typeface="+mn-lt"/>
            </a:endParaRPr>
          </a:p>
        </p:txBody>
      </p:sp>
      <p:sp>
        <p:nvSpPr>
          <p:cNvPr id="3" name="内容占位符 2"/>
          <p:cNvSpPr>
            <a:spLocks noGrp="1"/>
          </p:cNvSpPr>
          <p:nvPr>
            <p:ph idx="1"/>
          </p:nvPr>
        </p:nvSpPr>
        <p:spPr>
          <a:xfrm>
            <a:off x="152400" y="1600200"/>
            <a:ext cx="8610600" cy="4525963"/>
          </a:xfrm>
        </p:spPr>
        <p:txBody>
          <a:bodyPr/>
          <a:lstStyle/>
          <a:p>
            <a:pPr>
              <a:lnSpc>
                <a:spcPts val="3500"/>
              </a:lnSpc>
              <a:buClr>
                <a:srgbClr val="006666"/>
              </a:buClr>
              <a:buFont typeface="Wingdings" panose="05000000000000000000" pitchFamily="2" charset="2"/>
              <a:buChar char="u"/>
            </a:pPr>
            <a:r>
              <a:rPr lang="zh-CN" altLang="en-US" sz="2400" b="1" dirty="0">
                <a:solidFill>
                  <a:srgbClr val="CC0066"/>
                </a:solidFill>
                <a:latin typeface="+mn-lt"/>
              </a:rPr>
              <a:t>再如：</a:t>
            </a:r>
            <a:r>
              <a:rPr lang="en-US" altLang="zh-CN" sz="2400" b="1" dirty="0">
                <a:solidFill>
                  <a:srgbClr val="CC0066"/>
                </a:solidFill>
                <a:latin typeface="+mn-lt"/>
              </a:rPr>
              <a:t>Fibonacci</a:t>
            </a:r>
            <a:r>
              <a:rPr lang="zh-CN" altLang="en-US" sz="2400" b="1" dirty="0">
                <a:solidFill>
                  <a:srgbClr val="CC0066"/>
                </a:solidFill>
                <a:latin typeface="+mn-lt"/>
              </a:rPr>
              <a:t>数列</a:t>
            </a:r>
            <a:r>
              <a:rPr lang="zh-CN" altLang="en-US" sz="2400" dirty="0">
                <a:latin typeface="+mn-lt"/>
              </a:rPr>
              <a:t>（斐波那契数列或斐波纳契数列），无穷数列</a:t>
            </a:r>
            <a:r>
              <a:rPr lang="en-US" altLang="zh-CN" sz="2400" dirty="0">
                <a:latin typeface="+mn-lt"/>
              </a:rPr>
              <a:t>  0</a:t>
            </a:r>
            <a:r>
              <a:rPr lang="zh-CN" altLang="en-US" sz="2400" dirty="0">
                <a:latin typeface="+mn-lt"/>
              </a:rPr>
              <a:t>，</a:t>
            </a:r>
            <a:r>
              <a:rPr lang="en-US" altLang="zh-CN" sz="2400" dirty="0">
                <a:latin typeface="+mn-lt"/>
              </a:rPr>
              <a:t>1</a:t>
            </a:r>
            <a:r>
              <a:rPr lang="zh-CN" altLang="en-US" sz="2400" dirty="0">
                <a:latin typeface="+mn-lt"/>
              </a:rPr>
              <a:t>，</a:t>
            </a:r>
            <a:r>
              <a:rPr lang="en-US" altLang="zh-CN" sz="2400" dirty="0">
                <a:latin typeface="+mn-lt"/>
              </a:rPr>
              <a:t>1</a:t>
            </a:r>
            <a:r>
              <a:rPr lang="zh-CN" altLang="en-US" sz="2400" dirty="0">
                <a:latin typeface="+mn-lt"/>
              </a:rPr>
              <a:t>，</a:t>
            </a:r>
            <a:r>
              <a:rPr lang="en-US" altLang="zh-CN" sz="2400" dirty="0">
                <a:latin typeface="+mn-lt"/>
              </a:rPr>
              <a:t>2</a:t>
            </a:r>
            <a:r>
              <a:rPr lang="zh-CN" altLang="en-US" sz="2400" dirty="0">
                <a:latin typeface="+mn-lt"/>
              </a:rPr>
              <a:t>，</a:t>
            </a:r>
            <a:r>
              <a:rPr lang="en-US" altLang="zh-CN" sz="2400" dirty="0">
                <a:latin typeface="+mn-lt"/>
              </a:rPr>
              <a:t>3</a:t>
            </a:r>
            <a:r>
              <a:rPr lang="zh-CN" altLang="en-US" sz="2400" dirty="0">
                <a:latin typeface="+mn-lt"/>
              </a:rPr>
              <a:t>，</a:t>
            </a:r>
            <a:r>
              <a:rPr lang="en-US" altLang="zh-CN" sz="2400" dirty="0">
                <a:latin typeface="+mn-lt"/>
              </a:rPr>
              <a:t>5</a:t>
            </a:r>
            <a:r>
              <a:rPr lang="zh-CN" altLang="en-US" sz="2400" dirty="0">
                <a:latin typeface="+mn-lt"/>
              </a:rPr>
              <a:t>，</a:t>
            </a:r>
            <a:r>
              <a:rPr lang="en-US" altLang="zh-CN" sz="2400" dirty="0">
                <a:latin typeface="+mn-lt"/>
              </a:rPr>
              <a:t>8</a:t>
            </a:r>
            <a:r>
              <a:rPr lang="zh-CN" altLang="en-US" sz="2400" dirty="0">
                <a:latin typeface="+mn-lt"/>
              </a:rPr>
              <a:t>，</a:t>
            </a:r>
            <a:r>
              <a:rPr lang="en-US" altLang="zh-CN" sz="2400" dirty="0">
                <a:latin typeface="+mn-lt"/>
              </a:rPr>
              <a:t>13</a:t>
            </a:r>
            <a:r>
              <a:rPr lang="zh-CN" altLang="en-US" sz="2400" dirty="0">
                <a:latin typeface="+mn-lt"/>
              </a:rPr>
              <a:t>，</a:t>
            </a:r>
            <a:r>
              <a:rPr lang="en-US" altLang="zh-CN" sz="2400" dirty="0">
                <a:latin typeface="+mn-lt"/>
              </a:rPr>
              <a:t>21</a:t>
            </a:r>
            <a:r>
              <a:rPr lang="zh-CN" altLang="en-US" sz="2400" dirty="0">
                <a:latin typeface="+mn-lt"/>
              </a:rPr>
              <a:t>，</a:t>
            </a:r>
            <a:r>
              <a:rPr lang="en-US" altLang="zh-CN" sz="2400" dirty="0">
                <a:latin typeface="+mn-lt"/>
              </a:rPr>
              <a:t>34</a:t>
            </a:r>
            <a:r>
              <a:rPr lang="zh-CN" altLang="en-US" sz="2400" dirty="0">
                <a:latin typeface="+mn-lt"/>
              </a:rPr>
              <a:t>，</a:t>
            </a:r>
            <a:r>
              <a:rPr lang="en-US" altLang="zh-CN" sz="2400" dirty="0">
                <a:latin typeface="+mn-lt"/>
              </a:rPr>
              <a:t>55</a:t>
            </a:r>
            <a:r>
              <a:rPr lang="zh-CN" altLang="en-US" sz="2400" dirty="0">
                <a:latin typeface="+mn-lt"/>
              </a:rPr>
              <a:t>，</a:t>
            </a:r>
            <a:r>
              <a:rPr lang="en-US" altLang="zh-CN" sz="2400" dirty="0">
                <a:latin typeface="+mn-lt"/>
              </a:rPr>
              <a:t>……</a:t>
            </a:r>
            <a:r>
              <a:rPr lang="zh-CN" altLang="en-US" sz="2400" dirty="0">
                <a:latin typeface="+mn-lt"/>
              </a:rPr>
              <a:t>，称为</a:t>
            </a:r>
            <a:r>
              <a:rPr lang="en-US" altLang="zh-CN" sz="2400" dirty="0">
                <a:latin typeface="+mn-lt"/>
              </a:rPr>
              <a:t>Fibonacci</a:t>
            </a:r>
            <a:r>
              <a:rPr lang="zh-CN" altLang="en-US" sz="2400" dirty="0">
                <a:latin typeface="+mn-lt"/>
              </a:rPr>
              <a:t>数列。</a:t>
            </a:r>
            <a:r>
              <a:rPr lang="zh-CN" altLang="en-US" sz="2400" dirty="0"/>
              <a:t>它可以递归地定义为：</a:t>
            </a:r>
            <a:endParaRPr lang="zh-CN" altLang="en-US" sz="2400" dirty="0"/>
          </a:p>
          <a:p>
            <a:pPr marL="0" indent="0">
              <a:lnSpc>
                <a:spcPts val="3500"/>
              </a:lnSpc>
              <a:buNone/>
            </a:pPr>
            <a:r>
              <a:rPr lang="zh-CN" altLang="en-US" sz="2400" dirty="0"/>
              <a:t> </a:t>
            </a:r>
            <a:endParaRPr lang="en-US" altLang="zh-CN" sz="2400" dirty="0"/>
          </a:p>
          <a:p>
            <a:pPr marL="0" indent="0">
              <a:buNone/>
            </a:pPr>
            <a:endParaRPr lang="zh-CN" altLang="en-US" sz="2400" dirty="0"/>
          </a:p>
          <a:p>
            <a:pPr marL="0" indent="0">
              <a:buNone/>
            </a:pPr>
            <a:endParaRPr lang="zh-CN" altLang="en-US" dirty="0"/>
          </a:p>
        </p:txBody>
      </p:sp>
      <p:graphicFrame>
        <p:nvGraphicFramePr>
          <p:cNvPr id="4" name="对象 5"/>
          <p:cNvGraphicFramePr>
            <a:graphicFrameLocks noChangeAspect="1"/>
          </p:cNvGraphicFramePr>
          <p:nvPr/>
        </p:nvGraphicFramePr>
        <p:xfrm>
          <a:off x="2514600" y="3152676"/>
          <a:ext cx="3536950" cy="1168400"/>
        </p:xfrm>
        <a:graphic>
          <a:graphicData uri="http://schemas.openxmlformats.org/presentationml/2006/ole">
            <mc:AlternateContent xmlns:mc="http://schemas.openxmlformats.org/markup-compatibility/2006">
              <mc:Choice xmlns:v="urn:schemas-microsoft-com:vml" Requires="v">
                <p:oleObj spid="_x0000_s61674" name="公式" r:id="rId1" imgW="2159000" imgH="711200" progId="Equation.3">
                  <p:embed/>
                </p:oleObj>
              </mc:Choice>
              <mc:Fallback>
                <p:oleObj name="公式" r:id="rId1" imgW="2159000" imgH="711200" progId="Equation.3">
                  <p:embed/>
                  <p:pic>
                    <p:nvPicPr>
                      <p:cNvPr id="0" name="图片 61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52676"/>
                        <a:ext cx="3536950" cy="1168400"/>
                      </a:xfrm>
                      <a:prstGeom prst="rect">
                        <a:avLst/>
                      </a:prstGeom>
                      <a:noFill/>
                      <a:ln>
                        <a:noFill/>
                      </a:ln>
                    </p:spPr>
                  </p:pic>
                </p:oleObj>
              </mc:Fallback>
            </mc:AlternateContent>
          </a:graphicData>
        </a:graphic>
      </p:graphicFrame>
      <p:sp>
        <p:nvSpPr>
          <p:cNvPr id="6" name="矩形 5"/>
          <p:cNvSpPr/>
          <p:nvPr/>
        </p:nvSpPr>
        <p:spPr>
          <a:xfrm>
            <a:off x="757223" y="4800600"/>
            <a:ext cx="7487617" cy="1733808"/>
          </a:xfrm>
          <a:prstGeom prst="rect">
            <a:avLst/>
          </a:prstGeom>
        </p:spPr>
        <p:txBody>
          <a:bodyPr wrap="square">
            <a:spAutoFit/>
          </a:bodyPr>
          <a:lstStyle/>
          <a:p>
            <a:pPr eaLnBrk="1" hangingPunct="1">
              <a:lnSpc>
                <a:spcPts val="3200"/>
              </a:lnSpc>
            </a:pPr>
            <a:r>
              <a:rPr lang="zh-CN" altLang="zh-CN" sz="2400" b="0" dirty="0">
                <a:latin typeface="微软雅黑" panose="020B0503020204020204" pitchFamily="34" charset="-122"/>
                <a:ea typeface="微软雅黑" panose="020B0503020204020204" pitchFamily="34" charset="-122"/>
              </a:rPr>
              <a:t>该函数对任一自然数的计算过程为：</a:t>
            </a:r>
            <a:r>
              <a:rPr lang="en-US" altLang="zh-CN" sz="2400" b="0" dirty="0">
                <a:latin typeface="微软雅黑" panose="020B0503020204020204" pitchFamily="34" charset="-122"/>
                <a:ea typeface="微软雅黑" panose="020B0503020204020204" pitchFamily="34" charset="-122"/>
              </a:rPr>
              <a:t>  </a:t>
            </a:r>
            <a:endParaRPr lang="zh-CN" altLang="zh-CN" sz="2400" b="0" dirty="0">
              <a:latin typeface="微软雅黑" panose="020B0503020204020204" pitchFamily="34" charset="-122"/>
              <a:ea typeface="微软雅黑" panose="020B0503020204020204" pitchFamily="34" charset="-122"/>
            </a:endParaRPr>
          </a:p>
          <a:p>
            <a:pPr eaLnBrk="1" hangingPunct="1">
              <a:lnSpc>
                <a:spcPts val="3200"/>
              </a:lnSpc>
            </a:pPr>
            <a:r>
              <a:rPr lang="en-US" altLang="zh-CN" sz="2400" b="0" dirty="0">
                <a:latin typeface="微软雅黑" panose="020B0503020204020204" pitchFamily="34" charset="-122"/>
                <a:ea typeface="微软雅黑" panose="020B0503020204020204" pitchFamily="34" charset="-122"/>
              </a:rPr>
              <a:t>	</a:t>
            </a:r>
            <a:r>
              <a:rPr lang="en-US" altLang="zh-CN" sz="2400" b="0" dirty="0">
                <a:ea typeface="微软雅黑" panose="020B0503020204020204" pitchFamily="34" charset="-122"/>
                <a:cs typeface="Times New Roman" panose="02020603050405020304" pitchFamily="18" charset="0"/>
              </a:rPr>
              <a:t>F(0)=1;  F(1)=1;  F(2)=F(1)+F(0)=2; </a:t>
            </a:r>
            <a:endParaRPr lang="zh-CN" altLang="zh-CN" sz="2400" b="0" dirty="0">
              <a:ea typeface="微软雅黑" panose="020B0503020204020204" pitchFamily="34" charset="-122"/>
              <a:cs typeface="Times New Roman" panose="02020603050405020304" pitchFamily="18" charset="0"/>
            </a:endParaRPr>
          </a:p>
          <a:p>
            <a:pPr eaLnBrk="1" hangingPunct="1">
              <a:lnSpc>
                <a:spcPts val="3200"/>
              </a:lnSpc>
            </a:pPr>
            <a:r>
              <a:rPr lang="en-US" altLang="zh-CN" sz="2400" b="0" dirty="0">
                <a:ea typeface="微软雅黑" panose="020B0503020204020204" pitchFamily="34" charset="-122"/>
                <a:cs typeface="Times New Roman" panose="02020603050405020304" pitchFamily="18" charset="0"/>
              </a:rPr>
              <a:t>	F(3)=F(2)+F(1)= 3; F(4)=F(3)+F(2)= 3+2=5;</a:t>
            </a:r>
            <a:endParaRPr lang="en-US" altLang="zh-CN" sz="2400" b="0" dirty="0">
              <a:ea typeface="微软雅黑" panose="020B0503020204020204" pitchFamily="34" charset="-122"/>
              <a:cs typeface="Times New Roman" panose="02020603050405020304" pitchFamily="18" charset="0"/>
            </a:endParaRPr>
          </a:p>
          <a:p>
            <a:pPr eaLnBrk="1" hangingPunct="1">
              <a:lnSpc>
                <a:spcPts val="3200"/>
              </a:lnSpc>
            </a:pPr>
            <a:r>
              <a:rPr lang="en-US" altLang="zh-CN" sz="2400" b="0" dirty="0">
                <a:ea typeface="微软雅黑" panose="020B0503020204020204" pitchFamily="34" charset="-122"/>
                <a:cs typeface="Times New Roman" panose="02020603050405020304" pitchFamily="18" charset="0"/>
              </a:rPr>
              <a:t>	… …</a:t>
            </a:r>
            <a:endParaRPr lang="zh-CN" altLang="en-US" sz="2400" b="0" dirty="0">
              <a:ea typeface="微软雅黑" panose="020B0503020204020204" pitchFamily="34" charset="-122"/>
              <a:cs typeface="Times New Roman" panose="02020603050405020304" pitchFamily="18" charset="0"/>
            </a:endParaRPr>
          </a:p>
        </p:txBody>
      </p:sp>
      <p:sp>
        <p:nvSpPr>
          <p:cNvPr id="7"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8" name="AutoShape 13"/>
          <p:cNvSpPr>
            <a:spLocks noChangeArrowheads="1"/>
          </p:cNvSpPr>
          <p:nvPr/>
        </p:nvSpPr>
        <p:spPr bwMode="auto">
          <a:xfrm>
            <a:off x="6705601" y="3352800"/>
            <a:ext cx="1523999" cy="386256"/>
          </a:xfrm>
          <a:prstGeom prst="wedgeRoundRectCallout">
            <a:avLst>
              <a:gd name="adj1" fmla="val -71750"/>
              <a:gd name="adj2" fmla="val 17014"/>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递归基础</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9" name="AutoShape 13"/>
          <p:cNvSpPr>
            <a:spLocks noChangeArrowheads="1"/>
          </p:cNvSpPr>
          <p:nvPr/>
        </p:nvSpPr>
        <p:spPr bwMode="auto">
          <a:xfrm>
            <a:off x="6302697" y="4127948"/>
            <a:ext cx="1523999" cy="386256"/>
          </a:xfrm>
          <a:prstGeom prst="wedgeRoundRectCallout">
            <a:avLst>
              <a:gd name="adj1" fmla="val -69750"/>
              <a:gd name="adj2" fmla="val -46115"/>
              <a:gd name="adj3" fmla="val 16667"/>
            </a:avLst>
          </a:prstGeom>
          <a:solidFill>
            <a:srgbClr val="FFFFCC"/>
          </a:solidFill>
          <a:ln w="9525">
            <a:noFill/>
            <a:miter lim="800000"/>
          </a:ln>
          <a:effectLst>
            <a:outerShdw dist="35921" dir="2700000" algn="ctr" rotWithShape="0">
              <a:schemeClr val="bg2"/>
            </a:outerShdw>
          </a:effectLst>
        </p:spPr>
        <p:txBody>
          <a:bodyPr anchor="b"/>
          <a:lstStyle/>
          <a:p>
            <a:pPr algn="ctr">
              <a:defRPr/>
            </a:pPr>
            <a:r>
              <a:rPr lang="zh-CN" altLang="en-US" sz="2000" b="0" dirty="0">
                <a:solidFill>
                  <a:schemeClr val="tx1"/>
                </a:solidFill>
                <a:latin typeface="微软雅黑" panose="020B0503020204020204" pitchFamily="34" charset="-122"/>
                <a:ea typeface="微软雅黑" panose="020B0503020204020204" pitchFamily="34" charset="-122"/>
              </a:rPr>
              <a:t>递归步骤</a:t>
            </a:r>
            <a:endParaRPr kumimoji="1"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 name="右大括号 4"/>
          <p:cNvSpPr/>
          <p:nvPr/>
        </p:nvSpPr>
        <p:spPr bwMode="auto">
          <a:xfrm>
            <a:off x="6172200" y="3314034"/>
            <a:ext cx="228600" cy="495966"/>
          </a:xfrm>
          <a:prstGeom prst="righ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2</a:t>
            </a:r>
            <a:r>
              <a:rPr lang="zh-CN" altLang="en-US" dirty="0">
                <a:latin typeface="+mn-lt"/>
              </a:rPr>
              <a:t>）数据结构是递归的</a:t>
            </a:r>
            <a:endParaRPr lang="zh-CN" altLang="en-US" dirty="0">
              <a:latin typeface="+mn-lt"/>
            </a:endParaRPr>
          </a:p>
        </p:txBody>
      </p:sp>
      <p:sp>
        <p:nvSpPr>
          <p:cNvPr id="3" name="内容占位符 2"/>
          <p:cNvSpPr>
            <a:spLocks noGrp="1"/>
          </p:cNvSpPr>
          <p:nvPr>
            <p:ph idx="1"/>
          </p:nvPr>
        </p:nvSpPr>
        <p:spPr/>
        <p:txBody>
          <a:bodyPr/>
          <a:lstStyle/>
          <a:p>
            <a:pPr marL="0" indent="0">
              <a:buNone/>
            </a:pPr>
            <a:r>
              <a:rPr kumimoji="1" lang="en-US" altLang="zh-CN" b="1" dirty="0">
                <a:solidFill>
                  <a:srgbClr val="339966"/>
                </a:solidFill>
                <a:latin typeface="+mn-lt"/>
              </a:rPr>
              <a:t>2</a:t>
            </a:r>
            <a:r>
              <a:rPr kumimoji="1" lang="zh-CN" altLang="en-US" b="1" dirty="0">
                <a:solidFill>
                  <a:srgbClr val="339966"/>
                </a:solidFill>
                <a:latin typeface="+mn-lt"/>
              </a:rPr>
              <a:t>）数据结构是递归的</a:t>
            </a:r>
            <a:endParaRPr kumimoji="1" lang="en-US" altLang="zh-CN" b="1" dirty="0">
              <a:solidFill>
                <a:srgbClr val="339966"/>
              </a:solidFill>
              <a:latin typeface="+mn-lt"/>
            </a:endParaRPr>
          </a:p>
          <a:p>
            <a:pPr marL="0" indent="0">
              <a:buNone/>
            </a:pPr>
            <a:r>
              <a:rPr kumimoji="1" lang="en-US" altLang="zh-CN" b="1" dirty="0"/>
              <a:t>     </a:t>
            </a:r>
            <a:r>
              <a:rPr kumimoji="1" lang="zh-CN" altLang="en-US" dirty="0"/>
              <a:t>第三章中的树形数据结构：</a:t>
            </a:r>
            <a:endParaRPr kumimoji="1" lang="en-US" altLang="zh-CN" dirty="0"/>
          </a:p>
          <a:p>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3124200"/>
            <a:ext cx="3467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3124200"/>
            <a:ext cx="3810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树的递归定义</a:t>
            </a:r>
            <a:endParaRPr lang="zh-CN" altLang="en-US" dirty="0"/>
          </a:p>
        </p:txBody>
      </p:sp>
      <p:sp>
        <p:nvSpPr>
          <p:cNvPr id="3" name="内容占位符 2"/>
          <p:cNvSpPr>
            <a:spLocks noGrp="1"/>
          </p:cNvSpPr>
          <p:nvPr>
            <p:ph idx="1"/>
          </p:nvPr>
        </p:nvSpPr>
        <p:spPr>
          <a:xfrm>
            <a:off x="685800" y="1600201"/>
            <a:ext cx="8229600" cy="533400"/>
          </a:xfrm>
        </p:spPr>
        <p:txBody>
          <a:bodyPr/>
          <a:lstStyle/>
          <a:p>
            <a:r>
              <a:rPr lang="zh-CN" altLang="en-US" dirty="0"/>
              <a:t>这种形式的树可以用递归定义如下：</a:t>
            </a:r>
            <a:endParaRPr lang="zh-CN" altLang="en-US" dirty="0"/>
          </a:p>
          <a:p>
            <a:endParaRPr lang="zh-CN" altLang="en-US" dirty="0"/>
          </a:p>
          <a:p>
            <a:endParaRPr lang="zh-CN" altLang="en-US" dirty="0"/>
          </a:p>
          <a:p>
            <a:endParaRPr lang="zh-CN" altLang="en-US" dirty="0"/>
          </a:p>
          <a:p>
            <a:endParaRPr lang="zh-CN" altLang="en-US" dirty="0"/>
          </a:p>
        </p:txBody>
      </p:sp>
      <p:sp>
        <p:nvSpPr>
          <p:cNvPr id="4" name="矩形 3"/>
          <p:cNvSpPr>
            <a:spLocks noChangeArrowheads="1"/>
          </p:cNvSpPr>
          <p:nvPr/>
        </p:nvSpPr>
        <p:spPr bwMode="auto">
          <a:xfrm>
            <a:off x="609600" y="2286000"/>
            <a:ext cx="8305800" cy="249299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eaLnBrk="1" hangingPunct="1">
              <a:lnSpc>
                <a:spcPct val="150000"/>
              </a:lnSpc>
              <a:spcBef>
                <a:spcPct val="0"/>
              </a:spcBef>
              <a:buClrTx/>
              <a:buSzTx/>
              <a:buFontTx/>
              <a:buNone/>
            </a:pPr>
            <a:r>
              <a:rPr lang="zh-CN" altLang="zh-CN" b="0" dirty="0">
                <a:latin typeface="微软雅黑" panose="020B0503020204020204" pitchFamily="34" charset="-122"/>
                <a:ea typeface="微软雅黑" panose="020B0503020204020204" pitchFamily="34" charset="-122"/>
              </a:rPr>
              <a:t>树</a:t>
            </a:r>
            <a:r>
              <a:rPr lang="zh-CN" altLang="zh-CN" b="0" dirty="0">
                <a:latin typeface="+mn-lt"/>
                <a:ea typeface="微软雅黑" panose="020B0503020204020204" pitchFamily="34" charset="-122"/>
              </a:rPr>
              <a:t>是包含若干个元素的有穷集合，每个元素称为结点。其中：</a:t>
            </a:r>
            <a:endParaRPr lang="zh-CN" altLang="zh-CN" b="0" dirty="0">
              <a:latin typeface="+mn-lt"/>
              <a:ea typeface="微软雅黑" panose="020B0503020204020204" pitchFamily="34" charset="-122"/>
            </a:endParaRPr>
          </a:p>
          <a:p>
            <a:pPr eaLnBrk="1" hangingPunct="1">
              <a:lnSpc>
                <a:spcPct val="150000"/>
              </a:lnSpc>
              <a:spcBef>
                <a:spcPct val="0"/>
              </a:spcBef>
              <a:buClrTx/>
              <a:buSzTx/>
              <a:buFontTx/>
              <a:buNone/>
            </a:pPr>
            <a:r>
              <a:rPr lang="en-US" altLang="zh-CN" sz="2000" b="0" dirty="0">
                <a:latin typeface="+mn-lt"/>
                <a:ea typeface="微软雅黑" panose="020B0503020204020204" pitchFamily="34" charset="-122"/>
              </a:rPr>
              <a:t>   </a:t>
            </a:r>
            <a:r>
              <a:rPr lang="zh-CN" altLang="en-US" sz="2000" b="0" dirty="0">
                <a:latin typeface="+mn-lt"/>
                <a:ea typeface="微软雅黑" panose="020B0503020204020204" pitchFamily="34" charset="-122"/>
              </a:rPr>
              <a:t>（</a:t>
            </a:r>
            <a:r>
              <a:rPr lang="en-US" altLang="zh-CN" sz="2000" b="0" dirty="0">
                <a:latin typeface="+mn-lt"/>
                <a:ea typeface="微软雅黑" panose="020B0503020204020204" pitchFamily="34" charset="-122"/>
              </a:rPr>
              <a:t>1</a:t>
            </a:r>
            <a:r>
              <a:rPr lang="zh-CN" altLang="en-US" sz="2000" b="0" dirty="0">
                <a:latin typeface="+mn-lt"/>
                <a:ea typeface="微软雅黑" panose="020B0503020204020204" pitchFamily="34" charset="-122"/>
              </a:rPr>
              <a:t>）</a:t>
            </a:r>
            <a:r>
              <a:rPr lang="zh-CN" altLang="zh-CN" sz="2000" b="0" dirty="0">
                <a:latin typeface="+mn-lt"/>
                <a:ea typeface="微软雅黑" panose="020B0503020204020204" pitchFamily="34" charset="-122"/>
              </a:rPr>
              <a:t>有且仅有一个特定的称为根的结点；</a:t>
            </a:r>
            <a:r>
              <a:rPr lang="zh-CN" altLang="en-US" sz="2000" b="0" dirty="0">
                <a:latin typeface="+mn-lt"/>
                <a:ea typeface="微软雅黑" panose="020B0503020204020204" pitchFamily="34" charset="-122"/>
              </a:rPr>
              <a:t>（</a:t>
            </a:r>
            <a:r>
              <a:rPr lang="zh-CN" altLang="zh-CN" sz="2000" dirty="0">
                <a:solidFill>
                  <a:srgbClr val="CC3300"/>
                </a:solidFill>
                <a:latin typeface="+mn-lt"/>
                <a:ea typeface="微软雅黑" panose="020B0503020204020204" pitchFamily="34" charset="-122"/>
              </a:rPr>
              <a:t>递归基础</a:t>
            </a:r>
            <a:r>
              <a:rPr lang="zh-CN" altLang="en-US" sz="2000" b="0" dirty="0">
                <a:latin typeface="+mn-lt"/>
                <a:ea typeface="微软雅黑" panose="020B0503020204020204" pitchFamily="34" charset="-122"/>
              </a:rPr>
              <a:t>）</a:t>
            </a:r>
            <a:endParaRPr lang="en-US" altLang="zh-CN" sz="2000" b="0" dirty="0">
              <a:latin typeface="+mn-lt"/>
              <a:ea typeface="微软雅黑" panose="020B0503020204020204" pitchFamily="34" charset="-122"/>
            </a:endParaRPr>
          </a:p>
          <a:p>
            <a:pPr eaLnBrk="1" hangingPunct="1">
              <a:lnSpc>
                <a:spcPct val="150000"/>
              </a:lnSpc>
              <a:spcBef>
                <a:spcPct val="0"/>
              </a:spcBef>
              <a:buClrTx/>
              <a:buSzTx/>
              <a:buFontTx/>
              <a:buNone/>
            </a:pPr>
            <a:r>
              <a:rPr lang="zh-CN" altLang="en-US" sz="2000" b="0" dirty="0">
                <a:latin typeface="+mn-lt"/>
                <a:ea typeface="微软雅黑" panose="020B0503020204020204" pitchFamily="34" charset="-122"/>
              </a:rPr>
              <a:t>   （</a:t>
            </a:r>
            <a:r>
              <a:rPr lang="en-US" altLang="zh-CN" sz="2000" b="0" dirty="0">
                <a:latin typeface="+mn-lt"/>
                <a:ea typeface="微软雅黑" panose="020B0503020204020204" pitchFamily="34" charset="-122"/>
              </a:rPr>
              <a:t>2</a:t>
            </a:r>
            <a:r>
              <a:rPr lang="zh-CN" altLang="en-US" sz="2000" b="0" dirty="0">
                <a:latin typeface="+mn-lt"/>
                <a:ea typeface="微软雅黑" panose="020B0503020204020204" pitchFamily="34" charset="-122"/>
              </a:rPr>
              <a:t>）</a:t>
            </a:r>
            <a:r>
              <a:rPr lang="zh-CN" altLang="zh-CN" sz="2000" b="0" dirty="0">
                <a:latin typeface="+mn-lt"/>
                <a:ea typeface="微软雅黑" panose="020B0503020204020204" pitchFamily="34" charset="-122"/>
              </a:rPr>
              <a:t>除根结点外的其余结点可被分为</a:t>
            </a:r>
            <a:r>
              <a:rPr lang="en-US" altLang="zh-CN" sz="2000" b="0" dirty="0">
                <a:latin typeface="+mn-lt"/>
                <a:ea typeface="微软雅黑" panose="020B0503020204020204" pitchFamily="34" charset="-122"/>
              </a:rPr>
              <a:t>k</a:t>
            </a:r>
            <a:r>
              <a:rPr lang="zh-CN" altLang="zh-CN" sz="2000" b="0" dirty="0">
                <a:latin typeface="+mn-lt"/>
                <a:ea typeface="微软雅黑" panose="020B0503020204020204" pitchFamily="34" charset="-122"/>
              </a:rPr>
              <a:t>个互不相交的集合</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1</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2</a:t>
            </a:r>
            <a:r>
              <a:rPr lang="en-US" altLang="zh-CN" sz="2000" b="0" dirty="0">
                <a:latin typeface="+mn-lt"/>
                <a:ea typeface="微软雅黑" panose="020B0503020204020204" pitchFamily="34" charset="-122"/>
              </a:rPr>
              <a:t>,…,</a:t>
            </a:r>
            <a:r>
              <a:rPr lang="en-US" altLang="zh-CN" sz="2000" b="0" dirty="0" err="1">
                <a:latin typeface="+mn-lt"/>
                <a:ea typeface="微软雅黑" panose="020B0503020204020204" pitchFamily="34" charset="-122"/>
              </a:rPr>
              <a:t>T</a:t>
            </a:r>
            <a:r>
              <a:rPr lang="en-US" altLang="zh-CN" sz="2000" b="0" baseline="-25000" dirty="0" err="1">
                <a:latin typeface="+mn-lt"/>
                <a:ea typeface="微软雅黑" panose="020B0503020204020204" pitchFamily="34" charset="-122"/>
              </a:rPr>
              <a:t>k</a:t>
            </a:r>
            <a:r>
              <a:rPr lang="en-US" altLang="zh-CN" sz="2000" b="0" baseline="-25000" dirty="0">
                <a:latin typeface="+mn-lt"/>
                <a:ea typeface="微软雅黑" panose="020B0503020204020204" pitchFamily="34" charset="-122"/>
              </a:rPr>
              <a:t>(k</a:t>
            </a:r>
            <a:r>
              <a:rPr lang="en-US" altLang="zh-CN" sz="2000" b="0" dirty="0">
                <a:latin typeface="+mn-lt"/>
                <a:ea typeface="微软雅黑" panose="020B0503020204020204" pitchFamily="34" charset="-122"/>
                <a:sym typeface="Symbol" panose="05050102010706020507" pitchFamily="18" charset="2"/>
              </a:rPr>
              <a:t></a:t>
            </a:r>
            <a:r>
              <a:rPr lang="en-US" altLang="zh-CN" sz="2000" b="0" dirty="0">
                <a:latin typeface="+mn-lt"/>
                <a:ea typeface="微软雅黑" panose="020B0503020204020204" pitchFamily="34" charset="-122"/>
              </a:rPr>
              <a:t>0)</a:t>
            </a:r>
            <a:r>
              <a:rPr lang="zh-CN" altLang="zh-CN" sz="2000" b="0" dirty="0">
                <a:latin typeface="+mn-lt"/>
                <a:ea typeface="微软雅黑" panose="020B0503020204020204" pitchFamily="34" charset="-122"/>
              </a:rPr>
              <a:t>，其中每一个集合</a:t>
            </a:r>
            <a:r>
              <a:rPr lang="en-US" altLang="zh-CN" sz="2000" b="0" dirty="0">
                <a:latin typeface="+mn-lt"/>
                <a:ea typeface="微软雅黑" panose="020B0503020204020204" pitchFamily="34" charset="-122"/>
              </a:rPr>
              <a:t>T</a:t>
            </a:r>
            <a:r>
              <a:rPr lang="en-US" altLang="zh-CN" sz="2000" b="0" baseline="-25000" dirty="0">
                <a:latin typeface="+mn-lt"/>
                <a:ea typeface="微软雅黑" panose="020B0503020204020204" pitchFamily="34" charset="-122"/>
              </a:rPr>
              <a:t>i</a:t>
            </a:r>
            <a:r>
              <a:rPr lang="zh-CN" altLang="zh-CN" sz="2000" b="0" dirty="0">
                <a:latin typeface="+mn-lt"/>
                <a:ea typeface="微软雅黑" panose="020B0503020204020204" pitchFamily="34" charset="-122"/>
              </a:rPr>
              <a:t>本身也是</a:t>
            </a:r>
            <a:r>
              <a:rPr lang="zh-CN" altLang="zh-CN" sz="2000" b="0" dirty="0">
                <a:solidFill>
                  <a:srgbClr val="FF0000"/>
                </a:solidFill>
                <a:latin typeface="+mn-lt"/>
                <a:ea typeface="微软雅黑" panose="020B0503020204020204" pitchFamily="34" charset="-122"/>
              </a:rPr>
              <a:t>一棵树</a:t>
            </a:r>
            <a:r>
              <a:rPr lang="zh-CN" altLang="zh-CN" sz="2000" b="0" dirty="0">
                <a:latin typeface="+mn-lt"/>
                <a:ea typeface="微软雅黑" panose="020B0503020204020204" pitchFamily="34" charset="-122"/>
              </a:rPr>
              <a:t>，被称为根的子树。</a:t>
            </a:r>
            <a:r>
              <a:rPr lang="zh-CN" altLang="en-US" sz="2000" b="0" dirty="0">
                <a:latin typeface="+mn-lt"/>
                <a:ea typeface="微软雅黑" panose="020B0503020204020204" pitchFamily="34" charset="-122"/>
              </a:rPr>
              <a:t>（</a:t>
            </a:r>
            <a:r>
              <a:rPr lang="zh-CN" altLang="zh-CN" sz="2000" dirty="0">
                <a:solidFill>
                  <a:srgbClr val="CC3300"/>
                </a:solidFill>
                <a:latin typeface="+mn-lt"/>
                <a:ea typeface="微软雅黑" panose="020B0503020204020204" pitchFamily="34" charset="-122"/>
              </a:rPr>
              <a:t>递归步骤</a:t>
            </a:r>
            <a:r>
              <a:rPr lang="zh-CN" altLang="en-US" sz="2000" b="0" dirty="0">
                <a:latin typeface="+mn-lt"/>
                <a:ea typeface="微软雅黑" panose="020B0503020204020204" pitchFamily="34" charset="-122"/>
              </a:rPr>
              <a:t>）</a:t>
            </a:r>
            <a:endParaRPr lang="zh-CN" altLang="zh-CN" sz="2000" b="0" dirty="0">
              <a:latin typeface="+mn-lt"/>
              <a:ea typeface="微软雅黑" panose="020B0503020204020204" pitchFamily="34" charset="-122"/>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pSp>
        <p:nvGrpSpPr>
          <p:cNvPr id="6" name="Group 7"/>
          <p:cNvGrpSpPr/>
          <p:nvPr/>
        </p:nvGrpSpPr>
        <p:grpSpPr bwMode="auto">
          <a:xfrm>
            <a:off x="1676400" y="4954457"/>
            <a:ext cx="2617154" cy="1751143"/>
            <a:chOff x="0" y="0"/>
            <a:chExt cx="2291" cy="1619"/>
          </a:xfrm>
        </p:grpSpPr>
        <p:sp>
          <p:nvSpPr>
            <p:cNvPr id="7" name="Oval 8"/>
            <p:cNvSpPr>
              <a:spLocks noChangeArrowheads="1"/>
            </p:cNvSpPr>
            <p:nvPr/>
          </p:nvSpPr>
          <p:spPr bwMode="auto">
            <a:xfrm>
              <a:off x="1056" y="0"/>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A</a:t>
              </a:r>
              <a:endParaRPr lang="en-US" altLang="zh-CN" sz="1800" dirty="0"/>
            </a:p>
          </p:txBody>
        </p:sp>
        <p:sp>
          <p:nvSpPr>
            <p:cNvPr id="8" name="Oval 9"/>
            <p:cNvSpPr>
              <a:spLocks noChangeArrowheads="1"/>
            </p:cNvSpPr>
            <p:nvPr/>
          </p:nvSpPr>
          <p:spPr bwMode="auto">
            <a:xfrm>
              <a:off x="528" y="480"/>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B</a:t>
              </a:r>
              <a:endParaRPr lang="en-US" altLang="zh-CN" sz="1800" dirty="0"/>
            </a:p>
          </p:txBody>
        </p:sp>
        <p:sp>
          <p:nvSpPr>
            <p:cNvPr id="9" name="Oval 10"/>
            <p:cNvSpPr>
              <a:spLocks noChangeArrowheads="1"/>
            </p:cNvSpPr>
            <p:nvPr/>
          </p:nvSpPr>
          <p:spPr bwMode="auto">
            <a:xfrm>
              <a:off x="1680" y="466"/>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D</a:t>
              </a:r>
              <a:endParaRPr lang="en-US" altLang="zh-CN" sz="1800"/>
            </a:p>
          </p:txBody>
        </p:sp>
        <p:sp>
          <p:nvSpPr>
            <p:cNvPr id="10" name="Oval 11"/>
            <p:cNvSpPr>
              <a:spLocks noChangeArrowheads="1"/>
            </p:cNvSpPr>
            <p:nvPr/>
          </p:nvSpPr>
          <p:spPr bwMode="auto">
            <a:xfrm>
              <a:off x="1074" y="46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C</a:t>
              </a:r>
              <a:endParaRPr lang="en-US" altLang="zh-CN" sz="1800"/>
            </a:p>
          </p:txBody>
        </p:sp>
        <p:sp>
          <p:nvSpPr>
            <p:cNvPr id="11" name="Oval 12"/>
            <p:cNvSpPr>
              <a:spLocks noChangeArrowheads="1"/>
            </p:cNvSpPr>
            <p:nvPr/>
          </p:nvSpPr>
          <p:spPr bwMode="auto">
            <a:xfrm>
              <a:off x="240" y="92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E</a:t>
              </a:r>
              <a:endParaRPr lang="en-US" altLang="zh-CN" sz="1800"/>
            </a:p>
          </p:txBody>
        </p:sp>
        <p:sp>
          <p:nvSpPr>
            <p:cNvPr id="12" name="Oval 13"/>
            <p:cNvSpPr>
              <a:spLocks noChangeArrowheads="1"/>
            </p:cNvSpPr>
            <p:nvPr/>
          </p:nvSpPr>
          <p:spPr bwMode="auto">
            <a:xfrm>
              <a:off x="1069" y="906"/>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G</a:t>
              </a:r>
              <a:endParaRPr lang="en-US" altLang="zh-CN" sz="1800" dirty="0"/>
            </a:p>
          </p:txBody>
        </p:sp>
        <p:sp>
          <p:nvSpPr>
            <p:cNvPr id="13" name="Oval 14"/>
            <p:cNvSpPr>
              <a:spLocks noChangeArrowheads="1"/>
            </p:cNvSpPr>
            <p:nvPr/>
          </p:nvSpPr>
          <p:spPr bwMode="auto">
            <a:xfrm>
              <a:off x="733"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F</a:t>
              </a:r>
              <a:endParaRPr lang="en-US" altLang="zh-CN" sz="1800"/>
            </a:p>
          </p:txBody>
        </p:sp>
        <p:sp>
          <p:nvSpPr>
            <p:cNvPr id="14" name="Oval 15"/>
            <p:cNvSpPr>
              <a:spLocks noChangeArrowheads="1"/>
            </p:cNvSpPr>
            <p:nvPr/>
          </p:nvSpPr>
          <p:spPr bwMode="auto">
            <a:xfrm>
              <a:off x="1440"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H</a:t>
              </a:r>
              <a:endParaRPr lang="en-US" altLang="zh-CN" sz="1800"/>
            </a:p>
          </p:txBody>
        </p:sp>
        <p:sp>
          <p:nvSpPr>
            <p:cNvPr id="15" name="Oval 16"/>
            <p:cNvSpPr>
              <a:spLocks noChangeArrowheads="1"/>
            </p:cNvSpPr>
            <p:nvPr/>
          </p:nvSpPr>
          <p:spPr bwMode="auto">
            <a:xfrm>
              <a:off x="1728" y="91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I</a:t>
              </a:r>
              <a:endParaRPr lang="en-US" altLang="zh-CN" sz="1800"/>
            </a:p>
          </p:txBody>
        </p:sp>
        <p:sp>
          <p:nvSpPr>
            <p:cNvPr id="16" name="Oval 17"/>
            <p:cNvSpPr>
              <a:spLocks noChangeArrowheads="1"/>
            </p:cNvSpPr>
            <p:nvPr/>
          </p:nvSpPr>
          <p:spPr bwMode="auto">
            <a:xfrm>
              <a:off x="864" y="1344"/>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M</a:t>
              </a:r>
              <a:endParaRPr lang="en-US" altLang="zh-CN" sz="1800"/>
            </a:p>
          </p:txBody>
        </p:sp>
        <p:sp>
          <p:nvSpPr>
            <p:cNvPr id="17" name="Oval 18"/>
            <p:cNvSpPr>
              <a:spLocks noChangeArrowheads="1"/>
            </p:cNvSpPr>
            <p:nvPr/>
          </p:nvSpPr>
          <p:spPr bwMode="auto">
            <a:xfrm>
              <a:off x="2064" y="90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J</a:t>
              </a:r>
              <a:endParaRPr lang="en-US" altLang="zh-CN" sz="1800"/>
            </a:p>
          </p:txBody>
        </p:sp>
        <p:sp>
          <p:nvSpPr>
            <p:cNvPr id="18" name="Oval 19"/>
            <p:cNvSpPr>
              <a:spLocks noChangeArrowheads="1"/>
            </p:cNvSpPr>
            <p:nvPr/>
          </p:nvSpPr>
          <p:spPr bwMode="auto">
            <a:xfrm>
              <a:off x="1323" y="1374"/>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N</a:t>
              </a:r>
              <a:endParaRPr lang="en-US" altLang="zh-CN" sz="1800"/>
            </a:p>
          </p:txBody>
        </p:sp>
        <p:sp>
          <p:nvSpPr>
            <p:cNvPr id="19" name="Line 20"/>
            <p:cNvSpPr>
              <a:spLocks noChangeShapeType="1"/>
            </p:cNvSpPr>
            <p:nvPr/>
          </p:nvSpPr>
          <p:spPr bwMode="auto">
            <a:xfrm flipH="1">
              <a:off x="690" y="183"/>
              <a:ext cx="363"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0" name="Line 21"/>
            <p:cNvSpPr>
              <a:spLocks noChangeShapeType="1"/>
            </p:cNvSpPr>
            <p:nvPr/>
          </p:nvSpPr>
          <p:spPr bwMode="auto">
            <a:xfrm>
              <a:off x="1182" y="240"/>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1" name="Line 22"/>
            <p:cNvSpPr>
              <a:spLocks noChangeShapeType="1"/>
            </p:cNvSpPr>
            <p:nvPr/>
          </p:nvSpPr>
          <p:spPr bwMode="auto">
            <a:xfrm>
              <a:off x="1278" y="171"/>
              <a:ext cx="453" cy="2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2" name="Line 23"/>
            <p:cNvSpPr>
              <a:spLocks noChangeShapeType="1"/>
            </p:cNvSpPr>
            <p:nvPr/>
          </p:nvSpPr>
          <p:spPr bwMode="auto">
            <a:xfrm flipH="1">
              <a:off x="354" y="681"/>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3" name="Line 24"/>
            <p:cNvSpPr>
              <a:spLocks noChangeShapeType="1"/>
            </p:cNvSpPr>
            <p:nvPr/>
          </p:nvSpPr>
          <p:spPr bwMode="auto">
            <a:xfrm>
              <a:off x="681" y="711"/>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4" name="Line 25"/>
            <p:cNvSpPr>
              <a:spLocks noChangeShapeType="1"/>
            </p:cNvSpPr>
            <p:nvPr/>
          </p:nvSpPr>
          <p:spPr bwMode="auto">
            <a:xfrm>
              <a:off x="1182" y="685"/>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5" name="Line 26"/>
            <p:cNvSpPr>
              <a:spLocks noChangeShapeType="1"/>
            </p:cNvSpPr>
            <p:nvPr/>
          </p:nvSpPr>
          <p:spPr bwMode="auto">
            <a:xfrm flipH="1">
              <a:off x="1536" y="672"/>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6" name="Line 27"/>
            <p:cNvSpPr>
              <a:spLocks noChangeShapeType="1"/>
            </p:cNvSpPr>
            <p:nvPr/>
          </p:nvSpPr>
          <p:spPr bwMode="auto">
            <a:xfrm>
              <a:off x="1824" y="685"/>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7" name="Line 28"/>
            <p:cNvSpPr>
              <a:spLocks noChangeShapeType="1"/>
            </p:cNvSpPr>
            <p:nvPr/>
          </p:nvSpPr>
          <p:spPr bwMode="auto">
            <a:xfrm>
              <a:off x="1893" y="654"/>
              <a:ext cx="288"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28" name="Oval 29"/>
            <p:cNvSpPr>
              <a:spLocks noChangeArrowheads="1"/>
            </p:cNvSpPr>
            <p:nvPr/>
          </p:nvSpPr>
          <p:spPr bwMode="auto">
            <a:xfrm>
              <a:off x="0" y="139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K</a:t>
              </a:r>
              <a:endParaRPr lang="en-US" altLang="zh-CN" sz="1800"/>
            </a:p>
          </p:txBody>
        </p:sp>
        <p:sp>
          <p:nvSpPr>
            <p:cNvPr id="29" name="Oval 30"/>
            <p:cNvSpPr>
              <a:spLocks noChangeArrowheads="1"/>
            </p:cNvSpPr>
            <p:nvPr/>
          </p:nvSpPr>
          <p:spPr bwMode="auto">
            <a:xfrm>
              <a:off x="502" y="1378"/>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L</a:t>
              </a:r>
              <a:endParaRPr lang="en-US" altLang="zh-CN" sz="1800"/>
            </a:p>
          </p:txBody>
        </p:sp>
        <p:sp>
          <p:nvSpPr>
            <p:cNvPr id="30" name="Line 31"/>
            <p:cNvSpPr>
              <a:spLocks noChangeShapeType="1"/>
            </p:cNvSpPr>
            <p:nvPr/>
          </p:nvSpPr>
          <p:spPr bwMode="auto">
            <a:xfrm flipH="1">
              <a:off x="144" y="114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1" name="Line 32"/>
            <p:cNvSpPr>
              <a:spLocks noChangeShapeType="1"/>
            </p:cNvSpPr>
            <p:nvPr/>
          </p:nvSpPr>
          <p:spPr bwMode="auto">
            <a:xfrm>
              <a:off x="423" y="1134"/>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2" name="Line 33"/>
            <p:cNvSpPr>
              <a:spLocks noChangeShapeType="1"/>
            </p:cNvSpPr>
            <p:nvPr/>
          </p:nvSpPr>
          <p:spPr bwMode="auto">
            <a:xfrm flipH="1">
              <a:off x="960" y="1113"/>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33" name="Line 34"/>
            <p:cNvSpPr>
              <a:spLocks noChangeShapeType="1"/>
            </p:cNvSpPr>
            <p:nvPr/>
          </p:nvSpPr>
          <p:spPr bwMode="auto">
            <a:xfrm>
              <a:off x="1248" y="1122"/>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grpSp>
      <p:sp>
        <p:nvSpPr>
          <p:cNvPr id="35" name="矩形 34"/>
          <p:cNvSpPr/>
          <p:nvPr/>
        </p:nvSpPr>
        <p:spPr>
          <a:xfrm>
            <a:off x="4293554" y="6294298"/>
            <a:ext cx="1210588" cy="400110"/>
          </a:xfrm>
          <a:prstGeom prst="rect">
            <a:avLst/>
          </a:prstGeom>
        </p:spPr>
        <p:txBody>
          <a:bodyPr wrap="none">
            <a:spAutoFit/>
          </a:bodyPr>
          <a:lstStyle/>
          <a:p>
            <a:pPr lvl="0" algn="ctr" eaLnBrk="0" hangingPunct="0"/>
            <a:r>
              <a:rPr lang="zh-CN" altLang="en-US" sz="2000" dirty="0">
                <a:solidFill>
                  <a:srgbClr val="800000"/>
                </a:solidFill>
                <a:latin typeface="微软雅黑" panose="020B0503020204020204" pitchFamily="34" charset="-122"/>
                <a:ea typeface="微软雅黑" panose="020B0503020204020204" pitchFamily="34" charset="-122"/>
              </a:rPr>
              <a:t>一般的树</a:t>
            </a:r>
            <a:endParaRPr lang="zh-CN" altLang="en-US" sz="2000" dirty="0">
              <a:solidFill>
                <a:srgbClr val="8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7391400" cy="487363"/>
          </a:xfrm>
        </p:spPr>
        <p:txBody>
          <a:bodyPr/>
          <a:lstStyle/>
          <a:p>
            <a:r>
              <a:rPr lang="en-US" altLang="zh-CN" dirty="0"/>
              <a:t>3</a:t>
            </a:r>
            <a:r>
              <a:rPr lang="zh-CN" altLang="en-US" dirty="0"/>
              <a:t>）问题建模策略需要使用递归求解实现</a:t>
            </a:r>
            <a:endParaRPr lang="zh-CN" altLang="en-US" dirty="0"/>
          </a:p>
        </p:txBody>
      </p:sp>
      <p:sp>
        <p:nvSpPr>
          <p:cNvPr id="3" name="内容占位符 2"/>
          <p:cNvSpPr>
            <a:spLocks noGrp="1"/>
          </p:cNvSpPr>
          <p:nvPr>
            <p:ph idx="1"/>
          </p:nvPr>
        </p:nvSpPr>
        <p:spPr>
          <a:xfrm>
            <a:off x="762000" y="1295400"/>
            <a:ext cx="8229600" cy="4876800"/>
          </a:xfrm>
        </p:spPr>
        <p:txBody>
          <a:bodyPr/>
          <a:lstStyle/>
          <a:p>
            <a:pPr marL="0" indent="0">
              <a:buNone/>
            </a:pPr>
            <a:r>
              <a:rPr kumimoji="1" lang="en-US" altLang="zh-CN" b="1" dirty="0">
                <a:solidFill>
                  <a:srgbClr val="339966"/>
                </a:solidFill>
                <a:latin typeface="+mn-lt"/>
              </a:rPr>
              <a:t>3</a:t>
            </a:r>
            <a:r>
              <a:rPr kumimoji="1" lang="zh-CN" altLang="en-US" b="1" dirty="0">
                <a:solidFill>
                  <a:srgbClr val="339966"/>
                </a:solidFill>
                <a:latin typeface="+mn-lt"/>
              </a:rPr>
              <a:t>）问题建模策略需要使用递归来求解和实现</a:t>
            </a:r>
            <a:endParaRPr kumimoji="1" lang="en-US" altLang="zh-CN" b="1" dirty="0">
              <a:solidFill>
                <a:srgbClr val="339966"/>
              </a:solidFill>
              <a:latin typeface="+mn-lt"/>
            </a:endParaRPr>
          </a:p>
          <a:p>
            <a:pPr lvl="1"/>
            <a:r>
              <a:rPr lang="zh-CN" altLang="en-US" dirty="0"/>
              <a:t>例如：二叉树的遍历</a:t>
            </a:r>
            <a:endParaRPr lang="en-US" altLang="zh-CN" dirty="0"/>
          </a:p>
          <a:p>
            <a:pPr lvl="1"/>
            <a:r>
              <a:rPr lang="zh-CN" altLang="zh-CN" dirty="0"/>
              <a:t>从根结点开始，每个分支结点最多只有两个分支，这样的</a:t>
            </a:r>
            <a:r>
              <a:rPr lang="zh-CN" altLang="en-US" dirty="0"/>
              <a:t>树形</a:t>
            </a:r>
            <a:r>
              <a:rPr lang="zh-CN" altLang="zh-CN" dirty="0"/>
              <a:t>结构叫做</a:t>
            </a:r>
            <a:r>
              <a:rPr lang="zh-CN" altLang="zh-CN" dirty="0">
                <a:solidFill>
                  <a:srgbClr val="FF0000"/>
                </a:solidFill>
              </a:rPr>
              <a:t>二叉树结构</a:t>
            </a:r>
            <a:r>
              <a:rPr lang="zh-CN" altLang="zh-CN" dirty="0"/>
              <a:t>，简称</a:t>
            </a:r>
            <a:r>
              <a:rPr lang="zh-CN" altLang="zh-CN" b="1" dirty="0">
                <a:solidFill>
                  <a:srgbClr val="FF0000"/>
                </a:solidFill>
              </a:rPr>
              <a:t>二叉树</a:t>
            </a:r>
            <a:endParaRPr lang="en-US" altLang="zh-CN" b="1" dirty="0">
              <a:solidFill>
                <a:srgbClr val="FF0000"/>
              </a:solidFill>
            </a:endParaRPr>
          </a:p>
          <a:p>
            <a:pPr lvl="1"/>
            <a:r>
              <a:rPr kumimoji="1" lang="zh-CN" altLang="en-US" b="1" dirty="0">
                <a:solidFill>
                  <a:srgbClr val="FF0000"/>
                </a:solidFill>
              </a:rPr>
              <a:t>遍历二叉树</a:t>
            </a:r>
            <a:r>
              <a:rPr kumimoji="1" lang="zh-CN" altLang="en-US" dirty="0">
                <a:solidFill>
                  <a:srgbClr val="FF0000"/>
                </a:solidFill>
              </a:rPr>
              <a:t>：</a:t>
            </a:r>
            <a:r>
              <a:rPr lang="zh-CN" altLang="en-US" dirty="0"/>
              <a:t>按指定的规律对二叉树中的每个结点访问一次且仅访问一次</a:t>
            </a:r>
            <a:endParaRPr lang="en-US" altLang="zh-CN" dirty="0"/>
          </a:p>
          <a:p>
            <a:pPr lvl="2"/>
            <a:r>
              <a:rPr lang="zh-CN" altLang="en-US" sz="2200" kern="1200" dirty="0">
                <a:solidFill>
                  <a:srgbClr val="000000"/>
                </a:solidFill>
                <a:latin typeface="Arial" panose="020B0604020202020204"/>
              </a:rPr>
              <a:t>所谓</a:t>
            </a:r>
            <a:r>
              <a:rPr kumimoji="1" lang="zh-CN" altLang="en-US" sz="2200" b="1" kern="1200" dirty="0">
                <a:solidFill>
                  <a:srgbClr val="FF0000"/>
                </a:solidFill>
                <a:latin typeface="Times New Roman" panose="02020603050405020304" pitchFamily="18" charset="0"/>
              </a:rPr>
              <a:t>访问</a:t>
            </a:r>
            <a:r>
              <a:rPr lang="zh-CN" altLang="en-US" sz="2200" kern="1200" dirty="0">
                <a:solidFill>
                  <a:srgbClr val="000000"/>
                </a:solidFill>
                <a:latin typeface="Arial" panose="020B0604020202020204"/>
              </a:rPr>
              <a:t>是指对结点做某种处理。如：输出信息、修改结点的值等</a:t>
            </a:r>
            <a:endParaRPr lang="en-US" altLang="zh-CN" sz="2200" kern="1200" dirty="0">
              <a:solidFill>
                <a:srgbClr val="000000"/>
              </a:solidFill>
              <a:latin typeface="Arial" panose="020B0604020202020204"/>
            </a:endParaRPr>
          </a:p>
          <a:p>
            <a:pPr lvl="2"/>
            <a:r>
              <a:rPr lang="zh-CN" altLang="en-US" sz="2200" dirty="0"/>
              <a:t>“遍历”是二叉树最重要的基本操作，是各种其它操作的基础，二叉树的许多其它操作都可以通过遍历来实现。如建立二叉树的存储结构、求二叉树的结点数、求二叉树的深度等</a:t>
            </a:r>
            <a:endParaRPr lang="zh-CN" altLang="en-US" sz="2200" dirty="0"/>
          </a:p>
          <a:p>
            <a:pPr lvl="2"/>
            <a:endParaRPr lang="en-US" altLang="zh-CN" dirty="0"/>
          </a:p>
          <a:p>
            <a:pPr lvl="1"/>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marL="541655" indent="-541655">
              <a:spcBef>
                <a:spcPct val="50000"/>
              </a:spcBef>
            </a:pPr>
            <a:r>
              <a:rPr lang="zh-CN" altLang="en-US" sz="3600" dirty="0" smtClean="0"/>
              <a:t>二叉树的遍历</a:t>
            </a:r>
            <a:endParaRPr lang="zh-CN" altLang="en-US" sz="3600" dirty="0">
              <a:latin typeface="黑体" panose="02010609060101010101" pitchFamily="49" charset="-122"/>
              <a:ea typeface="黑体" panose="02010609060101010101" pitchFamily="49" charset="-122"/>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2"/>
          <p:cNvSpPr>
            <a:spLocks noChangeArrowheads="1"/>
          </p:cNvSpPr>
          <p:nvPr/>
        </p:nvSpPr>
        <p:spPr bwMode="auto">
          <a:xfrm>
            <a:off x="279838" y="1660265"/>
            <a:ext cx="85843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zh-CN" altLang="zh-CN" sz="2000" b="0" dirty="0">
                <a:latin typeface="微软雅黑" panose="020B0503020204020204" pitchFamily="34" charset="-122"/>
                <a:ea typeface="微软雅黑" panose="020B0503020204020204" pitchFamily="34" charset="-122"/>
              </a:rPr>
              <a:t>二叉树的遍历的遍历方法共有三种：先序遍历、中序遍历和后序遍历。</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先序遍历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）访问根结点</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先</a:t>
            </a:r>
            <a:r>
              <a:rPr lang="zh-CN" altLang="zh-CN" sz="2000" b="0" dirty="0">
                <a:latin typeface="微软雅黑" panose="020B0503020204020204" pitchFamily="34" charset="-122"/>
                <a:ea typeface="微软雅黑" panose="020B0503020204020204" pitchFamily="34" charset="-122"/>
              </a:rPr>
              <a:t>序遍历左子树</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）先序遍历右子树。</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中序遍历：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）中序遍历左子树</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访问</a:t>
            </a:r>
            <a:r>
              <a:rPr lang="zh-CN" altLang="zh-CN" sz="2000" b="0" dirty="0">
                <a:latin typeface="微软雅黑" panose="020B0503020204020204" pitchFamily="34" charset="-122"/>
                <a:ea typeface="微软雅黑" panose="020B0503020204020204" pitchFamily="34" charset="-122"/>
              </a:rPr>
              <a:t>根结点</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）中序遍历右子树。</a:t>
            </a:r>
            <a:endParaRPr lang="zh-CN" altLang="zh-CN" sz="2000" b="0" dirty="0">
              <a:latin typeface="微软雅黑" panose="020B0503020204020204" pitchFamily="34" charset="-122"/>
              <a:ea typeface="微软雅黑" panose="020B0503020204020204" pitchFamily="34" charset="-122"/>
            </a:endParaRPr>
          </a:p>
          <a:p>
            <a:r>
              <a:rPr lang="zh-CN" altLang="zh-CN" sz="2000" b="0" dirty="0">
                <a:solidFill>
                  <a:srgbClr val="FF0000"/>
                </a:solidFill>
                <a:latin typeface="微软雅黑" panose="020B0503020204020204" pitchFamily="34" charset="-122"/>
                <a:ea typeface="微软雅黑" panose="020B0503020204020204" pitchFamily="34" charset="-122"/>
              </a:rPr>
              <a:t>后序遍历</a:t>
            </a:r>
            <a:r>
              <a:rPr lang="zh-CN" altLang="zh-CN" sz="2000" b="0" dirty="0">
                <a:latin typeface="微软雅黑" panose="020B0503020204020204" pitchFamily="34" charset="-122"/>
                <a:ea typeface="微软雅黑" panose="020B0503020204020204" pitchFamily="34" charset="-122"/>
              </a:rPr>
              <a:t>：如二叉树为空，为空操作，否则</a:t>
            </a:r>
            <a:r>
              <a:rPr lang="en-US" altLang="zh-CN" sz="2000" b="0" dirty="0">
                <a:latin typeface="微软雅黑" panose="020B0503020204020204" pitchFamily="34" charset="-122"/>
                <a:ea typeface="微软雅黑" panose="020B0503020204020204" pitchFamily="34" charset="-122"/>
              </a:rPr>
              <a:t>1</a:t>
            </a:r>
            <a:r>
              <a:rPr lang="zh-CN" altLang="zh-CN" sz="2000" b="0" dirty="0">
                <a:latin typeface="微软雅黑" panose="020B0503020204020204" pitchFamily="34" charset="-122"/>
                <a:ea typeface="微软雅黑" panose="020B0503020204020204" pitchFamily="34" charset="-122"/>
              </a:rPr>
              <a:t>）后序遍历左子树</a:t>
            </a:r>
            <a:r>
              <a:rPr lang="en-US" altLang="zh-CN" sz="2000" b="0" dirty="0">
                <a:latin typeface="微软雅黑" panose="020B0503020204020204" pitchFamily="34" charset="-122"/>
                <a:ea typeface="微软雅黑" panose="020B0503020204020204" pitchFamily="34" charset="-122"/>
              </a:rPr>
              <a:t>2</a:t>
            </a:r>
            <a:r>
              <a:rPr lang="zh-CN" altLang="zh-CN"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r>
              <a:rPr lang="zh-CN" altLang="zh-CN" sz="2000" b="0" dirty="0" smtClean="0">
                <a:latin typeface="微软雅黑" panose="020B0503020204020204" pitchFamily="34" charset="-122"/>
                <a:ea typeface="微软雅黑" panose="020B0503020204020204" pitchFamily="34" charset="-122"/>
              </a:rPr>
              <a:t>中</a:t>
            </a:r>
            <a:r>
              <a:rPr lang="zh-CN" altLang="zh-CN" sz="2000" b="0" dirty="0">
                <a:latin typeface="微软雅黑" panose="020B0503020204020204" pitchFamily="34" charset="-122"/>
                <a:ea typeface="微软雅黑" panose="020B0503020204020204" pitchFamily="34" charset="-122"/>
              </a:rPr>
              <a:t>序遍历右子树</a:t>
            </a:r>
            <a:r>
              <a:rPr lang="en-US" altLang="zh-CN" sz="2000" b="0" dirty="0">
                <a:latin typeface="微软雅黑" panose="020B0503020204020204" pitchFamily="34" charset="-122"/>
                <a:ea typeface="微软雅黑" panose="020B0503020204020204" pitchFamily="34" charset="-122"/>
              </a:rPr>
              <a:t>3</a:t>
            </a:r>
            <a:r>
              <a:rPr lang="zh-CN" altLang="zh-CN" sz="2000" b="0" dirty="0">
                <a:latin typeface="微软雅黑" panose="020B0503020204020204" pitchFamily="34" charset="-122"/>
                <a:ea typeface="微软雅黑" panose="020B0503020204020204" pitchFamily="34" charset="-122"/>
              </a:rPr>
              <a:t>）访问根结点。</a:t>
            </a:r>
            <a:endParaRPr lang="zh-CN" altLang="zh-CN" sz="2000" b="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114800"/>
            <a:ext cx="3790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4800600" y="3793125"/>
            <a:ext cx="3733800" cy="2677656"/>
          </a:xfrm>
          <a:prstGeom prst="rect">
            <a:avLst/>
          </a:prstGeom>
        </p:spPr>
        <p:txBody>
          <a:bodyPr wrap="square">
            <a:spAutoFit/>
          </a:bodyPr>
          <a:lstStyle/>
          <a:p>
            <a:r>
              <a:rPr lang="zh-CN" altLang="zh-CN" sz="2800" dirty="0"/>
              <a:t>先序遍历顺序为：</a:t>
            </a:r>
            <a:r>
              <a:rPr lang="en-US" altLang="zh-CN" sz="2800" dirty="0"/>
              <a:t>ABDECFG</a:t>
            </a:r>
            <a:endParaRPr lang="zh-CN" altLang="zh-CN" sz="2800" dirty="0"/>
          </a:p>
          <a:p>
            <a:r>
              <a:rPr lang="zh-CN" altLang="zh-CN" sz="2800" dirty="0"/>
              <a:t>中序遍历顺序为：</a:t>
            </a:r>
            <a:r>
              <a:rPr lang="en-US" altLang="zh-CN" sz="2800" dirty="0"/>
              <a:t>DBEAFCG</a:t>
            </a:r>
            <a:endParaRPr lang="zh-CN" altLang="zh-CN" sz="2800" dirty="0"/>
          </a:p>
          <a:p>
            <a:r>
              <a:rPr lang="zh-CN" altLang="zh-CN" sz="2800" dirty="0"/>
              <a:t>后序遍历顺序为：</a:t>
            </a:r>
            <a:r>
              <a:rPr lang="en-US" altLang="zh-CN" sz="2800" dirty="0"/>
              <a:t>DEBFGCA</a:t>
            </a:r>
            <a:endParaRPr lang="zh-CN" altLang="zh-CN" sz="2800" dirty="0"/>
          </a:p>
        </p:txBody>
      </p:sp>
      <p:sp>
        <p:nvSpPr>
          <p:cNvPr id="11" name="TextBox 10"/>
          <p:cNvSpPr txBox="1"/>
          <p:nvPr/>
        </p:nvSpPr>
        <p:spPr>
          <a:xfrm>
            <a:off x="7696200" y="5131953"/>
            <a:ext cx="1371600" cy="830997"/>
          </a:xfrm>
          <a:prstGeom prst="rect">
            <a:avLst/>
          </a:prstGeom>
          <a:noFill/>
        </p:spPr>
        <p:txBody>
          <a:bodyPr wrap="square" rtlCol="0">
            <a:spAutoFit/>
          </a:bodyPr>
          <a:lstStyle/>
          <a:p>
            <a:r>
              <a:rPr lang="zh-CN" altLang="en-US" sz="1600" dirty="0" smtClean="0">
                <a:solidFill>
                  <a:srgbClr val="FF0000"/>
                </a:solidFill>
              </a:rPr>
              <a:t>二叉树的遍历可通过递归算法实现</a:t>
            </a:r>
            <a:endParaRPr lang="zh-CN" altLang="en-US" sz="1600"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a:t>
            </a:r>
            <a:r>
              <a:rPr lang="zh-CN" altLang="en-US" dirty="0"/>
              <a:t>先序遍历二叉树为</a:t>
            </a:r>
            <a:r>
              <a:rPr lang="zh-CN" altLang="en-US" dirty="0" smtClean="0"/>
              <a:t>例：</a:t>
            </a:r>
            <a:endParaRPr lang="en-US" altLang="zh-CN" dirty="0" smtClean="0"/>
          </a:p>
          <a:p>
            <a:pPr lvl="1"/>
            <a:r>
              <a:rPr lang="zh-CN" altLang="en-US" dirty="0"/>
              <a:t>算法的递归定义是：</a:t>
            </a:r>
            <a:endParaRPr lang="zh-CN" altLang="en-US" dirty="0"/>
          </a:p>
          <a:p>
            <a:pPr lvl="2"/>
            <a:r>
              <a:rPr lang="zh-CN" altLang="en-US" dirty="0" smtClean="0"/>
              <a:t>若</a:t>
            </a:r>
            <a:r>
              <a:rPr lang="zh-CN" altLang="en-US" dirty="0"/>
              <a:t>二叉树为空，则遍历结束；否则</a:t>
            </a:r>
            <a:endParaRPr lang="zh-CN" altLang="en-US" dirty="0"/>
          </a:p>
          <a:p>
            <a:pPr lvl="2"/>
            <a:r>
              <a:rPr lang="zh-CN" altLang="en-US" dirty="0"/>
              <a:t>⑴ 访问根结点；</a:t>
            </a:r>
            <a:endParaRPr lang="zh-CN" altLang="en-US" dirty="0"/>
          </a:p>
          <a:p>
            <a:pPr lvl="2"/>
            <a:r>
              <a:rPr lang="zh-CN" altLang="en-US" dirty="0"/>
              <a:t>⑵ 先序遍历左子树</a:t>
            </a:r>
            <a:r>
              <a:rPr lang="en-US" altLang="zh-CN" dirty="0"/>
              <a:t>(</a:t>
            </a:r>
            <a:r>
              <a:rPr lang="zh-CN" altLang="en-US" dirty="0"/>
              <a:t>递归调用本算法</a:t>
            </a:r>
            <a:r>
              <a:rPr lang="en-US" altLang="zh-CN" dirty="0"/>
              <a:t>)</a:t>
            </a:r>
            <a:r>
              <a:rPr lang="zh-CN" altLang="en-US" dirty="0"/>
              <a:t>；</a:t>
            </a:r>
            <a:endParaRPr lang="zh-CN" altLang="en-US" dirty="0"/>
          </a:p>
          <a:p>
            <a:pPr lvl="2"/>
            <a:r>
              <a:rPr lang="zh-CN" altLang="en-US" dirty="0"/>
              <a:t>⑶ 先序遍历右子树</a:t>
            </a:r>
            <a:r>
              <a:rPr lang="en-US" altLang="zh-CN" dirty="0"/>
              <a:t>(</a:t>
            </a:r>
            <a:r>
              <a:rPr lang="zh-CN" altLang="en-US" dirty="0"/>
              <a:t>递归调用本算法</a:t>
            </a:r>
            <a:r>
              <a:rPr lang="en-US" altLang="zh-CN" dirty="0"/>
              <a:t>)</a:t>
            </a:r>
            <a:r>
              <a:rPr lang="zh-CN" altLang="en-US" dirty="0"/>
              <a:t>。</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4495800"/>
            <a:ext cx="3790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p:nvPr/>
        </p:nvSpPr>
        <p:spPr>
          <a:xfrm>
            <a:off x="990600" y="1752600"/>
            <a:ext cx="3962400" cy="2031325"/>
          </a:xfrm>
          <a:prstGeom prst="rect">
            <a:avLst/>
          </a:prstGeom>
          <a:noFill/>
          <a:ln>
            <a:solidFill>
              <a:schemeClr val="tx1"/>
            </a:solidFill>
          </a:ln>
        </p:spPr>
        <p:txBody>
          <a:bodyPr wrap="square" rtlCol="0">
            <a:spAutoFit/>
          </a:bodyPr>
          <a:lstStyle/>
          <a:p>
            <a:r>
              <a:rPr lang="en-US" altLang="zh-CN" sz="1800" dirty="0"/>
              <a:t>#</a:t>
            </a:r>
            <a:r>
              <a:rPr lang="zh-CN" altLang="en-US" sz="1800" dirty="0"/>
              <a:t>先序遍历二叉树</a:t>
            </a:r>
            <a:endParaRPr lang="zh-CN" altLang="en-US" sz="1800" dirty="0"/>
          </a:p>
          <a:p>
            <a:r>
              <a:rPr lang="zh-CN" altLang="en-US" sz="1800" b="0" dirty="0"/>
              <a:t>    </a:t>
            </a:r>
            <a:r>
              <a:rPr lang="en-US" altLang="zh-CN" sz="1800" b="0" dirty="0"/>
              <a:t>def preorder(self,node):</a:t>
            </a:r>
            <a:endParaRPr lang="en-US" altLang="zh-CN" sz="1800" b="0" dirty="0"/>
          </a:p>
          <a:p>
            <a:r>
              <a:rPr lang="en-US" altLang="zh-CN" sz="1800" b="0" dirty="0"/>
              <a:t>        if node==None:return</a:t>
            </a:r>
            <a:endParaRPr lang="en-US" altLang="zh-CN" sz="1800" b="0" dirty="0"/>
          </a:p>
          <a:p>
            <a:r>
              <a:rPr lang="en-US" altLang="zh-CN" sz="1800" b="0" dirty="0"/>
              <a:t>        print(node.key)</a:t>
            </a:r>
            <a:endParaRPr lang="en-US" altLang="zh-CN" sz="1800" b="0" dirty="0"/>
          </a:p>
          <a:p>
            <a:r>
              <a:rPr lang="en-US" altLang="zh-CN" sz="1800" b="0" dirty="0"/>
              <a:t>        self.preorder(node.leftChild)</a:t>
            </a:r>
            <a:endParaRPr lang="en-US" altLang="zh-CN" sz="1800" b="0" dirty="0"/>
          </a:p>
          <a:p>
            <a:r>
              <a:rPr lang="en-US" altLang="zh-CN" sz="1800" b="0" dirty="0"/>
              <a:t>        self.preorder(node.rightChild)</a:t>
            </a:r>
            <a:endParaRPr lang="en-US" altLang="zh-CN" sz="1800" b="0" dirty="0"/>
          </a:p>
          <a:p>
            <a:endParaRPr lang="zh-CN" altLang="en-US" sz="1800" b="0" dirty="0"/>
          </a:p>
        </p:txBody>
      </p:sp>
      <p:sp>
        <p:nvSpPr>
          <p:cNvPr id="6" name="TextBox 5"/>
          <p:cNvSpPr txBox="1"/>
          <p:nvPr/>
        </p:nvSpPr>
        <p:spPr>
          <a:xfrm>
            <a:off x="3352800" y="4114800"/>
            <a:ext cx="3962400" cy="2031325"/>
          </a:xfrm>
          <a:prstGeom prst="rect">
            <a:avLst/>
          </a:prstGeom>
          <a:noFill/>
          <a:ln>
            <a:solidFill>
              <a:schemeClr val="tx1"/>
            </a:solidFill>
          </a:ln>
        </p:spPr>
        <p:txBody>
          <a:bodyPr wrap="square" rtlCol="0">
            <a:spAutoFit/>
          </a:bodyPr>
          <a:lstStyle/>
          <a:p>
            <a:r>
              <a:rPr lang="en-US" altLang="zh-CN" sz="1800" dirty="0" smtClean="0"/>
              <a:t>#</a:t>
            </a:r>
            <a:r>
              <a:rPr lang="zh-CN" altLang="en-US" sz="1800" dirty="0" smtClean="0"/>
              <a:t>中序</a:t>
            </a:r>
            <a:r>
              <a:rPr lang="zh-CN" altLang="en-US" sz="1800" dirty="0"/>
              <a:t>遍历二叉树</a:t>
            </a:r>
            <a:endParaRPr lang="zh-CN" altLang="en-US" sz="1800" dirty="0"/>
          </a:p>
          <a:p>
            <a:r>
              <a:rPr lang="zh-CN" altLang="en-US" sz="1800" b="0" dirty="0"/>
              <a:t>    </a:t>
            </a:r>
            <a:r>
              <a:rPr lang="en-US" altLang="zh-CN" sz="1800" b="0" dirty="0"/>
              <a:t>def </a:t>
            </a:r>
            <a:r>
              <a:rPr lang="en-US" altLang="zh-CN" sz="1800" b="0" dirty="0" smtClean="0"/>
              <a:t>inorder(self,node</a:t>
            </a:r>
            <a:r>
              <a:rPr lang="en-US" altLang="zh-CN" sz="1800" b="0" dirty="0"/>
              <a:t>):</a:t>
            </a:r>
            <a:endParaRPr lang="en-US" altLang="zh-CN" sz="1800" b="0" dirty="0"/>
          </a:p>
          <a:p>
            <a:r>
              <a:rPr lang="en-US" altLang="zh-CN" sz="1800" b="0" dirty="0"/>
              <a:t>        if node==None:return</a:t>
            </a:r>
            <a:endParaRPr lang="en-US" altLang="zh-CN" sz="1800" b="0" dirty="0"/>
          </a:p>
          <a:p>
            <a:r>
              <a:rPr lang="en-US" altLang="zh-CN" sz="1800" b="0" dirty="0"/>
              <a:t>        </a:t>
            </a:r>
            <a:r>
              <a:rPr lang="en-US" altLang="zh-CN" sz="1800" b="0" dirty="0" smtClean="0"/>
              <a:t>self.inorder(node.leftChild)</a:t>
            </a:r>
            <a:endParaRPr lang="en-US" altLang="zh-CN" sz="1800" b="0" dirty="0" smtClean="0"/>
          </a:p>
          <a:p>
            <a:r>
              <a:rPr lang="en-US" altLang="zh-CN" sz="1800" b="0" dirty="0" smtClean="0"/>
              <a:t>        print(node.key</a:t>
            </a:r>
            <a:r>
              <a:rPr lang="en-US" altLang="zh-CN" sz="1800" b="0" dirty="0"/>
              <a:t>)</a:t>
            </a:r>
            <a:endParaRPr lang="en-US" altLang="zh-CN" sz="1800" b="0" dirty="0"/>
          </a:p>
          <a:p>
            <a:r>
              <a:rPr lang="en-US" altLang="zh-CN" sz="1800" b="0" dirty="0"/>
              <a:t>        </a:t>
            </a:r>
            <a:r>
              <a:rPr lang="en-US" altLang="zh-CN" sz="1800" b="0" dirty="0" smtClean="0"/>
              <a:t>self.inorder(node.rightChild</a:t>
            </a:r>
            <a:r>
              <a:rPr lang="en-US" altLang="zh-CN" sz="1800" b="0" dirty="0"/>
              <a:t>)</a:t>
            </a:r>
            <a:endParaRPr lang="en-US" altLang="zh-CN" sz="1800" b="0" dirty="0"/>
          </a:p>
          <a:p>
            <a:endParaRPr lang="zh-CN" altLang="en-US" sz="1800" b="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zh-CN" sz="3600" dirty="0"/>
              <a:t>括号的匹配问题（类）</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6045835"/>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lang="en-US" sz="1800">
                <a:solidFill>
                  <a:srgbClr val="FF0000"/>
                </a:solidFill>
              </a:rPr>
              <a:t>from Stack_class import Stack</a:t>
            </a:r>
            <a:endParaRPr lang="en-US" sz="1800">
              <a:solidFill>
                <a:srgbClr val="FF0000"/>
              </a:solidFill>
            </a:endParaRPr>
          </a:p>
          <a:p>
            <a:pPr marL="400050" lvl="1" indent="0">
              <a:buNone/>
            </a:pPr>
            <a:r>
              <a:rPr sz="1800"/>
              <a:t>left = ['{', '[', '&lt;', '(']     #left是所有左括号的列表</a:t>
            </a:r>
            <a:endParaRPr sz="1800"/>
          </a:p>
          <a:p>
            <a:pPr marL="400050" lvl="1" indent="0">
              <a:buNone/>
            </a:pPr>
            <a:r>
              <a:rPr sz="1800"/>
              <a:t>right = ['}', ']', '&gt;', ')']    #right是所有右括号的列表</a:t>
            </a:r>
            <a:endParaRPr sz="1800"/>
          </a:p>
          <a:p>
            <a:pPr marL="400050" lvl="1" indent="0">
              <a:buNone/>
            </a:pPr>
            <a:r>
              <a:rPr sz="1800">
                <a:solidFill>
                  <a:srgbClr val="FF0000"/>
                </a:solidFill>
              </a:rPr>
              <a:t>s=Stack()   #栈</a:t>
            </a:r>
            <a:r>
              <a:rPr lang="zh-CN" sz="1800">
                <a:solidFill>
                  <a:srgbClr val="FF0000"/>
                </a:solidFill>
              </a:rPr>
              <a:t>的实例化</a:t>
            </a:r>
            <a:endParaRPr lang="zh-CN" sz="1800">
              <a:solidFill>
                <a:srgbClr val="FF0000"/>
              </a:solidFill>
            </a:endParaRPr>
          </a:p>
          <a:p>
            <a:pPr marL="400050" lvl="1" indent="0">
              <a:buNone/>
            </a:pPr>
            <a:r>
              <a:rPr sz="1800"/>
              <a:t>string = input()</a:t>
            </a:r>
            <a:endParaRPr sz="1800"/>
          </a:p>
          <a:p>
            <a:pPr marL="400050" lvl="1" indent="0">
              <a:buNone/>
            </a:pPr>
            <a:r>
              <a:rPr sz="1800"/>
              <a:t>flag = 0   </a:t>
            </a:r>
            <a:endParaRPr sz="1800"/>
          </a:p>
          <a:p>
            <a:pPr marL="400050" lvl="1" indent="0">
              <a:buNone/>
            </a:pPr>
            <a:r>
              <a:rPr sz="1800"/>
              <a:t>for char in string:                 #对于string中每一个字符char</a:t>
            </a:r>
            <a:r>
              <a:rPr lang="zh-CN" sz="1800"/>
              <a:t>，</a:t>
            </a:r>
            <a:r>
              <a:rPr lang="zh-CN" sz="1800">
                <a:solidFill>
                  <a:srgbClr val="FF0000"/>
                </a:solidFill>
              </a:rPr>
              <a:t>左括号入栈</a:t>
            </a:r>
            <a:endParaRPr lang="zh-CN" sz="1800">
              <a:solidFill>
                <a:srgbClr val="FF0000"/>
              </a:solidFill>
            </a:endParaRPr>
          </a:p>
          <a:p>
            <a:pPr marL="400050" lvl="1" indent="0">
              <a:buNone/>
            </a:pPr>
            <a:r>
              <a:rPr sz="1800"/>
              <a:t>    if char in left:               </a:t>
            </a:r>
            <a:endParaRPr sz="1800"/>
          </a:p>
          <a:p>
            <a:pPr marL="400050" lvl="1" indent="0">
              <a:buNone/>
            </a:pPr>
            <a:r>
              <a:rPr sz="1800"/>
              <a:t>       </a:t>
            </a:r>
            <a:r>
              <a:rPr sz="1800">
                <a:solidFill>
                  <a:srgbClr val="FF0000"/>
                </a:solidFill>
              </a:rPr>
              <a:t> s.push(char)</a:t>
            </a:r>
            <a:endParaRPr sz="1800">
              <a:solidFill>
                <a:srgbClr val="FF0000"/>
              </a:solidFill>
            </a:endParaRPr>
          </a:p>
          <a:p>
            <a:pPr marL="400050" lvl="1" indent="0">
              <a:buNone/>
            </a:pPr>
            <a:r>
              <a:rPr sz="1800"/>
              <a:t>    elif char in right:             #如果char在列表right内，则char为右括号</a:t>
            </a:r>
            <a:endParaRPr sz="1800"/>
          </a:p>
          <a:p>
            <a:pPr marL="400050" lvl="1" indent="0">
              <a:buNone/>
            </a:pPr>
            <a:r>
              <a:rPr sz="1800"/>
              <a:t>        if</a:t>
            </a:r>
            <a:r>
              <a:rPr sz="1800">
                <a:solidFill>
                  <a:srgbClr val="FF0000"/>
                </a:solidFill>
              </a:rPr>
              <a:t> s.isEmpty():  </a:t>
            </a:r>
            <a:r>
              <a:rPr sz="1800"/>
              <a:t>            </a:t>
            </a:r>
            <a:r>
              <a:rPr lang="en-US" sz="1800"/>
              <a:t>#</a:t>
            </a:r>
            <a:r>
              <a:rPr lang="zh-CN" altLang="en-US" sz="1800"/>
              <a:t>栈是否为空</a:t>
            </a:r>
            <a:endParaRPr lang="zh-CN" altLang="en-US" sz="1800"/>
          </a:p>
          <a:p>
            <a:pPr marL="400050" lvl="1" indent="0">
              <a:buNone/>
            </a:pPr>
            <a:r>
              <a:rPr sz="1800"/>
              <a:t>            flag = 1</a:t>
            </a:r>
            <a:endParaRPr sz="1800"/>
          </a:p>
          <a:p>
            <a:pPr marL="400050" lvl="1" indent="0">
              <a:buNone/>
            </a:pPr>
            <a:r>
              <a:rPr sz="1800"/>
              <a:t>            break</a:t>
            </a:r>
            <a:endParaRPr sz="1800"/>
          </a:p>
          <a:p>
            <a:pPr marL="400050" lvl="1" indent="0">
              <a:buNone/>
            </a:pPr>
            <a:r>
              <a:rPr sz="1800"/>
              <a:t>       </a:t>
            </a:r>
            <a:r>
              <a:rPr sz="1800">
                <a:solidFill>
                  <a:srgbClr val="FF0000"/>
                </a:solidFill>
              </a:rPr>
              <a:t> if left.index(s.peek()) == right.index(char):  </a:t>
            </a:r>
            <a:r>
              <a:rPr sz="1800"/>
              <a:t>    </a:t>
            </a:r>
            <a:r>
              <a:rPr lang="en-US" sz="1800"/>
              <a:t>#</a:t>
            </a:r>
            <a:r>
              <a:rPr lang="zh-CN" altLang="en-US" sz="1800"/>
              <a:t>左右括号的索引号相等</a:t>
            </a:r>
            <a:endParaRPr lang="zh-CN" altLang="en-US" sz="1800"/>
          </a:p>
          <a:p>
            <a:pPr marL="400050" lvl="1" indent="0">
              <a:buNone/>
            </a:pPr>
            <a:r>
              <a:rPr sz="1800"/>
              <a:t>           </a:t>
            </a:r>
            <a:r>
              <a:rPr sz="1800">
                <a:solidFill>
                  <a:srgbClr val="FF0000"/>
                </a:solidFill>
              </a:rPr>
              <a:t> s.pop()</a:t>
            </a:r>
            <a:endParaRPr sz="1800">
              <a:solidFill>
                <a:srgbClr val="FF0000"/>
              </a:solidFill>
            </a:endParaRPr>
          </a:p>
          <a:p>
            <a:pPr marL="400050" lvl="1" indent="0">
              <a:buNone/>
            </a:pPr>
            <a:r>
              <a:rPr sz="1800"/>
              <a:t>        else:                     </a:t>
            </a:r>
            <a:endParaRPr sz="1800"/>
          </a:p>
          <a:p>
            <a:pPr marL="400050" lvl="1" indent="0">
              <a:buNone/>
            </a:pPr>
            <a:r>
              <a:rPr sz="1800"/>
              <a:t>            flag = 1</a:t>
            </a:r>
            <a:endParaRPr sz="1800"/>
          </a:p>
          <a:p>
            <a:pPr marL="400050" lvl="1" indent="0">
              <a:buNone/>
            </a:pPr>
            <a:r>
              <a:rPr sz="1800"/>
              <a:t>            break</a:t>
            </a:r>
            <a:endParaRPr sz="1800"/>
          </a:p>
          <a:p>
            <a:pPr marL="400050" lvl="1" indent="0">
              <a:buNone/>
            </a:pPr>
            <a:endParaRPr sz="180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递归算法的设计方法</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828800"/>
            <a:ext cx="8229600" cy="3657600"/>
          </a:xfrm>
        </p:spPr>
        <p:txBody>
          <a:bodyPr/>
          <a:lstStyle/>
          <a:p>
            <a:pPr>
              <a:lnSpc>
                <a:spcPts val="3800"/>
              </a:lnSpc>
            </a:pPr>
            <a:r>
              <a:rPr lang="zh-CN" altLang="en-US" b="1" dirty="0">
                <a:solidFill>
                  <a:srgbClr val="FF0000"/>
                </a:solidFill>
              </a:rPr>
              <a:t>递归算法的设计方法</a:t>
            </a:r>
            <a:endParaRPr lang="en-US" altLang="zh-CN" b="1" dirty="0">
              <a:solidFill>
                <a:srgbClr val="FF0000"/>
              </a:solidFill>
            </a:endParaRPr>
          </a:p>
          <a:p>
            <a:pPr lvl="1">
              <a:lnSpc>
                <a:spcPts val="3500"/>
              </a:lnSpc>
            </a:pPr>
            <a:r>
              <a:rPr lang="zh-CN" altLang="en-US" sz="2600" dirty="0"/>
              <a:t>先将整个问题</a:t>
            </a:r>
            <a:r>
              <a:rPr lang="zh-CN" altLang="en-US" sz="2600" dirty="0">
                <a:solidFill>
                  <a:srgbClr val="CC0066"/>
                </a:solidFill>
              </a:rPr>
              <a:t>划分为若干个子问题</a:t>
            </a:r>
            <a:r>
              <a:rPr lang="zh-CN" altLang="en-US" sz="2600" dirty="0">
                <a:solidFill>
                  <a:srgbClr val="FF0000"/>
                </a:solidFill>
              </a:rPr>
              <a:t>，</a:t>
            </a:r>
            <a:r>
              <a:rPr lang="zh-CN" altLang="en-US" sz="2600" dirty="0"/>
              <a:t>通过分别</a:t>
            </a:r>
            <a:r>
              <a:rPr lang="zh-CN" altLang="en-US" sz="2600" dirty="0">
                <a:solidFill>
                  <a:srgbClr val="CC0066"/>
                </a:solidFill>
              </a:rPr>
              <a:t>求解子问题</a:t>
            </a:r>
            <a:r>
              <a:rPr lang="zh-CN" altLang="en-US" sz="2600" dirty="0">
                <a:solidFill>
                  <a:srgbClr val="FF0000"/>
                </a:solidFill>
              </a:rPr>
              <a:t>，</a:t>
            </a:r>
            <a:r>
              <a:rPr lang="zh-CN" altLang="en-US" sz="2600" dirty="0"/>
              <a:t>最后获得整个问题的解</a:t>
            </a:r>
            <a:endParaRPr lang="en-US" altLang="zh-CN" sz="2600" dirty="0"/>
          </a:p>
          <a:p>
            <a:pPr lvl="1">
              <a:lnSpc>
                <a:spcPts val="3500"/>
              </a:lnSpc>
            </a:pPr>
            <a:r>
              <a:rPr lang="zh-CN" altLang="en-US" sz="2600" dirty="0"/>
              <a:t>而这些子问题具有</a:t>
            </a:r>
            <a:r>
              <a:rPr lang="zh-CN" altLang="en-US" sz="2600" dirty="0">
                <a:solidFill>
                  <a:srgbClr val="CC0066"/>
                </a:solidFill>
              </a:rPr>
              <a:t>与原问题相同的求解方法</a:t>
            </a:r>
            <a:r>
              <a:rPr lang="zh-CN" altLang="en-US" sz="2600" dirty="0">
                <a:solidFill>
                  <a:srgbClr val="FF0000"/>
                </a:solidFill>
              </a:rPr>
              <a:t>，</a:t>
            </a:r>
            <a:r>
              <a:rPr lang="zh-CN" altLang="en-US" sz="2600" dirty="0"/>
              <a:t>于是可以再将它们划分成若干个子问题，分别求解，如此反复进行，直到不能再划分成子问题，或已经可以求解为止</a:t>
            </a:r>
            <a:endParaRPr lang="zh-CN" altLang="en-US" sz="2600" dirty="0"/>
          </a:p>
          <a:p>
            <a:pPr>
              <a:lnSpc>
                <a:spcPts val="3500"/>
              </a:lnSpc>
            </a:pPr>
            <a:endParaRPr lang="zh-CN" altLang="en-US" sz="2400" dirty="0"/>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6538" y="2286000"/>
            <a:ext cx="8229600" cy="2743200"/>
          </a:xfrm>
        </p:spPr>
        <p:txBody>
          <a:bodyPr/>
          <a:lstStyle/>
          <a:p>
            <a:pPr>
              <a:spcAft>
                <a:spcPts val="600"/>
              </a:spcAft>
            </a:pPr>
            <a:r>
              <a:rPr lang="zh-CN" altLang="en-US" b="1" dirty="0"/>
              <a:t>斐波那契数列是一类典型的可由递归求解的问题</a:t>
            </a:r>
            <a:endParaRPr lang="en-US" altLang="zh-CN" b="1" dirty="0"/>
          </a:p>
          <a:p>
            <a:pPr lvl="1">
              <a:spcAft>
                <a:spcPts val="600"/>
              </a:spcAft>
            </a:pPr>
            <a:r>
              <a:rPr lang="en-US" altLang="zh-CN" b="1" dirty="0"/>
              <a:t>[</a:t>
            </a:r>
            <a:r>
              <a:rPr lang="zh-CN" altLang="en-US" b="1" dirty="0"/>
              <a:t>步骤</a:t>
            </a:r>
            <a:r>
              <a:rPr lang="en-US" altLang="zh-CN" b="1" dirty="0"/>
              <a:t>1]  </a:t>
            </a:r>
            <a:r>
              <a:rPr lang="zh-CN" altLang="en-US" b="1" dirty="0"/>
              <a:t>描述</a:t>
            </a:r>
            <a:r>
              <a:rPr lang="zh-CN" altLang="en-US" b="1" dirty="0">
                <a:solidFill>
                  <a:srgbClr val="CC0066"/>
                </a:solidFill>
              </a:rPr>
              <a:t>递归关系</a:t>
            </a:r>
            <a:r>
              <a:rPr lang="zh-CN" altLang="en-US" dirty="0">
                <a:solidFill>
                  <a:srgbClr val="CC0066"/>
                </a:solidFill>
              </a:rPr>
              <a:t> </a:t>
            </a:r>
            <a:endParaRPr lang="en-US" altLang="zh-CN" dirty="0">
              <a:solidFill>
                <a:srgbClr val="CC0066"/>
              </a:solidFill>
            </a:endParaRPr>
          </a:p>
          <a:p>
            <a:pPr>
              <a:spcAft>
                <a:spcPts val="600"/>
              </a:spcAft>
            </a:pPr>
            <a:endParaRPr lang="en-US" altLang="zh-CN" sz="2400" b="1" dirty="0"/>
          </a:p>
          <a:p>
            <a:pPr>
              <a:spcAft>
                <a:spcPts val="600"/>
              </a:spcAft>
            </a:pPr>
            <a:endParaRPr lang="en-US" altLang="zh-CN" sz="2400" b="1" dirty="0"/>
          </a:p>
          <a:p>
            <a:pPr lvl="1">
              <a:spcAft>
                <a:spcPts val="600"/>
              </a:spcAft>
            </a:pPr>
            <a:r>
              <a:rPr lang="en-US" altLang="zh-CN" b="1" dirty="0"/>
              <a:t>[</a:t>
            </a:r>
            <a:r>
              <a:rPr lang="zh-CN" altLang="en-US" b="1" dirty="0"/>
              <a:t>步骤</a:t>
            </a:r>
            <a:r>
              <a:rPr lang="en-US" altLang="zh-CN" b="1" dirty="0"/>
              <a:t>2]  </a:t>
            </a:r>
            <a:r>
              <a:rPr lang="zh-CN" altLang="en-US" b="1" dirty="0"/>
              <a:t>确定</a:t>
            </a:r>
            <a:r>
              <a:rPr lang="zh-CN" altLang="en-US" b="1" dirty="0">
                <a:solidFill>
                  <a:srgbClr val="CC0066"/>
                </a:solidFill>
              </a:rPr>
              <a:t>递归</a:t>
            </a:r>
            <a:r>
              <a:rPr lang="zh-CN" altLang="en-US" b="1" dirty="0">
                <a:solidFill>
                  <a:srgbClr val="CC0066"/>
                </a:solidFill>
                <a:latin typeface="+mn-lt"/>
              </a:rPr>
              <a:t>边界</a:t>
            </a:r>
            <a:r>
              <a:rPr lang="zh-CN" altLang="en-US" dirty="0">
                <a:latin typeface="+mn-lt"/>
              </a:rPr>
              <a:t>（</a:t>
            </a:r>
            <a:r>
              <a:rPr lang="en-US" altLang="zh-CN" dirty="0">
                <a:latin typeface="+mn-lt"/>
              </a:rPr>
              <a:t>n=0 </a:t>
            </a:r>
            <a:r>
              <a:rPr lang="zh-CN" altLang="en-US" dirty="0">
                <a:latin typeface="+mn-lt"/>
              </a:rPr>
              <a:t>或</a:t>
            </a:r>
            <a:r>
              <a:rPr lang="en-US" altLang="zh-CN" dirty="0">
                <a:latin typeface="+mn-lt"/>
              </a:rPr>
              <a:t>n=1</a:t>
            </a:r>
            <a:r>
              <a:rPr lang="zh-CN" altLang="en-US" dirty="0">
                <a:latin typeface="+mn-lt"/>
              </a:rPr>
              <a:t>）</a:t>
            </a:r>
            <a:endParaRPr lang="en-US" altLang="zh-CN" dirty="0">
              <a:latin typeface="+mn-lt"/>
            </a:endParaRPr>
          </a:p>
          <a:p>
            <a:pPr marL="0" indent="0">
              <a:buNone/>
            </a:pPr>
            <a:endParaRPr lang="zh-CN" altLang="en-US" dirty="0"/>
          </a:p>
        </p:txBody>
      </p:sp>
      <p:graphicFrame>
        <p:nvGraphicFramePr>
          <p:cNvPr id="4" name="对象 5"/>
          <p:cNvGraphicFramePr>
            <a:graphicFrameLocks noChangeAspect="1"/>
          </p:cNvGraphicFramePr>
          <p:nvPr/>
        </p:nvGraphicFramePr>
        <p:xfrm>
          <a:off x="4343400" y="3004207"/>
          <a:ext cx="3536950" cy="1168400"/>
        </p:xfrm>
        <a:graphic>
          <a:graphicData uri="http://schemas.openxmlformats.org/presentationml/2006/ole">
            <mc:AlternateContent xmlns:mc="http://schemas.openxmlformats.org/markup-compatibility/2006">
              <mc:Choice xmlns:v="urn:schemas-microsoft-com:vml" Requires="v">
                <p:oleObj spid="_x0000_s60652" name="公式" r:id="rId1" imgW="2159000" imgH="711200" progId="Equation.3">
                  <p:embed/>
                </p:oleObj>
              </mc:Choice>
              <mc:Fallback>
                <p:oleObj name="公式" r:id="rId1" imgW="2159000" imgH="711200" progId="Equation.3">
                  <p:embed/>
                  <p:pic>
                    <p:nvPicPr>
                      <p:cNvPr id="0" name="图片 60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04207"/>
                        <a:ext cx="35369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9" name="Rectangle 3"/>
          <p:cNvSpPr txBox="1">
            <a:spLocks noChangeArrowheads="1"/>
          </p:cNvSpPr>
          <p:nvPr/>
        </p:nvSpPr>
        <p:spPr bwMode="auto">
          <a:xfrm>
            <a:off x="546538" y="1533197"/>
            <a:ext cx="8153400" cy="600403"/>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smtClean="0">
                <a:solidFill>
                  <a:srgbClr val="FF0066"/>
                </a:solidFill>
                <a:latin typeface="Arial" panose="020B0604020202020204" pitchFamily="34" charset="0"/>
                <a:cs typeface="Arial" panose="020B0604020202020204" pitchFamily="34" charset="0"/>
              </a:rPr>
              <a:t>【</a:t>
            </a:r>
            <a:r>
              <a:rPr lang="zh-CN" altLang="zh-CN" sz="2400" b="0" kern="0" dirty="0" smtClean="0">
                <a:solidFill>
                  <a:srgbClr val="FF0066"/>
                </a:solidFill>
                <a:cs typeface="Arial" panose="020B0604020202020204" pitchFamily="34" charset="0"/>
              </a:rPr>
              <a:t>例</a:t>
            </a:r>
            <a:r>
              <a:rPr lang="zh-CN" altLang="zh-CN" sz="2400" b="0" kern="0" dirty="0" smtClean="0">
                <a:solidFill>
                  <a:srgbClr val="FF0066"/>
                </a:solidFill>
                <a:latin typeface="Arial" panose="020B0604020202020204" pitchFamily="34" charset="0"/>
                <a:cs typeface="Arial" panose="020B0604020202020204" pitchFamily="34" charset="0"/>
              </a:rPr>
              <a:t>】</a:t>
            </a:r>
            <a:r>
              <a:rPr lang="zh-CN" altLang="en-US" sz="2400" b="0" kern="0" dirty="0">
                <a:latin typeface="+mn-lt"/>
              </a:rPr>
              <a:t>采用递归算法求第</a:t>
            </a:r>
            <a:r>
              <a:rPr lang="en-US" altLang="zh-CN" sz="2400" b="0" kern="0" dirty="0">
                <a:latin typeface="+mn-lt"/>
              </a:rPr>
              <a:t>N</a:t>
            </a:r>
            <a:r>
              <a:rPr lang="zh-CN" altLang="en-US" sz="2400" b="0" kern="0" dirty="0">
                <a:latin typeface="+mn-lt"/>
              </a:rPr>
              <a:t>项斐波那契数。</a:t>
            </a:r>
            <a:endParaRPr lang="en-US" altLang="zh-CN" sz="2400" b="0" kern="0" dirty="0">
              <a:latin typeface="+mn-lt"/>
            </a:endParaRPr>
          </a:p>
        </p:txBody>
      </p:sp>
      <p:sp>
        <p:nvSpPr>
          <p:cNvPr id="12" name="矩形 11"/>
          <p:cNvSpPr/>
          <p:nvPr/>
        </p:nvSpPr>
        <p:spPr>
          <a:xfrm>
            <a:off x="622738" y="5257800"/>
            <a:ext cx="7683062" cy="1041311"/>
          </a:xfrm>
          <a:prstGeom prst="rect">
            <a:avLst/>
          </a:prstGeom>
        </p:spPr>
        <p:txBody>
          <a:bodyPr wrap="square">
            <a:spAutoFit/>
          </a:bodyPr>
          <a:lstStyle/>
          <a:p>
            <a:pPr marL="441325" lvl="2" indent="-441325">
              <a:lnSpc>
                <a:spcPts val="3700"/>
              </a:lnSpc>
              <a:spcBef>
                <a:spcPct val="20000"/>
              </a:spcBef>
              <a:spcAft>
                <a:spcPts val="600"/>
              </a:spcAft>
              <a:buClr>
                <a:srgbClr val="FF0000"/>
              </a:buClr>
              <a:buSzPct val="90000"/>
              <a:buFont typeface="Wingdings" panose="05000000000000000000" pitchFamily="2" charset="2"/>
              <a:buChar char="n"/>
            </a:pPr>
            <a:r>
              <a:rPr lang="zh-CN" altLang="en-US" sz="2800" dirty="0">
                <a:solidFill>
                  <a:srgbClr val="FF0000"/>
                </a:solidFill>
                <a:latin typeface="微软雅黑" panose="020B0503020204020204" pitchFamily="34" charset="-122"/>
                <a:ea typeface="微软雅黑" panose="020B0503020204020204" pitchFamily="34" charset="-122"/>
              </a:rPr>
              <a:t>递归边界</a:t>
            </a:r>
            <a:r>
              <a:rPr lang="zh-CN" altLang="en-US" sz="2800" kern="0" dirty="0">
                <a:latin typeface="Arial" panose="020B0604020202020204" pitchFamily="34" charset="0"/>
              </a:rPr>
              <a:t>（</a:t>
            </a:r>
            <a:r>
              <a:rPr lang="zh-CN" altLang="en-US" sz="2800" dirty="0">
                <a:solidFill>
                  <a:srgbClr val="FF0000"/>
                </a:solidFill>
                <a:latin typeface="微软雅黑" panose="020B0503020204020204" pitchFamily="34" charset="-122"/>
                <a:ea typeface="微软雅黑" panose="020B0503020204020204" pitchFamily="34" charset="-122"/>
              </a:rPr>
              <a:t>递归出口</a:t>
            </a:r>
            <a:r>
              <a:rPr lang="zh-CN" altLang="en-US" sz="2800" kern="0" dirty="0">
                <a:latin typeface="Arial" panose="020B0604020202020204" pitchFamily="34" charset="0"/>
              </a:rPr>
              <a:t>）：</a:t>
            </a:r>
            <a:r>
              <a:rPr lang="zh-CN" altLang="en-US" sz="2800" b="0" u="sng" dirty="0">
                <a:latin typeface="微软雅黑" panose="020B0503020204020204" pitchFamily="34" charset="-122"/>
                <a:ea typeface="微软雅黑" panose="020B0503020204020204" pitchFamily="34" charset="-122"/>
              </a:rPr>
              <a:t>当到达递归边界时，递归结束</a:t>
            </a:r>
            <a:r>
              <a:rPr lang="zh-CN" altLang="en-US" sz="2800" b="0" dirty="0">
                <a:latin typeface="微软雅黑" panose="020B0503020204020204" pitchFamily="34" charset="-122"/>
                <a:ea typeface="微软雅黑" panose="020B0503020204020204" pitchFamily="34" charset="-122"/>
              </a:rPr>
              <a:t>（不然就会无限次数地递归下去）</a:t>
            </a:r>
            <a:endParaRPr lang="zh-CN" altLang="en-US" sz="2800" b="0" dirty="0">
              <a:latin typeface="微软雅黑" panose="020B0503020204020204" pitchFamily="34" charset="-122"/>
              <a:ea typeface="微软雅黑" panose="020B0503020204020204" pitchFamily="34" charset="-122"/>
            </a:endParaRPr>
          </a:p>
        </p:txBody>
      </p:sp>
      <p:sp>
        <p:nvSpPr>
          <p:cNvPr id="6" name="标题 5"/>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477000" cy="487363"/>
          </a:xfrm>
        </p:spPr>
        <p:txBody>
          <a:bodyPr/>
          <a:lstStyle/>
          <a:p>
            <a:r>
              <a:rPr lang="zh-CN" altLang="en-US" dirty="0" smtClean="0"/>
              <a:t>算法</a:t>
            </a:r>
            <a:r>
              <a:rPr lang="zh-CN" altLang="en-US" dirty="0"/>
              <a:t>描述</a:t>
            </a:r>
            <a:endParaRPr lang="zh-CN" altLang="en-US" dirty="0"/>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pSp>
        <p:nvGrpSpPr>
          <p:cNvPr id="8" name="组合 7"/>
          <p:cNvGrpSpPr/>
          <p:nvPr/>
        </p:nvGrpSpPr>
        <p:grpSpPr>
          <a:xfrm>
            <a:off x="762000" y="2438400"/>
            <a:ext cx="5754485" cy="2092881"/>
            <a:chOff x="1599471" y="4800600"/>
            <a:chExt cx="5754485" cy="2092881"/>
          </a:xfrm>
        </p:grpSpPr>
        <p:sp>
          <p:nvSpPr>
            <p:cNvPr id="6" name="TextBox 5"/>
            <p:cNvSpPr txBox="1">
              <a:spLocks noChangeArrowheads="1"/>
            </p:cNvSpPr>
            <p:nvPr/>
          </p:nvSpPr>
          <p:spPr bwMode="auto">
            <a:xfrm>
              <a:off x="3124199" y="4800600"/>
              <a:ext cx="4229757" cy="2092881"/>
            </a:xfrm>
            <a:prstGeom prst="rect">
              <a:avLst/>
            </a:prstGeom>
            <a:noFill/>
            <a:ln w="19050">
              <a:solidFill>
                <a:srgbClr val="CC33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F</a:t>
              </a:r>
              <a:r>
                <a:rPr lang="en-US" altLang="zh-CN" sz="2400" kern="1200" dirty="0">
                  <a:solidFill>
                    <a:srgbClr val="000000"/>
                  </a:solidFill>
                  <a:effectLst/>
                  <a:ea typeface="仿宋" panose="02010609060101010101" pitchFamily="49" charset="-122"/>
                  <a:cs typeface="Times New Roman" panose="02020603050405020304" pitchFamily="18" charset="0"/>
                </a:rPr>
                <a:t>ib</a:t>
              </a:r>
              <a:r>
                <a:rPr lang="en-US" sz="2400" kern="1200" dirty="0">
                  <a:solidFill>
                    <a:srgbClr val="000000"/>
                  </a:solidFill>
                  <a:effectLst/>
                  <a:ea typeface="仿宋" panose="02010609060101010101" pitchFamily="49" charset="-122"/>
                  <a:cs typeface="Times New Roman" panose="02020603050405020304" pitchFamily="18" charset="0"/>
                </a:rPr>
                <a:t>(N)</a:t>
              </a:r>
              <a:endParaRPr lang="zh-CN" sz="2400" dirty="0">
                <a:effectLst/>
                <a:ea typeface="仿宋" panose="02010609060101010101" pitchFamily="49" charset="-122"/>
                <a:cs typeface="Times New Roman" panose="02020603050405020304" pitchFamily="18" charset="0"/>
              </a:endParaRPr>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a:t>
              </a:r>
              <a:r>
                <a:rPr lang="en-US" altLang="zh-CN" sz="2400" kern="1200" dirty="0">
                  <a:solidFill>
                    <a:srgbClr val="000000"/>
                  </a:solidFill>
                  <a:effectLst/>
                  <a:ea typeface="仿宋" panose="02010609060101010101" pitchFamily="49" charset="-122"/>
                  <a:cs typeface="Times New Roman" panose="02020603050405020304" pitchFamily="18" charset="0"/>
                </a:rPr>
                <a:t>if N=0 or N=1</a:t>
              </a:r>
              <a:endParaRPr lang="en-US" altLang="zh-CN" sz="2400" kern="1200" dirty="0">
                <a:solidFill>
                  <a:srgbClr val="000000"/>
                </a:solidFill>
                <a:effectLst/>
                <a:ea typeface="仿宋" panose="02010609060101010101" pitchFamily="49" charset="-122"/>
                <a:cs typeface="Times New Roman" panose="02020603050405020304" pitchFamily="18" charset="0"/>
              </a:endParaRPr>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a:t>
              </a:r>
              <a:r>
                <a:rPr lang="en-US" altLang="zh-CN" sz="2400" dirty="0"/>
                <a:t>return 1</a:t>
              </a:r>
              <a:endParaRPr lang="en-US" altLang="zh-CN" sz="2400" dirty="0"/>
            </a:p>
            <a:p>
              <a:pPr>
                <a:spcBef>
                  <a:spcPts val="430"/>
                </a:spcBef>
                <a:spcAft>
                  <a:spcPts val="0"/>
                </a:spcAft>
              </a:pPr>
              <a:r>
                <a:rPr lang="en-US" sz="2400" kern="1200" dirty="0">
                  <a:solidFill>
                    <a:srgbClr val="000000"/>
                  </a:solidFill>
                  <a:effectLst/>
                  <a:ea typeface="仿宋" panose="02010609060101010101" pitchFamily="49" charset="-122"/>
                  <a:cs typeface="Times New Roman" panose="02020603050405020304" pitchFamily="18" charset="0"/>
                </a:rPr>
                <a:t>    else</a:t>
              </a:r>
              <a:endParaRPr lang="en-US" sz="2400" kern="1200" dirty="0">
                <a:solidFill>
                  <a:srgbClr val="000000"/>
                </a:solidFill>
                <a:effectLst/>
                <a:ea typeface="仿宋" panose="02010609060101010101" pitchFamily="49" charset="-122"/>
                <a:cs typeface="Times New Roman" panose="02020603050405020304" pitchFamily="18" charset="0"/>
              </a:endParaRPr>
            </a:p>
            <a:p>
              <a:r>
                <a:rPr lang="en-US" altLang="zh-CN" sz="2400" dirty="0"/>
                <a:t>        return </a:t>
              </a:r>
              <a:r>
                <a:rPr lang="en-US" altLang="zh-CN" sz="2400" dirty="0">
                  <a:solidFill>
                    <a:srgbClr val="CC3300"/>
                  </a:solidFill>
                </a:rPr>
                <a:t>Fib(N-1)+Fib(N-2)</a:t>
              </a:r>
              <a:endParaRPr lang="en-US" altLang="zh-CN" sz="2400" dirty="0">
                <a:solidFill>
                  <a:srgbClr val="CC3300"/>
                </a:solidFill>
              </a:endParaRPr>
            </a:p>
          </p:txBody>
        </p:sp>
        <p:sp>
          <p:nvSpPr>
            <p:cNvPr id="7" name="矩形 6"/>
            <p:cNvSpPr/>
            <p:nvPr/>
          </p:nvSpPr>
          <p:spPr>
            <a:xfrm>
              <a:off x="1599471" y="5108726"/>
              <a:ext cx="1415772" cy="461665"/>
            </a:xfrm>
            <a:prstGeom prst="rect">
              <a:avLst/>
            </a:prstGeom>
          </p:spPr>
          <p:txBody>
            <a:bodyPr wrap="none">
              <a:spAutoFit/>
            </a:bodyPr>
            <a:lstStyle/>
            <a:p>
              <a:r>
                <a:rPr lang="zh-CN" altLang="en-US" sz="2400" b="0" dirty="0">
                  <a:solidFill>
                    <a:srgbClr val="800000"/>
                  </a:solidFill>
                  <a:latin typeface="微软雅黑" panose="020B0503020204020204" pitchFamily="34" charset="-122"/>
                  <a:ea typeface="微软雅黑" panose="020B0503020204020204" pitchFamily="34" charset="-122"/>
                </a:rPr>
                <a:t>算法描述</a:t>
              </a:r>
              <a:endParaRPr lang="zh-CN" altLang="en-US" sz="2400" b="0" dirty="0">
                <a:solidFill>
                  <a:srgbClr val="800000"/>
                </a:solidFill>
                <a:latin typeface="微软雅黑" panose="020B0503020204020204" pitchFamily="34" charset="-122"/>
                <a:ea typeface="微软雅黑" panose="020B0503020204020204" pitchFamily="34" charset="-122"/>
              </a:endParaRPr>
            </a:p>
          </p:txBody>
        </p:sp>
      </p:grpSp>
      <p:sp>
        <p:nvSpPr>
          <p:cNvPr id="10" name="AutoShape 9"/>
          <p:cNvSpPr>
            <a:spLocks noChangeArrowheads="1"/>
          </p:cNvSpPr>
          <p:nvPr/>
        </p:nvSpPr>
        <p:spPr bwMode="auto">
          <a:xfrm>
            <a:off x="6705600" y="3962400"/>
            <a:ext cx="1828800" cy="380086"/>
          </a:xfrm>
          <a:prstGeom prst="wedgeRectCallout">
            <a:avLst>
              <a:gd name="adj1" fmla="val -73151"/>
              <a:gd name="adj2" fmla="val 38638"/>
            </a:avLst>
          </a:prstGeom>
          <a:solidFill>
            <a:srgbClr val="FFFFCC"/>
          </a:solidFill>
          <a:ln w="9525">
            <a:noFill/>
            <a:miter lim="800000"/>
          </a:ln>
          <a:effectLst>
            <a:prstShdw prst="shdw17" dist="17961" dir="2700000">
              <a:srgbClr val="997A99"/>
            </a:prstShdw>
          </a:effectLst>
        </p:spPr>
        <p:txBody>
          <a:bodyPr anchor="b"/>
          <a:lstStyle/>
          <a:p>
            <a:r>
              <a:rPr kumimoji="1" lang="zh-CN" altLang="en-US" sz="2000" b="0" dirty="0">
                <a:latin typeface="微软雅黑" panose="020B0503020204020204" pitchFamily="34" charset="-122"/>
                <a:ea typeface="微软雅黑" panose="020B0503020204020204" pitchFamily="34" charset="-122"/>
              </a:rPr>
              <a:t>自己调用自己</a:t>
            </a:r>
            <a:endParaRPr kumimoji="1" lang="zh-CN" altLang="en-US" sz="2000" b="0" dirty="0">
              <a:latin typeface="微软雅黑" panose="020B0503020204020204" pitchFamily="34" charset="-122"/>
              <a:ea typeface="微软雅黑" panose="020B0503020204020204" pitchFamily="34" charset="-122"/>
            </a:endParaRPr>
          </a:p>
        </p:txBody>
      </p:sp>
      <p:sp>
        <p:nvSpPr>
          <p:cNvPr id="11" name="AutoShape 12"/>
          <p:cNvSpPr>
            <a:spLocks noChangeArrowheads="1"/>
          </p:cNvSpPr>
          <p:nvPr/>
        </p:nvSpPr>
        <p:spPr bwMode="auto">
          <a:xfrm>
            <a:off x="5029200" y="2977358"/>
            <a:ext cx="1294671" cy="429049"/>
          </a:xfrm>
          <a:prstGeom prst="wedgeRectCallout">
            <a:avLst>
              <a:gd name="adj1" fmla="val -88995"/>
              <a:gd name="adj2" fmla="val -31721"/>
            </a:avLst>
          </a:prstGeom>
          <a:solidFill>
            <a:srgbClr val="FFCCFF"/>
          </a:solidFill>
          <a:ln w="9525">
            <a:solidFill>
              <a:srgbClr val="FF6600"/>
            </a:solidFill>
            <a:miter lim="800000"/>
          </a:ln>
          <a:effectLst/>
        </p:spPr>
        <p:txBody>
          <a:bodyPr/>
          <a:lstStyle/>
          <a:p>
            <a:pPr marL="457200" lvl="4" indent="-457200" algn="ctr">
              <a:spcBef>
                <a:spcPts val="300"/>
              </a:spcBef>
              <a:buClr>
                <a:srgbClr val="006666"/>
              </a:buClr>
              <a:buSzPct val="90000"/>
              <a:defRPr/>
            </a:pPr>
            <a:r>
              <a:rPr lang="zh-CN" altLang="en-US" sz="2000" b="0" dirty="0">
                <a:latin typeface="+mn-lt"/>
                <a:ea typeface="微软雅黑" panose="020B0503020204020204" pitchFamily="34" charset="-122"/>
              </a:rPr>
              <a:t>递归边界</a:t>
            </a:r>
            <a:endParaRPr lang="en-US" altLang="zh-CN" sz="20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7" name="内容占位符 2"/>
          <p:cNvSpPr>
            <a:spLocks noGrp="1"/>
          </p:cNvSpPr>
          <p:nvPr>
            <p:ph idx="1"/>
          </p:nvPr>
        </p:nvSpPr>
        <p:spPr>
          <a:xfrm>
            <a:off x="304800" y="1676400"/>
            <a:ext cx="8229600" cy="762000"/>
          </a:xfrm>
        </p:spPr>
        <p:txBody>
          <a:bodyPr/>
          <a:lstStyle/>
          <a:p>
            <a:r>
              <a:rPr lang="zh-CN" altLang="en-US" dirty="0"/>
              <a:t>求第</a:t>
            </a:r>
            <a:r>
              <a:rPr lang="en-US" altLang="zh-CN" dirty="0"/>
              <a:t>N</a:t>
            </a:r>
            <a:r>
              <a:rPr lang="zh-CN" altLang="en-US" dirty="0"/>
              <a:t>项斐波纳契数的</a:t>
            </a:r>
            <a:r>
              <a:rPr lang="en-US" altLang="zh-CN" dirty="0"/>
              <a:t>Python</a:t>
            </a:r>
            <a:r>
              <a:rPr lang="zh-CN" altLang="en-US" dirty="0"/>
              <a:t>程序</a:t>
            </a:r>
            <a:endParaRPr lang="zh-CN" altLang="en-US" dirty="0"/>
          </a:p>
        </p:txBody>
      </p:sp>
      <p:sp>
        <p:nvSpPr>
          <p:cNvPr id="6" name="矩形 5"/>
          <p:cNvSpPr/>
          <p:nvPr/>
        </p:nvSpPr>
        <p:spPr>
          <a:xfrm>
            <a:off x="533400" y="2362200"/>
            <a:ext cx="5715000" cy="4401205"/>
          </a:xfrm>
          <a:prstGeom prst="rect">
            <a:avLst/>
          </a:prstGeom>
          <a:solidFill>
            <a:srgbClr val="CCECFF"/>
          </a:solidFill>
          <a:ln>
            <a:solidFill>
              <a:srgbClr val="2E7BC8"/>
            </a:solidFill>
          </a:ln>
        </p:spPr>
        <p:txBody>
          <a:bodyPr wrap="square">
            <a:spAutoFit/>
          </a:bodyPr>
          <a:lstStyle/>
          <a:p>
            <a:r>
              <a:rPr lang="en-US" altLang="zh-CN" sz="2000" b="0" dirty="0">
                <a:ea typeface="微软雅黑" panose="020B0503020204020204" pitchFamily="34" charset="-122"/>
                <a:cs typeface="Times New Roman" panose="02020603050405020304" pitchFamily="18" charset="0"/>
              </a:rPr>
              <a:t># -*- coding: utf-8 -*-</a:t>
            </a:r>
            <a:endParaRPr lang="en-US" altLang="zh-CN" sz="2000" b="0" dirty="0">
              <a:ea typeface="微软雅黑" panose="020B0503020204020204" pitchFamily="34" charset="-122"/>
              <a:cs typeface="Times New Roman" panose="02020603050405020304" pitchFamily="18" charset="0"/>
            </a:endParaRPr>
          </a:p>
          <a:p>
            <a:r>
              <a:rPr lang="en-US" altLang="zh-CN" sz="2000" b="0" dirty="0">
                <a:ea typeface="微软雅黑" panose="020B0503020204020204" pitchFamily="34" charset="-122"/>
                <a:cs typeface="Times New Roman" panose="02020603050405020304" pitchFamily="18" charset="0"/>
              </a:rPr>
              <a:t>#</a:t>
            </a:r>
            <a:r>
              <a:rPr lang="en-US" altLang="zh-CN" sz="2000" dirty="0"/>
              <a:t> </a:t>
            </a:r>
            <a:r>
              <a:rPr lang="zh-CN" altLang="zh-CN" sz="2000" b="0" dirty="0">
                <a:ea typeface="微软雅黑" panose="020B0503020204020204" pitchFamily="34" charset="-122"/>
                <a:cs typeface="Times New Roman" panose="02020603050405020304" pitchFamily="18" charset="0"/>
              </a:rPr>
              <a:t>例</a:t>
            </a:r>
            <a:r>
              <a:rPr lang="en-US" altLang="zh-CN" sz="2000" b="0" dirty="0">
                <a:ea typeface="微软雅黑" panose="020B0503020204020204" pitchFamily="34" charset="-122"/>
                <a:cs typeface="Times New Roman" panose="02020603050405020304" pitchFamily="18" charset="0"/>
              </a:rPr>
              <a:t>4.8-Fibonacci.py</a:t>
            </a:r>
            <a:endParaRPr lang="en-US" altLang="zh-CN" sz="2000" b="0" dirty="0">
              <a:ea typeface="微软雅黑" panose="020B0503020204020204" pitchFamily="34" charset="-122"/>
              <a:cs typeface="Times New Roman" panose="02020603050405020304" pitchFamily="18" charset="0"/>
            </a:endParaRPr>
          </a:p>
          <a:p>
            <a:r>
              <a:rPr lang="en-US" altLang="zh-CN" sz="2000" b="0" dirty="0">
                <a:ea typeface="微软雅黑" panose="020B0503020204020204" pitchFamily="34" charset="-122"/>
                <a:cs typeface="Times New Roman" panose="02020603050405020304" pitchFamily="18" charset="0"/>
              </a:rPr>
              <a:t>#</a:t>
            </a:r>
            <a:r>
              <a:rPr lang="zh-CN" altLang="en-US" sz="2000" b="0" dirty="0">
                <a:ea typeface="微软雅黑" panose="020B0503020204020204" pitchFamily="34" charset="-122"/>
                <a:cs typeface="Times New Roman" panose="02020603050405020304" pitchFamily="18" charset="0"/>
              </a:rPr>
              <a:t>递归算法求第</a:t>
            </a:r>
            <a:r>
              <a:rPr lang="en-US" altLang="zh-CN" sz="2000" b="0" dirty="0">
                <a:ea typeface="微软雅黑" panose="020B0503020204020204" pitchFamily="34" charset="-122"/>
                <a:cs typeface="Times New Roman" panose="02020603050405020304" pitchFamily="18" charset="0"/>
              </a:rPr>
              <a:t>N</a:t>
            </a:r>
            <a:r>
              <a:rPr lang="zh-CN" altLang="en-US" sz="2000" b="0" dirty="0">
                <a:ea typeface="微软雅黑" panose="020B0503020204020204" pitchFamily="34" charset="-122"/>
                <a:cs typeface="Times New Roman" panose="02020603050405020304" pitchFamily="18" charset="0"/>
              </a:rPr>
              <a:t>项斐波那契数</a:t>
            </a:r>
            <a:endParaRPr lang="en-US" altLang="zh-CN" sz="2000" b="0" dirty="0">
              <a:ea typeface="微软雅黑" panose="020B0503020204020204" pitchFamily="34" charset="-122"/>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a:cs typeface="Times New Roman" panose="02020603050405020304" pitchFamily="18" charset="0"/>
              </a:rPr>
              <a:t>N=</a:t>
            </a:r>
            <a:r>
              <a:rPr lang="en-US" altLang="zh-CN" sz="2000" dirty="0" err="1">
                <a:cs typeface="Times New Roman" panose="02020603050405020304" pitchFamily="18" charset="0"/>
              </a:rPr>
              <a:t>int</a:t>
            </a:r>
            <a:r>
              <a:rPr lang="en-US" altLang="zh-CN" sz="2000" dirty="0">
                <a:cs typeface="Times New Roman" panose="02020603050405020304" pitchFamily="18" charset="0"/>
              </a:rPr>
              <a:t>(input("</a:t>
            </a:r>
            <a:r>
              <a:rPr lang="zh-CN" altLang="en-US" sz="2000" dirty="0">
                <a:ea typeface="微软雅黑" panose="020B0503020204020204" pitchFamily="34" charset="-122"/>
                <a:cs typeface="Times New Roman" panose="02020603050405020304" pitchFamily="18" charset="0"/>
              </a:rPr>
              <a:t>请输入一个正整数</a:t>
            </a:r>
            <a:r>
              <a:rPr lang="en-US" altLang="zh-CN" sz="2000" dirty="0">
                <a:cs typeface="Times New Roman" panose="02020603050405020304" pitchFamily="18" charset="0"/>
              </a:rPr>
              <a:t>:"))</a:t>
            </a:r>
            <a:endParaRPr lang="en-US" altLang="zh-CN" sz="2000" dirty="0">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err="1">
                <a:cs typeface="Times New Roman" panose="02020603050405020304" pitchFamily="18" charset="0"/>
              </a:rPr>
              <a:t>def</a:t>
            </a:r>
            <a:r>
              <a:rPr lang="en-US" altLang="zh-CN" sz="2000" dirty="0">
                <a:cs typeface="Times New Roman" panose="02020603050405020304" pitchFamily="18" charset="0"/>
              </a:rPr>
              <a:t> Fib(N):</a:t>
            </a:r>
            <a:endParaRPr lang="en-US" altLang="zh-CN" sz="2000" dirty="0">
              <a:cs typeface="Times New Roman" panose="02020603050405020304" pitchFamily="18" charset="0"/>
            </a:endParaRPr>
          </a:p>
          <a:p>
            <a:r>
              <a:rPr lang="en-US" altLang="zh-CN" sz="2000" dirty="0">
                <a:cs typeface="Times New Roman" panose="02020603050405020304" pitchFamily="18" charset="0"/>
              </a:rPr>
              <a:t>    if N==0 or N==1:		</a:t>
            </a:r>
            <a:r>
              <a:rPr kumimoji="1" lang="en-US" altLang="zh-CN" sz="2000" b="0" dirty="0">
                <a:solidFill>
                  <a:srgbClr val="CC0066"/>
                </a:solidFill>
                <a:ea typeface="微软雅黑" panose="020B0503020204020204" pitchFamily="34" charset="-122"/>
                <a:cs typeface="Times New Roman" panose="02020603050405020304" pitchFamily="18" charset="0"/>
              </a:rPr>
              <a:t>#</a:t>
            </a:r>
            <a:r>
              <a:rPr kumimoji="1" lang="zh-CN" altLang="en-US" sz="2000" b="0" dirty="0">
                <a:solidFill>
                  <a:srgbClr val="CC0066"/>
                </a:solidFill>
                <a:ea typeface="微软雅黑" panose="020B0503020204020204" pitchFamily="34" charset="-122"/>
                <a:cs typeface="Times New Roman" panose="02020603050405020304" pitchFamily="18" charset="0"/>
              </a:rPr>
              <a:t>递归边界</a:t>
            </a:r>
            <a:endParaRPr kumimoji="1" lang="en-US" altLang="zh-CN" sz="2000" b="0" dirty="0">
              <a:solidFill>
                <a:srgbClr val="CC0066"/>
              </a:solidFill>
              <a:ea typeface="微软雅黑" panose="020B0503020204020204" pitchFamily="34" charset="-122"/>
              <a:cs typeface="Times New Roman" panose="02020603050405020304" pitchFamily="18" charset="0"/>
            </a:endParaRPr>
          </a:p>
          <a:p>
            <a:r>
              <a:rPr lang="en-US" altLang="zh-CN" sz="2000" dirty="0">
                <a:cs typeface="Times New Roman" panose="02020603050405020304" pitchFamily="18" charset="0"/>
              </a:rPr>
              <a:t>        return 1</a:t>
            </a:r>
            <a:endParaRPr lang="en-US" altLang="zh-CN" sz="2000" dirty="0">
              <a:cs typeface="Times New Roman" panose="02020603050405020304" pitchFamily="18" charset="0"/>
            </a:endParaRPr>
          </a:p>
          <a:p>
            <a:r>
              <a:rPr lang="en-US" altLang="zh-CN" sz="2000" dirty="0">
                <a:cs typeface="Times New Roman" panose="02020603050405020304" pitchFamily="18" charset="0"/>
              </a:rPr>
              <a:t>    else:</a:t>
            </a:r>
            <a:endParaRPr lang="en-US" altLang="zh-CN" sz="2000" dirty="0">
              <a:cs typeface="Times New Roman" panose="02020603050405020304" pitchFamily="18" charset="0"/>
            </a:endParaRPr>
          </a:p>
          <a:p>
            <a:r>
              <a:rPr lang="en-US" altLang="zh-CN" sz="2000" dirty="0">
                <a:solidFill>
                  <a:srgbClr val="CC3300"/>
                </a:solidFill>
                <a:cs typeface="Times New Roman" panose="02020603050405020304" pitchFamily="18" charset="0"/>
              </a:rPr>
              <a:t>        return Fib(N-1)+Fib(N-2)	</a:t>
            </a:r>
            <a:r>
              <a:rPr kumimoji="1" lang="en-US" altLang="zh-CN" sz="2000" b="0" dirty="0">
                <a:solidFill>
                  <a:srgbClr val="CC0066"/>
                </a:solidFill>
                <a:ea typeface="微软雅黑" panose="020B0503020204020204" pitchFamily="34" charset="-122"/>
                <a:cs typeface="Times New Roman" panose="02020603050405020304" pitchFamily="18" charset="0"/>
              </a:rPr>
              <a:t>#</a:t>
            </a:r>
            <a:r>
              <a:rPr kumimoji="1" lang="zh-CN" altLang="en-US" sz="2000" b="0" dirty="0">
                <a:solidFill>
                  <a:srgbClr val="CC0066"/>
                </a:solidFill>
                <a:ea typeface="微软雅黑" panose="020B0503020204020204" pitchFamily="34" charset="-122"/>
                <a:cs typeface="Times New Roman" panose="02020603050405020304" pitchFamily="18" charset="0"/>
              </a:rPr>
              <a:t>自己调用自己</a:t>
            </a:r>
            <a:endParaRPr lang="en-US" altLang="zh-CN" sz="2000" dirty="0">
              <a:solidFill>
                <a:srgbClr val="CC0066"/>
              </a:solidFill>
              <a:cs typeface="Times New Roman" panose="02020603050405020304" pitchFamily="18" charset="0"/>
            </a:endParaRPr>
          </a:p>
          <a:p>
            <a:endParaRPr lang="en-US" altLang="zh-CN" sz="2000" dirty="0">
              <a:cs typeface="Times New Roman" panose="02020603050405020304" pitchFamily="18" charset="0"/>
            </a:endParaRPr>
          </a:p>
          <a:p>
            <a:r>
              <a:rPr lang="en-US" altLang="zh-CN" sz="2000" dirty="0">
                <a:cs typeface="Times New Roman" panose="02020603050405020304" pitchFamily="18" charset="0"/>
              </a:rPr>
              <a:t>for i in range(0,N+1):   </a:t>
            </a:r>
            <a:endParaRPr lang="en-US"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a:ea typeface="微软雅黑" panose="020B0503020204020204" pitchFamily="34" charset="-122"/>
                <a:cs typeface="Times New Roman" panose="02020603050405020304" pitchFamily="18" charset="0"/>
              </a:rPr>
              <a:t>print (“</a:t>
            </a:r>
            <a:r>
              <a:rPr lang="zh-CN" altLang="en-US" sz="2000" dirty="0">
                <a:ea typeface="微软雅黑" panose="020B0503020204020204" pitchFamily="34" charset="-122"/>
                <a:cs typeface="Times New Roman" panose="02020603050405020304" pitchFamily="18" charset="0"/>
              </a:rPr>
              <a:t>第</a:t>
            </a:r>
            <a:r>
              <a:rPr lang="en-US" altLang="zh-CN" sz="2000" dirty="0">
                <a:ea typeface="微软雅黑" panose="020B0503020204020204" pitchFamily="34" charset="-122"/>
                <a:cs typeface="Times New Roman" panose="02020603050405020304" pitchFamily="18" charset="0"/>
              </a:rPr>
              <a:t>”,</a:t>
            </a:r>
            <a:r>
              <a:rPr lang="en-US" altLang="zh-CN" sz="2000" dirty="0" err="1">
                <a:ea typeface="微软雅黑" panose="020B0503020204020204" pitchFamily="34" charset="-122"/>
                <a:cs typeface="Times New Roman" panose="02020603050405020304" pitchFamily="18" charset="0"/>
              </a:rPr>
              <a:t>i</a:t>
            </a:r>
            <a:r>
              <a:rPr lang="en-US" altLang="zh-CN" sz="2000" dirty="0">
                <a:ea typeface="微软雅黑" panose="020B0503020204020204" pitchFamily="34" charset="-122"/>
                <a:cs typeface="Times New Roman" panose="02020603050405020304" pitchFamily="18" charset="0"/>
              </a:rPr>
              <a:t>,“</a:t>
            </a:r>
            <a:r>
              <a:rPr lang="zh-CN" altLang="en-US" sz="2000" dirty="0">
                <a:ea typeface="微软雅黑" panose="020B0503020204020204" pitchFamily="34" charset="-122"/>
                <a:cs typeface="Times New Roman" panose="02020603050405020304" pitchFamily="18" charset="0"/>
              </a:rPr>
              <a:t>项斐波那契数：</a:t>
            </a:r>
            <a:r>
              <a:rPr lang="en-US" altLang="zh-CN" sz="2000" dirty="0">
                <a:ea typeface="微软雅黑" panose="020B0503020204020204" pitchFamily="34" charset="-122"/>
                <a:cs typeface="Times New Roman" panose="02020603050405020304" pitchFamily="18" charset="0"/>
              </a:rPr>
              <a:t>",</a:t>
            </a:r>
            <a:r>
              <a:rPr lang="en-US" altLang="zh-CN" sz="2000" dirty="0">
                <a:solidFill>
                  <a:srgbClr val="CC3300"/>
                </a:solidFill>
                <a:cs typeface="Times New Roman" panose="02020603050405020304" pitchFamily="18" charset="0"/>
              </a:rPr>
              <a:t>Fib(i)</a:t>
            </a:r>
            <a:r>
              <a:rPr lang="en-US" altLang="zh-CN" sz="2000" dirty="0">
                <a:ea typeface="微软雅黑" panose="020B0503020204020204" pitchFamily="34" charset="-122"/>
                <a:cs typeface="Times New Roman" panose="02020603050405020304" pitchFamily="18" charset="0"/>
              </a:rPr>
              <a:t>)</a:t>
            </a:r>
            <a:endParaRPr lang="zh-CN" altLang="en-US" sz="2000" dirty="0">
              <a:ea typeface="微软雅黑" panose="020B0503020204020204" pitchFamily="34" charset="-122"/>
              <a:cs typeface="Times New Roman" panose="02020603050405020304" pitchFamily="18" charset="0"/>
            </a:endParaRPr>
          </a:p>
        </p:txBody>
      </p:sp>
      <p:sp>
        <p:nvSpPr>
          <p:cNvPr id="8" name="AutoShape 9"/>
          <p:cNvSpPr>
            <a:spLocks noChangeArrowheads="1"/>
          </p:cNvSpPr>
          <p:nvPr/>
        </p:nvSpPr>
        <p:spPr bwMode="auto">
          <a:xfrm>
            <a:off x="5029200" y="6019800"/>
            <a:ext cx="2057400" cy="380086"/>
          </a:xfrm>
          <a:prstGeom prst="wedgeRectCallout">
            <a:avLst>
              <a:gd name="adj1" fmla="val -62423"/>
              <a:gd name="adj2" fmla="val 55230"/>
            </a:avLst>
          </a:prstGeom>
          <a:solidFill>
            <a:srgbClr val="FFFFCC"/>
          </a:solidFill>
          <a:ln w="9525">
            <a:noFill/>
            <a:miter lim="800000"/>
          </a:ln>
          <a:effectLst>
            <a:prstShdw prst="shdw17" dist="17961" dir="2700000">
              <a:srgbClr val="997A99"/>
            </a:prstShdw>
          </a:effectLst>
        </p:spPr>
        <p:txBody>
          <a:bodyPr anchor="b"/>
          <a:lstStyle/>
          <a:p>
            <a:r>
              <a:rPr kumimoji="1" lang="zh-CN" altLang="en-US" sz="2000" b="0" dirty="0">
                <a:latin typeface="微软雅黑" panose="020B0503020204020204" pitchFamily="34" charset="-122"/>
                <a:ea typeface="微软雅黑" panose="020B0503020204020204" pitchFamily="34" charset="-122"/>
              </a:rPr>
              <a:t>调用函数</a:t>
            </a:r>
            <a:r>
              <a:rPr kumimoji="1" lang="en-US" altLang="zh-CN" sz="2000" b="0" dirty="0">
                <a:latin typeface="微软雅黑" panose="020B0503020204020204" pitchFamily="34" charset="-122"/>
                <a:ea typeface="微软雅黑" panose="020B0503020204020204" pitchFamily="34" charset="-122"/>
              </a:rPr>
              <a:t>Fib(N)</a:t>
            </a:r>
            <a:endParaRPr kumimoji="1" lang="zh-CN" altLang="en-US" sz="2000" b="0" dirty="0">
              <a:latin typeface="微软雅黑" panose="020B0503020204020204" pitchFamily="34" charset="-122"/>
              <a:ea typeface="微软雅黑" panose="020B0503020204020204" pitchFamily="34" charset="-122"/>
            </a:endParaRPr>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3505200"/>
            <a:ext cx="2112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71" name="AutoShape 39"/>
          <p:cNvSpPr>
            <a:spLocks noChangeArrowheads="1"/>
          </p:cNvSpPr>
          <p:nvPr/>
        </p:nvSpPr>
        <p:spPr bwMode="auto">
          <a:xfrm>
            <a:off x="174625" y="1647825"/>
            <a:ext cx="3517900" cy="1085850"/>
          </a:xfrm>
          <a:prstGeom prst="wedgeRoundRectCallout">
            <a:avLst>
              <a:gd name="adj1" fmla="val -32583"/>
              <a:gd name="adj2" fmla="val -50292"/>
              <a:gd name="adj3" fmla="val 16667"/>
            </a:avLst>
          </a:prstGeom>
          <a:solidFill>
            <a:srgbClr val="FFFFCC"/>
          </a:solidFill>
          <a:ln w="635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nchor="ctr"/>
          <a:lstStyle/>
          <a:p>
            <a:r>
              <a:rPr lang="en-US" altLang="zh-CN" sz="2000" b="0" dirty="0">
                <a:solidFill>
                  <a:srgbClr val="0000FF"/>
                </a:solidFill>
                <a:latin typeface="仿宋" panose="02010609060101010101" pitchFamily="49" charset="-122"/>
                <a:ea typeface="仿宋" panose="02010609060101010101" pitchFamily="49" charset="-122"/>
              </a:rPr>
              <a:t>n=4</a:t>
            </a:r>
            <a:r>
              <a:rPr lang="zh-CN" altLang="en-US" sz="2000" b="0" dirty="0">
                <a:solidFill>
                  <a:srgbClr val="0000FF"/>
                </a:solidFill>
                <a:latin typeface="仿宋" panose="02010609060101010101" pitchFamily="49" charset="-122"/>
                <a:ea typeface="仿宋" panose="02010609060101010101" pitchFamily="49" charset="-122"/>
              </a:rPr>
              <a:t>时，递归法进行了多少次函数调用？</a:t>
            </a:r>
            <a:endParaRPr lang="en-US" altLang="zh-CN" sz="2000" b="0" dirty="0">
              <a:solidFill>
                <a:srgbClr val="0000FF"/>
              </a:solidFill>
              <a:latin typeface="仿宋" panose="02010609060101010101" pitchFamily="49" charset="-122"/>
              <a:ea typeface="仿宋" panose="02010609060101010101" pitchFamily="49" charset="-122"/>
            </a:endParaRPr>
          </a:p>
        </p:txBody>
      </p:sp>
      <p:grpSp>
        <p:nvGrpSpPr>
          <p:cNvPr id="2" name="组合 1"/>
          <p:cNvGrpSpPr/>
          <p:nvPr/>
        </p:nvGrpSpPr>
        <p:grpSpPr>
          <a:xfrm>
            <a:off x="381000" y="2057400"/>
            <a:ext cx="8424862" cy="4379913"/>
            <a:chOff x="468313" y="692150"/>
            <a:chExt cx="8424862" cy="4379913"/>
          </a:xfrm>
        </p:grpSpPr>
        <p:sp>
          <p:nvSpPr>
            <p:cNvPr id="504836" name="Rectangle 4"/>
            <p:cNvSpPr>
              <a:spLocks noChangeArrowheads="1"/>
            </p:cNvSpPr>
            <p:nvPr/>
          </p:nvSpPr>
          <p:spPr bwMode="auto">
            <a:xfrm>
              <a:off x="4068763" y="692150"/>
              <a:ext cx="914400"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Fib(4)</a:t>
              </a:r>
              <a:endParaRPr lang="en-US" altLang="zh-CN" sz="2400" dirty="0"/>
            </a:p>
          </p:txBody>
        </p:sp>
        <p:grpSp>
          <p:nvGrpSpPr>
            <p:cNvPr id="504837" name="Group 5"/>
            <p:cNvGrpSpPr/>
            <p:nvPr/>
          </p:nvGrpSpPr>
          <p:grpSpPr bwMode="auto">
            <a:xfrm>
              <a:off x="2995613" y="1609727"/>
              <a:ext cx="3305175" cy="522288"/>
              <a:chOff x="1519" y="1287"/>
              <a:chExt cx="2082" cy="329"/>
            </a:xfrm>
          </p:grpSpPr>
          <p:sp>
            <p:nvSpPr>
              <p:cNvPr id="504838" name="Text Box 6"/>
              <p:cNvSpPr txBox="1">
                <a:spLocks noChangeArrowheads="1"/>
              </p:cNvSpPr>
              <p:nvPr/>
            </p:nvSpPr>
            <p:spPr bwMode="auto">
              <a:xfrm>
                <a:off x="1519" y="1287"/>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39" name="Rectangle 7"/>
              <p:cNvSpPr>
                <a:spLocks noChangeArrowheads="1"/>
              </p:cNvSpPr>
              <p:nvPr/>
            </p:nvSpPr>
            <p:spPr bwMode="auto">
              <a:xfrm>
                <a:off x="2109" y="1298"/>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Fib(3)</a:t>
                </a:r>
                <a:endParaRPr lang="en-US" altLang="zh-CN" sz="2400" dirty="0"/>
              </a:p>
            </p:txBody>
          </p:sp>
          <p:sp>
            <p:nvSpPr>
              <p:cNvPr id="504840" name="Rectangle 8"/>
              <p:cNvSpPr>
                <a:spLocks noChangeArrowheads="1"/>
              </p:cNvSpPr>
              <p:nvPr/>
            </p:nvSpPr>
            <p:spPr bwMode="auto">
              <a:xfrm>
                <a:off x="2894" y="1298"/>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Fib(2)</a:t>
                </a:r>
                <a:endParaRPr lang="en-US" altLang="zh-CN" sz="2400" dirty="0"/>
              </a:p>
            </p:txBody>
          </p:sp>
        </p:grpSp>
        <p:sp>
          <p:nvSpPr>
            <p:cNvPr id="504854" name="Line 22"/>
            <p:cNvSpPr>
              <a:spLocks noChangeShapeType="1"/>
            </p:cNvSpPr>
            <p:nvPr/>
          </p:nvSpPr>
          <p:spPr bwMode="auto">
            <a:xfrm>
              <a:off x="4500563" y="1195388"/>
              <a:ext cx="0" cy="431800"/>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4911" name="Group 79"/>
            <p:cNvGrpSpPr/>
            <p:nvPr/>
          </p:nvGrpSpPr>
          <p:grpSpPr bwMode="auto">
            <a:xfrm>
              <a:off x="1771650" y="2133599"/>
              <a:ext cx="3305175" cy="1006475"/>
              <a:chOff x="1116" y="1344"/>
              <a:chExt cx="2082" cy="634"/>
            </a:xfrm>
          </p:grpSpPr>
          <p:grpSp>
            <p:nvGrpSpPr>
              <p:cNvPr id="504845" name="Group 13"/>
              <p:cNvGrpSpPr/>
              <p:nvPr/>
            </p:nvGrpSpPr>
            <p:grpSpPr bwMode="auto">
              <a:xfrm>
                <a:off x="1116" y="1649"/>
                <a:ext cx="2082" cy="329"/>
                <a:chOff x="476" y="1922"/>
                <a:chExt cx="2082" cy="329"/>
              </a:xfrm>
            </p:grpSpPr>
            <p:sp>
              <p:nvSpPr>
                <p:cNvPr id="504846" name="Text Box 14"/>
                <p:cNvSpPr txBox="1">
                  <a:spLocks noChangeArrowheads="1"/>
                </p:cNvSpPr>
                <p:nvPr/>
              </p:nvSpPr>
              <p:spPr bwMode="auto">
                <a:xfrm>
                  <a:off x="476" y="1922"/>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47" name="Rectangle 15"/>
                <p:cNvSpPr>
                  <a:spLocks noChangeArrowheads="1"/>
                </p:cNvSpPr>
                <p:nvPr/>
              </p:nvSpPr>
              <p:spPr bwMode="auto">
                <a:xfrm>
                  <a:off x="1066"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Fib(2)</a:t>
                  </a:r>
                  <a:endParaRPr lang="en-US" altLang="zh-CN" sz="2400" dirty="0"/>
                </a:p>
              </p:txBody>
            </p:sp>
            <p:sp>
              <p:nvSpPr>
                <p:cNvPr id="504848" name="Rectangle 16"/>
                <p:cNvSpPr>
                  <a:spLocks noChangeArrowheads="1"/>
                </p:cNvSpPr>
                <p:nvPr/>
              </p:nvSpPr>
              <p:spPr bwMode="auto">
                <a:xfrm>
                  <a:off x="1882"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grpSp>
          <p:sp>
            <p:nvSpPr>
              <p:cNvPr id="504856" name="Line 24"/>
              <p:cNvSpPr>
                <a:spLocks noChangeShapeType="1"/>
              </p:cNvSpPr>
              <p:nvPr/>
            </p:nvSpPr>
            <p:spPr bwMode="auto">
              <a:xfrm flipH="1">
                <a:off x="2200" y="1344"/>
                <a:ext cx="544"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2" name="Group 80"/>
            <p:cNvGrpSpPr/>
            <p:nvPr/>
          </p:nvGrpSpPr>
          <p:grpSpPr bwMode="auto">
            <a:xfrm>
              <a:off x="5372100" y="2132014"/>
              <a:ext cx="3305175" cy="1008063"/>
              <a:chOff x="3384" y="1343"/>
              <a:chExt cx="2082" cy="635"/>
            </a:xfrm>
          </p:grpSpPr>
          <p:grpSp>
            <p:nvGrpSpPr>
              <p:cNvPr id="504841" name="Group 9"/>
              <p:cNvGrpSpPr/>
              <p:nvPr/>
            </p:nvGrpSpPr>
            <p:grpSpPr bwMode="auto">
              <a:xfrm>
                <a:off x="3384" y="1649"/>
                <a:ext cx="2082" cy="329"/>
                <a:chOff x="2653" y="1922"/>
                <a:chExt cx="2082" cy="329"/>
              </a:xfrm>
            </p:grpSpPr>
            <p:sp>
              <p:nvSpPr>
                <p:cNvPr id="504842" name="Text Box 10"/>
                <p:cNvSpPr txBox="1">
                  <a:spLocks noChangeArrowheads="1"/>
                </p:cNvSpPr>
                <p:nvPr/>
              </p:nvSpPr>
              <p:spPr bwMode="auto">
                <a:xfrm>
                  <a:off x="2653" y="1922"/>
                  <a:ext cx="2082" cy="3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endParaRPr lang="en-US" altLang="zh-CN" sz="2400" dirty="0"/>
                </a:p>
              </p:txBody>
            </p:sp>
            <p:sp>
              <p:nvSpPr>
                <p:cNvPr id="504843" name="Rectangle 11"/>
                <p:cNvSpPr>
                  <a:spLocks noChangeArrowheads="1"/>
                </p:cNvSpPr>
                <p:nvPr/>
              </p:nvSpPr>
              <p:spPr bwMode="auto">
                <a:xfrm>
                  <a:off x="3243"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sp>
              <p:nvSpPr>
                <p:cNvPr id="504844" name="Rectangle 12"/>
                <p:cNvSpPr>
                  <a:spLocks noChangeArrowheads="1"/>
                </p:cNvSpPr>
                <p:nvPr/>
              </p:nvSpPr>
              <p:spPr bwMode="auto">
                <a:xfrm>
                  <a:off x="4073" y="1933"/>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Fib(0)</a:t>
                  </a:r>
                  <a:endParaRPr lang="en-US" altLang="zh-CN" sz="2400" dirty="0"/>
                </a:p>
              </p:txBody>
            </p:sp>
          </p:grpSp>
          <p:sp>
            <p:nvSpPr>
              <p:cNvPr id="504857" name="Line 25"/>
              <p:cNvSpPr>
                <a:spLocks noChangeShapeType="1"/>
              </p:cNvSpPr>
              <p:nvPr/>
            </p:nvSpPr>
            <p:spPr bwMode="auto">
              <a:xfrm>
                <a:off x="3561" y="1343"/>
                <a:ext cx="907"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4" name="Group 82"/>
            <p:cNvGrpSpPr/>
            <p:nvPr/>
          </p:nvGrpSpPr>
          <p:grpSpPr bwMode="auto">
            <a:xfrm>
              <a:off x="468313" y="3140075"/>
              <a:ext cx="3305175" cy="1168400"/>
              <a:chOff x="295" y="1978"/>
              <a:chExt cx="2082" cy="736"/>
            </a:xfrm>
          </p:grpSpPr>
          <p:grpSp>
            <p:nvGrpSpPr>
              <p:cNvPr id="504849" name="Group 17"/>
              <p:cNvGrpSpPr/>
              <p:nvPr/>
            </p:nvGrpSpPr>
            <p:grpSpPr bwMode="auto">
              <a:xfrm>
                <a:off x="295" y="2284"/>
                <a:ext cx="2082" cy="430"/>
                <a:chOff x="113" y="2557"/>
                <a:chExt cx="2082" cy="430"/>
              </a:xfrm>
            </p:grpSpPr>
            <p:sp>
              <p:nvSpPr>
                <p:cNvPr id="504850" name="Text Box 18"/>
                <p:cNvSpPr txBox="1">
                  <a:spLocks noChangeArrowheads="1"/>
                </p:cNvSpPr>
                <p:nvPr/>
              </p:nvSpPr>
              <p:spPr bwMode="auto">
                <a:xfrm>
                  <a:off x="113" y="2557"/>
                  <a:ext cx="2082" cy="43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Aft>
                      <a:spcPct val="10000"/>
                    </a:spcAft>
                  </a:pPr>
                  <a:r>
                    <a:rPr lang="en-US" altLang="zh-CN" sz="2400" dirty="0"/>
                    <a:t>return             +      </a:t>
                  </a:r>
                  <a:r>
                    <a:rPr lang="en-US" altLang="zh-CN" dirty="0"/>
                    <a:t>        </a:t>
                  </a:r>
                  <a:endParaRPr lang="en-US" altLang="zh-CN" dirty="0"/>
                </a:p>
              </p:txBody>
            </p:sp>
            <p:sp>
              <p:nvSpPr>
                <p:cNvPr id="504851" name="Rectangle 19"/>
                <p:cNvSpPr>
                  <a:spLocks noChangeArrowheads="1"/>
                </p:cNvSpPr>
                <p:nvPr/>
              </p:nvSpPr>
              <p:spPr bwMode="auto">
                <a:xfrm>
                  <a:off x="708" y="2641"/>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Fib(1)</a:t>
                  </a:r>
                  <a:endParaRPr lang="en-US" altLang="zh-CN" sz="2400" dirty="0"/>
                </a:p>
              </p:txBody>
            </p:sp>
            <p:sp>
              <p:nvSpPr>
                <p:cNvPr id="504852" name="Rectangle 20"/>
                <p:cNvSpPr>
                  <a:spLocks noChangeArrowheads="1"/>
                </p:cNvSpPr>
                <p:nvPr/>
              </p:nvSpPr>
              <p:spPr bwMode="auto">
                <a:xfrm>
                  <a:off x="1513" y="2641"/>
                  <a:ext cx="576" cy="31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Fib(0)</a:t>
                  </a:r>
                  <a:endParaRPr lang="en-US" altLang="zh-CN" sz="2400" dirty="0"/>
                </a:p>
              </p:txBody>
            </p:sp>
          </p:grpSp>
          <p:sp>
            <p:nvSpPr>
              <p:cNvPr id="504859" name="Line 27"/>
              <p:cNvSpPr>
                <a:spLocks noChangeShapeType="1"/>
              </p:cNvSpPr>
              <p:nvPr/>
            </p:nvSpPr>
            <p:spPr bwMode="auto">
              <a:xfrm flipH="1">
                <a:off x="1338" y="1978"/>
                <a:ext cx="635"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8" name="Group 76"/>
            <p:cNvGrpSpPr/>
            <p:nvPr/>
          </p:nvGrpSpPr>
          <p:grpSpPr bwMode="auto">
            <a:xfrm>
              <a:off x="3902075" y="3140077"/>
              <a:ext cx="1368425" cy="947738"/>
              <a:chOff x="2458" y="1978"/>
              <a:chExt cx="862" cy="597"/>
            </a:xfrm>
          </p:grpSpPr>
          <p:sp>
            <p:nvSpPr>
              <p:cNvPr id="504853" name="Rectangle 21"/>
              <p:cNvSpPr>
                <a:spLocks noChangeArrowheads="1"/>
              </p:cNvSpPr>
              <p:nvPr/>
            </p:nvSpPr>
            <p:spPr bwMode="auto">
              <a:xfrm>
                <a:off x="2458" y="230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0" name="Line 28"/>
              <p:cNvSpPr>
                <a:spLocks noChangeShapeType="1"/>
              </p:cNvSpPr>
              <p:nvPr/>
            </p:nvSpPr>
            <p:spPr bwMode="auto">
              <a:xfrm>
                <a:off x="2835"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9" name="Group 77"/>
            <p:cNvGrpSpPr/>
            <p:nvPr/>
          </p:nvGrpSpPr>
          <p:grpSpPr bwMode="auto">
            <a:xfrm>
              <a:off x="6084888" y="3140075"/>
              <a:ext cx="1368425" cy="917575"/>
              <a:chOff x="3833" y="1978"/>
              <a:chExt cx="862" cy="578"/>
            </a:xfrm>
          </p:grpSpPr>
          <p:sp>
            <p:nvSpPr>
              <p:cNvPr id="504862" name="Rectangle 30"/>
              <p:cNvSpPr>
                <a:spLocks noChangeArrowheads="1"/>
              </p:cNvSpPr>
              <p:nvPr/>
            </p:nvSpPr>
            <p:spPr bwMode="auto">
              <a:xfrm>
                <a:off x="3833" y="2284"/>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4" name="Line 32"/>
              <p:cNvSpPr>
                <a:spLocks noChangeShapeType="1"/>
              </p:cNvSpPr>
              <p:nvPr/>
            </p:nvSpPr>
            <p:spPr bwMode="auto">
              <a:xfrm flipH="1">
                <a:off x="4286"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10" name="Group 78"/>
            <p:cNvGrpSpPr/>
            <p:nvPr/>
          </p:nvGrpSpPr>
          <p:grpSpPr bwMode="auto">
            <a:xfrm>
              <a:off x="7524750" y="3140075"/>
              <a:ext cx="1368425" cy="917575"/>
              <a:chOff x="4740" y="1978"/>
              <a:chExt cx="862" cy="578"/>
            </a:xfrm>
          </p:grpSpPr>
          <p:sp>
            <p:nvSpPr>
              <p:cNvPr id="504863" name="Rectangle 31"/>
              <p:cNvSpPr>
                <a:spLocks noChangeArrowheads="1"/>
              </p:cNvSpPr>
              <p:nvPr/>
            </p:nvSpPr>
            <p:spPr bwMode="auto">
              <a:xfrm>
                <a:off x="4740" y="2284"/>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5" name="Line 33"/>
              <p:cNvSpPr>
                <a:spLocks noChangeShapeType="1"/>
              </p:cNvSpPr>
              <p:nvPr/>
            </p:nvSpPr>
            <p:spPr bwMode="auto">
              <a:xfrm>
                <a:off x="5103" y="1978"/>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6" name="Group 74"/>
            <p:cNvGrpSpPr/>
            <p:nvPr/>
          </p:nvGrpSpPr>
          <p:grpSpPr bwMode="auto">
            <a:xfrm>
              <a:off x="1044575" y="4148138"/>
              <a:ext cx="1368425" cy="923925"/>
              <a:chOff x="658" y="2613"/>
              <a:chExt cx="862" cy="582"/>
            </a:xfrm>
          </p:grpSpPr>
          <p:sp>
            <p:nvSpPr>
              <p:cNvPr id="504867" name="Rectangle 35"/>
              <p:cNvSpPr>
                <a:spLocks noChangeArrowheads="1"/>
              </p:cNvSpPr>
              <p:nvPr/>
            </p:nvSpPr>
            <p:spPr bwMode="auto">
              <a:xfrm>
                <a:off x="658" y="292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69" name="Line 37"/>
              <p:cNvSpPr>
                <a:spLocks noChangeShapeType="1"/>
              </p:cNvSpPr>
              <p:nvPr/>
            </p:nvSpPr>
            <p:spPr bwMode="auto">
              <a:xfrm>
                <a:off x="1111" y="2613"/>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7" name="Group 75"/>
            <p:cNvGrpSpPr/>
            <p:nvPr/>
          </p:nvGrpSpPr>
          <p:grpSpPr bwMode="auto">
            <a:xfrm>
              <a:off x="2484438" y="4148138"/>
              <a:ext cx="1368425" cy="923925"/>
              <a:chOff x="1565" y="2613"/>
              <a:chExt cx="862" cy="582"/>
            </a:xfrm>
          </p:grpSpPr>
          <p:sp>
            <p:nvSpPr>
              <p:cNvPr id="504868" name="Rectangle 36"/>
              <p:cNvSpPr>
                <a:spLocks noChangeArrowheads="1"/>
              </p:cNvSpPr>
              <p:nvPr/>
            </p:nvSpPr>
            <p:spPr bwMode="auto">
              <a:xfrm>
                <a:off x="1565" y="2923"/>
                <a:ext cx="862"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t>return  1</a:t>
                </a:r>
                <a:endParaRPr lang="en-US" altLang="zh-CN" sz="2400" dirty="0"/>
              </a:p>
            </p:txBody>
          </p:sp>
          <p:sp>
            <p:nvSpPr>
              <p:cNvPr id="504870" name="Line 38"/>
              <p:cNvSpPr>
                <a:spLocks noChangeShapeType="1"/>
              </p:cNvSpPr>
              <p:nvPr/>
            </p:nvSpPr>
            <p:spPr bwMode="auto">
              <a:xfrm>
                <a:off x="2018" y="2613"/>
                <a:ext cx="0" cy="317"/>
              </a:xfrm>
              <a:prstGeom prst="line">
                <a:avLst/>
              </a:prstGeom>
              <a:noFill/>
              <a:ln w="317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4" name="Group 72"/>
            <p:cNvGrpSpPr/>
            <p:nvPr/>
          </p:nvGrpSpPr>
          <p:grpSpPr bwMode="auto">
            <a:xfrm>
              <a:off x="1887538" y="4149725"/>
              <a:ext cx="336550" cy="503238"/>
              <a:chOff x="1189" y="2614"/>
              <a:chExt cx="212" cy="317"/>
            </a:xfrm>
          </p:grpSpPr>
          <p:sp>
            <p:nvSpPr>
              <p:cNvPr id="504873" name="Text Box 41"/>
              <p:cNvSpPr txBox="1">
                <a:spLocks noChangeArrowheads="1"/>
              </p:cNvSpPr>
              <p:nvPr/>
            </p:nvSpPr>
            <p:spPr bwMode="auto">
              <a:xfrm>
                <a:off x="1189"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75" name="Line 43"/>
              <p:cNvSpPr>
                <a:spLocks noChangeShapeType="1"/>
              </p:cNvSpPr>
              <p:nvPr/>
            </p:nvSpPr>
            <p:spPr bwMode="auto">
              <a:xfrm flipV="1">
                <a:off x="1202" y="2614"/>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5" name="Group 73"/>
            <p:cNvGrpSpPr/>
            <p:nvPr/>
          </p:nvGrpSpPr>
          <p:grpSpPr bwMode="auto">
            <a:xfrm>
              <a:off x="3298825" y="4149725"/>
              <a:ext cx="336550" cy="503238"/>
              <a:chOff x="2078" y="2614"/>
              <a:chExt cx="212" cy="317"/>
            </a:xfrm>
          </p:grpSpPr>
          <p:sp>
            <p:nvSpPr>
              <p:cNvPr id="504874" name="Text Box 42"/>
              <p:cNvSpPr txBox="1">
                <a:spLocks noChangeArrowheads="1"/>
              </p:cNvSpPr>
              <p:nvPr/>
            </p:nvSpPr>
            <p:spPr bwMode="auto">
              <a:xfrm>
                <a:off x="2078" y="26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76" name="Line 44"/>
              <p:cNvSpPr>
                <a:spLocks noChangeShapeType="1"/>
              </p:cNvSpPr>
              <p:nvPr/>
            </p:nvSpPr>
            <p:spPr bwMode="auto">
              <a:xfrm flipV="1">
                <a:off x="2109" y="2614"/>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3" name="Group 71"/>
            <p:cNvGrpSpPr/>
            <p:nvPr/>
          </p:nvGrpSpPr>
          <p:grpSpPr bwMode="auto">
            <a:xfrm>
              <a:off x="2484438" y="3141663"/>
              <a:ext cx="792162" cy="528637"/>
              <a:chOff x="1565" y="1979"/>
              <a:chExt cx="499" cy="333"/>
            </a:xfrm>
          </p:grpSpPr>
          <p:sp>
            <p:nvSpPr>
              <p:cNvPr id="504878" name="Text Box 46"/>
              <p:cNvSpPr txBox="1">
                <a:spLocks noChangeArrowheads="1"/>
              </p:cNvSpPr>
              <p:nvPr/>
            </p:nvSpPr>
            <p:spPr bwMode="auto">
              <a:xfrm>
                <a:off x="1837" y="2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2</a:t>
                </a:r>
                <a:endParaRPr lang="en-US" altLang="zh-CN" sz="2400" dirty="0"/>
              </a:p>
            </p:txBody>
          </p:sp>
          <p:sp>
            <p:nvSpPr>
              <p:cNvPr id="504880" name="Line 48"/>
              <p:cNvSpPr>
                <a:spLocks noChangeShapeType="1"/>
              </p:cNvSpPr>
              <p:nvPr/>
            </p:nvSpPr>
            <p:spPr bwMode="auto">
              <a:xfrm flipV="1">
                <a:off x="1565" y="1979"/>
                <a:ext cx="499"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2" name="Group 70"/>
            <p:cNvGrpSpPr/>
            <p:nvPr/>
          </p:nvGrpSpPr>
          <p:grpSpPr bwMode="auto">
            <a:xfrm>
              <a:off x="4643438" y="3141663"/>
              <a:ext cx="336550" cy="476250"/>
              <a:chOff x="2925" y="1979"/>
              <a:chExt cx="212" cy="300"/>
            </a:xfrm>
          </p:grpSpPr>
          <p:sp>
            <p:nvSpPr>
              <p:cNvPr id="504879" name="Text Box 47"/>
              <p:cNvSpPr txBox="1">
                <a:spLocks noChangeArrowheads="1"/>
              </p:cNvSpPr>
              <p:nvPr/>
            </p:nvSpPr>
            <p:spPr bwMode="auto">
              <a:xfrm>
                <a:off x="2925"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1" name="Line 49"/>
              <p:cNvSpPr>
                <a:spLocks noChangeShapeType="1"/>
              </p:cNvSpPr>
              <p:nvPr/>
            </p:nvSpPr>
            <p:spPr bwMode="auto">
              <a:xfrm flipV="1">
                <a:off x="2925"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0" name="Group 68"/>
            <p:cNvGrpSpPr/>
            <p:nvPr/>
          </p:nvGrpSpPr>
          <p:grpSpPr bwMode="auto">
            <a:xfrm>
              <a:off x="6899275" y="3141663"/>
              <a:ext cx="336550" cy="476250"/>
              <a:chOff x="4346" y="1979"/>
              <a:chExt cx="212" cy="300"/>
            </a:xfrm>
          </p:grpSpPr>
          <p:sp>
            <p:nvSpPr>
              <p:cNvPr id="504883" name="Text Box 51"/>
              <p:cNvSpPr txBox="1">
                <a:spLocks noChangeArrowheads="1"/>
              </p:cNvSpPr>
              <p:nvPr/>
            </p:nvSpPr>
            <p:spPr bwMode="auto">
              <a:xfrm>
                <a:off x="4346" y="199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5" name="Line 53"/>
              <p:cNvSpPr>
                <a:spLocks noChangeShapeType="1"/>
              </p:cNvSpPr>
              <p:nvPr/>
            </p:nvSpPr>
            <p:spPr bwMode="auto">
              <a:xfrm flipV="1">
                <a:off x="4377"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901" name="Group 69"/>
            <p:cNvGrpSpPr/>
            <p:nvPr/>
          </p:nvGrpSpPr>
          <p:grpSpPr bwMode="auto">
            <a:xfrm>
              <a:off x="8196263" y="3141663"/>
              <a:ext cx="336550" cy="503237"/>
              <a:chOff x="5163" y="1979"/>
              <a:chExt cx="212" cy="317"/>
            </a:xfrm>
          </p:grpSpPr>
          <p:sp>
            <p:nvSpPr>
              <p:cNvPr id="504884" name="Text Box 52"/>
              <p:cNvSpPr txBox="1">
                <a:spLocks noChangeArrowheads="1"/>
              </p:cNvSpPr>
              <p:nvPr/>
            </p:nvSpPr>
            <p:spPr bwMode="auto">
              <a:xfrm>
                <a:off x="5163" y="20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1</a:t>
                </a:r>
                <a:endParaRPr lang="en-US" altLang="zh-CN" sz="2400" dirty="0"/>
              </a:p>
            </p:txBody>
          </p:sp>
          <p:sp>
            <p:nvSpPr>
              <p:cNvPr id="504886" name="Line 54"/>
              <p:cNvSpPr>
                <a:spLocks noChangeShapeType="1"/>
              </p:cNvSpPr>
              <p:nvPr/>
            </p:nvSpPr>
            <p:spPr bwMode="auto">
              <a:xfrm flipV="1">
                <a:off x="5193" y="1979"/>
                <a:ext cx="0"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8" name="Group 66"/>
            <p:cNvGrpSpPr/>
            <p:nvPr/>
          </p:nvGrpSpPr>
          <p:grpSpPr bwMode="auto">
            <a:xfrm>
              <a:off x="3779838" y="2133600"/>
              <a:ext cx="768350" cy="503238"/>
              <a:chOff x="2381" y="1344"/>
              <a:chExt cx="484" cy="317"/>
            </a:xfrm>
          </p:grpSpPr>
          <p:sp>
            <p:nvSpPr>
              <p:cNvPr id="504889" name="Text Box 57"/>
              <p:cNvSpPr txBox="1">
                <a:spLocks noChangeArrowheads="1"/>
              </p:cNvSpPr>
              <p:nvPr/>
            </p:nvSpPr>
            <p:spPr bwMode="auto">
              <a:xfrm>
                <a:off x="2653"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3</a:t>
                </a:r>
                <a:endParaRPr lang="en-US" altLang="zh-CN" sz="2400" dirty="0"/>
              </a:p>
            </p:txBody>
          </p:sp>
          <p:sp>
            <p:nvSpPr>
              <p:cNvPr id="504890" name="Line 58"/>
              <p:cNvSpPr>
                <a:spLocks noChangeShapeType="1"/>
              </p:cNvSpPr>
              <p:nvPr/>
            </p:nvSpPr>
            <p:spPr bwMode="auto">
              <a:xfrm flipV="1">
                <a:off x="2381" y="1344"/>
                <a:ext cx="454"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9" name="Group 67"/>
            <p:cNvGrpSpPr/>
            <p:nvPr/>
          </p:nvGrpSpPr>
          <p:grpSpPr bwMode="auto">
            <a:xfrm>
              <a:off x="5508625" y="2133600"/>
              <a:ext cx="1150938" cy="503238"/>
              <a:chOff x="3470" y="1344"/>
              <a:chExt cx="725" cy="317"/>
            </a:xfrm>
          </p:grpSpPr>
          <p:sp>
            <p:nvSpPr>
              <p:cNvPr id="504888" name="Text Box 56"/>
              <p:cNvSpPr txBox="1">
                <a:spLocks noChangeArrowheads="1"/>
              </p:cNvSpPr>
              <p:nvPr/>
            </p:nvSpPr>
            <p:spPr bwMode="auto">
              <a:xfrm>
                <a:off x="3530" y="13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2</a:t>
                </a:r>
                <a:endParaRPr lang="en-US" altLang="zh-CN" sz="2400" dirty="0"/>
              </a:p>
            </p:txBody>
          </p:sp>
          <p:sp>
            <p:nvSpPr>
              <p:cNvPr id="504891" name="Line 59"/>
              <p:cNvSpPr>
                <a:spLocks noChangeShapeType="1"/>
              </p:cNvSpPr>
              <p:nvPr/>
            </p:nvSpPr>
            <p:spPr bwMode="auto">
              <a:xfrm flipH="1" flipV="1">
                <a:off x="3470" y="1344"/>
                <a:ext cx="725" cy="295"/>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4892" name="Group 60"/>
            <p:cNvGrpSpPr/>
            <p:nvPr/>
          </p:nvGrpSpPr>
          <p:grpSpPr bwMode="auto">
            <a:xfrm>
              <a:off x="4595820" y="1171576"/>
              <a:ext cx="338138" cy="461963"/>
              <a:chOff x="2895" y="738"/>
              <a:chExt cx="213" cy="291"/>
            </a:xfrm>
          </p:grpSpPr>
          <p:sp>
            <p:nvSpPr>
              <p:cNvPr id="504893" name="Text Box 61"/>
              <p:cNvSpPr txBox="1">
                <a:spLocks noChangeArrowheads="1"/>
              </p:cNvSpPr>
              <p:nvPr/>
            </p:nvSpPr>
            <p:spPr bwMode="auto">
              <a:xfrm>
                <a:off x="2895" y="73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t>5</a:t>
                </a:r>
                <a:endParaRPr lang="en-US" altLang="zh-CN" sz="2400" dirty="0"/>
              </a:p>
            </p:txBody>
          </p:sp>
          <p:sp>
            <p:nvSpPr>
              <p:cNvPr id="504894" name="Line 62"/>
              <p:cNvSpPr>
                <a:spLocks noChangeShapeType="1"/>
              </p:cNvSpPr>
              <p:nvPr/>
            </p:nvSpPr>
            <p:spPr bwMode="auto">
              <a:xfrm flipV="1">
                <a:off x="2925" y="754"/>
                <a:ext cx="0" cy="272"/>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04895" name="AutoShape 63"/>
          <p:cNvSpPr>
            <a:spLocks noChangeArrowheads="1"/>
          </p:cNvSpPr>
          <p:nvPr/>
        </p:nvSpPr>
        <p:spPr bwMode="auto">
          <a:xfrm>
            <a:off x="5724087" y="5668645"/>
            <a:ext cx="2655888" cy="944563"/>
          </a:xfrm>
          <a:prstGeom prst="roundRect">
            <a:avLst>
              <a:gd name="adj" fmla="val 16667"/>
            </a:avLst>
          </a:prstGeom>
          <a:solidFill>
            <a:srgbClr val="FFFFCC"/>
          </a:solidFill>
          <a:ln w="9525">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0" dirty="0">
                <a:solidFill>
                  <a:srgbClr val="0000FF"/>
                </a:solidFill>
                <a:latin typeface="仿宋" panose="02010609060101010101" pitchFamily="49" charset="-122"/>
                <a:ea typeface="仿宋" panose="02010609060101010101" pitchFamily="49" charset="-122"/>
              </a:rPr>
              <a:t>n=20</a:t>
            </a:r>
            <a:r>
              <a:rPr lang="zh-CN" altLang="en-US" sz="2000" b="0" dirty="0">
                <a:solidFill>
                  <a:srgbClr val="0000FF"/>
                </a:solidFill>
                <a:latin typeface="仿宋" panose="02010609060101010101" pitchFamily="49" charset="-122"/>
                <a:ea typeface="仿宋" panose="02010609060101010101" pitchFamily="49" charset="-122"/>
              </a:rPr>
              <a:t>时</a:t>
            </a:r>
            <a:r>
              <a:rPr lang="en-US" altLang="zh-CN" sz="2000" b="0" dirty="0">
                <a:solidFill>
                  <a:srgbClr val="0000FF"/>
                </a:solidFill>
                <a:latin typeface="仿宋" panose="02010609060101010101" pitchFamily="49" charset="-122"/>
                <a:ea typeface="仿宋" panose="02010609060101010101" pitchFamily="49" charset="-122"/>
              </a:rPr>
              <a:t>, </a:t>
            </a:r>
            <a:r>
              <a:rPr lang="zh-CN" altLang="en-US" sz="2000" b="0" dirty="0">
                <a:solidFill>
                  <a:srgbClr val="0000FF"/>
                </a:solidFill>
                <a:latin typeface="仿宋" panose="02010609060101010101" pitchFamily="49" charset="-122"/>
                <a:ea typeface="仿宋" panose="02010609060101010101" pitchFamily="49" charset="-122"/>
              </a:rPr>
              <a:t>要进行</a:t>
            </a:r>
            <a:r>
              <a:rPr lang="en-US" altLang="zh-CN" sz="2000" b="0" dirty="0">
                <a:solidFill>
                  <a:srgbClr val="0000FF"/>
                </a:solidFill>
                <a:latin typeface="仿宋" panose="02010609060101010101" pitchFamily="49" charset="-122"/>
                <a:ea typeface="仿宋" panose="02010609060101010101" pitchFamily="49" charset="-122"/>
              </a:rPr>
              <a:t>21891</a:t>
            </a:r>
            <a:r>
              <a:rPr lang="zh-CN" altLang="en-US" sz="2000" b="0" dirty="0">
                <a:solidFill>
                  <a:srgbClr val="0000FF"/>
                </a:solidFill>
                <a:latin typeface="仿宋" panose="02010609060101010101" pitchFamily="49" charset="-122"/>
                <a:ea typeface="仿宋" panose="02010609060101010101" pitchFamily="49" charset="-122"/>
              </a:rPr>
              <a:t>次递归调用</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73" name="TextBox 5"/>
          <p:cNvSpPr txBox="1">
            <a:spLocks noChangeArrowheads="1"/>
          </p:cNvSpPr>
          <p:nvPr/>
        </p:nvSpPr>
        <p:spPr bwMode="auto">
          <a:xfrm>
            <a:off x="5928711" y="271978"/>
            <a:ext cx="2937022" cy="2339102"/>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spAutoFit/>
          </a:bodyPr>
          <a:lstStyle/>
          <a:p>
            <a:pPr>
              <a:spcBef>
                <a:spcPts val="430"/>
              </a:spcBef>
              <a:spcAft>
                <a:spcPts val="0"/>
              </a:spcAft>
            </a:pP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def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 fib(n):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if(n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elif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(n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else:</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return fib(n-1) + fib(n-2)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4871"/>
                                        </p:tgtEl>
                                        <p:attrNameLst>
                                          <p:attrName>style.visibility</p:attrName>
                                        </p:attrNameLst>
                                      </p:cBhvr>
                                      <p:to>
                                        <p:strVal val="visible"/>
                                      </p:to>
                                    </p:set>
                                    <p:animEffect transition="in" filter="box(in)">
                                      <p:cBhvr>
                                        <p:cTn id="7" dur="500"/>
                                        <p:tgtEl>
                                          <p:spTgt spid="5048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4895"/>
                                        </p:tgtEl>
                                        <p:attrNameLst>
                                          <p:attrName>style.visibility</p:attrName>
                                        </p:attrNameLst>
                                      </p:cBhvr>
                                      <p:to>
                                        <p:strVal val="visible"/>
                                      </p:to>
                                    </p:set>
                                    <p:animEffect transition="in" filter="dissolve">
                                      <p:cBhvr>
                                        <p:cTn id="12" dur="500"/>
                                        <p:tgtEl>
                                          <p:spTgt spid="504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71" grpId="0" animBg="1"/>
      <p:bldP spid="50489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447800"/>
            <a:ext cx="8229600" cy="4525963"/>
          </a:xfrm>
        </p:spPr>
        <p:txBody>
          <a:bodyPr/>
          <a:lstStyle/>
          <a:p>
            <a:endParaRPr lang="zh-CN" altLang="en-US"/>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TextBox 4"/>
          <p:cNvSpPr txBox="1">
            <a:spLocks noChangeArrowheads="1"/>
          </p:cNvSpPr>
          <p:nvPr/>
        </p:nvSpPr>
        <p:spPr bwMode="auto">
          <a:xfrm>
            <a:off x="680017" y="2138799"/>
            <a:ext cx="2714205" cy="3652282"/>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spAutoFit/>
          </a:bodyPr>
          <a:lstStyle/>
          <a:p>
            <a:pPr>
              <a:spcBef>
                <a:spcPts val="430"/>
              </a:spcBef>
              <a:spcAft>
                <a:spcPts val="0"/>
              </a:spcAft>
            </a:pP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def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xun_fib</a:t>
            </a:r>
            <a:r>
              <a:rPr lang="en-US" sz="1800" b="0" dirty="0">
                <a:solidFill>
                  <a:srgbClr val="000000"/>
                </a:solidFill>
                <a:latin typeface="Times New Roman" panose="02020603050405020304"/>
                <a:ea typeface="华文仿宋" panose="02010600040101010101" charset="-122"/>
                <a:cs typeface="宋体" panose="02010600030101010101" pitchFamily="2" charset="-122"/>
              </a:rPr>
              <a:t>(n):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for x in range(n):</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if(x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fib0 = 0</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a:t>
            </a:r>
            <a:r>
              <a:rPr lang="en-US" sz="1800" b="0" dirty="0" err="1">
                <a:solidFill>
                  <a:srgbClr val="000000"/>
                </a:solidFill>
                <a:latin typeface="Times New Roman" panose="02020603050405020304"/>
                <a:ea typeface="华文仿宋" panose="02010600040101010101" charset="-122"/>
                <a:cs typeface="宋体" panose="02010600030101010101" pitchFamily="2" charset="-122"/>
              </a:rPr>
              <a:t>elif</a:t>
            </a:r>
            <a:r>
              <a:rPr lang="en-US" sz="1800" b="0" dirty="0">
                <a:solidFill>
                  <a:srgbClr val="000000"/>
                </a:solidFill>
                <a:latin typeface="Times New Roman" panose="02020603050405020304"/>
                <a:ea typeface="华文仿宋" panose="02010600040101010101" charset="-122"/>
                <a:cs typeface="宋体" panose="02010600030101010101" pitchFamily="2" charset="-122"/>
              </a:rPr>
              <a:t>(x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fib1 = 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else:</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fib2 = fib0 + fib1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fib0 = fib1</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fib1 = fib2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a:p>
            <a:pPr>
              <a:spcBef>
                <a:spcPts val="430"/>
              </a:spcBef>
              <a:spcAft>
                <a:spcPts val="0"/>
              </a:spcAft>
            </a:pPr>
            <a:r>
              <a:rPr lang="en-US" sz="1800" b="0" dirty="0">
                <a:solidFill>
                  <a:srgbClr val="000000"/>
                </a:solidFill>
                <a:latin typeface="Times New Roman" panose="02020603050405020304"/>
                <a:ea typeface="华文仿宋" panose="02010600040101010101" charset="-122"/>
                <a:cs typeface="宋体" panose="02010600030101010101" pitchFamily="2" charset="-122"/>
              </a:rPr>
              <a:t>	print(fib2)</a:t>
            </a:r>
            <a:endParaRPr lang="en-US" sz="1800" b="0" dirty="0">
              <a:solidFill>
                <a:srgbClr val="000000"/>
              </a:solidFill>
              <a:latin typeface="Times New Roman" panose="02020603050405020304"/>
              <a:ea typeface="华文仿宋" panose="02010600040101010101" charset="-122"/>
              <a:cs typeface="宋体" panose="02010600030101010101" pitchFamily="2" charset="-122"/>
            </a:endParaRPr>
          </a:p>
        </p:txBody>
      </p:sp>
      <p:sp>
        <p:nvSpPr>
          <p:cNvPr id="6" name="线形标注 2 5"/>
          <p:cNvSpPr/>
          <p:nvPr/>
        </p:nvSpPr>
        <p:spPr bwMode="auto">
          <a:xfrm>
            <a:off x="4495800" y="4175442"/>
            <a:ext cx="1482578" cy="1066800"/>
          </a:xfrm>
          <a:prstGeom prst="borderCallout2">
            <a:avLst>
              <a:gd name="adj1" fmla="val 18750"/>
              <a:gd name="adj2" fmla="val -8333"/>
              <a:gd name="adj3" fmla="val 18750"/>
              <a:gd name="adj4" fmla="val -16667"/>
              <a:gd name="adj5" fmla="val -23657"/>
              <a:gd name="adj6" fmla="val -9367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循环比递归执行速度快，占用内存小</a:t>
            </a:r>
            <a:endParaRPr lang="zh-CN" altLang="en-US" sz="2000" b="0" dirty="0">
              <a:solidFill>
                <a:srgbClr val="0000FF"/>
              </a:solidFill>
              <a:latin typeface="仿宋" panose="02010609060101010101" pitchFamily="49" charset="-122"/>
              <a:ea typeface="仿宋" panose="02010609060101010101" pitchFamily="49" charset="-122"/>
            </a:endParaRPr>
          </a:p>
        </p:txBody>
      </p:sp>
      <p:sp>
        <p:nvSpPr>
          <p:cNvPr id="8" name="线形标注 2 7"/>
          <p:cNvSpPr/>
          <p:nvPr/>
        </p:nvSpPr>
        <p:spPr bwMode="auto">
          <a:xfrm>
            <a:off x="4356491" y="2049542"/>
            <a:ext cx="2057400" cy="1440418"/>
          </a:xfrm>
          <a:prstGeom prst="borderCallout2">
            <a:avLst>
              <a:gd name="adj1" fmla="val 18750"/>
              <a:gd name="adj2" fmla="val -8333"/>
              <a:gd name="adj3" fmla="val 18750"/>
              <a:gd name="adj4" fmla="val -16667"/>
              <a:gd name="adj5" fmla="val 50958"/>
              <a:gd name="adj6" fmla="val -5051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0" dirty="0">
                <a:solidFill>
                  <a:srgbClr val="0000FF"/>
                </a:solidFill>
                <a:latin typeface="仿宋" panose="02010609060101010101" pitchFamily="49" charset="-122"/>
                <a:ea typeface="仿宋" panose="02010609060101010101" pitchFamily="49" charset="-122"/>
              </a:rPr>
              <a:t>讨论</a:t>
            </a:r>
            <a:r>
              <a:rPr lang="en-US" altLang="zh-CN" sz="2000" b="0" dirty="0">
                <a:solidFill>
                  <a:srgbClr val="0000FF"/>
                </a:solidFill>
                <a:latin typeface="仿宋" panose="02010609060101010101" pitchFamily="49" charset="-122"/>
                <a:ea typeface="仿宋" panose="02010609060101010101" pitchFamily="49" charset="-122"/>
              </a:rPr>
              <a:t>: </a:t>
            </a:r>
            <a:r>
              <a:rPr lang="zh-CN" altLang="en-US" sz="2000" b="0" dirty="0">
                <a:solidFill>
                  <a:srgbClr val="0000FF"/>
                </a:solidFill>
                <a:latin typeface="仿宋" panose="02010609060101010101" pitchFamily="49" charset="-122"/>
                <a:ea typeface="仿宋" panose="02010609060101010101" pitchFamily="49" charset="-122"/>
              </a:rPr>
              <a:t>求</a:t>
            </a:r>
            <a:r>
              <a:rPr lang="en-US" altLang="zh-CN" sz="2000" b="0" dirty="0">
                <a:solidFill>
                  <a:srgbClr val="0000FF"/>
                </a:solidFill>
                <a:latin typeface="仿宋" panose="02010609060101010101" pitchFamily="49" charset="-122"/>
                <a:ea typeface="仿宋" panose="02010609060101010101" pitchFamily="49" charset="-122"/>
              </a:rPr>
              <a:t>Fibonacci</a:t>
            </a:r>
            <a:r>
              <a:rPr lang="zh-CN" altLang="en-US" sz="2000" b="0" dirty="0">
                <a:solidFill>
                  <a:srgbClr val="0000FF"/>
                </a:solidFill>
                <a:latin typeface="仿宋" panose="02010609060101010101" pitchFamily="49" charset="-122"/>
                <a:ea typeface="仿宋" panose="02010609060101010101" pitchFamily="49" charset="-122"/>
              </a:rPr>
              <a:t>数列的迭代法和递归法谁好？</a:t>
            </a:r>
            <a:endParaRPr lang="zh-CN" altLang="en-US" sz="2000" b="0" dirty="0">
              <a:solidFill>
                <a:srgbClr val="0000FF"/>
              </a:solidFill>
              <a:latin typeface="仿宋" panose="02010609060101010101" pitchFamily="49" charset="-122"/>
              <a:ea typeface="仿宋"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脑补：函数调用的计算机内部的实现</a:t>
            </a:r>
            <a:endParaRPr lang="en-US" altLang="zh-CN" dirty="0"/>
          </a:p>
          <a:p>
            <a:pPr lvl="1"/>
            <a:r>
              <a:rPr lang="zh-CN" altLang="en-US" dirty="0"/>
              <a:t>函数也叫作</a:t>
            </a:r>
            <a:r>
              <a:rPr lang="zh-CN" altLang="en-US" dirty="0">
                <a:solidFill>
                  <a:srgbClr val="FF0000"/>
                </a:solidFill>
              </a:rPr>
              <a:t>过程</a:t>
            </a:r>
            <a:r>
              <a:rPr lang="zh-CN" altLang="en-US" dirty="0"/>
              <a:t>。一个过程调用包括：</a:t>
            </a:r>
            <a:endParaRPr lang="en-US" altLang="zh-CN" dirty="0"/>
          </a:p>
          <a:p>
            <a:pPr lvl="2"/>
            <a:r>
              <a:rPr lang="zh-CN" altLang="en-US" dirty="0"/>
              <a:t>将</a:t>
            </a:r>
            <a:r>
              <a:rPr lang="zh-CN" altLang="en-US" dirty="0">
                <a:solidFill>
                  <a:srgbClr val="FF0000"/>
                </a:solidFill>
              </a:rPr>
              <a:t>数据</a:t>
            </a:r>
            <a:r>
              <a:rPr lang="zh-CN" altLang="en-US" dirty="0"/>
              <a:t>和</a:t>
            </a:r>
            <a:r>
              <a:rPr lang="zh-CN" altLang="en-US" dirty="0">
                <a:solidFill>
                  <a:srgbClr val="FF0000"/>
                </a:solidFill>
              </a:rPr>
              <a:t>控制</a:t>
            </a:r>
            <a:r>
              <a:rPr lang="zh-CN" altLang="en-US" dirty="0"/>
              <a:t>从代码的一部分</a:t>
            </a:r>
            <a:r>
              <a:rPr lang="zh-CN" altLang="en-US" dirty="0">
                <a:solidFill>
                  <a:srgbClr val="FF0000"/>
                </a:solidFill>
              </a:rPr>
              <a:t>传递</a:t>
            </a:r>
            <a:r>
              <a:rPr lang="zh-CN" altLang="en-US" dirty="0"/>
              <a:t>到另一部分</a:t>
            </a:r>
            <a:endParaRPr lang="en-US" altLang="zh-CN" dirty="0"/>
          </a:p>
          <a:p>
            <a:pPr lvl="2"/>
            <a:r>
              <a:rPr lang="zh-CN" altLang="en-US" dirty="0"/>
              <a:t>在进入时为过程的局部变量</a:t>
            </a:r>
            <a:r>
              <a:rPr lang="zh-CN" altLang="en-US" dirty="0">
                <a:solidFill>
                  <a:srgbClr val="FF0000"/>
                </a:solidFill>
              </a:rPr>
              <a:t>分配空间</a:t>
            </a:r>
            <a:r>
              <a:rPr lang="zh-CN" altLang="en-US" dirty="0"/>
              <a:t>，并在退出时释放这些空间</a:t>
            </a:r>
            <a:endParaRPr lang="en-US" altLang="zh-CN" dirty="0"/>
          </a:p>
          <a:p>
            <a:pPr lvl="1"/>
            <a:r>
              <a:rPr lang="zh-CN" altLang="en-US" dirty="0">
                <a:solidFill>
                  <a:srgbClr val="FF0000"/>
                </a:solidFill>
              </a:rPr>
              <a:t>栈帧</a:t>
            </a:r>
            <a:r>
              <a:rPr lang="en-US" altLang="zh-CN" dirty="0"/>
              <a:t>(stack frame)</a:t>
            </a:r>
            <a:r>
              <a:rPr lang="zh-CN" altLang="en-US" dirty="0"/>
              <a:t>的概念</a:t>
            </a:r>
            <a:endParaRPr lang="en-US" altLang="zh-CN" dirty="0"/>
          </a:p>
          <a:p>
            <a:pPr lvl="2"/>
            <a:r>
              <a:rPr lang="zh-CN" altLang="en-US" dirty="0"/>
              <a:t>机器用栈来传递过程参数，存储返回信息，保存寄存器用于以后恢复，以及本地存储。</a:t>
            </a:r>
            <a:endParaRPr lang="en-US" altLang="zh-CN" dirty="0"/>
          </a:p>
          <a:p>
            <a:pPr lvl="2"/>
            <a:r>
              <a:rPr lang="zh-CN" altLang="en-US" dirty="0"/>
              <a:t>为单个过程</a:t>
            </a:r>
            <a:r>
              <a:rPr lang="en-US" altLang="zh-CN" dirty="0"/>
              <a:t>(</a:t>
            </a:r>
            <a:r>
              <a:rPr lang="zh-CN" altLang="en-US" dirty="0"/>
              <a:t>函数调用</a:t>
            </a:r>
            <a:r>
              <a:rPr lang="en-US" altLang="zh-CN" dirty="0"/>
              <a:t>)</a:t>
            </a:r>
            <a:r>
              <a:rPr lang="zh-CN" altLang="en-US" dirty="0"/>
              <a:t>分配的那部分栈称为</a:t>
            </a:r>
            <a:r>
              <a:rPr lang="zh-CN" altLang="en-US" dirty="0">
                <a:solidFill>
                  <a:srgbClr val="FF0000"/>
                </a:solidFill>
              </a:rPr>
              <a:t>栈帧</a:t>
            </a:r>
            <a:endParaRPr lang="en-US" altLang="zh-CN" dirty="0">
              <a:solidFill>
                <a:srgbClr val="FF0000"/>
              </a:solidFill>
            </a:endParaRPr>
          </a:p>
          <a:p>
            <a:pPr lvl="2"/>
            <a:r>
              <a:rPr lang="zh-CN" altLang="en-US" dirty="0">
                <a:solidFill>
                  <a:srgbClr val="FF0000"/>
                </a:solidFill>
              </a:rPr>
              <a:t>栈帧</a:t>
            </a:r>
            <a:r>
              <a:rPr lang="zh-CN" altLang="en-US" dirty="0"/>
              <a:t>的主要</a:t>
            </a:r>
            <a:r>
              <a:rPr lang="zh-CN" altLang="en-US" dirty="0" smtClean="0"/>
              <a:t>作用：控制</a:t>
            </a:r>
            <a:r>
              <a:rPr lang="zh-CN" altLang="en-US" dirty="0"/>
              <a:t>和保存一个过程的所有</a:t>
            </a:r>
            <a:r>
              <a:rPr lang="zh-CN" altLang="en-US" dirty="0" smtClean="0"/>
              <a:t>信息</a:t>
            </a:r>
            <a:endParaRPr lang="zh-CN" altLang="en-US"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7320" y="1575435"/>
            <a:ext cx="5137150" cy="4657090"/>
          </a:xfrm>
        </p:spPr>
        <p:txBody>
          <a:bodyPr/>
          <a:lstStyle/>
          <a:p>
            <a:pPr lvl="1"/>
            <a:r>
              <a:rPr lang="zh-CN" altLang="en-US" sz="1800" dirty="0"/>
              <a:t>栈帧其实是两个指针寄存器，寄存器</a:t>
            </a:r>
            <a:r>
              <a:rPr lang="en-US" altLang="zh-CN" sz="1800" dirty="0">
                <a:solidFill>
                  <a:srgbClr val="FF0000"/>
                </a:solidFill>
              </a:rPr>
              <a:t>ebp</a:t>
            </a:r>
            <a:r>
              <a:rPr lang="zh-CN" altLang="en-US" sz="1800" dirty="0">
                <a:solidFill>
                  <a:srgbClr val="FF0000"/>
                </a:solidFill>
              </a:rPr>
              <a:t>为帧指针</a:t>
            </a:r>
            <a:r>
              <a:rPr lang="zh-CN" altLang="en-US" sz="1800" dirty="0"/>
              <a:t>，而寄存器</a:t>
            </a:r>
            <a:r>
              <a:rPr lang="en-US" altLang="zh-CN" sz="1800" dirty="0">
                <a:solidFill>
                  <a:srgbClr val="FF0000"/>
                </a:solidFill>
              </a:rPr>
              <a:t>esp</a:t>
            </a:r>
            <a:r>
              <a:rPr lang="zh-CN" altLang="en-US" sz="1800" dirty="0">
                <a:solidFill>
                  <a:srgbClr val="FF0000"/>
                </a:solidFill>
              </a:rPr>
              <a:t>为栈指针</a:t>
            </a:r>
            <a:r>
              <a:rPr lang="zh-CN" altLang="en-US" sz="1800" dirty="0"/>
              <a:t>，当程序运行时，栈指针可以移动</a:t>
            </a:r>
            <a:r>
              <a:rPr lang="en-US" altLang="zh-CN" sz="1800" dirty="0"/>
              <a:t>(</a:t>
            </a:r>
            <a:r>
              <a:rPr lang="zh-CN" altLang="en-US" sz="1800" dirty="0"/>
              <a:t>大多数的信息的访问都是通过帧指针的</a:t>
            </a:r>
            <a:r>
              <a:rPr lang="en-US" altLang="zh-CN" sz="1800" dirty="0"/>
              <a:t>)</a:t>
            </a:r>
            <a:endParaRPr lang="en-US" altLang="zh-CN" sz="1800" dirty="0"/>
          </a:p>
          <a:p>
            <a:pPr lvl="1"/>
            <a:r>
              <a:rPr lang="zh-CN" altLang="en-US" sz="1800" dirty="0"/>
              <a:t>假设过程</a:t>
            </a:r>
            <a:r>
              <a:rPr lang="en-US" altLang="zh-CN" sz="1800" dirty="0"/>
              <a:t>P</a:t>
            </a:r>
            <a:r>
              <a:rPr lang="zh-CN" altLang="en-US" sz="1800" dirty="0"/>
              <a:t>（调用者）调用过程</a:t>
            </a:r>
            <a:r>
              <a:rPr lang="en-US" altLang="zh-CN" sz="1800" dirty="0"/>
              <a:t>Q</a:t>
            </a:r>
            <a:r>
              <a:rPr lang="zh-CN" altLang="en-US" sz="1800" dirty="0"/>
              <a:t>（被调用者），则</a:t>
            </a:r>
            <a:r>
              <a:rPr lang="en-US" altLang="zh-CN" sz="1800" dirty="0"/>
              <a:t>Q</a:t>
            </a:r>
            <a:r>
              <a:rPr lang="zh-CN" altLang="en-US" sz="1800" dirty="0"/>
              <a:t>的参数放在</a:t>
            </a:r>
            <a:r>
              <a:rPr lang="en-US" altLang="zh-CN" sz="1800" dirty="0"/>
              <a:t>P</a:t>
            </a:r>
            <a:r>
              <a:rPr lang="zh-CN" altLang="en-US" sz="1800" dirty="0"/>
              <a:t>的栈帧中。另外，当</a:t>
            </a:r>
            <a:r>
              <a:rPr lang="en-US" altLang="zh-CN" sz="1800" dirty="0"/>
              <a:t>P</a:t>
            </a:r>
            <a:r>
              <a:rPr lang="zh-CN" altLang="en-US" sz="1800" dirty="0"/>
              <a:t>调用</a:t>
            </a:r>
            <a:r>
              <a:rPr lang="en-US" altLang="zh-CN" sz="1800" dirty="0"/>
              <a:t>Q</a:t>
            </a:r>
            <a:r>
              <a:rPr lang="zh-CN" altLang="en-US" sz="1800" dirty="0"/>
              <a:t>时，</a:t>
            </a:r>
            <a:r>
              <a:rPr lang="en-US" altLang="zh-CN" sz="1800" dirty="0"/>
              <a:t>P</a:t>
            </a:r>
            <a:r>
              <a:rPr lang="zh-CN" altLang="en-US" sz="1800" dirty="0"/>
              <a:t>中的返回地址被压入栈中，形成</a:t>
            </a:r>
            <a:r>
              <a:rPr lang="en-US" altLang="zh-CN" sz="1800" dirty="0"/>
              <a:t>P</a:t>
            </a:r>
            <a:r>
              <a:rPr lang="zh-CN" altLang="en-US" sz="1800" dirty="0"/>
              <a:t>的栈帧的末尾（返回地址就是当程序从</a:t>
            </a:r>
            <a:r>
              <a:rPr lang="en-US" altLang="zh-CN" sz="1800" dirty="0"/>
              <a:t>Q</a:t>
            </a:r>
            <a:r>
              <a:rPr lang="zh-CN" altLang="en-US" sz="1800" dirty="0"/>
              <a:t>返回时应该继续执行的地方）。</a:t>
            </a:r>
            <a:r>
              <a:rPr lang="en-US" altLang="zh-CN" sz="1800" dirty="0"/>
              <a:t>Q</a:t>
            </a:r>
            <a:r>
              <a:rPr lang="zh-CN" altLang="en-US" sz="1800" dirty="0"/>
              <a:t>的栈帧从保存的</a:t>
            </a:r>
            <a:r>
              <a:rPr lang="zh-CN" altLang="en-US" sz="1800" dirty="0">
                <a:solidFill>
                  <a:srgbClr val="FF0000"/>
                </a:solidFill>
              </a:rPr>
              <a:t>帧指针的值开始</a:t>
            </a:r>
            <a:r>
              <a:rPr lang="zh-CN" altLang="en-US" sz="1800" dirty="0"/>
              <a:t>，后面到新的栈指针之间就是该过程的部分了。</a:t>
            </a:r>
            <a:endParaRPr lang="zh-CN" altLang="en-US" sz="1800" dirty="0"/>
          </a:p>
          <a:p>
            <a:pPr lvl="1"/>
            <a:endParaRPr lang="zh-CN" altLang="en-US" sz="1800" dirty="0"/>
          </a:p>
          <a:p>
            <a:pPr lvl="1"/>
            <a:endParaRPr lang="zh-CN" altLang="en-US" sz="1800"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1026" name="Picture 2" descr="C:\Documents and Settings\Administrator\桌面\20120703102630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1495" y="1469389"/>
            <a:ext cx="3876675" cy="427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总结：递归算法的执行过程</a:t>
            </a:r>
            <a:endParaRPr lang="zh-CN" altLang="en-US" dirty="0"/>
          </a:p>
        </p:txBody>
      </p:sp>
      <p:sp>
        <p:nvSpPr>
          <p:cNvPr id="3" name="内容占位符 2"/>
          <p:cNvSpPr>
            <a:spLocks noGrp="1"/>
          </p:cNvSpPr>
          <p:nvPr>
            <p:ph idx="1"/>
          </p:nvPr>
        </p:nvSpPr>
        <p:spPr>
          <a:xfrm>
            <a:off x="533400" y="1676400"/>
            <a:ext cx="8229600" cy="4495800"/>
          </a:xfrm>
        </p:spPr>
        <p:txBody>
          <a:bodyPr/>
          <a:lstStyle/>
          <a:p>
            <a:pPr>
              <a:lnSpc>
                <a:spcPts val="4100"/>
              </a:lnSpc>
            </a:pPr>
            <a:r>
              <a:rPr lang="zh-CN" altLang="en-US" dirty="0"/>
              <a:t>递归算法的执行过程</a:t>
            </a:r>
            <a:endParaRPr lang="en-US" altLang="zh-CN" dirty="0"/>
          </a:p>
          <a:p>
            <a:pPr marL="0" indent="0">
              <a:lnSpc>
                <a:spcPts val="4100"/>
              </a:lnSpc>
              <a:buNone/>
            </a:pPr>
            <a:r>
              <a:rPr lang="zh-CN" altLang="zh-CN" b="1" dirty="0">
                <a:latin typeface="Arial" panose="020B0604020202020204" pitchFamily="34" charset="0"/>
                <a:cs typeface="Arial" panose="020B0604020202020204" pitchFamily="34" charset="0"/>
              </a:rPr>
              <a:t>①</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从</a:t>
            </a:r>
            <a:r>
              <a:rPr lang="zh-CN" altLang="en-US" dirty="0">
                <a:solidFill>
                  <a:srgbClr val="CC0066"/>
                </a:solidFill>
                <a:latin typeface="Arial" panose="020B0604020202020204" pitchFamily="34" charset="0"/>
                <a:cs typeface="Arial" panose="020B0604020202020204" pitchFamily="34" charset="0"/>
              </a:rPr>
              <a:t>最后一项</a:t>
            </a:r>
            <a:r>
              <a:rPr lang="zh-CN" altLang="en-US" dirty="0">
                <a:latin typeface="Arial" panose="020B0604020202020204" pitchFamily="34" charset="0"/>
                <a:cs typeface="Arial" panose="020B0604020202020204" pitchFamily="34" charset="0"/>
              </a:rPr>
              <a:t>开始自调用前面的几项，不断地</a:t>
            </a:r>
            <a:r>
              <a:rPr lang="zh-CN" altLang="en-US" dirty="0">
                <a:solidFill>
                  <a:srgbClr val="FF0000"/>
                </a:solidFill>
                <a:latin typeface="Arial" panose="020B0604020202020204" pitchFamily="34" charset="0"/>
                <a:cs typeface="Arial" panose="020B0604020202020204" pitchFamily="34" charset="0"/>
              </a:rPr>
              <a:t>自调用</a:t>
            </a:r>
            <a:r>
              <a:rPr lang="zh-CN" altLang="en-US" dirty="0">
                <a:latin typeface="Arial" panose="020B0604020202020204" pitchFamily="34" charset="0"/>
                <a:cs typeface="Arial" panose="020B0604020202020204" pitchFamily="34" charset="0"/>
              </a:rPr>
              <a:t>，直到到达</a:t>
            </a:r>
            <a:r>
              <a:rPr lang="zh-CN" altLang="en-US" dirty="0">
                <a:solidFill>
                  <a:srgbClr val="FF0000"/>
                </a:solidFill>
                <a:latin typeface="Arial" panose="020B0604020202020204" pitchFamily="34" charset="0"/>
                <a:cs typeface="Arial" panose="020B0604020202020204" pitchFamily="34" charset="0"/>
              </a:rPr>
              <a:t>递归出口</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Fib(1)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Fib(0)</a:t>
            </a:r>
            <a:r>
              <a:rPr lang="zh-CN" altLang="en-US" dirty="0">
                <a:latin typeface="Arial" panose="020B0604020202020204" pitchFamily="34" charset="0"/>
                <a:cs typeface="Arial" panose="020B0604020202020204" pitchFamily="34" charset="0"/>
              </a:rPr>
              <a:t>）才</a:t>
            </a:r>
            <a:r>
              <a:rPr lang="zh-CN" altLang="en-US" dirty="0">
                <a:solidFill>
                  <a:srgbClr val="FF0000"/>
                </a:solidFill>
                <a:latin typeface="Arial" panose="020B0604020202020204" pitchFamily="34" charset="0"/>
                <a:cs typeface="Arial" panose="020B0604020202020204" pitchFamily="34" charset="0"/>
              </a:rPr>
              <a:t>结束自调用</a:t>
            </a:r>
            <a:r>
              <a:rPr lang="zh-CN" altLang="en-US" dirty="0">
                <a:latin typeface="Arial" panose="020B0604020202020204" pitchFamily="34" charset="0"/>
                <a:cs typeface="Arial" panose="020B0604020202020204" pitchFamily="34" charset="0"/>
              </a:rPr>
              <a:t>过程；</a:t>
            </a:r>
            <a:endParaRPr lang="zh-CN" altLang="en-US" dirty="0">
              <a:latin typeface="Arial" panose="020B0604020202020204" pitchFamily="34" charset="0"/>
              <a:cs typeface="Arial" panose="020B0604020202020204" pitchFamily="34" charset="0"/>
            </a:endParaRPr>
          </a:p>
          <a:p>
            <a:pPr marL="0" indent="0">
              <a:lnSpc>
                <a:spcPts val="4100"/>
              </a:lnSpc>
              <a:buNone/>
            </a:pPr>
            <a:r>
              <a:rPr lang="zh-CN" altLang="zh-CN" b="1" dirty="0">
                <a:latin typeface="Arial" panose="020B0604020202020204" pitchFamily="34" charset="0"/>
                <a:cs typeface="Arial" panose="020B0604020202020204" pitchFamily="34" charset="0"/>
              </a:rPr>
              <a:t>②</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到达递归出口后，递归算法开始按</a:t>
            </a:r>
            <a:r>
              <a:rPr lang="zh-CN" altLang="en-US" dirty="0">
                <a:solidFill>
                  <a:srgbClr val="CC0066"/>
                </a:solidFill>
                <a:latin typeface="Arial" panose="020B0604020202020204" pitchFamily="34" charset="0"/>
                <a:cs typeface="Arial" panose="020B0604020202020204" pitchFamily="34" charset="0"/>
              </a:rPr>
              <a:t>最后调用的过程（</a:t>
            </a:r>
            <a:r>
              <a:rPr lang="en-US" altLang="zh-CN" dirty="0">
                <a:latin typeface="Arial" panose="020B0604020202020204" pitchFamily="34" charset="0"/>
                <a:cs typeface="Arial" panose="020B0604020202020204" pitchFamily="34" charset="0"/>
              </a:rPr>
              <a:t> Fib(2)</a:t>
            </a:r>
            <a:r>
              <a:rPr lang="zh-CN" altLang="en-US" dirty="0">
                <a:latin typeface="Arial" panose="020B0604020202020204" pitchFamily="34" charset="0"/>
                <a:cs typeface="Arial" panose="020B0604020202020204" pitchFamily="34" charset="0"/>
              </a:rPr>
              <a:t>）</a:t>
            </a:r>
            <a:r>
              <a:rPr lang="zh-CN" altLang="en-US" dirty="0">
                <a:solidFill>
                  <a:srgbClr val="CC0066"/>
                </a:solidFill>
                <a:latin typeface="Arial" panose="020B0604020202020204" pitchFamily="34" charset="0"/>
                <a:cs typeface="Arial" panose="020B0604020202020204" pitchFamily="34" charset="0"/>
              </a:rPr>
              <a:t>最先返回结果值</a:t>
            </a:r>
            <a:r>
              <a:rPr lang="zh-CN" altLang="en-US" dirty="0">
                <a:latin typeface="Arial" panose="020B0604020202020204" pitchFamily="34" charset="0"/>
                <a:cs typeface="Arial" panose="020B0604020202020204" pitchFamily="34" charset="0"/>
              </a:rPr>
              <a:t>的次序返回值；</a:t>
            </a:r>
            <a:endParaRPr lang="zh-CN" altLang="en-US" dirty="0">
              <a:latin typeface="Arial" panose="020B0604020202020204" pitchFamily="34" charset="0"/>
              <a:cs typeface="Arial" panose="020B0604020202020204" pitchFamily="34" charset="0"/>
            </a:endParaRPr>
          </a:p>
          <a:p>
            <a:pPr marL="0" indent="0">
              <a:lnSpc>
                <a:spcPts val="4100"/>
              </a:lnSpc>
              <a:buNone/>
            </a:pPr>
            <a:r>
              <a:rPr lang="zh-CN" altLang="zh-CN" b="1" dirty="0">
                <a:latin typeface="Arial" panose="020B0604020202020204" pitchFamily="34" charset="0"/>
                <a:cs typeface="Arial" panose="020B0604020202020204" pitchFamily="34" charset="0"/>
              </a:rPr>
              <a:t>③</a:t>
            </a:r>
            <a:r>
              <a:rPr lang="en-US" altLang="zh-CN" b="1"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返回到最外层的调用语句（</a:t>
            </a:r>
            <a:r>
              <a:rPr lang="en-US" altLang="zh-CN" dirty="0">
                <a:latin typeface="Arial" panose="020B0604020202020204" pitchFamily="34" charset="0"/>
                <a:cs typeface="Arial" panose="020B0604020202020204" pitchFamily="34" charset="0"/>
              </a:rPr>
              <a:t> Fib(5)</a:t>
            </a:r>
            <a:r>
              <a:rPr lang="zh-CN" altLang="en-US" dirty="0">
                <a:latin typeface="Arial" panose="020B0604020202020204" pitchFamily="34" charset="0"/>
                <a:cs typeface="Arial" panose="020B0604020202020204" pitchFamily="34" charset="0"/>
              </a:rPr>
              <a:t>）时，递归算法执行过程结束。 </a:t>
            </a:r>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汉诺塔</a:t>
            </a:r>
            <a:r>
              <a:rPr lang="zh-CN" altLang="en-US" dirty="0"/>
              <a:t>问题</a:t>
            </a:r>
            <a:endParaRPr lang="zh-CN" altLang="en-US" dirty="0"/>
          </a:p>
        </p:txBody>
      </p:sp>
      <p:sp>
        <p:nvSpPr>
          <p:cNvPr id="3" name="内容占位符 2"/>
          <p:cNvSpPr>
            <a:spLocks noGrp="1"/>
          </p:cNvSpPr>
          <p:nvPr>
            <p:ph idx="1"/>
          </p:nvPr>
        </p:nvSpPr>
        <p:spPr/>
        <p:txBody>
          <a:bodyPr/>
          <a:lstStyle/>
          <a:p>
            <a:endParaRPr lang="en-US" altLang="zh-CN" dirty="0">
              <a:solidFill>
                <a:srgbClr val="FF0000"/>
              </a:solidFill>
            </a:endParaRPr>
          </a:p>
          <a:p>
            <a:pPr lvl="1"/>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Rectangle 3"/>
          <p:cNvSpPr txBox="1">
            <a:spLocks noChangeArrowheads="1"/>
          </p:cNvSpPr>
          <p:nvPr/>
        </p:nvSpPr>
        <p:spPr bwMode="auto">
          <a:xfrm>
            <a:off x="457200" y="1600200"/>
            <a:ext cx="8153400" cy="4876800"/>
          </a:xfrm>
          <a:prstGeom prst="rect">
            <a:avLst/>
          </a:prstGeom>
          <a:noFill/>
          <a:ln>
            <a:solidFill>
              <a:srgbClr val="CC3300"/>
            </a:solidFill>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buNone/>
            </a:pPr>
            <a:r>
              <a:rPr lang="zh-CN" altLang="zh-CN" sz="2400" b="0" kern="0" dirty="0">
                <a:solidFill>
                  <a:srgbClr val="FF0066"/>
                </a:solidFill>
                <a:latin typeface="Arial" panose="020B0604020202020204" pitchFamily="34" charset="0"/>
                <a:cs typeface="Arial" panose="020B0604020202020204" pitchFamily="34" charset="0"/>
              </a:rPr>
              <a:t>【</a:t>
            </a:r>
            <a:r>
              <a:rPr lang="zh-CN" altLang="zh-CN" sz="2400" b="0" kern="0" dirty="0">
                <a:solidFill>
                  <a:srgbClr val="FF0066"/>
                </a:solidFill>
                <a:cs typeface="Arial" panose="020B0604020202020204" pitchFamily="34" charset="0"/>
              </a:rPr>
              <a:t>例</a:t>
            </a:r>
            <a:r>
              <a:rPr lang="en-US" altLang="zh-CN" sz="2400" b="0" kern="0" dirty="0">
                <a:solidFill>
                  <a:srgbClr val="FF0066"/>
                </a:solidFill>
                <a:latin typeface="Arial" panose="020B0604020202020204" pitchFamily="34" charset="0"/>
                <a:cs typeface="Arial" panose="020B0604020202020204" pitchFamily="34" charset="0"/>
              </a:rPr>
              <a:t>4.10</a:t>
            </a:r>
            <a:r>
              <a:rPr lang="zh-CN" altLang="zh-CN" sz="2400" b="0" kern="0" dirty="0">
                <a:solidFill>
                  <a:srgbClr val="FF0066"/>
                </a:solidFill>
                <a:latin typeface="Arial" panose="020B0604020202020204" pitchFamily="34" charset="0"/>
                <a:cs typeface="Arial" panose="020B0604020202020204" pitchFamily="34" charset="0"/>
              </a:rPr>
              <a:t>】</a:t>
            </a:r>
            <a:r>
              <a:rPr lang="zh-CN" altLang="en-US" sz="2400" b="0" kern="0" dirty="0">
                <a:latin typeface="+mn-lt"/>
              </a:rPr>
              <a:t>汉诺塔问题。</a:t>
            </a:r>
            <a:endParaRPr lang="en-US" altLang="zh-CN" sz="2400" b="0" kern="0" dirty="0">
              <a:latin typeface="+mn-lt"/>
            </a:endParaRPr>
          </a:p>
          <a:p>
            <a:pPr lvl="1">
              <a:lnSpc>
                <a:spcPts val="3100"/>
              </a:lnSpc>
            </a:pPr>
            <a:r>
              <a:rPr lang="zh-CN" altLang="en-US" b="0" dirty="0">
                <a:latin typeface="+mn-lt"/>
              </a:rPr>
              <a:t>汉诺塔（也称梵天塔）问题是印度的一个古老传说。据说开天辟地之神勃拉玛在一个庙里留下了三根金刚石柱，并在第一根柱上从上到下依次串着</a:t>
            </a:r>
            <a:r>
              <a:rPr lang="zh-CN" altLang="en-US" b="0" dirty="0">
                <a:solidFill>
                  <a:srgbClr val="CC0066"/>
                </a:solidFill>
                <a:latin typeface="+mn-lt"/>
              </a:rPr>
              <a:t>由小到大</a:t>
            </a:r>
            <a:r>
              <a:rPr lang="zh-CN" altLang="en-US" b="0" dirty="0">
                <a:latin typeface="+mn-lt"/>
              </a:rPr>
              <a:t>不同的</a:t>
            </a:r>
            <a:r>
              <a:rPr lang="en-US" altLang="zh-CN" b="0" dirty="0">
                <a:latin typeface="+mn-lt"/>
              </a:rPr>
              <a:t>64</a:t>
            </a:r>
            <a:r>
              <a:rPr lang="zh-CN" altLang="en-US" b="0" dirty="0">
                <a:latin typeface="+mn-lt"/>
              </a:rPr>
              <a:t>片中空的圆型金盘，神要庙里的僧人把这</a:t>
            </a:r>
            <a:r>
              <a:rPr lang="en-US" altLang="zh-CN" b="0" dirty="0">
                <a:latin typeface="+mn-lt"/>
              </a:rPr>
              <a:t>64</a:t>
            </a:r>
            <a:r>
              <a:rPr lang="zh-CN" altLang="en-US" b="0" dirty="0">
                <a:latin typeface="+mn-lt"/>
              </a:rPr>
              <a:t>片金盘全部搬到</a:t>
            </a:r>
            <a:r>
              <a:rPr lang="zh-CN" altLang="en-US" b="0" dirty="0">
                <a:solidFill>
                  <a:srgbClr val="CC0066"/>
                </a:solidFill>
                <a:latin typeface="+mn-lt"/>
              </a:rPr>
              <a:t>第三根</a:t>
            </a:r>
            <a:r>
              <a:rPr lang="zh-CN" altLang="en-US" b="0" dirty="0">
                <a:latin typeface="+mn-lt"/>
              </a:rPr>
              <a:t>上，而且搬完后，第三根柱子上的金盘仍保持原来</a:t>
            </a:r>
            <a:r>
              <a:rPr lang="zh-CN" altLang="en-US" b="0" dirty="0">
                <a:solidFill>
                  <a:srgbClr val="CC0066"/>
                </a:solidFill>
                <a:latin typeface="+mn-lt"/>
              </a:rPr>
              <a:t>由小到大</a:t>
            </a:r>
            <a:r>
              <a:rPr lang="zh-CN" altLang="en-US" b="0" dirty="0">
                <a:latin typeface="+mn-lt"/>
              </a:rPr>
              <a:t>的顺序。同时要求</a:t>
            </a:r>
            <a:r>
              <a:rPr lang="zh-CN" altLang="en-US" b="0" dirty="0">
                <a:solidFill>
                  <a:srgbClr val="CC0066"/>
                </a:solidFill>
                <a:latin typeface="+mn-lt"/>
              </a:rPr>
              <a:t>每次只能搬一个</a:t>
            </a:r>
            <a:r>
              <a:rPr lang="zh-CN" altLang="en-US" b="0" dirty="0">
                <a:latin typeface="+mn-lt"/>
              </a:rPr>
              <a:t>，可利用中间的一根石柱作为中转，并且要求在搬运的过程中，不论在哪个石柱上，</a:t>
            </a:r>
            <a:r>
              <a:rPr lang="zh-CN" altLang="en-US" b="0" dirty="0">
                <a:solidFill>
                  <a:srgbClr val="CC0066"/>
                </a:solidFill>
                <a:latin typeface="+mn-lt"/>
              </a:rPr>
              <a:t>大的金盘都不能放在小的金盘上面</a:t>
            </a:r>
            <a:r>
              <a:rPr lang="zh-CN" altLang="en-US" b="0" dirty="0">
                <a:latin typeface="+mn-lt"/>
              </a:rPr>
              <a:t>。神说，当所有的金盘都从事先穿好的那根石柱上移到另外一根石柱上时，世界就将在一声霹雳中消灭了。</a:t>
            </a:r>
            <a:endParaRPr lang="zh-CN" altLang="en-US" b="0" dirty="0">
              <a:latin typeface="+mn-lt"/>
            </a:endParaRPr>
          </a:p>
          <a:p>
            <a:pPr marL="0" indent="0">
              <a:lnSpc>
                <a:spcPct val="120000"/>
              </a:lnSpc>
              <a:buNone/>
            </a:pPr>
            <a:endParaRPr lang="en-US" altLang="zh-CN" sz="2400" b="0" kern="0" dirty="0">
              <a:latin typeface="+mn-lt"/>
            </a:endParaRPr>
          </a:p>
          <a:p>
            <a:pPr marL="0" indent="0">
              <a:lnSpc>
                <a:spcPct val="120000"/>
              </a:lnSpc>
              <a:buNone/>
            </a:pPr>
            <a:endParaRPr lang="en-US" altLang="zh-CN" sz="2400" b="0" kern="0" dirty="0">
              <a:latin typeface="+mn-lt"/>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altLang="en-US" sz="3600" dirty="0" smtClean="0"/>
              <a:t>栈的应用</a:t>
            </a:r>
            <a:r>
              <a:rPr lang="en-US" altLang="zh-CN" sz="3600" dirty="0" smtClean="0"/>
              <a:t>--</a:t>
            </a:r>
            <a:r>
              <a:rPr lang="zh-CN" altLang="zh-CN" sz="3600" dirty="0"/>
              <a:t>括号的匹配问题</a:t>
            </a:r>
            <a:endParaRPr lang="zh-CN"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sz="1800">
                <a:solidFill>
                  <a:srgbClr val="FF0000"/>
                </a:solidFill>
              </a:rPr>
              <a:t>#输出</a:t>
            </a:r>
            <a:endParaRPr sz="1800">
              <a:solidFill>
                <a:srgbClr val="FF0000"/>
              </a:solidFill>
            </a:endParaRPr>
          </a:p>
          <a:p>
            <a:pPr marL="400050" lvl="1" indent="0">
              <a:buNone/>
            </a:pPr>
            <a:r>
              <a:rPr sz="1800"/>
              <a:t>if flag == 0:              </a:t>
            </a:r>
            <a:endParaRPr sz="1800"/>
          </a:p>
          <a:p>
            <a:pPr marL="400050" lvl="1" indent="0">
              <a:buNone/>
            </a:pPr>
            <a:r>
              <a:rPr sz="1800"/>
              <a:t>    if </a:t>
            </a:r>
            <a:r>
              <a:rPr sz="1800">
                <a:solidFill>
                  <a:srgbClr val="FF0000"/>
                </a:solidFill>
              </a:rPr>
              <a:t>s.isEmpty():</a:t>
            </a:r>
            <a:r>
              <a:rPr sz="1800"/>
              <a:t>    </a:t>
            </a:r>
            <a:endParaRPr sz="1800"/>
          </a:p>
          <a:p>
            <a:pPr marL="400050" lvl="1" indent="0">
              <a:buNone/>
            </a:pPr>
            <a:r>
              <a:rPr sz="1800"/>
              <a:t>        print("True")</a:t>
            </a:r>
            <a:endParaRPr sz="1800"/>
          </a:p>
          <a:p>
            <a:pPr marL="400050" lvl="1" indent="0">
              <a:buNone/>
            </a:pPr>
            <a:r>
              <a:rPr sz="1800"/>
              <a:t>    else:                   #否则，左右括号不匹配，输出no</a:t>
            </a:r>
            <a:endParaRPr sz="1800"/>
          </a:p>
          <a:p>
            <a:pPr marL="400050" lvl="1" indent="0">
              <a:buNone/>
            </a:pPr>
            <a:r>
              <a:rPr sz="1800"/>
              <a:t>        print("False")</a:t>
            </a:r>
            <a:endParaRPr sz="1800"/>
          </a:p>
          <a:p>
            <a:pPr marL="400050" lvl="1" indent="0">
              <a:buNone/>
            </a:pPr>
            <a:r>
              <a:rPr sz="1800"/>
              <a:t>else:                       #如果flag不为0，则左右括号不匹配，输出no</a:t>
            </a:r>
            <a:endParaRPr sz="1800"/>
          </a:p>
          <a:p>
            <a:pPr marL="400050" lvl="1" indent="0">
              <a:buNone/>
            </a:pPr>
            <a:r>
              <a:rPr sz="1800"/>
              <a:t>    print("False")</a:t>
            </a:r>
            <a:endParaRPr sz="1800"/>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何时能完成？</a:t>
            </a:r>
            <a:endParaRPr lang="zh-CN" altLang="en-US" dirty="0"/>
          </a:p>
        </p:txBody>
      </p:sp>
      <p:sp>
        <p:nvSpPr>
          <p:cNvPr id="88069" name="内容占位符 10"/>
          <p:cNvSpPr>
            <a:spLocks noGrp="1"/>
          </p:cNvSpPr>
          <p:nvPr>
            <p:ph idx="1"/>
          </p:nvPr>
        </p:nvSpPr>
        <p:spPr>
          <a:xfrm>
            <a:off x="228600" y="1447800"/>
            <a:ext cx="8610600" cy="5029200"/>
          </a:xfrm>
        </p:spPr>
        <p:txBody>
          <a:bodyPr/>
          <a:lstStyle/>
          <a:p>
            <a:pPr eaLnBrk="1" hangingPunct="1">
              <a:lnSpc>
                <a:spcPts val="3600"/>
              </a:lnSpc>
            </a:pPr>
            <a:r>
              <a:rPr lang="zh-CN" altLang="zh-CN" sz="2000" kern="1200" dirty="0">
                <a:latin typeface="+mn-lt"/>
              </a:rPr>
              <a:t>神说的是真的吗？可以做个试验。为了方便描述，将三个金刚石柱编号为</a:t>
            </a:r>
            <a:r>
              <a:rPr lang="en-US" altLang="zh-CN" sz="2000" kern="1200" dirty="0">
                <a:latin typeface="+mn-lt"/>
              </a:rPr>
              <a:t>A</a:t>
            </a:r>
            <a:r>
              <a:rPr lang="zh-CN" altLang="zh-CN" sz="2000" kern="1200" dirty="0">
                <a:latin typeface="+mn-lt"/>
              </a:rPr>
              <a:t>、</a:t>
            </a:r>
            <a:r>
              <a:rPr lang="en-US" altLang="zh-CN" sz="2000" kern="1200" dirty="0">
                <a:latin typeface="+mn-lt"/>
              </a:rPr>
              <a:t>B</a:t>
            </a:r>
            <a:r>
              <a:rPr lang="zh-CN" altLang="zh-CN" sz="2000" kern="1200" dirty="0">
                <a:latin typeface="+mn-lt"/>
              </a:rPr>
              <a:t>、</a:t>
            </a:r>
            <a:r>
              <a:rPr lang="en-US" altLang="zh-CN" sz="2000" kern="1200" dirty="0">
                <a:latin typeface="+mn-lt"/>
              </a:rPr>
              <a:t>C</a:t>
            </a:r>
            <a:r>
              <a:rPr lang="zh-CN" altLang="zh-CN" sz="2000" kern="1200" dirty="0">
                <a:latin typeface="+mn-lt"/>
              </a:rPr>
              <a:t>，</a:t>
            </a:r>
            <a:r>
              <a:rPr lang="en-US" altLang="zh-CN" sz="2000" kern="1200" dirty="0">
                <a:latin typeface="+mn-lt"/>
              </a:rPr>
              <a:t>A</a:t>
            </a:r>
            <a:r>
              <a:rPr lang="zh-CN" altLang="zh-CN" sz="2000" kern="1200" dirty="0">
                <a:latin typeface="+mn-lt"/>
              </a:rPr>
              <a:t>为事先穿好金盘的石柱，</a:t>
            </a:r>
            <a:r>
              <a:rPr lang="en-US" altLang="zh-CN" sz="2000" kern="1200" dirty="0">
                <a:latin typeface="+mn-lt"/>
              </a:rPr>
              <a:t>B</a:t>
            </a:r>
            <a:r>
              <a:rPr lang="zh-CN" altLang="zh-CN" sz="2000" kern="1200" dirty="0">
                <a:latin typeface="+mn-lt"/>
              </a:rPr>
              <a:t>为</a:t>
            </a:r>
            <a:r>
              <a:rPr lang="zh-CN" altLang="zh-CN" sz="2000" kern="1200" dirty="0">
                <a:solidFill>
                  <a:srgbClr val="CC0066"/>
                </a:solidFill>
                <a:latin typeface="+mn-lt"/>
              </a:rPr>
              <a:t>中转柱</a:t>
            </a:r>
            <a:r>
              <a:rPr lang="zh-CN" altLang="zh-CN" sz="2000" kern="1200" dirty="0">
                <a:latin typeface="+mn-lt"/>
              </a:rPr>
              <a:t>，</a:t>
            </a:r>
            <a:r>
              <a:rPr lang="en-US" altLang="zh-CN" sz="2000" kern="1200" dirty="0">
                <a:latin typeface="+mn-lt"/>
              </a:rPr>
              <a:t>C</a:t>
            </a:r>
            <a:r>
              <a:rPr lang="zh-CN" altLang="zh-CN" sz="2000" kern="1200" dirty="0">
                <a:latin typeface="+mn-lt"/>
              </a:rPr>
              <a:t>为</a:t>
            </a:r>
            <a:r>
              <a:rPr lang="zh-CN" altLang="zh-CN" sz="2000" kern="1200" dirty="0">
                <a:solidFill>
                  <a:srgbClr val="CC0066"/>
                </a:solidFill>
                <a:latin typeface="+mn-lt"/>
              </a:rPr>
              <a:t>目标柱</a:t>
            </a:r>
            <a:endParaRPr lang="en-US" altLang="zh-CN" sz="2000" kern="1200" dirty="0">
              <a:solidFill>
                <a:srgbClr val="CC0066"/>
              </a:solidFill>
              <a:latin typeface="+mn-lt"/>
            </a:endParaRPr>
          </a:p>
          <a:p>
            <a:pPr lvl="1" eaLnBrk="1" hangingPunct="1">
              <a:lnSpc>
                <a:spcPts val="3000"/>
              </a:lnSpc>
            </a:pPr>
            <a:r>
              <a:rPr lang="zh-CN" altLang="zh-CN" sz="2000" dirty="0">
                <a:latin typeface="+mn-lt"/>
              </a:rPr>
              <a:t>当金盘</a:t>
            </a:r>
            <a:r>
              <a:rPr lang="zh-CN" altLang="en-US" sz="2000" dirty="0">
                <a:latin typeface="+mn-lt"/>
              </a:rPr>
              <a:t>为</a:t>
            </a:r>
            <a:r>
              <a:rPr lang="en-US" altLang="zh-CN" sz="2000" b="1" dirty="0">
                <a:solidFill>
                  <a:srgbClr val="CC0066"/>
                </a:solidFill>
                <a:latin typeface="+mn-lt"/>
              </a:rPr>
              <a:t>1</a:t>
            </a:r>
            <a:r>
              <a:rPr lang="zh-CN" altLang="zh-CN" sz="2000" b="1" dirty="0">
                <a:solidFill>
                  <a:srgbClr val="CC0066"/>
                </a:solidFill>
                <a:latin typeface="+mn-lt"/>
              </a:rPr>
              <a:t>个</a:t>
            </a:r>
            <a:r>
              <a:rPr lang="zh-CN" altLang="zh-CN" sz="2000" dirty="0">
                <a:latin typeface="+mn-lt"/>
              </a:rPr>
              <a:t>时，</a:t>
            </a:r>
            <a:r>
              <a:rPr lang="zh-CN" altLang="en-US" sz="2000" dirty="0">
                <a:latin typeface="+mn-lt"/>
              </a:rPr>
              <a:t>只</a:t>
            </a:r>
            <a:r>
              <a:rPr lang="zh-CN" altLang="zh-CN" sz="2000" dirty="0">
                <a:latin typeface="+mn-lt"/>
              </a:rPr>
              <a:t>需要移动</a:t>
            </a:r>
            <a:r>
              <a:rPr lang="en-US" altLang="zh-CN" sz="2000" b="1" dirty="0">
                <a:solidFill>
                  <a:srgbClr val="CC0066"/>
                </a:solidFill>
                <a:latin typeface="+mn-lt"/>
              </a:rPr>
              <a:t>1</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zh-CN" sz="2000" dirty="0">
                <a:latin typeface="+mn-lt"/>
              </a:rPr>
              <a:t>当金盘有</a:t>
            </a:r>
            <a:r>
              <a:rPr lang="en-US" altLang="zh-CN" sz="2000" b="1" dirty="0">
                <a:solidFill>
                  <a:srgbClr val="CC0066"/>
                </a:solidFill>
                <a:latin typeface="+mn-lt"/>
              </a:rPr>
              <a:t>2</a:t>
            </a:r>
            <a:r>
              <a:rPr lang="zh-CN" altLang="zh-CN" sz="2000" b="1" dirty="0">
                <a:solidFill>
                  <a:srgbClr val="CC0066"/>
                </a:solidFill>
                <a:latin typeface="+mn-lt"/>
              </a:rPr>
              <a:t>个</a:t>
            </a:r>
            <a:r>
              <a:rPr lang="zh-CN" altLang="zh-CN" sz="2000" dirty="0">
                <a:latin typeface="+mn-lt"/>
              </a:rPr>
              <a:t>时，则按</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的顺序移动金盘，需要移动</a:t>
            </a:r>
            <a:r>
              <a:rPr lang="en-US" altLang="zh-CN" sz="2000" b="1" dirty="0">
                <a:solidFill>
                  <a:srgbClr val="CC0066"/>
                </a:solidFill>
                <a:latin typeface="+mn-lt"/>
              </a:rPr>
              <a:t>3</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en-US" sz="2000" dirty="0">
                <a:latin typeface="+mn-lt"/>
              </a:rPr>
              <a:t>当</a:t>
            </a:r>
            <a:r>
              <a:rPr lang="zh-CN" altLang="zh-CN" sz="2000" dirty="0">
                <a:latin typeface="+mn-lt"/>
              </a:rPr>
              <a:t>金盘有</a:t>
            </a:r>
            <a:r>
              <a:rPr lang="en-US" altLang="zh-CN" sz="2000" b="1" dirty="0">
                <a:solidFill>
                  <a:srgbClr val="CC0066"/>
                </a:solidFill>
                <a:latin typeface="+mn-lt"/>
              </a:rPr>
              <a:t>3</a:t>
            </a:r>
            <a:r>
              <a:rPr lang="zh-CN" altLang="zh-CN" sz="2000" b="1" dirty="0">
                <a:solidFill>
                  <a:srgbClr val="CC0066"/>
                </a:solidFill>
                <a:latin typeface="+mn-lt"/>
              </a:rPr>
              <a:t>个</a:t>
            </a:r>
            <a:r>
              <a:rPr lang="zh-CN" altLang="zh-CN" sz="2000" dirty="0">
                <a:latin typeface="+mn-lt"/>
              </a:rPr>
              <a:t>时，则按</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C</a:t>
            </a:r>
            <a:r>
              <a:rPr lang="en-US" altLang="zh-CN" sz="2000" dirty="0">
                <a:latin typeface="+mn-lt"/>
                <a:sym typeface="Wingdings" panose="05000000000000000000" pitchFamily="2" charset="2"/>
              </a:rPr>
              <a:t></a:t>
            </a:r>
            <a:r>
              <a:rPr lang="en-US" altLang="zh-CN" sz="2000" dirty="0">
                <a:latin typeface="+mn-lt"/>
              </a:rPr>
              <a:t>B</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A</a:t>
            </a:r>
            <a:r>
              <a:rPr lang="zh-CN" altLang="zh-CN" sz="2000" dirty="0">
                <a:latin typeface="+mn-lt"/>
              </a:rPr>
              <a:t>，</a:t>
            </a:r>
            <a:r>
              <a:rPr lang="en-US" altLang="zh-CN" sz="2000" dirty="0">
                <a:latin typeface="+mn-lt"/>
              </a:rPr>
              <a:t>B</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a:t>
            </a:r>
            <a:r>
              <a:rPr lang="en-US" altLang="zh-CN" sz="2000" dirty="0">
                <a:latin typeface="+mn-lt"/>
              </a:rPr>
              <a:t>A</a:t>
            </a:r>
            <a:r>
              <a:rPr lang="en-US" altLang="zh-CN" sz="2000" dirty="0">
                <a:latin typeface="+mn-lt"/>
                <a:sym typeface="Wingdings" panose="05000000000000000000" pitchFamily="2" charset="2"/>
              </a:rPr>
              <a:t></a:t>
            </a:r>
            <a:r>
              <a:rPr lang="en-US" altLang="zh-CN" sz="2000" dirty="0">
                <a:latin typeface="+mn-lt"/>
              </a:rPr>
              <a:t>C</a:t>
            </a:r>
            <a:r>
              <a:rPr lang="zh-CN" altLang="zh-CN" sz="2000" dirty="0">
                <a:latin typeface="+mn-lt"/>
              </a:rPr>
              <a:t>的顺序移动金盘，需要移动</a:t>
            </a:r>
            <a:r>
              <a:rPr lang="en-US" altLang="zh-CN" sz="2000" b="1" dirty="0">
                <a:solidFill>
                  <a:srgbClr val="CC0066"/>
                </a:solidFill>
                <a:latin typeface="+mn-lt"/>
              </a:rPr>
              <a:t>7</a:t>
            </a:r>
            <a:r>
              <a:rPr lang="zh-CN" altLang="zh-CN" sz="2000" b="1" dirty="0">
                <a:solidFill>
                  <a:srgbClr val="CC0066"/>
                </a:solidFill>
                <a:latin typeface="+mn-lt"/>
              </a:rPr>
              <a:t>次</a:t>
            </a:r>
            <a:r>
              <a:rPr lang="zh-CN" altLang="zh-CN" sz="2000" dirty="0">
                <a:latin typeface="+mn-lt"/>
              </a:rPr>
              <a:t>。</a:t>
            </a:r>
            <a:endParaRPr lang="en-US" altLang="zh-CN" sz="2000" dirty="0">
              <a:latin typeface="+mn-lt"/>
            </a:endParaRPr>
          </a:p>
          <a:p>
            <a:pPr lvl="1" eaLnBrk="1" hangingPunct="1">
              <a:lnSpc>
                <a:spcPts val="3000"/>
              </a:lnSpc>
            </a:pPr>
            <a:r>
              <a:rPr lang="zh-CN" altLang="zh-CN" sz="2000" dirty="0">
                <a:latin typeface="+mn-lt"/>
              </a:rPr>
              <a:t>依次类推，当金盘为</a:t>
            </a:r>
            <a:r>
              <a:rPr lang="en-US" altLang="zh-CN" sz="2000" b="1" dirty="0">
                <a:solidFill>
                  <a:srgbClr val="CC0066"/>
                </a:solidFill>
                <a:latin typeface="+mn-lt"/>
              </a:rPr>
              <a:t>n</a:t>
            </a:r>
            <a:r>
              <a:rPr lang="zh-CN" altLang="zh-CN" sz="2000" b="1" dirty="0">
                <a:solidFill>
                  <a:srgbClr val="CC0066"/>
                </a:solidFill>
                <a:latin typeface="+mn-lt"/>
              </a:rPr>
              <a:t>片</a:t>
            </a:r>
            <a:r>
              <a:rPr lang="zh-CN" altLang="zh-CN" sz="2000" dirty="0">
                <a:latin typeface="+mn-lt"/>
              </a:rPr>
              <a:t>时，需要移动</a:t>
            </a:r>
            <a:r>
              <a:rPr lang="en-US" altLang="zh-CN" sz="2000" b="1" dirty="0">
                <a:solidFill>
                  <a:srgbClr val="CC0066"/>
                </a:solidFill>
                <a:latin typeface="+mn-lt"/>
              </a:rPr>
              <a:t>2</a:t>
            </a:r>
            <a:r>
              <a:rPr lang="en-US" altLang="zh-CN" sz="2000" b="1" baseline="30000" dirty="0">
                <a:solidFill>
                  <a:srgbClr val="CC0066"/>
                </a:solidFill>
                <a:latin typeface="+mn-lt"/>
              </a:rPr>
              <a:t>n</a:t>
            </a:r>
            <a:r>
              <a:rPr lang="en-US" altLang="zh-CN" sz="2000" b="1" dirty="0">
                <a:solidFill>
                  <a:srgbClr val="CC0066"/>
                </a:solidFill>
                <a:latin typeface="+mn-lt"/>
              </a:rPr>
              <a:t>-1</a:t>
            </a:r>
            <a:r>
              <a:rPr lang="zh-CN" altLang="zh-CN" sz="2000" b="1" dirty="0">
                <a:solidFill>
                  <a:srgbClr val="CC0066"/>
                </a:solidFill>
                <a:latin typeface="+mn-lt"/>
              </a:rPr>
              <a:t>次</a:t>
            </a:r>
            <a:r>
              <a:rPr lang="zh-CN" altLang="zh-CN" sz="2000" dirty="0">
                <a:latin typeface="+mn-lt"/>
              </a:rPr>
              <a:t>。即当金盘为</a:t>
            </a:r>
            <a:r>
              <a:rPr lang="en-US" altLang="zh-CN" sz="2000" dirty="0">
                <a:latin typeface="+mn-lt"/>
              </a:rPr>
              <a:t>64</a:t>
            </a:r>
            <a:r>
              <a:rPr lang="zh-CN" altLang="zh-CN" sz="2000" dirty="0">
                <a:latin typeface="+mn-lt"/>
              </a:rPr>
              <a:t>片时，需要移动</a:t>
            </a:r>
            <a:r>
              <a:rPr lang="en-US" altLang="zh-CN" sz="2000" dirty="0">
                <a:latin typeface="+mn-lt"/>
              </a:rPr>
              <a:t>x=2</a:t>
            </a:r>
            <a:r>
              <a:rPr lang="en-US" altLang="zh-CN" sz="2000" baseline="30000" dirty="0">
                <a:latin typeface="+mn-lt"/>
              </a:rPr>
              <a:t>64</a:t>
            </a:r>
            <a:r>
              <a:rPr lang="en-US" altLang="zh-CN" sz="2000" dirty="0">
                <a:latin typeface="+mn-lt"/>
              </a:rPr>
              <a:t>-1=18446744073709551615</a:t>
            </a:r>
            <a:r>
              <a:rPr lang="zh-CN" altLang="zh-CN" sz="2000" dirty="0">
                <a:latin typeface="+mn-lt"/>
              </a:rPr>
              <a:t>次，假设移动一次需要</a:t>
            </a:r>
            <a:r>
              <a:rPr lang="en-US" altLang="zh-CN" sz="2000" dirty="0">
                <a:latin typeface="+mn-lt"/>
              </a:rPr>
              <a:t>1</a:t>
            </a:r>
            <a:r>
              <a:rPr lang="zh-CN" altLang="zh-CN" sz="2000" dirty="0">
                <a:latin typeface="+mn-lt"/>
              </a:rPr>
              <a:t>秒钟，一个平年</a:t>
            </a:r>
            <a:r>
              <a:rPr lang="en-US" altLang="zh-CN" sz="2000" dirty="0">
                <a:latin typeface="+mn-lt"/>
              </a:rPr>
              <a:t>365</a:t>
            </a:r>
            <a:r>
              <a:rPr lang="zh-CN" altLang="zh-CN" sz="2000" dirty="0">
                <a:latin typeface="+mn-lt"/>
              </a:rPr>
              <a:t>天有</a:t>
            </a:r>
            <a:r>
              <a:rPr lang="en-US" altLang="zh-CN" sz="2000" dirty="0">
                <a:latin typeface="+mn-lt"/>
              </a:rPr>
              <a:t>31536000 </a:t>
            </a:r>
            <a:r>
              <a:rPr lang="zh-CN" altLang="zh-CN" sz="2000" dirty="0">
                <a:latin typeface="+mn-lt"/>
              </a:rPr>
              <a:t>秒，闰年</a:t>
            </a:r>
            <a:r>
              <a:rPr lang="en-US" altLang="zh-CN" sz="2000" dirty="0">
                <a:latin typeface="+mn-lt"/>
              </a:rPr>
              <a:t>366</a:t>
            </a:r>
            <a:r>
              <a:rPr lang="zh-CN" altLang="zh-CN" sz="2000" dirty="0">
                <a:latin typeface="+mn-lt"/>
              </a:rPr>
              <a:t>天有</a:t>
            </a:r>
            <a:r>
              <a:rPr lang="en-US" altLang="zh-CN" sz="2000" dirty="0">
                <a:latin typeface="+mn-lt"/>
              </a:rPr>
              <a:t>31622400</a:t>
            </a:r>
            <a:r>
              <a:rPr lang="zh-CN" altLang="zh-CN" sz="2000" dirty="0">
                <a:latin typeface="+mn-lt"/>
              </a:rPr>
              <a:t>秒，平均每年</a:t>
            </a:r>
            <a:r>
              <a:rPr lang="zh-CN" altLang="en-US" sz="2000" dirty="0">
                <a:latin typeface="+mn-lt"/>
              </a:rPr>
              <a:t>有</a:t>
            </a:r>
            <a:r>
              <a:rPr lang="en-US" altLang="zh-CN" sz="2000" dirty="0">
                <a:latin typeface="+mn-lt"/>
              </a:rPr>
              <a:t>t=31556952</a:t>
            </a:r>
            <a:r>
              <a:rPr lang="zh-CN" altLang="zh-CN" sz="2000" dirty="0">
                <a:latin typeface="+mn-lt"/>
              </a:rPr>
              <a:t>秒，则需要</a:t>
            </a:r>
            <a:r>
              <a:rPr lang="en-US" altLang="zh-CN" sz="2000" dirty="0">
                <a:latin typeface="+mn-lt"/>
              </a:rPr>
              <a:t>year=</a:t>
            </a:r>
            <a:r>
              <a:rPr lang="en-US" altLang="zh-CN" sz="2000" dirty="0">
                <a:solidFill>
                  <a:srgbClr val="CC0066"/>
                </a:solidFill>
                <a:latin typeface="+mn-lt"/>
              </a:rPr>
              <a:t>x/t</a:t>
            </a:r>
            <a:r>
              <a:rPr lang="en-US" altLang="zh-CN" sz="2000" dirty="0">
                <a:latin typeface="+mn-lt"/>
              </a:rPr>
              <a:t>=5845.54*10</a:t>
            </a:r>
            <a:r>
              <a:rPr lang="en-US" altLang="zh-CN" sz="2000" baseline="30000" dirty="0">
                <a:latin typeface="+mn-lt"/>
              </a:rPr>
              <a:t>8</a:t>
            </a:r>
            <a:r>
              <a:rPr lang="en-US" altLang="zh-CN" sz="2000" dirty="0">
                <a:latin typeface="+mn-lt"/>
              </a:rPr>
              <a:t>=</a:t>
            </a:r>
            <a:r>
              <a:rPr lang="en-US" altLang="zh-CN" sz="2000" b="1" dirty="0">
                <a:solidFill>
                  <a:srgbClr val="CC0066"/>
                </a:solidFill>
                <a:latin typeface="+mn-lt"/>
              </a:rPr>
              <a:t>5845.54</a:t>
            </a:r>
            <a:r>
              <a:rPr lang="zh-CN" altLang="zh-CN" sz="2000" b="1" dirty="0">
                <a:solidFill>
                  <a:srgbClr val="CC0066"/>
                </a:solidFill>
                <a:latin typeface="+mn-lt"/>
              </a:rPr>
              <a:t>亿年</a:t>
            </a:r>
            <a:r>
              <a:rPr lang="zh-CN" altLang="zh-CN" sz="2000" dirty="0">
                <a:latin typeface="+mn-lt"/>
              </a:rPr>
              <a:t>！</a:t>
            </a:r>
            <a:endParaRPr lang="en-US" altLang="zh-CN" sz="2000" b="1" dirty="0">
              <a:latin typeface="+mn-lt"/>
            </a:endParaRPr>
          </a:p>
        </p:txBody>
      </p:sp>
      <p:sp>
        <p:nvSpPr>
          <p:cNvPr id="5"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9">
                                            <p:txEl>
                                              <p:pRg st="2" end="2"/>
                                            </p:txEl>
                                          </p:spTgt>
                                        </p:tgtEl>
                                        <p:attrNameLst>
                                          <p:attrName>style.visibility</p:attrName>
                                        </p:attrNameLst>
                                      </p:cBhvr>
                                      <p:to>
                                        <p:strVal val="visible"/>
                                      </p:to>
                                    </p:set>
                                    <p:anim calcmode="lin" valueType="num">
                                      <p:cBhvr additive="base">
                                        <p:cTn id="7" dur="500" fill="hold"/>
                                        <p:tgtEl>
                                          <p:spTgt spid="8806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9">
                                            <p:txEl>
                                              <p:pRg st="3" end="3"/>
                                            </p:txEl>
                                          </p:spTgt>
                                        </p:tgtEl>
                                        <p:attrNameLst>
                                          <p:attrName>style.visibility</p:attrName>
                                        </p:attrNameLst>
                                      </p:cBhvr>
                                      <p:to>
                                        <p:strVal val="visible"/>
                                      </p:to>
                                    </p:set>
                                    <p:anim calcmode="lin" valueType="num">
                                      <p:cBhvr additive="base">
                                        <p:cTn id="13" dur="500" fill="hold"/>
                                        <p:tgtEl>
                                          <p:spTgt spid="8806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9">
                                            <p:txEl>
                                              <p:pRg st="4" end="4"/>
                                            </p:txEl>
                                          </p:spTgt>
                                        </p:tgtEl>
                                        <p:attrNameLst>
                                          <p:attrName>style.visibility</p:attrName>
                                        </p:attrNameLst>
                                      </p:cBhvr>
                                      <p:to>
                                        <p:strVal val="visible"/>
                                      </p:to>
                                    </p:set>
                                    <p:anim calcmode="lin" valueType="num">
                                      <p:cBhvr additive="base">
                                        <p:cTn id="19" dur="500" fill="hold"/>
                                        <p:tgtEl>
                                          <p:spTgt spid="8806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533400"/>
            <a:ext cx="6019800" cy="609600"/>
          </a:xfrm>
        </p:spPr>
        <p:txBody>
          <a:bodyPr/>
          <a:lstStyle/>
          <a:p>
            <a:pPr eaLnBrk="1" hangingPunct="1">
              <a:lnSpc>
                <a:spcPct val="150000"/>
              </a:lnSpc>
            </a:pPr>
            <a:r>
              <a:rPr lang="zh-CN" altLang="en-US" dirty="0"/>
              <a:t>问题分析</a:t>
            </a:r>
            <a:endParaRPr lang="en-US" altLang="zh-CN"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10"/>
          <p:cNvSpPr>
            <a:spLocks noGrp="1"/>
          </p:cNvSpPr>
          <p:nvPr>
            <p:ph idx="1"/>
          </p:nvPr>
        </p:nvSpPr>
        <p:spPr>
          <a:xfrm>
            <a:off x="381000" y="1371600"/>
            <a:ext cx="8229600" cy="5181600"/>
          </a:xfrm>
        </p:spPr>
        <p:txBody>
          <a:bodyPr/>
          <a:lstStyle/>
          <a:p>
            <a:pPr>
              <a:lnSpc>
                <a:spcPts val="3600"/>
              </a:lnSpc>
            </a:pPr>
            <a:r>
              <a:rPr lang="zh-CN" altLang="en-US" sz="2400" b="1" kern="1200" dirty="0">
                <a:latin typeface="+mn-lt"/>
              </a:rPr>
              <a:t>问题分析</a:t>
            </a:r>
            <a:endParaRPr lang="en-US" altLang="zh-CN" sz="2400" b="1" kern="1200" dirty="0">
              <a:latin typeface="+mn-lt"/>
            </a:endParaRPr>
          </a:p>
          <a:p>
            <a:pPr lvl="1" eaLnBrk="1" hangingPunct="1">
              <a:lnSpc>
                <a:spcPct val="150000"/>
              </a:lnSpc>
            </a:pPr>
            <a:r>
              <a:rPr lang="zh-CN" altLang="en-US" sz="2200" dirty="0">
                <a:latin typeface="+mn-lt"/>
              </a:rPr>
              <a:t>要</a:t>
            </a:r>
            <a:r>
              <a:rPr lang="zh-CN" altLang="zh-CN" sz="2200" dirty="0">
                <a:latin typeface="+mn-lt"/>
              </a:rPr>
              <a:t>将给定的</a:t>
            </a:r>
            <a:r>
              <a:rPr lang="en-US" altLang="zh-CN" sz="2200" dirty="0">
                <a:latin typeface="+mn-lt"/>
              </a:rPr>
              <a:t>N</a:t>
            </a:r>
            <a:r>
              <a:rPr lang="zh-CN" altLang="zh-CN" sz="2200" dirty="0">
                <a:latin typeface="+mn-lt"/>
              </a:rPr>
              <a:t>个盘子从</a:t>
            </a:r>
            <a:r>
              <a:rPr lang="en-US" altLang="zh-CN" sz="2200" dirty="0">
                <a:latin typeface="+mn-lt"/>
              </a:rPr>
              <a:t>A</a:t>
            </a:r>
            <a:r>
              <a:rPr lang="zh-CN" altLang="zh-CN" sz="2200" dirty="0">
                <a:latin typeface="+mn-lt"/>
              </a:rPr>
              <a:t>柱移到</a:t>
            </a:r>
            <a:r>
              <a:rPr lang="zh-CN" altLang="en-US" sz="2200" dirty="0">
                <a:latin typeface="+mn-lt"/>
              </a:rPr>
              <a:t>目标</a:t>
            </a:r>
            <a:r>
              <a:rPr lang="zh-CN" altLang="zh-CN" sz="2200" dirty="0">
                <a:latin typeface="+mn-lt"/>
              </a:rPr>
              <a:t>柱</a:t>
            </a:r>
            <a:r>
              <a:rPr lang="en-US" altLang="zh-CN" sz="2200" dirty="0">
                <a:latin typeface="+mn-lt"/>
              </a:rPr>
              <a:t>C</a:t>
            </a:r>
            <a:r>
              <a:rPr lang="zh-CN" altLang="en-US" sz="2200" dirty="0">
                <a:latin typeface="+mn-lt"/>
              </a:rPr>
              <a:t>上</a:t>
            </a:r>
            <a:r>
              <a:rPr lang="zh-CN" altLang="zh-CN" sz="2200" dirty="0">
                <a:latin typeface="+mn-lt"/>
              </a:rPr>
              <a:t>，都需要先把</a:t>
            </a:r>
            <a:r>
              <a:rPr lang="en-US" altLang="zh-CN" sz="2200" dirty="0">
                <a:latin typeface="+mn-lt"/>
              </a:rPr>
              <a:t>A</a:t>
            </a:r>
            <a:r>
              <a:rPr lang="zh-CN" altLang="zh-CN" sz="2200" dirty="0">
                <a:latin typeface="+mn-lt"/>
              </a:rPr>
              <a:t>柱上面的</a:t>
            </a:r>
            <a:r>
              <a:rPr lang="en-US" altLang="zh-CN" sz="2200" dirty="0">
                <a:solidFill>
                  <a:srgbClr val="FF0000"/>
                </a:solidFill>
                <a:latin typeface="+mn-lt"/>
              </a:rPr>
              <a:t>N-1</a:t>
            </a:r>
            <a:r>
              <a:rPr lang="zh-CN" altLang="zh-CN" sz="2200" dirty="0">
                <a:latin typeface="+mn-lt"/>
              </a:rPr>
              <a:t>个盘子移动到中转柱</a:t>
            </a:r>
            <a:r>
              <a:rPr lang="en-US" altLang="zh-CN" sz="2200" dirty="0">
                <a:latin typeface="+mn-lt"/>
              </a:rPr>
              <a:t>B</a:t>
            </a:r>
            <a:r>
              <a:rPr lang="zh-CN" altLang="zh-CN" sz="2200" dirty="0">
                <a:latin typeface="+mn-lt"/>
              </a:rPr>
              <a:t>上（</a:t>
            </a:r>
            <a:r>
              <a:rPr lang="zh-CN" altLang="zh-CN" sz="2200" dirty="0">
                <a:solidFill>
                  <a:srgbClr val="CC0066"/>
                </a:solidFill>
                <a:latin typeface="+mn-lt"/>
              </a:rPr>
              <a:t>子问题</a:t>
            </a:r>
            <a:r>
              <a:rPr lang="en-US" altLang="zh-CN" sz="2200" dirty="0">
                <a:solidFill>
                  <a:srgbClr val="CC0066"/>
                </a:solidFill>
                <a:latin typeface="+mn-lt"/>
              </a:rPr>
              <a:t>1</a:t>
            </a:r>
            <a:r>
              <a:rPr lang="zh-CN" altLang="zh-CN" sz="2200" dirty="0">
                <a:latin typeface="+mn-lt"/>
              </a:rPr>
              <a:t>），再将</a:t>
            </a:r>
            <a:r>
              <a:rPr lang="en-US" altLang="zh-CN" sz="2200" dirty="0">
                <a:latin typeface="+mn-lt"/>
              </a:rPr>
              <a:t>A</a:t>
            </a:r>
            <a:r>
              <a:rPr lang="zh-CN" altLang="zh-CN" sz="2200" dirty="0">
                <a:latin typeface="+mn-lt"/>
              </a:rPr>
              <a:t>上的唯一盘子（最大的盘子）移动到目标柱</a:t>
            </a:r>
            <a:r>
              <a:rPr lang="en-US" altLang="zh-CN" sz="2200" dirty="0">
                <a:latin typeface="+mn-lt"/>
              </a:rPr>
              <a:t>C</a:t>
            </a:r>
            <a:r>
              <a:rPr lang="zh-CN" altLang="zh-CN" sz="2200" dirty="0">
                <a:latin typeface="+mn-lt"/>
              </a:rPr>
              <a:t>上；再把临时存储在</a:t>
            </a:r>
            <a:r>
              <a:rPr lang="en-US" altLang="zh-CN" sz="2200" dirty="0">
                <a:latin typeface="+mn-lt"/>
              </a:rPr>
              <a:t>B</a:t>
            </a:r>
            <a:r>
              <a:rPr lang="zh-CN" altLang="zh-CN" sz="2200" dirty="0">
                <a:latin typeface="+mn-lt"/>
              </a:rPr>
              <a:t>上的</a:t>
            </a:r>
            <a:r>
              <a:rPr lang="en-US" altLang="zh-CN" sz="2200" dirty="0">
                <a:latin typeface="+mn-lt"/>
              </a:rPr>
              <a:t>N-1</a:t>
            </a:r>
            <a:r>
              <a:rPr lang="zh-CN" altLang="zh-CN" sz="2200" dirty="0">
                <a:latin typeface="+mn-lt"/>
              </a:rPr>
              <a:t>个盘子移动到目标柱</a:t>
            </a:r>
            <a:r>
              <a:rPr lang="en-US" altLang="zh-CN" sz="2200" dirty="0">
                <a:latin typeface="+mn-lt"/>
              </a:rPr>
              <a:t>C</a:t>
            </a:r>
            <a:r>
              <a:rPr lang="zh-CN" altLang="zh-CN" sz="2200" dirty="0">
                <a:latin typeface="+mn-lt"/>
              </a:rPr>
              <a:t>上（</a:t>
            </a:r>
            <a:r>
              <a:rPr lang="zh-CN" altLang="zh-CN" sz="2200" dirty="0">
                <a:solidFill>
                  <a:srgbClr val="CC0066"/>
                </a:solidFill>
                <a:latin typeface="+mn-lt"/>
              </a:rPr>
              <a:t>子问题</a:t>
            </a:r>
            <a:r>
              <a:rPr lang="en-US" altLang="zh-CN" sz="2200" dirty="0">
                <a:solidFill>
                  <a:srgbClr val="CC0066"/>
                </a:solidFill>
                <a:latin typeface="+mn-lt"/>
              </a:rPr>
              <a:t>2</a:t>
            </a:r>
            <a:r>
              <a:rPr lang="zh-CN" altLang="zh-CN" sz="2200" dirty="0">
                <a:latin typeface="+mn-lt"/>
              </a:rPr>
              <a:t>）；当</a:t>
            </a:r>
            <a:r>
              <a:rPr lang="en-US" altLang="zh-CN" sz="2200" dirty="0">
                <a:latin typeface="+mn-lt"/>
              </a:rPr>
              <a:t>N</a:t>
            </a:r>
            <a:r>
              <a:rPr lang="zh-CN" altLang="zh-CN" sz="2200" dirty="0">
                <a:latin typeface="+mn-lt"/>
              </a:rPr>
              <a:t>为</a:t>
            </a:r>
            <a:r>
              <a:rPr lang="en-US" altLang="zh-CN" sz="2200" dirty="0">
                <a:latin typeface="+mn-lt"/>
              </a:rPr>
              <a:t>1</a:t>
            </a:r>
            <a:r>
              <a:rPr lang="zh-CN" altLang="en-US" sz="2200" dirty="0">
                <a:latin typeface="+mn-lt"/>
              </a:rPr>
              <a:t>（</a:t>
            </a:r>
            <a:r>
              <a:rPr lang="zh-CN" altLang="zh-CN" sz="2200" dirty="0">
                <a:latin typeface="+mn-lt"/>
              </a:rPr>
              <a:t>边界条件</a:t>
            </a:r>
            <a:r>
              <a:rPr lang="zh-CN" altLang="en-US" sz="2200" dirty="0">
                <a:latin typeface="+mn-lt"/>
              </a:rPr>
              <a:t>）</a:t>
            </a:r>
            <a:r>
              <a:rPr lang="zh-CN" altLang="zh-CN" sz="2200" dirty="0">
                <a:latin typeface="+mn-lt"/>
              </a:rPr>
              <a:t>时，则只需简单地将其移动到目标柱</a:t>
            </a:r>
            <a:r>
              <a:rPr lang="en-US" altLang="zh-CN" sz="2200" dirty="0">
                <a:latin typeface="+mn-lt"/>
              </a:rPr>
              <a:t>C</a:t>
            </a:r>
            <a:r>
              <a:rPr lang="zh-CN" altLang="zh-CN" sz="2200" dirty="0">
                <a:latin typeface="+mn-lt"/>
              </a:rPr>
              <a:t>上即可</a:t>
            </a:r>
            <a:endParaRPr lang="en-US" altLang="zh-CN" sz="2200" dirty="0">
              <a:latin typeface="+mn-lt"/>
            </a:endParaRPr>
          </a:p>
          <a:p>
            <a:pPr lvl="1" eaLnBrk="1" hangingPunct="1">
              <a:lnSpc>
                <a:spcPct val="150000"/>
              </a:lnSpc>
            </a:pPr>
            <a:r>
              <a:rPr lang="zh-CN" altLang="zh-CN" sz="2200" b="1" dirty="0">
                <a:latin typeface="+mn-lt"/>
              </a:rPr>
              <a:t>原问题可分解为子问题</a:t>
            </a:r>
            <a:r>
              <a:rPr lang="en-US" altLang="zh-CN" sz="2200" b="1" dirty="0">
                <a:latin typeface="+mn-lt"/>
              </a:rPr>
              <a:t>1</a:t>
            </a:r>
            <a:r>
              <a:rPr lang="zh-CN" altLang="zh-CN" sz="2200" b="1" dirty="0">
                <a:latin typeface="+mn-lt"/>
              </a:rPr>
              <a:t>和子问题</a:t>
            </a:r>
            <a:r>
              <a:rPr lang="en-US" altLang="zh-CN" sz="2200" b="1" dirty="0">
                <a:latin typeface="+mn-lt"/>
              </a:rPr>
              <a:t>2</a:t>
            </a:r>
            <a:r>
              <a:rPr lang="zh-CN" altLang="zh-CN" sz="2200" dirty="0">
                <a:latin typeface="+mn-lt"/>
              </a:rPr>
              <a:t>，而子问题</a:t>
            </a:r>
            <a:r>
              <a:rPr lang="en-US" altLang="zh-CN" sz="2200" dirty="0">
                <a:latin typeface="+mn-lt"/>
              </a:rPr>
              <a:t>1</a:t>
            </a:r>
            <a:r>
              <a:rPr lang="zh-CN" altLang="zh-CN" sz="2200" dirty="0">
                <a:latin typeface="+mn-lt"/>
              </a:rPr>
              <a:t>和子问题</a:t>
            </a:r>
            <a:r>
              <a:rPr lang="en-US" altLang="zh-CN" sz="2200" dirty="0">
                <a:latin typeface="+mn-lt"/>
              </a:rPr>
              <a:t>2</a:t>
            </a:r>
            <a:r>
              <a:rPr lang="zh-CN" altLang="zh-CN" sz="2200" dirty="0">
                <a:latin typeface="+mn-lt"/>
              </a:rPr>
              <a:t>与原始问题本质上是等价的，即</a:t>
            </a:r>
            <a:r>
              <a:rPr lang="zh-CN" altLang="zh-CN" sz="2200" b="1" dirty="0">
                <a:latin typeface="+mn-lt"/>
              </a:rPr>
              <a:t>问题的本身是递归定义的</a:t>
            </a:r>
            <a:r>
              <a:rPr lang="zh-CN" altLang="zh-CN" sz="2200" dirty="0">
                <a:latin typeface="+mn-lt"/>
              </a:rPr>
              <a:t>。对于这种</a:t>
            </a:r>
            <a:r>
              <a:rPr lang="zh-CN" altLang="zh-CN" sz="2200" b="1" dirty="0">
                <a:solidFill>
                  <a:srgbClr val="FF3399"/>
                </a:solidFill>
                <a:latin typeface="+mn-lt"/>
              </a:rPr>
              <a:t>递归定义的问题，可使用递归算法对其进行求解</a:t>
            </a:r>
            <a:endParaRPr lang="en-US" altLang="zh-CN" sz="2200" b="1" dirty="0">
              <a:solidFill>
                <a:srgbClr val="FF3399"/>
              </a:solidFill>
              <a:latin typeface="+mn-lt"/>
            </a:endParaRPr>
          </a:p>
        </p:txBody>
      </p:sp>
    </p:spTree>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rPr>
              <a:t>第</a:t>
            </a:r>
            <a:r>
              <a:rPr lang="en-US" altLang="zh-CN">
                <a:solidFill>
                  <a:schemeClr val="bg1"/>
                </a:solidFill>
              </a:rPr>
              <a:t>4</a:t>
            </a:r>
            <a:r>
              <a:rPr lang="zh-CN" altLang="en-US">
                <a:solidFill>
                  <a:schemeClr val="bg1"/>
                </a:solidFill>
              </a:rPr>
              <a:t>章 算法与复杂性</a:t>
            </a:r>
            <a:endParaRPr lang="en-US" altLang="zh-CN">
              <a:solidFill>
                <a:schemeClr val="bg1"/>
              </a:solidFill>
            </a:endParaRPr>
          </a:p>
        </p:txBody>
      </p:sp>
      <p:sp>
        <p:nvSpPr>
          <p:cNvPr id="91141" name="内容占位符 5"/>
          <p:cNvSpPr>
            <a:spLocks noGrp="1"/>
          </p:cNvSpPr>
          <p:nvPr>
            <p:ph idx="1"/>
          </p:nvPr>
        </p:nvSpPr>
        <p:spPr>
          <a:xfrm>
            <a:off x="457200" y="1154113"/>
            <a:ext cx="8229600" cy="5322887"/>
          </a:xfrm>
        </p:spPr>
        <p:txBody>
          <a:bodyPr/>
          <a:lstStyle/>
          <a:p>
            <a:pPr eaLnBrk="1" hangingPunct="1"/>
            <a:r>
              <a:rPr lang="zh-CN" altLang="en-US">
                <a:latin typeface="宋体" panose="02010600030101010101" pitchFamily="2" charset="-122"/>
                <a:ea typeface="宋体" panose="02010600030101010101" pitchFamily="2" charset="-122"/>
              </a:rPr>
              <a:t>汉诺塔模拟运行过程</a:t>
            </a:r>
            <a:endParaRPr lang="zh-CN" altLang="en-US">
              <a:latin typeface="宋体" panose="02010600030101010101" pitchFamily="2" charset="-122"/>
              <a:ea typeface="宋体" panose="02010600030101010101" pitchFamily="2" charset="-122"/>
            </a:endParaRPr>
          </a:p>
        </p:txBody>
      </p:sp>
      <p:grpSp>
        <p:nvGrpSpPr>
          <p:cNvPr id="91142" name="Group 2"/>
          <p:cNvGrpSpPr/>
          <p:nvPr/>
        </p:nvGrpSpPr>
        <p:grpSpPr bwMode="auto">
          <a:xfrm>
            <a:off x="80963" y="1663700"/>
            <a:ext cx="8896350" cy="5124450"/>
            <a:chOff x="-2048" y="110"/>
            <a:chExt cx="8749" cy="4407"/>
          </a:xfrm>
        </p:grpSpPr>
        <p:grpSp>
          <p:nvGrpSpPr>
            <p:cNvPr id="91143" name="Group 3"/>
            <p:cNvGrpSpPr/>
            <p:nvPr/>
          </p:nvGrpSpPr>
          <p:grpSpPr bwMode="auto">
            <a:xfrm>
              <a:off x="974" y="117"/>
              <a:ext cx="2734" cy="1034"/>
              <a:chOff x="2959" y="64"/>
              <a:chExt cx="2734" cy="1034"/>
            </a:xfrm>
          </p:grpSpPr>
          <p:sp>
            <p:nvSpPr>
              <p:cNvPr id="91312" name="Rectangle 4"/>
              <p:cNvSpPr>
                <a:spLocks noChangeArrowheads="1"/>
              </p:cNvSpPr>
              <p:nvPr/>
            </p:nvSpPr>
            <p:spPr bwMode="auto">
              <a:xfrm>
                <a:off x="2959" y="64"/>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313" name="Rectangle 5"/>
              <p:cNvSpPr>
                <a:spLocks noChangeArrowheads="1"/>
              </p:cNvSpPr>
              <p:nvPr/>
            </p:nvSpPr>
            <p:spPr bwMode="auto">
              <a:xfrm>
                <a:off x="3213" y="749"/>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14" name="Rectangle 6"/>
              <p:cNvSpPr>
                <a:spLocks noChangeArrowheads="1"/>
              </p:cNvSpPr>
              <p:nvPr/>
            </p:nvSpPr>
            <p:spPr bwMode="auto">
              <a:xfrm>
                <a:off x="3262" y="625"/>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15" name="Rectangle 7"/>
              <p:cNvSpPr>
                <a:spLocks noChangeArrowheads="1"/>
              </p:cNvSpPr>
              <p:nvPr/>
            </p:nvSpPr>
            <p:spPr bwMode="auto">
              <a:xfrm>
                <a:off x="4906" y="739"/>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6" name="Rectangle 8"/>
              <p:cNvSpPr>
                <a:spLocks noChangeArrowheads="1"/>
              </p:cNvSpPr>
              <p:nvPr/>
            </p:nvSpPr>
            <p:spPr bwMode="auto">
              <a:xfrm>
                <a:off x="4948" y="614"/>
                <a:ext cx="243"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7" name="Rectangle 9"/>
              <p:cNvSpPr>
                <a:spLocks noChangeArrowheads="1"/>
              </p:cNvSpPr>
              <p:nvPr/>
            </p:nvSpPr>
            <p:spPr bwMode="auto">
              <a:xfrm>
                <a:off x="4987" y="489"/>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18" name="Line 10"/>
              <p:cNvSpPr>
                <a:spLocks noChangeShapeType="1"/>
              </p:cNvSpPr>
              <p:nvPr/>
            </p:nvSpPr>
            <p:spPr bwMode="auto">
              <a:xfrm>
                <a:off x="3035" y="861"/>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319" name="Group 11"/>
              <p:cNvGrpSpPr/>
              <p:nvPr/>
            </p:nvGrpSpPr>
            <p:grpSpPr bwMode="auto">
              <a:xfrm>
                <a:off x="3475" y="173"/>
                <a:ext cx="1596" cy="686"/>
                <a:chOff x="2143" y="296"/>
                <a:chExt cx="1357" cy="684"/>
              </a:xfrm>
            </p:grpSpPr>
            <p:sp>
              <p:nvSpPr>
                <p:cNvPr id="91323" name="Line 1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24" name="Line 1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25" name="Line 1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320" name="Text Box 15"/>
              <p:cNvSpPr txBox="1">
                <a:spLocks noChangeArrowheads="1"/>
              </p:cNvSpPr>
              <p:nvPr/>
            </p:nvSpPr>
            <p:spPr bwMode="auto">
              <a:xfrm>
                <a:off x="3399" y="88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321" name="Text Box 16"/>
              <p:cNvSpPr txBox="1">
                <a:spLocks noChangeArrowheads="1"/>
              </p:cNvSpPr>
              <p:nvPr/>
            </p:nvSpPr>
            <p:spPr bwMode="auto">
              <a:xfrm>
                <a:off x="4185" y="88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322" name="Text Box 17"/>
              <p:cNvSpPr txBox="1">
                <a:spLocks noChangeArrowheads="1"/>
              </p:cNvSpPr>
              <p:nvPr/>
            </p:nvSpPr>
            <p:spPr bwMode="auto">
              <a:xfrm>
                <a:off x="4990" y="865"/>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4" name="Group 18"/>
            <p:cNvGrpSpPr/>
            <p:nvPr/>
          </p:nvGrpSpPr>
          <p:grpSpPr bwMode="auto">
            <a:xfrm>
              <a:off x="974" y="2207"/>
              <a:ext cx="2734" cy="1034"/>
              <a:chOff x="2963" y="1111"/>
              <a:chExt cx="2734" cy="1034"/>
            </a:xfrm>
          </p:grpSpPr>
          <p:sp>
            <p:nvSpPr>
              <p:cNvPr id="91298" name="Rectangle 19"/>
              <p:cNvSpPr>
                <a:spLocks noChangeArrowheads="1"/>
              </p:cNvSpPr>
              <p:nvPr/>
            </p:nvSpPr>
            <p:spPr bwMode="auto">
              <a:xfrm>
                <a:off x="2963" y="1111"/>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99" name="Rectangle 20"/>
              <p:cNvSpPr>
                <a:spLocks noChangeArrowheads="1"/>
              </p:cNvSpPr>
              <p:nvPr/>
            </p:nvSpPr>
            <p:spPr bwMode="auto">
              <a:xfrm>
                <a:off x="3217" y="1796"/>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00" name="Rectangle 21"/>
              <p:cNvSpPr>
                <a:spLocks noChangeArrowheads="1"/>
              </p:cNvSpPr>
              <p:nvPr/>
            </p:nvSpPr>
            <p:spPr bwMode="auto">
              <a:xfrm>
                <a:off x="3266" y="1672"/>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301" name="Rectangle 22"/>
              <p:cNvSpPr>
                <a:spLocks noChangeArrowheads="1"/>
              </p:cNvSpPr>
              <p:nvPr/>
            </p:nvSpPr>
            <p:spPr bwMode="auto">
              <a:xfrm>
                <a:off x="3308" y="1548"/>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2" name="Rectangle 23"/>
              <p:cNvSpPr>
                <a:spLocks noChangeArrowheads="1"/>
              </p:cNvSpPr>
              <p:nvPr/>
            </p:nvSpPr>
            <p:spPr bwMode="auto">
              <a:xfrm>
                <a:off x="4154" y="1785"/>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3" name="Rectangle 24"/>
              <p:cNvSpPr>
                <a:spLocks noChangeArrowheads="1"/>
              </p:cNvSpPr>
              <p:nvPr/>
            </p:nvSpPr>
            <p:spPr bwMode="auto">
              <a:xfrm>
                <a:off x="4193" y="1660"/>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304" name="Line 25"/>
              <p:cNvSpPr>
                <a:spLocks noChangeShapeType="1"/>
              </p:cNvSpPr>
              <p:nvPr/>
            </p:nvSpPr>
            <p:spPr bwMode="auto">
              <a:xfrm>
                <a:off x="3039" y="1908"/>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305" name="Group 26"/>
              <p:cNvGrpSpPr/>
              <p:nvPr/>
            </p:nvGrpSpPr>
            <p:grpSpPr bwMode="auto">
              <a:xfrm>
                <a:off x="3479" y="1220"/>
                <a:ext cx="1596" cy="686"/>
                <a:chOff x="2143" y="296"/>
                <a:chExt cx="1357" cy="684"/>
              </a:xfrm>
            </p:grpSpPr>
            <p:sp>
              <p:nvSpPr>
                <p:cNvPr id="91309" name="Line 2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10" name="Line 2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311" name="Line 2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306" name="Text Box 30"/>
              <p:cNvSpPr txBox="1">
                <a:spLocks noChangeArrowheads="1"/>
              </p:cNvSpPr>
              <p:nvPr/>
            </p:nvSpPr>
            <p:spPr bwMode="auto">
              <a:xfrm>
                <a:off x="3403" y="193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307" name="Text Box 31"/>
              <p:cNvSpPr txBox="1">
                <a:spLocks noChangeArrowheads="1"/>
              </p:cNvSpPr>
              <p:nvPr/>
            </p:nvSpPr>
            <p:spPr bwMode="auto">
              <a:xfrm>
                <a:off x="4189" y="192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308" name="Text Box 32"/>
              <p:cNvSpPr txBox="1">
                <a:spLocks noChangeArrowheads="1"/>
              </p:cNvSpPr>
              <p:nvPr/>
            </p:nvSpPr>
            <p:spPr bwMode="auto">
              <a:xfrm>
                <a:off x="4994" y="1912"/>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5" name="Group 33"/>
            <p:cNvGrpSpPr/>
            <p:nvPr/>
          </p:nvGrpSpPr>
          <p:grpSpPr bwMode="auto">
            <a:xfrm>
              <a:off x="974" y="1174"/>
              <a:ext cx="2734" cy="1034"/>
              <a:chOff x="2958" y="2158"/>
              <a:chExt cx="2734" cy="1034"/>
            </a:xfrm>
          </p:grpSpPr>
          <p:sp>
            <p:nvSpPr>
              <p:cNvPr id="91284" name="Rectangle 34"/>
              <p:cNvSpPr>
                <a:spLocks noChangeArrowheads="1"/>
              </p:cNvSpPr>
              <p:nvPr/>
            </p:nvSpPr>
            <p:spPr bwMode="auto">
              <a:xfrm>
                <a:off x="2958" y="2158"/>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85" name="Rectangle 35"/>
              <p:cNvSpPr>
                <a:spLocks noChangeArrowheads="1"/>
              </p:cNvSpPr>
              <p:nvPr/>
            </p:nvSpPr>
            <p:spPr bwMode="auto">
              <a:xfrm>
                <a:off x="3212" y="2843"/>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86" name="Rectangle 36"/>
              <p:cNvSpPr>
                <a:spLocks noChangeArrowheads="1"/>
              </p:cNvSpPr>
              <p:nvPr/>
            </p:nvSpPr>
            <p:spPr bwMode="auto">
              <a:xfrm>
                <a:off x="3261" y="2719"/>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87" name="Rectangle 37"/>
              <p:cNvSpPr>
                <a:spLocks noChangeArrowheads="1"/>
              </p:cNvSpPr>
              <p:nvPr/>
            </p:nvSpPr>
            <p:spPr bwMode="auto">
              <a:xfrm>
                <a:off x="4908" y="2833"/>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88" name="Rectangle 38"/>
              <p:cNvSpPr>
                <a:spLocks noChangeArrowheads="1"/>
              </p:cNvSpPr>
              <p:nvPr/>
            </p:nvSpPr>
            <p:spPr bwMode="auto">
              <a:xfrm>
                <a:off x="4149" y="2832"/>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89" name="Rectangle 39"/>
              <p:cNvSpPr>
                <a:spLocks noChangeArrowheads="1"/>
              </p:cNvSpPr>
              <p:nvPr/>
            </p:nvSpPr>
            <p:spPr bwMode="auto">
              <a:xfrm>
                <a:off x="4188" y="2707"/>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90" name="Line 40"/>
              <p:cNvSpPr>
                <a:spLocks noChangeShapeType="1"/>
              </p:cNvSpPr>
              <p:nvPr/>
            </p:nvSpPr>
            <p:spPr bwMode="auto">
              <a:xfrm>
                <a:off x="3034" y="2955"/>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91" name="Group 41"/>
              <p:cNvGrpSpPr/>
              <p:nvPr/>
            </p:nvGrpSpPr>
            <p:grpSpPr bwMode="auto">
              <a:xfrm>
                <a:off x="3474" y="2267"/>
                <a:ext cx="1596" cy="686"/>
                <a:chOff x="2143" y="296"/>
                <a:chExt cx="1357" cy="684"/>
              </a:xfrm>
            </p:grpSpPr>
            <p:sp>
              <p:nvSpPr>
                <p:cNvPr id="91295" name="Line 4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96" name="Line 4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97" name="Line 4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92" name="Text Box 45"/>
              <p:cNvSpPr txBox="1">
                <a:spLocks noChangeArrowheads="1"/>
              </p:cNvSpPr>
              <p:nvPr/>
            </p:nvSpPr>
            <p:spPr bwMode="auto">
              <a:xfrm>
                <a:off x="3398" y="2980"/>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93" name="Text Box 46"/>
              <p:cNvSpPr txBox="1">
                <a:spLocks noChangeArrowheads="1"/>
              </p:cNvSpPr>
              <p:nvPr/>
            </p:nvSpPr>
            <p:spPr bwMode="auto">
              <a:xfrm>
                <a:off x="4184" y="297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94" name="Text Box 47"/>
              <p:cNvSpPr txBox="1">
                <a:spLocks noChangeArrowheads="1"/>
              </p:cNvSpPr>
              <p:nvPr/>
            </p:nvSpPr>
            <p:spPr bwMode="auto">
              <a:xfrm>
                <a:off x="4989" y="2959"/>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6" name="Group 48"/>
            <p:cNvGrpSpPr/>
            <p:nvPr/>
          </p:nvGrpSpPr>
          <p:grpSpPr bwMode="auto">
            <a:xfrm>
              <a:off x="974" y="3258"/>
              <a:ext cx="2734" cy="1034"/>
              <a:chOff x="2951" y="3205"/>
              <a:chExt cx="2734" cy="1034"/>
            </a:xfrm>
          </p:grpSpPr>
          <p:sp>
            <p:nvSpPr>
              <p:cNvPr id="91270" name="Rectangle 49"/>
              <p:cNvSpPr>
                <a:spLocks noChangeArrowheads="1"/>
              </p:cNvSpPr>
              <p:nvPr/>
            </p:nvSpPr>
            <p:spPr bwMode="auto">
              <a:xfrm>
                <a:off x="2951" y="3205"/>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71" name="Rectangle 50"/>
              <p:cNvSpPr>
                <a:spLocks noChangeArrowheads="1"/>
              </p:cNvSpPr>
              <p:nvPr/>
            </p:nvSpPr>
            <p:spPr bwMode="auto">
              <a:xfrm>
                <a:off x="3205" y="3890"/>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72" name="Rectangle 51"/>
              <p:cNvSpPr>
                <a:spLocks noChangeArrowheads="1"/>
              </p:cNvSpPr>
              <p:nvPr/>
            </p:nvSpPr>
            <p:spPr bwMode="auto">
              <a:xfrm>
                <a:off x="3254" y="3766"/>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73" name="Rectangle 52"/>
              <p:cNvSpPr>
                <a:spLocks noChangeArrowheads="1"/>
              </p:cNvSpPr>
              <p:nvPr/>
            </p:nvSpPr>
            <p:spPr bwMode="auto">
              <a:xfrm>
                <a:off x="3304" y="3634"/>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4" name="Rectangle 53"/>
              <p:cNvSpPr>
                <a:spLocks noChangeArrowheads="1"/>
              </p:cNvSpPr>
              <p:nvPr/>
            </p:nvSpPr>
            <p:spPr bwMode="auto">
              <a:xfrm>
                <a:off x="3340" y="3503"/>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5" name="Rectangle 54"/>
              <p:cNvSpPr>
                <a:spLocks noChangeArrowheads="1"/>
              </p:cNvSpPr>
              <p:nvPr/>
            </p:nvSpPr>
            <p:spPr bwMode="auto">
              <a:xfrm>
                <a:off x="3379" y="3378"/>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76" name="Line 55"/>
              <p:cNvSpPr>
                <a:spLocks noChangeShapeType="1"/>
              </p:cNvSpPr>
              <p:nvPr/>
            </p:nvSpPr>
            <p:spPr bwMode="auto">
              <a:xfrm>
                <a:off x="3027" y="4002"/>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77" name="Group 56"/>
              <p:cNvGrpSpPr/>
              <p:nvPr/>
            </p:nvGrpSpPr>
            <p:grpSpPr bwMode="auto">
              <a:xfrm>
                <a:off x="3467" y="3314"/>
                <a:ext cx="1596" cy="686"/>
                <a:chOff x="2143" y="296"/>
                <a:chExt cx="1357" cy="684"/>
              </a:xfrm>
            </p:grpSpPr>
            <p:sp>
              <p:nvSpPr>
                <p:cNvPr id="91281" name="Line 5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82" name="Line 5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83" name="Line 5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78" name="Text Box 60"/>
              <p:cNvSpPr txBox="1">
                <a:spLocks noChangeArrowheads="1"/>
              </p:cNvSpPr>
              <p:nvPr/>
            </p:nvSpPr>
            <p:spPr bwMode="auto">
              <a:xfrm>
                <a:off x="3391" y="4027"/>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79" name="Text Box 61"/>
              <p:cNvSpPr txBox="1">
                <a:spLocks noChangeArrowheads="1"/>
              </p:cNvSpPr>
              <p:nvPr/>
            </p:nvSpPr>
            <p:spPr bwMode="auto">
              <a:xfrm>
                <a:off x="4177" y="402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80" name="Text Box 62"/>
              <p:cNvSpPr txBox="1">
                <a:spLocks noChangeArrowheads="1"/>
              </p:cNvSpPr>
              <p:nvPr/>
            </p:nvSpPr>
            <p:spPr bwMode="auto">
              <a:xfrm>
                <a:off x="4982" y="4006"/>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7" name="Group 63"/>
            <p:cNvGrpSpPr/>
            <p:nvPr/>
          </p:nvGrpSpPr>
          <p:grpSpPr bwMode="auto">
            <a:xfrm>
              <a:off x="3952" y="117"/>
              <a:ext cx="2734" cy="1034"/>
              <a:chOff x="122" y="71"/>
              <a:chExt cx="2734" cy="1034"/>
            </a:xfrm>
          </p:grpSpPr>
          <p:sp>
            <p:nvSpPr>
              <p:cNvPr id="91256" name="Rectangle 64"/>
              <p:cNvSpPr>
                <a:spLocks noChangeArrowheads="1"/>
              </p:cNvSpPr>
              <p:nvPr/>
            </p:nvSpPr>
            <p:spPr bwMode="auto">
              <a:xfrm>
                <a:off x="122" y="71"/>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57" name="Rectangle 65"/>
              <p:cNvSpPr>
                <a:spLocks noChangeArrowheads="1"/>
              </p:cNvSpPr>
              <p:nvPr/>
            </p:nvSpPr>
            <p:spPr bwMode="auto">
              <a:xfrm>
                <a:off x="376" y="756"/>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58" name="Rectangle 66"/>
              <p:cNvSpPr>
                <a:spLocks noChangeArrowheads="1"/>
              </p:cNvSpPr>
              <p:nvPr/>
            </p:nvSpPr>
            <p:spPr bwMode="auto">
              <a:xfrm>
                <a:off x="425" y="632"/>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59" name="Rectangle 67"/>
              <p:cNvSpPr>
                <a:spLocks noChangeArrowheads="1"/>
              </p:cNvSpPr>
              <p:nvPr/>
            </p:nvSpPr>
            <p:spPr bwMode="auto">
              <a:xfrm>
                <a:off x="1267" y="748"/>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0" name="Rectangle 68"/>
              <p:cNvSpPr>
                <a:spLocks noChangeArrowheads="1"/>
              </p:cNvSpPr>
              <p:nvPr/>
            </p:nvSpPr>
            <p:spPr bwMode="auto">
              <a:xfrm>
                <a:off x="1309" y="623"/>
                <a:ext cx="243"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1" name="Rectangle 69"/>
              <p:cNvSpPr>
                <a:spLocks noChangeArrowheads="1"/>
              </p:cNvSpPr>
              <p:nvPr/>
            </p:nvSpPr>
            <p:spPr bwMode="auto">
              <a:xfrm>
                <a:off x="1356" y="498"/>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62" name="Line 70"/>
              <p:cNvSpPr>
                <a:spLocks noChangeShapeType="1"/>
              </p:cNvSpPr>
              <p:nvPr/>
            </p:nvSpPr>
            <p:spPr bwMode="auto">
              <a:xfrm>
                <a:off x="198" y="868"/>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63" name="Group 71"/>
              <p:cNvGrpSpPr/>
              <p:nvPr/>
            </p:nvGrpSpPr>
            <p:grpSpPr bwMode="auto">
              <a:xfrm>
                <a:off x="638" y="180"/>
                <a:ext cx="1596" cy="686"/>
                <a:chOff x="2143" y="296"/>
                <a:chExt cx="1357" cy="684"/>
              </a:xfrm>
            </p:grpSpPr>
            <p:sp>
              <p:nvSpPr>
                <p:cNvPr id="91267" name="Line 7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68" name="Line 7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69" name="Line 7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64" name="Text Box 75"/>
              <p:cNvSpPr txBox="1">
                <a:spLocks noChangeArrowheads="1"/>
              </p:cNvSpPr>
              <p:nvPr/>
            </p:nvSpPr>
            <p:spPr bwMode="auto">
              <a:xfrm>
                <a:off x="562" y="89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65" name="Text Box 76"/>
              <p:cNvSpPr txBox="1">
                <a:spLocks noChangeArrowheads="1"/>
              </p:cNvSpPr>
              <p:nvPr/>
            </p:nvSpPr>
            <p:spPr bwMode="auto">
              <a:xfrm>
                <a:off x="1348" y="88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66" name="Text Box 77"/>
              <p:cNvSpPr txBox="1">
                <a:spLocks noChangeArrowheads="1"/>
              </p:cNvSpPr>
              <p:nvPr/>
            </p:nvSpPr>
            <p:spPr bwMode="auto">
              <a:xfrm>
                <a:off x="2153" y="872"/>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8" name="Group 78"/>
            <p:cNvGrpSpPr/>
            <p:nvPr/>
          </p:nvGrpSpPr>
          <p:grpSpPr bwMode="auto">
            <a:xfrm>
              <a:off x="3956" y="1164"/>
              <a:ext cx="2734" cy="1034"/>
              <a:chOff x="126" y="1118"/>
              <a:chExt cx="2734" cy="1034"/>
            </a:xfrm>
          </p:grpSpPr>
          <p:sp>
            <p:nvSpPr>
              <p:cNvPr id="91242" name="Rectangle 79"/>
              <p:cNvSpPr>
                <a:spLocks noChangeArrowheads="1"/>
              </p:cNvSpPr>
              <p:nvPr/>
            </p:nvSpPr>
            <p:spPr bwMode="auto">
              <a:xfrm>
                <a:off x="126" y="1118"/>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43" name="Rectangle 80"/>
              <p:cNvSpPr>
                <a:spLocks noChangeArrowheads="1"/>
              </p:cNvSpPr>
              <p:nvPr/>
            </p:nvSpPr>
            <p:spPr bwMode="auto">
              <a:xfrm>
                <a:off x="380" y="1803"/>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44" name="Rectangle 81"/>
              <p:cNvSpPr>
                <a:spLocks noChangeArrowheads="1"/>
              </p:cNvSpPr>
              <p:nvPr/>
            </p:nvSpPr>
            <p:spPr bwMode="auto">
              <a:xfrm>
                <a:off x="429" y="1679"/>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45" name="Rectangle 82"/>
              <p:cNvSpPr>
                <a:spLocks noChangeArrowheads="1"/>
              </p:cNvSpPr>
              <p:nvPr/>
            </p:nvSpPr>
            <p:spPr bwMode="auto">
              <a:xfrm>
                <a:off x="1274" y="1794"/>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6" name="Rectangle 83"/>
              <p:cNvSpPr>
                <a:spLocks noChangeArrowheads="1"/>
              </p:cNvSpPr>
              <p:nvPr/>
            </p:nvSpPr>
            <p:spPr bwMode="auto">
              <a:xfrm>
                <a:off x="517" y="1544"/>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7" name="Rectangle 84"/>
              <p:cNvSpPr>
                <a:spLocks noChangeArrowheads="1"/>
              </p:cNvSpPr>
              <p:nvPr/>
            </p:nvSpPr>
            <p:spPr bwMode="auto">
              <a:xfrm>
                <a:off x="556" y="1419"/>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48" name="Line 85"/>
              <p:cNvSpPr>
                <a:spLocks noChangeShapeType="1"/>
              </p:cNvSpPr>
              <p:nvPr/>
            </p:nvSpPr>
            <p:spPr bwMode="auto">
              <a:xfrm>
                <a:off x="202" y="1915"/>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49" name="Group 86"/>
              <p:cNvGrpSpPr/>
              <p:nvPr/>
            </p:nvGrpSpPr>
            <p:grpSpPr bwMode="auto">
              <a:xfrm>
                <a:off x="642" y="1227"/>
                <a:ext cx="1596" cy="686"/>
                <a:chOff x="2143" y="296"/>
                <a:chExt cx="1357" cy="684"/>
              </a:xfrm>
            </p:grpSpPr>
            <p:sp>
              <p:nvSpPr>
                <p:cNvPr id="91253" name="Line 8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54" name="Line 8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55" name="Line 8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50" name="Text Box 90"/>
              <p:cNvSpPr txBox="1">
                <a:spLocks noChangeArrowheads="1"/>
              </p:cNvSpPr>
              <p:nvPr/>
            </p:nvSpPr>
            <p:spPr bwMode="auto">
              <a:xfrm>
                <a:off x="566" y="1940"/>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51" name="Text Box 91"/>
              <p:cNvSpPr txBox="1">
                <a:spLocks noChangeArrowheads="1"/>
              </p:cNvSpPr>
              <p:nvPr/>
            </p:nvSpPr>
            <p:spPr bwMode="auto">
              <a:xfrm>
                <a:off x="1352" y="193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52" name="Text Box 92"/>
              <p:cNvSpPr txBox="1">
                <a:spLocks noChangeArrowheads="1"/>
              </p:cNvSpPr>
              <p:nvPr/>
            </p:nvSpPr>
            <p:spPr bwMode="auto">
              <a:xfrm>
                <a:off x="2157" y="1919"/>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49" name="Group 93"/>
            <p:cNvGrpSpPr/>
            <p:nvPr/>
          </p:nvGrpSpPr>
          <p:grpSpPr bwMode="auto">
            <a:xfrm>
              <a:off x="3951" y="2211"/>
              <a:ext cx="2734" cy="1034"/>
              <a:chOff x="121" y="2165"/>
              <a:chExt cx="2734" cy="1034"/>
            </a:xfrm>
          </p:grpSpPr>
          <p:sp>
            <p:nvSpPr>
              <p:cNvPr id="91228" name="Rectangle 94"/>
              <p:cNvSpPr>
                <a:spLocks noChangeArrowheads="1"/>
              </p:cNvSpPr>
              <p:nvPr/>
            </p:nvSpPr>
            <p:spPr bwMode="auto">
              <a:xfrm>
                <a:off x="121" y="2165"/>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29" name="Rectangle 95"/>
              <p:cNvSpPr>
                <a:spLocks noChangeArrowheads="1"/>
              </p:cNvSpPr>
              <p:nvPr/>
            </p:nvSpPr>
            <p:spPr bwMode="auto">
              <a:xfrm>
                <a:off x="375" y="2850"/>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30" name="Rectangle 96"/>
              <p:cNvSpPr>
                <a:spLocks noChangeArrowheads="1"/>
              </p:cNvSpPr>
              <p:nvPr/>
            </p:nvSpPr>
            <p:spPr bwMode="auto">
              <a:xfrm>
                <a:off x="424" y="2726"/>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31" name="Rectangle 97"/>
              <p:cNvSpPr>
                <a:spLocks noChangeArrowheads="1"/>
              </p:cNvSpPr>
              <p:nvPr/>
            </p:nvSpPr>
            <p:spPr bwMode="auto">
              <a:xfrm>
                <a:off x="2071" y="2840"/>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2" name="Rectangle 98"/>
              <p:cNvSpPr>
                <a:spLocks noChangeArrowheads="1"/>
              </p:cNvSpPr>
              <p:nvPr/>
            </p:nvSpPr>
            <p:spPr bwMode="auto">
              <a:xfrm>
                <a:off x="514" y="2601"/>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3" name="Rectangle 99"/>
              <p:cNvSpPr>
                <a:spLocks noChangeArrowheads="1"/>
              </p:cNvSpPr>
              <p:nvPr/>
            </p:nvSpPr>
            <p:spPr bwMode="auto">
              <a:xfrm>
                <a:off x="553" y="2476"/>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34" name="Line 100"/>
              <p:cNvSpPr>
                <a:spLocks noChangeShapeType="1"/>
              </p:cNvSpPr>
              <p:nvPr/>
            </p:nvSpPr>
            <p:spPr bwMode="auto">
              <a:xfrm>
                <a:off x="197" y="2962"/>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35" name="Group 101"/>
              <p:cNvGrpSpPr/>
              <p:nvPr/>
            </p:nvGrpSpPr>
            <p:grpSpPr bwMode="auto">
              <a:xfrm>
                <a:off x="637" y="2274"/>
                <a:ext cx="1596" cy="686"/>
                <a:chOff x="2143" y="296"/>
                <a:chExt cx="1357" cy="684"/>
              </a:xfrm>
            </p:grpSpPr>
            <p:sp>
              <p:nvSpPr>
                <p:cNvPr id="91239" name="Line 10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40" name="Line 10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41" name="Line 10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36" name="Text Box 105"/>
              <p:cNvSpPr txBox="1">
                <a:spLocks noChangeArrowheads="1"/>
              </p:cNvSpPr>
              <p:nvPr/>
            </p:nvSpPr>
            <p:spPr bwMode="auto">
              <a:xfrm>
                <a:off x="561" y="2987"/>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37" name="Text Box 106"/>
              <p:cNvSpPr txBox="1">
                <a:spLocks noChangeArrowheads="1"/>
              </p:cNvSpPr>
              <p:nvPr/>
            </p:nvSpPr>
            <p:spPr bwMode="auto">
              <a:xfrm>
                <a:off x="1347" y="298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38" name="Text Box 107"/>
              <p:cNvSpPr txBox="1">
                <a:spLocks noChangeArrowheads="1"/>
              </p:cNvSpPr>
              <p:nvPr/>
            </p:nvSpPr>
            <p:spPr bwMode="auto">
              <a:xfrm>
                <a:off x="2152" y="2966"/>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0" name="Group 108"/>
            <p:cNvGrpSpPr/>
            <p:nvPr/>
          </p:nvGrpSpPr>
          <p:grpSpPr bwMode="auto">
            <a:xfrm>
              <a:off x="3944" y="3258"/>
              <a:ext cx="2734" cy="1034"/>
              <a:chOff x="114" y="3212"/>
              <a:chExt cx="2734" cy="1034"/>
            </a:xfrm>
          </p:grpSpPr>
          <p:sp>
            <p:nvSpPr>
              <p:cNvPr id="91214" name="Rectangle 109"/>
              <p:cNvSpPr>
                <a:spLocks noChangeArrowheads="1"/>
              </p:cNvSpPr>
              <p:nvPr/>
            </p:nvSpPr>
            <p:spPr bwMode="auto">
              <a:xfrm>
                <a:off x="114" y="3212"/>
                <a:ext cx="2734" cy="997"/>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15" name="Rectangle 110"/>
              <p:cNvSpPr>
                <a:spLocks noChangeArrowheads="1"/>
              </p:cNvSpPr>
              <p:nvPr/>
            </p:nvSpPr>
            <p:spPr bwMode="auto">
              <a:xfrm>
                <a:off x="368" y="3897"/>
                <a:ext cx="522" cy="112"/>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16" name="Rectangle 111"/>
              <p:cNvSpPr>
                <a:spLocks noChangeArrowheads="1"/>
              </p:cNvSpPr>
              <p:nvPr/>
            </p:nvSpPr>
            <p:spPr bwMode="auto">
              <a:xfrm>
                <a:off x="417" y="3773"/>
                <a:ext cx="412" cy="11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17" name="Rectangle 112"/>
              <p:cNvSpPr>
                <a:spLocks noChangeArrowheads="1"/>
              </p:cNvSpPr>
              <p:nvPr/>
            </p:nvSpPr>
            <p:spPr bwMode="auto">
              <a:xfrm>
                <a:off x="2064" y="3887"/>
                <a:ext cx="326"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18" name="Rectangle 113"/>
              <p:cNvSpPr>
                <a:spLocks noChangeArrowheads="1"/>
              </p:cNvSpPr>
              <p:nvPr/>
            </p:nvSpPr>
            <p:spPr bwMode="auto">
              <a:xfrm>
                <a:off x="2100" y="3756"/>
                <a:ext cx="242"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19" name="Rectangle 114"/>
              <p:cNvSpPr>
                <a:spLocks noChangeArrowheads="1"/>
              </p:cNvSpPr>
              <p:nvPr/>
            </p:nvSpPr>
            <p:spPr bwMode="auto">
              <a:xfrm>
                <a:off x="2139" y="3631"/>
                <a:ext cx="164" cy="124"/>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20" name="Line 115"/>
              <p:cNvSpPr>
                <a:spLocks noChangeShapeType="1"/>
              </p:cNvSpPr>
              <p:nvPr/>
            </p:nvSpPr>
            <p:spPr bwMode="auto">
              <a:xfrm>
                <a:off x="190" y="4009"/>
                <a:ext cx="25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21" name="Group 116"/>
              <p:cNvGrpSpPr/>
              <p:nvPr/>
            </p:nvGrpSpPr>
            <p:grpSpPr bwMode="auto">
              <a:xfrm>
                <a:off x="630" y="3321"/>
                <a:ext cx="1596" cy="686"/>
                <a:chOff x="2143" y="296"/>
                <a:chExt cx="1357" cy="684"/>
              </a:xfrm>
            </p:grpSpPr>
            <p:sp>
              <p:nvSpPr>
                <p:cNvPr id="91225" name="Line 11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26" name="Line 11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27" name="Line 11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22" name="Text Box 120"/>
              <p:cNvSpPr txBox="1">
                <a:spLocks noChangeArrowheads="1"/>
              </p:cNvSpPr>
              <p:nvPr/>
            </p:nvSpPr>
            <p:spPr bwMode="auto">
              <a:xfrm>
                <a:off x="554" y="4034"/>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23" name="Text Box 121"/>
              <p:cNvSpPr txBox="1">
                <a:spLocks noChangeArrowheads="1"/>
              </p:cNvSpPr>
              <p:nvPr/>
            </p:nvSpPr>
            <p:spPr bwMode="auto">
              <a:xfrm>
                <a:off x="1340" y="4029"/>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24" name="Text Box 122"/>
              <p:cNvSpPr txBox="1">
                <a:spLocks noChangeArrowheads="1"/>
              </p:cNvSpPr>
              <p:nvPr/>
            </p:nvSpPr>
            <p:spPr bwMode="auto">
              <a:xfrm>
                <a:off x="2145" y="4013"/>
                <a:ext cx="2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1" name="Group 123"/>
            <p:cNvGrpSpPr/>
            <p:nvPr/>
          </p:nvGrpSpPr>
          <p:grpSpPr bwMode="auto">
            <a:xfrm>
              <a:off x="-2011" y="110"/>
              <a:ext cx="2734" cy="1034"/>
              <a:chOff x="1327" y="114"/>
              <a:chExt cx="3218" cy="1275"/>
            </a:xfrm>
          </p:grpSpPr>
          <p:sp>
            <p:nvSpPr>
              <p:cNvPr id="91200" name="Rectangle 124"/>
              <p:cNvSpPr>
                <a:spLocks noChangeArrowheads="1"/>
              </p:cNvSpPr>
              <p:nvPr/>
            </p:nvSpPr>
            <p:spPr bwMode="auto">
              <a:xfrm>
                <a:off x="1327" y="114"/>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201" name="Rectangle 125"/>
              <p:cNvSpPr>
                <a:spLocks noChangeArrowheads="1"/>
              </p:cNvSpPr>
              <p:nvPr/>
            </p:nvSpPr>
            <p:spPr bwMode="auto">
              <a:xfrm>
                <a:off x="1626" y="959"/>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02" name="Rectangle 126"/>
              <p:cNvSpPr>
                <a:spLocks noChangeArrowheads="1"/>
              </p:cNvSpPr>
              <p:nvPr/>
            </p:nvSpPr>
            <p:spPr bwMode="auto">
              <a:xfrm>
                <a:off x="1684" y="806"/>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203" name="Rectangle 127"/>
              <p:cNvSpPr>
                <a:spLocks noChangeArrowheads="1"/>
              </p:cNvSpPr>
              <p:nvPr/>
            </p:nvSpPr>
            <p:spPr bwMode="auto">
              <a:xfrm>
                <a:off x="1733" y="653"/>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4" name="Rectangle 128"/>
              <p:cNvSpPr>
                <a:spLocks noChangeArrowheads="1"/>
              </p:cNvSpPr>
              <p:nvPr/>
            </p:nvSpPr>
            <p:spPr bwMode="auto">
              <a:xfrm>
                <a:off x="1783" y="499"/>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5" name="Rectangle 129"/>
              <p:cNvSpPr>
                <a:spLocks noChangeArrowheads="1"/>
              </p:cNvSpPr>
              <p:nvPr/>
            </p:nvSpPr>
            <p:spPr bwMode="auto">
              <a:xfrm>
                <a:off x="1829" y="345"/>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206" name="Line 130"/>
              <p:cNvSpPr>
                <a:spLocks noChangeShapeType="1"/>
              </p:cNvSpPr>
              <p:nvPr/>
            </p:nvSpPr>
            <p:spPr bwMode="auto">
              <a:xfrm>
                <a:off x="1416" y="1097"/>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207" name="Group 131"/>
              <p:cNvGrpSpPr/>
              <p:nvPr/>
            </p:nvGrpSpPr>
            <p:grpSpPr bwMode="auto">
              <a:xfrm>
                <a:off x="1934" y="249"/>
                <a:ext cx="1879" cy="845"/>
                <a:chOff x="2143" y="296"/>
                <a:chExt cx="1357" cy="684"/>
              </a:xfrm>
            </p:grpSpPr>
            <p:sp>
              <p:nvSpPr>
                <p:cNvPr id="91211" name="Line 13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12" name="Line 13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213" name="Line 13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208" name="Text Box 135"/>
              <p:cNvSpPr txBox="1">
                <a:spLocks noChangeArrowheads="1"/>
              </p:cNvSpPr>
              <p:nvPr/>
            </p:nvSpPr>
            <p:spPr bwMode="auto">
              <a:xfrm>
                <a:off x="1845" y="1128"/>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209" name="Text Box 136"/>
              <p:cNvSpPr txBox="1">
                <a:spLocks noChangeArrowheads="1"/>
              </p:cNvSpPr>
              <p:nvPr/>
            </p:nvSpPr>
            <p:spPr bwMode="auto">
              <a:xfrm>
                <a:off x="2770" y="1122"/>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210" name="Text Box 137"/>
              <p:cNvSpPr txBox="1">
                <a:spLocks noChangeArrowheads="1"/>
              </p:cNvSpPr>
              <p:nvPr/>
            </p:nvSpPr>
            <p:spPr bwMode="auto">
              <a:xfrm>
                <a:off x="3718" y="1102"/>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2" name="Group 138"/>
            <p:cNvGrpSpPr/>
            <p:nvPr/>
          </p:nvGrpSpPr>
          <p:grpSpPr bwMode="auto">
            <a:xfrm>
              <a:off x="-2007" y="1157"/>
              <a:ext cx="2734" cy="1034"/>
              <a:chOff x="1331" y="1477"/>
              <a:chExt cx="3218" cy="1275"/>
            </a:xfrm>
          </p:grpSpPr>
          <p:sp>
            <p:nvSpPr>
              <p:cNvPr id="91186" name="Rectangle 139"/>
              <p:cNvSpPr>
                <a:spLocks noChangeArrowheads="1"/>
              </p:cNvSpPr>
              <p:nvPr/>
            </p:nvSpPr>
            <p:spPr bwMode="auto">
              <a:xfrm>
                <a:off x="1331" y="1477"/>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87" name="Rectangle 140"/>
              <p:cNvSpPr>
                <a:spLocks noChangeArrowheads="1"/>
              </p:cNvSpPr>
              <p:nvPr/>
            </p:nvSpPr>
            <p:spPr bwMode="auto">
              <a:xfrm>
                <a:off x="1630" y="2322"/>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88" name="Rectangle 141"/>
              <p:cNvSpPr>
                <a:spLocks noChangeArrowheads="1"/>
              </p:cNvSpPr>
              <p:nvPr/>
            </p:nvSpPr>
            <p:spPr bwMode="auto">
              <a:xfrm>
                <a:off x="1688" y="2169"/>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89" name="Rectangle 142"/>
              <p:cNvSpPr>
                <a:spLocks noChangeArrowheads="1"/>
              </p:cNvSpPr>
              <p:nvPr/>
            </p:nvSpPr>
            <p:spPr bwMode="auto">
              <a:xfrm>
                <a:off x="1737" y="2016"/>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0" name="Rectangle 143"/>
              <p:cNvSpPr>
                <a:spLocks noChangeArrowheads="1"/>
              </p:cNvSpPr>
              <p:nvPr/>
            </p:nvSpPr>
            <p:spPr bwMode="auto">
              <a:xfrm>
                <a:off x="2733" y="2308"/>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1" name="Rectangle 144"/>
              <p:cNvSpPr>
                <a:spLocks noChangeArrowheads="1"/>
              </p:cNvSpPr>
              <p:nvPr/>
            </p:nvSpPr>
            <p:spPr bwMode="auto">
              <a:xfrm>
                <a:off x="2779" y="2154"/>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92" name="Line 145"/>
              <p:cNvSpPr>
                <a:spLocks noChangeShapeType="1"/>
              </p:cNvSpPr>
              <p:nvPr/>
            </p:nvSpPr>
            <p:spPr bwMode="auto">
              <a:xfrm>
                <a:off x="1420" y="2460"/>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93" name="Group 146"/>
              <p:cNvGrpSpPr/>
              <p:nvPr/>
            </p:nvGrpSpPr>
            <p:grpSpPr bwMode="auto">
              <a:xfrm>
                <a:off x="1938" y="1612"/>
                <a:ext cx="1879" cy="845"/>
                <a:chOff x="2143" y="296"/>
                <a:chExt cx="1357" cy="684"/>
              </a:xfrm>
            </p:grpSpPr>
            <p:sp>
              <p:nvSpPr>
                <p:cNvPr id="91197" name="Line 14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98" name="Line 14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99" name="Line 14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94" name="Text Box 150"/>
              <p:cNvSpPr txBox="1">
                <a:spLocks noChangeArrowheads="1"/>
              </p:cNvSpPr>
              <p:nvPr/>
            </p:nvSpPr>
            <p:spPr bwMode="auto">
              <a:xfrm>
                <a:off x="1849" y="2491"/>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95" name="Text Box 151"/>
              <p:cNvSpPr txBox="1">
                <a:spLocks noChangeArrowheads="1"/>
              </p:cNvSpPr>
              <p:nvPr/>
            </p:nvSpPr>
            <p:spPr bwMode="auto">
              <a:xfrm>
                <a:off x="2774" y="2485"/>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96" name="Text Box 152"/>
              <p:cNvSpPr txBox="1">
                <a:spLocks noChangeArrowheads="1"/>
              </p:cNvSpPr>
              <p:nvPr/>
            </p:nvSpPr>
            <p:spPr bwMode="auto">
              <a:xfrm>
                <a:off x="3722" y="2465"/>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3" name="Group 153"/>
            <p:cNvGrpSpPr/>
            <p:nvPr/>
          </p:nvGrpSpPr>
          <p:grpSpPr bwMode="auto">
            <a:xfrm>
              <a:off x="-2012" y="2204"/>
              <a:ext cx="2734" cy="1034"/>
              <a:chOff x="1334" y="2886"/>
              <a:chExt cx="3218" cy="1275"/>
            </a:xfrm>
          </p:grpSpPr>
          <p:sp>
            <p:nvSpPr>
              <p:cNvPr id="91172" name="Rectangle 154"/>
              <p:cNvSpPr>
                <a:spLocks noChangeArrowheads="1"/>
              </p:cNvSpPr>
              <p:nvPr/>
            </p:nvSpPr>
            <p:spPr bwMode="auto">
              <a:xfrm>
                <a:off x="1334" y="2886"/>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73" name="Rectangle 155"/>
              <p:cNvSpPr>
                <a:spLocks noChangeArrowheads="1"/>
              </p:cNvSpPr>
              <p:nvPr/>
            </p:nvSpPr>
            <p:spPr bwMode="auto">
              <a:xfrm>
                <a:off x="1633" y="3731"/>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74" name="Rectangle 156"/>
              <p:cNvSpPr>
                <a:spLocks noChangeArrowheads="1"/>
              </p:cNvSpPr>
              <p:nvPr/>
            </p:nvSpPr>
            <p:spPr bwMode="auto">
              <a:xfrm>
                <a:off x="1691" y="3578"/>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75" name="Rectangle 157"/>
              <p:cNvSpPr>
                <a:spLocks noChangeArrowheads="1"/>
              </p:cNvSpPr>
              <p:nvPr/>
            </p:nvSpPr>
            <p:spPr bwMode="auto">
              <a:xfrm>
                <a:off x="3629" y="3718"/>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6" name="Rectangle 158"/>
              <p:cNvSpPr>
                <a:spLocks noChangeArrowheads="1"/>
              </p:cNvSpPr>
              <p:nvPr/>
            </p:nvSpPr>
            <p:spPr bwMode="auto">
              <a:xfrm>
                <a:off x="2736" y="3717"/>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7" name="Rectangle 159"/>
              <p:cNvSpPr>
                <a:spLocks noChangeArrowheads="1"/>
              </p:cNvSpPr>
              <p:nvPr/>
            </p:nvSpPr>
            <p:spPr bwMode="auto">
              <a:xfrm>
                <a:off x="2782" y="3563"/>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78" name="Line 160"/>
              <p:cNvSpPr>
                <a:spLocks noChangeShapeType="1"/>
              </p:cNvSpPr>
              <p:nvPr/>
            </p:nvSpPr>
            <p:spPr bwMode="auto">
              <a:xfrm>
                <a:off x="1423" y="3869"/>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79" name="Group 161"/>
              <p:cNvGrpSpPr/>
              <p:nvPr/>
            </p:nvGrpSpPr>
            <p:grpSpPr bwMode="auto">
              <a:xfrm>
                <a:off x="1941" y="3021"/>
                <a:ext cx="1879" cy="845"/>
                <a:chOff x="2143" y="296"/>
                <a:chExt cx="1357" cy="684"/>
              </a:xfrm>
            </p:grpSpPr>
            <p:sp>
              <p:nvSpPr>
                <p:cNvPr id="91183" name="Line 162"/>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84" name="Line 163"/>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85" name="Line 164"/>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80" name="Text Box 165"/>
              <p:cNvSpPr txBox="1">
                <a:spLocks noChangeArrowheads="1"/>
              </p:cNvSpPr>
              <p:nvPr/>
            </p:nvSpPr>
            <p:spPr bwMode="auto">
              <a:xfrm>
                <a:off x="1852" y="3900"/>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81" name="Text Box 166"/>
              <p:cNvSpPr txBox="1">
                <a:spLocks noChangeArrowheads="1"/>
              </p:cNvSpPr>
              <p:nvPr/>
            </p:nvSpPr>
            <p:spPr bwMode="auto">
              <a:xfrm>
                <a:off x="2777" y="3894"/>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82" name="Text Box 167"/>
              <p:cNvSpPr txBox="1">
                <a:spLocks noChangeArrowheads="1"/>
              </p:cNvSpPr>
              <p:nvPr/>
            </p:nvSpPr>
            <p:spPr bwMode="auto">
              <a:xfrm>
                <a:off x="3725" y="3874"/>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grpSp>
          <p:nvGrpSpPr>
            <p:cNvPr id="91154" name="Group 168"/>
            <p:cNvGrpSpPr/>
            <p:nvPr/>
          </p:nvGrpSpPr>
          <p:grpSpPr bwMode="auto">
            <a:xfrm>
              <a:off x="-2019" y="3251"/>
              <a:ext cx="2734" cy="1034"/>
              <a:chOff x="1388" y="213"/>
              <a:chExt cx="3218" cy="1275"/>
            </a:xfrm>
          </p:grpSpPr>
          <p:sp>
            <p:nvSpPr>
              <p:cNvPr id="91158" name="Rectangle 169"/>
              <p:cNvSpPr>
                <a:spLocks noChangeArrowheads="1"/>
              </p:cNvSpPr>
              <p:nvPr/>
            </p:nvSpPr>
            <p:spPr bwMode="auto">
              <a:xfrm>
                <a:off x="1388" y="213"/>
                <a:ext cx="3218" cy="1229"/>
              </a:xfrm>
              <a:prstGeom prst="rect">
                <a:avLst/>
              </a:prstGeom>
              <a:solidFill>
                <a:srgbClr val="F8F8F8"/>
              </a:solidFill>
              <a:ln w="9525">
                <a:solidFill>
                  <a:schemeClr val="tx1"/>
                </a:solidFill>
                <a:miter lim="800000"/>
              </a:ln>
            </p:spPr>
            <p:txBody>
              <a:bodyPr wrap="none" anchor="ctr"/>
              <a:lstStyle/>
              <a:p>
                <a:endParaRPr lang="zh-CN" altLang="en-US"/>
              </a:p>
            </p:txBody>
          </p:sp>
          <p:sp>
            <p:nvSpPr>
              <p:cNvPr id="91159" name="Rectangle 170"/>
              <p:cNvSpPr>
                <a:spLocks noChangeArrowheads="1"/>
              </p:cNvSpPr>
              <p:nvPr/>
            </p:nvSpPr>
            <p:spPr bwMode="auto">
              <a:xfrm>
                <a:off x="1687" y="1058"/>
                <a:ext cx="614" cy="138"/>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60" name="Rectangle 171"/>
              <p:cNvSpPr>
                <a:spLocks noChangeArrowheads="1"/>
              </p:cNvSpPr>
              <p:nvPr/>
            </p:nvSpPr>
            <p:spPr bwMode="auto">
              <a:xfrm>
                <a:off x="1745" y="905"/>
                <a:ext cx="484" cy="145"/>
              </a:xfrm>
              <a:prstGeom prst="rect">
                <a:avLst/>
              </a:prstGeom>
              <a:solidFill>
                <a:schemeClr val="bg1"/>
              </a:solidFill>
              <a:ln w="9525">
                <a:solidFill>
                  <a:schemeClr val="tx1"/>
                </a:solidFill>
                <a:miter lim="800000"/>
              </a:ln>
            </p:spPr>
            <p:txBody>
              <a:bodyPr wrap="none" anchor="ctr"/>
              <a:lstStyle/>
              <a:p>
                <a:endParaRPr lang="zh-CN" altLang="en-US"/>
              </a:p>
            </p:txBody>
          </p:sp>
          <p:sp>
            <p:nvSpPr>
              <p:cNvPr id="91161" name="Rectangle 172"/>
              <p:cNvSpPr>
                <a:spLocks noChangeArrowheads="1"/>
              </p:cNvSpPr>
              <p:nvPr/>
            </p:nvSpPr>
            <p:spPr bwMode="auto">
              <a:xfrm>
                <a:off x="3683" y="1045"/>
                <a:ext cx="384"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2" name="Rectangle 173"/>
              <p:cNvSpPr>
                <a:spLocks noChangeArrowheads="1"/>
              </p:cNvSpPr>
              <p:nvPr/>
            </p:nvSpPr>
            <p:spPr bwMode="auto">
              <a:xfrm>
                <a:off x="3726" y="884"/>
                <a:ext cx="285"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3" name="Rectangle 174"/>
              <p:cNvSpPr>
                <a:spLocks noChangeArrowheads="1"/>
              </p:cNvSpPr>
              <p:nvPr/>
            </p:nvSpPr>
            <p:spPr bwMode="auto">
              <a:xfrm>
                <a:off x="3772" y="730"/>
                <a:ext cx="193" cy="153"/>
              </a:xfrm>
              <a:prstGeom prst="rect">
                <a:avLst/>
              </a:prstGeom>
              <a:solidFill>
                <a:srgbClr val="FFFF00"/>
              </a:solidFill>
              <a:ln w="9525">
                <a:solidFill>
                  <a:schemeClr val="accent2"/>
                </a:solidFill>
                <a:miter lim="800000"/>
              </a:ln>
            </p:spPr>
            <p:txBody>
              <a:bodyPr wrap="none" anchor="ctr"/>
              <a:lstStyle/>
              <a:p>
                <a:endParaRPr lang="zh-CN" altLang="en-US"/>
              </a:p>
            </p:txBody>
          </p:sp>
          <p:sp>
            <p:nvSpPr>
              <p:cNvPr id="91164" name="Line 175"/>
              <p:cNvSpPr>
                <a:spLocks noChangeShapeType="1"/>
              </p:cNvSpPr>
              <p:nvPr/>
            </p:nvSpPr>
            <p:spPr bwMode="auto">
              <a:xfrm>
                <a:off x="1477" y="1196"/>
                <a:ext cx="30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1165" name="Group 176"/>
              <p:cNvGrpSpPr/>
              <p:nvPr/>
            </p:nvGrpSpPr>
            <p:grpSpPr bwMode="auto">
              <a:xfrm>
                <a:off x="1995" y="348"/>
                <a:ext cx="1879" cy="845"/>
                <a:chOff x="2143" y="296"/>
                <a:chExt cx="1357" cy="684"/>
              </a:xfrm>
            </p:grpSpPr>
            <p:sp>
              <p:nvSpPr>
                <p:cNvPr id="91169" name="Line 177"/>
                <p:cNvSpPr>
                  <a:spLocks noChangeShapeType="1"/>
                </p:cNvSpPr>
                <p:nvPr/>
              </p:nvSpPr>
              <p:spPr bwMode="auto">
                <a:xfrm>
                  <a:off x="2143"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0" name="Line 178"/>
                <p:cNvSpPr>
                  <a:spLocks noChangeShapeType="1"/>
                </p:cNvSpPr>
                <p:nvPr/>
              </p:nvSpPr>
              <p:spPr bwMode="auto">
                <a:xfrm>
                  <a:off x="2821"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1" name="Line 179"/>
                <p:cNvSpPr>
                  <a:spLocks noChangeShapeType="1"/>
                </p:cNvSpPr>
                <p:nvPr/>
              </p:nvSpPr>
              <p:spPr bwMode="auto">
                <a:xfrm>
                  <a:off x="3500" y="296"/>
                  <a:ext cx="0" cy="6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1166" name="Text Box 180"/>
              <p:cNvSpPr txBox="1">
                <a:spLocks noChangeArrowheads="1"/>
              </p:cNvSpPr>
              <p:nvPr/>
            </p:nvSpPr>
            <p:spPr bwMode="auto">
              <a:xfrm>
                <a:off x="1906" y="1227"/>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a:t>
                </a:r>
                <a:endParaRPr lang="en-US" altLang="zh-CN" sz="1600" b="1"/>
              </a:p>
            </p:txBody>
          </p:sp>
          <p:sp>
            <p:nvSpPr>
              <p:cNvPr id="91167" name="Text Box 181"/>
              <p:cNvSpPr txBox="1">
                <a:spLocks noChangeArrowheads="1"/>
              </p:cNvSpPr>
              <p:nvPr/>
            </p:nvSpPr>
            <p:spPr bwMode="auto">
              <a:xfrm>
                <a:off x="2831" y="1221"/>
                <a:ext cx="2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B</a:t>
                </a:r>
                <a:endParaRPr lang="en-US" altLang="zh-CN" sz="1600" b="1"/>
              </a:p>
            </p:txBody>
          </p:sp>
          <p:sp>
            <p:nvSpPr>
              <p:cNvPr id="91168" name="Text Box 182"/>
              <p:cNvSpPr txBox="1">
                <a:spLocks noChangeArrowheads="1"/>
              </p:cNvSpPr>
              <p:nvPr/>
            </p:nvSpPr>
            <p:spPr bwMode="auto">
              <a:xfrm>
                <a:off x="3779" y="1201"/>
                <a:ext cx="24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C</a:t>
                </a:r>
                <a:endParaRPr lang="en-US" altLang="zh-CN" sz="1600" b="1"/>
              </a:p>
            </p:txBody>
          </p:sp>
        </p:grpSp>
        <p:sp>
          <p:nvSpPr>
            <p:cNvPr id="91155" name="Rectangle 183"/>
            <p:cNvSpPr>
              <a:spLocks noChangeArrowheads="1"/>
            </p:cNvSpPr>
            <p:nvPr/>
          </p:nvSpPr>
          <p:spPr bwMode="auto">
            <a:xfrm>
              <a:off x="-2048" y="4281"/>
              <a:ext cx="28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(a)</a:t>
              </a:r>
              <a:r>
                <a:rPr lang="zh-CN" altLang="en-US" sz="1100"/>
                <a:t>将三个盘子从</a:t>
              </a:r>
              <a:r>
                <a:rPr lang="en-US" altLang="zh-CN" sz="1100"/>
                <a:t>A</a:t>
              </a:r>
              <a:r>
                <a:rPr lang="zh-CN" altLang="en-US" sz="1100"/>
                <a:t>柱移到</a:t>
              </a:r>
              <a:r>
                <a:rPr lang="en-US" altLang="zh-CN" sz="1100"/>
                <a:t>C</a:t>
              </a:r>
              <a:r>
                <a:rPr lang="zh-CN" altLang="en-US" sz="1100"/>
                <a:t>柱</a:t>
              </a:r>
              <a:r>
                <a:rPr lang="en-US" altLang="zh-CN" sz="1100"/>
                <a:t>(</a:t>
              </a:r>
              <a:r>
                <a:rPr lang="zh-CN" altLang="en-US" sz="1100"/>
                <a:t>利用</a:t>
              </a:r>
              <a:r>
                <a:rPr lang="en-US" altLang="zh-CN" sz="1100"/>
                <a:t>B</a:t>
              </a:r>
              <a:r>
                <a:rPr lang="zh-CN" altLang="en-US" sz="1100"/>
                <a:t>柱</a:t>
              </a:r>
              <a:r>
                <a:rPr lang="en-US" altLang="zh-CN" sz="1100"/>
                <a:t>)</a:t>
              </a:r>
              <a:r>
                <a:rPr lang="zh-CN" altLang="en-US" sz="1100"/>
                <a:t>示意</a:t>
              </a:r>
              <a:endParaRPr lang="zh-CN" altLang="en-US" sz="1100"/>
            </a:p>
          </p:txBody>
        </p:sp>
        <p:sp>
          <p:nvSpPr>
            <p:cNvPr id="91156" name="Rectangle 184"/>
            <p:cNvSpPr>
              <a:spLocks noChangeArrowheads="1"/>
            </p:cNvSpPr>
            <p:nvPr/>
          </p:nvSpPr>
          <p:spPr bwMode="auto">
            <a:xfrm>
              <a:off x="921" y="4292"/>
              <a:ext cx="28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(b)</a:t>
              </a:r>
              <a:r>
                <a:rPr lang="zh-CN" altLang="en-US" sz="1100"/>
                <a:t>将三个盘子从</a:t>
              </a:r>
              <a:r>
                <a:rPr lang="en-US" altLang="zh-CN" sz="1100"/>
                <a:t>C</a:t>
              </a:r>
              <a:r>
                <a:rPr lang="zh-CN" altLang="en-US" sz="1100"/>
                <a:t>柱移到</a:t>
              </a:r>
              <a:r>
                <a:rPr lang="en-US" altLang="zh-CN" sz="1100"/>
                <a:t>A</a:t>
              </a:r>
              <a:r>
                <a:rPr lang="zh-CN" altLang="en-US" sz="1100"/>
                <a:t>柱</a:t>
              </a:r>
              <a:r>
                <a:rPr lang="en-US" altLang="zh-CN" sz="1100"/>
                <a:t>(</a:t>
              </a:r>
              <a:r>
                <a:rPr lang="zh-CN" altLang="en-US" sz="1100"/>
                <a:t>利用</a:t>
              </a:r>
              <a:r>
                <a:rPr lang="en-US" altLang="zh-CN" sz="1100"/>
                <a:t>B</a:t>
              </a:r>
              <a:r>
                <a:rPr lang="zh-CN" altLang="en-US" sz="1100"/>
                <a:t>柱</a:t>
              </a:r>
              <a:r>
                <a:rPr lang="en-US" altLang="zh-CN" sz="1100"/>
                <a:t>)</a:t>
              </a:r>
              <a:r>
                <a:rPr lang="zh-CN" altLang="en-US" sz="1100"/>
                <a:t>示意</a:t>
              </a:r>
              <a:endParaRPr lang="zh-CN" altLang="en-US" sz="1100"/>
            </a:p>
          </p:txBody>
        </p:sp>
        <p:sp>
          <p:nvSpPr>
            <p:cNvPr id="91157" name="Rectangle 185"/>
            <p:cNvSpPr>
              <a:spLocks noChangeArrowheads="1"/>
            </p:cNvSpPr>
            <p:nvPr/>
          </p:nvSpPr>
          <p:spPr bwMode="auto">
            <a:xfrm>
              <a:off x="3899" y="4292"/>
              <a:ext cx="280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00"/>
                <a:t>(c)</a:t>
              </a:r>
              <a:r>
                <a:rPr lang="zh-CN" altLang="en-US" sz="1100"/>
                <a:t>将三个盘子从</a:t>
              </a:r>
              <a:r>
                <a:rPr lang="en-US" altLang="zh-CN" sz="1100"/>
                <a:t>C</a:t>
              </a:r>
              <a:r>
                <a:rPr lang="zh-CN" altLang="en-US" sz="1100"/>
                <a:t>柱移到</a:t>
              </a:r>
              <a:r>
                <a:rPr lang="en-US" altLang="zh-CN" sz="1100"/>
                <a:t>B</a:t>
              </a:r>
              <a:r>
                <a:rPr lang="zh-CN" altLang="en-US" sz="1100"/>
                <a:t>柱</a:t>
              </a:r>
              <a:r>
                <a:rPr lang="en-US" altLang="zh-CN" sz="1100"/>
                <a:t>(</a:t>
              </a:r>
              <a:r>
                <a:rPr lang="zh-CN" altLang="en-US" sz="1100"/>
                <a:t>利用</a:t>
              </a:r>
              <a:r>
                <a:rPr lang="en-US" altLang="zh-CN" sz="1100"/>
                <a:t>A</a:t>
              </a:r>
              <a:r>
                <a:rPr lang="zh-CN" altLang="en-US" sz="1100"/>
                <a:t>柱</a:t>
              </a:r>
              <a:r>
                <a:rPr lang="en-US" altLang="zh-CN" sz="1100"/>
                <a:t>)</a:t>
              </a:r>
              <a:r>
                <a:rPr lang="zh-CN" altLang="en-US" sz="1100"/>
                <a:t>示意</a:t>
              </a:r>
              <a:endParaRPr lang="zh-CN" altLang="en-US" sz="1100"/>
            </a:p>
          </p:txBody>
        </p:sp>
      </p:gr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pic>
        <p:nvPicPr>
          <p:cNvPr id="8" name="Picture 85"/>
          <p:cNvPicPr>
            <a:picLocks noChangeAspect="1" noChangeArrowheads="1"/>
          </p:cNvPicPr>
          <p:nvPr/>
        </p:nvPicPr>
        <p:blipFill>
          <a:blip r:embed="rId1">
            <a:extLst>
              <a:ext uri="{28A0092B-C50C-407E-A947-70E740481C1C}">
                <a14:useLocalDpi xmlns:a14="http://schemas.microsoft.com/office/drawing/2010/main" val="0"/>
              </a:ext>
            </a:extLst>
          </a:blip>
          <a:srcRect l="39340" t="523" b="13789"/>
          <a:stretch>
            <a:fillRect/>
          </a:stretch>
        </p:blipFill>
        <p:spPr bwMode="auto">
          <a:xfrm>
            <a:off x="685800" y="1257300"/>
            <a:ext cx="37084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32000" y="1072634"/>
            <a:ext cx="877163" cy="369332"/>
          </a:xfrm>
          <a:prstGeom prst="rect">
            <a:avLst/>
          </a:prstGeom>
        </p:spPr>
        <p:txBody>
          <a:bodyPr wrap="none">
            <a:spAutoFit/>
          </a:bodyPr>
          <a:lstStyle/>
          <a:p>
            <a:r>
              <a:rPr lang="zh-CN" altLang="zh-CN" sz="1800" b="0" dirty="0">
                <a:solidFill>
                  <a:srgbClr val="CC0066"/>
                </a:solidFill>
                <a:ea typeface="微软雅黑" panose="020B0503020204020204" pitchFamily="34" charset="-122"/>
              </a:rPr>
              <a:t>中转柱</a:t>
            </a:r>
            <a:endParaRPr lang="zh-CN" altLang="en-US" sz="1800" dirty="0">
              <a:solidFill>
                <a:srgbClr val="CC0066"/>
              </a:solidFill>
            </a:endParaRPr>
          </a:p>
        </p:txBody>
      </p:sp>
      <p:sp>
        <p:nvSpPr>
          <p:cNvPr id="6" name="矩形 5"/>
          <p:cNvSpPr/>
          <p:nvPr/>
        </p:nvSpPr>
        <p:spPr>
          <a:xfrm>
            <a:off x="3098800" y="990600"/>
            <a:ext cx="800219" cy="410369"/>
          </a:xfrm>
          <a:prstGeom prst="rect">
            <a:avLst/>
          </a:prstGeom>
        </p:spPr>
        <p:txBody>
          <a:bodyPr wrap="none">
            <a:spAutoFit/>
          </a:bodyPr>
          <a:lstStyle/>
          <a:p>
            <a:pPr marL="0" lvl="4" eaLnBrk="1" hangingPunct="1">
              <a:lnSpc>
                <a:spcPts val="2800"/>
              </a:lnSpc>
              <a:spcBef>
                <a:spcPts val="0"/>
              </a:spcBef>
              <a:buClr>
                <a:srgbClr val="006666"/>
              </a:buClr>
              <a:buSzPct val="90000"/>
              <a:defRPr/>
            </a:pPr>
            <a:r>
              <a:rPr lang="zh-CN" altLang="zh-CN" sz="1600" b="0" dirty="0">
                <a:solidFill>
                  <a:srgbClr val="CC0066"/>
                </a:solidFill>
                <a:ea typeface="微软雅黑" panose="020B0503020204020204" pitchFamily="34" charset="-122"/>
              </a:rPr>
              <a:t>目标柱</a:t>
            </a:r>
            <a:endParaRPr lang="en-US" altLang="zh-CN" sz="1600" b="0" dirty="0">
              <a:solidFill>
                <a:srgbClr val="CC0066"/>
              </a:solidFill>
              <a:ea typeface="微软雅黑" panose="020B0503020204020204" pitchFamily="34" charset="-122"/>
            </a:endParaRPr>
          </a:p>
        </p:txBody>
      </p:sp>
      <p:sp>
        <p:nvSpPr>
          <p:cNvPr id="5" name="矩形 4"/>
          <p:cNvSpPr/>
          <p:nvPr/>
        </p:nvSpPr>
        <p:spPr>
          <a:xfrm>
            <a:off x="6116099" y="650437"/>
            <a:ext cx="2683748" cy="461665"/>
          </a:xfrm>
          <a:prstGeom prst="rect">
            <a:avLst/>
          </a:prstGeom>
        </p:spPr>
        <p:txBody>
          <a:bodyPr wrap="none">
            <a:spAutoFit/>
          </a:bodyPr>
          <a:lstStyle/>
          <a:p>
            <a:r>
              <a:rPr lang="zh-CN" altLang="en-US" sz="2400" b="0" dirty="0">
                <a:solidFill>
                  <a:srgbClr val="CC0066"/>
                </a:solidFill>
                <a:latin typeface="+mn-lt"/>
                <a:ea typeface="微软雅黑" panose="020B0503020204020204" pitchFamily="34" charset="-122"/>
              </a:rPr>
              <a:t>函数</a:t>
            </a:r>
            <a:r>
              <a:rPr lang="en-US" altLang="zh-CN" sz="2400" b="0" dirty="0" err="1">
                <a:solidFill>
                  <a:srgbClr val="CC0066"/>
                </a:solidFill>
                <a:latin typeface="+mn-lt"/>
                <a:ea typeface="微软雅黑" panose="020B0503020204020204" pitchFamily="34" charset="-122"/>
              </a:rPr>
              <a:t>hanoi</a:t>
            </a:r>
            <a:r>
              <a:rPr lang="en-US" altLang="zh-CN" sz="2400" b="0" dirty="0">
                <a:solidFill>
                  <a:srgbClr val="CC0066"/>
                </a:solidFill>
                <a:latin typeface="+mn-lt"/>
                <a:ea typeface="微软雅黑" panose="020B0503020204020204" pitchFamily="34" charset="-122"/>
              </a:rPr>
              <a:t>(</a:t>
            </a:r>
            <a:r>
              <a:rPr lang="en-US" altLang="zh-CN" sz="2400" b="0" dirty="0" err="1">
                <a:solidFill>
                  <a:srgbClr val="CC0066"/>
                </a:solidFill>
                <a:latin typeface="+mn-lt"/>
                <a:ea typeface="微软雅黑" panose="020B0503020204020204" pitchFamily="34" charset="-122"/>
              </a:rPr>
              <a:t>a,b,c,n</a:t>
            </a:r>
            <a:r>
              <a:rPr lang="en-US" altLang="zh-CN" sz="2400" b="0" dirty="0">
                <a:solidFill>
                  <a:srgbClr val="CC0066"/>
                </a:solidFill>
                <a:latin typeface="+mn-lt"/>
                <a:ea typeface="微软雅黑" panose="020B0503020204020204" pitchFamily="34" charset="-122"/>
              </a:rPr>
              <a:t>)</a:t>
            </a:r>
            <a:endParaRPr lang="zh-CN" altLang="en-US" sz="2400" b="0" dirty="0">
              <a:solidFill>
                <a:srgbClr val="CC0066"/>
              </a:solidFill>
              <a:latin typeface="+mn-lt"/>
              <a:ea typeface="微软雅黑" panose="020B0503020204020204" pitchFamily="34" charset="-122"/>
            </a:endParaRPr>
          </a:p>
        </p:txBody>
      </p:sp>
      <p:sp>
        <p:nvSpPr>
          <p:cNvPr id="9" name="AutoShape 12"/>
          <p:cNvSpPr>
            <a:spLocks noChangeArrowheads="1"/>
          </p:cNvSpPr>
          <p:nvPr/>
        </p:nvSpPr>
        <p:spPr bwMode="auto">
          <a:xfrm>
            <a:off x="2717800" y="2819400"/>
            <a:ext cx="1828800" cy="381000"/>
          </a:xfrm>
          <a:prstGeom prst="wedgeRectCallout">
            <a:avLst>
              <a:gd name="adj1" fmla="val -46965"/>
              <a:gd name="adj2" fmla="val 100222"/>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800" dirty="0" err="1"/>
              <a:t>hanoi</a:t>
            </a:r>
            <a:r>
              <a:rPr lang="en-US" altLang="zh-CN" sz="1800" dirty="0"/>
              <a:t>(a,c,b,n-1)</a:t>
            </a:r>
            <a:endParaRPr lang="en-US" altLang="zh-CN" sz="1800" b="0" dirty="0">
              <a:latin typeface="+mn-lt"/>
              <a:ea typeface="微软雅黑" panose="020B0503020204020204" pitchFamily="34" charset="-122"/>
            </a:endParaRPr>
          </a:p>
        </p:txBody>
      </p:sp>
      <p:sp>
        <p:nvSpPr>
          <p:cNvPr id="11" name="AutoShape 12"/>
          <p:cNvSpPr>
            <a:spLocks noChangeArrowheads="1"/>
          </p:cNvSpPr>
          <p:nvPr/>
        </p:nvSpPr>
        <p:spPr bwMode="auto">
          <a:xfrm>
            <a:off x="3899019" y="5372100"/>
            <a:ext cx="1828800" cy="381000"/>
          </a:xfrm>
          <a:prstGeom prst="wedgeRectCallout">
            <a:avLst>
              <a:gd name="adj1" fmla="val -58172"/>
              <a:gd name="adj2" fmla="val 166429"/>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800" dirty="0" err="1">
                <a:cs typeface="Times New Roman" panose="02020603050405020304" pitchFamily="18" charset="0"/>
              </a:rPr>
              <a:t>hanoi</a:t>
            </a:r>
            <a:r>
              <a:rPr lang="en-US" altLang="zh-CN" sz="1800" dirty="0">
                <a:cs typeface="Times New Roman" panose="02020603050405020304" pitchFamily="18" charset="0"/>
              </a:rPr>
              <a:t>(b,a,c,n-1)</a:t>
            </a:r>
            <a:endParaRPr lang="en-US" altLang="zh-CN" sz="1800" b="0" dirty="0">
              <a:ea typeface="微软雅黑" panose="020B0503020204020204" pitchFamily="34" charset="-122"/>
              <a:cs typeface="Times New Roman" panose="02020603050405020304" pitchFamily="18" charset="0"/>
            </a:endParaRPr>
          </a:p>
        </p:txBody>
      </p:sp>
      <p:sp>
        <p:nvSpPr>
          <p:cNvPr id="7" name="Rectangle 2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5410200" y="1317625"/>
          <a:ext cx="3429000" cy="5502275"/>
        </p:xfrm>
        <a:graphic>
          <a:graphicData uri="http://schemas.openxmlformats.org/presentationml/2006/ole">
            <mc:AlternateContent xmlns:mc="http://schemas.openxmlformats.org/markup-compatibility/2006">
              <mc:Choice xmlns:v="urn:schemas-microsoft-com:vml" Requires="v">
                <p:oleObj spid="_x0000_s18237" name="Visio" r:id="rId2" imgW="4218940" imgH="6764655" progId="Visio.Drawing.11">
                  <p:embed/>
                </p:oleObj>
              </mc:Choice>
              <mc:Fallback>
                <p:oleObj name="Visio" r:id="rId2" imgW="4218940" imgH="6764655" progId="Visio.Drawing.11">
                  <p:embed/>
                  <p:pic>
                    <p:nvPicPr>
                      <p:cNvPr id="0" name="Object 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17625"/>
                        <a:ext cx="3429000"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椭圆 12"/>
          <p:cNvSpPr/>
          <p:nvPr/>
        </p:nvSpPr>
        <p:spPr bwMode="auto">
          <a:xfrm>
            <a:off x="1066800" y="1447800"/>
            <a:ext cx="673100" cy="762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4" name="直接箭头连接符 13"/>
          <p:cNvCxnSpPr/>
          <p:nvPr/>
        </p:nvCxnSpPr>
        <p:spPr bwMode="auto">
          <a:xfrm>
            <a:off x="1739900" y="2057400"/>
            <a:ext cx="546100" cy="12192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1733550" y="3657600"/>
            <a:ext cx="1695450" cy="12192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2807131" y="5067300"/>
            <a:ext cx="546100" cy="990600"/>
          </a:xfrm>
          <a:prstGeom prst="straightConnector1">
            <a:avLst/>
          </a:prstGeom>
          <a:solidFill>
            <a:schemeClr val="accent1"/>
          </a:solidFill>
          <a:ln w="28575"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19"/>
          <p:cNvSpPr/>
          <p:nvPr/>
        </p:nvSpPr>
        <p:spPr bwMode="auto">
          <a:xfrm>
            <a:off x="2134031" y="4419600"/>
            <a:ext cx="673100" cy="762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p:cNvSpPr/>
          <p:nvPr/>
        </p:nvSpPr>
        <p:spPr>
          <a:xfrm>
            <a:off x="1752600" y="1566446"/>
            <a:ext cx="1263591" cy="338554"/>
          </a:xfrm>
          <a:prstGeom prst="rect">
            <a:avLst/>
          </a:prstGeom>
        </p:spPr>
        <p:txBody>
          <a:bodyPr wrap="square">
            <a:spAutoFit/>
          </a:bodyPr>
          <a:lstStyle/>
          <a:p>
            <a:r>
              <a:rPr lang="en-US" altLang="zh-CN" sz="1600" b="0">
                <a:latin typeface="+mn-lt"/>
                <a:ea typeface="微软雅黑" panose="020B0503020204020204" pitchFamily="34" charset="-122"/>
              </a:rPr>
              <a:t>n-1</a:t>
            </a:r>
            <a:r>
              <a:rPr lang="zh-CN" altLang="en-US" sz="1600" b="0">
                <a:latin typeface="+mn-lt"/>
                <a:ea typeface="微软雅黑" panose="020B0503020204020204" pitchFamily="34" charset="-122"/>
              </a:rPr>
              <a:t>个盘子</a:t>
            </a:r>
            <a:endParaRPr lang="zh-CN" altLang="en-US" sz="1600" b="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Python</a:t>
            </a:r>
            <a:r>
              <a:rPr lang="zh-CN" altLang="en-US" dirty="0"/>
              <a:t>程序</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457200" y="1588482"/>
            <a:ext cx="8229600" cy="4324261"/>
          </a:xfrm>
          <a:prstGeom prst="rect">
            <a:avLst/>
          </a:prstGeom>
          <a:solidFill>
            <a:srgbClr val="CCECFF"/>
          </a:solidFill>
          <a:ln>
            <a:solidFill>
              <a:srgbClr val="800000"/>
            </a:solidFill>
          </a:ln>
        </p:spPr>
        <p:txBody>
          <a:bodyPr wrap="square">
            <a:spAutoFit/>
          </a:bodyPr>
          <a:lstStyle/>
          <a:p>
            <a:pPr>
              <a:lnSpc>
                <a:spcPts val="2200"/>
              </a:lnSpc>
            </a:pPr>
            <a:r>
              <a:rPr lang="en-US" altLang="zh-CN" sz="1800" b="0" dirty="0" smtClean="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汉诺塔问题</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盘子从上至下标号为</a:t>
            </a:r>
            <a:r>
              <a:rPr lang="en-US" altLang="zh-CN" sz="1800" b="0" dirty="0">
                <a:ea typeface="微软雅黑" panose="020B0503020204020204" pitchFamily="34" charset="-122"/>
                <a:cs typeface="Times New Roman" panose="02020603050405020304" pitchFamily="18" charset="0"/>
              </a:rPr>
              <a:t>1</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3……</a:t>
            </a:r>
            <a:r>
              <a:rPr lang="zh-CN" altLang="en-US" sz="1800" b="0" dirty="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n</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FF0000"/>
                </a:solidFill>
                <a:ea typeface="微软雅黑" panose="020B0503020204020204" pitchFamily="34" charset="-122"/>
                <a:cs typeface="Times New Roman" panose="02020603050405020304" pitchFamily="18" charset="0"/>
              </a:rPr>
              <a:t>import time                    </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导入</a:t>
            </a:r>
            <a:r>
              <a:rPr lang="en-US" altLang="zh-CN" sz="1800" b="0" dirty="0">
                <a:ea typeface="微软雅黑" panose="020B0503020204020204" pitchFamily="34" charset="-122"/>
                <a:cs typeface="Times New Roman" panose="02020603050405020304" pitchFamily="18" charset="0"/>
              </a:rPr>
              <a:t>time</a:t>
            </a:r>
            <a:r>
              <a:rPr lang="zh-CN" altLang="en-US" sz="1800" b="0" dirty="0">
                <a:ea typeface="微软雅黑" panose="020B0503020204020204" pitchFamily="34" charset="-122"/>
                <a:cs typeface="Times New Roman" panose="02020603050405020304" pitchFamily="18" charset="0"/>
              </a:rPr>
              <a:t>模块</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FF0000"/>
                </a:solidFill>
                <a:ea typeface="微软雅黑" panose="020B0503020204020204" pitchFamily="34" charset="-122"/>
                <a:cs typeface="Times New Roman" panose="02020603050405020304" pitchFamily="18" charset="0"/>
              </a:rPr>
              <a:t>start = time.time()            </a:t>
            </a:r>
            <a:r>
              <a:rPr lang="en-US" altLang="zh-CN" sz="1800" b="0" dirty="0">
                <a:ea typeface="微软雅黑" panose="020B0503020204020204" pitchFamily="34" charset="-122"/>
                <a:cs typeface="Times New Roman" panose="02020603050405020304" pitchFamily="18" charset="0"/>
              </a:rPr>
              <a:t>		 #</a:t>
            </a:r>
            <a:r>
              <a:rPr lang="zh-CN" altLang="en-US" sz="1800" b="0" dirty="0">
                <a:ea typeface="微软雅黑" panose="020B0503020204020204" pitchFamily="34" charset="-122"/>
                <a:cs typeface="Times New Roman" panose="02020603050405020304" pitchFamily="18" charset="0"/>
              </a:rPr>
              <a:t>获取自纪元以来的当前时间（以秒为单位）</a:t>
            </a:r>
            <a:endParaRPr lang="en-US" altLang="zh-CN" sz="1800" b="0" dirty="0">
              <a:ea typeface="微软雅黑" panose="020B0503020204020204" pitchFamily="34" charset="-122"/>
              <a:cs typeface="Times New Roman" panose="02020603050405020304" pitchFamily="18" charset="0"/>
            </a:endParaRPr>
          </a:p>
          <a:p>
            <a:pPr>
              <a:lnSpc>
                <a:spcPts val="2200"/>
              </a:lnSpc>
            </a:pP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CC0066"/>
                </a:solidFill>
                <a:ea typeface="微软雅黑" panose="020B0503020204020204" pitchFamily="34" charset="-122"/>
                <a:cs typeface="Times New Roman" panose="02020603050405020304" pitchFamily="18" charset="0"/>
              </a:rPr>
              <a:t>#</a:t>
            </a:r>
            <a:r>
              <a:rPr lang="zh-CN" altLang="en-US" sz="1800" dirty="0">
                <a:solidFill>
                  <a:srgbClr val="CC0066"/>
                </a:solidFill>
                <a:ea typeface="微软雅黑" panose="020B0503020204020204" pitchFamily="34" charset="-122"/>
                <a:cs typeface="Times New Roman" panose="02020603050405020304" pitchFamily="18" charset="0"/>
              </a:rPr>
              <a:t>（</a:t>
            </a:r>
            <a:r>
              <a:rPr lang="en-US" altLang="zh-CN" sz="1800" dirty="0">
                <a:solidFill>
                  <a:srgbClr val="CC0066"/>
                </a:solidFill>
                <a:ea typeface="微软雅黑" panose="020B0503020204020204" pitchFamily="34" charset="-122"/>
                <a:cs typeface="Times New Roman" panose="02020603050405020304" pitchFamily="18" charset="0"/>
              </a:rPr>
              <a:t>1</a:t>
            </a:r>
            <a:r>
              <a:rPr lang="zh-CN" altLang="en-US" sz="1800" dirty="0">
                <a:solidFill>
                  <a:srgbClr val="CC0066"/>
                </a:solidFill>
                <a:ea typeface="微软雅黑" panose="020B0503020204020204" pitchFamily="34" charset="-122"/>
                <a:cs typeface="Times New Roman" panose="02020603050405020304" pitchFamily="18" charset="0"/>
              </a:rPr>
              <a:t>）定义解决汉诺塔问题的递归算法</a:t>
            </a:r>
            <a:endParaRPr lang="en-US" altLang="zh-CN" sz="1800" dirty="0">
              <a:solidFill>
                <a:srgbClr val="CC3300"/>
              </a:solidFill>
              <a:ea typeface="微软雅黑" panose="020B0503020204020204" pitchFamily="34" charset="-122"/>
              <a:cs typeface="Times New Roman" panose="02020603050405020304" pitchFamily="18" charset="0"/>
            </a:endParaRPr>
          </a:p>
          <a:p>
            <a:pPr>
              <a:lnSpc>
                <a:spcPts val="2200"/>
              </a:lnSpc>
            </a:pPr>
            <a:r>
              <a:rPr lang="en-US" altLang="zh-CN" sz="1800" dirty="0">
                <a:solidFill>
                  <a:srgbClr val="CC3300"/>
                </a:solidFill>
                <a:ea typeface="微软雅黑" panose="020B0503020204020204" pitchFamily="34" charset="-122"/>
                <a:cs typeface="Times New Roman" panose="02020603050405020304" pitchFamily="18" charset="0"/>
              </a:rPr>
              <a:t>def hanoi(a,b,c,n):             		</a:t>
            </a:r>
            <a:endParaRPr lang="zh-CN" altLang="en-US" sz="1800" dirty="0">
              <a:solidFill>
                <a:srgbClr val="CC0066"/>
              </a:solidFill>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if n&lt;=0:</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print  ("</a:t>
            </a:r>
            <a:r>
              <a:rPr lang="zh-CN" altLang="en-US" sz="1800" b="0" dirty="0">
                <a:ea typeface="微软雅黑" panose="020B0503020204020204" pitchFamily="34" charset="-122"/>
                <a:cs typeface="Times New Roman" panose="02020603050405020304" pitchFamily="18" charset="0"/>
              </a:rPr>
              <a:t>错误！</a:t>
            </a:r>
            <a:r>
              <a:rPr lang="en-US" altLang="zh-CN" sz="1800" b="0" dirty="0">
                <a:ea typeface="微软雅黑" panose="020B0503020204020204" pitchFamily="34" charset="-122"/>
                <a:cs typeface="Times New Roman" panose="02020603050405020304" pitchFamily="18" charset="0"/>
              </a:rPr>
              <a:t>")</a:t>
            </a:r>
            <a:endParaRPr lang="zh-CN" altLang="en-US" sz="1800" dirty="0">
              <a:solidFill>
                <a:srgbClr val="FF0000"/>
              </a:solidFill>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elif</a:t>
            </a:r>
            <a:r>
              <a:rPr lang="en-US" altLang="zh-CN" sz="1800" b="0" dirty="0">
                <a:ea typeface="微软雅黑" panose="020B0503020204020204" pitchFamily="34" charset="-122"/>
                <a:cs typeface="Times New Roman" panose="02020603050405020304" pitchFamily="18" charset="0"/>
              </a:rPr>
              <a:t> n==1:</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print  ("</a:t>
            </a:r>
            <a:r>
              <a:rPr lang="zh-CN" altLang="en-US" sz="1800" b="0" dirty="0">
                <a:ea typeface="微软雅黑" panose="020B0503020204020204" pitchFamily="34" charset="-122"/>
                <a:cs typeface="Times New Roman" panose="02020603050405020304" pitchFamily="18" charset="0"/>
              </a:rPr>
              <a:t>将盘子</a:t>
            </a:r>
            <a:r>
              <a:rPr lang="en-US" altLang="zh-CN" sz="1800" b="0" dirty="0">
                <a:ea typeface="微软雅黑" panose="020B0503020204020204" pitchFamily="34" charset="-122"/>
                <a:cs typeface="Times New Roman" panose="02020603050405020304" pitchFamily="18" charset="0"/>
              </a:rPr>
              <a:t>",n,"</a:t>
            </a:r>
            <a:r>
              <a:rPr lang="zh-CN" altLang="en-US" sz="1800" b="0" dirty="0">
                <a:ea typeface="微软雅黑" panose="020B0503020204020204" pitchFamily="34" charset="-122"/>
                <a:cs typeface="Times New Roman" panose="02020603050405020304" pitchFamily="18" charset="0"/>
              </a:rPr>
              <a:t>从</a:t>
            </a:r>
            <a:r>
              <a:rPr lang="en-US" altLang="zh-CN" sz="1800" b="0" dirty="0">
                <a:ea typeface="微软雅黑" panose="020B0503020204020204" pitchFamily="34" charset="-122"/>
                <a:cs typeface="Times New Roman" panose="02020603050405020304" pitchFamily="18" charset="0"/>
              </a:rPr>
              <a:t>",a,"</a:t>
            </a:r>
            <a:r>
              <a:rPr lang="zh-CN" altLang="en-US" sz="1800" b="0" dirty="0">
                <a:ea typeface="微软雅黑" panose="020B0503020204020204" pitchFamily="34" charset="-122"/>
                <a:cs typeface="Times New Roman" panose="02020603050405020304" pitchFamily="18" charset="0"/>
              </a:rPr>
              <a:t>移到</a:t>
            </a:r>
            <a:r>
              <a:rPr lang="en-US" altLang="zh-CN" sz="1800" b="0" dirty="0">
                <a:ea typeface="微软雅黑" panose="020B0503020204020204" pitchFamily="34" charset="-122"/>
                <a:cs typeface="Times New Roman" panose="02020603050405020304" pitchFamily="18" charset="0"/>
              </a:rPr>
              <a:t>",c)</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else:</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en-US" altLang="zh-CN" sz="1800" dirty="0" err="1">
                <a:solidFill>
                  <a:srgbClr val="FF0000"/>
                </a:solidFill>
                <a:ea typeface="微软雅黑" panose="020B0503020204020204" pitchFamily="34" charset="-122"/>
                <a:cs typeface="Times New Roman" panose="02020603050405020304" pitchFamily="18" charset="0"/>
              </a:rPr>
              <a:t>hanoi</a:t>
            </a:r>
            <a:r>
              <a:rPr lang="en-US" altLang="zh-CN" sz="1800" dirty="0">
                <a:solidFill>
                  <a:srgbClr val="FF0000"/>
                </a:solidFill>
                <a:ea typeface="微软雅黑" panose="020B0503020204020204" pitchFamily="34" charset="-122"/>
                <a:cs typeface="Times New Roman" panose="02020603050405020304" pitchFamily="18" charset="0"/>
              </a:rPr>
              <a:t>(a,c,b,n-1)       		 </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子问题</a:t>
            </a:r>
            <a:r>
              <a:rPr lang="en-US" altLang="zh-CN" sz="1800" b="0" dirty="0">
                <a:ea typeface="微软雅黑" panose="020B0503020204020204" pitchFamily="34" charset="-122"/>
                <a:cs typeface="Times New Roman" panose="02020603050405020304" pitchFamily="18" charset="0"/>
              </a:rPr>
              <a:t>1</a:t>
            </a:r>
            <a:r>
              <a:rPr lang="zh-CN" altLang="en-US" sz="1800" b="0" dirty="0">
                <a:ea typeface="微软雅黑" panose="020B0503020204020204" pitchFamily="34" charset="-122"/>
                <a:cs typeface="Times New Roman" panose="02020603050405020304" pitchFamily="18" charset="0"/>
              </a:rPr>
              <a:t>，调用自身</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zh-CN" altLang="en-US" sz="1800" b="0" dirty="0">
                <a:ea typeface="微软雅黑" panose="020B0503020204020204" pitchFamily="34" charset="-122"/>
                <a:cs typeface="Times New Roman" panose="02020603050405020304" pitchFamily="18" charset="0"/>
              </a:rPr>
              <a:t>        </a:t>
            </a:r>
            <a:r>
              <a:rPr lang="en-US" altLang="zh-CN" sz="1800" b="0" dirty="0">
                <a:ea typeface="微软雅黑" panose="020B0503020204020204" pitchFamily="34" charset="-122"/>
                <a:cs typeface="Times New Roman" panose="02020603050405020304" pitchFamily="18" charset="0"/>
              </a:rPr>
              <a:t>print  ("</a:t>
            </a:r>
            <a:r>
              <a:rPr lang="zh-CN" altLang="en-US" sz="1800" b="0" dirty="0">
                <a:ea typeface="微软雅黑" panose="020B0503020204020204" pitchFamily="34" charset="-122"/>
                <a:cs typeface="Times New Roman" panose="02020603050405020304" pitchFamily="18" charset="0"/>
              </a:rPr>
              <a:t>将盘子</a:t>
            </a:r>
            <a:r>
              <a:rPr lang="en-US" altLang="zh-CN" sz="1800" b="0" dirty="0">
                <a:ea typeface="微软雅黑" panose="020B0503020204020204" pitchFamily="34" charset="-122"/>
                <a:cs typeface="Times New Roman" panose="02020603050405020304" pitchFamily="18" charset="0"/>
              </a:rPr>
              <a:t>",n,"</a:t>
            </a:r>
            <a:r>
              <a:rPr lang="zh-CN" altLang="en-US" sz="1800" b="0" dirty="0">
                <a:ea typeface="微软雅黑" panose="020B0503020204020204" pitchFamily="34" charset="-122"/>
                <a:cs typeface="Times New Roman" panose="02020603050405020304" pitchFamily="18" charset="0"/>
              </a:rPr>
              <a:t>从</a:t>
            </a:r>
            <a:r>
              <a:rPr lang="en-US" altLang="zh-CN" sz="1800" b="0" dirty="0">
                <a:ea typeface="微软雅黑" panose="020B0503020204020204" pitchFamily="34" charset="-122"/>
                <a:cs typeface="Times New Roman" panose="02020603050405020304" pitchFamily="18" charset="0"/>
              </a:rPr>
              <a:t>",a,"</a:t>
            </a:r>
            <a:r>
              <a:rPr lang="zh-CN" altLang="en-US" sz="1800" b="0" dirty="0">
                <a:ea typeface="微软雅黑" panose="020B0503020204020204" pitchFamily="34" charset="-122"/>
                <a:cs typeface="Times New Roman" panose="02020603050405020304" pitchFamily="18" charset="0"/>
              </a:rPr>
              <a:t>移到</a:t>
            </a:r>
            <a:r>
              <a:rPr lang="en-US" altLang="zh-CN" sz="1800" b="0" dirty="0">
                <a:ea typeface="微软雅黑" panose="020B0503020204020204" pitchFamily="34" charset="-122"/>
                <a:cs typeface="Times New Roman" panose="02020603050405020304" pitchFamily="18" charset="0"/>
              </a:rPr>
              <a:t>",c)</a:t>
            </a:r>
            <a:endParaRPr lang="en-US" altLang="zh-CN" sz="1800" b="0" dirty="0">
              <a:ea typeface="微软雅黑" panose="020B0503020204020204" pitchFamily="34" charset="-122"/>
              <a:cs typeface="Times New Roman" panose="02020603050405020304" pitchFamily="18" charset="0"/>
            </a:endParaRPr>
          </a:p>
          <a:p>
            <a:pPr>
              <a:lnSpc>
                <a:spcPts val="2200"/>
              </a:lnSpc>
            </a:pPr>
            <a:r>
              <a:rPr lang="en-US" altLang="zh-CN" sz="1800" b="0" dirty="0">
                <a:ea typeface="微软雅黑" panose="020B0503020204020204" pitchFamily="34" charset="-122"/>
                <a:cs typeface="Times New Roman" panose="02020603050405020304" pitchFamily="18" charset="0"/>
              </a:rPr>
              <a:t>        </a:t>
            </a:r>
            <a:r>
              <a:rPr lang="en-US" altLang="zh-CN" sz="1800" dirty="0" err="1">
                <a:solidFill>
                  <a:srgbClr val="FF0000"/>
                </a:solidFill>
                <a:ea typeface="微软雅黑" panose="020B0503020204020204" pitchFamily="34" charset="-122"/>
                <a:cs typeface="Times New Roman" panose="02020603050405020304" pitchFamily="18" charset="0"/>
              </a:rPr>
              <a:t>hanoi</a:t>
            </a:r>
            <a:r>
              <a:rPr lang="en-US" altLang="zh-CN" sz="1800" dirty="0">
                <a:solidFill>
                  <a:srgbClr val="FF0000"/>
                </a:solidFill>
                <a:ea typeface="微软雅黑" panose="020B0503020204020204" pitchFamily="34" charset="-122"/>
                <a:cs typeface="Times New Roman" panose="02020603050405020304" pitchFamily="18" charset="0"/>
              </a:rPr>
              <a:t>(b,a,c,n-1)       		 </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子问题</a:t>
            </a:r>
            <a:r>
              <a:rPr lang="en-US" altLang="zh-CN" sz="1800" b="0" dirty="0">
                <a:ea typeface="微软雅黑" panose="020B0503020204020204" pitchFamily="34" charset="-122"/>
                <a:cs typeface="Times New Roman" panose="02020603050405020304" pitchFamily="18" charset="0"/>
              </a:rPr>
              <a:t>2</a:t>
            </a:r>
            <a:r>
              <a:rPr lang="zh-CN" altLang="en-US" sz="1800" b="0" dirty="0">
                <a:ea typeface="微软雅黑" panose="020B0503020204020204" pitchFamily="34" charset="-122"/>
                <a:cs typeface="Times New Roman" panose="02020603050405020304" pitchFamily="18" charset="0"/>
              </a:rPr>
              <a:t>，调用自身</a:t>
            </a:r>
            <a:endParaRPr lang="en-US" altLang="zh-CN" sz="1800" b="0" dirty="0">
              <a:ea typeface="微软雅黑" panose="020B0503020204020204" pitchFamily="34" charset="-122"/>
              <a:cs typeface="Times New Roman" panose="02020603050405020304" pitchFamily="18" charset="0"/>
            </a:endParaRPr>
          </a:p>
        </p:txBody>
      </p:sp>
      <p:sp>
        <p:nvSpPr>
          <p:cNvPr id="7" name="AutoShape 9"/>
          <p:cNvSpPr>
            <a:spLocks noChangeArrowheads="1"/>
          </p:cNvSpPr>
          <p:nvPr/>
        </p:nvSpPr>
        <p:spPr bwMode="auto">
          <a:xfrm>
            <a:off x="2848304" y="5758249"/>
            <a:ext cx="2362200" cy="609599"/>
          </a:xfrm>
          <a:prstGeom prst="wedgeRectCallout">
            <a:avLst>
              <a:gd name="adj1" fmla="val -66135"/>
              <a:gd name="adj2" fmla="val -49443"/>
            </a:avLst>
          </a:prstGeom>
          <a:solidFill>
            <a:srgbClr val="FFFFCC"/>
          </a:solidFill>
          <a:ln w="9525">
            <a:noFill/>
            <a:miter lim="800000"/>
          </a:ln>
          <a:effectLst>
            <a:prstShdw prst="shdw17" dist="17961" dir="2700000">
              <a:srgbClr val="997A99"/>
            </a:prstShdw>
          </a:effectLst>
        </p:spPr>
        <p:txBody>
          <a:bodyPr anchor="b"/>
          <a:lstStyle/>
          <a:p>
            <a:r>
              <a:rPr lang="zh-CN" altLang="zh-CN" sz="1600" b="0" dirty="0">
                <a:latin typeface="+mn-lt"/>
                <a:ea typeface="微软雅黑" panose="020B0503020204020204" pitchFamily="34" charset="-122"/>
              </a:rPr>
              <a:t>把临时存储在</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上的</a:t>
            </a:r>
            <a:r>
              <a:rPr lang="en-US" altLang="zh-CN" sz="1600" b="0" dirty="0">
                <a:latin typeface="+mn-lt"/>
                <a:ea typeface="微软雅黑" panose="020B0503020204020204" pitchFamily="34" charset="-122"/>
              </a:rPr>
              <a:t>n-1</a:t>
            </a:r>
            <a:r>
              <a:rPr lang="zh-CN" altLang="zh-CN" sz="1600" b="0" dirty="0">
                <a:latin typeface="+mn-lt"/>
                <a:ea typeface="微软雅黑" panose="020B0503020204020204" pitchFamily="34" charset="-122"/>
              </a:rPr>
              <a:t>个盘子移动到</a:t>
            </a:r>
            <a:r>
              <a:rPr lang="en-US" altLang="zh-CN" sz="1600" b="0" dirty="0">
                <a:latin typeface="+mn-lt"/>
                <a:ea typeface="微软雅黑" panose="020B0503020204020204" pitchFamily="34" charset="-122"/>
              </a:rPr>
              <a:t>c</a:t>
            </a:r>
            <a:r>
              <a:rPr lang="zh-CN" altLang="zh-CN" sz="1600" b="0" dirty="0">
                <a:latin typeface="+mn-lt"/>
                <a:ea typeface="微软雅黑" panose="020B0503020204020204" pitchFamily="34" charset="-122"/>
              </a:rPr>
              <a:t>上</a:t>
            </a:r>
            <a:endParaRPr lang="zh-CN" altLang="en-US" sz="1600" b="0" dirty="0">
              <a:latin typeface="+mn-lt"/>
              <a:ea typeface="微软雅黑" panose="020B0503020204020204" pitchFamily="34" charset="-122"/>
            </a:endParaRPr>
          </a:p>
        </p:txBody>
      </p:sp>
      <p:sp>
        <p:nvSpPr>
          <p:cNvPr id="8" name="AutoShape 12"/>
          <p:cNvSpPr>
            <a:spLocks noChangeArrowheads="1"/>
          </p:cNvSpPr>
          <p:nvPr/>
        </p:nvSpPr>
        <p:spPr bwMode="auto">
          <a:xfrm>
            <a:off x="2924504" y="4851400"/>
            <a:ext cx="4466896" cy="304800"/>
          </a:xfrm>
          <a:prstGeom prst="wedgeRectCallout">
            <a:avLst>
              <a:gd name="adj1" fmla="val -58622"/>
              <a:gd name="adj2" fmla="val 53655"/>
            </a:avLst>
          </a:prstGeom>
          <a:solidFill>
            <a:srgbClr val="FFCCFF"/>
          </a:solidFill>
          <a:ln w="9525">
            <a:solidFill>
              <a:srgbClr val="FF6600"/>
            </a:solidFill>
            <a:miter lim="800000"/>
          </a:ln>
          <a:effectLst/>
        </p:spPr>
        <p:txBody>
          <a:bodyPr/>
          <a:lstStyle/>
          <a:p>
            <a:pPr marL="457200" lvl="4" indent="-457200" algn="ctr">
              <a:spcBef>
                <a:spcPts val="300"/>
              </a:spcBef>
              <a:buClr>
                <a:srgbClr val="006666"/>
              </a:buClr>
              <a:buSzPct val="90000"/>
              <a:defRPr/>
            </a:pPr>
            <a:r>
              <a:rPr lang="zh-CN" altLang="zh-CN" sz="1600" b="0" dirty="0">
                <a:latin typeface="+mn-lt"/>
                <a:ea typeface="微软雅黑" panose="020B0503020204020204" pitchFamily="34" charset="-122"/>
              </a:rPr>
              <a:t>把</a:t>
            </a:r>
            <a:r>
              <a:rPr lang="en-US" altLang="zh-CN" sz="1600" b="0" dirty="0">
                <a:latin typeface="+mn-lt"/>
                <a:ea typeface="微软雅黑" panose="020B0503020204020204" pitchFamily="34" charset="-122"/>
              </a:rPr>
              <a:t>a</a:t>
            </a:r>
            <a:r>
              <a:rPr lang="zh-CN" altLang="zh-CN" sz="1600" b="0" dirty="0">
                <a:latin typeface="+mn-lt"/>
                <a:ea typeface="微软雅黑" panose="020B0503020204020204" pitchFamily="34" charset="-122"/>
              </a:rPr>
              <a:t>柱上面的</a:t>
            </a:r>
            <a:r>
              <a:rPr lang="en-US" altLang="zh-CN" sz="1600" b="0" dirty="0">
                <a:latin typeface="+mn-lt"/>
                <a:ea typeface="微软雅黑" panose="020B0503020204020204" pitchFamily="34" charset="-122"/>
              </a:rPr>
              <a:t>n-1</a:t>
            </a:r>
            <a:r>
              <a:rPr lang="zh-CN" altLang="zh-CN" sz="1600" b="0" dirty="0">
                <a:latin typeface="+mn-lt"/>
                <a:ea typeface="微软雅黑" panose="020B0503020204020204" pitchFamily="34" charset="-122"/>
              </a:rPr>
              <a:t>个盘子移动到</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上</a:t>
            </a:r>
            <a:r>
              <a:rPr lang="zh-CN" altLang="en-US" sz="1600" b="0" dirty="0">
                <a:latin typeface="+mn-lt"/>
                <a:ea typeface="微软雅黑" panose="020B0503020204020204" pitchFamily="34" charset="-122"/>
              </a:rPr>
              <a:t>，</a:t>
            </a:r>
            <a:r>
              <a:rPr lang="en-US" altLang="zh-CN" sz="1600" b="0" dirty="0">
                <a:latin typeface="+mn-lt"/>
                <a:ea typeface="微软雅黑" panose="020B0503020204020204" pitchFamily="34" charset="-122"/>
              </a:rPr>
              <a:t>c</a:t>
            </a:r>
            <a:r>
              <a:rPr lang="zh-CN" altLang="en-US" sz="1600" b="0" dirty="0">
                <a:latin typeface="+mn-lt"/>
                <a:ea typeface="微软雅黑" panose="020B0503020204020204" pitchFamily="34" charset="-122"/>
              </a:rPr>
              <a:t>为中转柱</a:t>
            </a:r>
            <a:endParaRPr lang="en-US" altLang="zh-CN" sz="1600" b="0" dirty="0">
              <a:latin typeface="+mn-lt"/>
              <a:ea typeface="微软雅黑" panose="020B0503020204020204" pitchFamily="34" charset="-122"/>
            </a:endParaRPr>
          </a:p>
        </p:txBody>
      </p:sp>
      <p:sp>
        <p:nvSpPr>
          <p:cNvPr id="9" name="AutoShape 12"/>
          <p:cNvSpPr>
            <a:spLocks noChangeArrowheads="1"/>
          </p:cNvSpPr>
          <p:nvPr/>
        </p:nvSpPr>
        <p:spPr bwMode="auto">
          <a:xfrm>
            <a:off x="2757652" y="3548776"/>
            <a:ext cx="4800600" cy="342900"/>
          </a:xfrm>
          <a:prstGeom prst="wedgeRectCallout">
            <a:avLst>
              <a:gd name="adj1" fmla="val -58487"/>
              <a:gd name="adj2" fmla="val -42945"/>
            </a:avLst>
          </a:prstGeom>
          <a:solidFill>
            <a:srgbClr val="FFFFCC"/>
          </a:solidFill>
          <a:ln w="9525">
            <a:solidFill>
              <a:srgbClr val="FF6600"/>
            </a:solidFill>
            <a:miter lim="800000"/>
          </a:ln>
          <a:effectLst/>
        </p:spPr>
        <p:txBody>
          <a:bodyPr/>
          <a:lstStyle/>
          <a:p>
            <a:pPr marL="0" lvl="4" eaLnBrk="1" hangingPunct="1">
              <a:lnSpc>
                <a:spcPts val="2800"/>
              </a:lnSpc>
              <a:spcBef>
                <a:spcPts val="0"/>
              </a:spcBef>
              <a:buClr>
                <a:srgbClr val="006666"/>
              </a:buClr>
              <a:buSzPct val="90000"/>
              <a:defRPr/>
            </a:pPr>
            <a:r>
              <a:rPr lang="en-US" altLang="zh-CN" sz="1600" b="0" dirty="0">
                <a:latin typeface="+mn-lt"/>
                <a:ea typeface="微软雅黑" panose="020B0503020204020204" pitchFamily="34" charset="-122"/>
              </a:rPr>
              <a:t>a</a:t>
            </a:r>
            <a:r>
              <a:rPr lang="zh-CN" altLang="zh-CN" sz="1600" b="0" dirty="0">
                <a:latin typeface="+mn-lt"/>
                <a:ea typeface="微软雅黑" panose="020B0503020204020204" pitchFamily="34" charset="-122"/>
              </a:rPr>
              <a:t>为事先穿好金盘的石柱，</a:t>
            </a:r>
            <a:r>
              <a:rPr lang="en-US" altLang="zh-CN" sz="1600" b="0" dirty="0">
                <a:latin typeface="+mn-lt"/>
                <a:ea typeface="微软雅黑" panose="020B0503020204020204" pitchFamily="34" charset="-122"/>
              </a:rPr>
              <a:t>b</a:t>
            </a:r>
            <a:r>
              <a:rPr lang="zh-CN" altLang="zh-CN" sz="1600" b="0" dirty="0">
                <a:latin typeface="+mn-lt"/>
                <a:ea typeface="微软雅黑" panose="020B0503020204020204" pitchFamily="34" charset="-122"/>
              </a:rPr>
              <a:t>为中转柱，</a:t>
            </a:r>
            <a:r>
              <a:rPr lang="en-US" altLang="zh-CN" sz="1600" b="0" dirty="0">
                <a:latin typeface="+mn-lt"/>
                <a:ea typeface="微软雅黑" panose="020B0503020204020204" pitchFamily="34" charset="-122"/>
              </a:rPr>
              <a:t>c</a:t>
            </a:r>
            <a:r>
              <a:rPr lang="zh-CN" altLang="zh-CN" sz="1600" b="0" dirty="0">
                <a:latin typeface="+mn-lt"/>
                <a:ea typeface="微软雅黑" panose="020B0503020204020204" pitchFamily="34" charset="-122"/>
              </a:rPr>
              <a:t>为目标柱</a:t>
            </a:r>
            <a:endParaRPr lang="en-US" altLang="zh-CN" sz="1600" b="0" dirty="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533400" y="1600200"/>
            <a:ext cx="7848600" cy="3195747"/>
          </a:xfrm>
          <a:prstGeom prst="rect">
            <a:avLst/>
          </a:prstGeom>
          <a:solidFill>
            <a:srgbClr val="CCECFF"/>
          </a:solidFill>
          <a:ln>
            <a:solidFill>
              <a:srgbClr val="800000"/>
            </a:solidFill>
          </a:ln>
        </p:spPr>
        <p:txBody>
          <a:bodyPr wrap="square">
            <a:spAutoFit/>
          </a:bodyPr>
          <a:lstStyle/>
          <a:p>
            <a:pPr>
              <a:lnSpc>
                <a:spcPts val="2200"/>
              </a:lnSpc>
            </a:pPr>
            <a:r>
              <a:rPr lang="en-US" altLang="zh-CN" sz="1800">
                <a:solidFill>
                  <a:srgbClr val="CC0066"/>
                </a:solidFill>
                <a:ea typeface="微软雅黑" panose="020B0503020204020204" pitchFamily="34" charset="-122"/>
                <a:cs typeface="Times New Roman" panose="02020603050405020304" pitchFamily="18" charset="0"/>
              </a:rPr>
              <a:t>#</a:t>
            </a:r>
            <a:r>
              <a:rPr lang="zh-CN" altLang="en-US" sz="1800">
                <a:solidFill>
                  <a:srgbClr val="CC0066"/>
                </a:solidFill>
                <a:ea typeface="微软雅黑" panose="020B0503020204020204" pitchFamily="34" charset="-122"/>
                <a:cs typeface="Times New Roman" panose="02020603050405020304" pitchFamily="18" charset="0"/>
              </a:rPr>
              <a:t>（</a:t>
            </a:r>
            <a:r>
              <a:rPr lang="en-US" altLang="zh-CN" sz="1800">
                <a:solidFill>
                  <a:srgbClr val="CC0066"/>
                </a:solidFill>
                <a:ea typeface="微软雅黑" panose="020B0503020204020204" pitchFamily="34" charset="-122"/>
                <a:cs typeface="Times New Roman" panose="02020603050405020304" pitchFamily="18" charset="0"/>
              </a:rPr>
              <a:t>2</a:t>
            </a:r>
            <a:r>
              <a:rPr lang="zh-CN" altLang="en-US" sz="1800">
                <a:solidFill>
                  <a:srgbClr val="CC0066"/>
                </a:solidFill>
                <a:ea typeface="微软雅黑" panose="020B0503020204020204" pitchFamily="34" charset="-122"/>
                <a:cs typeface="Times New Roman" panose="02020603050405020304" pitchFamily="18" charset="0"/>
              </a:rPr>
              <a:t>）输入任意一个自然数</a:t>
            </a:r>
            <a:r>
              <a:rPr lang="en-US" altLang="zh-CN" sz="1800">
                <a:solidFill>
                  <a:srgbClr val="CC0066"/>
                </a:solidFill>
                <a:ea typeface="微软雅黑" panose="020B0503020204020204" pitchFamily="34" charset="-122"/>
                <a:cs typeface="Times New Roman" panose="02020603050405020304" pitchFamily="18" charset="0"/>
              </a:rPr>
              <a:t>n</a:t>
            </a:r>
            <a:r>
              <a:rPr lang="zh-CN" altLang="en-US" sz="1800">
                <a:solidFill>
                  <a:srgbClr val="CC0066"/>
                </a:solidFill>
                <a:ea typeface="微软雅黑" panose="020B0503020204020204" pitchFamily="34" charset="-122"/>
                <a:cs typeface="Times New Roman" panose="02020603050405020304" pitchFamily="18" charset="0"/>
              </a:rPr>
              <a:t>代表盘子的总个数</a:t>
            </a:r>
            <a:endParaRPr lang="zh-CN" altLang="en-US" sz="1800" b="0" dirty="0">
              <a:ea typeface="微软雅黑" panose="020B0503020204020204" pitchFamily="34" charset="-122"/>
              <a:cs typeface="Times New Roman" panose="02020603050405020304" pitchFamily="18" charset="0"/>
            </a:endParaRPr>
          </a:p>
          <a:p>
            <a:pPr>
              <a:lnSpc>
                <a:spcPts val="2200"/>
              </a:lnSpc>
            </a:pP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 =</a:t>
            </a:r>
            <a:r>
              <a:rPr lang="en-US" altLang="zh-CN" sz="1800" b="0" dirty="0" err="1">
                <a:ea typeface="微软雅黑" panose="020B0503020204020204" pitchFamily="34" charset="-122"/>
                <a:cs typeface="Times New Roman" panose="02020603050405020304" pitchFamily="18" charset="0"/>
              </a:rPr>
              <a:t>int</a:t>
            </a:r>
            <a:r>
              <a:rPr lang="en-US" altLang="zh-CN" sz="1800" b="0" dirty="0">
                <a:ea typeface="微软雅黑" panose="020B0503020204020204" pitchFamily="34" charset="-122"/>
                <a:cs typeface="Times New Roman" panose="02020603050405020304" pitchFamily="18" charset="0"/>
              </a:rPr>
              <a:t>(input("</a:t>
            </a:r>
            <a:r>
              <a:rPr lang="zh-CN" altLang="en-US" sz="1800" b="0" dirty="0">
                <a:ea typeface="微软雅黑" panose="020B0503020204020204" pitchFamily="34" charset="-122"/>
                <a:cs typeface="Times New Roman" panose="02020603050405020304" pitchFamily="18" charset="0"/>
              </a:rPr>
              <a:t>要搬移的盘子数量是</a:t>
            </a:r>
            <a:r>
              <a:rPr lang="zh-CN" altLang="en-US" sz="1800" b="0">
                <a:ea typeface="微软雅黑" panose="020B0503020204020204" pitchFamily="34" charset="-122"/>
                <a:cs typeface="Times New Roman" panose="02020603050405020304" pitchFamily="18" charset="0"/>
              </a:rPr>
              <a:t>：</a:t>
            </a:r>
            <a:r>
              <a:rPr lang="en-US" altLang="zh-CN" sz="1800" b="0">
                <a:ea typeface="微软雅黑" panose="020B0503020204020204" pitchFamily="34" charset="-122"/>
                <a:cs typeface="Times New Roman" panose="02020603050405020304" pitchFamily="18" charset="0"/>
              </a:rPr>
              <a:t>"))</a:t>
            </a:r>
            <a:endParaRPr lang="en-US" altLang="zh-CN" sz="1800" b="0" dirty="0">
              <a:ea typeface="微软雅黑" panose="020B0503020204020204" pitchFamily="34" charset="-122"/>
              <a:cs typeface="Times New Roman" panose="02020603050405020304" pitchFamily="18" charset="0"/>
            </a:endParaRPr>
          </a:p>
          <a:p>
            <a:pPr>
              <a:lnSpc>
                <a:spcPts val="2200"/>
              </a:lnSpc>
            </a:pPr>
            <a:endParaRPr lang="en-US" altLang="zh-CN"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CC0066"/>
                </a:solidFill>
                <a:ea typeface="微软雅黑" panose="020B0503020204020204" pitchFamily="34" charset="-122"/>
                <a:cs typeface="Times New Roman" panose="02020603050405020304" pitchFamily="18" charset="0"/>
              </a:rPr>
              <a:t>#</a:t>
            </a:r>
            <a:r>
              <a:rPr lang="zh-CN" altLang="en-US" sz="1800">
                <a:solidFill>
                  <a:srgbClr val="CC0066"/>
                </a:solidFill>
                <a:ea typeface="微软雅黑" panose="020B0503020204020204" pitchFamily="34" charset="-122"/>
                <a:cs typeface="Times New Roman" panose="02020603050405020304" pitchFamily="18" charset="0"/>
              </a:rPr>
              <a:t>（</a:t>
            </a:r>
            <a:r>
              <a:rPr lang="en-US" altLang="zh-CN" sz="1800">
                <a:solidFill>
                  <a:srgbClr val="CC0066"/>
                </a:solidFill>
                <a:ea typeface="微软雅黑" panose="020B0503020204020204" pitchFamily="34" charset="-122"/>
                <a:cs typeface="Times New Roman" panose="02020603050405020304" pitchFamily="18" charset="0"/>
              </a:rPr>
              <a:t>3</a:t>
            </a:r>
            <a:r>
              <a:rPr lang="zh-CN" altLang="en-US" sz="1800">
                <a:solidFill>
                  <a:srgbClr val="CC0066"/>
                </a:solidFill>
                <a:ea typeface="微软雅黑" panose="020B0503020204020204" pitchFamily="34" charset="-122"/>
                <a:cs typeface="Times New Roman" panose="02020603050405020304" pitchFamily="18" charset="0"/>
              </a:rPr>
              <a:t>）调用递归算法</a:t>
            </a:r>
            <a:endParaRPr lang="zh-CN" altLang="en-US" sz="180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 </a:t>
            </a:r>
            <a:r>
              <a:rPr lang="en-US" altLang="zh-CN" sz="1800" b="0" dirty="0">
                <a:ea typeface="微软雅黑" panose="020B0503020204020204" pitchFamily="34" charset="-122"/>
                <a:cs typeface="Times New Roman" panose="02020603050405020304" pitchFamily="18" charset="0"/>
              </a:rPr>
              <a:t>(</a:t>
            </a:r>
            <a:r>
              <a:rPr lang="en-US" altLang="zh-CN" sz="1800" b="0" dirty="0" err="1">
                <a:ea typeface="微软雅黑" panose="020B0503020204020204" pitchFamily="34" charset="-122"/>
                <a:cs typeface="Times New Roman" panose="02020603050405020304" pitchFamily="18" charset="0"/>
              </a:rPr>
              <a:t>num</a:t>
            </a:r>
            <a:r>
              <a:rPr lang="en-US" altLang="zh-CN" sz="1800" b="0" dirty="0">
                <a:ea typeface="微软雅黑" panose="020B0503020204020204" pitchFamily="34" charset="-122"/>
                <a:cs typeface="Times New Roman" panose="02020603050405020304" pitchFamily="18" charset="0"/>
              </a:rPr>
              <a:t>,"</a:t>
            </a:r>
            <a:r>
              <a:rPr lang="zh-CN" altLang="en-US" sz="1800" b="0" dirty="0">
                <a:ea typeface="微软雅黑" panose="020B0503020204020204" pitchFamily="34" charset="-122"/>
                <a:cs typeface="Times New Roman" panose="02020603050405020304" pitchFamily="18" charset="0"/>
              </a:rPr>
              <a:t>个盘子的搬移过程</a:t>
            </a:r>
            <a:r>
              <a:rPr lang="zh-CN" altLang="en-US" sz="1800" b="0">
                <a:ea typeface="微软雅黑" panose="020B0503020204020204" pitchFamily="34" charset="-122"/>
                <a:cs typeface="Times New Roman" panose="02020603050405020304" pitchFamily="18" charset="0"/>
              </a:rPr>
              <a:t>：</a:t>
            </a:r>
            <a:r>
              <a:rPr lang="en-US" altLang="zh-CN" sz="1800" b="0">
                <a:ea typeface="微软雅黑" panose="020B0503020204020204" pitchFamily="34" charset="-122"/>
                <a:cs typeface="Times New Roman" panose="02020603050405020304" pitchFamily="18" charset="0"/>
              </a:rPr>
              <a:t>")</a:t>
            </a:r>
            <a:endParaRPr lang="en-US" altLang="zh-CN" sz="1800" b="0">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a:t>
            </a:r>
            <a:r>
              <a:rPr lang="zh-CN" altLang="en-US" sz="1800" b="0">
                <a:ea typeface="微软雅黑" panose="020B0503020204020204" pitchFamily="34" charset="-122"/>
                <a:cs typeface="Times New Roman" panose="02020603050405020304" pitchFamily="18" charset="0"/>
              </a:rPr>
              <a:t>共需要移动</a:t>
            </a:r>
            <a:r>
              <a:rPr lang="en-US" altLang="zh-CN" sz="1800" b="0">
                <a:ea typeface="微软雅黑" panose="020B0503020204020204" pitchFamily="34" charset="-122"/>
                <a:cs typeface="Times New Roman" panose="02020603050405020304" pitchFamily="18" charset="0"/>
              </a:rPr>
              <a:t>%d</a:t>
            </a:r>
            <a:r>
              <a:rPr lang="zh-CN" altLang="en-US" sz="1800" b="0">
                <a:ea typeface="微软雅黑" panose="020B0503020204020204" pitchFamily="34" charset="-122"/>
                <a:cs typeface="Times New Roman" panose="02020603050405020304" pitchFamily="18" charset="0"/>
              </a:rPr>
              <a:t>次</a:t>
            </a:r>
            <a:r>
              <a:rPr lang="en-US" altLang="zh-CN" sz="1800" b="0">
                <a:ea typeface="微软雅黑" panose="020B0503020204020204" pitchFamily="34" charset="-122"/>
                <a:cs typeface="Times New Roman" panose="02020603050405020304" pitchFamily="18" charset="0"/>
              </a:rPr>
              <a:t>” % (2**num-1))     	#</a:t>
            </a:r>
            <a:r>
              <a:rPr lang="zh-CN" altLang="en-US" sz="1800" b="0">
                <a:ea typeface="微软雅黑" panose="020B0503020204020204" pitchFamily="34" charset="-122"/>
                <a:cs typeface="Times New Roman" panose="02020603050405020304" pitchFamily="18" charset="0"/>
              </a:rPr>
              <a:t>共需移动</a:t>
            </a:r>
            <a:r>
              <a:rPr lang="en-US" altLang="zh-CN" sz="1800" b="0">
                <a:ea typeface="微软雅黑" panose="020B0503020204020204" pitchFamily="34" charset="-122"/>
                <a:cs typeface="Times New Roman" panose="02020603050405020304" pitchFamily="18" charset="0"/>
              </a:rPr>
              <a:t>2</a:t>
            </a:r>
            <a:r>
              <a:rPr lang="en-US" altLang="zh-CN" sz="1800" b="0" baseline="30000">
                <a:ea typeface="微软雅黑" panose="020B0503020204020204" pitchFamily="34" charset="-122"/>
                <a:cs typeface="Times New Roman" panose="02020603050405020304" pitchFamily="18" charset="0"/>
              </a:rPr>
              <a:t>num</a:t>
            </a:r>
            <a:r>
              <a:rPr lang="en-US" altLang="zh-CN" sz="1800" b="0">
                <a:ea typeface="微软雅黑" panose="020B0503020204020204" pitchFamily="34" charset="-122"/>
                <a:cs typeface="Times New Roman" panose="02020603050405020304" pitchFamily="18" charset="0"/>
              </a:rPr>
              <a:t>-1</a:t>
            </a:r>
            <a:r>
              <a:rPr lang="zh-CN" altLang="en-US" sz="1800" b="0">
                <a:ea typeface="微软雅黑" panose="020B0503020204020204" pitchFamily="34" charset="-122"/>
                <a:cs typeface="Times New Roman" panose="02020603050405020304" pitchFamily="18" charset="0"/>
              </a:rPr>
              <a:t>次</a:t>
            </a:r>
            <a:endParaRPr lang="en-US" altLang="zh-CN" sz="1800" b="0">
              <a:ea typeface="微软雅黑" panose="020B0503020204020204" pitchFamily="34" charset="-122"/>
              <a:cs typeface="Times New Roman" panose="02020603050405020304" pitchFamily="18" charset="0"/>
            </a:endParaRPr>
          </a:p>
          <a:p>
            <a:pPr>
              <a:lnSpc>
                <a:spcPts val="2200"/>
              </a:lnSpc>
            </a:pPr>
            <a:r>
              <a:rPr lang="pt-BR" altLang="zh-CN" sz="1800" b="0">
                <a:ea typeface="微软雅黑" panose="020B0503020204020204" pitchFamily="34" charset="-122"/>
                <a:cs typeface="Times New Roman" panose="02020603050405020304" pitchFamily="18" charset="0"/>
              </a:rPr>
              <a:t>hanoi</a:t>
            </a:r>
            <a:r>
              <a:rPr lang="pt-BR" altLang="zh-CN" sz="1800" b="0" dirty="0">
                <a:ea typeface="微软雅黑" panose="020B0503020204020204" pitchFamily="34" charset="-122"/>
                <a:cs typeface="Times New Roman" panose="02020603050405020304" pitchFamily="18" charset="0"/>
              </a:rPr>
              <a:t>("a","b","c",num</a:t>
            </a:r>
            <a:r>
              <a:rPr lang="pt-BR" altLang="zh-CN" sz="1800" b="0">
                <a:ea typeface="微软雅黑" panose="020B0503020204020204" pitchFamily="34" charset="-122"/>
                <a:cs typeface="Times New Roman" panose="02020603050405020304" pitchFamily="18" charset="0"/>
              </a:rPr>
              <a:t>) </a:t>
            </a:r>
            <a:endParaRPr lang="pt-BR" altLang="zh-CN" sz="1800" b="0">
              <a:ea typeface="微软雅黑" panose="020B0503020204020204" pitchFamily="34" charset="-122"/>
              <a:cs typeface="Times New Roman" panose="02020603050405020304" pitchFamily="18" charset="0"/>
            </a:endParaRPr>
          </a:p>
          <a:p>
            <a:pPr>
              <a:lnSpc>
                <a:spcPts val="2200"/>
              </a:lnSpc>
            </a:pPr>
            <a:endParaRPr lang="pt-BR" altLang="zh-CN" sz="1800" b="0">
              <a:solidFill>
                <a:srgbClr val="CC0066"/>
              </a:solidFill>
              <a:ea typeface="微软雅黑" panose="020B0503020204020204" pitchFamily="34" charset="-122"/>
              <a:cs typeface="Times New Roman" panose="02020603050405020304" pitchFamily="18" charset="0"/>
            </a:endParaRPr>
          </a:p>
          <a:p>
            <a:pPr>
              <a:lnSpc>
                <a:spcPts val="2200"/>
              </a:lnSpc>
            </a:pPr>
            <a:r>
              <a:rPr lang="en-US" altLang="zh-CN" sz="1800" b="0">
                <a:ea typeface="微软雅黑" panose="020B0503020204020204" pitchFamily="34" charset="-122"/>
                <a:cs typeface="Times New Roman" panose="02020603050405020304" pitchFamily="18" charset="0"/>
              </a:rPr>
              <a:t>print()                         			#</a:t>
            </a:r>
            <a:r>
              <a:rPr lang="zh-CN" altLang="en-US" sz="1800" b="0">
                <a:ea typeface="微软雅黑" panose="020B0503020204020204" pitchFamily="34" charset="-122"/>
                <a:cs typeface="Times New Roman" panose="02020603050405020304" pitchFamily="18" charset="0"/>
              </a:rPr>
              <a:t>换行</a:t>
            </a:r>
            <a:endParaRPr lang="zh-CN" altLang="en-US"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FF0000"/>
                </a:solidFill>
                <a:ea typeface="微软雅黑" panose="020B0503020204020204" pitchFamily="34" charset="-122"/>
                <a:cs typeface="Times New Roman" panose="02020603050405020304" pitchFamily="18" charset="0"/>
              </a:rPr>
              <a:t>end = time.time()               </a:t>
            </a:r>
            <a:r>
              <a:rPr lang="en-US" altLang="zh-CN" sz="1800" b="0">
                <a:ea typeface="微软雅黑" panose="020B0503020204020204" pitchFamily="34" charset="-122"/>
                <a:cs typeface="Times New Roman" panose="02020603050405020304" pitchFamily="18" charset="0"/>
              </a:rPr>
              <a:t>			#</a:t>
            </a:r>
            <a:r>
              <a:rPr lang="zh-CN" altLang="en-US" sz="1800" b="0">
                <a:ea typeface="微软雅黑" panose="020B0503020204020204" pitchFamily="34" charset="-122"/>
                <a:cs typeface="Times New Roman" panose="02020603050405020304" pitchFamily="18" charset="0"/>
              </a:rPr>
              <a:t>获取程序结束的时间</a:t>
            </a:r>
            <a:endParaRPr lang="zh-CN" altLang="en-US" sz="1800" b="0">
              <a:ea typeface="微软雅黑" panose="020B0503020204020204" pitchFamily="34" charset="-122"/>
              <a:cs typeface="Times New Roman" panose="02020603050405020304" pitchFamily="18" charset="0"/>
            </a:endParaRPr>
          </a:p>
          <a:p>
            <a:pPr>
              <a:lnSpc>
                <a:spcPts val="2200"/>
              </a:lnSpc>
            </a:pPr>
            <a:r>
              <a:rPr lang="en-US" altLang="zh-CN" sz="1800">
                <a:solidFill>
                  <a:srgbClr val="FF0000"/>
                </a:solidFill>
                <a:ea typeface="微软雅黑" panose="020B0503020204020204" pitchFamily="34" charset="-122"/>
                <a:cs typeface="Times New Roman" panose="02020603050405020304" pitchFamily="18" charset="0"/>
              </a:rPr>
              <a:t>print("</a:t>
            </a:r>
            <a:r>
              <a:rPr lang="zh-CN" altLang="en-US" sz="1800">
                <a:solidFill>
                  <a:srgbClr val="FF0000"/>
                </a:solidFill>
                <a:ea typeface="微软雅黑" panose="020B0503020204020204" pitchFamily="34" charset="-122"/>
                <a:cs typeface="Times New Roman" panose="02020603050405020304" pitchFamily="18" charset="0"/>
              </a:rPr>
              <a:t>程序执行时间为：</a:t>
            </a:r>
            <a:r>
              <a:rPr lang="en-US" altLang="zh-CN" sz="1800">
                <a:solidFill>
                  <a:srgbClr val="FF0000"/>
                </a:solidFill>
                <a:ea typeface="微软雅黑" panose="020B0503020204020204" pitchFamily="34" charset="-122"/>
                <a:cs typeface="Times New Roman" panose="02020603050405020304" pitchFamily="18" charset="0"/>
              </a:rPr>
              <a:t>%0.3f s" % (end-start))</a:t>
            </a:r>
            <a:endParaRPr lang="zh-CN" altLang="en-US" sz="1800" dirty="0">
              <a:solidFill>
                <a:srgbClr val="FF0000"/>
              </a:solidFill>
              <a:ea typeface="微软雅黑" panose="020B0503020204020204" pitchFamily="34" charset="-122"/>
              <a:cs typeface="Times New Roman" panose="02020603050405020304" pitchFamily="18" charset="0"/>
            </a:endParaRPr>
          </a:p>
        </p:txBody>
      </p:sp>
      <p:sp>
        <p:nvSpPr>
          <p:cNvPr id="10" name="AutoShape 3"/>
          <p:cNvSpPr>
            <a:spLocks noChangeArrowheads="1"/>
          </p:cNvSpPr>
          <p:nvPr/>
        </p:nvSpPr>
        <p:spPr bwMode="auto">
          <a:xfrm>
            <a:off x="858471" y="5100571"/>
            <a:ext cx="7454086" cy="1349633"/>
          </a:xfrm>
          <a:prstGeom prst="horizontalScroll">
            <a:avLst>
              <a:gd name="adj" fmla="val 12500"/>
            </a:avLst>
          </a:prstGeom>
          <a:solidFill>
            <a:srgbClr val="FFFFCC"/>
          </a:solidFill>
          <a:ln w="9525">
            <a:solidFill>
              <a:srgbClr val="CC6600"/>
            </a:solidFill>
            <a:round/>
          </a:ln>
        </p:spPr>
        <p:txBody>
          <a:bodyPr wrap="square" anchor="ctr">
            <a:spAutoFit/>
          </a:bodyPr>
          <a:lstStyle/>
          <a:p>
            <a:pPr marL="0" lvl="4">
              <a:spcBef>
                <a:spcPct val="30000"/>
              </a:spcBef>
              <a:defRPr/>
            </a:pPr>
            <a:r>
              <a:rPr lang="zh-CN" altLang="zh-CN" sz="2000" kern="0">
                <a:solidFill>
                  <a:srgbClr val="000000"/>
                </a:solidFill>
                <a:latin typeface="微软雅黑" panose="020B0503020204020204" pitchFamily="34" charset="-122"/>
                <a:ea typeface="微软雅黑" panose="020B0503020204020204" pitchFamily="34" charset="-122"/>
              </a:rPr>
              <a:t>注意</a:t>
            </a:r>
            <a:r>
              <a:rPr lang="zh-CN" altLang="zh-CN" sz="2000" b="0" kern="0">
                <a:solidFill>
                  <a:srgbClr val="000000"/>
                </a:solidFill>
                <a:latin typeface="微软雅黑" panose="020B0503020204020204" pitchFamily="34" charset="-122"/>
                <a:ea typeface="微软雅黑" panose="020B0503020204020204" pitchFamily="34" charset="-122"/>
              </a:rPr>
              <a:t>：</a:t>
            </a:r>
            <a:r>
              <a:rPr lang="zh-CN" altLang="en-US" sz="2000" b="0">
                <a:ea typeface="微软雅黑" panose="020B0503020204020204" pitchFamily="34" charset="-122"/>
                <a:cs typeface="Times New Roman" panose="02020603050405020304" pitchFamily="18" charset="0"/>
              </a:rPr>
              <a:t>在“</a:t>
            </a:r>
            <a:r>
              <a:rPr lang="en-US" altLang="zh-CN" sz="2000" b="0">
                <a:solidFill>
                  <a:srgbClr val="CC0066"/>
                </a:solidFill>
                <a:ea typeface="微软雅黑" panose="020B0503020204020204" pitchFamily="34" charset="-122"/>
                <a:cs typeface="Times New Roman" panose="02020603050405020304" pitchFamily="18" charset="0"/>
              </a:rPr>
              <a:t>def hanoi(a,b,c,n)</a:t>
            </a:r>
            <a:r>
              <a:rPr lang="zh-CN" altLang="en-US" sz="2000" b="0">
                <a:ea typeface="微软雅黑" panose="020B0503020204020204" pitchFamily="34" charset="-122"/>
                <a:cs typeface="Times New Roman" panose="02020603050405020304" pitchFamily="18" charset="0"/>
              </a:rPr>
              <a:t>”中，</a:t>
            </a:r>
            <a:r>
              <a:rPr lang="en-US" altLang="zh-CN" sz="2000" b="0">
                <a:ea typeface="微软雅黑" panose="020B0503020204020204" pitchFamily="34" charset="-122"/>
                <a:cs typeface="Times New Roman" panose="02020603050405020304" pitchFamily="18" charset="0"/>
              </a:rPr>
              <a:t>a,b,c,n</a:t>
            </a:r>
            <a:r>
              <a:rPr lang="zh-CN" altLang="en-US" sz="2000" b="0">
                <a:ea typeface="微软雅黑" panose="020B0503020204020204" pitchFamily="34" charset="-122"/>
                <a:cs typeface="Times New Roman" panose="02020603050405020304" pitchFamily="18" charset="0"/>
              </a:rPr>
              <a:t>都是变量，不是字符串；在</a:t>
            </a:r>
            <a:r>
              <a:rPr lang="pt-BR" altLang="zh-CN" sz="2000" b="0">
                <a:solidFill>
                  <a:srgbClr val="CC0066"/>
                </a:solidFill>
                <a:ea typeface="微软雅黑" panose="020B0503020204020204" pitchFamily="34" charset="-122"/>
                <a:cs typeface="Times New Roman" panose="02020603050405020304" pitchFamily="18" charset="0"/>
              </a:rPr>
              <a:t>hanoi("a","b","c",num) </a:t>
            </a:r>
            <a:r>
              <a:rPr lang="zh-CN" altLang="en-US" sz="2000" b="0">
                <a:ea typeface="微软雅黑" panose="020B0503020204020204" pitchFamily="34" charset="-122"/>
                <a:cs typeface="Times New Roman" panose="02020603050405020304" pitchFamily="18" charset="0"/>
              </a:rPr>
              <a:t>中，因为没有事先赋值，所以，</a:t>
            </a:r>
            <a:r>
              <a:rPr lang="pt-BR" altLang="zh-CN" sz="2000" b="0">
                <a:ea typeface="微软雅黑" panose="020B0503020204020204" pitchFamily="34" charset="-122"/>
                <a:cs typeface="Times New Roman" panose="02020603050405020304" pitchFamily="18" charset="0"/>
              </a:rPr>
              <a:t>“a”,“b”,“c”</a:t>
            </a:r>
            <a:r>
              <a:rPr lang="zh-CN" altLang="en-US" sz="2000" b="0">
                <a:ea typeface="微软雅黑" panose="020B0503020204020204" pitchFamily="34" charset="-122"/>
                <a:cs typeface="Times New Roman" panose="02020603050405020304" pitchFamily="18" charset="0"/>
              </a:rPr>
              <a:t>是字符串，必须用引号括起来</a:t>
            </a:r>
            <a:endParaRPr lang="en-US" altLang="zh-CN" sz="2000" b="0">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629400" cy="487363"/>
          </a:xfrm>
        </p:spPr>
        <p:txBody>
          <a:bodyPr/>
          <a:lstStyle/>
          <a:p>
            <a:r>
              <a:rPr lang="zh-CN" altLang="en-US">
                <a:latin typeface="Arial" panose="020B0604020202020204" pitchFamily="34" charset="0"/>
                <a:cs typeface="Arial" panose="020B0604020202020204" pitchFamily="34" charset="0"/>
              </a:rPr>
              <a:t>如何计算得到程序执行时间？</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10" name="AutoShape 3"/>
          <p:cNvSpPr>
            <a:spLocks noChangeArrowheads="1"/>
          </p:cNvSpPr>
          <p:nvPr/>
        </p:nvSpPr>
        <p:spPr bwMode="auto">
          <a:xfrm>
            <a:off x="622300" y="1447800"/>
            <a:ext cx="7924800" cy="4652144"/>
          </a:xfrm>
          <a:prstGeom prst="horizontalScroll">
            <a:avLst>
              <a:gd name="adj" fmla="val 12500"/>
            </a:avLst>
          </a:prstGeom>
          <a:solidFill>
            <a:srgbClr val="FFFFCC"/>
          </a:solidFill>
          <a:ln w="9525">
            <a:solidFill>
              <a:srgbClr val="CC6600"/>
            </a:solidFill>
            <a:round/>
          </a:ln>
        </p:spPr>
        <p:txBody>
          <a:bodyPr wrap="square" anchor="ctr">
            <a:spAutoFit/>
          </a:bodyPr>
          <a:lstStyle/>
          <a:p>
            <a:pPr marL="0" lvl="4">
              <a:spcBef>
                <a:spcPts val="600"/>
              </a:spcBef>
              <a:defRPr/>
            </a:pPr>
            <a:r>
              <a:rPr lang="zh-CN" altLang="en-US" sz="2400">
                <a:solidFill>
                  <a:srgbClr val="CC0066"/>
                </a:solidFill>
                <a:ea typeface="微软雅黑" panose="020B0503020204020204" pitchFamily="34" charset="-122"/>
                <a:cs typeface="Times New Roman" panose="02020603050405020304" pitchFamily="18" charset="0"/>
              </a:rPr>
              <a:t>如何计算得到程序执行时间？</a:t>
            </a:r>
            <a:endParaRPr lang="en-US" altLang="zh-CN" sz="2400">
              <a:solidFill>
                <a:srgbClr val="CC0066"/>
              </a:solidFill>
              <a:ea typeface="微软雅黑" panose="020B0503020204020204" pitchFamily="34" charset="-122"/>
              <a:cs typeface="Times New Roman" panose="02020603050405020304" pitchFamily="18" charset="0"/>
            </a:endParaRPr>
          </a:p>
          <a:p>
            <a:pPr>
              <a:lnSpc>
                <a:spcPts val="3300"/>
              </a:lnSpc>
              <a:spcBef>
                <a:spcPts val="600"/>
              </a:spcBef>
              <a:buClr>
                <a:srgbClr val="006666"/>
              </a:buClr>
              <a:buSzPct val="90000"/>
              <a:defRPr/>
            </a:pPr>
            <a:r>
              <a:rPr lang="zh-CN" altLang="zh-CN" sz="2200">
                <a:solidFill>
                  <a:srgbClr val="FF0000"/>
                </a:solidFill>
                <a:latin typeface="+mn-lt"/>
                <a:ea typeface="微软雅黑" panose="020B0503020204020204" pitchFamily="34" charset="-122"/>
              </a:rPr>
              <a:t>程序执行时间</a:t>
            </a:r>
            <a:r>
              <a:rPr lang="en-US" altLang="zh-CN" sz="2200">
                <a:solidFill>
                  <a:srgbClr val="FF0000"/>
                </a:solidFill>
                <a:latin typeface="+mn-lt"/>
                <a:ea typeface="微软雅黑" panose="020B0503020204020204" pitchFamily="34" charset="-122"/>
              </a:rPr>
              <a:t>=CPU</a:t>
            </a:r>
            <a:r>
              <a:rPr lang="zh-CN" altLang="zh-CN" sz="2200">
                <a:solidFill>
                  <a:srgbClr val="FF0000"/>
                </a:solidFill>
                <a:latin typeface="+mn-lt"/>
                <a:ea typeface="微软雅黑" panose="020B0503020204020204" pitchFamily="34" charset="-122"/>
              </a:rPr>
              <a:t>时间</a:t>
            </a:r>
            <a:r>
              <a:rPr lang="en-US" altLang="zh-CN" sz="2200">
                <a:solidFill>
                  <a:srgbClr val="FF0000"/>
                </a:solidFill>
                <a:latin typeface="+mn-lt"/>
                <a:ea typeface="微软雅黑" panose="020B0503020204020204" pitchFamily="34" charset="-122"/>
              </a:rPr>
              <a:t> +IO</a:t>
            </a:r>
            <a:r>
              <a:rPr lang="zh-CN" altLang="zh-CN" sz="2200">
                <a:solidFill>
                  <a:srgbClr val="FF0000"/>
                </a:solidFill>
                <a:latin typeface="+mn-lt"/>
                <a:ea typeface="微软雅黑" panose="020B0503020204020204" pitchFamily="34" charset="-122"/>
              </a:rPr>
              <a:t>时间</a:t>
            </a:r>
            <a:r>
              <a:rPr lang="en-US" altLang="zh-CN" sz="2200">
                <a:solidFill>
                  <a:srgbClr val="FF0000"/>
                </a:solidFill>
                <a:latin typeface="+mn-lt"/>
                <a:ea typeface="微软雅黑" panose="020B0503020204020204" pitchFamily="34" charset="-122"/>
              </a:rPr>
              <a:t> + </a:t>
            </a:r>
            <a:r>
              <a:rPr lang="zh-CN" altLang="zh-CN" sz="2200">
                <a:solidFill>
                  <a:srgbClr val="FF0000"/>
                </a:solidFill>
                <a:latin typeface="+mn-lt"/>
                <a:ea typeface="微软雅黑" panose="020B0503020204020204" pitchFamily="34" charset="-122"/>
              </a:rPr>
              <a:t>休眠或者等待时间</a:t>
            </a:r>
            <a:endParaRPr lang="en-US" altLang="zh-CN" sz="2200">
              <a:solidFill>
                <a:srgbClr val="FF0000"/>
              </a:solidFill>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导入</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模块，利用</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模块的</a:t>
            </a:r>
            <a:r>
              <a:rPr lang="en-US" altLang="zh-CN" sz="2200" b="0">
                <a:solidFill>
                  <a:srgbClr val="CC0066"/>
                </a:solidFill>
                <a:latin typeface="+mn-lt"/>
                <a:ea typeface="微软雅黑" panose="020B0503020204020204" pitchFamily="34" charset="-122"/>
              </a:rPr>
              <a:t>time</a:t>
            </a:r>
            <a:r>
              <a:rPr lang="zh-CN" altLang="en-US" sz="2200" b="0">
                <a:latin typeface="+mn-lt"/>
                <a:ea typeface="微软雅黑" panose="020B0503020204020204" pitchFamily="34" charset="-122"/>
              </a:rPr>
              <a:t>函数，可以获取自纪元以来的当前时间（单位为秒）</a:t>
            </a:r>
            <a:endParaRPr lang="en-US" altLang="zh-CN" sz="2200" b="0">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在程序的开始和结束分别调用</a:t>
            </a:r>
            <a:r>
              <a:rPr lang="en-US" altLang="zh-CN" sz="2200" b="0">
                <a:latin typeface="+mn-lt"/>
                <a:ea typeface="微软雅黑" panose="020B0503020204020204" pitchFamily="34" charset="-122"/>
              </a:rPr>
              <a:t>time</a:t>
            </a:r>
            <a:r>
              <a:rPr lang="zh-CN" altLang="en-US" sz="2200" b="0">
                <a:latin typeface="+mn-lt"/>
                <a:ea typeface="微软雅黑" panose="020B0503020204020204" pitchFamily="34" charset="-122"/>
              </a:rPr>
              <a:t>函数，获取当前时间；</a:t>
            </a:r>
            <a:endParaRPr lang="en-US" altLang="zh-CN" sz="2200" b="0">
              <a:latin typeface="+mn-lt"/>
              <a:ea typeface="微软雅黑" panose="020B0503020204020204" pitchFamily="34" charset="-122"/>
            </a:endParaRPr>
          </a:p>
          <a:p>
            <a:pPr marL="898525" lvl="1" indent="-441325">
              <a:lnSpc>
                <a:spcPts val="3300"/>
              </a:lnSpc>
              <a:spcBef>
                <a:spcPts val="0"/>
              </a:spcBef>
              <a:buClr>
                <a:srgbClr val="006666"/>
              </a:buClr>
              <a:buSzPct val="90000"/>
              <a:buFont typeface="Wingdings" panose="05000000000000000000" pitchFamily="2" charset="2"/>
              <a:buChar char="u"/>
              <a:defRPr/>
            </a:pPr>
            <a:r>
              <a:rPr lang="zh-CN" altLang="en-US" sz="2200" b="0">
                <a:latin typeface="+mn-lt"/>
                <a:ea typeface="微软雅黑" panose="020B0503020204020204" pitchFamily="34" charset="-122"/>
              </a:rPr>
              <a:t>然后在程序的结尾将二者相减，即得到程序执行时间</a:t>
            </a:r>
            <a:endParaRPr lang="zh-CN" altLang="en-US" sz="2200" b="0">
              <a:latin typeface="+mn-lt"/>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汉诺塔问题的程序运行结果</a:t>
            </a:r>
            <a:endParaRPr lang="zh-CN" altLang="en-US"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pic>
        <p:nvPicPr>
          <p:cNvPr id="624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7011" y="1295400"/>
            <a:ext cx="2185264" cy="547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03400"/>
            <a:ext cx="2228850" cy="4181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递归算法所体现的“重复”</a:t>
            </a:r>
            <a:endParaRPr lang="zh-CN" altLang="en-US" dirty="0"/>
          </a:p>
        </p:txBody>
      </p:sp>
      <p:sp>
        <p:nvSpPr>
          <p:cNvPr id="3" name="内容占位符 2"/>
          <p:cNvSpPr>
            <a:spLocks noGrp="1"/>
          </p:cNvSpPr>
          <p:nvPr>
            <p:ph idx="1"/>
          </p:nvPr>
        </p:nvSpPr>
        <p:spPr>
          <a:xfrm>
            <a:off x="609600" y="1752600"/>
            <a:ext cx="8229600" cy="4525963"/>
          </a:xfrm>
        </p:spPr>
        <p:txBody>
          <a:bodyPr/>
          <a:lstStyle/>
          <a:p>
            <a:pPr>
              <a:lnSpc>
                <a:spcPts val="3700"/>
              </a:lnSpc>
            </a:pPr>
            <a:r>
              <a:rPr lang="zh-CN" altLang="zh-CN" dirty="0"/>
              <a:t>递归算法所体现的“重复”一般有三个要求： 　</a:t>
            </a:r>
            <a:endParaRPr lang="zh-CN" altLang="zh-CN" dirty="0"/>
          </a:p>
          <a:p>
            <a:pPr lvl="1">
              <a:lnSpc>
                <a:spcPts val="3700"/>
              </a:lnSpc>
            </a:pPr>
            <a:r>
              <a:rPr lang="zh-CN" altLang="zh-CN" dirty="0"/>
              <a:t>每次调用在</a:t>
            </a:r>
            <a:r>
              <a:rPr lang="zh-CN" altLang="zh-CN" dirty="0">
                <a:solidFill>
                  <a:srgbClr val="CC0066"/>
                </a:solidFill>
              </a:rPr>
              <a:t>规模上都有所缩小</a:t>
            </a:r>
            <a:r>
              <a:rPr lang="zh-CN" altLang="zh-CN" dirty="0"/>
              <a:t>（通常是减半） </a:t>
            </a:r>
            <a:endParaRPr lang="en-US" altLang="zh-CN" dirty="0"/>
          </a:p>
          <a:p>
            <a:pPr lvl="1">
              <a:lnSpc>
                <a:spcPts val="3700"/>
              </a:lnSpc>
            </a:pPr>
            <a:r>
              <a:rPr lang="zh-CN" altLang="zh-CN" dirty="0"/>
              <a:t>相邻两次重复之间有紧密的联系，前一次要为后一次做准备（通常</a:t>
            </a:r>
            <a:r>
              <a:rPr lang="zh-CN" altLang="zh-CN" dirty="0">
                <a:solidFill>
                  <a:srgbClr val="CC0066"/>
                </a:solidFill>
              </a:rPr>
              <a:t>前一次的输出就作为后一次的输入</a:t>
            </a:r>
            <a:r>
              <a:rPr lang="zh-CN" altLang="zh-CN" dirty="0"/>
              <a:t>） </a:t>
            </a:r>
            <a:endParaRPr lang="en-US" altLang="zh-CN" dirty="0"/>
          </a:p>
          <a:p>
            <a:pPr lvl="1">
              <a:lnSpc>
                <a:spcPts val="3700"/>
              </a:lnSpc>
            </a:pPr>
            <a:r>
              <a:rPr lang="zh-CN" altLang="zh-CN" dirty="0"/>
              <a:t>在问题的规模极小时必须直接给出解答而不再进行递归调用，因而</a:t>
            </a:r>
            <a:r>
              <a:rPr lang="zh-CN" altLang="zh-CN" dirty="0">
                <a:solidFill>
                  <a:srgbClr val="CC0066"/>
                </a:solidFill>
              </a:rPr>
              <a:t>每次递归调用都是有条件</a:t>
            </a:r>
            <a:r>
              <a:rPr lang="zh-CN" altLang="zh-CN" dirty="0"/>
              <a:t>的</a:t>
            </a:r>
            <a:r>
              <a:rPr lang="zh-CN" altLang="en-US" dirty="0"/>
              <a:t>（</a:t>
            </a:r>
            <a:r>
              <a:rPr lang="zh-CN" altLang="zh-CN" dirty="0"/>
              <a:t>以规模未达到直接解答的大小为条件</a:t>
            </a:r>
            <a:r>
              <a:rPr lang="zh-CN" altLang="en-US" dirty="0"/>
              <a:t>）</a:t>
            </a:r>
            <a:r>
              <a:rPr lang="zh-CN" altLang="zh-CN" dirty="0"/>
              <a:t>，无条件递归调用将会成为死循环而不能正常结束</a:t>
            </a:r>
            <a:endParaRPr lang="zh-CN" altLang="zh-CN" dirty="0"/>
          </a:p>
          <a:p>
            <a:endParaRPr lang="zh-CN" altLang="en-US" sz="24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r>
              <a:rPr lang="zh-CN" altLang="en-US" dirty="0"/>
              <a:t>的优点和缺点</a:t>
            </a:r>
            <a:endParaRPr lang="zh-CN" altLang="en-US" dirty="0"/>
          </a:p>
        </p:txBody>
      </p:sp>
      <p:sp>
        <p:nvSpPr>
          <p:cNvPr id="3" name="内容占位符 2"/>
          <p:cNvSpPr>
            <a:spLocks noGrp="1"/>
          </p:cNvSpPr>
          <p:nvPr>
            <p:ph idx="1"/>
          </p:nvPr>
        </p:nvSpPr>
        <p:spPr>
          <a:xfrm>
            <a:off x="152400" y="1371600"/>
            <a:ext cx="8686800" cy="5334000"/>
          </a:xfrm>
        </p:spPr>
        <p:txBody>
          <a:bodyPr/>
          <a:lstStyle/>
          <a:p>
            <a:pPr>
              <a:lnSpc>
                <a:spcPts val="4000"/>
              </a:lnSpc>
            </a:pPr>
            <a:r>
              <a:rPr lang="zh-CN" altLang="en-US" dirty="0">
                <a:solidFill>
                  <a:srgbClr val="CC3300"/>
                </a:solidFill>
              </a:rPr>
              <a:t>优点</a:t>
            </a:r>
            <a:endParaRPr lang="en-US" altLang="zh-CN" dirty="0">
              <a:solidFill>
                <a:srgbClr val="CC3300"/>
              </a:solidFill>
            </a:endParaRPr>
          </a:p>
          <a:p>
            <a:pPr lvl="1">
              <a:lnSpc>
                <a:spcPts val="4000"/>
              </a:lnSpc>
            </a:pPr>
            <a:r>
              <a:rPr lang="zh-CN" altLang="en-US" dirty="0">
                <a:solidFill>
                  <a:srgbClr val="CC0066"/>
                </a:solidFill>
              </a:rPr>
              <a:t>清晰和简单</a:t>
            </a:r>
            <a:r>
              <a:rPr lang="zh-CN" altLang="en-US" dirty="0"/>
              <a:t>。一些问题，特别是人工智能问题，依赖于递归提供解决方案</a:t>
            </a:r>
            <a:endParaRPr lang="zh-CN" altLang="en-US" dirty="0"/>
          </a:p>
          <a:p>
            <a:pPr>
              <a:lnSpc>
                <a:spcPts val="4000"/>
              </a:lnSpc>
            </a:pPr>
            <a:r>
              <a:rPr lang="zh-CN" altLang="en-US" dirty="0">
                <a:solidFill>
                  <a:srgbClr val="CC3300"/>
                </a:solidFill>
              </a:rPr>
              <a:t>缺点</a:t>
            </a:r>
            <a:endParaRPr lang="en-US" altLang="zh-CN" dirty="0">
              <a:solidFill>
                <a:srgbClr val="CC3300"/>
              </a:solidFill>
            </a:endParaRPr>
          </a:p>
          <a:p>
            <a:pPr lvl="1">
              <a:lnSpc>
                <a:spcPts val="4000"/>
              </a:lnSpc>
            </a:pPr>
            <a:r>
              <a:rPr lang="zh-CN" altLang="en-US" dirty="0"/>
              <a:t>递归算法解题的</a:t>
            </a:r>
            <a:r>
              <a:rPr lang="zh-CN" altLang="en-US" dirty="0">
                <a:solidFill>
                  <a:srgbClr val="CC0066"/>
                </a:solidFill>
              </a:rPr>
              <a:t>运行效率较低</a:t>
            </a:r>
            <a:endParaRPr lang="en-US" altLang="zh-CN" dirty="0"/>
          </a:p>
          <a:p>
            <a:pPr lvl="2">
              <a:lnSpc>
                <a:spcPts val="3100"/>
              </a:lnSpc>
            </a:pPr>
            <a:r>
              <a:rPr lang="zh-CN" altLang="zh-CN" sz="2000" b="1" dirty="0">
                <a:solidFill>
                  <a:srgbClr val="CC3300"/>
                </a:solidFill>
              </a:rPr>
              <a:t>时间耗费</a:t>
            </a:r>
            <a:r>
              <a:rPr lang="zh-CN" altLang="en-US" sz="2000" b="1" dirty="0">
                <a:solidFill>
                  <a:srgbClr val="CC3300"/>
                </a:solidFill>
              </a:rPr>
              <a:t>大</a:t>
            </a:r>
            <a:r>
              <a:rPr lang="zh-CN" altLang="zh-CN" sz="2000" dirty="0"/>
              <a:t>：采用递归方式计算结果实际上是两个过程：</a:t>
            </a:r>
            <a:r>
              <a:rPr lang="zh-CN" altLang="zh-CN" sz="2000" dirty="0">
                <a:solidFill>
                  <a:srgbClr val="CC0066"/>
                </a:solidFill>
              </a:rPr>
              <a:t>函数调用</a:t>
            </a:r>
            <a:r>
              <a:rPr lang="zh-CN" altLang="zh-CN" sz="2000" dirty="0"/>
              <a:t>和</a:t>
            </a:r>
            <a:r>
              <a:rPr lang="zh-CN" altLang="zh-CN" sz="2000" dirty="0">
                <a:solidFill>
                  <a:srgbClr val="CC0066"/>
                </a:solidFill>
              </a:rPr>
              <a:t>逐层返回</a:t>
            </a:r>
            <a:r>
              <a:rPr lang="zh-CN" altLang="zh-CN" sz="2000" dirty="0"/>
              <a:t>。当递归越深，它返回的时间就越长。递归的时间复杂度是</a:t>
            </a:r>
            <a:r>
              <a:rPr lang="zh-CN" altLang="zh-CN" sz="2000" dirty="0">
                <a:solidFill>
                  <a:srgbClr val="CC0066"/>
                </a:solidFill>
              </a:rPr>
              <a:t>指数级</a:t>
            </a:r>
            <a:r>
              <a:rPr lang="zh-CN" altLang="zh-CN" sz="2000" dirty="0"/>
              <a:t>增长的</a:t>
            </a:r>
            <a:endParaRPr lang="en-US" altLang="zh-CN" sz="2000" dirty="0"/>
          </a:p>
          <a:p>
            <a:pPr lvl="2">
              <a:lnSpc>
                <a:spcPts val="3100"/>
              </a:lnSpc>
            </a:pPr>
            <a:r>
              <a:rPr lang="zh-CN" altLang="zh-CN" sz="2000" b="1" dirty="0">
                <a:solidFill>
                  <a:srgbClr val="CC3300"/>
                </a:solidFill>
              </a:rPr>
              <a:t>空间耗费</a:t>
            </a:r>
            <a:r>
              <a:rPr lang="zh-CN" altLang="en-US" sz="2000" b="1" dirty="0">
                <a:solidFill>
                  <a:srgbClr val="CC3300"/>
                </a:solidFill>
              </a:rPr>
              <a:t>大</a:t>
            </a:r>
            <a:r>
              <a:rPr lang="zh-CN" altLang="zh-CN" sz="2000" dirty="0"/>
              <a:t>：递归在计算时要存储所有中间结果。这些中间结果被在逐层返回时使用</a:t>
            </a:r>
            <a:r>
              <a:rPr lang="zh-CN" altLang="en-US" sz="2000" dirty="0"/>
              <a:t>。</a:t>
            </a:r>
            <a:r>
              <a:rPr lang="zh-CN" altLang="zh-CN" sz="2000" dirty="0"/>
              <a:t>中间结果都会被存储在栈中，</a:t>
            </a:r>
            <a:r>
              <a:rPr lang="zh-CN" altLang="en-US" sz="2000" dirty="0"/>
              <a:t>当</a:t>
            </a:r>
            <a:r>
              <a:rPr lang="zh-CN" altLang="zh-CN" sz="2000" dirty="0"/>
              <a:t>计算规模很大时，常会导致</a:t>
            </a:r>
            <a:r>
              <a:rPr lang="zh-CN" altLang="zh-CN" sz="2000" dirty="0">
                <a:solidFill>
                  <a:srgbClr val="CC0066"/>
                </a:solidFill>
              </a:rPr>
              <a:t>栈溢出</a:t>
            </a:r>
            <a:r>
              <a:rPr lang="zh-CN" altLang="zh-CN" sz="2000" dirty="0"/>
              <a:t>，即没有足够的空间存储中间结果</a:t>
            </a:r>
            <a:endParaRPr lang="zh-CN" altLang="en-US" sz="20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D771D2-ED2E-48C6-AB8D-885C30F5FC67}" type="slidenum">
              <a:rPr lang="en-US" altLang="zh-CN"/>
            </a:fld>
            <a:endParaRPr lang="en-US" altLang="zh-CN"/>
          </a:p>
        </p:txBody>
      </p:sp>
      <p:sp>
        <p:nvSpPr>
          <p:cNvPr id="177154" name="Rectangle 2"/>
          <p:cNvSpPr>
            <a:spLocks noGrp="1" noChangeArrowheads="1"/>
          </p:cNvSpPr>
          <p:nvPr>
            <p:ph type="title"/>
          </p:nvPr>
        </p:nvSpPr>
        <p:spPr>
          <a:xfrm>
            <a:off x="1676400" y="503237"/>
            <a:ext cx="7467600" cy="715963"/>
          </a:xfrm>
        </p:spPr>
        <p:txBody>
          <a:bodyPr/>
          <a:lstStyle/>
          <a:p>
            <a:pPr lvl="0"/>
            <a:r>
              <a:rPr lang="zh-CN" sz="3600" dirty="0"/>
              <a:t>实验</a:t>
            </a:r>
            <a:r>
              <a:rPr lang="en-US" altLang="zh-CN" sz="3600" dirty="0"/>
              <a:t>2-由 9和 0组成的 数</a:t>
            </a:r>
            <a:endParaRPr lang="en-US" altLang="zh-CN" sz="36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txBox="1">
            <a:spLocks noChangeArrowheads="1"/>
          </p:cNvSpPr>
          <p:nvPr/>
        </p:nvSpPr>
        <p:spPr bwMode="auto">
          <a:xfrm>
            <a:off x="0" y="1295400"/>
            <a:ext cx="8763000" cy="5791200"/>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marL="400050" lvl="1" indent="0">
              <a:buNone/>
            </a:pPr>
            <a:r>
              <a:rPr>
                <a:solidFill>
                  <a:schemeClr val="tx1"/>
                </a:solidFill>
              </a:rPr>
              <a:t>from queue_class import Queue</a:t>
            </a:r>
            <a:endParaRPr>
              <a:solidFill>
                <a:schemeClr val="tx1"/>
              </a:solidFill>
            </a:endParaRPr>
          </a:p>
          <a:p>
            <a:pPr marL="400050" lvl="1" indent="0">
              <a:buNone/>
            </a:pPr>
            <a:r>
              <a:rPr>
                <a:solidFill>
                  <a:srgbClr val="FF0000"/>
                </a:solidFill>
              </a:rPr>
              <a:t>q=Queue()</a:t>
            </a:r>
            <a:endParaRPr>
              <a:solidFill>
                <a:srgbClr val="FF0000"/>
              </a:solidFill>
            </a:endParaRPr>
          </a:p>
          <a:p>
            <a:pPr marL="400050" lvl="1" indent="0">
              <a:buNone/>
            </a:pPr>
            <a:r>
              <a:rPr>
                <a:solidFill>
                  <a:schemeClr val="tx1"/>
                </a:solidFill>
              </a:rPr>
              <a:t>q.enqueue(9)</a:t>
            </a:r>
            <a:endParaRPr>
              <a:solidFill>
                <a:schemeClr val="tx1"/>
              </a:solidFill>
            </a:endParaRPr>
          </a:p>
          <a:p>
            <a:pPr marL="400050" lvl="1" indent="0">
              <a:buNone/>
            </a:pPr>
            <a:r>
              <a:rPr>
                <a:solidFill>
                  <a:srgbClr val="FF0000"/>
                </a:solidFill>
              </a:rPr>
              <a:t>n=int(input())</a:t>
            </a:r>
            <a:endParaRPr>
              <a:solidFill>
                <a:srgbClr val="FF0000"/>
              </a:solidFill>
            </a:endParaRPr>
          </a:p>
          <a:p>
            <a:pPr marL="400050" lvl="1" indent="0">
              <a:buNone/>
            </a:pPr>
            <a:r>
              <a:rPr>
                <a:solidFill>
                  <a:srgbClr val="FF0000"/>
                </a:solidFill>
              </a:rPr>
              <a:t>while q.isEmpty:</a:t>
            </a:r>
            <a:endParaRPr>
              <a:solidFill>
                <a:srgbClr val="FF0000"/>
              </a:solidFill>
            </a:endParaRPr>
          </a:p>
          <a:p>
            <a:pPr marL="400050" lvl="1" indent="0">
              <a:buNone/>
            </a:pPr>
            <a:r>
              <a:rPr>
                <a:solidFill>
                  <a:schemeClr val="tx1"/>
                </a:solidFill>
              </a:rPr>
              <a:t>  x=q.dequeue()</a:t>
            </a:r>
            <a:endParaRPr>
              <a:solidFill>
                <a:schemeClr val="tx1"/>
              </a:solidFill>
            </a:endParaRPr>
          </a:p>
          <a:p>
            <a:pPr marL="400050" lvl="1" indent="0">
              <a:buNone/>
            </a:pPr>
            <a:r>
              <a:rPr>
                <a:solidFill>
                  <a:srgbClr val="FF0000"/>
                </a:solidFill>
              </a:rPr>
              <a:t>  if x%n==0:</a:t>
            </a:r>
            <a:endParaRPr>
              <a:solidFill>
                <a:srgbClr val="FF0000"/>
              </a:solidFill>
            </a:endParaRPr>
          </a:p>
          <a:p>
            <a:pPr marL="400050" lvl="1" indent="0">
              <a:buNone/>
            </a:pPr>
            <a:r>
              <a:rPr>
                <a:solidFill>
                  <a:srgbClr val="FF0000"/>
                </a:solidFill>
              </a:rPr>
              <a:t>      print(x)</a:t>
            </a:r>
            <a:endParaRPr>
              <a:solidFill>
                <a:srgbClr val="FF0000"/>
              </a:solidFill>
            </a:endParaRPr>
          </a:p>
          <a:p>
            <a:pPr marL="400050" lvl="1" indent="0">
              <a:buNone/>
            </a:pPr>
            <a:r>
              <a:rPr>
                <a:solidFill>
                  <a:schemeClr val="tx1"/>
                </a:solidFill>
              </a:rPr>
              <a:t>      break</a:t>
            </a:r>
            <a:endParaRPr>
              <a:solidFill>
                <a:schemeClr val="tx1"/>
              </a:solidFill>
            </a:endParaRPr>
          </a:p>
          <a:p>
            <a:pPr marL="400050" lvl="1" indent="0">
              <a:buNone/>
            </a:pPr>
            <a:r>
              <a:rPr>
                <a:solidFill>
                  <a:schemeClr val="tx1"/>
                </a:solidFill>
              </a:rPr>
              <a:t>  else:</a:t>
            </a:r>
            <a:endParaRPr>
              <a:solidFill>
                <a:schemeClr val="tx1"/>
              </a:solidFill>
            </a:endParaRPr>
          </a:p>
          <a:p>
            <a:pPr marL="400050" lvl="1" indent="0">
              <a:buNone/>
            </a:pPr>
            <a:r>
              <a:rPr>
                <a:solidFill>
                  <a:schemeClr val="tx1"/>
                </a:solidFill>
              </a:rPr>
              <a:t>      </a:t>
            </a:r>
            <a:r>
              <a:rPr>
                <a:solidFill>
                  <a:srgbClr val="FF0000"/>
                </a:solidFill>
              </a:rPr>
              <a:t> q.enqueue(x*10)</a:t>
            </a:r>
            <a:endParaRPr>
              <a:solidFill>
                <a:srgbClr val="FF0000"/>
              </a:solidFill>
            </a:endParaRPr>
          </a:p>
          <a:p>
            <a:pPr marL="400050" lvl="1" indent="0">
              <a:buNone/>
            </a:pPr>
            <a:r>
              <a:rPr>
                <a:solidFill>
                  <a:srgbClr val="FF0000"/>
                </a:solidFill>
              </a:rPr>
              <a:t>       q.enqueue(x*10+9)</a:t>
            </a:r>
            <a:endParaRPr>
              <a:solidFill>
                <a:srgbClr val="FF0000"/>
              </a:solidFill>
            </a:endParaRPr>
          </a:p>
          <a:p>
            <a:pPr marL="0" lvl="0" indent="0">
              <a:buNone/>
            </a:pPr>
            <a:endParaRPr lang="en-US" altLang="zh-CN" sz="1000" dirty="0"/>
          </a:p>
          <a:p>
            <a:pPr marL="0" lvl="0" indent="0">
              <a:buNone/>
            </a:pPr>
            <a:endParaRPr lang="en-US" altLang="zh-CN" sz="1000" dirty="0"/>
          </a:p>
          <a:p>
            <a:pPr marL="0" lvl="0" indent="0">
              <a:buNone/>
            </a:pPr>
            <a:endParaRPr lang="en-US" altLang="zh-CN" sz="1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递归算法</a:t>
            </a:r>
            <a:r>
              <a:rPr lang="zh-CN" altLang="en-US" dirty="0"/>
              <a:t>的优点和缺点</a:t>
            </a:r>
            <a:endParaRPr lang="zh-CN" altLang="en-US" dirty="0"/>
          </a:p>
        </p:txBody>
      </p:sp>
      <p:sp>
        <p:nvSpPr>
          <p:cNvPr id="3" name="内容占位符 2"/>
          <p:cNvSpPr>
            <a:spLocks noGrp="1"/>
          </p:cNvSpPr>
          <p:nvPr>
            <p:ph idx="1"/>
          </p:nvPr>
        </p:nvSpPr>
        <p:spPr>
          <a:xfrm>
            <a:off x="152400" y="1371600"/>
            <a:ext cx="8686800" cy="5334000"/>
          </a:xfrm>
        </p:spPr>
        <p:txBody>
          <a:bodyPr/>
          <a:lstStyle/>
          <a:p>
            <a:pPr>
              <a:lnSpc>
                <a:spcPts val="4000"/>
              </a:lnSpc>
            </a:pPr>
            <a:endParaRPr lang="en-US" altLang="zh-CN" dirty="0"/>
          </a:p>
          <a:p>
            <a:pPr lvl="2">
              <a:lnSpc>
                <a:spcPts val="3100"/>
              </a:lnSpc>
            </a:pPr>
            <a:r>
              <a:rPr lang="zh-CN" altLang="zh-CN" sz="2000" dirty="0"/>
              <a:t>耗能多</a:t>
            </a:r>
            <a:endParaRPr lang="zh-CN" altLang="zh-CN" sz="2000" dirty="0"/>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graphicFrame>
        <p:nvGraphicFramePr>
          <p:cNvPr id="5" name="表格 4"/>
          <p:cNvGraphicFramePr/>
          <p:nvPr/>
        </p:nvGraphicFramePr>
        <p:xfrm>
          <a:off x="984250" y="3026410"/>
          <a:ext cx="7176135" cy="2025015"/>
        </p:xfrm>
        <a:graphic>
          <a:graphicData uri="http://schemas.openxmlformats.org/drawingml/2006/table">
            <a:tbl>
              <a:tblPr firstRow="1" bandRow="1">
                <a:tableStyleId>{5C22544A-7EE6-4342-B048-85BDC9FD1C3A}</a:tableStyleId>
              </a:tblPr>
              <a:tblGrid>
                <a:gridCol w="1480185"/>
                <a:gridCol w="2076450"/>
                <a:gridCol w="2077720"/>
                <a:gridCol w="1541780"/>
              </a:tblGrid>
              <a:tr h="647065">
                <a:tc>
                  <a:txBody>
                    <a:bodyPr/>
                    <a:p>
                      <a:pPr indent="0">
                        <a:buNone/>
                      </a:pP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CPU</a:t>
                      </a: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功耗</a:t>
                      </a: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(W)</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能耗（</a:t>
                      </a:r>
                      <a:r>
                        <a:rPr lang="en-US" altLang="zh-CN" sz="1800" b="1">
                          <a:solidFill>
                            <a:srgbClr val="000000"/>
                          </a:solidFill>
                          <a:latin typeface="宋体" panose="02010600030101010101" pitchFamily="2" charset="-122"/>
                          <a:ea typeface="宋体" panose="02010600030101010101" pitchFamily="2" charset="-122"/>
                          <a:cs typeface="宋体" panose="02010600030101010101" pitchFamily="2" charset="-122"/>
                        </a:rPr>
                        <a:t>J</a:t>
                      </a: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执行时间</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8155">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递归程序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378.9947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2576.454103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6.798127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899795">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非递归程序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8.0858</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1.630444969</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0.201643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zh-CN" altLang="zh-CN" dirty="0"/>
              <a:t>回溯</a:t>
            </a:r>
            <a:r>
              <a:rPr lang="zh-CN" altLang="en-US" dirty="0"/>
              <a:t>算法</a:t>
            </a:r>
            <a:endParaRPr lang="zh-CN" altLang="en-US" dirty="0"/>
          </a:p>
        </p:txBody>
      </p:sp>
      <p:sp>
        <p:nvSpPr>
          <p:cNvPr id="3" name="内容占位符 2"/>
          <p:cNvSpPr>
            <a:spLocks noGrp="1"/>
          </p:cNvSpPr>
          <p:nvPr>
            <p:ph idx="1"/>
          </p:nvPr>
        </p:nvSpPr>
        <p:spPr>
          <a:xfrm>
            <a:off x="533400" y="1762981"/>
            <a:ext cx="8229600" cy="4572037"/>
          </a:xfrm>
        </p:spPr>
        <p:txBody>
          <a:bodyPr/>
          <a:lstStyle/>
          <a:p>
            <a:pPr>
              <a:lnSpc>
                <a:spcPts val="3900"/>
              </a:lnSpc>
            </a:pPr>
            <a:r>
              <a:rPr lang="zh-CN" altLang="zh-CN" b="1" dirty="0">
                <a:solidFill>
                  <a:srgbClr val="FF0000"/>
                </a:solidFill>
              </a:rPr>
              <a:t>回溯</a:t>
            </a:r>
            <a:r>
              <a:rPr lang="zh-CN" altLang="en-US" b="1" dirty="0">
                <a:solidFill>
                  <a:srgbClr val="FF0000"/>
                </a:solidFill>
              </a:rPr>
              <a:t>算法</a:t>
            </a:r>
            <a:r>
              <a:rPr lang="zh-CN" altLang="zh-CN" dirty="0"/>
              <a:t>也称</a:t>
            </a:r>
            <a:r>
              <a:rPr lang="zh-CN" altLang="en-US" dirty="0"/>
              <a:t>为</a:t>
            </a:r>
            <a:r>
              <a:rPr lang="zh-CN" altLang="zh-CN" b="1" dirty="0">
                <a:solidFill>
                  <a:srgbClr val="FF0000"/>
                </a:solidFill>
              </a:rPr>
              <a:t>试探法</a:t>
            </a:r>
            <a:r>
              <a:rPr lang="zh-CN" altLang="zh-CN" dirty="0"/>
              <a:t>，</a:t>
            </a:r>
            <a:r>
              <a:rPr lang="zh-CN" altLang="en-US" dirty="0"/>
              <a:t>是一种系统地搜索问题的解的方法</a:t>
            </a:r>
            <a:endParaRPr lang="en-US" altLang="zh-CN" dirty="0"/>
          </a:p>
          <a:p>
            <a:pPr>
              <a:lnSpc>
                <a:spcPts val="3500"/>
              </a:lnSpc>
              <a:spcBef>
                <a:spcPts val="0"/>
              </a:spcBef>
            </a:pPr>
            <a:r>
              <a:rPr lang="zh-CN" altLang="zh-CN" sz="2400" b="1" dirty="0">
                <a:solidFill>
                  <a:srgbClr val="C00000"/>
                </a:solidFill>
              </a:rPr>
              <a:t>基本思想</a:t>
            </a:r>
            <a:r>
              <a:rPr lang="zh-CN" altLang="zh-CN" sz="2400" dirty="0"/>
              <a:t>：从问题的某一种状态（初始状态）出发，尝试搜索从这种状态出发所能达到的所有</a:t>
            </a:r>
            <a:r>
              <a:rPr lang="en-US" altLang="zh-CN" sz="2400" dirty="0"/>
              <a:t>“</a:t>
            </a:r>
            <a:r>
              <a:rPr lang="zh-CN" altLang="zh-CN" sz="2400" dirty="0"/>
              <a:t>状态</a:t>
            </a:r>
            <a:r>
              <a:rPr lang="en-US" altLang="zh-CN" sz="2400" dirty="0"/>
              <a:t>”</a:t>
            </a:r>
            <a:r>
              <a:rPr lang="zh-CN" altLang="zh-CN" sz="2400" dirty="0"/>
              <a:t>（即问题的解）</a:t>
            </a:r>
            <a:endParaRPr lang="en-US" altLang="zh-CN" sz="2400" dirty="0"/>
          </a:p>
          <a:p>
            <a:pPr lvl="1">
              <a:lnSpc>
                <a:spcPts val="3500"/>
              </a:lnSpc>
              <a:spcBef>
                <a:spcPts val="0"/>
              </a:spcBef>
            </a:pPr>
            <a:r>
              <a:rPr lang="zh-CN" altLang="zh-CN" sz="2000" dirty="0"/>
              <a:t>这一过程类似</a:t>
            </a:r>
            <a:r>
              <a:rPr lang="zh-CN" altLang="zh-CN" sz="2000" dirty="0">
                <a:solidFill>
                  <a:srgbClr val="CC0066"/>
                </a:solidFill>
              </a:rPr>
              <a:t>走迷宫</a:t>
            </a:r>
            <a:r>
              <a:rPr lang="zh-CN" altLang="zh-CN" sz="2000" dirty="0"/>
              <a:t>，会首先选择一条路径，逐步向迷宫的出口（问题的解）逼近；若当前路径走到</a:t>
            </a:r>
            <a:r>
              <a:rPr lang="en-US" altLang="zh-CN" sz="2000" dirty="0"/>
              <a:t>“</a:t>
            </a:r>
            <a:r>
              <a:rPr lang="zh-CN" altLang="zh-CN" sz="2000" dirty="0"/>
              <a:t>尽头</a:t>
            </a:r>
            <a:r>
              <a:rPr lang="en-US" altLang="zh-CN" sz="2000" dirty="0"/>
              <a:t>”</a:t>
            </a:r>
            <a:r>
              <a:rPr lang="zh-CN" altLang="zh-CN" sz="2000" dirty="0"/>
              <a:t>（不能再前进），则</a:t>
            </a:r>
            <a:r>
              <a:rPr lang="zh-CN" altLang="zh-CN" sz="2000" b="1" dirty="0">
                <a:solidFill>
                  <a:srgbClr val="CC0066"/>
                </a:solidFill>
              </a:rPr>
              <a:t>后退一步</a:t>
            </a:r>
            <a:r>
              <a:rPr lang="zh-CN" altLang="zh-CN" sz="2000" dirty="0"/>
              <a:t>或</a:t>
            </a:r>
            <a:r>
              <a:rPr lang="zh-CN" altLang="zh-CN" sz="2000" b="1" dirty="0">
                <a:solidFill>
                  <a:srgbClr val="CC0066"/>
                </a:solidFill>
              </a:rPr>
              <a:t>若干步</a:t>
            </a:r>
            <a:r>
              <a:rPr lang="zh-CN" altLang="zh-CN" sz="2000" dirty="0"/>
              <a:t>，从另一条路径（另一种可能</a:t>
            </a:r>
            <a:r>
              <a:rPr lang="en-US" altLang="zh-CN" sz="2000" dirty="0"/>
              <a:t>“</a:t>
            </a:r>
            <a:r>
              <a:rPr lang="zh-CN" altLang="zh-CN" sz="2000" dirty="0"/>
              <a:t>状态</a:t>
            </a:r>
            <a:r>
              <a:rPr lang="en-US" altLang="zh-CN" sz="2000" dirty="0"/>
              <a:t>”</a:t>
            </a:r>
            <a:r>
              <a:rPr lang="zh-CN" altLang="zh-CN" sz="2000" dirty="0"/>
              <a:t>）出发，继续搜索，直到所有的路径（状态）都试探过</a:t>
            </a:r>
            <a:endParaRPr lang="zh-CN" altLang="en-US" sz="2000" dirty="0">
              <a:solidFill>
                <a:srgbClr val="CC0066"/>
              </a:solidFill>
            </a:endParaRPr>
          </a:p>
        </p:txBody>
      </p:sp>
      <p:sp>
        <p:nvSpPr>
          <p:cNvPr id="4" name="灯片编号占位符 3"/>
          <p:cNvSpPr>
            <a:spLocks noGrp="1"/>
          </p:cNvSpPr>
          <p:nvPr>
            <p:ph type="sldNum" sz="quarter" idx="10"/>
          </p:nvPr>
        </p:nvSpPr>
        <p:spPr>
          <a:xfrm>
            <a:off x="8074025" y="6232525"/>
            <a:ext cx="1146175" cy="396875"/>
          </a:xfrm>
        </p:spPr>
        <p:txBody>
          <a:bodyPr/>
          <a:lstStyle/>
          <a:p>
            <a:fld id="{D952C1A9-15A8-44D8-8D9F-394462F14C84}" type="slidenum">
              <a:rPr lang="en-US" altLang="zh-CN" smtClean="0"/>
            </a:fld>
            <a:endParaRPr lang="en-US" altLang="zh-CN" dirty="0"/>
          </a:p>
        </p:txBody>
      </p:sp>
      <p:sp>
        <p:nvSpPr>
          <p:cNvPr id="5" name="矩形 4"/>
          <p:cNvSpPr/>
          <p:nvPr/>
        </p:nvSpPr>
        <p:spPr>
          <a:xfrm>
            <a:off x="762000" y="1249251"/>
            <a:ext cx="2180405" cy="513730"/>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2</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、回溯算法</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AutoShape 48"/>
          <p:cNvSpPr>
            <a:spLocks noChangeArrowheads="1"/>
          </p:cNvSpPr>
          <p:nvPr/>
        </p:nvSpPr>
        <p:spPr bwMode="auto">
          <a:xfrm rot="21158297">
            <a:off x="6567705" y="511740"/>
            <a:ext cx="2527826" cy="919162"/>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rgbClr val="1C1C1C"/>
            </a:outerShdw>
          </a:effectLst>
        </p:spPr>
        <p:txBody>
          <a:bodyPr wrap="none" anchor="ctr"/>
          <a:lstStyle/>
          <a:p>
            <a:pPr marL="0" marR="0" lvl="0" indent="0" algn="ctr" defTabSz="914400" eaLnBrk="0" fontAlgn="auto" latinLnBrk="0" hangingPunct="0">
              <a:lnSpc>
                <a:spcPct val="90000"/>
              </a:lnSpc>
              <a:spcBef>
                <a:spcPts val="0"/>
              </a:spcBef>
              <a:spcAft>
                <a:spcPts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自学</a:t>
            </a:r>
            <a:endPar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CC"/>
                </a:solidFill>
                <a:latin typeface="Arial" panose="020B0604020202020204" pitchFamily="34" charset="0"/>
                <a:cs typeface="Arial" panose="020B0604020202020204" pitchFamily="34" charset="0"/>
              </a:rPr>
              <a:t>4.2.4  </a:t>
            </a:r>
            <a:r>
              <a:rPr lang="zh-CN" altLang="en-US" dirty="0">
                <a:solidFill>
                  <a:srgbClr val="FFFFCC"/>
                </a:solidFill>
              </a:rPr>
              <a:t>动态规划</a:t>
            </a:r>
            <a:endParaRPr lang="zh-CN" altLang="en-US" dirty="0">
              <a:solidFill>
                <a:srgbClr val="FFFFCC"/>
              </a:solidFill>
            </a:endParaRPr>
          </a:p>
        </p:txBody>
      </p:sp>
      <p:sp>
        <p:nvSpPr>
          <p:cNvPr id="3" name="内容占位符 2"/>
          <p:cNvSpPr>
            <a:spLocks noGrp="1"/>
          </p:cNvSpPr>
          <p:nvPr>
            <p:ph idx="1"/>
          </p:nvPr>
        </p:nvSpPr>
        <p:spPr>
          <a:xfrm>
            <a:off x="533400" y="2133600"/>
            <a:ext cx="8458200" cy="3988132"/>
          </a:xfrm>
        </p:spPr>
        <p:txBody>
          <a:bodyPr/>
          <a:lstStyle/>
          <a:p>
            <a:pPr>
              <a:lnSpc>
                <a:spcPts val="3500"/>
              </a:lnSpc>
            </a:pPr>
            <a:r>
              <a:rPr lang="zh-CN" altLang="zh-CN" sz="2400" u="sng" dirty="0"/>
              <a:t>如果一类</a:t>
            </a:r>
            <a:r>
              <a:rPr lang="zh-CN" altLang="zh-CN" sz="2400" u="sng" dirty="0">
                <a:solidFill>
                  <a:srgbClr val="CC0066"/>
                </a:solidFill>
              </a:rPr>
              <a:t>活动过程</a:t>
            </a:r>
            <a:r>
              <a:rPr lang="zh-CN" altLang="en-US" sz="2400" u="sng" dirty="0"/>
              <a:t>，</a:t>
            </a:r>
            <a:r>
              <a:rPr lang="zh-CN" altLang="zh-CN" sz="2400" u="sng" dirty="0"/>
              <a:t>可以分为若干个互相联系的阶段，在</a:t>
            </a:r>
            <a:r>
              <a:rPr lang="zh-CN" altLang="zh-CN" sz="2400" u="sng" dirty="0">
                <a:solidFill>
                  <a:srgbClr val="CC0066"/>
                </a:solidFill>
              </a:rPr>
              <a:t>每一个阶段</a:t>
            </a:r>
            <a:r>
              <a:rPr lang="zh-CN" altLang="zh-CN" sz="2400" u="sng" dirty="0"/>
              <a:t>都需</a:t>
            </a:r>
            <a:r>
              <a:rPr lang="zh-CN" altLang="en-US" sz="2400" u="sng" dirty="0"/>
              <a:t>要</a:t>
            </a:r>
            <a:r>
              <a:rPr lang="zh-CN" altLang="zh-CN" sz="2400" u="sng" dirty="0"/>
              <a:t>作出</a:t>
            </a:r>
            <a:r>
              <a:rPr lang="zh-CN" altLang="zh-CN" sz="2400" u="sng" dirty="0">
                <a:solidFill>
                  <a:srgbClr val="CC0066"/>
                </a:solidFill>
              </a:rPr>
              <a:t>决策</a:t>
            </a:r>
            <a:r>
              <a:rPr lang="zh-CN" altLang="en-US" sz="2400" u="sng" dirty="0"/>
              <a:t>（</a:t>
            </a:r>
            <a:r>
              <a:rPr lang="zh-CN" altLang="zh-CN" sz="2400" u="sng" dirty="0"/>
              <a:t>采取措施</a:t>
            </a:r>
            <a:r>
              <a:rPr lang="zh-CN" altLang="en-US" sz="2400" u="sng" dirty="0"/>
              <a:t>）</a:t>
            </a:r>
            <a:r>
              <a:rPr lang="zh-CN" altLang="zh-CN" sz="2400" u="sng" dirty="0"/>
              <a:t>，</a:t>
            </a:r>
            <a:r>
              <a:rPr lang="zh-CN" altLang="en-US" sz="2400" u="sng" dirty="0">
                <a:latin typeface="宋体" panose="02010600030101010101" pitchFamily="2" charset="-122"/>
              </a:rPr>
              <a:t>从而使整个过程达到最好的活动效果</a:t>
            </a:r>
            <a:r>
              <a:rPr lang="zh-CN" altLang="en-US" sz="2400" dirty="0">
                <a:latin typeface="宋体" panose="02010600030101010101" pitchFamily="2" charset="-122"/>
              </a:rPr>
              <a:t>。</a:t>
            </a:r>
            <a:r>
              <a:rPr lang="zh-CN" altLang="zh-CN" sz="2400" dirty="0"/>
              <a:t>一个阶段的决策确定以后，常常影响到下一个阶段的决策</a:t>
            </a:r>
            <a:r>
              <a:rPr lang="zh-CN" altLang="en-US" sz="2400" dirty="0"/>
              <a:t>。</a:t>
            </a:r>
            <a:r>
              <a:rPr lang="zh-CN" altLang="en-US" sz="2400" dirty="0">
                <a:latin typeface="宋体" panose="02010600030101010101" pitchFamily="2" charset="-122"/>
              </a:rPr>
              <a:t>当各个阶段决策确定后，</a:t>
            </a:r>
            <a:r>
              <a:rPr lang="zh-CN" altLang="zh-CN" sz="2400" dirty="0"/>
              <a:t>就完全确定了一个过程的活动路线</a:t>
            </a:r>
            <a:r>
              <a:rPr lang="zh-CN" altLang="en-US" sz="2400" dirty="0"/>
              <a:t>。</a:t>
            </a:r>
            <a:r>
              <a:rPr lang="zh-CN" altLang="zh-CN" sz="2400"/>
              <a:t>则</a:t>
            </a:r>
            <a:r>
              <a:rPr lang="zh-CN" altLang="zh-CN" sz="2400">
                <a:latin typeface="宋体" panose="02010600030101010101" pitchFamily="2" charset="-122"/>
              </a:rPr>
              <a:t>称</a:t>
            </a:r>
            <a:r>
              <a:rPr lang="zh-CN" altLang="en-US" sz="2400">
                <a:latin typeface="宋体" panose="02010600030101010101" pitchFamily="2" charset="-122"/>
              </a:rPr>
              <a:t>此</a:t>
            </a:r>
            <a:r>
              <a:rPr lang="zh-CN" altLang="zh-CN" sz="2400">
                <a:latin typeface="宋体" panose="02010600030101010101" pitchFamily="2" charset="-122"/>
              </a:rPr>
              <a:t>类活动过程为</a:t>
            </a:r>
            <a:r>
              <a:rPr lang="zh-CN" altLang="en-US" sz="2400" b="1" dirty="0">
                <a:solidFill>
                  <a:srgbClr val="FF0000"/>
                </a:solidFill>
                <a:latin typeface="宋体" panose="02010600030101010101" pitchFamily="2" charset="-122"/>
              </a:rPr>
              <a:t>多阶段决策过程</a:t>
            </a:r>
            <a:r>
              <a:rPr lang="zh-CN" altLang="en-US" sz="2400" dirty="0"/>
              <a:t>，</a:t>
            </a:r>
            <a:r>
              <a:rPr lang="zh-CN" altLang="zh-CN" sz="2400" dirty="0"/>
              <a:t>这</a:t>
            </a:r>
            <a:r>
              <a:rPr lang="zh-CN" altLang="en-US" sz="2400" dirty="0"/>
              <a:t>类</a:t>
            </a:r>
            <a:r>
              <a:rPr lang="zh-CN" altLang="zh-CN" sz="2400" dirty="0"/>
              <a:t>问题称为</a:t>
            </a:r>
            <a:r>
              <a:rPr lang="zh-CN" altLang="en-US" sz="2400" b="1" dirty="0">
                <a:solidFill>
                  <a:srgbClr val="FF0000"/>
                </a:solidFill>
                <a:latin typeface="宋体" panose="02010600030101010101" pitchFamily="2" charset="-122"/>
              </a:rPr>
              <a:t>多阶段决策问题</a:t>
            </a:r>
            <a:endParaRPr lang="en-US" altLang="zh-CN" sz="2400" b="1" dirty="0">
              <a:solidFill>
                <a:srgbClr val="FF0000"/>
              </a:solidFill>
              <a:latin typeface="宋体" panose="02010600030101010101" pitchFamily="2" charset="-122"/>
            </a:endParaRPr>
          </a:p>
          <a:p>
            <a:pPr lvl="1">
              <a:lnSpc>
                <a:spcPts val="3500"/>
              </a:lnSpc>
            </a:pPr>
            <a:r>
              <a:rPr lang="zh-CN" altLang="en-US" dirty="0"/>
              <a:t>例如：</a:t>
            </a:r>
            <a:r>
              <a:rPr lang="zh-CN" altLang="zh-CN" dirty="0"/>
              <a:t>最短路线、库存管理、资源分配、设备更新、排序、装载等问题</a:t>
            </a:r>
            <a:endParaRPr lang="en-US" altLang="zh-CN" b="1" dirty="0">
              <a:solidFill>
                <a:srgbClr val="FF0000"/>
              </a:solidFill>
              <a:latin typeface="宋体" panose="02010600030101010101" pitchFamily="2" charset="-122"/>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533400" y="1516226"/>
            <a:ext cx="3257623" cy="541174"/>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1</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a:t>
            </a:r>
            <a:r>
              <a:rPr lang="zh-CN"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多阶段决策</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问题</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、动态规划</a:t>
            </a:r>
            <a:endParaRPr lang="zh-CN" altLang="en-US" dirty="0"/>
          </a:p>
        </p:txBody>
      </p:sp>
      <p:sp>
        <p:nvSpPr>
          <p:cNvPr id="3" name="内容占位符 2"/>
          <p:cNvSpPr>
            <a:spLocks noGrp="1"/>
          </p:cNvSpPr>
          <p:nvPr>
            <p:ph idx="1"/>
          </p:nvPr>
        </p:nvSpPr>
        <p:spPr>
          <a:xfrm>
            <a:off x="152400" y="2154074"/>
            <a:ext cx="8534400" cy="4246726"/>
          </a:xfrm>
        </p:spPr>
        <p:txBody>
          <a:bodyPr/>
          <a:lstStyle/>
          <a:p>
            <a:pPr>
              <a:lnSpc>
                <a:spcPts val="3500"/>
              </a:lnSpc>
            </a:pPr>
            <a:r>
              <a:rPr lang="en-US" altLang="zh-CN" sz="2400" dirty="0">
                <a:latin typeface="Arial" panose="020B0604020202020204" pitchFamily="34" charset="0"/>
                <a:cs typeface="Arial" panose="020B0604020202020204" pitchFamily="34" charset="0"/>
              </a:rPr>
              <a:t>20</a:t>
            </a:r>
            <a:r>
              <a:rPr lang="zh-CN" altLang="zh-CN" sz="2400" dirty="0">
                <a:latin typeface="Arial" panose="020B0604020202020204" pitchFamily="34" charset="0"/>
                <a:cs typeface="Arial" panose="020B0604020202020204" pitchFamily="34" charset="0"/>
              </a:rPr>
              <a:t>世纪</a:t>
            </a:r>
            <a:r>
              <a:rPr lang="en-US" altLang="zh-CN" sz="2400" dirty="0">
                <a:latin typeface="Arial" panose="020B0604020202020204" pitchFamily="34" charset="0"/>
                <a:cs typeface="Arial" panose="020B0604020202020204" pitchFamily="34" charset="0"/>
              </a:rPr>
              <a:t>50</a:t>
            </a:r>
            <a:r>
              <a:rPr lang="zh-CN" altLang="zh-CN" sz="2400" dirty="0">
                <a:latin typeface="Arial" panose="020B0604020202020204" pitchFamily="34" charset="0"/>
                <a:cs typeface="Arial" panose="020B0604020202020204" pitchFamily="34" charset="0"/>
              </a:rPr>
              <a:t>年代初，美国数学家</a:t>
            </a:r>
            <a:r>
              <a:rPr lang="en-US" altLang="zh-CN" sz="2400" dirty="0" err="1">
                <a:solidFill>
                  <a:srgbClr val="CC0066"/>
                </a:solidFill>
                <a:latin typeface="Arial" panose="020B0604020202020204" pitchFamily="34" charset="0"/>
                <a:cs typeface="Arial" panose="020B0604020202020204" pitchFamily="34" charset="0"/>
              </a:rPr>
              <a:t>R.E.Bellman</a:t>
            </a:r>
            <a:r>
              <a:rPr lang="zh-CN" altLang="zh-CN" sz="2400" dirty="0">
                <a:latin typeface="Arial" panose="020B0604020202020204" pitchFamily="34" charset="0"/>
                <a:cs typeface="Arial" panose="020B0604020202020204" pitchFamily="34" charset="0"/>
              </a:rPr>
              <a:t>等人提出了著名的</a:t>
            </a:r>
            <a:r>
              <a:rPr lang="zh-CN" altLang="zh-CN" sz="2400" dirty="0">
                <a:solidFill>
                  <a:srgbClr val="CC0066"/>
                </a:solidFill>
                <a:latin typeface="Arial" panose="020B0604020202020204" pitchFamily="34" charset="0"/>
                <a:cs typeface="Arial" panose="020B0604020202020204" pitchFamily="34" charset="0"/>
              </a:rPr>
              <a:t>最优化原理</a:t>
            </a:r>
            <a:r>
              <a:rPr lang="zh-CN" altLang="zh-CN"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principle of optimality</a:t>
            </a:r>
            <a:r>
              <a:rPr lang="zh-CN" altLang="zh-CN" sz="2400" dirty="0">
                <a:latin typeface="Arial" panose="020B0604020202020204" pitchFamily="34" charset="0"/>
                <a:cs typeface="Arial" panose="020B0604020202020204" pitchFamily="34" charset="0"/>
              </a:rPr>
              <a:t>） ，即把多阶段过程转化为一系列单阶段问题，利用各阶段之间的关系，逐个求解，同时创立</a:t>
            </a:r>
            <a:r>
              <a:rPr lang="zh-CN" altLang="zh-CN" sz="2400">
                <a:latin typeface="Arial" panose="020B0604020202020204" pitchFamily="34" charset="0"/>
                <a:cs typeface="Arial" panose="020B0604020202020204" pitchFamily="34" charset="0"/>
              </a:rPr>
              <a:t>了解决</a:t>
            </a:r>
            <a:r>
              <a:rPr lang="zh-CN" altLang="zh-CN" sz="2400"/>
              <a:t>多阶段决策过程的</a:t>
            </a:r>
            <a:r>
              <a:rPr lang="zh-CN" altLang="en-US" sz="2400"/>
              <a:t>最</a:t>
            </a:r>
            <a:r>
              <a:rPr lang="zh-CN" altLang="zh-CN" sz="2400"/>
              <a:t>优化</a:t>
            </a:r>
            <a:r>
              <a:rPr lang="zh-CN" altLang="zh-CN" sz="2400">
                <a:latin typeface="Arial" panose="020B0604020202020204" pitchFamily="34" charset="0"/>
                <a:cs typeface="Arial" panose="020B0604020202020204" pitchFamily="34" charset="0"/>
              </a:rPr>
              <a:t>问题</a:t>
            </a:r>
            <a:r>
              <a:rPr lang="zh-CN" altLang="zh-CN" sz="2400" dirty="0">
                <a:latin typeface="Arial" panose="020B0604020202020204" pitchFamily="34" charset="0"/>
                <a:cs typeface="Arial" panose="020B0604020202020204" pitchFamily="34" charset="0"/>
              </a:rPr>
              <a:t>的新方法</a:t>
            </a:r>
            <a:r>
              <a:rPr lang="en-US" altLang="zh-CN" sz="2400" dirty="0">
                <a:latin typeface="Arial" panose="020B0604020202020204" pitchFamily="34" charset="0"/>
                <a:cs typeface="Arial" panose="020B0604020202020204" pitchFamily="34" charset="0"/>
              </a:rPr>
              <a:t>——</a:t>
            </a:r>
            <a:r>
              <a:rPr lang="zh-CN" altLang="zh-CN" sz="2400" dirty="0">
                <a:solidFill>
                  <a:srgbClr val="CC0066"/>
                </a:solidFill>
                <a:latin typeface="Arial" panose="020B0604020202020204" pitchFamily="34" charset="0"/>
                <a:cs typeface="Arial" panose="020B0604020202020204" pitchFamily="34" charset="0"/>
              </a:rPr>
              <a:t>动态规划</a:t>
            </a:r>
            <a:endParaRPr lang="zh-CN" altLang="en-US" sz="2400" dirty="0">
              <a:solidFill>
                <a:srgbClr val="CC0066"/>
              </a:solidFill>
              <a:latin typeface="Arial" panose="020B0604020202020204" pitchFamily="34" charset="0"/>
              <a:cs typeface="Arial" panose="020B0604020202020204" pitchFamily="34" charset="0"/>
            </a:endParaRPr>
          </a:p>
          <a:p>
            <a:pPr>
              <a:lnSpc>
                <a:spcPts val="3500"/>
              </a:lnSpc>
            </a:pPr>
            <a:r>
              <a:rPr lang="zh-CN" altLang="en-US" sz="2400" b="1" dirty="0">
                <a:solidFill>
                  <a:srgbClr val="FF0000"/>
                </a:solidFill>
                <a:latin typeface="Arial" panose="020B0604020202020204" pitchFamily="34" charset="0"/>
                <a:cs typeface="Arial" panose="020B0604020202020204" pitchFamily="34" charset="0"/>
              </a:rPr>
              <a:t>动态规划</a:t>
            </a:r>
            <a:r>
              <a:rPr lang="zh-CN" altLang="en-US" sz="2400" dirty="0">
                <a:solidFill>
                  <a:srgbClr val="000000"/>
                </a:solidFill>
                <a:latin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cs typeface="Arial" panose="020B0604020202020204" pitchFamily="34" charset="0"/>
              </a:rPr>
              <a:t>dynamic programming</a:t>
            </a:r>
            <a:r>
              <a:rPr lang="zh-CN" altLang="en-US" sz="2400" dirty="0">
                <a:solidFill>
                  <a:srgbClr val="000000"/>
                </a:solidFill>
                <a:latin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cs typeface="Arial" panose="020B0604020202020204" pitchFamily="34" charset="0"/>
              </a:rPr>
              <a:t>DP</a:t>
            </a:r>
            <a:r>
              <a:rPr lang="zh-CN" altLang="en-US" sz="2400" dirty="0">
                <a:solidFill>
                  <a:srgbClr val="000000"/>
                </a:solidFill>
                <a:latin typeface="Arial" panose="020B0604020202020204" pitchFamily="34" charset="0"/>
                <a:cs typeface="Arial" panose="020B0604020202020204" pitchFamily="34" charset="0"/>
              </a:rPr>
              <a:t>）</a:t>
            </a:r>
            <a:r>
              <a:rPr lang="zh-CN" altLang="zh-CN" sz="2400" u="sng" dirty="0">
                <a:latin typeface="Arial" panose="020B0604020202020204" pitchFamily="34" charset="0"/>
                <a:cs typeface="Arial" panose="020B0604020202020204" pitchFamily="34" charset="0"/>
              </a:rPr>
              <a:t>是</a:t>
            </a:r>
            <a:r>
              <a:rPr lang="zh-CN" altLang="zh-CN" sz="2400" u="sng" dirty="0">
                <a:solidFill>
                  <a:srgbClr val="CC0066"/>
                </a:solidFill>
                <a:latin typeface="Arial" panose="020B0604020202020204" pitchFamily="34" charset="0"/>
                <a:cs typeface="Arial" panose="020B0604020202020204" pitchFamily="34" charset="0"/>
              </a:rPr>
              <a:t>运筹学</a:t>
            </a:r>
            <a:r>
              <a:rPr lang="zh-CN" altLang="zh-CN" sz="2400" u="sng" dirty="0">
                <a:latin typeface="Arial" panose="020B0604020202020204" pitchFamily="34" charset="0"/>
                <a:cs typeface="Arial" panose="020B0604020202020204" pitchFamily="34" charset="0"/>
              </a:rPr>
              <a:t>的一个分支，是求解</a:t>
            </a:r>
            <a:r>
              <a:rPr lang="zh-CN" altLang="zh-CN" sz="2400" u="sng" dirty="0">
                <a:solidFill>
                  <a:srgbClr val="CC0066"/>
                </a:solidFill>
                <a:latin typeface="Arial" panose="020B0604020202020204" pitchFamily="34" charset="0"/>
                <a:cs typeface="Arial" panose="020B0604020202020204" pitchFamily="34" charset="0"/>
              </a:rPr>
              <a:t>决策过程</a:t>
            </a:r>
            <a:r>
              <a:rPr lang="zh-CN" altLang="en-US" sz="2400" u="sng" dirty="0">
                <a:latin typeface="Arial" panose="020B0604020202020204" pitchFamily="34" charset="0"/>
                <a:cs typeface="Arial" panose="020B0604020202020204" pitchFamily="34" charset="0"/>
              </a:rPr>
              <a:t>（</a:t>
            </a:r>
            <a:r>
              <a:rPr lang="en-US" altLang="zh-CN" sz="2400" u="sng" dirty="0">
                <a:latin typeface="Arial" panose="020B0604020202020204" pitchFamily="34" charset="0"/>
                <a:cs typeface="Arial" panose="020B0604020202020204" pitchFamily="34" charset="0"/>
              </a:rPr>
              <a:t>decision process</a:t>
            </a:r>
            <a:r>
              <a:rPr lang="zh-CN" altLang="en-US" sz="2400" u="sng" dirty="0">
                <a:latin typeface="Arial" panose="020B0604020202020204" pitchFamily="34" charset="0"/>
                <a:cs typeface="Arial" panose="020B0604020202020204" pitchFamily="34" charset="0"/>
              </a:rPr>
              <a:t>）</a:t>
            </a:r>
            <a:r>
              <a:rPr lang="zh-CN" altLang="zh-CN" sz="2400" u="sng" dirty="0">
                <a:solidFill>
                  <a:srgbClr val="CC0066"/>
                </a:solidFill>
                <a:latin typeface="Arial" panose="020B0604020202020204" pitchFamily="34" charset="0"/>
                <a:cs typeface="Arial" panose="020B0604020202020204" pitchFamily="34" charset="0"/>
              </a:rPr>
              <a:t>最优化</a:t>
            </a:r>
            <a:r>
              <a:rPr lang="zh-CN" altLang="zh-CN" sz="2400" u="sng" dirty="0">
                <a:latin typeface="Arial" panose="020B0604020202020204" pitchFamily="34" charset="0"/>
                <a:cs typeface="Arial" panose="020B0604020202020204" pitchFamily="34" charset="0"/>
              </a:rPr>
              <a:t>的数学方法</a:t>
            </a:r>
            <a:endParaRPr lang="en-US" altLang="zh-CN" sz="2400" u="sng" dirty="0">
              <a:solidFill>
                <a:srgbClr val="000000"/>
              </a:solidFill>
              <a:latin typeface="Arial" panose="020B0604020202020204" pitchFamily="34" charset="0"/>
              <a:cs typeface="Arial" panose="020B0604020202020204" pitchFamily="34" charset="0"/>
            </a:endParaRPr>
          </a:p>
          <a:p>
            <a:pPr lvl="1">
              <a:lnSpc>
                <a:spcPts val="3500"/>
              </a:lnSpc>
            </a:pPr>
            <a:r>
              <a:rPr lang="zh-CN" altLang="zh-CN" sz="2000" dirty="0">
                <a:latin typeface="Arial" panose="020B0604020202020204" pitchFamily="34" charset="0"/>
                <a:cs typeface="Arial" panose="020B0604020202020204" pitchFamily="34" charset="0"/>
              </a:rPr>
              <a:t>是解最优化问题的一种途径、一种方法，而不是一种特殊算法</a:t>
            </a:r>
            <a:endParaRPr lang="en-US" altLang="zh-CN" sz="20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323849" y="1600200"/>
            <a:ext cx="2180405" cy="541174"/>
          </a:xfrm>
          <a:prstGeom prst="rect">
            <a:avLst/>
          </a:prstGeom>
        </p:spPr>
        <p:txBody>
          <a:bodyPr wrap="none">
            <a:spAutoFit/>
          </a:bodyPr>
          <a:lstStyle/>
          <a:p>
            <a:pPr marL="0" lvl="1">
              <a:lnSpc>
                <a:spcPts val="3500"/>
              </a:lnSpc>
              <a:spcBef>
                <a:spcPct val="20000"/>
              </a:spcBef>
              <a:buClr>
                <a:srgbClr val="FF0000"/>
              </a:buClr>
              <a:buSzPct val="90000"/>
            </a:pPr>
            <a:r>
              <a:rPr lang="en-US" altLang="zh-CN" sz="2800" dirty="0">
                <a:solidFill>
                  <a:srgbClr val="CC3300"/>
                </a:solidFill>
                <a:latin typeface="Arial" panose="020B0604020202020204" pitchFamily="34" charset="0"/>
                <a:ea typeface="微软雅黑" panose="020B0503020204020204" pitchFamily="34" charset="-122"/>
                <a:cs typeface="Arial" panose="020B0604020202020204" pitchFamily="34" charset="0"/>
              </a:rPr>
              <a:t>2</a:t>
            </a:r>
            <a:r>
              <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rPr>
              <a:t>、动态规划</a:t>
            </a:r>
            <a:endParaRPr lang="zh-CN" altLang="en-US" sz="2800" dirty="0">
              <a:solidFill>
                <a:srgbClr val="CC33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的基本思想</a:t>
            </a:r>
            <a:endParaRPr lang="zh-CN" altLang="en-US" dirty="0"/>
          </a:p>
        </p:txBody>
      </p:sp>
      <p:sp>
        <p:nvSpPr>
          <p:cNvPr id="3" name="内容占位符 2"/>
          <p:cNvSpPr>
            <a:spLocks noGrp="1"/>
          </p:cNvSpPr>
          <p:nvPr>
            <p:ph idx="1"/>
          </p:nvPr>
        </p:nvSpPr>
        <p:spPr>
          <a:xfrm>
            <a:off x="457200" y="1600200"/>
            <a:ext cx="8458200" cy="3352800"/>
          </a:xfrm>
        </p:spPr>
        <p:txBody>
          <a:bodyPr/>
          <a:lstStyle/>
          <a:p>
            <a:pPr>
              <a:lnSpc>
                <a:spcPts val="3500"/>
              </a:lnSpc>
            </a:pPr>
            <a:r>
              <a:rPr lang="zh-CN" altLang="zh-CN" b="1" dirty="0"/>
              <a:t>动态规划的</a:t>
            </a:r>
            <a:r>
              <a:rPr lang="zh-CN" altLang="zh-CN" b="1" dirty="0">
                <a:solidFill>
                  <a:srgbClr val="CC3300"/>
                </a:solidFill>
              </a:rPr>
              <a:t>基本思想</a:t>
            </a:r>
            <a:endParaRPr lang="en-US" altLang="zh-CN" dirty="0"/>
          </a:p>
          <a:p>
            <a:pPr lvl="1">
              <a:lnSpc>
                <a:spcPts val="3500"/>
              </a:lnSpc>
            </a:pPr>
            <a:r>
              <a:rPr lang="zh-CN" altLang="zh-CN" dirty="0"/>
              <a:t>将待求解的问题分解成若干</a:t>
            </a:r>
            <a:r>
              <a:rPr lang="zh-CN" altLang="zh-CN" dirty="0">
                <a:solidFill>
                  <a:srgbClr val="CC0066"/>
                </a:solidFill>
              </a:rPr>
              <a:t>相互联系</a:t>
            </a:r>
            <a:r>
              <a:rPr lang="zh-CN" altLang="zh-CN" dirty="0"/>
              <a:t>的子问题，先求解子问题，然后根据子问题之间的关系来得到原问题的解</a:t>
            </a:r>
            <a:endParaRPr lang="en-US" altLang="zh-CN" dirty="0"/>
          </a:p>
          <a:p>
            <a:pPr lvl="1">
              <a:lnSpc>
                <a:spcPts val="3500"/>
              </a:lnSpc>
            </a:pPr>
            <a:r>
              <a:rPr lang="zh-CN" altLang="zh-CN" dirty="0"/>
              <a:t>在计算过程中</a:t>
            </a:r>
            <a:r>
              <a:rPr lang="zh-CN" altLang="zh-CN" dirty="0">
                <a:solidFill>
                  <a:srgbClr val="CC0066"/>
                </a:solidFill>
              </a:rPr>
              <a:t>每个子问题只求解一次</a:t>
            </a:r>
            <a:r>
              <a:rPr lang="zh-CN" altLang="zh-CN" dirty="0"/>
              <a:t>，将其结果保存在一张表</a:t>
            </a:r>
            <a:r>
              <a:rPr lang="zh-CN" altLang="en-US" dirty="0"/>
              <a:t>（</a:t>
            </a:r>
            <a:r>
              <a:rPr lang="zh-CN" altLang="zh-CN" dirty="0">
                <a:solidFill>
                  <a:srgbClr val="CC0066"/>
                </a:solidFill>
              </a:rPr>
              <a:t>最优决策表</a:t>
            </a:r>
            <a:r>
              <a:rPr lang="zh-CN" altLang="en-US" dirty="0"/>
              <a:t>）</a:t>
            </a:r>
            <a:r>
              <a:rPr lang="zh-CN" altLang="zh-CN" dirty="0"/>
              <a:t>中，以便在需要时直接使用</a:t>
            </a:r>
            <a:endParaRPr lang="en-US" altLang="zh-CN" dirty="0"/>
          </a:p>
          <a:p>
            <a:pPr lvl="1">
              <a:lnSpc>
                <a:spcPts val="3500"/>
              </a:lnSpc>
            </a:pPr>
            <a:r>
              <a:rPr lang="zh-CN" altLang="zh-CN" dirty="0"/>
              <a:t>避免每次遇到某个子问题时的重复计算，</a:t>
            </a:r>
            <a:r>
              <a:rPr lang="zh-CN" altLang="zh-CN" b="1" dirty="0"/>
              <a:t>大大提高了</a:t>
            </a:r>
            <a:r>
              <a:rPr lang="zh-CN" altLang="zh-CN" dirty="0"/>
              <a:t>算法的</a:t>
            </a:r>
            <a:r>
              <a:rPr lang="zh-CN" altLang="zh-CN" b="1" dirty="0"/>
              <a:t>运行效率</a:t>
            </a:r>
            <a:endParaRPr lang="zh-CN" altLang="en-US" b="1" dirty="0"/>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5" name="矩形 4"/>
          <p:cNvSpPr/>
          <p:nvPr/>
        </p:nvSpPr>
        <p:spPr>
          <a:xfrm>
            <a:off x="609600" y="5181600"/>
            <a:ext cx="7315200" cy="1512722"/>
          </a:xfrm>
          <a:prstGeom prst="rect">
            <a:avLst/>
          </a:prstGeom>
        </p:spPr>
        <p:txBody>
          <a:bodyPr wrap="square">
            <a:spAutoFit/>
          </a:bodyPr>
          <a:lstStyle/>
          <a:p>
            <a:pPr marL="441325" indent="-441325">
              <a:lnSpc>
                <a:spcPts val="3500"/>
              </a:lnSpc>
              <a:spcBef>
                <a:spcPct val="20000"/>
              </a:spcBef>
              <a:buClr>
                <a:srgbClr val="FF0000"/>
              </a:buClr>
              <a:buSzPct val="90000"/>
              <a:buFont typeface="Wingdings" panose="05000000000000000000" pitchFamily="2" charset="2"/>
              <a:buChar char="n"/>
            </a:pPr>
            <a:r>
              <a:rPr lang="zh-CN" altLang="zh-CN" sz="2800">
                <a:latin typeface="微软雅黑" panose="020B0503020204020204" pitchFamily="34" charset="-122"/>
                <a:ea typeface="微软雅黑" panose="020B0503020204020204" pitchFamily="34" charset="-122"/>
              </a:rPr>
              <a:t>动态的</a:t>
            </a:r>
            <a:r>
              <a:rPr lang="zh-CN" altLang="en-US" sz="2800">
                <a:latin typeface="微软雅黑" panose="020B0503020204020204" pitchFamily="34" charset="-122"/>
                <a:ea typeface="微软雅黑" panose="020B0503020204020204" pitchFamily="34" charset="-122"/>
              </a:rPr>
              <a:t>含义</a:t>
            </a:r>
            <a:endParaRPr lang="en-US" altLang="zh-CN" sz="2800">
              <a:latin typeface="微软雅黑" panose="020B0503020204020204" pitchFamily="34" charset="-122"/>
              <a:ea typeface="微软雅黑" panose="020B0503020204020204" pitchFamily="34" charset="-122"/>
            </a:endParaRPr>
          </a:p>
          <a:p>
            <a:pPr marL="898525" lvl="1" indent="-441325">
              <a:lnSpc>
                <a:spcPts val="3500"/>
              </a:lnSpc>
              <a:spcBef>
                <a:spcPct val="20000"/>
              </a:spcBef>
              <a:buClr>
                <a:srgbClr val="006666"/>
              </a:buClr>
              <a:buSzPct val="90000"/>
              <a:buFont typeface="Wingdings" panose="05000000000000000000" pitchFamily="2" charset="2"/>
              <a:buChar char="u"/>
            </a:pPr>
            <a:r>
              <a:rPr lang="zh-CN" altLang="zh-CN" sz="2400" b="0">
                <a:latin typeface="微软雅黑" panose="020B0503020204020204" pitchFamily="34" charset="-122"/>
                <a:ea typeface="微软雅黑" panose="020B0503020204020204" pitchFamily="34" charset="-122"/>
              </a:rPr>
              <a:t>在系统发展的不同</a:t>
            </a:r>
            <a:r>
              <a:rPr lang="zh-CN" altLang="zh-CN" sz="2400">
                <a:solidFill>
                  <a:srgbClr val="CC0066"/>
                </a:solidFill>
                <a:latin typeface="微软雅黑" panose="020B0503020204020204" pitchFamily="34" charset="-122"/>
                <a:ea typeface="微软雅黑" panose="020B0503020204020204" pitchFamily="34" charset="-122"/>
              </a:rPr>
              <a:t>时刻</a:t>
            </a:r>
            <a:r>
              <a:rPr lang="zh-CN" altLang="zh-CN" sz="2400" b="0">
                <a:latin typeface="微软雅黑" panose="020B0503020204020204" pitchFamily="34" charset="-122"/>
                <a:ea typeface="微软雅黑" panose="020B0503020204020204" pitchFamily="34" charset="-122"/>
              </a:rPr>
              <a:t>（或阶段），根据系统所处的</a:t>
            </a:r>
            <a:r>
              <a:rPr lang="zh-CN" altLang="zh-CN" sz="2400">
                <a:solidFill>
                  <a:srgbClr val="CC0066"/>
                </a:solidFill>
                <a:latin typeface="微软雅黑" panose="020B0503020204020204" pitchFamily="34" charset="-122"/>
                <a:ea typeface="微软雅黑" panose="020B0503020204020204" pitchFamily="34" charset="-122"/>
              </a:rPr>
              <a:t>状态</a:t>
            </a:r>
            <a:r>
              <a:rPr lang="zh-CN" altLang="zh-CN" sz="2400" b="0">
                <a:latin typeface="微软雅黑" panose="020B0503020204020204" pitchFamily="34" charset="-122"/>
                <a:ea typeface="微软雅黑" panose="020B0503020204020204" pitchFamily="34" charset="-122"/>
              </a:rPr>
              <a:t>，</a:t>
            </a:r>
            <a:r>
              <a:rPr lang="zh-CN" altLang="zh-CN" sz="2400">
                <a:solidFill>
                  <a:srgbClr val="CC0066"/>
                </a:solidFill>
                <a:latin typeface="微软雅黑" panose="020B0503020204020204" pitchFamily="34" charset="-122"/>
                <a:ea typeface="微软雅黑" panose="020B0503020204020204" pitchFamily="34" charset="-122"/>
              </a:rPr>
              <a:t>动态</a:t>
            </a:r>
            <a:r>
              <a:rPr lang="zh-CN" altLang="zh-CN" sz="2400" b="0">
                <a:latin typeface="微软雅黑" panose="020B0503020204020204" pitchFamily="34" charset="-122"/>
                <a:ea typeface="微软雅黑" panose="020B0503020204020204" pitchFamily="34" charset="-122"/>
              </a:rPr>
              <a:t>地做出决策</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动态规划与分治法的区别</a:t>
            </a:r>
            <a:endParaRPr lang="zh-CN" altLang="en-US" dirty="0"/>
          </a:p>
        </p:txBody>
      </p:sp>
      <p:sp>
        <p:nvSpPr>
          <p:cNvPr id="3" name="内容占位符 2"/>
          <p:cNvSpPr>
            <a:spLocks noGrp="1"/>
          </p:cNvSpPr>
          <p:nvPr>
            <p:ph idx="1"/>
          </p:nvPr>
        </p:nvSpPr>
        <p:spPr>
          <a:xfrm>
            <a:off x="381000" y="1676400"/>
            <a:ext cx="8458200" cy="5410200"/>
          </a:xfrm>
        </p:spPr>
        <p:txBody>
          <a:bodyPr/>
          <a:lstStyle/>
          <a:p>
            <a:pPr>
              <a:lnSpc>
                <a:spcPts val="3100"/>
              </a:lnSpc>
            </a:pPr>
            <a:r>
              <a:rPr lang="zh-CN" altLang="en-US" sz="2400" dirty="0">
                <a:latin typeface="宋体" panose="02010600030101010101" pitchFamily="2" charset="-122"/>
              </a:rPr>
              <a:t>分治法的基本思想是将问题分解成若干个</a:t>
            </a:r>
            <a:r>
              <a:rPr lang="zh-CN" altLang="en-US" sz="2400" dirty="0">
                <a:solidFill>
                  <a:srgbClr val="CC0066"/>
                </a:solidFill>
                <a:latin typeface="宋体" panose="02010600030101010101" pitchFamily="2" charset="-122"/>
              </a:rPr>
              <a:t>相互独立</a:t>
            </a:r>
            <a:r>
              <a:rPr lang="zh-CN" altLang="en-US" sz="2400" dirty="0">
                <a:latin typeface="宋体" panose="02010600030101010101" pitchFamily="2" charset="-122"/>
              </a:rPr>
              <a:t>的子问题，先求解子问题，然后从这些子问题的解得到原问题的解</a:t>
            </a:r>
            <a:endParaRPr lang="en-US" altLang="zh-CN" sz="2400" dirty="0">
              <a:latin typeface="宋体" panose="02010600030101010101" pitchFamily="2" charset="-122"/>
            </a:endParaRPr>
          </a:p>
          <a:p>
            <a:pPr lvl="1">
              <a:lnSpc>
                <a:spcPts val="3100"/>
              </a:lnSpc>
            </a:pPr>
            <a:r>
              <a:rPr lang="zh-CN" altLang="en-US" sz="2000" dirty="0">
                <a:latin typeface="宋体" panose="02010600030101010101" pitchFamily="2" charset="-122"/>
              </a:rPr>
              <a:t>用分治法求解时，由于分解得到的子问题数目太多，有些子问题被重复计算了许多次，以至于最后解决原问题需要耗费</a:t>
            </a:r>
            <a:r>
              <a:rPr lang="zh-CN" altLang="en-US" sz="2000" dirty="0">
                <a:solidFill>
                  <a:srgbClr val="CC0066"/>
                </a:solidFill>
                <a:latin typeface="宋体" panose="02010600030101010101" pitchFamily="2" charset="-122"/>
              </a:rPr>
              <a:t>指数时间</a:t>
            </a:r>
            <a:endParaRPr lang="zh-CN" altLang="en-US" sz="2000" dirty="0">
              <a:solidFill>
                <a:srgbClr val="CC0066"/>
              </a:solidFill>
              <a:latin typeface="宋体" panose="02010600030101010101" pitchFamily="2" charset="-122"/>
            </a:endParaRPr>
          </a:p>
          <a:p>
            <a:pPr>
              <a:lnSpc>
                <a:spcPts val="3100"/>
              </a:lnSpc>
            </a:pPr>
            <a:r>
              <a:rPr lang="zh-CN" altLang="en-US" sz="2400" dirty="0">
                <a:latin typeface="宋体" panose="02010600030101010101" pitchFamily="2" charset="-122"/>
              </a:rPr>
              <a:t>动态规划法基本思想也是将待求解问题分解成若干个子问题。但与分治法不同的是，适合于用动态规划法求解的问题，经分解得到的子问题往往</a:t>
            </a:r>
            <a:r>
              <a:rPr lang="zh-CN" altLang="en-US" sz="2400" dirty="0">
                <a:solidFill>
                  <a:srgbClr val="CC0066"/>
                </a:solidFill>
                <a:latin typeface="宋体" panose="02010600030101010101" pitchFamily="2" charset="-122"/>
              </a:rPr>
              <a:t>不是互相独立</a:t>
            </a:r>
            <a:r>
              <a:rPr lang="zh-CN" altLang="en-US" sz="2400" dirty="0">
                <a:latin typeface="宋体" panose="02010600030101010101" pitchFamily="2" charset="-122"/>
              </a:rPr>
              <a:t>的，它们可能共享更小的子问题，即</a:t>
            </a:r>
            <a:r>
              <a:rPr lang="zh-CN" altLang="en-US" sz="2400" b="1" dirty="0">
                <a:solidFill>
                  <a:srgbClr val="FF0000"/>
                </a:solidFill>
                <a:latin typeface="宋体" panose="02010600030101010101" pitchFamily="2" charset="-122"/>
              </a:rPr>
              <a:t>重叠子问题</a:t>
            </a:r>
            <a:r>
              <a:rPr lang="zh-CN" altLang="en-US" sz="2400" dirty="0">
                <a:latin typeface="宋体" panose="02010600030101010101" pitchFamily="2" charset="-122"/>
              </a:rPr>
              <a:t>（</a:t>
            </a:r>
            <a:r>
              <a:rPr lang="en-US" altLang="zh-CN" sz="2400" dirty="0">
                <a:latin typeface="Arial" panose="020B0604020202020204" pitchFamily="34" charset="0"/>
                <a:cs typeface="Arial" panose="020B0604020202020204" pitchFamily="34" charset="0"/>
              </a:rPr>
              <a:t>overlapping </a:t>
            </a:r>
            <a:r>
              <a:rPr lang="en-US" altLang="zh-CN" sz="2400" dirty="0" err="1">
                <a:latin typeface="Arial" panose="020B0604020202020204" pitchFamily="34" charset="0"/>
                <a:cs typeface="Arial" panose="020B0604020202020204" pitchFamily="34" charset="0"/>
              </a:rPr>
              <a:t>subproblem</a:t>
            </a:r>
            <a:r>
              <a:rPr lang="zh-CN" altLang="en-US" sz="2400" dirty="0">
                <a:latin typeface="宋体" panose="02010600030101010101" pitchFamily="2" charset="-122"/>
              </a:rPr>
              <a:t>）</a:t>
            </a:r>
            <a:endParaRPr lang="en-US" altLang="zh-CN" sz="2400" dirty="0">
              <a:latin typeface="宋体" panose="02010600030101010101" pitchFamily="2" charset="-122"/>
            </a:endParaRPr>
          </a:p>
          <a:p>
            <a:pPr lvl="1">
              <a:lnSpc>
                <a:spcPts val="3100"/>
              </a:lnSpc>
            </a:pPr>
            <a:r>
              <a:rPr lang="zh-CN" altLang="en-US" sz="2000" dirty="0">
                <a:solidFill>
                  <a:srgbClr val="0000FF"/>
                </a:solidFill>
              </a:rPr>
              <a:t>算法优点</a:t>
            </a:r>
            <a:r>
              <a:rPr lang="zh-CN" altLang="en-US" sz="2000" dirty="0"/>
              <a:t>：</a:t>
            </a:r>
            <a:r>
              <a:rPr lang="zh-CN" altLang="zh-CN" sz="2000" dirty="0">
                <a:latin typeface="宋体" panose="02010600030101010101" pitchFamily="2" charset="-122"/>
              </a:rPr>
              <a:t>与其它方法相比，能够提高时间效率和空间效率</a:t>
            </a:r>
            <a:endParaRPr lang="en-US" altLang="zh-CN" sz="2000" dirty="0">
              <a:latin typeface="宋体" panose="02010600030101010101" pitchFamily="2" charset="-122"/>
            </a:endParaRPr>
          </a:p>
          <a:p>
            <a:pPr lvl="1">
              <a:lnSpc>
                <a:spcPts val="3100"/>
              </a:lnSpc>
            </a:pPr>
            <a:r>
              <a:rPr lang="zh-CN" altLang="en-US" sz="2000" dirty="0">
                <a:solidFill>
                  <a:srgbClr val="0000FF"/>
                </a:solidFill>
              </a:rPr>
              <a:t>算法缺点</a:t>
            </a:r>
            <a:r>
              <a:rPr lang="zh-CN" altLang="en-US" sz="2000" dirty="0"/>
              <a:t>：实现较难</a:t>
            </a:r>
            <a:endParaRPr lang="en-US" altLang="zh-CN" sz="2000" dirty="0"/>
          </a:p>
          <a:p>
            <a:pPr lvl="1">
              <a:lnSpc>
                <a:spcPts val="3100"/>
              </a:lnSpc>
            </a:pPr>
            <a:endParaRPr lang="zh-CN" altLang="en-US" sz="200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动态规划法的适用场合</a:t>
            </a:r>
            <a:endParaRPr lang="zh-CN" altLang="en-US" dirty="0"/>
          </a:p>
        </p:txBody>
      </p:sp>
      <p:sp>
        <p:nvSpPr>
          <p:cNvPr id="3" name="内容占位符 2"/>
          <p:cNvSpPr>
            <a:spLocks noGrp="1"/>
          </p:cNvSpPr>
          <p:nvPr>
            <p:ph idx="1"/>
          </p:nvPr>
        </p:nvSpPr>
        <p:spPr>
          <a:xfrm>
            <a:off x="228600" y="1676400"/>
            <a:ext cx="8686800" cy="4800600"/>
          </a:xfrm>
        </p:spPr>
        <p:txBody>
          <a:bodyPr/>
          <a:lstStyle/>
          <a:p>
            <a:pPr lvl="1">
              <a:lnSpc>
                <a:spcPts val="3300"/>
              </a:lnSpc>
            </a:pPr>
            <a:r>
              <a:rPr lang="zh-CN" altLang="en-US" dirty="0">
                <a:solidFill>
                  <a:srgbClr val="0000FF"/>
                </a:solidFill>
              </a:rPr>
              <a:t>算法适用</a:t>
            </a:r>
            <a:r>
              <a:rPr lang="zh-CN" altLang="en-US" dirty="0"/>
              <a:t>：最优化问题中的</a:t>
            </a:r>
            <a:r>
              <a:rPr lang="zh-CN" altLang="en-US" dirty="0">
                <a:solidFill>
                  <a:srgbClr val="CC0066"/>
                </a:solidFill>
              </a:rPr>
              <a:t>多阶段决策</a:t>
            </a:r>
            <a:r>
              <a:rPr lang="zh-CN" altLang="en-US" dirty="0"/>
              <a:t>问题</a:t>
            </a:r>
            <a:endParaRPr lang="en-US" altLang="zh-CN" dirty="0"/>
          </a:p>
          <a:p>
            <a:pPr lvl="2">
              <a:lnSpc>
                <a:spcPts val="3300"/>
              </a:lnSpc>
            </a:pPr>
            <a:r>
              <a:rPr lang="zh-CN" altLang="en-US" dirty="0">
                <a:solidFill>
                  <a:srgbClr val="000000"/>
                </a:solidFill>
                <a:cs typeface="Times New Roman" panose="02020603050405020304" pitchFamily="18" charset="0"/>
              </a:rPr>
              <a:t>动态规划算法一般解决</a:t>
            </a:r>
            <a:r>
              <a:rPr lang="zh-CN" altLang="en-US" dirty="0">
                <a:solidFill>
                  <a:srgbClr val="CC0066"/>
                </a:solidFill>
                <a:cs typeface="Times New Roman" panose="02020603050405020304" pitchFamily="18" charset="0"/>
              </a:rPr>
              <a:t>最值</a:t>
            </a:r>
            <a:r>
              <a:rPr lang="zh-CN" altLang="en-US" dirty="0">
                <a:solidFill>
                  <a:srgbClr val="000000"/>
                </a:solidFill>
                <a:cs typeface="Times New Roman" panose="02020603050405020304" pitchFamily="18" charset="0"/>
              </a:rPr>
              <a:t>（最优，最大，最小，最长</a:t>
            </a:r>
            <a:r>
              <a:rPr lang="en-US" altLang="zh-CN" dirty="0">
                <a:solidFill>
                  <a:srgbClr val="000000"/>
                </a:solidFill>
                <a:cs typeface="Times New Roman" panose="02020603050405020304" pitchFamily="18" charset="0"/>
              </a:rPr>
              <a:t>……</a:t>
            </a:r>
            <a:r>
              <a:rPr lang="zh-CN" altLang="en-US" dirty="0">
                <a:solidFill>
                  <a:srgbClr val="000000"/>
                </a:solidFill>
                <a:cs typeface="Times New Roman" panose="02020603050405020304" pitchFamily="18" charset="0"/>
              </a:rPr>
              <a:t>）</a:t>
            </a:r>
            <a:r>
              <a:rPr lang="zh-CN" altLang="en-US" dirty="0">
                <a:solidFill>
                  <a:srgbClr val="CC0066"/>
                </a:solidFill>
                <a:cs typeface="Times New Roman" panose="02020603050405020304" pitchFamily="18" charset="0"/>
              </a:rPr>
              <a:t>问题</a:t>
            </a:r>
            <a:endParaRPr lang="en-US" altLang="zh-CN" dirty="0">
              <a:solidFill>
                <a:srgbClr val="CC0066"/>
              </a:solidFill>
              <a:cs typeface="Times New Roman" panose="02020603050405020304" pitchFamily="18" charset="0"/>
            </a:endParaRPr>
          </a:p>
          <a:p>
            <a:pPr lvl="1">
              <a:lnSpc>
                <a:spcPts val="3300"/>
              </a:lnSpc>
            </a:pPr>
            <a:r>
              <a:rPr lang="zh-CN" altLang="en-US" dirty="0">
                <a:solidFill>
                  <a:srgbClr val="0000FF"/>
                </a:solidFill>
              </a:rPr>
              <a:t>适于用</a:t>
            </a:r>
            <a:r>
              <a:rPr lang="zh-CN" altLang="en-US">
                <a:solidFill>
                  <a:srgbClr val="0000FF"/>
                </a:solidFill>
              </a:rPr>
              <a:t>动态规划法求解</a:t>
            </a:r>
            <a:r>
              <a:rPr lang="zh-CN" altLang="en-US" dirty="0">
                <a:solidFill>
                  <a:srgbClr val="0000FF"/>
                </a:solidFill>
              </a:rPr>
              <a:t>的问题具有以下特点</a:t>
            </a:r>
            <a:endParaRPr lang="zh-CN" altLang="en-US" dirty="0">
              <a:solidFill>
                <a:srgbClr val="0000FF"/>
              </a:solidFill>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1</a:t>
            </a:r>
            <a:r>
              <a:rPr lang="zh-CN" altLang="en-US" dirty="0">
                <a:solidFill>
                  <a:srgbClr val="CC3300"/>
                </a:solidFill>
                <a:latin typeface="+mn-lt"/>
              </a:rPr>
              <a:t>）</a:t>
            </a:r>
            <a:r>
              <a:rPr lang="en-US" altLang="zh-CN" dirty="0">
                <a:solidFill>
                  <a:srgbClr val="CC3300"/>
                </a:solidFill>
                <a:latin typeface="+mn-lt"/>
              </a:rPr>
              <a:t> </a:t>
            </a:r>
            <a:r>
              <a:rPr lang="zh-CN" altLang="en-US" dirty="0">
                <a:solidFill>
                  <a:srgbClr val="CC3300"/>
                </a:solidFill>
                <a:latin typeface="+mn-lt"/>
              </a:rPr>
              <a:t>重叠子问题</a:t>
            </a:r>
            <a:r>
              <a:rPr lang="zh-CN" altLang="en-US" dirty="0">
                <a:latin typeface="+mn-lt"/>
              </a:rPr>
              <a:t>：子问题间不相互独立，包含公共子问题</a:t>
            </a:r>
            <a:endParaRPr lang="en-US" altLang="zh-CN" dirty="0">
              <a:latin typeface="+mn-lt"/>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2</a:t>
            </a:r>
            <a:r>
              <a:rPr lang="zh-CN" altLang="en-US" dirty="0">
                <a:solidFill>
                  <a:srgbClr val="CC3300"/>
                </a:solidFill>
                <a:latin typeface="+mn-lt"/>
              </a:rPr>
              <a:t>）最优子结构</a:t>
            </a:r>
            <a:r>
              <a:rPr lang="zh-CN" altLang="en-US" dirty="0">
                <a:latin typeface="+mn-lt"/>
              </a:rPr>
              <a:t>：</a:t>
            </a:r>
            <a:r>
              <a:rPr lang="zh-CN" altLang="zh-CN" dirty="0">
                <a:latin typeface="+mn-lt"/>
              </a:rPr>
              <a:t>问题的最优解包含其子问题的最优解</a:t>
            </a:r>
            <a:r>
              <a:rPr lang="zh-CN" altLang="en-US" dirty="0">
                <a:latin typeface="+mn-lt"/>
              </a:rPr>
              <a:t>。</a:t>
            </a:r>
            <a:r>
              <a:rPr lang="zh-CN" altLang="zh-CN" dirty="0"/>
              <a:t>一个最优化策略的子策略总是最优的</a:t>
            </a:r>
            <a:endParaRPr lang="en-US" altLang="zh-CN" dirty="0">
              <a:latin typeface="+mn-lt"/>
            </a:endParaRPr>
          </a:p>
          <a:p>
            <a:pPr marL="457200" lvl="1" indent="0">
              <a:lnSpc>
                <a:spcPts val="3300"/>
              </a:lnSpc>
              <a:buNone/>
            </a:pPr>
            <a:r>
              <a:rPr lang="zh-CN" altLang="en-US" dirty="0">
                <a:solidFill>
                  <a:srgbClr val="CC3300"/>
                </a:solidFill>
                <a:latin typeface="+mn-lt"/>
              </a:rPr>
              <a:t>（</a:t>
            </a:r>
            <a:r>
              <a:rPr lang="en-US" altLang="zh-CN" dirty="0">
                <a:solidFill>
                  <a:srgbClr val="CC3300"/>
                </a:solidFill>
                <a:latin typeface="+mn-lt"/>
              </a:rPr>
              <a:t>3</a:t>
            </a:r>
            <a:r>
              <a:rPr lang="zh-CN" altLang="en-US" dirty="0">
                <a:solidFill>
                  <a:srgbClr val="CC3300"/>
                </a:solidFill>
                <a:latin typeface="+mn-lt"/>
              </a:rPr>
              <a:t>）无后效性</a:t>
            </a:r>
            <a:r>
              <a:rPr lang="zh-CN" altLang="en-US" dirty="0">
                <a:latin typeface="+mn-lt"/>
              </a:rPr>
              <a:t>：某阶段状态一旦确定，就不受这个状态以后决策的影响。即</a:t>
            </a:r>
            <a:r>
              <a:rPr lang="zh-CN" altLang="en-US" dirty="0"/>
              <a:t>某状态以后的过程不会影响以前的状态，只与当前状态有关</a:t>
            </a:r>
            <a:endParaRPr lang="zh-CN" altLang="en-US" dirty="0"/>
          </a:p>
          <a:p>
            <a:pPr marL="457200" lvl="1" indent="0">
              <a:lnSpc>
                <a:spcPts val="3300"/>
              </a:lnSpc>
              <a:buNone/>
            </a:pPr>
            <a:endParaRPr lang="en-US" altLang="zh-CN" dirty="0">
              <a:latin typeface="+mn-lt"/>
            </a:endParaRPr>
          </a:p>
          <a:p>
            <a:pPr lvl="1"/>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0" y="609600"/>
            <a:ext cx="7467600" cy="487363"/>
          </a:xfrm>
        </p:spPr>
        <p:txBody>
          <a:bodyPr/>
          <a:lstStyle/>
          <a:p>
            <a:r>
              <a:rPr lang="zh-CN" altLang="en-US" dirty="0">
                <a:solidFill>
                  <a:srgbClr val="FFFFFF"/>
                </a:solidFill>
              </a:rPr>
              <a:t>怎样</a:t>
            </a:r>
            <a:r>
              <a:rPr lang="zh-CN" altLang="zh-CN" dirty="0"/>
              <a:t>判断</a:t>
            </a:r>
            <a:r>
              <a:rPr lang="zh-CN" altLang="en-US" dirty="0"/>
              <a:t>一个问题</a:t>
            </a:r>
            <a:r>
              <a:rPr lang="zh-CN" altLang="zh-CN" dirty="0"/>
              <a:t>能否用动态规划求解</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
        <p:nvSpPr>
          <p:cNvPr id="6" name="内容占位符 2"/>
          <p:cNvSpPr txBox="1"/>
          <p:nvPr/>
        </p:nvSpPr>
        <p:spPr bwMode="auto">
          <a:xfrm>
            <a:off x="178676" y="1524000"/>
            <a:ext cx="864213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1325" indent="-441325" algn="l" rtl="0" fontAlgn="base">
              <a:spcBef>
                <a:spcPct val="20000"/>
              </a:spcBef>
              <a:spcAft>
                <a:spcPct val="0"/>
              </a:spcAft>
              <a:buClr>
                <a:srgbClr val="FF0000"/>
              </a:buClr>
              <a:buSzPct val="90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cs typeface="+mn-cs"/>
              </a:defRPr>
            </a:lvl1pPr>
            <a:lvl2pPr marL="898525" indent="-441325" algn="l" rtl="0" fontAlgn="base">
              <a:spcBef>
                <a:spcPct val="20000"/>
              </a:spcBef>
              <a:spcAft>
                <a:spcPct val="0"/>
              </a:spcAft>
              <a:buClr>
                <a:srgbClr val="006666"/>
              </a:buClr>
              <a:buSzPct val="90000"/>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260475" indent="-346075" algn="l" rtl="0" fontAlgn="base">
              <a:spcBef>
                <a:spcPct val="20000"/>
              </a:spcBef>
              <a:spcAft>
                <a:spcPct val="0"/>
              </a:spcAft>
              <a:buClr>
                <a:srgbClr val="FF6600"/>
              </a:buClr>
              <a:buFont typeface="Wingdings" panose="05000000000000000000" pitchFamily="2" charset="2"/>
              <a:buChar char="ü"/>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700"/>
              </a:lnSpc>
            </a:pPr>
            <a:r>
              <a:rPr lang="zh-CN" altLang="en-US" dirty="0">
                <a:solidFill>
                  <a:srgbClr val="FF3399"/>
                </a:solidFill>
              </a:rPr>
              <a:t>怎样</a:t>
            </a:r>
            <a:r>
              <a:rPr lang="zh-CN" altLang="zh-CN" dirty="0">
                <a:solidFill>
                  <a:srgbClr val="FF3399"/>
                </a:solidFill>
              </a:rPr>
              <a:t>判断</a:t>
            </a:r>
            <a:r>
              <a:rPr lang="zh-CN" altLang="en-US" dirty="0">
                <a:solidFill>
                  <a:srgbClr val="FF3399"/>
                </a:solidFill>
              </a:rPr>
              <a:t>一个问题</a:t>
            </a:r>
            <a:r>
              <a:rPr lang="zh-CN" altLang="zh-CN" dirty="0">
                <a:solidFill>
                  <a:srgbClr val="FF3399"/>
                </a:solidFill>
              </a:rPr>
              <a:t>能否用动态规划求解</a:t>
            </a:r>
            <a:r>
              <a:rPr lang="zh-CN" altLang="en-US" dirty="0">
                <a:solidFill>
                  <a:srgbClr val="FF3399"/>
                </a:solidFill>
              </a:rPr>
              <a:t>？</a:t>
            </a:r>
            <a:endParaRPr lang="en-US" altLang="zh-CN" dirty="0">
              <a:solidFill>
                <a:srgbClr val="FF3399"/>
              </a:solidFill>
            </a:endParaRPr>
          </a:p>
          <a:p>
            <a:pPr>
              <a:lnSpc>
                <a:spcPts val="3700"/>
              </a:lnSpc>
            </a:pPr>
            <a:r>
              <a:rPr lang="zh-CN" altLang="zh-CN" sz="2400" b="0" dirty="0"/>
              <a:t>采用动态规划解决实际问题的前提是判断该问题能否用动态规划高效求解</a:t>
            </a:r>
            <a:endParaRPr lang="en-US" altLang="zh-CN" sz="2400" b="0" dirty="0"/>
          </a:p>
          <a:p>
            <a:pPr lvl="1">
              <a:lnSpc>
                <a:spcPts val="3700"/>
              </a:lnSpc>
            </a:pPr>
            <a:r>
              <a:rPr lang="zh-CN" altLang="en-US" sz="2000" b="0" dirty="0"/>
              <a:t>首先，该</a:t>
            </a:r>
            <a:r>
              <a:rPr lang="zh-CN" altLang="zh-CN" sz="2000" b="0" dirty="0"/>
              <a:t>问题必须具有</a:t>
            </a:r>
            <a:r>
              <a:rPr lang="zh-CN" altLang="zh-CN" sz="2000" b="0" dirty="0">
                <a:solidFill>
                  <a:srgbClr val="CC0066"/>
                </a:solidFill>
              </a:rPr>
              <a:t>最</a:t>
            </a:r>
            <a:r>
              <a:rPr lang="zh-CN" altLang="zh-CN" sz="2000" b="0">
                <a:solidFill>
                  <a:srgbClr val="CC0066"/>
                </a:solidFill>
              </a:rPr>
              <a:t>优子结构</a:t>
            </a:r>
            <a:r>
              <a:rPr lang="zh-CN" altLang="en-US" sz="2000" b="0"/>
              <a:t>（</a:t>
            </a:r>
            <a:r>
              <a:rPr lang="zh-CN" altLang="zh-CN" sz="2000" b="0"/>
              <a:t>问题的最优解包含其子问题的最优解</a:t>
            </a:r>
            <a:r>
              <a:rPr lang="zh-CN" altLang="en-US" sz="2000" b="0"/>
              <a:t>）</a:t>
            </a:r>
            <a:r>
              <a:rPr lang="zh-CN" altLang="zh-CN" sz="2000" b="0"/>
              <a:t>，且</a:t>
            </a:r>
            <a:r>
              <a:rPr lang="zh-CN" altLang="zh-CN" sz="2000" b="0" dirty="0"/>
              <a:t>问题的最优解与其子问题</a:t>
            </a:r>
            <a:r>
              <a:rPr lang="zh-CN" altLang="zh-CN" sz="2000" b="0"/>
              <a:t>的最优解能</a:t>
            </a:r>
            <a:r>
              <a:rPr lang="zh-CN" altLang="zh-CN" sz="2000" b="0" dirty="0"/>
              <a:t>建立</a:t>
            </a:r>
            <a:r>
              <a:rPr lang="zh-CN" altLang="zh-CN" sz="2000" b="0" dirty="0">
                <a:solidFill>
                  <a:srgbClr val="CC0066"/>
                </a:solidFill>
              </a:rPr>
              <a:t>递推</a:t>
            </a:r>
            <a:r>
              <a:rPr lang="zh-CN" altLang="zh-CN" sz="2000" b="0" dirty="0"/>
              <a:t>关系</a:t>
            </a:r>
            <a:endParaRPr lang="en-US" altLang="zh-CN" sz="2000" b="0" dirty="0"/>
          </a:p>
          <a:p>
            <a:pPr lvl="1">
              <a:lnSpc>
                <a:spcPts val="3700"/>
              </a:lnSpc>
            </a:pPr>
            <a:r>
              <a:rPr lang="zh-CN" altLang="en-US" sz="2000" b="0" dirty="0"/>
              <a:t>其次，</a:t>
            </a:r>
            <a:r>
              <a:rPr lang="zh-CN" altLang="zh-CN" sz="2000" b="0" dirty="0">
                <a:solidFill>
                  <a:srgbClr val="CC0066"/>
                </a:solidFill>
              </a:rPr>
              <a:t>子问题应当是互相重叠</a:t>
            </a:r>
            <a:r>
              <a:rPr lang="zh-CN" altLang="zh-CN" sz="2000" b="0" dirty="0"/>
              <a:t>的，即很多不同的</a:t>
            </a:r>
            <a:r>
              <a:rPr lang="zh-CN" altLang="en-US" sz="2000" b="0" dirty="0"/>
              <a:t>子</a:t>
            </a:r>
            <a:r>
              <a:rPr lang="zh-CN" altLang="zh-CN" sz="2000" b="0" dirty="0"/>
              <a:t>问题共享相同的子问题</a:t>
            </a:r>
            <a:endParaRPr lang="en-US" altLang="zh-CN" sz="2000" b="0" dirty="0"/>
          </a:p>
          <a:p>
            <a:pPr lvl="1">
              <a:lnSpc>
                <a:spcPts val="3700"/>
              </a:lnSpc>
            </a:pPr>
            <a:r>
              <a:rPr lang="zh-CN" altLang="zh-CN" sz="2000" b="0" dirty="0"/>
              <a:t>如果子问题不重叠，则宜使用其它方法，如</a:t>
            </a:r>
            <a:r>
              <a:rPr lang="zh-CN" altLang="zh-CN" sz="2000" b="0" dirty="0">
                <a:solidFill>
                  <a:srgbClr val="CC0066"/>
                </a:solidFill>
              </a:rPr>
              <a:t>分治法</a:t>
            </a:r>
            <a:r>
              <a:rPr lang="zh-CN" altLang="zh-CN" sz="2000" b="0" dirty="0"/>
              <a:t>等</a:t>
            </a:r>
            <a:r>
              <a:rPr lang="zh-CN" altLang="en-US" sz="2000" b="0" dirty="0"/>
              <a:t>；</a:t>
            </a:r>
            <a:r>
              <a:rPr lang="zh-CN" altLang="zh-CN" sz="2000" b="0" dirty="0"/>
              <a:t>如果一个问题难以确定子问题，或问题与其子问题的特殊解之间毫无关系，就要考虑使用其它方法来解决</a:t>
            </a:r>
            <a:r>
              <a:rPr lang="zh-CN" altLang="en-US" sz="2000" b="0" dirty="0"/>
              <a:t>（</a:t>
            </a:r>
            <a:r>
              <a:rPr lang="zh-CN" altLang="zh-CN" sz="2000" b="0" dirty="0"/>
              <a:t>如</a:t>
            </a:r>
            <a:r>
              <a:rPr lang="zh-CN" altLang="zh-CN" sz="2000" b="0" dirty="0">
                <a:solidFill>
                  <a:srgbClr val="CC0066"/>
                </a:solidFill>
              </a:rPr>
              <a:t>搜索</a:t>
            </a:r>
            <a:r>
              <a:rPr lang="zh-CN" altLang="zh-CN" sz="2000" b="0" dirty="0"/>
              <a:t>或其它方法等</a:t>
            </a:r>
            <a:r>
              <a:rPr lang="zh-CN" altLang="en-US" sz="2000" b="0" dirty="0"/>
              <a:t>）</a:t>
            </a:r>
            <a:endParaRPr lang="en-US" altLang="zh-CN" sz="2000" b="0" dirty="0">
              <a:solidFill>
                <a:srgbClr val="FF3399"/>
              </a:solidFill>
            </a:endParaRPr>
          </a:p>
          <a:p>
            <a:endParaRPr lang="en-US" altLang="zh-CN" b="0" dirty="0">
              <a:latin typeface="+mn-lt"/>
            </a:endParaRPr>
          </a:p>
        </p:txBody>
      </p:sp>
    </p:spTree>
  </p:cSld>
  <p:clrMapOvr>
    <a:masterClrMapping/>
  </p:clrMapOvr>
  <p:transition>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问题中的术语</a:t>
            </a:r>
            <a:endParaRPr lang="zh-CN" altLang="en-US" dirty="0"/>
          </a:p>
        </p:txBody>
      </p:sp>
      <p:sp>
        <p:nvSpPr>
          <p:cNvPr id="3" name="内容占位符 2"/>
          <p:cNvSpPr>
            <a:spLocks noGrp="1"/>
          </p:cNvSpPr>
          <p:nvPr>
            <p:ph idx="1"/>
          </p:nvPr>
        </p:nvSpPr>
        <p:spPr>
          <a:xfrm>
            <a:off x="685800" y="1524000"/>
            <a:ext cx="8229600" cy="4800600"/>
          </a:xfrm>
        </p:spPr>
        <p:txBody>
          <a:bodyPr/>
          <a:lstStyle/>
          <a:p>
            <a:r>
              <a:rPr lang="zh-CN" altLang="zh-CN" sz="2400" b="1">
                <a:solidFill>
                  <a:srgbClr val="FF0000"/>
                </a:solidFill>
                <a:latin typeface="+mn-lt"/>
              </a:rPr>
              <a:t>阶段</a:t>
            </a:r>
            <a:endParaRPr lang="en-US" altLang="zh-CN" sz="2400" b="1" dirty="0">
              <a:solidFill>
                <a:srgbClr val="FF0000"/>
              </a:solidFill>
              <a:latin typeface="+mn-lt"/>
            </a:endParaRPr>
          </a:p>
          <a:p>
            <a:pPr lvl="1">
              <a:lnSpc>
                <a:spcPts val="2800"/>
              </a:lnSpc>
              <a:spcBef>
                <a:spcPts val="0"/>
              </a:spcBef>
            </a:pPr>
            <a:r>
              <a:rPr lang="zh-CN" altLang="zh-CN" sz="2000"/>
              <a:t>把所给求解问题的过程恰当地分成若干个相互联系的</a:t>
            </a:r>
            <a:r>
              <a:rPr lang="zh-CN" altLang="zh-CN" sz="2000" b="1">
                <a:solidFill>
                  <a:srgbClr val="FF0000"/>
                </a:solidFill>
              </a:rPr>
              <a:t>阶段</a:t>
            </a:r>
            <a:r>
              <a:rPr lang="zh-CN" altLang="zh-CN" sz="2000"/>
              <a:t>，以便于求解</a:t>
            </a:r>
            <a:r>
              <a:rPr lang="zh-CN" altLang="en-US" sz="2000"/>
              <a:t>。</a:t>
            </a:r>
            <a:r>
              <a:rPr lang="zh-CN" altLang="zh-CN" sz="2000"/>
              <a:t>过程不同，阶段数就可能不同</a:t>
            </a:r>
            <a:endParaRPr lang="en-US" altLang="zh-CN" sz="2000"/>
          </a:p>
          <a:p>
            <a:pPr lvl="1">
              <a:lnSpc>
                <a:spcPts val="2800"/>
              </a:lnSpc>
              <a:spcBef>
                <a:spcPts val="0"/>
              </a:spcBef>
            </a:pPr>
            <a:r>
              <a:rPr lang="zh-CN" altLang="zh-CN" sz="2000" b="1" u="sng"/>
              <a:t>描述阶段的变量</a:t>
            </a:r>
            <a:r>
              <a:rPr lang="zh-CN" altLang="zh-CN" sz="2000"/>
              <a:t>称为</a:t>
            </a:r>
            <a:r>
              <a:rPr lang="zh-CN" altLang="zh-CN" sz="2000" b="1">
                <a:solidFill>
                  <a:srgbClr val="FF0000"/>
                </a:solidFill>
              </a:rPr>
              <a:t>阶段变量</a:t>
            </a:r>
            <a:r>
              <a:rPr lang="zh-CN" altLang="zh-CN" sz="2000"/>
              <a:t>。多数情况下，阶段变量是</a:t>
            </a:r>
            <a:r>
              <a:rPr lang="zh-CN" altLang="zh-CN" sz="2000">
                <a:solidFill>
                  <a:srgbClr val="CC0066"/>
                </a:solidFill>
              </a:rPr>
              <a:t>离散</a:t>
            </a:r>
            <a:r>
              <a:rPr lang="zh-CN" altLang="zh-CN" sz="2000"/>
              <a:t>的</a:t>
            </a:r>
            <a:r>
              <a:rPr lang="zh-CN" altLang="en-US" sz="1800"/>
              <a:t>，一般用</a:t>
            </a:r>
            <a:r>
              <a:rPr lang="en-US" altLang="zh-CN" sz="1800">
                <a:solidFill>
                  <a:srgbClr val="CC0066"/>
                </a:solidFill>
              </a:rPr>
              <a:t>k</a:t>
            </a:r>
            <a:r>
              <a:rPr lang="zh-CN" altLang="en-US" sz="1800"/>
              <a:t>表示</a:t>
            </a:r>
            <a:endParaRPr lang="en-US" altLang="zh-CN" sz="2000"/>
          </a:p>
          <a:p>
            <a:pPr lvl="1">
              <a:lnSpc>
                <a:spcPts val="2800"/>
              </a:lnSpc>
              <a:spcBef>
                <a:spcPts val="0"/>
              </a:spcBef>
            </a:pPr>
            <a:r>
              <a:rPr lang="zh-CN" altLang="zh-CN" sz="2000"/>
              <a:t>如果过程可以在任何时刻作出决策，且在任意两个不同的时刻之间允许有无穷多个决策时，阶段变量就是</a:t>
            </a:r>
            <a:r>
              <a:rPr lang="zh-CN" altLang="zh-CN" sz="2000">
                <a:solidFill>
                  <a:srgbClr val="CC0066"/>
                </a:solidFill>
              </a:rPr>
              <a:t>连续</a:t>
            </a:r>
            <a:r>
              <a:rPr lang="zh-CN" altLang="zh-CN" sz="2000"/>
              <a:t>的</a:t>
            </a:r>
            <a:endParaRPr lang="en-US" altLang="zh-CN" sz="2000" b="1"/>
          </a:p>
          <a:p>
            <a:pPr marL="441325" lvl="1">
              <a:lnSpc>
                <a:spcPts val="2800"/>
              </a:lnSpc>
              <a:buClr>
                <a:srgbClr val="FF0000"/>
              </a:buClr>
              <a:buFont typeface="Wingdings" panose="05000000000000000000" pitchFamily="2" charset="2"/>
              <a:buChar char="n"/>
            </a:pPr>
            <a:r>
              <a:rPr lang="zh-CN" altLang="zh-CN" b="1">
                <a:solidFill>
                  <a:srgbClr val="FF0000"/>
                </a:solidFill>
                <a:latin typeface="+mn-lt"/>
                <a:cs typeface="+mn-cs"/>
              </a:rPr>
              <a:t>状态</a:t>
            </a:r>
            <a:endParaRPr lang="en-US" altLang="zh-CN" b="1">
              <a:solidFill>
                <a:srgbClr val="FF0000"/>
              </a:solidFill>
              <a:latin typeface="+mn-lt"/>
              <a:cs typeface="+mn-cs"/>
            </a:endParaRPr>
          </a:p>
          <a:p>
            <a:pPr lvl="1">
              <a:lnSpc>
                <a:spcPts val="2800"/>
              </a:lnSpc>
              <a:spcBef>
                <a:spcPts val="0"/>
              </a:spcBef>
            </a:pPr>
            <a:r>
              <a:rPr lang="zh-CN" altLang="zh-CN" sz="2000" b="1">
                <a:solidFill>
                  <a:srgbClr val="FF0000"/>
                </a:solidFill>
              </a:rPr>
              <a:t>状态</a:t>
            </a:r>
            <a:r>
              <a:rPr lang="zh-CN" altLang="zh-CN" sz="2000" b="1" u="sng"/>
              <a:t>表示每个阶段开始面临的自然状况或客观条件</a:t>
            </a:r>
            <a:r>
              <a:rPr lang="zh-CN" altLang="zh-CN" sz="2000"/>
              <a:t>，它不以人们的主观意志为转移，也称为</a:t>
            </a:r>
            <a:r>
              <a:rPr lang="zh-CN" altLang="zh-CN" sz="2000" b="1">
                <a:solidFill>
                  <a:srgbClr val="FF0000"/>
                </a:solidFill>
              </a:rPr>
              <a:t>不可控因素</a:t>
            </a:r>
            <a:endParaRPr lang="en-US" altLang="zh-CN" sz="2000" b="1">
              <a:solidFill>
                <a:srgbClr val="FF0000"/>
              </a:solidFill>
            </a:endParaRPr>
          </a:p>
          <a:p>
            <a:pPr lvl="1">
              <a:lnSpc>
                <a:spcPts val="2800"/>
              </a:lnSpc>
              <a:spcBef>
                <a:spcPts val="0"/>
              </a:spcBef>
            </a:pPr>
            <a:r>
              <a:rPr lang="zh-CN" altLang="zh-CN" sz="2000"/>
              <a:t>过程的状态通常可以用一个或一组数来描述，</a:t>
            </a:r>
            <a:r>
              <a:rPr lang="zh-CN" altLang="zh-CN" sz="2000" b="1" u="sng"/>
              <a:t>描述</a:t>
            </a:r>
            <a:r>
              <a:rPr lang="zh-CN" altLang="en-US" sz="2000" b="1" u="sng"/>
              <a:t>状态的变量</a:t>
            </a:r>
            <a:r>
              <a:rPr lang="zh-CN" altLang="zh-CN" sz="2000"/>
              <a:t>称为</a:t>
            </a:r>
            <a:r>
              <a:rPr lang="zh-CN" altLang="zh-CN" sz="2000" b="1">
                <a:solidFill>
                  <a:srgbClr val="FF0000"/>
                </a:solidFill>
              </a:rPr>
              <a:t>状态变量</a:t>
            </a:r>
            <a:endParaRPr lang="en-US" altLang="zh-CN" sz="2000"/>
          </a:p>
          <a:p>
            <a:pPr lvl="1">
              <a:lnSpc>
                <a:spcPts val="2800"/>
              </a:lnSpc>
              <a:spcBef>
                <a:spcPts val="0"/>
              </a:spcBef>
            </a:pPr>
            <a:r>
              <a:rPr lang="zh-CN" altLang="zh-CN" sz="2000"/>
              <a:t>一般，状态是</a:t>
            </a:r>
            <a:r>
              <a:rPr lang="zh-CN" altLang="zh-CN" sz="2000">
                <a:solidFill>
                  <a:srgbClr val="CC0066"/>
                </a:solidFill>
              </a:rPr>
              <a:t>离散</a:t>
            </a:r>
            <a:r>
              <a:rPr lang="zh-CN" altLang="zh-CN" sz="2000"/>
              <a:t>的，但有时为了方便也将状态取成</a:t>
            </a:r>
            <a:r>
              <a:rPr lang="zh-CN" altLang="zh-CN" sz="2000">
                <a:solidFill>
                  <a:srgbClr val="CC0066"/>
                </a:solidFill>
              </a:rPr>
              <a:t>连续</a:t>
            </a:r>
            <a:r>
              <a:rPr lang="zh-CN" altLang="zh-CN" sz="2000"/>
              <a:t>的</a:t>
            </a:r>
            <a:endParaRPr lang="en-US" altLang="zh-CN" sz="2000"/>
          </a:p>
          <a:p>
            <a:endParaRPr lang="zh-CN" altLang="en-US" dirty="0"/>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zh-CN" altLang="zh-CN" dirty="0"/>
              <a:t>问题中的术语</a:t>
            </a:r>
            <a:r>
              <a:rPr lang="zh-CN" altLang="en-US" dirty="0"/>
              <a:t>（</a:t>
            </a:r>
            <a:r>
              <a:rPr lang="en-US" altLang="zh-CN" dirty="0"/>
              <a:t>Cont.</a:t>
            </a:r>
            <a:r>
              <a:rPr lang="zh-CN" altLang="en-US" dirty="0"/>
              <a:t>）</a:t>
            </a:r>
            <a:endParaRPr lang="zh-CN" altLang="en-US" dirty="0"/>
          </a:p>
        </p:txBody>
      </p:sp>
      <p:sp>
        <p:nvSpPr>
          <p:cNvPr id="3" name="内容占位符 2"/>
          <p:cNvSpPr>
            <a:spLocks noGrp="1"/>
          </p:cNvSpPr>
          <p:nvPr>
            <p:ph idx="1"/>
          </p:nvPr>
        </p:nvSpPr>
        <p:spPr>
          <a:xfrm>
            <a:off x="685800" y="1600200"/>
            <a:ext cx="8229600" cy="4800600"/>
          </a:xfrm>
        </p:spPr>
        <p:txBody>
          <a:bodyPr/>
          <a:lstStyle/>
          <a:p>
            <a:r>
              <a:rPr lang="zh-CN" altLang="zh-CN" sz="2400" b="1">
                <a:solidFill>
                  <a:srgbClr val="FF0000"/>
                </a:solidFill>
                <a:latin typeface="+mn-lt"/>
              </a:rPr>
              <a:t>决策</a:t>
            </a:r>
            <a:endParaRPr lang="en-US" altLang="zh-CN" sz="2400" b="1">
              <a:solidFill>
                <a:srgbClr val="FF0000"/>
              </a:solidFill>
              <a:latin typeface="+mn-lt"/>
            </a:endParaRPr>
          </a:p>
          <a:p>
            <a:pPr lvl="1">
              <a:lnSpc>
                <a:spcPts val="2800"/>
              </a:lnSpc>
              <a:spcBef>
                <a:spcPts val="0"/>
              </a:spcBef>
            </a:pPr>
            <a:r>
              <a:rPr lang="zh-CN" altLang="zh-CN" sz="2000" b="1"/>
              <a:t>一</a:t>
            </a:r>
            <a:r>
              <a:rPr lang="zh-CN" altLang="zh-CN" sz="2000" b="1" u="sng"/>
              <a:t>个阶段的状态给定以后，从该状态演变到下一阶段某个状态的一种选择（行动）</a:t>
            </a:r>
            <a:r>
              <a:rPr lang="zh-CN" altLang="zh-CN" sz="2000"/>
              <a:t>称为</a:t>
            </a:r>
            <a:r>
              <a:rPr lang="zh-CN" altLang="zh-CN" sz="2000" b="1">
                <a:solidFill>
                  <a:srgbClr val="FF0000"/>
                </a:solidFill>
              </a:rPr>
              <a:t>决策</a:t>
            </a:r>
            <a:r>
              <a:rPr lang="zh-CN" altLang="zh-CN" sz="2000"/>
              <a:t>。在最优控制中，也称为</a:t>
            </a:r>
            <a:r>
              <a:rPr lang="zh-CN" altLang="zh-CN" sz="2000" b="1">
                <a:solidFill>
                  <a:srgbClr val="FF0000"/>
                </a:solidFill>
              </a:rPr>
              <a:t>控制</a:t>
            </a:r>
            <a:endParaRPr lang="en-US" altLang="zh-CN" sz="2000"/>
          </a:p>
          <a:p>
            <a:pPr lvl="1">
              <a:lnSpc>
                <a:spcPts val="2800"/>
              </a:lnSpc>
              <a:spcBef>
                <a:spcPts val="0"/>
              </a:spcBef>
            </a:pPr>
            <a:r>
              <a:rPr lang="zh-CN" altLang="zh-CN" sz="2000"/>
              <a:t>在许多问题中，决策可以自然而然地表示为一个数或一组数。不同的决策对应着不同的数值。</a:t>
            </a:r>
            <a:r>
              <a:rPr lang="zh-CN" altLang="zh-CN" sz="2000" b="1" u="sng"/>
              <a:t>描述决策的变量</a:t>
            </a:r>
            <a:r>
              <a:rPr lang="zh-CN" altLang="zh-CN" sz="2000"/>
              <a:t>称</a:t>
            </a:r>
            <a:r>
              <a:rPr lang="zh-CN" altLang="zh-CN" sz="2000" b="1">
                <a:solidFill>
                  <a:srgbClr val="FF0000"/>
                </a:solidFill>
              </a:rPr>
              <a:t>决策变量</a:t>
            </a:r>
            <a:endParaRPr lang="en-US" altLang="zh-CN" sz="2000" b="1">
              <a:solidFill>
                <a:srgbClr val="FF0000"/>
              </a:solidFill>
            </a:endParaRPr>
          </a:p>
          <a:p>
            <a:pPr marL="441325" lvl="1">
              <a:lnSpc>
                <a:spcPts val="2800"/>
              </a:lnSpc>
              <a:buClr>
                <a:srgbClr val="FF0000"/>
              </a:buClr>
              <a:buFont typeface="Wingdings" panose="05000000000000000000" pitchFamily="2" charset="2"/>
              <a:buChar char="n"/>
            </a:pPr>
            <a:r>
              <a:rPr lang="zh-CN" altLang="zh-CN" b="1">
                <a:solidFill>
                  <a:srgbClr val="FF0000"/>
                </a:solidFill>
                <a:latin typeface="+mn-lt"/>
                <a:cs typeface="+mn-cs"/>
              </a:rPr>
              <a:t>状态转移方程</a:t>
            </a:r>
            <a:endParaRPr lang="zh-CN" altLang="en-US" b="1">
              <a:solidFill>
                <a:srgbClr val="FF0000"/>
              </a:solidFill>
              <a:latin typeface="+mn-lt"/>
              <a:cs typeface="+mn-cs"/>
            </a:endParaRPr>
          </a:p>
          <a:p>
            <a:pPr lvl="1">
              <a:lnSpc>
                <a:spcPts val="3100"/>
              </a:lnSpc>
              <a:spcBef>
                <a:spcPts val="0"/>
              </a:spcBef>
            </a:pPr>
            <a:r>
              <a:rPr lang="zh-CN" altLang="zh-CN" sz="2000">
                <a:latin typeface="Arial" panose="020B0604020202020204" pitchFamily="34" charset="0"/>
                <a:cs typeface="Arial" panose="020B0604020202020204" pitchFamily="34" charset="0"/>
              </a:rPr>
              <a:t>给定</a:t>
            </a:r>
            <a:r>
              <a:rPr lang="en-US" altLang="zh-CN" sz="2000">
                <a:latin typeface="Arial" panose="020B0604020202020204" pitchFamily="34" charset="0"/>
                <a:cs typeface="Arial" panose="020B0604020202020204" pitchFamily="34" charset="0"/>
              </a:rPr>
              <a:t>k</a:t>
            </a:r>
            <a:r>
              <a:rPr lang="zh-CN" altLang="zh-CN" sz="2000">
                <a:latin typeface="Arial" panose="020B0604020202020204" pitchFamily="34" charset="0"/>
                <a:cs typeface="Arial" panose="020B0604020202020204" pitchFamily="34" charset="0"/>
              </a:rPr>
              <a:t>阶段状态变量</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的值后，如果这一阶段的决策变量一经确定，第</a:t>
            </a:r>
            <a:r>
              <a:rPr lang="en-US" altLang="zh-CN" sz="2000">
                <a:latin typeface="Arial" panose="020B0604020202020204" pitchFamily="34" charset="0"/>
                <a:cs typeface="Arial" panose="020B0604020202020204" pitchFamily="34" charset="0"/>
              </a:rPr>
              <a:t>k+1</a:t>
            </a:r>
            <a:r>
              <a:rPr lang="zh-CN" altLang="zh-CN" sz="2000">
                <a:latin typeface="Arial" panose="020B0604020202020204" pitchFamily="34" charset="0"/>
                <a:cs typeface="Arial" panose="020B0604020202020204" pitchFamily="34" charset="0"/>
              </a:rPr>
              <a:t>阶段的状态变量</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也就完全确定，即</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的值随</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和第</a:t>
            </a:r>
            <a:r>
              <a:rPr lang="en-US" altLang="zh-CN" sz="2000">
                <a:latin typeface="Arial" panose="020B0604020202020204" pitchFamily="34" charset="0"/>
                <a:cs typeface="Arial" panose="020B0604020202020204" pitchFamily="34" charset="0"/>
              </a:rPr>
              <a:t>k</a:t>
            </a:r>
            <a:r>
              <a:rPr lang="zh-CN" altLang="zh-CN" sz="2000">
                <a:latin typeface="Arial" panose="020B0604020202020204" pitchFamily="34" charset="0"/>
                <a:cs typeface="Arial" panose="020B0604020202020204" pitchFamily="34" charset="0"/>
              </a:rPr>
              <a:t>阶段的决策</a:t>
            </a:r>
            <a:r>
              <a:rPr lang="en-US" altLang="zh-CN" sz="2000">
                <a:latin typeface="Arial" panose="020B0604020202020204" pitchFamily="34" charset="0"/>
                <a:cs typeface="Arial" panose="020B0604020202020204" pitchFamily="34" charset="0"/>
              </a:rPr>
              <a:t>u(k)</a:t>
            </a:r>
            <a:r>
              <a:rPr lang="zh-CN" altLang="zh-CN" sz="2000">
                <a:latin typeface="Arial" panose="020B0604020202020204" pitchFamily="34" charset="0"/>
                <a:cs typeface="Arial" panose="020B0604020202020204" pitchFamily="34" charset="0"/>
              </a:rPr>
              <a:t>的值变化而变化，那么可以把这一关系看成</a:t>
            </a:r>
            <a:r>
              <a:rPr lang="en-US" altLang="zh-CN" sz="2000">
                <a:latin typeface="Arial" panose="020B0604020202020204" pitchFamily="34" charset="0"/>
                <a:cs typeface="Arial" panose="020B0604020202020204" pitchFamily="34" charset="0"/>
              </a:rPr>
              <a:t>(x(k)</a:t>
            </a:r>
            <a:r>
              <a:rPr lang="zh-CN" altLang="zh-CN" sz="2000">
                <a:latin typeface="Arial" panose="020B0604020202020204" pitchFamily="34" charset="0"/>
                <a:cs typeface="Arial" panose="020B0604020202020204" pitchFamily="34" charset="0"/>
              </a:rPr>
              <a:t>，</a:t>
            </a:r>
            <a:r>
              <a:rPr lang="en-US" altLang="zh-CN" sz="2000">
                <a:latin typeface="Arial" panose="020B0604020202020204" pitchFamily="34" charset="0"/>
                <a:cs typeface="Arial" panose="020B0604020202020204" pitchFamily="34" charset="0"/>
              </a:rPr>
              <a:t>u(k))</a:t>
            </a:r>
            <a:r>
              <a:rPr lang="zh-CN" altLang="zh-CN" sz="2000">
                <a:latin typeface="Arial" panose="020B0604020202020204" pitchFamily="34" charset="0"/>
                <a:cs typeface="Arial" panose="020B0604020202020204" pitchFamily="34" charset="0"/>
              </a:rPr>
              <a:t>与</a:t>
            </a:r>
            <a:r>
              <a:rPr lang="en-US" altLang="zh-CN" sz="2000">
                <a:latin typeface="Arial" panose="020B0604020202020204" pitchFamily="34" charset="0"/>
                <a:cs typeface="Arial" panose="020B0604020202020204" pitchFamily="34" charset="0"/>
              </a:rPr>
              <a:t>x(k+1)</a:t>
            </a:r>
            <a:r>
              <a:rPr lang="zh-CN" altLang="zh-CN" sz="2000">
                <a:latin typeface="Arial" panose="020B0604020202020204" pitchFamily="34" charset="0"/>
                <a:cs typeface="Arial" panose="020B0604020202020204" pitchFamily="34" charset="0"/>
              </a:rPr>
              <a:t>确定的对应关系，用</a:t>
            </a:r>
            <a:r>
              <a:rPr lang="en-US" altLang="zh-CN" sz="2000">
                <a:solidFill>
                  <a:srgbClr val="FF6600"/>
                </a:solidFill>
                <a:latin typeface="Arial" panose="020B0604020202020204" pitchFamily="34" charset="0"/>
                <a:cs typeface="Arial" panose="020B0604020202020204" pitchFamily="34" charset="0"/>
              </a:rPr>
              <a:t>x(k+1)=Tk(x(k),u(k))</a:t>
            </a:r>
            <a:r>
              <a:rPr lang="zh-CN" altLang="zh-CN" sz="2000">
                <a:latin typeface="Arial" panose="020B0604020202020204" pitchFamily="34" charset="0"/>
                <a:cs typeface="Arial" panose="020B0604020202020204" pitchFamily="34" charset="0"/>
              </a:rPr>
              <a:t>表示。这是</a:t>
            </a:r>
            <a:r>
              <a:rPr lang="zh-CN" altLang="zh-CN" sz="2000" b="1" u="sng">
                <a:latin typeface="Arial" panose="020B0604020202020204" pitchFamily="34" charset="0"/>
                <a:cs typeface="Arial" panose="020B0604020202020204" pitchFamily="34" charset="0"/>
              </a:rPr>
              <a:t>从</a:t>
            </a:r>
            <a:r>
              <a:rPr lang="en-US" altLang="zh-CN" sz="2000" b="1" u="sng">
                <a:latin typeface="Arial" panose="020B0604020202020204" pitchFamily="34" charset="0"/>
                <a:cs typeface="Arial" panose="020B0604020202020204" pitchFamily="34" charset="0"/>
              </a:rPr>
              <a:t>k</a:t>
            </a:r>
            <a:r>
              <a:rPr lang="zh-CN" altLang="zh-CN" sz="2000" b="1" u="sng">
                <a:latin typeface="Arial" panose="020B0604020202020204" pitchFamily="34" charset="0"/>
                <a:cs typeface="Arial" panose="020B0604020202020204" pitchFamily="34" charset="0"/>
              </a:rPr>
              <a:t>阶段到</a:t>
            </a:r>
            <a:r>
              <a:rPr lang="en-US" altLang="zh-CN" sz="2000" b="1" u="sng">
                <a:latin typeface="Arial" panose="020B0604020202020204" pitchFamily="34" charset="0"/>
                <a:cs typeface="Arial" panose="020B0604020202020204" pitchFamily="34" charset="0"/>
              </a:rPr>
              <a:t>k+1</a:t>
            </a:r>
            <a:r>
              <a:rPr lang="zh-CN" altLang="zh-CN" sz="2000" b="1" u="sng">
                <a:latin typeface="Arial" panose="020B0604020202020204" pitchFamily="34" charset="0"/>
                <a:cs typeface="Arial" panose="020B0604020202020204" pitchFamily="34" charset="0"/>
              </a:rPr>
              <a:t>阶段的状态转移规律</a:t>
            </a:r>
            <a:r>
              <a:rPr lang="zh-CN" altLang="zh-CN" sz="2000">
                <a:latin typeface="Arial" panose="020B0604020202020204" pitchFamily="34" charset="0"/>
                <a:cs typeface="Arial" panose="020B0604020202020204" pitchFamily="34" charset="0"/>
              </a:rPr>
              <a:t>，称为</a:t>
            </a:r>
            <a:r>
              <a:rPr lang="zh-CN" altLang="zh-CN" sz="2000" b="1">
                <a:solidFill>
                  <a:srgbClr val="FF0000"/>
                </a:solidFill>
                <a:latin typeface="Arial" panose="020B0604020202020204" pitchFamily="34" charset="0"/>
                <a:cs typeface="Arial" panose="020B0604020202020204" pitchFamily="34" charset="0"/>
              </a:rPr>
              <a:t>状态转移方程</a:t>
            </a:r>
            <a:endParaRPr lang="zh-CN" altLang="en-US" sz="2000" b="1" dirty="0">
              <a:solidFill>
                <a:srgbClr val="FF0000"/>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D952C1A9-15A8-44D8-8D9F-394462F14C84}"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26"/>
</p:tagLst>
</file>

<file path=ppt/theme/theme1.xml><?xml version="1.0" encoding="utf-8"?>
<a:theme xmlns:a="http://schemas.openxmlformats.org/drawingml/2006/main" name="1_Default Design">
  <a:themeElements>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Default Design">
      <a:majorFont>
        <a:latin typeface="华文新魏"/>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28583</Words>
  <Application>WPS 演示</Application>
  <PresentationFormat>全屏显示(4:3)</PresentationFormat>
  <Paragraphs>2779</Paragraphs>
  <Slides>146</Slides>
  <Notes>105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13</vt:i4>
      </vt:variant>
      <vt:variant>
        <vt:lpstr>幻灯片标题</vt:lpstr>
      </vt:variant>
      <vt:variant>
        <vt:i4>146</vt:i4>
      </vt:variant>
    </vt:vector>
  </HeadingPairs>
  <TitlesOfParts>
    <vt:vector size="182" baseType="lpstr">
      <vt:lpstr>Arial</vt:lpstr>
      <vt:lpstr>宋体</vt:lpstr>
      <vt:lpstr>Wingdings</vt:lpstr>
      <vt:lpstr>Times New Roman</vt:lpstr>
      <vt:lpstr>华文新魏</vt:lpstr>
      <vt:lpstr>黑体</vt:lpstr>
      <vt:lpstr>微软雅黑</vt:lpstr>
      <vt:lpstr>华文行楷</vt:lpstr>
      <vt:lpstr>方正舒体</vt:lpstr>
      <vt:lpstr>Arial Unicode MS</vt:lpstr>
      <vt:lpstr>Tahoma</vt:lpstr>
      <vt:lpstr>Arial</vt:lpstr>
      <vt:lpstr>楷体_GB2312</vt:lpstr>
      <vt:lpstr>仿宋</vt:lpstr>
      <vt:lpstr>隶书</vt:lpstr>
      <vt:lpstr>Constantia</vt:lpstr>
      <vt:lpstr>Tahoma</vt:lpstr>
      <vt:lpstr>华文楷体</vt:lpstr>
      <vt:lpstr>Symbol</vt:lpstr>
      <vt:lpstr>Times New Roman</vt:lpstr>
      <vt:lpstr>华文仿宋</vt:lpstr>
      <vt:lpstr>新宋体</vt:lpstr>
      <vt:lpstr>1_Default Design</vt:lpstr>
      <vt:lpstr>Equation.3</vt:lpstr>
      <vt:lpstr>Equation.3</vt:lpstr>
      <vt:lpstr>Equation.3</vt:lpstr>
      <vt:lpstr>Equation.3</vt:lpstr>
      <vt:lpstr>Equation.3</vt:lpstr>
      <vt:lpstr>Equation.3</vt:lpstr>
      <vt:lpstr>Visio.Drawing.11</vt:lpstr>
      <vt:lpstr>Equation.3</vt:lpstr>
      <vt:lpstr>Equation.3</vt:lpstr>
      <vt:lpstr>Visio.Drawing.11</vt:lpstr>
      <vt:lpstr>Equation.3</vt:lpstr>
      <vt:lpstr>Equation.3</vt:lpstr>
      <vt:lpstr>Equation.3</vt:lpstr>
      <vt:lpstr>大学计算机基础</vt:lpstr>
      <vt:lpstr>实验4--总结</vt:lpstr>
      <vt:lpstr>实验4--总结</vt:lpstr>
      <vt:lpstr>栈的应用--括号的匹配问题</vt:lpstr>
      <vt:lpstr>栈的应用--括号的匹配问题</vt:lpstr>
      <vt:lpstr>栈的应用--括号的匹配问题</vt:lpstr>
      <vt:lpstr>括号的匹配问题（类）</vt:lpstr>
      <vt:lpstr>栈的应用--括号的匹配问题</vt:lpstr>
      <vt:lpstr>栈的应用--括号的匹配问题</vt:lpstr>
      <vt:lpstr>实验2-由 9和 0组成的 数</vt:lpstr>
      <vt:lpstr>理论课目录</vt:lpstr>
      <vt:lpstr>第4章  算法设计与优化</vt:lpstr>
      <vt:lpstr>本 章 重 点</vt:lpstr>
      <vt:lpstr>4.1  算法与程序设计</vt:lpstr>
      <vt:lpstr>算法与解空间</vt:lpstr>
      <vt:lpstr>解空间</vt:lpstr>
      <vt:lpstr>PowerPoint 演示文稿</vt:lpstr>
      <vt:lpstr>PowerPoint 演示文稿</vt:lpstr>
      <vt:lpstr>PowerPoint 演示文稿</vt:lpstr>
      <vt:lpstr>实际问题难以求解的原因</vt:lpstr>
      <vt:lpstr>PowerPoint 演示文稿</vt:lpstr>
      <vt:lpstr>算法</vt:lpstr>
      <vt:lpstr>PowerPoint 演示文稿</vt:lpstr>
      <vt:lpstr>4.1.2 算法的定义与特征</vt:lpstr>
      <vt:lpstr>2、算法的五项基本特征</vt:lpstr>
      <vt:lpstr>PowerPoint 演示文稿</vt:lpstr>
      <vt:lpstr>如何求解两个正整数的最大公因子？</vt:lpstr>
      <vt:lpstr>【例】欧几里德算法</vt:lpstr>
      <vt:lpstr>算法设计示例（2）</vt:lpstr>
      <vt:lpstr>PowerPoint 演示文稿</vt:lpstr>
      <vt:lpstr>4.1.2  算法描述与表示</vt:lpstr>
      <vt:lpstr>【例4.4】不同的算法描述方法比较</vt:lpstr>
      <vt:lpstr>流程图 </vt:lpstr>
      <vt:lpstr>常见的流程图符号</vt:lpstr>
      <vt:lpstr>算法描述与表示</vt:lpstr>
      <vt:lpstr>方法二：采用流程图描述</vt:lpstr>
      <vt:lpstr>伪代码  </vt:lpstr>
      <vt:lpstr>方法三：采用伪代码描述  </vt:lpstr>
      <vt:lpstr>方法四：采用程序设计语言描述  </vt:lpstr>
      <vt:lpstr>4.1.3  算法设计的两个要素</vt:lpstr>
      <vt:lpstr>1、数据结构的考虑</vt:lpstr>
      <vt:lpstr>2、控制结构的考虑</vt:lpstr>
      <vt:lpstr>4.2  问题求解的经典算法</vt:lpstr>
      <vt:lpstr>4.2.1  暴力破解：枚举和迭代</vt:lpstr>
      <vt:lpstr>PowerPoint 演示文稿</vt:lpstr>
      <vt:lpstr>设计枚举算法的一般方法</vt:lpstr>
      <vt:lpstr>枚举算法解线性方程</vt:lpstr>
      <vt:lpstr>PowerPoint 演示文稿</vt:lpstr>
      <vt:lpstr>枚举算法的适用范围</vt:lpstr>
      <vt:lpstr>枚举算法设计技巧及过程</vt:lpstr>
      <vt:lpstr>枚举算法求解阿姆斯特朗数</vt:lpstr>
      <vt:lpstr>设计思路</vt:lpstr>
      <vt:lpstr>采用伪代码描述算法  </vt:lpstr>
      <vt:lpstr>Python程序</vt:lpstr>
      <vt:lpstr>PowerPoint 演示文稿</vt:lpstr>
      <vt:lpstr>课堂练习</vt:lpstr>
      <vt:lpstr>枚举作业的问题</vt:lpstr>
      <vt:lpstr>4.2.2  递归和回溯</vt:lpstr>
      <vt:lpstr>用递归算法求解问题的一般思路</vt:lpstr>
      <vt:lpstr>什么样的问题适合于用递归去求解？</vt:lpstr>
      <vt:lpstr>1）问题的定义是递归的</vt:lpstr>
      <vt:lpstr>阶乘函数的定义</vt:lpstr>
      <vt:lpstr>Fibonacci数列</vt:lpstr>
      <vt:lpstr>2）数据结构是递归的</vt:lpstr>
      <vt:lpstr>树的递归定义</vt:lpstr>
      <vt:lpstr>3）问题建模策略需要使用递归求解实现</vt:lpstr>
      <vt:lpstr>二叉树的遍历</vt:lpstr>
      <vt:lpstr>PowerPoint 演示文稿</vt:lpstr>
      <vt:lpstr>PowerPoint 演示文稿</vt:lpstr>
      <vt:lpstr>递归算法的设计方法</vt:lpstr>
      <vt:lpstr>PowerPoint 演示文稿</vt:lpstr>
      <vt:lpstr>算法描述</vt:lpstr>
      <vt:lpstr>PowerPoint 演示文稿</vt:lpstr>
      <vt:lpstr>PowerPoint 演示文稿</vt:lpstr>
      <vt:lpstr>PowerPoint 演示文稿</vt:lpstr>
      <vt:lpstr>PowerPoint 演示文稿</vt:lpstr>
      <vt:lpstr>PowerPoint 演示文稿</vt:lpstr>
      <vt:lpstr>总结：递归算法的执行过程</vt:lpstr>
      <vt:lpstr>汉诺塔问题</vt:lpstr>
      <vt:lpstr>何时能完成？</vt:lpstr>
      <vt:lpstr>问题分析</vt:lpstr>
      <vt:lpstr>PowerPoint 演示文稿</vt:lpstr>
      <vt:lpstr>PowerPoint 演示文稿</vt:lpstr>
      <vt:lpstr>Python程序</vt:lpstr>
      <vt:lpstr>PowerPoint 演示文稿</vt:lpstr>
      <vt:lpstr>如何计算得到程序执行时间？</vt:lpstr>
      <vt:lpstr>汉诺塔问题的程序运行结果</vt:lpstr>
      <vt:lpstr>递归算法所体现的“重复”</vt:lpstr>
      <vt:lpstr>递归算法的优点和缺点</vt:lpstr>
      <vt:lpstr>递归算法的优点和缺点</vt:lpstr>
      <vt:lpstr>2、回溯算法</vt:lpstr>
      <vt:lpstr>4.2.4  动态规划</vt:lpstr>
      <vt:lpstr>2、动态规划</vt:lpstr>
      <vt:lpstr>动态规划的基本思想</vt:lpstr>
      <vt:lpstr>动态规划与分治法的区别</vt:lpstr>
      <vt:lpstr>动态规划法的适用场合</vt:lpstr>
      <vt:lpstr>怎样判断一个问题能否用动态规划求解？</vt:lpstr>
      <vt:lpstr>动态规划问题中的术语</vt:lpstr>
      <vt:lpstr>动态规划问题中的术语（Cont.）</vt:lpstr>
      <vt:lpstr>动态规划算法的数学模型建立</vt:lpstr>
      <vt:lpstr>动态规划过程</vt:lpstr>
      <vt:lpstr>动态规划算法的设计技巧</vt:lpstr>
      <vt:lpstr>0/1背包问题</vt:lpstr>
      <vt:lpstr>问题的抽象与建模</vt:lpstr>
      <vt:lpstr>问题的抽象与建模（Cont.）</vt:lpstr>
      <vt:lpstr>组合优化问题的求解方法</vt:lpstr>
      <vt:lpstr>0/1背包问题模型的建立</vt:lpstr>
      <vt:lpstr>0/1背包问题模型的求解</vt:lpstr>
      <vt:lpstr>模型的求解策略1：蛮力法</vt:lpstr>
      <vt:lpstr>用穷举法求解0/1背包问题的过程</vt:lpstr>
      <vt:lpstr>另几种求解策略</vt:lpstr>
      <vt:lpstr>模型的求解策略2：动态规划</vt:lpstr>
      <vt:lpstr>动态规划函数</vt:lpstr>
      <vt:lpstr>对动态规划函数的说明</vt:lpstr>
      <vt:lpstr>对动态规划函数的说明（Cont.）</vt:lpstr>
      <vt:lpstr>0/1背包问题</vt:lpstr>
      <vt:lpstr>填写最优决策表V</vt:lpstr>
      <vt:lpstr>求解思路</vt:lpstr>
      <vt:lpstr>求解思路（Cont.1）</vt:lpstr>
      <vt:lpstr>求解思路（Cont.2）</vt:lpstr>
      <vt:lpstr>根据最优决策表求最优解</vt:lpstr>
      <vt:lpstr>PowerPoint 演示文稿</vt:lpstr>
      <vt:lpstr>PowerPoint 演示文稿</vt:lpstr>
      <vt:lpstr>PowerPoint 演示文稿</vt:lpstr>
      <vt:lpstr>4.2.5  贪心算法</vt:lpstr>
      <vt:lpstr>贪心算法的基本思想</vt:lpstr>
      <vt:lpstr>贪心算法的特点和适用场合</vt:lpstr>
      <vt:lpstr>贪心算法不能保证一定得到最优解</vt:lpstr>
      <vt:lpstr>贪心算法的基本思路</vt:lpstr>
      <vt:lpstr>贪心算法的设计技巧</vt:lpstr>
      <vt:lpstr>贪心算法的数学模型建立</vt:lpstr>
      <vt:lpstr>PowerPoint 演示文稿</vt:lpstr>
      <vt:lpstr>PowerPoint 演示文稿</vt:lpstr>
      <vt:lpstr>PowerPoint 演示文稿</vt:lpstr>
      <vt:lpstr>程序设计思路</vt:lpstr>
      <vt:lpstr>程序设计思路（Cont.1）</vt:lpstr>
      <vt:lpstr>程序设计思路（Cont.）</vt:lpstr>
      <vt:lpstr>PowerPoint 演示文稿</vt:lpstr>
      <vt:lpstr>PowerPoint 演示文稿</vt:lpstr>
      <vt:lpstr>PowerPoint 演示文稿</vt:lpstr>
      <vt:lpstr>【例4.13】解法二的程序（Cont.3）</vt:lpstr>
      <vt:lpstr>PowerPoint 演示文稿</vt:lpstr>
      <vt:lpstr>PowerPoint 演示文稿</vt:lpstr>
      <vt:lpstr>【解法三】动态规划</vt:lpstr>
      <vt:lpstr>贪心算法：总结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mingjing ai</dc:creator>
  <cp:lastModifiedBy>豆妈的玫瑰</cp:lastModifiedBy>
  <cp:revision>2328</cp:revision>
  <cp:lastPrinted>2113-01-01T00:00:00Z</cp:lastPrinted>
  <dcterms:created xsi:type="dcterms:W3CDTF">2113-01-01T00:00:00Z</dcterms:created>
  <dcterms:modified xsi:type="dcterms:W3CDTF">2018-04-24T01:58:19Z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