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07"/>
  </p:handoutMasterIdLst>
  <p:sldIdLst>
    <p:sldId id="389" r:id="rId3"/>
    <p:sldId id="748" r:id="rId5"/>
    <p:sldId id="750" r:id="rId6"/>
    <p:sldId id="749" r:id="rId7"/>
    <p:sldId id="288" r:id="rId8"/>
    <p:sldId id="519" r:id="rId9"/>
    <p:sldId id="415" r:id="rId10"/>
    <p:sldId id="501" r:id="rId11"/>
    <p:sldId id="502" r:id="rId12"/>
    <p:sldId id="503" r:id="rId13"/>
    <p:sldId id="504" r:id="rId14"/>
    <p:sldId id="505" r:id="rId15"/>
    <p:sldId id="506" r:id="rId16"/>
    <p:sldId id="507" r:id="rId17"/>
    <p:sldId id="508" r:id="rId18"/>
    <p:sldId id="509" r:id="rId19"/>
    <p:sldId id="510" r:id="rId20"/>
    <p:sldId id="500" r:id="rId21"/>
    <p:sldId id="673" r:id="rId22"/>
    <p:sldId id="674" r:id="rId23"/>
    <p:sldId id="751" r:id="rId24"/>
    <p:sldId id="752" r:id="rId25"/>
    <p:sldId id="478" r:id="rId26"/>
    <p:sldId id="479" r:id="rId27"/>
    <p:sldId id="848" r:id="rId28"/>
    <p:sldId id="480" r:id="rId29"/>
    <p:sldId id="481" r:id="rId30"/>
    <p:sldId id="753" r:id="rId31"/>
    <p:sldId id="754" r:id="rId32"/>
    <p:sldId id="482" r:id="rId33"/>
    <p:sldId id="484" r:id="rId34"/>
    <p:sldId id="485" r:id="rId35"/>
    <p:sldId id="486" r:id="rId36"/>
    <p:sldId id="755" r:id="rId37"/>
    <p:sldId id="487" r:id="rId38"/>
    <p:sldId id="756" r:id="rId39"/>
    <p:sldId id="849" r:id="rId40"/>
    <p:sldId id="757" r:id="rId41"/>
    <p:sldId id="488" r:id="rId42"/>
    <p:sldId id="520" r:id="rId43"/>
    <p:sldId id="257" r:id="rId44"/>
    <p:sldId id="413" r:id="rId45"/>
    <p:sldId id="596" r:id="rId46"/>
    <p:sldId id="525" r:id="rId47"/>
    <p:sldId id="582" r:id="rId48"/>
    <p:sldId id="583" r:id="rId49"/>
    <p:sldId id="521" r:id="rId50"/>
    <p:sldId id="407" r:id="rId51"/>
    <p:sldId id="581" r:id="rId52"/>
    <p:sldId id="526" r:id="rId53"/>
    <p:sldId id="585" r:id="rId54"/>
    <p:sldId id="565" r:id="rId55"/>
    <p:sldId id="566" r:id="rId56"/>
    <p:sldId id="567" r:id="rId57"/>
    <p:sldId id="569" r:id="rId58"/>
    <p:sldId id="312" r:id="rId59"/>
    <p:sldId id="577" r:id="rId60"/>
    <p:sldId id="595" r:id="rId61"/>
    <p:sldId id="315" r:id="rId62"/>
    <p:sldId id="584" r:id="rId63"/>
    <p:sldId id="589" r:id="rId64"/>
    <p:sldId id="850" r:id="rId65"/>
    <p:sldId id="524" r:id="rId66"/>
    <p:sldId id="529" r:id="rId67"/>
    <p:sldId id="571" r:id="rId68"/>
    <p:sldId id="572" r:id="rId69"/>
    <p:sldId id="636" r:id="rId70"/>
    <p:sldId id="637" r:id="rId71"/>
    <p:sldId id="638" r:id="rId72"/>
    <p:sldId id="586" r:id="rId73"/>
    <p:sldId id="523" r:id="rId74"/>
    <p:sldId id="528" r:id="rId75"/>
    <p:sldId id="587" r:id="rId76"/>
    <p:sldId id="588" r:id="rId77"/>
    <p:sldId id="590" r:id="rId78"/>
    <p:sldId id="591" r:id="rId79"/>
    <p:sldId id="580" r:id="rId80"/>
    <p:sldId id="592" r:id="rId81"/>
    <p:sldId id="593" r:id="rId82"/>
    <p:sldId id="594" r:id="rId83"/>
    <p:sldId id="511" r:id="rId84"/>
    <p:sldId id="512" r:id="rId85"/>
    <p:sldId id="513" r:id="rId86"/>
    <p:sldId id="514" r:id="rId87"/>
    <p:sldId id="515" r:id="rId88"/>
    <p:sldId id="516" r:id="rId89"/>
    <p:sldId id="517" r:id="rId90"/>
    <p:sldId id="256" r:id="rId91"/>
    <p:sldId id="490" r:id="rId92"/>
    <p:sldId id="518" r:id="rId93"/>
    <p:sldId id="268" r:id="rId94"/>
    <p:sldId id="269" r:id="rId95"/>
    <p:sldId id="491" r:id="rId96"/>
    <p:sldId id="492" r:id="rId97"/>
    <p:sldId id="493" r:id="rId98"/>
    <p:sldId id="494" r:id="rId99"/>
    <p:sldId id="495" r:id="rId100"/>
    <p:sldId id="496" r:id="rId101"/>
    <p:sldId id="497" r:id="rId102"/>
    <p:sldId id="498" r:id="rId103"/>
    <p:sldId id="499" r:id="rId104"/>
    <p:sldId id="473" r:id="rId105"/>
    <p:sldId id="475" r:id="rId106"/>
  </p:sldIdLst>
  <p:sldSz cx="9144000" cy="6858000" type="screen4x3"/>
  <p:notesSz cx="6858000" cy="9144000"/>
  <p:defaultTextStyle>
    <a:defPPr>
      <a:defRPr lang="zh-CN"/>
    </a:defPPr>
    <a:lvl1pPr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E0EB"/>
    <a:srgbClr val="D8EFB7"/>
    <a:srgbClr val="EBE4F8"/>
    <a:srgbClr val="DACDF3"/>
    <a:srgbClr val="B89FE9"/>
    <a:srgbClr val="A4C7E6"/>
    <a:srgbClr val="9CD745"/>
    <a:srgbClr val="FF9900"/>
    <a:srgbClr val="FF99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57" autoAdjust="0"/>
    <p:restoredTop sz="92047" autoAdjust="0"/>
  </p:normalViewPr>
  <p:slideViewPr>
    <p:cSldViewPr>
      <p:cViewPr varScale="1">
        <p:scale>
          <a:sx n="63" d="100"/>
          <a:sy n="63" d="100"/>
        </p:scale>
        <p:origin x="1260" y="60"/>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0" Type="http://schemas.openxmlformats.org/officeDocument/2006/relationships/tableStyles" Target="tableStyles.xml"/><Relationship Id="rId11" Type="http://schemas.openxmlformats.org/officeDocument/2006/relationships/slide" Target="slides/slide8.xml"/><Relationship Id="rId109" Type="http://schemas.openxmlformats.org/officeDocument/2006/relationships/viewProps" Target="viewProps.xml"/><Relationship Id="rId108" Type="http://schemas.openxmlformats.org/officeDocument/2006/relationships/presProps" Target="presProps.xml"/><Relationship Id="rId107" Type="http://schemas.openxmlformats.org/officeDocument/2006/relationships/handoutMaster" Target="handoutMasters/handoutMaster1.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latin typeface="Arial" panose="020B0604020202020204" pitchFamily="34" charset="0"/>
              </a:defRPr>
            </a:lvl1pPr>
          </a:lstStyle>
          <a:p>
            <a:endParaRPr lang="en-US" altLang="zh-CN"/>
          </a:p>
        </p:txBody>
      </p:sp>
      <p:sp>
        <p:nvSpPr>
          <p:cNvPr id="6758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atin typeface="Arial" panose="020B0604020202020204" pitchFamily="34" charset="0"/>
              </a:defRPr>
            </a:lvl1pPr>
          </a:lstStyle>
          <a:p>
            <a:fld id="{08FA0EC4-0194-487D-9CC3-8E13CF717300}" type="datetime1">
              <a:rPr lang="zh-CN" altLang="en-US"/>
            </a:fld>
            <a:endParaRPr lang="en-US" altLang="zh-CN"/>
          </a:p>
        </p:txBody>
      </p:sp>
      <p:sp>
        <p:nvSpPr>
          <p:cNvPr id="6758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latin typeface="Arial" panose="020B0604020202020204" pitchFamily="34" charset="0"/>
              </a:defRPr>
            </a:lvl1pPr>
          </a:lstStyle>
          <a:p>
            <a:endParaRPr lang="en-US" altLang="zh-CN"/>
          </a:p>
        </p:txBody>
      </p:sp>
      <p:sp>
        <p:nvSpPr>
          <p:cNvPr id="6758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latin typeface="Arial" panose="020B0604020202020204" pitchFamily="34" charset="0"/>
              </a:defRPr>
            </a:lvl1pPr>
          </a:lstStyle>
          <a:p>
            <a:fld id="{C49E63C9-7754-4CF1-8B0C-76826D70C170}"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latin typeface="Arial" panose="020B0604020202020204" pitchFamily="34" charset="0"/>
              </a:defRPr>
            </a:lvl1pPr>
          </a:lstStyle>
          <a:p>
            <a:endParaRPr lang="en-US" altLang="zh-CN"/>
          </a:p>
        </p:txBody>
      </p:sp>
      <p:sp>
        <p:nvSpPr>
          <p:cNvPr id="655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atin typeface="Arial" panose="020B0604020202020204" pitchFamily="34" charset="0"/>
              </a:defRPr>
            </a:lvl1pPr>
          </a:lstStyle>
          <a:p>
            <a:fld id="{9AA5D9C3-8A77-4BE5-80F5-32AFA0191E92}" type="datetime1">
              <a:rPr lang="zh-CN" altLang="en-US"/>
            </a:fld>
            <a:endParaRPr lang="en-US" altLang="zh-CN"/>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55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latin typeface="Arial" panose="020B0604020202020204" pitchFamily="34" charset="0"/>
              </a:defRPr>
            </a:lvl1pPr>
          </a:lstStyle>
          <a:p>
            <a:endParaRPr lang="en-US" altLang="zh-CN"/>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latin typeface="Arial" panose="020B0604020202020204" pitchFamily="34" charset="0"/>
              </a:defRPr>
            </a:lvl1pPr>
          </a:lstStyle>
          <a:p>
            <a:fld id="{A02742C5-5EE4-49BC-8EE8-F6428B1BF325}" type="slidenum">
              <a:rPr lang="en-US" altLang="zh-CN"/>
            </a:fld>
            <a:endParaRPr lang="en-US" altLang="zh-CN"/>
          </a:p>
        </p:txBody>
      </p:sp>
    </p:spTree>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p:txBody>
          <a:bodyPr/>
          <a:lstStyle/>
          <a:p>
            <a:fld id="{1EA0AF0D-A12F-40B4-B41D-5D5DA838916E}" type="datetime1">
              <a:rPr lang="zh-CN" altLang="en-US"/>
            </a:fld>
            <a:endParaRPr lang="en-US" altLang="zh-CN"/>
          </a:p>
        </p:txBody>
      </p:sp>
      <p:sp>
        <p:nvSpPr>
          <p:cNvPr id="7" name="Rectangle 7"/>
          <p:cNvSpPr>
            <a:spLocks noGrp="1" noChangeArrowheads="1"/>
          </p:cNvSpPr>
          <p:nvPr>
            <p:ph type="sldNum" sz="quarter" idx="5"/>
          </p:nvPr>
        </p:nvSpPr>
        <p:spPr/>
        <p:txBody>
          <a:bodyPr/>
          <a:lstStyle/>
          <a:p>
            <a:fld id="{F1EDCB45-4A15-45E2-8A45-6350CC88FD20}"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作为最常见的数据存储于分析软件，提供了绘图功能，但</a:t>
            </a:r>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的绘图功能相对弱小：图形的种类和展示方式比较单调，难以满足科学计算中丰富的展示要求。</a:t>
            </a:r>
            <a:endParaRPr lang="zh-CN" altLang="en-US" sz="1200" kern="1200" dirty="0">
              <a:solidFill>
                <a:schemeClr val="tx1"/>
              </a:solidFill>
              <a:latin typeface="Arial" panose="020B0604020202020204" pitchFamily="34" charset="0"/>
              <a:ea typeface="宋体" panose="02010600030101010101" pitchFamily="2" charset="-122"/>
              <a:cs typeface="+mn-cs"/>
            </a:endParaRPr>
          </a:p>
          <a:p>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是一个专业级的科学计算、仿真软件，同时，它支持丰富的图形绘制功能，但</a:t>
            </a:r>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的需要基于自身的脚本语言开发程序，给使用者提出了较高的使用要求。</a:t>
            </a:r>
            <a:r>
              <a:rPr lang="en-US" sz="1200" kern="1200" dirty="0" err="1">
                <a:solidFill>
                  <a:schemeClr val="tx1"/>
                </a:solidFill>
                <a:latin typeface="Arial" panose="020B0604020202020204" pitchFamily="34" charset="0"/>
                <a:ea typeface="宋体" panose="02010600030101010101" pitchFamily="2" charset="-122"/>
                <a:cs typeface="+mn-cs"/>
              </a:rPr>
              <a:t>Matplotlib</a:t>
            </a:r>
            <a:r>
              <a:rPr lang="zh-CN" altLang="en-US" sz="1200" kern="1200" dirty="0">
                <a:solidFill>
                  <a:schemeClr val="tx1"/>
                </a:solidFill>
                <a:latin typeface="Arial" panose="020B0604020202020204" pitchFamily="34" charset="0"/>
                <a:ea typeface="宋体" panose="02010600030101010101" pitchFamily="2" charset="-122"/>
                <a:cs typeface="+mn-cs"/>
              </a:rPr>
              <a:t>是基于</a:t>
            </a:r>
            <a:r>
              <a:rPr lang="en-US" sz="1200" kern="1200" dirty="0">
                <a:solidFill>
                  <a:schemeClr val="tx1"/>
                </a:solidFill>
                <a:latin typeface="Arial" panose="020B0604020202020204" pitchFamily="34" charset="0"/>
                <a:ea typeface="宋体" panose="02010600030101010101" pitchFamily="2" charset="-122"/>
                <a:cs typeface="+mn-cs"/>
              </a:rPr>
              <a:t>Python</a:t>
            </a:r>
            <a:r>
              <a:rPr lang="zh-CN" altLang="en-US" sz="1200" kern="1200" dirty="0">
                <a:solidFill>
                  <a:schemeClr val="tx1"/>
                </a:solidFill>
                <a:latin typeface="Arial" panose="020B0604020202020204" pitchFamily="34" charset="0"/>
                <a:ea typeface="宋体" panose="02010600030101010101" pitchFamily="2" charset="-122"/>
                <a:cs typeface="+mn-cs"/>
              </a:rPr>
              <a:t>的三方绘图库，它提供了匹敌（甚至超过）</a:t>
            </a:r>
            <a:r>
              <a:rPr lang="en-US" sz="1200" kern="1200" dirty="0" err="1">
                <a:solidFill>
                  <a:schemeClr val="tx1"/>
                </a:solidFill>
                <a:latin typeface="Arial" panose="020B0604020202020204" pitchFamily="34" charset="0"/>
                <a:ea typeface="宋体" panose="02010600030101010101" pitchFamily="2" charset="-122"/>
                <a:cs typeface="+mn-cs"/>
              </a:rPr>
              <a:t>Matlab</a:t>
            </a:r>
            <a:r>
              <a:rPr lang="zh-CN" altLang="en-US" sz="1200" kern="1200" dirty="0">
                <a:solidFill>
                  <a:schemeClr val="tx1"/>
                </a:solidFill>
                <a:latin typeface="Arial" panose="020B0604020202020204" pitchFamily="34" charset="0"/>
                <a:ea typeface="宋体" panose="02010600030101010101" pitchFamily="2" charset="-122"/>
                <a:cs typeface="+mn-cs"/>
              </a:rPr>
              <a:t>的专业级科学计算结果展示能力。</a:t>
            </a:r>
            <a:endParaRPr lang="zh-CN" altLang="en-US" sz="1200" kern="120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作为最常见的数据存储于分析软件，提供了绘图功能，但</a:t>
            </a:r>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的绘图功能相对弱小：图形的种类和展示方式比较单调，难以满足科学计算中丰富的展示要求。</a:t>
            </a:r>
            <a:endParaRPr lang="zh-CN" altLang="en-US" sz="1200" kern="1200" dirty="0">
              <a:solidFill>
                <a:schemeClr val="tx1"/>
              </a:solidFill>
              <a:latin typeface="Arial" panose="020B0604020202020204" pitchFamily="34" charset="0"/>
              <a:ea typeface="宋体" panose="02010600030101010101" pitchFamily="2" charset="-122"/>
              <a:cs typeface="+mn-cs"/>
            </a:endParaRPr>
          </a:p>
          <a:p>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是一个专业级的科学计算、仿真软件，同时，它支持丰富的图形绘制功能，但</a:t>
            </a:r>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的需要基于自身的脚本语言开发程序，给使用者提出了较高的使用要求。</a:t>
            </a:r>
            <a:r>
              <a:rPr lang="en-US" sz="1200" kern="1200" dirty="0" err="1">
                <a:solidFill>
                  <a:schemeClr val="tx1"/>
                </a:solidFill>
                <a:latin typeface="Arial" panose="020B0604020202020204" pitchFamily="34" charset="0"/>
                <a:ea typeface="宋体" panose="02010600030101010101" pitchFamily="2" charset="-122"/>
                <a:cs typeface="+mn-cs"/>
              </a:rPr>
              <a:t>Matplotlib</a:t>
            </a:r>
            <a:r>
              <a:rPr lang="zh-CN" altLang="en-US" sz="1200" kern="1200" dirty="0">
                <a:solidFill>
                  <a:schemeClr val="tx1"/>
                </a:solidFill>
                <a:latin typeface="Arial" panose="020B0604020202020204" pitchFamily="34" charset="0"/>
                <a:ea typeface="宋体" panose="02010600030101010101" pitchFamily="2" charset="-122"/>
                <a:cs typeface="+mn-cs"/>
              </a:rPr>
              <a:t>是基于</a:t>
            </a:r>
            <a:r>
              <a:rPr lang="en-US" sz="1200" kern="1200" dirty="0">
                <a:solidFill>
                  <a:schemeClr val="tx1"/>
                </a:solidFill>
                <a:latin typeface="Arial" panose="020B0604020202020204" pitchFamily="34" charset="0"/>
                <a:ea typeface="宋体" panose="02010600030101010101" pitchFamily="2" charset="-122"/>
                <a:cs typeface="+mn-cs"/>
              </a:rPr>
              <a:t>Python</a:t>
            </a:r>
            <a:r>
              <a:rPr lang="zh-CN" altLang="en-US" sz="1200" kern="1200" dirty="0">
                <a:solidFill>
                  <a:schemeClr val="tx1"/>
                </a:solidFill>
                <a:latin typeface="Arial" panose="020B0604020202020204" pitchFamily="34" charset="0"/>
                <a:ea typeface="宋体" panose="02010600030101010101" pitchFamily="2" charset="-122"/>
                <a:cs typeface="+mn-cs"/>
              </a:rPr>
              <a:t>的三方绘图库，它提供了匹敌（甚至超过）</a:t>
            </a:r>
            <a:r>
              <a:rPr lang="en-US" sz="1200" kern="1200" dirty="0" err="1">
                <a:solidFill>
                  <a:schemeClr val="tx1"/>
                </a:solidFill>
                <a:latin typeface="Arial" panose="020B0604020202020204" pitchFamily="34" charset="0"/>
                <a:ea typeface="宋体" panose="02010600030101010101" pitchFamily="2" charset="-122"/>
                <a:cs typeface="+mn-cs"/>
              </a:rPr>
              <a:t>Matlab</a:t>
            </a:r>
            <a:r>
              <a:rPr lang="zh-CN" altLang="en-US" sz="1200" kern="1200" dirty="0">
                <a:solidFill>
                  <a:schemeClr val="tx1"/>
                </a:solidFill>
                <a:latin typeface="Arial" panose="020B0604020202020204" pitchFamily="34" charset="0"/>
                <a:ea typeface="宋体" panose="02010600030101010101" pitchFamily="2" charset="-122"/>
                <a:cs typeface="+mn-cs"/>
              </a:rPr>
              <a:t>的专业级科学计算结果展示能力。</a:t>
            </a:r>
            <a:endParaRPr lang="zh-CN" altLang="en-US" sz="1200" kern="120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作为最常见的数据存储于分析软件，提供了绘图功能，但</a:t>
            </a:r>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的绘图功能相对弱小：图形的种类和展示方式比较单调，难以满足科学计算中丰富的展示要求。</a:t>
            </a:r>
            <a:endParaRPr lang="zh-CN" altLang="en-US" sz="1200" kern="1200" dirty="0">
              <a:solidFill>
                <a:schemeClr val="tx1"/>
              </a:solidFill>
              <a:latin typeface="Arial" panose="020B0604020202020204" pitchFamily="34" charset="0"/>
              <a:ea typeface="宋体" panose="02010600030101010101" pitchFamily="2" charset="-122"/>
              <a:cs typeface="+mn-cs"/>
            </a:endParaRPr>
          </a:p>
          <a:p>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是一个专业级的科学计算、仿真软件，同时，它支持丰富的图形绘制功能，但</a:t>
            </a:r>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的需要基于自身的脚本语言开发程序，给使用者提出了较高的使用要求。</a:t>
            </a:r>
            <a:r>
              <a:rPr lang="en-US" sz="1200" kern="1200" dirty="0" err="1">
                <a:solidFill>
                  <a:schemeClr val="tx1"/>
                </a:solidFill>
                <a:latin typeface="Arial" panose="020B0604020202020204" pitchFamily="34" charset="0"/>
                <a:ea typeface="宋体" panose="02010600030101010101" pitchFamily="2" charset="-122"/>
                <a:cs typeface="+mn-cs"/>
              </a:rPr>
              <a:t>Matplotlib</a:t>
            </a:r>
            <a:r>
              <a:rPr lang="zh-CN" altLang="en-US" sz="1200" kern="1200" dirty="0">
                <a:solidFill>
                  <a:schemeClr val="tx1"/>
                </a:solidFill>
                <a:latin typeface="Arial" panose="020B0604020202020204" pitchFamily="34" charset="0"/>
                <a:ea typeface="宋体" panose="02010600030101010101" pitchFamily="2" charset="-122"/>
                <a:cs typeface="+mn-cs"/>
              </a:rPr>
              <a:t>是基于</a:t>
            </a:r>
            <a:r>
              <a:rPr lang="en-US" sz="1200" kern="1200" dirty="0">
                <a:solidFill>
                  <a:schemeClr val="tx1"/>
                </a:solidFill>
                <a:latin typeface="Arial" panose="020B0604020202020204" pitchFamily="34" charset="0"/>
                <a:ea typeface="宋体" panose="02010600030101010101" pitchFamily="2" charset="-122"/>
                <a:cs typeface="+mn-cs"/>
              </a:rPr>
              <a:t>Python</a:t>
            </a:r>
            <a:r>
              <a:rPr lang="zh-CN" altLang="en-US" sz="1200" kern="1200" dirty="0">
                <a:solidFill>
                  <a:schemeClr val="tx1"/>
                </a:solidFill>
                <a:latin typeface="Arial" panose="020B0604020202020204" pitchFamily="34" charset="0"/>
                <a:ea typeface="宋体" panose="02010600030101010101" pitchFamily="2" charset="-122"/>
                <a:cs typeface="+mn-cs"/>
              </a:rPr>
              <a:t>的三方绘图库，它提供了匹敌（甚至超过）</a:t>
            </a:r>
            <a:r>
              <a:rPr lang="en-US" sz="1200" kern="1200" dirty="0" err="1">
                <a:solidFill>
                  <a:schemeClr val="tx1"/>
                </a:solidFill>
                <a:latin typeface="Arial" panose="020B0604020202020204" pitchFamily="34" charset="0"/>
                <a:ea typeface="宋体" panose="02010600030101010101" pitchFamily="2" charset="-122"/>
                <a:cs typeface="+mn-cs"/>
              </a:rPr>
              <a:t>Matlab</a:t>
            </a:r>
            <a:r>
              <a:rPr lang="zh-CN" altLang="en-US" sz="1200" kern="1200" dirty="0">
                <a:solidFill>
                  <a:schemeClr val="tx1"/>
                </a:solidFill>
                <a:latin typeface="Arial" panose="020B0604020202020204" pitchFamily="34" charset="0"/>
                <a:ea typeface="宋体" panose="02010600030101010101" pitchFamily="2" charset="-122"/>
                <a:cs typeface="+mn-cs"/>
              </a:rPr>
              <a:t>的专业级科学计算结果展示能力。</a:t>
            </a:r>
            <a:endParaRPr lang="zh-CN" altLang="en-US" sz="1200" kern="120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作为最常见的数据存储于分析软件，提供了绘图功能，但</a:t>
            </a:r>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的绘图功能相对弱小：图形的种类和展示方式比较单调，难以满足科学计算中丰富的展示要求。</a:t>
            </a:r>
            <a:endParaRPr lang="zh-CN" altLang="en-US" sz="1200" kern="1200" dirty="0">
              <a:solidFill>
                <a:schemeClr val="tx1"/>
              </a:solidFill>
              <a:latin typeface="Arial" panose="020B0604020202020204" pitchFamily="34" charset="0"/>
              <a:ea typeface="宋体" panose="02010600030101010101" pitchFamily="2" charset="-122"/>
              <a:cs typeface="+mn-cs"/>
            </a:endParaRPr>
          </a:p>
          <a:p>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是一个专业级的科学计算、仿真软件，同时，它支持丰富的图形绘制功能，但</a:t>
            </a:r>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的需要基于自身的脚本语言开发程序，给使用者提出了较高的使用要求。</a:t>
            </a:r>
            <a:r>
              <a:rPr lang="en-US" sz="1200" kern="1200" dirty="0" err="1">
                <a:solidFill>
                  <a:schemeClr val="tx1"/>
                </a:solidFill>
                <a:latin typeface="Arial" panose="020B0604020202020204" pitchFamily="34" charset="0"/>
                <a:ea typeface="宋体" panose="02010600030101010101" pitchFamily="2" charset="-122"/>
                <a:cs typeface="+mn-cs"/>
              </a:rPr>
              <a:t>Matplotlib</a:t>
            </a:r>
            <a:r>
              <a:rPr lang="zh-CN" altLang="en-US" sz="1200" kern="1200" dirty="0">
                <a:solidFill>
                  <a:schemeClr val="tx1"/>
                </a:solidFill>
                <a:latin typeface="Arial" panose="020B0604020202020204" pitchFamily="34" charset="0"/>
                <a:ea typeface="宋体" panose="02010600030101010101" pitchFamily="2" charset="-122"/>
                <a:cs typeface="+mn-cs"/>
              </a:rPr>
              <a:t>是基于</a:t>
            </a:r>
            <a:r>
              <a:rPr lang="en-US" sz="1200" kern="1200" dirty="0">
                <a:solidFill>
                  <a:schemeClr val="tx1"/>
                </a:solidFill>
                <a:latin typeface="Arial" panose="020B0604020202020204" pitchFamily="34" charset="0"/>
                <a:ea typeface="宋体" panose="02010600030101010101" pitchFamily="2" charset="-122"/>
                <a:cs typeface="+mn-cs"/>
              </a:rPr>
              <a:t>Python</a:t>
            </a:r>
            <a:r>
              <a:rPr lang="zh-CN" altLang="en-US" sz="1200" kern="1200" dirty="0">
                <a:solidFill>
                  <a:schemeClr val="tx1"/>
                </a:solidFill>
                <a:latin typeface="Arial" panose="020B0604020202020204" pitchFamily="34" charset="0"/>
                <a:ea typeface="宋体" panose="02010600030101010101" pitchFamily="2" charset="-122"/>
                <a:cs typeface="+mn-cs"/>
              </a:rPr>
              <a:t>的三方绘图库，它提供了匹敌（甚至超过）</a:t>
            </a:r>
            <a:r>
              <a:rPr lang="en-US" sz="1200" kern="1200" dirty="0" err="1">
                <a:solidFill>
                  <a:schemeClr val="tx1"/>
                </a:solidFill>
                <a:latin typeface="Arial" panose="020B0604020202020204" pitchFamily="34" charset="0"/>
                <a:ea typeface="宋体" panose="02010600030101010101" pitchFamily="2" charset="-122"/>
                <a:cs typeface="+mn-cs"/>
              </a:rPr>
              <a:t>Matlab</a:t>
            </a:r>
            <a:r>
              <a:rPr lang="zh-CN" altLang="en-US" sz="1200" kern="1200" dirty="0">
                <a:solidFill>
                  <a:schemeClr val="tx1"/>
                </a:solidFill>
                <a:latin typeface="Arial" panose="020B0604020202020204" pitchFamily="34" charset="0"/>
                <a:ea typeface="宋体" panose="02010600030101010101" pitchFamily="2" charset="-122"/>
                <a:cs typeface="+mn-cs"/>
              </a:rPr>
              <a:t>的专业级科学计算结果展示能力。</a:t>
            </a:r>
            <a:endParaRPr lang="zh-CN" altLang="en-US" sz="1200" kern="120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作为最常见的数据存储于分析软件，提供了绘图功能，但</a:t>
            </a:r>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的绘图功能相对弱小：图形的种类和展示方式比较单调，难以满足科学计算中丰富的展示要求。</a:t>
            </a:r>
            <a:endParaRPr lang="zh-CN" altLang="en-US" sz="1200" kern="1200" dirty="0">
              <a:solidFill>
                <a:schemeClr val="tx1"/>
              </a:solidFill>
              <a:latin typeface="Arial" panose="020B0604020202020204" pitchFamily="34" charset="0"/>
              <a:ea typeface="宋体" panose="02010600030101010101" pitchFamily="2" charset="-122"/>
              <a:cs typeface="+mn-cs"/>
            </a:endParaRPr>
          </a:p>
          <a:p>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是一个专业级的科学计算、仿真软件，同时，它支持丰富的图形绘制功能，但</a:t>
            </a:r>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的需要基于自身的脚本语言开发程序，给使用者提出了较高的使用要求。</a:t>
            </a:r>
            <a:r>
              <a:rPr lang="en-US" sz="1200" kern="1200" dirty="0" err="1">
                <a:solidFill>
                  <a:schemeClr val="tx1"/>
                </a:solidFill>
                <a:latin typeface="Arial" panose="020B0604020202020204" pitchFamily="34" charset="0"/>
                <a:ea typeface="宋体" panose="02010600030101010101" pitchFamily="2" charset="-122"/>
                <a:cs typeface="+mn-cs"/>
              </a:rPr>
              <a:t>Matplotlib</a:t>
            </a:r>
            <a:r>
              <a:rPr lang="zh-CN" altLang="en-US" sz="1200" kern="1200" dirty="0">
                <a:solidFill>
                  <a:schemeClr val="tx1"/>
                </a:solidFill>
                <a:latin typeface="Arial" panose="020B0604020202020204" pitchFamily="34" charset="0"/>
                <a:ea typeface="宋体" panose="02010600030101010101" pitchFamily="2" charset="-122"/>
                <a:cs typeface="+mn-cs"/>
              </a:rPr>
              <a:t>是基于</a:t>
            </a:r>
            <a:r>
              <a:rPr lang="en-US" sz="1200" kern="1200" dirty="0">
                <a:solidFill>
                  <a:schemeClr val="tx1"/>
                </a:solidFill>
                <a:latin typeface="Arial" panose="020B0604020202020204" pitchFamily="34" charset="0"/>
                <a:ea typeface="宋体" panose="02010600030101010101" pitchFamily="2" charset="-122"/>
                <a:cs typeface="+mn-cs"/>
              </a:rPr>
              <a:t>Python</a:t>
            </a:r>
            <a:r>
              <a:rPr lang="zh-CN" altLang="en-US" sz="1200" kern="1200" dirty="0">
                <a:solidFill>
                  <a:schemeClr val="tx1"/>
                </a:solidFill>
                <a:latin typeface="Arial" panose="020B0604020202020204" pitchFamily="34" charset="0"/>
                <a:ea typeface="宋体" panose="02010600030101010101" pitchFamily="2" charset="-122"/>
                <a:cs typeface="+mn-cs"/>
              </a:rPr>
              <a:t>的三方绘图库，它提供了匹敌（甚至超过）</a:t>
            </a:r>
            <a:r>
              <a:rPr lang="en-US" sz="1200" kern="1200" dirty="0" err="1">
                <a:solidFill>
                  <a:schemeClr val="tx1"/>
                </a:solidFill>
                <a:latin typeface="Arial" panose="020B0604020202020204" pitchFamily="34" charset="0"/>
                <a:ea typeface="宋体" panose="02010600030101010101" pitchFamily="2" charset="-122"/>
                <a:cs typeface="+mn-cs"/>
              </a:rPr>
              <a:t>Matlab</a:t>
            </a:r>
            <a:r>
              <a:rPr lang="zh-CN" altLang="en-US" sz="1200" kern="1200" dirty="0">
                <a:solidFill>
                  <a:schemeClr val="tx1"/>
                </a:solidFill>
                <a:latin typeface="Arial" panose="020B0604020202020204" pitchFamily="34" charset="0"/>
                <a:ea typeface="宋体" panose="02010600030101010101" pitchFamily="2" charset="-122"/>
                <a:cs typeface="+mn-cs"/>
              </a:rPr>
              <a:t>的专业级科学计算结果展示能力。</a:t>
            </a:r>
            <a:endParaRPr lang="zh-CN" altLang="en-US" sz="1200" kern="120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作为最常见的数据存储于分析软件，提供了绘图功能，但</a:t>
            </a:r>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的绘图功能相对弱小：图形的种类和展示方式比较单调，难以满足科学计算中丰富的展示要求。</a:t>
            </a:r>
            <a:endParaRPr lang="zh-CN" altLang="en-US" sz="1200" kern="1200" dirty="0">
              <a:solidFill>
                <a:schemeClr val="tx1"/>
              </a:solidFill>
              <a:latin typeface="Arial" panose="020B0604020202020204" pitchFamily="34" charset="0"/>
              <a:ea typeface="宋体" panose="02010600030101010101" pitchFamily="2" charset="-122"/>
              <a:cs typeface="+mn-cs"/>
            </a:endParaRPr>
          </a:p>
          <a:p>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是一个专业级的科学计算、仿真软件，同时，它支持丰富的图形绘制功能，但</a:t>
            </a:r>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的需要基于自身的脚本语言开发程序，给使用者提出了较高的使用要求。</a:t>
            </a:r>
            <a:r>
              <a:rPr lang="en-US" sz="1200" kern="1200" dirty="0" err="1">
                <a:solidFill>
                  <a:schemeClr val="tx1"/>
                </a:solidFill>
                <a:latin typeface="Arial" panose="020B0604020202020204" pitchFamily="34" charset="0"/>
                <a:ea typeface="宋体" panose="02010600030101010101" pitchFamily="2" charset="-122"/>
                <a:cs typeface="+mn-cs"/>
              </a:rPr>
              <a:t>Matplotlib</a:t>
            </a:r>
            <a:r>
              <a:rPr lang="zh-CN" altLang="en-US" sz="1200" kern="1200" dirty="0">
                <a:solidFill>
                  <a:schemeClr val="tx1"/>
                </a:solidFill>
                <a:latin typeface="Arial" panose="020B0604020202020204" pitchFamily="34" charset="0"/>
                <a:ea typeface="宋体" panose="02010600030101010101" pitchFamily="2" charset="-122"/>
                <a:cs typeface="+mn-cs"/>
              </a:rPr>
              <a:t>是基于</a:t>
            </a:r>
            <a:r>
              <a:rPr lang="en-US" sz="1200" kern="1200" dirty="0">
                <a:solidFill>
                  <a:schemeClr val="tx1"/>
                </a:solidFill>
                <a:latin typeface="Arial" panose="020B0604020202020204" pitchFamily="34" charset="0"/>
                <a:ea typeface="宋体" panose="02010600030101010101" pitchFamily="2" charset="-122"/>
                <a:cs typeface="+mn-cs"/>
              </a:rPr>
              <a:t>Python</a:t>
            </a:r>
            <a:r>
              <a:rPr lang="zh-CN" altLang="en-US" sz="1200" kern="1200" dirty="0">
                <a:solidFill>
                  <a:schemeClr val="tx1"/>
                </a:solidFill>
                <a:latin typeface="Arial" panose="020B0604020202020204" pitchFamily="34" charset="0"/>
                <a:ea typeface="宋体" panose="02010600030101010101" pitchFamily="2" charset="-122"/>
                <a:cs typeface="+mn-cs"/>
              </a:rPr>
              <a:t>的三方绘图库，它提供了匹敌（甚至超过）</a:t>
            </a:r>
            <a:r>
              <a:rPr lang="en-US" sz="1200" kern="1200" dirty="0" err="1">
                <a:solidFill>
                  <a:schemeClr val="tx1"/>
                </a:solidFill>
                <a:latin typeface="Arial" panose="020B0604020202020204" pitchFamily="34" charset="0"/>
                <a:ea typeface="宋体" panose="02010600030101010101" pitchFamily="2" charset="-122"/>
                <a:cs typeface="+mn-cs"/>
              </a:rPr>
              <a:t>Matlab</a:t>
            </a:r>
            <a:r>
              <a:rPr lang="zh-CN" altLang="en-US" sz="1200" kern="1200" dirty="0">
                <a:solidFill>
                  <a:schemeClr val="tx1"/>
                </a:solidFill>
                <a:latin typeface="Arial" panose="020B0604020202020204" pitchFamily="34" charset="0"/>
                <a:ea typeface="宋体" panose="02010600030101010101" pitchFamily="2" charset="-122"/>
                <a:cs typeface="+mn-cs"/>
              </a:rPr>
              <a:t>的专业级科学计算结果展示能力。</a:t>
            </a:r>
            <a:endParaRPr lang="zh-CN" altLang="en-US" sz="1200" kern="120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作为最常见的数据存储于分析软件，提供了绘图功能，但</a:t>
            </a:r>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的绘图功能相对弱小：图形的种类和展示方式比较单调，难以满足科学计算中丰富的展示要求。</a:t>
            </a:r>
            <a:endParaRPr lang="zh-CN" altLang="en-US" sz="1200" kern="1200" dirty="0">
              <a:solidFill>
                <a:schemeClr val="tx1"/>
              </a:solidFill>
              <a:latin typeface="Arial" panose="020B0604020202020204" pitchFamily="34" charset="0"/>
              <a:ea typeface="宋体" panose="02010600030101010101" pitchFamily="2" charset="-122"/>
              <a:cs typeface="+mn-cs"/>
            </a:endParaRPr>
          </a:p>
          <a:p>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是一个专业级的科学计算、仿真软件，同时，它支持丰富的图形绘制功能，但</a:t>
            </a:r>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的需要基于自身的脚本语言开发程序，给使用者提出了较高的使用要求。</a:t>
            </a:r>
            <a:r>
              <a:rPr lang="en-US" sz="1200" kern="1200" dirty="0" err="1">
                <a:solidFill>
                  <a:schemeClr val="tx1"/>
                </a:solidFill>
                <a:latin typeface="Arial" panose="020B0604020202020204" pitchFamily="34" charset="0"/>
                <a:ea typeface="宋体" panose="02010600030101010101" pitchFamily="2" charset="-122"/>
                <a:cs typeface="+mn-cs"/>
              </a:rPr>
              <a:t>Matplotlib</a:t>
            </a:r>
            <a:r>
              <a:rPr lang="zh-CN" altLang="en-US" sz="1200" kern="1200" dirty="0">
                <a:solidFill>
                  <a:schemeClr val="tx1"/>
                </a:solidFill>
                <a:latin typeface="Arial" panose="020B0604020202020204" pitchFamily="34" charset="0"/>
                <a:ea typeface="宋体" panose="02010600030101010101" pitchFamily="2" charset="-122"/>
                <a:cs typeface="+mn-cs"/>
              </a:rPr>
              <a:t>是基于</a:t>
            </a:r>
            <a:r>
              <a:rPr lang="en-US" sz="1200" kern="1200" dirty="0">
                <a:solidFill>
                  <a:schemeClr val="tx1"/>
                </a:solidFill>
                <a:latin typeface="Arial" panose="020B0604020202020204" pitchFamily="34" charset="0"/>
                <a:ea typeface="宋体" panose="02010600030101010101" pitchFamily="2" charset="-122"/>
                <a:cs typeface="+mn-cs"/>
              </a:rPr>
              <a:t>Python</a:t>
            </a:r>
            <a:r>
              <a:rPr lang="zh-CN" altLang="en-US" sz="1200" kern="1200" dirty="0">
                <a:solidFill>
                  <a:schemeClr val="tx1"/>
                </a:solidFill>
                <a:latin typeface="Arial" panose="020B0604020202020204" pitchFamily="34" charset="0"/>
                <a:ea typeface="宋体" panose="02010600030101010101" pitchFamily="2" charset="-122"/>
                <a:cs typeface="+mn-cs"/>
              </a:rPr>
              <a:t>的三方绘图库，它提供了匹敌（甚至超过）</a:t>
            </a:r>
            <a:r>
              <a:rPr lang="en-US" sz="1200" kern="1200" dirty="0" err="1">
                <a:solidFill>
                  <a:schemeClr val="tx1"/>
                </a:solidFill>
                <a:latin typeface="Arial" panose="020B0604020202020204" pitchFamily="34" charset="0"/>
                <a:ea typeface="宋体" panose="02010600030101010101" pitchFamily="2" charset="-122"/>
                <a:cs typeface="+mn-cs"/>
              </a:rPr>
              <a:t>Matlab</a:t>
            </a:r>
            <a:r>
              <a:rPr lang="zh-CN" altLang="en-US" sz="1200" kern="1200" dirty="0">
                <a:solidFill>
                  <a:schemeClr val="tx1"/>
                </a:solidFill>
                <a:latin typeface="Arial" panose="020B0604020202020204" pitchFamily="34" charset="0"/>
                <a:ea typeface="宋体" panose="02010600030101010101" pitchFamily="2" charset="-122"/>
                <a:cs typeface="+mn-cs"/>
              </a:rPr>
              <a:t>的专业级科学计算结果展示能力。</a:t>
            </a:r>
            <a:endParaRPr lang="zh-CN" altLang="en-US" sz="1200" kern="120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作为最常见的数据存储于分析软件，提供了绘图功能，但</a:t>
            </a:r>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的绘图功能相对弱小：图形的种类和展示方式比较单调，难以满足科学计算中丰富的展示要求。</a:t>
            </a:r>
            <a:endParaRPr lang="zh-CN" altLang="en-US" sz="1200" kern="1200" dirty="0">
              <a:solidFill>
                <a:schemeClr val="tx1"/>
              </a:solidFill>
              <a:latin typeface="Arial" panose="020B0604020202020204" pitchFamily="34" charset="0"/>
              <a:ea typeface="宋体" panose="02010600030101010101" pitchFamily="2" charset="-122"/>
              <a:cs typeface="+mn-cs"/>
            </a:endParaRPr>
          </a:p>
          <a:p>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是一个专业级的科学计算、仿真软件，同时，它支持丰富的图形绘制功能，但</a:t>
            </a:r>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的需要基于自身的脚本语言开发程序，给使用者提出了较高的使用要求。</a:t>
            </a:r>
            <a:r>
              <a:rPr lang="en-US" sz="1200" kern="1200" dirty="0" err="1">
                <a:solidFill>
                  <a:schemeClr val="tx1"/>
                </a:solidFill>
                <a:latin typeface="Arial" panose="020B0604020202020204" pitchFamily="34" charset="0"/>
                <a:ea typeface="宋体" panose="02010600030101010101" pitchFamily="2" charset="-122"/>
                <a:cs typeface="+mn-cs"/>
              </a:rPr>
              <a:t>Matplotlib</a:t>
            </a:r>
            <a:r>
              <a:rPr lang="zh-CN" altLang="en-US" sz="1200" kern="1200" dirty="0">
                <a:solidFill>
                  <a:schemeClr val="tx1"/>
                </a:solidFill>
                <a:latin typeface="Arial" panose="020B0604020202020204" pitchFamily="34" charset="0"/>
                <a:ea typeface="宋体" panose="02010600030101010101" pitchFamily="2" charset="-122"/>
                <a:cs typeface="+mn-cs"/>
              </a:rPr>
              <a:t>是基于</a:t>
            </a:r>
            <a:r>
              <a:rPr lang="en-US" sz="1200" kern="1200" dirty="0">
                <a:solidFill>
                  <a:schemeClr val="tx1"/>
                </a:solidFill>
                <a:latin typeface="Arial" panose="020B0604020202020204" pitchFamily="34" charset="0"/>
                <a:ea typeface="宋体" panose="02010600030101010101" pitchFamily="2" charset="-122"/>
                <a:cs typeface="+mn-cs"/>
              </a:rPr>
              <a:t>Python</a:t>
            </a:r>
            <a:r>
              <a:rPr lang="zh-CN" altLang="en-US" sz="1200" kern="1200" dirty="0">
                <a:solidFill>
                  <a:schemeClr val="tx1"/>
                </a:solidFill>
                <a:latin typeface="Arial" panose="020B0604020202020204" pitchFamily="34" charset="0"/>
                <a:ea typeface="宋体" panose="02010600030101010101" pitchFamily="2" charset="-122"/>
                <a:cs typeface="+mn-cs"/>
              </a:rPr>
              <a:t>的三方绘图库，它提供了匹敌（甚至超过）</a:t>
            </a:r>
            <a:r>
              <a:rPr lang="en-US" sz="1200" kern="1200" dirty="0" err="1">
                <a:solidFill>
                  <a:schemeClr val="tx1"/>
                </a:solidFill>
                <a:latin typeface="Arial" panose="020B0604020202020204" pitchFamily="34" charset="0"/>
                <a:ea typeface="宋体" panose="02010600030101010101" pitchFamily="2" charset="-122"/>
                <a:cs typeface="+mn-cs"/>
              </a:rPr>
              <a:t>Matlab</a:t>
            </a:r>
            <a:r>
              <a:rPr lang="zh-CN" altLang="en-US" sz="1200" kern="1200" dirty="0">
                <a:solidFill>
                  <a:schemeClr val="tx1"/>
                </a:solidFill>
                <a:latin typeface="Arial" panose="020B0604020202020204" pitchFamily="34" charset="0"/>
                <a:ea typeface="宋体" panose="02010600030101010101" pitchFamily="2" charset="-122"/>
                <a:cs typeface="+mn-cs"/>
              </a:rPr>
              <a:t>的专业级科学计算结果展示能力。</a:t>
            </a:r>
            <a:endParaRPr lang="zh-CN" altLang="en-US" sz="1200" kern="120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Numpy</a:t>
            </a:r>
            <a:r>
              <a:rPr lang="zh-CN" altLang="en-US" dirty="0" smtClean="0"/>
              <a:t>：数组</a:t>
            </a:r>
            <a:endParaRPr lang="en-US" altLang="zh-CN" dirty="0" smtClean="0"/>
          </a:p>
          <a:p>
            <a:r>
              <a:rPr lang="en-US" altLang="zh-CN" dirty="0" err="1" smtClean="0"/>
              <a:t>Scipy</a:t>
            </a:r>
            <a:r>
              <a:rPr lang="zh-CN" altLang="en-US" dirty="0" smtClean="0"/>
              <a:t>：数值计算库</a:t>
            </a:r>
            <a:endParaRPr lang="en-US" altLang="zh-CN" dirty="0" smtClean="0"/>
          </a:p>
          <a:p>
            <a:r>
              <a:rPr lang="en-US" altLang="zh-CN" dirty="0" err="1" smtClean="0"/>
              <a:t>matplotlib</a:t>
            </a:r>
            <a:r>
              <a:rPr lang="zh-CN" altLang="en-US" dirty="0" smtClean="0"/>
              <a:t>绘制精美的图表</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smtClean="0">
                <a:solidFill>
                  <a:schemeClr val="tx1"/>
                </a:solidFill>
                <a:latin typeface="Arial" panose="020B0604020202020204" pitchFamily="34" charset="0"/>
                <a:ea typeface="宋体" panose="02010600030101010101" pitchFamily="2" charset="-122"/>
                <a:cs typeface="+mn-cs"/>
              </a:rPr>
              <a:t>Excel</a:t>
            </a:r>
            <a:r>
              <a:rPr lang="zh-CN" altLang="en-US" sz="1200" kern="1200" dirty="0" smtClean="0">
                <a:solidFill>
                  <a:schemeClr val="tx1"/>
                </a:solidFill>
                <a:latin typeface="Arial" panose="020B0604020202020204" pitchFamily="34" charset="0"/>
                <a:ea typeface="宋体" panose="02010600030101010101" pitchFamily="2" charset="-122"/>
                <a:cs typeface="+mn-cs"/>
              </a:rPr>
              <a:t>作为最常见的数据存储于分析软件，提供了绘图功能，但</a:t>
            </a:r>
            <a:r>
              <a:rPr lang="en-US" sz="1200" kern="1200" dirty="0" smtClean="0">
                <a:solidFill>
                  <a:schemeClr val="tx1"/>
                </a:solidFill>
                <a:latin typeface="Arial" panose="020B0604020202020204" pitchFamily="34" charset="0"/>
                <a:ea typeface="宋体" panose="02010600030101010101" pitchFamily="2" charset="-122"/>
                <a:cs typeface="+mn-cs"/>
              </a:rPr>
              <a:t>Excel</a:t>
            </a:r>
            <a:r>
              <a:rPr lang="zh-CN" altLang="en-US" sz="1200" kern="1200" dirty="0" smtClean="0">
                <a:solidFill>
                  <a:schemeClr val="tx1"/>
                </a:solidFill>
                <a:latin typeface="Arial" panose="020B0604020202020204" pitchFamily="34" charset="0"/>
                <a:ea typeface="宋体" panose="02010600030101010101" pitchFamily="2" charset="-122"/>
                <a:cs typeface="+mn-cs"/>
              </a:rPr>
              <a:t>的绘图功能相对弱小：图形的种类和展示方式比较单调，难以满足科学计算中丰富的展示要求。</a:t>
            </a:r>
            <a:endParaRPr lang="zh-CN" altLang="en-US" sz="1200" kern="1200" dirty="0" smtClean="0">
              <a:solidFill>
                <a:schemeClr val="tx1"/>
              </a:solidFill>
              <a:latin typeface="Arial" panose="020B0604020202020204" pitchFamily="34" charset="0"/>
              <a:ea typeface="宋体" panose="02010600030101010101" pitchFamily="2" charset="-122"/>
              <a:cs typeface="+mn-cs"/>
            </a:endParaRPr>
          </a:p>
          <a:p>
            <a:r>
              <a:rPr lang="en-US" sz="1200" kern="1200" dirty="0" err="1" smtClean="0">
                <a:solidFill>
                  <a:schemeClr val="tx1"/>
                </a:solidFill>
                <a:latin typeface="Arial" panose="020B0604020202020204" pitchFamily="34" charset="0"/>
                <a:ea typeface="宋体" panose="02010600030101010101" pitchFamily="2" charset="-122"/>
                <a:cs typeface="+mn-cs"/>
              </a:rPr>
              <a:t>Matlib</a:t>
            </a:r>
            <a:r>
              <a:rPr lang="zh-CN" altLang="en-US" sz="1200" kern="1200" dirty="0" smtClean="0">
                <a:solidFill>
                  <a:schemeClr val="tx1"/>
                </a:solidFill>
                <a:latin typeface="Arial" panose="020B0604020202020204" pitchFamily="34" charset="0"/>
                <a:ea typeface="宋体" panose="02010600030101010101" pitchFamily="2" charset="-122"/>
                <a:cs typeface="+mn-cs"/>
              </a:rPr>
              <a:t>是一个专业级的科学计算、仿真软件，同时，它支持丰富的图形绘制功能，但</a:t>
            </a:r>
            <a:r>
              <a:rPr lang="en-US" sz="1200" kern="1200" dirty="0" err="1" smtClean="0">
                <a:solidFill>
                  <a:schemeClr val="tx1"/>
                </a:solidFill>
                <a:latin typeface="Arial" panose="020B0604020202020204" pitchFamily="34" charset="0"/>
                <a:ea typeface="宋体" panose="02010600030101010101" pitchFamily="2" charset="-122"/>
                <a:cs typeface="+mn-cs"/>
              </a:rPr>
              <a:t>Matlib</a:t>
            </a:r>
            <a:r>
              <a:rPr lang="zh-CN" altLang="en-US" sz="1200" kern="1200" dirty="0" smtClean="0">
                <a:solidFill>
                  <a:schemeClr val="tx1"/>
                </a:solidFill>
                <a:latin typeface="Arial" panose="020B0604020202020204" pitchFamily="34" charset="0"/>
                <a:ea typeface="宋体" panose="02010600030101010101" pitchFamily="2" charset="-122"/>
                <a:cs typeface="+mn-cs"/>
              </a:rPr>
              <a:t>的需要基于自身的脚本语言开发程序，给使用者提出了较高的使用要求。</a:t>
            </a:r>
            <a:r>
              <a:rPr lang="en-US" sz="1200" kern="1200" dirty="0" err="1" smtClean="0">
                <a:solidFill>
                  <a:schemeClr val="tx1"/>
                </a:solidFill>
                <a:latin typeface="Arial" panose="020B0604020202020204" pitchFamily="34" charset="0"/>
                <a:ea typeface="宋体" panose="02010600030101010101" pitchFamily="2" charset="-122"/>
                <a:cs typeface="+mn-cs"/>
              </a:rPr>
              <a:t>Matplotlib</a:t>
            </a:r>
            <a:r>
              <a:rPr lang="zh-CN" altLang="en-US" sz="1200" kern="1200" dirty="0" smtClean="0">
                <a:solidFill>
                  <a:schemeClr val="tx1"/>
                </a:solidFill>
                <a:latin typeface="Arial" panose="020B0604020202020204" pitchFamily="34" charset="0"/>
                <a:ea typeface="宋体" panose="02010600030101010101" pitchFamily="2" charset="-122"/>
                <a:cs typeface="+mn-cs"/>
              </a:rPr>
              <a:t>是基于</a:t>
            </a:r>
            <a:r>
              <a:rPr lang="en-US" sz="1200" kern="1200" dirty="0" smtClean="0">
                <a:solidFill>
                  <a:schemeClr val="tx1"/>
                </a:solidFill>
                <a:latin typeface="Arial" panose="020B0604020202020204" pitchFamily="34" charset="0"/>
                <a:ea typeface="宋体" panose="02010600030101010101" pitchFamily="2" charset="-122"/>
                <a:cs typeface="+mn-cs"/>
              </a:rPr>
              <a:t>Python</a:t>
            </a:r>
            <a:r>
              <a:rPr lang="zh-CN" altLang="en-US" sz="1200" kern="1200" dirty="0" smtClean="0">
                <a:solidFill>
                  <a:schemeClr val="tx1"/>
                </a:solidFill>
                <a:latin typeface="Arial" panose="020B0604020202020204" pitchFamily="34" charset="0"/>
                <a:ea typeface="宋体" panose="02010600030101010101" pitchFamily="2" charset="-122"/>
                <a:cs typeface="+mn-cs"/>
              </a:rPr>
              <a:t>的三方绘图库，它提供了匹敌（甚至超过）</a:t>
            </a:r>
            <a:r>
              <a:rPr lang="en-US" sz="1200" kern="1200" dirty="0" err="1" smtClean="0">
                <a:solidFill>
                  <a:schemeClr val="tx1"/>
                </a:solidFill>
                <a:latin typeface="Arial" panose="020B0604020202020204" pitchFamily="34" charset="0"/>
                <a:ea typeface="宋体" panose="02010600030101010101" pitchFamily="2" charset="-122"/>
                <a:cs typeface="+mn-cs"/>
              </a:rPr>
              <a:t>Matlab</a:t>
            </a:r>
            <a:r>
              <a:rPr lang="zh-CN" altLang="en-US" sz="1200" kern="1200" dirty="0" smtClean="0">
                <a:solidFill>
                  <a:schemeClr val="tx1"/>
                </a:solidFill>
                <a:latin typeface="Arial" panose="020B0604020202020204" pitchFamily="34" charset="0"/>
                <a:ea typeface="宋体" panose="02010600030101010101" pitchFamily="2" charset="-122"/>
                <a:cs typeface="+mn-cs"/>
              </a:rPr>
              <a:t>的专业级科学计算结果展示能力。</a:t>
            </a:r>
            <a:endParaRPr lang="zh-CN" altLang="en-US" sz="1200" kern="1200" dirty="0" smtClean="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sz="1200" kern="1200">
                <a:solidFill>
                  <a:schemeClr val="tx1"/>
                </a:solidFill>
                <a:latin typeface="Arial" panose="020B0604020202020204" pitchFamily="34" charset="0"/>
                <a:ea typeface="宋体" panose="02010600030101010101" pitchFamily="2" charset="-122"/>
                <a:cs typeface="+mn-cs"/>
              </a:rPr>
              <a:t>fig,ax = plt.subplots()  #fig主要设置一些全局的变量，而ax主要负责画图</a:t>
            </a:r>
            <a:endParaRPr sz="1200" kern="1200">
              <a:solidFill>
                <a:schemeClr val="tx1"/>
              </a:solidFill>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Arial" panose="020B0604020202020204" pitchFamily="34" charset="0"/>
                <a:ea typeface="宋体" panose="02010600030101010101" pitchFamily="2" charset="-122"/>
                <a:cs typeface="+mn-cs"/>
              </a:rPr>
              <a:t>其中，</a:t>
            </a:r>
            <a:r>
              <a:rPr lang="en-US" sz="1200" kern="1200" dirty="0" err="1">
                <a:solidFill>
                  <a:schemeClr val="tx1"/>
                </a:solidFill>
                <a:latin typeface="Arial" panose="020B0604020202020204" pitchFamily="34" charset="0"/>
                <a:ea typeface="宋体" panose="02010600030101010101" pitchFamily="2" charset="-122"/>
                <a:cs typeface="+mn-cs"/>
              </a:rPr>
              <a:t>menMeans</a:t>
            </a:r>
            <a:r>
              <a:rPr lang="en-US" sz="1200" kern="1200" dirty="0">
                <a:solidFill>
                  <a:schemeClr val="tx1"/>
                </a:solidFill>
                <a:latin typeface="Arial" panose="020B0604020202020204" pitchFamily="34" charset="0"/>
                <a:ea typeface="宋体" panose="02010600030101010101" pitchFamily="2" charset="-122"/>
                <a:cs typeface="+mn-cs"/>
              </a:rPr>
              <a:t> = (20, 35, 30, 35, 27)</a:t>
            </a:r>
            <a:r>
              <a:rPr lang="zh-CN" altLang="en-US" sz="1200" kern="1200" dirty="0">
                <a:solidFill>
                  <a:schemeClr val="tx1"/>
                </a:solidFill>
                <a:latin typeface="Arial" panose="020B0604020202020204" pitchFamily="34" charset="0"/>
                <a:ea typeface="宋体" panose="02010600030101010101" pitchFamily="2" charset="-122"/>
                <a:cs typeface="+mn-cs"/>
              </a:rPr>
              <a:t>，是我们待绘制的数据，每一个数值表示一个柱，</a:t>
            </a:r>
            <a:r>
              <a:rPr lang="en-US" sz="1200" kern="1200" dirty="0" err="1">
                <a:solidFill>
                  <a:schemeClr val="tx1"/>
                </a:solidFill>
                <a:latin typeface="Arial" panose="020B0604020202020204" pitchFamily="34" charset="0"/>
                <a:ea typeface="宋体" panose="02010600030101010101" pitchFamily="2" charset="-122"/>
                <a:cs typeface="+mn-cs"/>
              </a:rPr>
              <a:t>ind</a:t>
            </a:r>
            <a:r>
              <a:rPr lang="zh-CN" altLang="en-US" sz="1200" kern="1200" dirty="0">
                <a:solidFill>
                  <a:schemeClr val="tx1"/>
                </a:solidFill>
                <a:latin typeface="Arial" panose="020B0604020202020204" pitchFamily="34" charset="0"/>
                <a:ea typeface="宋体" panose="02010600030101010101" pitchFamily="2" charset="-122"/>
                <a:cs typeface="+mn-cs"/>
              </a:rPr>
              <a:t>是横轴的坐标去点，</a:t>
            </a:r>
            <a:r>
              <a:rPr lang="en-US" sz="1200" kern="1200" dirty="0">
                <a:solidFill>
                  <a:schemeClr val="tx1"/>
                </a:solidFill>
                <a:latin typeface="Arial" panose="020B0604020202020204" pitchFamily="34" charset="0"/>
                <a:ea typeface="宋体" panose="02010600030101010101" pitchFamily="2" charset="-122"/>
                <a:cs typeface="+mn-cs"/>
              </a:rPr>
              <a:t>width</a:t>
            </a:r>
            <a:r>
              <a:rPr lang="zh-CN" altLang="en-US" sz="1200" kern="1200" dirty="0">
                <a:solidFill>
                  <a:schemeClr val="tx1"/>
                </a:solidFill>
                <a:latin typeface="Arial" panose="020B0604020202020204" pitchFamily="34" charset="0"/>
                <a:ea typeface="宋体" panose="02010600030101010101" pitchFamily="2" charset="-122"/>
                <a:cs typeface="+mn-cs"/>
              </a:rPr>
              <a:t>表示的是柱的宽度，运行结果如图</a:t>
            </a:r>
            <a:r>
              <a:rPr lang="en-US" sz="1200" kern="1200" dirty="0">
                <a:solidFill>
                  <a:schemeClr val="tx1"/>
                </a:solidFill>
                <a:latin typeface="Arial" panose="020B0604020202020204" pitchFamily="34" charset="0"/>
                <a:ea typeface="宋体" panose="02010600030101010101" pitchFamily="2" charset="-122"/>
                <a:cs typeface="+mn-cs"/>
              </a:rPr>
              <a:t>5</a:t>
            </a:r>
            <a:r>
              <a:rPr lang="zh-CN" altLang="en-US" sz="1200" kern="1200" dirty="0">
                <a:solidFill>
                  <a:schemeClr val="tx1"/>
                </a:solidFill>
                <a:latin typeface="Arial" panose="020B0604020202020204" pitchFamily="34" charset="0"/>
                <a:ea typeface="宋体" panose="02010600030101010101" pitchFamily="2" charset="-122"/>
                <a:cs typeface="+mn-cs"/>
              </a:rPr>
              <a:t>所示。上述代码段中，核心的绘制函数是：</a:t>
            </a:r>
            <a:r>
              <a:rPr lang="en-US" sz="1200" kern="1200" dirty="0" err="1">
                <a:solidFill>
                  <a:schemeClr val="tx1"/>
                </a:solidFill>
                <a:latin typeface="Arial" panose="020B0604020202020204" pitchFamily="34" charset="0"/>
                <a:ea typeface="宋体" panose="02010600030101010101" pitchFamily="2" charset="-122"/>
                <a:cs typeface="+mn-cs"/>
              </a:rPr>
              <a:t>fig,ax</a:t>
            </a:r>
            <a:r>
              <a:rPr lang="en-US" sz="1200" kern="1200" dirty="0">
                <a:solidFill>
                  <a:schemeClr val="tx1"/>
                </a:solidFill>
                <a:latin typeface="Arial" panose="020B0604020202020204" pitchFamily="34" charset="0"/>
                <a:ea typeface="宋体" panose="02010600030101010101" pitchFamily="2" charset="-122"/>
                <a:cs typeface="+mn-cs"/>
              </a:rPr>
              <a:t> = </a:t>
            </a:r>
            <a:r>
              <a:rPr lang="en-US" sz="1200" kern="1200" dirty="0" err="1">
                <a:solidFill>
                  <a:schemeClr val="tx1"/>
                </a:solidFill>
                <a:latin typeface="Arial" panose="020B0604020202020204" pitchFamily="34" charset="0"/>
                <a:ea typeface="宋体" panose="02010600030101010101" pitchFamily="2" charset="-122"/>
                <a:cs typeface="+mn-cs"/>
              </a:rPr>
              <a:t>plt.subplots</a:t>
            </a:r>
            <a:r>
              <a:rPr lang="en-US" sz="1200" kern="1200" dirty="0">
                <a:solidFill>
                  <a:schemeClr val="tx1"/>
                </a:solidFill>
                <a:latin typeface="Arial" panose="020B0604020202020204" pitchFamily="34" charset="0"/>
                <a:ea typeface="宋体" panose="02010600030101010101" pitchFamily="2" charset="-122"/>
                <a:cs typeface="+mn-cs"/>
              </a:rPr>
              <a:t>();ax.bar(</a:t>
            </a:r>
            <a:r>
              <a:rPr lang="en-US" sz="1200" kern="1200" dirty="0" err="1">
                <a:solidFill>
                  <a:schemeClr val="tx1"/>
                </a:solidFill>
                <a:latin typeface="Arial" panose="020B0604020202020204" pitchFamily="34" charset="0"/>
                <a:ea typeface="宋体" panose="02010600030101010101" pitchFamily="2" charset="-122"/>
                <a:cs typeface="+mn-cs"/>
              </a:rPr>
              <a:t>ind</a:t>
            </a:r>
            <a:r>
              <a:rPr lang="en-US" sz="1200" kern="1200" dirty="0">
                <a:solidFill>
                  <a:schemeClr val="tx1"/>
                </a:solidFill>
                <a:latin typeface="Arial" panose="020B0604020202020204" pitchFamily="34" charset="0"/>
                <a:ea typeface="宋体" panose="02010600030101010101" pitchFamily="2" charset="-122"/>
                <a:cs typeface="+mn-cs"/>
              </a:rPr>
              <a:t>, </a:t>
            </a:r>
            <a:r>
              <a:rPr lang="en-US" sz="1200" kern="1200" dirty="0" err="1">
                <a:solidFill>
                  <a:schemeClr val="tx1"/>
                </a:solidFill>
                <a:latin typeface="Arial" panose="020B0604020202020204" pitchFamily="34" charset="0"/>
                <a:ea typeface="宋体" panose="02010600030101010101" pitchFamily="2" charset="-122"/>
                <a:cs typeface="+mn-cs"/>
              </a:rPr>
              <a:t>menMeans</a:t>
            </a:r>
            <a:r>
              <a:rPr lang="en-US" sz="1200" kern="1200" dirty="0">
                <a:solidFill>
                  <a:schemeClr val="tx1"/>
                </a:solidFill>
                <a:latin typeface="Arial" panose="020B0604020202020204" pitchFamily="34" charset="0"/>
                <a:ea typeface="宋体" panose="02010600030101010101" pitchFamily="2" charset="-122"/>
                <a:cs typeface="+mn-cs"/>
              </a:rPr>
              <a:t>, width)</a:t>
            </a:r>
            <a:r>
              <a:rPr lang="zh-CN" altLang="en-US" sz="1200" kern="1200" dirty="0">
                <a:solidFill>
                  <a:schemeClr val="tx1"/>
                </a:solidFill>
                <a:latin typeface="Arial" panose="020B0604020202020204" pitchFamily="34" charset="0"/>
                <a:ea typeface="宋体" panose="02010600030101010101" pitchFamily="2" charset="-122"/>
                <a:cs typeface="+mn-cs"/>
              </a:rPr>
              <a:t>，最后的</a:t>
            </a:r>
            <a:r>
              <a:rPr lang="en-US" sz="1200" kern="1200" dirty="0" err="1">
                <a:solidFill>
                  <a:schemeClr val="tx1"/>
                </a:solidFill>
                <a:latin typeface="Arial" panose="020B0604020202020204" pitchFamily="34" charset="0"/>
                <a:ea typeface="宋体" panose="02010600030101010101" pitchFamily="2" charset="-122"/>
                <a:cs typeface="+mn-cs"/>
              </a:rPr>
              <a:t>plt.show</a:t>
            </a:r>
            <a:r>
              <a:rPr lang="en-US" sz="1200" kern="1200" dirty="0">
                <a:solidFill>
                  <a:schemeClr val="tx1"/>
                </a:solidFill>
                <a:latin typeface="Arial" panose="020B0604020202020204" pitchFamily="34" charset="0"/>
                <a:ea typeface="宋体" panose="02010600030101010101" pitchFamily="2" charset="-122"/>
                <a:cs typeface="+mn-cs"/>
              </a:rPr>
              <a:t>()</a:t>
            </a:r>
            <a:r>
              <a:rPr lang="zh-CN" altLang="en-US" sz="1200" kern="1200" dirty="0">
                <a:solidFill>
                  <a:schemeClr val="tx1"/>
                </a:solidFill>
                <a:latin typeface="Arial" panose="020B0604020202020204" pitchFamily="34" charset="0"/>
                <a:ea typeface="宋体" panose="02010600030101010101" pitchFamily="2" charset="-122"/>
                <a:cs typeface="+mn-cs"/>
              </a:rPr>
              <a:t>语句将图像绘制展示出来。</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其中第三个参数表示图例放置的位置</a:t>
            </a:r>
            <a:r>
              <a:rPr lang="en-US" altLang="zh-CN" dirty="0" smtClean="0"/>
              <a:t>:'</a:t>
            </a:r>
            <a:r>
              <a:rPr lang="en-US" altLang="zh-CN" dirty="0" err="1" smtClean="0"/>
              <a:t>best’‘upper</a:t>
            </a:r>
            <a:r>
              <a:rPr lang="en-US" altLang="zh-CN" dirty="0" smtClean="0"/>
              <a:t> right’, ‘upper left’, ‘center’, ‘lower left’, ‘lower right’.</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Arial" panose="020B0604020202020204" pitchFamily="34" charset="0"/>
                <a:ea typeface="宋体" panose="02010600030101010101" pitchFamily="2" charset="-122"/>
                <a:cs typeface="+mn-cs"/>
              </a:rPr>
              <a:t>其中，</a:t>
            </a:r>
            <a:r>
              <a:rPr lang="en-US" sz="1200" kern="1200" dirty="0" err="1">
                <a:solidFill>
                  <a:schemeClr val="tx1"/>
                </a:solidFill>
                <a:latin typeface="Arial" panose="020B0604020202020204" pitchFamily="34" charset="0"/>
                <a:ea typeface="宋体" panose="02010600030101010101" pitchFamily="2" charset="-122"/>
                <a:cs typeface="+mn-cs"/>
              </a:rPr>
              <a:t>menMeans</a:t>
            </a:r>
            <a:r>
              <a:rPr lang="en-US" sz="1200" kern="1200" dirty="0">
                <a:solidFill>
                  <a:schemeClr val="tx1"/>
                </a:solidFill>
                <a:latin typeface="Arial" panose="020B0604020202020204" pitchFamily="34" charset="0"/>
                <a:ea typeface="宋体" panose="02010600030101010101" pitchFamily="2" charset="-122"/>
                <a:cs typeface="+mn-cs"/>
              </a:rPr>
              <a:t> = (20, 35, 30, 35, 27)</a:t>
            </a:r>
            <a:r>
              <a:rPr lang="zh-CN" altLang="en-US" sz="1200" kern="1200" dirty="0">
                <a:solidFill>
                  <a:schemeClr val="tx1"/>
                </a:solidFill>
                <a:latin typeface="Arial" panose="020B0604020202020204" pitchFamily="34" charset="0"/>
                <a:ea typeface="宋体" panose="02010600030101010101" pitchFamily="2" charset="-122"/>
                <a:cs typeface="+mn-cs"/>
              </a:rPr>
              <a:t>，是我们待绘制的数据，每一个数值表示一个柱，</a:t>
            </a:r>
            <a:r>
              <a:rPr lang="en-US" sz="1200" kern="1200" dirty="0" err="1">
                <a:solidFill>
                  <a:schemeClr val="tx1"/>
                </a:solidFill>
                <a:latin typeface="Arial" panose="020B0604020202020204" pitchFamily="34" charset="0"/>
                <a:ea typeface="宋体" panose="02010600030101010101" pitchFamily="2" charset="-122"/>
                <a:cs typeface="+mn-cs"/>
              </a:rPr>
              <a:t>ind</a:t>
            </a:r>
            <a:r>
              <a:rPr lang="zh-CN" altLang="en-US" sz="1200" kern="1200" dirty="0">
                <a:solidFill>
                  <a:schemeClr val="tx1"/>
                </a:solidFill>
                <a:latin typeface="Arial" panose="020B0604020202020204" pitchFamily="34" charset="0"/>
                <a:ea typeface="宋体" panose="02010600030101010101" pitchFamily="2" charset="-122"/>
                <a:cs typeface="+mn-cs"/>
              </a:rPr>
              <a:t>是横轴的坐标去点，</a:t>
            </a:r>
            <a:r>
              <a:rPr lang="en-US" sz="1200" kern="1200" dirty="0">
                <a:solidFill>
                  <a:schemeClr val="tx1"/>
                </a:solidFill>
                <a:latin typeface="Arial" panose="020B0604020202020204" pitchFamily="34" charset="0"/>
                <a:ea typeface="宋体" panose="02010600030101010101" pitchFamily="2" charset="-122"/>
                <a:cs typeface="+mn-cs"/>
              </a:rPr>
              <a:t>width</a:t>
            </a:r>
            <a:r>
              <a:rPr lang="zh-CN" altLang="en-US" sz="1200" kern="1200" dirty="0">
                <a:solidFill>
                  <a:schemeClr val="tx1"/>
                </a:solidFill>
                <a:latin typeface="Arial" panose="020B0604020202020204" pitchFamily="34" charset="0"/>
                <a:ea typeface="宋体" panose="02010600030101010101" pitchFamily="2" charset="-122"/>
                <a:cs typeface="+mn-cs"/>
              </a:rPr>
              <a:t>表示的是柱的宽度，运行结果如图</a:t>
            </a:r>
            <a:r>
              <a:rPr lang="en-US" sz="1200" kern="1200" dirty="0">
                <a:solidFill>
                  <a:schemeClr val="tx1"/>
                </a:solidFill>
                <a:latin typeface="Arial" panose="020B0604020202020204" pitchFamily="34" charset="0"/>
                <a:ea typeface="宋体" panose="02010600030101010101" pitchFamily="2" charset="-122"/>
                <a:cs typeface="+mn-cs"/>
              </a:rPr>
              <a:t>5</a:t>
            </a:r>
            <a:r>
              <a:rPr lang="zh-CN" altLang="en-US" sz="1200" kern="1200" dirty="0">
                <a:solidFill>
                  <a:schemeClr val="tx1"/>
                </a:solidFill>
                <a:latin typeface="Arial" panose="020B0604020202020204" pitchFamily="34" charset="0"/>
                <a:ea typeface="宋体" panose="02010600030101010101" pitchFamily="2" charset="-122"/>
                <a:cs typeface="+mn-cs"/>
              </a:rPr>
              <a:t>所示。上述代码段中，核心的绘制函数是：</a:t>
            </a:r>
            <a:r>
              <a:rPr lang="en-US" sz="1200" kern="1200" dirty="0" err="1">
                <a:solidFill>
                  <a:schemeClr val="tx1"/>
                </a:solidFill>
                <a:latin typeface="Arial" panose="020B0604020202020204" pitchFamily="34" charset="0"/>
                <a:ea typeface="宋体" panose="02010600030101010101" pitchFamily="2" charset="-122"/>
                <a:cs typeface="+mn-cs"/>
              </a:rPr>
              <a:t>fig,ax</a:t>
            </a:r>
            <a:r>
              <a:rPr lang="en-US" sz="1200" kern="1200" dirty="0">
                <a:solidFill>
                  <a:schemeClr val="tx1"/>
                </a:solidFill>
                <a:latin typeface="Arial" panose="020B0604020202020204" pitchFamily="34" charset="0"/>
                <a:ea typeface="宋体" panose="02010600030101010101" pitchFamily="2" charset="-122"/>
                <a:cs typeface="+mn-cs"/>
              </a:rPr>
              <a:t> = </a:t>
            </a:r>
            <a:r>
              <a:rPr lang="en-US" sz="1200" kern="1200" dirty="0" err="1">
                <a:solidFill>
                  <a:schemeClr val="tx1"/>
                </a:solidFill>
                <a:latin typeface="Arial" panose="020B0604020202020204" pitchFamily="34" charset="0"/>
                <a:ea typeface="宋体" panose="02010600030101010101" pitchFamily="2" charset="-122"/>
                <a:cs typeface="+mn-cs"/>
              </a:rPr>
              <a:t>plt.subplots</a:t>
            </a:r>
            <a:r>
              <a:rPr lang="en-US" sz="1200" kern="1200" dirty="0">
                <a:solidFill>
                  <a:schemeClr val="tx1"/>
                </a:solidFill>
                <a:latin typeface="Arial" panose="020B0604020202020204" pitchFamily="34" charset="0"/>
                <a:ea typeface="宋体" panose="02010600030101010101" pitchFamily="2" charset="-122"/>
                <a:cs typeface="+mn-cs"/>
              </a:rPr>
              <a:t>();ax.bar(</a:t>
            </a:r>
            <a:r>
              <a:rPr lang="en-US" sz="1200" kern="1200" dirty="0" err="1">
                <a:solidFill>
                  <a:schemeClr val="tx1"/>
                </a:solidFill>
                <a:latin typeface="Arial" panose="020B0604020202020204" pitchFamily="34" charset="0"/>
                <a:ea typeface="宋体" panose="02010600030101010101" pitchFamily="2" charset="-122"/>
                <a:cs typeface="+mn-cs"/>
              </a:rPr>
              <a:t>ind</a:t>
            </a:r>
            <a:r>
              <a:rPr lang="en-US" sz="1200" kern="1200" dirty="0">
                <a:solidFill>
                  <a:schemeClr val="tx1"/>
                </a:solidFill>
                <a:latin typeface="Arial" panose="020B0604020202020204" pitchFamily="34" charset="0"/>
                <a:ea typeface="宋体" panose="02010600030101010101" pitchFamily="2" charset="-122"/>
                <a:cs typeface="+mn-cs"/>
              </a:rPr>
              <a:t>, </a:t>
            </a:r>
            <a:r>
              <a:rPr lang="en-US" sz="1200" kern="1200" dirty="0" err="1">
                <a:solidFill>
                  <a:schemeClr val="tx1"/>
                </a:solidFill>
                <a:latin typeface="Arial" panose="020B0604020202020204" pitchFamily="34" charset="0"/>
                <a:ea typeface="宋体" panose="02010600030101010101" pitchFamily="2" charset="-122"/>
                <a:cs typeface="+mn-cs"/>
              </a:rPr>
              <a:t>menMeans</a:t>
            </a:r>
            <a:r>
              <a:rPr lang="en-US" sz="1200" kern="1200" dirty="0">
                <a:solidFill>
                  <a:schemeClr val="tx1"/>
                </a:solidFill>
                <a:latin typeface="Arial" panose="020B0604020202020204" pitchFamily="34" charset="0"/>
                <a:ea typeface="宋体" panose="02010600030101010101" pitchFamily="2" charset="-122"/>
                <a:cs typeface="+mn-cs"/>
              </a:rPr>
              <a:t>, width)</a:t>
            </a:r>
            <a:r>
              <a:rPr lang="zh-CN" altLang="en-US" sz="1200" kern="1200" dirty="0">
                <a:solidFill>
                  <a:schemeClr val="tx1"/>
                </a:solidFill>
                <a:latin typeface="Arial" panose="020B0604020202020204" pitchFamily="34" charset="0"/>
                <a:ea typeface="宋体" panose="02010600030101010101" pitchFamily="2" charset="-122"/>
                <a:cs typeface="+mn-cs"/>
              </a:rPr>
              <a:t>，最后的</a:t>
            </a:r>
            <a:r>
              <a:rPr lang="en-US" sz="1200" kern="1200" dirty="0" err="1">
                <a:solidFill>
                  <a:schemeClr val="tx1"/>
                </a:solidFill>
                <a:latin typeface="Arial" panose="020B0604020202020204" pitchFamily="34" charset="0"/>
                <a:ea typeface="宋体" panose="02010600030101010101" pitchFamily="2" charset="-122"/>
                <a:cs typeface="+mn-cs"/>
              </a:rPr>
              <a:t>plt.show</a:t>
            </a:r>
            <a:r>
              <a:rPr lang="en-US" sz="1200" kern="1200" dirty="0">
                <a:solidFill>
                  <a:schemeClr val="tx1"/>
                </a:solidFill>
                <a:latin typeface="Arial" panose="020B0604020202020204" pitchFamily="34" charset="0"/>
                <a:ea typeface="宋体" panose="02010600030101010101" pitchFamily="2" charset="-122"/>
                <a:cs typeface="+mn-cs"/>
              </a:rPr>
              <a:t>()</a:t>
            </a:r>
            <a:r>
              <a:rPr lang="zh-CN" altLang="en-US" sz="1200" kern="1200" dirty="0">
                <a:solidFill>
                  <a:schemeClr val="tx1"/>
                </a:solidFill>
                <a:latin typeface="Arial" panose="020B0604020202020204" pitchFamily="34" charset="0"/>
                <a:ea typeface="宋体" panose="02010600030101010101" pitchFamily="2" charset="-122"/>
                <a:cs typeface="+mn-cs"/>
              </a:rPr>
              <a:t>语句将图像绘制展示出来。</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Diamond</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菱形</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smtClean="0">
                <a:solidFill>
                  <a:schemeClr val="tx1"/>
                </a:solidFill>
                <a:effectLst/>
                <a:latin typeface="Arial" panose="020B0604020202020204" pitchFamily="34" charset="0"/>
                <a:ea typeface="宋体" panose="02010600030101010101" pitchFamily="2" charset="-122"/>
                <a:cs typeface="+mn-cs"/>
              </a:rPr>
              <a:t>Pentagon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五角星</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Hexagon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六角形</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dirty="0" smtClean="0"/>
              <a:t>o’</a:t>
            </a:r>
            <a:r>
              <a:rPr lang="zh-CN" altLang="en-US" dirty="0" smtClean="0"/>
              <a:t>代表每个数据点用小圆圈表示</a:t>
            </a:r>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Cyan: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青色，蓝绿色</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Magenta</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：紫红色</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Arial" panose="020B0604020202020204" pitchFamily="34" charset="0"/>
                <a:ea typeface="宋体" panose="02010600030101010101" pitchFamily="2" charset="-122"/>
                <a:cs typeface="+mn-cs"/>
              </a:rPr>
              <a:t>其中，</a:t>
            </a:r>
            <a:r>
              <a:rPr lang="en-US" sz="1200" kern="1200" dirty="0" err="1">
                <a:solidFill>
                  <a:schemeClr val="tx1"/>
                </a:solidFill>
                <a:latin typeface="Arial" panose="020B0604020202020204" pitchFamily="34" charset="0"/>
                <a:ea typeface="宋体" panose="02010600030101010101" pitchFamily="2" charset="-122"/>
                <a:cs typeface="+mn-cs"/>
              </a:rPr>
              <a:t>menMeans</a:t>
            </a:r>
            <a:r>
              <a:rPr lang="en-US" sz="1200" kern="1200" dirty="0">
                <a:solidFill>
                  <a:schemeClr val="tx1"/>
                </a:solidFill>
                <a:latin typeface="Arial" panose="020B0604020202020204" pitchFamily="34" charset="0"/>
                <a:ea typeface="宋体" panose="02010600030101010101" pitchFamily="2" charset="-122"/>
                <a:cs typeface="+mn-cs"/>
              </a:rPr>
              <a:t> = (20, 35, 30, 35, 27)</a:t>
            </a:r>
            <a:r>
              <a:rPr lang="zh-CN" altLang="en-US" sz="1200" kern="1200" dirty="0">
                <a:solidFill>
                  <a:schemeClr val="tx1"/>
                </a:solidFill>
                <a:latin typeface="Arial" panose="020B0604020202020204" pitchFamily="34" charset="0"/>
                <a:ea typeface="宋体" panose="02010600030101010101" pitchFamily="2" charset="-122"/>
                <a:cs typeface="+mn-cs"/>
              </a:rPr>
              <a:t>，是我们待绘制的数据，每一个数值表示一个柱，</a:t>
            </a:r>
            <a:r>
              <a:rPr lang="en-US" sz="1200" kern="1200" dirty="0" err="1">
                <a:solidFill>
                  <a:schemeClr val="tx1"/>
                </a:solidFill>
                <a:latin typeface="Arial" panose="020B0604020202020204" pitchFamily="34" charset="0"/>
                <a:ea typeface="宋体" panose="02010600030101010101" pitchFamily="2" charset="-122"/>
                <a:cs typeface="+mn-cs"/>
              </a:rPr>
              <a:t>ind</a:t>
            </a:r>
            <a:r>
              <a:rPr lang="zh-CN" altLang="en-US" sz="1200" kern="1200" dirty="0">
                <a:solidFill>
                  <a:schemeClr val="tx1"/>
                </a:solidFill>
                <a:latin typeface="Arial" panose="020B0604020202020204" pitchFamily="34" charset="0"/>
                <a:ea typeface="宋体" panose="02010600030101010101" pitchFamily="2" charset="-122"/>
                <a:cs typeface="+mn-cs"/>
              </a:rPr>
              <a:t>是横轴的坐标去点，</a:t>
            </a:r>
            <a:r>
              <a:rPr lang="en-US" sz="1200" kern="1200" dirty="0">
                <a:solidFill>
                  <a:schemeClr val="tx1"/>
                </a:solidFill>
                <a:latin typeface="Arial" panose="020B0604020202020204" pitchFamily="34" charset="0"/>
                <a:ea typeface="宋体" panose="02010600030101010101" pitchFamily="2" charset="-122"/>
                <a:cs typeface="+mn-cs"/>
              </a:rPr>
              <a:t>width</a:t>
            </a:r>
            <a:r>
              <a:rPr lang="zh-CN" altLang="en-US" sz="1200" kern="1200" dirty="0">
                <a:solidFill>
                  <a:schemeClr val="tx1"/>
                </a:solidFill>
                <a:latin typeface="Arial" panose="020B0604020202020204" pitchFamily="34" charset="0"/>
                <a:ea typeface="宋体" panose="02010600030101010101" pitchFamily="2" charset="-122"/>
                <a:cs typeface="+mn-cs"/>
              </a:rPr>
              <a:t>表示的是柱的宽度，运行结果如图</a:t>
            </a:r>
            <a:r>
              <a:rPr lang="en-US" sz="1200" kern="1200" dirty="0">
                <a:solidFill>
                  <a:schemeClr val="tx1"/>
                </a:solidFill>
                <a:latin typeface="Arial" panose="020B0604020202020204" pitchFamily="34" charset="0"/>
                <a:ea typeface="宋体" panose="02010600030101010101" pitchFamily="2" charset="-122"/>
                <a:cs typeface="+mn-cs"/>
              </a:rPr>
              <a:t>5</a:t>
            </a:r>
            <a:r>
              <a:rPr lang="zh-CN" altLang="en-US" sz="1200" kern="1200" dirty="0">
                <a:solidFill>
                  <a:schemeClr val="tx1"/>
                </a:solidFill>
                <a:latin typeface="Arial" panose="020B0604020202020204" pitchFamily="34" charset="0"/>
                <a:ea typeface="宋体" panose="02010600030101010101" pitchFamily="2" charset="-122"/>
                <a:cs typeface="+mn-cs"/>
              </a:rPr>
              <a:t>所示。上述代码段中，核心的绘制函数是：</a:t>
            </a:r>
            <a:r>
              <a:rPr lang="en-US" sz="1200" kern="1200" dirty="0" err="1">
                <a:solidFill>
                  <a:schemeClr val="tx1"/>
                </a:solidFill>
                <a:latin typeface="Arial" panose="020B0604020202020204" pitchFamily="34" charset="0"/>
                <a:ea typeface="宋体" panose="02010600030101010101" pitchFamily="2" charset="-122"/>
                <a:cs typeface="+mn-cs"/>
              </a:rPr>
              <a:t>fig,ax</a:t>
            </a:r>
            <a:r>
              <a:rPr lang="en-US" sz="1200" kern="1200" dirty="0">
                <a:solidFill>
                  <a:schemeClr val="tx1"/>
                </a:solidFill>
                <a:latin typeface="Arial" panose="020B0604020202020204" pitchFamily="34" charset="0"/>
                <a:ea typeface="宋体" panose="02010600030101010101" pitchFamily="2" charset="-122"/>
                <a:cs typeface="+mn-cs"/>
              </a:rPr>
              <a:t> = </a:t>
            </a:r>
            <a:r>
              <a:rPr lang="en-US" sz="1200" kern="1200" dirty="0" err="1">
                <a:solidFill>
                  <a:schemeClr val="tx1"/>
                </a:solidFill>
                <a:latin typeface="Arial" panose="020B0604020202020204" pitchFamily="34" charset="0"/>
                <a:ea typeface="宋体" panose="02010600030101010101" pitchFamily="2" charset="-122"/>
                <a:cs typeface="+mn-cs"/>
              </a:rPr>
              <a:t>plt.subplots</a:t>
            </a:r>
            <a:r>
              <a:rPr lang="en-US" sz="1200" kern="1200" dirty="0">
                <a:solidFill>
                  <a:schemeClr val="tx1"/>
                </a:solidFill>
                <a:latin typeface="Arial" panose="020B0604020202020204" pitchFamily="34" charset="0"/>
                <a:ea typeface="宋体" panose="02010600030101010101" pitchFamily="2" charset="-122"/>
                <a:cs typeface="+mn-cs"/>
              </a:rPr>
              <a:t>();ax.bar(</a:t>
            </a:r>
            <a:r>
              <a:rPr lang="en-US" sz="1200" kern="1200" dirty="0" err="1">
                <a:solidFill>
                  <a:schemeClr val="tx1"/>
                </a:solidFill>
                <a:latin typeface="Arial" panose="020B0604020202020204" pitchFamily="34" charset="0"/>
                <a:ea typeface="宋体" panose="02010600030101010101" pitchFamily="2" charset="-122"/>
                <a:cs typeface="+mn-cs"/>
              </a:rPr>
              <a:t>ind</a:t>
            </a:r>
            <a:r>
              <a:rPr lang="en-US" sz="1200" kern="1200" dirty="0">
                <a:solidFill>
                  <a:schemeClr val="tx1"/>
                </a:solidFill>
                <a:latin typeface="Arial" panose="020B0604020202020204" pitchFamily="34" charset="0"/>
                <a:ea typeface="宋体" panose="02010600030101010101" pitchFamily="2" charset="-122"/>
                <a:cs typeface="+mn-cs"/>
              </a:rPr>
              <a:t>, </a:t>
            </a:r>
            <a:r>
              <a:rPr lang="en-US" sz="1200" kern="1200" dirty="0" err="1">
                <a:solidFill>
                  <a:schemeClr val="tx1"/>
                </a:solidFill>
                <a:latin typeface="Arial" panose="020B0604020202020204" pitchFamily="34" charset="0"/>
                <a:ea typeface="宋体" panose="02010600030101010101" pitchFamily="2" charset="-122"/>
                <a:cs typeface="+mn-cs"/>
              </a:rPr>
              <a:t>menMeans</a:t>
            </a:r>
            <a:r>
              <a:rPr lang="en-US" sz="1200" kern="1200" dirty="0">
                <a:solidFill>
                  <a:schemeClr val="tx1"/>
                </a:solidFill>
                <a:latin typeface="Arial" panose="020B0604020202020204" pitchFamily="34" charset="0"/>
                <a:ea typeface="宋体" panose="02010600030101010101" pitchFamily="2" charset="-122"/>
                <a:cs typeface="+mn-cs"/>
              </a:rPr>
              <a:t>, width)</a:t>
            </a:r>
            <a:r>
              <a:rPr lang="zh-CN" altLang="en-US" sz="1200" kern="1200" dirty="0">
                <a:solidFill>
                  <a:schemeClr val="tx1"/>
                </a:solidFill>
                <a:latin typeface="Arial" panose="020B0604020202020204" pitchFamily="34" charset="0"/>
                <a:ea typeface="宋体" panose="02010600030101010101" pitchFamily="2" charset="-122"/>
                <a:cs typeface="+mn-cs"/>
              </a:rPr>
              <a:t>，最后的</a:t>
            </a:r>
            <a:r>
              <a:rPr lang="en-US" sz="1200" kern="1200" dirty="0" err="1">
                <a:solidFill>
                  <a:schemeClr val="tx1"/>
                </a:solidFill>
                <a:latin typeface="Arial" panose="020B0604020202020204" pitchFamily="34" charset="0"/>
                <a:ea typeface="宋体" panose="02010600030101010101" pitchFamily="2" charset="-122"/>
                <a:cs typeface="+mn-cs"/>
              </a:rPr>
              <a:t>plt.show</a:t>
            </a:r>
            <a:r>
              <a:rPr lang="en-US" sz="1200" kern="1200" dirty="0">
                <a:solidFill>
                  <a:schemeClr val="tx1"/>
                </a:solidFill>
                <a:latin typeface="Arial" panose="020B0604020202020204" pitchFamily="34" charset="0"/>
                <a:ea typeface="宋体" panose="02010600030101010101" pitchFamily="2" charset="-122"/>
                <a:cs typeface="+mn-cs"/>
              </a:rPr>
              <a:t>()</a:t>
            </a:r>
            <a:r>
              <a:rPr lang="zh-CN" altLang="en-US" sz="1200" kern="1200" dirty="0">
                <a:solidFill>
                  <a:schemeClr val="tx1"/>
                </a:solidFill>
                <a:latin typeface="Arial" panose="020B0604020202020204" pitchFamily="34" charset="0"/>
                <a:ea typeface="宋体" panose="02010600030101010101" pitchFamily="2" charset="-122"/>
                <a:cs typeface="+mn-cs"/>
              </a:rPr>
              <a:t>语句将图像绘制展示出来。</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numpy.arange</a:t>
            </a:r>
            <a:r>
              <a:rPr lang="en-US" altLang="zh-CN" dirty="0" smtClean="0"/>
              <a:t>(</a:t>
            </a:r>
            <a:r>
              <a:rPr lang="en-US" altLang="zh-CN" dirty="0" smtClean="0">
                <a:effectLst/>
              </a:rPr>
              <a:t>[</a:t>
            </a:r>
            <a:r>
              <a:rPr lang="en-US" altLang="zh-CN" b="0" i="1" dirty="0" smtClean="0">
                <a:effectLst/>
              </a:rPr>
              <a:t>start</a:t>
            </a:r>
            <a:r>
              <a:rPr lang="en-US" altLang="zh-CN" dirty="0" smtClean="0"/>
              <a:t>, </a:t>
            </a:r>
            <a:r>
              <a:rPr lang="en-US" altLang="zh-CN" dirty="0" smtClean="0">
                <a:effectLst/>
              </a:rPr>
              <a:t>]</a:t>
            </a:r>
            <a:r>
              <a:rPr lang="en-US" altLang="zh-CN" b="0" i="1" dirty="0" smtClean="0">
                <a:effectLst/>
              </a:rPr>
              <a:t>stop</a:t>
            </a:r>
            <a:r>
              <a:rPr lang="en-US" altLang="zh-CN" dirty="0" smtClean="0"/>
              <a:t>, </a:t>
            </a:r>
            <a:r>
              <a:rPr lang="en-US" altLang="zh-CN" dirty="0" smtClean="0">
                <a:effectLst/>
              </a:rPr>
              <a:t>[</a:t>
            </a:r>
            <a:r>
              <a:rPr lang="en-US" altLang="zh-CN" b="0" i="1" dirty="0" smtClean="0">
                <a:effectLst/>
              </a:rPr>
              <a:t>step</a:t>
            </a:r>
            <a:r>
              <a:rPr lang="en-US" altLang="zh-CN" dirty="0" smtClean="0"/>
              <a:t>, </a:t>
            </a:r>
            <a:r>
              <a:rPr lang="en-US" altLang="zh-CN" dirty="0" smtClean="0">
                <a:effectLst/>
              </a:rPr>
              <a:t>]</a:t>
            </a:r>
            <a:r>
              <a:rPr lang="en-US" altLang="zh-CN" b="0" i="1" dirty="0" err="1" smtClean="0">
                <a:effectLst/>
              </a:rPr>
              <a:t>dtype</a:t>
            </a:r>
            <a:r>
              <a:rPr lang="en-US" altLang="zh-CN" b="0" i="1" dirty="0" smtClean="0">
                <a:effectLst/>
              </a:rPr>
              <a:t>=None</a:t>
            </a:r>
            <a:r>
              <a:rPr lang="en-US" altLang="zh-CN" dirty="0" smtClean="0"/>
              <a:t>)</a:t>
            </a:r>
            <a:r>
              <a:rPr lang="en-US" altLang="zh-CN" dirty="0" smtClean="0">
                <a:effectLst/>
              </a:rPr>
              <a:t>Return evenly spaced values within a given interval.</a:t>
            </a:r>
            <a:endParaRPr lang="en-US" altLang="zh-CN" dirty="0">
              <a:effectLst/>
            </a:endParaRPr>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numpy.arange</a:t>
            </a:r>
            <a:r>
              <a:rPr lang="en-US" altLang="zh-CN" dirty="0" smtClean="0"/>
              <a:t>(</a:t>
            </a:r>
            <a:r>
              <a:rPr lang="en-US" altLang="zh-CN" dirty="0" smtClean="0">
                <a:effectLst/>
              </a:rPr>
              <a:t>[</a:t>
            </a:r>
            <a:r>
              <a:rPr lang="en-US" altLang="zh-CN" b="0" i="1" dirty="0" smtClean="0">
                <a:effectLst/>
              </a:rPr>
              <a:t>start</a:t>
            </a:r>
            <a:r>
              <a:rPr lang="en-US" altLang="zh-CN" dirty="0" smtClean="0"/>
              <a:t>, </a:t>
            </a:r>
            <a:r>
              <a:rPr lang="en-US" altLang="zh-CN" dirty="0" smtClean="0">
                <a:effectLst/>
              </a:rPr>
              <a:t>]</a:t>
            </a:r>
            <a:r>
              <a:rPr lang="en-US" altLang="zh-CN" b="0" i="1" dirty="0" smtClean="0">
                <a:effectLst/>
              </a:rPr>
              <a:t>stop</a:t>
            </a:r>
            <a:r>
              <a:rPr lang="en-US" altLang="zh-CN" dirty="0" smtClean="0"/>
              <a:t>, </a:t>
            </a:r>
            <a:r>
              <a:rPr lang="en-US" altLang="zh-CN" dirty="0" smtClean="0">
                <a:effectLst/>
              </a:rPr>
              <a:t>[</a:t>
            </a:r>
            <a:r>
              <a:rPr lang="en-US" altLang="zh-CN" b="0" i="1" dirty="0" smtClean="0">
                <a:effectLst/>
              </a:rPr>
              <a:t>step</a:t>
            </a:r>
            <a:r>
              <a:rPr lang="en-US" altLang="zh-CN" dirty="0" smtClean="0"/>
              <a:t>, </a:t>
            </a:r>
            <a:r>
              <a:rPr lang="en-US" altLang="zh-CN" dirty="0" smtClean="0">
                <a:effectLst/>
              </a:rPr>
              <a:t>]</a:t>
            </a:r>
            <a:r>
              <a:rPr lang="en-US" altLang="zh-CN" b="0" i="1" dirty="0" err="1" smtClean="0">
                <a:effectLst/>
              </a:rPr>
              <a:t>dtype</a:t>
            </a:r>
            <a:r>
              <a:rPr lang="en-US" altLang="zh-CN" b="0" i="1" dirty="0" smtClean="0">
                <a:effectLst/>
              </a:rPr>
              <a:t>=None</a:t>
            </a:r>
            <a:r>
              <a:rPr lang="en-US" altLang="zh-CN" dirty="0" smtClean="0"/>
              <a:t>)</a:t>
            </a:r>
            <a:r>
              <a:rPr lang="en-US" altLang="zh-CN" dirty="0" smtClean="0">
                <a:effectLst/>
              </a:rPr>
              <a:t>Return evenly spaced values within a given interval.</a:t>
            </a:r>
            <a:endParaRPr lang="en-US" altLang="zh-CN" dirty="0">
              <a:effectLst/>
            </a:endParaRPr>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FEDEA0-95C4-4B81-8259-710FF35A86F8}"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所以样条插值得到了流行。</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著名的例子是</a:t>
            </a:r>
            <a:r>
              <a:rPr lang="en-US" altLang="zh-CN" dirty="0"/>
              <a:t>f</a:t>
            </a:r>
            <a:r>
              <a:rPr lang="zh-CN" altLang="en-US" dirty="0"/>
              <a:t>（</a:t>
            </a:r>
            <a:r>
              <a:rPr lang="en-US" altLang="zh-CN" dirty="0"/>
              <a:t>x</a:t>
            </a:r>
            <a:r>
              <a:rPr lang="zh-CN" altLang="en-US" dirty="0"/>
              <a:t>）</a:t>
            </a:r>
            <a:r>
              <a:rPr lang="en-US" altLang="zh-CN" dirty="0"/>
              <a:t>=1/(1+25x^2).</a:t>
            </a:r>
            <a:r>
              <a:rPr lang="zh-CN" altLang="en-US" dirty="0"/>
              <a:t>它的插值函数在两个端点处发生剧烈的波动，造成较大的误差。究其原因，是舍入误差造成的。</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对绘图员用样条画出的曲线进行数学模拟，导出了样条函数的概念。</a:t>
            </a:r>
            <a:endParaRPr lang="zh-CN" altLang="en-US" dirty="0"/>
          </a:p>
          <a:p>
            <a:endParaRPr lang="en-US" altLang="zh-CN" dirty="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dirty="0"/>
              <a:t>若参量</a:t>
            </a:r>
            <a:r>
              <a:rPr lang="en-US" altLang="zh-CN" dirty="0"/>
              <a:t>y</a:t>
            </a:r>
            <a:r>
              <a:rPr lang="zh-CN" altLang="en-US" dirty="0"/>
              <a:t>是一矩阵，则以</a:t>
            </a:r>
            <a:r>
              <a:rPr lang="en-US" altLang="zh-CN" dirty="0"/>
              <a:t>y</a:t>
            </a:r>
            <a:r>
              <a:rPr lang="zh-CN" altLang="en-US" dirty="0"/>
              <a:t>的每一列和</a:t>
            </a:r>
            <a:r>
              <a:rPr lang="en-US" altLang="zh-CN" dirty="0"/>
              <a:t>x</a:t>
            </a:r>
            <a:r>
              <a:rPr lang="zh-CN" altLang="en-US" dirty="0"/>
              <a:t>配对，再分别计算由它们确定的函数在点</a:t>
            </a:r>
            <a:r>
              <a:rPr lang="en-US" altLang="zh-CN" dirty="0"/>
              <a:t>xx</a:t>
            </a:r>
            <a:r>
              <a:rPr lang="zh-CN" altLang="en-US" dirty="0"/>
              <a:t>处的值。则</a:t>
            </a:r>
            <a:r>
              <a:rPr lang="en-US" altLang="zh-CN" dirty="0" err="1"/>
              <a:t>yy</a:t>
            </a:r>
            <a:r>
              <a:rPr lang="zh-CN" altLang="en-US" dirty="0"/>
              <a:t>是一阶数为</a:t>
            </a:r>
            <a:r>
              <a:rPr lang="en-US" altLang="zh-CN" dirty="0"/>
              <a:t>length(xx)*size(y,2)</a:t>
            </a:r>
            <a:r>
              <a:rPr lang="zh-CN" altLang="en-US" dirty="0"/>
              <a:t>的矩阵。</a:t>
            </a:r>
            <a:endParaRPr lang="zh-CN" altLang="en-US" dirty="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numpy.linspace(start, stop, num=50, endpoint=True, retstep=False, dtype=None)</a:t>
            </a:r>
            <a:endParaRPr lang="zh-CN" altLang="en-US" dirty="0"/>
          </a:p>
          <a:p>
            <a:endParaRPr lang="zh-CN" altLang="en-US" dirty="0"/>
          </a:p>
          <a:p>
            <a:r>
              <a:rPr lang="zh-CN" altLang="en-US" dirty="0"/>
              <a:t>在指定的间隔内返回均匀间隔的数字。</a:t>
            </a:r>
            <a:endParaRPr lang="zh-CN" altLang="en-US" dirty="0"/>
          </a:p>
          <a:p>
            <a:endParaRPr lang="zh-CN" altLang="en-US" dirty="0"/>
          </a:p>
          <a:p>
            <a:r>
              <a:rPr lang="zh-CN" altLang="en-US" dirty="0"/>
              <a:t>返回num均匀分布的样本，在[start, stop]。样本数</a:t>
            </a:r>
            <a:endParaRPr lang="zh-CN" altLang="en-US" dirty="0"/>
          </a:p>
          <a:p>
            <a:endParaRPr lang="zh-CN" altLang="en-US" dirty="0"/>
          </a:p>
          <a:p>
            <a:r>
              <a:rPr lang="zh-CN" altLang="en-US" dirty="0"/>
              <a:t>这个区间的端点可以任意的被排除在外。</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tck=scipy.interpolate.splrep(x, y, w=None, xb=None, xe=None, k=3, task=0, s=None, t=None, </a:t>
            </a:r>
            <a:endParaRPr lang="zh-CN" altLang="en-US" dirty="0"/>
          </a:p>
          <a:p>
            <a:r>
              <a:rPr lang="zh-CN" altLang="en-US" dirty="0"/>
              <a:t>full_output=0, per=0, quiet=1)</a:t>
            </a:r>
            <a:endParaRPr lang="zh-CN" altLang="en-US" dirty="0"/>
          </a:p>
          <a:p>
            <a:r>
              <a:rPr lang="zh-CN" altLang="en-US" dirty="0"/>
              <a:t>    参数s用来确定平滑点数，通常是m-SQRT(2m),m是曲线点数。如果在插值中不需要平滑应该</a:t>
            </a:r>
            <a:endParaRPr lang="zh-CN" altLang="en-US" dirty="0"/>
          </a:p>
          <a:p>
            <a:r>
              <a:rPr lang="zh-CN" altLang="en-US" dirty="0"/>
              <a:t>设定s=0。splrep()输出的是一个3元素的元胞数组（t,c,k）,其中t是曲线点，c是计算出来的系数，</a:t>
            </a:r>
            <a:endParaRPr lang="zh-CN" altLang="en-US" dirty="0"/>
          </a:p>
          <a:p>
            <a:r>
              <a:rPr lang="zh-CN" altLang="en-US" dirty="0"/>
              <a:t>k是样条阶数，通常是3阶，但可以通过k改变。</a:t>
            </a:r>
            <a:endParaRPr lang="zh-CN" altLang="en-US" dirty="0"/>
          </a:p>
          <a:p>
            <a:r>
              <a:rPr lang="zh-CN" altLang="en-US" dirty="0"/>
              <a:t>scipy.interpolate.splev(x, tck, der=0)</a:t>
            </a:r>
            <a:endParaRPr lang="zh-CN" altLang="en-US" dirty="0"/>
          </a:p>
          <a:p>
            <a:r>
              <a:rPr lang="zh-CN" altLang="en-US" dirty="0"/>
              <a:t>其中的der是进行样条计算是需要实际计算到的阶数，必须满足条件der&lt;=k。</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FEDEA0-95C4-4B81-8259-710FF35A86F8}" type="slidenum">
              <a:rPr lang="zh-CN" altLang="en-US"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FEDEA0-95C4-4B81-8259-710FF35A86F8}" type="slidenum">
              <a:rPr lang="zh-CN" altLang="en-US"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FEDEA0-95C4-4B81-8259-710FF35A86F8}" type="slidenum">
              <a:rPr lang="zh-CN" altLang="en-US"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a:solidFill>
                  <a:schemeClr val="tx1"/>
                </a:solidFill>
                <a:effectLst/>
                <a:latin typeface="Arial" panose="020B0604020202020204" pitchFamily="34" charset="0"/>
                <a:ea typeface="宋体" panose="02010600030101010101" pitchFamily="2" charset="-122"/>
                <a:cs typeface="+mn-cs"/>
              </a:rPr>
              <a:t>简单来说，插值就是根据原有数据进行填充，最后生成的曲线一定过原有点。</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pPr latinLnBrk="1"/>
            <a:r>
              <a:rPr lang="zh-CN" altLang="en-US" sz="1200" b="0" i="0" kern="1200" dirty="0">
                <a:solidFill>
                  <a:schemeClr val="tx1"/>
                </a:solidFill>
                <a:effectLst/>
                <a:latin typeface="Arial" panose="020B0604020202020204" pitchFamily="34" charset="0"/>
                <a:ea typeface="宋体" panose="02010600030101010101" pitchFamily="2" charset="-122"/>
                <a:cs typeface="+mn-cs"/>
              </a:rPr>
              <a:t>拟合是通过原有数据，调整曲线系数，使得曲线与已知点集的差别（最小二乘）最小，最后生成的曲线不一定经过原有点。</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日期占位符 3"/>
          <p:cNvSpPr>
            <a:spLocks noGrp="1"/>
          </p:cNvSpPr>
          <p:nvPr>
            <p:ph type="dt" idx="1"/>
          </p:nvPr>
        </p:nvSpPr>
        <p:spPr/>
        <p:txBody>
          <a:bodyPr/>
          <a:p>
            <a:fld id="{9AA5D9C3-8A77-4BE5-80F5-32AFA0191E92}" type="datetime1">
              <a:rPr lang="zh-CN" altLang="en-US"/>
            </a:fld>
            <a:endParaRPr lang="en-US" altLang="zh-CN"/>
          </a:p>
        </p:txBody>
      </p:sp>
      <p:sp>
        <p:nvSpPr>
          <p:cNvPr id="5" name="灯片编号占位符 4"/>
          <p:cNvSpPr>
            <a:spLocks noGrp="1"/>
          </p:cNvSpPr>
          <p:nvPr>
            <p:ph type="sldNum" sz="quarter" idx="5"/>
          </p:nvPr>
        </p:nvSpPr>
        <p:spPr/>
        <p:txBody>
          <a:bodyPr/>
          <a:p>
            <a:fld id="{A02742C5-5EE4-49BC-8EE8-F6428B1BF325}" type="slidenum">
              <a:rPr lang="en-US" altLang="zh-CN"/>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作为最常见的数据存储于分析软件，提供了绘图功能，但</a:t>
            </a:r>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的绘图功能相对弱小：图形的种类和展示方式比较单调，难以满足科学计算中丰富的展示要求。</a:t>
            </a:r>
            <a:endParaRPr lang="zh-CN" altLang="en-US" sz="1200" kern="1200" dirty="0">
              <a:solidFill>
                <a:schemeClr val="tx1"/>
              </a:solidFill>
              <a:latin typeface="Arial" panose="020B0604020202020204" pitchFamily="34" charset="0"/>
              <a:ea typeface="宋体" panose="02010600030101010101" pitchFamily="2" charset="-122"/>
              <a:cs typeface="+mn-cs"/>
            </a:endParaRPr>
          </a:p>
          <a:p>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是一个专业级的科学计算、仿真软件，同时，它支持丰富的图形绘制功能，但</a:t>
            </a:r>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的需要基于自身的脚本语言开发程序，给使用者提出了较高的使用要求。</a:t>
            </a:r>
            <a:r>
              <a:rPr lang="en-US" sz="1200" kern="1200" dirty="0" err="1">
                <a:solidFill>
                  <a:schemeClr val="tx1"/>
                </a:solidFill>
                <a:latin typeface="Arial" panose="020B0604020202020204" pitchFamily="34" charset="0"/>
                <a:ea typeface="宋体" panose="02010600030101010101" pitchFamily="2" charset="-122"/>
                <a:cs typeface="+mn-cs"/>
              </a:rPr>
              <a:t>Matplotlib</a:t>
            </a:r>
            <a:r>
              <a:rPr lang="zh-CN" altLang="en-US" sz="1200" kern="1200" dirty="0">
                <a:solidFill>
                  <a:schemeClr val="tx1"/>
                </a:solidFill>
                <a:latin typeface="Arial" panose="020B0604020202020204" pitchFamily="34" charset="0"/>
                <a:ea typeface="宋体" panose="02010600030101010101" pitchFamily="2" charset="-122"/>
                <a:cs typeface="+mn-cs"/>
              </a:rPr>
              <a:t>是基于</a:t>
            </a:r>
            <a:r>
              <a:rPr lang="en-US" sz="1200" kern="1200" dirty="0">
                <a:solidFill>
                  <a:schemeClr val="tx1"/>
                </a:solidFill>
                <a:latin typeface="Arial" panose="020B0604020202020204" pitchFamily="34" charset="0"/>
                <a:ea typeface="宋体" panose="02010600030101010101" pitchFamily="2" charset="-122"/>
                <a:cs typeface="+mn-cs"/>
              </a:rPr>
              <a:t>Python</a:t>
            </a:r>
            <a:r>
              <a:rPr lang="zh-CN" altLang="en-US" sz="1200" kern="1200" dirty="0">
                <a:solidFill>
                  <a:schemeClr val="tx1"/>
                </a:solidFill>
                <a:latin typeface="Arial" panose="020B0604020202020204" pitchFamily="34" charset="0"/>
                <a:ea typeface="宋体" panose="02010600030101010101" pitchFamily="2" charset="-122"/>
                <a:cs typeface="+mn-cs"/>
              </a:rPr>
              <a:t>的三方绘图库，它提供了匹敌（甚至超过）</a:t>
            </a:r>
            <a:r>
              <a:rPr lang="en-US" sz="1200" kern="1200" dirty="0" err="1">
                <a:solidFill>
                  <a:schemeClr val="tx1"/>
                </a:solidFill>
                <a:latin typeface="Arial" panose="020B0604020202020204" pitchFamily="34" charset="0"/>
                <a:ea typeface="宋体" panose="02010600030101010101" pitchFamily="2" charset="-122"/>
                <a:cs typeface="+mn-cs"/>
              </a:rPr>
              <a:t>Matlab</a:t>
            </a:r>
            <a:r>
              <a:rPr lang="zh-CN" altLang="en-US" sz="1200" kern="1200" dirty="0">
                <a:solidFill>
                  <a:schemeClr val="tx1"/>
                </a:solidFill>
                <a:latin typeface="Arial" panose="020B0604020202020204" pitchFamily="34" charset="0"/>
                <a:ea typeface="宋体" panose="02010600030101010101" pitchFamily="2" charset="-122"/>
                <a:cs typeface="+mn-cs"/>
              </a:rPr>
              <a:t>的专业级科学计算结果展示能力。</a:t>
            </a:r>
            <a:endParaRPr lang="zh-CN" altLang="en-US" sz="1200" kern="120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我国当代认识论专家冯契先生</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作为最常见的数据存储于分析软件，提供了绘图功能，但</a:t>
            </a:r>
            <a:r>
              <a:rPr lang="en-US" sz="1200" kern="1200" dirty="0">
                <a:solidFill>
                  <a:schemeClr val="tx1"/>
                </a:solidFill>
                <a:latin typeface="Arial" panose="020B0604020202020204" pitchFamily="34" charset="0"/>
                <a:ea typeface="宋体" panose="02010600030101010101" pitchFamily="2" charset="-122"/>
                <a:cs typeface="+mn-cs"/>
              </a:rPr>
              <a:t>Excel</a:t>
            </a:r>
            <a:r>
              <a:rPr lang="zh-CN" altLang="en-US" sz="1200" kern="1200" dirty="0">
                <a:solidFill>
                  <a:schemeClr val="tx1"/>
                </a:solidFill>
                <a:latin typeface="Arial" panose="020B0604020202020204" pitchFamily="34" charset="0"/>
                <a:ea typeface="宋体" panose="02010600030101010101" pitchFamily="2" charset="-122"/>
                <a:cs typeface="+mn-cs"/>
              </a:rPr>
              <a:t>的绘图功能相对弱小：图形的种类和展示方式比较单调，难以满足科学计算中丰富的展示要求。</a:t>
            </a:r>
            <a:endParaRPr lang="zh-CN" altLang="en-US" sz="1200" kern="1200" dirty="0">
              <a:solidFill>
                <a:schemeClr val="tx1"/>
              </a:solidFill>
              <a:latin typeface="Arial" panose="020B0604020202020204" pitchFamily="34" charset="0"/>
              <a:ea typeface="宋体" panose="02010600030101010101" pitchFamily="2" charset="-122"/>
              <a:cs typeface="+mn-cs"/>
            </a:endParaRPr>
          </a:p>
          <a:p>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是一个专业级的科学计算、仿真软件，同时，它支持丰富的图形绘制功能，但</a:t>
            </a:r>
            <a:r>
              <a:rPr lang="en-US" sz="1200" kern="1200" dirty="0" err="1">
                <a:solidFill>
                  <a:schemeClr val="tx1"/>
                </a:solidFill>
                <a:latin typeface="Arial" panose="020B0604020202020204" pitchFamily="34" charset="0"/>
                <a:ea typeface="宋体" panose="02010600030101010101" pitchFamily="2" charset="-122"/>
                <a:cs typeface="+mn-cs"/>
              </a:rPr>
              <a:t>Matlib</a:t>
            </a:r>
            <a:r>
              <a:rPr lang="zh-CN" altLang="en-US" sz="1200" kern="1200" dirty="0">
                <a:solidFill>
                  <a:schemeClr val="tx1"/>
                </a:solidFill>
                <a:latin typeface="Arial" panose="020B0604020202020204" pitchFamily="34" charset="0"/>
                <a:ea typeface="宋体" panose="02010600030101010101" pitchFamily="2" charset="-122"/>
                <a:cs typeface="+mn-cs"/>
              </a:rPr>
              <a:t>的需要基于自身的脚本语言开发程序，给使用者提出了较高的使用要求。</a:t>
            </a:r>
            <a:r>
              <a:rPr lang="en-US" sz="1200" kern="1200" dirty="0" err="1">
                <a:solidFill>
                  <a:schemeClr val="tx1"/>
                </a:solidFill>
                <a:latin typeface="Arial" panose="020B0604020202020204" pitchFamily="34" charset="0"/>
                <a:ea typeface="宋体" panose="02010600030101010101" pitchFamily="2" charset="-122"/>
                <a:cs typeface="+mn-cs"/>
              </a:rPr>
              <a:t>Matplotlib</a:t>
            </a:r>
            <a:r>
              <a:rPr lang="zh-CN" altLang="en-US" sz="1200" kern="1200" dirty="0">
                <a:solidFill>
                  <a:schemeClr val="tx1"/>
                </a:solidFill>
                <a:latin typeface="Arial" panose="020B0604020202020204" pitchFamily="34" charset="0"/>
                <a:ea typeface="宋体" panose="02010600030101010101" pitchFamily="2" charset="-122"/>
                <a:cs typeface="+mn-cs"/>
              </a:rPr>
              <a:t>是基于</a:t>
            </a:r>
            <a:r>
              <a:rPr lang="en-US" sz="1200" kern="1200" dirty="0">
                <a:solidFill>
                  <a:schemeClr val="tx1"/>
                </a:solidFill>
                <a:latin typeface="Arial" panose="020B0604020202020204" pitchFamily="34" charset="0"/>
                <a:ea typeface="宋体" panose="02010600030101010101" pitchFamily="2" charset="-122"/>
                <a:cs typeface="+mn-cs"/>
              </a:rPr>
              <a:t>Python</a:t>
            </a:r>
            <a:r>
              <a:rPr lang="zh-CN" altLang="en-US" sz="1200" kern="1200" dirty="0">
                <a:solidFill>
                  <a:schemeClr val="tx1"/>
                </a:solidFill>
                <a:latin typeface="Arial" panose="020B0604020202020204" pitchFamily="34" charset="0"/>
                <a:ea typeface="宋体" panose="02010600030101010101" pitchFamily="2" charset="-122"/>
                <a:cs typeface="+mn-cs"/>
              </a:rPr>
              <a:t>的三方绘图库，它提供了匹敌（甚至超过）</a:t>
            </a:r>
            <a:r>
              <a:rPr lang="en-US" sz="1200" kern="1200" dirty="0" err="1">
                <a:solidFill>
                  <a:schemeClr val="tx1"/>
                </a:solidFill>
                <a:latin typeface="Arial" panose="020B0604020202020204" pitchFamily="34" charset="0"/>
                <a:ea typeface="宋体" panose="02010600030101010101" pitchFamily="2" charset="-122"/>
                <a:cs typeface="+mn-cs"/>
              </a:rPr>
              <a:t>Matlab</a:t>
            </a:r>
            <a:r>
              <a:rPr lang="zh-CN" altLang="en-US" sz="1200" kern="1200" dirty="0">
                <a:solidFill>
                  <a:schemeClr val="tx1"/>
                </a:solidFill>
                <a:latin typeface="Arial" panose="020B0604020202020204" pitchFamily="34" charset="0"/>
                <a:ea typeface="宋体" panose="02010600030101010101" pitchFamily="2" charset="-122"/>
                <a:cs typeface="+mn-cs"/>
              </a:rPr>
              <a:t>的专业级科学计算结果展示能力。</a:t>
            </a:r>
            <a:endParaRPr lang="zh-CN" altLang="en-US" sz="1200" kern="120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27330" name="Oval 2"/>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1" name="Rectangle 3"/>
          <p:cNvSpPr>
            <a:spLocks noChangeArrowheads="1"/>
          </p:cNvSpPr>
          <p:nvPr/>
        </p:nvSpPr>
        <p:spPr bwMode="ltGray">
          <a:xfrm>
            <a:off x="0" y="4437063"/>
            <a:ext cx="9144000" cy="17287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2" name="Oval 4"/>
          <p:cNvSpPr>
            <a:spLocks noChangeArrowheads="1"/>
          </p:cNvSpPr>
          <p:nvPr/>
        </p:nvSpPr>
        <p:spPr bwMode="gray">
          <a:xfrm>
            <a:off x="701675" y="1628775"/>
            <a:ext cx="3529013" cy="3671888"/>
          </a:xfrm>
          <a:prstGeom prst="ellipse">
            <a:avLst/>
          </a:prstGeom>
          <a:solidFill>
            <a:schemeClr val="accent2"/>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7333" name="Rectangle 5"/>
          <p:cNvSpPr>
            <a:spLocks noGrp="1" noChangeArrowheads="1"/>
          </p:cNvSpPr>
          <p:nvPr>
            <p:ph type="dt" sz="half" idx="2"/>
          </p:nvPr>
        </p:nvSpPr>
        <p:spPr>
          <a:xfrm>
            <a:off x="3581400" y="6400800"/>
            <a:ext cx="2209800" cy="244475"/>
          </a:xfrm>
        </p:spPr>
        <p:txBody>
          <a:bodyPr/>
          <a:lstStyle>
            <a:lvl1pPr algn="ctr">
              <a:defRPr sz="1200"/>
            </a:lvl1pPr>
          </a:lstStyle>
          <a:p>
            <a:endParaRPr lang="en-US" altLang="zh-CN"/>
          </a:p>
        </p:txBody>
      </p:sp>
      <p:sp>
        <p:nvSpPr>
          <p:cNvPr id="227334" name="Rectangle 6"/>
          <p:cNvSpPr>
            <a:spLocks noGrp="1" noChangeArrowheads="1"/>
          </p:cNvSpPr>
          <p:nvPr>
            <p:ph type="sldNum" sz="quarter" idx="4"/>
          </p:nvPr>
        </p:nvSpPr>
        <p:spPr>
          <a:xfrm>
            <a:off x="6858000" y="6400800"/>
            <a:ext cx="2133600" cy="244475"/>
          </a:xfrm>
        </p:spPr>
        <p:txBody>
          <a:bodyPr/>
          <a:lstStyle>
            <a:lvl1pPr algn="l">
              <a:defRPr sz="1200" b="0">
                <a:solidFill>
                  <a:schemeClr val="tx1"/>
                </a:solidFill>
              </a:defRPr>
            </a:lvl1pPr>
          </a:lstStyle>
          <a:p>
            <a:fld id="{83843EE2-B4F5-4757-98B6-0EA11E24F112}" type="slidenum">
              <a:rPr lang="en-US" altLang="zh-CN"/>
            </a:fld>
            <a:endParaRPr lang="en-US" altLang="zh-CN"/>
          </a:p>
        </p:txBody>
      </p:sp>
      <p:sp>
        <p:nvSpPr>
          <p:cNvPr id="227335" name="Rectangle 7"/>
          <p:cNvSpPr>
            <a:spLocks noGrp="1" noChangeArrowheads="1"/>
          </p:cNvSpPr>
          <p:nvPr>
            <p:ph type="ctrTitle"/>
          </p:nvPr>
        </p:nvSpPr>
        <p:spPr>
          <a:xfrm>
            <a:off x="4267200" y="1219200"/>
            <a:ext cx="44958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800">
                <a:solidFill>
                  <a:schemeClr val="tx2"/>
                </a:solidFill>
              </a:defRPr>
            </a:lvl1pPr>
          </a:lstStyle>
          <a:p>
            <a:pPr lvl="0"/>
            <a:r>
              <a:rPr lang="zh-CN" altLang="en-US" noProof="0"/>
              <a:t>单击此处编辑母版标题样式</a:t>
            </a:r>
            <a:endParaRPr lang="zh-CN" altLang="en-US" noProof="0"/>
          </a:p>
        </p:txBody>
      </p:sp>
      <p:sp>
        <p:nvSpPr>
          <p:cNvPr id="227336" name="Rectangle 8"/>
          <p:cNvSpPr>
            <a:spLocks noGrp="1" noChangeArrowheads="1"/>
          </p:cNvSpPr>
          <p:nvPr>
            <p:ph type="subTitle" idx="1"/>
          </p:nvPr>
        </p:nvSpPr>
        <p:spPr bwMode="gray">
          <a:xfrm>
            <a:off x="685800" y="5486400"/>
            <a:ext cx="7620000" cy="304800"/>
          </a:xfrm>
        </p:spPr>
        <p:txBody>
          <a:bodyPr/>
          <a:lstStyle>
            <a:lvl1pPr marL="0" indent="0" algn="ctr">
              <a:buFont typeface="Wingdings" panose="05000000000000000000" pitchFamily="2" charset="2"/>
              <a:buNone/>
              <a:defRPr sz="2000">
                <a:solidFill>
                  <a:schemeClr val="bg1"/>
                </a:solidFill>
              </a:defRPr>
            </a:lvl1pPr>
          </a:lstStyle>
          <a:p>
            <a:pPr lvl="0"/>
            <a:r>
              <a:rPr lang="zh-CN" altLang="en-US" noProof="0"/>
              <a:t>单击此处编辑母版副标题样式</a:t>
            </a:r>
            <a:endParaRPr lang="zh-CN" altLang="en-US" noProof="0"/>
          </a:p>
        </p:txBody>
      </p:sp>
      <p:sp>
        <p:nvSpPr>
          <p:cNvPr id="227337" name="Oval 9"/>
          <p:cNvSpPr>
            <a:spLocks noChangeArrowheads="1"/>
          </p:cNvSpPr>
          <p:nvPr userDrawn="1"/>
        </p:nvSpPr>
        <p:spPr bwMode="gray">
          <a:xfrm>
            <a:off x="1001713" y="260350"/>
            <a:ext cx="935037" cy="936625"/>
          </a:xfrm>
          <a:prstGeom prst="ellipse">
            <a:avLst/>
          </a:prstGeom>
          <a:solidFill>
            <a:schemeClr val="tx2"/>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7338" name="Oval 10"/>
          <p:cNvSpPr>
            <a:spLocks noChangeArrowheads="1"/>
          </p:cNvSpPr>
          <p:nvPr userDrawn="1"/>
        </p:nvSpPr>
        <p:spPr bwMode="gray">
          <a:xfrm>
            <a:off x="3954463" y="2636838"/>
            <a:ext cx="1223962"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9" name="Oval 11"/>
          <p:cNvSpPr>
            <a:spLocks noChangeArrowheads="1"/>
          </p:cNvSpPr>
          <p:nvPr userDrawn="1"/>
        </p:nvSpPr>
        <p:spPr bwMode="gray">
          <a:xfrm>
            <a:off x="736600" y="1651000"/>
            <a:ext cx="3490913" cy="3629025"/>
          </a:xfrm>
          <a:prstGeom prst="ellipse">
            <a:avLst/>
          </a:pr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0" name="Oval 12"/>
          <p:cNvSpPr>
            <a:spLocks noChangeArrowheads="1"/>
          </p:cNvSpPr>
          <p:nvPr userDrawn="1"/>
        </p:nvSpPr>
        <p:spPr bwMode="gray">
          <a:xfrm>
            <a:off x="1019175" y="277813"/>
            <a:ext cx="900113" cy="900112"/>
          </a:xfrm>
          <a:prstGeom prst="ellipse">
            <a:avLst/>
          </a:prstGeom>
          <a:blipFill dpi="0" rotWithShape="1">
            <a:blip r:embed="rId3"/>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1" name="Oval 13"/>
          <p:cNvSpPr>
            <a:spLocks noChangeArrowheads="1"/>
          </p:cNvSpPr>
          <p:nvPr userDrawn="1"/>
        </p:nvSpPr>
        <p:spPr bwMode="gray">
          <a:xfrm>
            <a:off x="3598863" y="3500438"/>
            <a:ext cx="1582737" cy="1582737"/>
          </a:xfrm>
          <a:prstGeom prst="ellipse">
            <a:avLst/>
          </a:prstGeom>
          <a:solidFill>
            <a:schemeClr val="folHlink"/>
          </a:solidFill>
          <a:ln w="38100">
            <a:solidFill>
              <a:schemeClr val="bg1"/>
            </a:solidFill>
            <a:round/>
          </a:ln>
          <a:effectLst>
            <a:outerShdw dist="89803" dir="2700000" algn="ctr" rotWithShape="0">
              <a:srgbClr val="000000">
                <a:alpha val="19000"/>
              </a:srgbClr>
            </a:outerShdw>
          </a:effectLst>
        </p:spPr>
        <p:txBody>
          <a:bodyPr wrap="none" anchor="ctr"/>
          <a:lstStyle/>
          <a:p>
            <a:pPr algn="ctr"/>
            <a:endParaRPr lang="zh-CN" altLang="zh-CN" sz="1800">
              <a:latin typeface="Arial" panose="020B0604020202020204" pitchFamily="34" charset="0"/>
            </a:endParaRPr>
          </a:p>
        </p:txBody>
      </p:sp>
      <p:sp>
        <p:nvSpPr>
          <p:cNvPr id="227342" name="Oval 14"/>
          <p:cNvSpPr>
            <a:spLocks noChangeArrowheads="1"/>
          </p:cNvSpPr>
          <p:nvPr userDrawn="1"/>
        </p:nvSpPr>
        <p:spPr bwMode="gray">
          <a:xfrm>
            <a:off x="3624263" y="3521075"/>
            <a:ext cx="1533525" cy="1543050"/>
          </a:xfrm>
          <a:prstGeom prst="ellipse">
            <a:avLst/>
          </a:pr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3" name="Oval 15"/>
          <p:cNvSpPr>
            <a:spLocks noChangeArrowheads="1"/>
          </p:cNvSpPr>
          <p:nvPr userDrawn="1"/>
        </p:nvSpPr>
        <p:spPr bwMode="gray">
          <a:xfrm>
            <a:off x="66675" y="1268413"/>
            <a:ext cx="1438275" cy="1511300"/>
          </a:xfrm>
          <a:prstGeom prst="ellipse">
            <a:avLst/>
          </a:prstGeom>
          <a:solidFill>
            <a:schemeClr val="folHlink"/>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7344" name="Oval 16"/>
          <p:cNvSpPr>
            <a:spLocks noChangeArrowheads="1"/>
          </p:cNvSpPr>
          <p:nvPr userDrawn="1"/>
        </p:nvSpPr>
        <p:spPr bwMode="gray">
          <a:xfrm>
            <a:off x="73025" y="1287463"/>
            <a:ext cx="1419225" cy="1462087"/>
          </a:xfrm>
          <a:prstGeom prst="ellipse">
            <a:avLst/>
          </a:pr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7" name="Picture 4" descr="C:\Documents and Settings\Administrator\桌面\BEIHANG.gif"/>
          <p:cNvPicPr>
            <a:picLocks noChangeAspect="1" noChangeArrowheads="1"/>
          </p:cNvPicPr>
          <p:nvPr userDrawn="1"/>
        </p:nvPicPr>
        <p:blipFill>
          <a:blip r:embed="rId6" cstate="print"/>
          <a:srcRect/>
          <a:stretch>
            <a:fillRect/>
          </a:stretch>
        </p:blipFill>
        <p:spPr bwMode="auto">
          <a:xfrm>
            <a:off x="6070600" y="174625"/>
            <a:ext cx="2844800" cy="587375"/>
          </a:xfrm>
          <a:prstGeom prst="rect">
            <a:avLst/>
          </a:prstGeom>
          <a:noFill/>
          <a:ln w="9525">
            <a:noFill/>
            <a:miter lim="800000"/>
            <a:headEnd/>
            <a:tailEnd/>
          </a:ln>
        </p:spPr>
      </p:pic>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925D68C6-C54C-428B-AB84-1E22B4E20390}" type="slidenum">
              <a:rPr lang="en-US" altLang="zh-CN"/>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09600"/>
            <a:ext cx="2057400" cy="55165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6019800" cy="55165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211FCB7-4DF1-410A-97E7-872C7ABD7573}" type="slidenum">
              <a:rPr lang="en-US" altLang="zh-CN"/>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marL="441325" indent="-441325">
              <a:buClr>
                <a:srgbClr val="FF0000"/>
              </a:buClr>
              <a:buSzPct val="90000"/>
              <a:buFont typeface="Wingdings" panose="05000000000000000000" pitchFamily="2" charset="2"/>
              <a:buChar char="n"/>
              <a:defRPr sz="2800">
                <a:latin typeface="微软雅黑" panose="020B0503020204020204" pitchFamily="34" charset="-122"/>
                <a:ea typeface="微软雅黑" panose="020B0503020204020204" pitchFamily="34" charset="-122"/>
              </a:defRPr>
            </a:lvl1pPr>
            <a:lvl2pPr marL="898525" indent="-441325">
              <a:buClr>
                <a:srgbClr val="006666"/>
              </a:buClr>
              <a:buSzPct val="90000"/>
              <a:buFont typeface="Wingdings" panose="05000000000000000000" pitchFamily="2" charset="2"/>
              <a:buChar char="u"/>
              <a:defRPr sz="2400">
                <a:latin typeface="微软雅黑" panose="020B0503020204020204" pitchFamily="34" charset="-122"/>
                <a:ea typeface="微软雅黑" panose="020B0503020204020204" pitchFamily="34" charset="-122"/>
              </a:defRPr>
            </a:lvl2pPr>
            <a:lvl3pPr marL="1260475" indent="-346075">
              <a:buClr>
                <a:srgbClr val="FF660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defRPr sz="20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lvl1pPr>
              <a:defRPr>
                <a:solidFill>
                  <a:srgbClr val="5F5F5F"/>
                </a:solidFill>
              </a:defRPr>
            </a:lvl1pPr>
          </a:lstStyle>
          <a:p>
            <a:fld id="{D952C1A9-15A8-44D8-8D9F-394462F14C84}" type="slidenum">
              <a:rPr lang="en-US" altLang="zh-CN" smtClean="0"/>
            </a:fld>
            <a:endParaRPr lang="en-US" altLang="zh-CN" dirty="0"/>
          </a:p>
        </p:txBody>
      </p:sp>
      <p:sp>
        <p:nvSpPr>
          <p:cNvPr id="5" name="日期占位符 4"/>
          <p:cNvSpPr>
            <a:spLocks noGrp="1"/>
          </p:cNvSpPr>
          <p:nvPr>
            <p:ph type="dt" sz="half" idx="11"/>
          </p:nvPr>
        </p:nvSpPr>
        <p:spPr/>
        <p:txBody>
          <a:bodyPr/>
          <a:lstStyle>
            <a:lvl1pPr>
              <a:defRPr/>
            </a:lvl1pPr>
          </a:lstStyle>
          <a:p>
            <a:endParaRPr lang="en-US" altLang="zh-CN"/>
          </a:p>
        </p:txBody>
      </p:sp>
      <p:pic>
        <p:nvPicPr>
          <p:cNvPr id="6" name="图片 5"/>
          <p:cNvPicPr/>
          <p:nvPr userDrawn="1"/>
        </p:nvPicPr>
        <p:blipFill>
          <a:blip r:embed="rId2" cstate="print"/>
          <a:stretch>
            <a:fillRect/>
          </a:stretch>
        </p:blipFill>
        <p:spPr>
          <a:xfrm>
            <a:off x="76200" y="5896293"/>
            <a:ext cx="885507" cy="885507"/>
          </a:xfrm>
          <a:prstGeom prst="rect">
            <a:avLst/>
          </a:prstGeom>
        </p:spPr>
      </p:pic>
      <p:sp>
        <p:nvSpPr>
          <p:cNvPr id="9" name="AutoShape 14">
            <a:hlinkClick r:id="" action="ppaction://hlinkshowjump?jump=nextslide" highlightClick="1"/>
          </p:cNvPr>
          <p:cNvSpPr>
            <a:spLocks noChangeArrowheads="1"/>
          </p:cNvSpPr>
          <p:nvPr userDrawn="1"/>
        </p:nvSpPr>
        <p:spPr bwMode="auto">
          <a:xfrm>
            <a:off x="8623300" y="6570663"/>
            <a:ext cx="520700" cy="276225"/>
          </a:xfrm>
          <a:prstGeom prst="actionButtonForwardNext">
            <a:avLst/>
          </a:prstGeom>
          <a:gradFill rotWithShape="0">
            <a:gsLst>
              <a:gs pos="0">
                <a:srgbClr val="D965B2">
                  <a:gamma/>
                  <a:shade val="46275"/>
                  <a:invGamma/>
                </a:srgbClr>
              </a:gs>
              <a:gs pos="50000">
                <a:srgbClr val="D965B2"/>
              </a:gs>
              <a:gs pos="100000">
                <a:srgbClr val="D965B2">
                  <a:gamma/>
                  <a:shade val="46275"/>
                  <a:invGamma/>
                </a:srgbClr>
              </a:gs>
            </a:gsLst>
            <a:lin ang="5400000" scaled="1"/>
          </a:gradFill>
          <a:ln w="9525">
            <a:solidFill>
              <a:schemeClr val="bg1"/>
            </a:solidFill>
            <a:miter lim="800000"/>
          </a:ln>
        </p:spPr>
        <p:txBody>
          <a:bodyPr wrap="none" anchor="ctr"/>
          <a:lstStyle/>
          <a:p>
            <a:pPr>
              <a:defRPr/>
            </a:pPr>
            <a:endParaRPr lang="zh-CN" altLang="en-US"/>
          </a:p>
        </p:txBody>
      </p:sp>
      <p:sp>
        <p:nvSpPr>
          <p:cNvPr id="10" name="AutoShape 15">
            <a:hlinkClick r:id="" action="ppaction://hlinkshowjump?jump=previousslide" highlightClick="1"/>
          </p:cNvPr>
          <p:cNvSpPr>
            <a:spLocks noChangeArrowheads="1"/>
          </p:cNvSpPr>
          <p:nvPr userDrawn="1"/>
        </p:nvSpPr>
        <p:spPr bwMode="auto">
          <a:xfrm>
            <a:off x="8108950" y="6570663"/>
            <a:ext cx="533400" cy="276225"/>
          </a:xfrm>
          <a:prstGeom prst="actionButtonBackPrevious">
            <a:avLst/>
          </a:prstGeom>
          <a:gradFill rotWithShape="0">
            <a:gsLst>
              <a:gs pos="0">
                <a:srgbClr val="D965B2">
                  <a:gamma/>
                  <a:shade val="46275"/>
                  <a:invGamma/>
                </a:srgbClr>
              </a:gs>
              <a:gs pos="50000">
                <a:srgbClr val="D965B2"/>
              </a:gs>
              <a:gs pos="100000">
                <a:srgbClr val="D965B2">
                  <a:gamma/>
                  <a:shade val="46275"/>
                  <a:invGamma/>
                </a:srgbClr>
              </a:gs>
            </a:gsLst>
            <a:lin ang="5400000" scaled="1"/>
          </a:gradFill>
          <a:ln w="9525">
            <a:solidFill>
              <a:schemeClr val="bg1"/>
            </a:solidFill>
            <a:miter lim="800000"/>
          </a:ln>
          <a:effectLst/>
        </p:spPr>
        <p:txBody>
          <a:bodyPr wrap="none" anchor="ctr"/>
          <a:lstStyle/>
          <a:p>
            <a:pPr>
              <a:defRPr/>
            </a:pPr>
            <a:endParaRPr lang="zh-CN" alt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灯片编号占位符 3"/>
          <p:cNvSpPr>
            <a:spLocks noGrp="1"/>
          </p:cNvSpPr>
          <p:nvPr>
            <p:ph type="sldNum" sz="quarter" idx="10"/>
          </p:nvPr>
        </p:nvSpPr>
        <p:spPr/>
        <p:txBody>
          <a:bodyPr/>
          <a:lstStyle>
            <a:lvl1pPr>
              <a:defRPr/>
            </a:lvl1pPr>
          </a:lstStyle>
          <a:p>
            <a:fld id="{D98C3107-2A24-447B-93B8-1303AB246E99}" type="slidenum">
              <a:rPr lang="en-US" altLang="zh-CN"/>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505AD294-BF86-45FC-9E1B-46FBF3C1D1C4}" type="slidenum">
              <a:rPr lang="en-US" altLang="zh-CN"/>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C0990AD9-07FA-464C-9257-94F0E1D7C9F9}" type="slidenum">
              <a:rPr lang="en-US" altLang="zh-CN"/>
            </a:fld>
            <a:endParaRPr lang="en-US" altLang="zh-CN"/>
          </a:p>
        </p:txBody>
      </p:sp>
      <p:sp>
        <p:nvSpPr>
          <p:cNvPr id="8" name="日期占位符 7"/>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2886F141-6F69-40D6-91B6-FCF80A35087D}" type="slidenum">
              <a:rPr lang="en-US" altLang="zh-CN"/>
            </a:fld>
            <a:endParaRPr lang="en-US" altLang="zh-CN"/>
          </a:p>
        </p:txBody>
      </p:sp>
      <p:sp>
        <p:nvSpPr>
          <p:cNvPr id="4" name="日期占位符 3"/>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C40E6649-C7AC-48EF-89D4-1E521705E85C}" type="slidenum">
              <a:rPr lang="en-US" altLang="zh-CN"/>
            </a:fld>
            <a:endParaRPr lang="en-US" altLang="zh-CN"/>
          </a:p>
        </p:txBody>
      </p:sp>
      <p:sp>
        <p:nvSpPr>
          <p:cNvPr id="3" name="日期占位符 2"/>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lvl1pPr>
              <a:defRPr/>
            </a:lvl1pPr>
          </a:lstStyle>
          <a:p>
            <a:fld id="{0ABEDC9F-1E11-4415-A303-71BCA866C920}" type="slidenum">
              <a:rPr lang="en-US" altLang="zh-CN"/>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lvl1pPr>
              <a:defRPr/>
            </a:lvl1pPr>
          </a:lstStyle>
          <a:p>
            <a:fld id="{2992118F-A372-4011-B64A-2AAF0C102295}" type="slidenum">
              <a:rPr lang="en-US" altLang="zh-CN"/>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8.jpeg"/><Relationship Id="rId13" Type="http://schemas.openxmlformats.org/officeDocument/2006/relationships/image" Target="../media/image3.jpeg"/><Relationship Id="rId12" Type="http://schemas.openxmlformats.org/officeDocument/2006/relationships/image" Target="../media/image7.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26306" name="Oval 2"/>
          <p:cNvSpPr>
            <a:spLocks noChangeArrowheads="1"/>
          </p:cNvSpPr>
          <p:nvPr/>
        </p:nvSpPr>
        <p:spPr bwMode="gray">
          <a:xfrm>
            <a:off x="179388" y="0"/>
            <a:ext cx="6804025"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07" name="Rectangle 3"/>
          <p:cNvSpPr>
            <a:spLocks noChangeArrowheads="1"/>
          </p:cNvSpPr>
          <p:nvPr/>
        </p:nvSpPr>
        <p:spPr bwMode="gray">
          <a:xfrm>
            <a:off x="0" y="549275"/>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08" name="Rectangle 4"/>
          <p:cNvSpPr>
            <a:spLocks noGrp="1" noChangeArrowheads="1"/>
          </p:cNvSpPr>
          <p:nvPr>
            <p:ph type="sldNum" sz="quarter" idx="4"/>
          </p:nvPr>
        </p:nvSpPr>
        <p:spPr bwMode="gray">
          <a:xfrm>
            <a:off x="7921625" y="6461125"/>
            <a:ext cx="1146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800">
                <a:solidFill>
                  <a:srgbClr val="FF0066"/>
                </a:solidFill>
                <a:latin typeface="+mn-lt"/>
              </a:defRPr>
            </a:lvl1pPr>
          </a:lstStyle>
          <a:p>
            <a:fld id="{5B7BC7E7-E3CC-446E-B29F-DE2C8DB5DB2A}" type="slidenum">
              <a:rPr lang="en-US" altLang="zh-CN"/>
            </a:fld>
            <a:endParaRPr lang="en-US" altLang="zh-CN"/>
          </a:p>
        </p:txBody>
      </p:sp>
      <p:sp>
        <p:nvSpPr>
          <p:cNvPr id="226309" name="Rectangle 5"/>
          <p:cNvSpPr>
            <a:spLocks noGrp="1" noChangeArrowheads="1"/>
          </p:cNvSpPr>
          <p:nvPr>
            <p:ph type="title"/>
          </p:nvPr>
        </p:nvSpPr>
        <p:spPr bwMode="gray">
          <a:xfrm>
            <a:off x="2057400" y="609600"/>
            <a:ext cx="60198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26310" name="Rectangle 6"/>
          <p:cNvSpPr>
            <a:spLocks noGrp="1" noChangeArrowheads="1"/>
          </p:cNvSpPr>
          <p:nvPr>
            <p:ph type="dt" sz="half" idx="2"/>
          </p:nvPr>
        </p:nvSpPr>
        <p:spPr bwMode="gray">
          <a:xfrm>
            <a:off x="381000" y="6534150"/>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b="0">
                <a:latin typeface="+mn-lt"/>
              </a:defRPr>
            </a:lvl1pPr>
          </a:lstStyle>
          <a:p>
            <a:endParaRPr lang="en-US" altLang="zh-CN"/>
          </a:p>
        </p:txBody>
      </p:sp>
      <p:grpSp>
        <p:nvGrpSpPr>
          <p:cNvPr id="226311" name="Group 7"/>
          <p:cNvGrpSpPr/>
          <p:nvPr userDrawn="1"/>
        </p:nvGrpSpPr>
        <p:grpSpPr bwMode="auto">
          <a:xfrm>
            <a:off x="76200" y="76200"/>
            <a:ext cx="1752600" cy="1447800"/>
            <a:chOff x="593" y="67"/>
            <a:chExt cx="1441" cy="1277"/>
          </a:xfrm>
        </p:grpSpPr>
        <p:sp>
          <p:nvSpPr>
            <p:cNvPr id="226312" name="Oval 8"/>
            <p:cNvSpPr>
              <a:spLocks noChangeArrowheads="1"/>
            </p:cNvSpPr>
            <p:nvPr/>
          </p:nvSpPr>
          <p:spPr bwMode="gray">
            <a:xfrm>
              <a:off x="1183" y="400"/>
              <a:ext cx="545" cy="562"/>
            </a:xfrm>
            <a:prstGeom prst="ellipse">
              <a:avLst/>
            </a:prstGeom>
            <a:solidFill>
              <a:schemeClr val="accent2"/>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6313" name="Oval 9"/>
            <p:cNvSpPr>
              <a:spLocks noChangeArrowheads="1"/>
            </p:cNvSpPr>
            <p:nvPr/>
          </p:nvSpPr>
          <p:spPr bwMode="gray">
            <a:xfrm>
              <a:off x="1536" y="67"/>
              <a:ext cx="498" cy="523"/>
            </a:xfrm>
            <a:prstGeom prst="ellipse">
              <a:avLst/>
            </a:prstGeom>
            <a:solidFill>
              <a:schemeClr val="tx2"/>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6314" name="Oval 10"/>
            <p:cNvSpPr>
              <a:spLocks noChangeArrowheads="1"/>
            </p:cNvSpPr>
            <p:nvPr/>
          </p:nvSpPr>
          <p:spPr bwMode="gray">
            <a:xfrm>
              <a:off x="1194" y="411"/>
              <a:ext cx="522" cy="540"/>
            </a:xfrm>
            <a:prstGeom prst="ellipse">
              <a:avLst/>
            </a:prstGeom>
            <a:blipFill dpi="0" rotWithShape="1">
              <a:blip r:embed="rId12" cstate="print"/>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15" name="Oval 11"/>
            <p:cNvSpPr>
              <a:spLocks noChangeArrowheads="1"/>
            </p:cNvSpPr>
            <p:nvPr userDrawn="1"/>
          </p:nvSpPr>
          <p:spPr bwMode="gray">
            <a:xfrm>
              <a:off x="593" y="573"/>
              <a:ext cx="726" cy="771"/>
            </a:xfrm>
            <a:prstGeom prst="ellipse">
              <a:avLst/>
            </a:prstGeom>
            <a:solidFill>
              <a:schemeClr val="folHlink"/>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6316" name="Oval 12"/>
            <p:cNvSpPr>
              <a:spLocks noChangeArrowheads="1"/>
            </p:cNvSpPr>
            <p:nvPr userDrawn="1"/>
          </p:nvSpPr>
          <p:spPr bwMode="gray">
            <a:xfrm>
              <a:off x="600" y="585"/>
              <a:ext cx="711" cy="747"/>
            </a:xfrm>
            <a:prstGeom prst="ellipse">
              <a:avLst/>
            </a:prstGeom>
            <a:blipFill dpi="0" rotWithShape="1">
              <a:blip r:embed="rId13"/>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17" name="Oval 13"/>
            <p:cNvSpPr>
              <a:spLocks noChangeArrowheads="1"/>
            </p:cNvSpPr>
            <p:nvPr/>
          </p:nvSpPr>
          <p:spPr bwMode="gray">
            <a:xfrm>
              <a:off x="1548" y="78"/>
              <a:ext cx="477" cy="501"/>
            </a:xfrm>
            <a:prstGeom prst="ellipse">
              <a:avLst/>
            </a:prstGeom>
            <a:blipFill dpi="0" rotWithShape="1">
              <a:blip r:embed="rId14" cstate="print"/>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6318" name="Rectangle 14"/>
          <p:cNvSpPr>
            <a:spLocks noGrp="1" noChangeArrowheads="1"/>
          </p:cNvSpPr>
          <p:nvPr>
            <p:ph type="body" idx="1"/>
          </p:nvPr>
        </p:nvSpPr>
        <p:spPr bwMode="auto">
          <a:xfrm>
            <a:off x="6858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hf hdr="0" ftr="0" dt="0"/>
  <p:txStyles>
    <p:titleStyle>
      <a:lvl1pPr algn="ctr" rtl="0" fontAlgn="base">
        <a:spcBef>
          <a:spcPct val="0"/>
        </a:spcBef>
        <a:spcAft>
          <a:spcPct val="0"/>
        </a:spcAft>
        <a:defRPr sz="3200">
          <a:solidFill>
            <a:schemeClr val="bg1"/>
          </a:solidFill>
          <a:latin typeface="+mj-lt"/>
          <a:ea typeface="+mj-ea"/>
          <a:cs typeface="+mj-cs"/>
        </a:defRPr>
      </a:lvl1pPr>
      <a:lvl2pPr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2pPr>
      <a:lvl3pPr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3pPr>
      <a:lvl4pPr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4pPr>
      <a:lvl5pPr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5pPr>
      <a:lvl6pPr marL="457200"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6pPr>
      <a:lvl7pPr marL="914400"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7pPr>
      <a:lvl8pPr marL="1371600"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8pPr>
      <a:lvl9pPr marL="1828800"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9pPr>
    </p:titleStyle>
    <p:bodyStyle>
      <a:lvl1pPr marL="342900" indent="-342900" algn="l" rtl="0" fontAlgn="base">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200">
          <a:solidFill>
            <a:schemeClr val="tx1"/>
          </a:solidFill>
          <a:latin typeface="+mn-lt"/>
          <a:ea typeface="+mn-ea"/>
        </a:defRPr>
      </a:lvl2pPr>
      <a:lvl3pPr marL="1143000" indent="-228600" algn="l" rtl="0" fontAlgn="base">
        <a:spcBef>
          <a:spcPct val="20000"/>
        </a:spcBef>
        <a:spcAft>
          <a:spcPct val="0"/>
        </a:spcAft>
        <a:buClr>
          <a:schemeClr val="accent2"/>
        </a:buClr>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image" Target="../media/image83.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hyperlink" Target="http://www.scipy.org/" TargetMode="External"/><Relationship Id="rId1" Type="http://schemas.openxmlformats.org/officeDocument/2006/relationships/hyperlink" Target="http://matplotlib.org/"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hyperlink" Target="http://matplotlib.org/api/pyplot_summary.html" TargetMode="External"/><Relationship Id="rId1" Type="http://schemas.openxmlformats.org/officeDocument/2006/relationships/hyperlink" Target="http://matplotlib.org/"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hyperlink" Target="http://matplotlib.org/api/pyplot_api.html#matplotlib.pyplot.legend"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hyperlink" Target="http://matplotlib.org/"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41.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oleObject" Target="../embeddings/oleObject3.bin"/><Relationship Id="rId4" Type="http://schemas.openxmlformats.org/officeDocument/2006/relationships/image" Target="../media/image41.wmf"/><Relationship Id="rId3" Type="http://schemas.openxmlformats.org/officeDocument/2006/relationships/oleObject" Target="../embeddings/oleObject2.bin"/><Relationship Id="rId2" Type="http://schemas.openxmlformats.org/officeDocument/2006/relationships/image" Target="../media/image40.wmf"/><Relationship Id="rId1"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3.wmf"/><Relationship Id="rId1"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image" Target="../media/image48.emf"/><Relationship Id="rId6" Type="http://schemas.openxmlformats.org/officeDocument/2006/relationships/image" Target="../media/image47.emf"/><Relationship Id="rId5" Type="http://schemas.openxmlformats.org/officeDocument/2006/relationships/oleObject" Target="../embeddings/oleObject7.bin"/><Relationship Id="rId4" Type="http://schemas.openxmlformats.org/officeDocument/2006/relationships/image" Target="../media/image46.emf"/><Relationship Id="rId3" Type="http://schemas.openxmlformats.org/officeDocument/2006/relationships/oleObject" Target="../embeddings/oleObject6.bin"/><Relationship Id="rId2" Type="http://schemas.openxmlformats.org/officeDocument/2006/relationships/image" Target="../media/image45.emf"/><Relationship Id="rId10" Type="http://schemas.openxmlformats.org/officeDocument/2006/relationships/notesSlide" Target="../notesSlides/notesSlide43.xml"/><Relationship Id="rId1" Type="http://schemas.openxmlformats.org/officeDocument/2006/relationships/oleObject" Target="../embeddings/oleObject5.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49.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tags" Target="../tags/tag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6" Type="http://schemas.openxmlformats.org/officeDocument/2006/relationships/notesSlide" Target="../notesSlides/notesSlide60.xml"/><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58.png"/><Relationship Id="rId2" Type="http://schemas.openxmlformats.org/officeDocument/2006/relationships/image" Target="../media/image57.wmf"/><Relationship Id="rId1" Type="http://schemas.openxmlformats.org/officeDocument/2006/relationships/oleObject" Target="../embeddings/oleObject8.bin"/></Relationships>
</file>

<file path=ppt/slides/_rels/slide74.xml.rels><?xml version="1.0" encoding="UTF-8" standalone="yes"?>
<Relationships xmlns="http://schemas.openxmlformats.org/package/2006/relationships"><Relationship Id="rId9" Type="http://schemas.openxmlformats.org/officeDocument/2006/relationships/image" Target="../media/image65.png"/><Relationship Id="rId8" Type="http://schemas.openxmlformats.org/officeDocument/2006/relationships/image" Target="../media/image64.png"/><Relationship Id="rId7" Type="http://schemas.openxmlformats.org/officeDocument/2006/relationships/image" Target="../media/image63.png"/><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wmf"/><Relationship Id="rId3" Type="http://schemas.openxmlformats.org/officeDocument/2006/relationships/oleObject" Target="../embeddings/oleObject10.bin"/><Relationship Id="rId2" Type="http://schemas.openxmlformats.org/officeDocument/2006/relationships/image" Target="../media/image59.wmf"/><Relationship Id="rId13" Type="http://schemas.openxmlformats.org/officeDocument/2006/relationships/notesSlide" Target="../notesSlides/notesSlide61.xml"/><Relationship Id="rId12" Type="http://schemas.openxmlformats.org/officeDocument/2006/relationships/vmlDrawing" Target="../drawings/vmlDrawing5.vml"/><Relationship Id="rId11" Type="http://schemas.openxmlformats.org/officeDocument/2006/relationships/slideLayout" Target="../slideLayouts/slideLayout2.xml"/><Relationship Id="rId10" Type="http://schemas.openxmlformats.org/officeDocument/2006/relationships/oleObject" Target="../embeddings/oleObject11.bin"/><Relationship Id="rId1" Type="http://schemas.openxmlformats.org/officeDocument/2006/relationships/oleObject" Target="../embeddings/oleObject9.bin"/></Relationships>
</file>

<file path=ppt/slides/_rels/slide7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2.xml"/><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73.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2.xml"/><Relationship Id="rId2" Type="http://schemas.openxmlformats.org/officeDocument/2006/relationships/image" Target="../media/image79.png"/><Relationship Id="rId1" Type="http://schemas.openxmlformats.org/officeDocument/2006/relationships/image" Target="../media/image78.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image" Target="../media/image80.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image" Target="../media/image8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ctrTitle"/>
          </p:nvPr>
        </p:nvSpPr>
        <p:spPr>
          <a:xfrm>
            <a:off x="3657600" y="1295400"/>
            <a:ext cx="5410200" cy="1524000"/>
          </a:xfrm>
        </p:spPr>
        <p:txBody>
          <a:bodyPr/>
          <a:lstStyle/>
          <a:p>
            <a:pPr algn="ctr"/>
            <a:r>
              <a:rPr lang="zh-CN" altLang="en-US" b="1" dirty="0">
                <a:solidFill>
                  <a:srgbClr val="CC3300"/>
                </a:solidFill>
                <a:latin typeface="+mn-lt"/>
                <a:ea typeface="黑体" panose="02010609060101010101" pitchFamily="49" charset="-122"/>
              </a:rPr>
              <a:t>大学计算机基础</a:t>
            </a:r>
            <a:endParaRPr lang="zh-CN" altLang="en-US" b="1" dirty="0">
              <a:solidFill>
                <a:srgbClr val="CC3300"/>
              </a:solidFill>
              <a:latin typeface="+mn-lt"/>
              <a:ea typeface="黑体" panose="02010609060101010101" pitchFamily="49" charset="-122"/>
            </a:endParaRPr>
          </a:p>
        </p:txBody>
      </p:sp>
      <p:sp>
        <p:nvSpPr>
          <p:cNvPr id="224260" name="Rectangle 4"/>
          <p:cNvSpPr>
            <a:spLocks noChangeArrowheads="1"/>
          </p:cNvSpPr>
          <p:nvPr/>
        </p:nvSpPr>
        <p:spPr bwMode="auto">
          <a:xfrm>
            <a:off x="5422703" y="4648200"/>
            <a:ext cx="346761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50000"/>
              </a:lnSpc>
            </a:pPr>
            <a:r>
              <a:rPr lang="zh-CN" altLang="en-US" b="0" dirty="0">
                <a:solidFill>
                  <a:schemeClr val="bg1"/>
                </a:solidFill>
                <a:latin typeface="黑体" panose="02010609060101010101" pitchFamily="49" charset="-122"/>
                <a:ea typeface="黑体" panose="02010609060101010101" pitchFamily="49" charset="-122"/>
              </a:rPr>
              <a:t>北京航空航天大学</a:t>
            </a:r>
            <a:endParaRPr lang="en-US" altLang="zh-CN" b="0" dirty="0">
              <a:solidFill>
                <a:schemeClr val="bg1"/>
              </a:solidFill>
              <a:latin typeface="黑体" panose="02010609060101010101" pitchFamily="49" charset="-122"/>
              <a:ea typeface="黑体" panose="02010609060101010101" pitchFamily="49" charset="-122"/>
            </a:endParaRPr>
          </a:p>
          <a:p>
            <a:pPr algn="ctr" eaLnBrk="0" hangingPunct="0">
              <a:lnSpc>
                <a:spcPct val="150000"/>
              </a:lnSpc>
            </a:pPr>
            <a:r>
              <a:rPr lang="zh-CN" altLang="en-US" b="0" dirty="0">
                <a:solidFill>
                  <a:schemeClr val="bg1"/>
                </a:solidFill>
                <a:latin typeface="黑体" panose="02010609060101010101" pitchFamily="49" charset="-122"/>
                <a:ea typeface="黑体" panose="02010609060101010101" pitchFamily="49" charset="-122"/>
              </a:rPr>
              <a:t>计算机学院</a:t>
            </a:r>
            <a:endParaRPr lang="en-US" altLang="zh-CN" b="0"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200" dirty="0">
                <a:latin typeface="黑体" panose="02010609060101010101" pitchFamily="49" charset="-122"/>
                <a:ea typeface="黑体" panose="02010609060101010101" pitchFamily="49" charset="-122"/>
              </a:rPr>
              <a:t>5.1.2</a:t>
            </a:r>
            <a:r>
              <a:rPr lang="zh-CN" altLang="en-US" dirty="0">
                <a:latin typeface="黑体" panose="02010609060101010101" pitchFamily="49" charset="-122"/>
                <a:ea typeface="黑体" panose="02010609060101010101" pitchFamily="49" charset="-122"/>
              </a:rPr>
              <a:t>典型图形展示方式及对比</a:t>
            </a:r>
            <a:endParaRPr lang="zh-CN" altLang="en-US" sz="3200" dirty="0">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220829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57505" lvl="1" indent="-357505">
              <a:lnSpc>
                <a:spcPts val="3200"/>
              </a:lnSpc>
              <a:spcBef>
                <a:spcPts val="300"/>
              </a:spcBef>
              <a:buClr>
                <a:srgbClr val="FF0000"/>
              </a:buClr>
              <a:buSzPct val="90000"/>
              <a:buFont typeface="Wingdings" panose="05000000000000000000" pitchFamily="2" charset="2"/>
              <a:buChar char="n"/>
            </a:pPr>
            <a:r>
              <a:rPr lang="zh-CN" altLang="en-US" sz="2800" b="0" dirty="0">
                <a:latin typeface="微软雅黑" panose="020B0503020204020204" pitchFamily="34" charset="-122"/>
                <a:ea typeface="微软雅黑" panose="020B0503020204020204" pitchFamily="34" charset="-122"/>
              </a:rPr>
              <a:t>柱状图</a:t>
            </a:r>
            <a:endParaRPr lang="en-US" altLang="zh-CN" sz="2800" b="0" dirty="0">
              <a:latin typeface="微软雅黑" panose="020B0503020204020204" pitchFamily="34" charset="-122"/>
              <a:ea typeface="微软雅黑" panose="020B0503020204020204" pitchFamily="34" charset="-122"/>
            </a:endParaRPr>
          </a:p>
          <a:p>
            <a:pPr marL="536575" lvl="2" indent="-357505">
              <a:lnSpc>
                <a:spcPts val="3200"/>
              </a:lnSpc>
              <a:spcBef>
                <a:spcPts val="300"/>
              </a:spcBef>
              <a:buClr>
                <a:srgbClr val="FF0000"/>
              </a:buClr>
              <a:buSzPct val="90000"/>
              <a:buFont typeface="Wingdings" panose="05000000000000000000" pitchFamily="2" charset="2"/>
              <a:buChar char="n"/>
            </a:pPr>
            <a:r>
              <a:rPr lang="zh-CN" altLang="en-US" sz="2400" b="0" dirty="0"/>
              <a:t>适用场合是</a:t>
            </a:r>
            <a:r>
              <a:rPr lang="zh-CN" altLang="en-US" sz="2400" b="0" dirty="0">
                <a:solidFill>
                  <a:srgbClr val="FF0000"/>
                </a:solidFill>
              </a:rPr>
              <a:t>二维数据集</a:t>
            </a:r>
            <a:r>
              <a:rPr lang="zh-CN" altLang="en-US" sz="2400" b="0" dirty="0"/>
              <a:t>（每个数据点包括两个值</a:t>
            </a:r>
            <a:r>
              <a:rPr lang="en-US" altLang="zh-CN" sz="2400" b="0" dirty="0"/>
              <a:t>x</a:t>
            </a:r>
            <a:r>
              <a:rPr lang="zh-CN" altLang="en-US" sz="2400" b="0" dirty="0"/>
              <a:t>和</a:t>
            </a:r>
            <a:r>
              <a:rPr lang="en-US" altLang="zh-CN" sz="2400" b="0" dirty="0"/>
              <a:t>y</a:t>
            </a:r>
            <a:r>
              <a:rPr lang="zh-CN" altLang="en-US" sz="2400" b="0" dirty="0"/>
              <a:t>），但只有</a:t>
            </a:r>
            <a:r>
              <a:rPr lang="zh-CN" altLang="en-US" sz="2400" b="0" dirty="0">
                <a:solidFill>
                  <a:srgbClr val="FF0000"/>
                </a:solidFill>
              </a:rPr>
              <a:t>一个维度</a:t>
            </a:r>
            <a:r>
              <a:rPr lang="zh-CN" altLang="en-US" sz="2400" b="0" dirty="0"/>
              <a:t>需要比较</a:t>
            </a:r>
            <a:r>
              <a:rPr lang="zh-CN" altLang="en-US" sz="2400" dirty="0"/>
              <a:t> </a:t>
            </a:r>
            <a:endParaRPr lang="en-US" altLang="zh-CN" sz="2400" dirty="0">
              <a:latin typeface="微软雅黑" panose="020B0503020204020204" pitchFamily="34" charset="-122"/>
              <a:ea typeface="微软雅黑" panose="020B0503020204020204" pitchFamily="34" charset="-122"/>
            </a:endParaRPr>
          </a:p>
          <a:p>
            <a:pPr marL="1625600" lvl="2"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a:p>
            <a:pPr marL="814705"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p:txBody>
      </p:sp>
      <p:pic>
        <p:nvPicPr>
          <p:cNvPr id="84994" name="Picture 2" descr="http://image.beekka.com/blog/2014/bg2014112902.png"/>
          <p:cNvPicPr>
            <a:picLocks noChangeAspect="1" noChangeArrowheads="1"/>
          </p:cNvPicPr>
          <p:nvPr/>
        </p:nvPicPr>
        <p:blipFill>
          <a:blip r:embed="rId1"/>
          <a:srcRect/>
          <a:stretch>
            <a:fillRect/>
          </a:stretch>
        </p:blipFill>
        <p:spPr bwMode="auto">
          <a:xfrm>
            <a:off x="3143240" y="2975154"/>
            <a:ext cx="6000760" cy="3882846"/>
          </a:xfrm>
          <a:prstGeom prst="rect">
            <a:avLst/>
          </a:prstGeom>
          <a:noFill/>
        </p:spPr>
      </p:pic>
      <p:sp>
        <p:nvSpPr>
          <p:cNvPr id="7" name="矩形 6"/>
          <p:cNvSpPr/>
          <p:nvPr/>
        </p:nvSpPr>
        <p:spPr>
          <a:xfrm>
            <a:off x="714348" y="4500570"/>
            <a:ext cx="2339102" cy="523220"/>
          </a:xfrm>
          <a:prstGeom prst="rect">
            <a:avLst/>
          </a:prstGeom>
        </p:spPr>
        <p:txBody>
          <a:bodyPr wrap="none">
            <a:spAutoFit/>
          </a:bodyPr>
          <a:lstStyle/>
          <a:p>
            <a:r>
              <a:rPr lang="zh-CN" altLang="en-US" sz="2800" b="0" dirty="0"/>
              <a:t>年销售额示例</a:t>
            </a:r>
            <a:endParaRPr lang="zh-CN" altLang="en-US" sz="2800" dirty="0"/>
          </a:p>
        </p:txBody>
      </p:sp>
    </p:spTree>
  </p:cSld>
  <p:clrMapOvr>
    <a:masterClrMapping/>
  </p:clrMapOvr>
  <p:transition>
    <p:blinds dir="ver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5.4</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5</a:t>
            </a:r>
            <a:r>
              <a:rPr lang="zh-CN" altLang="en-US" sz="3600" dirty="0">
                <a:solidFill>
                  <a:srgbClr val="FFFFCC"/>
                </a:solidFill>
                <a:latin typeface="Arial" panose="020B0604020202020204" pitchFamily="34" charset="0"/>
              </a:rPr>
              <a:t>　</a:t>
            </a:r>
            <a:r>
              <a:rPr lang="en-US" altLang="zh-CN" sz="3600" dirty="0">
                <a:solidFill>
                  <a:srgbClr val="FFFFCC"/>
                </a:solidFill>
                <a:latin typeface="Arial" panose="020B0604020202020204" pitchFamily="34" charset="0"/>
              </a:rPr>
              <a:t>Text</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285721" y="1214422"/>
            <a:ext cx="8858280" cy="515526"/>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en-US" altLang="zh-CN" sz="2400" b="0" dirty="0">
                <a:solidFill>
                  <a:srgbClr val="080808"/>
                </a:solidFill>
                <a:latin typeface="微软雅黑" panose="020B0503020204020204" pitchFamily="34" charset="-122"/>
                <a:ea typeface="微软雅黑" panose="020B0503020204020204" pitchFamily="34" charset="-122"/>
              </a:rPr>
              <a:t> </a:t>
            </a:r>
            <a:r>
              <a:rPr lang="en-US" altLang="zh-CN" sz="2400" b="0" dirty="0" err="1">
                <a:solidFill>
                  <a:srgbClr val="080808"/>
                </a:solidFill>
                <a:latin typeface="微软雅黑" panose="020B0503020204020204" pitchFamily="34" charset="-122"/>
                <a:ea typeface="微软雅黑" panose="020B0503020204020204" pitchFamily="34" charset="-122"/>
              </a:rPr>
              <a:t>Tkinter</a:t>
            </a:r>
            <a:r>
              <a:rPr lang="zh-CN" altLang="en-US" sz="2400" b="0" dirty="0">
                <a:solidFill>
                  <a:srgbClr val="080808"/>
                </a:solidFill>
                <a:latin typeface="微软雅黑" panose="020B0503020204020204" pitchFamily="34" charset="-122"/>
                <a:ea typeface="微软雅黑" panose="020B0503020204020204" pitchFamily="34" charset="-122"/>
              </a:rPr>
              <a:t>中，</a:t>
            </a:r>
            <a:r>
              <a:rPr lang="en-US" altLang="zh-CN" sz="2400" b="0" dirty="0">
                <a:solidFill>
                  <a:srgbClr val="080808"/>
                </a:solidFill>
                <a:latin typeface="微软雅黑" panose="020B0503020204020204" pitchFamily="34" charset="-122"/>
                <a:ea typeface="微软雅黑" panose="020B0503020204020204" pitchFamily="34" charset="-122"/>
              </a:rPr>
              <a:t>Entry</a:t>
            </a:r>
            <a:r>
              <a:rPr lang="zh-CN" altLang="en-US" sz="2400" b="0" dirty="0">
                <a:solidFill>
                  <a:srgbClr val="080808"/>
                </a:solidFill>
                <a:latin typeface="微软雅黑" panose="020B0503020204020204" pitchFamily="34" charset="-122"/>
                <a:ea typeface="微软雅黑" panose="020B0503020204020204" pitchFamily="34" charset="-122"/>
              </a:rPr>
              <a:t>输入单行文本（自学），</a:t>
            </a:r>
            <a:r>
              <a:rPr lang="en-US" altLang="zh-CN" sz="2400" b="0" dirty="0">
                <a:solidFill>
                  <a:srgbClr val="080808"/>
                </a:solidFill>
                <a:latin typeface="微软雅黑" panose="020B0503020204020204" pitchFamily="34" charset="-122"/>
                <a:ea typeface="微软雅黑" panose="020B0503020204020204" pitchFamily="34" charset="-122"/>
              </a:rPr>
              <a:t>Text</a:t>
            </a:r>
            <a:r>
              <a:rPr lang="zh-CN" altLang="en-US" sz="2400" b="0" dirty="0">
                <a:solidFill>
                  <a:srgbClr val="080808"/>
                </a:solidFill>
                <a:latin typeface="微软雅黑" panose="020B0503020204020204" pitchFamily="34" charset="-122"/>
                <a:ea typeface="微软雅黑" panose="020B0503020204020204" pitchFamily="34" charset="-122"/>
              </a:rPr>
              <a:t>处理多行数据</a:t>
            </a: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593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9393" name="Text Box 1"/>
          <p:cNvSpPr txBox="1">
            <a:spLocks noChangeArrowheads="1"/>
          </p:cNvSpPr>
          <p:nvPr/>
        </p:nvSpPr>
        <p:spPr bwMode="auto">
          <a:xfrm>
            <a:off x="285720" y="1928802"/>
            <a:ext cx="8572560" cy="4247317"/>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r>
              <a:rPr lang="en-US" sz="1800" b="0" dirty="0">
                <a:ea typeface="+mn-ea"/>
                <a:cs typeface="Times New Roman" panose="02020603050405020304" pitchFamily="18" charset="0"/>
              </a:rPr>
              <a:t>from </a:t>
            </a:r>
            <a:r>
              <a:rPr lang="en-US" sz="1800" b="0" dirty="0" err="1">
                <a:ea typeface="+mn-ea"/>
                <a:cs typeface="Times New Roman" panose="02020603050405020304" pitchFamily="18" charset="0"/>
              </a:rPr>
              <a:t>tkinter</a:t>
            </a:r>
            <a:r>
              <a:rPr lang="en-US" sz="1800" b="0" dirty="0">
                <a:ea typeface="+mn-ea"/>
                <a:cs typeface="Times New Roman" panose="02020603050405020304" pitchFamily="18" charset="0"/>
              </a:rPr>
              <a:t> import *</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def </a:t>
            </a:r>
            <a:r>
              <a:rPr lang="en-US" sz="1800" b="0" dirty="0" err="1">
                <a:ea typeface="+mn-ea"/>
                <a:cs typeface="Times New Roman" panose="02020603050405020304" pitchFamily="18" charset="0"/>
              </a:rPr>
              <a:t>insertBtn</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a:t>
            </a:r>
            <a:r>
              <a:rPr lang="en-US" sz="1800" b="0" dirty="0" err="1">
                <a:ea typeface="+mn-ea"/>
                <a:cs typeface="Times New Roman" panose="02020603050405020304" pitchFamily="18" charset="0"/>
              </a:rPr>
              <a:t>t.insert</a:t>
            </a:r>
            <a:r>
              <a:rPr lang="en-US" sz="1800" b="0" dirty="0">
                <a:ea typeface="+mn-ea"/>
                <a:cs typeface="Times New Roman" panose="02020603050405020304" pitchFamily="18" charset="0"/>
              </a:rPr>
              <a:t>(1.0,'a line');</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def </a:t>
            </a:r>
            <a:r>
              <a:rPr lang="en-US" sz="1800" b="0" dirty="0" err="1">
                <a:ea typeface="+mn-ea"/>
                <a:cs typeface="Times New Roman" panose="02020603050405020304" pitchFamily="18" charset="0"/>
              </a:rPr>
              <a:t>readBtn</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l = </a:t>
            </a:r>
            <a:r>
              <a:rPr lang="en-US" sz="1800" b="0" dirty="0" err="1">
                <a:ea typeface="+mn-ea"/>
                <a:cs typeface="Times New Roman" panose="02020603050405020304" pitchFamily="18" charset="0"/>
              </a:rPr>
              <a:t>t.get</a:t>
            </a:r>
            <a:r>
              <a:rPr lang="en-US" sz="1800" b="0" dirty="0">
                <a:ea typeface="+mn-ea"/>
                <a:cs typeface="Times New Roman" panose="02020603050405020304" pitchFamily="18" charset="0"/>
              </a:rPr>
              <a:t>(1.0,END)</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print(l)</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top = </a:t>
            </a:r>
            <a:r>
              <a:rPr lang="en-US" sz="1800" b="0" dirty="0" err="1">
                <a:ea typeface="+mn-ea"/>
                <a:cs typeface="Times New Roman" panose="02020603050405020304" pitchFamily="18" charset="0"/>
              </a:rPr>
              <a:t>Tk</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t = Text(top)</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Button(</a:t>
            </a:r>
            <a:r>
              <a:rPr lang="en-US" sz="1800" b="0" dirty="0" err="1">
                <a:ea typeface="+mn-ea"/>
                <a:cs typeface="Times New Roman" panose="02020603050405020304" pitchFamily="18" charset="0"/>
              </a:rPr>
              <a:t>top,text</a:t>
            </a:r>
            <a:r>
              <a:rPr lang="en-US" sz="1800" b="0" dirty="0">
                <a:ea typeface="+mn-ea"/>
                <a:cs typeface="Times New Roman" panose="02020603050405020304" pitchFamily="18" charset="0"/>
              </a:rPr>
              <a:t>='</a:t>
            </a:r>
            <a:r>
              <a:rPr lang="en-US" sz="1800" b="0" dirty="0" err="1">
                <a:ea typeface="+mn-ea"/>
                <a:cs typeface="Times New Roman" panose="02020603050405020304" pitchFamily="18" charset="0"/>
              </a:rPr>
              <a:t>insert',command</a:t>
            </a:r>
            <a:r>
              <a:rPr lang="en-US" sz="1800" b="0" dirty="0">
                <a:ea typeface="+mn-ea"/>
                <a:cs typeface="Times New Roman" panose="02020603050405020304" pitchFamily="18" charset="0"/>
              </a:rPr>
              <a:t>=</a:t>
            </a:r>
            <a:r>
              <a:rPr lang="en-US" sz="1800" b="0" dirty="0" err="1">
                <a:ea typeface="+mn-ea"/>
                <a:cs typeface="Times New Roman" panose="02020603050405020304" pitchFamily="18" charset="0"/>
              </a:rPr>
              <a:t>insertBtn</a:t>
            </a:r>
            <a:r>
              <a:rPr lang="en-US" sz="1800" b="0" dirty="0">
                <a:ea typeface="+mn-ea"/>
                <a:cs typeface="Times New Roman" panose="02020603050405020304" pitchFamily="18" charset="0"/>
              </a:rPr>
              <a:t>).pack()</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Button(</a:t>
            </a:r>
            <a:r>
              <a:rPr lang="en-US" sz="1800" b="0" dirty="0" err="1">
                <a:ea typeface="+mn-ea"/>
                <a:cs typeface="Times New Roman" panose="02020603050405020304" pitchFamily="18" charset="0"/>
              </a:rPr>
              <a:t>top,text</a:t>
            </a:r>
            <a:r>
              <a:rPr lang="en-US" sz="1800" b="0" dirty="0">
                <a:ea typeface="+mn-ea"/>
                <a:cs typeface="Times New Roman" panose="02020603050405020304" pitchFamily="18" charset="0"/>
              </a:rPr>
              <a:t>=' read ',command=</a:t>
            </a:r>
            <a:r>
              <a:rPr lang="en-US" sz="1800" b="0" dirty="0" err="1">
                <a:ea typeface="+mn-ea"/>
                <a:cs typeface="Times New Roman" panose="02020603050405020304" pitchFamily="18" charset="0"/>
              </a:rPr>
              <a:t>readBtn</a:t>
            </a:r>
            <a:r>
              <a:rPr lang="en-US" sz="1800" b="0" dirty="0">
                <a:ea typeface="+mn-ea"/>
                <a:cs typeface="Times New Roman" panose="02020603050405020304" pitchFamily="18" charset="0"/>
              </a:rPr>
              <a:t>).pack()</a:t>
            </a:r>
            <a:endParaRPr lang="en-US" sz="1800" b="0" dirty="0">
              <a:ea typeface="+mn-ea"/>
              <a:cs typeface="Times New Roman" panose="02020603050405020304" pitchFamily="18" charset="0"/>
            </a:endParaRPr>
          </a:p>
          <a:p>
            <a:r>
              <a:rPr lang="en-US" sz="1800" b="0" dirty="0" err="1">
                <a:ea typeface="+mn-ea"/>
                <a:cs typeface="Times New Roman" panose="02020603050405020304" pitchFamily="18" charset="0"/>
              </a:rPr>
              <a:t>t.pack</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a:p>
            <a:r>
              <a:rPr lang="en-US" sz="1800" b="0" dirty="0" err="1">
                <a:ea typeface="+mn-ea"/>
                <a:cs typeface="Times New Roman" panose="02020603050405020304" pitchFamily="18" charset="0"/>
              </a:rPr>
              <a:t>top.mainloop</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p:txBody>
      </p:sp>
      <p:sp>
        <p:nvSpPr>
          <p:cNvPr id="12" name="线形标注 1 11"/>
          <p:cNvSpPr/>
          <p:nvPr/>
        </p:nvSpPr>
        <p:spPr bwMode="auto">
          <a:xfrm>
            <a:off x="2643174" y="2000240"/>
            <a:ext cx="1500198" cy="357190"/>
          </a:xfrm>
          <a:prstGeom prst="borderCallout1">
            <a:avLst>
              <a:gd name="adj1" fmla="val 56582"/>
              <a:gd name="adj2" fmla="val -3604"/>
              <a:gd name="adj3" fmla="val 209365"/>
              <a:gd name="adj4" fmla="val -47141"/>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回调函数</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0" name="线形标注 1 9"/>
          <p:cNvSpPr/>
          <p:nvPr/>
        </p:nvSpPr>
        <p:spPr bwMode="auto">
          <a:xfrm>
            <a:off x="2571736" y="2786058"/>
            <a:ext cx="1500198" cy="357190"/>
          </a:xfrm>
          <a:prstGeom prst="borderCallout1">
            <a:avLst>
              <a:gd name="adj1" fmla="val 56582"/>
              <a:gd name="adj2" fmla="val -3604"/>
              <a:gd name="adj3" fmla="val 209365"/>
              <a:gd name="adj4" fmla="val -47141"/>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回调函数</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1" name="线形标注 1 10"/>
          <p:cNvSpPr/>
          <p:nvPr/>
        </p:nvSpPr>
        <p:spPr bwMode="auto">
          <a:xfrm>
            <a:off x="2357422" y="4143380"/>
            <a:ext cx="1500198" cy="357190"/>
          </a:xfrm>
          <a:prstGeom prst="borderCallout1">
            <a:avLst>
              <a:gd name="adj1" fmla="val 56582"/>
              <a:gd name="adj2" fmla="val -3604"/>
              <a:gd name="adj3" fmla="val 209365"/>
              <a:gd name="adj4" fmla="val -47141"/>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Text</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文本框</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14" name="图片 13"/>
          <p:cNvPicPr/>
          <p:nvPr/>
        </p:nvPicPr>
        <p:blipFill>
          <a:blip r:embed="rId1"/>
          <a:srcRect/>
          <a:stretch>
            <a:fillRect/>
          </a:stretch>
        </p:blipFill>
        <p:spPr bwMode="auto">
          <a:xfrm>
            <a:off x="3127474" y="2627416"/>
            <a:ext cx="6000760" cy="4214818"/>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3"/>
                                        </p:tgtEl>
                                        <p:attrNameLst>
                                          <p:attrName>style.visibility</p:attrName>
                                        </p:attrNameLst>
                                      </p:cBhvr>
                                      <p:to>
                                        <p:strVal val="visible"/>
                                      </p:to>
                                    </p:set>
                                    <p:animEffect transition="in" filter="blinds(horizontal)">
                                      <p:cBhvr>
                                        <p:cTn id="7" dur="500"/>
                                        <p:tgtEl>
                                          <p:spTgt spid="593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 grpId="0" animBg="1"/>
      <p:bldP spid="12" grpId="0" animBg="1"/>
      <p:bldP spid="10" grpId="0" animBg="1"/>
      <p:bldP spid="1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5.4</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6</a:t>
            </a:r>
            <a:r>
              <a:rPr lang="zh-CN" altLang="en-US" sz="3600" dirty="0">
                <a:solidFill>
                  <a:srgbClr val="FFFFCC"/>
                </a:solidFill>
                <a:latin typeface="Arial" panose="020B0604020202020204" pitchFamily="34" charset="0"/>
              </a:rPr>
              <a:t>　</a:t>
            </a:r>
            <a:r>
              <a:rPr lang="en-US" altLang="zh-CN" sz="3600" dirty="0">
                <a:solidFill>
                  <a:srgbClr val="FFFFCC"/>
                </a:solidFill>
                <a:latin typeface="Arial" panose="020B0604020202020204" pitchFamily="34" charset="0"/>
              </a:rPr>
              <a:t>Place</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28596" y="1643050"/>
            <a:ext cx="8497957" cy="48295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0" hangingPunct="0">
              <a:lnSpc>
                <a:spcPts val="3300"/>
              </a:lnSpc>
              <a:spcBef>
                <a:spcPts val="600"/>
              </a:spcBef>
              <a:buClr>
                <a:srgbClr val="006666"/>
              </a:buClr>
              <a:buSzPct val="80000"/>
              <a:buFont typeface="Wingdings" panose="05000000000000000000" pitchFamily="2" charset="2"/>
              <a:buChar char="u"/>
            </a:pPr>
            <a:r>
              <a:rPr lang="en-US" altLang="zh-CN" sz="2400" b="0" dirty="0">
                <a:solidFill>
                  <a:srgbClr val="080808"/>
                </a:solidFill>
                <a:latin typeface="微软雅黑" panose="020B0503020204020204" pitchFamily="34" charset="-122"/>
                <a:ea typeface="微软雅黑" panose="020B0503020204020204" pitchFamily="34" charset="-122"/>
              </a:rPr>
              <a:t>Place</a:t>
            </a:r>
            <a:r>
              <a:rPr lang="zh-CN" altLang="en-US" sz="2400" b="0" dirty="0">
                <a:solidFill>
                  <a:srgbClr val="080808"/>
                </a:solidFill>
                <a:latin typeface="微软雅黑" panose="020B0503020204020204" pitchFamily="34" charset="-122"/>
                <a:ea typeface="微软雅黑" panose="020B0503020204020204" pitchFamily="34" charset="-122"/>
              </a:rPr>
              <a:t>用于布局控件</a:t>
            </a: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593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9393" name="Text Box 1"/>
          <p:cNvSpPr txBox="1">
            <a:spLocks noChangeArrowheads="1"/>
          </p:cNvSpPr>
          <p:nvPr/>
        </p:nvSpPr>
        <p:spPr bwMode="auto">
          <a:xfrm>
            <a:off x="285720" y="2149019"/>
            <a:ext cx="8572560" cy="4093428"/>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r>
              <a:rPr lang="en-US" sz="2000" b="0">
                <a:ea typeface="+mn-ea"/>
                <a:cs typeface="Times New Roman" panose="02020603050405020304" pitchFamily="18" charset="0"/>
              </a:rPr>
              <a:t>from tkinter import *</a:t>
            </a:r>
            <a:endParaRPr lang="en-US" sz="2000" b="0">
              <a:ea typeface="+mn-ea"/>
              <a:cs typeface="Times New Roman" panose="02020603050405020304" pitchFamily="18" charset="0"/>
            </a:endParaRPr>
          </a:p>
          <a:p>
            <a:r>
              <a:rPr lang="en-US" sz="2000" b="0">
                <a:ea typeface="+mn-ea"/>
                <a:cs typeface="Times New Roman" panose="02020603050405020304" pitchFamily="18" charset="0"/>
              </a:rPr>
              <a:t>root = Tk()</a:t>
            </a:r>
            <a:endParaRPr lang="en-US" sz="2000" b="0">
              <a:ea typeface="+mn-ea"/>
              <a:cs typeface="Times New Roman" panose="02020603050405020304" pitchFamily="18" charset="0"/>
            </a:endParaRPr>
          </a:p>
          <a:p>
            <a:r>
              <a:rPr lang="en-US" sz="2000" b="0">
                <a:ea typeface="+mn-ea"/>
                <a:cs typeface="Times New Roman" panose="02020603050405020304" pitchFamily="18" charset="0"/>
              </a:rPr>
              <a:t>root.geometry('800x600')</a:t>
            </a:r>
            <a:endParaRPr lang="en-US" sz="2000" b="0">
              <a:ea typeface="+mn-ea"/>
              <a:cs typeface="Times New Roman" panose="02020603050405020304" pitchFamily="18" charset="0"/>
            </a:endParaRPr>
          </a:p>
          <a:p>
            <a:r>
              <a:rPr lang="en-US" sz="2000" b="0">
                <a:ea typeface="+mn-ea"/>
                <a:cs typeface="Times New Roman" panose="02020603050405020304" pitchFamily="18" charset="0"/>
              </a:rPr>
              <a:t>lb = Label(root,text = 'hello Place')</a:t>
            </a:r>
            <a:endParaRPr lang="en-US" sz="2000" b="0">
              <a:ea typeface="+mn-ea"/>
              <a:cs typeface="Times New Roman" panose="02020603050405020304" pitchFamily="18" charset="0"/>
            </a:endParaRPr>
          </a:p>
          <a:p>
            <a:r>
              <a:rPr lang="en-US" sz="2000" b="0">
                <a:ea typeface="+mn-ea"/>
                <a:cs typeface="Times New Roman" panose="02020603050405020304" pitchFamily="18" charset="0"/>
              </a:rPr>
              <a:t># lb.place(relx = 1,rely = 0.5,anchor = CENTER)</a:t>
            </a:r>
            <a:endParaRPr lang="en-US" sz="2000" b="0">
              <a:ea typeface="+mn-ea"/>
              <a:cs typeface="Times New Roman" panose="02020603050405020304" pitchFamily="18" charset="0"/>
            </a:endParaRPr>
          </a:p>
          <a:p>
            <a:r>
              <a:rPr lang="en-US" sz="2000" b="0">
                <a:ea typeface="+mn-ea"/>
                <a:cs typeface="Times New Roman" panose="02020603050405020304" pitchFamily="18" charset="0"/>
              </a:rPr>
              <a:t># </a:t>
            </a:r>
            <a:r>
              <a:rPr lang="zh-CN" altLang="en-US" sz="2000" b="0">
                <a:ea typeface="+mn-ea"/>
                <a:cs typeface="Times New Roman" panose="02020603050405020304" pitchFamily="18" charset="0"/>
              </a:rPr>
              <a:t>使用相对坐标</a:t>
            </a:r>
            <a:r>
              <a:rPr lang="en-US" altLang="zh-CN" sz="2000" b="0">
                <a:ea typeface="+mn-ea"/>
                <a:cs typeface="Times New Roman" panose="02020603050405020304" pitchFamily="18" charset="0"/>
              </a:rPr>
              <a:t>(0.5,0.5)</a:t>
            </a:r>
            <a:r>
              <a:rPr lang="zh-CN" altLang="en-US" sz="2000" b="0">
                <a:ea typeface="+mn-ea"/>
                <a:cs typeface="Times New Roman" panose="02020603050405020304" pitchFamily="18" charset="0"/>
              </a:rPr>
              <a:t>将</a:t>
            </a:r>
            <a:r>
              <a:rPr lang="en-US" sz="2000" b="0">
                <a:ea typeface="+mn-ea"/>
                <a:cs typeface="Times New Roman" panose="02020603050405020304" pitchFamily="18" charset="0"/>
              </a:rPr>
              <a:t>Label</a:t>
            </a:r>
            <a:r>
              <a:rPr lang="zh-CN" altLang="en-US" sz="2000" b="0">
                <a:ea typeface="+mn-ea"/>
                <a:cs typeface="Times New Roman" panose="02020603050405020304" pitchFamily="18" charset="0"/>
              </a:rPr>
              <a:t>放置到</a:t>
            </a:r>
            <a:r>
              <a:rPr lang="en-US" altLang="zh-CN" sz="2000" b="0">
                <a:ea typeface="+mn-ea"/>
                <a:cs typeface="Times New Roman" panose="02020603050405020304" pitchFamily="18" charset="0"/>
              </a:rPr>
              <a:t>(0.5*</a:t>
            </a:r>
            <a:r>
              <a:rPr lang="en-US" sz="2000" b="0">
                <a:ea typeface="+mn-ea"/>
                <a:cs typeface="Times New Roman" panose="02020603050405020304" pitchFamily="18" charset="0"/>
              </a:rPr>
              <a:t>sx,0.5.sy)</a:t>
            </a:r>
            <a:r>
              <a:rPr lang="zh-CN" altLang="en-US" sz="2000" b="0">
                <a:ea typeface="+mn-ea"/>
                <a:cs typeface="Times New Roman" panose="02020603050405020304" pitchFamily="18" charset="0"/>
              </a:rPr>
              <a:t>位置上</a:t>
            </a:r>
            <a:endParaRPr lang="zh-CN" altLang="en-US" sz="2000" b="0">
              <a:ea typeface="+mn-ea"/>
              <a:cs typeface="Times New Roman" panose="02020603050405020304" pitchFamily="18" charset="0"/>
            </a:endParaRPr>
          </a:p>
          <a:p>
            <a:r>
              <a:rPr lang="en-US" sz="2000" b="0">
                <a:ea typeface="+mn-ea"/>
                <a:cs typeface="Times New Roman" panose="02020603050405020304" pitchFamily="18" charset="0"/>
              </a:rPr>
              <a:t>v = IntVar()</a:t>
            </a:r>
            <a:endParaRPr lang="en-US" sz="2000" b="0">
              <a:ea typeface="+mn-ea"/>
              <a:cs typeface="Times New Roman" panose="02020603050405020304" pitchFamily="18" charset="0"/>
            </a:endParaRPr>
          </a:p>
          <a:p>
            <a:r>
              <a:rPr lang="en-US" sz="2000" b="0">
                <a:ea typeface="+mn-ea"/>
                <a:cs typeface="Times New Roman" panose="02020603050405020304" pitchFamily="18" charset="0"/>
              </a:rPr>
              <a:t>for i in range(5):</a:t>
            </a:r>
            <a:endParaRPr lang="en-US" sz="2000" b="0">
              <a:ea typeface="+mn-ea"/>
              <a:cs typeface="Times New Roman" panose="02020603050405020304" pitchFamily="18" charset="0"/>
            </a:endParaRPr>
          </a:p>
          <a:p>
            <a:r>
              <a:rPr lang="en-US" sz="2000" b="0">
                <a:ea typeface="+mn-ea"/>
                <a:cs typeface="Times New Roman" panose="02020603050405020304" pitchFamily="18" charset="0"/>
              </a:rPr>
              <a:t>    Button(</a:t>
            </a:r>
            <a:endParaRPr lang="en-US" sz="2000" b="0">
              <a:ea typeface="+mn-ea"/>
              <a:cs typeface="Times New Roman" panose="02020603050405020304" pitchFamily="18" charset="0"/>
            </a:endParaRPr>
          </a:p>
          <a:p>
            <a:r>
              <a:rPr lang="en-US" sz="2000" b="0">
                <a:ea typeface="+mn-ea"/>
                <a:cs typeface="Times New Roman" panose="02020603050405020304" pitchFamily="18" charset="0"/>
              </a:rPr>
              <a:t>        root,</a:t>
            </a:r>
            <a:endParaRPr lang="en-US" sz="2000" b="0">
              <a:ea typeface="+mn-ea"/>
              <a:cs typeface="Times New Roman" panose="02020603050405020304" pitchFamily="18" charset="0"/>
            </a:endParaRPr>
          </a:p>
          <a:p>
            <a:r>
              <a:rPr lang="en-US" sz="2000" b="0">
                <a:ea typeface="+mn-ea"/>
                <a:cs typeface="Times New Roman" panose="02020603050405020304" pitchFamily="18" charset="0"/>
              </a:rPr>
              <a:t>        text = 'Button' + str(i),</a:t>
            </a:r>
            <a:endParaRPr lang="en-US" sz="2000" b="0">
              <a:ea typeface="+mn-ea"/>
              <a:cs typeface="Times New Roman" panose="02020603050405020304" pitchFamily="18" charset="0"/>
            </a:endParaRPr>
          </a:p>
          <a:p>
            <a:r>
              <a:rPr lang="en-US" sz="2000" b="0">
                <a:ea typeface="+mn-ea"/>
                <a:cs typeface="Times New Roman" panose="02020603050405020304" pitchFamily="18" charset="0"/>
              </a:rPr>
              <a:t>        ).place(x = 80* i,y=80*i,anchor = NW)</a:t>
            </a:r>
            <a:endParaRPr lang="en-US" sz="2000" b="0">
              <a:ea typeface="+mn-ea"/>
              <a:cs typeface="Times New Roman" panose="02020603050405020304" pitchFamily="18" charset="0"/>
            </a:endParaRPr>
          </a:p>
          <a:p>
            <a:r>
              <a:rPr lang="en-US" sz="2000" b="0">
                <a:ea typeface="+mn-ea"/>
                <a:cs typeface="Times New Roman" panose="02020603050405020304" pitchFamily="18" charset="0"/>
              </a:rPr>
              <a:t>root.mainloop()</a:t>
            </a:r>
            <a:endParaRPr lang="en-US" sz="2000" b="0" dirty="0">
              <a:ea typeface="+mn-ea"/>
              <a:cs typeface="Times New Roman" panose="02020603050405020304" pitchFamily="18" charset="0"/>
            </a:endParaRPr>
          </a:p>
        </p:txBody>
      </p:sp>
      <p:sp>
        <p:nvSpPr>
          <p:cNvPr id="12" name="线形标注 1 11"/>
          <p:cNvSpPr/>
          <p:nvPr/>
        </p:nvSpPr>
        <p:spPr bwMode="auto">
          <a:xfrm>
            <a:off x="3929058" y="2214554"/>
            <a:ext cx="3286148" cy="571504"/>
          </a:xfrm>
          <a:prstGeom prst="borderCallout1">
            <a:avLst>
              <a:gd name="adj1" fmla="val 56582"/>
              <a:gd name="adj2" fmla="val -3604"/>
              <a:gd name="adj3" fmla="val 128262"/>
              <a:gd name="adj4" fmla="val -29893"/>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设置窗口尺寸</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线形标注 1 12"/>
          <p:cNvSpPr/>
          <p:nvPr/>
        </p:nvSpPr>
        <p:spPr bwMode="auto">
          <a:xfrm>
            <a:off x="4000496" y="4786322"/>
            <a:ext cx="3286148" cy="571504"/>
          </a:xfrm>
          <a:prstGeom prst="borderCallout1">
            <a:avLst>
              <a:gd name="adj1" fmla="val 56582"/>
              <a:gd name="adj2" fmla="val -3604"/>
              <a:gd name="adj3" fmla="val 125504"/>
              <a:gd name="adj4" fmla="val -19818"/>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给每一个</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Button</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一个绝对的位置</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11" name="图片 10"/>
          <p:cNvPicPr/>
          <p:nvPr/>
        </p:nvPicPr>
        <p:blipFill>
          <a:blip r:embed="rId1"/>
          <a:srcRect/>
          <a:stretch>
            <a:fillRect/>
          </a:stretch>
        </p:blipFill>
        <p:spPr bwMode="auto">
          <a:xfrm>
            <a:off x="2857488" y="2357430"/>
            <a:ext cx="6072230" cy="4214842"/>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3"/>
                                        </p:tgtEl>
                                        <p:attrNameLst>
                                          <p:attrName>style.visibility</p:attrName>
                                        </p:attrNameLst>
                                      </p:cBhvr>
                                      <p:to>
                                        <p:strVal val="visible"/>
                                      </p:to>
                                    </p:set>
                                    <p:animEffect transition="in" filter="blinds(horizontal)">
                                      <p:cBhvr>
                                        <p:cTn id="7" dur="500"/>
                                        <p:tgtEl>
                                          <p:spTgt spid="593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 grpId="0" animBg="1"/>
      <p:bldP spid="12" grpId="0" animBg="1"/>
      <p:bldP spid="1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本 章 小 结</a:t>
            </a:r>
            <a:endParaRPr lang="zh-CN" altLang="en-US" sz="3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Rectangle 3"/>
          <p:cNvSpPr txBox="1">
            <a:spLocks noChangeArrowheads="1"/>
          </p:cNvSpPr>
          <p:nvPr/>
        </p:nvSpPr>
        <p:spPr bwMode="auto">
          <a:xfrm>
            <a:off x="983477" y="2185838"/>
            <a:ext cx="3659962" cy="1547962"/>
          </a:xfrm>
          <a:prstGeom prst="rect">
            <a:avLst/>
          </a:prstGeom>
          <a:solidFill>
            <a:srgbClr val="FFFFFF"/>
          </a:solidFill>
          <a:ln>
            <a:solidFill>
              <a:srgbClr val="FF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rgbClr val="3333FF"/>
              </a:buClr>
              <a:buSzPct val="80000"/>
              <a:buFont typeface="Wingdings" panose="05000000000000000000" pitchFamily="2" charset="2"/>
              <a:buChar char="n"/>
              <a:defRPr kumimoji="1" sz="2400" b="1">
                <a:solidFill>
                  <a:schemeClr val="tx1"/>
                </a:solidFill>
                <a:latin typeface="+mn-lt"/>
                <a:ea typeface="+mn-ea"/>
                <a:cs typeface="+mn-cs"/>
              </a:defRPr>
            </a:lvl1pPr>
            <a:lvl2pPr marL="742950" indent="-285750" algn="l" rtl="0" fontAlgn="base">
              <a:spcBef>
                <a:spcPct val="20000"/>
              </a:spcBef>
              <a:spcAft>
                <a:spcPct val="0"/>
              </a:spcAft>
              <a:buClr>
                <a:srgbClr val="FF0000"/>
              </a:buClr>
              <a:buSzPct val="90000"/>
              <a:buFont typeface="Wingdings" panose="05000000000000000000" pitchFamily="2" charset="2"/>
              <a:buChar char="Ø"/>
              <a:defRPr kumimoji="1" sz="2400" b="1">
                <a:solidFill>
                  <a:schemeClr val="tx1"/>
                </a:solidFill>
                <a:latin typeface="+mn-lt"/>
                <a:ea typeface="+mn-ea"/>
              </a:defRPr>
            </a:lvl2pPr>
            <a:lvl3pPr marL="1143000" indent="-228600" algn="l" rtl="0" fontAlgn="base">
              <a:spcBef>
                <a:spcPct val="20000"/>
              </a:spcBef>
              <a:spcAft>
                <a:spcPct val="0"/>
              </a:spcAft>
              <a:buClr>
                <a:srgbClr val="FF9900"/>
              </a:buClr>
              <a:buSzPct val="120000"/>
              <a:buChar char="•"/>
              <a:defRPr kumimoji="1" sz="24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3333FF"/>
              </a:buClr>
              <a:buSzPct val="80000"/>
              <a:buFont typeface="Wingdings" panose="05000000000000000000" pitchFamily="2" charset="2"/>
              <a:buNone/>
              <a:defRPr/>
            </a:pPr>
            <a:r>
              <a:rPr kumimoji="1" lang="zh-CN" altLang="en-US" sz="9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endParaRPr kumimoji="1" lang="zh-CN" altLang="en-US" sz="9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a:buClr>
                <a:srgbClr val="FF0000"/>
              </a:buClr>
              <a:buSzPct val="90000"/>
              <a:defRPr/>
            </a:pP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数据可视化</a:t>
            </a:r>
            <a:endParaRPr lang="en-US" altLang="zh-CN" b="0" dirty="0">
              <a:latin typeface="Times New Roman" panose="02020603050405020304" pitchFamily="18" charset="0"/>
              <a:ea typeface="微软雅黑" panose="020B0503020204020204" pitchFamily="34" charset="-122"/>
              <a:cs typeface="Times New Roman" panose="02020603050405020304" pitchFamily="18" charset="0"/>
            </a:endParaRPr>
          </a:p>
          <a:p>
            <a:pPr>
              <a:buClr>
                <a:srgbClr val="FF0000"/>
              </a:buClr>
              <a:buSzPct val="90000"/>
              <a:defRPr/>
            </a:pP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用户界面</a:t>
            </a:r>
            <a:endParaRPr lang="en-US" altLang="zh-CN" b="0" dirty="0">
              <a:latin typeface="Times New Roman" panose="02020603050405020304" pitchFamily="18" charset="0"/>
              <a:ea typeface="微软雅黑" panose="020B0503020204020204" pitchFamily="34" charset="-122"/>
              <a:cs typeface="Times New Roman" panose="02020603050405020304" pitchFamily="18" charset="0"/>
            </a:endParaRPr>
          </a:p>
          <a:p>
            <a:pPr>
              <a:buClr>
                <a:srgbClr val="FF0000"/>
              </a:buClr>
              <a:buSzPct val="90000"/>
              <a:defRPr/>
            </a:pP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用户体验</a:t>
            </a:r>
            <a:endParaRPr kumimoji="0" lang="zh-CN"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457199" y="1662282"/>
            <a:ext cx="2544286" cy="458587"/>
          </a:xfrm>
          <a:prstGeom prst="rect">
            <a:avLst/>
          </a:prstGeom>
        </p:spPr>
        <p:txBody>
          <a:bodyPr wrap="none">
            <a:spAutoFit/>
          </a:bodyPr>
          <a:lstStyle/>
          <a:p>
            <a:pPr>
              <a:lnSpc>
                <a:spcPct val="85000"/>
              </a:lnSpc>
              <a:spcBef>
                <a:spcPct val="50000"/>
              </a:spcBef>
            </a:pPr>
            <a:r>
              <a:rPr lang="en-US" altLang="zh-CN" sz="2800" b="0" dirty="0">
                <a:solidFill>
                  <a:srgbClr val="282BA4"/>
                </a:solidFill>
                <a:ea typeface="黑体" panose="02010609060101010101" pitchFamily="49" charset="-122"/>
                <a:cs typeface="Times New Roman" panose="02020603050405020304" pitchFamily="18" charset="0"/>
              </a:rPr>
              <a:t>	</a:t>
            </a:r>
            <a:r>
              <a:rPr lang="zh-CN" altLang="en-US" sz="2800" b="0" dirty="0">
                <a:solidFill>
                  <a:srgbClr val="282BA4"/>
                </a:solidFill>
                <a:ea typeface="黑体" panose="02010609060101010101" pitchFamily="49" charset="-122"/>
                <a:cs typeface="Times New Roman" panose="02020603050405020304" pitchFamily="18" charset="0"/>
              </a:rPr>
              <a:t>基本概念</a:t>
            </a:r>
            <a:endParaRPr lang="en-US" altLang="zh-CN" sz="2800" b="0" dirty="0">
              <a:solidFill>
                <a:srgbClr val="282BA4"/>
              </a:solidFill>
              <a:ea typeface="微软雅黑" panose="020B0503020204020204" pitchFamily="34" charset="-122"/>
              <a:cs typeface="Times New Roman" panose="02020603050405020304" pitchFamily="18" charset="0"/>
            </a:endParaRPr>
          </a:p>
        </p:txBody>
      </p:sp>
      <p:sp>
        <p:nvSpPr>
          <p:cNvPr id="11" name="Rectangle 3"/>
          <p:cNvSpPr txBox="1">
            <a:spLocks noChangeArrowheads="1"/>
          </p:cNvSpPr>
          <p:nvPr/>
        </p:nvSpPr>
        <p:spPr bwMode="auto">
          <a:xfrm>
            <a:off x="928662" y="4643446"/>
            <a:ext cx="4353531" cy="1447800"/>
          </a:xfrm>
          <a:prstGeom prst="rect">
            <a:avLst/>
          </a:prstGeom>
          <a:solidFill>
            <a:srgbClr val="FFFFFF"/>
          </a:solidFill>
          <a:ln>
            <a:solidFill>
              <a:srgbClr val="FF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t" anchorCtr="0" compatLnSpc="1"/>
          <a:lstStyle>
            <a:lvl1pPr marL="342900" indent="-342900" algn="l" rtl="0" fontAlgn="base">
              <a:spcBef>
                <a:spcPct val="20000"/>
              </a:spcBef>
              <a:spcAft>
                <a:spcPct val="0"/>
              </a:spcAft>
              <a:buClr>
                <a:srgbClr val="3333FF"/>
              </a:buClr>
              <a:buSzPct val="80000"/>
              <a:buFont typeface="Wingdings" panose="05000000000000000000" pitchFamily="2" charset="2"/>
              <a:buChar char="n"/>
              <a:defRPr kumimoji="1" sz="2400" b="1">
                <a:solidFill>
                  <a:schemeClr val="tx1"/>
                </a:solidFill>
                <a:latin typeface="+mn-lt"/>
                <a:ea typeface="+mn-ea"/>
                <a:cs typeface="+mn-cs"/>
              </a:defRPr>
            </a:lvl1pPr>
            <a:lvl2pPr marL="742950" indent="-285750" algn="l" rtl="0" fontAlgn="base">
              <a:spcBef>
                <a:spcPct val="20000"/>
              </a:spcBef>
              <a:spcAft>
                <a:spcPct val="0"/>
              </a:spcAft>
              <a:buClr>
                <a:srgbClr val="FF0000"/>
              </a:buClr>
              <a:buSzPct val="90000"/>
              <a:buFont typeface="Wingdings" panose="05000000000000000000" pitchFamily="2" charset="2"/>
              <a:buChar char="Ø"/>
              <a:defRPr kumimoji="1" sz="2400" b="1">
                <a:solidFill>
                  <a:schemeClr val="tx1"/>
                </a:solidFill>
                <a:latin typeface="+mn-lt"/>
                <a:ea typeface="+mn-ea"/>
              </a:defRPr>
            </a:lvl2pPr>
            <a:lvl3pPr marL="1143000" indent="-228600" algn="l" rtl="0" fontAlgn="base">
              <a:spcBef>
                <a:spcPct val="20000"/>
              </a:spcBef>
              <a:spcAft>
                <a:spcPct val="0"/>
              </a:spcAft>
              <a:buClr>
                <a:srgbClr val="FF9900"/>
              </a:buClr>
              <a:buSzPct val="120000"/>
              <a:buChar char="•"/>
              <a:defRPr kumimoji="1" sz="24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R="0" lvl="0" defTabSz="914400" eaLnBrk="1" latinLnBrk="0" hangingPunct="1">
              <a:lnSpc>
                <a:spcPct val="100000"/>
              </a:lnSpc>
              <a:buClr>
                <a:srgbClr val="FF0000"/>
              </a:buClr>
              <a:buSzPct val="90000"/>
              <a:defRPr/>
            </a:pPr>
            <a:r>
              <a:rPr lang="en-US" altLang="zh-CN" sz="2000" b="0" dirty="0">
                <a:latin typeface="Times New Roman" panose="02020603050405020304" pitchFamily="18" charset="0"/>
                <a:ea typeface="黑体" panose="02010609060101010101" pitchFamily="49" charset="-122"/>
                <a:cs typeface="Times New Roman" panose="02020603050405020304" pitchFamily="18" charset="0"/>
              </a:rPr>
              <a:t>GUI</a:t>
            </a:r>
            <a:endParaRPr lang="en-US" altLang="zh-CN" sz="2000" b="0" dirty="0">
              <a:latin typeface="Times New Roman" panose="02020603050405020304" pitchFamily="18" charset="0"/>
              <a:ea typeface="黑体" panose="02010609060101010101" pitchFamily="49" charset="-122"/>
              <a:cs typeface="Times New Roman" panose="02020603050405020304" pitchFamily="18" charset="0"/>
            </a:endParaRPr>
          </a:p>
          <a:p>
            <a:pPr>
              <a:buClr>
                <a:srgbClr val="FF0000"/>
              </a:buClr>
              <a:buSzPct val="90000"/>
              <a:defRPr/>
            </a:pPr>
            <a:r>
              <a:rPr lang="en-US" altLang="zh-CN" sz="2000" b="0" dirty="0">
                <a:latin typeface="Times New Roman" panose="02020603050405020304" pitchFamily="18" charset="0"/>
                <a:ea typeface="黑体" panose="02010609060101010101" pitchFamily="49" charset="-122"/>
                <a:cs typeface="Times New Roman" panose="02020603050405020304" pitchFamily="18" charset="0"/>
              </a:rPr>
              <a:t>Label</a:t>
            </a:r>
            <a:endParaRPr lang="en-US" altLang="zh-CN" sz="2000" b="0" dirty="0">
              <a:latin typeface="Times New Roman" panose="02020603050405020304" pitchFamily="18" charset="0"/>
              <a:ea typeface="黑体" panose="02010609060101010101" pitchFamily="49" charset="-122"/>
              <a:cs typeface="Times New Roman" panose="02020603050405020304" pitchFamily="18" charset="0"/>
            </a:endParaRPr>
          </a:p>
          <a:p>
            <a:pPr>
              <a:buClr>
                <a:srgbClr val="FF0000"/>
              </a:buClr>
              <a:buSzPct val="90000"/>
              <a:defRPr/>
            </a:pPr>
            <a:r>
              <a:rPr kumimoji="0" lang="en-US" altLang="zh-CN" sz="20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Button</a:t>
            </a:r>
            <a:endParaRPr kumimoji="0" lang="en-US" altLang="zh-CN" sz="20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buClr>
                <a:srgbClr val="FF0000"/>
              </a:buClr>
              <a:buSzPct val="90000"/>
              <a:defRPr/>
            </a:pPr>
            <a:r>
              <a:rPr kumimoji="0" lang="en-US" altLang="zh-CN" sz="2000" b="0" kern="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CheckButton</a:t>
            </a:r>
            <a:endParaRPr kumimoji="0" lang="en-US" altLang="zh-CN" sz="20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buClr>
                <a:srgbClr val="FF0000"/>
              </a:buClr>
              <a:buSzPct val="90000"/>
              <a:defRPr/>
            </a:pPr>
            <a:r>
              <a:rPr kumimoji="0" lang="en-US" altLang="zh-CN" sz="20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Menu</a:t>
            </a:r>
            <a:endParaRPr kumimoji="0" lang="en-US" altLang="zh-CN" sz="20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buClr>
                <a:srgbClr val="FF0000"/>
              </a:buClr>
              <a:buSzPct val="90000"/>
              <a:defRPr/>
            </a:pPr>
            <a:r>
              <a:rPr kumimoji="0" lang="en-US" altLang="zh-CN" sz="20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Place</a:t>
            </a:r>
            <a:endParaRPr kumimoji="0" lang="en-US" altLang="zh-CN" sz="20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矩形 12"/>
          <p:cNvSpPr/>
          <p:nvPr/>
        </p:nvSpPr>
        <p:spPr>
          <a:xfrm>
            <a:off x="467709" y="4109961"/>
            <a:ext cx="4439036" cy="458587"/>
          </a:xfrm>
          <a:prstGeom prst="rect">
            <a:avLst/>
          </a:prstGeom>
        </p:spPr>
        <p:txBody>
          <a:bodyPr wrap="none">
            <a:spAutoFit/>
          </a:bodyPr>
          <a:lstStyle/>
          <a:p>
            <a:pPr>
              <a:lnSpc>
                <a:spcPct val="85000"/>
              </a:lnSpc>
              <a:spcBef>
                <a:spcPct val="50000"/>
              </a:spcBef>
            </a:pPr>
            <a:r>
              <a:rPr lang="en-US" altLang="zh-CN" sz="2800" b="0" dirty="0">
                <a:solidFill>
                  <a:srgbClr val="282BA4"/>
                </a:solidFill>
                <a:ea typeface="黑体" panose="02010609060101010101" pitchFamily="49" charset="-122"/>
                <a:cs typeface="Times New Roman" panose="02020603050405020304" pitchFamily="18" charset="0"/>
              </a:rPr>
              <a:t>	</a:t>
            </a:r>
            <a:r>
              <a:rPr lang="zh-CN" altLang="en-US" sz="2800" b="0" dirty="0">
                <a:solidFill>
                  <a:srgbClr val="282BA4"/>
                </a:solidFill>
                <a:ea typeface="黑体" panose="02010609060101010101" pitchFamily="49" charset="-122"/>
                <a:cs typeface="Times New Roman" panose="02020603050405020304" pitchFamily="18" charset="0"/>
              </a:rPr>
              <a:t>图形用户界面</a:t>
            </a:r>
            <a:r>
              <a:rPr lang="en-US" altLang="zh-CN" sz="2800" b="0" dirty="0">
                <a:solidFill>
                  <a:srgbClr val="282BA4"/>
                </a:solidFill>
                <a:ea typeface="黑体" panose="02010609060101010101" pitchFamily="49" charset="-122"/>
                <a:cs typeface="Times New Roman" panose="02020603050405020304" pitchFamily="18" charset="0"/>
              </a:rPr>
              <a:t>-</a:t>
            </a:r>
            <a:r>
              <a:rPr lang="en-US" altLang="zh-CN" sz="2800" b="0" dirty="0" err="1">
                <a:solidFill>
                  <a:srgbClr val="282BA4"/>
                </a:solidFill>
                <a:ea typeface="黑体" panose="02010609060101010101" pitchFamily="49" charset="-122"/>
                <a:cs typeface="Times New Roman" panose="02020603050405020304" pitchFamily="18" charset="0"/>
              </a:rPr>
              <a:t>Tkinter</a:t>
            </a:r>
            <a:endParaRPr lang="en-US" altLang="zh-CN" sz="2800" b="0" dirty="0">
              <a:solidFill>
                <a:srgbClr val="282BA4"/>
              </a:solidFill>
              <a:ea typeface="微软雅黑" panose="020B0503020204020204" pitchFamily="34" charset="-122"/>
              <a:cs typeface="Times New Roman" panose="02020603050405020304" pitchFamily="18" charset="0"/>
            </a:endParaRPr>
          </a:p>
        </p:txBody>
      </p:sp>
      <p:sp>
        <p:nvSpPr>
          <p:cNvPr id="9" name="Rectangle 3"/>
          <p:cNvSpPr txBox="1">
            <a:spLocks noChangeArrowheads="1"/>
          </p:cNvSpPr>
          <p:nvPr/>
        </p:nvSpPr>
        <p:spPr bwMode="auto">
          <a:xfrm>
            <a:off x="5198318" y="2166606"/>
            <a:ext cx="3659962" cy="1547962"/>
          </a:xfrm>
          <a:prstGeom prst="rect">
            <a:avLst/>
          </a:prstGeom>
          <a:solidFill>
            <a:srgbClr val="FFFFFF"/>
          </a:solidFill>
          <a:ln>
            <a:solidFill>
              <a:srgbClr val="FF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rgbClr val="3333FF"/>
              </a:buClr>
              <a:buSzPct val="80000"/>
              <a:buFont typeface="Wingdings" panose="05000000000000000000" pitchFamily="2" charset="2"/>
              <a:buChar char="n"/>
              <a:defRPr kumimoji="1" sz="2400" b="1">
                <a:solidFill>
                  <a:schemeClr val="tx1"/>
                </a:solidFill>
                <a:latin typeface="+mn-lt"/>
                <a:ea typeface="+mn-ea"/>
                <a:cs typeface="+mn-cs"/>
              </a:defRPr>
            </a:lvl1pPr>
            <a:lvl2pPr marL="742950" indent="-285750" algn="l" rtl="0" fontAlgn="base">
              <a:spcBef>
                <a:spcPct val="20000"/>
              </a:spcBef>
              <a:spcAft>
                <a:spcPct val="0"/>
              </a:spcAft>
              <a:buClr>
                <a:srgbClr val="FF0000"/>
              </a:buClr>
              <a:buSzPct val="90000"/>
              <a:buFont typeface="Wingdings" panose="05000000000000000000" pitchFamily="2" charset="2"/>
              <a:buChar char="Ø"/>
              <a:defRPr kumimoji="1" sz="2400" b="1">
                <a:solidFill>
                  <a:schemeClr val="tx1"/>
                </a:solidFill>
                <a:latin typeface="+mn-lt"/>
                <a:ea typeface="+mn-ea"/>
              </a:defRPr>
            </a:lvl2pPr>
            <a:lvl3pPr marL="1143000" indent="-228600" algn="l" rtl="0" fontAlgn="base">
              <a:spcBef>
                <a:spcPct val="20000"/>
              </a:spcBef>
              <a:spcAft>
                <a:spcPct val="0"/>
              </a:spcAft>
              <a:buClr>
                <a:srgbClr val="FF9900"/>
              </a:buClr>
              <a:buSzPct val="120000"/>
              <a:buChar char="•"/>
              <a:defRPr kumimoji="1" sz="24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3333FF"/>
              </a:buClr>
              <a:buSzPct val="80000"/>
              <a:buFont typeface="Wingdings" panose="05000000000000000000" pitchFamily="2" charset="2"/>
              <a:buNone/>
              <a:defRPr/>
            </a:pPr>
            <a:r>
              <a:rPr kumimoji="1" lang="zh-CN" altLang="en-US" sz="9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endParaRPr kumimoji="1" lang="zh-CN" altLang="en-US" sz="9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a:buClr>
                <a:srgbClr val="FF0000"/>
              </a:buClr>
              <a:buSzPct val="90000"/>
              <a:defRPr/>
            </a:pPr>
            <a:r>
              <a:rPr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科学计算结果展示工具</a:t>
            </a:r>
            <a:endParaRPr lang="en-US"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buClr>
                <a:srgbClr val="FF0000"/>
              </a:buClr>
              <a:buSzPct val="90000"/>
              <a:defRPr/>
            </a:pP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柱状图</a:t>
            </a:r>
            <a:endParaRPr lang="en-US" altLang="zh-CN" b="0" dirty="0">
              <a:latin typeface="Times New Roman" panose="02020603050405020304" pitchFamily="18" charset="0"/>
              <a:ea typeface="微软雅黑" panose="020B0503020204020204" pitchFamily="34" charset="-122"/>
              <a:cs typeface="Times New Roman" panose="02020603050405020304" pitchFamily="18" charset="0"/>
            </a:endParaRPr>
          </a:p>
          <a:p>
            <a:pPr>
              <a:buClr>
                <a:srgbClr val="FF0000"/>
              </a:buClr>
              <a:buSzPct val="90000"/>
              <a:defRPr/>
            </a:pPr>
            <a:r>
              <a:rPr kumimoji="0"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折线图</a:t>
            </a:r>
            <a:endParaRPr kumimoji="0" lang="zh-CN"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p:cNvSpPr/>
          <p:nvPr/>
        </p:nvSpPr>
        <p:spPr>
          <a:xfrm>
            <a:off x="4672040" y="1643050"/>
            <a:ext cx="3980577" cy="458587"/>
          </a:xfrm>
          <a:prstGeom prst="rect">
            <a:avLst/>
          </a:prstGeom>
        </p:spPr>
        <p:txBody>
          <a:bodyPr wrap="none">
            <a:spAutoFit/>
          </a:bodyPr>
          <a:lstStyle/>
          <a:p>
            <a:pPr>
              <a:lnSpc>
                <a:spcPct val="85000"/>
              </a:lnSpc>
              <a:spcBef>
                <a:spcPct val="50000"/>
              </a:spcBef>
            </a:pPr>
            <a:r>
              <a:rPr lang="en-US" altLang="zh-CN" sz="2800" b="0" dirty="0">
                <a:solidFill>
                  <a:srgbClr val="282BA4"/>
                </a:solidFill>
                <a:ea typeface="黑体" panose="02010609060101010101" pitchFamily="49" charset="-122"/>
                <a:cs typeface="Times New Roman" panose="02020603050405020304" pitchFamily="18" charset="0"/>
              </a:rPr>
              <a:t>	</a:t>
            </a:r>
            <a:r>
              <a:rPr lang="zh-CN" altLang="en-US" sz="2800" b="0" dirty="0">
                <a:solidFill>
                  <a:srgbClr val="282BA4"/>
                </a:solidFill>
                <a:ea typeface="黑体" panose="02010609060101010101" pitchFamily="49" charset="-122"/>
                <a:cs typeface="Times New Roman" panose="02020603050405020304" pitchFamily="18" charset="0"/>
              </a:rPr>
              <a:t>科学计算结果展示</a:t>
            </a:r>
            <a:endParaRPr lang="en-US" altLang="zh-CN" sz="2800" b="0" dirty="0">
              <a:solidFill>
                <a:srgbClr val="282BA4"/>
              </a:solidFill>
              <a:ea typeface="微软雅黑" panose="020B0503020204020204" pitchFamily="34" charset="-122"/>
              <a:cs typeface="Times New Roman" panose="02020603050405020304" pitchFamily="18" charset="0"/>
            </a:endParaRPr>
          </a:p>
        </p:txBody>
      </p:sp>
      <p:sp>
        <p:nvSpPr>
          <p:cNvPr id="12" name="矩形 11"/>
          <p:cNvSpPr/>
          <p:nvPr/>
        </p:nvSpPr>
        <p:spPr>
          <a:xfrm>
            <a:off x="4700650" y="4109961"/>
            <a:ext cx="3262432" cy="458587"/>
          </a:xfrm>
          <a:prstGeom prst="rect">
            <a:avLst/>
          </a:prstGeom>
        </p:spPr>
        <p:txBody>
          <a:bodyPr wrap="none">
            <a:spAutoFit/>
          </a:bodyPr>
          <a:lstStyle/>
          <a:p>
            <a:pPr>
              <a:lnSpc>
                <a:spcPct val="85000"/>
              </a:lnSpc>
              <a:spcBef>
                <a:spcPct val="50000"/>
              </a:spcBef>
            </a:pPr>
            <a:r>
              <a:rPr lang="en-US" altLang="zh-CN" sz="2800" b="0" dirty="0">
                <a:solidFill>
                  <a:srgbClr val="282BA4"/>
                </a:solidFill>
                <a:ea typeface="黑体" panose="02010609060101010101" pitchFamily="49" charset="-122"/>
                <a:cs typeface="Times New Roman" panose="02020603050405020304" pitchFamily="18" charset="0"/>
              </a:rPr>
              <a:t>	</a:t>
            </a:r>
            <a:r>
              <a:rPr lang="zh-CN" altLang="en-US" sz="2800" b="0" dirty="0">
                <a:solidFill>
                  <a:srgbClr val="282BA4"/>
                </a:solidFill>
                <a:ea typeface="黑体" panose="02010609060101010101" pitchFamily="49" charset="-122"/>
                <a:cs typeface="Times New Roman" panose="02020603050405020304" pitchFamily="18" charset="0"/>
              </a:rPr>
              <a:t>科学计算工具</a:t>
            </a:r>
            <a:endParaRPr lang="en-US" altLang="zh-CN" sz="2800" b="0" dirty="0">
              <a:solidFill>
                <a:srgbClr val="282BA4"/>
              </a:solidFill>
              <a:ea typeface="微软雅黑" panose="020B0503020204020204" pitchFamily="34" charset="-122"/>
              <a:cs typeface="Times New Roman" panose="02020603050405020304" pitchFamily="18" charset="0"/>
            </a:endParaRPr>
          </a:p>
        </p:txBody>
      </p:sp>
      <p:sp>
        <p:nvSpPr>
          <p:cNvPr id="14" name="Rectangle 3"/>
          <p:cNvSpPr txBox="1">
            <a:spLocks noChangeArrowheads="1"/>
          </p:cNvSpPr>
          <p:nvPr/>
        </p:nvSpPr>
        <p:spPr bwMode="auto">
          <a:xfrm>
            <a:off x="5410200" y="4661974"/>
            <a:ext cx="3659962" cy="1429370"/>
          </a:xfrm>
          <a:prstGeom prst="rect">
            <a:avLst/>
          </a:prstGeom>
          <a:solidFill>
            <a:srgbClr val="FFFFFF"/>
          </a:solidFill>
          <a:ln>
            <a:solidFill>
              <a:srgbClr val="FF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rgbClr val="3333FF"/>
              </a:buClr>
              <a:buSzPct val="80000"/>
              <a:buFont typeface="Wingdings" panose="05000000000000000000" pitchFamily="2" charset="2"/>
              <a:buChar char="n"/>
              <a:defRPr kumimoji="1" sz="2400" b="1">
                <a:solidFill>
                  <a:schemeClr val="tx1"/>
                </a:solidFill>
                <a:latin typeface="+mn-lt"/>
                <a:ea typeface="+mn-ea"/>
                <a:cs typeface="+mn-cs"/>
              </a:defRPr>
            </a:lvl1pPr>
            <a:lvl2pPr marL="742950" indent="-285750" algn="l" rtl="0" fontAlgn="base">
              <a:spcBef>
                <a:spcPct val="20000"/>
              </a:spcBef>
              <a:spcAft>
                <a:spcPct val="0"/>
              </a:spcAft>
              <a:buClr>
                <a:srgbClr val="FF0000"/>
              </a:buClr>
              <a:buSzPct val="90000"/>
              <a:buFont typeface="Wingdings" panose="05000000000000000000" pitchFamily="2" charset="2"/>
              <a:buChar char="Ø"/>
              <a:defRPr kumimoji="1" sz="2400" b="1">
                <a:solidFill>
                  <a:schemeClr val="tx1"/>
                </a:solidFill>
                <a:latin typeface="+mn-lt"/>
                <a:ea typeface="+mn-ea"/>
              </a:defRPr>
            </a:lvl2pPr>
            <a:lvl3pPr marL="1143000" indent="-228600" algn="l" rtl="0" fontAlgn="base">
              <a:spcBef>
                <a:spcPct val="20000"/>
              </a:spcBef>
              <a:spcAft>
                <a:spcPct val="0"/>
              </a:spcAft>
              <a:buClr>
                <a:srgbClr val="FF9900"/>
              </a:buClr>
              <a:buSzPct val="120000"/>
              <a:buChar char="•"/>
              <a:defRPr kumimoji="1" sz="24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3333FF"/>
              </a:buClr>
              <a:buSzPct val="80000"/>
              <a:buFont typeface="Wingdings" panose="05000000000000000000" pitchFamily="2" charset="2"/>
              <a:buNone/>
              <a:defRPr/>
            </a:pPr>
            <a:r>
              <a:rPr kumimoji="1" lang="zh-CN" altLang="en-US" sz="9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endParaRPr kumimoji="1" lang="zh-CN" altLang="en-US" sz="9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a:buClr>
                <a:srgbClr val="FF0000"/>
              </a:buClr>
              <a:buSzPct val="90000"/>
              <a:defRPr/>
            </a:pP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拟合</a:t>
            </a:r>
            <a:endParaRPr lang="en-US" altLang="zh-CN" b="0" dirty="0">
              <a:latin typeface="Times New Roman" panose="02020603050405020304" pitchFamily="18" charset="0"/>
              <a:ea typeface="微软雅黑" panose="020B0503020204020204" pitchFamily="34" charset="-122"/>
              <a:cs typeface="Times New Roman" panose="02020603050405020304" pitchFamily="18" charset="0"/>
            </a:endParaRPr>
          </a:p>
          <a:p>
            <a:pPr>
              <a:buClr>
                <a:srgbClr val="FF0000"/>
              </a:buClr>
              <a:buSzPct val="90000"/>
              <a:defRPr/>
            </a:pPr>
            <a:r>
              <a:rPr kumimoji="0" lang="zh-CN" altLang="en-US"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插值</a:t>
            </a:r>
            <a:endParaRPr kumimoji="0" lang="zh-CN" altLang="zh-CN" b="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a:latin typeface="黑体" panose="02010609060101010101" pitchFamily="49" charset="-122"/>
                <a:ea typeface="黑体" panose="02010609060101010101" pitchFamily="49" charset="-122"/>
              </a:rPr>
              <a:t>思 考 题</a:t>
            </a:r>
            <a:endParaRPr lang="zh-CN" altLang="en-US" sz="3600" dirty="0">
              <a:latin typeface="黑体" panose="02010609060101010101" pitchFamily="49" charset="-122"/>
              <a:ea typeface="黑体" panose="02010609060101010101" pitchFamily="49" charset="-122"/>
            </a:endParaRPr>
          </a:p>
        </p:txBody>
      </p:sp>
      <p:sp>
        <p:nvSpPr>
          <p:cNvPr id="14" name="Rectangle 9"/>
          <p:cNvSpPr txBox="1">
            <a:spLocks noChangeArrowheads="1"/>
          </p:cNvSpPr>
          <p:nvPr/>
        </p:nvSpPr>
        <p:spPr bwMode="auto">
          <a:xfrm>
            <a:off x="536026" y="1600200"/>
            <a:ext cx="8133606" cy="4445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ts val="3300"/>
              </a:lnSpc>
              <a:spcBef>
                <a:spcPts val="600"/>
              </a:spcBef>
              <a:buFont typeface="Wingdings" panose="05000000000000000000" pitchFamily="2" charset="2"/>
              <a:buNone/>
            </a:pPr>
            <a:r>
              <a:rPr lang="en-US" altLang="zh-CN" sz="2000" b="0" kern="0" dirty="0">
                <a:latin typeface="Arial" panose="020B0604020202020204" pitchFamily="34" charset="0"/>
                <a:cs typeface="Arial" panose="020B0604020202020204" pitchFamily="34" charset="0"/>
              </a:rPr>
              <a:t>1</a:t>
            </a:r>
            <a:r>
              <a:rPr lang="zh-CN" altLang="en-US" sz="2000" b="0" kern="0" dirty="0">
                <a:latin typeface="Arial" panose="020B0604020202020204" pitchFamily="34" charset="0"/>
                <a:cs typeface="Arial" panose="020B0604020202020204" pitchFamily="34" charset="0"/>
              </a:rPr>
              <a:t>、使用</a:t>
            </a:r>
            <a:r>
              <a:rPr lang="en-US" altLang="zh-CN" sz="2000" b="0" kern="0" dirty="0" err="1">
                <a:latin typeface="Arial" panose="020B0604020202020204" pitchFamily="34" charset="0"/>
                <a:cs typeface="Arial" panose="020B0604020202020204" pitchFamily="34" charset="0"/>
              </a:rPr>
              <a:t>Exce</a:t>
            </a:r>
            <a:r>
              <a:rPr lang="zh-CN" altLang="en-US" sz="2000" b="0" kern="0" dirty="0">
                <a:latin typeface="Arial" panose="020B0604020202020204" pitchFamily="34" charset="0"/>
                <a:cs typeface="Arial" panose="020B0604020202020204" pitchFamily="34" charset="0"/>
              </a:rPr>
              <a:t>绘制折线图，观察其绘图方式与</a:t>
            </a:r>
            <a:r>
              <a:rPr lang="en-US" altLang="zh-CN" sz="2000" b="0" kern="0" dirty="0" err="1">
                <a:latin typeface="Arial" panose="020B0604020202020204" pitchFamily="34" charset="0"/>
                <a:cs typeface="Arial" panose="020B0604020202020204" pitchFamily="34" charset="0"/>
              </a:rPr>
              <a:t>Matplotlib</a:t>
            </a:r>
            <a:r>
              <a:rPr lang="zh-CN" altLang="en-US" sz="2000" b="0" kern="0" dirty="0">
                <a:latin typeface="Arial" panose="020B0604020202020204" pitchFamily="34" charset="0"/>
                <a:cs typeface="Arial" panose="020B0604020202020204" pitchFamily="34" charset="0"/>
              </a:rPr>
              <a:t>的细节差别。</a:t>
            </a:r>
            <a:endParaRPr lang="en-US" altLang="zh-CN" sz="2000" b="0" kern="0" dirty="0">
              <a:latin typeface="Arial" panose="020B0604020202020204" pitchFamily="34" charset="0"/>
              <a:cs typeface="Arial" panose="020B0604020202020204" pitchFamily="34" charset="0"/>
            </a:endParaRPr>
          </a:p>
          <a:p>
            <a:pPr>
              <a:lnSpc>
                <a:spcPts val="3300"/>
              </a:lnSpc>
              <a:spcBef>
                <a:spcPts val="600"/>
              </a:spcBef>
              <a:buFont typeface="Wingdings" panose="05000000000000000000" pitchFamily="2" charset="2"/>
              <a:buNone/>
            </a:pPr>
            <a:r>
              <a:rPr lang="en-US" altLang="zh-CN" sz="2000" b="0" kern="0" dirty="0">
                <a:latin typeface="Arial" panose="020B0604020202020204" pitchFamily="34" charset="0"/>
                <a:cs typeface="Arial" panose="020B0604020202020204" pitchFamily="34" charset="0"/>
              </a:rPr>
              <a:t>2</a:t>
            </a:r>
            <a:r>
              <a:rPr lang="zh-CN" altLang="en-US" sz="2000" b="0" kern="0" dirty="0">
                <a:latin typeface="Arial" panose="020B0604020202020204" pitchFamily="34" charset="0"/>
                <a:cs typeface="Arial" panose="020B0604020202020204" pitchFamily="34" charset="0"/>
              </a:rPr>
              <a:t>、如果我们绘制的柱状图仅仅用颜色区分不同的数据，在黑白打印时这种区分将不再清晰，所以，一个很好的区分方式是采用“底纹”，查阅资料，用</a:t>
            </a:r>
            <a:r>
              <a:rPr lang="en-US" altLang="zh-CN" sz="2000" b="0" kern="0" dirty="0" err="1">
                <a:latin typeface="Arial" panose="020B0604020202020204" pitchFamily="34" charset="0"/>
                <a:cs typeface="Arial" panose="020B0604020202020204" pitchFamily="34" charset="0"/>
              </a:rPr>
              <a:t>Matplotlib</a:t>
            </a:r>
            <a:r>
              <a:rPr lang="zh-CN" altLang="en-US" sz="2000" b="0" kern="0" dirty="0">
                <a:latin typeface="Arial" panose="020B0604020202020204" pitchFamily="34" charset="0"/>
                <a:cs typeface="Arial" panose="020B0604020202020204" pitchFamily="34" charset="0"/>
              </a:rPr>
              <a:t>实现用底纹区分的柱状图。</a:t>
            </a:r>
            <a:endParaRPr lang="en-US" altLang="zh-CN" sz="2000" b="0" kern="0" dirty="0">
              <a:latin typeface="Arial" panose="020B0604020202020204" pitchFamily="34" charset="0"/>
              <a:cs typeface="Arial" panose="020B0604020202020204" pitchFamily="34" charset="0"/>
            </a:endParaRPr>
          </a:p>
          <a:p>
            <a:pPr marL="0" indent="0">
              <a:lnSpc>
                <a:spcPts val="3300"/>
              </a:lnSpc>
              <a:spcBef>
                <a:spcPts val="600"/>
              </a:spcBef>
              <a:buFont typeface="Wingdings" panose="05000000000000000000" pitchFamily="2" charset="2"/>
              <a:buNone/>
            </a:pPr>
            <a:r>
              <a:rPr lang="en-US" altLang="zh-CN" sz="2000" b="0" kern="0" dirty="0">
                <a:latin typeface="Arial" panose="020B0604020202020204" pitchFamily="34" charset="0"/>
                <a:cs typeface="Arial" panose="020B0604020202020204" pitchFamily="34" charset="0"/>
              </a:rPr>
              <a:t>3</a:t>
            </a:r>
            <a:r>
              <a:rPr lang="zh-CN" altLang="en-US" sz="2000" b="0" kern="0" dirty="0">
                <a:latin typeface="Arial" panose="020B0604020202020204" pitchFamily="34" charset="0"/>
                <a:cs typeface="Arial" panose="020B0604020202020204" pitchFamily="34" charset="0"/>
              </a:rPr>
              <a:t>、查阅</a:t>
            </a:r>
            <a:r>
              <a:rPr lang="en-US" altLang="zh-CN" sz="2000" b="0" kern="0" dirty="0" err="1">
                <a:latin typeface="Arial" panose="020B0604020202020204" pitchFamily="34" charset="0"/>
                <a:cs typeface="Arial" panose="020B0604020202020204" pitchFamily="34" charset="0"/>
              </a:rPr>
              <a:t>Matplotlib</a:t>
            </a:r>
            <a:r>
              <a:rPr lang="zh-CN" altLang="en-US" sz="2000" b="0" kern="0" dirty="0">
                <a:latin typeface="Arial" panose="020B0604020202020204" pitchFamily="34" charset="0"/>
                <a:cs typeface="Arial" panose="020B0604020202020204" pitchFamily="34" charset="0"/>
              </a:rPr>
              <a:t>官网的</a:t>
            </a:r>
            <a:r>
              <a:rPr lang="en-US" altLang="zh-CN" sz="2000" b="0" kern="0" dirty="0">
                <a:latin typeface="Arial" panose="020B0604020202020204" pitchFamily="34" charset="0"/>
                <a:cs typeface="Arial" panose="020B0604020202020204" pitchFamily="34" charset="0"/>
              </a:rPr>
              <a:t>Example</a:t>
            </a:r>
            <a:r>
              <a:rPr lang="zh-CN" altLang="en-US" sz="2000" b="0" kern="0" dirty="0">
                <a:latin typeface="Arial" panose="020B0604020202020204" pitchFamily="34" charset="0"/>
                <a:cs typeface="Arial" panose="020B0604020202020204" pitchFamily="34" charset="0"/>
              </a:rPr>
              <a:t>，实现“雷达图”的绘制。</a:t>
            </a:r>
            <a:endParaRPr lang="en-US" altLang="zh-CN" sz="2000" b="0" kern="0" dirty="0"/>
          </a:p>
          <a:p>
            <a:pPr marL="0" indent="0">
              <a:lnSpc>
                <a:spcPts val="3300"/>
              </a:lnSpc>
              <a:spcBef>
                <a:spcPts val="600"/>
              </a:spcBef>
              <a:buFont typeface="Wingdings" panose="05000000000000000000" pitchFamily="2" charset="2"/>
              <a:buNone/>
            </a:pPr>
            <a:r>
              <a:rPr lang="en-US" altLang="zh-CN" sz="2000" b="0" kern="0" dirty="0">
                <a:latin typeface="Arial" panose="020B0604020202020204" pitchFamily="34" charset="0"/>
                <a:cs typeface="Arial" panose="020B0604020202020204" pitchFamily="34" charset="0"/>
              </a:rPr>
              <a:t>4</a:t>
            </a:r>
            <a:r>
              <a:rPr lang="zh-CN" altLang="en-US" sz="2000" b="0" kern="0" dirty="0">
                <a:latin typeface="Arial" panose="020B0604020202020204" pitchFamily="34" charset="0"/>
                <a:cs typeface="Arial" panose="020B0604020202020204" pitchFamily="34" charset="0"/>
              </a:rPr>
              <a:t>、计算机软件程序的展示方式有哪些？结合使用过的软件，举例说明。</a:t>
            </a:r>
            <a:endParaRPr lang="en-US" altLang="zh-CN" sz="2000" b="0" kern="0" dirty="0">
              <a:cs typeface="Arial" panose="020B0604020202020204" pitchFamily="34" charset="0"/>
            </a:endParaRPr>
          </a:p>
          <a:p>
            <a:pPr>
              <a:lnSpc>
                <a:spcPts val="3300"/>
              </a:lnSpc>
              <a:spcBef>
                <a:spcPts val="600"/>
              </a:spcBef>
              <a:buFont typeface="Wingdings" panose="05000000000000000000" pitchFamily="2" charset="2"/>
              <a:buNone/>
            </a:pPr>
            <a:r>
              <a:rPr lang="en-US" altLang="zh-CN" sz="2000" b="0" kern="0" dirty="0">
                <a:latin typeface="Arial" panose="020B0604020202020204" pitchFamily="34" charset="0"/>
                <a:cs typeface="Arial" panose="020B0604020202020204" pitchFamily="34" charset="0"/>
              </a:rPr>
              <a:t>5</a:t>
            </a:r>
            <a:r>
              <a:rPr lang="zh-CN" altLang="en-US" sz="2000" b="0" kern="0" dirty="0">
                <a:latin typeface="Arial" panose="020B0604020202020204" pitchFamily="34" charset="0"/>
                <a:cs typeface="Arial" panose="020B0604020202020204" pitchFamily="34" charset="0"/>
              </a:rPr>
              <a:t>、</a:t>
            </a:r>
            <a:r>
              <a:rPr lang="en-US" altLang="zh-CN" sz="2000" b="0" kern="0" dirty="0" err="1">
                <a:latin typeface="Arial" panose="020B0604020202020204" pitchFamily="34" charset="0"/>
                <a:cs typeface="Arial" panose="020B0604020202020204" pitchFamily="34" charset="0"/>
              </a:rPr>
              <a:t>Tkinter</a:t>
            </a:r>
            <a:r>
              <a:rPr lang="zh-CN" altLang="en-US" sz="2000" b="0" kern="0" dirty="0">
                <a:latin typeface="Arial" panose="020B0604020202020204" pitchFamily="34" charset="0"/>
                <a:cs typeface="Arial" panose="020B0604020202020204" pitchFamily="34" charset="0"/>
              </a:rPr>
              <a:t>中，布局方式除了</a:t>
            </a:r>
            <a:r>
              <a:rPr lang="en-US" altLang="zh-CN" sz="2000" b="0" kern="0" dirty="0">
                <a:latin typeface="Arial" panose="020B0604020202020204" pitchFamily="34" charset="0"/>
                <a:cs typeface="Arial" panose="020B0604020202020204" pitchFamily="34" charset="0"/>
              </a:rPr>
              <a:t>Place</a:t>
            </a:r>
            <a:r>
              <a:rPr lang="zh-CN" altLang="en-US" sz="2000" b="0" kern="0" dirty="0">
                <a:latin typeface="Arial" panose="020B0604020202020204" pitchFamily="34" charset="0"/>
                <a:cs typeface="Arial" panose="020B0604020202020204" pitchFamily="34" charset="0"/>
              </a:rPr>
              <a:t>，还有</a:t>
            </a:r>
            <a:r>
              <a:rPr lang="en-US" altLang="zh-CN" sz="2000" b="0" kern="0" dirty="0">
                <a:latin typeface="Arial" panose="020B0604020202020204" pitchFamily="34" charset="0"/>
                <a:cs typeface="Arial" panose="020B0604020202020204" pitchFamily="34" charset="0"/>
              </a:rPr>
              <a:t>Grid</a:t>
            </a:r>
            <a:r>
              <a:rPr lang="zh-CN" altLang="en-US" sz="2000" b="0" kern="0" dirty="0">
                <a:latin typeface="Arial" panose="020B0604020202020204" pitchFamily="34" charset="0"/>
                <a:cs typeface="Arial" panose="020B0604020202020204" pitchFamily="34" charset="0"/>
              </a:rPr>
              <a:t>方式，比较其异同。</a:t>
            </a:r>
            <a:endParaRPr lang="en-US" altLang="zh-CN" sz="2000" b="0" kern="0" dirty="0">
              <a:latin typeface="Arial" panose="020B0604020202020204" pitchFamily="34" charset="0"/>
              <a:cs typeface="Arial" panose="020B0604020202020204" pitchFamily="34" charset="0"/>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200" dirty="0">
                <a:latin typeface="黑体" panose="02010609060101010101" pitchFamily="49" charset="-122"/>
                <a:ea typeface="黑体" panose="02010609060101010101" pitchFamily="49" charset="-122"/>
              </a:rPr>
              <a:t>5.1.2</a:t>
            </a:r>
            <a:r>
              <a:rPr lang="zh-CN" altLang="en-US" dirty="0">
                <a:latin typeface="黑体" panose="02010609060101010101" pitchFamily="49" charset="-122"/>
                <a:ea typeface="黑体" panose="02010609060101010101" pitchFamily="49" charset="-122"/>
              </a:rPr>
              <a:t>典型图形展示方式及对比</a:t>
            </a:r>
            <a:endParaRPr lang="zh-CN" altLang="en-US" sz="3200" dirty="0">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220829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57505" lvl="1" indent="-357505">
              <a:lnSpc>
                <a:spcPts val="3200"/>
              </a:lnSpc>
              <a:spcBef>
                <a:spcPts val="300"/>
              </a:spcBef>
              <a:buClr>
                <a:srgbClr val="FF0000"/>
              </a:buClr>
              <a:buSzPct val="90000"/>
              <a:buFont typeface="Wingdings" panose="05000000000000000000" pitchFamily="2" charset="2"/>
              <a:buChar char="n"/>
            </a:pPr>
            <a:r>
              <a:rPr lang="zh-CN" altLang="en-US" sz="2800" b="0">
                <a:latin typeface="微软雅黑" panose="020B0503020204020204" pitchFamily="34" charset="-122"/>
                <a:ea typeface="微软雅黑" panose="020B0503020204020204" pitchFamily="34" charset="-122"/>
              </a:rPr>
              <a:t>折线图</a:t>
            </a:r>
            <a:endParaRPr lang="en-US" altLang="zh-CN" sz="2800" b="0" dirty="0">
              <a:latin typeface="微软雅黑" panose="020B0503020204020204" pitchFamily="34" charset="-122"/>
              <a:ea typeface="微软雅黑" panose="020B0503020204020204" pitchFamily="34" charset="-122"/>
            </a:endParaRPr>
          </a:p>
          <a:p>
            <a:pPr marL="536575" lvl="2" indent="-357505">
              <a:lnSpc>
                <a:spcPts val="3200"/>
              </a:lnSpc>
              <a:spcBef>
                <a:spcPts val="300"/>
              </a:spcBef>
              <a:buClr>
                <a:srgbClr val="FF0000"/>
              </a:buClr>
              <a:buSzPct val="90000"/>
              <a:buFont typeface="Wingdings" panose="05000000000000000000" pitchFamily="2" charset="2"/>
              <a:buChar char="n"/>
            </a:pPr>
            <a:r>
              <a:rPr lang="zh-CN" altLang="en-US" sz="2400" b="0" dirty="0"/>
              <a:t>适合</a:t>
            </a:r>
            <a:r>
              <a:rPr lang="zh-CN" altLang="en-US" sz="2400" b="0" dirty="0">
                <a:solidFill>
                  <a:srgbClr val="FF0000"/>
                </a:solidFill>
              </a:rPr>
              <a:t>二维的大数据</a:t>
            </a:r>
            <a:r>
              <a:rPr lang="zh-CN" altLang="en-US" sz="2400" b="0" dirty="0"/>
              <a:t>集，尤其是那些</a:t>
            </a:r>
            <a:r>
              <a:rPr lang="zh-CN" altLang="en-US" sz="2400" b="0" dirty="0">
                <a:solidFill>
                  <a:srgbClr val="FF0000"/>
                </a:solidFill>
              </a:rPr>
              <a:t>趋势</a:t>
            </a:r>
            <a:r>
              <a:rPr lang="zh-CN" altLang="en-US" sz="2400" b="0" dirty="0"/>
              <a:t>比单个数据点更重要的场合</a:t>
            </a:r>
            <a:r>
              <a:rPr lang="zh-CN" altLang="en-US" sz="2400" dirty="0"/>
              <a:t> </a:t>
            </a:r>
            <a:endParaRPr lang="en-US" altLang="zh-CN" sz="2400" dirty="0">
              <a:latin typeface="微软雅黑" panose="020B0503020204020204" pitchFamily="34" charset="-122"/>
              <a:ea typeface="微软雅黑" panose="020B0503020204020204" pitchFamily="34" charset="-122"/>
            </a:endParaRPr>
          </a:p>
          <a:p>
            <a:pPr marL="1625600" lvl="2"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a:p>
            <a:pPr marL="814705"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p:txBody>
      </p:sp>
      <p:sp>
        <p:nvSpPr>
          <p:cNvPr id="7" name="矩形 6"/>
          <p:cNvSpPr/>
          <p:nvPr/>
        </p:nvSpPr>
        <p:spPr>
          <a:xfrm>
            <a:off x="500034" y="4429132"/>
            <a:ext cx="1988045" cy="1384995"/>
          </a:xfrm>
          <a:prstGeom prst="rect">
            <a:avLst/>
          </a:prstGeom>
        </p:spPr>
        <p:txBody>
          <a:bodyPr wrap="none">
            <a:spAutoFit/>
          </a:bodyPr>
          <a:lstStyle/>
          <a:p>
            <a:r>
              <a:rPr lang="zh-CN" altLang="en-US" sz="2800" dirty="0"/>
              <a:t>尤其适用于</a:t>
            </a:r>
            <a:endParaRPr lang="en-US" altLang="zh-CN" sz="2800" dirty="0"/>
          </a:p>
          <a:p>
            <a:r>
              <a:rPr lang="zh-CN" altLang="en-US" sz="2800" dirty="0"/>
              <a:t>两个数据</a:t>
            </a:r>
            <a:endParaRPr lang="en-US" altLang="zh-CN" sz="2800" dirty="0"/>
          </a:p>
          <a:p>
            <a:r>
              <a:rPr lang="zh-CN" altLang="en-US" sz="2800" dirty="0"/>
              <a:t>趋势比较</a:t>
            </a:r>
            <a:endParaRPr lang="zh-CN" altLang="en-US" sz="2800" dirty="0"/>
          </a:p>
        </p:txBody>
      </p:sp>
      <p:pic>
        <p:nvPicPr>
          <p:cNvPr id="87042" name="Picture 2" descr="http://image.beekka.com/blog/2014/bg2014112905.png"/>
          <p:cNvPicPr>
            <a:picLocks noChangeAspect="1" noChangeArrowheads="1"/>
          </p:cNvPicPr>
          <p:nvPr/>
        </p:nvPicPr>
        <p:blipFill>
          <a:blip r:embed="rId1"/>
          <a:srcRect/>
          <a:stretch>
            <a:fillRect/>
          </a:stretch>
        </p:blipFill>
        <p:spPr bwMode="auto">
          <a:xfrm>
            <a:off x="3019425" y="2733674"/>
            <a:ext cx="6124575" cy="4124326"/>
          </a:xfrm>
          <a:prstGeom prst="rect">
            <a:avLst/>
          </a:prstGeom>
          <a:noFill/>
        </p:spPr>
      </p:pic>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200" dirty="0">
                <a:latin typeface="黑体" panose="02010609060101010101" pitchFamily="49" charset="-122"/>
                <a:ea typeface="黑体" panose="02010609060101010101" pitchFamily="49" charset="-122"/>
              </a:rPr>
              <a:t>5.1.2</a:t>
            </a:r>
            <a:r>
              <a:rPr lang="zh-CN" altLang="en-US" dirty="0">
                <a:latin typeface="黑体" panose="02010609060101010101" pitchFamily="49" charset="-122"/>
                <a:ea typeface="黑体" panose="02010609060101010101" pitchFamily="49" charset="-122"/>
              </a:rPr>
              <a:t>典型图形展示方式及对比</a:t>
            </a:r>
            <a:endParaRPr lang="zh-CN" altLang="en-US" sz="3200" dirty="0">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179792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57505" lvl="1" indent="-357505">
              <a:lnSpc>
                <a:spcPts val="3200"/>
              </a:lnSpc>
              <a:spcBef>
                <a:spcPts val="300"/>
              </a:spcBef>
              <a:buClr>
                <a:srgbClr val="FF0000"/>
              </a:buClr>
              <a:buSzPct val="90000"/>
              <a:buFont typeface="Wingdings" panose="05000000000000000000" pitchFamily="2" charset="2"/>
              <a:buChar char="n"/>
            </a:pPr>
            <a:r>
              <a:rPr lang="zh-CN" altLang="en-US" sz="2800" b="0" dirty="0">
                <a:latin typeface="微软雅黑" panose="020B0503020204020204" pitchFamily="34" charset="-122"/>
                <a:ea typeface="微软雅黑" panose="020B0503020204020204" pitchFamily="34" charset="-122"/>
              </a:rPr>
              <a:t>饼图</a:t>
            </a:r>
            <a:endParaRPr lang="en-US" altLang="zh-CN" sz="2800" b="0" dirty="0">
              <a:latin typeface="微软雅黑" panose="020B0503020204020204" pitchFamily="34" charset="-122"/>
              <a:ea typeface="微软雅黑" panose="020B0503020204020204" pitchFamily="34" charset="-122"/>
            </a:endParaRPr>
          </a:p>
          <a:p>
            <a:pPr marL="536575" lvl="2" indent="-357505">
              <a:lnSpc>
                <a:spcPts val="3200"/>
              </a:lnSpc>
              <a:spcBef>
                <a:spcPts val="300"/>
              </a:spcBef>
              <a:buClr>
                <a:srgbClr val="FF0000"/>
              </a:buClr>
              <a:buSzPct val="90000"/>
              <a:buFont typeface="Wingdings" panose="05000000000000000000" pitchFamily="2" charset="2"/>
              <a:buChar char="n"/>
            </a:pPr>
            <a:r>
              <a:rPr lang="zh-CN" altLang="en-US" sz="2400" b="0" dirty="0"/>
              <a:t>反映某个</a:t>
            </a:r>
            <a:r>
              <a:rPr lang="zh-CN" altLang="en-US" sz="2400" b="0" dirty="0">
                <a:solidFill>
                  <a:srgbClr val="FF0000"/>
                </a:solidFill>
              </a:rPr>
              <a:t>部分占整体</a:t>
            </a:r>
            <a:r>
              <a:rPr lang="zh-CN" altLang="en-US" sz="2400" b="0" dirty="0"/>
              <a:t>的比重</a:t>
            </a:r>
            <a:r>
              <a:rPr lang="zh-CN" altLang="en-US" sz="2400" dirty="0"/>
              <a:t> </a:t>
            </a:r>
            <a:endParaRPr lang="en-US" altLang="zh-CN" sz="2400" dirty="0">
              <a:latin typeface="微软雅黑" panose="020B0503020204020204" pitchFamily="34" charset="-122"/>
              <a:ea typeface="微软雅黑" panose="020B0503020204020204" pitchFamily="34" charset="-122"/>
            </a:endParaRPr>
          </a:p>
          <a:p>
            <a:pPr marL="1625600" lvl="2"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a:p>
            <a:pPr marL="814705"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p:txBody>
      </p:sp>
      <p:sp>
        <p:nvSpPr>
          <p:cNvPr id="7" name="矩形 6"/>
          <p:cNvSpPr/>
          <p:nvPr/>
        </p:nvSpPr>
        <p:spPr>
          <a:xfrm>
            <a:off x="1214414" y="3714752"/>
            <a:ext cx="2709396" cy="954107"/>
          </a:xfrm>
          <a:prstGeom prst="rect">
            <a:avLst/>
          </a:prstGeom>
        </p:spPr>
        <p:txBody>
          <a:bodyPr wrap="none">
            <a:spAutoFit/>
          </a:bodyPr>
          <a:lstStyle/>
          <a:p>
            <a:r>
              <a:rPr lang="zh-CN" altLang="en-US" sz="2800" dirty="0"/>
              <a:t>贫穷人口占总体</a:t>
            </a:r>
            <a:endParaRPr lang="en-US" altLang="zh-CN" sz="2800" dirty="0"/>
          </a:p>
          <a:p>
            <a:r>
              <a:rPr lang="zh-CN" altLang="en-US" sz="2800" dirty="0"/>
              <a:t>人口比例</a:t>
            </a:r>
            <a:endParaRPr lang="zh-CN" altLang="en-US" sz="2800" dirty="0"/>
          </a:p>
        </p:txBody>
      </p:sp>
      <p:pic>
        <p:nvPicPr>
          <p:cNvPr id="89090" name="Picture 2" descr="http://image.beekka.com/blog/2014/bg2014112908.png"/>
          <p:cNvPicPr>
            <a:picLocks noChangeAspect="1" noChangeArrowheads="1"/>
          </p:cNvPicPr>
          <p:nvPr/>
        </p:nvPicPr>
        <p:blipFill>
          <a:blip r:embed="rId1"/>
          <a:srcRect/>
          <a:stretch>
            <a:fillRect/>
          </a:stretch>
        </p:blipFill>
        <p:spPr bwMode="auto">
          <a:xfrm>
            <a:off x="4286248" y="2571744"/>
            <a:ext cx="4572000" cy="3562351"/>
          </a:xfrm>
          <a:prstGeom prst="rect">
            <a:avLst/>
          </a:prstGeom>
          <a:noFill/>
        </p:spPr>
      </p:pic>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200" dirty="0">
                <a:latin typeface="黑体" panose="02010609060101010101" pitchFamily="49" charset="-122"/>
                <a:ea typeface="黑体" panose="02010609060101010101" pitchFamily="49" charset="-122"/>
              </a:rPr>
              <a:t>5.1.2</a:t>
            </a:r>
            <a:r>
              <a:rPr lang="zh-CN" altLang="en-US" dirty="0">
                <a:latin typeface="黑体" panose="02010609060101010101" pitchFamily="49" charset="-122"/>
                <a:ea typeface="黑体" panose="02010609060101010101" pitchFamily="49" charset="-122"/>
              </a:rPr>
              <a:t>典型图形展示方式及对比</a:t>
            </a:r>
            <a:endParaRPr lang="zh-CN" altLang="en-US" sz="3200" dirty="0">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220829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57505" lvl="1" indent="-357505">
              <a:lnSpc>
                <a:spcPts val="3200"/>
              </a:lnSpc>
              <a:spcBef>
                <a:spcPts val="300"/>
              </a:spcBef>
              <a:buClr>
                <a:srgbClr val="FF0000"/>
              </a:buClr>
              <a:buSzPct val="90000"/>
              <a:buFont typeface="Wingdings" panose="05000000000000000000" pitchFamily="2" charset="2"/>
              <a:buChar char="n"/>
            </a:pPr>
            <a:r>
              <a:rPr lang="zh-CN" altLang="en-US" sz="2800" b="0" dirty="0">
                <a:latin typeface="微软雅黑" panose="020B0503020204020204" pitchFamily="34" charset="-122"/>
                <a:ea typeface="微软雅黑" panose="020B0503020204020204" pitchFamily="34" charset="-122"/>
              </a:rPr>
              <a:t>饼图</a:t>
            </a:r>
            <a:endParaRPr lang="en-US" altLang="zh-CN" sz="2800" b="0" dirty="0">
              <a:latin typeface="微软雅黑" panose="020B0503020204020204" pitchFamily="34" charset="-122"/>
              <a:ea typeface="微软雅黑" panose="020B0503020204020204" pitchFamily="34" charset="-122"/>
            </a:endParaRPr>
          </a:p>
          <a:p>
            <a:pPr marL="536575" lvl="2" indent="-357505">
              <a:lnSpc>
                <a:spcPts val="3200"/>
              </a:lnSpc>
              <a:spcBef>
                <a:spcPts val="300"/>
              </a:spcBef>
              <a:buClr>
                <a:srgbClr val="FF0000"/>
              </a:buClr>
              <a:buSzPct val="90000"/>
              <a:buFont typeface="Wingdings" panose="05000000000000000000" pitchFamily="2" charset="2"/>
              <a:buChar char="n"/>
            </a:pPr>
            <a:r>
              <a:rPr lang="zh-CN" altLang="en-US" sz="2400" b="0" dirty="0"/>
              <a:t>肉眼对面积大小不敏感，所以，一般情况常用</a:t>
            </a:r>
            <a:r>
              <a:rPr lang="zh-CN" altLang="en-US" sz="2400" b="0" dirty="0">
                <a:solidFill>
                  <a:srgbClr val="FF0000"/>
                </a:solidFill>
              </a:rPr>
              <a:t>柱状图</a:t>
            </a:r>
            <a:r>
              <a:rPr lang="zh-CN" altLang="en-US" sz="2400" b="0" dirty="0"/>
              <a:t>替代饼图</a:t>
            </a:r>
            <a:r>
              <a:rPr lang="zh-CN" altLang="en-US" sz="2400" dirty="0"/>
              <a:t> </a:t>
            </a:r>
            <a:endParaRPr lang="en-US" altLang="zh-CN" sz="2400" dirty="0">
              <a:latin typeface="微软雅黑" panose="020B0503020204020204" pitchFamily="34" charset="-122"/>
              <a:ea typeface="微软雅黑" panose="020B0503020204020204" pitchFamily="34" charset="-122"/>
            </a:endParaRPr>
          </a:p>
          <a:p>
            <a:pPr marL="1625600" lvl="2"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a:p>
            <a:pPr marL="814705"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p:txBody>
      </p:sp>
      <p:pic>
        <p:nvPicPr>
          <p:cNvPr id="91138" name="Picture 2" descr="http://image.beekka.com/blog/2014/bg2014112906.png"/>
          <p:cNvPicPr>
            <a:picLocks noChangeAspect="1" noChangeArrowheads="1"/>
          </p:cNvPicPr>
          <p:nvPr/>
        </p:nvPicPr>
        <p:blipFill>
          <a:blip r:embed="rId1"/>
          <a:srcRect/>
          <a:stretch>
            <a:fillRect/>
          </a:stretch>
        </p:blipFill>
        <p:spPr bwMode="auto">
          <a:xfrm>
            <a:off x="2357422" y="2928934"/>
            <a:ext cx="2838450" cy="3276601"/>
          </a:xfrm>
          <a:prstGeom prst="rect">
            <a:avLst/>
          </a:prstGeom>
          <a:noFill/>
        </p:spPr>
      </p:pic>
      <p:pic>
        <p:nvPicPr>
          <p:cNvPr id="91140" name="Picture 4" descr="http://image.beekka.com/blog/2014/bg2014112907.png"/>
          <p:cNvPicPr>
            <a:picLocks noChangeAspect="1" noChangeArrowheads="1"/>
          </p:cNvPicPr>
          <p:nvPr/>
        </p:nvPicPr>
        <p:blipFill>
          <a:blip r:embed="rId2"/>
          <a:srcRect/>
          <a:stretch>
            <a:fillRect/>
          </a:stretch>
        </p:blipFill>
        <p:spPr bwMode="auto">
          <a:xfrm>
            <a:off x="5286380" y="3071810"/>
            <a:ext cx="3810000" cy="2962276"/>
          </a:xfrm>
          <a:prstGeom prst="rect">
            <a:avLst/>
          </a:prstGeom>
          <a:noFill/>
        </p:spPr>
      </p:pic>
      <p:sp>
        <p:nvSpPr>
          <p:cNvPr id="9" name="矩形 8"/>
          <p:cNvSpPr/>
          <p:nvPr/>
        </p:nvSpPr>
        <p:spPr>
          <a:xfrm>
            <a:off x="71438" y="3143248"/>
            <a:ext cx="2285984" cy="2308324"/>
          </a:xfrm>
          <a:prstGeom prst="rect">
            <a:avLst/>
          </a:prstGeom>
        </p:spPr>
        <p:txBody>
          <a:bodyPr wrap="square">
            <a:spAutoFit/>
          </a:bodyPr>
          <a:lstStyle/>
          <a:p>
            <a:r>
              <a:rPr lang="zh-CN" altLang="en-US" sz="2400" b="0" dirty="0"/>
              <a:t>左侧饼图的五个色块的面积排序，不容易看出来。换成柱状图，更加直观</a:t>
            </a:r>
            <a:endParaRPr lang="zh-CN" altLang="en-US" sz="2400" dirty="0"/>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200" dirty="0">
                <a:latin typeface="黑体" panose="02010609060101010101" pitchFamily="49" charset="-122"/>
                <a:ea typeface="黑体" panose="02010609060101010101" pitchFamily="49" charset="-122"/>
              </a:rPr>
              <a:t>5.1.2</a:t>
            </a:r>
            <a:r>
              <a:rPr lang="zh-CN" altLang="en-US" dirty="0">
                <a:latin typeface="黑体" panose="02010609060101010101" pitchFamily="49" charset="-122"/>
                <a:ea typeface="黑体" panose="02010609060101010101" pitchFamily="49" charset="-122"/>
              </a:rPr>
              <a:t>典型图形展示方式及对比</a:t>
            </a:r>
            <a:endParaRPr lang="zh-CN" altLang="en-US" sz="3200" dirty="0">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179792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57505" lvl="1" indent="-357505">
              <a:lnSpc>
                <a:spcPts val="3200"/>
              </a:lnSpc>
              <a:spcBef>
                <a:spcPts val="300"/>
              </a:spcBef>
              <a:buClr>
                <a:srgbClr val="FF0000"/>
              </a:buClr>
              <a:buSzPct val="90000"/>
              <a:buFont typeface="Wingdings" panose="05000000000000000000" pitchFamily="2" charset="2"/>
              <a:buChar char="n"/>
            </a:pPr>
            <a:r>
              <a:rPr lang="zh-CN" altLang="en-US" sz="2800" b="0" dirty="0">
                <a:latin typeface="微软雅黑" panose="020B0503020204020204" pitchFamily="34" charset="-122"/>
                <a:ea typeface="微软雅黑" panose="020B0503020204020204" pitchFamily="34" charset="-122"/>
              </a:rPr>
              <a:t>散点图</a:t>
            </a:r>
            <a:endParaRPr lang="en-US" altLang="zh-CN" sz="2800" b="0" dirty="0">
              <a:latin typeface="微软雅黑" panose="020B0503020204020204" pitchFamily="34" charset="-122"/>
              <a:ea typeface="微软雅黑" panose="020B0503020204020204" pitchFamily="34" charset="-122"/>
            </a:endParaRPr>
          </a:p>
          <a:p>
            <a:pPr marL="536575" lvl="2" indent="-357505">
              <a:lnSpc>
                <a:spcPts val="3200"/>
              </a:lnSpc>
              <a:spcBef>
                <a:spcPts val="300"/>
              </a:spcBef>
              <a:buClr>
                <a:srgbClr val="FF0000"/>
              </a:buClr>
              <a:buSzPct val="90000"/>
              <a:buFont typeface="Wingdings" panose="05000000000000000000" pitchFamily="2" charset="2"/>
              <a:buChar char="n"/>
            </a:pPr>
            <a:r>
              <a:rPr lang="zh-CN" altLang="en-US" sz="2400" b="0" dirty="0"/>
              <a:t>散点图适用于</a:t>
            </a:r>
            <a:r>
              <a:rPr lang="zh-CN" altLang="en-US" sz="2400" b="0" dirty="0">
                <a:solidFill>
                  <a:srgbClr val="FF0000"/>
                </a:solidFill>
              </a:rPr>
              <a:t>三维数据集</a:t>
            </a:r>
            <a:r>
              <a:rPr lang="zh-CN" altLang="en-US" sz="2400" b="0" dirty="0"/>
              <a:t>，但其中只有</a:t>
            </a:r>
            <a:r>
              <a:rPr lang="zh-CN" altLang="en-US" sz="2400" b="0" dirty="0">
                <a:solidFill>
                  <a:srgbClr val="FF0000"/>
                </a:solidFill>
              </a:rPr>
              <a:t>两维</a:t>
            </a:r>
            <a:r>
              <a:rPr lang="zh-CN" altLang="en-US" sz="2400" b="0" dirty="0"/>
              <a:t>需要比较</a:t>
            </a:r>
            <a:r>
              <a:rPr lang="zh-CN" altLang="en-US" sz="2400" dirty="0"/>
              <a:t> </a:t>
            </a:r>
            <a:endParaRPr lang="en-US" altLang="zh-CN" sz="2400" dirty="0">
              <a:latin typeface="微软雅黑" panose="020B0503020204020204" pitchFamily="34" charset="-122"/>
              <a:ea typeface="微软雅黑" panose="020B0503020204020204" pitchFamily="34" charset="-122"/>
            </a:endParaRPr>
          </a:p>
          <a:p>
            <a:pPr marL="1625600" lvl="2"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a:p>
            <a:pPr marL="814705"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p:txBody>
      </p:sp>
      <p:sp>
        <p:nvSpPr>
          <p:cNvPr id="9" name="矩形 8"/>
          <p:cNvSpPr/>
          <p:nvPr/>
        </p:nvSpPr>
        <p:spPr>
          <a:xfrm>
            <a:off x="571472" y="3143248"/>
            <a:ext cx="2285984" cy="3046988"/>
          </a:xfrm>
          <a:prstGeom prst="rect">
            <a:avLst/>
          </a:prstGeom>
        </p:spPr>
        <p:txBody>
          <a:bodyPr wrap="square">
            <a:spAutoFit/>
          </a:bodyPr>
          <a:lstStyle/>
          <a:p>
            <a:r>
              <a:rPr lang="zh-CN" altLang="en-US" sz="2400" b="0" dirty="0"/>
              <a:t>各国的医疗支出与预期寿命，三个维度分别为</a:t>
            </a:r>
            <a:r>
              <a:rPr lang="zh-CN" altLang="en-US" sz="2400" b="0" dirty="0">
                <a:solidFill>
                  <a:srgbClr val="FF0000"/>
                </a:solidFill>
              </a:rPr>
              <a:t>国家、医疗支出、预期寿命</a:t>
            </a:r>
            <a:r>
              <a:rPr lang="zh-CN" altLang="en-US" sz="2400" b="0" dirty="0"/>
              <a:t>，只有后两个维度需要比较</a:t>
            </a:r>
            <a:endParaRPr lang="zh-CN" altLang="en-US" sz="2400" dirty="0"/>
          </a:p>
        </p:txBody>
      </p:sp>
      <p:pic>
        <p:nvPicPr>
          <p:cNvPr id="93186" name="Picture 2" descr="http://image.beekka.com/blog/2014/bg2014112910.png"/>
          <p:cNvPicPr>
            <a:picLocks noChangeAspect="1" noChangeArrowheads="1"/>
          </p:cNvPicPr>
          <p:nvPr/>
        </p:nvPicPr>
        <p:blipFill>
          <a:blip r:embed="rId1"/>
          <a:srcRect/>
          <a:stretch>
            <a:fillRect/>
          </a:stretch>
        </p:blipFill>
        <p:spPr bwMode="auto">
          <a:xfrm>
            <a:off x="2657475" y="2867024"/>
            <a:ext cx="6486525" cy="3990976"/>
          </a:xfrm>
          <a:prstGeom prst="rect">
            <a:avLst/>
          </a:prstGeom>
          <a:noFill/>
        </p:spPr>
      </p:pic>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200" dirty="0">
                <a:latin typeface="黑体" panose="02010609060101010101" pitchFamily="49" charset="-122"/>
                <a:ea typeface="黑体" panose="02010609060101010101" pitchFamily="49" charset="-122"/>
              </a:rPr>
              <a:t>5.1.2</a:t>
            </a:r>
            <a:r>
              <a:rPr lang="zh-CN" altLang="en-US" dirty="0">
                <a:latin typeface="黑体" panose="02010609060101010101" pitchFamily="49" charset="-122"/>
                <a:ea typeface="黑体" panose="02010609060101010101" pitchFamily="49" charset="-122"/>
              </a:rPr>
              <a:t>典型图形展示方式及对比</a:t>
            </a:r>
            <a:endParaRPr lang="zh-CN" altLang="en-US" sz="3200" dirty="0">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500174"/>
            <a:ext cx="8497957" cy="220829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57505" lvl="1" indent="-357505">
              <a:lnSpc>
                <a:spcPts val="3200"/>
              </a:lnSpc>
              <a:spcBef>
                <a:spcPts val="300"/>
              </a:spcBef>
              <a:buClr>
                <a:srgbClr val="FF0000"/>
              </a:buClr>
              <a:buSzPct val="90000"/>
              <a:buFont typeface="Wingdings" panose="05000000000000000000" pitchFamily="2" charset="2"/>
              <a:buChar char="n"/>
            </a:pPr>
            <a:r>
              <a:rPr lang="zh-CN" altLang="en-US" sz="2800" b="0" dirty="0">
                <a:latin typeface="微软雅黑" panose="020B0503020204020204" pitchFamily="34" charset="-122"/>
                <a:ea typeface="微软雅黑" panose="020B0503020204020204" pitchFamily="34" charset="-122"/>
              </a:rPr>
              <a:t>雷达图</a:t>
            </a:r>
            <a:endParaRPr lang="en-US" altLang="zh-CN" sz="2800" b="0" dirty="0">
              <a:latin typeface="微软雅黑" panose="020B0503020204020204" pitchFamily="34" charset="-122"/>
              <a:ea typeface="微软雅黑" panose="020B0503020204020204" pitchFamily="34" charset="-122"/>
            </a:endParaRPr>
          </a:p>
          <a:p>
            <a:pPr marL="536575" lvl="2" indent="-357505">
              <a:lnSpc>
                <a:spcPts val="3200"/>
              </a:lnSpc>
              <a:spcBef>
                <a:spcPts val="300"/>
              </a:spcBef>
              <a:buClr>
                <a:srgbClr val="FF0000"/>
              </a:buClr>
              <a:buSzPct val="90000"/>
              <a:buFont typeface="Wingdings" panose="05000000000000000000" pitchFamily="2" charset="2"/>
              <a:buChar char="n"/>
            </a:pPr>
            <a:r>
              <a:rPr lang="zh-CN" altLang="en-US" sz="1800" b="0" dirty="0"/>
              <a:t>雷达图适用于</a:t>
            </a:r>
            <a:r>
              <a:rPr lang="zh-CN" altLang="en-US" sz="1800" b="0" dirty="0">
                <a:solidFill>
                  <a:srgbClr val="FF0000"/>
                </a:solidFill>
              </a:rPr>
              <a:t>多维数据（四维以上）</a:t>
            </a:r>
            <a:r>
              <a:rPr lang="zh-CN" altLang="en-US" sz="1800" b="0" dirty="0"/>
              <a:t>，且每个维度必须可以排序，它有一个局限，就是数据点最多</a:t>
            </a:r>
            <a:r>
              <a:rPr lang="en-US" altLang="zh-CN" sz="1800" b="0" dirty="0">
                <a:solidFill>
                  <a:srgbClr val="FF0000"/>
                </a:solidFill>
              </a:rPr>
              <a:t>6</a:t>
            </a:r>
            <a:r>
              <a:rPr lang="zh-CN" altLang="en-US" sz="1800" b="0" dirty="0">
                <a:solidFill>
                  <a:srgbClr val="FF0000"/>
                </a:solidFill>
              </a:rPr>
              <a:t>个</a:t>
            </a:r>
            <a:r>
              <a:rPr lang="zh-CN" altLang="en-US" sz="1800" b="0" dirty="0"/>
              <a:t>，否则无法辨别，因此适用场合有限</a:t>
            </a:r>
            <a:r>
              <a:rPr lang="zh-CN" altLang="en-US" sz="1800" dirty="0"/>
              <a:t> </a:t>
            </a:r>
            <a:endParaRPr lang="en-US" altLang="zh-CN" sz="1800" dirty="0">
              <a:latin typeface="微软雅黑" panose="020B0503020204020204" pitchFamily="34" charset="-122"/>
              <a:ea typeface="微软雅黑" panose="020B0503020204020204" pitchFamily="34" charset="-122"/>
            </a:endParaRPr>
          </a:p>
          <a:p>
            <a:pPr marL="1625600" lvl="2"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a:p>
            <a:pPr marL="814705"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p:txBody>
      </p:sp>
      <p:sp>
        <p:nvSpPr>
          <p:cNvPr id="9" name="矩形 8"/>
          <p:cNvSpPr/>
          <p:nvPr/>
        </p:nvSpPr>
        <p:spPr>
          <a:xfrm>
            <a:off x="785818" y="2928934"/>
            <a:ext cx="2285984" cy="3416320"/>
          </a:xfrm>
          <a:prstGeom prst="rect">
            <a:avLst/>
          </a:prstGeom>
        </p:spPr>
        <p:txBody>
          <a:bodyPr wrap="square">
            <a:spAutoFit/>
          </a:bodyPr>
          <a:lstStyle/>
          <a:p>
            <a:r>
              <a:rPr lang="zh-CN" altLang="en-US" sz="2400" b="0" dirty="0"/>
              <a:t>迈阿密热火队首发的五名篮球选手的数据。除了姓名，每个数据点有五个维度，分别是</a:t>
            </a:r>
            <a:r>
              <a:rPr lang="zh-CN" altLang="en-US" sz="2400" b="0" dirty="0">
                <a:solidFill>
                  <a:srgbClr val="FF0000"/>
                </a:solidFill>
              </a:rPr>
              <a:t>得分、篮板、助攻、抢断、封盖</a:t>
            </a:r>
            <a:endParaRPr lang="zh-CN" altLang="en-US" sz="2400" b="0" dirty="0">
              <a:solidFill>
                <a:srgbClr val="FF0000"/>
              </a:solidFill>
            </a:endParaRPr>
          </a:p>
        </p:txBody>
      </p:sp>
      <p:pic>
        <p:nvPicPr>
          <p:cNvPr id="95234" name="Picture 2" descr="http://image.beekka.com/blog/2014/bg2014112914.png"/>
          <p:cNvPicPr>
            <a:picLocks noChangeAspect="1" noChangeArrowheads="1"/>
          </p:cNvPicPr>
          <p:nvPr/>
        </p:nvPicPr>
        <p:blipFill>
          <a:blip r:embed="rId1"/>
          <a:srcRect/>
          <a:stretch>
            <a:fillRect/>
          </a:stretch>
        </p:blipFill>
        <p:spPr bwMode="auto">
          <a:xfrm>
            <a:off x="3143240" y="2928934"/>
            <a:ext cx="5734050" cy="3724276"/>
          </a:xfrm>
          <a:prstGeom prst="rect">
            <a:avLst/>
          </a:prstGeom>
          <a:noFill/>
        </p:spPr>
      </p:pic>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200" dirty="0">
                <a:latin typeface="黑体" panose="02010609060101010101" pitchFamily="49" charset="-122"/>
                <a:ea typeface="黑体" panose="02010609060101010101" pitchFamily="49" charset="-122"/>
              </a:rPr>
              <a:t>5.1.2</a:t>
            </a:r>
            <a:r>
              <a:rPr lang="zh-CN" altLang="en-US" dirty="0">
                <a:latin typeface="黑体" panose="02010609060101010101" pitchFamily="49" charset="-122"/>
                <a:ea typeface="黑体" panose="02010609060101010101" pitchFamily="49" charset="-122"/>
              </a:rPr>
              <a:t>典型图形展示方式及对比</a:t>
            </a:r>
            <a:endParaRPr lang="zh-CN" altLang="en-US" sz="3200" dirty="0">
              <a:latin typeface="黑体" panose="02010609060101010101" pitchFamily="49" charset="-122"/>
              <a:ea typeface="黑体" panose="02010609060101010101" pitchFamily="49" charset="-122"/>
            </a:endParaRPr>
          </a:p>
        </p:txBody>
      </p:sp>
      <p:graphicFrame>
        <p:nvGraphicFramePr>
          <p:cNvPr id="7" name="表格 6"/>
          <p:cNvGraphicFramePr>
            <a:graphicFrameLocks noGrp="1"/>
          </p:cNvGraphicFramePr>
          <p:nvPr/>
        </p:nvGraphicFramePr>
        <p:xfrm>
          <a:off x="1214413" y="1714489"/>
          <a:ext cx="7286676" cy="4524264"/>
        </p:xfrm>
        <a:graphic>
          <a:graphicData uri="http://schemas.openxmlformats.org/drawingml/2006/table">
            <a:tbl>
              <a:tblPr/>
              <a:tblGrid>
                <a:gridCol w="2428892"/>
                <a:gridCol w="2428892"/>
                <a:gridCol w="2428892"/>
              </a:tblGrid>
              <a:tr h="442915">
                <a:tc>
                  <a:txBody>
                    <a:bodyPr/>
                    <a:lstStyle/>
                    <a:p>
                      <a:pPr algn="l"/>
                      <a:r>
                        <a:rPr lang="zh-CN" altLang="en-US" sz="2400" b="0" i="0" u="none" strike="noStrike" dirty="0">
                          <a:solidFill>
                            <a:srgbClr val="111111"/>
                          </a:solidFill>
                        </a:rPr>
                        <a:t>图表</a:t>
                      </a:r>
                      <a:endParaRPr lang="zh-CN" altLang="en-US" sz="2400" b="0" i="0" u="none" strike="noStrike" dirty="0">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DEDEDE"/>
                    </a:solidFill>
                  </a:tcPr>
                </a:tc>
                <a:tc>
                  <a:txBody>
                    <a:bodyPr/>
                    <a:lstStyle/>
                    <a:p>
                      <a:pPr algn="l"/>
                      <a:r>
                        <a:rPr lang="zh-CN" altLang="en-US" sz="2400" b="0" i="0" u="none" strike="noStrike" dirty="0">
                          <a:solidFill>
                            <a:srgbClr val="111111"/>
                          </a:solidFill>
                        </a:rPr>
                        <a:t>维度</a:t>
                      </a:r>
                      <a:endParaRPr lang="zh-CN" altLang="en-US" sz="2400" b="0" i="0" u="none" strike="noStrike" dirty="0">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DEDEDE"/>
                    </a:solidFill>
                  </a:tcPr>
                </a:tc>
                <a:tc>
                  <a:txBody>
                    <a:bodyPr/>
                    <a:lstStyle/>
                    <a:p>
                      <a:pPr algn="l"/>
                      <a:r>
                        <a:rPr lang="zh-CN" altLang="en-US" sz="2400" b="0" i="0" u="none" strike="noStrike">
                          <a:solidFill>
                            <a:srgbClr val="111111"/>
                          </a:solidFill>
                        </a:rPr>
                        <a:t>注意点</a:t>
                      </a:r>
                      <a:endParaRPr lang="zh-CN" altLang="en-US" sz="2400" b="0" i="0" u="none" strike="noStrike">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DEDEDE"/>
                    </a:solidFill>
                  </a:tcPr>
                </a:tc>
              </a:tr>
              <a:tr h="442915">
                <a:tc>
                  <a:txBody>
                    <a:bodyPr/>
                    <a:lstStyle/>
                    <a:p>
                      <a:pPr algn="l"/>
                      <a:r>
                        <a:rPr lang="zh-CN" altLang="en-US" sz="2400" b="0" i="0" u="none" strike="noStrike">
                          <a:solidFill>
                            <a:srgbClr val="111111"/>
                          </a:solidFill>
                        </a:rPr>
                        <a:t>柱状图</a:t>
                      </a:r>
                      <a:endParaRPr lang="zh-CN" altLang="en-US" sz="2400" b="0" i="0" u="none" strike="noStrike">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5F5D5"/>
                    </a:solidFill>
                  </a:tcPr>
                </a:tc>
                <a:tc>
                  <a:txBody>
                    <a:bodyPr/>
                    <a:lstStyle/>
                    <a:p>
                      <a:pPr algn="l"/>
                      <a:r>
                        <a:rPr lang="zh-CN" altLang="en-US" sz="2400" b="0" i="0" u="none" strike="noStrike">
                          <a:solidFill>
                            <a:srgbClr val="111111"/>
                          </a:solidFill>
                        </a:rPr>
                        <a:t>二维</a:t>
                      </a:r>
                      <a:endParaRPr lang="zh-CN" altLang="en-US" sz="2400" b="0" i="0" u="none" strike="noStrike">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5F5D5"/>
                    </a:solidFill>
                  </a:tcPr>
                </a:tc>
                <a:tc>
                  <a:txBody>
                    <a:bodyPr/>
                    <a:lstStyle/>
                    <a:p>
                      <a:pPr algn="l"/>
                      <a:r>
                        <a:rPr lang="zh-CN" altLang="en-US" sz="2400" b="0" i="0" u="none" strike="noStrike">
                          <a:solidFill>
                            <a:srgbClr val="111111"/>
                          </a:solidFill>
                        </a:rPr>
                        <a:t>只需比较其中一维</a:t>
                      </a:r>
                      <a:endParaRPr lang="zh-CN" altLang="en-US" sz="2400" b="0" i="0" u="none" strike="noStrike">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5F5D5"/>
                    </a:solidFill>
                  </a:tcPr>
                </a:tc>
              </a:tr>
              <a:tr h="775102">
                <a:tc>
                  <a:txBody>
                    <a:bodyPr/>
                    <a:lstStyle/>
                    <a:p>
                      <a:pPr algn="l"/>
                      <a:r>
                        <a:rPr lang="zh-CN" altLang="en-US" sz="2400" b="0" i="0" u="none" strike="noStrike">
                          <a:solidFill>
                            <a:srgbClr val="111111"/>
                          </a:solidFill>
                        </a:rPr>
                        <a:t>折线图</a:t>
                      </a:r>
                      <a:endParaRPr lang="zh-CN" altLang="en-US" sz="2400" b="0" i="0" u="none" strike="noStrike">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5F5D5"/>
                    </a:solidFill>
                  </a:tcPr>
                </a:tc>
                <a:tc>
                  <a:txBody>
                    <a:bodyPr/>
                    <a:lstStyle/>
                    <a:p>
                      <a:pPr algn="l"/>
                      <a:r>
                        <a:rPr lang="zh-CN" altLang="en-US" sz="2400" b="0" i="0" u="none" strike="noStrike">
                          <a:solidFill>
                            <a:srgbClr val="111111"/>
                          </a:solidFill>
                        </a:rPr>
                        <a:t>二维</a:t>
                      </a:r>
                      <a:endParaRPr lang="zh-CN" altLang="en-US" sz="2400" b="0" i="0" u="none" strike="noStrike">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5F5D5"/>
                    </a:solidFill>
                  </a:tcPr>
                </a:tc>
                <a:tc>
                  <a:txBody>
                    <a:bodyPr/>
                    <a:lstStyle/>
                    <a:p>
                      <a:pPr algn="l"/>
                      <a:r>
                        <a:rPr lang="zh-CN" altLang="en-US" sz="2400" b="0" i="0" u="none" strike="noStrike">
                          <a:solidFill>
                            <a:srgbClr val="111111"/>
                          </a:solidFill>
                        </a:rPr>
                        <a:t>适用于较大的数据集</a:t>
                      </a:r>
                      <a:endParaRPr lang="zh-CN" altLang="en-US" sz="2400" b="0" i="0" u="none" strike="noStrike">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5F5D5"/>
                    </a:solidFill>
                  </a:tcPr>
                </a:tc>
              </a:tr>
              <a:tr h="775102">
                <a:tc>
                  <a:txBody>
                    <a:bodyPr/>
                    <a:lstStyle/>
                    <a:p>
                      <a:pPr algn="l"/>
                      <a:r>
                        <a:rPr lang="zh-CN" altLang="en-US" sz="2400" b="0" i="0" u="none" strike="noStrike">
                          <a:solidFill>
                            <a:srgbClr val="111111"/>
                          </a:solidFill>
                        </a:rPr>
                        <a:t>饼图</a:t>
                      </a:r>
                      <a:endParaRPr lang="zh-CN" altLang="en-US" sz="2400" b="0" i="0" u="none" strike="noStrike">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5F5D5"/>
                    </a:solidFill>
                  </a:tcPr>
                </a:tc>
                <a:tc>
                  <a:txBody>
                    <a:bodyPr/>
                    <a:lstStyle/>
                    <a:p>
                      <a:pPr algn="l"/>
                      <a:r>
                        <a:rPr lang="zh-CN" altLang="en-US" sz="2400" b="0" i="0" u="none" strike="noStrike">
                          <a:solidFill>
                            <a:srgbClr val="111111"/>
                          </a:solidFill>
                        </a:rPr>
                        <a:t>二维</a:t>
                      </a:r>
                      <a:endParaRPr lang="zh-CN" altLang="en-US" sz="2400" b="0" i="0" u="none" strike="noStrike">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5F5D5"/>
                    </a:solidFill>
                  </a:tcPr>
                </a:tc>
                <a:tc>
                  <a:txBody>
                    <a:bodyPr/>
                    <a:lstStyle/>
                    <a:p>
                      <a:pPr algn="l"/>
                      <a:r>
                        <a:rPr lang="zh-CN" altLang="en-US" sz="2400" b="0" i="0" u="none" strike="noStrike">
                          <a:solidFill>
                            <a:srgbClr val="111111"/>
                          </a:solidFill>
                        </a:rPr>
                        <a:t>只适用反映部分与整体的关系</a:t>
                      </a:r>
                      <a:endParaRPr lang="zh-CN" altLang="en-US" sz="2400" b="0" i="0" u="none" strike="noStrike">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5F5D5"/>
                    </a:solidFill>
                  </a:tcPr>
                </a:tc>
              </a:tr>
              <a:tr h="775102">
                <a:tc>
                  <a:txBody>
                    <a:bodyPr/>
                    <a:lstStyle/>
                    <a:p>
                      <a:pPr algn="l"/>
                      <a:r>
                        <a:rPr lang="zh-CN" altLang="en-US" sz="2400" b="0" i="0" u="none" strike="noStrike">
                          <a:solidFill>
                            <a:srgbClr val="111111"/>
                          </a:solidFill>
                        </a:rPr>
                        <a:t>散点图</a:t>
                      </a:r>
                      <a:endParaRPr lang="zh-CN" altLang="en-US" sz="2400" b="0" i="0" u="none" strike="noStrike">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5F5D5"/>
                    </a:solidFill>
                  </a:tcPr>
                </a:tc>
                <a:tc>
                  <a:txBody>
                    <a:bodyPr/>
                    <a:lstStyle/>
                    <a:p>
                      <a:pPr algn="l"/>
                      <a:r>
                        <a:rPr lang="zh-CN" altLang="en-US" sz="2400" b="0" i="0" u="none" strike="noStrike">
                          <a:solidFill>
                            <a:srgbClr val="111111"/>
                          </a:solidFill>
                        </a:rPr>
                        <a:t>二维或三维</a:t>
                      </a:r>
                      <a:endParaRPr lang="zh-CN" altLang="en-US" sz="2400" b="0" i="0" u="none" strike="noStrike">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5F5D5"/>
                    </a:solidFill>
                  </a:tcPr>
                </a:tc>
                <a:tc>
                  <a:txBody>
                    <a:bodyPr/>
                    <a:lstStyle/>
                    <a:p>
                      <a:pPr algn="l"/>
                      <a:r>
                        <a:rPr lang="zh-CN" altLang="en-US" sz="2400" b="0" i="0" u="none" strike="noStrike">
                          <a:solidFill>
                            <a:srgbClr val="111111"/>
                          </a:solidFill>
                        </a:rPr>
                        <a:t>有两个维度需要比较</a:t>
                      </a:r>
                      <a:endParaRPr lang="zh-CN" altLang="en-US" sz="2400" b="0" i="0" u="none" strike="noStrike">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5F5D5"/>
                    </a:solidFill>
                  </a:tcPr>
                </a:tc>
              </a:tr>
              <a:tr h="442915">
                <a:tc>
                  <a:txBody>
                    <a:bodyPr/>
                    <a:lstStyle/>
                    <a:p>
                      <a:pPr algn="l"/>
                      <a:r>
                        <a:rPr lang="zh-CN" altLang="en-US" sz="2400" b="0" i="0" u="none" strike="noStrike" dirty="0">
                          <a:solidFill>
                            <a:srgbClr val="111111"/>
                          </a:solidFill>
                        </a:rPr>
                        <a:t>雷达图</a:t>
                      </a:r>
                      <a:endParaRPr lang="zh-CN" altLang="en-US" sz="2400" b="0" i="0" u="none" strike="noStrike" dirty="0">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5F5D5"/>
                    </a:solidFill>
                  </a:tcPr>
                </a:tc>
                <a:tc>
                  <a:txBody>
                    <a:bodyPr/>
                    <a:lstStyle/>
                    <a:p>
                      <a:pPr algn="l"/>
                      <a:r>
                        <a:rPr lang="zh-CN" altLang="en-US" sz="2400" b="0" i="0" u="none" strike="noStrike">
                          <a:solidFill>
                            <a:srgbClr val="111111"/>
                          </a:solidFill>
                        </a:rPr>
                        <a:t>四维以上</a:t>
                      </a:r>
                      <a:endParaRPr lang="zh-CN" altLang="en-US" sz="2400" b="0" i="0" u="none" strike="noStrike">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5F5D5"/>
                    </a:solidFill>
                  </a:tcPr>
                </a:tc>
                <a:tc>
                  <a:txBody>
                    <a:bodyPr/>
                    <a:lstStyle/>
                    <a:p>
                      <a:pPr algn="l"/>
                      <a:r>
                        <a:rPr lang="zh-CN" altLang="en-US" sz="2400" b="0" i="0" u="none" strike="noStrike" dirty="0">
                          <a:solidFill>
                            <a:srgbClr val="111111"/>
                          </a:solidFill>
                        </a:rPr>
                        <a:t>数据点不超过</a:t>
                      </a:r>
                      <a:r>
                        <a:rPr lang="en-US" altLang="zh-CN" sz="2400" b="0" i="0" u="none" strike="noStrike" dirty="0">
                          <a:solidFill>
                            <a:srgbClr val="111111"/>
                          </a:solidFill>
                        </a:rPr>
                        <a:t>6</a:t>
                      </a:r>
                      <a:r>
                        <a:rPr lang="zh-CN" altLang="en-US" sz="2400" b="0" i="0" u="none" strike="noStrike" dirty="0">
                          <a:solidFill>
                            <a:srgbClr val="111111"/>
                          </a:solidFill>
                        </a:rPr>
                        <a:t>个</a:t>
                      </a:r>
                      <a:endParaRPr lang="zh-CN" altLang="en-US" sz="2400" b="0" i="0" u="none" strike="noStrike" dirty="0">
                        <a:solidFill>
                          <a:srgbClr val="111111"/>
                        </a:solidFill>
                      </a:endParaRPr>
                    </a:p>
                  </a:txBody>
                  <a:tcPr marL="83483" marR="83483" marT="41742" marB="41742"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5F5D5"/>
                    </a:solidFill>
                  </a:tcPr>
                </a:tc>
              </a:tr>
            </a:tbl>
          </a:graphicData>
        </a:graphic>
      </p:graphicFrame>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200" dirty="0">
                <a:latin typeface="黑体" panose="02010609060101010101" pitchFamily="49" charset="-122"/>
                <a:ea typeface="黑体" panose="02010609060101010101" pitchFamily="49" charset="-122"/>
              </a:rPr>
              <a:t>5.1.3</a:t>
            </a:r>
            <a:r>
              <a:rPr lang="zh-CN" altLang="en-US" dirty="0">
                <a:latin typeface="黑体" panose="02010609060101010101" pitchFamily="49" charset="-122"/>
                <a:ea typeface="黑体" panose="02010609060101010101" pitchFamily="49" charset="-122"/>
              </a:rPr>
              <a:t>运算结果可视化工具</a:t>
            </a:r>
            <a:endParaRPr lang="zh-CN" altLang="en-US" sz="3200" dirty="0">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532638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57505" lvl="1" indent="-357505">
              <a:lnSpc>
                <a:spcPts val="3200"/>
              </a:lnSpc>
              <a:spcBef>
                <a:spcPts val="300"/>
              </a:spcBef>
              <a:buClr>
                <a:srgbClr val="FF0000"/>
              </a:buClr>
              <a:buSzPct val="90000"/>
              <a:buFont typeface="Wingdings" panose="05000000000000000000" pitchFamily="2" charset="2"/>
              <a:buChar char="n"/>
            </a:pPr>
            <a:r>
              <a:rPr lang="zh-CN" altLang="en-US" sz="2800" b="0" dirty="0">
                <a:latin typeface="微软雅黑" panose="020B0503020204020204" pitchFamily="34" charset="-122"/>
                <a:ea typeface="微软雅黑" panose="020B0503020204020204" pitchFamily="34" charset="-122"/>
              </a:rPr>
              <a:t>常用的科学计算绘图工具</a:t>
            </a:r>
            <a:endParaRPr lang="en-US" altLang="zh-CN" sz="2800" b="0" dirty="0">
              <a:latin typeface="微软雅黑" panose="020B0503020204020204" pitchFamily="34" charset="-122"/>
              <a:ea typeface="微软雅黑" panose="020B0503020204020204" pitchFamily="34" charset="-122"/>
            </a:endParaRPr>
          </a:p>
          <a:p>
            <a:pPr lvl="1" eaLnBrk="0" hangingPunct="0">
              <a:lnSpc>
                <a:spcPct val="150000"/>
              </a:lnSpc>
              <a:spcBef>
                <a:spcPts val="600"/>
              </a:spcBef>
              <a:buClr>
                <a:srgbClr val="006666"/>
              </a:buClr>
              <a:buSzPct val="80000"/>
              <a:buFont typeface="Wingdings" panose="05000000000000000000" pitchFamily="2" charset="2"/>
              <a:buChar char="u"/>
            </a:pPr>
            <a:r>
              <a:rPr lang="en-US" altLang="zh-CN" sz="2400" b="0" dirty="0">
                <a:solidFill>
                  <a:srgbClr val="CC3300"/>
                </a:solidFill>
                <a:latin typeface="微软雅黑" panose="020B0503020204020204" pitchFamily="34" charset="-122"/>
                <a:ea typeface="微软雅黑" panose="020B0503020204020204" pitchFamily="34" charset="-122"/>
              </a:rPr>
              <a:t>Excel</a:t>
            </a:r>
            <a:r>
              <a:rPr lang="zh-CN" altLang="en-US" sz="2400" b="0" dirty="0">
                <a:solidFill>
                  <a:srgbClr val="CC3300"/>
                </a:solidFill>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常用</a:t>
            </a:r>
            <a:r>
              <a:rPr lang="en-US" altLang="zh-CN" sz="2400" b="0" dirty="0">
                <a:latin typeface="微软雅黑" panose="020B0503020204020204" pitchFamily="34" charset="-122"/>
                <a:ea typeface="微软雅黑" panose="020B0503020204020204" pitchFamily="34" charset="-122"/>
              </a:rPr>
              <a:t>Office</a:t>
            </a:r>
            <a:r>
              <a:rPr lang="zh-CN" altLang="en-US" sz="2400" b="0" dirty="0">
                <a:latin typeface="微软雅黑" panose="020B0503020204020204" pitchFamily="34" charset="-122"/>
                <a:ea typeface="微软雅黑" panose="020B0503020204020204" pitchFamily="34" charset="-122"/>
              </a:rPr>
              <a:t>套件</a:t>
            </a:r>
            <a:endParaRPr lang="en-US" altLang="zh-CN" sz="2400" b="0" dirty="0">
              <a:latin typeface="微软雅黑" panose="020B0503020204020204" pitchFamily="34" charset="-122"/>
              <a:ea typeface="微软雅黑" panose="020B0503020204020204" pitchFamily="34" charset="-122"/>
            </a:endParaRPr>
          </a:p>
          <a:p>
            <a:pPr lvl="1" eaLnBrk="0" hangingPunct="0">
              <a:lnSpc>
                <a:spcPct val="150000"/>
              </a:lnSpc>
              <a:spcBef>
                <a:spcPts val="600"/>
              </a:spcBef>
              <a:buClr>
                <a:srgbClr val="006666"/>
              </a:buClr>
              <a:buSzPct val="80000"/>
              <a:buFont typeface="Wingdings" panose="05000000000000000000" pitchFamily="2" charset="2"/>
              <a:buChar char="u"/>
            </a:pPr>
            <a:r>
              <a:rPr lang="en-US" altLang="zh-CN" sz="2400" b="0" dirty="0" err="1">
                <a:solidFill>
                  <a:srgbClr val="CC3300"/>
                </a:solidFill>
                <a:latin typeface="微软雅黑" panose="020B0503020204020204" pitchFamily="34" charset="-122"/>
                <a:ea typeface="微软雅黑" panose="020B0503020204020204" pitchFamily="34" charset="-122"/>
              </a:rPr>
              <a:t>Matlab</a:t>
            </a:r>
            <a:r>
              <a:rPr lang="zh-CN" altLang="en-US" sz="2400" b="0" dirty="0">
                <a:solidFill>
                  <a:srgbClr val="CC3300"/>
                </a:solidFill>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MATLAB</a:t>
            </a:r>
            <a:r>
              <a:rPr lang="zh-CN" altLang="en-US" sz="2400" b="0" dirty="0">
                <a:latin typeface="微软雅黑" panose="020B0503020204020204" pitchFamily="34" charset="-122"/>
                <a:ea typeface="微软雅黑" panose="020B0503020204020204" pitchFamily="34" charset="-122"/>
              </a:rPr>
              <a:t>是美国</a:t>
            </a:r>
            <a:r>
              <a:rPr lang="en-US" altLang="zh-CN" sz="2400" b="0" dirty="0" err="1">
                <a:latin typeface="微软雅黑" panose="020B0503020204020204" pitchFamily="34" charset="-122"/>
                <a:ea typeface="微软雅黑" panose="020B0503020204020204" pitchFamily="34" charset="-122"/>
              </a:rPr>
              <a:t>MathWorks</a:t>
            </a:r>
            <a:r>
              <a:rPr lang="zh-CN" altLang="en-US" sz="2400" b="0" dirty="0">
                <a:latin typeface="微软雅黑" panose="020B0503020204020204" pitchFamily="34" charset="-122"/>
                <a:ea typeface="微软雅黑" panose="020B0503020204020204" pitchFamily="34" charset="-122"/>
              </a:rPr>
              <a:t>公司出品的商业数学软件，用于算法开发、数据可视化、数据分析以及数值计算的高级技术计算语言和交互式环境</a:t>
            </a:r>
            <a:endParaRPr lang="en-US" altLang="zh-CN" sz="2400" b="0" dirty="0">
              <a:latin typeface="微软雅黑" panose="020B0503020204020204" pitchFamily="34" charset="-122"/>
              <a:ea typeface="微软雅黑" panose="020B0503020204020204" pitchFamily="34" charset="-122"/>
            </a:endParaRPr>
          </a:p>
          <a:p>
            <a:pPr marL="457200" lvl="1" indent="0" eaLnBrk="0" hangingPunct="0">
              <a:lnSpc>
                <a:spcPct val="150000"/>
              </a:lnSpc>
              <a:spcBef>
                <a:spcPts val="600"/>
              </a:spcBef>
              <a:buClr>
                <a:srgbClr val="006666"/>
              </a:buClr>
              <a:buSzPct val="80000"/>
              <a:buFont typeface="Wingdings" panose="05000000000000000000" pitchFamily="2" charset="2"/>
              <a:buChar char="u"/>
            </a:pPr>
            <a:r>
              <a:rPr lang="en-US" altLang="zh-CN" sz="2400" b="0" dirty="0">
                <a:solidFill>
                  <a:srgbClr val="CC3300"/>
                </a:solidFill>
                <a:latin typeface="微软雅黑" panose="020B0503020204020204" pitchFamily="34" charset="-122"/>
                <a:ea typeface="微软雅黑" panose="020B0503020204020204" pitchFamily="34" charset="-122"/>
              </a:rPr>
              <a:t>   </a:t>
            </a:r>
            <a:r>
              <a:rPr lang="en-US" altLang="zh-CN" sz="2400" b="0" dirty="0" err="1">
                <a:solidFill>
                  <a:srgbClr val="CC3300"/>
                </a:solidFill>
                <a:latin typeface="微软雅黑" panose="020B0503020204020204" pitchFamily="34" charset="-122"/>
                <a:ea typeface="微软雅黑" panose="020B0503020204020204" pitchFamily="34" charset="-122"/>
              </a:rPr>
              <a:t>Matplotlib</a:t>
            </a:r>
            <a:r>
              <a:rPr lang="zh-CN" altLang="en-US" sz="2400" b="0" dirty="0">
                <a:solidFill>
                  <a:srgbClr val="CC3300"/>
                </a:solidFill>
                <a:latin typeface="微软雅黑" panose="020B0503020204020204" pitchFamily="34" charset="-122"/>
                <a:ea typeface="微软雅黑" panose="020B0503020204020204" pitchFamily="34" charset="-122"/>
              </a:rPr>
              <a:t>：</a:t>
            </a:r>
            <a:r>
              <a:rPr lang="en-US" altLang="zh-CN" sz="2400" b="0" dirty="0" err="1">
                <a:latin typeface="微软雅黑" panose="020B0503020204020204" pitchFamily="34" charset="-122"/>
                <a:ea typeface="微软雅黑" panose="020B0503020204020204" pitchFamily="34" charset="-122"/>
              </a:rPr>
              <a:t>Matplotlib</a:t>
            </a:r>
            <a:r>
              <a:rPr lang="zh-CN" altLang="en-US" sz="2400" b="0" dirty="0">
                <a:latin typeface="微软雅黑" panose="020B0503020204020204" pitchFamily="34" charset="-122"/>
                <a:ea typeface="微软雅黑" panose="020B0503020204020204" pitchFamily="34" charset="-122"/>
              </a:rPr>
              <a:t>是基于</a:t>
            </a:r>
            <a:r>
              <a:rPr lang="en-US" altLang="zh-CN" sz="2400" b="0" dirty="0">
                <a:latin typeface="微软雅黑" panose="020B0503020204020204" pitchFamily="34" charset="-122"/>
                <a:ea typeface="微软雅黑" panose="020B0503020204020204" pitchFamily="34" charset="-122"/>
              </a:rPr>
              <a:t>Python</a:t>
            </a:r>
            <a:r>
              <a:rPr lang="zh-CN" altLang="en-US" sz="2400" b="0" dirty="0">
                <a:latin typeface="微软雅黑" panose="020B0503020204020204" pitchFamily="34" charset="-122"/>
                <a:ea typeface="微软雅黑" panose="020B0503020204020204" pitchFamily="34" charset="-122"/>
              </a:rPr>
              <a:t>语言的开源项</a:t>
            </a:r>
            <a:r>
              <a:rPr lang="en-US" altLang="zh-CN" sz="2400" b="0" dirty="0">
                <a:latin typeface="微软雅黑" panose="020B0503020204020204" pitchFamily="34" charset="-122"/>
                <a:ea typeface="微软雅黑" panose="020B0503020204020204" pitchFamily="34" charset="-122"/>
              </a:rPr>
              <a:t>	</a:t>
            </a:r>
            <a:r>
              <a:rPr lang="zh-CN" altLang="en-US" sz="2400" b="0" dirty="0">
                <a:latin typeface="微软雅黑" panose="020B0503020204020204" pitchFamily="34" charset="-122"/>
                <a:ea typeface="微软雅黑" panose="020B0503020204020204" pitchFamily="34" charset="-122"/>
              </a:rPr>
              <a:t>目，旨在为</a:t>
            </a:r>
            <a:r>
              <a:rPr lang="en-US" altLang="zh-CN" sz="2400" b="0" dirty="0">
                <a:latin typeface="微软雅黑" panose="020B0503020204020204" pitchFamily="34" charset="-122"/>
                <a:ea typeface="微软雅黑" panose="020B0503020204020204" pitchFamily="34" charset="-122"/>
              </a:rPr>
              <a:t>Python</a:t>
            </a:r>
            <a:r>
              <a:rPr lang="zh-CN" altLang="en-US" sz="2400" b="0" dirty="0">
                <a:latin typeface="微软雅黑" panose="020B0503020204020204" pitchFamily="34" charset="-122"/>
                <a:ea typeface="微软雅黑" panose="020B0503020204020204" pitchFamily="34" charset="-122"/>
              </a:rPr>
              <a:t>提供一个</a:t>
            </a:r>
            <a:r>
              <a:rPr lang="zh-CN" altLang="en-US" sz="2400" b="0" dirty="0">
                <a:solidFill>
                  <a:srgbClr val="FF0000"/>
                </a:solidFill>
                <a:latin typeface="微软雅黑" panose="020B0503020204020204" pitchFamily="34" charset="-122"/>
                <a:ea typeface="微软雅黑" panose="020B0503020204020204" pitchFamily="34" charset="-122"/>
              </a:rPr>
              <a:t>数据绘图包</a:t>
            </a:r>
            <a:endParaRPr lang="en-US" altLang="zh-CN" sz="2400" b="0" dirty="0">
              <a:latin typeface="微软雅黑" panose="020B0503020204020204" pitchFamily="34" charset="-122"/>
              <a:ea typeface="微软雅黑" panose="020B0503020204020204" pitchFamily="34" charset="-122"/>
            </a:endParaRPr>
          </a:p>
          <a:p>
            <a:pPr marL="1446530" lvl="1"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a:p>
            <a:pPr marL="1625600" lvl="2"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a:p>
            <a:pPr marL="814705"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5" name="Rectangle 5"/>
          <p:cNvSpPr txBox="1">
            <a:spLocks noChangeArrowheads="1"/>
          </p:cNvSpPr>
          <p:nvPr/>
        </p:nvSpPr>
        <p:spPr bwMode="auto">
          <a:xfrm>
            <a:off x="1071538" y="2286000"/>
            <a:ext cx="6929462" cy="3929082"/>
          </a:xfrm>
          <a:prstGeom prst="rect">
            <a:avLst/>
          </a:prstGeom>
          <a:noFill/>
          <a:ln>
            <a:solidFill>
              <a:schemeClr val="accent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200">
                <a:solidFill>
                  <a:schemeClr val="tx1"/>
                </a:solidFill>
                <a:latin typeface="+mn-lt"/>
                <a:ea typeface="+mn-ea"/>
              </a:defRPr>
            </a:lvl2pPr>
            <a:lvl3pPr marL="1143000" indent="-228600" algn="l" rtl="0" fontAlgn="base">
              <a:spcBef>
                <a:spcPct val="20000"/>
              </a:spcBef>
              <a:spcAft>
                <a:spcPct val="0"/>
              </a:spcAft>
              <a:buClr>
                <a:schemeClr val="accent2"/>
              </a:buClr>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41325" indent="-441325">
              <a:lnSpc>
                <a:spcPct val="110000"/>
              </a:lnSpc>
              <a:buClr>
                <a:srgbClr val="666633"/>
              </a:buClr>
              <a:buSzPct val="85000"/>
              <a:buFont typeface="Wingdings" panose="05000000000000000000" pitchFamily="2" charset="2"/>
              <a:buChar char="u"/>
            </a:pPr>
            <a:endParaRPr lang="en-US" altLang="zh-CN" sz="8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Matplotlib</a:t>
            </a:r>
            <a:r>
              <a:rPr lang="zh-CN" altLang="en-US" sz="3200" dirty="0">
                <a:solidFill>
                  <a:srgbClr val="993366"/>
                </a:solidFill>
                <a:latin typeface="Arial" panose="020B0604020202020204" pitchFamily="34" charset="0"/>
                <a:ea typeface="黑体" panose="02010609060101010101" pitchFamily="49" charset="-122"/>
              </a:rPr>
              <a:t>安装</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zh-CN" altLang="en-US" sz="3200" dirty="0">
                <a:solidFill>
                  <a:srgbClr val="993366"/>
                </a:solidFill>
                <a:latin typeface="Arial" panose="020B0604020202020204" pitchFamily="34" charset="0"/>
                <a:ea typeface="黑体" panose="02010609060101010101" pitchFamily="49" charset="-122"/>
              </a:rPr>
              <a:t>绘制柱状图</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zh-CN" altLang="en-US" sz="3200" dirty="0">
                <a:solidFill>
                  <a:srgbClr val="993366"/>
                </a:solidFill>
                <a:latin typeface="Arial" panose="020B0604020202020204" pitchFamily="34" charset="0"/>
                <a:ea typeface="黑体" panose="02010609060101010101" pitchFamily="49" charset="-122"/>
              </a:rPr>
              <a:t>绘制折线图</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zh-CN" altLang="en-US" sz="3200" dirty="0">
                <a:solidFill>
                  <a:srgbClr val="993366"/>
                </a:solidFill>
                <a:latin typeface="Arial" panose="020B0604020202020204" pitchFamily="34" charset="0"/>
                <a:ea typeface="黑体" panose="02010609060101010101" pitchFamily="49" charset="-122"/>
              </a:rPr>
              <a:t>其它图形的绘制</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endParaRPr lang="en-US" altLang="zh-CN" sz="3200" dirty="0">
              <a:solidFill>
                <a:srgbClr val="993366"/>
              </a:solidFill>
              <a:latin typeface="Arial" panose="020B0604020202020204" pitchFamily="34" charset="0"/>
              <a:ea typeface="黑体" panose="02010609060101010101" pitchFamily="49"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6.2.1 </a:t>
            </a:r>
            <a:r>
              <a:rPr lang="en-US" altLang="zh-CN" sz="3200" dirty="0" err="1" smtClean="0">
                <a:latin typeface="Times New Roman" panose="02020603050405020304" pitchFamily="18" charset="0"/>
                <a:ea typeface="黑体" panose="02010609060101010101" pitchFamily="49" charset="-122"/>
                <a:cs typeface="Times New Roman" panose="02020603050405020304" pitchFamily="18" charset="0"/>
              </a:rPr>
              <a:t>Matplotlib</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安装</a:t>
            </a:r>
            <a:endParaRPr lang="zh-CN" altLang="en-US" sz="32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7186" name="Text Box 34"/>
          <p:cNvSpPr txBox="1">
            <a:spLocks noChangeArrowheads="1"/>
          </p:cNvSpPr>
          <p:nvPr/>
        </p:nvSpPr>
        <p:spPr bwMode="auto">
          <a:xfrm>
            <a:off x="251520" y="1410189"/>
            <a:ext cx="8497957" cy="513473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57505" lvl="1" indent="-357505">
              <a:lnSpc>
                <a:spcPts val="3200"/>
              </a:lnSpc>
              <a:spcBef>
                <a:spcPts val="300"/>
              </a:spcBef>
              <a:buClr>
                <a:srgbClr val="FF0000"/>
              </a:buClr>
              <a:buSzPct val="90000"/>
              <a:buFont typeface="Wingdings" panose="05000000000000000000" pitchFamily="2" charset="2"/>
              <a:buChar char="n"/>
            </a:pPr>
            <a:r>
              <a:rPr lang="zh-CN" altLang="en-US" sz="2800" b="0" dirty="0" smtClean="0">
                <a:latin typeface="微软雅黑" panose="020B0503020204020204" pitchFamily="34" charset="-122"/>
                <a:ea typeface="微软雅黑" panose="020B0503020204020204" pitchFamily="34" charset="-122"/>
              </a:rPr>
              <a:t>安装配置</a:t>
            </a:r>
            <a:endParaRPr lang="en-US" altLang="zh-CN" sz="2800" b="0" dirty="0" smtClean="0">
              <a:latin typeface="微软雅黑" panose="020B0503020204020204" pitchFamily="34" charset="-122"/>
              <a:ea typeface="微软雅黑" panose="020B0503020204020204" pitchFamily="34" charset="-122"/>
            </a:endParaRPr>
          </a:p>
          <a:p>
            <a:pPr lvl="1" eaLnBrk="0" hangingPunct="0">
              <a:lnSpc>
                <a:spcPct val="150000"/>
              </a:lnSpc>
              <a:spcBef>
                <a:spcPts val="600"/>
              </a:spcBef>
              <a:buClr>
                <a:srgbClr val="006666"/>
              </a:buClr>
              <a:buSzPct val="80000"/>
              <a:buFont typeface="Wingdings" panose="05000000000000000000" pitchFamily="2" charset="2"/>
              <a:buChar char="u"/>
            </a:pPr>
            <a:r>
              <a:rPr lang="en-US" altLang="zh-CN" sz="2400" b="0" dirty="0" err="1" smtClean="0">
                <a:solidFill>
                  <a:srgbClr val="CC3300"/>
                </a:solidFill>
                <a:latin typeface="微软雅黑" panose="020B0503020204020204" pitchFamily="34" charset="-122"/>
                <a:ea typeface="微软雅黑" panose="020B0503020204020204" pitchFamily="34" charset="-122"/>
              </a:rPr>
              <a:t>Matplotlib</a:t>
            </a:r>
            <a:r>
              <a:rPr lang="zh-CN" altLang="en-US" sz="2400" b="0" dirty="0" smtClean="0">
                <a:solidFill>
                  <a:srgbClr val="CC3300"/>
                </a:solidFill>
                <a:latin typeface="微软雅黑" panose="020B0503020204020204" pitchFamily="34" charset="-122"/>
                <a:ea typeface="微软雅黑" panose="020B0503020204020204" pitchFamily="34" charset="-122"/>
              </a:rPr>
              <a:t>： </a:t>
            </a:r>
            <a:r>
              <a:rPr lang="en-US" altLang="zh-CN" sz="2400" b="0" u="sng" dirty="0" smtClean="0">
                <a:latin typeface="微软雅黑" panose="020B0503020204020204" pitchFamily="34" charset="-122"/>
                <a:ea typeface="微软雅黑" panose="020B0503020204020204" pitchFamily="34" charset="-122"/>
                <a:hlinkClick r:id="rId1"/>
              </a:rPr>
              <a:t>http://Matplotlib.org/</a:t>
            </a:r>
            <a:endParaRPr lang="en-US" altLang="zh-CN" sz="2400" b="0" u="sng" dirty="0" smtClean="0">
              <a:latin typeface="微软雅黑" panose="020B0503020204020204" pitchFamily="34" charset="-122"/>
              <a:ea typeface="微软雅黑" panose="020B0503020204020204" pitchFamily="34" charset="-122"/>
            </a:endParaRPr>
          </a:p>
          <a:p>
            <a:pPr lvl="2" eaLnBrk="0" hangingPunct="0">
              <a:lnSpc>
                <a:spcPct val="150000"/>
              </a:lnSpc>
              <a:spcBef>
                <a:spcPts val="600"/>
              </a:spcBef>
              <a:buClr>
                <a:srgbClr val="006666"/>
              </a:buClr>
              <a:buSzPct val="80000"/>
              <a:buFont typeface="Wingdings" panose="05000000000000000000" pitchFamily="2" charset="2"/>
              <a:buChar char="u"/>
            </a:pPr>
            <a:r>
              <a:rPr lang="en-US" altLang="zh-CN" sz="2400" b="0" dirty="0" err="1">
                <a:latin typeface="微软雅黑" panose="020B0503020204020204" pitchFamily="34" charset="-122"/>
                <a:ea typeface="微软雅黑" panose="020B0503020204020204" pitchFamily="34" charset="-122"/>
              </a:rPr>
              <a:t>Matplotlib</a:t>
            </a:r>
            <a:r>
              <a:rPr lang="zh-CN" altLang="en-US" sz="2400" b="0" dirty="0">
                <a:latin typeface="微软雅黑" panose="020B0503020204020204" pitchFamily="34" charset="-122"/>
                <a:ea typeface="微软雅黑" panose="020B0503020204020204" pitchFamily="34" charset="-122"/>
              </a:rPr>
              <a:t>依赖包，</a:t>
            </a:r>
            <a:r>
              <a:rPr lang="en-US" altLang="zh-CN" sz="2400" b="0" u="sng" dirty="0" err="1">
                <a:solidFill>
                  <a:srgbClr val="FF0000"/>
                </a:solidFill>
                <a:latin typeface="微软雅黑" panose="020B0503020204020204" pitchFamily="34" charset="-122"/>
                <a:ea typeface="微软雅黑" panose="020B0503020204020204" pitchFamily="34" charset="-122"/>
              </a:rPr>
              <a:t>Dateutil</a:t>
            </a:r>
            <a:r>
              <a:rPr lang="en-US" altLang="zh-CN" sz="2400" b="0" u="sng" dirty="0">
                <a:solidFill>
                  <a:srgbClr val="FF0000"/>
                </a:solidFill>
                <a:latin typeface="微软雅黑" panose="020B0503020204020204" pitchFamily="34" charset="-122"/>
                <a:ea typeface="微软雅黑" panose="020B0503020204020204" pitchFamily="34" charset="-122"/>
              </a:rPr>
              <a:t>, </a:t>
            </a:r>
            <a:r>
              <a:rPr lang="en-US" altLang="zh-CN" sz="2400" b="0" u="sng" dirty="0" err="1">
                <a:solidFill>
                  <a:srgbClr val="FF0000"/>
                </a:solidFill>
                <a:latin typeface="微软雅黑" panose="020B0503020204020204" pitchFamily="34" charset="-122"/>
                <a:ea typeface="微软雅黑" panose="020B0503020204020204" pitchFamily="34" charset="-122"/>
              </a:rPr>
              <a:t>pyparsing</a:t>
            </a:r>
            <a:endParaRPr lang="en-US" altLang="zh-CN" sz="2400" b="0" u="sng" dirty="0">
              <a:latin typeface="微软雅黑" panose="020B0503020204020204" pitchFamily="34" charset="-122"/>
              <a:ea typeface="微软雅黑" panose="020B0503020204020204" pitchFamily="34" charset="-122"/>
            </a:endParaRPr>
          </a:p>
          <a:p>
            <a:pPr lvl="2" eaLnBrk="0" hangingPunct="0">
              <a:lnSpc>
                <a:spcPct val="150000"/>
              </a:lnSpc>
              <a:spcBef>
                <a:spcPts val="600"/>
              </a:spcBef>
              <a:buClr>
                <a:srgbClr val="006666"/>
              </a:buClr>
              <a:buSzPct val="80000"/>
              <a:buFont typeface="Wingdings" panose="05000000000000000000" pitchFamily="2" charset="2"/>
              <a:buChar char="u"/>
            </a:pPr>
            <a:r>
              <a:rPr lang="en-US" altLang="zh-CN" sz="2400" b="0" u="sng" dirty="0">
                <a:latin typeface="微软雅黑" panose="020B0503020204020204" pitchFamily="34" charset="-122"/>
                <a:ea typeface="微软雅黑" panose="020B0503020204020204" pitchFamily="34" charset="-122"/>
              </a:rPr>
              <a:t>http://www.lfd.uci.edu/~gohlke/pythonlibs</a:t>
            </a:r>
            <a:endParaRPr lang="en-US" altLang="zh-CN" sz="2400" b="0" u="sng" dirty="0" smtClean="0">
              <a:latin typeface="微软雅黑" panose="020B0503020204020204" pitchFamily="34" charset="-122"/>
              <a:ea typeface="微软雅黑" panose="020B0503020204020204" pitchFamily="34" charset="-122"/>
            </a:endParaRPr>
          </a:p>
          <a:p>
            <a:pPr lvl="1" eaLnBrk="0" hangingPunct="0">
              <a:lnSpc>
                <a:spcPct val="150000"/>
              </a:lnSpc>
              <a:spcBef>
                <a:spcPts val="600"/>
              </a:spcBef>
              <a:buClr>
                <a:srgbClr val="006666"/>
              </a:buClr>
              <a:buSzPct val="80000"/>
              <a:buFont typeface="Wingdings" panose="05000000000000000000" pitchFamily="2" charset="2"/>
              <a:buChar char="u"/>
            </a:pPr>
            <a:r>
              <a:rPr lang="en-US" altLang="zh-CN" sz="2400" b="0" dirty="0" err="1" smtClean="0">
                <a:solidFill>
                  <a:srgbClr val="CC3300"/>
                </a:solidFill>
                <a:latin typeface="微软雅黑" panose="020B0503020204020204" pitchFamily="34" charset="-122"/>
                <a:ea typeface="微软雅黑" panose="020B0503020204020204" pitchFamily="34" charset="-122"/>
              </a:rPr>
              <a:t>NumPy</a:t>
            </a:r>
            <a:endParaRPr lang="en-US" altLang="zh-CN" sz="2400" b="0" dirty="0" smtClean="0">
              <a:solidFill>
                <a:srgbClr val="CC3300"/>
              </a:solidFill>
              <a:latin typeface="微软雅黑" panose="020B0503020204020204" pitchFamily="34" charset="-122"/>
              <a:ea typeface="微软雅黑" panose="020B0503020204020204" pitchFamily="34" charset="-122"/>
            </a:endParaRPr>
          </a:p>
          <a:p>
            <a:pPr lvl="1" eaLnBrk="0" hangingPunct="0">
              <a:lnSpc>
                <a:spcPct val="150000"/>
              </a:lnSpc>
              <a:spcBef>
                <a:spcPts val="600"/>
              </a:spcBef>
              <a:buClr>
                <a:srgbClr val="006666"/>
              </a:buClr>
              <a:buSzPct val="80000"/>
              <a:buFont typeface="Wingdings" panose="05000000000000000000" pitchFamily="2" charset="2"/>
              <a:buChar char="u"/>
            </a:pPr>
            <a:r>
              <a:rPr lang="en-US" altLang="zh-CN" sz="2400" b="0" dirty="0" err="1" smtClean="0">
                <a:solidFill>
                  <a:srgbClr val="CC3300"/>
                </a:solidFill>
                <a:latin typeface="微软雅黑" panose="020B0503020204020204" pitchFamily="34" charset="-122"/>
                <a:ea typeface="微软雅黑" panose="020B0503020204020204" pitchFamily="34" charset="-122"/>
              </a:rPr>
              <a:t>scipy</a:t>
            </a:r>
            <a:r>
              <a:rPr lang="en-US" altLang="zh-CN" sz="2400" b="0" dirty="0" smtClean="0">
                <a:solidFill>
                  <a:srgbClr val="CC3300"/>
                </a:solidFill>
                <a:latin typeface="微软雅黑" panose="020B0503020204020204" pitchFamily="34" charset="-122"/>
                <a:ea typeface="微软雅黑" panose="020B0503020204020204" pitchFamily="34" charset="-122"/>
              </a:rPr>
              <a:t>: </a:t>
            </a:r>
            <a:r>
              <a:rPr lang="en-US" altLang="zh-CN" sz="2400" b="0" u="sng" dirty="0" smtClean="0">
                <a:latin typeface="微软雅黑" panose="020B0503020204020204" pitchFamily="34" charset="-122"/>
                <a:ea typeface="微软雅黑" panose="020B0503020204020204" pitchFamily="34" charset="-122"/>
                <a:hlinkClick r:id="rId2"/>
              </a:rPr>
              <a:t>http://www.scipy.org/</a:t>
            </a:r>
            <a:endParaRPr lang="en-US" altLang="zh-CN" sz="2400" b="0" u="sng" dirty="0" smtClean="0">
              <a:latin typeface="微软雅黑" panose="020B0503020204020204" pitchFamily="34" charset="-122"/>
              <a:ea typeface="微软雅黑" panose="020B0503020204020204" pitchFamily="34" charset="-122"/>
            </a:endParaRPr>
          </a:p>
          <a:p>
            <a:pPr lvl="1" eaLnBrk="0" hangingPunct="0">
              <a:lnSpc>
                <a:spcPct val="150000"/>
              </a:lnSpc>
              <a:spcBef>
                <a:spcPts val="600"/>
              </a:spcBef>
              <a:buClr>
                <a:srgbClr val="006666"/>
              </a:buClr>
              <a:buSzPct val="80000"/>
              <a:buFont typeface="Wingdings" panose="05000000000000000000" pitchFamily="2" charset="2"/>
              <a:buChar char="u"/>
            </a:pPr>
            <a:r>
              <a:rPr lang="zh-CN" altLang="en-US" sz="2400" b="0" u="sng" dirty="0">
                <a:latin typeface="微软雅黑" panose="020B0503020204020204" pitchFamily="34" charset="-122"/>
                <a:ea typeface="微软雅黑" panose="020B0503020204020204" pitchFamily="34" charset="-122"/>
              </a:rPr>
              <a:t>课程</a:t>
            </a:r>
            <a:r>
              <a:rPr lang="zh-CN" altLang="en-US" sz="2400" b="0" u="sng" dirty="0" smtClean="0">
                <a:latin typeface="微软雅黑" panose="020B0503020204020204" pitchFamily="34" charset="-122"/>
                <a:ea typeface="微软雅黑" panose="020B0503020204020204" pitchFamily="34" charset="-122"/>
              </a:rPr>
              <a:t>中心</a:t>
            </a:r>
            <a:r>
              <a:rPr lang="en-US" altLang="zh-CN" sz="2400" b="0" u="sng" dirty="0" smtClean="0">
                <a:latin typeface="微软雅黑" panose="020B0503020204020204" pitchFamily="34" charset="-122"/>
                <a:ea typeface="微软雅黑" panose="020B0503020204020204" pitchFamily="34" charset="-122"/>
              </a:rPr>
              <a:t>-</a:t>
            </a:r>
            <a:r>
              <a:rPr lang="zh-CN" altLang="en-US" sz="2400" b="0" u="sng" dirty="0" smtClean="0">
                <a:solidFill>
                  <a:srgbClr val="FF0000"/>
                </a:solidFill>
                <a:latin typeface="微软雅黑" panose="020B0503020204020204" pitchFamily="34" charset="-122"/>
                <a:ea typeface="微软雅黑" panose="020B0503020204020204" pitchFamily="34" charset="-122"/>
              </a:rPr>
              <a:t>资源</a:t>
            </a:r>
            <a:r>
              <a:rPr lang="en-US" altLang="zh-CN" sz="2400" b="0" u="sng" dirty="0" smtClean="0">
                <a:solidFill>
                  <a:srgbClr val="FF0000"/>
                </a:solidFill>
                <a:latin typeface="微软雅黑" panose="020B0503020204020204" pitchFamily="34" charset="-122"/>
                <a:ea typeface="微软雅黑" panose="020B0503020204020204" pitchFamily="34" charset="-122"/>
              </a:rPr>
              <a:t>---</a:t>
            </a:r>
            <a:r>
              <a:rPr lang="zh-CN" altLang="en-US" sz="2400" b="0" u="sng" dirty="0" smtClean="0">
                <a:solidFill>
                  <a:srgbClr val="FF0000"/>
                </a:solidFill>
                <a:latin typeface="微软雅黑" panose="020B0503020204020204" pitchFamily="34" charset="-122"/>
                <a:ea typeface="微软雅黑" panose="020B0503020204020204" pitchFamily="34" charset="-122"/>
              </a:rPr>
              <a:t>软件资料</a:t>
            </a:r>
            <a:endParaRPr lang="en-US" altLang="zh-CN" sz="2400" b="0" dirty="0" smtClean="0">
              <a:solidFill>
                <a:srgbClr val="FF0000"/>
              </a:solidFill>
              <a:latin typeface="微软雅黑" panose="020B0503020204020204" pitchFamily="34" charset="-122"/>
              <a:ea typeface="微软雅黑" panose="020B0503020204020204" pitchFamily="34" charset="-122"/>
            </a:endParaRPr>
          </a:p>
          <a:p>
            <a:pPr marL="1625600" lvl="2"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smtClean="0">
              <a:latin typeface="微软雅黑" panose="020B0503020204020204" pitchFamily="34" charset="-122"/>
              <a:ea typeface="微软雅黑" panose="020B0503020204020204" pitchFamily="34" charset="-122"/>
            </a:endParaRPr>
          </a:p>
          <a:p>
            <a:pPr marL="814705"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4869219"/>
            <a:ext cx="3096344" cy="1629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2057400" y="503237"/>
            <a:ext cx="6650064" cy="715963"/>
          </a:xfrm>
        </p:spPr>
        <p:txBody>
          <a:bodyPr/>
          <a:lstStyle/>
          <a:p>
            <a:pPr marL="541655" indent="-541655"/>
            <a:r>
              <a:rPr lang="zh-CN" altLang="en-US" sz="3600" dirty="0">
                <a:latin typeface="+mn-lt"/>
                <a:ea typeface="黑体" panose="02010609060101010101" pitchFamily="49" charset="-122"/>
              </a:rPr>
              <a:t>实验</a:t>
            </a:r>
            <a:r>
              <a:rPr lang="en-US" altLang="zh-CN" sz="3600" dirty="0">
                <a:latin typeface="+mn-lt"/>
                <a:ea typeface="黑体" panose="02010609060101010101" pitchFamily="49" charset="-122"/>
              </a:rPr>
              <a:t>6-1</a:t>
            </a:r>
            <a:endParaRPr lang="en-US" altLang="zh-CN" sz="3600" dirty="0">
              <a:latin typeface="+mn-lt"/>
              <a:ea typeface="黑体" panose="02010609060101010101" pitchFamily="49" charset="-122"/>
            </a:endParaRPr>
          </a:p>
        </p:txBody>
      </p:sp>
      <p:sp>
        <p:nvSpPr>
          <p:cNvPr id="8" name="Rectangle 3"/>
          <p:cNvSpPr txBox="1">
            <a:spLocks noChangeArrowheads="1"/>
          </p:cNvSpPr>
          <p:nvPr/>
        </p:nvSpPr>
        <p:spPr bwMode="auto">
          <a:xfrm>
            <a:off x="914400" y="1600200"/>
            <a:ext cx="7391400" cy="47244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43230" marR="0" lvl="0" indent="-443230" algn="l" defTabSz="914400" rtl="0" eaLnBrk="0" fontAlgn="base" latinLnBrk="0" hangingPunct="0">
              <a:lnSpc>
                <a:spcPct val="80000"/>
              </a:lnSpc>
              <a:spcBef>
                <a:spcPct val="20000"/>
              </a:spcBef>
              <a:spcAft>
                <a:spcPct val="0"/>
              </a:spcAft>
              <a:buClr>
                <a:srgbClr val="3333FF"/>
              </a:buClr>
              <a:buSzTx/>
              <a:buFont typeface="Wingdings" panose="05000000000000000000" pitchFamily="2" charset="2"/>
              <a:buNone/>
              <a:defRPr/>
            </a:pPr>
            <a:endParaRPr lang="zh-CN" altLang="en-US" b="0" kern="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229235" y="1119505"/>
            <a:ext cx="8477885" cy="5612765"/>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2057400" y="503237"/>
            <a:ext cx="6650064" cy="715963"/>
          </a:xfrm>
        </p:spPr>
        <p:txBody>
          <a:bodyPr/>
          <a:lstStyle/>
          <a:p>
            <a:pPr marL="541655" indent="-541655"/>
            <a:r>
              <a:rPr lang="zh-CN" altLang="en-US" sz="3600" dirty="0" smtClean="0">
                <a:solidFill>
                  <a:srgbClr val="CC3300"/>
                </a:solidFill>
                <a:latin typeface="+mn-lt"/>
                <a:ea typeface="黑体" panose="02010609060101010101" pitchFamily="49" charset="-122"/>
              </a:rPr>
              <a:t>关于一些软件包的安装</a:t>
            </a:r>
            <a:endParaRPr lang="en-US" altLang="zh-CN" sz="3600" dirty="0">
              <a:solidFill>
                <a:srgbClr val="CC3300"/>
              </a:solidFill>
              <a:latin typeface="+mn-lt"/>
              <a:ea typeface="黑体" panose="02010609060101010101" pitchFamily="49" charset="-122"/>
            </a:endParaRPr>
          </a:p>
        </p:txBody>
      </p:sp>
      <p:sp>
        <p:nvSpPr>
          <p:cNvPr id="5" name="Rectangle 5"/>
          <p:cNvSpPr txBox="1">
            <a:spLocks noChangeArrowheads="1"/>
          </p:cNvSpPr>
          <p:nvPr/>
        </p:nvSpPr>
        <p:spPr bwMode="auto">
          <a:xfrm>
            <a:off x="1071538" y="1268760"/>
            <a:ext cx="6929462" cy="5303512"/>
          </a:xfrm>
          <a:prstGeom prst="rect">
            <a:avLst/>
          </a:prstGeom>
          <a:noFill/>
          <a:ln>
            <a:solidFill>
              <a:schemeClr val="accent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200">
                <a:solidFill>
                  <a:schemeClr val="tx1"/>
                </a:solidFill>
                <a:latin typeface="+mn-lt"/>
                <a:ea typeface="+mn-ea"/>
              </a:defRPr>
            </a:lvl2pPr>
            <a:lvl3pPr marL="1143000" indent="-228600" algn="l" rtl="0" fontAlgn="base">
              <a:spcBef>
                <a:spcPct val="20000"/>
              </a:spcBef>
              <a:spcAft>
                <a:spcPct val="0"/>
              </a:spcAft>
              <a:buClr>
                <a:schemeClr val="accent2"/>
              </a:buClr>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41325" indent="-441325">
              <a:lnSpc>
                <a:spcPct val="110000"/>
              </a:lnSpc>
              <a:buClr>
                <a:srgbClr val="666633"/>
              </a:buClr>
              <a:buSzPct val="85000"/>
              <a:buFont typeface="Wingdings" panose="05000000000000000000" pitchFamily="2" charset="2"/>
              <a:buChar char="u"/>
            </a:pPr>
            <a:endParaRPr lang="en-US" altLang="zh-CN" sz="800" dirty="0" smtClean="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smtClean="0">
                <a:solidFill>
                  <a:srgbClr val="FF0000"/>
                </a:solidFill>
                <a:latin typeface="Arial" panose="020B0604020202020204" pitchFamily="34" charset="0"/>
                <a:ea typeface="黑体" panose="02010609060101010101" pitchFamily="49" charset="-122"/>
              </a:rPr>
              <a:t>dateutils-0.6.6</a:t>
            </a:r>
            <a:endParaRPr lang="en-US" altLang="zh-CN" sz="3200" dirty="0" smtClean="0">
              <a:solidFill>
                <a:srgbClr val="FF0000"/>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smtClean="0">
                <a:solidFill>
                  <a:srgbClr val="FF0000"/>
                </a:solidFill>
                <a:latin typeface="Arial" panose="020B0604020202020204" pitchFamily="34" charset="0"/>
                <a:ea typeface="黑体" panose="02010609060101010101" pitchFamily="49" charset="-122"/>
              </a:rPr>
              <a:t>rsa-3.1.1</a:t>
            </a:r>
            <a:endParaRPr lang="en-US" altLang="zh-CN" sz="3200" dirty="0" smtClean="0">
              <a:solidFill>
                <a:srgbClr val="FF0000"/>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smtClean="0">
                <a:solidFill>
                  <a:srgbClr val="FF0000"/>
                </a:solidFill>
                <a:latin typeface="Arial" panose="020B0604020202020204" pitchFamily="34" charset="0"/>
                <a:ea typeface="黑体" panose="02010609060101010101" pitchFamily="49" charset="-122"/>
              </a:rPr>
              <a:t>six-1.10.0</a:t>
            </a:r>
            <a:endParaRPr lang="en-US" altLang="zh-CN" sz="3200" dirty="0" smtClean="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zh-CN" altLang="en-US" sz="3200" dirty="0">
                <a:solidFill>
                  <a:srgbClr val="993366"/>
                </a:solidFill>
                <a:latin typeface="Arial" panose="020B0604020202020204" pitchFamily="34" charset="0"/>
                <a:ea typeface="黑体" panose="02010609060101010101" pitchFamily="49" charset="-122"/>
              </a:rPr>
              <a:t>放</a:t>
            </a:r>
            <a:r>
              <a:rPr lang="zh-CN" altLang="en-US" sz="3200" dirty="0" smtClean="0">
                <a:solidFill>
                  <a:srgbClr val="993366"/>
                </a:solidFill>
                <a:latin typeface="Arial" panose="020B0604020202020204" pitchFamily="34" charset="0"/>
                <a:ea typeface="黑体" panose="02010609060101010101" pitchFamily="49" charset="-122"/>
              </a:rPr>
              <a:t>到一个文件下面</a:t>
            </a:r>
            <a:endParaRPr lang="en-US" altLang="zh-CN" sz="3200" dirty="0" smtClean="0">
              <a:solidFill>
                <a:srgbClr val="993366"/>
              </a:solidFill>
              <a:latin typeface="Arial" panose="020B0604020202020204" pitchFamily="34" charset="0"/>
              <a:ea typeface="黑体" panose="02010609060101010101" pitchFamily="49" charset="-122"/>
            </a:endParaRPr>
          </a:p>
          <a:p>
            <a:pPr marL="898525" lvl="1" indent="-441325">
              <a:lnSpc>
                <a:spcPct val="110000"/>
              </a:lnSpc>
              <a:buClr>
                <a:srgbClr val="666633"/>
              </a:buClr>
              <a:buSzPct val="85000"/>
              <a:buFont typeface="Wingdings" panose="05000000000000000000" pitchFamily="2" charset="2"/>
              <a:buChar char="u"/>
            </a:pPr>
            <a:r>
              <a:rPr lang="zh-CN" altLang="en-US" sz="2930" dirty="0" smtClean="0">
                <a:solidFill>
                  <a:srgbClr val="993366"/>
                </a:solidFill>
                <a:latin typeface="Arial" panose="020B0604020202020204" pitchFamily="34" charset="0"/>
                <a:ea typeface="黑体" panose="02010609060101010101" pitchFamily="49" charset="-122"/>
              </a:rPr>
              <a:t>例如</a:t>
            </a:r>
            <a:r>
              <a:rPr lang="en-US" altLang="zh-CN" sz="2930" dirty="0" smtClean="0">
                <a:solidFill>
                  <a:srgbClr val="993366"/>
                </a:solidFill>
                <a:latin typeface="Arial" panose="020B0604020202020204" pitchFamily="34" charset="0"/>
                <a:ea typeface="黑体" panose="02010609060101010101" pitchFamily="49" charset="-122"/>
              </a:rPr>
              <a:t>c:\Python34\</a:t>
            </a:r>
            <a:r>
              <a:rPr lang="en-US" altLang="zh-CN" sz="2930" dirty="0">
                <a:solidFill>
                  <a:srgbClr val="993366"/>
                </a:solidFill>
                <a:latin typeface="Arial" panose="020B0604020202020204" pitchFamily="34" charset="0"/>
                <a:ea typeface="黑体" panose="02010609060101010101" pitchFamily="49" charset="-122"/>
              </a:rPr>
              <a:t>rsa-3.1.1</a:t>
            </a:r>
            <a:endParaRPr lang="en-US" altLang="zh-CN" sz="293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zh-CN" altLang="en-US" sz="3200" dirty="0" smtClean="0">
                <a:solidFill>
                  <a:srgbClr val="993366"/>
                </a:solidFill>
                <a:latin typeface="Arial" panose="020B0604020202020204" pitchFamily="34" charset="0"/>
                <a:ea typeface="黑体" panose="02010609060101010101" pitchFamily="49" charset="-122"/>
              </a:rPr>
              <a:t>在</a:t>
            </a:r>
            <a:r>
              <a:rPr lang="en-US" altLang="zh-CN" sz="3200" dirty="0" smtClean="0">
                <a:solidFill>
                  <a:srgbClr val="993366"/>
                </a:solidFill>
                <a:latin typeface="Arial" panose="020B0604020202020204" pitchFamily="34" charset="0"/>
                <a:ea typeface="黑体" panose="02010609060101010101" pitchFamily="49" charset="-122"/>
              </a:rPr>
              <a:t>CMD</a:t>
            </a:r>
            <a:r>
              <a:rPr lang="zh-CN" altLang="en-US" sz="3200" dirty="0" smtClean="0">
                <a:solidFill>
                  <a:srgbClr val="993366"/>
                </a:solidFill>
                <a:latin typeface="Arial" panose="020B0604020202020204" pitchFamily="34" charset="0"/>
                <a:ea typeface="黑体" panose="02010609060101010101" pitchFamily="49" charset="-122"/>
              </a:rPr>
              <a:t>窗口下面</a:t>
            </a:r>
            <a:endParaRPr lang="en-US" altLang="zh-CN" sz="3200" dirty="0" smtClean="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smtClean="0">
                <a:solidFill>
                  <a:srgbClr val="993366"/>
                </a:solidFill>
                <a:latin typeface="Arial" panose="020B0604020202020204" pitchFamily="34" charset="0"/>
                <a:ea typeface="黑体" panose="02010609060101010101" pitchFamily="49" charset="-122"/>
              </a:rPr>
              <a:t>cd ..</a:t>
            </a:r>
            <a:endParaRPr lang="en-US" altLang="zh-CN" sz="3200" dirty="0" smtClean="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smtClean="0">
                <a:solidFill>
                  <a:srgbClr val="993366"/>
                </a:solidFill>
                <a:latin typeface="Arial" panose="020B0604020202020204" pitchFamily="34" charset="0"/>
                <a:ea typeface="黑体" panose="02010609060101010101" pitchFamily="49" charset="-122"/>
              </a:rPr>
              <a:t>Cd..Python34</a:t>
            </a:r>
            <a:endParaRPr lang="en-US" altLang="zh-CN" sz="3200" dirty="0" smtClean="0">
              <a:solidFill>
                <a:srgbClr val="993366"/>
              </a:solidFill>
              <a:latin typeface="Arial" panose="020B0604020202020204" pitchFamily="34" charset="0"/>
              <a:ea typeface="黑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2057400" y="503237"/>
            <a:ext cx="6650064" cy="715963"/>
          </a:xfrm>
        </p:spPr>
        <p:txBody>
          <a:bodyPr/>
          <a:lstStyle/>
          <a:p>
            <a:pPr marL="541655" indent="-541655"/>
            <a:r>
              <a:rPr lang="zh-CN" altLang="en-US" sz="3600" dirty="0" smtClean="0">
                <a:solidFill>
                  <a:srgbClr val="CC3300"/>
                </a:solidFill>
                <a:latin typeface="+mn-lt"/>
                <a:ea typeface="黑体" panose="02010609060101010101" pitchFamily="49" charset="-122"/>
              </a:rPr>
              <a:t>关于一些软件包的安装</a:t>
            </a:r>
            <a:endParaRPr lang="en-US" altLang="zh-CN" sz="3600" dirty="0">
              <a:solidFill>
                <a:srgbClr val="CC3300"/>
              </a:solidFill>
              <a:latin typeface="+mn-lt"/>
              <a:ea typeface="黑体" panose="02010609060101010101" pitchFamily="49" charset="-122"/>
            </a:endParaRPr>
          </a:p>
        </p:txBody>
      </p:sp>
      <p:sp>
        <p:nvSpPr>
          <p:cNvPr id="5" name="Rectangle 5"/>
          <p:cNvSpPr txBox="1">
            <a:spLocks noChangeArrowheads="1"/>
          </p:cNvSpPr>
          <p:nvPr/>
        </p:nvSpPr>
        <p:spPr bwMode="auto">
          <a:xfrm>
            <a:off x="1073300" y="1268760"/>
            <a:ext cx="6929462" cy="4929222"/>
          </a:xfrm>
          <a:prstGeom prst="rect">
            <a:avLst/>
          </a:prstGeom>
          <a:noFill/>
          <a:ln>
            <a:solidFill>
              <a:schemeClr val="accent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200">
                <a:solidFill>
                  <a:schemeClr val="tx1"/>
                </a:solidFill>
                <a:latin typeface="+mn-lt"/>
                <a:ea typeface="+mn-ea"/>
              </a:defRPr>
            </a:lvl2pPr>
            <a:lvl3pPr marL="1143000" indent="-228600" algn="l" rtl="0" fontAlgn="base">
              <a:spcBef>
                <a:spcPct val="20000"/>
              </a:spcBef>
              <a:spcAft>
                <a:spcPct val="0"/>
              </a:spcAft>
              <a:buClr>
                <a:schemeClr val="accent2"/>
              </a:buClr>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41325" indent="-441325">
              <a:lnSpc>
                <a:spcPct val="110000"/>
              </a:lnSpc>
              <a:buClr>
                <a:srgbClr val="666633"/>
              </a:buClr>
              <a:buSzPct val="85000"/>
              <a:buFont typeface="Wingdings" panose="05000000000000000000" pitchFamily="2" charset="2"/>
              <a:buChar char="u"/>
            </a:pPr>
            <a:endParaRPr lang="en-US" altLang="zh-CN" sz="800" dirty="0" smtClean="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smtClean="0">
                <a:solidFill>
                  <a:srgbClr val="993366"/>
                </a:solidFill>
                <a:latin typeface="Arial" panose="020B0604020202020204" pitchFamily="34" charset="0"/>
                <a:ea typeface="黑体" panose="02010609060101010101" pitchFamily="49" charset="-122"/>
              </a:rPr>
              <a:t>dateutils-0.6.6</a:t>
            </a:r>
            <a:endParaRPr lang="en-US" altLang="zh-CN" sz="3200" dirty="0" smtClean="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smtClean="0">
                <a:solidFill>
                  <a:srgbClr val="FF0000"/>
                </a:solidFill>
                <a:latin typeface="Arial" panose="020B0604020202020204" pitchFamily="34" charset="0"/>
                <a:ea typeface="黑体" panose="02010609060101010101" pitchFamily="49" charset="-122"/>
              </a:rPr>
              <a:t>rsa-3.1.1</a:t>
            </a:r>
            <a:endParaRPr lang="en-US" altLang="zh-CN" sz="3200" dirty="0" smtClean="0">
              <a:solidFill>
                <a:srgbClr val="FF0000"/>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smtClean="0">
                <a:solidFill>
                  <a:srgbClr val="993366"/>
                </a:solidFill>
                <a:latin typeface="Arial" panose="020B0604020202020204" pitchFamily="34" charset="0"/>
                <a:ea typeface="黑体" panose="02010609060101010101" pitchFamily="49" charset="-122"/>
              </a:rPr>
              <a:t>six-1.10.0</a:t>
            </a:r>
            <a:endParaRPr lang="en-US" altLang="zh-CN" sz="3200" dirty="0" smtClean="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zh-CN" altLang="en-US" sz="3200" dirty="0">
                <a:solidFill>
                  <a:srgbClr val="993366"/>
                </a:solidFill>
                <a:latin typeface="Arial" panose="020B0604020202020204" pitchFamily="34" charset="0"/>
                <a:ea typeface="黑体" panose="02010609060101010101" pitchFamily="49" charset="-122"/>
              </a:rPr>
              <a:t>放</a:t>
            </a:r>
            <a:r>
              <a:rPr lang="zh-CN" altLang="en-US" sz="3200" dirty="0" smtClean="0">
                <a:solidFill>
                  <a:srgbClr val="993366"/>
                </a:solidFill>
                <a:latin typeface="Arial" panose="020B0604020202020204" pitchFamily="34" charset="0"/>
                <a:ea typeface="黑体" panose="02010609060101010101" pitchFamily="49" charset="-122"/>
              </a:rPr>
              <a:t>到一个文件下面</a:t>
            </a:r>
            <a:endParaRPr lang="en-US" altLang="zh-CN" sz="3200" dirty="0" smtClean="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zh-CN" altLang="en-US" sz="3200" dirty="0" smtClean="0">
                <a:solidFill>
                  <a:srgbClr val="993366"/>
                </a:solidFill>
                <a:latin typeface="Arial" panose="020B0604020202020204" pitchFamily="34" charset="0"/>
                <a:ea typeface="黑体" panose="02010609060101010101" pitchFamily="49" charset="-122"/>
              </a:rPr>
              <a:t>例如</a:t>
            </a:r>
            <a:r>
              <a:rPr lang="en-US" altLang="zh-CN" sz="3200" dirty="0" smtClean="0">
                <a:solidFill>
                  <a:srgbClr val="993366"/>
                </a:solidFill>
                <a:latin typeface="Arial" panose="020B0604020202020204" pitchFamily="34" charset="0"/>
                <a:ea typeface="黑体" panose="02010609060101010101" pitchFamily="49" charset="-122"/>
              </a:rPr>
              <a:t>c:\Python34\rsa-3.1.1</a:t>
            </a:r>
            <a:endParaRPr lang="en-US" altLang="zh-CN" sz="3200" dirty="0">
              <a:solidFill>
                <a:srgbClr val="993366"/>
              </a:solidFill>
              <a:latin typeface="Arial" panose="020B0604020202020204" pitchFamily="34" charset="0"/>
              <a:ea typeface="黑体" panose="02010609060101010101" pitchFamily="49"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268760"/>
            <a:ext cx="8748464" cy="544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012021"/>
            <a:ext cx="6448425"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6.2.1 </a:t>
            </a:r>
            <a:r>
              <a:rPr lang="en-US" altLang="zh-CN" sz="3200" dirty="0" err="1" smtClean="0">
                <a:latin typeface="Times New Roman" panose="02020603050405020304" pitchFamily="18" charset="0"/>
                <a:ea typeface="黑体" panose="02010609060101010101" pitchFamily="49" charset="-122"/>
                <a:cs typeface="Times New Roman" panose="02020603050405020304" pitchFamily="18" charset="0"/>
              </a:rPr>
              <a:t>Matplotlib</a:t>
            </a: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内容纵览</a:t>
            </a:r>
            <a:endParaRPr lang="zh-CN" altLang="en-US" sz="32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7186" name="Text Box 34"/>
          <p:cNvSpPr txBox="1">
            <a:spLocks noChangeArrowheads="1"/>
          </p:cNvSpPr>
          <p:nvPr/>
        </p:nvSpPr>
        <p:spPr bwMode="auto">
          <a:xfrm>
            <a:off x="-180527" y="1246992"/>
            <a:ext cx="9160914" cy="665310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57505" lvl="1" indent="-357505" eaLnBrk="0" hangingPunct="0">
              <a:lnSpc>
                <a:spcPct val="150000"/>
              </a:lnSpc>
              <a:spcBef>
                <a:spcPts val="600"/>
              </a:spcBef>
              <a:buClr>
                <a:srgbClr val="006666"/>
              </a:buClr>
              <a:buSzPct val="80000"/>
              <a:buFont typeface="Wingdings" panose="05000000000000000000" pitchFamily="2" charset="2"/>
              <a:buChar char="u"/>
            </a:pPr>
            <a:r>
              <a:rPr lang="en-US" altLang="zh-CN" sz="2400" b="0" dirty="0" err="1" smtClean="0">
                <a:latin typeface="微软雅黑" panose="020B0503020204020204" pitchFamily="34" charset="-122"/>
                <a:ea typeface="微软雅黑" panose="020B0503020204020204" pitchFamily="34" charset="-122"/>
              </a:rPr>
              <a:t>Matplotlib</a:t>
            </a:r>
            <a:r>
              <a:rPr lang="zh-CN" altLang="en-US" sz="2400" b="0" dirty="0" smtClean="0">
                <a:latin typeface="微软雅黑" panose="020B0503020204020204" pitchFamily="34" charset="-122"/>
                <a:ea typeface="微软雅黑" panose="020B0503020204020204" pitchFamily="34" charset="-122"/>
              </a:rPr>
              <a:t>的关键绘制功能，均集中在</a:t>
            </a:r>
            <a:r>
              <a:rPr lang="en-US" altLang="zh-CN" sz="2400" b="0" dirty="0" err="1" smtClean="0">
                <a:solidFill>
                  <a:srgbClr val="FF0000"/>
                </a:solidFill>
                <a:latin typeface="微软雅黑" panose="020B0503020204020204" pitchFamily="34" charset="-122"/>
                <a:ea typeface="微软雅黑" panose="020B0503020204020204" pitchFamily="34" charset="-122"/>
              </a:rPr>
              <a:t>matplotlib.pyplot</a:t>
            </a:r>
            <a:r>
              <a:rPr lang="zh-CN" altLang="en-US" sz="2400" b="0" dirty="0" smtClean="0">
                <a:latin typeface="微软雅黑" panose="020B0503020204020204" pitchFamily="34" charset="-122"/>
                <a:ea typeface="微软雅黑" panose="020B0503020204020204" pitchFamily="34" charset="-122"/>
              </a:rPr>
              <a:t>中</a:t>
            </a:r>
            <a:endParaRPr lang="en-US" altLang="zh-CN" sz="2400" b="0" dirty="0" smtClean="0">
              <a:latin typeface="微软雅黑" panose="020B0503020204020204" pitchFamily="34" charset="-122"/>
              <a:ea typeface="微软雅黑" panose="020B0503020204020204" pitchFamily="34" charset="-122"/>
            </a:endParaRPr>
          </a:p>
          <a:p>
            <a:pPr lvl="1" eaLnBrk="0" hangingPunct="0">
              <a:lnSpc>
                <a:spcPct val="150000"/>
              </a:lnSpc>
              <a:spcBef>
                <a:spcPts val="600"/>
              </a:spcBef>
              <a:buClr>
                <a:srgbClr val="006666"/>
              </a:buClr>
              <a:buSzPct val="80000"/>
              <a:buFont typeface="Wingdings" panose="05000000000000000000" pitchFamily="2" charset="2"/>
              <a:buChar char="u"/>
            </a:pPr>
            <a:r>
              <a:rPr lang="en-US" altLang="zh-CN" sz="2400" b="0" dirty="0" smtClean="0">
                <a:latin typeface="微软雅黑" panose="020B0503020204020204" pitchFamily="34" charset="-122"/>
                <a:ea typeface="微软雅黑" panose="020B0503020204020204" pitchFamily="34" charset="-122"/>
              </a:rPr>
              <a:t> </a:t>
            </a:r>
            <a:r>
              <a:rPr lang="en-US" altLang="zh-CN" sz="2400" b="0" dirty="0" err="1" smtClean="0">
                <a:latin typeface="微软雅黑" panose="020B0503020204020204" pitchFamily="34" charset="-122"/>
                <a:ea typeface="微软雅黑" panose="020B0503020204020204" pitchFamily="34" charset="-122"/>
              </a:rPr>
              <a:t>matplotlib.pyplot.</a:t>
            </a:r>
            <a:r>
              <a:rPr lang="en-US" altLang="zh-CN" sz="2400" b="0" dirty="0" err="1" smtClean="0">
                <a:solidFill>
                  <a:srgbClr val="FF0000"/>
                </a:solidFill>
                <a:latin typeface="微软雅黑" panose="020B0503020204020204" pitchFamily="34" charset="-122"/>
                <a:ea typeface="微软雅黑" panose="020B0503020204020204" pitchFamily="34" charset="-122"/>
              </a:rPr>
              <a:t>bar</a:t>
            </a:r>
            <a:r>
              <a:rPr lang="zh-CN" altLang="en-US" sz="2400" b="0" dirty="0" smtClean="0">
                <a:latin typeface="微软雅黑" panose="020B0503020204020204" pitchFamily="34" charset="-122"/>
                <a:ea typeface="微软雅黑" panose="020B0503020204020204" pitchFamily="34" charset="-122"/>
              </a:rPr>
              <a:t> 用于绘制</a:t>
            </a:r>
            <a:r>
              <a:rPr lang="zh-CN" altLang="en-US" sz="2400" b="0" dirty="0" smtClean="0">
                <a:solidFill>
                  <a:srgbClr val="FF0000"/>
                </a:solidFill>
                <a:latin typeface="微软雅黑" panose="020B0503020204020204" pitchFamily="34" charset="-122"/>
                <a:ea typeface="微软雅黑" panose="020B0503020204020204" pitchFamily="34" charset="-122"/>
              </a:rPr>
              <a:t>柱状</a:t>
            </a:r>
            <a:r>
              <a:rPr lang="zh-CN" altLang="en-US" sz="2400" b="0" dirty="0" smtClean="0">
                <a:latin typeface="微软雅黑" panose="020B0503020204020204" pitchFamily="34" charset="-122"/>
                <a:ea typeface="微软雅黑" panose="020B0503020204020204" pitchFamily="34" charset="-122"/>
              </a:rPr>
              <a:t>图</a:t>
            </a:r>
            <a:endParaRPr lang="en-US" altLang="zh-CN" sz="2400" b="0" dirty="0" smtClean="0">
              <a:latin typeface="微软雅黑" panose="020B0503020204020204" pitchFamily="34" charset="-122"/>
              <a:ea typeface="微软雅黑" panose="020B0503020204020204" pitchFamily="34" charset="-122"/>
            </a:endParaRPr>
          </a:p>
          <a:p>
            <a:pPr lvl="1" eaLnBrk="0" hangingPunct="0">
              <a:lnSpc>
                <a:spcPct val="150000"/>
              </a:lnSpc>
              <a:spcBef>
                <a:spcPts val="600"/>
              </a:spcBef>
              <a:buClr>
                <a:srgbClr val="006666"/>
              </a:buClr>
              <a:buSzPct val="80000"/>
              <a:buFont typeface="Wingdings" panose="05000000000000000000" pitchFamily="2" charset="2"/>
              <a:buChar char="u"/>
            </a:pPr>
            <a:r>
              <a:rPr lang="en-US" altLang="zh-CN" sz="2400" b="0" dirty="0" err="1" smtClean="0">
                <a:latin typeface="微软雅黑" panose="020B0503020204020204" pitchFamily="34" charset="-122"/>
                <a:ea typeface="微软雅黑" panose="020B0503020204020204" pitchFamily="34" charset="-122"/>
              </a:rPr>
              <a:t>matplotlib.pyplot.</a:t>
            </a:r>
            <a:r>
              <a:rPr lang="en-US" altLang="zh-CN" sz="2400" b="0" dirty="0" err="1" smtClean="0">
                <a:solidFill>
                  <a:srgbClr val="FF0000"/>
                </a:solidFill>
                <a:latin typeface="微软雅黑" panose="020B0503020204020204" pitchFamily="34" charset="-122"/>
                <a:ea typeface="微软雅黑" panose="020B0503020204020204" pitchFamily="34" charset="-122"/>
              </a:rPr>
              <a:t>plot</a:t>
            </a:r>
            <a:r>
              <a:rPr lang="en-US" altLang="zh-CN" sz="2400" b="0" dirty="0" smtClean="0">
                <a:latin typeface="微软雅黑" panose="020B0503020204020204" pitchFamily="34" charset="-122"/>
                <a:ea typeface="微软雅黑" panose="020B0503020204020204" pitchFamily="34" charset="-122"/>
              </a:rPr>
              <a:t> </a:t>
            </a:r>
            <a:r>
              <a:rPr lang="zh-CN" altLang="en-US" sz="2400" b="0" dirty="0" smtClean="0">
                <a:latin typeface="微软雅黑" panose="020B0503020204020204" pitchFamily="34" charset="-122"/>
                <a:ea typeface="微软雅黑" panose="020B0503020204020204" pitchFamily="34" charset="-122"/>
              </a:rPr>
              <a:t>用于绘制</a:t>
            </a:r>
            <a:r>
              <a:rPr lang="zh-CN" altLang="en-US" sz="2400" b="0" dirty="0" smtClean="0">
                <a:solidFill>
                  <a:srgbClr val="FF0000"/>
                </a:solidFill>
                <a:latin typeface="微软雅黑" panose="020B0503020204020204" pitchFamily="34" charset="-122"/>
                <a:ea typeface="微软雅黑" panose="020B0503020204020204" pitchFamily="34" charset="-122"/>
              </a:rPr>
              <a:t>折线</a:t>
            </a:r>
            <a:r>
              <a:rPr lang="zh-CN" altLang="en-US" sz="2400" b="0" dirty="0" smtClean="0">
                <a:latin typeface="微软雅黑" panose="020B0503020204020204" pitchFamily="34" charset="-122"/>
                <a:ea typeface="微软雅黑" panose="020B0503020204020204" pitchFamily="34" charset="-122"/>
              </a:rPr>
              <a:t>图</a:t>
            </a:r>
            <a:endParaRPr lang="en-US" altLang="zh-CN" sz="2400" b="0" dirty="0" smtClean="0">
              <a:latin typeface="微软雅黑" panose="020B0503020204020204" pitchFamily="34" charset="-122"/>
              <a:ea typeface="微软雅黑" panose="020B0503020204020204" pitchFamily="34" charset="-122"/>
            </a:endParaRPr>
          </a:p>
          <a:p>
            <a:pPr lvl="1" eaLnBrk="0" hangingPunct="0">
              <a:lnSpc>
                <a:spcPct val="150000"/>
              </a:lnSpc>
              <a:spcBef>
                <a:spcPts val="600"/>
              </a:spcBef>
              <a:buClr>
                <a:srgbClr val="006666"/>
              </a:buClr>
              <a:buSzPct val="80000"/>
              <a:buFont typeface="Wingdings" panose="05000000000000000000" pitchFamily="2" charset="2"/>
              <a:buChar char="u"/>
            </a:pPr>
            <a:r>
              <a:rPr lang="en-US" altLang="zh-CN" sz="2400" b="0" dirty="0" err="1" smtClean="0">
                <a:latin typeface="微软雅黑" panose="020B0503020204020204" pitchFamily="34" charset="-122"/>
                <a:ea typeface="微软雅黑" panose="020B0503020204020204" pitchFamily="34" charset="-122"/>
              </a:rPr>
              <a:t>matplotlib.pyplot.</a:t>
            </a:r>
            <a:r>
              <a:rPr lang="en-US" altLang="zh-CN" sz="2400" b="0" dirty="0" err="1" smtClean="0">
                <a:solidFill>
                  <a:srgbClr val="FF0000"/>
                </a:solidFill>
                <a:latin typeface="微软雅黑" panose="020B0503020204020204" pitchFamily="34" charset="-122"/>
                <a:ea typeface="微软雅黑" panose="020B0503020204020204" pitchFamily="34" charset="-122"/>
              </a:rPr>
              <a:t>pie</a:t>
            </a:r>
            <a:r>
              <a:rPr lang="en-US" altLang="zh-CN" sz="2400" b="0" dirty="0" smtClean="0">
                <a:latin typeface="微软雅黑" panose="020B0503020204020204" pitchFamily="34" charset="-122"/>
                <a:ea typeface="微软雅黑" panose="020B0503020204020204" pitchFamily="34" charset="-122"/>
              </a:rPr>
              <a:t> </a:t>
            </a:r>
            <a:r>
              <a:rPr lang="zh-CN" altLang="en-US" sz="2400" b="0" dirty="0">
                <a:latin typeface="微软雅黑" panose="020B0503020204020204" pitchFamily="34" charset="-122"/>
                <a:ea typeface="微软雅黑" panose="020B0503020204020204" pitchFamily="34" charset="-122"/>
              </a:rPr>
              <a:t>用于</a:t>
            </a:r>
            <a:r>
              <a:rPr lang="zh-CN" altLang="en-US" sz="2400" b="0" dirty="0" smtClean="0">
                <a:latin typeface="微软雅黑" panose="020B0503020204020204" pitchFamily="34" charset="-122"/>
                <a:ea typeface="微软雅黑" panose="020B0503020204020204" pitchFamily="34" charset="-122"/>
              </a:rPr>
              <a:t>绘制</a:t>
            </a:r>
            <a:r>
              <a:rPr lang="zh-CN" altLang="en-US" sz="2400" b="0" dirty="0">
                <a:solidFill>
                  <a:srgbClr val="FF0000"/>
                </a:solidFill>
                <a:latin typeface="微软雅黑" panose="020B0503020204020204" pitchFamily="34" charset="-122"/>
                <a:ea typeface="微软雅黑" panose="020B0503020204020204" pitchFamily="34" charset="-122"/>
              </a:rPr>
              <a:t>饼</a:t>
            </a:r>
            <a:r>
              <a:rPr lang="zh-CN" altLang="en-US" sz="2400" b="0" dirty="0" smtClean="0">
                <a:latin typeface="微软雅黑" panose="020B0503020204020204" pitchFamily="34" charset="-122"/>
                <a:ea typeface="微软雅黑" panose="020B0503020204020204" pitchFamily="34" charset="-122"/>
              </a:rPr>
              <a:t>图</a:t>
            </a:r>
            <a:endParaRPr lang="en-US" altLang="zh-CN" sz="2400" b="0" dirty="0" smtClean="0">
              <a:latin typeface="微软雅黑" panose="020B0503020204020204" pitchFamily="34" charset="-122"/>
              <a:ea typeface="微软雅黑" panose="020B0503020204020204" pitchFamily="34" charset="-122"/>
            </a:endParaRPr>
          </a:p>
          <a:p>
            <a:pPr marL="357505" lvl="1" indent="-357505" eaLnBrk="0" hangingPunct="0">
              <a:lnSpc>
                <a:spcPct val="150000"/>
              </a:lnSpc>
              <a:spcBef>
                <a:spcPts val="600"/>
              </a:spcBef>
              <a:buClr>
                <a:srgbClr val="006666"/>
              </a:buClr>
              <a:buSzPct val="80000"/>
              <a:buFont typeface="Wingdings" panose="05000000000000000000" pitchFamily="2" charset="2"/>
              <a:buChar char="u"/>
            </a:pPr>
            <a:r>
              <a:rPr lang="en-US" altLang="zh-CN" sz="2400" b="0" dirty="0" err="1" smtClean="0">
                <a:latin typeface="微软雅黑" panose="020B0503020204020204" pitchFamily="34" charset="-122"/>
                <a:ea typeface="微软雅黑" panose="020B0503020204020204" pitchFamily="34" charset="-122"/>
              </a:rPr>
              <a:t>Pylab</a:t>
            </a:r>
            <a:r>
              <a:rPr lang="en-US" altLang="zh-CN" sz="2400" b="0" dirty="0" smtClean="0">
                <a:latin typeface="微软雅黑" panose="020B0503020204020204" pitchFamily="34" charset="-122"/>
                <a:ea typeface="微软雅黑" panose="020B0503020204020204" pitchFamily="34" charset="-122"/>
              </a:rPr>
              <a:t> </a:t>
            </a:r>
            <a:r>
              <a:rPr lang="zh-CN" altLang="en-US" sz="2400" b="0" dirty="0" smtClean="0"/>
              <a:t>是</a:t>
            </a:r>
            <a:r>
              <a:rPr lang="zh-CN" altLang="en-US" sz="2400" b="0" dirty="0"/>
              <a:t> </a:t>
            </a:r>
            <a:r>
              <a:rPr lang="en-US" altLang="zh-CN" sz="2400" i="1" dirty="0" err="1">
                <a:hlinkClick r:id="rId1"/>
              </a:rPr>
              <a:t>Matplotlib</a:t>
            </a:r>
            <a:r>
              <a:rPr lang="en-US" altLang="zh-CN" sz="2400" b="0" dirty="0"/>
              <a:t> </a:t>
            </a:r>
            <a:r>
              <a:rPr lang="zh-CN" altLang="en-US" sz="2400" b="0" dirty="0" smtClean="0"/>
              <a:t>和</a:t>
            </a:r>
            <a:r>
              <a:rPr lang="en-US" altLang="zh-CN" sz="2400" b="0" dirty="0" smtClean="0"/>
              <a:t>python</a:t>
            </a:r>
            <a:r>
              <a:rPr lang="zh-CN" altLang="en-US" sz="2400" b="0" dirty="0"/>
              <a:t>提供的一个模块，提供了类似</a:t>
            </a:r>
            <a:r>
              <a:rPr lang="en-US" altLang="zh-CN" sz="2400" b="0" dirty="0" err="1"/>
              <a:t>Matlab</a:t>
            </a:r>
            <a:r>
              <a:rPr lang="zh-CN" altLang="en-US" sz="2400" b="0" dirty="0"/>
              <a:t>的</a:t>
            </a:r>
            <a:r>
              <a:rPr lang="zh-CN" altLang="en-US" sz="2400" b="0" dirty="0" smtClean="0"/>
              <a:t>语法，其中</a:t>
            </a:r>
            <a:r>
              <a:rPr lang="zh-CN" altLang="en-US" sz="2400" b="0" dirty="0"/>
              <a:t>包括了许多</a:t>
            </a:r>
            <a:r>
              <a:rPr lang="en-US" altLang="zh-CN" sz="2400" b="0" dirty="0" err="1"/>
              <a:t>numpy</a:t>
            </a:r>
            <a:r>
              <a:rPr lang="zh-CN" altLang="en-US" sz="2400" b="0" dirty="0"/>
              <a:t>和</a:t>
            </a:r>
            <a:r>
              <a:rPr lang="en-US" altLang="zh-CN" sz="2400" b="0" dirty="0" err="1"/>
              <a:t>pyplot</a:t>
            </a:r>
            <a:r>
              <a:rPr lang="zh-CN" altLang="en-US" sz="2400" b="0" dirty="0"/>
              <a:t>中</a:t>
            </a:r>
            <a:r>
              <a:rPr lang="zh-CN" altLang="en-US" sz="2400" b="0" dirty="0">
                <a:solidFill>
                  <a:srgbClr val="FF0000"/>
                </a:solidFill>
              </a:rPr>
              <a:t>常用的函数</a:t>
            </a:r>
            <a:r>
              <a:rPr lang="zh-CN" altLang="en-US" sz="2400" b="0" dirty="0"/>
              <a:t>，</a:t>
            </a:r>
            <a:r>
              <a:rPr lang="zh-CN" altLang="en-US" sz="2400" b="0" dirty="0">
                <a:solidFill>
                  <a:srgbClr val="FF0000"/>
                </a:solidFill>
              </a:rPr>
              <a:t>方便用户</a:t>
            </a:r>
            <a:r>
              <a:rPr lang="zh-CN" altLang="en-US" sz="2400" b="0" dirty="0"/>
              <a:t>快速进行计算和</a:t>
            </a:r>
            <a:r>
              <a:rPr lang="zh-CN" altLang="en-US" sz="2400" b="0" dirty="0" smtClean="0"/>
              <a:t>绘图</a:t>
            </a:r>
            <a:endParaRPr lang="en-US" altLang="zh-CN" sz="2400" b="0" dirty="0">
              <a:latin typeface="微软雅黑" panose="020B0503020204020204" pitchFamily="34" charset="-122"/>
              <a:ea typeface="微软雅黑" panose="020B0503020204020204" pitchFamily="34" charset="-122"/>
            </a:endParaRPr>
          </a:p>
          <a:p>
            <a:pPr eaLnBrk="0" hangingPunct="0">
              <a:lnSpc>
                <a:spcPct val="150000"/>
              </a:lnSpc>
              <a:spcBef>
                <a:spcPts val="600"/>
              </a:spcBef>
              <a:buClr>
                <a:srgbClr val="006666"/>
              </a:buClr>
              <a:buSzPct val="80000"/>
              <a:buFont typeface="Wingdings" panose="05000000000000000000" pitchFamily="2" charset="2"/>
              <a:buChar char="u"/>
            </a:pPr>
            <a:r>
              <a:rPr lang="en-US" altLang="zh-CN" sz="2400" b="0" dirty="0" err="1" smtClean="0">
                <a:latin typeface="微软雅黑" panose="020B0503020204020204" pitchFamily="34" charset="-122"/>
                <a:ea typeface="微软雅黑" panose="020B0503020204020204" pitchFamily="34" charset="-122"/>
              </a:rPr>
              <a:t>Matplotlib</a:t>
            </a:r>
            <a:r>
              <a:rPr lang="zh-CN" altLang="en-US" sz="2400" b="0" dirty="0" smtClean="0">
                <a:latin typeface="微软雅黑" panose="020B0503020204020204" pitchFamily="34" charset="-122"/>
                <a:ea typeface="微软雅黑" panose="020B0503020204020204" pitchFamily="34" charset="-122"/>
              </a:rPr>
              <a:t>的官网，可以查阅所有支持的绘制函数</a:t>
            </a:r>
            <a:r>
              <a:rPr lang="en-US" altLang="zh-CN" sz="2400" b="0" dirty="0" smtClean="0">
                <a:solidFill>
                  <a:srgbClr val="FF0000"/>
                </a:solidFill>
                <a:latin typeface="微软雅黑" panose="020B0503020204020204" pitchFamily="34" charset="-122"/>
                <a:ea typeface="微软雅黑" panose="020B0503020204020204" pitchFamily="34" charset="-122"/>
              </a:rPr>
              <a:t>	</a:t>
            </a:r>
            <a:endParaRPr lang="en-US" altLang="zh-CN" sz="2400" b="0" dirty="0" smtClean="0">
              <a:solidFill>
                <a:srgbClr val="FF0000"/>
              </a:solidFill>
              <a:latin typeface="微软雅黑" panose="020B0503020204020204" pitchFamily="34" charset="-122"/>
              <a:ea typeface="微软雅黑" panose="020B0503020204020204" pitchFamily="34" charset="-122"/>
            </a:endParaRPr>
          </a:p>
          <a:p>
            <a:pPr marL="357505" lvl="1" indent="-357505">
              <a:lnSpc>
                <a:spcPts val="3200"/>
              </a:lnSpc>
              <a:spcBef>
                <a:spcPts val="300"/>
              </a:spcBef>
              <a:buClr>
                <a:srgbClr val="FF0000"/>
              </a:buClr>
              <a:buSzPct val="90000"/>
            </a:pPr>
            <a:r>
              <a:rPr lang="en-US" altLang="zh-CN" sz="2400" b="0" dirty="0" smtClean="0">
                <a:solidFill>
                  <a:srgbClr val="FF0000"/>
                </a:solidFill>
                <a:latin typeface="微软雅黑" panose="020B0503020204020204" pitchFamily="34" charset="-122"/>
                <a:ea typeface="微软雅黑" panose="020B0503020204020204" pitchFamily="34" charset="-122"/>
              </a:rPr>
              <a:t>	        </a:t>
            </a:r>
            <a:r>
              <a:rPr lang="en-US" altLang="zh-CN" sz="2400" b="0" dirty="0" smtClean="0">
                <a:solidFill>
                  <a:srgbClr val="FF0000"/>
                </a:solidFill>
                <a:latin typeface="微软雅黑" panose="020B0503020204020204" pitchFamily="34" charset="-122"/>
                <a:ea typeface="微软雅黑" panose="020B0503020204020204" pitchFamily="34" charset="-122"/>
                <a:hlinkClick r:id="rId2"/>
              </a:rPr>
              <a:t>http://matplotlib.org/api/pyplot_summary.html</a:t>
            </a:r>
            <a:endParaRPr lang="en-US" altLang="zh-CN" sz="2400" b="0" dirty="0" smtClean="0">
              <a:solidFill>
                <a:srgbClr val="FF0000"/>
              </a:solidFill>
              <a:latin typeface="微软雅黑" panose="020B0503020204020204" pitchFamily="34" charset="-122"/>
              <a:ea typeface="微软雅黑" panose="020B0503020204020204" pitchFamily="34" charset="-122"/>
            </a:endParaRPr>
          </a:p>
          <a:p>
            <a:pPr marL="357505" lvl="1" indent="-357505">
              <a:lnSpc>
                <a:spcPts val="3200"/>
              </a:lnSpc>
              <a:spcBef>
                <a:spcPts val="300"/>
              </a:spcBef>
              <a:buClr>
                <a:srgbClr val="FF0000"/>
              </a:buClr>
              <a:buSzPct val="90000"/>
            </a:pPr>
            <a:endParaRPr lang="en-US" altLang="zh-CN" sz="2400" b="0" dirty="0" smtClean="0">
              <a:solidFill>
                <a:srgbClr val="FF0000"/>
              </a:solidFill>
              <a:latin typeface="微软雅黑" panose="020B0503020204020204" pitchFamily="34" charset="-122"/>
              <a:ea typeface="微软雅黑" panose="020B0503020204020204" pitchFamily="34" charset="-122"/>
            </a:endParaRPr>
          </a:p>
          <a:p>
            <a:pPr marL="1625600" lvl="2"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smtClean="0">
              <a:latin typeface="微软雅黑" panose="020B0503020204020204" pitchFamily="34" charset="-122"/>
              <a:ea typeface="微软雅黑" panose="020B0503020204020204" pitchFamily="34" charset="-122"/>
            </a:endParaRPr>
          </a:p>
          <a:p>
            <a:pPr marL="814705"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a:solidFill>
                  <a:srgbClr val="FFFFCC"/>
                </a:solidFill>
                <a:latin typeface="Arial" panose="020B0604020202020204" pitchFamily="34" charset="0"/>
              </a:rPr>
              <a:t>绘制柱状图</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6357950" y="1714488"/>
            <a:ext cx="2500330" cy="251607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要素</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FF0000"/>
                </a:solidFill>
                <a:latin typeface="微软雅黑" panose="020B0503020204020204" pitchFamily="34" charset="-122"/>
                <a:ea typeface="微软雅黑" panose="020B0503020204020204" pitchFamily="34" charset="-122"/>
              </a:rPr>
              <a:t>数据</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FF0000"/>
                </a:solidFill>
                <a:latin typeface="微软雅黑" panose="020B0503020204020204" pitchFamily="34" charset="-122"/>
                <a:ea typeface="微软雅黑" panose="020B0503020204020204" pitchFamily="34" charset="-122"/>
              </a:rPr>
              <a:t>误差</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FF0000"/>
                </a:solidFill>
                <a:latin typeface="微软雅黑" panose="020B0503020204020204" pitchFamily="34" charset="-122"/>
                <a:ea typeface="微软雅黑" panose="020B0503020204020204" pitchFamily="34" charset="-122"/>
              </a:rPr>
              <a:t>图示</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FF0000"/>
                </a:solidFill>
                <a:latin typeface="微软雅黑" panose="020B0503020204020204" pitchFamily="34" charset="-122"/>
                <a:ea typeface="微软雅黑" panose="020B0503020204020204" pitchFamily="34" charset="-122"/>
              </a:rPr>
              <a:t>坐标轴</a:t>
            </a:r>
            <a:endParaRPr lang="zh-CN" altLang="en-US" sz="2400" b="0" dirty="0">
              <a:solidFill>
                <a:srgbClr val="FF0000"/>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1"/>
          <a:srcRect/>
          <a:stretch>
            <a:fillRect/>
          </a:stretch>
        </p:blipFill>
        <p:spPr bwMode="auto">
          <a:xfrm>
            <a:off x="0" y="1285860"/>
            <a:ext cx="6808654" cy="5572140"/>
          </a:xfrm>
          <a:prstGeom prst="rect">
            <a:avLst/>
          </a:prstGeom>
          <a:noFill/>
          <a:ln w="9525">
            <a:noFill/>
            <a:miter lim="800000"/>
            <a:headEnd/>
            <a:tailEnd/>
          </a:ln>
          <a:effec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7186">
                                            <p:txEl>
                                              <p:pRg st="0" end="0"/>
                                            </p:txEl>
                                          </p:spTgt>
                                        </p:tgtEl>
                                        <p:attrNameLst>
                                          <p:attrName>style.visibility</p:attrName>
                                        </p:attrNameLst>
                                      </p:cBhvr>
                                      <p:to>
                                        <p:strVal val="visible"/>
                                      </p:to>
                                    </p:set>
                                    <p:anim calcmode="lin" valueType="num">
                                      <p:cBhvr additive="base">
                                        <p:cTn id="7" dur="500" fill="hold"/>
                                        <p:tgtEl>
                                          <p:spTgt spid="1771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1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7186">
                                            <p:txEl>
                                              <p:pRg st="1" end="1"/>
                                            </p:txEl>
                                          </p:spTgt>
                                        </p:tgtEl>
                                        <p:attrNameLst>
                                          <p:attrName>style.visibility</p:attrName>
                                        </p:attrNameLst>
                                      </p:cBhvr>
                                      <p:to>
                                        <p:strVal val="visible"/>
                                      </p:to>
                                    </p:set>
                                    <p:anim calcmode="lin" valueType="num">
                                      <p:cBhvr additive="base">
                                        <p:cTn id="13" dur="500" fill="hold"/>
                                        <p:tgtEl>
                                          <p:spTgt spid="1771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71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7186">
                                            <p:txEl>
                                              <p:pRg st="2" end="2"/>
                                            </p:txEl>
                                          </p:spTgt>
                                        </p:tgtEl>
                                        <p:attrNameLst>
                                          <p:attrName>style.visibility</p:attrName>
                                        </p:attrNameLst>
                                      </p:cBhvr>
                                      <p:to>
                                        <p:strVal val="visible"/>
                                      </p:to>
                                    </p:set>
                                    <p:anim calcmode="lin" valueType="num">
                                      <p:cBhvr additive="base">
                                        <p:cTn id="19" dur="500" fill="hold"/>
                                        <p:tgtEl>
                                          <p:spTgt spid="1771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71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7186">
                                            <p:txEl>
                                              <p:pRg st="3" end="3"/>
                                            </p:txEl>
                                          </p:spTgt>
                                        </p:tgtEl>
                                        <p:attrNameLst>
                                          <p:attrName>style.visibility</p:attrName>
                                        </p:attrNameLst>
                                      </p:cBhvr>
                                      <p:to>
                                        <p:strVal val="visible"/>
                                      </p:to>
                                    </p:set>
                                    <p:anim calcmode="lin" valueType="num">
                                      <p:cBhvr additive="base">
                                        <p:cTn id="25" dur="500" fill="hold"/>
                                        <p:tgtEl>
                                          <p:spTgt spid="1771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71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7186">
                                            <p:txEl>
                                              <p:pRg st="4" end="4"/>
                                            </p:txEl>
                                          </p:spTgt>
                                        </p:tgtEl>
                                        <p:attrNameLst>
                                          <p:attrName>style.visibility</p:attrName>
                                        </p:attrNameLst>
                                      </p:cBhvr>
                                      <p:to>
                                        <p:strVal val="visible"/>
                                      </p:to>
                                    </p:set>
                                    <p:anim calcmode="lin" valueType="num">
                                      <p:cBhvr additive="base">
                                        <p:cTn id="31" dur="500" fill="hold"/>
                                        <p:tgtEl>
                                          <p:spTgt spid="17718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718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6</a:t>
            </a:r>
            <a:r>
              <a:rPr lang="zh-CN" altLang="en-US" sz="3600" dirty="0">
                <a:solidFill>
                  <a:srgbClr val="FFFFCC"/>
                </a:solidFill>
                <a:latin typeface="Arial" panose="020B0604020202020204" pitchFamily="34" charset="0"/>
              </a:rPr>
              <a:t>.1.</a:t>
            </a:r>
            <a:r>
              <a:rPr lang="en-US" altLang="zh-CN" sz="3600" dirty="0">
                <a:solidFill>
                  <a:srgbClr val="FFFFCC"/>
                </a:solidFill>
                <a:latin typeface="Arial" panose="020B0604020202020204" pitchFamily="34" charset="0"/>
              </a:rPr>
              <a:t>3</a:t>
            </a:r>
            <a:r>
              <a:rPr lang="zh-CN" altLang="en-US" sz="3600" dirty="0">
                <a:solidFill>
                  <a:srgbClr val="FFFFCC"/>
                </a:solidFill>
                <a:latin typeface="Arial" panose="020B0604020202020204" pitchFamily="34" charset="0"/>
              </a:rPr>
              <a:t>　绘制柱状图</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10156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数据</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49" name="Text Box 1"/>
          <p:cNvSpPr txBox="1">
            <a:spLocks noChangeArrowheads="1"/>
          </p:cNvSpPr>
          <p:nvPr/>
        </p:nvSpPr>
        <p:spPr bwMode="auto">
          <a:xfrm>
            <a:off x="571472" y="2317107"/>
            <a:ext cx="7215238" cy="4154984"/>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usr</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/bin/</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env</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python</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bar plot with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errorbars</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numpy</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lang="en-US" altLang="zh-CN" sz="2400" b="0" dirty="0" err="1">
                <a:solidFill>
                  <a:srgbClr val="FF0000"/>
                </a:solidFill>
                <a:ea typeface="宋体" panose="02010600030101010101" pitchFamily="2" charset="-122"/>
                <a:cs typeface="Times New Roman" panose="02020603050405020304" pitchFamily="18" charset="0"/>
              </a:rPr>
              <a:t>m</a:t>
            </a:r>
            <a:r>
              <a:rPr kumimoji="0" lang="en-US" altLang="zh-CN" sz="2400" b="0"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atplotlib.pyplot</a:t>
            </a:r>
            <a:r>
              <a:rPr kumimoji="0" lang="en-US"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as </a:t>
            </a:r>
            <a:r>
              <a:rPr kumimoji="0" lang="en-US" altLang="zh-CN" sz="2400" b="0"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plt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 = 5</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menMeans</a:t>
            </a:r>
            <a:r>
              <a:rPr kumimoji="0" lang="en-US"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 (20, 35, 30, 35, 27)</a:t>
            </a:r>
            <a:endParaRPr kumimoji="0" lang="en-US" altLang="zh-CN" sz="24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ind</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np.arange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  # the x locations for the groups</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width = 0.35       # the width of the bars</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fig, ax = </a:t>
            </a:r>
            <a:r>
              <a:rPr kumimoji="0" lang="en-US" altLang="zh-CN" sz="2400" b="0"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plt.subplots</a:t>
            </a:r>
            <a:r>
              <a:rPr kumimoji="0" lang="en-US"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rects1 = ax.bar(</a:t>
            </a:r>
            <a:r>
              <a:rPr kumimoji="0" lang="en-US" altLang="zh-CN" sz="2400" b="0"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ind</a:t>
            </a:r>
            <a:r>
              <a:rPr kumimoji="0" lang="en-US"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menMeans</a:t>
            </a:r>
            <a:r>
              <a:rPr kumimoji="0" lang="en-US"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width)</a:t>
            </a:r>
            <a:endParaRPr kumimoji="0" lang="en-US" altLang="zh-CN" sz="24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plt.show</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 name="线形标注 1 6"/>
          <p:cNvSpPr/>
          <p:nvPr/>
        </p:nvSpPr>
        <p:spPr bwMode="auto">
          <a:xfrm>
            <a:off x="4857752" y="2643182"/>
            <a:ext cx="200026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导入</a:t>
            </a:r>
            <a:r>
              <a:rPr kumimoji="0"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Matplotlib</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库</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8" name="线形标注 1 7"/>
          <p:cNvSpPr/>
          <p:nvPr/>
        </p:nvSpPr>
        <p:spPr bwMode="auto">
          <a:xfrm>
            <a:off x="1714480" y="3143248"/>
            <a:ext cx="200026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横坐标，</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r>
              <a:rPr lang="zh-CN" altLang="en-US" sz="1600" dirty="0">
                <a:solidFill>
                  <a:schemeClr val="tx1"/>
                </a:solidFill>
                <a:latin typeface="Times New Roman" panose="02020603050405020304" pitchFamily="18" charset="0"/>
                <a:ea typeface="宋体" panose="02010600030101010101" pitchFamily="2" charset="-122"/>
              </a:rPr>
              <a:t>个元素</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9" name="线形标注 1 8"/>
          <p:cNvSpPr/>
          <p:nvPr/>
        </p:nvSpPr>
        <p:spPr bwMode="auto">
          <a:xfrm>
            <a:off x="5143504" y="3429000"/>
            <a:ext cx="200026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待绘制的数据</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0" name="线形标注 1 9"/>
          <p:cNvSpPr/>
          <p:nvPr/>
        </p:nvSpPr>
        <p:spPr bwMode="auto">
          <a:xfrm>
            <a:off x="2643174" y="4214818"/>
            <a:ext cx="200026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每个柱的宽度</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1" name="线形标注 1 10"/>
          <p:cNvSpPr/>
          <p:nvPr/>
        </p:nvSpPr>
        <p:spPr bwMode="auto">
          <a:xfrm>
            <a:off x="5786446" y="4857760"/>
            <a:ext cx="200026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绘制</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2" name="线形标注 1 11"/>
          <p:cNvSpPr/>
          <p:nvPr/>
        </p:nvSpPr>
        <p:spPr bwMode="auto">
          <a:xfrm>
            <a:off x="2428860" y="5286388"/>
            <a:ext cx="200026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展示出来</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13" name="图片 12"/>
          <p:cNvPicPr/>
          <p:nvPr/>
        </p:nvPicPr>
        <p:blipFill>
          <a:blip r:embed="rId1"/>
          <a:srcRect/>
          <a:stretch>
            <a:fillRect/>
          </a:stretch>
        </p:blipFill>
        <p:spPr bwMode="auto">
          <a:xfrm>
            <a:off x="2311218" y="1964584"/>
            <a:ext cx="6643734" cy="4857783"/>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6</a:t>
            </a:r>
            <a:r>
              <a:rPr lang="zh-CN" altLang="en-US" sz="3600" dirty="0">
                <a:solidFill>
                  <a:srgbClr val="FFFFCC"/>
                </a:solidFill>
                <a:latin typeface="Arial" panose="020B0604020202020204" pitchFamily="34" charset="0"/>
              </a:rPr>
              <a:t>.1.</a:t>
            </a:r>
            <a:r>
              <a:rPr lang="en-US" altLang="zh-CN" sz="3600" dirty="0">
                <a:solidFill>
                  <a:srgbClr val="FFFFCC"/>
                </a:solidFill>
                <a:latin typeface="Arial" panose="020B0604020202020204" pitchFamily="34" charset="0"/>
              </a:rPr>
              <a:t>3</a:t>
            </a:r>
            <a:r>
              <a:rPr lang="zh-CN" altLang="en-US" sz="3600" dirty="0">
                <a:solidFill>
                  <a:srgbClr val="FFFFCC"/>
                </a:solidFill>
                <a:latin typeface="Arial" panose="020B0604020202020204" pitchFamily="34" charset="0"/>
              </a:rPr>
              <a:t>　绘制柱状图</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571500" y="1219200"/>
            <a:ext cx="8497957" cy="15144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en-US" altLang="zh-CN" sz="2400" b="0" dirty="0">
                <a:ln>
                  <a:noFill/>
                </a:ln>
                <a:effectLst/>
                <a:cs typeface="宋体" panose="02010600030101010101" pitchFamily="2" charset="-122"/>
                <a:sym typeface="+mn-ea"/>
              </a:rPr>
              <a:t>arange函数用于创建等差数组</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eaLnBrk="0" hangingPunct="0">
              <a:lnSpc>
                <a:spcPts val="3300"/>
              </a:lnSpc>
              <a:spcBef>
                <a:spcPts val="600"/>
              </a:spcBef>
              <a:buClr>
                <a:srgbClr val="006666"/>
              </a:buClr>
              <a:buSzPct val="80000"/>
              <a:buFont typeface="Wingdings" panose="05000000000000000000" pitchFamily="2" charset="2"/>
              <a:buChar char="u"/>
            </a:pP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49" name="Text Box 1"/>
          <p:cNvSpPr txBox="1">
            <a:spLocks noChangeArrowheads="1"/>
          </p:cNvSpPr>
          <p:nvPr/>
        </p:nvSpPr>
        <p:spPr bwMode="auto">
          <a:xfrm>
            <a:off x="571472" y="1767832"/>
            <a:ext cx="7215238" cy="829945"/>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numpy</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ind</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a:t>
            </a:r>
            <a:r>
              <a:rPr kumimoji="0" lang="en-US" altLang="zh-CN" sz="2400" b="0"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arange</a:t>
            </a:r>
            <a:r>
              <a:rPr kumimoji="0" lang="en-US"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the x locations for the groups</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1"/>
          <a:stretch>
            <a:fillRect/>
          </a:stretch>
        </p:blipFill>
        <p:spPr>
          <a:xfrm>
            <a:off x="3427730" y="4528185"/>
            <a:ext cx="3555365" cy="2101215"/>
          </a:xfrm>
          <a:prstGeom prst="rect">
            <a:avLst/>
          </a:prstGeom>
        </p:spPr>
      </p:pic>
      <p:sp>
        <p:nvSpPr>
          <p:cNvPr id="3" name="文本框 2"/>
          <p:cNvSpPr txBox="1"/>
          <p:nvPr/>
        </p:nvSpPr>
        <p:spPr>
          <a:xfrm>
            <a:off x="571500" y="2720340"/>
            <a:ext cx="8334375" cy="2061210"/>
          </a:xfrm>
          <a:prstGeom prst="rect">
            <a:avLst/>
          </a:prstGeom>
          <a:noFill/>
        </p:spPr>
        <p:txBody>
          <a:bodyPr wrap="square" rtlCol="0" anchor="t">
            <a:spAutoFit/>
          </a:bodyPr>
          <a:p>
            <a:r>
              <a:rPr lang="en-US" altLang="zh-CN"/>
              <a:t>1</a:t>
            </a:r>
            <a:r>
              <a:rPr lang="zh-CN" altLang="zh-CN"/>
              <a:t>、</a:t>
            </a:r>
            <a:r>
              <a:rPr lang="zh-CN" altLang="en-US">
                <a:solidFill>
                  <a:srgbClr val="FF0000"/>
                </a:solidFill>
              </a:rPr>
              <a:t>arange和range</a:t>
            </a:r>
            <a:r>
              <a:rPr lang="zh-CN" altLang="en-US"/>
              <a:t>的一个区别就是使用arange前先</a:t>
            </a:r>
            <a:r>
              <a:rPr lang="zh-CN" altLang="en-US">
                <a:solidFill>
                  <a:srgbClr val="FF0000"/>
                </a:solidFill>
              </a:rPr>
              <a:t>导入</a:t>
            </a:r>
            <a:r>
              <a:rPr lang="zh-CN" altLang="en-US"/>
              <a:t>，range不需要</a:t>
            </a:r>
            <a:endParaRPr lang="zh-CN" altLang="en-US"/>
          </a:p>
          <a:p>
            <a:r>
              <a:rPr lang="en-US" altLang="zh-CN"/>
              <a:t>2</a:t>
            </a:r>
            <a:r>
              <a:rPr lang="zh-CN" altLang="en-US"/>
              <a:t>、range返回数构成的</a:t>
            </a:r>
            <a:r>
              <a:rPr lang="zh-CN" altLang="en-US">
                <a:solidFill>
                  <a:srgbClr val="FF0000"/>
                </a:solidFill>
              </a:rPr>
              <a:t>list</a:t>
            </a:r>
            <a:r>
              <a:rPr lang="zh-CN" altLang="en-US"/>
              <a:t>，而arange返回一个</a:t>
            </a:r>
            <a:r>
              <a:rPr lang="zh-CN" altLang="en-US">
                <a:solidFill>
                  <a:srgbClr val="FF0000"/>
                </a:solidFill>
              </a:rPr>
              <a:t>array对象</a:t>
            </a:r>
            <a:endParaRPr lang="zh-CN" altLang="en-US">
              <a:solidFill>
                <a:srgbClr val="FF0000"/>
              </a:solidFill>
            </a:endParaRPr>
          </a:p>
        </p:txBody>
      </p:sp>
    </p:spTree>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6</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2</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2</a:t>
            </a:r>
            <a:r>
              <a:rPr lang="zh-CN" altLang="en-US" sz="3600" dirty="0">
                <a:solidFill>
                  <a:srgbClr val="FFFFCC"/>
                </a:solidFill>
                <a:latin typeface="Arial" panose="020B0604020202020204" pitchFamily="34" charset="0"/>
              </a:rPr>
              <a:t>　绘制柱状图</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10156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误差</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198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1985" name="Text Box 1"/>
          <p:cNvSpPr txBox="1">
            <a:spLocks noChangeArrowheads="1"/>
          </p:cNvSpPr>
          <p:nvPr/>
        </p:nvSpPr>
        <p:spPr bwMode="auto">
          <a:xfrm>
            <a:off x="2428860" y="1571612"/>
            <a:ext cx="6715140" cy="4893647"/>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usr</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/bin/</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env</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python</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bar plot with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errorbars</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numpy</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Matplotlib.pyplot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 = 5</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menMeans</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(20, 35, 30, 35, 27)</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menStd</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(2, 3, 4, 1, 2)</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ind</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np.arange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  # the x locations for the groups</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width = 0.35       # the width of the bars</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fig, ax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plt.subplots</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rects1 = ax.bar(</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ind</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menMeans</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width, color = 'r',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yerr</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menStd</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plt.show</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6" name="矩形 15"/>
          <p:cNvSpPr/>
          <p:nvPr/>
        </p:nvSpPr>
        <p:spPr>
          <a:xfrm>
            <a:off x="214282" y="2285992"/>
            <a:ext cx="1785950" cy="2676525"/>
          </a:xfrm>
          <a:prstGeom prst="rect">
            <a:avLst/>
          </a:prstGeom>
        </p:spPr>
        <p:txBody>
          <a:bodyPr wrap="square">
            <a:spAutoFit/>
          </a:bodyPr>
          <a:lstStyle/>
          <a:p>
            <a:r>
              <a:rPr lang="zh-CN" altLang="en-US" sz="2400" b="0" dirty="0">
                <a:latin typeface="黑体" panose="02010609060101010101" pitchFamily="49" charset="-122"/>
                <a:ea typeface="黑体" panose="02010609060101010101" pitchFamily="49" charset="-122"/>
              </a:rPr>
              <a:t>为了更加清楚的表示数据的统计规律，我们习惯为每一个统计量加上</a:t>
            </a:r>
            <a:r>
              <a:rPr lang="zh-CN" altLang="en-US" sz="2400" b="0" dirty="0">
                <a:solidFill>
                  <a:srgbClr val="FF0000"/>
                </a:solidFill>
                <a:latin typeface="黑体" panose="02010609060101010101" pitchFamily="49" charset="-122"/>
                <a:ea typeface="黑体" panose="02010609060101010101" pitchFamily="49" charset="-122"/>
              </a:rPr>
              <a:t>误差</a:t>
            </a:r>
            <a:r>
              <a:rPr lang="en-US" altLang="zh-CN" sz="2400" b="0" dirty="0">
                <a:solidFill>
                  <a:srgbClr val="FF0000"/>
                </a:solidFill>
                <a:latin typeface="黑体" panose="02010609060101010101" pitchFamily="49" charset="-122"/>
                <a:ea typeface="黑体" panose="02010609060101010101" pitchFamily="49" charset="-122"/>
              </a:rPr>
              <a:t>(</a:t>
            </a:r>
            <a:r>
              <a:rPr lang="en-US" altLang="zh-CN" sz="2400" b="0" dirty="0" err="1">
                <a:ln>
                  <a:noFill/>
                </a:ln>
                <a:effectLst/>
                <a:cs typeface="Times New Roman" panose="02020603050405020304" pitchFamily="18" charset="0"/>
                <a:sym typeface="+mn-ea"/>
              </a:rPr>
              <a:t>yerr</a:t>
            </a:r>
            <a:r>
              <a:rPr lang="en-US" altLang="zh-CN" sz="2400" b="0" dirty="0">
                <a:solidFill>
                  <a:srgbClr val="FF0000"/>
                </a:solidFill>
                <a:latin typeface="黑体" panose="02010609060101010101" pitchFamily="49" charset="-122"/>
                <a:ea typeface="黑体" panose="02010609060101010101" pitchFamily="49" charset="-122"/>
              </a:rPr>
              <a:t>)</a:t>
            </a:r>
            <a:endParaRPr lang="en-US" altLang="zh-CN" sz="2400" b="0" dirty="0">
              <a:solidFill>
                <a:srgbClr val="FF0000"/>
              </a:solidFill>
              <a:latin typeface="黑体" panose="02010609060101010101" pitchFamily="49" charset="-122"/>
              <a:ea typeface="黑体" panose="02010609060101010101" pitchFamily="49" charset="-122"/>
            </a:endParaRPr>
          </a:p>
        </p:txBody>
      </p:sp>
      <p:sp>
        <p:nvSpPr>
          <p:cNvPr id="17" name="线形标注 1 16"/>
          <p:cNvSpPr/>
          <p:nvPr/>
        </p:nvSpPr>
        <p:spPr bwMode="auto">
          <a:xfrm>
            <a:off x="5500694" y="3071810"/>
            <a:ext cx="200026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误差数据</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8" name="线形标注 1 17"/>
          <p:cNvSpPr/>
          <p:nvPr/>
        </p:nvSpPr>
        <p:spPr bwMode="auto">
          <a:xfrm>
            <a:off x="6357950" y="4500570"/>
            <a:ext cx="2000264" cy="357190"/>
          </a:xfrm>
          <a:prstGeom prst="borderCallout1">
            <a:avLst>
              <a:gd name="adj1" fmla="val 96306"/>
              <a:gd name="adj2" fmla="val 48415"/>
              <a:gd name="adj3" fmla="val 243021"/>
              <a:gd name="adj4" fmla="val 73588"/>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颜色变化，红色</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19" name="图片 18"/>
          <p:cNvPicPr/>
          <p:nvPr/>
        </p:nvPicPr>
        <p:blipFill>
          <a:blip r:embed="rId1"/>
          <a:srcRect/>
          <a:stretch>
            <a:fillRect/>
          </a:stretch>
        </p:blipFill>
        <p:spPr bwMode="auto">
          <a:xfrm>
            <a:off x="2428940" y="1250448"/>
            <a:ext cx="7715272" cy="5214950"/>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a:solidFill>
                  <a:srgbClr val="FFFFCC"/>
                </a:solidFill>
                <a:latin typeface="Arial" panose="020B0604020202020204" pitchFamily="34" charset="0"/>
              </a:rPr>
              <a:t>绘制柱状图</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48295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图示</a:t>
            </a: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198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矩形 15"/>
          <p:cNvSpPr/>
          <p:nvPr/>
        </p:nvSpPr>
        <p:spPr>
          <a:xfrm>
            <a:off x="214282" y="2285992"/>
            <a:ext cx="1785950" cy="2676525"/>
          </a:xfrm>
          <a:prstGeom prst="rect">
            <a:avLst/>
          </a:prstGeom>
        </p:spPr>
        <p:txBody>
          <a:bodyPr wrap="square">
            <a:spAutoFit/>
          </a:bodyPr>
          <a:lstStyle/>
          <a:p>
            <a:r>
              <a:rPr lang="zh-CN" altLang="en-US" sz="2400" b="0" dirty="0">
                <a:latin typeface="黑体" panose="02010609060101010101" pitchFamily="49" charset="-122"/>
                <a:ea typeface="黑体" panose="02010609060101010101" pitchFamily="49" charset="-122"/>
              </a:rPr>
              <a:t>如果一幅图中有多种数据，为了增强图的可读性，可以加入</a:t>
            </a:r>
            <a:r>
              <a:rPr lang="zh-CN" altLang="en-US" sz="2400" b="0" dirty="0">
                <a:solidFill>
                  <a:srgbClr val="FF0000"/>
                </a:solidFill>
                <a:latin typeface="黑体" panose="02010609060101010101" pitchFamily="49" charset="-122"/>
                <a:ea typeface="黑体" panose="02010609060101010101" pitchFamily="49" charset="-122"/>
              </a:rPr>
              <a:t>图示</a:t>
            </a:r>
            <a:r>
              <a:rPr lang="en-US" altLang="zh-CN" sz="2400" b="0" dirty="0">
                <a:solidFill>
                  <a:srgbClr val="FF0000"/>
                </a:solidFill>
                <a:latin typeface="黑体" panose="02010609060101010101" pitchFamily="49" charset="-122"/>
                <a:ea typeface="黑体" panose="02010609060101010101" pitchFamily="49" charset="-122"/>
              </a:rPr>
              <a:t>(legend())</a:t>
            </a:r>
            <a:endParaRPr lang="en-US" altLang="zh-CN" sz="2400" b="0" dirty="0">
              <a:solidFill>
                <a:srgbClr val="FF0000"/>
              </a:solidFill>
              <a:latin typeface="黑体" panose="02010609060101010101" pitchFamily="49" charset="-122"/>
              <a:ea typeface="黑体" panose="02010609060101010101" pitchFamily="49" charset="-122"/>
            </a:endParaRPr>
          </a:p>
        </p:txBody>
      </p:sp>
      <p:sp>
        <p:nvSpPr>
          <p:cNvPr id="4403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4033" name="Text Box 1"/>
          <p:cNvSpPr txBox="1">
            <a:spLocks noChangeArrowheads="1"/>
          </p:cNvSpPr>
          <p:nvPr/>
        </p:nvSpPr>
        <p:spPr bwMode="auto">
          <a:xfrm>
            <a:off x="2428860" y="1500174"/>
            <a:ext cx="6500826" cy="4801314"/>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usr</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/bin/</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env</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python</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bar plot with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errorbars</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numpy</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as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Matplotlib.pyplot</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as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 = 5</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menMeans</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(20, 35, 30, 35, 27)</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womenMeans</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(25, 32, 34, 20, 25)</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menStd</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(2, 3, 4, 1, 2)</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womenStd</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(3, 5, 2, 3, 3)</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ind</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np.arange</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  # the x locations for the groups</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width = 0.35       # the width of the bars</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fig, ax =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plt.subplots</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rects1 = ax.bar(</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ind</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menMeans</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width, color = 'r',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yerr</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menStd</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rects2 = ax.bar(</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ind+width</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womenMeans</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width, color='y',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yerr</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womenStd</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ax.</a:t>
            </a:r>
            <a:r>
              <a:rPr kumimoji="0" lang="en-US" altLang="zh-CN" sz="1800" b="0"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legend</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(rects1[0], rects2[0]), ('Men', 'Women') )</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plt.show</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4" name="线形标注 1 13"/>
          <p:cNvSpPr/>
          <p:nvPr/>
        </p:nvSpPr>
        <p:spPr bwMode="auto">
          <a:xfrm>
            <a:off x="5929322" y="2428868"/>
            <a:ext cx="200026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两类数据</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5" name="线形标注 1 14"/>
          <p:cNvSpPr/>
          <p:nvPr/>
        </p:nvSpPr>
        <p:spPr bwMode="auto">
          <a:xfrm>
            <a:off x="6572264" y="4786322"/>
            <a:ext cx="200026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图示</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20" name="图片 19"/>
          <p:cNvPicPr/>
          <p:nvPr/>
        </p:nvPicPr>
        <p:blipFill>
          <a:blip r:embed="rId1"/>
          <a:srcRect/>
          <a:stretch>
            <a:fillRect/>
          </a:stretch>
        </p:blipFill>
        <p:spPr bwMode="auto">
          <a:xfrm>
            <a:off x="2500933" y="1471917"/>
            <a:ext cx="6357982" cy="4857784"/>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smtClean="0">
                <a:solidFill>
                  <a:srgbClr val="FFFFCC"/>
                </a:solidFill>
                <a:latin typeface="Arial" panose="020B0604020202020204" pitchFamily="34" charset="0"/>
              </a:rPr>
              <a:t>6</a:t>
            </a:r>
            <a:r>
              <a:rPr lang="zh-CN" altLang="en-US" sz="3600" dirty="0" smtClean="0">
                <a:solidFill>
                  <a:srgbClr val="FFFFCC"/>
                </a:solidFill>
                <a:latin typeface="Arial" panose="020B0604020202020204" pitchFamily="34" charset="0"/>
              </a:rPr>
              <a:t>.</a:t>
            </a:r>
            <a:r>
              <a:rPr lang="en-US" altLang="zh-CN" sz="3600" dirty="0" smtClean="0">
                <a:solidFill>
                  <a:srgbClr val="FFFFCC"/>
                </a:solidFill>
                <a:latin typeface="Arial" panose="020B0604020202020204" pitchFamily="34" charset="0"/>
              </a:rPr>
              <a:t>2.2 </a:t>
            </a:r>
            <a:r>
              <a:rPr lang="zh-CN" altLang="en-US" sz="3600" dirty="0">
                <a:solidFill>
                  <a:srgbClr val="FFFFCC"/>
                </a:solidFill>
                <a:latin typeface="Arial" panose="020B0604020202020204" pitchFamily="34" charset="0"/>
              </a:rPr>
              <a:t>　</a:t>
            </a:r>
            <a:r>
              <a:rPr lang="zh-CN" altLang="en-US" sz="3600" dirty="0" smtClean="0">
                <a:solidFill>
                  <a:srgbClr val="FFFFCC"/>
                </a:solidFill>
                <a:latin typeface="Arial" panose="020B0604020202020204" pitchFamily="34" charset="0"/>
              </a:rPr>
              <a:t>图例</a:t>
            </a:r>
            <a:r>
              <a:rPr lang="en-US" altLang="zh-CN" sz="3600" dirty="0" smtClean="0">
                <a:solidFill>
                  <a:srgbClr val="FFFFCC"/>
                </a:solidFill>
                <a:latin typeface="Arial" panose="020B0604020202020204" pitchFamily="34" charset="0"/>
              </a:rPr>
              <a:t>legend</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2" name="TextBox 1"/>
          <p:cNvSpPr txBox="1"/>
          <p:nvPr/>
        </p:nvSpPr>
        <p:spPr>
          <a:xfrm>
            <a:off x="0" y="1474735"/>
            <a:ext cx="9324528" cy="8217634"/>
          </a:xfrm>
          <a:prstGeom prst="rect">
            <a:avLst/>
          </a:prstGeom>
          <a:noFill/>
        </p:spPr>
        <p:txBody>
          <a:bodyPr wrap="square" rtlCol="0">
            <a:spAutoFit/>
          </a:bodyPr>
          <a:lstStyle/>
          <a:p>
            <a:r>
              <a:rPr lang="en-US" altLang="zh-CN" sz="2400" dirty="0" err="1" smtClean="0">
                <a:solidFill>
                  <a:srgbClr val="FF0000"/>
                </a:solidFill>
              </a:rPr>
              <a:t>matplotlib.pyplot.legend</a:t>
            </a:r>
            <a:r>
              <a:rPr lang="en-US" altLang="zh-CN" sz="2400" b="0" dirty="0" smtClean="0">
                <a:solidFill>
                  <a:srgbClr val="FF0000"/>
                </a:solidFill>
              </a:rPr>
              <a:t>(</a:t>
            </a:r>
            <a:r>
              <a:rPr lang="en-US" altLang="zh-CN" sz="2400" b="0" i="1" dirty="0" smtClean="0">
                <a:solidFill>
                  <a:srgbClr val="FF0000"/>
                </a:solidFill>
              </a:rPr>
              <a:t>handles</a:t>
            </a:r>
            <a:r>
              <a:rPr lang="en-US" altLang="zh-CN" sz="2400" b="0" dirty="0">
                <a:solidFill>
                  <a:srgbClr val="FF0000"/>
                </a:solidFill>
              </a:rPr>
              <a:t>, </a:t>
            </a:r>
            <a:r>
              <a:rPr lang="en-US" altLang="zh-CN" sz="2400" b="0" i="1" dirty="0">
                <a:solidFill>
                  <a:srgbClr val="FF0000"/>
                </a:solidFill>
              </a:rPr>
              <a:t>labels</a:t>
            </a:r>
            <a:r>
              <a:rPr lang="en-US" altLang="zh-CN" sz="2400" b="0" dirty="0">
                <a:solidFill>
                  <a:srgbClr val="FF0000"/>
                </a:solidFill>
              </a:rPr>
              <a:t>, </a:t>
            </a:r>
            <a:r>
              <a:rPr lang="en-US" altLang="zh-CN" sz="2400" b="0" i="1" dirty="0" err="1">
                <a:solidFill>
                  <a:srgbClr val="FF0000"/>
                </a:solidFill>
              </a:rPr>
              <a:t>loc</a:t>
            </a:r>
            <a:r>
              <a:rPr lang="en-US" altLang="zh-CN" sz="2400" b="0" dirty="0">
                <a:solidFill>
                  <a:srgbClr val="FF0000"/>
                </a:solidFill>
              </a:rPr>
              <a:t>, </a:t>
            </a:r>
            <a:r>
              <a:rPr lang="en-US" altLang="zh-CN" sz="2400" b="0" i="1" dirty="0">
                <a:solidFill>
                  <a:srgbClr val="FF0000"/>
                </a:solidFill>
              </a:rPr>
              <a:t>**</a:t>
            </a:r>
            <a:r>
              <a:rPr lang="en-US" altLang="zh-CN" sz="2400" b="0" i="1" dirty="0" err="1">
                <a:solidFill>
                  <a:srgbClr val="FF0000"/>
                </a:solidFill>
              </a:rPr>
              <a:t>kwargs</a:t>
            </a:r>
            <a:r>
              <a:rPr lang="en-US" altLang="zh-CN" sz="2400" b="0" dirty="0" smtClean="0">
                <a:solidFill>
                  <a:srgbClr val="FF0000"/>
                </a:solidFill>
              </a:rPr>
              <a:t>)</a:t>
            </a:r>
            <a:endParaRPr lang="en-US" altLang="zh-CN" sz="2400" b="0" dirty="0" smtClean="0">
              <a:solidFill>
                <a:srgbClr val="FF0000"/>
              </a:solidFill>
            </a:endParaRPr>
          </a:p>
          <a:p>
            <a:r>
              <a:rPr lang="en-US" altLang="zh-CN" sz="2400" b="0" dirty="0" smtClean="0">
                <a:solidFill>
                  <a:srgbClr val="FF0000"/>
                </a:solidFill>
              </a:rPr>
              <a:t>Handle</a:t>
            </a:r>
            <a:r>
              <a:rPr lang="zh-CN" altLang="en-US" sz="2400" b="0" dirty="0" smtClean="0"/>
              <a:t>：曲线对象</a:t>
            </a:r>
            <a:endParaRPr lang="en-US" altLang="zh-CN" sz="2400" b="0" dirty="0" smtClean="0"/>
          </a:p>
          <a:p>
            <a:r>
              <a:rPr lang="en-US" altLang="zh-CN" sz="2400" b="0" dirty="0"/>
              <a:t> </a:t>
            </a:r>
            <a:r>
              <a:rPr lang="en-US" altLang="zh-CN" sz="2400" b="0" dirty="0" smtClean="0">
                <a:solidFill>
                  <a:srgbClr val="FF0000"/>
                </a:solidFill>
              </a:rPr>
              <a:t>labels</a:t>
            </a:r>
            <a:r>
              <a:rPr lang="zh-CN" altLang="en-US" sz="2400" b="0" dirty="0" smtClean="0"/>
              <a:t>：标签，是一个字符</a:t>
            </a:r>
            <a:endParaRPr lang="en-US" altLang="zh-CN" sz="2400" b="0" dirty="0" smtClean="0"/>
          </a:p>
          <a:p>
            <a:r>
              <a:rPr lang="en-US" altLang="zh-CN" sz="2400" b="0" i="1" dirty="0" err="1" smtClean="0">
                <a:solidFill>
                  <a:srgbClr val="FF0000"/>
                </a:solidFill>
              </a:rPr>
              <a:t>Loc</a:t>
            </a:r>
            <a:r>
              <a:rPr lang="zh-CN" altLang="en-US" sz="2400" b="0" i="1" dirty="0" smtClean="0">
                <a:solidFill>
                  <a:srgbClr val="FF0000"/>
                </a:solidFill>
              </a:rPr>
              <a:t>：位置</a:t>
            </a:r>
            <a:r>
              <a:rPr lang="zh-CN" altLang="en-US" sz="2400" b="0" i="1" dirty="0" smtClean="0"/>
              <a:t>，可以是</a:t>
            </a:r>
            <a:r>
              <a:rPr lang="en-US" altLang="zh-CN" sz="2400" b="0" dirty="0" smtClean="0"/>
              <a:t>‘</a:t>
            </a:r>
            <a:r>
              <a:rPr lang="en-US" altLang="zh-CN" sz="2400" b="0" dirty="0" err="1" smtClean="0">
                <a:solidFill>
                  <a:srgbClr val="FF0000"/>
                </a:solidFill>
              </a:rPr>
              <a:t>best</a:t>
            </a:r>
            <a:r>
              <a:rPr lang="en-US" altLang="zh-CN" sz="2400" b="0" dirty="0" err="1">
                <a:solidFill>
                  <a:srgbClr val="FF0000"/>
                </a:solidFill>
              </a:rPr>
              <a:t>’‘upper</a:t>
            </a:r>
            <a:r>
              <a:rPr lang="en-US" altLang="zh-CN" sz="2400" b="0" dirty="0">
                <a:solidFill>
                  <a:srgbClr val="FF0000"/>
                </a:solidFill>
              </a:rPr>
              <a:t> right’, ‘upper left’, ‘center’, ‘lower left’, ‘lower </a:t>
            </a:r>
            <a:r>
              <a:rPr lang="en-US" altLang="zh-CN" sz="2400" b="0" dirty="0" smtClean="0">
                <a:solidFill>
                  <a:srgbClr val="FF0000"/>
                </a:solidFill>
              </a:rPr>
              <a:t>right’</a:t>
            </a:r>
            <a:r>
              <a:rPr lang="zh-CN" altLang="en-US" sz="2400" b="0" dirty="0" smtClean="0"/>
              <a:t>等</a:t>
            </a:r>
            <a:endParaRPr lang="en-US" altLang="zh-CN" sz="2400" b="0" dirty="0" smtClean="0"/>
          </a:p>
          <a:p>
            <a:endParaRPr lang="en-US" altLang="zh-CN" sz="2400" b="0" i="1" dirty="0" smtClean="0"/>
          </a:p>
          <a:p>
            <a:r>
              <a:rPr lang="zh-CN" altLang="en-US" sz="2400" b="0" i="1" dirty="0" smtClean="0"/>
              <a:t>例如：</a:t>
            </a:r>
            <a:r>
              <a:rPr lang="en-US" altLang="zh-CN" sz="2400" b="0" dirty="0" err="1"/>
              <a:t>pl.legend</a:t>
            </a:r>
            <a:r>
              <a:rPr lang="en-US" altLang="zh-CN" sz="2400" b="0" dirty="0"/>
              <a:t>((plot1, plot2), (’label1, label2’), 'best’, </a:t>
            </a:r>
            <a:r>
              <a:rPr lang="en-US" altLang="zh-CN" sz="2400" b="0" dirty="0" err="1"/>
              <a:t>numpoints</a:t>
            </a:r>
            <a:r>
              <a:rPr lang="en-US" altLang="zh-CN" sz="2400" b="0" dirty="0"/>
              <a:t>=1</a:t>
            </a:r>
            <a:r>
              <a:rPr lang="en-US" altLang="zh-CN" sz="2400" b="0" dirty="0" smtClean="0"/>
              <a:t>)</a:t>
            </a:r>
            <a:endParaRPr lang="en-US" altLang="zh-CN" sz="2400" b="0" dirty="0" smtClean="0"/>
          </a:p>
          <a:p>
            <a:endParaRPr lang="en-US" altLang="zh-CN" sz="2400" b="0" i="1" dirty="0" smtClean="0"/>
          </a:p>
          <a:p>
            <a:r>
              <a:rPr lang="zh-CN" altLang="en-US" sz="2400" b="0" i="1" dirty="0" smtClean="0"/>
              <a:t>也可以：</a:t>
            </a:r>
            <a:endParaRPr lang="en-US" altLang="zh-CN" sz="2400" b="0" i="1" dirty="0" smtClean="0"/>
          </a:p>
          <a:p>
            <a:r>
              <a:rPr lang="en-US" altLang="zh-CN" sz="2400" b="0" dirty="0" err="1"/>
              <a:t>plt.plot</a:t>
            </a:r>
            <a:r>
              <a:rPr lang="en-US" altLang="zh-CN" sz="2400" b="0" dirty="0"/>
              <a:t>(</a:t>
            </a:r>
            <a:r>
              <a:rPr lang="en-US" altLang="zh-CN" sz="2400" b="0" dirty="0" err="1"/>
              <a:t>x,z,label</a:t>
            </a:r>
            <a:r>
              <a:rPr lang="en-US" altLang="zh-CN" sz="2400" b="0" dirty="0"/>
              <a:t>="$</a:t>
            </a:r>
            <a:r>
              <a:rPr lang="en-US" altLang="zh-CN" sz="2400" b="0" dirty="0" err="1"/>
              <a:t>cos</a:t>
            </a:r>
            <a:r>
              <a:rPr lang="en-US" altLang="zh-CN" sz="2400" b="0" dirty="0"/>
              <a:t>(x^2</a:t>
            </a:r>
            <a:r>
              <a:rPr lang="en-US" altLang="zh-CN" sz="2400" b="0" dirty="0" smtClean="0"/>
              <a:t>)$")</a:t>
            </a:r>
            <a:endParaRPr lang="en-US" altLang="zh-CN" sz="2400" b="0" dirty="0" smtClean="0"/>
          </a:p>
          <a:p>
            <a:r>
              <a:rPr lang="en-US" altLang="zh-CN" sz="2400" b="0" dirty="0" err="1"/>
              <a:t>plt.legend</a:t>
            </a:r>
            <a:r>
              <a:rPr lang="en-US" altLang="zh-CN" sz="2400" b="0" dirty="0" smtClean="0"/>
              <a:t>()</a:t>
            </a:r>
            <a:endParaRPr lang="en-US" altLang="zh-CN" sz="2400" b="0" dirty="0" smtClean="0"/>
          </a:p>
          <a:p>
            <a:endParaRPr lang="en-US" altLang="zh-CN" sz="2400" b="0" i="1" dirty="0" smtClean="0"/>
          </a:p>
          <a:p>
            <a:r>
              <a:rPr lang="en-US" altLang="zh-CN" sz="2400" b="0" i="1" dirty="0" smtClean="0"/>
              <a:t>           </a:t>
            </a:r>
            <a:r>
              <a:rPr lang="en-US" altLang="zh-CN" sz="2400" b="0" i="1" dirty="0" smtClean="0">
                <a:solidFill>
                  <a:srgbClr val="00B050"/>
                </a:solidFill>
              </a:rPr>
              <a:t>http</a:t>
            </a:r>
            <a:r>
              <a:rPr lang="en-US" altLang="zh-CN" sz="2400" b="0" i="1" dirty="0">
                <a:solidFill>
                  <a:srgbClr val="00B050"/>
                </a:solidFill>
              </a:rPr>
              <a:t>://matplotlib.org/api/pyplot_api.html#matplotlib.pyplot.legend</a:t>
            </a:r>
            <a:endParaRPr lang="en-US" altLang="zh-CN" sz="2400" b="0" i="1" dirty="0">
              <a:solidFill>
                <a:srgbClr val="00B050"/>
              </a:solidFill>
            </a:endParaRPr>
          </a:p>
          <a:p>
            <a:endParaRPr lang="en-US" altLang="zh-CN" sz="2400" b="0" i="1" dirty="0" smtClean="0"/>
          </a:p>
          <a:p>
            <a:endParaRPr lang="en-US" altLang="zh-CN" sz="2400" b="0" i="1" dirty="0"/>
          </a:p>
          <a:p>
            <a:endParaRPr lang="en-US" altLang="zh-CN" sz="2400" b="0" i="1" dirty="0" smtClean="0"/>
          </a:p>
          <a:p>
            <a:endParaRPr lang="en-US" altLang="zh-CN" sz="2400" b="0" i="1" dirty="0"/>
          </a:p>
          <a:p>
            <a:endParaRPr lang="en-US" altLang="zh-CN" sz="2400" b="0" i="1" dirty="0" smtClean="0"/>
          </a:p>
          <a:p>
            <a:endParaRPr lang="en-US" altLang="zh-CN" sz="2400" b="0" i="1" dirty="0"/>
          </a:p>
          <a:p>
            <a:r>
              <a:rPr lang="zh-CN" altLang="en-US" sz="2400" dirty="0">
                <a:hlinkClick r:id="rId1"/>
              </a:rPr>
              <a:t>网址：</a:t>
            </a:r>
            <a:r>
              <a:rPr lang="en-US" altLang="zh-CN" sz="2400" dirty="0">
                <a:hlinkClick r:id="rId1"/>
              </a:rPr>
              <a:t>http://matplotlib.org/api/pyplot_api.html#matplotlib.pyplot.legend</a:t>
            </a:r>
            <a:endParaRPr lang="en-US" altLang="zh-CN" sz="2400" dirty="0"/>
          </a:p>
          <a:p>
            <a:endParaRPr lang="zh-CN" altLang="en-US" sz="2400" dirty="0"/>
          </a:p>
        </p:txBody>
      </p:sp>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a:solidFill>
                  <a:srgbClr val="FFFFCC"/>
                </a:solidFill>
                <a:latin typeface="Arial" panose="020B0604020202020204" pitchFamily="34" charset="0"/>
              </a:rPr>
              <a:t>绘制柱状图</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48295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坐标轴</a:t>
            </a: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198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403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608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6081" name="Text Box 1"/>
          <p:cNvSpPr txBox="1">
            <a:spLocks noChangeArrowheads="1"/>
          </p:cNvSpPr>
          <p:nvPr/>
        </p:nvSpPr>
        <p:spPr bwMode="auto">
          <a:xfrm>
            <a:off x="142876" y="2428868"/>
            <a:ext cx="6072198" cy="1938992"/>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add some text for labels, title and axes ticks</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ax.set_</a:t>
            </a:r>
            <a:r>
              <a:rPr kumimoji="0" lang="en-US" altLang="zh-CN" sz="2400" b="0"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ylabel</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('Scores')</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ax.set_title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('Scores by group and gender')</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ax.set_xticks</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ind+width</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ax.set_xticklabels</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('G1', 'G2', 'G3', 'G4', 'G5') )</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7" name="线形标注 1 16"/>
          <p:cNvSpPr/>
          <p:nvPr/>
        </p:nvSpPr>
        <p:spPr bwMode="auto">
          <a:xfrm>
            <a:off x="1785918" y="2000240"/>
            <a:ext cx="200026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纵坐标名称</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8" name="线形标注 1 17"/>
          <p:cNvSpPr/>
          <p:nvPr/>
        </p:nvSpPr>
        <p:spPr bwMode="auto">
          <a:xfrm>
            <a:off x="3071802" y="2500306"/>
            <a:ext cx="200026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题目</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9" name="线形标注 1 18"/>
          <p:cNvSpPr/>
          <p:nvPr/>
        </p:nvSpPr>
        <p:spPr bwMode="auto">
          <a:xfrm>
            <a:off x="3714744" y="2928934"/>
            <a:ext cx="200026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横坐标标题</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21" name="Picture 2"/>
          <p:cNvPicPr>
            <a:picLocks noChangeAspect="1" noChangeArrowheads="1"/>
          </p:cNvPicPr>
          <p:nvPr/>
        </p:nvPicPr>
        <p:blipFill>
          <a:blip r:embed="rId1"/>
          <a:srcRect/>
          <a:stretch>
            <a:fillRect/>
          </a:stretch>
        </p:blipFill>
        <p:spPr bwMode="auto">
          <a:xfrm>
            <a:off x="2146751" y="1219185"/>
            <a:ext cx="6808654" cy="5572140"/>
          </a:xfrm>
          <a:prstGeom prst="rect">
            <a:avLst/>
          </a:prstGeom>
          <a:noFill/>
          <a:ln w="9525">
            <a:noFill/>
            <a:miter lim="800000"/>
            <a:headEnd/>
            <a:tailEnd/>
          </a:ln>
          <a:effec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ppt_x"/>
                                          </p:val>
                                        </p:tav>
                                        <p:tav tm="100000">
                                          <p:val>
                                            <p:strVal val="#ppt_x"/>
                                          </p:val>
                                        </p:tav>
                                      </p:tavLst>
                                    </p:anim>
                                    <p:anim calcmode="lin" valueType="num">
                                      <p:cBhvr additive="base">
                                        <p:cTn id="2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2057400" y="503237"/>
            <a:ext cx="6650064" cy="715963"/>
          </a:xfrm>
        </p:spPr>
        <p:txBody>
          <a:bodyPr/>
          <a:lstStyle/>
          <a:p>
            <a:pPr marL="541655" indent="-541655"/>
            <a:r>
              <a:rPr lang="zh-CN" altLang="en-US" sz="3600" dirty="0">
                <a:latin typeface="+mn-lt"/>
                <a:ea typeface="黑体" panose="02010609060101010101" pitchFamily="49" charset="-122"/>
              </a:rPr>
              <a:t>实验</a:t>
            </a:r>
            <a:r>
              <a:rPr lang="en-US" altLang="zh-CN" sz="3600" dirty="0">
                <a:latin typeface="+mn-lt"/>
                <a:ea typeface="黑体" panose="02010609060101010101" pitchFamily="49" charset="-122"/>
              </a:rPr>
              <a:t>6-2</a:t>
            </a:r>
            <a:endParaRPr lang="en-US" altLang="zh-CN" sz="3600" dirty="0">
              <a:latin typeface="+mn-lt"/>
              <a:ea typeface="黑体" panose="02010609060101010101" pitchFamily="49" charset="-122"/>
            </a:endParaRPr>
          </a:p>
        </p:txBody>
      </p:sp>
      <p:sp>
        <p:nvSpPr>
          <p:cNvPr id="8" name="Rectangle 3"/>
          <p:cNvSpPr txBox="1">
            <a:spLocks noChangeArrowheads="1"/>
          </p:cNvSpPr>
          <p:nvPr/>
        </p:nvSpPr>
        <p:spPr bwMode="auto">
          <a:xfrm>
            <a:off x="914400" y="1600200"/>
            <a:ext cx="7391400" cy="47244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43230" marR="0" lvl="0" indent="-443230" algn="l" defTabSz="914400" rtl="0" eaLnBrk="0" fontAlgn="base" latinLnBrk="0" hangingPunct="0">
              <a:lnSpc>
                <a:spcPct val="80000"/>
              </a:lnSpc>
              <a:spcBef>
                <a:spcPct val="20000"/>
              </a:spcBef>
              <a:spcAft>
                <a:spcPct val="0"/>
              </a:spcAft>
              <a:buClr>
                <a:srgbClr val="3333FF"/>
              </a:buClr>
              <a:buSzTx/>
              <a:buFont typeface="Wingdings" panose="05000000000000000000" pitchFamily="2" charset="2"/>
              <a:buNone/>
              <a:defRPr/>
            </a:pPr>
            <a:endParaRPr lang="zh-CN" altLang="en-US" b="0" kern="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p:cNvPicPr>
            <a:picLocks noChangeAspect="1"/>
          </p:cNvPicPr>
          <p:nvPr/>
        </p:nvPicPr>
        <p:blipFill>
          <a:blip r:embed="rId1"/>
          <a:stretch>
            <a:fillRect/>
          </a:stretch>
        </p:blipFill>
        <p:spPr>
          <a:xfrm>
            <a:off x="75565" y="1290955"/>
            <a:ext cx="5676265" cy="4276725"/>
          </a:xfrm>
          <a:prstGeom prst="rect">
            <a:avLst/>
          </a:prstGeom>
        </p:spPr>
      </p:pic>
      <p:sp>
        <p:nvSpPr>
          <p:cNvPr id="100" name="文本框 99"/>
          <p:cNvSpPr txBox="1"/>
          <p:nvPr/>
        </p:nvSpPr>
        <p:spPr>
          <a:xfrm>
            <a:off x="5146675" y="1896745"/>
            <a:ext cx="3863340" cy="1322070"/>
          </a:xfrm>
          <a:prstGeom prst="rect">
            <a:avLst/>
          </a:prstGeom>
          <a:noFill/>
          <a:ln w="9525">
            <a:noFill/>
          </a:ln>
        </p:spPr>
        <p:txBody>
          <a:bodyPr wrap="square">
            <a:spAutoFit/>
          </a:bodyPr>
          <a:p>
            <a:pPr marL="0" indent="279400"/>
            <a:r>
              <a:rPr lang="zh-CN" sz="2000">
                <a:cs typeface="等线" charset="0"/>
              </a:rPr>
              <a:t>根据给出状态转移方程：当</a:t>
            </a:r>
            <a:r>
              <a:rPr lang="en-US" sz="2000">
                <a:latin typeface="等线" charset="0"/>
                <a:cs typeface="Times New Roman" panose="02020603050405020304" pitchFamily="18" charset="0"/>
              </a:rPr>
              <a:t> </a:t>
            </a:r>
            <a:r>
              <a:rPr lang="en-US" sz="2000">
                <a:solidFill>
                  <a:srgbClr val="FF0000"/>
                </a:solidFill>
                <a:latin typeface="等线" charset="0"/>
                <a:cs typeface="Times New Roman" panose="02020603050405020304" pitchFamily="18" charset="0"/>
              </a:rPr>
              <a:t>a[j] &lt; a[i] (j&lt;i) </a:t>
            </a:r>
            <a:r>
              <a:rPr lang="zh-CN" sz="2000">
                <a:cs typeface="等线" charset="0"/>
              </a:rPr>
              <a:t>且</a:t>
            </a:r>
            <a:r>
              <a:rPr lang="en-US" sz="2000">
                <a:latin typeface="等线" charset="0"/>
                <a:cs typeface="Times New Roman" panose="02020603050405020304" pitchFamily="18" charset="0"/>
              </a:rPr>
              <a:t> </a:t>
            </a:r>
            <a:r>
              <a:rPr lang="en-US" sz="2000">
                <a:solidFill>
                  <a:srgbClr val="FF0000"/>
                </a:solidFill>
                <a:latin typeface="等线" charset="0"/>
                <a:cs typeface="Times New Roman" panose="02020603050405020304" pitchFamily="18" charset="0"/>
              </a:rPr>
              <a:t>numm[j]+1 &gt; numm[i]</a:t>
            </a:r>
            <a:r>
              <a:rPr lang="zh-CN" sz="2000">
                <a:cs typeface="等线" charset="0"/>
              </a:rPr>
              <a:t>时，</a:t>
            </a:r>
            <a:endParaRPr lang="zh-CN" sz="2000">
              <a:cs typeface="等线" charset="0"/>
            </a:endParaRPr>
          </a:p>
          <a:p>
            <a:pPr marL="0" indent="279400"/>
            <a:r>
              <a:rPr lang="en-US" sz="2000">
                <a:latin typeface="等线" charset="0"/>
                <a:cs typeface="Times New Roman" panose="02020603050405020304" pitchFamily="18" charset="0"/>
              </a:rPr>
              <a:t>numm[i] = numm[j] + 1.</a:t>
            </a:r>
            <a:endParaRPr lang="zh-CN" altLang="en-US" sz="20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a:solidFill>
                  <a:srgbClr val="FFFFCC"/>
                </a:solidFill>
                <a:latin typeface="Arial" panose="020B0604020202020204" pitchFamily="34" charset="0"/>
              </a:rPr>
              <a:t>坐标轴</a:t>
            </a:r>
            <a:endParaRPr lang="zh-CN" altLang="en-US" sz="3600" dirty="0">
              <a:solidFill>
                <a:srgbClr val="FFFFCC"/>
              </a:solidFill>
              <a:latin typeface="Arial" panose="020B0604020202020204" pitchFamily="34" charset="0"/>
            </a:endParaRPr>
          </a:p>
        </p:txBody>
      </p:sp>
      <p:sp>
        <p:nvSpPr>
          <p:cNvPr id="20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198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403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608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422275" y="1482725"/>
            <a:ext cx="9642475" cy="3538220"/>
          </a:xfrm>
          <a:prstGeom prst="rect">
            <a:avLst/>
          </a:prstGeom>
          <a:noFill/>
        </p:spPr>
        <p:txBody>
          <a:bodyPr wrap="square" rtlCol="0" anchor="t">
            <a:spAutoFit/>
          </a:bodyPr>
          <a:p>
            <a:pPr lvl="2"/>
            <a:r>
              <a:rPr lang="zh-CN" altLang="en-US" b="0" dirty="0" err="1">
                <a:ln>
                  <a:noFill/>
                </a:ln>
                <a:effectLst/>
                <a:cs typeface="Times New Roman" panose="02020603050405020304" pitchFamily="18" charset="0"/>
                <a:sym typeface="+mn-ea"/>
              </a:rPr>
              <a:t>set_</a:t>
            </a:r>
            <a:r>
              <a:rPr lang="en-US" altLang="zh-CN" b="0" dirty="0" err="1">
                <a:sym typeface="+mn-ea"/>
              </a:rPr>
              <a:t>xlabel</a:t>
            </a:r>
            <a:r>
              <a:rPr lang="en-US" altLang="zh-CN" b="0" dirty="0">
                <a:sym typeface="+mn-ea"/>
              </a:rPr>
              <a:t> : </a:t>
            </a:r>
            <a:r>
              <a:rPr lang="zh-CN" altLang="en-US" b="0" dirty="0">
                <a:sym typeface="+mn-ea"/>
              </a:rPr>
              <a:t>设置</a:t>
            </a:r>
            <a:r>
              <a:rPr lang="en-US" altLang="zh-CN" b="0" dirty="0">
                <a:sym typeface="+mn-ea"/>
              </a:rPr>
              <a:t>X</a:t>
            </a:r>
            <a:r>
              <a:rPr lang="zh-CN" altLang="en-US" b="0" dirty="0">
                <a:sym typeface="+mn-ea"/>
              </a:rPr>
              <a:t>轴的</a:t>
            </a:r>
            <a:r>
              <a:rPr lang="zh-CN" altLang="en-US" b="0" dirty="0">
                <a:solidFill>
                  <a:srgbClr val="FF0000"/>
                </a:solidFill>
                <a:sym typeface="+mn-ea"/>
              </a:rPr>
              <a:t>文字</a:t>
            </a:r>
            <a:endParaRPr lang="zh-CN" altLang="en-US" b="0" dirty="0"/>
          </a:p>
          <a:p>
            <a:pPr lvl="2"/>
            <a:r>
              <a:rPr lang="zh-CN" altLang="en-US" b="0" dirty="0" err="1">
                <a:ln>
                  <a:noFill/>
                </a:ln>
                <a:effectLst/>
                <a:cs typeface="Times New Roman" panose="02020603050405020304" pitchFamily="18" charset="0"/>
                <a:sym typeface="+mn-ea"/>
              </a:rPr>
              <a:t>set_</a:t>
            </a:r>
            <a:r>
              <a:rPr lang="en-US" altLang="zh-CN" b="0" dirty="0" err="1">
                <a:sym typeface="+mn-ea"/>
              </a:rPr>
              <a:t>ylabel</a:t>
            </a:r>
            <a:r>
              <a:rPr lang="en-US" altLang="zh-CN" b="0" dirty="0">
                <a:sym typeface="+mn-ea"/>
              </a:rPr>
              <a:t> : </a:t>
            </a:r>
            <a:r>
              <a:rPr lang="zh-CN" altLang="en-US" b="0" dirty="0">
                <a:sym typeface="+mn-ea"/>
              </a:rPr>
              <a:t>设置</a:t>
            </a:r>
            <a:r>
              <a:rPr lang="en-US" altLang="zh-CN" b="0" dirty="0">
                <a:sym typeface="+mn-ea"/>
              </a:rPr>
              <a:t>Y</a:t>
            </a:r>
            <a:r>
              <a:rPr lang="zh-CN" altLang="en-US" b="0" dirty="0">
                <a:sym typeface="+mn-ea"/>
              </a:rPr>
              <a:t>轴的</a:t>
            </a:r>
            <a:r>
              <a:rPr lang="zh-CN" altLang="en-US" b="0" dirty="0">
                <a:solidFill>
                  <a:srgbClr val="FF0000"/>
                </a:solidFill>
                <a:sym typeface="+mn-ea"/>
              </a:rPr>
              <a:t>文字</a:t>
            </a:r>
            <a:endParaRPr lang="zh-CN" altLang="en-US" b="0" dirty="0"/>
          </a:p>
          <a:p>
            <a:pPr lvl="2"/>
            <a:r>
              <a:rPr lang="zh-CN" altLang="en-US" b="0" dirty="0" err="1">
                <a:ln>
                  <a:noFill/>
                </a:ln>
                <a:effectLst/>
                <a:cs typeface="Times New Roman" panose="02020603050405020304" pitchFamily="18" charset="0"/>
                <a:sym typeface="+mn-ea"/>
              </a:rPr>
              <a:t>set_</a:t>
            </a:r>
            <a:r>
              <a:rPr lang="en-US" altLang="zh-CN" b="0" dirty="0">
                <a:sym typeface="+mn-ea"/>
              </a:rPr>
              <a:t>title : </a:t>
            </a:r>
            <a:r>
              <a:rPr lang="zh-CN" altLang="en-US" b="0" dirty="0">
                <a:sym typeface="+mn-ea"/>
              </a:rPr>
              <a:t>设置图表的</a:t>
            </a:r>
            <a:r>
              <a:rPr lang="zh-CN" altLang="en-US" b="0" dirty="0">
                <a:solidFill>
                  <a:srgbClr val="FF0000"/>
                </a:solidFill>
                <a:sym typeface="+mn-ea"/>
              </a:rPr>
              <a:t>标题</a:t>
            </a:r>
            <a:endParaRPr lang="zh-CN" altLang="en-US" b="0" dirty="0"/>
          </a:p>
          <a:p>
            <a:pPr lvl="2"/>
            <a:r>
              <a:rPr lang="zh-CN" altLang="en-US" b="0" dirty="0" err="1">
                <a:ln>
                  <a:noFill/>
                </a:ln>
                <a:effectLst/>
                <a:cs typeface="Times New Roman" panose="02020603050405020304" pitchFamily="18" charset="0"/>
                <a:sym typeface="+mn-ea"/>
              </a:rPr>
              <a:t>set_</a:t>
            </a:r>
            <a:r>
              <a:rPr lang="en-US" altLang="zh-CN" b="0" dirty="0" err="1" smtClean="0">
                <a:sym typeface="+mn-ea"/>
              </a:rPr>
              <a:t>xlim,ylim</a:t>
            </a:r>
            <a:r>
              <a:rPr lang="en-US" altLang="zh-CN" b="0" dirty="0" smtClean="0">
                <a:sym typeface="+mn-ea"/>
              </a:rPr>
              <a:t> </a:t>
            </a:r>
            <a:r>
              <a:rPr lang="en-US" altLang="zh-CN" b="0" dirty="0">
                <a:sym typeface="+mn-ea"/>
              </a:rPr>
              <a:t>: </a:t>
            </a:r>
            <a:r>
              <a:rPr lang="zh-CN" altLang="en-US" b="0" dirty="0" smtClean="0">
                <a:sym typeface="+mn-ea"/>
              </a:rPr>
              <a:t>设置</a:t>
            </a:r>
            <a:r>
              <a:rPr lang="en-US" altLang="zh-CN" b="0" dirty="0" smtClean="0">
                <a:sym typeface="+mn-ea"/>
              </a:rPr>
              <a:t>X,Y</a:t>
            </a:r>
            <a:r>
              <a:rPr lang="zh-CN" altLang="en-US" b="0" dirty="0">
                <a:sym typeface="+mn-ea"/>
              </a:rPr>
              <a:t>轴的</a:t>
            </a:r>
            <a:r>
              <a:rPr lang="zh-CN" altLang="en-US" b="0" dirty="0">
                <a:solidFill>
                  <a:srgbClr val="FF0000"/>
                </a:solidFill>
                <a:sym typeface="+mn-ea"/>
              </a:rPr>
              <a:t>范围</a:t>
            </a:r>
            <a:endParaRPr lang="zh-CN" altLang="en-US" b="0" dirty="0">
              <a:sym typeface="+mn-ea"/>
            </a:endParaRPr>
          </a:p>
          <a:p>
            <a:pPr lvl="2"/>
            <a:r>
              <a:rPr lang="zh-CN" altLang="en-US" b="0" dirty="0" err="1">
                <a:ln>
                  <a:noFill/>
                </a:ln>
                <a:effectLst/>
                <a:cs typeface="Times New Roman" panose="02020603050405020304" pitchFamily="18" charset="0"/>
                <a:sym typeface="+mn-ea"/>
              </a:rPr>
              <a:t>set_</a:t>
            </a:r>
            <a:r>
              <a:rPr lang="en-US" altLang="zh-CN" b="0" dirty="0" err="1">
                <a:ln>
                  <a:noFill/>
                </a:ln>
                <a:effectLst/>
                <a:cs typeface="Times New Roman" panose="02020603050405020304" pitchFamily="18" charset="0"/>
                <a:sym typeface="+mn-ea"/>
              </a:rPr>
              <a:t>xticks</a:t>
            </a:r>
            <a:r>
              <a:rPr lang="zh-CN" altLang="en-US" b="0" dirty="0" err="1">
                <a:ln>
                  <a:noFill/>
                </a:ln>
                <a:effectLst/>
                <a:cs typeface="Times New Roman" panose="02020603050405020304" pitchFamily="18" charset="0"/>
                <a:sym typeface="+mn-ea"/>
              </a:rPr>
              <a:t>，</a:t>
            </a:r>
            <a:r>
              <a:rPr lang="en-US" altLang="zh-CN" b="0" dirty="0" err="1">
                <a:ln>
                  <a:noFill/>
                </a:ln>
                <a:effectLst/>
                <a:cs typeface="Times New Roman" panose="02020603050405020304" pitchFamily="18" charset="0"/>
                <a:sym typeface="+mn-ea"/>
              </a:rPr>
              <a:t>yticks</a:t>
            </a:r>
            <a:r>
              <a:rPr lang="zh-CN" altLang="en-US" b="0" dirty="0" err="1">
                <a:ln>
                  <a:noFill/>
                </a:ln>
                <a:effectLst/>
                <a:cs typeface="Times New Roman" panose="02020603050405020304" pitchFamily="18" charset="0"/>
                <a:sym typeface="+mn-ea"/>
              </a:rPr>
              <a:t>：设置坐标轴</a:t>
            </a:r>
            <a:r>
              <a:rPr lang="zh-CN" altLang="en-US" b="0" dirty="0" err="1">
                <a:ln>
                  <a:noFill/>
                </a:ln>
                <a:solidFill>
                  <a:srgbClr val="FF0000"/>
                </a:solidFill>
                <a:effectLst/>
                <a:cs typeface="Times New Roman" panose="02020603050405020304" pitchFamily="18" charset="0"/>
                <a:sym typeface="+mn-ea"/>
              </a:rPr>
              <a:t>刻度</a:t>
            </a:r>
            <a:endParaRPr lang="zh-CN" altLang="en-US" b="0" dirty="0" err="1">
              <a:ln>
                <a:noFill/>
              </a:ln>
              <a:solidFill>
                <a:srgbClr val="FF0000"/>
              </a:solidFill>
              <a:effectLst/>
              <a:cs typeface="Times New Roman" panose="02020603050405020304" pitchFamily="18" charset="0"/>
              <a:sym typeface="+mn-ea"/>
            </a:endParaRPr>
          </a:p>
          <a:p>
            <a:pPr lvl="2"/>
            <a:r>
              <a:rPr lang="zh-CN" altLang="en-US" b="0" dirty="0" err="1">
                <a:ln>
                  <a:noFill/>
                </a:ln>
                <a:effectLst/>
                <a:cs typeface="Times New Roman" panose="02020603050405020304" pitchFamily="18" charset="0"/>
                <a:sym typeface="+mn-ea"/>
              </a:rPr>
              <a:t>set_xticklabels</a:t>
            </a:r>
            <a:r>
              <a:rPr lang="en-US" altLang="zh-CN" b="0" dirty="0" err="1">
                <a:ln>
                  <a:noFill/>
                </a:ln>
                <a:effectLst/>
                <a:cs typeface="Times New Roman" panose="02020603050405020304" pitchFamily="18" charset="0"/>
                <a:sym typeface="+mn-ea"/>
              </a:rPr>
              <a:t>/y</a:t>
            </a:r>
            <a:r>
              <a:rPr lang="zh-CN" altLang="en-US" b="0" dirty="0" err="1">
                <a:ln>
                  <a:noFill/>
                </a:ln>
                <a:effectLst/>
                <a:cs typeface="Times New Roman" panose="02020603050405020304" pitchFamily="18" charset="0"/>
                <a:sym typeface="+mn-ea"/>
              </a:rPr>
              <a:t>ticklabels #更改</a:t>
            </a:r>
            <a:r>
              <a:rPr lang="en-US" altLang="zh-CN" b="0" dirty="0" err="1">
                <a:ln>
                  <a:noFill/>
                </a:ln>
                <a:effectLst/>
                <a:cs typeface="Times New Roman" panose="02020603050405020304" pitchFamily="18" charset="0"/>
                <a:sym typeface="+mn-ea"/>
              </a:rPr>
              <a:t>x/y</a:t>
            </a:r>
            <a:r>
              <a:rPr lang="zh-CN" altLang="en-US" b="0" dirty="0" err="1">
                <a:ln>
                  <a:noFill/>
                </a:ln>
                <a:effectLst/>
                <a:cs typeface="Times New Roman" panose="02020603050405020304" pitchFamily="18" charset="0"/>
                <a:sym typeface="+mn-ea"/>
              </a:rPr>
              <a:t>坐标轴的名称</a:t>
            </a:r>
            <a:endParaRPr lang="zh-CN" altLang="en-US" b="0" dirty="0" err="1">
              <a:ln>
                <a:noFill/>
              </a:ln>
              <a:effectLst/>
              <a:cs typeface="Times New Roman" panose="02020603050405020304" pitchFamily="18" charset="0"/>
              <a:sym typeface="+mn-ea"/>
            </a:endParaRPr>
          </a:p>
          <a:p>
            <a:pPr lvl="2"/>
            <a:endParaRPr lang="zh-CN" altLang="en-US"/>
          </a:p>
        </p:txBody>
      </p:sp>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a:solidFill>
                  <a:srgbClr val="FFFFCC"/>
                </a:solidFill>
                <a:latin typeface="Arial" panose="020B0604020202020204" pitchFamily="34" charset="0"/>
              </a:rPr>
              <a:t>绘制折线图</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5702300" y="1744980"/>
            <a:ext cx="2851150" cy="243776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要素</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FF0000"/>
                </a:solidFill>
                <a:latin typeface="微软雅黑" panose="020B0503020204020204" pitchFamily="34" charset="-122"/>
                <a:ea typeface="微软雅黑" panose="020B0503020204020204" pitchFamily="34" charset="-122"/>
              </a:rPr>
              <a:t>折线</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FF0000"/>
                </a:solidFill>
                <a:latin typeface="微软雅黑" panose="020B0503020204020204" pitchFamily="34" charset="-122"/>
                <a:ea typeface="微软雅黑" panose="020B0503020204020204" pitchFamily="34" charset="-122"/>
              </a:rPr>
              <a:t>颜色、线形与数据点</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FF0000"/>
                </a:solidFill>
                <a:latin typeface="微软雅黑" panose="020B0503020204020204" pitchFamily="34" charset="-122"/>
                <a:ea typeface="微软雅黑" panose="020B0503020204020204" pitchFamily="34" charset="-122"/>
              </a:rPr>
              <a:t>子图</a:t>
            </a:r>
            <a:endParaRPr lang="zh-CN" altLang="en-US" sz="2400" b="0" dirty="0">
              <a:solidFill>
                <a:srgbClr val="FF0000"/>
              </a:solidFill>
              <a:latin typeface="微软雅黑" panose="020B0503020204020204" pitchFamily="34" charset="-122"/>
              <a:ea typeface="微软雅黑" panose="020B0503020204020204" pitchFamily="34" charset="-122"/>
            </a:endParaRPr>
          </a:p>
        </p:txBody>
      </p:sp>
      <p:pic>
        <p:nvPicPr>
          <p:cNvPr id="47108" name="Picture 4"/>
          <p:cNvPicPr>
            <a:picLocks noChangeAspect="1" noChangeArrowheads="1"/>
          </p:cNvPicPr>
          <p:nvPr/>
        </p:nvPicPr>
        <p:blipFill>
          <a:blip r:embed="rId1"/>
          <a:srcRect/>
          <a:stretch>
            <a:fillRect/>
          </a:stretch>
        </p:blipFill>
        <p:spPr bwMode="auto">
          <a:xfrm>
            <a:off x="0" y="1214422"/>
            <a:ext cx="6201606" cy="5357850"/>
          </a:xfrm>
          <a:prstGeom prst="rect">
            <a:avLst/>
          </a:prstGeom>
          <a:noFill/>
          <a:ln w="9525">
            <a:noFill/>
            <a:miter lim="800000"/>
            <a:headEnd/>
            <a:tailEnd/>
          </a:ln>
          <a:effec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7186">
                                            <p:txEl>
                                              <p:pRg st="0" end="0"/>
                                            </p:txEl>
                                          </p:spTgt>
                                        </p:tgtEl>
                                        <p:attrNameLst>
                                          <p:attrName>style.visibility</p:attrName>
                                        </p:attrNameLst>
                                      </p:cBhvr>
                                      <p:to>
                                        <p:strVal val="visible"/>
                                      </p:to>
                                    </p:set>
                                    <p:anim calcmode="lin" valueType="num">
                                      <p:cBhvr additive="base">
                                        <p:cTn id="7" dur="500" fill="hold"/>
                                        <p:tgtEl>
                                          <p:spTgt spid="1771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1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7186">
                                            <p:txEl>
                                              <p:pRg st="1" end="1"/>
                                            </p:txEl>
                                          </p:spTgt>
                                        </p:tgtEl>
                                        <p:attrNameLst>
                                          <p:attrName>style.visibility</p:attrName>
                                        </p:attrNameLst>
                                      </p:cBhvr>
                                      <p:to>
                                        <p:strVal val="visible"/>
                                      </p:to>
                                    </p:set>
                                    <p:anim calcmode="lin" valueType="num">
                                      <p:cBhvr additive="base">
                                        <p:cTn id="13" dur="500" fill="hold"/>
                                        <p:tgtEl>
                                          <p:spTgt spid="1771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71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7186">
                                            <p:txEl>
                                              <p:pRg st="2" end="2"/>
                                            </p:txEl>
                                          </p:spTgt>
                                        </p:tgtEl>
                                        <p:attrNameLst>
                                          <p:attrName>style.visibility</p:attrName>
                                        </p:attrNameLst>
                                      </p:cBhvr>
                                      <p:to>
                                        <p:strVal val="visible"/>
                                      </p:to>
                                    </p:set>
                                    <p:anim calcmode="lin" valueType="num">
                                      <p:cBhvr additive="base">
                                        <p:cTn id="19" dur="500" fill="hold"/>
                                        <p:tgtEl>
                                          <p:spTgt spid="1771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71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7186">
                                            <p:txEl>
                                              <p:pRg st="3" end="3"/>
                                            </p:txEl>
                                          </p:spTgt>
                                        </p:tgtEl>
                                        <p:attrNameLst>
                                          <p:attrName>style.visibility</p:attrName>
                                        </p:attrNameLst>
                                      </p:cBhvr>
                                      <p:to>
                                        <p:strVal val="visible"/>
                                      </p:to>
                                    </p:set>
                                    <p:anim calcmode="lin" valueType="num">
                                      <p:cBhvr additive="base">
                                        <p:cTn id="25" dur="500" fill="hold"/>
                                        <p:tgtEl>
                                          <p:spTgt spid="1771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718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a:solidFill>
                  <a:srgbClr val="FFFFCC"/>
                </a:solidFill>
                <a:latin typeface="Arial" panose="020B0604020202020204" pitchFamily="34" charset="0"/>
              </a:rPr>
              <a:t>绘制折线图</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28596" y="1571612"/>
            <a:ext cx="8497957" cy="10156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折线</a:t>
            </a:r>
            <a:r>
              <a:rPr lang="en-US" altLang="zh-CN" sz="2400" b="0" dirty="0">
                <a:solidFill>
                  <a:srgbClr val="080808"/>
                </a:solidFill>
                <a:latin typeface="微软雅黑" panose="020B0503020204020204" pitchFamily="34" charset="-122"/>
                <a:ea typeface="微软雅黑" panose="020B0503020204020204" pitchFamily="34" charset="-122"/>
              </a:rPr>
              <a:t>/</a:t>
            </a:r>
            <a:r>
              <a:rPr lang="zh-CN" altLang="en-US" sz="2400" b="0" dirty="0">
                <a:solidFill>
                  <a:srgbClr val="080808"/>
                </a:solidFill>
                <a:latin typeface="微软雅黑" panose="020B0503020204020204" pitchFamily="34" charset="-122"/>
                <a:ea typeface="微软雅黑" panose="020B0503020204020204" pitchFamily="34" charset="-122"/>
              </a:rPr>
              <a:t>曲线</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91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9153" name="Text Box 1"/>
          <p:cNvSpPr txBox="1">
            <a:spLocks noChangeArrowheads="1"/>
          </p:cNvSpPr>
          <p:nvPr/>
        </p:nvSpPr>
        <p:spPr bwMode="auto">
          <a:xfrm>
            <a:off x="214282" y="2143116"/>
            <a:ext cx="5643602" cy="4154984"/>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numpy</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lang="en-US" altLang="zh-CN" sz="2400" b="0" dirty="0" err="1">
                <a:ea typeface="宋体" panose="02010600030101010101" pitchFamily="2" charset="-122"/>
                <a:cs typeface="Times New Roman" panose="02020603050405020304" pitchFamily="18" charset="0"/>
              </a:rPr>
              <a:t>m</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atplotlib.pyplot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x1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np.linspace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(0.0, 5.0)</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y1 = np.cos(2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np.pi</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x1) * np.exp(-x1)</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a:t>
            </a:r>
            <a:r>
              <a:rPr kumimoji="0" lang="en-US" altLang="zh-CN" sz="2400" b="0"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plot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(x1, y1,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ko</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plt.title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tale of 2 subplots')</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plt.ylabel</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('Damped oscillation')</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plt.show</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6" name="线形标注 1 15"/>
          <p:cNvSpPr/>
          <p:nvPr/>
        </p:nvSpPr>
        <p:spPr bwMode="auto">
          <a:xfrm>
            <a:off x="4000496" y="2643182"/>
            <a:ext cx="200026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数据准备</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7" name="线形标注 1 16"/>
          <p:cNvSpPr/>
          <p:nvPr/>
        </p:nvSpPr>
        <p:spPr bwMode="auto">
          <a:xfrm>
            <a:off x="3214678" y="3786190"/>
            <a:ext cx="200026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绘图</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8" name="线形标注 1 17"/>
          <p:cNvSpPr/>
          <p:nvPr/>
        </p:nvSpPr>
        <p:spPr bwMode="auto">
          <a:xfrm>
            <a:off x="4429124" y="4500570"/>
            <a:ext cx="200026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坐标轴</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19" name="图片 18"/>
          <p:cNvPicPr/>
          <p:nvPr/>
        </p:nvPicPr>
        <p:blipFill>
          <a:blip r:embed="rId1"/>
          <a:srcRect/>
          <a:stretch>
            <a:fillRect/>
          </a:stretch>
        </p:blipFill>
        <p:spPr bwMode="auto">
          <a:xfrm>
            <a:off x="2830664" y="1957460"/>
            <a:ext cx="6313336" cy="4900540"/>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a:solidFill>
                  <a:srgbClr val="FFFFCC"/>
                </a:solidFill>
                <a:latin typeface="Arial" panose="020B0604020202020204" pitchFamily="34" charset="0"/>
              </a:rPr>
              <a:t>绘制折线图</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28596" y="1571612"/>
            <a:ext cx="8497957" cy="48295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颜色</a:t>
            </a:r>
            <a:r>
              <a:rPr lang="en-US" altLang="zh-CN" sz="2400" b="0" dirty="0">
                <a:solidFill>
                  <a:srgbClr val="080808"/>
                </a:solidFill>
                <a:latin typeface="微软雅黑" panose="020B0503020204020204" pitchFamily="34" charset="-122"/>
                <a:ea typeface="微软雅黑" panose="020B0503020204020204" pitchFamily="34" charset="-122"/>
              </a:rPr>
              <a:t>/</a:t>
            </a:r>
            <a:r>
              <a:rPr lang="zh-CN" altLang="en-US" sz="2400" b="0" dirty="0">
                <a:solidFill>
                  <a:srgbClr val="080808"/>
                </a:solidFill>
                <a:latin typeface="微软雅黑" panose="020B0503020204020204" pitchFamily="34" charset="-122"/>
                <a:ea typeface="微软雅黑" panose="020B0503020204020204" pitchFamily="34" charset="-122"/>
              </a:rPr>
              <a:t>线形与数据点</a:t>
            </a: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91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42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4273" name="Text Box 1"/>
          <p:cNvSpPr txBox="1">
            <a:spLocks noChangeArrowheads="1"/>
          </p:cNvSpPr>
          <p:nvPr/>
        </p:nvSpPr>
        <p:spPr bwMode="auto">
          <a:xfrm>
            <a:off x="285720" y="2071678"/>
            <a:ext cx="4200525" cy="4524315"/>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numpy</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Matplotlib.pyplot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x1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np.linspace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(0.0, 5.0)</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x2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np.linspace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(0.0, 5.0)</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y1 = np.cos(2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np.pi</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x1) * np.exp(-x1)</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y2 = np.cos(2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np.pi</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x2)</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plt.plot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(x1, y1, </a:t>
            </a:r>
            <a:r>
              <a:rPr kumimoji="0" lang="en-US"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ko</a:t>
            </a:r>
            <a:r>
              <a:rPr kumimoji="0" lang="en-US"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plt.plot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(x2, y2,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plt.title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tale of 2 subplots')</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plt.ylabel</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('Damped oscillation')</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plt.show</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4" name="线形标注 1 13"/>
          <p:cNvSpPr/>
          <p:nvPr/>
        </p:nvSpPr>
        <p:spPr bwMode="auto">
          <a:xfrm>
            <a:off x="3071802" y="3857628"/>
            <a:ext cx="235745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（颜色，标记，线形）</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4276" name="Rectangle 4"/>
          <p:cNvSpPr>
            <a:spLocks noChangeArrowheads="1"/>
          </p:cNvSpPr>
          <p:nvPr/>
        </p:nvSpPr>
        <p:spPr bwMode="auto">
          <a:xfrm>
            <a:off x="5357818" y="2143116"/>
            <a:ext cx="3786182" cy="3170099"/>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200000"/>
              </a:lnSpc>
              <a:spcBef>
                <a:spcPct val="0"/>
              </a:spcBef>
              <a:spcAft>
                <a:spcPct val="0"/>
              </a:spcAft>
              <a:buClrTx/>
              <a:buSzTx/>
              <a:buFontTx/>
              <a:buChar char="•"/>
            </a:pPr>
            <a:r>
              <a:rPr kumimoji="0" 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颜色：</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r-red</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y-yellow</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b-blue</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k-black</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g-green...</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200000"/>
              </a:lnSpc>
              <a:spcBef>
                <a:spcPct val="0"/>
              </a:spcBef>
              <a:spcAft>
                <a:spcPct val="0"/>
              </a:spcAft>
              <a:buClrTx/>
              <a:buSzTx/>
              <a:buFontTx/>
              <a:buChar char="•"/>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数据点：</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实心圆点，</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菱形，*</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x-x...</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200000"/>
              </a:lnSpc>
              <a:spcBef>
                <a:spcPct val="0"/>
              </a:spcBef>
              <a:spcAft>
                <a:spcPct val="0"/>
              </a:spcAft>
              <a:buClrTx/>
              <a:buSzTx/>
              <a:buFontTx/>
              <a:buChar char="•"/>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线形：</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实线，</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虚线，</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点虚线</a:t>
            </a: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 name="线形标注 1 19"/>
          <p:cNvSpPr/>
          <p:nvPr/>
        </p:nvSpPr>
        <p:spPr bwMode="auto">
          <a:xfrm>
            <a:off x="3428992" y="4357694"/>
            <a:ext cx="2357454" cy="357190"/>
          </a:xfrm>
          <a:prstGeom prst="borderCallout1">
            <a:avLst>
              <a:gd name="adj1" fmla="val 56582"/>
              <a:gd name="adj2" fmla="val -3604"/>
              <a:gd name="adj3" fmla="val 260676"/>
              <a:gd name="adj4" fmla="val -2335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两条曲线在一幅图</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21" name="图片 20"/>
          <p:cNvPicPr/>
          <p:nvPr/>
        </p:nvPicPr>
        <p:blipFill>
          <a:blip r:embed="rId1"/>
          <a:srcRect/>
          <a:stretch>
            <a:fillRect/>
          </a:stretch>
        </p:blipFill>
        <p:spPr bwMode="auto">
          <a:xfrm>
            <a:off x="2857488" y="1785926"/>
            <a:ext cx="6216650" cy="4818834"/>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blinds(horizontal)">
                                      <p:cBhvr>
                                        <p:cTn id="12" dur="500"/>
                                        <p:tgtEl>
                                          <p:spTgt spid="542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ppt_x"/>
                                          </p:val>
                                        </p:tav>
                                        <p:tav tm="100000">
                                          <p:val>
                                            <p:strVal val="#ppt_x"/>
                                          </p:val>
                                        </p:tav>
                                      </p:tavLst>
                                    </p:anim>
                                    <p:anim calcmode="lin" valueType="num">
                                      <p:cBhvr additive="base">
                                        <p:cTn id="2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4276" grpId="0"/>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smtClean="0">
                <a:solidFill>
                  <a:srgbClr val="FFFFCC"/>
                </a:solidFill>
                <a:latin typeface="Arial" panose="020B0604020202020204" pitchFamily="34" charset="0"/>
              </a:rPr>
              <a:t>样式和颜色</a:t>
            </a:r>
            <a:endParaRPr lang="zh-CN" altLang="en-US" sz="3600" dirty="0" smtClean="0">
              <a:solidFill>
                <a:srgbClr val="FFFFCC"/>
              </a:solidFill>
              <a:latin typeface="Arial" panose="020B0604020202020204" pitchFamily="34" charset="0"/>
            </a:endParaRPr>
          </a:p>
        </p:txBody>
      </p:sp>
      <p:pic>
        <p:nvPicPr>
          <p:cNvPr id="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109093"/>
            <a:ext cx="3384376" cy="3101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275" y="2378064"/>
            <a:ext cx="2372926" cy="25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3007" y="1587335"/>
            <a:ext cx="2808312" cy="584775"/>
          </a:xfrm>
          <a:prstGeom prst="rect">
            <a:avLst/>
          </a:prstGeom>
          <a:noFill/>
        </p:spPr>
        <p:txBody>
          <a:bodyPr wrap="square" rtlCol="0">
            <a:spAutoFit/>
          </a:bodyPr>
          <a:lstStyle/>
          <a:p>
            <a:r>
              <a:rPr lang="zh-CN" altLang="en-US" dirty="0" smtClean="0"/>
              <a:t>标记的</a:t>
            </a:r>
            <a:r>
              <a:rPr lang="zh-CN" altLang="en-US" dirty="0" smtClean="0">
                <a:solidFill>
                  <a:srgbClr val="FF0000"/>
                </a:solidFill>
              </a:rPr>
              <a:t>样式</a:t>
            </a:r>
            <a:endParaRPr lang="zh-CN" altLang="en-US" dirty="0">
              <a:solidFill>
                <a:srgbClr val="FF0000"/>
              </a:solidFill>
            </a:endParaRPr>
          </a:p>
        </p:txBody>
      </p:sp>
      <p:sp>
        <p:nvSpPr>
          <p:cNvPr id="11" name="TextBox 10"/>
          <p:cNvSpPr txBox="1"/>
          <p:nvPr/>
        </p:nvSpPr>
        <p:spPr>
          <a:xfrm>
            <a:off x="3562058" y="1821139"/>
            <a:ext cx="2808312" cy="584775"/>
          </a:xfrm>
          <a:prstGeom prst="rect">
            <a:avLst/>
          </a:prstGeom>
          <a:noFill/>
        </p:spPr>
        <p:txBody>
          <a:bodyPr wrap="square" rtlCol="0">
            <a:spAutoFit/>
          </a:bodyPr>
          <a:lstStyle/>
          <a:p>
            <a:r>
              <a:rPr lang="zh-CN" altLang="en-US" dirty="0" smtClean="0"/>
              <a:t>标记的</a:t>
            </a:r>
            <a:r>
              <a:rPr lang="zh-CN" altLang="en-US" dirty="0" smtClean="0">
                <a:solidFill>
                  <a:srgbClr val="FF0000"/>
                </a:solidFill>
              </a:rPr>
              <a:t>颜色</a:t>
            </a:r>
            <a:endParaRPr lang="zh-CN" altLang="en-US" dirty="0">
              <a:solidFill>
                <a:srgbClr val="FF0000"/>
              </a:solidFill>
            </a:endParaRPr>
          </a:p>
        </p:txBody>
      </p:sp>
      <p:sp>
        <p:nvSpPr>
          <p:cNvPr id="12" name="TextBox 11"/>
          <p:cNvSpPr txBox="1"/>
          <p:nvPr/>
        </p:nvSpPr>
        <p:spPr>
          <a:xfrm>
            <a:off x="6370591" y="1926928"/>
            <a:ext cx="2808312" cy="584775"/>
          </a:xfrm>
          <a:prstGeom prst="rect">
            <a:avLst/>
          </a:prstGeom>
          <a:noFill/>
        </p:spPr>
        <p:txBody>
          <a:bodyPr wrap="square" rtlCol="0">
            <a:spAutoFit/>
          </a:bodyPr>
          <a:lstStyle/>
          <a:p>
            <a:r>
              <a:rPr lang="zh-CN" altLang="en-US" dirty="0" smtClean="0"/>
              <a:t>线的样式</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2671732"/>
            <a:ext cx="2232248" cy="212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a:solidFill>
                  <a:srgbClr val="FFFFCC"/>
                </a:solidFill>
                <a:latin typeface="Arial" panose="020B0604020202020204" pitchFamily="34" charset="0"/>
              </a:rPr>
              <a:t>绘制折线图</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28596" y="1571612"/>
            <a:ext cx="8497957" cy="5143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子图</a:t>
            </a:r>
            <a:r>
              <a:rPr lang="en-US" altLang="zh-CN" sz="2400" b="0" dirty="0">
                <a:solidFill>
                  <a:srgbClr val="FF0000"/>
                </a:solidFill>
                <a:latin typeface="微软雅黑" panose="020B0503020204020204" pitchFamily="34" charset="-122"/>
                <a:ea typeface="微软雅黑" panose="020B0503020204020204" pitchFamily="34" charset="-122"/>
              </a:rPr>
              <a:t>(subplot)</a:t>
            </a:r>
            <a:endParaRPr lang="en-US" altLang="zh-CN" sz="2400" b="0" dirty="0">
              <a:solidFill>
                <a:srgbClr val="FF0000"/>
              </a:solidFill>
              <a:latin typeface="微软雅黑" panose="020B0503020204020204" pitchFamily="34" charset="-122"/>
              <a:ea typeface="微软雅黑" panose="020B0503020204020204"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91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63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6321" name="Text Box 1"/>
          <p:cNvSpPr txBox="1">
            <a:spLocks noChangeArrowheads="1"/>
          </p:cNvSpPr>
          <p:nvPr/>
        </p:nvSpPr>
        <p:spPr bwMode="auto">
          <a:xfrm>
            <a:off x="214282" y="2071678"/>
            <a:ext cx="5572164" cy="4708981"/>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numpy</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as </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Matplotlib.pyplot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as </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x1 = </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np.linspace</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(0.0, 5.0)</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x2 = </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np.linspace</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(0.0, 2.0)</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y1 = np.cos(2 * </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np.pi</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x1) * np.exp(-x1)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y2 = np.cos(2 * </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np.pi</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x2)</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plt.subplot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(2, 1, 1)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plt.plot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(x1, y1, '</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ko</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plt.title</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tale of 2 subplots')</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plt.ylabel</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('Damped oscillation')</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plt.subplot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(2, 1, 2)</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plt.plot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(x2, y2, 'r.-')</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plt.xlabel</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('time (s)')</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plt.ylabel</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Undamped</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plt.show</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4" name="线形标注 1 13"/>
          <p:cNvSpPr/>
          <p:nvPr/>
        </p:nvSpPr>
        <p:spPr bwMode="auto">
          <a:xfrm>
            <a:off x="2643174" y="3143248"/>
            <a:ext cx="2000264" cy="571504"/>
          </a:xfrm>
          <a:prstGeom prst="borderCallout1">
            <a:avLst>
              <a:gd name="adj1" fmla="val 56582"/>
              <a:gd name="adj2" fmla="val -3604"/>
              <a:gd name="adj3" fmla="val 197228"/>
              <a:gd name="adj4" fmla="val -19416"/>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子图</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行，</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列，第</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副图）</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5" name="线形标注 1 14"/>
          <p:cNvSpPr/>
          <p:nvPr/>
        </p:nvSpPr>
        <p:spPr bwMode="auto">
          <a:xfrm>
            <a:off x="2500298" y="4214818"/>
            <a:ext cx="2000264" cy="571504"/>
          </a:xfrm>
          <a:prstGeom prst="borderCallout1">
            <a:avLst>
              <a:gd name="adj1" fmla="val 56582"/>
              <a:gd name="adj2" fmla="val -3604"/>
              <a:gd name="adj3" fmla="val 197228"/>
              <a:gd name="adj4" fmla="val -19416"/>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子图</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行，</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列，第</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副图）</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20" name="图片 19"/>
          <p:cNvPicPr/>
          <p:nvPr/>
        </p:nvPicPr>
        <p:blipFill>
          <a:blip r:embed="rId1"/>
          <a:srcRect/>
          <a:stretch>
            <a:fillRect/>
          </a:stretch>
        </p:blipFill>
        <p:spPr bwMode="auto">
          <a:xfrm>
            <a:off x="2928926" y="2000240"/>
            <a:ext cx="5643602" cy="4857760"/>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a:solidFill>
                  <a:srgbClr val="FFFFCC"/>
                </a:solidFill>
                <a:latin typeface="Arial" panose="020B0604020202020204" pitchFamily="34" charset="0"/>
              </a:rPr>
              <a:t>　</a:t>
            </a:r>
            <a:r>
              <a:rPr lang="zh-CN" altLang="en-US" sz="3600" dirty="0" smtClean="0">
                <a:solidFill>
                  <a:srgbClr val="FFFFCC"/>
                </a:solidFill>
                <a:latin typeface="Arial" panose="020B0604020202020204" pitchFamily="34" charset="0"/>
              </a:rPr>
              <a:t>绘制</a:t>
            </a:r>
            <a:r>
              <a:rPr lang="zh-CN" altLang="en-US" sz="3600" dirty="0">
                <a:solidFill>
                  <a:srgbClr val="FFFFCC"/>
                </a:solidFill>
                <a:latin typeface="Arial" panose="020B0604020202020204" pitchFamily="34" charset="0"/>
              </a:rPr>
              <a:t>子图</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2" name="TextBox 1"/>
          <p:cNvSpPr txBox="1"/>
          <p:nvPr/>
        </p:nvSpPr>
        <p:spPr>
          <a:xfrm>
            <a:off x="467544" y="1196752"/>
            <a:ext cx="8496944" cy="6800850"/>
          </a:xfrm>
          <a:prstGeom prst="rect">
            <a:avLst/>
          </a:prstGeom>
          <a:noFill/>
        </p:spPr>
        <p:txBody>
          <a:bodyPr wrap="square" rtlCol="0">
            <a:spAutoFit/>
          </a:bodyPr>
          <a:lstStyle/>
          <a:p>
            <a:r>
              <a:rPr lang="zh-CN" altLang="en-US" sz="2800" b="0" dirty="0" smtClean="0"/>
              <a:t>      一</a:t>
            </a:r>
            <a:r>
              <a:rPr lang="zh-CN" altLang="en-US" sz="2800" b="0" dirty="0"/>
              <a:t>个绘图对象</a:t>
            </a:r>
            <a:r>
              <a:rPr lang="en-US" altLang="zh-CN" sz="2800" b="0" dirty="0"/>
              <a:t>(figure)</a:t>
            </a:r>
            <a:r>
              <a:rPr lang="zh-CN" altLang="en-US" sz="2800" b="0" dirty="0"/>
              <a:t>可以包含多个轴</a:t>
            </a:r>
            <a:r>
              <a:rPr lang="en-US" altLang="zh-CN" sz="2800" b="0" dirty="0"/>
              <a:t>(</a:t>
            </a:r>
            <a:r>
              <a:rPr lang="en-US" altLang="zh-CN" sz="2800" b="0" dirty="0">
                <a:solidFill>
                  <a:srgbClr val="FF0000"/>
                </a:solidFill>
              </a:rPr>
              <a:t>axis)</a:t>
            </a:r>
            <a:r>
              <a:rPr lang="zh-CN" altLang="en-US" sz="2800" b="0" dirty="0"/>
              <a:t>，在</a:t>
            </a:r>
            <a:r>
              <a:rPr lang="en-US" altLang="zh-CN" sz="2800" b="0" dirty="0" err="1"/>
              <a:t>Matplotlib</a:t>
            </a:r>
            <a:r>
              <a:rPr lang="zh-CN" altLang="en-US" sz="2800" b="0" dirty="0"/>
              <a:t>中用</a:t>
            </a:r>
            <a:r>
              <a:rPr lang="zh-CN" altLang="en-US" sz="2800" b="0" dirty="0">
                <a:solidFill>
                  <a:srgbClr val="FF0000"/>
                </a:solidFill>
              </a:rPr>
              <a:t>轴表示一个绘图区域</a:t>
            </a:r>
            <a:r>
              <a:rPr lang="zh-CN" altLang="en-US" sz="2800" b="0" dirty="0"/>
              <a:t>，可以将其理解为</a:t>
            </a:r>
            <a:r>
              <a:rPr lang="zh-CN" altLang="en-US" sz="2800" b="0" dirty="0">
                <a:solidFill>
                  <a:srgbClr val="FF0000"/>
                </a:solidFill>
              </a:rPr>
              <a:t>子图</a:t>
            </a:r>
            <a:r>
              <a:rPr lang="zh-CN" altLang="en-US" sz="2800" b="0" dirty="0" smtClean="0"/>
              <a:t>。</a:t>
            </a:r>
            <a:r>
              <a:rPr lang="en-US" altLang="zh-CN" sz="2800" b="0" dirty="0" smtClean="0"/>
              <a:t> </a:t>
            </a:r>
            <a:endParaRPr lang="en-US" altLang="zh-CN" sz="2800" b="0" dirty="0" smtClean="0"/>
          </a:p>
          <a:p>
            <a:r>
              <a:rPr lang="en-US" altLang="zh-CN" sz="2800" b="0" dirty="0" smtClean="0"/>
              <a:t>subplot</a:t>
            </a:r>
            <a:r>
              <a:rPr lang="zh-CN" altLang="en-US" sz="2800" b="0" dirty="0"/>
              <a:t>函数快速绘制有多个轴的</a:t>
            </a:r>
            <a:r>
              <a:rPr lang="zh-CN" altLang="en-US" sz="2800" b="0" dirty="0" smtClean="0"/>
              <a:t>图表，调用</a:t>
            </a:r>
            <a:r>
              <a:rPr lang="zh-CN" altLang="en-US" sz="2800" b="0" dirty="0"/>
              <a:t>形式如下：</a:t>
            </a:r>
            <a:endParaRPr lang="en-US" altLang="zh-CN" sz="2800" dirty="0"/>
          </a:p>
          <a:p>
            <a:r>
              <a:rPr lang="en-US" altLang="zh-CN" sz="2800" dirty="0">
                <a:solidFill>
                  <a:srgbClr val="FF0000"/>
                </a:solidFill>
              </a:rPr>
              <a:t>subplot(</a:t>
            </a:r>
            <a:r>
              <a:rPr lang="en-US" altLang="zh-CN" sz="2800" dirty="0" err="1">
                <a:solidFill>
                  <a:srgbClr val="FF0000"/>
                </a:solidFill>
              </a:rPr>
              <a:t>numRows</a:t>
            </a:r>
            <a:r>
              <a:rPr lang="en-US" altLang="zh-CN" sz="2800" dirty="0">
                <a:solidFill>
                  <a:srgbClr val="FF0000"/>
                </a:solidFill>
              </a:rPr>
              <a:t>, </a:t>
            </a:r>
            <a:r>
              <a:rPr lang="en-US" altLang="zh-CN" sz="2800" dirty="0" err="1">
                <a:solidFill>
                  <a:srgbClr val="FF0000"/>
                </a:solidFill>
              </a:rPr>
              <a:t>numCols</a:t>
            </a:r>
            <a:r>
              <a:rPr lang="en-US" altLang="zh-CN" sz="2800" dirty="0">
                <a:solidFill>
                  <a:srgbClr val="FF0000"/>
                </a:solidFill>
              </a:rPr>
              <a:t>, </a:t>
            </a:r>
            <a:r>
              <a:rPr lang="en-US" altLang="zh-CN" sz="2800" dirty="0" err="1">
                <a:solidFill>
                  <a:srgbClr val="FF0000"/>
                </a:solidFill>
              </a:rPr>
              <a:t>plotNum</a:t>
            </a:r>
            <a:r>
              <a:rPr lang="en-US" altLang="zh-CN" sz="2800" dirty="0" smtClean="0">
                <a:solidFill>
                  <a:srgbClr val="FF0000"/>
                </a:solidFill>
              </a:rPr>
              <a:t>)</a:t>
            </a:r>
            <a:endParaRPr lang="en-US" altLang="zh-CN" sz="2800" dirty="0" smtClean="0">
              <a:solidFill>
                <a:srgbClr val="FF0000"/>
              </a:solidFill>
            </a:endParaRPr>
          </a:p>
          <a:p>
            <a:r>
              <a:rPr lang="en-US" altLang="zh-CN" sz="2800" b="0" dirty="0"/>
              <a:t>subplot</a:t>
            </a:r>
            <a:r>
              <a:rPr lang="zh-CN" altLang="en-US" sz="2800" b="0" dirty="0"/>
              <a:t>将整个绘图区域等分为</a:t>
            </a:r>
            <a:r>
              <a:rPr lang="en-US" altLang="zh-CN" sz="2800" b="0" dirty="0" err="1"/>
              <a:t>numRows</a:t>
            </a:r>
            <a:r>
              <a:rPr lang="zh-CN" altLang="en-US" sz="2800" b="0" dirty="0"/>
              <a:t>行 * </a:t>
            </a:r>
            <a:r>
              <a:rPr lang="en-US" altLang="zh-CN" sz="2800" b="0" dirty="0" err="1"/>
              <a:t>numCols</a:t>
            </a:r>
            <a:r>
              <a:rPr lang="zh-CN" altLang="en-US" sz="2800" b="0" dirty="0"/>
              <a:t>列个子区域，然后按照从</a:t>
            </a:r>
            <a:r>
              <a:rPr lang="zh-CN" altLang="en-US" sz="2800" b="0" dirty="0">
                <a:solidFill>
                  <a:srgbClr val="FF0000"/>
                </a:solidFill>
              </a:rPr>
              <a:t>左到右，从上到下</a:t>
            </a:r>
            <a:r>
              <a:rPr lang="zh-CN" altLang="en-US" sz="2800" b="0" dirty="0"/>
              <a:t>的顺序对每个子区域进行编号，左上的子区域的编号为</a:t>
            </a:r>
            <a:r>
              <a:rPr lang="en-US" altLang="zh-CN" sz="2800" b="0" dirty="0"/>
              <a:t>1</a:t>
            </a:r>
            <a:r>
              <a:rPr lang="zh-CN" altLang="en-US" sz="2800" b="0" dirty="0"/>
              <a:t>。</a:t>
            </a:r>
            <a:endParaRPr lang="zh-CN" altLang="en-US" sz="2800" b="0" dirty="0"/>
          </a:p>
          <a:p>
            <a:r>
              <a:rPr lang="zh-CN" altLang="en-US" sz="2800" b="0" dirty="0" smtClean="0"/>
              <a:t>例如</a:t>
            </a:r>
            <a:r>
              <a:rPr lang="en-US" altLang="zh-CN" sz="2800" b="0" dirty="0">
                <a:solidFill>
                  <a:srgbClr val="FF0000"/>
                </a:solidFill>
              </a:rPr>
              <a:t>subplot(323)</a:t>
            </a:r>
            <a:r>
              <a:rPr lang="zh-CN" altLang="en-US" sz="2800" b="0" dirty="0">
                <a:solidFill>
                  <a:srgbClr val="FF0000"/>
                </a:solidFill>
              </a:rPr>
              <a:t>和</a:t>
            </a:r>
            <a:r>
              <a:rPr lang="en-US" altLang="zh-CN" sz="2800" b="0" dirty="0">
                <a:solidFill>
                  <a:srgbClr val="FF0000"/>
                </a:solidFill>
              </a:rPr>
              <a:t>subplot(3,2,3)</a:t>
            </a:r>
            <a:r>
              <a:rPr lang="zh-CN" altLang="en-US" sz="2800" b="0" dirty="0"/>
              <a:t>是相同的</a:t>
            </a:r>
            <a:r>
              <a:rPr lang="zh-CN" altLang="en-US" sz="2800" b="0" dirty="0" smtClean="0"/>
              <a:t>。</a:t>
            </a:r>
            <a:endParaRPr lang="en-US" altLang="zh-CN" sz="2800" b="0" dirty="0" smtClean="0"/>
          </a:p>
          <a:p>
            <a:r>
              <a:rPr lang="zh-CN" altLang="en-US" sz="2800" b="0" dirty="0" smtClean="0"/>
              <a:t>     </a:t>
            </a:r>
            <a:r>
              <a:rPr lang="en-US" altLang="zh-CN" sz="2800" b="0" dirty="0" smtClean="0">
                <a:sym typeface="+mn-ea"/>
              </a:rPr>
              <a:t> subplot</a:t>
            </a:r>
            <a:r>
              <a:rPr lang="zh-CN" altLang="en-US" sz="2800" b="0" dirty="0">
                <a:sym typeface="+mn-ea"/>
              </a:rPr>
              <a:t>（</a:t>
            </a:r>
            <a:r>
              <a:rPr lang="en-US" altLang="zh-CN" sz="2800" b="0" dirty="0" err="1">
                <a:sym typeface="+mn-ea"/>
              </a:rPr>
              <a:t>m,n,p</a:t>
            </a:r>
            <a:r>
              <a:rPr lang="zh-CN" altLang="en-US" sz="2800" b="0" dirty="0">
                <a:sym typeface="+mn-ea"/>
              </a:rPr>
              <a:t>）或者</a:t>
            </a:r>
            <a:r>
              <a:rPr lang="en-US" altLang="zh-CN" sz="2800" b="0" dirty="0">
                <a:sym typeface="+mn-ea"/>
              </a:rPr>
              <a:t>subplot</a:t>
            </a:r>
            <a:r>
              <a:rPr lang="zh-CN" altLang="en-US" sz="2800" b="0" dirty="0">
                <a:sym typeface="+mn-ea"/>
              </a:rPr>
              <a:t>（</a:t>
            </a:r>
            <a:r>
              <a:rPr lang="en-US" altLang="zh-CN" sz="2800" b="0" dirty="0">
                <a:sym typeface="+mn-ea"/>
              </a:rPr>
              <a:t>m n p</a:t>
            </a:r>
            <a:r>
              <a:rPr lang="zh-CN" altLang="en-US" sz="2800" b="0" dirty="0" smtClean="0">
                <a:sym typeface="+mn-ea"/>
              </a:rPr>
              <a:t>）</a:t>
            </a:r>
            <a:endParaRPr lang="en-US" altLang="zh-CN" sz="2800" b="0" dirty="0" smtClean="0"/>
          </a:p>
          <a:p>
            <a:r>
              <a:rPr lang="en-US" altLang="zh-CN" sz="2800" b="0" dirty="0" smtClean="0">
                <a:latin typeface="Arial" panose="020B0604020202020204" pitchFamily="34" charset="0"/>
                <a:sym typeface="+mn-ea"/>
              </a:rPr>
              <a:t>       m</a:t>
            </a:r>
            <a:r>
              <a:rPr lang="zh-CN" altLang="en-US" sz="2800" b="0" dirty="0">
                <a:latin typeface="Arial" panose="020B0604020202020204" pitchFamily="34" charset="0"/>
                <a:sym typeface="+mn-ea"/>
              </a:rPr>
              <a:t>表示是图排成</a:t>
            </a:r>
            <a:r>
              <a:rPr lang="en-US" altLang="zh-CN" sz="2800" b="0" dirty="0">
                <a:solidFill>
                  <a:srgbClr val="FF0000"/>
                </a:solidFill>
                <a:latin typeface="Arial" panose="020B0604020202020204" pitchFamily="34" charset="0"/>
                <a:sym typeface="+mn-ea"/>
              </a:rPr>
              <a:t>m</a:t>
            </a:r>
            <a:r>
              <a:rPr lang="zh-CN" altLang="en-US" sz="2800" b="0" dirty="0">
                <a:solidFill>
                  <a:srgbClr val="FF0000"/>
                </a:solidFill>
                <a:latin typeface="Arial" panose="020B0604020202020204" pitchFamily="34" charset="0"/>
                <a:sym typeface="+mn-ea"/>
              </a:rPr>
              <a:t>行</a:t>
            </a:r>
            <a:r>
              <a:rPr lang="zh-CN" altLang="en-US" sz="2800" b="0" dirty="0">
                <a:latin typeface="Arial" panose="020B0604020202020204" pitchFamily="34" charset="0"/>
                <a:sym typeface="+mn-ea"/>
              </a:rPr>
              <a:t>，</a:t>
            </a:r>
            <a:r>
              <a:rPr lang="en-US" altLang="zh-CN" sz="2800" b="0" dirty="0">
                <a:latin typeface="Arial" panose="020B0604020202020204" pitchFamily="34" charset="0"/>
                <a:sym typeface="+mn-ea"/>
              </a:rPr>
              <a:t>n</a:t>
            </a:r>
            <a:r>
              <a:rPr lang="zh-CN" altLang="en-US" sz="2800" b="0" dirty="0">
                <a:latin typeface="Arial" panose="020B0604020202020204" pitchFamily="34" charset="0"/>
                <a:sym typeface="+mn-ea"/>
              </a:rPr>
              <a:t>表示图排</a:t>
            </a:r>
            <a:r>
              <a:rPr lang="zh-CN" altLang="en-US" sz="2800" b="0" dirty="0">
                <a:solidFill>
                  <a:srgbClr val="FF0000"/>
                </a:solidFill>
                <a:latin typeface="Arial" panose="020B0604020202020204" pitchFamily="34" charset="0"/>
                <a:sym typeface="+mn-ea"/>
              </a:rPr>
              <a:t>成</a:t>
            </a:r>
            <a:r>
              <a:rPr lang="en-US" altLang="zh-CN" sz="2800" b="0" dirty="0">
                <a:solidFill>
                  <a:srgbClr val="FF0000"/>
                </a:solidFill>
                <a:latin typeface="Arial" panose="020B0604020202020204" pitchFamily="34" charset="0"/>
                <a:sym typeface="+mn-ea"/>
              </a:rPr>
              <a:t>n</a:t>
            </a:r>
            <a:r>
              <a:rPr lang="zh-CN" altLang="en-US" sz="2800" b="0" dirty="0">
                <a:solidFill>
                  <a:srgbClr val="FF0000"/>
                </a:solidFill>
                <a:latin typeface="Arial" panose="020B0604020202020204" pitchFamily="34" charset="0"/>
                <a:sym typeface="+mn-ea"/>
              </a:rPr>
              <a:t>列</a:t>
            </a:r>
            <a:r>
              <a:rPr lang="zh-CN" altLang="en-US" sz="2800" b="0" dirty="0">
                <a:latin typeface="Arial" panose="020B0604020202020204" pitchFamily="34" charset="0"/>
                <a:sym typeface="+mn-ea"/>
              </a:rPr>
              <a:t>，</a:t>
            </a:r>
            <a:r>
              <a:rPr lang="en-US" altLang="zh-CN" sz="2800" b="0" dirty="0">
                <a:latin typeface="Arial" panose="020B0604020202020204" pitchFamily="34" charset="0"/>
                <a:sym typeface="+mn-ea"/>
              </a:rPr>
              <a:t>p</a:t>
            </a:r>
            <a:r>
              <a:rPr lang="zh-CN" altLang="en-US" sz="2800" b="0" dirty="0">
                <a:latin typeface="Arial" panose="020B0604020202020204" pitchFamily="34" charset="0"/>
                <a:sym typeface="+mn-ea"/>
              </a:rPr>
              <a:t>表示图所在的位置，</a:t>
            </a:r>
            <a:r>
              <a:rPr lang="en-US" altLang="zh-CN" sz="2800" b="0" dirty="0">
                <a:latin typeface="Arial" panose="020B0604020202020204" pitchFamily="34" charset="0"/>
                <a:sym typeface="+mn-ea"/>
              </a:rPr>
              <a:t>p=1</a:t>
            </a:r>
            <a:r>
              <a:rPr lang="zh-CN" altLang="en-US" sz="2800" b="0" dirty="0">
                <a:latin typeface="Arial" panose="020B0604020202020204" pitchFamily="34" charset="0"/>
                <a:sym typeface="+mn-ea"/>
              </a:rPr>
              <a:t>表示从左到右从上到下的第一个位置。</a:t>
            </a:r>
            <a:endParaRPr lang="en-US" altLang="zh-CN" sz="2800" dirty="0"/>
          </a:p>
          <a:p>
            <a:endParaRPr lang="en-US" altLang="zh-CN" sz="2400" dirty="0" smtClean="0"/>
          </a:p>
          <a:p>
            <a:endParaRPr lang="en-US" altLang="zh-CN" sz="2400" dirty="0" smtClean="0"/>
          </a:p>
          <a:p>
            <a:endParaRPr lang="zh-CN" altLang="en-US" sz="2400" dirty="0"/>
          </a:p>
        </p:txBody>
      </p:sp>
    </p:spTree>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334645" y="2228850"/>
            <a:ext cx="9053195" cy="716280"/>
          </a:xfrm>
        </p:spPr>
        <p:txBody>
          <a:bodyPr/>
          <a:lstStyle/>
          <a:p>
            <a:r>
              <a:rPr lang="zh-CN" altLang="en-US" sz="4000" dirty="0">
                <a:solidFill>
                  <a:srgbClr val="FF0000"/>
                </a:solidFill>
              </a:rPr>
              <a:t>请编程画出图形</a:t>
            </a:r>
            <a:r>
              <a:rPr lang="en-US" altLang="zh-CN" sz="4000" dirty="0">
                <a:solidFill>
                  <a:srgbClr val="FF0000"/>
                </a:solidFill>
              </a:rPr>
              <a:t>y=sin(x),x</a:t>
            </a:r>
            <a:r>
              <a:rPr lang="zh-CN" altLang="en-US" sz="4000" dirty="0">
                <a:solidFill>
                  <a:srgbClr val="FF0000"/>
                </a:solidFill>
              </a:rPr>
              <a:t>在（</a:t>
            </a:r>
            <a:r>
              <a:rPr lang="en-US" altLang="zh-CN" sz="4000" dirty="0">
                <a:solidFill>
                  <a:srgbClr val="FF0000"/>
                </a:solidFill>
              </a:rPr>
              <a:t>0,2</a:t>
            </a:r>
            <a:r>
              <a:rPr lang="el-GR" altLang="zh-CN" sz="4000" dirty="0">
                <a:solidFill>
                  <a:srgbClr val="FF0000"/>
                </a:solidFill>
              </a:rPr>
              <a:t>Π</a:t>
            </a:r>
            <a:r>
              <a:rPr lang="zh-CN" altLang="en-US" sz="4000" dirty="0">
                <a:solidFill>
                  <a:srgbClr val="FF0000"/>
                </a:solidFill>
              </a:rPr>
              <a:t>）</a:t>
            </a:r>
            <a:endParaRPr lang="zh-CN" altLang="en-US" sz="4000" dirty="0">
              <a:solidFill>
                <a:srgbClr val="FF0000"/>
              </a:solidFill>
            </a:endParaRPr>
          </a:p>
        </p:txBody>
      </p:sp>
      <p:sp>
        <p:nvSpPr>
          <p:cNvPr id="7" name="文本框 6"/>
          <p:cNvSpPr txBox="1"/>
          <p:nvPr/>
        </p:nvSpPr>
        <p:spPr>
          <a:xfrm>
            <a:off x="3663950" y="631825"/>
            <a:ext cx="1816100" cy="583565"/>
          </a:xfrm>
          <a:prstGeom prst="rect">
            <a:avLst/>
          </a:prstGeom>
          <a:noFill/>
        </p:spPr>
        <p:txBody>
          <a:bodyPr wrap="none" rtlCol="0" anchor="t">
            <a:spAutoFit/>
          </a:bodyPr>
          <a:p>
            <a:pPr marL="541655" indent="-541655">
              <a:spcBef>
                <a:spcPct val="50000"/>
              </a:spcBef>
            </a:pPr>
            <a:r>
              <a:rPr lang="zh-CN" altLang="en-US" dirty="0" smtClean="0">
                <a:solidFill>
                  <a:srgbClr val="FFFFCC"/>
                </a:solidFill>
                <a:latin typeface="Arial" panose="020B0604020202020204" pitchFamily="34" charset="0"/>
                <a:sym typeface="+mn-ea"/>
              </a:rPr>
              <a:t>课堂练习</a:t>
            </a:r>
            <a:endParaRPr lang="zh-CN" altLang="en-US" dirty="0" smtClean="0">
              <a:solidFill>
                <a:srgbClr val="FFFFCC"/>
              </a:solidFill>
              <a:latin typeface="Arial" panose="020B0604020202020204" pitchFamily="34" charset="0"/>
              <a:sym typeface="+mn-ea"/>
            </a:endParaRPr>
          </a:p>
        </p:txBody>
      </p:sp>
    </p:spTree>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8152184" cy="715963"/>
          </a:xfrm>
        </p:spPr>
        <p:txBody>
          <a:bodyPr/>
          <a:lstStyle/>
          <a:p>
            <a:r>
              <a:rPr lang="zh-CN" altLang="en-US" sz="3600" dirty="0">
                <a:solidFill>
                  <a:srgbClr val="FF0000"/>
                </a:solidFill>
              </a:rPr>
              <a:t>请编程画出图形</a:t>
            </a:r>
            <a:r>
              <a:rPr lang="en-US" altLang="zh-CN" sz="3600" dirty="0">
                <a:solidFill>
                  <a:srgbClr val="FF0000"/>
                </a:solidFill>
              </a:rPr>
              <a:t>y=sin(x),x</a:t>
            </a:r>
            <a:r>
              <a:rPr lang="zh-CN" altLang="en-US" sz="3600" dirty="0">
                <a:solidFill>
                  <a:srgbClr val="FF0000"/>
                </a:solidFill>
              </a:rPr>
              <a:t>在（</a:t>
            </a:r>
            <a:r>
              <a:rPr lang="en-US" altLang="zh-CN" sz="3600" dirty="0">
                <a:solidFill>
                  <a:srgbClr val="FF0000"/>
                </a:solidFill>
              </a:rPr>
              <a:t>0,2</a:t>
            </a:r>
            <a:r>
              <a:rPr lang="el-GR" altLang="zh-CN" sz="3600" dirty="0">
                <a:solidFill>
                  <a:srgbClr val="FF0000"/>
                </a:solidFill>
              </a:rPr>
              <a:t>Π</a:t>
            </a:r>
            <a:r>
              <a:rPr lang="zh-CN" altLang="en-US" sz="3600" dirty="0">
                <a:solidFill>
                  <a:srgbClr val="FF0000"/>
                </a:solidFill>
              </a:rPr>
              <a:t>）</a:t>
            </a:r>
            <a:endParaRPr lang="zh-CN" altLang="en-US" sz="3600" dirty="0">
              <a:solidFill>
                <a:srgbClr val="FF0000"/>
              </a:solidFill>
            </a:endParaRPr>
          </a:p>
        </p:txBody>
      </p:sp>
      <p:sp>
        <p:nvSpPr>
          <p:cNvPr id="2" name="矩形 1"/>
          <p:cNvSpPr/>
          <p:nvPr/>
        </p:nvSpPr>
        <p:spPr>
          <a:xfrm>
            <a:off x="715980" y="1260513"/>
            <a:ext cx="6869131" cy="3046988"/>
          </a:xfrm>
          <a:prstGeom prst="rect">
            <a:avLst/>
          </a:prstGeom>
        </p:spPr>
        <p:txBody>
          <a:bodyPr wrap="square">
            <a:spAutoFit/>
          </a:bodyPr>
          <a:lstStyle/>
          <a:p>
            <a:r>
              <a:rPr lang="en-US" altLang="zh-CN" dirty="0"/>
              <a:t>import </a:t>
            </a:r>
            <a:r>
              <a:rPr lang="en-US" altLang="zh-CN" dirty="0" err="1"/>
              <a:t>numpy</a:t>
            </a:r>
            <a:r>
              <a:rPr lang="en-US" altLang="zh-CN" dirty="0"/>
              <a:t> as </a:t>
            </a:r>
            <a:r>
              <a:rPr lang="en-US" altLang="zh-CN" dirty="0" err="1"/>
              <a:t>np</a:t>
            </a:r>
            <a:endParaRPr lang="en-US" altLang="zh-CN" dirty="0"/>
          </a:p>
          <a:p>
            <a:r>
              <a:rPr lang="en-US" altLang="zh-CN" dirty="0"/>
              <a:t>import </a:t>
            </a:r>
            <a:r>
              <a:rPr lang="en-US" altLang="zh-CN" dirty="0" err="1"/>
              <a:t>pylab</a:t>
            </a:r>
            <a:r>
              <a:rPr lang="en-US" altLang="zh-CN" dirty="0"/>
              <a:t> as </a:t>
            </a:r>
            <a:r>
              <a:rPr lang="en-US" altLang="zh-CN" dirty="0" err="1"/>
              <a:t>pl</a:t>
            </a:r>
            <a:endParaRPr lang="en-US" altLang="zh-CN" dirty="0"/>
          </a:p>
          <a:p>
            <a:r>
              <a:rPr lang="en-US" altLang="zh-CN" dirty="0">
                <a:solidFill>
                  <a:srgbClr val="FF0000"/>
                </a:solidFill>
              </a:rPr>
              <a:t>x=</a:t>
            </a:r>
            <a:r>
              <a:rPr lang="en-US" altLang="zh-CN" dirty="0" err="1">
                <a:solidFill>
                  <a:srgbClr val="FF0000"/>
                </a:solidFill>
              </a:rPr>
              <a:t>np.arange</a:t>
            </a:r>
            <a:r>
              <a:rPr lang="en-US" altLang="zh-CN" dirty="0">
                <a:solidFill>
                  <a:srgbClr val="FF0000"/>
                </a:solidFill>
              </a:rPr>
              <a:t>(0,2*np.pi,0.01) </a:t>
            </a:r>
            <a:endParaRPr lang="en-US" altLang="zh-CN" dirty="0" smtClean="0">
              <a:solidFill>
                <a:srgbClr val="FF0000"/>
              </a:solidFill>
            </a:endParaRPr>
          </a:p>
          <a:p>
            <a:r>
              <a:rPr lang="en-US" altLang="zh-CN" dirty="0" smtClean="0"/>
              <a:t>y </a:t>
            </a:r>
            <a:r>
              <a:rPr lang="en-US" altLang="zh-CN" dirty="0"/>
              <a:t>= </a:t>
            </a:r>
            <a:r>
              <a:rPr lang="en-US" altLang="zh-CN" dirty="0" err="1"/>
              <a:t>np.sin</a:t>
            </a:r>
            <a:r>
              <a:rPr lang="en-US" altLang="zh-CN" dirty="0"/>
              <a:t>(x)</a:t>
            </a:r>
            <a:endParaRPr lang="en-US" altLang="zh-CN" dirty="0"/>
          </a:p>
          <a:p>
            <a:r>
              <a:rPr lang="en-US" altLang="zh-CN" dirty="0" err="1"/>
              <a:t>pl.plot</a:t>
            </a:r>
            <a:r>
              <a:rPr lang="en-US" altLang="zh-CN" dirty="0"/>
              <a:t>(</a:t>
            </a:r>
            <a:r>
              <a:rPr lang="en-US" altLang="zh-CN" dirty="0" err="1"/>
              <a:t>x,y,'r</a:t>
            </a:r>
            <a:r>
              <a:rPr lang="en-US" altLang="zh-CN" dirty="0"/>
              <a:t>')</a:t>
            </a:r>
            <a:endParaRPr lang="en-US" altLang="zh-CN" dirty="0"/>
          </a:p>
          <a:p>
            <a:r>
              <a:rPr lang="en-US" altLang="zh-CN" dirty="0" err="1" smtClean="0"/>
              <a:t>pl.show</a:t>
            </a:r>
            <a:r>
              <a:rPr lang="zh-CN" altLang="en-US" dirty="0" smtClean="0"/>
              <a:t>（）</a:t>
            </a:r>
            <a:endParaRPr lang="zh-CN" altLang="en-US" dirty="0"/>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1920" y="2763165"/>
            <a:ext cx="4837534" cy="4084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a:solidFill>
                  <a:srgbClr val="FFFFCC"/>
                </a:solidFill>
                <a:latin typeface="Arial" panose="020B0604020202020204" pitchFamily="34" charset="0"/>
              </a:rPr>
              <a:t>其它图形绘制</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251607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其它图形绘制</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en-US" altLang="zh-CN" sz="2400" b="0" dirty="0" err="1">
                <a:solidFill>
                  <a:srgbClr val="080808"/>
                </a:solidFill>
                <a:latin typeface="微软雅黑" panose="020B0503020204020204" pitchFamily="34" charset="-122"/>
                <a:ea typeface="微软雅黑" panose="020B0503020204020204" pitchFamily="34" charset="-122"/>
              </a:rPr>
              <a:t>Matplotlib</a:t>
            </a:r>
            <a:r>
              <a:rPr lang="zh-CN" altLang="en-US" sz="2400" b="0" dirty="0">
                <a:solidFill>
                  <a:srgbClr val="080808"/>
                </a:solidFill>
                <a:latin typeface="微软雅黑" panose="020B0503020204020204" pitchFamily="34" charset="-122"/>
                <a:ea typeface="微软雅黑" panose="020B0503020204020204" pitchFamily="34" charset="-122"/>
              </a:rPr>
              <a:t>官网，</a:t>
            </a:r>
            <a:r>
              <a:rPr lang="en-US" altLang="zh-CN" sz="2400" b="0" dirty="0">
                <a:solidFill>
                  <a:srgbClr val="080808"/>
                </a:solidFill>
                <a:latin typeface="微软雅黑" panose="020B0503020204020204" pitchFamily="34" charset="-122"/>
                <a:ea typeface="微软雅黑" panose="020B0503020204020204" pitchFamily="34" charset="-122"/>
              </a:rPr>
              <a:t> </a:t>
            </a:r>
            <a:r>
              <a:rPr lang="en-US" altLang="zh-CN" sz="2400" b="0" dirty="0">
                <a:solidFill>
                  <a:srgbClr val="080808"/>
                </a:solidFill>
                <a:latin typeface="微软雅黑" panose="020B0503020204020204" pitchFamily="34" charset="-122"/>
                <a:ea typeface="微软雅黑" panose="020B0503020204020204" pitchFamily="34" charset="-122"/>
                <a:hlinkClick r:id="rId1"/>
              </a:rPr>
              <a:t>http://Matplotlib.org</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en-US" altLang="zh-CN" sz="2400" b="0" dirty="0">
                <a:solidFill>
                  <a:srgbClr val="080808"/>
                </a:solidFill>
                <a:latin typeface="微软雅黑" panose="020B0503020204020204" pitchFamily="34" charset="-122"/>
                <a:ea typeface="微软雅黑" panose="020B0503020204020204" pitchFamily="34" charset="-122"/>
              </a:rPr>
              <a:t>Examples</a:t>
            </a:r>
            <a:r>
              <a:rPr lang="zh-CN" altLang="en-US" sz="2400" b="0" dirty="0">
                <a:solidFill>
                  <a:srgbClr val="080808"/>
                </a:solidFill>
                <a:latin typeface="微软雅黑" panose="020B0503020204020204" pitchFamily="34" charset="-122"/>
                <a:ea typeface="微软雅黑" panose="020B0503020204020204" pitchFamily="34" charset="-122"/>
              </a:rPr>
              <a:t>页面</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2"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源码</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2"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示例图</a:t>
            </a:r>
            <a:endParaRPr lang="zh-CN" altLang="en-US" sz="2400" b="0" dirty="0">
              <a:solidFill>
                <a:srgbClr val="080808"/>
              </a:solidFill>
              <a:latin typeface="微软雅黑" panose="020B0503020204020204" pitchFamily="34" charset="-122"/>
              <a:ea typeface="微软雅黑" panose="020B0503020204020204" pitchFamily="34" charset="-122"/>
            </a:endParaRPr>
          </a:p>
        </p:txBody>
      </p:sp>
      <p:pic>
        <p:nvPicPr>
          <p:cNvPr id="57346" name="Picture 2"/>
          <p:cNvPicPr>
            <a:picLocks noChangeAspect="1" noChangeArrowheads="1"/>
          </p:cNvPicPr>
          <p:nvPr/>
        </p:nvPicPr>
        <p:blipFill>
          <a:blip r:embed="rId2"/>
          <a:srcRect/>
          <a:stretch>
            <a:fillRect/>
          </a:stretch>
        </p:blipFill>
        <p:spPr bwMode="auto">
          <a:xfrm>
            <a:off x="3214678" y="3286124"/>
            <a:ext cx="5820328" cy="3214710"/>
          </a:xfrm>
          <a:prstGeom prst="rect">
            <a:avLst/>
          </a:prstGeom>
          <a:noFill/>
          <a:ln w="9525">
            <a:noFill/>
            <a:miter lim="800000"/>
            <a:headEnd/>
            <a:tailEnd/>
          </a:ln>
          <a:effectLst/>
        </p:spPr>
      </p:pic>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2057400" y="503237"/>
            <a:ext cx="6650064" cy="715963"/>
          </a:xfrm>
        </p:spPr>
        <p:txBody>
          <a:bodyPr/>
          <a:lstStyle/>
          <a:p>
            <a:pPr marL="541655" indent="-541655"/>
            <a:r>
              <a:rPr lang="zh-CN" altLang="en-US" sz="3600" dirty="0">
                <a:latin typeface="+mn-lt"/>
                <a:ea typeface="黑体" panose="02010609060101010101" pitchFamily="49" charset="-122"/>
              </a:rPr>
              <a:t>实验</a:t>
            </a:r>
            <a:r>
              <a:rPr lang="en-US" altLang="zh-CN" sz="3600" dirty="0">
                <a:latin typeface="+mn-lt"/>
                <a:ea typeface="黑体" panose="02010609060101010101" pitchFamily="49" charset="-122"/>
              </a:rPr>
              <a:t>6-3</a:t>
            </a:r>
            <a:endParaRPr lang="en-US" altLang="zh-CN" sz="3600" dirty="0">
              <a:latin typeface="+mn-lt"/>
              <a:ea typeface="黑体" panose="02010609060101010101" pitchFamily="49" charset="-122"/>
            </a:endParaRPr>
          </a:p>
        </p:txBody>
      </p:sp>
      <p:sp>
        <p:nvSpPr>
          <p:cNvPr id="8" name="Rectangle 3"/>
          <p:cNvSpPr txBox="1">
            <a:spLocks noChangeArrowheads="1"/>
          </p:cNvSpPr>
          <p:nvPr/>
        </p:nvSpPr>
        <p:spPr bwMode="auto">
          <a:xfrm>
            <a:off x="914400" y="1600200"/>
            <a:ext cx="7391400" cy="47244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43230" marR="0" lvl="0" indent="-443230" algn="l" defTabSz="914400" rtl="0" eaLnBrk="0" fontAlgn="base" latinLnBrk="0" hangingPunct="0">
              <a:lnSpc>
                <a:spcPct val="80000"/>
              </a:lnSpc>
              <a:spcBef>
                <a:spcPct val="20000"/>
              </a:spcBef>
              <a:spcAft>
                <a:spcPct val="0"/>
              </a:spcAft>
              <a:buClr>
                <a:srgbClr val="3333FF"/>
              </a:buClr>
              <a:buSzTx/>
              <a:buFont typeface="Wingdings" panose="05000000000000000000" pitchFamily="2" charset="2"/>
              <a:buNone/>
              <a:defRPr/>
            </a:pPr>
            <a:endParaRPr lang="zh-CN" altLang="en-US" b="0" kern="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00" name="文本框 99"/>
          <p:cNvSpPr txBox="1"/>
          <p:nvPr/>
        </p:nvSpPr>
        <p:spPr>
          <a:xfrm>
            <a:off x="4140200" y="1218882"/>
            <a:ext cx="5080000" cy="1014730"/>
          </a:xfrm>
          <a:prstGeom prst="rect">
            <a:avLst/>
          </a:prstGeom>
          <a:noFill/>
          <a:ln w="9525">
            <a:noFill/>
          </a:ln>
        </p:spPr>
        <p:txBody>
          <a:bodyPr>
            <a:spAutoFit/>
          </a:bodyPr>
          <a:p>
            <a:pPr marL="0" indent="0"/>
            <a:r>
              <a:rPr lang="zh-CN" sz="2000" b="0">
                <a:solidFill>
                  <a:srgbClr val="000000"/>
                </a:solidFill>
                <a:ea typeface="Arial Unicode MS" panose="020B0604020202020204" charset="-122"/>
              </a:rPr>
              <a:t>若不交换：小猴</a:t>
            </a:r>
            <a:r>
              <a:rPr lang="en-US" sz="2000" b="0">
                <a:solidFill>
                  <a:srgbClr val="000000"/>
                </a:solidFill>
                <a:latin typeface="Helvetica" charset="0"/>
                <a:ea typeface="Arial Unicode MS" panose="020B0604020202020204" charset="-122"/>
                <a:cs typeface="Arial Unicode MS" panose="020B0604020202020204" charset="-122"/>
              </a:rPr>
              <a:t>i</a:t>
            </a:r>
            <a:r>
              <a:rPr lang="zh-CN" sz="2000" b="0">
                <a:solidFill>
                  <a:srgbClr val="000000"/>
                </a:solidFill>
                <a:ea typeface="Arial Unicode MS" panose="020B0604020202020204" charset="-122"/>
              </a:rPr>
              <a:t>获得的桃子数为：</a:t>
            </a:r>
            <a:r>
              <a:rPr lang="en-US" sz="2000" b="0">
                <a:solidFill>
                  <a:srgbClr val="000000"/>
                </a:solidFill>
                <a:highlight>
                  <a:srgbClr val="FFFF00"/>
                </a:highlight>
                <a:latin typeface="Helvetica" charset="0"/>
                <a:ea typeface="Arial Unicode MS" panose="020B0604020202020204" charset="-122"/>
                <a:cs typeface="Arial Unicode MS" panose="020B0604020202020204" charset="-122"/>
              </a:rPr>
              <a:t>k // b1</a:t>
            </a:r>
            <a:r>
              <a:rPr lang="en-US" sz="2000" b="0">
                <a:solidFill>
                  <a:srgbClr val="000000"/>
                </a:solidFill>
                <a:latin typeface="Helvetica" charset="0"/>
                <a:ea typeface="Arial Unicode MS" panose="020B0604020202020204" charset="-122"/>
                <a:cs typeface="Arial Unicode MS" panose="020B0604020202020204" charset="-122"/>
              </a:rPr>
              <a:t>	</a:t>
            </a:r>
            <a:endParaRPr lang="en-US" sz="2000" b="0">
              <a:solidFill>
                <a:srgbClr val="000000"/>
              </a:solidFill>
              <a:latin typeface="Helvetica" charset="0"/>
              <a:ea typeface="Arial Unicode MS" panose="020B0604020202020204" charset="-122"/>
              <a:cs typeface="Arial Unicode MS" panose="020B0604020202020204" charset="-122"/>
            </a:endParaRPr>
          </a:p>
          <a:p>
            <a:pPr marL="0" indent="0"/>
            <a:r>
              <a:rPr lang="zh-CN" sz="2000" b="0">
                <a:solidFill>
                  <a:srgbClr val="000000"/>
                </a:solidFill>
                <a:ea typeface="Arial Unicode MS" panose="020B0604020202020204" charset="-122"/>
              </a:rPr>
              <a:t>小猴</a:t>
            </a:r>
            <a:r>
              <a:rPr lang="en-US" sz="2000" b="0">
                <a:solidFill>
                  <a:srgbClr val="000000"/>
                </a:solidFill>
                <a:latin typeface="Helvetica" charset="0"/>
                <a:ea typeface="Arial Unicode MS" panose="020B0604020202020204" charset="-122"/>
                <a:cs typeface="Arial Unicode MS" panose="020B0604020202020204" charset="-122"/>
              </a:rPr>
              <a:t>i+1</a:t>
            </a:r>
            <a:r>
              <a:rPr lang="zh-CN" sz="2000" b="0">
                <a:solidFill>
                  <a:srgbClr val="000000"/>
                </a:solidFill>
                <a:ea typeface="Arial Unicode MS" panose="020B0604020202020204" charset="-122"/>
              </a:rPr>
              <a:t>获得的桃子数为：</a:t>
            </a:r>
            <a:r>
              <a:rPr lang="en-US" sz="2000" b="0">
                <a:solidFill>
                  <a:srgbClr val="000000"/>
                </a:solidFill>
                <a:highlight>
                  <a:srgbClr val="00FF00"/>
                </a:highlight>
                <a:latin typeface="Helvetica" charset="0"/>
                <a:ea typeface="Arial Unicode MS" panose="020B0604020202020204" charset="-122"/>
                <a:cs typeface="Arial Unicode MS" panose="020B0604020202020204" charset="-122"/>
              </a:rPr>
              <a:t>k*a1 // b2</a:t>
            </a:r>
            <a:endParaRPr lang="zh-CN" altLang="en-US" sz="2000"/>
          </a:p>
        </p:txBody>
      </p:sp>
      <p:sp>
        <p:nvSpPr>
          <p:cNvPr id="5" name="文本框 4"/>
          <p:cNvSpPr txBox="1"/>
          <p:nvPr/>
        </p:nvSpPr>
        <p:spPr>
          <a:xfrm>
            <a:off x="4585335" y="2588260"/>
            <a:ext cx="5080000" cy="1014730"/>
          </a:xfrm>
          <a:prstGeom prst="rect">
            <a:avLst/>
          </a:prstGeom>
          <a:noFill/>
          <a:ln w="9525">
            <a:noFill/>
          </a:ln>
        </p:spPr>
        <p:txBody>
          <a:bodyPr>
            <a:spAutoFit/>
          </a:bodyPr>
          <a:p>
            <a:pPr marL="0" indent="0"/>
            <a:r>
              <a:rPr lang="zh-CN" sz="2000" b="0">
                <a:solidFill>
                  <a:srgbClr val="000000"/>
                </a:solidFill>
                <a:ea typeface="Arial Unicode MS" panose="020B0604020202020204" charset="-122"/>
              </a:rPr>
              <a:t>若交换：</a:t>
            </a:r>
            <a:endParaRPr lang="zh-CN" sz="2000" b="0">
              <a:solidFill>
                <a:srgbClr val="000000"/>
              </a:solidFill>
              <a:ea typeface="Arial Unicode MS" panose="020B0604020202020204" charset="-122"/>
            </a:endParaRPr>
          </a:p>
          <a:p>
            <a:pPr marL="0" indent="0"/>
            <a:r>
              <a:rPr lang="zh-CN" sz="2000" b="0">
                <a:solidFill>
                  <a:srgbClr val="000000"/>
                </a:solidFill>
                <a:ea typeface="Arial Unicode MS" panose="020B0604020202020204" charset="-122"/>
              </a:rPr>
              <a:t>小猴</a:t>
            </a:r>
            <a:r>
              <a:rPr lang="en-US" sz="2000" b="0">
                <a:solidFill>
                  <a:srgbClr val="000000"/>
                </a:solidFill>
                <a:latin typeface="Helvetica" charset="0"/>
                <a:ea typeface="Arial Unicode MS" panose="020B0604020202020204" charset="-122"/>
                <a:cs typeface="Arial Unicode MS" panose="020B0604020202020204" charset="-122"/>
              </a:rPr>
              <a:t>i</a:t>
            </a:r>
            <a:r>
              <a:rPr lang="zh-CN" sz="2000" b="0">
                <a:solidFill>
                  <a:srgbClr val="000000"/>
                </a:solidFill>
                <a:ea typeface="Arial Unicode MS" panose="020B0604020202020204" charset="-122"/>
              </a:rPr>
              <a:t>获得的桃子数为：</a:t>
            </a:r>
            <a:r>
              <a:rPr lang="en-US" sz="2000" b="0">
                <a:solidFill>
                  <a:srgbClr val="000000"/>
                </a:solidFill>
                <a:highlight>
                  <a:srgbClr val="00FFFF"/>
                </a:highlight>
                <a:latin typeface="Helvetica" charset="0"/>
                <a:ea typeface="Arial Unicode MS" panose="020B0604020202020204" charset="-122"/>
                <a:cs typeface="Arial Unicode MS" panose="020B0604020202020204" charset="-122"/>
              </a:rPr>
              <a:t>k*a2 // b1</a:t>
            </a:r>
            <a:r>
              <a:rPr lang="en-US" sz="2000" b="0">
                <a:solidFill>
                  <a:srgbClr val="000000"/>
                </a:solidFill>
                <a:latin typeface="Helvetica" charset="0"/>
                <a:ea typeface="Arial Unicode MS" panose="020B0604020202020204" charset="-122"/>
                <a:cs typeface="Arial Unicode MS" panose="020B0604020202020204" charset="-122"/>
              </a:rPr>
              <a:t>	</a:t>
            </a:r>
            <a:endParaRPr lang="en-US" sz="2000" b="0">
              <a:solidFill>
                <a:srgbClr val="000000"/>
              </a:solidFill>
              <a:latin typeface="Helvetica" charset="0"/>
              <a:ea typeface="Arial Unicode MS" panose="020B0604020202020204" charset="-122"/>
              <a:cs typeface="Arial Unicode MS" panose="020B0604020202020204" charset="-122"/>
            </a:endParaRPr>
          </a:p>
          <a:p>
            <a:pPr marL="0" indent="0"/>
            <a:r>
              <a:rPr lang="zh-CN" sz="2000" b="0">
                <a:solidFill>
                  <a:srgbClr val="000000"/>
                </a:solidFill>
                <a:ea typeface="Arial Unicode MS" panose="020B0604020202020204" charset="-122"/>
              </a:rPr>
              <a:t>小猴</a:t>
            </a:r>
            <a:r>
              <a:rPr lang="en-US" sz="2000" b="0">
                <a:solidFill>
                  <a:srgbClr val="000000"/>
                </a:solidFill>
                <a:latin typeface="Helvetica" charset="0"/>
                <a:ea typeface="Arial Unicode MS" panose="020B0604020202020204" charset="-122"/>
                <a:cs typeface="Arial Unicode MS" panose="020B0604020202020204" charset="-122"/>
              </a:rPr>
              <a:t>i+1</a:t>
            </a:r>
            <a:r>
              <a:rPr lang="zh-CN" sz="2000" b="0">
                <a:solidFill>
                  <a:srgbClr val="000000"/>
                </a:solidFill>
                <a:ea typeface="Arial Unicode MS" panose="020B0604020202020204" charset="-122"/>
              </a:rPr>
              <a:t>获得的桃子数为：</a:t>
            </a:r>
            <a:r>
              <a:rPr lang="en-US" sz="2000" b="0">
                <a:solidFill>
                  <a:srgbClr val="000000"/>
                </a:solidFill>
                <a:highlight>
                  <a:srgbClr val="C0C0C0"/>
                </a:highlight>
                <a:latin typeface="Helvetica" charset="0"/>
                <a:ea typeface="Arial Unicode MS" panose="020B0604020202020204" charset="-122"/>
                <a:cs typeface="Arial Unicode MS" panose="020B0604020202020204" charset="-122"/>
              </a:rPr>
              <a:t>k // b2</a:t>
            </a:r>
            <a:endParaRPr lang="zh-CN" altLang="en-US" sz="2000"/>
          </a:p>
        </p:txBody>
      </p:sp>
      <p:sp>
        <p:nvSpPr>
          <p:cNvPr id="6" name="文本框 5"/>
          <p:cNvSpPr txBox="1"/>
          <p:nvPr/>
        </p:nvSpPr>
        <p:spPr>
          <a:xfrm>
            <a:off x="4140200" y="4102735"/>
            <a:ext cx="5080000" cy="1630045"/>
          </a:xfrm>
          <a:prstGeom prst="rect">
            <a:avLst/>
          </a:prstGeom>
          <a:noFill/>
          <a:ln w="9525">
            <a:noFill/>
          </a:ln>
        </p:spPr>
        <p:txBody>
          <a:bodyPr>
            <a:spAutoFit/>
          </a:bodyPr>
          <a:p>
            <a:pPr marL="0" indent="0"/>
            <a:r>
              <a:rPr lang="zh-CN" sz="2000" b="0">
                <a:solidFill>
                  <a:srgbClr val="000000"/>
                </a:solidFill>
                <a:ea typeface="Arial Unicode MS" panose="020B0604020202020204" charset="-122"/>
              </a:rPr>
              <a:t>当</a:t>
            </a:r>
            <a:r>
              <a:rPr lang="en-US" sz="2000" b="0">
                <a:solidFill>
                  <a:srgbClr val="000000"/>
                </a:solidFill>
                <a:highlight>
                  <a:srgbClr val="00FF00"/>
                </a:highlight>
                <a:latin typeface="Helvetica" charset="0"/>
                <a:ea typeface="Arial Unicode MS" panose="020B0604020202020204" charset="-122"/>
                <a:cs typeface="Arial Unicode MS" panose="020B0604020202020204" charset="-122"/>
              </a:rPr>
              <a:t>k*a1 // b2</a:t>
            </a:r>
            <a:r>
              <a:rPr lang="en-US" sz="2000" b="0">
                <a:solidFill>
                  <a:srgbClr val="000000"/>
                </a:solidFill>
                <a:latin typeface="Helvetica" charset="0"/>
                <a:ea typeface="Arial Unicode MS" panose="020B0604020202020204" charset="-122"/>
                <a:cs typeface="Arial Unicode MS" panose="020B0604020202020204" charset="-122"/>
              </a:rPr>
              <a:t> &gt; </a:t>
            </a:r>
            <a:r>
              <a:rPr lang="en-US" sz="2000" b="0">
                <a:solidFill>
                  <a:srgbClr val="000000"/>
                </a:solidFill>
                <a:highlight>
                  <a:srgbClr val="00FFFF"/>
                </a:highlight>
                <a:latin typeface="Helvetica" charset="0"/>
                <a:ea typeface="Arial Unicode MS" panose="020B0604020202020204" charset="-122"/>
                <a:cs typeface="Arial Unicode MS" panose="020B0604020202020204" charset="-122"/>
              </a:rPr>
              <a:t>k*a2 // b1</a:t>
            </a:r>
            <a:r>
              <a:rPr lang="zh-CN" sz="2000" b="0">
                <a:solidFill>
                  <a:srgbClr val="000000"/>
                </a:solidFill>
                <a:ea typeface="Arial Unicode MS" panose="020B0604020202020204" charset="-122"/>
              </a:rPr>
              <a:t>时，</a:t>
            </a:r>
            <a:endParaRPr lang="zh-CN" sz="2000" b="0">
              <a:solidFill>
                <a:srgbClr val="000000"/>
              </a:solidFill>
              <a:ea typeface="Arial Unicode MS" panose="020B0604020202020204" charset="-122"/>
            </a:endParaRPr>
          </a:p>
          <a:p>
            <a:pPr marL="0" indent="0"/>
            <a:r>
              <a:rPr lang="zh-CN" sz="2000" b="0">
                <a:solidFill>
                  <a:srgbClr val="000000"/>
                </a:solidFill>
                <a:ea typeface="Arial Unicode MS" panose="020B0604020202020204" charset="-122"/>
              </a:rPr>
              <a:t>才需要交换第</a:t>
            </a:r>
            <a:r>
              <a:rPr lang="en-US" sz="2000" b="0">
                <a:solidFill>
                  <a:srgbClr val="000000"/>
                </a:solidFill>
                <a:latin typeface="Helvetica" charset="0"/>
                <a:ea typeface="Arial Unicode MS" panose="020B0604020202020204" charset="-122"/>
                <a:cs typeface="Arial Unicode MS" panose="020B0604020202020204" charset="-122"/>
              </a:rPr>
              <a:t>i</a:t>
            </a:r>
            <a:r>
              <a:rPr lang="zh-CN" sz="2000" b="0">
                <a:solidFill>
                  <a:srgbClr val="000000"/>
                </a:solidFill>
                <a:ea typeface="Arial Unicode MS" panose="020B0604020202020204" charset="-122"/>
              </a:rPr>
              <a:t>只和第</a:t>
            </a:r>
            <a:r>
              <a:rPr lang="en-US" sz="2000" b="0">
                <a:solidFill>
                  <a:srgbClr val="000000"/>
                </a:solidFill>
                <a:latin typeface="Helvetica" charset="0"/>
                <a:ea typeface="Arial Unicode MS" panose="020B0604020202020204" charset="-122"/>
                <a:cs typeface="Arial Unicode MS" panose="020B0604020202020204" charset="-122"/>
              </a:rPr>
              <a:t>i+1</a:t>
            </a:r>
            <a:r>
              <a:rPr lang="zh-CN" sz="2000" b="0">
                <a:solidFill>
                  <a:srgbClr val="000000"/>
                </a:solidFill>
                <a:ea typeface="Arial Unicode MS" panose="020B0604020202020204" charset="-122"/>
              </a:rPr>
              <a:t>只小猴</a:t>
            </a:r>
            <a:endParaRPr lang="zh-CN" sz="2000" b="0">
              <a:solidFill>
                <a:srgbClr val="000000"/>
              </a:solidFill>
              <a:ea typeface="Arial Unicode MS" panose="020B0604020202020204" charset="-122"/>
            </a:endParaRPr>
          </a:p>
          <a:p>
            <a:pPr marL="0" indent="0"/>
            <a:r>
              <a:rPr lang="zh-CN" altLang="en-US" sz="2000"/>
              <a:t>化简后：</a:t>
            </a:r>
            <a:r>
              <a:rPr lang="zh-CN" altLang="en-US" sz="2000">
                <a:solidFill>
                  <a:srgbClr val="FF0000"/>
                </a:solidFill>
              </a:rPr>
              <a:t>a1*b1 &lt; a2*b2</a:t>
            </a:r>
            <a:endParaRPr lang="zh-CN" altLang="en-US" sz="2000">
              <a:solidFill>
                <a:srgbClr val="FF0000"/>
              </a:solidFill>
            </a:endParaRPr>
          </a:p>
          <a:p>
            <a:pPr marL="0" indent="0"/>
            <a:r>
              <a:rPr lang="zh-CN" altLang="en-US" sz="2000">
                <a:solidFill>
                  <a:srgbClr val="FF0000"/>
                </a:solidFill>
              </a:rPr>
              <a:t>当ai*bi由小到大排列时，为最优解</a:t>
            </a:r>
            <a:r>
              <a:rPr lang="zh-CN" altLang="en-US" sz="2000"/>
              <a:t>，</a:t>
            </a:r>
            <a:endParaRPr lang="zh-CN" altLang="en-US" sz="2000"/>
          </a:p>
          <a:p>
            <a:pPr marL="0" indent="0"/>
            <a:r>
              <a:rPr lang="zh-CN" altLang="en-US" sz="2000"/>
              <a:t>用</a:t>
            </a:r>
            <a:r>
              <a:rPr lang="zh-CN" altLang="en-US" sz="2000">
                <a:solidFill>
                  <a:srgbClr val="FF0000"/>
                </a:solidFill>
              </a:rPr>
              <a:t>冒泡法</a:t>
            </a:r>
            <a:r>
              <a:rPr lang="zh-CN" altLang="en-US" sz="2000"/>
              <a:t>排序即可实现</a:t>
            </a:r>
            <a:endParaRPr lang="zh-CN" altLang="en-US" sz="2000"/>
          </a:p>
        </p:txBody>
      </p:sp>
      <p:pic>
        <p:nvPicPr>
          <p:cNvPr id="7" name="图片 6"/>
          <p:cNvPicPr>
            <a:picLocks noChangeAspect="1"/>
          </p:cNvPicPr>
          <p:nvPr/>
        </p:nvPicPr>
        <p:blipFill>
          <a:blip r:embed="rId1"/>
          <a:stretch>
            <a:fillRect/>
          </a:stretch>
        </p:blipFill>
        <p:spPr>
          <a:xfrm>
            <a:off x="45720" y="502920"/>
            <a:ext cx="4093845" cy="624332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科学计算工具</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科学计算</a:t>
            </a:r>
            <a:r>
              <a:rPr lang="zh-CN" altLang="en-US" dirty="0"/>
              <a:t>即数值计算</a:t>
            </a:r>
            <a:endParaRPr lang="en-US" altLang="zh-CN" dirty="0"/>
          </a:p>
          <a:p>
            <a:pPr lvl="1"/>
            <a:r>
              <a:rPr lang="zh-CN" altLang="en-US" dirty="0"/>
              <a:t>应用计算机处理科学研究和工程技术中所遇到的数学计算。</a:t>
            </a:r>
            <a:endParaRPr lang="en-US" altLang="zh-CN" dirty="0"/>
          </a:p>
          <a:p>
            <a:pPr lvl="1"/>
            <a:r>
              <a:rPr lang="zh-CN" altLang="en-US" dirty="0"/>
              <a:t>在现代科学和工程技术中，经常会遇到大量复杂的数学计算问题，这些问题用一般的计算工具来解决非常困难，而用计算机来处理却非常容易。</a:t>
            </a:r>
            <a:endParaRPr lang="en-US" altLang="zh-CN" dirty="0"/>
          </a:p>
          <a:p>
            <a:r>
              <a:rPr lang="zh-CN" altLang="en-US" dirty="0"/>
              <a:t>我们经常会遇到大量的数据需要处理</a:t>
            </a:r>
            <a:endParaRPr lang="en-US" altLang="zh-CN" dirty="0"/>
          </a:p>
          <a:p>
            <a:pPr lvl="1"/>
            <a:r>
              <a:rPr lang="zh-CN" altLang="en-US" dirty="0"/>
              <a:t>数据处理的算法包括</a:t>
            </a:r>
            <a:r>
              <a:rPr lang="zh-CN" altLang="en-US" dirty="0">
                <a:solidFill>
                  <a:srgbClr val="FF0000"/>
                </a:solidFill>
              </a:rPr>
              <a:t>数据拟合、参数估计、插值</a:t>
            </a:r>
            <a:r>
              <a:rPr lang="zh-CN" altLang="en-US" dirty="0"/>
              <a:t>等</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6146"/>
          <p:cNvSpPr>
            <a:spLocks noGrp="1" noChangeArrowheads="1"/>
          </p:cNvSpPr>
          <p:nvPr>
            <p:ph idx="1"/>
          </p:nvPr>
        </p:nvSpPr>
        <p:spPr/>
        <p:txBody>
          <a:bodyPr/>
          <a:lstStyle/>
          <a:p>
            <a:pPr>
              <a:lnSpc>
                <a:spcPct val="150000"/>
              </a:lnSpc>
              <a:spcBef>
                <a:spcPct val="0"/>
              </a:spcBef>
              <a:buFont typeface="Wingdings" panose="05000000000000000000" pitchFamily="2" charset="2"/>
              <a:buChar char="§"/>
            </a:pPr>
            <a:r>
              <a:rPr lang="zh-CN" altLang="en-US" sz="2400" dirty="0"/>
              <a:t>用于数据分析、科学计算与可视化的扩展模块主要有：</a:t>
            </a:r>
            <a:r>
              <a:rPr lang="en-US" altLang="zh-CN" sz="2400" b="1" dirty="0">
                <a:solidFill>
                  <a:srgbClr val="FF0000"/>
                </a:solidFill>
              </a:rPr>
              <a:t>statistics</a:t>
            </a:r>
            <a:r>
              <a:rPr lang="zh-CN" altLang="en-US" sz="2400" dirty="0">
                <a:solidFill>
                  <a:srgbClr val="FF0000"/>
                </a:solidFill>
              </a:rPr>
              <a:t>、</a:t>
            </a:r>
            <a:r>
              <a:rPr lang="en-US" altLang="zh-CN" sz="2400" b="1" dirty="0">
                <a:solidFill>
                  <a:srgbClr val="FF0000"/>
                </a:solidFill>
              </a:rPr>
              <a:t>numpy</a:t>
            </a:r>
            <a:r>
              <a:rPr lang="zh-CN" altLang="en-US" sz="2400" dirty="0">
                <a:solidFill>
                  <a:srgbClr val="FF0000"/>
                </a:solidFill>
              </a:rPr>
              <a:t>、</a:t>
            </a:r>
            <a:r>
              <a:rPr lang="en-US" altLang="zh-CN" sz="2400" b="1" dirty="0">
                <a:solidFill>
                  <a:srgbClr val="FF0000"/>
                </a:solidFill>
              </a:rPr>
              <a:t>scipy</a:t>
            </a:r>
            <a:r>
              <a:rPr lang="zh-CN" altLang="en-US" sz="2400" dirty="0">
                <a:solidFill>
                  <a:srgbClr val="FF0000"/>
                </a:solidFill>
              </a:rPr>
              <a:t>、</a:t>
            </a:r>
            <a:r>
              <a:rPr lang="en-US" altLang="zh-CN" sz="2400" b="1" dirty="0">
                <a:solidFill>
                  <a:srgbClr val="FF0000"/>
                </a:solidFill>
              </a:rPr>
              <a:t>pandas</a:t>
            </a:r>
            <a:r>
              <a:rPr lang="zh-CN" altLang="en-US" sz="2400" dirty="0">
                <a:solidFill>
                  <a:srgbClr val="FF0000"/>
                </a:solidFill>
              </a:rPr>
              <a:t>、</a:t>
            </a:r>
            <a:r>
              <a:rPr lang="en-US" altLang="zh-CN" sz="2400" dirty="0">
                <a:solidFill>
                  <a:srgbClr val="FF0000"/>
                </a:solidFill>
              </a:rPr>
              <a:t>SymPy</a:t>
            </a:r>
            <a:r>
              <a:rPr lang="zh-CN" altLang="en-US" sz="2400" dirty="0">
                <a:solidFill>
                  <a:srgbClr val="FF0000"/>
                </a:solidFill>
              </a:rPr>
              <a:t>、</a:t>
            </a:r>
            <a:r>
              <a:rPr lang="en-US" altLang="zh-CN" sz="2400" b="1" dirty="0">
                <a:solidFill>
                  <a:srgbClr val="FF0000"/>
                </a:solidFill>
              </a:rPr>
              <a:t>matplotlib</a:t>
            </a:r>
            <a:r>
              <a:rPr lang="zh-CN" altLang="en-US" sz="2400" dirty="0"/>
              <a:t>、</a:t>
            </a:r>
            <a:r>
              <a:rPr lang="en-US" altLang="zh-CN" sz="2400" dirty="0"/>
              <a:t>Traits</a:t>
            </a:r>
            <a:r>
              <a:rPr lang="zh-CN" altLang="en-US" sz="2400" dirty="0"/>
              <a:t>、</a:t>
            </a:r>
            <a:r>
              <a:rPr lang="en-US" altLang="zh-CN" sz="2400" dirty="0"/>
              <a:t>TraitsUI</a:t>
            </a:r>
            <a:r>
              <a:rPr lang="zh-CN" altLang="en-US" sz="2400" dirty="0"/>
              <a:t>、</a:t>
            </a:r>
            <a:r>
              <a:rPr lang="en-US" altLang="zh-CN" sz="2400" dirty="0"/>
              <a:t>Chaco</a:t>
            </a:r>
            <a:r>
              <a:rPr lang="zh-CN" altLang="en-US" sz="2400" dirty="0"/>
              <a:t>、</a:t>
            </a:r>
            <a:r>
              <a:rPr lang="en-US" altLang="zh-CN" sz="2400" dirty="0"/>
              <a:t>TVTK</a:t>
            </a:r>
            <a:r>
              <a:rPr lang="zh-CN" altLang="en-US" sz="2400" dirty="0"/>
              <a:t>、</a:t>
            </a:r>
            <a:r>
              <a:rPr lang="en-US" altLang="zh-CN" sz="2400" dirty="0"/>
              <a:t>Mayavi</a:t>
            </a:r>
            <a:r>
              <a:rPr lang="zh-CN" altLang="en-US" sz="2400" dirty="0"/>
              <a:t>、</a:t>
            </a:r>
            <a:r>
              <a:rPr lang="en-US" altLang="zh-CN" sz="2400" dirty="0"/>
              <a:t>VPython</a:t>
            </a:r>
            <a:r>
              <a:rPr lang="zh-CN" altLang="en-US" sz="2400" dirty="0"/>
              <a:t>、</a:t>
            </a:r>
            <a:r>
              <a:rPr lang="en-US" altLang="zh-CN" sz="2400" dirty="0"/>
              <a:t>OpenCV</a:t>
            </a:r>
            <a:r>
              <a:rPr lang="zh-CN" altLang="en-US" sz="2400" dirty="0"/>
              <a:t>。</a:t>
            </a:r>
            <a:endParaRPr lang="en-US" altLang="zh-CN" sz="2400" dirty="0"/>
          </a:p>
        </p:txBody>
      </p:sp>
      <p:pic>
        <p:nvPicPr>
          <p:cNvPr id="6147" name="图片 1" descr="QQ截图2017071115585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66075" y="5702300"/>
            <a:ext cx="10287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en-US" altLang="zh-CN" dirty="0"/>
              <a:t>Python</a:t>
            </a:r>
            <a:r>
              <a:rPr lang="zh-CN" altLang="en-US" dirty="0"/>
              <a:t>科学计算工具（</a:t>
            </a:r>
            <a:r>
              <a:rPr lang="en-US" altLang="zh-CN" dirty="0"/>
              <a:t>1</a:t>
            </a:r>
            <a:r>
              <a:rPr lang="zh-CN" altLang="en-US" dirty="0"/>
              <a:t>）</a:t>
            </a:r>
            <a:endParaRPr lang="zh-CN" altLang="en-US" dirty="0"/>
          </a:p>
        </p:txBody>
      </p:sp>
    </p:spTree>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noChangeArrowheads="1"/>
          </p:cNvSpPr>
          <p:nvPr>
            <p:ph idx="1"/>
          </p:nvPr>
        </p:nvSpPr>
        <p:spPr>
          <a:xfrm>
            <a:off x="457200" y="1600200"/>
            <a:ext cx="8518525" cy="4078288"/>
          </a:xfrm>
        </p:spPr>
        <p:txBody>
          <a:bodyPr/>
          <a:lstStyle/>
          <a:p>
            <a:pPr>
              <a:lnSpc>
                <a:spcPct val="150000"/>
              </a:lnSpc>
              <a:spcBef>
                <a:spcPct val="0"/>
              </a:spcBef>
              <a:buFont typeface="Wingdings" panose="05000000000000000000" pitchFamily="2" charset="2"/>
              <a:buChar char="§"/>
            </a:pPr>
            <a:r>
              <a:rPr lang="en-US" altLang="zh-CN" sz="2400" dirty="0" err="1">
                <a:solidFill>
                  <a:srgbClr val="FF0000"/>
                </a:solidFill>
              </a:rPr>
              <a:t>numpy</a:t>
            </a:r>
            <a:r>
              <a:rPr lang="zh-CN" altLang="en-US" sz="2400" dirty="0">
                <a:solidFill>
                  <a:srgbClr val="FF0000"/>
                </a:solidFill>
              </a:rPr>
              <a:t>：科学计算</a:t>
            </a:r>
            <a:r>
              <a:rPr lang="zh-CN" altLang="en-US" sz="2400" dirty="0"/>
              <a:t>包，支持</a:t>
            </a:r>
            <a:r>
              <a:rPr lang="en-US" altLang="zh-CN" sz="2400" dirty="0"/>
              <a:t>N</a:t>
            </a:r>
            <a:r>
              <a:rPr lang="zh-CN" altLang="en-US" sz="2400" dirty="0"/>
              <a:t>维数组运算、处理大型矩阵、成熟的广播函数库、矢量运算、线性代数、傅里叶变换、随机数生成，并可与</a:t>
            </a:r>
            <a:r>
              <a:rPr lang="en-US" altLang="zh-CN" sz="2400" dirty="0"/>
              <a:t>C++/Fortran</a:t>
            </a:r>
            <a:r>
              <a:rPr lang="zh-CN" altLang="en-US" sz="2400" dirty="0"/>
              <a:t>语言无缝结合。</a:t>
            </a:r>
            <a:endParaRPr lang="en-US" altLang="zh-CN" sz="2400" dirty="0"/>
          </a:p>
          <a:p>
            <a:pPr>
              <a:lnSpc>
                <a:spcPct val="150000"/>
              </a:lnSpc>
              <a:spcBef>
                <a:spcPct val="0"/>
              </a:spcBef>
              <a:buFont typeface="Wingdings" panose="05000000000000000000" pitchFamily="2" charset="2"/>
              <a:buChar char="§"/>
            </a:pPr>
            <a:r>
              <a:rPr lang="en-US" altLang="zh-CN" sz="2400" dirty="0" err="1">
                <a:solidFill>
                  <a:srgbClr val="FF0000"/>
                </a:solidFill>
                <a:sym typeface="宋体" panose="02010600030101010101" pitchFamily="2" charset="-122"/>
              </a:rPr>
              <a:t>scipy</a:t>
            </a:r>
            <a:r>
              <a:rPr lang="zh-CN" altLang="en-US" sz="2400" dirty="0">
                <a:solidFill>
                  <a:srgbClr val="FF0000"/>
                </a:solidFill>
                <a:sym typeface="宋体" panose="02010600030101010101" pitchFamily="2" charset="-122"/>
              </a:rPr>
              <a:t>：</a:t>
            </a:r>
            <a:r>
              <a:rPr lang="en-US" altLang="zh-CN" sz="2400" dirty="0" err="1">
                <a:sym typeface="宋体" panose="02010600030101010101" pitchFamily="2" charset="-122"/>
              </a:rPr>
              <a:t>scipy</a:t>
            </a:r>
            <a:r>
              <a:rPr lang="zh-CN" altLang="en-US" sz="2400" dirty="0">
                <a:sym typeface="宋体" panose="02010600030101010101" pitchFamily="2" charset="-122"/>
              </a:rPr>
              <a:t>依赖于</a:t>
            </a:r>
            <a:r>
              <a:rPr lang="en-US" altLang="zh-CN" sz="2400" dirty="0" err="1">
                <a:sym typeface="宋体" panose="02010600030101010101" pitchFamily="2" charset="-122"/>
              </a:rPr>
              <a:t>numpy</a:t>
            </a:r>
            <a:r>
              <a:rPr lang="zh-CN" altLang="en-US" sz="2400" dirty="0">
                <a:sym typeface="宋体" panose="02010600030101010101" pitchFamily="2" charset="-122"/>
              </a:rPr>
              <a:t>，提供了更多的</a:t>
            </a:r>
            <a:r>
              <a:rPr lang="zh-CN" altLang="en-US" sz="2400" dirty="0">
                <a:solidFill>
                  <a:srgbClr val="FF0000"/>
                </a:solidFill>
                <a:sym typeface="宋体" panose="02010600030101010101" pitchFamily="2" charset="-122"/>
              </a:rPr>
              <a:t>数学工具</a:t>
            </a:r>
            <a:r>
              <a:rPr lang="zh-CN" altLang="en-US" sz="2400" dirty="0">
                <a:sym typeface="宋体" panose="02010600030101010101" pitchFamily="2" charset="-122"/>
              </a:rPr>
              <a:t>，包括矩阵运算、线性方程组求解、积分、优化、插值、信号处理、图像处理、统计等等。</a:t>
            </a:r>
            <a:endParaRPr lang="zh-CN" altLang="en-US" sz="2400" dirty="0"/>
          </a:p>
          <a:p>
            <a:pPr>
              <a:lnSpc>
                <a:spcPct val="150000"/>
              </a:lnSpc>
              <a:spcBef>
                <a:spcPct val="0"/>
              </a:spcBef>
              <a:buFont typeface="Wingdings" panose="05000000000000000000" pitchFamily="2" charset="2"/>
              <a:buChar char="§"/>
            </a:pPr>
            <a:endParaRPr lang="zh-CN" altLang="en-US" sz="2400" dirty="0"/>
          </a:p>
        </p:txBody>
      </p:sp>
      <p:pic>
        <p:nvPicPr>
          <p:cNvPr id="7171" name="图片 1" descr="QQ截图2017071115585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47025" y="5678488"/>
            <a:ext cx="10287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en-US" altLang="zh-CN" dirty="0"/>
              <a:t>Python</a:t>
            </a:r>
            <a:r>
              <a:rPr lang="zh-CN" altLang="en-US" dirty="0"/>
              <a:t>科学计算工具（</a:t>
            </a:r>
            <a:r>
              <a:rPr lang="en-US" altLang="zh-CN" dirty="0"/>
              <a:t>2</a:t>
            </a:r>
            <a:r>
              <a:rPr lang="zh-CN" altLang="en-US" dirty="0"/>
              <a:t>）</a:t>
            </a:r>
            <a:endParaRPr lang="zh-CN" altLang="en-US" dirty="0"/>
          </a:p>
        </p:txBody>
      </p:sp>
    </p:spTree>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199638"/>
            <a:ext cx="4464496" cy="6458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noChangeArrowheads="1"/>
          </p:cNvSpPr>
          <p:nvPr>
            <p:ph idx="1"/>
          </p:nvPr>
        </p:nvSpPr>
        <p:spPr/>
        <p:txBody>
          <a:bodyPr/>
          <a:lstStyle/>
          <a:p>
            <a:pPr>
              <a:lnSpc>
                <a:spcPct val="150000"/>
              </a:lnSpc>
              <a:spcBef>
                <a:spcPct val="0"/>
              </a:spcBef>
              <a:buFont typeface="Wingdings" panose="05000000000000000000" pitchFamily="2" charset="2"/>
              <a:buChar char="§"/>
            </a:pPr>
            <a:r>
              <a:rPr lang="zh-CN" altLang="en-US" sz="2400" dirty="0">
                <a:solidFill>
                  <a:srgbClr val="FF0000"/>
                </a:solidFill>
              </a:rPr>
              <a:t>matplotlib</a:t>
            </a:r>
            <a:r>
              <a:rPr lang="zh-CN" altLang="en-US" sz="2400" dirty="0"/>
              <a:t>模块依赖于</a:t>
            </a:r>
            <a:r>
              <a:rPr lang="zh-CN" altLang="en-US" sz="2400" dirty="0">
                <a:solidFill>
                  <a:srgbClr val="FF0000"/>
                </a:solidFill>
              </a:rPr>
              <a:t>numpy模块和tkinter</a:t>
            </a:r>
            <a:r>
              <a:rPr lang="zh-CN" altLang="en-US" sz="2400" dirty="0"/>
              <a:t>模块，可以绘制多种形式的图形，包括</a:t>
            </a:r>
            <a:r>
              <a:rPr lang="zh-CN" altLang="en-US" sz="2400" dirty="0">
                <a:solidFill>
                  <a:srgbClr val="FF0000"/>
                </a:solidFill>
              </a:rPr>
              <a:t>线图、直方图、饼状图、散点图、误差线图</a:t>
            </a:r>
            <a:r>
              <a:rPr lang="zh-CN" altLang="en-US" sz="2400" dirty="0"/>
              <a:t>等等，图形质量可满足出版要求，是数据可视化的重要工具。</a:t>
            </a:r>
            <a:endParaRPr lang="en-US" altLang="zh-CN" sz="2400" dirty="0"/>
          </a:p>
          <a:p>
            <a:pPr>
              <a:lnSpc>
                <a:spcPct val="150000"/>
              </a:lnSpc>
              <a:spcBef>
                <a:spcPct val="0"/>
              </a:spcBef>
              <a:buFont typeface="Wingdings" panose="05000000000000000000" pitchFamily="2" charset="2"/>
              <a:buChar char="§"/>
            </a:pPr>
            <a:r>
              <a:rPr lang="en-US" altLang="en-US" sz="2400" dirty="0" err="1">
                <a:solidFill>
                  <a:srgbClr val="FF0000"/>
                </a:solidFill>
              </a:rPr>
              <a:t>pandas</a:t>
            </a:r>
            <a:r>
              <a:rPr lang="en-US" altLang="en-US" sz="2400" dirty="0" err="1"/>
              <a:t>（Python</a:t>
            </a:r>
            <a:r>
              <a:rPr lang="en-US" altLang="en-US" sz="2400" dirty="0"/>
              <a:t> Data Analysis Library）</a:t>
            </a:r>
            <a:r>
              <a:rPr lang="en-US" altLang="en-US" sz="2400" dirty="0">
                <a:latin typeface="宋体" panose="02010600030101010101" pitchFamily="2" charset="-122"/>
              </a:rPr>
              <a:t>是基于</a:t>
            </a:r>
            <a:r>
              <a:rPr lang="en-US" altLang="en-US" sz="2400" dirty="0">
                <a:solidFill>
                  <a:srgbClr val="FF0000"/>
                </a:solidFill>
                <a:latin typeface="宋体" panose="02010600030101010101" pitchFamily="2" charset="-122"/>
              </a:rPr>
              <a:t>numpy的数据分析模块</a:t>
            </a:r>
            <a:r>
              <a:rPr lang="en-US" altLang="en-US" sz="2400" dirty="0">
                <a:latin typeface="宋体" panose="02010600030101010101" pitchFamily="2" charset="-122"/>
              </a:rPr>
              <a:t>，提供了大量标准</a:t>
            </a:r>
            <a:r>
              <a:rPr lang="en-US" altLang="en-US" sz="2400" dirty="0">
                <a:solidFill>
                  <a:srgbClr val="FF0000"/>
                </a:solidFill>
                <a:latin typeface="宋体" panose="02010600030101010101" pitchFamily="2" charset="-122"/>
              </a:rPr>
              <a:t>数据模型</a:t>
            </a:r>
            <a:r>
              <a:rPr lang="en-US" altLang="en-US" sz="2400" dirty="0">
                <a:latin typeface="宋体" panose="02010600030101010101" pitchFamily="2" charset="-122"/>
              </a:rPr>
              <a:t>和高效操作大型数据集所需要的工具，可以说pandas是使得Python能够成为高效且强大的数据分析环境的重要因素</a:t>
            </a:r>
            <a:r>
              <a:rPr lang="zh-CN" altLang="en-US" sz="2400" dirty="0">
                <a:latin typeface="宋体" panose="02010600030101010101" pitchFamily="2" charset="-122"/>
              </a:rPr>
              <a:t>之一。</a:t>
            </a:r>
            <a:endParaRPr lang="zh-CN" altLang="en-US" sz="2400" dirty="0">
              <a:latin typeface="宋体" panose="02010600030101010101" pitchFamily="2" charset="-122"/>
            </a:endParaRPr>
          </a:p>
          <a:p>
            <a:pPr>
              <a:lnSpc>
                <a:spcPct val="150000"/>
              </a:lnSpc>
              <a:spcBef>
                <a:spcPct val="0"/>
              </a:spcBef>
              <a:buFont typeface="Wingdings" panose="05000000000000000000" pitchFamily="2" charset="2"/>
              <a:buChar char="§"/>
            </a:pPr>
            <a:endParaRPr lang="en-US" altLang="zh-CN" sz="2400" dirty="0"/>
          </a:p>
          <a:p>
            <a:pPr>
              <a:lnSpc>
                <a:spcPct val="150000"/>
              </a:lnSpc>
              <a:spcBef>
                <a:spcPct val="0"/>
              </a:spcBef>
              <a:buFont typeface="Wingdings" panose="05000000000000000000" pitchFamily="2" charset="2"/>
              <a:buChar char="§"/>
            </a:pPr>
            <a:endParaRPr lang="zh-CN" altLang="en-US" sz="2400" dirty="0"/>
          </a:p>
        </p:txBody>
      </p:sp>
      <p:sp>
        <p:nvSpPr>
          <p:cNvPr id="3" name="标题 2"/>
          <p:cNvSpPr>
            <a:spLocks noGrp="1"/>
          </p:cNvSpPr>
          <p:nvPr>
            <p:ph type="title"/>
          </p:nvPr>
        </p:nvSpPr>
        <p:spPr/>
        <p:txBody>
          <a:bodyPr/>
          <a:lstStyle/>
          <a:p>
            <a:r>
              <a:rPr lang="en-US" altLang="zh-CN" dirty="0"/>
              <a:t>Python</a:t>
            </a:r>
            <a:r>
              <a:rPr lang="zh-CN" altLang="en-US" dirty="0"/>
              <a:t>科学计算工具（</a:t>
            </a:r>
            <a:r>
              <a:rPr lang="en-US" altLang="zh-CN" dirty="0"/>
              <a:t>3</a:t>
            </a:r>
            <a:r>
              <a:rPr lang="zh-CN" altLang="en-US" dirty="0"/>
              <a:t>）</a:t>
            </a:r>
            <a:endParaRPr lang="zh-CN" altLang="en-US" dirty="0"/>
          </a:p>
        </p:txBody>
      </p:sp>
    </p:spTree>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拟合与插值</a:t>
            </a:r>
            <a:endParaRPr lang="zh-CN" altLang="en-US" dirty="0"/>
          </a:p>
        </p:txBody>
      </p:sp>
      <p:sp>
        <p:nvSpPr>
          <p:cNvPr id="3075" name="Rectangle 3"/>
          <p:cNvSpPr>
            <a:spLocks noGrp="1" noChangeArrowheads="1"/>
          </p:cNvSpPr>
          <p:nvPr>
            <p:ph idx="1"/>
          </p:nvPr>
        </p:nvSpPr>
        <p:spPr/>
        <p:txBody>
          <a:bodyPr/>
          <a:lstStyle/>
          <a:p>
            <a:pPr>
              <a:lnSpc>
                <a:spcPct val="90000"/>
              </a:lnSpc>
            </a:pPr>
            <a:r>
              <a:rPr lang="zh-CN" altLang="en-US" dirty="0"/>
              <a:t>在解决实际问题的生产（或工程）实践和科学实验过程中，通常需要通过</a:t>
            </a:r>
            <a:r>
              <a:rPr lang="zh-CN" altLang="en-US" dirty="0">
                <a:solidFill>
                  <a:srgbClr val="FF0000"/>
                </a:solidFill>
              </a:rPr>
              <a:t>研究某些变量之间的函数关系</a:t>
            </a:r>
            <a:r>
              <a:rPr lang="zh-CN" altLang="en-US" dirty="0"/>
              <a:t>来帮助我们认识事物的内在规律和本质属性</a:t>
            </a:r>
            <a:endParaRPr lang="en-US" altLang="zh-CN" dirty="0"/>
          </a:p>
          <a:p>
            <a:pPr>
              <a:lnSpc>
                <a:spcPct val="90000"/>
              </a:lnSpc>
            </a:pPr>
            <a:endParaRPr lang="en-US" altLang="zh-CN" dirty="0"/>
          </a:p>
          <a:p>
            <a:pPr>
              <a:lnSpc>
                <a:spcPct val="90000"/>
              </a:lnSpc>
            </a:pPr>
            <a:r>
              <a:rPr lang="zh-CN" altLang="en-US" dirty="0"/>
              <a:t>这些变量之间的</a:t>
            </a:r>
            <a:r>
              <a:rPr lang="zh-CN" altLang="en-US" dirty="0">
                <a:solidFill>
                  <a:srgbClr val="FF0000"/>
                </a:solidFill>
              </a:rPr>
              <a:t>未知函数关系</a:t>
            </a:r>
            <a:r>
              <a:rPr lang="zh-CN" altLang="en-US" dirty="0"/>
              <a:t>常常隐含在从试验观察、测量得到的</a:t>
            </a:r>
            <a:r>
              <a:rPr lang="zh-CN" altLang="en-US" dirty="0">
                <a:solidFill>
                  <a:srgbClr val="FF0000"/>
                </a:solidFill>
              </a:rPr>
              <a:t>一组数据</a:t>
            </a:r>
            <a:r>
              <a:rPr lang="zh-CN" altLang="en-US" dirty="0"/>
              <a:t>之中</a:t>
            </a:r>
            <a:endParaRPr lang="en-US" altLang="zh-CN" dirty="0"/>
          </a:p>
          <a:p>
            <a:pPr>
              <a:lnSpc>
                <a:spcPct val="90000"/>
              </a:lnSpc>
            </a:pPr>
            <a:endParaRPr lang="en-US" altLang="zh-CN" dirty="0"/>
          </a:p>
          <a:p>
            <a:pPr>
              <a:lnSpc>
                <a:spcPct val="90000"/>
              </a:lnSpc>
            </a:pPr>
            <a:r>
              <a:rPr lang="zh-CN" altLang="en-US" dirty="0">
                <a:solidFill>
                  <a:srgbClr val="FF0000"/>
                </a:solidFill>
              </a:rPr>
              <a:t>能否根据一组试验观测数据找到变量之间相对准确的函数关系？</a:t>
            </a:r>
            <a:endParaRPr lang="en-US" altLang="zh-CN" dirty="0">
              <a:solidFill>
                <a:srgbClr val="FF0000"/>
              </a:solidFill>
            </a:endParaRPr>
          </a:p>
          <a:p>
            <a:pPr>
              <a:lnSpc>
                <a:spcPct val="90000"/>
              </a:lnSpc>
            </a:pPr>
            <a:r>
              <a:rPr lang="zh-CN" altLang="en-US" b="1"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p:txBody>
      </p:sp>
    </p:spTree>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605" y="1600200"/>
            <a:ext cx="8519795" cy="4526280"/>
          </a:xfrm>
        </p:spPr>
        <p:txBody>
          <a:bodyPr/>
          <a:lstStyle/>
          <a:p>
            <a:r>
              <a:rPr lang="zh-CN" altLang="en-US" dirty="0"/>
              <a:t>例如：</a:t>
            </a:r>
            <a:endParaRPr lang="en-US" altLang="zh-CN" dirty="0"/>
          </a:p>
          <a:p>
            <a:pPr lvl="1"/>
            <a:r>
              <a:rPr lang="zh-CN" altLang="en-US" dirty="0"/>
              <a:t>在工程实践和科学实验中，常常需要从一组试验观测得到离散的数据数据                                              之中找到</a:t>
            </a:r>
            <a:r>
              <a:rPr lang="zh-CN" altLang="en-US" dirty="0">
                <a:solidFill>
                  <a:srgbClr val="FF0000"/>
                </a:solidFill>
              </a:rPr>
              <a:t>自变量</a:t>
            </a:r>
            <a:r>
              <a:rPr lang="en-US" altLang="zh-CN" dirty="0">
                <a:solidFill>
                  <a:srgbClr val="FF0000"/>
                </a:solidFill>
              </a:rPr>
              <a:t>x</a:t>
            </a:r>
            <a:r>
              <a:rPr lang="zh-CN" altLang="en-US" dirty="0">
                <a:solidFill>
                  <a:srgbClr val="FF0000"/>
                </a:solidFill>
              </a:rPr>
              <a:t>与因变量</a:t>
            </a:r>
            <a:r>
              <a:rPr lang="en-US" altLang="zh-CN" dirty="0">
                <a:solidFill>
                  <a:srgbClr val="FF0000"/>
                </a:solidFill>
              </a:rPr>
              <a:t>y </a:t>
            </a:r>
            <a:r>
              <a:rPr lang="zh-CN" altLang="en-US" dirty="0">
                <a:solidFill>
                  <a:srgbClr val="FF0000"/>
                </a:solidFill>
              </a:rPr>
              <a:t>之间的函数关系。</a:t>
            </a:r>
            <a:endParaRPr lang="en-US" altLang="zh-CN" dirty="0">
              <a:solidFill>
                <a:srgbClr val="FF0000"/>
              </a:solidFill>
            </a:endParaRPr>
          </a:p>
          <a:p>
            <a:pPr lvl="1"/>
            <a:r>
              <a:rPr lang="zh-CN" altLang="en-US" dirty="0"/>
              <a:t>一般可用一个</a:t>
            </a:r>
            <a:r>
              <a:rPr lang="zh-CN" altLang="en-US" dirty="0">
                <a:solidFill>
                  <a:srgbClr val="FF0000"/>
                </a:solidFill>
              </a:rPr>
              <a:t>近似函数</a:t>
            </a:r>
            <a:r>
              <a:rPr lang="en-US" altLang="zh-CN" dirty="0">
                <a:solidFill>
                  <a:srgbClr val="FF0000"/>
                </a:solidFill>
              </a:rPr>
              <a:t>y = f (x)</a:t>
            </a:r>
            <a:r>
              <a:rPr lang="zh-CN" altLang="en-US" dirty="0"/>
              <a:t>来表示。</a:t>
            </a:r>
            <a:endParaRPr lang="en-US" altLang="zh-CN" dirty="0"/>
          </a:p>
          <a:p>
            <a:pPr lvl="1"/>
            <a:r>
              <a:rPr lang="zh-CN" altLang="en-US" dirty="0"/>
              <a:t>函数</a:t>
            </a:r>
            <a:r>
              <a:rPr lang="en-US" altLang="zh-CN" dirty="0"/>
              <a:t>y = f (x)</a:t>
            </a:r>
            <a:r>
              <a:rPr lang="zh-CN" altLang="en-US" dirty="0"/>
              <a:t>的产生办法因观测数据和要求不同而异，通常可采用</a:t>
            </a:r>
            <a:r>
              <a:rPr lang="zh-CN" altLang="en-US" dirty="0">
                <a:solidFill>
                  <a:srgbClr val="FF0000"/>
                </a:solidFill>
              </a:rPr>
              <a:t>数据拟合</a:t>
            </a:r>
            <a:r>
              <a:rPr lang="zh-CN" altLang="en-US" dirty="0"/>
              <a:t>与</a:t>
            </a:r>
            <a:r>
              <a:rPr lang="zh-CN" altLang="en-US" dirty="0">
                <a:solidFill>
                  <a:srgbClr val="FF0000"/>
                </a:solidFill>
              </a:rPr>
              <a:t>函数插值</a:t>
            </a:r>
            <a:r>
              <a:rPr lang="zh-CN" altLang="en-US" dirty="0"/>
              <a:t>两种办法来实现。</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85692" y="2492896"/>
            <a:ext cx="2881313"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插值</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插值</a:t>
            </a:r>
            <a:r>
              <a:rPr lang="zh-CN" altLang="en-US" dirty="0"/>
              <a:t>的基本原理</a:t>
            </a:r>
            <a:endParaRPr lang="en-US" altLang="zh-CN" dirty="0"/>
          </a:p>
          <a:p>
            <a:pPr lvl="1"/>
            <a:r>
              <a:rPr lang="zh-CN" altLang="en-US" dirty="0"/>
              <a:t>插值与拟合方法都要通过这些</a:t>
            </a:r>
            <a:r>
              <a:rPr lang="zh-CN" altLang="en-US" dirty="0">
                <a:solidFill>
                  <a:srgbClr val="FF0000"/>
                </a:solidFill>
              </a:rPr>
              <a:t>数据去确定</a:t>
            </a:r>
            <a:r>
              <a:rPr lang="zh-CN" altLang="en-US" dirty="0"/>
              <a:t>某一类已知函数的</a:t>
            </a:r>
            <a:r>
              <a:rPr lang="zh-CN" altLang="en-US" dirty="0">
                <a:solidFill>
                  <a:srgbClr val="FF0000"/>
                </a:solidFill>
              </a:rPr>
              <a:t>参数</a:t>
            </a:r>
            <a:r>
              <a:rPr lang="zh-CN" altLang="en-US" dirty="0"/>
              <a:t>或</a:t>
            </a:r>
            <a:r>
              <a:rPr lang="zh-CN" altLang="en-US" dirty="0">
                <a:solidFill>
                  <a:srgbClr val="FF0000"/>
                </a:solidFill>
              </a:rPr>
              <a:t>寻求某个近似函数</a:t>
            </a:r>
            <a:r>
              <a:rPr lang="zh-CN" altLang="en-US" dirty="0"/>
              <a:t>，使所得到的</a:t>
            </a:r>
            <a:r>
              <a:rPr lang="zh-CN" altLang="en-US" dirty="0">
                <a:solidFill>
                  <a:srgbClr val="FF0000"/>
                </a:solidFill>
              </a:rPr>
              <a:t>近似函数</a:t>
            </a:r>
            <a:r>
              <a:rPr lang="zh-CN" altLang="en-US" dirty="0"/>
              <a:t>与</a:t>
            </a:r>
            <a:r>
              <a:rPr lang="zh-CN" altLang="en-US" dirty="0">
                <a:solidFill>
                  <a:srgbClr val="FF0000"/>
                </a:solidFill>
              </a:rPr>
              <a:t>已知数据</a:t>
            </a:r>
            <a:r>
              <a:rPr lang="zh-CN" altLang="en-US" dirty="0"/>
              <a:t>有较高的拟合精度。</a:t>
            </a:r>
            <a:endParaRPr lang="zh-CN" altLang="en-US" dirty="0"/>
          </a:p>
          <a:p>
            <a:pPr lvl="1"/>
            <a:r>
              <a:rPr lang="zh-CN" altLang="en-US" dirty="0"/>
              <a:t> 如果要求这个</a:t>
            </a:r>
            <a:r>
              <a:rPr lang="zh-CN" altLang="en-US" dirty="0">
                <a:solidFill>
                  <a:srgbClr val="FF0000"/>
                </a:solidFill>
              </a:rPr>
              <a:t>近似函数</a:t>
            </a:r>
            <a:r>
              <a:rPr lang="zh-CN" altLang="en-US" dirty="0"/>
              <a:t>（曲线或曲面）经过所已知的</a:t>
            </a:r>
            <a:r>
              <a:rPr lang="zh-CN" altLang="en-US" dirty="0">
                <a:solidFill>
                  <a:srgbClr val="FF0000"/>
                </a:solidFill>
              </a:rPr>
              <a:t>所有</a:t>
            </a:r>
            <a:r>
              <a:rPr lang="zh-CN" altLang="en-US" dirty="0"/>
              <a:t>数据点，则称此类问题为</a:t>
            </a:r>
            <a:r>
              <a:rPr lang="zh-CN" altLang="en-US" dirty="0">
                <a:solidFill>
                  <a:srgbClr val="FF0000"/>
                </a:solidFill>
              </a:rPr>
              <a:t>插值问题</a:t>
            </a:r>
            <a:r>
              <a:rPr lang="zh-CN" altLang="en-US" dirty="0"/>
              <a:t>。 （</a:t>
            </a:r>
            <a:r>
              <a:rPr lang="zh-CN" altLang="en-US" dirty="0">
                <a:solidFill>
                  <a:srgbClr val="FF0000"/>
                </a:solidFill>
              </a:rPr>
              <a:t>不需要函数表达式</a:t>
            </a:r>
            <a:r>
              <a:rPr lang="zh-CN" altLang="en-US" dirty="0"/>
              <a:t>）</a:t>
            </a:r>
            <a:endParaRPr lang="en-US" altLang="zh-CN" dirty="0"/>
          </a:p>
          <a:p>
            <a:pPr lvl="2"/>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7" y="1597818"/>
            <a:ext cx="8229600" cy="4525963"/>
          </a:xfrm>
        </p:spPr>
        <p:txBody>
          <a:bodyPr/>
          <a:lstStyle/>
          <a:p>
            <a:r>
              <a:rPr lang="zh-CN" altLang="en-US" dirty="0">
                <a:cs typeface="Times New Roman" panose="02020603050405020304" pitchFamily="18" charset="0"/>
              </a:rPr>
              <a:t>设给出关于函数</a:t>
            </a:r>
            <a:r>
              <a:rPr lang="en-US" altLang="zh-CN" i="1" dirty="0">
                <a:cs typeface="Times New Roman" panose="02020603050405020304" pitchFamily="18" charset="0"/>
              </a:rPr>
              <a:t>y</a:t>
            </a:r>
            <a:r>
              <a:rPr lang="en-US" altLang="zh-CN" dirty="0">
                <a:cs typeface="Times New Roman" panose="02020603050405020304" pitchFamily="18" charset="0"/>
              </a:rPr>
              <a:t>= </a:t>
            </a:r>
            <a:r>
              <a:rPr lang="en-US" altLang="zh-CN" i="1" dirty="0">
                <a:cs typeface="Times New Roman" panose="02020603050405020304" pitchFamily="18" charset="0"/>
              </a:rPr>
              <a:t>f </a:t>
            </a:r>
            <a:r>
              <a:rPr lang="en-US" altLang="zh-CN" dirty="0">
                <a:cs typeface="Times New Roman" panose="02020603050405020304" pitchFamily="18" charset="0"/>
              </a:rPr>
              <a:t>(</a:t>
            </a:r>
            <a:r>
              <a:rPr lang="en-US" altLang="zh-CN" i="1" dirty="0">
                <a:cs typeface="Times New Roman" panose="02020603050405020304" pitchFamily="18" charset="0"/>
              </a:rPr>
              <a:t>x</a:t>
            </a:r>
            <a:r>
              <a:rPr lang="en-US" altLang="zh-CN" dirty="0">
                <a:cs typeface="Times New Roman" panose="02020603050405020304" pitchFamily="18" charset="0"/>
              </a:rPr>
              <a:t>)</a:t>
            </a:r>
            <a:r>
              <a:rPr lang="zh-CN" altLang="en-US" dirty="0">
                <a:cs typeface="Times New Roman" panose="02020603050405020304" pitchFamily="18" charset="0"/>
              </a:rPr>
              <a:t>的一组函数值，</a:t>
            </a:r>
            <a:endParaRPr lang="zh-CN" altLang="en-US" dirty="0">
              <a:cs typeface="Times New Roman" panose="02020603050405020304" pitchFamily="18" charset="0"/>
            </a:endParaRPr>
          </a:p>
          <a:p>
            <a:endParaRPr lang="en-US" altLang="zh-CN" dirty="0"/>
          </a:p>
          <a:p>
            <a:endParaRPr lang="en-US" altLang="zh-CN" dirty="0"/>
          </a:p>
          <a:p>
            <a:endParaRPr lang="en-US" altLang="zh-CN" dirty="0"/>
          </a:p>
          <a:p>
            <a:endParaRPr lang="en-US" altLang="zh-CN" dirty="0">
              <a:ea typeface="黑体" panose="02010609060101010101" pitchFamily="49" charset="-122"/>
              <a:cs typeface="Times New Roman" panose="02020603050405020304" pitchFamily="18" charset="0"/>
            </a:endParaRPr>
          </a:p>
          <a:p>
            <a:r>
              <a:rPr lang="zh-CN" altLang="en-US" dirty="0">
                <a:cs typeface="Times New Roman" panose="02020603050405020304" pitchFamily="18" charset="0"/>
              </a:rPr>
              <a:t>其中</a:t>
            </a:r>
            <a:r>
              <a:rPr lang="en-US" altLang="zh-CN" i="1" dirty="0">
                <a:cs typeface="Times New Roman" panose="02020603050405020304" pitchFamily="18" charset="0"/>
              </a:rPr>
              <a:t>x</a:t>
            </a:r>
            <a:r>
              <a:rPr lang="en-US" altLang="zh-CN" baseline="-25000" dirty="0">
                <a:cs typeface="Times New Roman" panose="02020603050405020304" pitchFamily="18" charset="0"/>
              </a:rPr>
              <a:t>0</a:t>
            </a:r>
            <a:r>
              <a:rPr lang="en-US" altLang="zh-CN" dirty="0">
                <a:cs typeface="Times New Roman" panose="02020603050405020304" pitchFamily="18" charset="0"/>
              </a:rPr>
              <a:t>,</a:t>
            </a:r>
            <a:r>
              <a:rPr lang="en-US" altLang="zh-CN" i="1" dirty="0">
                <a:cs typeface="Times New Roman" panose="02020603050405020304" pitchFamily="18" charset="0"/>
              </a:rPr>
              <a:t>x</a:t>
            </a:r>
            <a:r>
              <a:rPr lang="en-US" altLang="zh-CN" baseline="-25000" dirty="0">
                <a:cs typeface="Times New Roman" panose="02020603050405020304" pitchFamily="18" charset="0"/>
              </a:rPr>
              <a:t>1</a:t>
            </a:r>
            <a:r>
              <a:rPr lang="en-US" altLang="zh-CN" dirty="0">
                <a:cs typeface="Times New Roman" panose="02020603050405020304" pitchFamily="18" charset="0"/>
              </a:rPr>
              <a:t>, …</a:t>
            </a:r>
            <a:r>
              <a:rPr lang="en-US" altLang="zh-CN" i="1" dirty="0" err="1">
                <a:cs typeface="Times New Roman" panose="02020603050405020304" pitchFamily="18" charset="0"/>
              </a:rPr>
              <a:t>x</a:t>
            </a:r>
            <a:r>
              <a:rPr lang="en-US" altLang="zh-CN" baseline="-25000" dirty="0" err="1">
                <a:cs typeface="Times New Roman" panose="02020603050405020304" pitchFamily="18" charset="0"/>
              </a:rPr>
              <a:t>n</a:t>
            </a:r>
            <a:r>
              <a:rPr lang="zh-CN" altLang="en-US" dirty="0">
                <a:cs typeface="Times New Roman" panose="02020603050405020304" pitchFamily="18" charset="0"/>
              </a:rPr>
              <a:t>是</a:t>
            </a:r>
            <a:r>
              <a:rPr lang="en-US" altLang="zh-CN" dirty="0">
                <a:cs typeface="Times New Roman" panose="02020603050405020304" pitchFamily="18" charset="0"/>
              </a:rPr>
              <a:t>n+1</a:t>
            </a:r>
            <a:r>
              <a:rPr lang="zh-CN" altLang="en-US" dirty="0">
                <a:cs typeface="Times New Roman" panose="02020603050405020304" pitchFamily="18" charset="0"/>
              </a:rPr>
              <a:t>个互不相同的点，</a:t>
            </a:r>
            <a:r>
              <a:rPr lang="zh-CN" altLang="en-US" dirty="0">
                <a:solidFill>
                  <a:srgbClr val="FF0000"/>
                </a:solidFill>
                <a:cs typeface="Times New Roman" panose="02020603050405020304" pitchFamily="18" charset="0"/>
              </a:rPr>
              <a:t>求一个近似函数       </a:t>
            </a:r>
            <a:r>
              <a:rPr lang="zh-CN" altLang="en-US" dirty="0">
                <a:cs typeface="Times New Roman" panose="02020603050405020304" pitchFamily="18" charset="0"/>
              </a:rPr>
              <a:t>  ，使得</a:t>
            </a:r>
            <a:endParaRPr lang="zh-CN" altLang="en-US" dirty="0">
              <a:cs typeface="Times New Roman" panose="02020603050405020304" pitchFamily="18" charset="0"/>
            </a:endParaRPr>
          </a:p>
          <a:p>
            <a:endParaRPr lang="en-US" altLang="zh-CN" dirty="0"/>
          </a:p>
          <a:p>
            <a:endParaRPr lang="en-US" altLang="zh-CN" dirty="0"/>
          </a:p>
        </p:txBody>
      </p:sp>
      <p:graphicFrame>
        <p:nvGraphicFramePr>
          <p:cNvPr id="241670" name="Group 6"/>
          <p:cNvGraphicFramePr>
            <a:graphicFrameLocks noGrp="1"/>
          </p:cNvGraphicFramePr>
          <p:nvPr/>
        </p:nvGraphicFramePr>
        <p:xfrm>
          <a:off x="849312" y="2249647"/>
          <a:ext cx="7445375" cy="1279526"/>
        </p:xfrm>
        <a:graphic>
          <a:graphicData uri="http://schemas.openxmlformats.org/drawingml/2006/table">
            <a:tbl>
              <a:tblPr/>
              <a:tblGrid>
                <a:gridCol w="1209675"/>
                <a:gridCol w="6235700"/>
              </a:tblGrid>
              <a:tr h="639763">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endParaRPr kumimoji="1"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0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1" i="1"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n</a:t>
                      </a:r>
                      <a:endParaRPr kumimoji="1" lang="en-US" altLang="zh-CN" sz="2800" b="1" i="1"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endPar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y</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0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y</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y</a:t>
                      </a:r>
                      <a:r>
                        <a:rPr kumimoji="1" lang="en-US" altLang="zh-CN" sz="2800" b="1" i="1"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n</a:t>
                      </a:r>
                      <a:endParaRPr kumimoji="1" lang="en-US" altLang="zh-CN" sz="2800" b="1" i="1"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1685" name="Object 21"/>
          <p:cNvGraphicFramePr>
            <a:graphicFrameLocks noChangeAspect="1"/>
          </p:cNvGraphicFramePr>
          <p:nvPr/>
        </p:nvGraphicFramePr>
        <p:xfrm>
          <a:off x="2073052" y="4581128"/>
          <a:ext cx="749300" cy="442913"/>
        </p:xfrm>
        <a:graphic>
          <a:graphicData uri="http://schemas.openxmlformats.org/presentationml/2006/ole">
            <mc:AlternateContent xmlns:mc="http://schemas.openxmlformats.org/markup-compatibility/2006">
              <mc:Choice xmlns:v="urn:schemas-microsoft-com:vml" Requires="v">
                <p:oleObj spid="_x0000_s3386" name="Equation" r:id="rId1" imgW="342900" imgH="203200" progId="Equation.DSMT4">
                  <p:embed/>
                </p:oleObj>
              </mc:Choice>
              <mc:Fallback>
                <p:oleObj name="Equation" r:id="rId1" imgW="342900" imgH="203200" progId="Equation.DSMT4">
                  <p:embed/>
                  <p:pic>
                    <p:nvPicPr>
                      <p:cNvPr id="0" name="Object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052" y="4581128"/>
                        <a:ext cx="749300" cy="442913"/>
                      </a:xfrm>
                      <a:prstGeom prst="rect">
                        <a:avLst/>
                      </a:prstGeom>
                      <a:noFill/>
                      <a:ln>
                        <a:noFill/>
                      </a:ln>
                      <a:effectLst/>
                    </p:spPr>
                  </p:pic>
                </p:oleObj>
              </mc:Fallback>
            </mc:AlternateContent>
          </a:graphicData>
        </a:graphic>
      </p:graphicFrame>
      <p:graphicFrame>
        <p:nvGraphicFramePr>
          <p:cNvPr id="241686" name="Object 22"/>
          <p:cNvGraphicFramePr>
            <a:graphicFrameLocks noChangeAspect="1"/>
          </p:cNvGraphicFramePr>
          <p:nvPr/>
        </p:nvGraphicFramePr>
        <p:xfrm>
          <a:off x="2547938" y="5372099"/>
          <a:ext cx="2519362" cy="628650"/>
        </p:xfrm>
        <a:graphic>
          <a:graphicData uri="http://schemas.openxmlformats.org/presentationml/2006/ole">
            <mc:AlternateContent xmlns:mc="http://schemas.openxmlformats.org/markup-compatibility/2006">
              <mc:Choice xmlns:v="urn:schemas-microsoft-com:vml" Requires="v">
                <p:oleObj spid="_x0000_s3387" name="Equation" r:id="rId3" imgW="914400" imgH="228600" progId="Equation.DSMT4">
                  <p:embed/>
                </p:oleObj>
              </mc:Choice>
              <mc:Fallback>
                <p:oleObj name="Equation" r:id="rId3" imgW="914400" imgH="22860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938" y="5372099"/>
                        <a:ext cx="2519362"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1687" name="Object 23"/>
          <p:cNvGraphicFramePr>
            <a:graphicFrameLocks noChangeAspect="1"/>
          </p:cNvGraphicFramePr>
          <p:nvPr/>
        </p:nvGraphicFramePr>
        <p:xfrm>
          <a:off x="5404470" y="5462389"/>
          <a:ext cx="969962" cy="442913"/>
        </p:xfrm>
        <a:graphic>
          <a:graphicData uri="http://schemas.openxmlformats.org/presentationml/2006/ole">
            <mc:AlternateContent xmlns:mc="http://schemas.openxmlformats.org/markup-compatibility/2006">
              <mc:Choice xmlns:v="urn:schemas-microsoft-com:vml" Requires="v">
                <p:oleObj spid="_x0000_s3388" name="Equation" r:id="rId5" imgW="444500" imgH="203200" progId="Equation.DSMT4">
                  <p:embed/>
                </p:oleObj>
              </mc:Choice>
              <mc:Fallback>
                <p:oleObj name="Equation" r:id="rId5" imgW="444500" imgH="203200" progId="Equation.DSMT4">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4470" y="5462389"/>
                        <a:ext cx="969962"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1688" name="Rectangle 24"/>
          <p:cNvSpPr>
            <a:spLocks noChangeArrowheads="1"/>
          </p:cNvSpPr>
          <p:nvPr/>
        </p:nvSpPr>
        <p:spPr bwMode="auto">
          <a:xfrm>
            <a:off x="6374432" y="5260182"/>
            <a:ext cx="10779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chemeClr val="tx1"/>
                </a:solidFill>
              </a:rPr>
              <a:t>…n</a:t>
            </a:r>
            <a:endParaRPr lang="en-US" altLang="zh-CN" dirty="0">
              <a:solidFill>
                <a:schemeClr val="tx1"/>
              </a:solidFill>
            </a:endParaRPr>
          </a:p>
        </p:txBody>
      </p:sp>
      <p:sp>
        <p:nvSpPr>
          <p:cNvPr id="2" name="标题 1"/>
          <p:cNvSpPr>
            <a:spLocks noGrp="1"/>
          </p:cNvSpPr>
          <p:nvPr>
            <p:ph type="title"/>
          </p:nvPr>
        </p:nvSpPr>
        <p:spPr/>
        <p:txBody>
          <a:bodyPr/>
          <a:lstStyle/>
          <a:p>
            <a:r>
              <a:rPr lang="zh-CN" altLang="en-US" dirty="0"/>
              <a:t>插值问题的一般描述</a:t>
            </a:r>
            <a:endParaRPr lang="zh-CN" altLang="en-US" dirty="0"/>
          </a:p>
        </p:txBody>
      </p:sp>
    </p:spTree>
  </p:cSld>
  <p:clrMapOvr>
    <a:masterClrMapping/>
  </p:clrMapOvr>
  <p:transition>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81200" y="2994521"/>
            <a:ext cx="5891213" cy="2232025"/>
            <a:chOff x="1692275" y="549275"/>
            <a:chExt cx="5891213" cy="2232025"/>
          </a:xfrm>
        </p:grpSpPr>
        <p:grpSp>
          <p:nvGrpSpPr>
            <p:cNvPr id="333873" name="Group 49"/>
            <p:cNvGrpSpPr/>
            <p:nvPr/>
          </p:nvGrpSpPr>
          <p:grpSpPr bwMode="auto">
            <a:xfrm>
              <a:off x="1692275" y="549275"/>
              <a:ext cx="5543550" cy="2124075"/>
              <a:chOff x="1066" y="346"/>
              <a:chExt cx="3492" cy="1338"/>
            </a:xfrm>
          </p:grpSpPr>
          <p:grpSp>
            <p:nvGrpSpPr>
              <p:cNvPr id="333855" name="Group 31"/>
              <p:cNvGrpSpPr/>
              <p:nvPr/>
            </p:nvGrpSpPr>
            <p:grpSpPr bwMode="auto">
              <a:xfrm>
                <a:off x="1066" y="346"/>
                <a:ext cx="3492" cy="1256"/>
                <a:chOff x="1728" y="2880"/>
                <a:chExt cx="3456" cy="1308"/>
              </a:xfrm>
            </p:grpSpPr>
            <p:sp>
              <p:nvSpPr>
                <p:cNvPr id="333856" name="Text Box 32"/>
                <p:cNvSpPr txBox="1">
                  <a:spLocks noChangeArrowheads="1"/>
                </p:cNvSpPr>
                <p:nvPr/>
              </p:nvSpPr>
              <p:spPr bwMode="auto">
                <a:xfrm>
                  <a:off x="2064" y="3744"/>
                  <a:ext cx="384"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0">
                      <a:solidFill>
                        <a:schemeClr val="tx1"/>
                      </a:solidFill>
                      <a:ea typeface="隶书" panose="02010509060101010101" pitchFamily="49" charset="-122"/>
                      <a:sym typeface="Webdings" panose="05030102010509060703" pitchFamily="18" charset="2"/>
                    </a:rPr>
                    <a:t></a:t>
                  </a:r>
                  <a:endParaRPr lang="en-US" altLang="zh-CN" sz="1600" b="0">
                    <a:solidFill>
                      <a:schemeClr val="tx1"/>
                    </a:solidFill>
                    <a:ea typeface="隶书" panose="02010509060101010101" pitchFamily="49" charset="-122"/>
                  </a:endParaRPr>
                </a:p>
              </p:txBody>
            </p:sp>
            <p:sp>
              <p:nvSpPr>
                <p:cNvPr id="333857" name="Text Box 33"/>
                <p:cNvSpPr txBox="1">
                  <a:spLocks noChangeArrowheads="1"/>
                </p:cNvSpPr>
                <p:nvPr/>
              </p:nvSpPr>
              <p:spPr bwMode="auto">
                <a:xfrm>
                  <a:off x="2400" y="3581"/>
                  <a:ext cx="384"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0">
                      <a:solidFill>
                        <a:schemeClr val="tx1"/>
                      </a:solidFill>
                      <a:ea typeface="隶书" panose="02010509060101010101" pitchFamily="49" charset="-122"/>
                      <a:sym typeface="Webdings" panose="05030102010509060703" pitchFamily="18" charset="2"/>
                    </a:rPr>
                    <a:t></a:t>
                  </a:r>
                  <a:endParaRPr lang="en-US" altLang="zh-CN" sz="1600" b="0">
                    <a:solidFill>
                      <a:schemeClr val="tx1"/>
                    </a:solidFill>
                    <a:ea typeface="隶书" panose="02010509060101010101" pitchFamily="49" charset="-122"/>
                  </a:endParaRPr>
                </a:p>
              </p:txBody>
            </p:sp>
            <p:sp>
              <p:nvSpPr>
                <p:cNvPr id="333858" name="Text Box 34"/>
                <p:cNvSpPr txBox="1">
                  <a:spLocks noChangeArrowheads="1"/>
                </p:cNvSpPr>
                <p:nvPr/>
              </p:nvSpPr>
              <p:spPr bwMode="auto">
                <a:xfrm>
                  <a:off x="2736" y="3456"/>
                  <a:ext cx="480"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0">
                      <a:solidFill>
                        <a:schemeClr val="tx1"/>
                      </a:solidFill>
                      <a:ea typeface="隶书" panose="02010509060101010101" pitchFamily="49" charset="-122"/>
                      <a:sym typeface="Webdings" panose="05030102010509060703" pitchFamily="18" charset="2"/>
                    </a:rPr>
                    <a:t></a:t>
                  </a:r>
                  <a:endParaRPr lang="en-US" altLang="zh-CN" sz="1600" b="0">
                    <a:solidFill>
                      <a:schemeClr val="tx1"/>
                    </a:solidFill>
                    <a:ea typeface="隶书" panose="02010509060101010101" pitchFamily="49" charset="-122"/>
                  </a:endParaRPr>
                </a:p>
              </p:txBody>
            </p:sp>
            <p:sp>
              <p:nvSpPr>
                <p:cNvPr id="333859" name="Text Box 35"/>
                <p:cNvSpPr txBox="1">
                  <a:spLocks noChangeArrowheads="1"/>
                </p:cNvSpPr>
                <p:nvPr/>
              </p:nvSpPr>
              <p:spPr bwMode="auto">
                <a:xfrm>
                  <a:off x="3120" y="3409"/>
                  <a:ext cx="384"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0">
                      <a:solidFill>
                        <a:schemeClr val="tx1"/>
                      </a:solidFill>
                      <a:ea typeface="隶书" panose="02010509060101010101" pitchFamily="49" charset="-122"/>
                      <a:sym typeface="Webdings" panose="05030102010509060703" pitchFamily="18" charset="2"/>
                    </a:rPr>
                    <a:t></a:t>
                  </a:r>
                  <a:endParaRPr lang="en-US" altLang="zh-CN" sz="1600" b="0">
                    <a:solidFill>
                      <a:schemeClr val="tx1"/>
                    </a:solidFill>
                    <a:ea typeface="隶书" panose="02010509060101010101" pitchFamily="49" charset="-122"/>
                  </a:endParaRPr>
                </a:p>
              </p:txBody>
            </p:sp>
            <p:sp>
              <p:nvSpPr>
                <p:cNvPr id="333860" name="Text Box 36"/>
                <p:cNvSpPr txBox="1">
                  <a:spLocks noChangeArrowheads="1"/>
                </p:cNvSpPr>
                <p:nvPr/>
              </p:nvSpPr>
              <p:spPr bwMode="auto">
                <a:xfrm>
                  <a:off x="3456" y="3552"/>
                  <a:ext cx="384"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0">
                      <a:solidFill>
                        <a:schemeClr val="tx1"/>
                      </a:solidFill>
                      <a:ea typeface="隶书" panose="02010509060101010101" pitchFamily="49" charset="-122"/>
                      <a:sym typeface="Webdings" panose="05030102010509060703" pitchFamily="18" charset="2"/>
                    </a:rPr>
                    <a:t></a:t>
                  </a:r>
                  <a:endParaRPr lang="en-US" altLang="zh-CN" sz="1600" b="0">
                    <a:solidFill>
                      <a:schemeClr val="tx1"/>
                    </a:solidFill>
                    <a:ea typeface="隶书" panose="02010509060101010101" pitchFamily="49" charset="-122"/>
                  </a:endParaRPr>
                </a:p>
              </p:txBody>
            </p:sp>
            <p:sp>
              <p:nvSpPr>
                <p:cNvPr id="333861" name="Text Box 37"/>
                <p:cNvSpPr txBox="1">
                  <a:spLocks noChangeArrowheads="1"/>
                </p:cNvSpPr>
                <p:nvPr/>
              </p:nvSpPr>
              <p:spPr bwMode="auto">
                <a:xfrm>
                  <a:off x="3744" y="3772"/>
                  <a:ext cx="384"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0">
                      <a:solidFill>
                        <a:schemeClr val="tx1"/>
                      </a:solidFill>
                      <a:ea typeface="隶书" panose="02010509060101010101" pitchFamily="49" charset="-122"/>
                      <a:sym typeface="Webdings" panose="05030102010509060703" pitchFamily="18" charset="2"/>
                    </a:rPr>
                    <a:t></a:t>
                  </a:r>
                  <a:endParaRPr lang="en-US" altLang="zh-CN" sz="1600" b="0">
                    <a:solidFill>
                      <a:schemeClr val="tx1"/>
                    </a:solidFill>
                    <a:ea typeface="隶书" panose="02010509060101010101" pitchFamily="49" charset="-122"/>
                  </a:endParaRPr>
                </a:p>
              </p:txBody>
            </p:sp>
            <p:sp>
              <p:nvSpPr>
                <p:cNvPr id="333862" name="Text Box 38"/>
                <p:cNvSpPr txBox="1">
                  <a:spLocks noChangeArrowheads="1"/>
                </p:cNvSpPr>
                <p:nvPr/>
              </p:nvSpPr>
              <p:spPr bwMode="auto">
                <a:xfrm>
                  <a:off x="4080" y="3744"/>
                  <a:ext cx="384"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0">
                      <a:solidFill>
                        <a:schemeClr val="tx1"/>
                      </a:solidFill>
                      <a:ea typeface="隶书" panose="02010509060101010101" pitchFamily="49" charset="-122"/>
                      <a:sym typeface="Webdings" panose="05030102010509060703" pitchFamily="18" charset="2"/>
                    </a:rPr>
                    <a:t></a:t>
                  </a:r>
                  <a:endParaRPr lang="en-US" altLang="zh-CN" sz="1600" b="0">
                    <a:solidFill>
                      <a:schemeClr val="tx1"/>
                    </a:solidFill>
                    <a:ea typeface="隶书" panose="02010509060101010101" pitchFamily="49" charset="-122"/>
                  </a:endParaRPr>
                </a:p>
              </p:txBody>
            </p:sp>
            <p:sp>
              <p:nvSpPr>
                <p:cNvPr id="333863" name="Text Box 39"/>
                <p:cNvSpPr txBox="1">
                  <a:spLocks noChangeArrowheads="1"/>
                </p:cNvSpPr>
                <p:nvPr/>
              </p:nvSpPr>
              <p:spPr bwMode="auto">
                <a:xfrm>
                  <a:off x="4272" y="3456"/>
                  <a:ext cx="384"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0">
                      <a:solidFill>
                        <a:schemeClr val="tx1"/>
                      </a:solidFill>
                      <a:ea typeface="隶书" panose="02010509060101010101" pitchFamily="49" charset="-122"/>
                      <a:sym typeface="Webdings" panose="05030102010509060703" pitchFamily="18" charset="2"/>
                    </a:rPr>
                    <a:t></a:t>
                  </a:r>
                  <a:endParaRPr lang="en-US" altLang="zh-CN" sz="1600" b="0">
                    <a:solidFill>
                      <a:schemeClr val="tx1"/>
                    </a:solidFill>
                    <a:ea typeface="隶书" panose="02010509060101010101" pitchFamily="49" charset="-122"/>
                  </a:endParaRPr>
                </a:p>
              </p:txBody>
            </p:sp>
            <p:sp>
              <p:nvSpPr>
                <p:cNvPr id="333864" name="Text Box 40"/>
                <p:cNvSpPr txBox="1">
                  <a:spLocks noChangeArrowheads="1"/>
                </p:cNvSpPr>
                <p:nvPr/>
              </p:nvSpPr>
              <p:spPr bwMode="auto">
                <a:xfrm>
                  <a:off x="1728" y="3964"/>
                  <a:ext cx="384"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0">
                      <a:solidFill>
                        <a:schemeClr val="tx1"/>
                      </a:solidFill>
                      <a:ea typeface="隶书" panose="02010509060101010101" pitchFamily="49" charset="-122"/>
                      <a:sym typeface="Webdings" panose="05030102010509060703" pitchFamily="18" charset="2"/>
                    </a:rPr>
                    <a:t></a:t>
                  </a:r>
                  <a:endParaRPr lang="en-US" altLang="zh-CN" sz="1600" b="0">
                    <a:solidFill>
                      <a:schemeClr val="tx1"/>
                    </a:solidFill>
                    <a:ea typeface="隶书" panose="02010509060101010101" pitchFamily="49" charset="-122"/>
                  </a:endParaRPr>
                </a:p>
              </p:txBody>
            </p:sp>
            <p:sp>
              <p:nvSpPr>
                <p:cNvPr id="333865" name="Line 41"/>
                <p:cNvSpPr>
                  <a:spLocks noChangeShapeType="1"/>
                </p:cNvSpPr>
                <p:nvPr/>
              </p:nvSpPr>
              <p:spPr bwMode="auto">
                <a:xfrm>
                  <a:off x="1872" y="4080"/>
                  <a:ext cx="29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866" name="Line 42"/>
                <p:cNvSpPr>
                  <a:spLocks noChangeShapeType="1"/>
                </p:cNvSpPr>
                <p:nvPr/>
              </p:nvSpPr>
              <p:spPr bwMode="auto">
                <a:xfrm flipV="1">
                  <a:off x="1872" y="3072"/>
                  <a:ext cx="0" cy="100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867" name="Text Box 43"/>
                <p:cNvSpPr txBox="1">
                  <a:spLocks noChangeArrowheads="1"/>
                </p:cNvSpPr>
                <p:nvPr/>
              </p:nvSpPr>
              <p:spPr bwMode="auto">
                <a:xfrm>
                  <a:off x="4848" y="3888"/>
                  <a:ext cx="33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0" i="1">
                      <a:solidFill>
                        <a:schemeClr val="tx1"/>
                      </a:solidFill>
                      <a:ea typeface="隶书" panose="02010509060101010101" pitchFamily="49" charset="-122"/>
                    </a:rPr>
                    <a:t>x</a:t>
                  </a:r>
                  <a:endParaRPr lang="en-US" altLang="zh-CN" sz="2400" b="0" i="1">
                    <a:solidFill>
                      <a:schemeClr val="tx1"/>
                    </a:solidFill>
                    <a:ea typeface="隶书" panose="02010509060101010101" pitchFamily="49" charset="-122"/>
                  </a:endParaRPr>
                </a:p>
              </p:txBody>
            </p:sp>
            <p:sp>
              <p:nvSpPr>
                <p:cNvPr id="333868" name="Text Box 44"/>
                <p:cNvSpPr txBox="1">
                  <a:spLocks noChangeArrowheads="1"/>
                </p:cNvSpPr>
                <p:nvPr/>
              </p:nvSpPr>
              <p:spPr bwMode="auto">
                <a:xfrm>
                  <a:off x="1872" y="2880"/>
                  <a:ext cx="33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0" i="1">
                      <a:solidFill>
                        <a:schemeClr val="tx1"/>
                      </a:solidFill>
                      <a:ea typeface="隶书" panose="02010509060101010101" pitchFamily="49" charset="-122"/>
                    </a:rPr>
                    <a:t>y</a:t>
                  </a:r>
                  <a:endParaRPr lang="en-US" altLang="zh-CN" sz="2400" b="0" i="1">
                    <a:solidFill>
                      <a:schemeClr val="tx1"/>
                    </a:solidFill>
                    <a:ea typeface="隶书" panose="02010509060101010101" pitchFamily="49" charset="-122"/>
                  </a:endParaRPr>
                </a:p>
              </p:txBody>
            </p:sp>
          </p:grpSp>
          <p:sp>
            <p:nvSpPr>
              <p:cNvPr id="333869" name="Text Box 45"/>
              <p:cNvSpPr txBox="1">
                <a:spLocks noChangeArrowheads="1"/>
              </p:cNvSpPr>
              <p:nvPr/>
            </p:nvSpPr>
            <p:spPr bwMode="auto">
              <a:xfrm>
                <a:off x="1156" y="1434"/>
                <a:ext cx="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a:solidFill>
                      <a:schemeClr val="tx1"/>
                    </a:solidFill>
                  </a:rPr>
                  <a:t>x</a:t>
                </a:r>
                <a:r>
                  <a:rPr lang="en-US" altLang="zh-CN" sz="2000" baseline="-25000">
                    <a:solidFill>
                      <a:schemeClr val="tx1"/>
                    </a:solidFill>
                  </a:rPr>
                  <a:t>0</a:t>
                </a:r>
                <a:endParaRPr lang="en-US" altLang="zh-CN" sz="2000" baseline="-25000">
                  <a:solidFill>
                    <a:schemeClr val="tx1"/>
                  </a:solidFill>
                </a:endParaRPr>
              </a:p>
            </p:txBody>
          </p:sp>
          <p:sp>
            <p:nvSpPr>
              <p:cNvPr id="333870" name="Text Box 46"/>
              <p:cNvSpPr txBox="1">
                <a:spLocks noChangeArrowheads="1"/>
              </p:cNvSpPr>
              <p:nvPr/>
            </p:nvSpPr>
            <p:spPr bwMode="auto">
              <a:xfrm>
                <a:off x="3515" y="1434"/>
                <a:ext cx="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a:solidFill>
                      <a:schemeClr val="tx1"/>
                    </a:solidFill>
                  </a:rPr>
                  <a:t>x</a:t>
                </a:r>
                <a:r>
                  <a:rPr lang="en-US" altLang="zh-CN" sz="2000" baseline="-25000">
                    <a:solidFill>
                      <a:schemeClr val="tx1"/>
                    </a:solidFill>
                  </a:rPr>
                  <a:t>n</a:t>
                </a:r>
                <a:endParaRPr lang="en-US" altLang="zh-CN" sz="2000" baseline="-25000">
                  <a:solidFill>
                    <a:schemeClr val="tx1"/>
                  </a:solidFill>
                </a:endParaRPr>
              </a:p>
            </p:txBody>
          </p:sp>
        </p:grpSp>
        <p:sp>
          <p:nvSpPr>
            <p:cNvPr id="333871" name="Text Box 47"/>
            <p:cNvSpPr txBox="1">
              <a:spLocks noChangeArrowheads="1"/>
            </p:cNvSpPr>
            <p:nvPr/>
          </p:nvSpPr>
          <p:spPr bwMode="auto">
            <a:xfrm>
              <a:off x="3276600" y="2384425"/>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a:solidFill>
                    <a:schemeClr val="tx1"/>
                  </a:solidFill>
                </a:rPr>
                <a:t>x</a:t>
              </a:r>
              <a:endParaRPr lang="en-US" altLang="zh-CN" sz="2000" baseline="-25000">
                <a:solidFill>
                  <a:schemeClr val="tx1"/>
                </a:solidFill>
              </a:endParaRPr>
            </a:p>
          </p:txBody>
        </p:sp>
        <p:sp>
          <p:nvSpPr>
            <p:cNvPr id="333872" name="Line 48"/>
            <p:cNvSpPr>
              <a:spLocks noChangeShapeType="1"/>
            </p:cNvSpPr>
            <p:nvPr/>
          </p:nvSpPr>
          <p:spPr bwMode="auto">
            <a:xfrm flipV="1">
              <a:off x="3851275" y="2205038"/>
              <a:ext cx="0" cy="2159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3875" name="Line 51"/>
            <p:cNvSpPr>
              <a:spLocks noChangeShapeType="1"/>
            </p:cNvSpPr>
            <p:nvPr/>
          </p:nvSpPr>
          <p:spPr bwMode="auto">
            <a:xfrm flipV="1">
              <a:off x="2484438" y="1628775"/>
              <a:ext cx="1008062" cy="360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3876" name="Line 52"/>
            <p:cNvSpPr>
              <a:spLocks noChangeShapeType="1"/>
            </p:cNvSpPr>
            <p:nvPr/>
          </p:nvSpPr>
          <p:spPr bwMode="auto">
            <a:xfrm flipV="1">
              <a:off x="3492500" y="1557338"/>
              <a:ext cx="647700" cy="714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3877" name="Line 53"/>
            <p:cNvSpPr>
              <a:spLocks noChangeShapeType="1"/>
            </p:cNvSpPr>
            <p:nvPr/>
          </p:nvSpPr>
          <p:spPr bwMode="auto">
            <a:xfrm>
              <a:off x="4140200" y="1484313"/>
              <a:ext cx="1009650" cy="6492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3878" name="Line 54"/>
            <p:cNvSpPr>
              <a:spLocks noChangeShapeType="1"/>
            </p:cNvSpPr>
            <p:nvPr/>
          </p:nvSpPr>
          <p:spPr bwMode="auto">
            <a:xfrm flipV="1">
              <a:off x="5148263" y="2060575"/>
              <a:ext cx="576262" cy="73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3879" name="Line 55"/>
            <p:cNvSpPr>
              <a:spLocks noChangeShapeType="1"/>
            </p:cNvSpPr>
            <p:nvPr/>
          </p:nvSpPr>
          <p:spPr bwMode="auto">
            <a:xfrm flipV="1">
              <a:off x="5651500" y="1557338"/>
              <a:ext cx="360363" cy="5032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33880" name="Object 56"/>
            <p:cNvGraphicFramePr>
              <a:graphicFrameLocks noChangeAspect="1"/>
            </p:cNvGraphicFramePr>
            <p:nvPr/>
          </p:nvGraphicFramePr>
          <p:xfrm>
            <a:off x="5940425" y="1125538"/>
            <a:ext cx="1643063" cy="361950"/>
          </p:xfrm>
          <a:graphic>
            <a:graphicData uri="http://schemas.openxmlformats.org/presentationml/2006/ole">
              <mc:AlternateContent xmlns:mc="http://schemas.openxmlformats.org/markup-compatibility/2006">
                <mc:Choice xmlns:v="urn:schemas-microsoft-com:vml" Requires="v">
                  <p:oleObj spid="_x0000_s4200" name="Equation" r:id="rId1" imgW="977265" imgH="215900" progId="Equation.DSMT4">
                    <p:embed/>
                  </p:oleObj>
                </mc:Choice>
                <mc:Fallback>
                  <p:oleObj name="Equation" r:id="rId1" imgW="977265" imgH="215900" progId="Equation.DSMT4">
                    <p:embed/>
                    <p:pic>
                      <p:nvPicPr>
                        <p:cNvPr id="0" name="Object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1125538"/>
                          <a:ext cx="1643063"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3881" name="Line 57"/>
            <p:cNvSpPr>
              <a:spLocks noChangeShapeType="1"/>
            </p:cNvSpPr>
            <p:nvPr/>
          </p:nvSpPr>
          <p:spPr bwMode="auto">
            <a:xfrm flipV="1">
              <a:off x="3851275" y="1557338"/>
              <a:ext cx="0" cy="863600"/>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r>
              <a:rPr lang="zh-CN" altLang="en-US" dirty="0"/>
              <a:t>即要求这个近似函数</a:t>
            </a:r>
            <a:r>
              <a:rPr lang="zh-CN" altLang="en-US" dirty="0">
                <a:solidFill>
                  <a:srgbClr val="FF0000"/>
                </a:solidFill>
              </a:rPr>
              <a:t>经过所已知的所有数据点，</a:t>
            </a:r>
            <a:r>
              <a:rPr lang="zh-CN" altLang="en-US" dirty="0"/>
              <a:t>则称此类问题为</a:t>
            </a:r>
            <a:r>
              <a:rPr lang="zh-CN" altLang="en-US" dirty="0">
                <a:solidFill>
                  <a:srgbClr val="FF0000"/>
                </a:solidFill>
              </a:rPr>
              <a:t>插值问题</a:t>
            </a:r>
            <a:endParaRPr lang="zh-CN" altLang="en-US" dirty="0"/>
          </a:p>
          <a:p>
            <a:endParaRPr lang="zh-CN" altLang="en-US" dirty="0"/>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灯片编号占位符 3"/>
          <p:cNvSpPr>
            <a:spLocks noGrp="1"/>
          </p:cNvSpPr>
          <p:nvPr>
            <p:ph type="sldNum" sz="quarter" idx="10"/>
          </p:nvPr>
        </p:nvSpPr>
        <p:spPr/>
        <p:txBody>
          <a:bodyPr/>
          <a:lstStyle/>
          <a:p>
            <a:fld id="{0D0A6D9C-F5C9-4357-8DBA-C23CF8981C92}" type="slidenum">
              <a:rPr lang="en-US" altLang="zh-CN"/>
            </a:fld>
            <a:endParaRPr lang="en-US" altLang="zh-CN"/>
          </a:p>
        </p:txBody>
      </p:sp>
      <p:sp>
        <p:nvSpPr>
          <p:cNvPr id="52226" name="Rectangle 2"/>
          <p:cNvSpPr>
            <a:spLocks noGrp="1" noChangeArrowheads="1"/>
          </p:cNvSpPr>
          <p:nvPr>
            <p:ph type="title"/>
          </p:nvPr>
        </p:nvSpPr>
        <p:spPr/>
        <p:txBody>
          <a:bodyPr/>
          <a:lstStyle/>
          <a:p>
            <a:r>
              <a:rPr lang="zh-CN" altLang="en-US" sz="4000" dirty="0">
                <a:latin typeface="黑体" panose="02010609060101010101" pitchFamily="49" charset="-122"/>
                <a:ea typeface="黑体" panose="02010609060101010101" pitchFamily="49" charset="-122"/>
              </a:rPr>
              <a:t>课程目录</a:t>
            </a:r>
            <a:endParaRPr lang="zh-CN" altLang="en-US" sz="4000" dirty="0">
              <a:latin typeface="黑体" panose="02010609060101010101" pitchFamily="49" charset="-122"/>
              <a:ea typeface="黑体" panose="02010609060101010101" pitchFamily="49" charset="-122"/>
            </a:endParaRPr>
          </a:p>
        </p:txBody>
      </p:sp>
      <p:grpSp>
        <p:nvGrpSpPr>
          <p:cNvPr id="52345" name="Group 121"/>
          <p:cNvGrpSpPr/>
          <p:nvPr/>
        </p:nvGrpSpPr>
        <p:grpSpPr bwMode="auto">
          <a:xfrm>
            <a:off x="685800" y="2971800"/>
            <a:ext cx="8189194" cy="685800"/>
            <a:chOff x="1324" y="2284"/>
            <a:chExt cx="3046" cy="432"/>
          </a:xfrm>
        </p:grpSpPr>
        <p:sp>
          <p:nvSpPr>
            <p:cNvPr id="52284" name="AutoShape 60"/>
            <p:cNvSpPr>
              <a:spLocks noChangeArrowheads="1"/>
            </p:cNvSpPr>
            <p:nvPr/>
          </p:nvSpPr>
          <p:spPr bwMode="gray">
            <a:xfrm>
              <a:off x="1584" y="2359"/>
              <a:ext cx="2631" cy="288"/>
            </a:xfrm>
            <a:prstGeom prst="roundRect">
              <a:avLst>
                <a:gd name="adj" fmla="val 16667"/>
              </a:avLst>
            </a:prstGeom>
            <a:gradFill rotWithShape="1">
              <a:gsLst>
                <a:gs pos="0">
                  <a:srgbClr val="EBE4F8"/>
                </a:gs>
                <a:gs pos="50000">
                  <a:schemeClr val="folHlink">
                    <a:gamma/>
                    <a:tint val="21176"/>
                    <a:invGamma/>
                  </a:schemeClr>
                </a:gs>
                <a:gs pos="100000">
                  <a:schemeClr val="folHlink"/>
                </a:gs>
              </a:gsLst>
              <a:lin ang="5400000" scaled="1"/>
            </a:gradFill>
            <a:ln w="12700" algn="ctr">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52285" name="AutoShape 61"/>
            <p:cNvSpPr>
              <a:spLocks noChangeArrowheads="1"/>
            </p:cNvSpPr>
            <p:nvPr/>
          </p:nvSpPr>
          <p:spPr bwMode="gray">
            <a:xfrm>
              <a:off x="1324" y="2284"/>
              <a:ext cx="467" cy="432"/>
            </a:xfrm>
            <a:prstGeom prst="diamond">
              <a:avLst/>
            </a:prstGeom>
            <a:solidFill>
              <a:schemeClr val="folHlink"/>
            </a:solidFill>
            <a:ln w="25400" algn="ctr">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52286" name="Text Box 62"/>
            <p:cNvSpPr txBox="1">
              <a:spLocks noChangeArrowheads="1"/>
            </p:cNvSpPr>
            <p:nvPr/>
          </p:nvSpPr>
          <p:spPr bwMode="gray">
            <a:xfrm>
              <a:off x="1868" y="2305"/>
              <a:ext cx="250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200"/>
                </a:lnSpc>
                <a:spcBef>
                  <a:spcPct val="50000"/>
                </a:spcBef>
                <a:buClr>
                  <a:srgbClr val="FF0000"/>
                </a:buClr>
              </a:pPr>
              <a:r>
                <a:rPr lang="zh-CN" altLang="en-US" sz="2800" b="0" dirty="0">
                  <a:ea typeface="黑体" panose="02010609060101010101" pitchFamily="49" charset="-122"/>
                </a:rPr>
                <a:t>问题的描述，数据及数据结构（</a:t>
              </a:r>
              <a:r>
                <a:rPr lang="en-US" altLang="zh-CN" sz="2800" b="0" dirty="0">
                  <a:ea typeface="黑体" panose="02010609060101010101" pitchFamily="49" charset="-122"/>
                </a:rPr>
                <a:t>8</a:t>
              </a:r>
              <a:r>
                <a:rPr lang="zh-CN" altLang="en-US" sz="2800" b="0" dirty="0">
                  <a:ea typeface="黑体" panose="02010609060101010101" pitchFamily="49" charset="-122"/>
                </a:rPr>
                <a:t>学时）</a:t>
              </a:r>
              <a:endParaRPr lang="en-US" altLang="zh-CN" sz="2800" b="0" dirty="0">
                <a:latin typeface="+mn-lt"/>
                <a:ea typeface="黑体" panose="02010609060101010101" pitchFamily="49" charset="-122"/>
              </a:endParaRPr>
            </a:p>
          </p:txBody>
        </p:sp>
        <p:sp>
          <p:nvSpPr>
            <p:cNvPr id="52287" name="Text Box 63"/>
            <p:cNvSpPr txBox="1">
              <a:spLocks noChangeArrowheads="1"/>
            </p:cNvSpPr>
            <p:nvPr/>
          </p:nvSpPr>
          <p:spPr bwMode="gray">
            <a:xfrm>
              <a:off x="1373" y="2346"/>
              <a:ext cx="36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3</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grpSp>
        <p:nvGrpSpPr>
          <p:cNvPr id="52342" name="Group 118"/>
          <p:cNvGrpSpPr/>
          <p:nvPr/>
        </p:nvGrpSpPr>
        <p:grpSpPr bwMode="auto">
          <a:xfrm>
            <a:off x="704206" y="1447800"/>
            <a:ext cx="8000569" cy="685800"/>
            <a:chOff x="1322" y="864"/>
            <a:chExt cx="2998" cy="432"/>
          </a:xfrm>
        </p:grpSpPr>
        <p:sp>
          <p:nvSpPr>
            <p:cNvPr id="52328" name="AutoShape 104"/>
            <p:cNvSpPr>
              <a:spLocks noChangeArrowheads="1"/>
            </p:cNvSpPr>
            <p:nvPr/>
          </p:nvSpPr>
          <p:spPr bwMode="gray">
            <a:xfrm>
              <a:off x="1584" y="939"/>
              <a:ext cx="2644" cy="288"/>
            </a:xfrm>
            <a:prstGeom prst="roundRect">
              <a:avLst>
                <a:gd name="adj" fmla="val 16667"/>
              </a:avLst>
            </a:prstGeom>
            <a:gradFill rotWithShape="1">
              <a:gsLst>
                <a:gs pos="0">
                  <a:srgbClr val="D8EFB7"/>
                </a:gs>
                <a:gs pos="50000">
                  <a:srgbClr val="77AE26">
                    <a:gamma/>
                    <a:tint val="21176"/>
                    <a:invGamma/>
                  </a:srgbClr>
                </a:gs>
                <a:gs pos="100000">
                  <a:srgbClr val="77AE26"/>
                </a:gs>
              </a:gsLst>
              <a:lin ang="5400000" scaled="1"/>
            </a:gradFill>
            <a:ln w="12700" algn="ctr">
              <a:solidFill>
                <a:srgbClr val="FFFFFF"/>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52329" name="AutoShape 105"/>
            <p:cNvSpPr>
              <a:spLocks noChangeArrowheads="1"/>
            </p:cNvSpPr>
            <p:nvPr/>
          </p:nvSpPr>
          <p:spPr bwMode="gray">
            <a:xfrm>
              <a:off x="1322" y="864"/>
              <a:ext cx="454" cy="432"/>
            </a:xfrm>
            <a:prstGeom prst="diamond">
              <a:avLst/>
            </a:prstGeom>
            <a:solidFill>
              <a:srgbClr val="77AE26"/>
            </a:solidFill>
            <a:ln w="25400" algn="ctr">
              <a:solidFill>
                <a:srgbClr val="FFFFFF"/>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52330" name="Text Box 106"/>
            <p:cNvSpPr txBox="1">
              <a:spLocks noChangeArrowheads="1"/>
            </p:cNvSpPr>
            <p:nvPr/>
          </p:nvSpPr>
          <p:spPr bwMode="gray">
            <a:xfrm>
              <a:off x="1852" y="885"/>
              <a:ext cx="2468" cy="363"/>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200"/>
                </a:lnSpc>
                <a:spcBef>
                  <a:spcPct val="50000"/>
                </a:spcBef>
                <a:buClr>
                  <a:srgbClr val="FF0000"/>
                </a:buClr>
              </a:pPr>
              <a:r>
                <a:rPr lang="zh-CN" altLang="en-US" sz="2800" b="0" dirty="0">
                  <a:ea typeface="黑体" panose="02010609060101010101" pitchFamily="49" charset="-122"/>
                </a:rPr>
                <a:t>计算机与计算思维                     </a:t>
              </a:r>
              <a:r>
                <a:rPr lang="zh-CN" altLang="zh-CN" sz="2800" b="0" dirty="0">
                  <a:ea typeface="黑体" panose="02010609060101010101" pitchFamily="49" charset="-122"/>
                </a:rPr>
                <a:t>（</a:t>
              </a:r>
              <a:r>
                <a:rPr lang="en-US" altLang="zh-CN" sz="2800" b="0" dirty="0">
                  <a:ea typeface="黑体" panose="02010609060101010101" pitchFamily="49" charset="-122"/>
                </a:rPr>
                <a:t>4</a:t>
              </a:r>
              <a:r>
                <a:rPr lang="zh-CN" altLang="zh-CN" sz="2800" b="0" dirty="0">
                  <a:ea typeface="黑体" panose="02010609060101010101" pitchFamily="49" charset="-122"/>
                </a:rPr>
                <a:t>学时）</a:t>
              </a:r>
              <a:endParaRPr lang="en-US" altLang="zh-CN" b="0" dirty="0">
                <a:ea typeface="黑体" panose="02010609060101010101" pitchFamily="49" charset="-122"/>
              </a:endParaRPr>
            </a:p>
          </p:txBody>
        </p:sp>
        <p:sp>
          <p:nvSpPr>
            <p:cNvPr id="52331" name="Text Box 107"/>
            <p:cNvSpPr txBox="1">
              <a:spLocks noChangeArrowheads="1"/>
            </p:cNvSpPr>
            <p:nvPr/>
          </p:nvSpPr>
          <p:spPr bwMode="gray">
            <a:xfrm>
              <a:off x="1370" y="926"/>
              <a:ext cx="364" cy="29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1</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grpSp>
        <p:nvGrpSpPr>
          <p:cNvPr id="52343" name="Group 119"/>
          <p:cNvGrpSpPr/>
          <p:nvPr/>
        </p:nvGrpSpPr>
        <p:grpSpPr bwMode="auto">
          <a:xfrm>
            <a:off x="703770" y="2209800"/>
            <a:ext cx="7756345" cy="685800"/>
            <a:chOff x="1322" y="1342"/>
            <a:chExt cx="2885" cy="432"/>
          </a:xfrm>
        </p:grpSpPr>
        <p:sp>
          <p:nvSpPr>
            <p:cNvPr id="52333" name="AutoShape 109"/>
            <p:cNvSpPr>
              <a:spLocks noChangeArrowheads="1"/>
            </p:cNvSpPr>
            <p:nvPr/>
          </p:nvSpPr>
          <p:spPr bwMode="gray">
            <a:xfrm>
              <a:off x="1584" y="1417"/>
              <a:ext cx="2623" cy="288"/>
            </a:xfrm>
            <a:prstGeom prst="roundRect">
              <a:avLst>
                <a:gd name="adj" fmla="val 16667"/>
              </a:avLst>
            </a:prstGeom>
            <a:gradFill rotWithShape="1">
              <a:gsLst>
                <a:gs pos="0">
                  <a:srgbClr val="A4C7E6"/>
                </a:gs>
                <a:gs pos="50000">
                  <a:srgbClr val="438ACB">
                    <a:gamma/>
                    <a:tint val="21176"/>
                    <a:invGamma/>
                  </a:srgbClr>
                </a:gs>
                <a:gs pos="100000">
                  <a:srgbClr val="438ACB"/>
                </a:gs>
              </a:gsLst>
              <a:lin ang="5400000" scaled="1"/>
            </a:gradFill>
            <a:ln w="12700" algn="ctr">
              <a:solidFill>
                <a:srgbClr val="FFFFFF"/>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52334" name="AutoShape 110"/>
            <p:cNvSpPr>
              <a:spLocks noChangeArrowheads="1"/>
            </p:cNvSpPr>
            <p:nvPr/>
          </p:nvSpPr>
          <p:spPr bwMode="gray">
            <a:xfrm>
              <a:off x="1322" y="1342"/>
              <a:ext cx="454" cy="432"/>
            </a:xfrm>
            <a:prstGeom prst="diamond">
              <a:avLst/>
            </a:prstGeom>
            <a:solidFill>
              <a:srgbClr val="438ACB"/>
            </a:solidFill>
            <a:ln w="25400" algn="ctr">
              <a:solidFill>
                <a:srgbClr val="FFFFFF"/>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52335" name="Text Box 111"/>
            <p:cNvSpPr txBox="1">
              <a:spLocks noChangeArrowheads="1"/>
            </p:cNvSpPr>
            <p:nvPr/>
          </p:nvSpPr>
          <p:spPr bwMode="gray">
            <a:xfrm>
              <a:off x="1846" y="1372"/>
              <a:ext cx="2134" cy="37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200"/>
                </a:lnSpc>
                <a:spcBef>
                  <a:spcPct val="50000"/>
                </a:spcBef>
                <a:buClr>
                  <a:srgbClr val="FF0000"/>
                </a:buClr>
              </a:pPr>
              <a:endParaRPr lang="en-US" altLang="zh-CN" b="0" dirty="0">
                <a:solidFill>
                  <a:schemeClr val="tx2"/>
                </a:solidFill>
                <a:latin typeface="+mn-lt"/>
                <a:ea typeface="黑体" panose="02010609060101010101" pitchFamily="49" charset="-122"/>
              </a:endParaRPr>
            </a:p>
          </p:txBody>
        </p:sp>
        <p:sp>
          <p:nvSpPr>
            <p:cNvPr id="52336" name="Text Box 112"/>
            <p:cNvSpPr txBox="1">
              <a:spLocks noChangeArrowheads="1"/>
            </p:cNvSpPr>
            <p:nvPr/>
          </p:nvSpPr>
          <p:spPr bwMode="gray">
            <a:xfrm>
              <a:off x="1372" y="1404"/>
              <a:ext cx="361" cy="29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2</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sp>
        <p:nvSpPr>
          <p:cNvPr id="2" name="矩形 1"/>
          <p:cNvSpPr/>
          <p:nvPr/>
        </p:nvSpPr>
        <p:spPr>
          <a:xfrm>
            <a:off x="2134516" y="2243345"/>
            <a:ext cx="6096000" cy="576055"/>
          </a:xfrm>
          <a:prstGeom prst="rect">
            <a:avLst/>
          </a:prstGeom>
        </p:spPr>
        <p:txBody>
          <a:bodyPr wrap="square">
            <a:spAutoFit/>
          </a:bodyPr>
          <a:lstStyle/>
          <a:p>
            <a:pPr>
              <a:lnSpc>
                <a:spcPts val="4200"/>
              </a:lnSpc>
              <a:spcBef>
                <a:spcPct val="50000"/>
              </a:spcBef>
              <a:buClr>
                <a:srgbClr val="FF0000"/>
              </a:buClr>
            </a:pPr>
            <a:r>
              <a:rPr lang="zh-CN" altLang="zh-CN" sz="2800" b="0" dirty="0">
                <a:ea typeface="黑体" panose="02010609060101010101" pitchFamily="49" charset="-122"/>
              </a:rPr>
              <a:t>问题的抽象与建模</a:t>
            </a:r>
            <a:r>
              <a:rPr lang="en-US" altLang="zh-CN" sz="2800" b="0" dirty="0">
                <a:ea typeface="黑体" panose="02010609060101010101" pitchFamily="49" charset="-122"/>
              </a:rPr>
              <a:t>                    </a:t>
            </a:r>
            <a:r>
              <a:rPr lang="zh-CN" altLang="zh-CN" sz="2800" b="0" dirty="0">
                <a:ea typeface="黑体" panose="02010609060101010101" pitchFamily="49" charset="-122"/>
              </a:rPr>
              <a:t>（</a:t>
            </a:r>
            <a:r>
              <a:rPr lang="en-US" altLang="zh-CN" sz="2800" b="0" dirty="0">
                <a:ea typeface="黑体" panose="02010609060101010101" pitchFamily="49" charset="-122"/>
              </a:rPr>
              <a:t>2</a:t>
            </a:r>
            <a:r>
              <a:rPr lang="zh-CN" altLang="zh-CN" sz="2800" b="0" dirty="0">
                <a:ea typeface="黑体" panose="02010609060101010101" pitchFamily="49" charset="-122"/>
              </a:rPr>
              <a:t>学时）</a:t>
            </a:r>
            <a:endParaRPr lang="zh-CN" altLang="en-US" sz="2800" b="0" dirty="0">
              <a:ea typeface="黑体" panose="02010609060101010101" pitchFamily="49" charset="-122"/>
            </a:endParaRPr>
          </a:p>
        </p:txBody>
      </p:sp>
      <p:grpSp>
        <p:nvGrpSpPr>
          <p:cNvPr id="85" name="Group 120"/>
          <p:cNvGrpSpPr/>
          <p:nvPr/>
        </p:nvGrpSpPr>
        <p:grpSpPr bwMode="auto">
          <a:xfrm>
            <a:off x="685800" y="3733800"/>
            <a:ext cx="7923213" cy="685800"/>
            <a:chOff x="985" y="1830"/>
            <a:chExt cx="4991" cy="432"/>
          </a:xfrm>
        </p:grpSpPr>
        <p:sp>
          <p:nvSpPr>
            <p:cNvPr id="86" name="AutoShape 114"/>
            <p:cNvSpPr>
              <a:spLocks noChangeArrowheads="1"/>
            </p:cNvSpPr>
            <p:nvPr/>
          </p:nvSpPr>
          <p:spPr bwMode="gray">
            <a:xfrm>
              <a:off x="1584" y="1905"/>
              <a:ext cx="4298" cy="288"/>
            </a:xfrm>
            <a:prstGeom prst="roundRect">
              <a:avLst>
                <a:gd name="adj" fmla="val 16667"/>
              </a:avLst>
            </a:prstGeom>
            <a:gradFill rotWithShape="1">
              <a:gsLst>
                <a:gs pos="0">
                  <a:srgbClr val="B3E0EB"/>
                </a:gs>
                <a:gs pos="50000">
                  <a:srgbClr val="3EB1CC">
                    <a:gamma/>
                    <a:tint val="21176"/>
                    <a:invGamma/>
                  </a:srgbClr>
                </a:gs>
                <a:gs pos="100000">
                  <a:srgbClr val="3EB1CC"/>
                </a:gs>
              </a:gsLst>
              <a:lin ang="5400000" scaled="1"/>
            </a:gradFill>
            <a:ln w="12700" algn="ctr">
              <a:solidFill>
                <a:srgbClr val="FFFFFF"/>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87" name="AutoShape 115"/>
            <p:cNvSpPr>
              <a:spLocks noChangeArrowheads="1"/>
            </p:cNvSpPr>
            <p:nvPr/>
          </p:nvSpPr>
          <p:spPr bwMode="gray">
            <a:xfrm>
              <a:off x="985" y="1830"/>
              <a:ext cx="791" cy="432"/>
            </a:xfrm>
            <a:prstGeom prst="diamond">
              <a:avLst/>
            </a:prstGeom>
            <a:solidFill>
              <a:srgbClr val="3EB1CC"/>
            </a:solidFill>
            <a:ln w="25400" algn="ctr">
              <a:solidFill>
                <a:srgbClr val="FFFFFF"/>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88" name="Text Box 116"/>
            <p:cNvSpPr txBox="1">
              <a:spLocks noChangeArrowheads="1"/>
            </p:cNvSpPr>
            <p:nvPr/>
          </p:nvSpPr>
          <p:spPr bwMode="gray">
            <a:xfrm>
              <a:off x="1897" y="1884"/>
              <a:ext cx="4079" cy="330"/>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800" b="0" dirty="0">
                  <a:ea typeface="黑体" panose="02010609060101010101" pitchFamily="49" charset="-122"/>
                </a:rPr>
                <a:t>问题的求解，算法及实现        （</a:t>
              </a:r>
              <a:r>
                <a:rPr lang="en-US" altLang="zh-CN" sz="2800" b="0" dirty="0">
                  <a:ea typeface="黑体" panose="02010609060101010101" pitchFamily="49" charset="-122"/>
                </a:rPr>
                <a:t>8</a:t>
              </a:r>
              <a:r>
                <a:rPr lang="zh-CN" altLang="en-US" sz="2800" b="0" dirty="0">
                  <a:ea typeface="黑体" panose="02010609060101010101" pitchFamily="49" charset="-122"/>
                </a:rPr>
                <a:t>学时）</a:t>
              </a:r>
              <a:endParaRPr lang="zh-CN" altLang="en-US" sz="2800" b="0" dirty="0">
                <a:ea typeface="黑体" panose="02010609060101010101" pitchFamily="49" charset="-122"/>
              </a:endParaRPr>
            </a:p>
          </p:txBody>
        </p:sp>
        <p:sp>
          <p:nvSpPr>
            <p:cNvPr id="89" name="Text Box 117"/>
            <p:cNvSpPr txBox="1">
              <a:spLocks noChangeArrowheads="1"/>
            </p:cNvSpPr>
            <p:nvPr/>
          </p:nvSpPr>
          <p:spPr bwMode="gray">
            <a:xfrm>
              <a:off x="1056" y="1892"/>
              <a:ext cx="608" cy="288"/>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4</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grpSp>
        <p:nvGrpSpPr>
          <p:cNvPr id="91" name="Group 118"/>
          <p:cNvGrpSpPr/>
          <p:nvPr/>
        </p:nvGrpSpPr>
        <p:grpSpPr bwMode="auto">
          <a:xfrm>
            <a:off x="687147" y="4495800"/>
            <a:ext cx="7771065" cy="685800"/>
            <a:chOff x="1322" y="864"/>
            <a:chExt cx="2912" cy="432"/>
          </a:xfrm>
        </p:grpSpPr>
        <p:sp>
          <p:nvSpPr>
            <p:cNvPr id="92" name="AutoShape 104"/>
            <p:cNvSpPr>
              <a:spLocks noChangeArrowheads="1"/>
            </p:cNvSpPr>
            <p:nvPr/>
          </p:nvSpPr>
          <p:spPr bwMode="gray">
            <a:xfrm>
              <a:off x="1584" y="939"/>
              <a:ext cx="2650" cy="288"/>
            </a:xfrm>
            <a:prstGeom prst="roundRect">
              <a:avLst>
                <a:gd name="adj" fmla="val 16667"/>
              </a:avLst>
            </a:prstGeom>
            <a:gradFill rotWithShape="1">
              <a:gsLst>
                <a:gs pos="0">
                  <a:srgbClr val="77AE26"/>
                </a:gs>
                <a:gs pos="50000">
                  <a:srgbClr val="77AE26">
                    <a:gamma/>
                    <a:tint val="21176"/>
                    <a:invGamma/>
                  </a:srgbClr>
                </a:gs>
                <a:gs pos="100000">
                  <a:srgbClr val="77AE26"/>
                </a:gs>
              </a:gsLst>
              <a:lin ang="5400000" scaled="1"/>
            </a:gradFill>
            <a:ln w="12700" algn="ctr">
              <a:solidFill>
                <a:srgbClr val="FFFFFF"/>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3" name="AutoShape 105"/>
            <p:cNvSpPr>
              <a:spLocks noChangeArrowheads="1"/>
            </p:cNvSpPr>
            <p:nvPr/>
          </p:nvSpPr>
          <p:spPr bwMode="gray">
            <a:xfrm>
              <a:off x="1322" y="864"/>
              <a:ext cx="454" cy="432"/>
            </a:xfrm>
            <a:prstGeom prst="diamond">
              <a:avLst/>
            </a:prstGeom>
            <a:solidFill>
              <a:srgbClr val="77AE26"/>
            </a:solidFill>
            <a:ln w="25400" algn="ctr">
              <a:solidFill>
                <a:srgbClr val="FFFFFF"/>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4" name="Text Box 106"/>
            <p:cNvSpPr txBox="1">
              <a:spLocks noChangeArrowheads="1"/>
            </p:cNvSpPr>
            <p:nvPr/>
          </p:nvSpPr>
          <p:spPr bwMode="gray">
            <a:xfrm>
              <a:off x="1852" y="912"/>
              <a:ext cx="2297" cy="363"/>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200"/>
                </a:lnSpc>
                <a:spcBef>
                  <a:spcPct val="50000"/>
                </a:spcBef>
                <a:buClr>
                  <a:srgbClr val="FF0000"/>
                </a:buClr>
              </a:pPr>
              <a:r>
                <a:rPr lang="zh-CN" altLang="en-US" sz="2800" b="0" dirty="0">
                  <a:ea typeface="黑体" panose="02010609060101010101" pitchFamily="49" charset="-122"/>
                </a:rPr>
                <a:t>科学计算与数据处理                </a:t>
              </a:r>
              <a:r>
                <a:rPr lang="zh-CN" altLang="zh-CN" sz="2800" b="0" dirty="0">
                  <a:ea typeface="黑体" panose="02010609060101010101" pitchFamily="49" charset="-122"/>
                </a:rPr>
                <a:t>（</a:t>
              </a:r>
              <a:r>
                <a:rPr lang="en-US" altLang="zh-CN" sz="2800" b="0" dirty="0">
                  <a:ea typeface="黑体" panose="02010609060101010101" pitchFamily="49" charset="-122"/>
                </a:rPr>
                <a:t>4</a:t>
              </a:r>
              <a:r>
                <a:rPr lang="zh-CN" altLang="zh-CN" sz="2800" b="0" dirty="0">
                  <a:ea typeface="黑体" panose="02010609060101010101" pitchFamily="49" charset="-122"/>
                </a:rPr>
                <a:t>学时）</a:t>
              </a:r>
              <a:endParaRPr lang="zh-CN" altLang="en-US" sz="2800" b="0" dirty="0">
                <a:ea typeface="黑体" panose="02010609060101010101" pitchFamily="49" charset="-122"/>
              </a:endParaRPr>
            </a:p>
          </p:txBody>
        </p:sp>
        <p:sp>
          <p:nvSpPr>
            <p:cNvPr id="95" name="Text Box 107"/>
            <p:cNvSpPr txBox="1">
              <a:spLocks noChangeArrowheads="1"/>
            </p:cNvSpPr>
            <p:nvPr/>
          </p:nvSpPr>
          <p:spPr bwMode="gray">
            <a:xfrm>
              <a:off x="1370" y="926"/>
              <a:ext cx="364" cy="29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5</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spTree>
    <p:custDataLst>
      <p:tags r:id="rId1"/>
    </p:custDataLst>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常见插值方法（</a:t>
            </a:r>
            <a:r>
              <a:rPr lang="en-US" altLang="zh-CN" dirty="0"/>
              <a:t>1</a:t>
            </a:r>
            <a:r>
              <a:rPr lang="zh-CN" altLang="en-US" dirty="0"/>
              <a:t>）</a:t>
            </a:r>
            <a:endParaRPr lang="zh-CN" altLang="en-US" dirty="0"/>
          </a:p>
        </p:txBody>
      </p:sp>
      <p:sp>
        <p:nvSpPr>
          <p:cNvPr id="3" name="内容占位符 2"/>
          <p:cNvSpPr>
            <a:spLocks noGrp="1"/>
          </p:cNvSpPr>
          <p:nvPr>
            <p:ph idx="1"/>
          </p:nvPr>
        </p:nvSpPr>
        <p:spPr>
          <a:xfrm>
            <a:off x="457200" y="1401762"/>
            <a:ext cx="8229600" cy="4525963"/>
          </a:xfrm>
        </p:spPr>
        <p:txBody>
          <a:bodyPr/>
          <a:lstStyle/>
          <a:p>
            <a:r>
              <a:rPr lang="zh-CN" altLang="en-US" dirty="0">
                <a:solidFill>
                  <a:srgbClr val="FF0000"/>
                </a:solidFill>
              </a:rPr>
              <a:t>拉格朗日</a:t>
            </a:r>
            <a:r>
              <a:rPr lang="zh-CN" altLang="en-US" dirty="0"/>
              <a:t>插值多项式</a:t>
            </a:r>
            <a:endParaRPr lang="en-US" altLang="zh-CN" dirty="0"/>
          </a:p>
          <a:p>
            <a:pPr lvl="1"/>
            <a:r>
              <a:rPr lang="zh-CN" altLang="en-US" dirty="0"/>
              <a:t>当节点数</a:t>
            </a:r>
            <a:r>
              <a:rPr lang="en-US" altLang="zh-CN" dirty="0">
                <a:solidFill>
                  <a:srgbClr val="FF0000"/>
                </a:solidFill>
              </a:rPr>
              <a:t>n</a:t>
            </a:r>
            <a:r>
              <a:rPr lang="zh-CN" altLang="en-US" dirty="0">
                <a:solidFill>
                  <a:srgbClr val="FF0000"/>
                </a:solidFill>
              </a:rPr>
              <a:t>较大</a:t>
            </a:r>
            <a:r>
              <a:rPr lang="zh-CN" altLang="en-US" dirty="0"/>
              <a:t>时，拉格朗日插值多项式的次数较高，可能出现</a:t>
            </a:r>
            <a:r>
              <a:rPr lang="zh-CN" altLang="en-US" dirty="0">
                <a:solidFill>
                  <a:srgbClr val="FF0000"/>
                </a:solidFill>
              </a:rPr>
              <a:t>不一致的收敛</a:t>
            </a:r>
            <a:r>
              <a:rPr lang="zh-CN" altLang="en-US" dirty="0"/>
              <a:t>情况，而且计算复杂。随着样点增加，高次插值会带来误差的震动现象称为</a:t>
            </a:r>
            <a:r>
              <a:rPr lang="zh-CN" altLang="en-US" dirty="0">
                <a:solidFill>
                  <a:srgbClr val="FF0000"/>
                </a:solidFill>
              </a:rPr>
              <a:t>龙格现象</a:t>
            </a:r>
            <a:r>
              <a:rPr lang="zh-CN" altLang="en-US" dirty="0"/>
              <a:t>（</a:t>
            </a:r>
            <a:r>
              <a:rPr lang="en-US" altLang="zh-CN" dirty="0"/>
              <a:t> Runge phenomenon </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594" y="3933056"/>
            <a:ext cx="8690812" cy="864096"/>
          </a:xfrm>
          <a:prstGeom prst="rect">
            <a:avLst/>
          </a:prstGeom>
        </p:spPr>
      </p:pic>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常见插值方法（</a:t>
            </a:r>
            <a:r>
              <a:rPr lang="en-US" altLang="zh-CN" dirty="0"/>
              <a:t>2</a:t>
            </a:r>
            <a:r>
              <a:rPr lang="zh-CN" altLang="en-US" dirty="0"/>
              <a:t>）</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分段</a:t>
            </a:r>
            <a:r>
              <a:rPr lang="zh-CN" altLang="en-US" dirty="0"/>
              <a:t>插值</a:t>
            </a:r>
            <a:endParaRPr lang="en-US" altLang="zh-CN" dirty="0"/>
          </a:p>
          <a:p>
            <a:pPr lvl="1"/>
            <a:r>
              <a:rPr lang="zh-CN" altLang="en-US" dirty="0"/>
              <a:t>虽然收敛，但光滑性</a:t>
            </a:r>
            <a:r>
              <a:rPr lang="zh-CN" altLang="en-US" dirty="0">
                <a:solidFill>
                  <a:srgbClr val="FF0000"/>
                </a:solidFill>
              </a:rPr>
              <a:t>较差</a:t>
            </a:r>
            <a:r>
              <a:rPr lang="zh-CN" altLang="en-US" dirty="0"/>
              <a:t>。</a:t>
            </a:r>
            <a:endParaRPr lang="en-US" altLang="zh-CN" dirty="0"/>
          </a:p>
          <a:p>
            <a:r>
              <a:rPr lang="zh-CN" altLang="en-US" dirty="0">
                <a:solidFill>
                  <a:srgbClr val="FF0000"/>
                </a:solidFill>
              </a:rPr>
              <a:t>样条</a:t>
            </a:r>
            <a:r>
              <a:rPr lang="zh-CN" altLang="en-US" dirty="0"/>
              <a:t>插值</a:t>
            </a:r>
            <a:endParaRPr lang="en-US" altLang="zh-CN" dirty="0"/>
          </a:p>
          <a:p>
            <a:pPr lvl="1"/>
            <a:r>
              <a:rPr lang="zh-CN" altLang="en-US" dirty="0"/>
              <a:t>样条插值是使用一种名为</a:t>
            </a:r>
            <a:r>
              <a:rPr lang="zh-CN" altLang="en-US" dirty="0">
                <a:solidFill>
                  <a:srgbClr val="FF0000"/>
                </a:solidFill>
              </a:rPr>
              <a:t>样条的特殊分段</a:t>
            </a:r>
            <a:r>
              <a:rPr lang="zh-CN" altLang="en-US" dirty="0"/>
              <a:t>多项式进行插值的形式。由于样条插值可以使用</a:t>
            </a:r>
            <a:r>
              <a:rPr lang="zh-CN" altLang="en-US" dirty="0">
                <a:solidFill>
                  <a:srgbClr val="FF0000"/>
                </a:solidFill>
              </a:rPr>
              <a:t>低阶</a:t>
            </a:r>
            <a:r>
              <a:rPr lang="zh-CN" altLang="en-US" dirty="0"/>
              <a:t>多项式样条实现</a:t>
            </a:r>
            <a:r>
              <a:rPr lang="zh-CN" altLang="en-US" dirty="0">
                <a:solidFill>
                  <a:srgbClr val="FF0000"/>
                </a:solidFill>
              </a:rPr>
              <a:t>较小的插值误差</a:t>
            </a:r>
            <a:r>
              <a:rPr lang="zh-CN" altLang="en-US" dirty="0"/>
              <a:t>，这样就避免了使用高阶多项式所出现的龙格现象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685800" y="404813"/>
            <a:ext cx="7772400" cy="936625"/>
          </a:xfrm>
        </p:spPr>
        <p:txBody>
          <a:bodyPr/>
          <a:lstStyle/>
          <a:p>
            <a:pPr>
              <a:lnSpc>
                <a:spcPct val="130000"/>
              </a:lnSpc>
            </a:pPr>
            <a:r>
              <a:rPr lang="en-US" altLang="zh-CN" sz="3200" b="1" dirty="0">
                <a:solidFill>
                  <a:schemeClr val="tx1"/>
                </a:solidFill>
              </a:rPr>
              <a:t> </a:t>
            </a:r>
            <a:r>
              <a:rPr lang="zh-CN" altLang="en-US" dirty="0"/>
              <a:t>插值中的</a:t>
            </a:r>
            <a:r>
              <a:rPr lang="en-US" altLang="zh-CN" dirty="0"/>
              <a:t>Runge</a:t>
            </a:r>
            <a:r>
              <a:rPr lang="zh-CN" altLang="en-US" dirty="0"/>
              <a:t>现象</a:t>
            </a:r>
            <a:endParaRPr lang="zh-CN" altLang="en-US" dirty="0"/>
          </a:p>
        </p:txBody>
      </p:sp>
      <p:sp>
        <p:nvSpPr>
          <p:cNvPr id="378883" name="Rectangle 3"/>
          <p:cNvSpPr>
            <a:spLocks noGrp="1" noChangeArrowheads="1"/>
          </p:cNvSpPr>
          <p:nvPr>
            <p:ph type="body" idx="1"/>
          </p:nvPr>
        </p:nvSpPr>
        <p:spPr>
          <a:xfrm>
            <a:off x="685800" y="1268413"/>
            <a:ext cx="7772400" cy="4827587"/>
          </a:xfrm>
        </p:spPr>
        <p:txBody>
          <a:bodyPr/>
          <a:lstStyle/>
          <a:p>
            <a:pPr lvl="1">
              <a:lnSpc>
                <a:spcPct val="120000"/>
              </a:lnSpc>
            </a:pPr>
            <a:r>
              <a:rPr lang="zh-CN" altLang="en-US" dirty="0"/>
              <a:t>通常选用</a:t>
            </a:r>
            <a:r>
              <a:rPr lang="zh-CN" altLang="en-US" dirty="0">
                <a:solidFill>
                  <a:srgbClr val="FF0000"/>
                </a:solidFill>
              </a:rPr>
              <a:t>多项式</a:t>
            </a:r>
            <a:r>
              <a:rPr lang="zh-CN" altLang="en-US" dirty="0"/>
              <a:t>作为插值函数。在研究插值问题的初期，所有人都认为插值多项式的次数越</a:t>
            </a:r>
            <a:r>
              <a:rPr lang="zh-CN" altLang="en-US" dirty="0">
                <a:solidFill>
                  <a:srgbClr val="FF0000"/>
                </a:solidFill>
              </a:rPr>
              <a:t>高</a:t>
            </a:r>
            <a:r>
              <a:rPr lang="zh-CN" altLang="en-US" dirty="0"/>
              <a:t>，插值</a:t>
            </a:r>
            <a:r>
              <a:rPr lang="zh-CN" altLang="en-US" dirty="0">
                <a:solidFill>
                  <a:srgbClr val="FF0000"/>
                </a:solidFill>
              </a:rPr>
              <a:t>精度越高</a:t>
            </a:r>
            <a:r>
              <a:rPr lang="zh-CN" altLang="en-US" dirty="0"/>
              <a:t>。</a:t>
            </a:r>
            <a:endParaRPr lang="zh-CN" altLang="en-US" dirty="0"/>
          </a:p>
          <a:p>
            <a:pPr lvl="1">
              <a:lnSpc>
                <a:spcPct val="120000"/>
              </a:lnSpc>
            </a:pPr>
            <a:r>
              <a:rPr lang="en-US" altLang="zh-CN" dirty="0"/>
              <a:t>Runge </a:t>
            </a:r>
            <a:r>
              <a:rPr lang="zh-CN" altLang="en-US" dirty="0"/>
              <a:t>通过对一个例子的研究发现，上述结论仅仅在插值多项式的次数不超过</a:t>
            </a:r>
            <a:r>
              <a:rPr lang="zh-CN" altLang="en-US" dirty="0">
                <a:solidFill>
                  <a:srgbClr val="FF0000"/>
                </a:solidFill>
              </a:rPr>
              <a:t>七</a:t>
            </a:r>
            <a:r>
              <a:rPr lang="zh-CN" altLang="en-US" dirty="0"/>
              <a:t>时成立；插值多项式的次数超过七时，插值多项式会出现严重的</a:t>
            </a:r>
            <a:r>
              <a:rPr lang="zh-CN" altLang="en-US" dirty="0">
                <a:solidFill>
                  <a:srgbClr val="FF0000"/>
                </a:solidFill>
              </a:rPr>
              <a:t>振荡</a:t>
            </a:r>
            <a:r>
              <a:rPr lang="zh-CN" altLang="en-US" dirty="0"/>
              <a:t>现象，称之为</a:t>
            </a:r>
            <a:r>
              <a:rPr lang="en-US" altLang="zh-CN" dirty="0"/>
              <a:t>Runge</a:t>
            </a:r>
            <a:r>
              <a:rPr lang="zh-CN" altLang="en-US" dirty="0"/>
              <a:t>现象。</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8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883">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883">
                                            <p:txEl>
                                              <p:pRg st="4294967295" end="429496729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88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8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p:bldP spid="37888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body" idx="1"/>
          </p:nvPr>
        </p:nvSpPr>
        <p:spPr>
          <a:xfrm>
            <a:off x="657858" y="1527175"/>
            <a:ext cx="7772400" cy="5330825"/>
          </a:xfrm>
        </p:spPr>
        <p:txBody>
          <a:bodyPr/>
          <a:lstStyle/>
          <a:p>
            <a:pPr marL="0" indent="0">
              <a:lnSpc>
                <a:spcPct val="120000"/>
              </a:lnSpc>
              <a:buFontTx/>
              <a:buNone/>
            </a:pPr>
            <a:r>
              <a:rPr lang="en-US" altLang="zh-CN" dirty="0">
                <a:ea typeface="楷体_GB2312" pitchFamily="49" charset="-122"/>
              </a:rPr>
              <a:t>        </a:t>
            </a:r>
            <a:r>
              <a:rPr lang="zh-CN" altLang="en-US" dirty="0">
                <a:ea typeface="楷体_GB2312" pitchFamily="49" charset="-122"/>
              </a:rPr>
              <a:t>例                                       ，节点</a:t>
            </a:r>
            <a:endParaRPr lang="zh-CN" altLang="en-US" dirty="0">
              <a:ea typeface="楷体_GB2312" pitchFamily="49" charset="-122"/>
            </a:endParaRPr>
          </a:p>
          <a:p>
            <a:pPr marL="0" indent="0">
              <a:lnSpc>
                <a:spcPct val="120000"/>
              </a:lnSpc>
              <a:buFontTx/>
              <a:buNone/>
            </a:pPr>
            <a:endParaRPr lang="zh-CN" altLang="en-US" sz="1600" dirty="0">
              <a:ea typeface="楷体_GB2312" pitchFamily="49" charset="-122"/>
            </a:endParaRPr>
          </a:p>
          <a:p>
            <a:pPr marL="0" indent="0">
              <a:lnSpc>
                <a:spcPct val="120000"/>
              </a:lnSpc>
              <a:buFontTx/>
              <a:buNone/>
            </a:pPr>
            <a:r>
              <a:rPr lang="zh-CN" altLang="en-US" dirty="0">
                <a:ea typeface="楷体_GB2312" pitchFamily="49" charset="-122"/>
              </a:rPr>
              <a:t>                                   ，求插值多项式       。                                     </a:t>
            </a:r>
            <a:endParaRPr lang="zh-CN" altLang="en-US" dirty="0">
              <a:ea typeface="楷体_GB2312" pitchFamily="49" charset="-122"/>
            </a:endParaRPr>
          </a:p>
        </p:txBody>
      </p:sp>
      <p:graphicFrame>
        <p:nvGraphicFramePr>
          <p:cNvPr id="379909" name="Object 5"/>
          <p:cNvGraphicFramePr>
            <a:graphicFrameLocks noChangeAspect="1"/>
          </p:cNvGraphicFramePr>
          <p:nvPr/>
        </p:nvGraphicFramePr>
        <p:xfrm>
          <a:off x="6948264" y="2647907"/>
          <a:ext cx="762000" cy="461963"/>
        </p:xfrm>
        <a:graphic>
          <a:graphicData uri="http://schemas.openxmlformats.org/presentationml/2006/ole">
            <mc:AlternateContent xmlns:mc="http://schemas.openxmlformats.org/markup-compatibility/2006">
              <mc:Choice xmlns:v="urn:schemas-microsoft-com:vml" Requires="v">
                <p:oleObj spid="_x0000_s2467" name="Equation" r:id="rId1" imgW="255905" imgH="153670" progId="Equation.DSMT4">
                  <p:embed/>
                </p:oleObj>
              </mc:Choice>
              <mc:Fallback>
                <p:oleObj name="Equation" r:id="rId1" imgW="255905" imgH="15367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2647907"/>
                        <a:ext cx="762000" cy="461963"/>
                      </a:xfrm>
                      <a:prstGeom prst="rect">
                        <a:avLst/>
                      </a:prstGeom>
                      <a:solidFill>
                        <a:schemeClr val="accent1"/>
                      </a:solidFill>
                    </p:spPr>
                  </p:pic>
                </p:oleObj>
              </mc:Fallback>
            </mc:AlternateContent>
          </a:graphicData>
        </a:graphic>
      </p:graphicFrame>
      <p:sp>
        <p:nvSpPr>
          <p:cNvPr id="379911"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9910" name="Object 6"/>
          <p:cNvGraphicFramePr>
            <a:graphicFrameLocks noChangeAspect="1"/>
          </p:cNvGraphicFramePr>
          <p:nvPr/>
        </p:nvGraphicFramePr>
        <p:xfrm>
          <a:off x="2195736" y="1364182"/>
          <a:ext cx="3816350" cy="836613"/>
        </p:xfrm>
        <a:graphic>
          <a:graphicData uri="http://schemas.openxmlformats.org/presentationml/2006/ole">
            <mc:AlternateContent xmlns:mc="http://schemas.openxmlformats.org/markup-compatibility/2006">
              <mc:Choice xmlns:v="urn:schemas-microsoft-com:vml" Requires="v">
                <p:oleObj spid="_x0000_s2468" name="Equation" r:id="rId3" imgW="1367790" imgH="299720" progId="Equation.DSMT4">
                  <p:embed/>
                </p:oleObj>
              </mc:Choice>
              <mc:Fallback>
                <p:oleObj name="Equation" r:id="rId3" imgW="1367790" imgH="29972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364182"/>
                        <a:ext cx="3816350" cy="836613"/>
                      </a:xfrm>
                      <a:prstGeom prst="rect">
                        <a:avLst/>
                      </a:prstGeom>
                      <a:solidFill>
                        <a:schemeClr val="accent1"/>
                      </a:solidFill>
                    </p:spPr>
                  </p:pic>
                </p:oleObj>
              </mc:Fallback>
            </mc:AlternateContent>
          </a:graphicData>
        </a:graphic>
      </p:graphicFrame>
      <p:sp>
        <p:nvSpPr>
          <p:cNvPr id="379913"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9912" name="Object 8"/>
          <p:cNvGraphicFramePr>
            <a:graphicFrameLocks noChangeAspect="1"/>
          </p:cNvGraphicFramePr>
          <p:nvPr/>
        </p:nvGraphicFramePr>
        <p:xfrm>
          <a:off x="681560" y="2514456"/>
          <a:ext cx="3671887" cy="881063"/>
        </p:xfrm>
        <a:graphic>
          <a:graphicData uri="http://schemas.openxmlformats.org/presentationml/2006/ole">
            <mc:AlternateContent xmlns:mc="http://schemas.openxmlformats.org/markup-compatibility/2006">
              <mc:Choice xmlns:v="urn:schemas-microsoft-com:vml" Requires="v">
                <p:oleObj spid="_x0000_s2469" name="Equation" r:id="rId5" imgW="1250950" imgH="299720" progId="Equation.DSMT4">
                  <p:embed/>
                </p:oleObj>
              </mc:Choice>
              <mc:Fallback>
                <p:oleObj name="Equation" r:id="rId5" imgW="1250950" imgH="2997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60" y="2514456"/>
                        <a:ext cx="3671887" cy="881063"/>
                      </a:xfrm>
                      <a:prstGeom prst="rect">
                        <a:avLst/>
                      </a:prstGeom>
                      <a:solidFill>
                        <a:schemeClr val="accent1"/>
                      </a:solidFill>
                    </p:spPr>
                  </p:pic>
                </p:oleObj>
              </mc:Fallback>
            </mc:AlternateContent>
          </a:graphicData>
        </a:graphic>
      </p:graphicFrame>
      <p:pic>
        <p:nvPicPr>
          <p:cNvPr id="37991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378" y="3828775"/>
            <a:ext cx="7704137" cy="368300"/>
          </a:xfrm>
          <a:prstGeom prst="rect">
            <a:avLst/>
          </a:prstGeom>
          <a:solidFill>
            <a:schemeClr val="accent1"/>
          </a:solidFill>
          <a:ln>
            <a:noFill/>
          </a:ln>
          <a:effec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99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90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99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99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9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980" name="Picture 4"/>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1349697" y="1232305"/>
            <a:ext cx="6444605" cy="5113507"/>
          </a:xfrm>
          <a:prstGeom prst="rect">
            <a:avLst/>
          </a:prstGeom>
          <a:noFill/>
          <a:extLst>
            <a:ext uri="{909E8E84-426E-40DD-AFC4-6F175D3DCCD1}">
              <a14:hiddenFill xmlns:a14="http://schemas.microsoft.com/office/drawing/2010/main">
                <a:solidFill>
                  <a:srgbClr val="FFFFFF"/>
                </a:solidFill>
              </a14:hiddenFill>
            </a:ext>
          </a:extLst>
        </p:spPr>
      </p:pic>
      <p:sp>
        <p:nvSpPr>
          <p:cNvPr id="382981" name="Text Box 5"/>
          <p:cNvSpPr txBox="1">
            <a:spLocks noChangeArrowheads="1"/>
          </p:cNvSpPr>
          <p:nvPr/>
        </p:nvSpPr>
        <p:spPr bwMode="auto">
          <a:xfrm>
            <a:off x="3563888" y="512188"/>
            <a:ext cx="25922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solidFill>
                  <a:schemeClr val="bg1"/>
                </a:solidFill>
              </a:rPr>
              <a:t>Runge</a:t>
            </a:r>
            <a:r>
              <a:rPr lang="zh-CN" altLang="en-US" b="1" dirty="0">
                <a:solidFill>
                  <a:schemeClr val="bg1"/>
                </a:solidFill>
              </a:rPr>
              <a:t>现象</a:t>
            </a:r>
            <a:endParaRPr lang="zh-CN" altLang="en-US" b="1" dirty="0">
              <a:solidFill>
                <a:schemeClr val="bg1"/>
              </a:solidFill>
            </a:endParaRPr>
          </a:p>
        </p:txBody>
      </p:sp>
      <p:sp>
        <p:nvSpPr>
          <p:cNvPr id="2" name="矩形 1"/>
          <p:cNvSpPr/>
          <p:nvPr/>
        </p:nvSpPr>
        <p:spPr>
          <a:xfrm>
            <a:off x="378739" y="6039655"/>
            <a:ext cx="8386519" cy="799514"/>
          </a:xfrm>
          <a:prstGeom prst="rect">
            <a:avLst/>
          </a:prstGeom>
        </p:spPr>
        <p:txBody>
          <a:bodyPr wrap="square">
            <a:spAutoFit/>
          </a:bodyPr>
          <a:lstStyle/>
          <a:p>
            <a:pPr>
              <a:lnSpc>
                <a:spcPct val="120000"/>
              </a:lnSpc>
            </a:pPr>
            <a:r>
              <a:rPr lang="zh-CN" altLang="en-US" sz="2000" dirty="0">
                <a:ea typeface="楷体_GB2312" pitchFamily="49" charset="-122"/>
              </a:rPr>
              <a:t>避免 </a:t>
            </a:r>
            <a:r>
              <a:rPr lang="en-US" altLang="zh-CN" sz="2000" dirty="0">
                <a:ea typeface="楷体_GB2312" pitchFamily="49" charset="-122"/>
              </a:rPr>
              <a:t>Runge </a:t>
            </a:r>
            <a:r>
              <a:rPr lang="zh-CN" altLang="en-US" sz="2000" dirty="0">
                <a:ea typeface="楷体_GB2312" pitchFamily="49" charset="-122"/>
              </a:rPr>
              <a:t>现象的常用方法是：将插值区间分成若干小区间，在小区间内用低次 </a:t>
            </a:r>
            <a:r>
              <a:rPr lang="en-US" altLang="zh-CN" sz="2000" dirty="0">
                <a:ea typeface="楷体_GB2312" pitchFamily="49" charset="-122"/>
              </a:rPr>
              <a:t>(</a:t>
            </a:r>
            <a:r>
              <a:rPr lang="zh-CN" altLang="en-US" sz="2000" dirty="0">
                <a:ea typeface="楷体_GB2312" pitchFamily="49" charset="-122"/>
              </a:rPr>
              <a:t>二次，三次</a:t>
            </a:r>
            <a:r>
              <a:rPr lang="en-US" altLang="zh-CN" sz="2000" dirty="0">
                <a:ea typeface="楷体_GB2312" pitchFamily="49" charset="-122"/>
              </a:rPr>
              <a:t>) </a:t>
            </a:r>
            <a:r>
              <a:rPr lang="zh-CN" altLang="en-US" sz="2000" dirty="0">
                <a:ea typeface="楷体_GB2312" pitchFamily="49" charset="-122"/>
              </a:rPr>
              <a:t>插值，即</a:t>
            </a:r>
            <a:r>
              <a:rPr lang="zh-CN" altLang="en-US" sz="2000" dirty="0">
                <a:solidFill>
                  <a:srgbClr val="FF0000"/>
                </a:solidFill>
                <a:ea typeface="楷体_GB2312" pitchFamily="49" charset="-122"/>
              </a:rPr>
              <a:t>分段低次</a:t>
            </a:r>
            <a:r>
              <a:rPr lang="zh-CN" altLang="en-US" sz="2000" dirty="0">
                <a:ea typeface="楷体_GB2312" pitchFamily="49" charset="-122"/>
              </a:rPr>
              <a:t>插值，如样条函数插值 。    </a:t>
            </a:r>
            <a:endParaRPr lang="zh-CN" altLang="en-US" sz="2000" dirty="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9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2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5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1214438"/>
            <a:ext cx="7848600"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029" name="Text Box 5"/>
          <p:cNvSpPr txBox="1">
            <a:spLocks noChangeArrowheads="1"/>
          </p:cNvSpPr>
          <p:nvPr/>
        </p:nvSpPr>
        <p:spPr bwMode="auto">
          <a:xfrm>
            <a:off x="2954083" y="620688"/>
            <a:ext cx="26564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0" dirty="0">
                <a:solidFill>
                  <a:schemeClr val="bg1"/>
                </a:solidFill>
                <a:latin typeface="黑体" panose="02010609060101010101" pitchFamily="49" charset="-122"/>
                <a:ea typeface="黑体" panose="02010609060101010101" pitchFamily="49" charset="-122"/>
                <a:cs typeface="+mj-cs"/>
              </a:rPr>
              <a:t>样条插值结果</a:t>
            </a:r>
            <a:endParaRPr lang="zh-CN" altLang="en-US" b="0" dirty="0">
              <a:solidFill>
                <a:schemeClr val="bg1"/>
              </a:solidFill>
              <a:latin typeface="黑体" panose="02010609060101010101" pitchFamily="49" charset="-122"/>
              <a:ea typeface="黑体" panose="02010609060101010101" pitchFamily="49" charset="-122"/>
              <a:cs typeface="+mj-cs"/>
            </a:endParaRPr>
          </a:p>
        </p:txBody>
      </p:sp>
      <p:sp>
        <p:nvSpPr>
          <p:cNvPr id="3" name="内容占位符 2"/>
          <p:cNvSpPr>
            <a:spLocks noGrp="1"/>
          </p:cNvSpPr>
          <p:nvPr>
            <p:ph idx="1"/>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z="3200" dirty="0">
                <a:latin typeface="黑体" panose="02010609060101010101" pitchFamily="49" charset="-122"/>
                <a:ea typeface="黑体" panose="02010609060101010101" pitchFamily="49" charset="-122"/>
              </a:rPr>
              <a:t>三次样条插值</a:t>
            </a:r>
            <a:endParaRPr lang="zh-CN" altLang="en-US" sz="3200" dirty="0">
              <a:latin typeface="黑体" panose="02010609060101010101" pitchFamily="49" charset="-122"/>
              <a:ea typeface="黑体" panose="02010609060101010101" pitchFamily="49" charset="-122"/>
            </a:endParaRPr>
          </a:p>
        </p:txBody>
      </p:sp>
      <p:sp>
        <p:nvSpPr>
          <p:cNvPr id="73731" name="Rectangle 3"/>
          <p:cNvSpPr>
            <a:spLocks noGrp="1" noChangeArrowheads="1"/>
          </p:cNvSpPr>
          <p:nvPr>
            <p:ph idx="1"/>
          </p:nvPr>
        </p:nvSpPr>
        <p:spPr/>
        <p:txBody>
          <a:bodyPr/>
          <a:lstStyle/>
          <a:p>
            <a:r>
              <a:rPr lang="zh-CN" altLang="en-US" dirty="0"/>
              <a:t>分段线性插值函数在节点处的一阶导数一般不存在，</a:t>
            </a:r>
            <a:r>
              <a:rPr lang="zh-CN" altLang="en-US" dirty="0">
                <a:solidFill>
                  <a:srgbClr val="FF0000"/>
                </a:solidFill>
              </a:rPr>
              <a:t>光滑性不高</a:t>
            </a:r>
            <a:r>
              <a:rPr lang="zh-CN" altLang="en-US" dirty="0"/>
              <a:t>，这影响了它在诸如机械加工等领域（希望插值曲线光滑）中的应用。</a:t>
            </a:r>
            <a:endParaRPr lang="en-US" altLang="zh-CN" dirty="0"/>
          </a:p>
          <a:p>
            <a:r>
              <a:rPr lang="zh-CN" altLang="en-US" dirty="0">
                <a:solidFill>
                  <a:srgbClr val="FF0000"/>
                </a:solidFill>
              </a:rPr>
              <a:t>借鉴</a:t>
            </a:r>
            <a:r>
              <a:rPr lang="zh-CN" altLang="en-US" dirty="0"/>
              <a:t>在船舶、飞机等设计中，面对已知的一些数据点                                     绘图员的通常做法</a:t>
            </a:r>
            <a:endParaRPr lang="en-US" altLang="zh-CN" dirty="0"/>
          </a:p>
          <a:p>
            <a:pPr lvl="1"/>
            <a:r>
              <a:rPr lang="zh-CN" altLang="en-US" dirty="0"/>
              <a:t>首先将这些数据点描绘在</a:t>
            </a:r>
            <a:r>
              <a:rPr lang="zh-CN" altLang="en-US" dirty="0">
                <a:solidFill>
                  <a:srgbClr val="FF0000"/>
                </a:solidFill>
              </a:rPr>
              <a:t>平面图纸</a:t>
            </a:r>
            <a:r>
              <a:rPr lang="zh-CN" altLang="en-US" dirty="0"/>
              <a:t>上</a:t>
            </a:r>
            <a:endParaRPr lang="en-US" altLang="zh-CN" dirty="0"/>
          </a:p>
          <a:p>
            <a:pPr lvl="1"/>
            <a:r>
              <a:rPr lang="zh-CN" altLang="en-US" dirty="0"/>
              <a:t>再把一根富有弹性的细直条（称为</a:t>
            </a:r>
            <a:r>
              <a:rPr lang="zh-CN" altLang="en-US" dirty="0">
                <a:solidFill>
                  <a:srgbClr val="FF0000"/>
                </a:solidFill>
              </a:rPr>
              <a:t>样条</a:t>
            </a:r>
            <a:r>
              <a:rPr lang="zh-CN" altLang="en-US" dirty="0"/>
              <a:t>）弯曲，使其一边通过这些数据点，用压铁固定细直条的形状，沿样条边沿绘出一条光滑曲线。</a:t>
            </a:r>
            <a:endParaRPr lang="en-US" altLang="zh-CN" dirty="0"/>
          </a:p>
          <a:p>
            <a:pPr lvl="1"/>
            <a:r>
              <a:rPr lang="zh-CN" altLang="en-US" dirty="0"/>
              <a:t>往往要用几根</a:t>
            </a:r>
            <a:r>
              <a:rPr lang="zh-CN" altLang="en-US" dirty="0">
                <a:solidFill>
                  <a:srgbClr val="FF0000"/>
                </a:solidFill>
              </a:rPr>
              <a:t>样条分段</a:t>
            </a:r>
            <a:r>
              <a:rPr lang="zh-CN" altLang="en-US" dirty="0"/>
              <a:t>完成上述工作，这时应当让样条在连接处也保持</a:t>
            </a:r>
            <a:r>
              <a:rPr lang="zh-CN" altLang="en-US" dirty="0">
                <a:solidFill>
                  <a:srgbClr val="FF0000"/>
                </a:solidFill>
              </a:rPr>
              <a:t>光滑</a:t>
            </a:r>
            <a:r>
              <a:rPr lang="zh-CN" altLang="en-US"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p:txBody>
      </p:sp>
      <p:pic>
        <p:nvPicPr>
          <p:cNvPr id="7373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7748" y="3480593"/>
            <a:ext cx="3600450"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三次样条插值</a:t>
            </a:r>
            <a:endParaRPr lang="zh-CN" altLang="en-US" dirty="0"/>
          </a:p>
        </p:txBody>
      </p:sp>
      <p:sp>
        <p:nvSpPr>
          <p:cNvPr id="4" name="内容占位符 3"/>
          <p:cNvSpPr>
            <a:spLocks noGrp="1"/>
          </p:cNvSpPr>
          <p:nvPr>
            <p:ph idx="1"/>
          </p:nvPr>
        </p:nvSpPr>
        <p:spPr/>
        <p:txBody>
          <a:bodyPr/>
          <a:lstStyle/>
          <a:p>
            <a:r>
              <a:rPr lang="zh-CN" altLang="en-US" dirty="0"/>
              <a:t>根据力学理论进行分析，这样画出的曲线，在相邻两数据点之间实际上是次数</a:t>
            </a:r>
            <a:r>
              <a:rPr lang="zh-CN" altLang="en-US" dirty="0">
                <a:solidFill>
                  <a:srgbClr val="FF0000"/>
                </a:solidFill>
              </a:rPr>
              <a:t>不高于</a:t>
            </a:r>
            <a:r>
              <a:rPr lang="en-US" altLang="zh-CN" dirty="0">
                <a:solidFill>
                  <a:srgbClr val="FF0000"/>
                </a:solidFill>
              </a:rPr>
              <a:t>3</a:t>
            </a:r>
            <a:r>
              <a:rPr lang="zh-CN" altLang="en-US" dirty="0"/>
              <a:t>的多项式，在整个区间上有连续的曲率。</a:t>
            </a:r>
            <a:endParaRPr lang="en-US" altLang="zh-CN" dirty="0"/>
          </a:p>
          <a:p>
            <a:r>
              <a:rPr lang="zh-CN" altLang="en-US" dirty="0">
                <a:solidFill>
                  <a:srgbClr val="FF0000"/>
                </a:solidFill>
              </a:rPr>
              <a:t>样条函数</a:t>
            </a:r>
            <a:endParaRPr lang="en-US" altLang="zh-CN" dirty="0">
              <a:solidFill>
                <a:srgbClr val="FF0000"/>
              </a:solidFill>
            </a:endParaRPr>
          </a:p>
          <a:p>
            <a:pPr lvl="1"/>
            <a:r>
              <a:rPr lang="zh-CN" altLang="en-US" dirty="0"/>
              <a:t>已知平面上</a:t>
            </a:r>
            <a:r>
              <a:rPr lang="en-US" altLang="zh-CN" dirty="0"/>
              <a:t>n</a:t>
            </a:r>
            <a:r>
              <a:rPr lang="zh-CN" altLang="en-US" dirty="0"/>
              <a:t>个点</a:t>
            </a:r>
            <a:r>
              <a:rPr lang="en-US" altLang="zh-CN" dirty="0" err="1"/>
              <a:t>x</a:t>
            </a:r>
            <a:r>
              <a:rPr lang="en-US" altLang="zh-CN" baseline="-25000" dirty="0" err="1"/>
              <a:t>i</a:t>
            </a:r>
            <a:r>
              <a:rPr lang="en-US" altLang="zh-CN" dirty="0" err="1"/>
              <a:t>,y</a:t>
            </a:r>
            <a:r>
              <a:rPr lang="en-US" altLang="zh-CN" baseline="-25000" dirty="0" err="1"/>
              <a:t>i</a:t>
            </a:r>
            <a:r>
              <a:rPr lang="en-US" altLang="zh-CN" dirty="0"/>
              <a:t>(</a:t>
            </a:r>
            <a:r>
              <a:rPr lang="en-US" altLang="zh-CN" dirty="0" err="1"/>
              <a:t>i</a:t>
            </a:r>
            <a:r>
              <a:rPr lang="en-US" altLang="zh-CN" dirty="0"/>
              <a:t>=1...n)</a:t>
            </a:r>
            <a:r>
              <a:rPr lang="zh-CN" altLang="en-US" dirty="0"/>
              <a:t>，其中</a:t>
            </a:r>
            <a:r>
              <a:rPr lang="en-US" altLang="zh-CN" dirty="0"/>
              <a:t>x</a:t>
            </a:r>
            <a:r>
              <a:rPr lang="en-US" altLang="zh-CN" baseline="-25000" dirty="0"/>
              <a:t>1</a:t>
            </a:r>
            <a:r>
              <a:rPr lang="en-US" altLang="zh-CN" dirty="0"/>
              <a:t>&lt;x</a:t>
            </a:r>
            <a:r>
              <a:rPr lang="en-US" altLang="zh-CN" baseline="-25000" dirty="0"/>
              <a:t>2</a:t>
            </a:r>
            <a:r>
              <a:rPr lang="en-US" altLang="zh-CN" dirty="0"/>
              <a:t>&lt;…&lt;</a:t>
            </a:r>
            <a:r>
              <a:rPr lang="en-US" altLang="zh-CN" dirty="0" err="1"/>
              <a:t>x</a:t>
            </a:r>
            <a:r>
              <a:rPr lang="en-US" altLang="zh-CN" baseline="-25000" dirty="0" err="1"/>
              <a:t>n</a:t>
            </a:r>
            <a:r>
              <a:rPr lang="zh-CN" altLang="en-US" dirty="0"/>
              <a:t>，</a:t>
            </a:r>
            <a:r>
              <a:rPr lang="en-US" altLang="zh-CN" dirty="0"/>
              <a:t>S(x)</a:t>
            </a:r>
            <a:r>
              <a:rPr lang="zh-CN" altLang="en-US" dirty="0"/>
              <a:t>为三次样条函数需要满足三个条件：</a:t>
            </a:r>
            <a:endParaRPr lang="zh-CN" altLang="en-US" dirty="0"/>
          </a:p>
          <a:p>
            <a:pPr lvl="1"/>
            <a:r>
              <a:rPr lang="en-US" altLang="zh-CN" dirty="0"/>
              <a:t>S(x</a:t>
            </a:r>
            <a:r>
              <a:rPr lang="en-US" altLang="zh-CN" baseline="-25000" dirty="0"/>
              <a:t>i</a:t>
            </a:r>
            <a:r>
              <a:rPr lang="en-US" altLang="zh-CN" dirty="0"/>
              <a:t>)= </a:t>
            </a:r>
            <a:r>
              <a:rPr lang="en-US" altLang="zh-CN" dirty="0" err="1"/>
              <a:t>y</a:t>
            </a:r>
            <a:r>
              <a:rPr lang="en-US" altLang="zh-CN" baseline="-25000" dirty="0" err="1"/>
              <a:t>i</a:t>
            </a:r>
            <a:r>
              <a:rPr lang="en-US" altLang="zh-CN" dirty="0"/>
              <a:t>(</a:t>
            </a:r>
            <a:r>
              <a:rPr lang="en-US" altLang="zh-CN" dirty="0" err="1"/>
              <a:t>i</a:t>
            </a:r>
            <a:r>
              <a:rPr lang="en-US" altLang="zh-CN" dirty="0"/>
              <a:t>=1...n)</a:t>
            </a:r>
            <a:r>
              <a:rPr lang="zh-CN" altLang="en-US" dirty="0"/>
              <a:t>，即</a:t>
            </a:r>
            <a:r>
              <a:rPr lang="zh-CN" altLang="en-US" dirty="0">
                <a:solidFill>
                  <a:srgbClr val="FF0000"/>
                </a:solidFill>
              </a:rPr>
              <a:t>函数经过样本点</a:t>
            </a:r>
            <a:r>
              <a:rPr lang="zh-CN" altLang="en-US" dirty="0"/>
              <a:t>；</a:t>
            </a:r>
            <a:endParaRPr lang="zh-CN" altLang="en-US" dirty="0"/>
          </a:p>
          <a:p>
            <a:pPr lvl="1"/>
            <a:r>
              <a:rPr lang="en-US" altLang="zh-CN" dirty="0"/>
              <a:t>S(x)</a:t>
            </a:r>
            <a:r>
              <a:rPr lang="zh-CN" altLang="en-US" dirty="0"/>
              <a:t>在每个子区间</a:t>
            </a:r>
            <a:r>
              <a:rPr lang="en-US" altLang="zh-CN" dirty="0"/>
              <a:t>[x</a:t>
            </a:r>
            <a:r>
              <a:rPr lang="en-US" altLang="zh-CN" baseline="-25000" dirty="0"/>
              <a:t>i</a:t>
            </a:r>
            <a:r>
              <a:rPr lang="en-US" altLang="zh-CN" dirty="0"/>
              <a:t>,x</a:t>
            </a:r>
            <a:r>
              <a:rPr lang="en-US" altLang="zh-CN" baseline="-25000" dirty="0"/>
              <a:t>i+1</a:t>
            </a:r>
            <a:r>
              <a:rPr lang="en-US" altLang="zh-CN" dirty="0"/>
              <a:t>]</a:t>
            </a:r>
            <a:r>
              <a:rPr lang="zh-CN" altLang="en-US" dirty="0"/>
              <a:t>上为</a:t>
            </a:r>
            <a:r>
              <a:rPr lang="zh-CN" altLang="en-US" dirty="0">
                <a:solidFill>
                  <a:srgbClr val="FF0000"/>
                </a:solidFill>
              </a:rPr>
              <a:t>三次多项式</a:t>
            </a:r>
            <a:r>
              <a:rPr lang="zh-CN" altLang="en-US" dirty="0"/>
              <a:t>：</a:t>
            </a:r>
            <a:endParaRPr lang="zh-CN" altLang="en-US" dirty="0"/>
          </a:p>
          <a:p>
            <a:pPr lvl="1"/>
            <a:r>
              <a:rPr lang="en-US" altLang="zh-CN" dirty="0"/>
              <a:t>S(x)</a:t>
            </a:r>
            <a:r>
              <a:rPr lang="zh-CN" altLang="en-US" dirty="0"/>
              <a:t>在整个区间</a:t>
            </a:r>
            <a:r>
              <a:rPr lang="en-US" altLang="zh-CN" dirty="0"/>
              <a:t>[x</a:t>
            </a:r>
            <a:r>
              <a:rPr lang="en-US" altLang="zh-CN" baseline="-25000" dirty="0"/>
              <a:t>1</a:t>
            </a:r>
            <a:r>
              <a:rPr lang="en-US" altLang="zh-CN" dirty="0"/>
              <a:t>,x</a:t>
            </a:r>
            <a:r>
              <a:rPr lang="en-US" altLang="zh-CN" baseline="-25000" dirty="0"/>
              <a:t>n</a:t>
            </a:r>
            <a:r>
              <a:rPr lang="en-US" altLang="zh-CN" dirty="0"/>
              <a:t>]</a:t>
            </a:r>
            <a:r>
              <a:rPr lang="zh-CN" altLang="en-US" dirty="0"/>
              <a:t>上有</a:t>
            </a:r>
            <a:r>
              <a:rPr lang="zh-CN" altLang="en-US" dirty="0">
                <a:solidFill>
                  <a:srgbClr val="FF0000"/>
                </a:solidFill>
              </a:rPr>
              <a:t>连续的一阶及二阶导数</a:t>
            </a:r>
            <a:r>
              <a:rPr lang="zh-CN" altLang="en-US" dirty="0"/>
              <a:t>。</a:t>
            </a:r>
            <a:endParaRPr lang="zh-CN" altLang="en-US" dirty="0"/>
          </a:p>
          <a:p>
            <a:endParaRPr lang="zh-CN" altLang="en-US" dirty="0"/>
          </a:p>
        </p:txBody>
      </p:sp>
      <p:sp>
        <p:nvSpPr>
          <p:cNvPr id="2" name="灯片编号占位符 1"/>
          <p:cNvSpPr>
            <a:spLocks noGrp="1"/>
          </p:cNvSpPr>
          <p:nvPr>
            <p:ph type="sldNum" sz="quarter" idx="10"/>
          </p:nvPr>
        </p:nvSpPr>
        <p:spPr/>
        <p:txBody>
          <a:bodyPr/>
          <a:lstStyle/>
          <a:p>
            <a:fld id="{C40E6649-C7AC-48EF-89D4-1E521705E85C}" type="slidenum">
              <a:rPr lang="en-US" altLang="zh-CN" smtClean="0"/>
            </a:fld>
            <a:endParaRPr lang="en-US" altLang="zh-CN"/>
          </a:p>
        </p:txBody>
      </p:sp>
      <p:pic>
        <p:nvPicPr>
          <p:cNvPr id="5" name="Picture 11" descr="txp_fig"/>
          <p:cNvPicPr>
            <a:picLocks noChangeAspect="1" noChangeArrowheads="1"/>
          </p:cNvPicPr>
          <p:nvPr>
            <p:custDataLst>
              <p:tags r:id="rId1"/>
            </p:custDataLst>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56556" y="5859314"/>
            <a:ext cx="6821488" cy="411162"/>
          </a:xfrm>
          <a:prstGeom prst="rect">
            <a:avLst/>
          </a:prstGeom>
          <a:solidFill>
            <a:schemeClr val="accent1"/>
          </a:solidFill>
          <a:ln>
            <a:noFill/>
          </a:ln>
        </p:spPr>
      </p:pic>
    </p:spTree>
  </p:cSld>
  <p:clrMapOvr>
    <a:masterClrMapping/>
  </p:clrMapOvr>
  <p:transition>
    <p:blinds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Box 3"/>
          <p:cNvSpPr txBox="1">
            <a:spLocks noChangeArrowheads="1"/>
          </p:cNvSpPr>
          <p:nvPr/>
        </p:nvSpPr>
        <p:spPr bwMode="auto">
          <a:xfrm>
            <a:off x="221456" y="1997869"/>
            <a:ext cx="8701087"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dirty="0"/>
          </a:p>
        </p:txBody>
      </p:sp>
      <p:sp>
        <p:nvSpPr>
          <p:cNvPr id="2" name="标题 1"/>
          <p:cNvSpPr>
            <a:spLocks noGrp="1"/>
          </p:cNvSpPr>
          <p:nvPr>
            <p:ph type="title"/>
          </p:nvPr>
        </p:nvSpPr>
        <p:spPr/>
        <p:txBody>
          <a:bodyPr/>
          <a:lstStyle/>
          <a:p>
            <a:r>
              <a:rPr lang="zh-CN" altLang="en-US" dirty="0"/>
              <a:t>三次样条插值</a:t>
            </a:r>
            <a:endParaRPr lang="zh-CN" altLang="en-US" dirty="0"/>
          </a:p>
        </p:txBody>
      </p:sp>
      <p:sp>
        <p:nvSpPr>
          <p:cNvPr id="3" name="内容占位符 2"/>
          <p:cNvSpPr>
            <a:spLocks noGrp="1"/>
          </p:cNvSpPr>
          <p:nvPr>
            <p:ph idx="1"/>
          </p:nvPr>
        </p:nvSpPr>
        <p:spPr>
          <a:xfrm>
            <a:off x="721222" y="1556792"/>
            <a:ext cx="8229600" cy="4525963"/>
          </a:xfrm>
        </p:spPr>
        <p:txBody>
          <a:bodyPr/>
          <a:lstStyle/>
          <a:p>
            <a:r>
              <a:rPr lang="en-US" altLang="zh-CN" dirty="0">
                <a:solidFill>
                  <a:srgbClr val="FF0000"/>
                </a:solidFill>
              </a:rPr>
              <a:t>spline</a:t>
            </a:r>
            <a:r>
              <a:rPr lang="zh-CN" altLang="en-US" dirty="0">
                <a:solidFill>
                  <a:srgbClr val="FF0000"/>
                </a:solidFill>
              </a:rPr>
              <a:t>函数</a:t>
            </a:r>
            <a:r>
              <a:rPr lang="en-US" altLang="zh-CN" dirty="0"/>
              <a:t>----</a:t>
            </a:r>
            <a:r>
              <a:rPr lang="zh-CN" altLang="en-US" dirty="0"/>
              <a:t>三次样条数据插值工具</a:t>
            </a:r>
            <a:endParaRPr lang="en-US" altLang="zh-CN" dirty="0"/>
          </a:p>
          <a:p>
            <a:pPr lvl="1"/>
            <a:r>
              <a:rPr lang="en-US" altLang="zh-CN" dirty="0" err="1"/>
              <a:t>yy</a:t>
            </a:r>
            <a:r>
              <a:rPr lang="en-US" altLang="zh-CN" dirty="0"/>
              <a:t> = spline(</a:t>
            </a:r>
            <a:r>
              <a:rPr lang="en-US" altLang="zh-CN" dirty="0" err="1"/>
              <a:t>x,y,xx</a:t>
            </a:r>
            <a:r>
              <a:rPr lang="en-US" altLang="zh-CN" dirty="0"/>
              <a:t>) </a:t>
            </a:r>
            <a:endParaRPr lang="en-US" altLang="zh-CN" dirty="0"/>
          </a:p>
          <a:p>
            <a:pPr lvl="1"/>
            <a:r>
              <a:rPr lang="zh-CN" altLang="en-US" dirty="0"/>
              <a:t>其中</a:t>
            </a:r>
            <a:r>
              <a:rPr lang="en-US" altLang="zh-CN" dirty="0"/>
              <a:t>x=[x</a:t>
            </a:r>
            <a:r>
              <a:rPr lang="en-US" altLang="zh-CN" baseline="-25000" dirty="0"/>
              <a:t>1</a:t>
            </a:r>
            <a:r>
              <a:rPr lang="en-US" altLang="zh-CN" dirty="0"/>
              <a:t>,x</a:t>
            </a:r>
            <a:r>
              <a:rPr lang="en-US" altLang="zh-CN" baseline="-25000" dirty="0"/>
              <a:t>2</a:t>
            </a:r>
            <a:r>
              <a:rPr lang="en-US" altLang="zh-CN" dirty="0"/>
              <a:t>,….,</a:t>
            </a:r>
            <a:r>
              <a:rPr lang="en-US" altLang="zh-CN" dirty="0" err="1"/>
              <a:t>x</a:t>
            </a:r>
            <a:r>
              <a:rPr lang="en-US" altLang="zh-CN" baseline="-25000" dirty="0" err="1"/>
              <a:t>n</a:t>
            </a:r>
            <a:r>
              <a:rPr lang="en-US" altLang="zh-CN" dirty="0"/>
              <a:t>],  y=[y</a:t>
            </a:r>
            <a:r>
              <a:rPr lang="en-US" altLang="zh-CN" baseline="-25000" dirty="0"/>
              <a:t>1</a:t>
            </a:r>
            <a:r>
              <a:rPr lang="en-US" altLang="zh-CN" dirty="0"/>
              <a:t>,y</a:t>
            </a:r>
            <a:r>
              <a:rPr lang="en-US" altLang="zh-CN" baseline="-25000" dirty="0"/>
              <a:t>2</a:t>
            </a:r>
            <a:r>
              <a:rPr lang="en-US" altLang="zh-CN" dirty="0"/>
              <a:t>,…,</a:t>
            </a:r>
            <a:r>
              <a:rPr lang="en-US" altLang="zh-CN" dirty="0" err="1"/>
              <a:t>y</a:t>
            </a:r>
            <a:r>
              <a:rPr lang="en-US" altLang="zh-CN" baseline="-25000" dirty="0" err="1"/>
              <a:t>n</a:t>
            </a:r>
            <a:r>
              <a:rPr lang="en-US" altLang="zh-CN" dirty="0"/>
              <a:t>]</a:t>
            </a:r>
            <a:r>
              <a:rPr lang="zh-CN" altLang="en-US" dirty="0"/>
              <a:t>为样本点（</a:t>
            </a:r>
            <a:r>
              <a:rPr lang="zh-CN" altLang="en-US" dirty="0">
                <a:solidFill>
                  <a:srgbClr val="FF0000"/>
                </a:solidFill>
              </a:rPr>
              <a:t>离散的测量数据</a:t>
            </a:r>
            <a:r>
              <a:rPr lang="zh-CN" altLang="en-US" dirty="0"/>
              <a:t>）。</a:t>
            </a:r>
            <a:endParaRPr lang="en-US" altLang="zh-CN" dirty="0"/>
          </a:p>
          <a:p>
            <a:pPr lvl="1"/>
            <a:r>
              <a:rPr lang="zh-CN" altLang="en-US" dirty="0"/>
              <a:t>该命令用三次样条插值</a:t>
            </a:r>
            <a:r>
              <a:rPr lang="zh-CN" altLang="en-US" dirty="0">
                <a:solidFill>
                  <a:srgbClr val="FF0000"/>
                </a:solidFill>
              </a:rPr>
              <a:t>计算出</a:t>
            </a:r>
            <a:r>
              <a:rPr lang="zh-CN" altLang="en-US" dirty="0"/>
              <a:t>由向量</a:t>
            </a:r>
            <a:r>
              <a:rPr lang="en-US" altLang="zh-CN" dirty="0"/>
              <a:t>x</a:t>
            </a:r>
            <a:r>
              <a:rPr lang="zh-CN" altLang="en-US" dirty="0"/>
              <a:t>与</a:t>
            </a:r>
            <a:r>
              <a:rPr lang="en-US" altLang="zh-CN" dirty="0"/>
              <a:t>y</a:t>
            </a:r>
            <a:r>
              <a:rPr lang="zh-CN" altLang="en-US" dirty="0"/>
              <a:t>确定的一元函数</a:t>
            </a:r>
            <a:r>
              <a:rPr lang="en-US" altLang="zh-CN" dirty="0"/>
              <a:t>y=f(x)</a:t>
            </a:r>
            <a:r>
              <a:rPr lang="zh-CN" altLang="en-US" dirty="0"/>
              <a:t>在点</a:t>
            </a:r>
            <a:r>
              <a:rPr lang="en-US" altLang="zh-CN" dirty="0"/>
              <a:t>xx</a:t>
            </a:r>
            <a:r>
              <a:rPr lang="zh-CN" altLang="en-US" dirty="0"/>
              <a:t>处的</a:t>
            </a:r>
            <a:r>
              <a:rPr lang="zh-CN" altLang="en-US" dirty="0">
                <a:solidFill>
                  <a:srgbClr val="FF0000"/>
                </a:solidFill>
              </a:rPr>
              <a:t>值</a:t>
            </a:r>
            <a:r>
              <a:rPr lang="zh-CN" altLang="en-US" dirty="0"/>
              <a:t>。</a:t>
            </a:r>
            <a:endParaRPr lang="en-US" altLang="zh-CN" dirty="0"/>
          </a:p>
          <a:p>
            <a:pPr lvl="1"/>
            <a:r>
              <a:rPr lang="en-US" altLang="zh-CN" dirty="0"/>
              <a:t>pp = </a:t>
            </a:r>
            <a:r>
              <a:rPr lang="en-US" altLang="zh-CN" dirty="0" err="1"/>
              <a:t>splrep</a:t>
            </a:r>
            <a:r>
              <a:rPr lang="en-US" altLang="zh-CN" dirty="0"/>
              <a:t> (</a:t>
            </a:r>
            <a:r>
              <a:rPr lang="en-US" altLang="zh-CN" dirty="0" err="1"/>
              <a:t>x,y</a:t>
            </a:r>
            <a:r>
              <a:rPr lang="en-US" altLang="zh-CN" dirty="0"/>
              <a:t>) </a:t>
            </a:r>
            <a:r>
              <a:rPr lang="zh-CN" altLang="en-US" dirty="0"/>
              <a:t>则返回由向量</a:t>
            </a:r>
            <a:r>
              <a:rPr lang="en-US" altLang="zh-CN" dirty="0"/>
              <a:t>x</a:t>
            </a:r>
            <a:r>
              <a:rPr lang="zh-CN" altLang="en-US" dirty="0"/>
              <a:t>与</a:t>
            </a:r>
            <a:r>
              <a:rPr lang="en-US" altLang="zh-CN" dirty="0"/>
              <a:t>y</a:t>
            </a:r>
            <a:r>
              <a:rPr lang="zh-CN" altLang="en-US" dirty="0"/>
              <a:t>确定的分段样条多项式的</a:t>
            </a:r>
            <a:r>
              <a:rPr lang="zh-CN" altLang="en-US" dirty="0">
                <a:solidFill>
                  <a:srgbClr val="FF0000"/>
                </a:solidFill>
              </a:rPr>
              <a:t>系数矩阵</a:t>
            </a:r>
            <a:r>
              <a:rPr lang="en-US" altLang="zh-CN" dirty="0"/>
              <a:t>pp</a:t>
            </a:r>
            <a:endParaRPr lang="zh-CN" altLang="en-US" dirty="0"/>
          </a:p>
          <a:p>
            <a:pPr lvl="1"/>
            <a:endParaRPr lang="zh-CN" altLang="en-US" dirty="0"/>
          </a:p>
          <a:p>
            <a:pPr lvl="1"/>
            <a:endParaRPr lang="en-US" altLang="zh-CN" dirty="0"/>
          </a:p>
          <a:p>
            <a:pPr lvl="1"/>
            <a:endParaRPr lang="en-US" altLang="zh-CN" dirty="0"/>
          </a:p>
          <a:p>
            <a:pPr lvl="1"/>
            <a:endParaRPr lang="zh-CN" altLang="en-US" dirty="0"/>
          </a:p>
        </p:txBody>
      </p:sp>
    </p:spTree>
  </p:cSld>
  <p:clrMapOvr>
    <a:masterClrMapping/>
  </p:clrMapOvr>
  <p:transition>
    <p:blinds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6803" name="Rectangle 3"/>
          <p:cNvSpPr>
            <a:spLocks noGrp="1" noChangeArrowheads="1"/>
          </p:cNvSpPr>
          <p:nvPr>
            <p:ph idx="1"/>
          </p:nvPr>
        </p:nvSpPr>
        <p:spPr/>
        <p:txBody>
          <a:bodyPr/>
          <a:lstStyle/>
          <a:p>
            <a:pPr>
              <a:lnSpc>
                <a:spcPct val="105000"/>
              </a:lnSpc>
              <a:buFontTx/>
              <a:buNone/>
            </a:pPr>
            <a:r>
              <a:rPr lang="zh-CN" altLang="en-US" sz="2800" b="1" dirty="0">
                <a:latin typeface="楷体_GB2312" pitchFamily="49" charset="-122"/>
                <a:ea typeface="楷体_GB2312" pitchFamily="49" charset="-122"/>
              </a:rPr>
              <a:t>例 ：</a:t>
            </a:r>
            <a:r>
              <a:rPr lang="zh-CN" altLang="en-US" sz="2800" b="1" dirty="0">
                <a:solidFill>
                  <a:srgbClr val="FF0000"/>
                </a:solidFill>
                <a:latin typeface="楷体_GB2312" pitchFamily="49" charset="-122"/>
                <a:ea typeface="楷体_GB2312" pitchFamily="49" charset="-122"/>
              </a:rPr>
              <a:t>机床加工</a:t>
            </a:r>
            <a:endParaRPr lang="zh-CN" altLang="en-US" sz="2800" b="1" dirty="0">
              <a:solidFill>
                <a:srgbClr val="FF0000"/>
              </a:solidFill>
              <a:latin typeface="楷体_GB2312" pitchFamily="49" charset="-122"/>
              <a:ea typeface="楷体_GB2312" pitchFamily="49" charset="-122"/>
            </a:endParaRPr>
          </a:p>
          <a:p>
            <a:pPr>
              <a:lnSpc>
                <a:spcPct val="105000"/>
              </a:lnSpc>
            </a:pPr>
            <a:r>
              <a:rPr lang="zh-CN" altLang="en-US" dirty="0"/>
              <a:t>待加工零件的外形根据工艺要求由一组数据</a:t>
            </a:r>
            <a:r>
              <a:rPr lang="en-US" altLang="zh-CN" dirty="0"/>
              <a:t>(x, y)</a:t>
            </a:r>
            <a:r>
              <a:rPr lang="zh-CN" altLang="en-US" dirty="0"/>
              <a:t>给出（在平面情况下），用程控铣床加工时每一刀只能沿</a:t>
            </a:r>
            <a:r>
              <a:rPr lang="en-US" altLang="zh-CN" dirty="0"/>
              <a:t>x</a:t>
            </a:r>
            <a:r>
              <a:rPr lang="zh-CN" altLang="en-US" dirty="0"/>
              <a:t>方向和</a:t>
            </a:r>
            <a:r>
              <a:rPr lang="en-US" altLang="zh-CN" dirty="0"/>
              <a:t>y </a:t>
            </a:r>
            <a:r>
              <a:rPr lang="zh-CN" altLang="en-US" dirty="0"/>
              <a:t>方向走非常小的一步，这就需要从已知数据得到加工所要求的步长很小的</a:t>
            </a:r>
            <a:r>
              <a:rPr lang="en-US" altLang="zh-CN" dirty="0"/>
              <a:t>(x, y)</a:t>
            </a:r>
            <a:r>
              <a:rPr lang="zh-CN" altLang="en-US" dirty="0"/>
              <a:t>坐标。</a:t>
            </a:r>
            <a:endParaRPr lang="zh-CN" altLang="en-US" dirty="0"/>
          </a:p>
          <a:p>
            <a:pPr>
              <a:lnSpc>
                <a:spcPct val="105000"/>
              </a:lnSpc>
              <a:buFontTx/>
              <a:buNone/>
            </a:pPr>
            <a:r>
              <a:rPr lang="zh-CN" altLang="en-US" sz="2800" dirty="0">
                <a:latin typeface="楷体_GB2312" pitchFamily="49" charset="-122"/>
                <a:ea typeface="楷体_GB2312" pitchFamily="49" charset="-122"/>
              </a:rPr>
              <a:t>     </a:t>
            </a:r>
            <a:endParaRPr lang="en-US" altLang="zh-CN" sz="2800" dirty="0">
              <a:latin typeface="楷体_GB2312" pitchFamily="49" charset="-122"/>
              <a:ea typeface="楷体_GB2312" pitchFamily="49" charset="-122"/>
            </a:endParaRP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C05769C-D5DF-432B-9495-EEDBF75F06DD}" type="slidenum">
              <a:rPr lang="en-US" altLang="zh-CN"/>
            </a:fld>
            <a:endParaRPr lang="en-US" altLang="zh-CN"/>
          </a:p>
        </p:txBody>
      </p:sp>
      <p:sp>
        <p:nvSpPr>
          <p:cNvPr id="174082" name="Rectangle 2"/>
          <p:cNvSpPr>
            <a:spLocks noGrp="1" noChangeArrowheads="1"/>
          </p:cNvSpPr>
          <p:nvPr>
            <p:ph type="title"/>
          </p:nvPr>
        </p:nvSpPr>
        <p:spPr/>
        <p:txBody>
          <a:bodyPr/>
          <a:lstStyle/>
          <a:p>
            <a:pPr marL="541655" indent="-541655"/>
            <a:r>
              <a:rPr lang="zh-CN" altLang="en-US" sz="3600" dirty="0">
                <a:solidFill>
                  <a:srgbClr val="FF0066"/>
                </a:solidFill>
                <a:latin typeface="+mn-lt"/>
                <a:ea typeface="黑体" panose="02010609060101010101" pitchFamily="49" charset="-122"/>
              </a:rPr>
              <a:t>第</a:t>
            </a:r>
            <a:r>
              <a:rPr lang="en-US" altLang="zh-CN" sz="3600" dirty="0">
                <a:solidFill>
                  <a:srgbClr val="FF0066"/>
                </a:solidFill>
                <a:latin typeface="+mn-lt"/>
                <a:ea typeface="黑体" panose="02010609060101010101" pitchFamily="49" charset="-122"/>
              </a:rPr>
              <a:t>5</a:t>
            </a:r>
            <a:r>
              <a:rPr lang="zh-CN" altLang="en-US" sz="3600" dirty="0">
                <a:solidFill>
                  <a:srgbClr val="FF0066"/>
                </a:solidFill>
                <a:latin typeface="+mn-lt"/>
                <a:ea typeface="黑体" panose="02010609060101010101" pitchFamily="49" charset="-122"/>
              </a:rPr>
              <a:t>章  科学计算与数据处理</a:t>
            </a:r>
            <a:endParaRPr lang="zh-CN" altLang="en-US" sz="3600" dirty="0">
              <a:solidFill>
                <a:srgbClr val="FF0066"/>
              </a:solidFill>
              <a:latin typeface="+mn-lt"/>
              <a:ea typeface="黑体" panose="02010609060101010101" pitchFamily="49" charset="-122"/>
            </a:endParaRPr>
          </a:p>
        </p:txBody>
      </p:sp>
      <p:sp>
        <p:nvSpPr>
          <p:cNvPr id="8" name="Text Box 6">
            <a:hlinkClick r:id="" action="ppaction://noaction"/>
          </p:cNvPr>
          <p:cNvSpPr txBox="1">
            <a:spLocks noChangeArrowheads="1"/>
          </p:cNvSpPr>
          <p:nvPr/>
        </p:nvSpPr>
        <p:spPr bwMode="auto">
          <a:xfrm>
            <a:off x="1787616" y="3129212"/>
            <a:ext cx="5472000" cy="535531"/>
          </a:xfrm>
          <a:prstGeom prst="rect">
            <a:avLst/>
          </a:prstGeom>
          <a:gradFill rotWithShape="0">
            <a:gsLst>
              <a:gs pos="0">
                <a:srgbClr val="8488C4"/>
              </a:gs>
              <a:gs pos="53000">
                <a:srgbClr val="D4DEFF"/>
              </a:gs>
              <a:gs pos="83000">
                <a:srgbClr val="D4DEFF"/>
              </a:gs>
              <a:gs pos="100000">
                <a:srgbClr val="96AB94"/>
              </a:gs>
            </a:gsLst>
            <a:lin ang="5400000" scaled="1"/>
          </a:gradFill>
          <a:ln>
            <a:noFill/>
          </a:ln>
          <a:effectLst/>
          <a:scene3d>
            <a:camera prst="legacyObliqueTopRight"/>
            <a:lightRig rig="legacyFlat3" dir="b"/>
          </a:scene3d>
          <a:sp3d extrusionH="430200" prstMaterial="legacyMatte">
            <a:bevelT w="13500" h="13500" prst="angle"/>
            <a:bevelB w="13500" h="13500" prst="angle"/>
            <a:extrusionClr>
              <a:srgbClr val="8488C4"/>
            </a:extrusionClr>
          </a:sp3d>
          <a:extLst>
            <a:ext uri="{91240B29-F687-4F45-9708-019B960494DF}">
              <a14:hiddenLine xmlns:a14="http://schemas.microsoft.com/office/drawing/2010/main" w="12700">
                <a:no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marL="0" marR="0" lvl="0" indent="0" defTabSz="914400" eaLnBrk="1" fontAlgn="auto" latinLnBrk="0" hangingPunct="1">
              <a:lnSpc>
                <a:spcPct val="90000"/>
              </a:lnSpc>
              <a:spcBef>
                <a:spcPct val="30000"/>
              </a:spcBef>
              <a:spcAft>
                <a:spcPts val="0"/>
              </a:spcAft>
              <a:buClr>
                <a:srgbClr val="333399"/>
              </a:buClr>
              <a:buSzPct val="85000"/>
              <a:buFont typeface="Wingdings" panose="05000000000000000000" pitchFamily="2" charset="2"/>
              <a:buNone/>
              <a:defRPr/>
            </a:pPr>
            <a:r>
              <a:rPr kumimoji="0" lang="en-US" altLang="zh-CN" sz="3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49" charset="-122"/>
              </a:rPr>
              <a:t> </a:t>
            </a:r>
            <a:r>
              <a:rPr lang="en-US" altLang="zh-CN" sz="3000" b="0" kern="0" dirty="0">
                <a:solidFill>
                  <a:srgbClr val="000000"/>
                </a:solidFill>
                <a:effectLst>
                  <a:outerShdw blurRad="38100" dist="38100" dir="2700000" algn="tl">
                    <a:srgbClr val="FFFFFF"/>
                  </a:outerShdw>
                </a:effectLst>
                <a:latin typeface="Arial" panose="020B0604020202020204" pitchFamily="34" charset="0"/>
                <a:ea typeface="黑体" panose="02010609060101010101" pitchFamily="49" charset="-122"/>
              </a:rPr>
              <a:t>5.3  </a:t>
            </a:r>
            <a:r>
              <a:rPr lang="zh-CN" altLang="en-US" sz="3000" b="0" kern="0" dirty="0">
                <a:solidFill>
                  <a:srgbClr val="000000"/>
                </a:solidFill>
                <a:effectLst>
                  <a:outerShdw blurRad="38100" dist="38100" dir="2700000" algn="tl">
                    <a:srgbClr val="FFFFFF"/>
                  </a:outerShdw>
                </a:effectLst>
                <a:latin typeface="Arial" panose="020B0604020202020204" pitchFamily="34" charset="0"/>
                <a:ea typeface="黑体" panose="02010609060101010101" pitchFamily="49" charset="-122"/>
              </a:rPr>
              <a:t>图形用户界面</a:t>
            </a:r>
            <a:endParaRPr kumimoji="0" lang="zh-CN" altLang="en-US" sz="3000" b="0" i="0" u="none" strike="noStrike" kern="0" cap="none" spc="0" normalizeH="0" baseline="0" noProof="0" dirty="0">
              <a:ln>
                <a:noFill/>
              </a:ln>
              <a:solidFill>
                <a:srgbClr val="FF33CC"/>
              </a:solidFill>
              <a:effectLst/>
              <a:uLnTx/>
              <a:uFillTx/>
              <a:latin typeface="黑体" panose="02010609060101010101" pitchFamily="49" charset="-122"/>
              <a:ea typeface="黑体" panose="02010609060101010101" pitchFamily="49" charset="-122"/>
            </a:endParaRPr>
          </a:p>
        </p:txBody>
      </p:sp>
      <p:sp>
        <p:nvSpPr>
          <p:cNvPr id="17" name="Text Box 6">
            <a:hlinkClick r:id="" action="ppaction://noaction"/>
          </p:cNvPr>
          <p:cNvSpPr txBox="1">
            <a:spLocks noChangeArrowheads="1"/>
          </p:cNvSpPr>
          <p:nvPr/>
        </p:nvSpPr>
        <p:spPr bwMode="auto">
          <a:xfrm>
            <a:off x="1836000" y="1775370"/>
            <a:ext cx="5472000" cy="535531"/>
          </a:xfrm>
          <a:prstGeom prst="rect">
            <a:avLst/>
          </a:prstGeom>
          <a:gradFill rotWithShape="0">
            <a:gsLst>
              <a:gs pos="0">
                <a:srgbClr val="8488C4"/>
              </a:gs>
              <a:gs pos="53000">
                <a:srgbClr val="D4DEFF"/>
              </a:gs>
              <a:gs pos="83000">
                <a:srgbClr val="D4DEFF"/>
              </a:gs>
              <a:gs pos="100000">
                <a:srgbClr val="96AB94"/>
              </a:gs>
            </a:gsLst>
            <a:lin ang="5400000" scaled="1"/>
          </a:gradFill>
          <a:ln>
            <a:noFill/>
          </a:ln>
          <a:effectLst/>
          <a:scene3d>
            <a:camera prst="legacyObliqueTopRight"/>
            <a:lightRig rig="legacyFlat3" dir="b"/>
          </a:scene3d>
          <a:sp3d extrusionH="430200" prstMaterial="legacyMatte">
            <a:bevelT w="13500" h="13500" prst="angle"/>
            <a:bevelB w="13500" h="13500" prst="angle"/>
            <a:extrusionClr>
              <a:srgbClr val="8488C4"/>
            </a:extrusionClr>
          </a:sp3d>
          <a:extLst>
            <a:ext uri="{91240B29-F687-4F45-9708-019B960494DF}">
              <a14:hiddenLine xmlns:a14="http://schemas.microsoft.com/office/drawing/2010/main" w="12700">
                <a:no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marL="0" marR="0" lvl="0" indent="0" defTabSz="914400" eaLnBrk="1" fontAlgn="auto" latinLnBrk="0" hangingPunct="1">
              <a:lnSpc>
                <a:spcPct val="90000"/>
              </a:lnSpc>
              <a:spcBef>
                <a:spcPct val="30000"/>
              </a:spcBef>
              <a:spcAft>
                <a:spcPts val="0"/>
              </a:spcAft>
              <a:buClr>
                <a:srgbClr val="333399"/>
              </a:buClr>
              <a:buSzPct val="85000"/>
              <a:buFont typeface="Wingdings" panose="05000000000000000000" pitchFamily="2" charset="2"/>
              <a:buNone/>
              <a:defRPr/>
            </a:pPr>
            <a:r>
              <a:rPr kumimoji="0" lang="en-US" altLang="zh-CN" sz="3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49" charset="-122"/>
              </a:rPr>
              <a:t> </a:t>
            </a:r>
            <a:r>
              <a:rPr lang="en-US" altLang="zh-CN" sz="3000" b="0" kern="0" dirty="0">
                <a:solidFill>
                  <a:srgbClr val="000000"/>
                </a:solidFill>
                <a:effectLst>
                  <a:outerShdw blurRad="38100" dist="38100" dir="2700000" algn="tl">
                    <a:srgbClr val="FFFFFF"/>
                  </a:outerShdw>
                </a:effectLst>
                <a:latin typeface="Arial" panose="020B0604020202020204" pitchFamily="34" charset="0"/>
                <a:ea typeface="黑体" panose="02010609060101010101" pitchFamily="49" charset="-122"/>
              </a:rPr>
              <a:t>5.1  </a:t>
            </a:r>
            <a:r>
              <a:rPr lang="zh-CN" altLang="en-US" sz="3000" b="0" kern="0" dirty="0">
                <a:solidFill>
                  <a:srgbClr val="000000"/>
                </a:solidFill>
                <a:effectLst>
                  <a:outerShdw blurRad="38100" dist="38100" dir="2700000" algn="tl">
                    <a:srgbClr val="FFFFFF"/>
                  </a:outerShdw>
                </a:effectLst>
                <a:latin typeface="Arial" panose="020B0604020202020204" pitchFamily="34" charset="0"/>
                <a:ea typeface="黑体" panose="02010609060101010101" pitchFamily="49" charset="-122"/>
              </a:rPr>
              <a:t>数据可视化</a:t>
            </a:r>
            <a:endParaRPr kumimoji="0" lang="zh-CN" altLang="en-US" sz="3000" b="0" i="0" u="none" strike="noStrike" kern="0" cap="none" spc="0" normalizeH="0" baseline="0" noProof="0" dirty="0">
              <a:ln>
                <a:noFill/>
              </a:ln>
              <a:solidFill>
                <a:srgbClr val="FF33CC"/>
              </a:solidFill>
              <a:effectLst/>
              <a:uLnTx/>
              <a:uFillTx/>
              <a:latin typeface="黑体" panose="02010609060101010101" pitchFamily="49" charset="-122"/>
              <a:ea typeface="黑体" panose="02010609060101010101" pitchFamily="49" charset="-122"/>
            </a:endParaRPr>
          </a:p>
        </p:txBody>
      </p:sp>
      <p:sp>
        <p:nvSpPr>
          <p:cNvPr id="26" name="Text Box 6">
            <a:hlinkClick r:id="" action="ppaction://noaction"/>
          </p:cNvPr>
          <p:cNvSpPr txBox="1">
            <a:spLocks noChangeArrowheads="1"/>
          </p:cNvSpPr>
          <p:nvPr/>
        </p:nvSpPr>
        <p:spPr bwMode="auto">
          <a:xfrm>
            <a:off x="1820760" y="2468041"/>
            <a:ext cx="5472000" cy="535531"/>
          </a:xfrm>
          <a:prstGeom prst="rect">
            <a:avLst/>
          </a:prstGeom>
          <a:gradFill rotWithShape="0">
            <a:gsLst>
              <a:gs pos="0">
                <a:srgbClr val="8488C4"/>
              </a:gs>
              <a:gs pos="53000">
                <a:srgbClr val="D4DEFF"/>
              </a:gs>
              <a:gs pos="83000">
                <a:srgbClr val="D4DEFF"/>
              </a:gs>
              <a:gs pos="100000">
                <a:srgbClr val="96AB94"/>
              </a:gs>
            </a:gsLst>
            <a:lin ang="5400000" scaled="1"/>
          </a:gradFill>
          <a:ln>
            <a:noFill/>
          </a:ln>
          <a:effectLst/>
          <a:scene3d>
            <a:camera prst="legacyObliqueTopRight"/>
            <a:lightRig rig="legacyFlat3" dir="b"/>
          </a:scene3d>
          <a:sp3d extrusionH="430200" prstMaterial="legacyMatte">
            <a:bevelT w="13500" h="13500" prst="angle"/>
            <a:bevelB w="13500" h="13500" prst="angle"/>
            <a:extrusionClr>
              <a:srgbClr val="8488C4"/>
            </a:extrusionClr>
          </a:sp3d>
          <a:extLst>
            <a:ext uri="{91240B29-F687-4F45-9708-019B960494DF}">
              <a14:hiddenLine xmlns:a14="http://schemas.microsoft.com/office/drawing/2010/main" w="12700">
                <a:no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marL="0" marR="0" lvl="0" indent="0" defTabSz="914400" eaLnBrk="1" fontAlgn="auto" latinLnBrk="0" hangingPunct="1">
              <a:lnSpc>
                <a:spcPct val="90000"/>
              </a:lnSpc>
              <a:spcBef>
                <a:spcPct val="30000"/>
              </a:spcBef>
              <a:spcAft>
                <a:spcPts val="0"/>
              </a:spcAft>
              <a:buClr>
                <a:srgbClr val="333399"/>
              </a:buClr>
              <a:buSzPct val="85000"/>
              <a:buFont typeface="Wingdings" panose="05000000000000000000" pitchFamily="2" charset="2"/>
              <a:buNone/>
              <a:defRPr/>
            </a:pPr>
            <a:r>
              <a:rPr kumimoji="0" lang="en-US" altLang="zh-CN" sz="3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49" charset="-122"/>
              </a:rPr>
              <a:t> </a:t>
            </a:r>
            <a:r>
              <a:rPr kumimoji="0" lang="en-US" altLang="zh-CN" sz="3000" b="0" i="0" u="none" strike="noStrike" kern="0" cap="none" spc="0" normalizeH="0" baseline="0" noProof="0" dirty="0">
                <a:ln>
                  <a:noFill/>
                </a:ln>
                <a:solidFill>
                  <a:srgbClr val="000000"/>
                </a:solidFill>
                <a:effectLst>
                  <a:outerShdw blurRad="38100" dist="38100" dir="2700000" algn="tl">
                    <a:srgbClr val="FFFFFF"/>
                  </a:outerShdw>
                </a:effectLst>
                <a:uLnTx/>
                <a:uFillTx/>
                <a:latin typeface="+mn-lt"/>
                <a:ea typeface="黑体" panose="02010609060101010101" pitchFamily="49" charset="-122"/>
              </a:rPr>
              <a:t>5.2  </a:t>
            </a:r>
            <a:r>
              <a:rPr kumimoji="0" lang="zh-CN" altLang="en-US" sz="3000" b="0" i="0" u="none" strike="noStrike" kern="0" cap="none" spc="0" normalizeH="0" baseline="0" noProof="0" dirty="0">
                <a:ln>
                  <a:noFill/>
                </a:ln>
                <a:solidFill>
                  <a:srgbClr val="000000"/>
                </a:solidFill>
                <a:effectLst>
                  <a:outerShdw blurRad="38100" dist="38100" dir="2700000" algn="tl">
                    <a:srgbClr val="FFFFFF"/>
                  </a:outerShdw>
                </a:effectLst>
                <a:uLnTx/>
                <a:uFillTx/>
                <a:latin typeface="+mn-lt"/>
                <a:ea typeface="黑体" panose="02010609060101010101" pitchFamily="49" charset="-122"/>
              </a:rPr>
              <a:t>科学计算工具</a:t>
            </a:r>
            <a:endParaRPr kumimoji="0" lang="zh-CN" altLang="en-US" sz="3000" b="0" i="0" u="none" strike="noStrike" kern="0" cap="none" spc="0" normalizeH="0" baseline="0" noProof="0" dirty="0">
              <a:ln>
                <a:noFill/>
              </a:ln>
              <a:solidFill>
                <a:srgbClr val="FF33CC"/>
              </a:solidFill>
              <a:effectLst/>
              <a:uLnTx/>
              <a:uFillTx/>
              <a:latin typeface="+mn-lt"/>
              <a:ea typeface="黑体" panose="02010609060101010101" pitchFamily="49" charset="-122"/>
            </a:endParaRPr>
          </a:p>
        </p:txBody>
      </p:sp>
    </p:spTree>
  </p:cSld>
  <p:clrMapOvr>
    <a:masterClrMapping/>
  </p:clrMapOvr>
  <p:transition>
    <p:blinds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05000"/>
              </a:lnSpc>
            </a:pPr>
            <a:r>
              <a:rPr lang="zh-CN" altLang="en-US" dirty="0"/>
              <a:t>下表中给出的</a:t>
            </a:r>
            <a:r>
              <a:rPr lang="en-US" altLang="zh-CN" dirty="0"/>
              <a:t>x, y</a:t>
            </a:r>
            <a:r>
              <a:rPr lang="zh-CN" altLang="en-US" dirty="0"/>
              <a:t>数据位于机翼断面的下轮廓线上，假设</a:t>
            </a:r>
            <a:r>
              <a:rPr lang="zh-CN" altLang="en-US" dirty="0">
                <a:solidFill>
                  <a:srgbClr val="FF0000"/>
                </a:solidFill>
              </a:rPr>
              <a:t>需要得到</a:t>
            </a:r>
            <a:r>
              <a:rPr lang="en-US" altLang="zh-CN" dirty="0">
                <a:solidFill>
                  <a:srgbClr val="FF0000"/>
                </a:solidFill>
              </a:rPr>
              <a:t>x</a:t>
            </a:r>
            <a:r>
              <a:rPr lang="zh-CN" altLang="en-US" dirty="0">
                <a:solidFill>
                  <a:srgbClr val="FF0000"/>
                </a:solidFill>
              </a:rPr>
              <a:t>坐标每改变</a:t>
            </a:r>
            <a:r>
              <a:rPr lang="en-US" altLang="zh-CN" dirty="0">
                <a:solidFill>
                  <a:srgbClr val="FF0000"/>
                </a:solidFill>
              </a:rPr>
              <a:t>0.1</a:t>
            </a:r>
            <a:r>
              <a:rPr lang="zh-CN" altLang="en-US" dirty="0">
                <a:solidFill>
                  <a:srgbClr val="FF0000"/>
                </a:solidFill>
              </a:rPr>
              <a:t>时的</a:t>
            </a:r>
            <a:r>
              <a:rPr lang="en-US" altLang="zh-CN" dirty="0">
                <a:solidFill>
                  <a:srgbClr val="FF0000"/>
                </a:solidFill>
              </a:rPr>
              <a:t>y</a:t>
            </a:r>
            <a:r>
              <a:rPr lang="zh-CN" altLang="en-US" dirty="0">
                <a:solidFill>
                  <a:srgbClr val="FF0000"/>
                </a:solidFill>
              </a:rPr>
              <a:t>坐标</a:t>
            </a:r>
            <a:r>
              <a:rPr lang="zh-CN" altLang="en-US" dirty="0"/>
              <a:t>。试完成加工所需数据，画出曲线，并求出</a:t>
            </a:r>
            <a:r>
              <a:rPr lang="en-US" altLang="zh-CN" dirty="0"/>
              <a:t>x = 0</a:t>
            </a:r>
            <a:r>
              <a:rPr lang="zh-CN" altLang="en-US" dirty="0"/>
              <a:t>处的</a:t>
            </a:r>
            <a:r>
              <a:rPr lang="zh-CN" altLang="en-US" dirty="0">
                <a:solidFill>
                  <a:srgbClr val="FF0000"/>
                </a:solidFill>
              </a:rPr>
              <a:t>曲线斜率</a:t>
            </a:r>
            <a:r>
              <a:rPr lang="zh-CN" altLang="en-US" dirty="0"/>
              <a:t>和               范围内</a:t>
            </a:r>
            <a:r>
              <a:rPr lang="en-US" altLang="zh-CN" dirty="0">
                <a:solidFill>
                  <a:srgbClr val="FF0000"/>
                </a:solidFill>
              </a:rPr>
              <a:t>y </a:t>
            </a:r>
            <a:r>
              <a:rPr lang="zh-CN" altLang="en-US" dirty="0">
                <a:solidFill>
                  <a:srgbClr val="FF0000"/>
                </a:solidFill>
              </a:rPr>
              <a:t>的最小值</a:t>
            </a:r>
            <a:r>
              <a:rPr lang="zh-CN" altLang="en-US" dirty="0"/>
              <a:t>。</a:t>
            </a:r>
            <a:endParaRPr lang="en-US" altLang="zh-CN" dirty="0"/>
          </a:p>
          <a:p>
            <a:pPr>
              <a:lnSpc>
                <a:spcPct val="105000"/>
              </a:lnSpc>
            </a:pPr>
            <a:endParaRPr lang="zh-CN" altLang="en-US" dirty="0"/>
          </a:p>
          <a:p>
            <a:pPr>
              <a:lnSpc>
                <a:spcPct val="90000"/>
              </a:lnSpc>
              <a:buFontTx/>
              <a:buNone/>
            </a:pPr>
            <a:endParaRPr lang="en-US" altLang="zh-CN" b="1" dirty="0">
              <a:latin typeface="楷体_GB2312" pitchFamily="49" charset="-122"/>
              <a:ea typeface="楷体_GB2312" pitchFamily="49" charset="-122"/>
            </a:endParaRPr>
          </a:p>
          <a:p>
            <a:pPr>
              <a:lnSpc>
                <a:spcPct val="105000"/>
              </a:lnSpc>
            </a:pPr>
            <a:r>
              <a:rPr lang="zh-CN" altLang="en-US" dirty="0"/>
              <a:t>分别用</a:t>
            </a:r>
            <a:r>
              <a:rPr lang="en-US" altLang="zh-CN" dirty="0"/>
              <a:t>Lagrange</a:t>
            </a:r>
            <a:r>
              <a:rPr lang="zh-CN" altLang="en-US" dirty="0"/>
              <a:t>和三次样条两种插值方法计算。</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1275" y="2984376"/>
            <a:ext cx="14414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表格 6"/>
          <p:cNvGraphicFramePr>
            <a:graphicFrameLocks noGrp="1"/>
          </p:cNvGraphicFramePr>
          <p:nvPr/>
        </p:nvGraphicFramePr>
        <p:xfrm>
          <a:off x="322624" y="3571433"/>
          <a:ext cx="8592820" cy="670560"/>
        </p:xfrm>
        <a:graphic>
          <a:graphicData uri="http://schemas.openxmlformats.org/drawingml/2006/table">
            <a:tbl>
              <a:tblPr firstRow="1" firstCol="1" bandRow="1">
                <a:tableStyleId>{5C22544A-7EE6-4342-B048-85BDC9FD1C3A}</a:tableStyleId>
              </a:tblPr>
              <a:tblGrid>
                <a:gridCol w="755650"/>
                <a:gridCol w="782717"/>
                <a:gridCol w="783850"/>
                <a:gridCol w="783850"/>
                <a:gridCol w="783850"/>
                <a:gridCol w="783850"/>
                <a:gridCol w="783850"/>
                <a:gridCol w="783850"/>
                <a:gridCol w="783850"/>
                <a:gridCol w="783850"/>
                <a:gridCol w="783850"/>
              </a:tblGrid>
              <a:tr h="289164">
                <a:tc>
                  <a:txBody>
                    <a:bodyPr/>
                    <a:lstStyle/>
                    <a:p>
                      <a:pPr algn="just">
                        <a:spcAft>
                          <a:spcPts val="0"/>
                        </a:spcAft>
                      </a:pPr>
                      <a:r>
                        <a:rPr lang="en-US" sz="2200" kern="100">
                          <a:effectLst/>
                        </a:rPr>
                        <a:t>x</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0</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3</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5</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7</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9</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11</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12</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13</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14</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15</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r>
              <a:tr h="289164">
                <a:tc>
                  <a:txBody>
                    <a:bodyPr/>
                    <a:lstStyle/>
                    <a:p>
                      <a:pPr algn="just">
                        <a:spcAft>
                          <a:spcPts val="0"/>
                        </a:spcAft>
                      </a:pPr>
                      <a:r>
                        <a:rPr lang="en-US" sz="2200" kern="100">
                          <a:effectLst/>
                        </a:rPr>
                        <a:t>y</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0</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1.2</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1.7</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2.0</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2.1</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2.0</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1.8</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1.2</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a:effectLst/>
                        </a:rPr>
                        <a:t>1.0</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c>
                  <a:txBody>
                    <a:bodyPr/>
                    <a:lstStyle/>
                    <a:p>
                      <a:pPr algn="just">
                        <a:spcAft>
                          <a:spcPts val="0"/>
                        </a:spcAft>
                      </a:pPr>
                      <a:r>
                        <a:rPr lang="en-US" sz="2200" kern="100" dirty="0">
                          <a:effectLst/>
                        </a:rPr>
                        <a:t>1.6</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1845" marR="141845" marT="0" marB="0"/>
                </a:tc>
              </a:tr>
            </a:tbl>
          </a:graphicData>
        </a:graphic>
      </p:graphicFrame>
    </p:spTree>
  </p:cSld>
  <p:clrMapOvr>
    <a:masterClrMapping/>
  </p:clrMapOvr>
  <p:transition>
    <p:blinds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文本框 4"/>
          <p:cNvSpPr txBox="1"/>
          <p:nvPr/>
        </p:nvSpPr>
        <p:spPr>
          <a:xfrm>
            <a:off x="461645" y="1185545"/>
            <a:ext cx="8119745" cy="5631180"/>
          </a:xfrm>
          <a:prstGeom prst="rect">
            <a:avLst/>
          </a:prstGeom>
          <a:noFill/>
          <a:ln>
            <a:solidFill>
              <a:schemeClr val="tx1"/>
            </a:solidFill>
          </a:ln>
        </p:spPr>
        <p:txBody>
          <a:bodyPr wrap="square" rtlCol="0">
            <a:spAutoFit/>
          </a:bodyPr>
          <a:lstStyle/>
          <a:p>
            <a:r>
              <a:rPr lang="en-US" altLang="zh-CN" sz="2400" b="0" dirty="0"/>
              <a:t>from scipy import interpolate</a:t>
            </a:r>
            <a:endParaRPr lang="en-US" altLang="zh-CN" sz="2400" b="0" dirty="0"/>
          </a:p>
          <a:p>
            <a:r>
              <a:rPr lang="en-US" altLang="zh-CN" sz="2400" b="0" dirty="0"/>
              <a:t>import numpy as np</a:t>
            </a:r>
            <a:endParaRPr lang="en-US" altLang="zh-CN" sz="2400" b="0" dirty="0"/>
          </a:p>
          <a:p>
            <a:r>
              <a:rPr lang="en-US" altLang="zh-CN" sz="2400" b="0" dirty="0"/>
              <a:t>import matplotlib.pyplot as plt</a:t>
            </a:r>
            <a:endParaRPr lang="en-US" altLang="zh-CN" sz="2400" b="0" dirty="0"/>
          </a:p>
          <a:p>
            <a:r>
              <a:rPr lang="en-US" altLang="zh-CN" sz="2400" b="0" dirty="0"/>
              <a:t>x0=[0, 3, 5, 7, 9, 11, 12, 13, 14, 15];  </a:t>
            </a:r>
            <a:r>
              <a:rPr lang="en-US" altLang="zh-CN" sz="2400" b="0" dirty="0">
                <a:sym typeface="+mn-ea"/>
              </a:rPr>
              <a:t>#输入离散的观测值</a:t>
            </a:r>
            <a:endParaRPr lang="en-US" altLang="zh-CN" sz="2400" b="0" dirty="0"/>
          </a:p>
          <a:p>
            <a:r>
              <a:rPr lang="en-US" altLang="zh-CN" sz="2400" b="0" dirty="0"/>
              <a:t>y0=[0, 1.2, 1.7, 2.0, 2.1, 2.0, 1.8, 1.2, 1.0, 1.6];</a:t>
            </a:r>
            <a:endParaRPr lang="en-US" altLang="zh-CN" sz="2400" b="0" dirty="0"/>
          </a:p>
          <a:p>
            <a:r>
              <a:rPr lang="en-US" altLang="zh-CN" sz="2400" b="0" dirty="0"/>
              <a:t>x=np.linspace(0,15,101)</a:t>
            </a:r>
            <a:endParaRPr lang="en-US" altLang="zh-CN" sz="2400" b="0" dirty="0"/>
          </a:p>
          <a:p>
            <a:r>
              <a:rPr lang="en-US" altLang="zh-CN" sz="2400" b="0" dirty="0" err="1">
                <a:solidFill>
                  <a:srgbClr val="FF0000"/>
                </a:solidFill>
              </a:rPr>
              <a:t>plt.plot</a:t>
            </a:r>
            <a:r>
              <a:rPr lang="en-US" altLang="zh-CN" sz="2400" b="0" dirty="0"/>
              <a:t>(x0, y0, '+',color='</a:t>
            </a:r>
            <a:r>
              <a:rPr lang="en-US" altLang="zh-CN" sz="2400" b="0" dirty="0" err="1"/>
              <a:t>red',label</a:t>
            </a:r>
            <a:r>
              <a:rPr lang="en-US" altLang="zh-CN" sz="2400" b="0" dirty="0"/>
              <a:t>=u"</a:t>
            </a:r>
            <a:r>
              <a:rPr lang="zh-CN" altLang="en-US" sz="2400" b="0" dirty="0"/>
              <a:t>原始数据</a:t>
            </a:r>
            <a:r>
              <a:rPr lang="en-US" altLang="zh-CN" sz="2400" b="0" dirty="0"/>
              <a:t>")</a:t>
            </a:r>
            <a:r>
              <a:rPr lang="en-US" altLang="zh-CN" sz="2400" b="0" dirty="0">
                <a:sym typeface="+mn-ea"/>
              </a:rPr>
              <a:t>#显示观察值</a:t>
            </a:r>
            <a:endParaRPr lang="en-US" altLang="zh-CN" sz="2400" b="0" dirty="0"/>
          </a:p>
          <a:p>
            <a:r>
              <a:rPr lang="en-US" altLang="zh-CN" sz="2400" b="0" dirty="0"/>
              <a:t>l=</a:t>
            </a:r>
            <a:r>
              <a:rPr lang="en-US" altLang="zh-CN" sz="2400" b="0" dirty="0" err="1"/>
              <a:t>interpolate.</a:t>
            </a:r>
            <a:r>
              <a:rPr lang="en-US" altLang="zh-CN" sz="2400" b="0" dirty="0" err="1">
                <a:solidFill>
                  <a:srgbClr val="FF0000"/>
                </a:solidFill>
              </a:rPr>
              <a:t>lagrange</a:t>
            </a:r>
            <a:r>
              <a:rPr lang="en-US" altLang="zh-CN" sz="2400" b="0" dirty="0">
                <a:solidFill>
                  <a:srgbClr val="FF0000"/>
                </a:solidFill>
              </a:rPr>
              <a:t>(x0,y0)</a:t>
            </a:r>
            <a:r>
              <a:rPr lang="en-US" altLang="zh-CN" sz="2400" b="0" dirty="0"/>
              <a:t>;</a:t>
            </a:r>
            <a:r>
              <a:rPr lang="en-US" altLang="zh-CN" sz="2400" b="0" dirty="0">
                <a:sym typeface="+mn-ea"/>
              </a:rPr>
              <a:t>#</a:t>
            </a:r>
            <a:r>
              <a:rPr lang="zh-CN" altLang="en-US" sz="2400" b="0" dirty="0">
                <a:sym typeface="+mn-ea"/>
              </a:rPr>
              <a:t>计算拉格朗日插值</a:t>
            </a:r>
            <a:endParaRPr lang="en-US" altLang="zh-CN" sz="2400" b="0" dirty="0"/>
          </a:p>
          <a:p>
            <a:r>
              <a:rPr lang="en-US" altLang="zh-CN" sz="2400" b="0" dirty="0"/>
              <a:t>y1=l(x)</a:t>
            </a:r>
            <a:endParaRPr lang="en-US" altLang="zh-CN" sz="2400" b="0" dirty="0"/>
          </a:p>
          <a:p>
            <a:r>
              <a:rPr lang="en-US" altLang="zh-CN" sz="2400" b="0" dirty="0" err="1"/>
              <a:t>plt.</a:t>
            </a:r>
            <a:r>
              <a:rPr lang="en-US" altLang="zh-CN" sz="2400" b="0" dirty="0" err="1">
                <a:solidFill>
                  <a:srgbClr val="FF0000"/>
                </a:solidFill>
              </a:rPr>
              <a:t>plot</a:t>
            </a:r>
            <a:r>
              <a:rPr lang="en-US" altLang="zh-CN" sz="2400" b="0" dirty="0">
                <a:solidFill>
                  <a:srgbClr val="FF0000"/>
                </a:solidFill>
              </a:rPr>
              <a:t>(x,y1</a:t>
            </a:r>
            <a:r>
              <a:rPr lang="en-US" altLang="zh-CN" sz="2400" b="0" dirty="0"/>
              <a:t>,color='</a:t>
            </a:r>
            <a:r>
              <a:rPr lang="en-US" altLang="zh-CN" sz="2400" b="0" dirty="0" err="1"/>
              <a:t>blue',label</a:t>
            </a:r>
            <a:r>
              <a:rPr lang="en-US" altLang="zh-CN" sz="2400" b="0" dirty="0"/>
              <a:t>=u"</a:t>
            </a:r>
            <a:r>
              <a:rPr lang="zh-CN" altLang="en-US" sz="2400" b="0" dirty="0"/>
              <a:t>拉格朗日插值</a:t>
            </a:r>
            <a:r>
              <a:rPr lang="en-US" altLang="zh-CN" sz="2400" b="0" dirty="0"/>
              <a:t>")</a:t>
            </a:r>
            <a:endParaRPr lang="en-US" altLang="zh-CN" sz="2400" b="0" dirty="0"/>
          </a:p>
          <a:p>
            <a:endParaRPr lang="en-US" altLang="zh-CN" sz="2400" b="0" dirty="0"/>
          </a:p>
          <a:p>
            <a:r>
              <a:rPr lang="en-US" altLang="zh-CN" sz="2400" b="0" dirty="0"/>
              <a:t>#</a:t>
            </a:r>
            <a:r>
              <a:rPr lang="zh-CN" altLang="en-US" sz="2400" b="0" dirty="0"/>
              <a:t>计算三次样条插值  </a:t>
            </a:r>
            <a:endParaRPr lang="zh-CN" altLang="en-US" sz="2400" b="0" dirty="0"/>
          </a:p>
          <a:p>
            <a:r>
              <a:rPr lang="en-US" altLang="zh-CN" sz="2400" b="0" dirty="0"/>
              <a:t>t = </a:t>
            </a:r>
            <a:r>
              <a:rPr lang="en-US" altLang="zh-CN" sz="2400" b="0" dirty="0" err="1"/>
              <a:t>interpolate.</a:t>
            </a:r>
            <a:r>
              <a:rPr lang="en-US" altLang="zh-CN" sz="2400" b="0" dirty="0" err="1">
                <a:solidFill>
                  <a:srgbClr val="FF0000"/>
                </a:solidFill>
              </a:rPr>
              <a:t>splrep</a:t>
            </a:r>
            <a:r>
              <a:rPr lang="en-US" altLang="zh-CN" sz="2400" b="0" dirty="0">
                <a:solidFill>
                  <a:srgbClr val="FF0000"/>
                </a:solidFill>
              </a:rPr>
              <a:t>(x0,y0)</a:t>
            </a:r>
            <a:r>
              <a:rPr lang="en-US" altLang="zh-CN" sz="2400" b="0" dirty="0"/>
              <a:t>;</a:t>
            </a:r>
            <a:endParaRPr lang="en-US" altLang="zh-CN" sz="2400" b="0" dirty="0"/>
          </a:p>
          <a:p>
            <a:r>
              <a:rPr lang="en-US" altLang="zh-CN" sz="2400" b="0" dirty="0"/>
              <a:t>y2=</a:t>
            </a:r>
            <a:r>
              <a:rPr lang="en-US" altLang="zh-CN" sz="2400" b="0" dirty="0" err="1"/>
              <a:t>interpolate.</a:t>
            </a:r>
            <a:r>
              <a:rPr lang="en-US" altLang="zh-CN" sz="2400" b="0" dirty="0" err="1">
                <a:solidFill>
                  <a:srgbClr val="FF0000"/>
                </a:solidFill>
              </a:rPr>
              <a:t>splev</a:t>
            </a:r>
            <a:r>
              <a:rPr lang="en-US" altLang="zh-CN" sz="2400" b="0" dirty="0">
                <a:solidFill>
                  <a:srgbClr val="FF0000"/>
                </a:solidFill>
              </a:rPr>
              <a:t>(</a:t>
            </a:r>
            <a:r>
              <a:rPr lang="en-US" altLang="zh-CN" sz="2400" b="0" dirty="0" err="1">
                <a:solidFill>
                  <a:srgbClr val="FF0000"/>
                </a:solidFill>
              </a:rPr>
              <a:t>x,t</a:t>
            </a:r>
            <a:r>
              <a:rPr lang="en-US" altLang="zh-CN" sz="2400" b="0" dirty="0">
                <a:solidFill>
                  <a:srgbClr val="FF0000"/>
                </a:solidFill>
              </a:rPr>
              <a:t>)</a:t>
            </a:r>
            <a:endParaRPr lang="en-US" altLang="zh-CN" sz="2400" b="0" dirty="0"/>
          </a:p>
          <a:p>
            <a:r>
              <a:rPr lang="en-US" altLang="zh-CN" sz="2400" b="0" dirty="0" err="1"/>
              <a:t>plt</a:t>
            </a:r>
            <a:r>
              <a:rPr lang="en-US" altLang="zh-CN" sz="2400" b="0" dirty="0" err="1">
                <a:solidFill>
                  <a:srgbClr val="FF0000"/>
                </a:solidFill>
              </a:rPr>
              <a:t>.plot</a:t>
            </a:r>
            <a:r>
              <a:rPr lang="en-US" altLang="zh-CN" sz="2400" b="0" dirty="0">
                <a:solidFill>
                  <a:srgbClr val="FF0000"/>
                </a:solidFill>
              </a:rPr>
              <a:t>(x,y2</a:t>
            </a:r>
            <a:r>
              <a:rPr lang="en-US" altLang="zh-CN" sz="2400" b="0" dirty="0"/>
              <a:t>,color='</a:t>
            </a:r>
            <a:r>
              <a:rPr lang="en-US" altLang="zh-CN" sz="2400" b="0" dirty="0" err="1"/>
              <a:t>green',label</a:t>
            </a:r>
            <a:r>
              <a:rPr lang="en-US" altLang="zh-CN" sz="2400" b="0" dirty="0"/>
              <a:t>=u"</a:t>
            </a:r>
            <a:r>
              <a:rPr lang="zh-CN" altLang="en-US" sz="2400" b="0" dirty="0"/>
              <a:t>三次样条插值</a:t>
            </a:r>
            <a:r>
              <a:rPr lang="en-US" altLang="zh-CN" sz="2400" b="0" dirty="0"/>
              <a:t>")</a:t>
            </a:r>
            <a:endParaRPr lang="zh-CN" altLang="en-US" sz="2400" b="0" dirty="0"/>
          </a:p>
        </p:txBody>
      </p:sp>
    </p:spTree>
  </p:cSld>
  <p:clrMapOvr>
    <a:masterClrMapping/>
  </p:clrMapOvr>
  <p:transition>
    <p:blinds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文本框 4"/>
          <p:cNvSpPr txBox="1"/>
          <p:nvPr/>
        </p:nvSpPr>
        <p:spPr>
          <a:xfrm>
            <a:off x="511810" y="1414145"/>
            <a:ext cx="8119745" cy="1198880"/>
          </a:xfrm>
          <a:prstGeom prst="rect">
            <a:avLst/>
          </a:prstGeom>
          <a:noFill/>
          <a:ln>
            <a:solidFill>
              <a:schemeClr val="tx1"/>
            </a:solidFill>
          </a:ln>
        </p:spPr>
        <p:txBody>
          <a:bodyPr wrap="square" rtlCol="0">
            <a:spAutoFit/>
          </a:bodyPr>
          <a:lstStyle/>
          <a:p>
            <a:r>
              <a:rPr lang="en-US" altLang="zh-CN" sz="2400" b="0" dirty="0"/>
              <a:t>t = </a:t>
            </a:r>
            <a:r>
              <a:rPr lang="en-US" altLang="zh-CN" sz="2400" b="0" dirty="0" err="1"/>
              <a:t>interpolate.</a:t>
            </a:r>
            <a:r>
              <a:rPr lang="en-US" altLang="zh-CN" sz="2400" b="0" dirty="0" err="1">
                <a:solidFill>
                  <a:srgbClr val="FF0000"/>
                </a:solidFill>
              </a:rPr>
              <a:t>splrep</a:t>
            </a:r>
            <a:r>
              <a:rPr lang="en-US" altLang="zh-CN" sz="2400" b="0" dirty="0">
                <a:solidFill>
                  <a:srgbClr val="FF0000"/>
                </a:solidFill>
              </a:rPr>
              <a:t>(x0,y0)</a:t>
            </a:r>
            <a:r>
              <a:rPr lang="en-US" altLang="zh-CN" sz="2400" b="0" dirty="0"/>
              <a:t>;</a:t>
            </a:r>
            <a:endParaRPr lang="en-US" altLang="zh-CN" sz="2400" b="0" dirty="0"/>
          </a:p>
          <a:p>
            <a:r>
              <a:rPr lang="en-US" altLang="zh-CN" sz="2400" b="0" dirty="0"/>
              <a:t>y2=</a:t>
            </a:r>
            <a:r>
              <a:rPr lang="en-US" altLang="zh-CN" sz="2400" b="0" dirty="0" err="1"/>
              <a:t>interpolate.</a:t>
            </a:r>
            <a:r>
              <a:rPr lang="en-US" altLang="zh-CN" sz="2400" b="0" dirty="0" err="1">
                <a:solidFill>
                  <a:srgbClr val="FF0000"/>
                </a:solidFill>
              </a:rPr>
              <a:t>splev</a:t>
            </a:r>
            <a:r>
              <a:rPr lang="en-US" altLang="zh-CN" sz="2400" b="0" dirty="0">
                <a:solidFill>
                  <a:srgbClr val="FF0000"/>
                </a:solidFill>
              </a:rPr>
              <a:t>(</a:t>
            </a:r>
            <a:r>
              <a:rPr lang="en-US" altLang="zh-CN" sz="2400" b="0" dirty="0" err="1">
                <a:solidFill>
                  <a:srgbClr val="FF0000"/>
                </a:solidFill>
              </a:rPr>
              <a:t>x,t</a:t>
            </a:r>
            <a:r>
              <a:rPr lang="en-US" altLang="zh-CN" sz="2400" b="0" dirty="0">
                <a:solidFill>
                  <a:srgbClr val="FF0000"/>
                </a:solidFill>
              </a:rPr>
              <a:t>)</a:t>
            </a:r>
            <a:endParaRPr lang="en-US" altLang="zh-CN" sz="2400" b="0" dirty="0"/>
          </a:p>
          <a:p>
            <a:endParaRPr lang="zh-CN" altLang="en-US" sz="2400" b="0" dirty="0"/>
          </a:p>
        </p:txBody>
      </p:sp>
      <p:sp>
        <p:nvSpPr>
          <p:cNvPr id="3" name="文本框 2"/>
          <p:cNvSpPr txBox="1"/>
          <p:nvPr/>
        </p:nvSpPr>
        <p:spPr>
          <a:xfrm>
            <a:off x="155575" y="2694305"/>
            <a:ext cx="8796655" cy="2553335"/>
          </a:xfrm>
          <a:prstGeom prst="rect">
            <a:avLst/>
          </a:prstGeom>
          <a:noFill/>
        </p:spPr>
        <p:txBody>
          <a:bodyPr wrap="square" rtlCol="0" anchor="t">
            <a:spAutoFit/>
          </a:bodyPr>
          <a:p>
            <a:r>
              <a:rPr lang="zh-CN" altLang="en-US">
                <a:solidFill>
                  <a:srgbClr val="FF0000"/>
                </a:solidFill>
              </a:rPr>
              <a:t>样条插值</a:t>
            </a:r>
            <a:endParaRPr lang="zh-CN" altLang="en-US"/>
          </a:p>
          <a:p>
            <a:r>
              <a:rPr lang="zh-CN" altLang="en-US"/>
              <a:t>使用上有两个基本步骤：</a:t>
            </a:r>
            <a:endParaRPr lang="zh-CN" altLang="en-US"/>
          </a:p>
          <a:p>
            <a:r>
              <a:rPr lang="zh-CN" altLang="en-US"/>
              <a:t>（1）首先要使用splrep()计算</a:t>
            </a:r>
            <a:r>
              <a:rPr lang="zh-CN" altLang="en-US">
                <a:solidFill>
                  <a:srgbClr val="FF0000"/>
                </a:solidFill>
              </a:rPr>
              <a:t>欲插值曲线的样条系数</a:t>
            </a:r>
            <a:r>
              <a:rPr lang="zh-CN" altLang="en-US"/>
              <a:t>（对于N-维空间使用splprep）；</a:t>
            </a:r>
            <a:endParaRPr lang="zh-CN" altLang="en-US"/>
          </a:p>
          <a:p>
            <a:r>
              <a:rPr lang="zh-CN" altLang="en-US"/>
              <a:t>（2）在给定的点上用splev()计算样条</a:t>
            </a:r>
            <a:r>
              <a:rPr lang="zh-CN" altLang="en-US">
                <a:solidFill>
                  <a:srgbClr val="FF0000"/>
                </a:solidFill>
              </a:rPr>
              <a:t>插值结果</a:t>
            </a:r>
            <a:endParaRPr lang="zh-CN" altLang="en-US">
              <a:solidFill>
                <a:srgbClr val="FF0000"/>
              </a:solidFill>
            </a:endParaRPr>
          </a:p>
        </p:txBody>
      </p:sp>
    </p:spTree>
  </p:cSld>
  <p:clrMapOvr>
    <a:masterClrMapping/>
  </p:clrMapOvr>
  <p:transition>
    <p:blinds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插值运算</a:t>
            </a:r>
            <a:endParaRPr lang="zh-CN" altLang="en-US" dirty="0"/>
          </a:p>
        </p:txBody>
      </p:sp>
      <p:sp>
        <p:nvSpPr>
          <p:cNvPr id="3" name="内容占位符 2"/>
          <p:cNvSpPr>
            <a:spLocks noGrp="1"/>
          </p:cNvSpPr>
          <p:nvPr>
            <p:ph idx="1"/>
          </p:nvPr>
        </p:nvSpPr>
        <p:spPr>
          <a:xfrm>
            <a:off x="364490" y="1600200"/>
            <a:ext cx="8550910" cy="4526280"/>
          </a:xfrm>
        </p:spPr>
        <p:txBody>
          <a:bodyPr/>
          <a:lstStyle/>
          <a:p>
            <a:r>
              <a:rPr lang="zh-CN" altLang="en-US" dirty="0"/>
              <a:t>一维插值</a:t>
            </a:r>
            <a:endParaRPr lang="en-US" altLang="zh-CN" dirty="0"/>
          </a:p>
          <a:p>
            <a:pPr lvl="1"/>
            <a:r>
              <a:rPr lang="en-US" altLang="zh-CN" dirty="0" err="1"/>
              <a:t>scipy</a:t>
            </a:r>
            <a:r>
              <a:rPr lang="zh-CN" altLang="en-US" dirty="0"/>
              <a:t>提供了</a:t>
            </a:r>
            <a:r>
              <a:rPr lang="en-US" altLang="zh-CN" dirty="0">
                <a:solidFill>
                  <a:srgbClr val="FF0000"/>
                </a:solidFill>
              </a:rPr>
              <a:t>interp1d()</a:t>
            </a:r>
            <a:r>
              <a:rPr lang="zh-CN" altLang="en-US" dirty="0">
                <a:solidFill>
                  <a:srgbClr val="FF0000"/>
                </a:solidFill>
              </a:rPr>
              <a:t>函数</a:t>
            </a:r>
            <a:r>
              <a:rPr lang="zh-CN" altLang="en-US" dirty="0"/>
              <a:t>进行</a:t>
            </a:r>
            <a:r>
              <a:rPr lang="zh-CN" altLang="en-US" dirty="0">
                <a:solidFill>
                  <a:srgbClr val="FF0000"/>
                </a:solidFill>
              </a:rPr>
              <a:t>一维多项式</a:t>
            </a:r>
            <a:r>
              <a:rPr lang="zh-CN" altLang="en-US" dirty="0"/>
              <a:t>插值，该函数使用</a:t>
            </a:r>
            <a:r>
              <a:rPr lang="zh-CN" altLang="en-US" dirty="0">
                <a:solidFill>
                  <a:srgbClr val="FF0000"/>
                </a:solidFill>
              </a:rPr>
              <a:t>多项式</a:t>
            </a:r>
            <a:r>
              <a:rPr lang="zh-CN" altLang="en-US" dirty="0"/>
              <a:t>技术，用</a:t>
            </a:r>
            <a:r>
              <a:rPr lang="zh-CN" altLang="en-US" dirty="0">
                <a:solidFill>
                  <a:srgbClr val="FF0000"/>
                </a:solidFill>
              </a:rPr>
              <a:t>多项式函数</a:t>
            </a:r>
            <a:r>
              <a:rPr lang="zh-CN" altLang="en-US" dirty="0"/>
              <a:t>通过所提供的数据点</a:t>
            </a:r>
            <a:r>
              <a:rPr lang="zh-CN" altLang="en-US" dirty="0">
                <a:solidFill>
                  <a:srgbClr val="FF0000"/>
                </a:solidFill>
              </a:rPr>
              <a:t>计算</a:t>
            </a:r>
            <a:r>
              <a:rPr lang="zh-CN" altLang="en-US" dirty="0"/>
              <a:t>目标插值点上的</a:t>
            </a:r>
            <a:r>
              <a:rPr lang="zh-CN" altLang="en-US" dirty="0">
                <a:solidFill>
                  <a:srgbClr val="FF0000"/>
                </a:solidFill>
              </a:rPr>
              <a:t>插值函数值</a:t>
            </a:r>
            <a:r>
              <a:rPr lang="zh-CN" altLang="en-US" dirty="0"/>
              <a:t>。其调用方法为：</a:t>
            </a:r>
            <a:endParaRPr lang="en-US" altLang="zh-CN" dirty="0"/>
          </a:p>
          <a:p>
            <a:pPr lvl="1"/>
            <a:r>
              <a:rPr lang="en-US" altLang="zh-CN" dirty="0"/>
              <a:t>&gt;&gt;interpolate.</a:t>
            </a:r>
            <a:r>
              <a:rPr lang="en-US" altLang="zh-CN" dirty="0">
                <a:solidFill>
                  <a:srgbClr val="FF0000"/>
                </a:solidFill>
              </a:rPr>
              <a:t>interp1d</a:t>
            </a:r>
            <a:r>
              <a:rPr lang="en-US" altLang="zh-CN" dirty="0"/>
              <a:t>(x, y, kind=kind)</a:t>
            </a:r>
            <a:endParaRPr lang="en-US" altLang="zh-CN" dirty="0"/>
          </a:p>
          <a:p>
            <a:pPr lvl="2"/>
            <a:r>
              <a:rPr lang="zh-CN" altLang="en-US" dirty="0"/>
              <a:t>用</a:t>
            </a:r>
            <a:r>
              <a:rPr lang="zh-CN" altLang="en-US" dirty="0">
                <a:solidFill>
                  <a:srgbClr val="FF0000"/>
                </a:solidFill>
              </a:rPr>
              <a:t>指定的算法</a:t>
            </a:r>
            <a:r>
              <a:rPr lang="zh-CN" altLang="en-US" dirty="0"/>
              <a:t>计算插值</a:t>
            </a:r>
            <a:r>
              <a:rPr lang="en-US" altLang="zh-CN" dirty="0"/>
              <a:t>(kind=)</a:t>
            </a:r>
            <a:r>
              <a:rPr lang="zh-CN" altLang="en-US" dirty="0"/>
              <a:t>： </a:t>
            </a:r>
            <a:endParaRPr lang="zh-CN" altLang="en-US" dirty="0"/>
          </a:p>
          <a:p>
            <a:pPr lvl="3"/>
            <a:r>
              <a:rPr lang="zh-CN" altLang="en-US" dirty="0"/>
              <a:t> </a:t>
            </a:r>
            <a:r>
              <a:rPr lang="en-US" altLang="zh-CN" dirty="0"/>
              <a:t>nearest</a:t>
            </a:r>
            <a:r>
              <a:rPr lang="zh-CN" altLang="en-US" dirty="0"/>
              <a:t>：最近邻点插值</a:t>
            </a:r>
            <a:endParaRPr lang="zh-CN" altLang="en-US" dirty="0"/>
          </a:p>
          <a:p>
            <a:pPr lvl="3"/>
            <a:r>
              <a:rPr lang="zh-CN" altLang="en-US" dirty="0"/>
              <a:t>  </a:t>
            </a:r>
            <a:r>
              <a:rPr lang="en-US" altLang="zh-CN" dirty="0"/>
              <a:t>linear</a:t>
            </a:r>
            <a:r>
              <a:rPr lang="zh-CN" altLang="en-US" dirty="0"/>
              <a:t>：线性插值（缺省方式）</a:t>
            </a:r>
            <a:endParaRPr lang="zh-CN" altLang="en-US" dirty="0"/>
          </a:p>
          <a:p>
            <a:pPr lvl="3"/>
            <a:r>
              <a:rPr lang="zh-CN" altLang="en-US" dirty="0"/>
              <a:t> </a:t>
            </a:r>
            <a:r>
              <a:rPr lang="en-US" altLang="zh-CN" dirty="0"/>
              <a:t>spline</a:t>
            </a:r>
            <a:r>
              <a:rPr lang="zh-CN" altLang="en-US" dirty="0"/>
              <a:t>：三次样条函数插值</a:t>
            </a:r>
            <a:endParaRPr lang="en-US" altLang="zh-CN" dirty="0"/>
          </a:p>
          <a:p>
            <a:pPr lvl="3"/>
            <a:r>
              <a:rPr lang="zh-CN" altLang="en-US" dirty="0"/>
              <a:t> </a:t>
            </a:r>
            <a:r>
              <a:rPr lang="en-US" altLang="zh-CN" dirty="0"/>
              <a:t>cubic</a:t>
            </a:r>
            <a:r>
              <a:rPr lang="zh-CN" altLang="en-US" dirty="0"/>
              <a:t>： 分段三次</a:t>
            </a:r>
            <a:r>
              <a:rPr lang="en-US" altLang="zh-CN" dirty="0"/>
              <a:t>Hermite</a:t>
            </a:r>
            <a:r>
              <a:rPr lang="zh-CN" altLang="en-US" dirty="0"/>
              <a:t>插值</a:t>
            </a:r>
            <a:endParaRPr lang="zh-CN" altLang="en-US" dirty="0"/>
          </a:p>
          <a:p>
            <a:pPr lvl="2"/>
            <a:r>
              <a:rPr lang="zh-CN" altLang="en-US" dirty="0"/>
              <a:t>          </a:t>
            </a:r>
            <a:endParaRPr lang="en-US" altLang="zh-CN"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7" name="Text Box 1"/>
          <p:cNvSpPr txBox="1">
            <a:spLocks noChangeArrowheads="1"/>
          </p:cNvSpPr>
          <p:nvPr/>
        </p:nvSpPr>
        <p:spPr bwMode="auto">
          <a:xfrm>
            <a:off x="251520" y="1725752"/>
            <a:ext cx="8064896" cy="4524315"/>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pPr lvl="0"/>
            <a:r>
              <a:rPr lang="en-US" altLang="zh-CN" sz="2400" b="0" dirty="0">
                <a:ea typeface="宋体" panose="02010600030101010101" pitchFamily="2" charset="-122"/>
                <a:cs typeface="Times New Roman" panose="02020603050405020304" pitchFamily="18" charset="0"/>
              </a:rPr>
              <a:t>#interpolation1.py </a:t>
            </a:r>
            <a:endParaRPr lang="en-US" altLang="zh-CN" sz="2400" b="0" dirty="0">
              <a:ea typeface="宋体" panose="02010600030101010101" pitchFamily="2" charset="-122"/>
              <a:cs typeface="Times New Roman" panose="02020603050405020304" pitchFamily="18" charset="0"/>
            </a:endParaRPr>
          </a:p>
          <a:p>
            <a:pPr lvl="0"/>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指定不同的算法计算</a:t>
            </a:r>
            <a:r>
              <a:rPr lang="en-US" altLang="zh-CN" sz="2400" b="0" dirty="0">
                <a:ea typeface="宋体" panose="02010600030101010101" pitchFamily="2" charset="-122"/>
                <a:cs typeface="Times New Roman" panose="02020603050405020304" pitchFamily="18" charset="0"/>
              </a:rPr>
              <a:t>sin(x)</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插值</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lvl="0" eaLnBrk="0" hangingPunct="0"/>
            <a:r>
              <a:rPr lang="en-US" altLang="zh-CN" sz="2400" b="0" dirty="0">
                <a:ea typeface="宋体" panose="02010600030101010101" pitchFamily="2" charset="-122"/>
                <a:cs typeface="Times New Roman" panose="02020603050405020304" pitchFamily="18" charset="0"/>
              </a:rPr>
              <a:t>for kind in ["nearest","zero","</a:t>
            </a:r>
            <a:r>
              <a:rPr lang="en-US" altLang="zh-CN" sz="2400" b="0" dirty="0" err="1">
                <a:ea typeface="宋体" panose="02010600030101010101" pitchFamily="2" charset="-122"/>
                <a:cs typeface="Times New Roman" panose="02020603050405020304" pitchFamily="18" charset="0"/>
              </a:rPr>
              <a:t>slinear</a:t>
            </a:r>
            <a:r>
              <a:rPr lang="en-US" altLang="zh-CN" sz="2400" b="0" dirty="0">
                <a:ea typeface="宋体" panose="02010600030101010101" pitchFamily="2" charset="-122"/>
                <a:cs typeface="Times New Roman" panose="02020603050405020304" pitchFamily="18" charset="0"/>
              </a:rPr>
              <a:t>","</a:t>
            </a:r>
            <a:r>
              <a:rPr lang="en-US" altLang="zh-CN" sz="2400" b="0" dirty="0" err="1">
                <a:ea typeface="宋体" panose="02010600030101010101" pitchFamily="2" charset="-122"/>
                <a:cs typeface="Times New Roman" panose="02020603050405020304" pitchFamily="18" charset="0"/>
              </a:rPr>
              <a:t>quadratic","cubic</a:t>
            </a:r>
            <a:r>
              <a:rPr lang="en-US" altLang="zh-CN" sz="2400" b="0" dirty="0">
                <a:ea typeface="宋体" panose="02010600030101010101" pitchFamily="2" charset="-122"/>
                <a:cs typeface="Times New Roman" panose="02020603050405020304" pitchFamily="18" charset="0"/>
              </a:rPr>
              <a:t>"]:#</a:t>
            </a:r>
            <a:r>
              <a:rPr lang="zh-CN" altLang="en-US" sz="2400" b="0" dirty="0">
                <a:ea typeface="宋体" panose="02010600030101010101" pitchFamily="2" charset="-122"/>
                <a:cs typeface="Times New Roman" panose="02020603050405020304" pitchFamily="18" charset="0"/>
              </a:rPr>
              <a:t>插值方式  </a:t>
            </a:r>
            <a:endParaRPr lang="zh-CN" altLang="en-US" sz="2400" b="0" dirty="0">
              <a:ea typeface="宋体" panose="02010600030101010101" pitchFamily="2" charset="-122"/>
              <a:cs typeface="Times New Roman" panose="02020603050405020304" pitchFamily="18" charset="0"/>
            </a:endParaRPr>
          </a:p>
          <a:p>
            <a:pPr lvl="0" eaLnBrk="0" hangingPunct="0"/>
            <a:r>
              <a:rPr lang="zh-CN" altLang="en-US" sz="2400" b="0" dirty="0">
                <a:ea typeface="宋体" panose="02010600030101010101" pitchFamily="2" charset="-122"/>
                <a:cs typeface="Times New Roman" panose="02020603050405020304" pitchFamily="18" charset="0"/>
              </a:rPr>
              <a:t>    </a:t>
            </a:r>
            <a:r>
              <a:rPr lang="en-US" altLang="zh-CN" sz="2400" b="0" dirty="0">
                <a:ea typeface="宋体" panose="02010600030101010101" pitchFamily="2" charset="-122"/>
                <a:cs typeface="Times New Roman" panose="02020603050405020304" pitchFamily="18" charset="0"/>
              </a:rPr>
              <a:t>#"</a:t>
            </a:r>
            <a:r>
              <a:rPr lang="en-US" altLang="zh-CN" sz="2400" b="0" dirty="0" err="1">
                <a:ea typeface="宋体" panose="02010600030101010101" pitchFamily="2" charset="-122"/>
                <a:cs typeface="Times New Roman" panose="02020603050405020304" pitchFamily="18" charset="0"/>
              </a:rPr>
              <a:t>nearest","zero</a:t>
            </a:r>
            <a:r>
              <a:rPr lang="en-US" altLang="zh-CN" sz="2400" b="0" dirty="0">
                <a:ea typeface="宋体" panose="02010600030101010101" pitchFamily="2" charset="-122"/>
                <a:cs typeface="Times New Roman" panose="02020603050405020304" pitchFamily="18" charset="0"/>
              </a:rPr>
              <a:t>"</a:t>
            </a:r>
            <a:r>
              <a:rPr lang="zh-CN" altLang="en-US" sz="2400" b="0" dirty="0">
                <a:ea typeface="宋体" panose="02010600030101010101" pitchFamily="2" charset="-122"/>
                <a:cs typeface="Times New Roman" panose="02020603050405020304" pitchFamily="18" charset="0"/>
              </a:rPr>
              <a:t>为阶梯插值  </a:t>
            </a:r>
            <a:endParaRPr lang="zh-CN" altLang="en-US" sz="2400" b="0" dirty="0">
              <a:ea typeface="宋体" panose="02010600030101010101" pitchFamily="2" charset="-122"/>
              <a:cs typeface="Times New Roman" panose="02020603050405020304" pitchFamily="18" charset="0"/>
            </a:endParaRPr>
          </a:p>
          <a:p>
            <a:pPr lvl="0" eaLnBrk="0" hangingPunct="0"/>
            <a:r>
              <a:rPr lang="zh-CN" altLang="en-US" sz="2400" b="0" dirty="0">
                <a:ea typeface="宋体" panose="02010600030101010101" pitchFamily="2" charset="-122"/>
                <a:cs typeface="Times New Roman" panose="02020603050405020304" pitchFamily="18" charset="0"/>
              </a:rPr>
              <a:t>    </a:t>
            </a:r>
            <a:r>
              <a:rPr lang="en-US" altLang="zh-CN" sz="2400" b="0" dirty="0">
                <a:ea typeface="宋体" panose="02010600030101010101" pitchFamily="2" charset="-122"/>
                <a:cs typeface="Times New Roman" panose="02020603050405020304" pitchFamily="18" charset="0"/>
              </a:rPr>
              <a:t>#</a:t>
            </a:r>
            <a:r>
              <a:rPr lang="en-US" altLang="zh-CN" sz="2400" b="0" dirty="0" err="1">
                <a:ea typeface="宋体" panose="02010600030101010101" pitchFamily="2" charset="-122"/>
                <a:cs typeface="Times New Roman" panose="02020603050405020304" pitchFamily="18" charset="0"/>
              </a:rPr>
              <a:t>slinear</a:t>
            </a:r>
            <a:r>
              <a:rPr lang="en-US" altLang="zh-CN" sz="2400" b="0" dirty="0">
                <a:ea typeface="宋体" panose="02010600030101010101" pitchFamily="2" charset="-122"/>
                <a:cs typeface="Times New Roman" panose="02020603050405020304" pitchFamily="18" charset="0"/>
              </a:rPr>
              <a:t> </a:t>
            </a:r>
            <a:r>
              <a:rPr lang="zh-CN" altLang="en-US" sz="2400" b="0" dirty="0">
                <a:ea typeface="宋体" panose="02010600030101010101" pitchFamily="2" charset="-122"/>
                <a:cs typeface="Times New Roman" panose="02020603050405020304" pitchFamily="18" charset="0"/>
              </a:rPr>
              <a:t>线性插值  </a:t>
            </a:r>
            <a:endParaRPr lang="zh-CN" altLang="en-US" sz="2400" b="0" dirty="0">
              <a:ea typeface="宋体" panose="02010600030101010101" pitchFamily="2" charset="-122"/>
              <a:cs typeface="Times New Roman" panose="02020603050405020304" pitchFamily="18" charset="0"/>
            </a:endParaRPr>
          </a:p>
          <a:p>
            <a:pPr lvl="0" eaLnBrk="0" hangingPunct="0"/>
            <a:r>
              <a:rPr lang="zh-CN" altLang="en-US" sz="2400" b="0" dirty="0">
                <a:ea typeface="宋体" panose="02010600030101010101" pitchFamily="2" charset="-122"/>
                <a:cs typeface="Times New Roman" panose="02020603050405020304" pitchFamily="18" charset="0"/>
              </a:rPr>
              <a:t>    </a:t>
            </a:r>
            <a:r>
              <a:rPr lang="en-US" altLang="zh-CN" sz="2400" b="0" dirty="0">
                <a:ea typeface="宋体" panose="02010600030101010101" pitchFamily="2" charset="-122"/>
                <a:cs typeface="Times New Roman" panose="02020603050405020304" pitchFamily="18" charset="0"/>
              </a:rPr>
              <a:t>#"</a:t>
            </a:r>
            <a:r>
              <a:rPr lang="en-US" altLang="zh-CN" sz="2400" b="0" dirty="0" err="1">
                <a:ea typeface="宋体" panose="02010600030101010101" pitchFamily="2" charset="-122"/>
                <a:cs typeface="Times New Roman" panose="02020603050405020304" pitchFamily="18" charset="0"/>
              </a:rPr>
              <a:t>quadratic","cubic</a:t>
            </a:r>
            <a:r>
              <a:rPr lang="en-US" altLang="zh-CN" sz="2400" b="0" dirty="0">
                <a:ea typeface="宋体" panose="02010600030101010101" pitchFamily="2" charset="-122"/>
                <a:cs typeface="Times New Roman" panose="02020603050405020304" pitchFamily="18" charset="0"/>
              </a:rPr>
              <a:t>" </a:t>
            </a:r>
            <a:r>
              <a:rPr lang="zh-CN" altLang="en-US" sz="2400" b="0" dirty="0">
                <a:ea typeface="宋体" panose="02010600030101010101" pitchFamily="2" charset="-122"/>
                <a:cs typeface="Times New Roman" panose="02020603050405020304" pitchFamily="18" charset="0"/>
              </a:rPr>
              <a:t>为</a:t>
            </a:r>
            <a:r>
              <a:rPr lang="en-US" altLang="zh-CN" sz="2400" b="0" dirty="0">
                <a:ea typeface="宋体" panose="02010600030101010101" pitchFamily="2" charset="-122"/>
                <a:cs typeface="Times New Roman" panose="02020603050405020304" pitchFamily="18" charset="0"/>
              </a:rPr>
              <a:t>2</a:t>
            </a:r>
            <a:r>
              <a:rPr lang="zh-CN" altLang="en-US" sz="2400" b="0" dirty="0">
                <a:ea typeface="宋体" panose="02010600030101010101" pitchFamily="2" charset="-122"/>
                <a:cs typeface="Times New Roman" panose="02020603050405020304" pitchFamily="18" charset="0"/>
              </a:rPr>
              <a:t>阶、</a:t>
            </a:r>
            <a:r>
              <a:rPr lang="en-US" altLang="zh-CN" sz="2400" b="0" dirty="0">
                <a:ea typeface="宋体" panose="02010600030101010101" pitchFamily="2" charset="-122"/>
                <a:cs typeface="Times New Roman" panose="02020603050405020304" pitchFamily="18" charset="0"/>
              </a:rPr>
              <a:t>3</a:t>
            </a:r>
            <a:r>
              <a:rPr lang="zh-CN" altLang="en-US" sz="2400" b="0" dirty="0">
                <a:ea typeface="宋体" panose="02010600030101010101" pitchFamily="2" charset="-122"/>
                <a:cs typeface="Times New Roman" panose="02020603050405020304" pitchFamily="18" charset="0"/>
              </a:rPr>
              <a:t>阶</a:t>
            </a:r>
            <a:r>
              <a:rPr lang="en-US" altLang="zh-CN" sz="2400" b="0" dirty="0">
                <a:ea typeface="宋体" panose="02010600030101010101" pitchFamily="2" charset="-122"/>
                <a:cs typeface="Times New Roman" panose="02020603050405020304" pitchFamily="18" charset="0"/>
              </a:rPr>
              <a:t>B</a:t>
            </a:r>
            <a:r>
              <a:rPr lang="zh-CN" altLang="en-US" sz="2400" b="0" dirty="0">
                <a:ea typeface="宋体" panose="02010600030101010101" pitchFamily="2" charset="-122"/>
                <a:cs typeface="Times New Roman" panose="02020603050405020304" pitchFamily="18" charset="0"/>
              </a:rPr>
              <a:t>样条曲线插值  </a:t>
            </a:r>
            <a:endParaRPr lang="zh-CN" altLang="en-US" sz="2400" b="0" dirty="0">
              <a:ea typeface="宋体" panose="02010600030101010101" pitchFamily="2" charset="-122"/>
              <a:cs typeface="Times New Roman" panose="02020603050405020304" pitchFamily="18" charset="0"/>
            </a:endParaRPr>
          </a:p>
          <a:p>
            <a:pPr lvl="0" eaLnBrk="0" hangingPunct="0"/>
            <a:r>
              <a:rPr lang="zh-CN" altLang="en-US" sz="2400" b="0" dirty="0">
                <a:solidFill>
                  <a:srgbClr val="FF0000"/>
                </a:solidFill>
                <a:ea typeface="宋体" panose="02010600030101010101" pitchFamily="2" charset="-122"/>
                <a:cs typeface="Times New Roman" panose="02020603050405020304" pitchFamily="18" charset="0"/>
              </a:rPr>
              <a:t>    </a:t>
            </a:r>
            <a:r>
              <a:rPr lang="en-US" altLang="zh-CN" sz="2400" b="0" dirty="0">
                <a:solidFill>
                  <a:srgbClr val="FF0000"/>
                </a:solidFill>
                <a:ea typeface="宋体" panose="02010600030101010101" pitchFamily="2" charset="-122"/>
                <a:cs typeface="Times New Roman" panose="02020603050405020304" pitchFamily="18" charset="0"/>
              </a:rPr>
              <a:t>f=interpolate.interp1d(</a:t>
            </a:r>
            <a:r>
              <a:rPr lang="en-US" altLang="zh-CN" sz="2400" b="0" dirty="0" err="1">
                <a:solidFill>
                  <a:srgbClr val="FF0000"/>
                </a:solidFill>
                <a:ea typeface="宋体" panose="02010600030101010101" pitchFamily="2" charset="-122"/>
                <a:cs typeface="Times New Roman" panose="02020603050405020304" pitchFamily="18" charset="0"/>
              </a:rPr>
              <a:t>x,y,kind</a:t>
            </a:r>
            <a:r>
              <a:rPr lang="en-US" altLang="zh-CN" sz="2400" b="0" dirty="0">
                <a:solidFill>
                  <a:srgbClr val="FF0000"/>
                </a:solidFill>
                <a:ea typeface="宋体" panose="02010600030101010101" pitchFamily="2" charset="-122"/>
                <a:cs typeface="Times New Roman" panose="02020603050405020304" pitchFamily="18" charset="0"/>
              </a:rPr>
              <a:t>=kind)  </a:t>
            </a:r>
            <a:endParaRPr lang="en-US" altLang="zh-CN" sz="2400" b="0" dirty="0">
              <a:solidFill>
                <a:srgbClr val="FF0000"/>
              </a:solidFill>
              <a:ea typeface="宋体" panose="02010600030101010101" pitchFamily="2" charset="-122"/>
              <a:cs typeface="Times New Roman" panose="02020603050405020304" pitchFamily="18" charset="0"/>
            </a:endParaRPr>
          </a:p>
          <a:p>
            <a:pPr lvl="0" eaLnBrk="0" hangingPunct="0"/>
            <a:r>
              <a:rPr lang="en-US" altLang="zh-CN" sz="2400" b="0" dirty="0">
                <a:ea typeface="宋体" panose="02010600030101010101" pitchFamily="2" charset="-122"/>
                <a:cs typeface="Times New Roman" panose="02020603050405020304" pitchFamily="18" charset="0"/>
              </a:rPr>
              <a:t>    # ‘</a:t>
            </a:r>
            <a:r>
              <a:rPr lang="en-US" altLang="zh-CN" sz="2400" b="0" dirty="0" err="1">
                <a:ea typeface="宋体" panose="02010600030101010101" pitchFamily="2" charset="-122"/>
                <a:cs typeface="Times New Roman" panose="02020603050405020304" pitchFamily="18" charset="0"/>
              </a:rPr>
              <a:t>slinear</a:t>
            </a:r>
            <a:r>
              <a:rPr lang="en-US" altLang="zh-CN" sz="2400" b="0" dirty="0">
                <a:ea typeface="宋体" panose="02010600030101010101" pitchFamily="2" charset="-122"/>
                <a:cs typeface="Times New Roman" panose="02020603050405020304" pitchFamily="18" charset="0"/>
              </a:rPr>
              <a:t>’, ‘quadratic’ and ‘cubic’ refer to a spline interpolation of first, second or third order)  </a:t>
            </a:r>
            <a:endParaRPr lang="en-US" altLang="zh-CN" sz="2400" b="0" dirty="0">
              <a:ea typeface="宋体" panose="02010600030101010101" pitchFamily="2" charset="-122"/>
              <a:cs typeface="Times New Roman" panose="02020603050405020304" pitchFamily="18" charset="0"/>
            </a:endParaRPr>
          </a:p>
          <a:p>
            <a:pPr lvl="0" eaLnBrk="0" hangingPunct="0"/>
            <a:r>
              <a:rPr lang="en-US" altLang="zh-CN" sz="2400" b="0" dirty="0">
                <a:ea typeface="宋体" panose="02010600030101010101" pitchFamily="2" charset="-122"/>
                <a:cs typeface="Times New Roman" panose="02020603050405020304" pitchFamily="18" charset="0"/>
              </a:rPr>
              <a:t>    </a:t>
            </a:r>
            <a:r>
              <a:rPr lang="en-US" altLang="zh-CN" sz="2400" b="0" dirty="0" err="1">
                <a:ea typeface="宋体" panose="02010600030101010101" pitchFamily="2" charset="-122"/>
                <a:cs typeface="Times New Roman" panose="02020603050405020304" pitchFamily="18" charset="0"/>
              </a:rPr>
              <a:t>ynew</a:t>
            </a:r>
            <a:r>
              <a:rPr lang="en-US" altLang="zh-CN" sz="2400" b="0" dirty="0">
                <a:ea typeface="宋体" panose="02010600030101010101" pitchFamily="2" charset="-122"/>
                <a:cs typeface="Times New Roman" panose="02020603050405020304" pitchFamily="18" charset="0"/>
              </a:rPr>
              <a:t>=</a:t>
            </a:r>
            <a:r>
              <a:rPr lang="en-US" altLang="zh-CN" sz="2400" b="0" dirty="0">
                <a:solidFill>
                  <a:srgbClr val="FF0000"/>
                </a:solidFill>
                <a:ea typeface="宋体" panose="02010600030101010101" pitchFamily="2" charset="-122"/>
                <a:cs typeface="Times New Roman" panose="02020603050405020304" pitchFamily="18" charset="0"/>
              </a:rPr>
              <a:t>f(</a:t>
            </a:r>
            <a:r>
              <a:rPr lang="en-US" altLang="zh-CN" sz="2400" b="0" dirty="0" err="1">
                <a:solidFill>
                  <a:srgbClr val="FF0000"/>
                </a:solidFill>
                <a:ea typeface="宋体" panose="02010600030101010101" pitchFamily="2" charset="-122"/>
                <a:cs typeface="Times New Roman" panose="02020603050405020304" pitchFamily="18" charset="0"/>
              </a:rPr>
              <a:t>xnew</a:t>
            </a:r>
            <a:r>
              <a:rPr lang="en-US" altLang="zh-CN" sz="2400" b="0" dirty="0">
                <a:solidFill>
                  <a:srgbClr val="FF0000"/>
                </a:solidFill>
                <a:ea typeface="宋体" panose="02010600030101010101" pitchFamily="2" charset="-122"/>
                <a:cs typeface="Times New Roman" panose="02020603050405020304" pitchFamily="18" charset="0"/>
              </a:rPr>
              <a:t>)</a:t>
            </a:r>
            <a:r>
              <a:rPr lang="en-US" altLang="zh-CN" sz="2400" b="0" dirty="0">
                <a:ea typeface="宋体" panose="02010600030101010101" pitchFamily="2" charset="-122"/>
                <a:cs typeface="Times New Roman" panose="02020603050405020304" pitchFamily="18" charset="0"/>
              </a:rPr>
              <a:t>  #</a:t>
            </a:r>
            <a:r>
              <a:rPr lang="zh-CN" altLang="en-US" sz="2400" b="0" dirty="0">
                <a:ea typeface="宋体" panose="02010600030101010101" pitchFamily="2" charset="-122"/>
                <a:cs typeface="Times New Roman" panose="02020603050405020304" pitchFamily="18" charset="0"/>
              </a:rPr>
              <a:t>获得插值函数计算的值</a:t>
            </a:r>
            <a:endParaRPr lang="en-US" altLang="zh-CN" sz="2400" b="0" dirty="0">
              <a:ea typeface="宋体" panose="02010600030101010101" pitchFamily="2" charset="-122"/>
              <a:cs typeface="Times New Roman" panose="02020603050405020304" pitchFamily="18" charset="0"/>
            </a:endParaRPr>
          </a:p>
          <a:p>
            <a:pPr lvl="0" eaLnBrk="0" hangingPunct="0"/>
            <a:r>
              <a:rPr lang="en-US" altLang="zh-CN" sz="2400" b="0" dirty="0">
                <a:ea typeface="宋体" panose="02010600030101010101" pitchFamily="2" charset="-122"/>
                <a:cs typeface="Times New Roman" panose="02020603050405020304" pitchFamily="18" charset="0"/>
              </a:rPr>
              <a:t>   </a:t>
            </a:r>
            <a:r>
              <a:rPr lang="en-US" altLang="zh-CN" sz="2400" b="0" dirty="0">
                <a:solidFill>
                  <a:srgbClr val="FF0000"/>
                </a:solidFill>
                <a:ea typeface="宋体" panose="02010600030101010101" pitchFamily="2" charset="-122"/>
                <a:cs typeface="Times New Roman" panose="02020603050405020304" pitchFamily="18" charset="0"/>
              </a:rPr>
              <a:t> </a:t>
            </a:r>
            <a:r>
              <a:rPr lang="en-US" altLang="zh-CN" sz="2400" b="0" dirty="0" err="1">
                <a:solidFill>
                  <a:srgbClr val="FF0000"/>
                </a:solidFill>
                <a:ea typeface="宋体" panose="02010600030101010101" pitchFamily="2" charset="-122"/>
                <a:cs typeface="Times New Roman" panose="02020603050405020304" pitchFamily="18" charset="0"/>
              </a:rPr>
              <a:t>pl.plot</a:t>
            </a:r>
            <a:r>
              <a:rPr lang="en-US" altLang="zh-CN" sz="2400" b="0" dirty="0">
                <a:solidFill>
                  <a:srgbClr val="FF0000"/>
                </a:solidFill>
                <a:ea typeface="宋体" panose="02010600030101010101" pitchFamily="2" charset="-122"/>
                <a:cs typeface="Times New Roman" panose="02020603050405020304" pitchFamily="18" charset="0"/>
              </a:rPr>
              <a:t>(</a:t>
            </a:r>
            <a:r>
              <a:rPr lang="en-US" altLang="zh-CN" sz="2400" b="0" dirty="0" err="1">
                <a:solidFill>
                  <a:srgbClr val="FF0000"/>
                </a:solidFill>
                <a:ea typeface="宋体" panose="02010600030101010101" pitchFamily="2" charset="-122"/>
                <a:cs typeface="Times New Roman" panose="02020603050405020304" pitchFamily="18" charset="0"/>
              </a:rPr>
              <a:t>xnew,ynew</a:t>
            </a:r>
            <a:r>
              <a:rPr lang="en-US" altLang="zh-CN" sz="2400" b="0" dirty="0" err="1">
                <a:ea typeface="宋体" panose="02010600030101010101" pitchFamily="2" charset="-122"/>
                <a:cs typeface="Times New Roman" panose="02020603050405020304" pitchFamily="18" charset="0"/>
              </a:rPr>
              <a:t>,label</a:t>
            </a:r>
            <a:r>
              <a:rPr lang="en-US" altLang="zh-CN" sz="2400" b="0" dirty="0">
                <a:ea typeface="宋体" panose="02010600030101010101" pitchFamily="2" charset="-122"/>
                <a:cs typeface="Times New Roman" panose="02020603050405020304" pitchFamily="18" charset="0"/>
              </a:rPr>
              <a:t>=str(kind)) #</a:t>
            </a:r>
            <a:r>
              <a:rPr lang="zh-CN" altLang="en-US" sz="2400" b="0" dirty="0">
                <a:ea typeface="宋体" panose="02010600030101010101" pitchFamily="2" charset="-122"/>
                <a:cs typeface="Times New Roman" panose="02020603050405020304" pitchFamily="18" charset="0"/>
              </a:rPr>
              <a:t>显示输出</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14865" y="1323784"/>
            <a:ext cx="7104635" cy="5328476"/>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插值运算</a:t>
            </a:r>
            <a:endParaRPr lang="zh-CN" altLang="en-US" dirty="0"/>
          </a:p>
        </p:txBody>
      </p:sp>
      <p:sp>
        <p:nvSpPr>
          <p:cNvPr id="3" name="内容占位符 2"/>
          <p:cNvSpPr>
            <a:spLocks noGrp="1"/>
          </p:cNvSpPr>
          <p:nvPr>
            <p:ph idx="1"/>
          </p:nvPr>
        </p:nvSpPr>
        <p:spPr/>
        <p:txBody>
          <a:bodyPr/>
          <a:lstStyle/>
          <a:p>
            <a:r>
              <a:rPr lang="zh-CN" altLang="en-US" dirty="0"/>
              <a:t>二维插值</a:t>
            </a:r>
            <a:endParaRPr lang="en-US" altLang="zh-CN" dirty="0"/>
          </a:p>
          <a:p>
            <a:pPr lvl="1"/>
            <a:r>
              <a:rPr lang="en-US" altLang="zh-CN" dirty="0" err="1"/>
              <a:t>scipy</a:t>
            </a:r>
            <a:r>
              <a:rPr lang="zh-CN" altLang="en-US" dirty="0"/>
              <a:t>提供了</a:t>
            </a:r>
            <a:r>
              <a:rPr lang="en-US" altLang="zh-CN" dirty="0">
                <a:solidFill>
                  <a:srgbClr val="FF0000"/>
                </a:solidFill>
              </a:rPr>
              <a:t>interp2d()</a:t>
            </a:r>
            <a:r>
              <a:rPr lang="zh-CN" altLang="en-US" dirty="0">
                <a:solidFill>
                  <a:srgbClr val="FF0000"/>
                </a:solidFill>
              </a:rPr>
              <a:t>函数</a:t>
            </a:r>
            <a:r>
              <a:rPr lang="zh-CN" altLang="en-US" dirty="0"/>
              <a:t>进行一维多项式插值，该函数使用多项式技术，用多项式函数通过所提供的数据点计算目标插值点上的插值函数值。其调用方法为：</a:t>
            </a:r>
            <a:endParaRPr lang="en-US" altLang="zh-CN" dirty="0"/>
          </a:p>
          <a:p>
            <a:pPr lvl="1"/>
            <a:r>
              <a:rPr lang="en-US" altLang="zh-CN" dirty="0"/>
              <a:t>&gt;&gt;interpolate.interp2d(x, y, </a:t>
            </a:r>
            <a:r>
              <a:rPr lang="en-US" altLang="zh-CN" dirty="0" err="1"/>
              <a:t>fvals</a:t>
            </a:r>
            <a:r>
              <a:rPr lang="en-US" altLang="zh-CN" dirty="0"/>
              <a:t>,  kind=kind)</a:t>
            </a:r>
            <a:endParaRPr lang="en-US" altLang="zh-CN" dirty="0"/>
          </a:p>
          <a:p>
            <a:pPr lvl="2"/>
            <a:r>
              <a:rPr lang="zh-CN" altLang="en-US" dirty="0"/>
              <a:t>用指定的算法计算插值</a:t>
            </a:r>
            <a:r>
              <a:rPr lang="en-US" altLang="zh-CN" dirty="0"/>
              <a:t>(kind)</a:t>
            </a:r>
            <a:r>
              <a:rPr lang="zh-CN" altLang="en-US" dirty="0"/>
              <a:t>： </a:t>
            </a:r>
            <a:endParaRPr lang="zh-CN" altLang="en-US" dirty="0"/>
          </a:p>
          <a:p>
            <a:pPr lvl="3"/>
            <a:r>
              <a:rPr lang="zh-CN" altLang="en-US" dirty="0"/>
              <a:t> </a:t>
            </a:r>
            <a:r>
              <a:rPr lang="en-US" altLang="zh-CN" dirty="0"/>
              <a:t>linear</a:t>
            </a:r>
            <a:r>
              <a:rPr lang="zh-CN" altLang="en-US" dirty="0"/>
              <a:t>：双线性插值算法（缺省）；</a:t>
            </a:r>
            <a:endParaRPr lang="zh-CN" altLang="en-US" dirty="0"/>
          </a:p>
          <a:p>
            <a:pPr lvl="3"/>
            <a:r>
              <a:rPr lang="zh-CN" altLang="en-US" dirty="0"/>
              <a:t> </a:t>
            </a:r>
            <a:r>
              <a:rPr lang="en-US" altLang="zh-CN" dirty="0"/>
              <a:t>nearest</a:t>
            </a:r>
            <a:r>
              <a:rPr lang="zh-CN" altLang="en-US" dirty="0"/>
              <a:t>：最临近插值；</a:t>
            </a:r>
            <a:endParaRPr lang="zh-CN" altLang="en-US" dirty="0"/>
          </a:p>
          <a:p>
            <a:pPr lvl="3"/>
            <a:r>
              <a:rPr lang="zh-CN" altLang="en-US" dirty="0"/>
              <a:t> </a:t>
            </a:r>
            <a:r>
              <a:rPr lang="en-US" altLang="zh-CN" dirty="0"/>
              <a:t>spline</a:t>
            </a:r>
            <a:r>
              <a:rPr lang="zh-CN" altLang="en-US" dirty="0"/>
              <a:t>：三次样条插值；</a:t>
            </a:r>
            <a:endParaRPr lang="zh-CN" altLang="en-US" dirty="0"/>
          </a:p>
          <a:p>
            <a:pPr lvl="3"/>
            <a:r>
              <a:rPr lang="zh-CN" altLang="en-US" dirty="0"/>
              <a:t> </a:t>
            </a:r>
            <a:r>
              <a:rPr lang="en-US" altLang="zh-CN" dirty="0"/>
              <a:t>cubic</a:t>
            </a:r>
            <a:r>
              <a:rPr lang="zh-CN" altLang="en-US" dirty="0"/>
              <a:t>：双三次插值。</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Text Box 1"/>
          <p:cNvSpPr txBox="1">
            <a:spLocks noChangeArrowheads="1"/>
          </p:cNvSpPr>
          <p:nvPr/>
        </p:nvSpPr>
        <p:spPr bwMode="auto">
          <a:xfrm>
            <a:off x="251520" y="1725752"/>
            <a:ext cx="7056784" cy="4524315"/>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pPr lvl="0"/>
            <a:r>
              <a:rPr lang="en-US" altLang="zh-CN" sz="2400" b="0" dirty="0">
                <a:ea typeface="宋体" panose="02010600030101010101" pitchFamily="2" charset="-122"/>
                <a:cs typeface="Times New Roman" panose="02020603050405020304" pitchFamily="18" charset="0"/>
              </a:rPr>
              <a:t>#interpolation2.py </a:t>
            </a:r>
            <a:endParaRPr lang="en-US" altLang="zh-CN" sz="2400" b="0" dirty="0">
              <a:ea typeface="宋体" panose="02010600030101010101" pitchFamily="2" charset="-122"/>
              <a:cs typeface="Times New Roman" panose="02020603050405020304" pitchFamily="18" charset="0"/>
            </a:endParaRPr>
          </a:p>
          <a:p>
            <a:pPr lvl="0"/>
            <a:endParaRPr lang="en-US" altLang="zh-CN" sz="2400" b="0" dirty="0">
              <a:ea typeface="宋体" panose="02010600030101010101" pitchFamily="2" charset="-122"/>
              <a:cs typeface="Times New Roman" panose="02020603050405020304" pitchFamily="18" charset="0"/>
            </a:endParaRPr>
          </a:p>
          <a:p>
            <a:pPr lvl="0"/>
            <a:r>
              <a:rPr lang="en-US" altLang="zh-CN" sz="2400" b="0" dirty="0">
                <a:ea typeface="宋体" panose="02010600030101010101" pitchFamily="2" charset="-122"/>
                <a:cs typeface="Times New Roman" panose="02020603050405020304" pitchFamily="18" charset="0"/>
              </a:rPr>
              <a:t># X-Y</a:t>
            </a:r>
            <a:r>
              <a:rPr lang="zh-CN" altLang="en-US" sz="2400" b="0" dirty="0">
                <a:ea typeface="宋体" panose="02010600030101010101" pitchFamily="2" charset="-122"/>
                <a:cs typeface="Times New Roman" panose="02020603050405020304" pitchFamily="18" charset="0"/>
              </a:rPr>
              <a:t>轴分为</a:t>
            </a:r>
            <a:r>
              <a:rPr lang="en-US" altLang="zh-CN" sz="2400" b="0" dirty="0">
                <a:ea typeface="宋体" panose="02010600030101010101" pitchFamily="2" charset="-122"/>
                <a:cs typeface="Times New Roman" panose="02020603050405020304" pitchFamily="18" charset="0"/>
              </a:rPr>
              <a:t>15*15</a:t>
            </a:r>
            <a:r>
              <a:rPr lang="zh-CN" altLang="en-US" sz="2400" b="0" dirty="0">
                <a:ea typeface="宋体" panose="02010600030101010101" pitchFamily="2" charset="-122"/>
                <a:cs typeface="Times New Roman" panose="02020603050405020304" pitchFamily="18" charset="0"/>
              </a:rPr>
              <a:t>的网格（生成网格）</a:t>
            </a:r>
            <a:endParaRPr lang="zh-CN" altLang="en-US" sz="2400" b="0" dirty="0">
              <a:ea typeface="宋体" panose="02010600030101010101" pitchFamily="2" charset="-122"/>
              <a:cs typeface="Times New Roman" panose="02020603050405020304" pitchFamily="18" charset="0"/>
            </a:endParaRPr>
          </a:p>
          <a:p>
            <a:pPr lvl="0"/>
            <a:r>
              <a:rPr lang="en-US" altLang="zh-CN" sz="2400" b="0" dirty="0" err="1">
                <a:ea typeface="宋体" panose="02010600030101010101" pitchFamily="2" charset="-122"/>
                <a:cs typeface="Times New Roman" panose="02020603050405020304" pitchFamily="18" charset="0"/>
              </a:rPr>
              <a:t>y,x</a:t>
            </a:r>
            <a:r>
              <a:rPr lang="en-US" altLang="zh-CN" sz="2400" b="0" dirty="0">
                <a:ea typeface="宋体" panose="02010600030101010101" pitchFamily="2" charset="-122"/>
                <a:cs typeface="Times New Roman" panose="02020603050405020304" pitchFamily="18" charset="0"/>
              </a:rPr>
              <a:t>= </a:t>
            </a:r>
            <a:r>
              <a:rPr lang="en-US" altLang="zh-CN" sz="2400" b="0" dirty="0" err="1">
                <a:ea typeface="宋体" panose="02010600030101010101" pitchFamily="2" charset="-122"/>
                <a:cs typeface="Times New Roman" panose="02020603050405020304" pitchFamily="18" charset="0"/>
              </a:rPr>
              <a:t>np.mgrid</a:t>
            </a:r>
            <a:r>
              <a:rPr lang="en-US" altLang="zh-CN" sz="2400" b="0" dirty="0">
                <a:ea typeface="宋体" panose="02010600030101010101" pitchFamily="2" charset="-122"/>
                <a:cs typeface="Times New Roman" panose="02020603050405020304" pitchFamily="18" charset="0"/>
              </a:rPr>
              <a:t>[-1:1:15j, -1:1:15j]</a:t>
            </a:r>
            <a:endParaRPr lang="en-US" altLang="zh-CN" sz="2400" b="0" dirty="0">
              <a:ea typeface="宋体" panose="02010600030101010101" pitchFamily="2" charset="-122"/>
              <a:cs typeface="Times New Roman" panose="02020603050405020304" pitchFamily="18" charset="0"/>
            </a:endParaRPr>
          </a:p>
          <a:p>
            <a:pPr lvl="0"/>
            <a:endParaRPr lang="en-US" altLang="zh-CN" sz="2400" b="0" dirty="0">
              <a:ea typeface="宋体" panose="02010600030101010101" pitchFamily="2" charset="-122"/>
              <a:cs typeface="Times New Roman" panose="02020603050405020304" pitchFamily="18" charset="0"/>
            </a:endParaRPr>
          </a:p>
          <a:p>
            <a:pPr lvl="0" eaLnBrk="0" hangingPunct="0"/>
            <a:r>
              <a:rPr lang="en-US" altLang="zh-CN" sz="2400" b="0" dirty="0">
                <a:ea typeface="宋体" panose="02010600030101010101" pitchFamily="2" charset="-122"/>
                <a:cs typeface="Times New Roman" panose="02020603050405020304" pitchFamily="18" charset="0"/>
              </a:rPr>
              <a:t>#</a:t>
            </a:r>
            <a:r>
              <a:rPr lang="zh-CN" altLang="en-US" sz="2400" b="0" dirty="0">
                <a:ea typeface="宋体" panose="02010600030101010101" pitchFamily="2" charset="-122"/>
                <a:cs typeface="Times New Roman" panose="02020603050405020304" pitchFamily="18" charset="0"/>
              </a:rPr>
              <a:t>三次样条二维插值</a:t>
            </a:r>
            <a:endParaRPr lang="zh-CN" altLang="en-US" sz="2400" b="0" dirty="0">
              <a:ea typeface="宋体" panose="02010600030101010101" pitchFamily="2" charset="-122"/>
              <a:cs typeface="Times New Roman" panose="02020603050405020304" pitchFamily="18" charset="0"/>
            </a:endParaRPr>
          </a:p>
          <a:p>
            <a:pPr lvl="0" eaLnBrk="0" hangingPunct="0"/>
            <a:r>
              <a:rPr lang="en-US" altLang="zh-CN" sz="2400" b="0" dirty="0" err="1">
                <a:ea typeface="宋体" panose="02010600030101010101" pitchFamily="2" charset="-122"/>
                <a:cs typeface="Times New Roman" panose="02020603050405020304" pitchFamily="18" charset="0"/>
              </a:rPr>
              <a:t>newfunc</a:t>
            </a:r>
            <a:r>
              <a:rPr lang="en-US" altLang="zh-CN" sz="2400" b="0" dirty="0">
                <a:ea typeface="宋体" panose="02010600030101010101" pitchFamily="2" charset="-122"/>
                <a:cs typeface="Times New Roman" panose="02020603050405020304" pitchFamily="18" charset="0"/>
              </a:rPr>
              <a:t> = interpolate.interp2d(x, y, </a:t>
            </a:r>
            <a:r>
              <a:rPr lang="en-US" altLang="zh-CN" sz="2400" b="0" dirty="0" err="1">
                <a:ea typeface="宋体" panose="02010600030101010101" pitchFamily="2" charset="-122"/>
                <a:cs typeface="Times New Roman" panose="02020603050405020304" pitchFamily="18" charset="0"/>
              </a:rPr>
              <a:t>fvals</a:t>
            </a:r>
            <a:r>
              <a:rPr lang="en-US" altLang="zh-CN" sz="2400" b="0" dirty="0">
                <a:ea typeface="宋体" panose="02010600030101010101" pitchFamily="2" charset="-122"/>
                <a:cs typeface="Times New Roman" panose="02020603050405020304" pitchFamily="18" charset="0"/>
              </a:rPr>
              <a:t>, kind='cubic')</a:t>
            </a:r>
            <a:endParaRPr lang="en-US" altLang="zh-CN" sz="2400" b="0" dirty="0">
              <a:ea typeface="宋体" panose="02010600030101010101" pitchFamily="2" charset="-122"/>
              <a:cs typeface="Times New Roman" panose="02020603050405020304" pitchFamily="18" charset="0"/>
            </a:endParaRPr>
          </a:p>
          <a:p>
            <a:pPr lvl="0" eaLnBrk="0" hangingPunct="0"/>
            <a:endParaRPr lang="en-US" altLang="zh-CN" sz="2400" b="0" dirty="0">
              <a:ea typeface="宋体" panose="02010600030101010101" pitchFamily="2" charset="-122"/>
              <a:cs typeface="Times New Roman" panose="02020603050405020304" pitchFamily="18" charset="0"/>
            </a:endParaRPr>
          </a:p>
          <a:p>
            <a:pPr lvl="0" eaLnBrk="0" hangingPunct="0"/>
            <a:r>
              <a:rPr lang="en-US" altLang="zh-CN" sz="2400" b="0" dirty="0">
                <a:ea typeface="宋体" panose="02010600030101010101" pitchFamily="2" charset="-122"/>
                <a:cs typeface="Times New Roman" panose="02020603050405020304" pitchFamily="18" charset="0"/>
              </a:rPr>
              <a:t># </a:t>
            </a:r>
            <a:r>
              <a:rPr lang="zh-CN" altLang="en-US" sz="2400" b="0" dirty="0">
                <a:ea typeface="宋体" panose="02010600030101010101" pitchFamily="2" charset="-122"/>
                <a:cs typeface="Times New Roman" panose="02020603050405020304" pitchFamily="18" charset="0"/>
              </a:rPr>
              <a:t>计算</a:t>
            </a:r>
            <a:r>
              <a:rPr lang="en-US" altLang="zh-CN" sz="2400" b="0" dirty="0">
                <a:ea typeface="宋体" panose="02010600030101010101" pitchFamily="2" charset="-122"/>
                <a:cs typeface="Times New Roman" panose="02020603050405020304" pitchFamily="18" charset="0"/>
              </a:rPr>
              <a:t>100*100</a:t>
            </a:r>
            <a:r>
              <a:rPr lang="zh-CN" altLang="en-US" sz="2400" b="0" dirty="0">
                <a:ea typeface="宋体" panose="02010600030101010101" pitchFamily="2" charset="-122"/>
                <a:cs typeface="Times New Roman" panose="02020603050405020304" pitchFamily="18" charset="0"/>
              </a:rPr>
              <a:t>的网格上的插值</a:t>
            </a:r>
            <a:endParaRPr lang="zh-CN" altLang="en-US" sz="2400" b="0" dirty="0">
              <a:ea typeface="宋体" panose="02010600030101010101" pitchFamily="2" charset="-122"/>
              <a:cs typeface="Times New Roman" panose="02020603050405020304" pitchFamily="18" charset="0"/>
            </a:endParaRPr>
          </a:p>
          <a:p>
            <a:pPr lvl="0" eaLnBrk="0" hangingPunct="0"/>
            <a:r>
              <a:rPr lang="en-US" altLang="zh-CN" sz="2400" b="0" dirty="0" err="1">
                <a:ea typeface="宋体" panose="02010600030101010101" pitchFamily="2" charset="-122"/>
                <a:cs typeface="Times New Roman" panose="02020603050405020304" pitchFamily="18" charset="0"/>
              </a:rPr>
              <a:t>xnew</a:t>
            </a:r>
            <a:r>
              <a:rPr lang="en-US" altLang="zh-CN" sz="2400" b="0" dirty="0">
                <a:ea typeface="宋体" panose="02010600030101010101" pitchFamily="2" charset="-122"/>
                <a:cs typeface="Times New Roman" panose="02020603050405020304" pitchFamily="18" charset="0"/>
              </a:rPr>
              <a:t> = </a:t>
            </a:r>
            <a:r>
              <a:rPr lang="en-US" altLang="zh-CN" sz="2400" b="0" dirty="0" err="1">
                <a:ea typeface="宋体" panose="02010600030101010101" pitchFamily="2" charset="-122"/>
                <a:cs typeface="Times New Roman" panose="02020603050405020304" pitchFamily="18" charset="0"/>
              </a:rPr>
              <a:t>np.linspace</a:t>
            </a:r>
            <a:r>
              <a:rPr lang="en-US" altLang="zh-CN" sz="2400" b="0" dirty="0">
                <a:ea typeface="宋体" panose="02010600030101010101" pitchFamily="2" charset="-122"/>
                <a:cs typeface="Times New Roman" panose="02020603050405020304" pitchFamily="18" charset="0"/>
              </a:rPr>
              <a:t>(-1,1,100)#x</a:t>
            </a:r>
            <a:endParaRPr lang="en-US" altLang="zh-CN" sz="2400" b="0" dirty="0">
              <a:ea typeface="宋体" panose="02010600030101010101" pitchFamily="2" charset="-122"/>
              <a:cs typeface="Times New Roman" panose="02020603050405020304" pitchFamily="18" charset="0"/>
            </a:endParaRPr>
          </a:p>
          <a:p>
            <a:pPr lvl="0" eaLnBrk="0" hangingPunct="0"/>
            <a:r>
              <a:rPr lang="en-US" altLang="zh-CN" sz="2400" b="0" dirty="0" err="1">
                <a:ea typeface="宋体" panose="02010600030101010101" pitchFamily="2" charset="-122"/>
                <a:cs typeface="Times New Roman" panose="02020603050405020304" pitchFamily="18" charset="0"/>
              </a:rPr>
              <a:t>ynew</a:t>
            </a:r>
            <a:r>
              <a:rPr lang="en-US" altLang="zh-CN" sz="2400" b="0" dirty="0">
                <a:ea typeface="宋体" panose="02010600030101010101" pitchFamily="2" charset="-122"/>
                <a:cs typeface="Times New Roman" panose="02020603050405020304" pitchFamily="18" charset="0"/>
              </a:rPr>
              <a:t> = </a:t>
            </a:r>
            <a:r>
              <a:rPr lang="en-US" altLang="zh-CN" sz="2400" b="0" dirty="0" err="1">
                <a:ea typeface="宋体" panose="02010600030101010101" pitchFamily="2" charset="-122"/>
                <a:cs typeface="Times New Roman" panose="02020603050405020304" pitchFamily="18" charset="0"/>
              </a:rPr>
              <a:t>np.linspace</a:t>
            </a:r>
            <a:r>
              <a:rPr lang="en-US" altLang="zh-CN" sz="2400" b="0" dirty="0">
                <a:ea typeface="宋体" panose="02010600030101010101" pitchFamily="2" charset="-122"/>
                <a:cs typeface="Times New Roman" panose="02020603050405020304" pitchFamily="18" charset="0"/>
              </a:rPr>
              <a:t>(-1,1,100)#y</a:t>
            </a:r>
            <a:endParaRPr lang="en-US" altLang="zh-CN" sz="2400" b="0" dirty="0">
              <a:ea typeface="宋体" panose="02010600030101010101" pitchFamily="2" charset="-122"/>
              <a:cs typeface="Times New Roman" panose="02020603050405020304" pitchFamily="18" charset="0"/>
            </a:endParaRPr>
          </a:p>
          <a:p>
            <a:pPr lvl="0" eaLnBrk="0" hangingPunct="0"/>
            <a:r>
              <a:rPr lang="en-US" altLang="zh-CN" sz="2400" b="0" dirty="0" err="1">
                <a:ea typeface="宋体" panose="02010600030101010101" pitchFamily="2" charset="-122"/>
                <a:cs typeface="Times New Roman" panose="02020603050405020304" pitchFamily="18" charset="0"/>
              </a:rPr>
              <a:t>fnew</a:t>
            </a:r>
            <a:r>
              <a:rPr lang="en-US" altLang="zh-CN" sz="2400" b="0" dirty="0">
                <a:ea typeface="宋体" panose="02010600030101010101" pitchFamily="2" charset="-122"/>
                <a:cs typeface="Times New Roman" panose="02020603050405020304" pitchFamily="18" charset="0"/>
              </a:rPr>
              <a:t> = </a:t>
            </a:r>
            <a:r>
              <a:rPr lang="en-US" altLang="zh-CN" sz="2400" b="0" dirty="0" err="1">
                <a:ea typeface="宋体" panose="02010600030101010101" pitchFamily="2" charset="-122"/>
                <a:cs typeface="Times New Roman" panose="02020603050405020304" pitchFamily="18" charset="0"/>
              </a:rPr>
              <a:t>newfunc</a:t>
            </a:r>
            <a:r>
              <a:rPr lang="en-US" altLang="zh-CN" sz="2400" b="0" dirty="0">
                <a:ea typeface="宋体" panose="02010600030101010101" pitchFamily="2" charset="-122"/>
                <a:cs typeface="Times New Roman" panose="02020603050405020304" pitchFamily="18" charset="0"/>
              </a:rPr>
              <a:t>(</a:t>
            </a:r>
            <a:r>
              <a:rPr lang="en-US" altLang="zh-CN" sz="2400" b="0" dirty="0" err="1">
                <a:ea typeface="宋体" panose="02010600030101010101" pitchFamily="2" charset="-122"/>
                <a:cs typeface="Times New Roman" panose="02020603050405020304" pitchFamily="18" charset="0"/>
              </a:rPr>
              <a:t>xnew</a:t>
            </a:r>
            <a:r>
              <a:rPr lang="en-US" altLang="zh-CN" sz="2400" b="0" dirty="0">
                <a:ea typeface="宋体" panose="02010600030101010101" pitchFamily="2" charset="-122"/>
                <a:cs typeface="Times New Roman" panose="02020603050405020304" pitchFamily="18" charset="0"/>
              </a:rPr>
              <a:t>, </a:t>
            </a:r>
            <a:r>
              <a:rPr lang="en-US" altLang="zh-CN" sz="2400" b="0" dirty="0" err="1">
                <a:ea typeface="宋体" panose="02010600030101010101" pitchFamily="2" charset="-122"/>
                <a:cs typeface="Times New Roman" panose="02020603050405020304" pitchFamily="18" charset="0"/>
              </a:rPr>
              <a:t>ynew</a:t>
            </a:r>
            <a:r>
              <a:rPr lang="en-US" altLang="zh-CN" sz="2400" b="0" dirty="0">
                <a:ea typeface="宋体" panose="02010600030101010101" pitchFamily="2" charset="-122"/>
                <a:cs typeface="Times New Roman" panose="02020603050405020304" pitchFamily="18" charset="0"/>
              </a:rPr>
              <a:t>)#</a:t>
            </a:r>
            <a:endParaRPr lang="zh-CN" altLang="en-US" sz="2400" b="0" dirty="0">
              <a:ea typeface="宋体"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74269" y="1570685"/>
            <a:ext cx="6445931" cy="4834448"/>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插值</a:t>
            </a:r>
            <a:r>
              <a:rPr lang="en-US" altLang="zh-CN" dirty="0"/>
              <a:t>---</a:t>
            </a:r>
            <a:r>
              <a:rPr lang="zh-CN" altLang="en-US" dirty="0"/>
              <a:t>模拟带噪声的问题</a:t>
            </a:r>
            <a:endParaRPr lang="zh-CN" altLang="en-US" dirty="0"/>
          </a:p>
        </p:txBody>
      </p:sp>
      <p:sp>
        <p:nvSpPr>
          <p:cNvPr id="3" name="内容占位符 2"/>
          <p:cNvSpPr>
            <a:spLocks noGrp="1"/>
          </p:cNvSpPr>
          <p:nvPr>
            <p:ph idx="1"/>
          </p:nvPr>
        </p:nvSpPr>
        <p:spPr/>
        <p:txBody>
          <a:bodyPr/>
          <a:lstStyle/>
          <a:p>
            <a:r>
              <a:rPr lang="en-US" altLang="zh-CN" dirty="0" err="1"/>
              <a:t>Scipy</a:t>
            </a:r>
            <a:r>
              <a:rPr lang="zh-CN" altLang="en-US" dirty="0"/>
              <a:t>还可以对含有</a:t>
            </a:r>
            <a:r>
              <a:rPr lang="zh-CN" altLang="en-US" dirty="0">
                <a:solidFill>
                  <a:srgbClr val="FF0000"/>
                </a:solidFill>
              </a:rPr>
              <a:t>噪声的数据</a:t>
            </a:r>
            <a:r>
              <a:rPr lang="zh-CN" altLang="en-US" dirty="0"/>
              <a:t>，进行样条插值并自动过滤部分噪声，使用</a:t>
            </a:r>
            <a:r>
              <a:rPr lang="en-US" altLang="zh-CN" dirty="0" err="1">
                <a:solidFill>
                  <a:srgbClr val="FF0000"/>
                </a:solidFill>
              </a:rPr>
              <a:t>UnivariateSpline</a:t>
            </a:r>
            <a:r>
              <a:rPr lang="zh-CN" altLang="en-US" dirty="0">
                <a:solidFill>
                  <a:srgbClr val="FF0000"/>
                </a:solidFill>
              </a:rPr>
              <a:t>函数</a:t>
            </a:r>
            <a:r>
              <a:rPr lang="zh-CN" altLang="en-US" dirty="0"/>
              <a:t>，并启动其</a:t>
            </a:r>
            <a:r>
              <a:rPr lang="en-US" altLang="zh-CN" dirty="0">
                <a:solidFill>
                  <a:srgbClr val="FF0000"/>
                </a:solidFill>
              </a:rPr>
              <a:t>s</a:t>
            </a:r>
            <a:r>
              <a:rPr lang="zh-CN" altLang="en-US" dirty="0">
                <a:solidFill>
                  <a:srgbClr val="FF0000"/>
                </a:solidFill>
              </a:rPr>
              <a:t>参数</a:t>
            </a:r>
            <a:r>
              <a:rPr lang="zh-CN" altLang="en-US" dirty="0"/>
              <a:t>即可实现该功能</a:t>
            </a:r>
            <a:endParaRPr lang="zh-CN" altLang="en-US" dirty="0"/>
          </a:p>
          <a:p>
            <a:endParaRPr lang="zh-CN" altLang="en-US" dirty="0"/>
          </a:p>
          <a:p>
            <a:pPr lvl="1"/>
            <a:r>
              <a:rPr lang="en-US" altLang="zh-CN" sz="2800" dirty="0">
                <a:latin typeface="Times New Roman" panose="02020603050405020304" pitchFamily="18" charset="0"/>
                <a:cs typeface="Times New Roman" panose="02020603050405020304" pitchFamily="18" charset="0"/>
              </a:rPr>
              <a:t>from </a:t>
            </a:r>
            <a:r>
              <a:rPr lang="en-US" altLang="zh-CN" sz="2800" dirty="0" err="1">
                <a:latin typeface="Times New Roman" panose="02020603050405020304" pitchFamily="18" charset="0"/>
                <a:cs typeface="Times New Roman" panose="02020603050405020304" pitchFamily="18" charset="0"/>
              </a:rPr>
              <a:t>scipy.interpolate</a:t>
            </a:r>
            <a:r>
              <a:rPr lang="en-US" altLang="zh-CN" sz="2800" dirty="0">
                <a:latin typeface="Times New Roman" panose="02020603050405020304" pitchFamily="18" charset="0"/>
                <a:cs typeface="Times New Roman" panose="02020603050405020304" pitchFamily="18" charset="0"/>
              </a:rPr>
              <a:t> import </a:t>
            </a:r>
            <a:r>
              <a:rPr lang="en-US" altLang="zh-CN" sz="2800" dirty="0" err="1">
                <a:solidFill>
                  <a:srgbClr val="FF0000"/>
                </a:solidFill>
                <a:latin typeface="Times New Roman" panose="02020603050405020304" pitchFamily="18" charset="0"/>
                <a:cs typeface="Times New Roman" panose="02020603050405020304" pitchFamily="18" charset="0"/>
              </a:rPr>
              <a:t>UnivariateSpline</a:t>
            </a:r>
            <a:endParaRPr lang="en-US" altLang="zh-CN" dirty="0">
              <a:solidFill>
                <a:srgbClr val="FF0000"/>
              </a:solidFill>
              <a:latin typeface="Times New Roman" panose="02020603050405020304" pitchFamily="18" charset="0"/>
              <a:cs typeface="Times New Roman" panose="02020603050405020304" pitchFamily="18" charset="0"/>
            </a:endParaRPr>
          </a:p>
          <a:p>
            <a:endParaRPr lang="en-US" altLang="zh-CN"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bwMode="auto">
          <a:xfrm>
            <a:off x="557798" y="1196752"/>
            <a:ext cx="8151070" cy="5400600"/>
          </a:xfrm>
          <a:prstGeom prst="rect">
            <a:avLst/>
          </a:prstGeom>
          <a:solidFill>
            <a:schemeClr val="bg1"/>
          </a:solidFill>
          <a:ln>
            <a:solidFill>
              <a:schemeClr val="accent1"/>
            </a:solidFill>
          </a:ln>
        </p:spPr>
        <p:txBody>
          <a:bodyPr vert="horz" wrap="square" lIns="91440" tIns="45720" rIns="91440" bIns="45720" numCol="1" anchor="t" anchorCtr="0" compatLnSpc="1"/>
          <a:lstStyle>
            <a:defPPr>
              <a:defRPr lang="zh-CN"/>
            </a:defPPr>
            <a:lvl1pPr marL="411480" indent="-342900" algn="l" eaLnBrk="0" hangingPunct="0">
              <a:spcBef>
                <a:spcPts val="700"/>
              </a:spcBef>
              <a:buClr>
                <a:schemeClr val="tx2"/>
              </a:buClr>
              <a:buSzPct val="95000"/>
              <a:buFont typeface="Wingdings" panose="05000000000000000000" pitchFamily="2" charset="2"/>
              <a:buChar char=""/>
              <a:defRPr sz="2800" b="1">
                <a:solidFill>
                  <a:schemeClr val="tx1"/>
                </a:solidFill>
                <a:latin typeface="+mn-lt"/>
                <a:ea typeface="+mn-ea"/>
              </a:defRPr>
            </a:lvl1pPr>
            <a:lvl2pPr marL="739775" indent="-285750" algn="l" eaLnBrk="0" hangingPunct="0">
              <a:spcBef>
                <a:spcPct val="20000"/>
              </a:spcBef>
              <a:buClr>
                <a:schemeClr val="accent2"/>
              </a:buClr>
              <a:buSzPct val="90000"/>
              <a:buFont typeface="Wingdings" panose="05000000000000000000" pitchFamily="2" charset="2"/>
              <a:buChar char=""/>
              <a:defRPr sz="2600">
                <a:solidFill>
                  <a:schemeClr val="tx1"/>
                </a:solidFill>
                <a:latin typeface="+mn-lt"/>
                <a:ea typeface="+mn-ea"/>
              </a:defRPr>
            </a:lvl2pPr>
            <a:lvl3pPr marL="995680" indent="-228600" algn="l" eaLnBrk="0" hangingPunct="0">
              <a:spcBef>
                <a:spcPct val="20000"/>
              </a:spcBef>
              <a:buClr>
                <a:schemeClr val="accent2"/>
              </a:buClr>
              <a:buFont typeface="Wingdings 2" panose="05020102010507070707" pitchFamily="18" charset="2"/>
              <a:buChar char=""/>
              <a:defRPr sz="2400">
                <a:solidFill>
                  <a:schemeClr val="tx1"/>
                </a:solidFill>
                <a:latin typeface="+mn-lt"/>
                <a:ea typeface="+mn-ea"/>
              </a:defRPr>
            </a:lvl3pPr>
            <a:lvl4pPr marL="1260475" indent="-228600" algn="l" eaLnBrk="0" hangingPunct="0">
              <a:spcBef>
                <a:spcPct val="20000"/>
              </a:spcBef>
              <a:buClr>
                <a:srgbClr val="FEB80A"/>
              </a:buClr>
              <a:buFont typeface="Wingdings 3" panose="05040102010807070707" pitchFamily="18" charset="2"/>
              <a:buChar char=""/>
              <a:defRPr sz="2200">
                <a:solidFill>
                  <a:schemeClr val="tx1"/>
                </a:solidFill>
                <a:latin typeface="+mn-lt"/>
                <a:ea typeface="+mn-ea"/>
              </a:defRPr>
            </a:lvl4pPr>
            <a:lvl5pPr marL="1481455" indent="-209550" algn="l" eaLnBrk="0" hangingPunct="0">
              <a:spcBef>
                <a:spcPct val="20000"/>
              </a:spcBef>
              <a:buClr>
                <a:srgbClr val="FEB80A"/>
              </a:buClr>
              <a:buFont typeface="Wingdings 2" panose="05020102010507070707" pitchFamily="18" charset="2"/>
              <a:buChar char=""/>
              <a:defRPr sz="2000">
                <a:solidFill>
                  <a:schemeClr val="tx1"/>
                </a:solidFill>
                <a:latin typeface="+mn-lt"/>
                <a:ea typeface="+mn-ea"/>
              </a:defRPr>
            </a:lvl5pPr>
            <a:lvl6pPr marL="1710055" indent="-210185">
              <a:spcBef>
                <a:spcPct val="20000"/>
              </a:spcBef>
              <a:buClr>
                <a:schemeClr val="accent3"/>
              </a:buClr>
              <a:buFont typeface="Wingdings 2" panose="05020102010507070707"/>
              <a:buChar char=""/>
              <a:defRPr kumimoji="0" sz="1800">
                <a:solidFill>
                  <a:schemeClr val="tx1"/>
                </a:solidFill>
                <a:latin typeface="+mn-lt"/>
                <a:ea typeface="+mn-ea"/>
              </a:defRPr>
            </a:lvl6pPr>
            <a:lvl7pPr marL="1901825" indent="-182880">
              <a:spcBef>
                <a:spcPct val="20000"/>
              </a:spcBef>
              <a:buClr>
                <a:schemeClr val="accent4"/>
              </a:buClr>
              <a:buFont typeface="Wingdings 2" panose="05020102010507070707"/>
              <a:buChar char=""/>
              <a:defRPr kumimoji="0" sz="1600">
                <a:solidFill>
                  <a:schemeClr val="tx1"/>
                </a:solidFill>
                <a:latin typeface="+mn-lt"/>
                <a:ea typeface="+mn-ea"/>
              </a:defRPr>
            </a:lvl7pPr>
            <a:lvl8pPr marL="2094230" indent="-182880">
              <a:spcBef>
                <a:spcPct val="20000"/>
              </a:spcBef>
              <a:buClr>
                <a:schemeClr val="accent4"/>
              </a:buClr>
              <a:buFont typeface="Wingdings 2" panose="05020102010507070707"/>
              <a:buChar char=""/>
              <a:defRPr kumimoji="0" sz="1600">
                <a:solidFill>
                  <a:schemeClr val="tx1"/>
                </a:solidFill>
                <a:latin typeface="+mn-lt"/>
                <a:ea typeface="+mn-ea"/>
              </a:defRPr>
            </a:lvl8pPr>
            <a:lvl9pPr marL="2286000" indent="-182880">
              <a:spcBef>
                <a:spcPct val="20000"/>
              </a:spcBef>
              <a:buClr>
                <a:schemeClr val="accent4"/>
              </a:buClr>
              <a:buFont typeface="Wingdings 2" panose="05020102010507070707"/>
              <a:buChar char=""/>
              <a:defRPr kumimoji="0" sz="1600">
                <a:solidFill>
                  <a:schemeClr val="tx1"/>
                </a:solidFill>
                <a:latin typeface="+mn-lt"/>
                <a:ea typeface="+mn-ea"/>
              </a:defRPr>
            </a:lvl9pPr>
          </a:lstStyle>
          <a:p>
            <a:pPr marL="68580" indent="0">
              <a:buNone/>
            </a:pPr>
            <a:r>
              <a:rPr lang="en-US" altLang="zh-CN" sz="2400" b="0" dirty="0">
                <a:latin typeface="Times New Roman" panose="02020603050405020304" pitchFamily="18" charset="0"/>
                <a:cs typeface="Times New Roman" panose="02020603050405020304" pitchFamily="18" charset="0"/>
              </a:rPr>
              <a:t>#variate_fit.py</a:t>
            </a:r>
            <a:endParaRPr lang="en-US" altLang="zh-CN" sz="2400" b="0" dirty="0">
              <a:latin typeface="Times New Roman" panose="02020603050405020304" pitchFamily="18" charset="0"/>
              <a:cs typeface="Times New Roman" panose="02020603050405020304" pitchFamily="18" charset="0"/>
            </a:endParaRPr>
          </a:p>
          <a:p>
            <a:pPr marL="68580" indent="0">
              <a:buNone/>
            </a:pPr>
            <a:r>
              <a:rPr lang="en-US" altLang="zh-CN" sz="2400" b="0" dirty="0">
                <a:solidFill>
                  <a:srgbClr val="FF0000"/>
                </a:solidFill>
                <a:latin typeface="Times New Roman" panose="02020603050405020304" pitchFamily="18" charset="0"/>
                <a:cs typeface="Times New Roman" panose="02020603050405020304" pitchFamily="18" charset="0"/>
              </a:rPr>
              <a:t>import </a:t>
            </a:r>
            <a:r>
              <a:rPr lang="en-US" altLang="zh-CN" sz="2400" b="0" dirty="0" err="1">
                <a:solidFill>
                  <a:srgbClr val="FF0000"/>
                </a:solidFill>
                <a:latin typeface="Times New Roman" panose="02020603050405020304" pitchFamily="18" charset="0"/>
                <a:cs typeface="Times New Roman" panose="02020603050405020304" pitchFamily="18" charset="0"/>
              </a:rPr>
              <a:t>numpy</a:t>
            </a:r>
            <a:r>
              <a:rPr lang="en-US" altLang="zh-CN" sz="2400" b="0" dirty="0">
                <a:solidFill>
                  <a:srgbClr val="FF0000"/>
                </a:solidFill>
                <a:latin typeface="Times New Roman" panose="02020603050405020304" pitchFamily="18" charset="0"/>
                <a:cs typeface="Times New Roman" panose="02020603050405020304" pitchFamily="18" charset="0"/>
              </a:rPr>
              <a:t> as np</a:t>
            </a:r>
            <a:endParaRPr lang="en-US" altLang="zh-CN" sz="2400" b="0" dirty="0">
              <a:solidFill>
                <a:srgbClr val="FF0000"/>
              </a:solidFill>
              <a:latin typeface="Times New Roman" panose="02020603050405020304" pitchFamily="18" charset="0"/>
              <a:cs typeface="Times New Roman" panose="02020603050405020304" pitchFamily="18" charset="0"/>
            </a:endParaRPr>
          </a:p>
          <a:p>
            <a:pPr marL="68580" indent="0">
              <a:buNone/>
            </a:pPr>
            <a:r>
              <a:rPr lang="en-US" altLang="zh-CN" sz="2400" b="0" dirty="0">
                <a:solidFill>
                  <a:srgbClr val="FF0000"/>
                </a:solidFill>
                <a:latin typeface="Times New Roman" panose="02020603050405020304" pitchFamily="18" charset="0"/>
                <a:cs typeface="Times New Roman" panose="02020603050405020304" pitchFamily="18" charset="0"/>
              </a:rPr>
              <a:t>from </a:t>
            </a:r>
            <a:r>
              <a:rPr lang="en-US" altLang="zh-CN" sz="2400" b="0" dirty="0" err="1">
                <a:solidFill>
                  <a:srgbClr val="FF0000"/>
                </a:solidFill>
                <a:latin typeface="Times New Roman" panose="02020603050405020304" pitchFamily="18" charset="0"/>
                <a:cs typeface="Times New Roman" panose="02020603050405020304" pitchFamily="18" charset="0"/>
              </a:rPr>
              <a:t>scipy.interpolate</a:t>
            </a:r>
            <a:r>
              <a:rPr lang="en-US" altLang="zh-CN" sz="2400" b="0" dirty="0">
                <a:solidFill>
                  <a:srgbClr val="FF0000"/>
                </a:solidFill>
                <a:latin typeface="Times New Roman" panose="02020603050405020304" pitchFamily="18" charset="0"/>
                <a:cs typeface="Times New Roman" panose="02020603050405020304" pitchFamily="18" charset="0"/>
              </a:rPr>
              <a:t> import </a:t>
            </a:r>
            <a:r>
              <a:rPr lang="en-US" altLang="zh-CN" sz="2400" b="0" dirty="0" err="1">
                <a:solidFill>
                  <a:srgbClr val="FF0000"/>
                </a:solidFill>
                <a:latin typeface="Times New Roman" panose="02020603050405020304" pitchFamily="18" charset="0"/>
                <a:cs typeface="Times New Roman" panose="02020603050405020304" pitchFamily="18" charset="0"/>
              </a:rPr>
              <a:t>UnivariateSpline</a:t>
            </a:r>
            <a:endParaRPr lang="en-US" altLang="zh-CN" sz="2400" b="0" dirty="0">
              <a:solidFill>
                <a:srgbClr val="FF0000"/>
              </a:solidFill>
              <a:latin typeface="Times New Roman" panose="02020603050405020304" pitchFamily="18" charset="0"/>
              <a:cs typeface="Times New Roman" panose="02020603050405020304" pitchFamily="18" charset="0"/>
            </a:endParaRPr>
          </a:p>
          <a:p>
            <a:pPr marL="68580" indent="0">
              <a:buNone/>
            </a:pPr>
            <a:r>
              <a:rPr lang="en-US" altLang="zh-CN" sz="2400" b="0" dirty="0">
                <a:solidFill>
                  <a:srgbClr val="FF0000"/>
                </a:solidFill>
                <a:latin typeface="Times New Roman" panose="02020603050405020304" pitchFamily="18" charset="0"/>
                <a:cs typeface="Times New Roman" panose="02020603050405020304" pitchFamily="18" charset="0"/>
              </a:rPr>
              <a:t>import </a:t>
            </a:r>
            <a:r>
              <a:rPr lang="en-US" altLang="zh-CN" sz="2400" b="0" dirty="0" err="1">
                <a:solidFill>
                  <a:srgbClr val="FF0000"/>
                </a:solidFill>
                <a:latin typeface="Times New Roman" panose="02020603050405020304" pitchFamily="18" charset="0"/>
                <a:cs typeface="Times New Roman" panose="02020603050405020304" pitchFamily="18" charset="0"/>
              </a:rPr>
              <a:t>matplotlib.pyplot</a:t>
            </a:r>
            <a:r>
              <a:rPr lang="en-US" altLang="zh-CN" sz="2400" b="0" dirty="0">
                <a:solidFill>
                  <a:srgbClr val="FF0000"/>
                </a:solidFill>
                <a:latin typeface="Times New Roman" panose="02020603050405020304" pitchFamily="18" charset="0"/>
                <a:cs typeface="Times New Roman" panose="02020603050405020304" pitchFamily="18" charset="0"/>
              </a:rPr>
              <a:t> as </a:t>
            </a:r>
            <a:r>
              <a:rPr lang="en-US" altLang="zh-CN" sz="2400" b="0" dirty="0" err="1">
                <a:solidFill>
                  <a:srgbClr val="FF0000"/>
                </a:solidFill>
                <a:latin typeface="Times New Roman" panose="02020603050405020304" pitchFamily="18" charset="0"/>
                <a:cs typeface="Times New Roman" panose="02020603050405020304" pitchFamily="18" charset="0"/>
              </a:rPr>
              <a:t>plt</a:t>
            </a:r>
            <a:endParaRPr lang="en-US" altLang="zh-CN" sz="2400" b="0" dirty="0">
              <a:latin typeface="Times New Roman" panose="02020603050405020304" pitchFamily="18" charset="0"/>
              <a:cs typeface="Times New Roman" panose="02020603050405020304" pitchFamily="18" charset="0"/>
            </a:endParaRPr>
          </a:p>
          <a:p>
            <a:pPr marL="68580" indent="0">
              <a:buNone/>
            </a:pPr>
            <a:endParaRPr lang="en-US" altLang="zh-CN" sz="2400" b="0" dirty="0">
              <a:latin typeface="Times New Roman" panose="02020603050405020304" pitchFamily="18" charset="0"/>
              <a:cs typeface="Times New Roman" panose="02020603050405020304" pitchFamily="18" charset="0"/>
            </a:endParaRPr>
          </a:p>
          <a:p>
            <a:pPr marL="68580" indent="0">
              <a:buNone/>
            </a:pPr>
            <a:r>
              <a:rPr lang="en-US" altLang="zh-CN" sz="2400" b="0" dirty="0">
                <a:latin typeface="Times New Roman" panose="02020603050405020304" pitchFamily="18" charset="0"/>
                <a:cs typeface="Times New Roman" panose="02020603050405020304" pitchFamily="18" charset="0"/>
              </a:rPr>
              <a:t>sample=50</a:t>
            </a:r>
            <a:endParaRPr lang="en-US" altLang="zh-CN" sz="2400" b="0" dirty="0">
              <a:latin typeface="Times New Roman" panose="02020603050405020304" pitchFamily="18" charset="0"/>
              <a:cs typeface="Times New Roman" panose="02020603050405020304" pitchFamily="18" charset="0"/>
            </a:endParaRPr>
          </a:p>
          <a:p>
            <a:pPr marL="68580" indent="0">
              <a:buNone/>
            </a:pPr>
            <a:r>
              <a:rPr lang="en-US" altLang="zh-CN" sz="2400" b="0" dirty="0">
                <a:latin typeface="Times New Roman" panose="02020603050405020304" pitchFamily="18" charset="0"/>
                <a:cs typeface="Times New Roman" panose="02020603050405020304" pitchFamily="18" charset="0"/>
              </a:rPr>
              <a:t>x=</a:t>
            </a:r>
            <a:r>
              <a:rPr lang="en-US" altLang="zh-CN" sz="2400" b="0" dirty="0" err="1">
                <a:latin typeface="Times New Roman" panose="02020603050405020304" pitchFamily="18" charset="0"/>
                <a:cs typeface="Times New Roman" panose="02020603050405020304" pitchFamily="18" charset="0"/>
              </a:rPr>
              <a:t>np.linspace</a:t>
            </a:r>
            <a:r>
              <a:rPr lang="en-US" altLang="zh-CN" sz="2400" b="0" dirty="0">
                <a:latin typeface="Times New Roman" panose="02020603050405020304" pitchFamily="18" charset="0"/>
                <a:cs typeface="Times New Roman" panose="02020603050405020304" pitchFamily="18" charset="0"/>
              </a:rPr>
              <a:t>(1,20*</a:t>
            </a:r>
            <a:r>
              <a:rPr lang="en-US" altLang="zh-CN" sz="2400" b="0" dirty="0" err="1">
                <a:latin typeface="Times New Roman" panose="02020603050405020304" pitchFamily="18" charset="0"/>
                <a:cs typeface="Times New Roman" panose="02020603050405020304" pitchFamily="18" charset="0"/>
              </a:rPr>
              <a:t>np.pi,sample</a:t>
            </a:r>
            <a:r>
              <a:rPr lang="en-US" altLang="zh-CN" sz="2400" b="0" dirty="0">
                <a:latin typeface="Times New Roman" panose="02020603050405020304" pitchFamily="18" charset="0"/>
                <a:cs typeface="Times New Roman" panose="02020603050405020304" pitchFamily="18" charset="0"/>
              </a:rPr>
              <a:t>)</a:t>
            </a:r>
            <a:endParaRPr lang="en-US" altLang="zh-CN" sz="2400" b="0" dirty="0">
              <a:latin typeface="Times New Roman" panose="02020603050405020304" pitchFamily="18" charset="0"/>
              <a:cs typeface="Times New Roman" panose="02020603050405020304" pitchFamily="18" charset="0"/>
            </a:endParaRPr>
          </a:p>
          <a:p>
            <a:pPr marL="68580" indent="0">
              <a:buNone/>
            </a:pPr>
            <a:r>
              <a:rPr lang="en-US" altLang="zh-CN" sz="2400" b="0" dirty="0">
                <a:latin typeface="Times New Roman" panose="02020603050405020304" pitchFamily="18" charset="0"/>
                <a:cs typeface="Times New Roman" panose="02020603050405020304" pitchFamily="18" charset="0"/>
              </a:rPr>
              <a:t>y=</a:t>
            </a:r>
            <a:r>
              <a:rPr lang="en-US" altLang="zh-CN" sz="2400" b="0" dirty="0" err="1">
                <a:latin typeface="Times New Roman" panose="02020603050405020304" pitchFamily="18" charset="0"/>
                <a:cs typeface="Times New Roman" panose="02020603050405020304" pitchFamily="18" charset="0"/>
              </a:rPr>
              <a:t>np.sin</a:t>
            </a:r>
            <a:r>
              <a:rPr lang="en-US" altLang="zh-CN" sz="2400" b="0" dirty="0">
                <a:latin typeface="Times New Roman" panose="02020603050405020304" pitchFamily="18" charset="0"/>
                <a:cs typeface="Times New Roman" panose="02020603050405020304" pitchFamily="18" charset="0"/>
              </a:rPr>
              <a:t>(x) + np.log(x) + </a:t>
            </a:r>
            <a:r>
              <a:rPr lang="en-US" altLang="zh-CN" sz="2400" b="0" dirty="0" err="1">
                <a:latin typeface="Times New Roman" panose="02020603050405020304" pitchFamily="18" charset="0"/>
                <a:cs typeface="Times New Roman" panose="02020603050405020304" pitchFamily="18" charset="0"/>
              </a:rPr>
              <a:t>np.random.randn</a:t>
            </a:r>
            <a:r>
              <a:rPr lang="en-US" altLang="zh-CN" sz="2400" b="0" dirty="0">
                <a:latin typeface="Times New Roman" panose="02020603050405020304" pitchFamily="18" charset="0"/>
                <a:cs typeface="Times New Roman" panose="02020603050405020304" pitchFamily="18" charset="0"/>
              </a:rPr>
              <a:t>(sample)/10</a:t>
            </a:r>
            <a:endParaRPr lang="en-US" altLang="zh-CN" sz="2400" b="0" dirty="0">
              <a:latin typeface="Times New Roman" panose="02020603050405020304" pitchFamily="18" charset="0"/>
              <a:cs typeface="Times New Roman" panose="02020603050405020304" pitchFamily="18" charset="0"/>
            </a:endParaRPr>
          </a:p>
          <a:p>
            <a:pPr marL="68580" indent="0">
              <a:buNone/>
            </a:pPr>
            <a:endParaRPr lang="en-US" altLang="zh-CN" sz="2400" b="0" dirty="0">
              <a:latin typeface="Times New Roman" panose="02020603050405020304" pitchFamily="18" charset="0"/>
              <a:cs typeface="Times New Roman" panose="02020603050405020304" pitchFamily="18" charset="0"/>
            </a:endParaRPr>
          </a:p>
          <a:p>
            <a:pPr marL="68580" indent="0">
              <a:buNone/>
            </a:pPr>
            <a:r>
              <a:rPr lang="en-US" altLang="zh-CN" sz="2400" b="0" dirty="0">
                <a:latin typeface="Times New Roman" panose="02020603050405020304" pitchFamily="18" charset="0"/>
                <a:cs typeface="Times New Roman" panose="02020603050405020304" pitchFamily="18" charset="0"/>
              </a:rPr>
              <a:t>#</a:t>
            </a:r>
            <a:r>
              <a:rPr lang="zh-CN" altLang="zh-CN" sz="2400" b="0" dirty="0">
                <a:latin typeface="Times New Roman" panose="02020603050405020304" pitchFamily="18" charset="0"/>
                <a:cs typeface="Times New Roman" panose="02020603050405020304" pitchFamily="18" charset="0"/>
              </a:rPr>
              <a:t>在函数取值上增加了正态分布的随机噪声</a:t>
            </a:r>
            <a:endParaRPr lang="en-US" altLang="zh-CN" sz="2400" b="0"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endParaRPr lang="zh-CN" altLang="en-US"/>
          </a:p>
        </p:txBody>
      </p:sp>
    </p:spTree>
  </p:cSld>
  <p:clrMapOvr>
    <a:masterClrMapping/>
  </p:clrMapOvr>
  <p:transition>
    <p:blinds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bwMode="auto">
          <a:xfrm>
            <a:off x="557798" y="1196752"/>
            <a:ext cx="8151070" cy="5400600"/>
          </a:xfrm>
          <a:prstGeom prst="rect">
            <a:avLst/>
          </a:prstGeom>
          <a:solidFill>
            <a:schemeClr val="bg1"/>
          </a:solidFill>
          <a:ln>
            <a:solidFill>
              <a:schemeClr val="accent1"/>
            </a:solidFill>
          </a:ln>
        </p:spPr>
        <p:txBody>
          <a:bodyPr vert="horz" wrap="square" lIns="91440" tIns="45720" rIns="91440" bIns="45720" numCol="1" anchor="t" anchorCtr="0" compatLnSpc="1"/>
          <a:lstStyle>
            <a:defPPr>
              <a:defRPr lang="zh-CN"/>
            </a:defPPr>
            <a:lvl1pPr marL="411480" indent="-342900" algn="l" eaLnBrk="0" hangingPunct="0">
              <a:spcBef>
                <a:spcPts val="700"/>
              </a:spcBef>
              <a:buClr>
                <a:schemeClr val="tx2"/>
              </a:buClr>
              <a:buSzPct val="95000"/>
              <a:buFont typeface="Wingdings" panose="05000000000000000000" pitchFamily="2" charset="2"/>
              <a:buChar char=""/>
              <a:defRPr sz="2800" b="1">
                <a:solidFill>
                  <a:schemeClr val="tx1"/>
                </a:solidFill>
                <a:latin typeface="+mn-lt"/>
                <a:ea typeface="+mn-ea"/>
              </a:defRPr>
            </a:lvl1pPr>
            <a:lvl2pPr marL="739775" indent="-285750" algn="l" eaLnBrk="0" hangingPunct="0">
              <a:spcBef>
                <a:spcPct val="20000"/>
              </a:spcBef>
              <a:buClr>
                <a:schemeClr val="accent2"/>
              </a:buClr>
              <a:buSzPct val="90000"/>
              <a:buFont typeface="Wingdings" panose="05000000000000000000" pitchFamily="2" charset="2"/>
              <a:buChar char=""/>
              <a:defRPr sz="2600">
                <a:solidFill>
                  <a:schemeClr val="tx1"/>
                </a:solidFill>
                <a:latin typeface="+mn-lt"/>
                <a:ea typeface="+mn-ea"/>
              </a:defRPr>
            </a:lvl2pPr>
            <a:lvl3pPr marL="995680" indent="-228600" algn="l" eaLnBrk="0" hangingPunct="0">
              <a:spcBef>
                <a:spcPct val="20000"/>
              </a:spcBef>
              <a:buClr>
                <a:schemeClr val="accent2"/>
              </a:buClr>
              <a:buFont typeface="Wingdings 2" panose="05020102010507070707" pitchFamily="18" charset="2"/>
              <a:buChar char=""/>
              <a:defRPr sz="2400">
                <a:solidFill>
                  <a:schemeClr val="tx1"/>
                </a:solidFill>
                <a:latin typeface="+mn-lt"/>
                <a:ea typeface="+mn-ea"/>
              </a:defRPr>
            </a:lvl3pPr>
            <a:lvl4pPr marL="1260475" indent="-228600" algn="l" eaLnBrk="0" hangingPunct="0">
              <a:spcBef>
                <a:spcPct val="20000"/>
              </a:spcBef>
              <a:buClr>
                <a:srgbClr val="FEB80A"/>
              </a:buClr>
              <a:buFont typeface="Wingdings 3" panose="05040102010807070707" pitchFamily="18" charset="2"/>
              <a:buChar char=""/>
              <a:defRPr sz="2200">
                <a:solidFill>
                  <a:schemeClr val="tx1"/>
                </a:solidFill>
                <a:latin typeface="+mn-lt"/>
                <a:ea typeface="+mn-ea"/>
              </a:defRPr>
            </a:lvl4pPr>
            <a:lvl5pPr marL="1481455" indent="-209550" algn="l" eaLnBrk="0" hangingPunct="0">
              <a:spcBef>
                <a:spcPct val="20000"/>
              </a:spcBef>
              <a:buClr>
                <a:srgbClr val="FEB80A"/>
              </a:buClr>
              <a:buFont typeface="Wingdings 2" panose="05020102010507070707" pitchFamily="18" charset="2"/>
              <a:buChar char=""/>
              <a:defRPr sz="2000">
                <a:solidFill>
                  <a:schemeClr val="tx1"/>
                </a:solidFill>
                <a:latin typeface="+mn-lt"/>
                <a:ea typeface="+mn-ea"/>
              </a:defRPr>
            </a:lvl5pPr>
            <a:lvl6pPr marL="1710055" indent="-210185">
              <a:spcBef>
                <a:spcPct val="20000"/>
              </a:spcBef>
              <a:buClr>
                <a:schemeClr val="accent3"/>
              </a:buClr>
              <a:buFont typeface="Wingdings 2" panose="05020102010507070707"/>
              <a:buChar char=""/>
              <a:defRPr kumimoji="0" sz="1800">
                <a:solidFill>
                  <a:schemeClr val="tx1"/>
                </a:solidFill>
                <a:latin typeface="+mn-lt"/>
                <a:ea typeface="+mn-ea"/>
              </a:defRPr>
            </a:lvl6pPr>
            <a:lvl7pPr marL="1901825" indent="-182880">
              <a:spcBef>
                <a:spcPct val="20000"/>
              </a:spcBef>
              <a:buClr>
                <a:schemeClr val="accent4"/>
              </a:buClr>
              <a:buFont typeface="Wingdings 2" panose="05020102010507070707"/>
              <a:buChar char=""/>
              <a:defRPr kumimoji="0" sz="1600">
                <a:solidFill>
                  <a:schemeClr val="tx1"/>
                </a:solidFill>
                <a:latin typeface="+mn-lt"/>
                <a:ea typeface="+mn-ea"/>
              </a:defRPr>
            </a:lvl7pPr>
            <a:lvl8pPr marL="2094230" indent="-182880">
              <a:spcBef>
                <a:spcPct val="20000"/>
              </a:spcBef>
              <a:buClr>
                <a:schemeClr val="accent4"/>
              </a:buClr>
              <a:buFont typeface="Wingdings 2" panose="05020102010507070707"/>
              <a:buChar char=""/>
              <a:defRPr kumimoji="0" sz="1600">
                <a:solidFill>
                  <a:schemeClr val="tx1"/>
                </a:solidFill>
                <a:latin typeface="+mn-lt"/>
                <a:ea typeface="+mn-ea"/>
              </a:defRPr>
            </a:lvl8pPr>
            <a:lvl9pPr marL="2286000" indent="-182880">
              <a:spcBef>
                <a:spcPct val="20000"/>
              </a:spcBef>
              <a:buClr>
                <a:schemeClr val="accent4"/>
              </a:buClr>
              <a:buFont typeface="Wingdings 2" panose="05020102010507070707"/>
              <a:buChar char=""/>
              <a:defRPr kumimoji="0" sz="1600">
                <a:solidFill>
                  <a:schemeClr val="tx1"/>
                </a:solidFill>
                <a:latin typeface="+mn-lt"/>
                <a:ea typeface="+mn-ea"/>
              </a:defRPr>
            </a:lvl9pPr>
          </a:lstStyle>
          <a:p>
            <a:pPr marL="68580" indent="0">
              <a:buNone/>
            </a:pPr>
            <a:r>
              <a:rPr lang="en-US" altLang="zh-CN" sz="2400" b="0" dirty="0">
                <a:solidFill>
                  <a:srgbClr val="FF0000"/>
                </a:solidFill>
                <a:latin typeface="Times New Roman" panose="02020603050405020304" pitchFamily="18" charset="0"/>
                <a:cs typeface="Times New Roman" panose="02020603050405020304" pitchFamily="18" charset="0"/>
              </a:rPr>
              <a:t>f=</a:t>
            </a:r>
            <a:r>
              <a:rPr lang="en-US" altLang="zh-CN" sz="2400" b="0" dirty="0" err="1">
                <a:solidFill>
                  <a:srgbClr val="FF0000"/>
                </a:solidFill>
                <a:latin typeface="Times New Roman" panose="02020603050405020304" pitchFamily="18" charset="0"/>
                <a:cs typeface="Times New Roman" panose="02020603050405020304" pitchFamily="18" charset="0"/>
              </a:rPr>
              <a:t>UnivariateSpline</a:t>
            </a:r>
            <a:r>
              <a:rPr lang="en-US" altLang="zh-CN" sz="2400" b="0" dirty="0">
                <a:solidFill>
                  <a:srgbClr val="FF0000"/>
                </a:solidFill>
                <a:latin typeface="Times New Roman" panose="02020603050405020304" pitchFamily="18" charset="0"/>
                <a:cs typeface="Times New Roman" panose="02020603050405020304" pitchFamily="18" charset="0"/>
              </a:rPr>
              <a:t>(</a:t>
            </a:r>
            <a:r>
              <a:rPr lang="en-US" altLang="zh-CN" sz="2400" b="0" dirty="0" err="1">
                <a:solidFill>
                  <a:srgbClr val="FF0000"/>
                </a:solidFill>
                <a:latin typeface="Times New Roman" panose="02020603050405020304" pitchFamily="18" charset="0"/>
                <a:cs typeface="Times New Roman" panose="02020603050405020304" pitchFamily="18" charset="0"/>
              </a:rPr>
              <a:t>x,y,s</a:t>
            </a:r>
            <a:r>
              <a:rPr lang="en-US" altLang="zh-CN" sz="2400" b="0" dirty="0">
                <a:solidFill>
                  <a:srgbClr val="FF0000"/>
                </a:solidFill>
                <a:latin typeface="Times New Roman" panose="02020603050405020304" pitchFamily="18" charset="0"/>
                <a:cs typeface="Times New Roman" panose="02020603050405020304" pitchFamily="18" charset="0"/>
              </a:rPr>
              <a:t>=1)  # s=</a:t>
            </a:r>
            <a:r>
              <a:rPr lang="en-US" altLang="zh-CN" sz="2400" b="0" dirty="0">
                <a:latin typeface="Times New Roman" panose="02020603050405020304" pitchFamily="18" charset="0"/>
                <a:cs typeface="Times New Roman" panose="02020603050405020304" pitchFamily="18" charset="0"/>
              </a:rPr>
              <a:t>1  </a:t>
            </a:r>
            <a:r>
              <a:rPr lang="zh-CN" altLang="en-US" sz="2400" b="0" dirty="0">
                <a:latin typeface="Times New Roman" panose="02020603050405020304" pitchFamily="18" charset="0"/>
                <a:cs typeface="Times New Roman" panose="02020603050405020304" pitchFamily="18" charset="0"/>
              </a:rPr>
              <a:t>启用</a:t>
            </a:r>
            <a:r>
              <a:rPr lang="en-US" altLang="zh-CN" sz="2400" b="0" dirty="0">
                <a:latin typeface="Times New Roman" panose="02020603050405020304" pitchFamily="18" charset="0"/>
                <a:cs typeface="Times New Roman" panose="02020603050405020304" pitchFamily="18" charset="0"/>
              </a:rPr>
              <a:t>s</a:t>
            </a:r>
            <a:r>
              <a:rPr lang="zh-CN" altLang="en-US" sz="2400" b="0" dirty="0">
                <a:latin typeface="Times New Roman" panose="02020603050405020304" pitchFamily="18" charset="0"/>
                <a:cs typeface="Times New Roman" panose="02020603050405020304" pitchFamily="18" charset="0"/>
              </a:rPr>
              <a:t>参数，生成行条函数</a:t>
            </a:r>
            <a:endParaRPr lang="zh-CN" altLang="en-US" sz="2400" b="0" dirty="0">
              <a:latin typeface="Times New Roman" panose="02020603050405020304" pitchFamily="18" charset="0"/>
              <a:cs typeface="Times New Roman" panose="02020603050405020304" pitchFamily="18" charset="0"/>
            </a:endParaRPr>
          </a:p>
          <a:p>
            <a:pPr marL="68580" indent="0">
              <a:buNone/>
            </a:pPr>
            <a:r>
              <a:rPr lang="en-US" altLang="zh-CN" sz="2400" b="0" dirty="0" err="1">
                <a:latin typeface="Times New Roman" panose="02020603050405020304" pitchFamily="18" charset="0"/>
                <a:cs typeface="Times New Roman" panose="02020603050405020304" pitchFamily="18" charset="0"/>
              </a:rPr>
              <a:t>xint</a:t>
            </a:r>
            <a:r>
              <a:rPr lang="en-US" altLang="zh-CN" sz="2400" b="0" dirty="0">
                <a:latin typeface="Times New Roman" panose="02020603050405020304" pitchFamily="18" charset="0"/>
                <a:cs typeface="Times New Roman" panose="02020603050405020304" pitchFamily="18" charset="0"/>
              </a:rPr>
              <a:t>=</a:t>
            </a:r>
            <a:r>
              <a:rPr lang="en-US" altLang="zh-CN" sz="2400" b="0" dirty="0" err="1">
                <a:latin typeface="Times New Roman" panose="02020603050405020304" pitchFamily="18" charset="0"/>
                <a:cs typeface="Times New Roman" panose="02020603050405020304" pitchFamily="18" charset="0"/>
              </a:rPr>
              <a:t>np.linspace</a:t>
            </a:r>
            <a:r>
              <a:rPr lang="en-US" altLang="zh-CN" sz="2400" b="0" dirty="0">
                <a:latin typeface="Times New Roman" panose="02020603050405020304" pitchFamily="18" charset="0"/>
                <a:cs typeface="Times New Roman" panose="02020603050405020304" pitchFamily="18" charset="0"/>
              </a:rPr>
              <a:t>(</a:t>
            </a:r>
            <a:r>
              <a:rPr lang="en-US" altLang="zh-CN" sz="2400" b="0" dirty="0" err="1">
                <a:latin typeface="Times New Roman" panose="02020603050405020304" pitchFamily="18" charset="0"/>
                <a:cs typeface="Times New Roman" panose="02020603050405020304" pitchFamily="18" charset="0"/>
              </a:rPr>
              <a:t>x.min</a:t>
            </a:r>
            <a:r>
              <a:rPr lang="en-US" altLang="zh-CN" sz="2400" b="0" dirty="0">
                <a:latin typeface="Times New Roman" panose="02020603050405020304" pitchFamily="18" charset="0"/>
                <a:cs typeface="Times New Roman" panose="02020603050405020304" pitchFamily="18" charset="0"/>
              </a:rPr>
              <a:t>(),</a:t>
            </a:r>
            <a:r>
              <a:rPr lang="en-US" altLang="zh-CN" sz="2400" b="0" dirty="0" err="1">
                <a:latin typeface="Times New Roman" panose="02020603050405020304" pitchFamily="18" charset="0"/>
                <a:cs typeface="Times New Roman" panose="02020603050405020304" pitchFamily="18" charset="0"/>
              </a:rPr>
              <a:t>x.max</a:t>
            </a:r>
            <a:r>
              <a:rPr lang="en-US" altLang="zh-CN" sz="2400" b="0" dirty="0">
                <a:latin typeface="Times New Roman" panose="02020603050405020304" pitchFamily="18" charset="0"/>
                <a:cs typeface="Times New Roman" panose="02020603050405020304" pitchFamily="18" charset="0"/>
              </a:rPr>
              <a:t>(),1000)</a:t>
            </a:r>
            <a:endParaRPr lang="en-US" altLang="zh-CN" sz="2400" b="0" dirty="0">
              <a:latin typeface="Times New Roman" panose="02020603050405020304" pitchFamily="18" charset="0"/>
              <a:cs typeface="Times New Roman" panose="02020603050405020304" pitchFamily="18" charset="0"/>
            </a:endParaRPr>
          </a:p>
          <a:p>
            <a:pPr marL="68580" indent="0">
              <a:buNone/>
            </a:pPr>
            <a:r>
              <a:rPr lang="en-US" altLang="zh-CN" sz="2400" b="0" dirty="0" err="1">
                <a:solidFill>
                  <a:srgbClr val="FF0000"/>
                </a:solidFill>
                <a:latin typeface="Times New Roman" panose="02020603050405020304" pitchFamily="18" charset="0"/>
                <a:cs typeface="Times New Roman" panose="02020603050405020304" pitchFamily="18" charset="0"/>
              </a:rPr>
              <a:t>yint</a:t>
            </a:r>
            <a:r>
              <a:rPr lang="en-US" altLang="zh-CN" sz="2400" b="0" dirty="0">
                <a:solidFill>
                  <a:srgbClr val="FF0000"/>
                </a:solidFill>
                <a:latin typeface="Times New Roman" panose="02020603050405020304" pitchFamily="18" charset="0"/>
                <a:cs typeface="Times New Roman" panose="02020603050405020304" pitchFamily="18" charset="0"/>
              </a:rPr>
              <a:t>=f(</a:t>
            </a:r>
            <a:r>
              <a:rPr lang="en-US" altLang="zh-CN" sz="2400" b="0" dirty="0" err="1">
                <a:solidFill>
                  <a:srgbClr val="FF0000"/>
                </a:solidFill>
                <a:latin typeface="Times New Roman" panose="02020603050405020304" pitchFamily="18" charset="0"/>
                <a:cs typeface="Times New Roman" panose="02020603050405020304" pitchFamily="18" charset="0"/>
              </a:rPr>
              <a:t>xint</a:t>
            </a:r>
            <a:r>
              <a:rPr lang="en-US" altLang="zh-CN" sz="2400" b="0" dirty="0">
                <a:solidFill>
                  <a:srgbClr val="FF0000"/>
                </a:solidFill>
                <a:latin typeface="Times New Roman" panose="02020603050405020304" pitchFamily="18" charset="0"/>
                <a:cs typeface="Times New Roman" panose="02020603050405020304" pitchFamily="18" charset="0"/>
              </a:rPr>
              <a:t>)</a:t>
            </a:r>
            <a:endParaRPr lang="en-US" altLang="zh-CN" sz="2400" b="0" dirty="0">
              <a:latin typeface="Times New Roman" panose="02020603050405020304" pitchFamily="18" charset="0"/>
              <a:cs typeface="Times New Roman" panose="02020603050405020304" pitchFamily="18" charset="0"/>
            </a:endParaRPr>
          </a:p>
          <a:p>
            <a:pPr marL="68580" indent="0">
              <a:buNone/>
            </a:pPr>
            <a:endParaRPr lang="en-US" altLang="zh-CN" sz="2400" b="0" dirty="0">
              <a:latin typeface="Times New Roman" panose="02020603050405020304" pitchFamily="18" charset="0"/>
              <a:cs typeface="Times New Roman" panose="02020603050405020304" pitchFamily="18" charset="0"/>
            </a:endParaRPr>
          </a:p>
          <a:p>
            <a:pPr marL="68580" indent="0">
              <a:buNone/>
            </a:pPr>
            <a:r>
              <a:rPr lang="en-US" altLang="zh-CN" sz="2400" b="0" dirty="0" err="1">
                <a:latin typeface="Times New Roman" panose="02020603050405020304" pitchFamily="18" charset="0"/>
                <a:cs typeface="Times New Roman" panose="02020603050405020304" pitchFamily="18" charset="0"/>
              </a:rPr>
              <a:t>plt.plot</a:t>
            </a:r>
            <a:r>
              <a:rPr lang="en-US" altLang="zh-CN" sz="2400" b="0" dirty="0">
                <a:latin typeface="Times New Roman" panose="02020603050405020304" pitchFamily="18" charset="0"/>
                <a:cs typeface="Times New Roman" panose="02020603050405020304" pitchFamily="18" charset="0"/>
              </a:rPr>
              <a:t>(</a:t>
            </a:r>
            <a:r>
              <a:rPr lang="en-US" altLang="zh-CN" sz="2400" b="0" dirty="0" err="1">
                <a:latin typeface="Times New Roman" panose="02020603050405020304" pitchFamily="18" charset="0"/>
                <a:cs typeface="Times New Roman" panose="02020603050405020304" pitchFamily="18" charset="0"/>
              </a:rPr>
              <a:t>xint,yint,color</a:t>
            </a:r>
            <a:r>
              <a:rPr lang="en-US" altLang="zh-CN" sz="2400" b="0" dirty="0">
                <a:latin typeface="Times New Roman" panose="02020603050405020304" pitchFamily="18" charset="0"/>
                <a:cs typeface="Times New Roman" panose="02020603050405020304" pitchFamily="18" charset="0"/>
              </a:rPr>
              <a:t>='r', </a:t>
            </a:r>
            <a:r>
              <a:rPr lang="en-US" altLang="zh-CN" sz="2400" b="0" dirty="0" err="1">
                <a:latin typeface="Times New Roman" panose="02020603050405020304" pitchFamily="18" charset="0"/>
                <a:cs typeface="Times New Roman" panose="02020603050405020304" pitchFamily="18" charset="0"/>
              </a:rPr>
              <a:t>linestyle</a:t>
            </a:r>
            <a:r>
              <a:rPr lang="en-US" altLang="zh-CN" sz="2400" b="0" dirty="0">
                <a:latin typeface="Times New Roman" panose="02020603050405020304" pitchFamily="18" charset="0"/>
                <a:cs typeface="Times New Roman" panose="02020603050405020304" pitchFamily="18" charset="0"/>
              </a:rPr>
              <a:t>='--',label='interpolation')</a:t>
            </a:r>
            <a:endParaRPr lang="en-US" altLang="zh-CN" sz="2400" b="0" dirty="0">
              <a:latin typeface="Times New Roman" panose="02020603050405020304" pitchFamily="18" charset="0"/>
              <a:cs typeface="Times New Roman" panose="02020603050405020304" pitchFamily="18" charset="0"/>
            </a:endParaRPr>
          </a:p>
          <a:p>
            <a:pPr marL="68580" indent="0">
              <a:buNone/>
            </a:pPr>
            <a:r>
              <a:rPr lang="en-US" altLang="zh-CN" sz="2400" b="0" dirty="0" err="1">
                <a:latin typeface="Times New Roman" panose="02020603050405020304" pitchFamily="18" charset="0"/>
                <a:cs typeface="Times New Roman" panose="02020603050405020304" pitchFamily="18" charset="0"/>
              </a:rPr>
              <a:t>plt.plot</a:t>
            </a:r>
            <a:r>
              <a:rPr lang="en-US" altLang="zh-CN" sz="2400" b="0" dirty="0">
                <a:latin typeface="Times New Roman" panose="02020603050405020304" pitchFamily="18" charset="0"/>
                <a:cs typeface="Times New Roman" panose="02020603050405020304" pitchFamily="18" charset="0"/>
              </a:rPr>
              <a:t>(</a:t>
            </a:r>
            <a:r>
              <a:rPr lang="en-US" altLang="zh-CN" sz="2400" b="0" dirty="0" err="1">
                <a:latin typeface="Times New Roman" panose="02020603050405020304" pitchFamily="18" charset="0"/>
                <a:cs typeface="Times New Roman" panose="02020603050405020304" pitchFamily="18" charset="0"/>
              </a:rPr>
              <a:t>x,y,color</a:t>
            </a:r>
            <a:r>
              <a:rPr lang="en-US" altLang="zh-CN" sz="2400" b="0" dirty="0">
                <a:latin typeface="Times New Roman" panose="02020603050405020304" pitchFamily="18" charset="0"/>
                <a:cs typeface="Times New Roman" panose="02020603050405020304" pitchFamily="18" charset="0"/>
              </a:rPr>
              <a:t>='b' ,label='</a:t>
            </a:r>
            <a:r>
              <a:rPr lang="en-US" altLang="zh-CN" sz="2400" b="0" dirty="0" err="1">
                <a:latin typeface="Times New Roman" panose="02020603050405020304" pitchFamily="18" charset="0"/>
                <a:cs typeface="Times New Roman" panose="02020603050405020304" pitchFamily="18" charset="0"/>
              </a:rPr>
              <a:t>orig</a:t>
            </a:r>
            <a:r>
              <a:rPr lang="en-US" altLang="zh-CN" sz="2400" b="0" dirty="0">
                <a:latin typeface="Times New Roman" panose="02020603050405020304" pitchFamily="18" charset="0"/>
                <a:cs typeface="Times New Roman" panose="02020603050405020304" pitchFamily="18" charset="0"/>
              </a:rPr>
              <a:t>')</a:t>
            </a:r>
            <a:endParaRPr lang="en-US" altLang="zh-CN" sz="2400" b="0" dirty="0">
              <a:latin typeface="Times New Roman" panose="02020603050405020304" pitchFamily="18" charset="0"/>
              <a:cs typeface="Times New Roman" panose="02020603050405020304" pitchFamily="18" charset="0"/>
            </a:endParaRPr>
          </a:p>
          <a:p>
            <a:pPr marL="68580" indent="0">
              <a:buNone/>
            </a:pPr>
            <a:r>
              <a:rPr lang="en-US" altLang="zh-CN" sz="2400" b="0" dirty="0" err="1">
                <a:latin typeface="Times New Roman" panose="02020603050405020304" pitchFamily="18" charset="0"/>
                <a:cs typeface="Times New Roman" panose="02020603050405020304" pitchFamily="18" charset="0"/>
              </a:rPr>
              <a:t>plt.legend</a:t>
            </a:r>
            <a:r>
              <a:rPr lang="en-US" altLang="zh-CN" sz="2400" b="0" dirty="0">
                <a:latin typeface="Times New Roman" panose="02020603050405020304" pitchFamily="18" charset="0"/>
                <a:cs typeface="Times New Roman" panose="02020603050405020304" pitchFamily="18" charset="0"/>
              </a:rPr>
              <a:t>(</a:t>
            </a:r>
            <a:r>
              <a:rPr lang="en-US" altLang="zh-CN" sz="2400" b="0" dirty="0" err="1">
                <a:latin typeface="Times New Roman" panose="02020603050405020304" pitchFamily="18" charset="0"/>
                <a:cs typeface="Times New Roman" panose="02020603050405020304" pitchFamily="18" charset="0"/>
              </a:rPr>
              <a:t>loc</a:t>
            </a:r>
            <a:r>
              <a:rPr lang="en-US" altLang="zh-CN" sz="2400" b="0" dirty="0">
                <a:latin typeface="Times New Roman" panose="02020603050405020304" pitchFamily="18" charset="0"/>
                <a:cs typeface="Times New Roman" panose="02020603050405020304" pitchFamily="18" charset="0"/>
              </a:rPr>
              <a:t>='upper left')</a:t>
            </a:r>
            <a:endParaRPr lang="en-US" altLang="zh-CN" sz="2400" b="0" dirty="0">
              <a:latin typeface="Times New Roman" panose="02020603050405020304" pitchFamily="18" charset="0"/>
              <a:cs typeface="Times New Roman" panose="02020603050405020304" pitchFamily="18" charset="0"/>
            </a:endParaRPr>
          </a:p>
          <a:p>
            <a:pPr marL="68580" indent="0">
              <a:buNone/>
            </a:pPr>
            <a:r>
              <a:rPr lang="en-US" altLang="zh-CN" sz="2400" b="0" dirty="0" err="1">
                <a:latin typeface="Times New Roman" panose="02020603050405020304" pitchFamily="18" charset="0"/>
                <a:cs typeface="Times New Roman" panose="02020603050405020304" pitchFamily="18" charset="0"/>
              </a:rPr>
              <a:t>plt.show</a:t>
            </a:r>
            <a:r>
              <a:rPr lang="en-US" altLang="zh-CN" sz="2400" b="0" dirty="0">
                <a:latin typeface="Times New Roman" panose="02020603050405020304" pitchFamily="18" charset="0"/>
                <a:cs typeface="Times New Roman" panose="02020603050405020304" pitchFamily="18" charset="0"/>
              </a:rPr>
              <a:t>()</a:t>
            </a:r>
            <a:endParaRPr lang="en-US" altLang="zh-CN" sz="2400" b="0"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17632" y="1939415"/>
            <a:ext cx="5852172" cy="4389129"/>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2057400" y="503237"/>
            <a:ext cx="6650064" cy="715963"/>
          </a:xfrm>
        </p:spPr>
        <p:txBody>
          <a:bodyPr/>
          <a:lstStyle/>
          <a:p>
            <a:pPr marL="541655" indent="-541655"/>
            <a:r>
              <a:rPr lang="zh-CN" altLang="en-US" sz="3600" dirty="0">
                <a:latin typeface="+mn-lt"/>
                <a:ea typeface="黑体" panose="02010609060101010101" pitchFamily="49" charset="-122"/>
              </a:rPr>
              <a:t>本 章 重 点</a:t>
            </a:r>
            <a:endParaRPr lang="en-US" altLang="zh-CN" sz="3600" dirty="0">
              <a:latin typeface="+mn-lt"/>
              <a:ea typeface="黑体" panose="02010609060101010101" pitchFamily="49" charset="-122"/>
            </a:endParaRPr>
          </a:p>
        </p:txBody>
      </p:sp>
      <p:sp>
        <p:nvSpPr>
          <p:cNvPr id="8" name="Rectangle 3"/>
          <p:cNvSpPr txBox="1">
            <a:spLocks noChangeArrowheads="1"/>
          </p:cNvSpPr>
          <p:nvPr/>
        </p:nvSpPr>
        <p:spPr bwMode="auto">
          <a:xfrm>
            <a:off x="914400" y="1600200"/>
            <a:ext cx="7391400" cy="47244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43230" marR="0" lvl="0" indent="-443230" algn="l" defTabSz="914400" rtl="0" eaLnBrk="0" fontAlgn="base" latinLnBrk="0" hangingPunct="0">
              <a:lnSpc>
                <a:spcPct val="80000"/>
              </a:lnSpc>
              <a:spcBef>
                <a:spcPct val="20000"/>
              </a:spcBef>
              <a:spcAft>
                <a:spcPct val="0"/>
              </a:spcAft>
              <a:buClr>
                <a:srgbClr val="3333FF"/>
              </a:buClr>
              <a:buSzTx/>
              <a:buFont typeface="Wingdings" panose="05000000000000000000" pitchFamily="2" charset="2"/>
              <a:buNone/>
              <a:defRPr/>
            </a:pPr>
            <a:r>
              <a:rPr kumimoji="1" lang="en-US" altLang="zh-CN" sz="6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a:t>
            </a:r>
            <a:endParaRPr kumimoji="1" lang="en-US" altLang="zh-CN" sz="6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443230" lvl="0" indent="-443230">
              <a:lnSpc>
                <a:spcPct val="120000"/>
              </a:lnSpc>
              <a:buClr>
                <a:srgbClr val="FF0000"/>
              </a:buClr>
              <a:buSzPct val="90000"/>
              <a:buFont typeface="Wingdings" panose="05000000000000000000" pitchFamily="2" charset="2"/>
              <a:buChar char="n"/>
            </a:pPr>
            <a:r>
              <a:rPr lang="zh-CN" altLang="zh-CN" b="0" kern="0" dirty="0">
                <a:latin typeface="微软雅黑" panose="020B0503020204020204" pitchFamily="34" charset="-122"/>
                <a:ea typeface="微软雅黑" panose="020B0503020204020204" pitchFamily="34" charset="-122"/>
                <a:cs typeface="Arial" panose="020B0604020202020204" pitchFamily="34" charset="0"/>
              </a:rPr>
              <a:t>掌握</a:t>
            </a:r>
            <a:r>
              <a:rPr lang="en-US" altLang="zh-CN" b="0" kern="0" dirty="0" err="1">
                <a:solidFill>
                  <a:srgbClr val="FF0000"/>
                </a:solidFill>
                <a:latin typeface="微软雅黑" panose="020B0503020204020204" pitchFamily="34" charset="-122"/>
                <a:ea typeface="微软雅黑" panose="020B0503020204020204" pitchFamily="34" charset="-122"/>
                <a:cs typeface="Arial" panose="020B0604020202020204" pitchFamily="34" charset="0"/>
              </a:rPr>
              <a:t>Matplotlib</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的安装和配置方法</a:t>
            </a:r>
            <a:endParaRPr lang="en-US" altLang="zh-CN" b="0" kern="0" dirty="0">
              <a:latin typeface="微软雅黑" panose="020B0503020204020204" pitchFamily="34" charset="-122"/>
              <a:ea typeface="微软雅黑" panose="020B0503020204020204" pitchFamily="34" charset="-122"/>
              <a:cs typeface="Arial" panose="020B0604020202020204" pitchFamily="34" charset="0"/>
            </a:endParaRPr>
          </a:p>
          <a:p>
            <a:pPr marL="443230" lvl="0" indent="-443230">
              <a:lnSpc>
                <a:spcPct val="120000"/>
              </a:lnSpc>
              <a:buClr>
                <a:srgbClr val="FF0000"/>
              </a:buClr>
              <a:buSzPct val="90000"/>
              <a:buFont typeface="Wingdings" panose="05000000000000000000" pitchFamily="2" charset="2"/>
              <a:buChar char="n"/>
            </a:pPr>
            <a:r>
              <a:rPr lang="zh-CN" altLang="zh-CN" b="0" kern="0" dirty="0">
                <a:latin typeface="微软雅黑" panose="020B0503020204020204" pitchFamily="34" charset="-122"/>
                <a:ea typeface="微软雅黑" panose="020B0503020204020204" pitchFamily="34" charset="-122"/>
                <a:cs typeface="Arial" panose="020B0604020202020204" pitchFamily="34" charset="0"/>
              </a:rPr>
              <a:t>掌握</a:t>
            </a:r>
            <a:r>
              <a:rPr lang="zh-CN" altLang="en-US" b="0"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柱状图</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绘制方法</a:t>
            </a:r>
            <a:endParaRPr lang="en-US" altLang="zh-CN" b="0" kern="0" dirty="0">
              <a:latin typeface="微软雅黑" panose="020B0503020204020204" pitchFamily="34" charset="-122"/>
              <a:ea typeface="微软雅黑" panose="020B0503020204020204" pitchFamily="34" charset="-122"/>
              <a:cs typeface="Arial" panose="020B0604020202020204" pitchFamily="34" charset="0"/>
            </a:endParaRPr>
          </a:p>
          <a:p>
            <a:pPr marL="443230" lvl="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掌握</a:t>
            </a:r>
            <a:r>
              <a:rPr lang="zh-CN" altLang="en-US" b="0"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折线图</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绘制方法</a:t>
            </a:r>
            <a:endParaRPr lang="en-US" altLang="zh-CN" b="0" kern="0" dirty="0">
              <a:latin typeface="微软雅黑" panose="020B0503020204020204" pitchFamily="34" charset="-122"/>
              <a:ea typeface="微软雅黑" panose="020B0503020204020204" pitchFamily="34" charset="-122"/>
              <a:cs typeface="Arial" panose="020B0604020202020204" pitchFamily="34" charset="0"/>
            </a:endParaRPr>
          </a:p>
          <a:p>
            <a:pPr marL="443230" lvl="0" indent="-443230">
              <a:lnSpc>
                <a:spcPct val="120000"/>
              </a:lnSpc>
              <a:buClr>
                <a:srgbClr val="FF0000"/>
              </a:buClr>
              <a:buSzPct val="90000"/>
              <a:buFont typeface="Wingdings" panose="05000000000000000000" pitchFamily="2" charset="2"/>
              <a:buChar char="n"/>
            </a:pPr>
            <a:r>
              <a:rPr lang="zh-CN" altLang="zh-CN" b="0" kern="0" dirty="0">
                <a:latin typeface="微软雅黑" panose="020B0503020204020204" pitchFamily="34" charset="-122"/>
                <a:ea typeface="微软雅黑" panose="020B0503020204020204" pitchFamily="34" charset="-122"/>
                <a:cs typeface="Arial" panose="020B0604020202020204" pitchFamily="34" charset="0"/>
              </a:rPr>
              <a:t>了解</a:t>
            </a:r>
            <a:r>
              <a:rPr lang="en-US" altLang="zh-CN" b="0" kern="0" dirty="0" err="1">
                <a:latin typeface="微软雅黑" panose="020B0503020204020204" pitchFamily="34" charset="-122"/>
                <a:ea typeface="微软雅黑" panose="020B0503020204020204" pitchFamily="34" charset="-122"/>
                <a:cs typeface="Arial" panose="020B0604020202020204" pitchFamily="34" charset="0"/>
              </a:rPr>
              <a:t>Matplotlib</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库的其它绘图形式</a:t>
            </a:r>
            <a:endParaRPr lang="en-US" altLang="zh-CN" b="0" kern="0" dirty="0">
              <a:latin typeface="微软雅黑" panose="020B0503020204020204" pitchFamily="34" charset="-122"/>
              <a:ea typeface="微软雅黑" panose="020B0503020204020204" pitchFamily="34" charset="-122"/>
              <a:cs typeface="Arial" panose="020B0604020202020204" pitchFamily="34" charset="0"/>
            </a:endParaRPr>
          </a:p>
          <a:p>
            <a:pPr marL="443230" lvl="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掌握数据的</a:t>
            </a:r>
            <a:r>
              <a:rPr lang="zh-CN" altLang="en-US" b="0" kern="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拟合与插值</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方法</a:t>
            </a:r>
            <a:endParaRPr lang="en-US" altLang="zh-CN" b="0" kern="0" dirty="0">
              <a:latin typeface="微软雅黑" panose="020B0503020204020204" pitchFamily="34" charset="-122"/>
              <a:ea typeface="微软雅黑" panose="020B0503020204020204" pitchFamily="34" charset="-122"/>
              <a:cs typeface="Arial" panose="020B0604020202020204" pitchFamily="34" charset="0"/>
            </a:endParaRPr>
          </a:p>
          <a:p>
            <a:pPr marL="443230" lvl="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掌握</a:t>
            </a:r>
            <a:r>
              <a:rPr lang="en-US" altLang="zh-CN" b="0" kern="0" dirty="0" err="1">
                <a:solidFill>
                  <a:srgbClr val="FF0000"/>
                </a:solidFill>
                <a:latin typeface="微软雅黑" panose="020B0503020204020204" pitchFamily="34" charset="-122"/>
                <a:ea typeface="微软雅黑" panose="020B0503020204020204" pitchFamily="34" charset="-122"/>
                <a:cs typeface="Arial" panose="020B0604020202020204" pitchFamily="34" charset="0"/>
              </a:rPr>
              <a:t>Tkinter</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的基本使用</a:t>
            </a:r>
            <a:endParaRPr lang="en-US" altLang="zh-CN" b="0" kern="0" dirty="0">
              <a:latin typeface="微软雅黑" panose="020B0503020204020204" pitchFamily="34" charset="-122"/>
              <a:ea typeface="微软雅黑" panose="020B0503020204020204" pitchFamily="34" charset="-122"/>
              <a:cs typeface="Arial" panose="020B0604020202020204" pitchFamily="34" charset="0"/>
            </a:endParaRPr>
          </a:p>
          <a:p>
            <a:pPr marL="443230" lvl="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掌握</a:t>
            </a:r>
            <a:r>
              <a:rPr lang="en-US" altLang="zh-CN" b="0" kern="0" dirty="0" err="1">
                <a:latin typeface="微软雅黑" panose="020B0503020204020204" pitchFamily="34" charset="-122"/>
                <a:ea typeface="微软雅黑" panose="020B0503020204020204" pitchFamily="34" charset="-122"/>
                <a:cs typeface="Arial" panose="020B0604020202020204" pitchFamily="34" charset="0"/>
              </a:rPr>
              <a:t>Tkinter</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控件消息响应方法</a:t>
            </a:r>
            <a:endParaRPr lang="en-US" altLang="zh-CN" b="0" kern="0" dirty="0">
              <a:latin typeface="微软雅黑" panose="020B0503020204020204" pitchFamily="34" charset="-122"/>
              <a:ea typeface="微软雅黑" panose="020B0503020204020204" pitchFamily="34" charset="-122"/>
              <a:cs typeface="Arial" panose="020B0604020202020204" pitchFamily="34" charset="0"/>
            </a:endParaRPr>
          </a:p>
          <a:p>
            <a:pPr marL="44323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了解</a:t>
            </a:r>
            <a:r>
              <a:rPr lang="en-US" altLang="zh-CN" b="0" kern="0" dirty="0" err="1">
                <a:latin typeface="微软雅黑" panose="020B0503020204020204" pitchFamily="34" charset="-122"/>
                <a:ea typeface="微软雅黑" panose="020B0503020204020204" pitchFamily="34" charset="-122"/>
                <a:cs typeface="Arial" panose="020B0604020202020204" pitchFamily="34" charset="0"/>
              </a:rPr>
              <a:t>Tkinter</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一般控件的使用方法</a:t>
            </a:r>
            <a:endParaRPr lang="zh-CN" altLang="en-US" b="0" kern="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t>数据拟合</a:t>
            </a:r>
            <a:endParaRPr lang="zh-CN" altLang="en-US" dirty="0"/>
          </a:p>
        </p:txBody>
      </p:sp>
      <p:sp>
        <p:nvSpPr>
          <p:cNvPr id="8195" name="Rectangle 3"/>
          <p:cNvSpPr>
            <a:spLocks noGrp="1" noChangeArrowheads="1"/>
          </p:cNvSpPr>
          <p:nvPr>
            <p:ph idx="1"/>
          </p:nvPr>
        </p:nvSpPr>
        <p:spPr/>
        <p:txBody>
          <a:bodyPr/>
          <a:lstStyle/>
          <a:p>
            <a:r>
              <a:rPr lang="zh-CN" altLang="en-US" sz="2800" dirty="0"/>
              <a:t>在科学计算中经常</a:t>
            </a:r>
            <a:r>
              <a:rPr lang="zh-CN" altLang="en-US" sz="2800" dirty="0">
                <a:solidFill>
                  <a:srgbClr val="FF0000"/>
                </a:solidFill>
              </a:rPr>
              <a:t>要建立</a:t>
            </a:r>
            <a:r>
              <a:rPr lang="zh-CN" altLang="en-US" sz="2800" dirty="0"/>
              <a:t>实验数据的</a:t>
            </a:r>
            <a:r>
              <a:rPr lang="zh-CN" altLang="en-US" sz="2800" dirty="0">
                <a:solidFill>
                  <a:srgbClr val="FF0000"/>
                </a:solidFill>
              </a:rPr>
              <a:t>数学模型</a:t>
            </a:r>
            <a:r>
              <a:rPr lang="zh-CN" altLang="en-US" sz="2800" dirty="0"/>
              <a:t>。给定函数的实验数据，需要用比较简单和合适的</a:t>
            </a:r>
            <a:r>
              <a:rPr lang="zh-CN" altLang="en-US" sz="2800" dirty="0">
                <a:solidFill>
                  <a:srgbClr val="FF0000"/>
                </a:solidFill>
              </a:rPr>
              <a:t>函数</a:t>
            </a:r>
            <a:r>
              <a:rPr lang="zh-CN" altLang="en-US" sz="2800" dirty="0"/>
              <a:t>来</a:t>
            </a:r>
            <a:r>
              <a:rPr lang="zh-CN" altLang="en-US" sz="2800" dirty="0">
                <a:solidFill>
                  <a:srgbClr val="FF0000"/>
                </a:solidFill>
              </a:rPr>
              <a:t>逼近</a:t>
            </a:r>
            <a:r>
              <a:rPr lang="zh-CN" altLang="en-US" sz="2800" dirty="0"/>
              <a:t>（或拟合）</a:t>
            </a:r>
            <a:r>
              <a:rPr lang="zh-CN" altLang="en-US" sz="2800" dirty="0">
                <a:solidFill>
                  <a:srgbClr val="FF0000"/>
                </a:solidFill>
              </a:rPr>
              <a:t>实验数据</a:t>
            </a:r>
            <a:r>
              <a:rPr lang="zh-CN" altLang="en-US" sz="2800" dirty="0"/>
              <a:t>。</a:t>
            </a:r>
            <a:endParaRPr lang="en-US" altLang="zh-CN" sz="2800" dirty="0"/>
          </a:p>
          <a:p>
            <a:r>
              <a:rPr lang="zh-CN" altLang="en-US" sz="2800" dirty="0"/>
              <a:t>这种逼近的特点是：</a:t>
            </a:r>
            <a:endParaRPr lang="zh-CN" altLang="en-US" sz="2800" dirty="0"/>
          </a:p>
          <a:p>
            <a:pPr lvl="1"/>
            <a:r>
              <a:rPr lang="zh-CN" altLang="en-US" dirty="0">
                <a:solidFill>
                  <a:srgbClr val="FF0000"/>
                </a:solidFill>
              </a:rPr>
              <a:t>适度的精度</a:t>
            </a:r>
            <a:r>
              <a:rPr lang="zh-CN" altLang="en-US" dirty="0"/>
              <a:t>；</a:t>
            </a:r>
            <a:endParaRPr lang="zh-CN" altLang="en-US" dirty="0"/>
          </a:p>
          <a:p>
            <a:pPr lvl="1"/>
            <a:r>
              <a:rPr lang="zh-CN" altLang="en-US" dirty="0"/>
              <a:t>实验数据有</a:t>
            </a:r>
            <a:r>
              <a:rPr lang="zh-CN" altLang="en-US" dirty="0">
                <a:solidFill>
                  <a:srgbClr val="FF0000"/>
                </a:solidFill>
              </a:rPr>
              <a:t>小的误差</a:t>
            </a:r>
            <a:r>
              <a:rPr lang="zh-CN" altLang="en-US" dirty="0"/>
              <a:t>；</a:t>
            </a:r>
            <a:endParaRPr lang="zh-CN" altLang="en-US" dirty="0"/>
          </a:p>
          <a:p>
            <a:pPr lvl="1"/>
            <a:r>
              <a:rPr lang="zh-CN" altLang="en-US" dirty="0"/>
              <a:t>对于某些问题，可能有某些特殊的信息能够用来选择实验数据的</a:t>
            </a:r>
            <a:r>
              <a:rPr lang="zh-CN" altLang="en-US" dirty="0">
                <a:solidFill>
                  <a:srgbClr val="FF0000"/>
                </a:solidFill>
              </a:rPr>
              <a:t>数学模型</a:t>
            </a:r>
            <a:r>
              <a:rPr lang="zh-CN" altLang="en-US" dirty="0"/>
              <a:t>。</a:t>
            </a:r>
            <a:endParaRPr lang="zh-CN" altLang="en-US" dirty="0"/>
          </a:p>
        </p:txBody>
      </p:sp>
    </p:spTree>
  </p:cSld>
  <p:clrMapOvr>
    <a:masterClrMapping/>
  </p:clrMapOvr>
  <p:transition>
    <p:blinds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数据拟合</a:t>
            </a:r>
            <a:endParaRPr lang="zh-CN" altLang="en-US" dirty="0"/>
          </a:p>
        </p:txBody>
      </p:sp>
      <p:sp>
        <p:nvSpPr>
          <p:cNvPr id="3" name="内容占位符 2"/>
          <p:cNvSpPr>
            <a:spLocks noGrp="1"/>
          </p:cNvSpPr>
          <p:nvPr>
            <p:ph idx="1"/>
          </p:nvPr>
        </p:nvSpPr>
        <p:spPr/>
        <p:txBody>
          <a:bodyPr/>
          <a:lstStyle/>
          <a:p>
            <a:r>
              <a:rPr lang="zh-CN" altLang="en-US" dirty="0"/>
              <a:t> 如果</a:t>
            </a:r>
            <a:r>
              <a:rPr lang="zh-CN" altLang="en-US" dirty="0">
                <a:solidFill>
                  <a:srgbClr val="FF0000"/>
                </a:solidFill>
              </a:rPr>
              <a:t>不要求</a:t>
            </a:r>
            <a:r>
              <a:rPr lang="zh-CN" altLang="en-US" dirty="0"/>
              <a:t>近似函数通过</a:t>
            </a:r>
            <a:r>
              <a:rPr lang="zh-CN" altLang="en-US" dirty="0">
                <a:solidFill>
                  <a:srgbClr val="FF0000"/>
                </a:solidFill>
              </a:rPr>
              <a:t>所有</a:t>
            </a:r>
            <a:r>
              <a:rPr lang="zh-CN" altLang="en-US" dirty="0"/>
              <a:t>数据点，而是要求它能较好地反映数据</a:t>
            </a:r>
            <a:r>
              <a:rPr lang="zh-CN" altLang="en-US" dirty="0">
                <a:solidFill>
                  <a:srgbClr val="FF0000"/>
                </a:solidFill>
              </a:rPr>
              <a:t>变化规律</a:t>
            </a:r>
            <a:r>
              <a:rPr lang="zh-CN" altLang="en-US" dirty="0"/>
              <a:t>的近似函数的方法称为</a:t>
            </a:r>
            <a:r>
              <a:rPr lang="zh-CN" altLang="en-US" dirty="0">
                <a:solidFill>
                  <a:srgbClr val="FF0000"/>
                </a:solidFill>
              </a:rPr>
              <a:t>数据拟合</a:t>
            </a:r>
            <a:r>
              <a:rPr lang="zh-CN" altLang="en-US" dirty="0"/>
              <a:t>。</a:t>
            </a:r>
            <a:endParaRPr lang="en-US" altLang="zh-CN" dirty="0"/>
          </a:p>
          <a:p>
            <a:r>
              <a:rPr lang="zh-CN" altLang="en-US" dirty="0">
                <a:solidFill>
                  <a:srgbClr val="FF0000"/>
                </a:solidFill>
              </a:rPr>
              <a:t>数据拟合</a:t>
            </a:r>
            <a:r>
              <a:rPr lang="zh-CN" altLang="en-US" dirty="0"/>
              <a:t>必须有函数表达式</a:t>
            </a:r>
            <a:endParaRPr lang="en-US" altLang="zh-CN"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插值与拟合的区分</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插值函数</a:t>
            </a:r>
            <a:r>
              <a:rPr lang="zh-CN" altLang="en-US" dirty="0"/>
              <a:t>经过样本点，</a:t>
            </a:r>
            <a:r>
              <a:rPr lang="zh-CN" altLang="en-US" dirty="0">
                <a:solidFill>
                  <a:srgbClr val="FF0000"/>
                </a:solidFill>
              </a:rPr>
              <a:t>拟合函数</a:t>
            </a:r>
            <a:r>
              <a:rPr lang="zh-CN" altLang="en-US" dirty="0"/>
              <a:t>一般基于</a:t>
            </a:r>
            <a:r>
              <a:rPr lang="zh-CN" altLang="en-US" dirty="0">
                <a:solidFill>
                  <a:srgbClr val="FF0000"/>
                </a:solidFill>
              </a:rPr>
              <a:t>最小二乘法尽量</a:t>
            </a:r>
            <a:r>
              <a:rPr lang="zh-CN" altLang="en-US" dirty="0"/>
              <a:t>靠近所有样本点穿过。</a:t>
            </a:r>
            <a:endParaRPr lang="en-US" altLang="zh-CN" dirty="0"/>
          </a:p>
          <a:p>
            <a:r>
              <a:rPr lang="zh-CN" altLang="en-US" dirty="0"/>
              <a:t>一般来说，</a:t>
            </a:r>
            <a:r>
              <a:rPr lang="zh-CN" altLang="en-US" dirty="0">
                <a:solidFill>
                  <a:srgbClr val="FF0000"/>
                </a:solidFill>
              </a:rPr>
              <a:t>插值</a:t>
            </a:r>
            <a:r>
              <a:rPr lang="zh-CN" altLang="en-US" dirty="0"/>
              <a:t>主要用于</a:t>
            </a:r>
            <a:r>
              <a:rPr lang="zh-CN" altLang="en-US" dirty="0">
                <a:solidFill>
                  <a:srgbClr val="FF0000"/>
                </a:solidFill>
              </a:rPr>
              <a:t>求函数值</a:t>
            </a:r>
            <a:r>
              <a:rPr lang="zh-CN" altLang="en-US" dirty="0"/>
              <a:t>，而</a:t>
            </a:r>
            <a:r>
              <a:rPr lang="zh-CN" altLang="en-US" dirty="0">
                <a:solidFill>
                  <a:srgbClr val="FF0000"/>
                </a:solidFill>
              </a:rPr>
              <a:t>拟合</a:t>
            </a:r>
            <a:r>
              <a:rPr lang="zh-CN" altLang="en-US" dirty="0"/>
              <a:t>的主要目的是</a:t>
            </a:r>
            <a:r>
              <a:rPr lang="zh-CN" altLang="en-US" dirty="0">
                <a:solidFill>
                  <a:srgbClr val="FF0000"/>
                </a:solidFill>
              </a:rPr>
              <a:t>求函数关系</a:t>
            </a:r>
            <a:r>
              <a:rPr lang="zh-CN" altLang="en-US" dirty="0"/>
              <a:t>。</a:t>
            </a:r>
            <a:endParaRPr lang="en-US" altLang="zh-CN" dirty="0"/>
          </a:p>
          <a:p>
            <a:r>
              <a:rPr lang="zh-CN" altLang="en-US" dirty="0"/>
              <a:t>某些问题既可以用插值也可以用拟合。</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数据拟合基本方法</a:t>
            </a:r>
            <a:endParaRPr lang="zh-CN" altLang="en-US" dirty="0"/>
          </a:p>
        </p:txBody>
      </p:sp>
      <p:graphicFrame>
        <p:nvGraphicFramePr>
          <p:cNvPr id="9222" name="Object 6"/>
          <p:cNvGraphicFramePr>
            <a:graphicFrameLocks noGrp="1" noChangeAspect="1"/>
          </p:cNvGraphicFramePr>
          <p:nvPr>
            <p:ph idx="1"/>
          </p:nvPr>
        </p:nvGraphicFramePr>
        <p:xfrm>
          <a:off x="4724400" y="3748088"/>
          <a:ext cx="152400" cy="228600"/>
        </p:xfrm>
        <a:graphic>
          <a:graphicData uri="http://schemas.openxmlformats.org/presentationml/2006/ole">
            <mc:AlternateContent xmlns:mc="http://schemas.openxmlformats.org/markup-compatibility/2006">
              <mc:Choice xmlns:v="urn:schemas-microsoft-com:vml" Requires="v">
                <p:oleObj spid="_x0000_s20547" name="Equation" r:id="rId1" imgW="152400" imgH="228600" progId="Equation.DSMT4">
                  <p:embed/>
                </p:oleObj>
              </mc:Choice>
              <mc:Fallback>
                <p:oleObj name="Equation" r:id="rId1" imgW="152400" imgH="2286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748088"/>
                        <a:ext cx="152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9" name="Rectangle 3"/>
          <p:cNvSpPr>
            <a:spLocks noGrp="1" noChangeArrowheads="1"/>
          </p:cNvSpPr>
          <p:nvPr>
            <p:ph type="body" sz="half" idx="4294967295"/>
          </p:nvPr>
        </p:nvSpPr>
        <p:spPr>
          <a:xfrm>
            <a:off x="781050" y="1268413"/>
            <a:ext cx="8362950" cy="4857750"/>
          </a:xfrm>
        </p:spPr>
        <p:txBody>
          <a:bodyPr/>
          <a:lstStyle/>
          <a:p>
            <a:pPr marL="441325" indent="-441325">
              <a:buClr>
                <a:srgbClr val="FF0000"/>
              </a:buClr>
              <a:buSzPct val="90000"/>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曲线拟合是逼近离散数据的基本方法，常采用</a:t>
            </a:r>
            <a:r>
              <a:rPr lang="zh-CN" altLang="en-US" sz="2800" dirty="0">
                <a:solidFill>
                  <a:srgbClr val="FF0000"/>
                </a:solidFill>
                <a:latin typeface="微软雅黑" panose="020B0503020204020204" pitchFamily="34" charset="-122"/>
                <a:ea typeface="微软雅黑" panose="020B0503020204020204" pitchFamily="34" charset="-122"/>
              </a:rPr>
              <a:t>最小二乘拟合</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marL="441325" indent="-441325">
              <a:buClr>
                <a:srgbClr val="FF0000"/>
              </a:buClr>
              <a:buSzPct val="90000"/>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已知一组（二维）数据                                即平面上的</a:t>
            </a:r>
            <a:r>
              <a:rPr lang="en-US"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个点互不相同。寻求一个函数（曲线）</a:t>
            </a:r>
            <a:r>
              <a:rPr lang="en-US" altLang="zh-CN" sz="2800" dirty="0">
                <a:solidFill>
                  <a:srgbClr val="FF0000"/>
                </a:solidFill>
                <a:latin typeface="微软雅黑" panose="020B0503020204020204" pitchFamily="34" charset="-122"/>
                <a:ea typeface="微软雅黑" panose="020B0503020204020204" pitchFamily="34" charset="-122"/>
              </a:rPr>
              <a:t>y = f (x)</a:t>
            </a:r>
            <a:r>
              <a:rPr lang="zh-CN" altLang="en-US" sz="2800" dirty="0">
                <a:latin typeface="微软雅黑" panose="020B0503020204020204" pitchFamily="34" charset="-122"/>
                <a:ea typeface="微软雅黑" panose="020B0503020204020204" pitchFamily="34" charset="-122"/>
              </a:rPr>
              <a:t>，使</a:t>
            </a:r>
            <a:r>
              <a:rPr lang="en-US" altLang="zh-CN" sz="2800" dirty="0">
                <a:latin typeface="微软雅黑" panose="020B0503020204020204" pitchFamily="34" charset="-122"/>
                <a:ea typeface="微软雅黑" panose="020B0503020204020204" pitchFamily="34" charset="-122"/>
              </a:rPr>
              <a:t>f (x)</a:t>
            </a:r>
            <a:r>
              <a:rPr lang="zh-CN" altLang="en-US" sz="2800" dirty="0">
                <a:latin typeface="微软雅黑" panose="020B0503020204020204" pitchFamily="34" charset="-122"/>
                <a:ea typeface="微软雅黑" panose="020B0503020204020204" pitchFamily="34" charset="-122"/>
              </a:rPr>
              <a:t>在</a:t>
            </a:r>
            <a:r>
              <a:rPr lang="zh-CN" altLang="en-US" sz="2800" dirty="0">
                <a:solidFill>
                  <a:srgbClr val="FF0000"/>
                </a:solidFill>
                <a:latin typeface="微软雅黑" panose="020B0503020204020204" pitchFamily="34" charset="-122"/>
                <a:ea typeface="微软雅黑" panose="020B0503020204020204" pitchFamily="34" charset="-122"/>
              </a:rPr>
              <a:t>某种准则下</a:t>
            </a:r>
            <a:r>
              <a:rPr lang="zh-CN" altLang="en-US" sz="2800" dirty="0">
                <a:latin typeface="微软雅黑" panose="020B0503020204020204" pitchFamily="34" charset="-122"/>
                <a:ea typeface="微软雅黑" panose="020B0503020204020204" pitchFamily="34" charset="-122"/>
              </a:rPr>
              <a:t>与所有数据点最为接近，即曲线拟合得最好。</a:t>
            </a:r>
            <a:endParaRPr lang="zh-CN" altLang="en-US" sz="2800" dirty="0">
              <a:latin typeface="微软雅黑" panose="020B0503020204020204" pitchFamily="34" charset="-122"/>
              <a:ea typeface="微软雅黑" panose="020B0503020204020204" pitchFamily="34" charset="-122"/>
            </a:endParaRPr>
          </a:p>
          <a:p>
            <a:pPr marL="441325" indent="-441325">
              <a:buClr>
                <a:srgbClr val="FF0000"/>
              </a:buClr>
              <a:buSzPct val="90000"/>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最小二乘拟合包括：</a:t>
            </a:r>
            <a:endParaRPr lang="en-US" altLang="zh-CN" sz="2800" dirty="0">
              <a:latin typeface="微软雅黑" panose="020B0503020204020204" pitchFamily="34" charset="-122"/>
              <a:ea typeface="微软雅黑" panose="020B0503020204020204" pitchFamily="34" charset="-122"/>
            </a:endParaRPr>
          </a:p>
          <a:p>
            <a:pPr marL="898525" lvl="1" indent="-441325">
              <a:buClr>
                <a:srgbClr val="006666"/>
              </a:buClr>
              <a:buSzPct val="900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线性最小二乘拟合</a:t>
            </a:r>
            <a:endParaRPr lang="en-US" altLang="zh-CN" sz="2400" dirty="0">
              <a:latin typeface="微软雅黑" panose="020B0503020204020204" pitchFamily="34" charset="-122"/>
              <a:ea typeface="微软雅黑" panose="020B0503020204020204" pitchFamily="34" charset="-122"/>
            </a:endParaRPr>
          </a:p>
          <a:p>
            <a:pPr marL="898525" lvl="1" indent="-441325">
              <a:buClr>
                <a:srgbClr val="006666"/>
              </a:buClr>
              <a:buSzPct val="900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非线性最小二乘拟合</a:t>
            </a:r>
            <a:endParaRPr lang="zh-CN" altLang="en-US" sz="2400" dirty="0">
              <a:latin typeface="微软雅黑" panose="020B0503020204020204" pitchFamily="34" charset="-122"/>
              <a:ea typeface="微软雅黑" panose="020B0503020204020204" pitchFamily="34" charset="-122"/>
            </a:endParaRP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164" y="2132856"/>
            <a:ext cx="309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t>线性最小二乘拟合</a:t>
            </a:r>
            <a:endParaRPr lang="zh-CN" altLang="en-US" dirty="0"/>
          </a:p>
        </p:txBody>
      </p:sp>
      <p:graphicFrame>
        <p:nvGraphicFramePr>
          <p:cNvPr id="12296" name="Object 8"/>
          <p:cNvGraphicFramePr>
            <a:graphicFrameLocks noGrp="1" noChangeAspect="1"/>
          </p:cNvGraphicFramePr>
          <p:nvPr>
            <p:ph idx="1"/>
          </p:nvPr>
        </p:nvGraphicFramePr>
        <p:xfrm>
          <a:off x="4724400" y="3748088"/>
          <a:ext cx="152400" cy="228600"/>
        </p:xfrm>
        <a:graphic>
          <a:graphicData uri="http://schemas.openxmlformats.org/presentationml/2006/ole">
            <mc:AlternateContent xmlns:mc="http://schemas.openxmlformats.org/markup-compatibility/2006">
              <mc:Choice xmlns:v="urn:schemas-microsoft-com:vml" Requires="v">
                <p:oleObj spid="_x0000_s21697" name="Equation" r:id="rId1" imgW="152400" imgH="228600" progId="Equation.DSMT4">
                  <p:embed/>
                </p:oleObj>
              </mc:Choice>
              <mc:Fallback>
                <p:oleObj name="Equation" r:id="rId1" imgW="152400" imgH="2286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748088"/>
                        <a:ext cx="152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1" name="Rectangle 3"/>
          <p:cNvSpPr>
            <a:spLocks noGrp="1" noChangeArrowheads="1"/>
          </p:cNvSpPr>
          <p:nvPr>
            <p:ph type="body" sz="half" idx="4294967295"/>
          </p:nvPr>
        </p:nvSpPr>
        <p:spPr>
          <a:xfrm>
            <a:off x="467544" y="1215231"/>
            <a:ext cx="8291512" cy="5073650"/>
          </a:xfrm>
        </p:spPr>
        <p:txBody>
          <a:bodyPr/>
          <a:lstStyle/>
          <a:p>
            <a:pPr marL="441325" indent="-441325">
              <a:lnSpc>
                <a:spcPct val="125000"/>
              </a:lnSpc>
              <a:buClr>
                <a:srgbClr val="FF0000"/>
              </a:buClr>
              <a:buSzPct val="90000"/>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线性最小二乘法是解决曲线拟合问题最常用的方法，基本思路是，令：</a:t>
            </a:r>
            <a:endParaRPr lang="zh-CN" altLang="en-US" sz="2800" dirty="0">
              <a:latin typeface="微软雅黑" panose="020B0503020204020204" pitchFamily="34" charset="-122"/>
              <a:ea typeface="微软雅黑" panose="020B0503020204020204" pitchFamily="34" charset="-122"/>
            </a:endParaRPr>
          </a:p>
          <a:p>
            <a:pPr marL="0" indent="0">
              <a:lnSpc>
                <a:spcPct val="125000"/>
              </a:lnSpc>
              <a:buClr>
                <a:srgbClr val="FF0000"/>
              </a:buClr>
              <a:buSzPct val="90000"/>
              <a:buNone/>
            </a:pPr>
            <a:endParaRPr lang="en-US" altLang="zh-CN" sz="2800" dirty="0">
              <a:latin typeface="微软雅黑" panose="020B0503020204020204" pitchFamily="34" charset="-122"/>
              <a:ea typeface="微软雅黑" panose="020B0503020204020204" pitchFamily="34" charset="-122"/>
            </a:endParaRPr>
          </a:p>
          <a:p>
            <a:pPr lvl="1">
              <a:lnSpc>
                <a:spcPct val="150000"/>
              </a:lnSpc>
              <a:buClr>
                <a:srgbClr val="006666"/>
              </a:buClr>
              <a:buSzPct val="900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其中                              是一组事先选定的</a:t>
            </a:r>
            <a:r>
              <a:rPr lang="zh-CN" altLang="en-US" sz="2400" dirty="0">
                <a:solidFill>
                  <a:srgbClr val="FF0000"/>
                </a:solidFill>
                <a:latin typeface="微软雅黑" panose="020B0503020204020204" pitchFamily="34" charset="-122"/>
                <a:ea typeface="微软雅黑" panose="020B0503020204020204" pitchFamily="34" charset="-122"/>
              </a:rPr>
              <a:t>线性无关的函数</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nSpc>
                <a:spcPct val="150000"/>
              </a:lnSpc>
              <a:buClr>
                <a:srgbClr val="006666"/>
              </a:buClr>
              <a:buSzPct val="900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             是一组</a:t>
            </a:r>
            <a:r>
              <a:rPr lang="zh-CN" altLang="en-US" sz="2400" dirty="0">
                <a:solidFill>
                  <a:srgbClr val="FF0000"/>
                </a:solidFill>
                <a:latin typeface="微软雅黑" panose="020B0503020204020204" pitchFamily="34" charset="-122"/>
                <a:ea typeface="微软雅黑" panose="020B0503020204020204" pitchFamily="34" charset="-122"/>
              </a:rPr>
              <a:t>待定系数</a:t>
            </a:r>
            <a:r>
              <a:rPr lang="zh-CN" altLang="en-US" sz="2400" dirty="0">
                <a:latin typeface="微软雅黑" panose="020B0503020204020204" pitchFamily="34" charset="-122"/>
                <a:ea typeface="微软雅黑" panose="020B0503020204020204" pitchFamily="34" charset="-122"/>
              </a:rPr>
              <a:t>。寻求</a:t>
            </a:r>
            <a:r>
              <a:rPr lang="zh-CN" altLang="en-US" sz="2400" dirty="0">
                <a:solidFill>
                  <a:srgbClr val="FF0000"/>
                </a:solidFill>
                <a:latin typeface="微软雅黑" panose="020B0503020204020204" pitchFamily="34" charset="-122"/>
                <a:ea typeface="微软雅黑" panose="020B0503020204020204" pitchFamily="34" charset="-122"/>
              </a:rPr>
              <a:t>系数</a:t>
            </a:r>
            <a:r>
              <a:rPr lang="zh-CN" altLang="en-US" sz="2400" dirty="0">
                <a:latin typeface="微软雅黑" panose="020B0503020204020204" pitchFamily="34" charset="-122"/>
                <a:ea typeface="微软雅黑" panose="020B0503020204020204" pitchFamily="34" charset="-122"/>
              </a:rPr>
              <a:t>               使得   与          的</a:t>
            </a:r>
            <a:r>
              <a:rPr lang="zh-CN" altLang="en-US" sz="2400" dirty="0">
                <a:solidFill>
                  <a:srgbClr val="FF0000"/>
                </a:solidFill>
                <a:latin typeface="微软雅黑" panose="020B0503020204020204" pitchFamily="34" charset="-122"/>
                <a:ea typeface="微软雅黑" panose="020B0503020204020204" pitchFamily="34" charset="-122"/>
              </a:rPr>
              <a:t>距离</a:t>
            </a:r>
            <a:r>
              <a:rPr lang="zh-CN" altLang="en-US" sz="2400" dirty="0">
                <a:latin typeface="微软雅黑" panose="020B0503020204020204" pitchFamily="34" charset="-122"/>
                <a:ea typeface="微软雅黑" panose="020B0503020204020204" pitchFamily="34" charset="-122"/>
              </a:rPr>
              <a:t>                              的</a:t>
            </a:r>
            <a:r>
              <a:rPr lang="zh-CN" altLang="en-US" sz="2400" dirty="0">
                <a:solidFill>
                  <a:srgbClr val="FF0000"/>
                </a:solidFill>
                <a:latin typeface="微软雅黑" panose="020B0503020204020204" pitchFamily="34" charset="-122"/>
                <a:ea typeface="微软雅黑" panose="020B0503020204020204" pitchFamily="34" charset="-122"/>
              </a:rPr>
              <a:t>平方和最小</a:t>
            </a:r>
            <a:r>
              <a:rPr lang="zh-CN" altLang="en-US" sz="2400" dirty="0">
                <a:latin typeface="微软雅黑" panose="020B0503020204020204" pitchFamily="34" charset="-122"/>
                <a:ea typeface="微软雅黑" panose="020B0503020204020204" pitchFamily="34" charset="-122"/>
              </a:rPr>
              <a:t>。这种</a:t>
            </a:r>
            <a:r>
              <a:rPr lang="zh-CN" altLang="en-US" sz="2400" dirty="0">
                <a:solidFill>
                  <a:srgbClr val="FF0000"/>
                </a:solidFill>
                <a:latin typeface="微软雅黑" panose="020B0503020204020204" pitchFamily="34" charset="-122"/>
                <a:ea typeface="微软雅黑" panose="020B0503020204020204" pitchFamily="34" charset="-122"/>
              </a:rPr>
              <a:t>准则称为最小二乘准则</a:t>
            </a:r>
            <a:endParaRPr lang="en-US" altLang="zh-CN" sz="2400" dirty="0">
              <a:latin typeface="微软雅黑" panose="020B0503020204020204" pitchFamily="34" charset="-122"/>
              <a:ea typeface="微软雅黑" panose="020B0503020204020204" pitchFamily="34" charset="-122"/>
            </a:endParaRPr>
          </a:p>
          <a:p>
            <a:pPr lvl="1">
              <a:lnSpc>
                <a:spcPct val="150000"/>
              </a:lnSpc>
              <a:buClr>
                <a:srgbClr val="006666"/>
              </a:buClr>
              <a:buSzPct val="900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其求系数          的方法称为</a:t>
            </a:r>
            <a:r>
              <a:rPr lang="zh-CN" altLang="en-US" sz="2400" dirty="0">
                <a:solidFill>
                  <a:srgbClr val="FF0000"/>
                </a:solidFill>
                <a:latin typeface="微软雅黑" panose="020B0503020204020204" pitchFamily="34" charset="-122"/>
                <a:ea typeface="微软雅黑" panose="020B0503020204020204" pitchFamily="34" charset="-122"/>
              </a:rPr>
              <a:t>线性最小二乘拟合方法</a:t>
            </a:r>
            <a:endParaRPr lang="zh-CN" altLang="en-US" sz="2400" dirty="0">
              <a:solidFill>
                <a:srgbClr val="FF0000"/>
              </a:solidFill>
              <a:latin typeface="微软雅黑" panose="020B0503020204020204" pitchFamily="34" charset="-122"/>
              <a:ea typeface="微软雅黑" panose="020B0503020204020204" pitchFamily="34" charset="-122"/>
            </a:endParaRPr>
          </a:p>
        </p:txBody>
      </p:sp>
      <p:graphicFrame>
        <p:nvGraphicFramePr>
          <p:cNvPr id="12298" name="Object 10"/>
          <p:cNvGraphicFramePr>
            <a:graphicFrameLocks noGrp="1" noChangeAspect="1"/>
          </p:cNvGraphicFramePr>
          <p:nvPr>
            <p:ph sz="quarter" idx="4294967295"/>
          </p:nvPr>
        </p:nvGraphicFramePr>
        <p:xfrm>
          <a:off x="1691680" y="4775819"/>
          <a:ext cx="831850" cy="498475"/>
        </p:xfrm>
        <a:graphic>
          <a:graphicData uri="http://schemas.openxmlformats.org/presentationml/2006/ole">
            <mc:AlternateContent xmlns:mc="http://schemas.openxmlformats.org/markup-compatibility/2006">
              <mc:Choice xmlns:v="urn:schemas-microsoft-com:vml" Requires="v">
                <p:oleObj spid="_x0000_s21698" name="Equation" r:id="rId3" imgW="381000" imgH="228600" progId="Equation.DSMT4">
                  <p:embed/>
                </p:oleObj>
              </mc:Choice>
              <mc:Fallback>
                <p:oleObj name="Equation" r:id="rId3" imgW="381000" imgH="2286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775819"/>
                        <a:ext cx="8318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8550" y="2325617"/>
            <a:ext cx="561657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73" y="3068960"/>
            <a:ext cx="244792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640" y="4289353"/>
            <a:ext cx="9366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6362" y="4743161"/>
            <a:ext cx="25209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1"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56176" y="4206619"/>
            <a:ext cx="1152525"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8"/>
          <p:cNvGraphicFramePr>
            <a:graphicFrameLocks noChangeAspect="1"/>
          </p:cNvGraphicFramePr>
          <p:nvPr/>
        </p:nvGraphicFramePr>
        <p:xfrm>
          <a:off x="8143875" y="4248871"/>
          <a:ext cx="344488" cy="515938"/>
        </p:xfrm>
        <a:graphic>
          <a:graphicData uri="http://schemas.openxmlformats.org/presentationml/2006/ole">
            <mc:AlternateContent xmlns:mc="http://schemas.openxmlformats.org/markup-compatibility/2006">
              <mc:Choice xmlns:v="urn:schemas-microsoft-com:vml" Requires="v">
                <p:oleObj spid="_x0000_s21699" name="Equation" r:id="rId10" imgW="152400" imgH="228600" progId="Equation.DSMT4">
                  <p:embed/>
                </p:oleObj>
              </mc:Choice>
              <mc:Fallback>
                <p:oleObj name="Equation" r:id="rId10" imgW="152400" imgH="2286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5" y="4248871"/>
                        <a:ext cx="344488"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3768" y="6021288"/>
            <a:ext cx="9366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线性最小二乘拟合</a:t>
            </a:r>
            <a:endParaRPr lang="zh-CN" altLang="en-US" dirty="0"/>
          </a:p>
        </p:txBody>
      </p:sp>
      <p:sp>
        <p:nvSpPr>
          <p:cNvPr id="22531" name="Rectangle 3"/>
          <p:cNvSpPr>
            <a:spLocks noGrp="1" noChangeArrowheads="1"/>
          </p:cNvSpPr>
          <p:nvPr>
            <p:ph idx="1"/>
          </p:nvPr>
        </p:nvSpPr>
        <p:spPr/>
        <p:txBody>
          <a:bodyPr/>
          <a:lstStyle/>
          <a:p>
            <a:pPr>
              <a:lnSpc>
                <a:spcPct val="125000"/>
              </a:lnSpc>
            </a:pPr>
            <a:r>
              <a:rPr lang="zh-CN" altLang="en-US" dirty="0"/>
              <a:t>人们常用的拟合曲线有</a:t>
            </a:r>
            <a:endParaRPr lang="zh-CN" altLang="en-US" dirty="0"/>
          </a:p>
          <a:p>
            <a:pPr lvl="1">
              <a:lnSpc>
                <a:spcPct val="125000"/>
              </a:lnSpc>
            </a:pPr>
            <a:r>
              <a:rPr lang="en-US" altLang="zh-CN" dirty="0"/>
              <a:t>	</a:t>
            </a:r>
            <a:r>
              <a:rPr lang="zh-CN" altLang="en-US" dirty="0">
                <a:solidFill>
                  <a:srgbClr val="FF0000"/>
                </a:solidFill>
              </a:rPr>
              <a:t>直线</a:t>
            </a:r>
            <a:endParaRPr lang="en-US" altLang="zh-CN" dirty="0">
              <a:solidFill>
                <a:srgbClr val="FF0000"/>
              </a:solidFill>
            </a:endParaRPr>
          </a:p>
          <a:p>
            <a:pPr lvl="1">
              <a:lnSpc>
                <a:spcPct val="125000"/>
              </a:lnSpc>
            </a:pPr>
            <a:r>
              <a:rPr lang="zh-CN" altLang="en-US" dirty="0">
                <a:solidFill>
                  <a:srgbClr val="FF0000"/>
                </a:solidFill>
              </a:rPr>
              <a:t>多项式</a:t>
            </a:r>
            <a:endParaRPr lang="en-US" altLang="zh-CN" dirty="0">
              <a:solidFill>
                <a:srgbClr val="FF0000"/>
              </a:solidFill>
            </a:endParaRPr>
          </a:p>
          <a:p>
            <a:pPr lvl="1">
              <a:lnSpc>
                <a:spcPct val="200000"/>
              </a:lnSpc>
            </a:pPr>
            <a:r>
              <a:rPr lang="zh-CN" altLang="en-US" dirty="0">
                <a:solidFill>
                  <a:srgbClr val="FF0000"/>
                </a:solidFill>
              </a:rPr>
              <a:t>双曲线（一支）</a:t>
            </a:r>
            <a:r>
              <a:rPr lang="zh-CN" altLang="en-US" dirty="0"/>
              <a:t>                      ，拟合前作变量</a:t>
            </a:r>
            <a:r>
              <a:rPr lang="zh-CN" altLang="en-US" sz="2400" dirty="0"/>
              <a:t>替换</a:t>
            </a:r>
            <a:r>
              <a:rPr lang="en-US" altLang="zh-CN" dirty="0"/>
              <a:t>t=1/x,</a:t>
            </a:r>
            <a:r>
              <a:rPr lang="zh-CN" altLang="en-US" dirty="0"/>
              <a:t>求解</a:t>
            </a:r>
            <a:r>
              <a:rPr lang="en-US" altLang="zh-CN" dirty="0"/>
              <a:t>a1,a2</a:t>
            </a:r>
            <a:r>
              <a:rPr lang="zh-CN" altLang="en-US" dirty="0"/>
              <a:t>较简单</a:t>
            </a:r>
            <a:endParaRPr lang="en-US" altLang="zh-CN" sz="2400" dirty="0"/>
          </a:p>
          <a:p>
            <a:pPr lvl="1">
              <a:lnSpc>
                <a:spcPct val="125000"/>
              </a:lnSpc>
            </a:pPr>
            <a:r>
              <a:rPr lang="zh-CN" altLang="en-US" dirty="0">
                <a:solidFill>
                  <a:srgbClr val="FF0000"/>
                </a:solidFill>
              </a:rPr>
              <a:t>指数曲线</a:t>
            </a:r>
            <a:r>
              <a:rPr lang="en-US" altLang="zh-CN" dirty="0">
                <a:solidFill>
                  <a:srgbClr val="FF0000"/>
                </a:solidFill>
              </a:rPr>
              <a:t>                      </a:t>
            </a:r>
            <a:r>
              <a:rPr lang="zh-CN" altLang="en-US" dirty="0"/>
              <a:t>拟合前作变量代换</a:t>
            </a:r>
            <a:r>
              <a:rPr lang="en-US" altLang="zh-CN" sz="2400" dirty="0"/>
              <a:t>z=lny,t=1/x,</a:t>
            </a:r>
            <a:r>
              <a:rPr lang="zh-CN" altLang="en-US" sz="2400" dirty="0"/>
              <a:t>则指数曲线转化为线性函数</a:t>
            </a:r>
            <a:endParaRPr lang="zh-CN" altLang="en-US" sz="2400" dirty="0"/>
          </a:p>
          <a:p>
            <a:pPr>
              <a:lnSpc>
                <a:spcPct val="125000"/>
              </a:lnSpc>
              <a:buFontTx/>
              <a:buNone/>
            </a:pPr>
            <a:r>
              <a:rPr lang="zh-CN" altLang="en-US" sz="2400" dirty="0"/>
              <a:t>                 </a:t>
            </a:r>
            <a:r>
              <a:rPr lang="en-US" altLang="zh-CN" sz="2400" dirty="0"/>
              <a:t>,              </a:t>
            </a:r>
            <a:r>
              <a:rPr lang="zh-CN" altLang="en-US" sz="2400" dirty="0"/>
              <a:t>求解</a:t>
            </a:r>
            <a:r>
              <a:rPr lang="en-US" altLang="zh-CN" sz="2400" dirty="0"/>
              <a:t>a1,a2</a:t>
            </a:r>
            <a:r>
              <a:rPr lang="zh-CN" altLang="en-US" sz="2400" dirty="0"/>
              <a:t>较简单</a:t>
            </a:r>
            <a:endParaRPr lang="zh-CN" altLang="en-US" sz="2400" dirty="0"/>
          </a:p>
        </p:txBody>
      </p:sp>
      <p:pic>
        <p:nvPicPr>
          <p:cNvPr id="2253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55776" y="2271046"/>
            <a:ext cx="165576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a:fillRect/>
          </a:stretch>
        </p:blipFill>
        <p:spPr bwMode="auto">
          <a:xfrm>
            <a:off x="2843808" y="2814374"/>
            <a:ext cx="3133229" cy="542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052" y="3356992"/>
            <a:ext cx="1511300"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075" y="4796513"/>
            <a:ext cx="15113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5885088"/>
            <a:ext cx="215900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线性最小二乘拟合</a:t>
            </a:r>
            <a:endParaRPr lang="zh-CN" altLang="en-US" dirty="0"/>
          </a:p>
        </p:txBody>
      </p:sp>
      <p:sp>
        <p:nvSpPr>
          <p:cNvPr id="23555" name="Rectangle 3"/>
          <p:cNvSpPr>
            <a:spLocks noGrp="1" noChangeArrowheads="1"/>
          </p:cNvSpPr>
          <p:nvPr>
            <p:ph idx="1"/>
          </p:nvPr>
        </p:nvSpPr>
        <p:spPr/>
        <p:txBody>
          <a:bodyPr/>
          <a:lstStyle/>
          <a:p>
            <a:r>
              <a:rPr lang="zh-CN" altLang="en-US" dirty="0"/>
              <a:t>在实际计算过程中，面对一组已知数据，到底用什么样的曲线拟合最好，可以在直观判断的基础上，</a:t>
            </a:r>
            <a:r>
              <a:rPr lang="zh-CN" altLang="en-US" dirty="0">
                <a:solidFill>
                  <a:srgbClr val="FF0000"/>
                </a:solidFill>
              </a:rPr>
              <a:t>选几种曲线分别拟合</a:t>
            </a:r>
            <a:r>
              <a:rPr lang="zh-CN" altLang="en-US" dirty="0"/>
              <a:t>，然后比较，看哪条曲线的</a:t>
            </a:r>
            <a:r>
              <a:rPr lang="zh-CN" altLang="en-US" dirty="0">
                <a:solidFill>
                  <a:srgbClr val="FF0000"/>
                </a:solidFill>
              </a:rPr>
              <a:t>最小二乘指标最小</a:t>
            </a:r>
            <a:r>
              <a:rPr lang="zh-CN" altLang="en-US" dirty="0"/>
              <a:t>。</a:t>
            </a:r>
            <a:endParaRPr lang="zh-CN" altLang="en-US" dirty="0"/>
          </a:p>
        </p:txBody>
      </p:sp>
    </p:spTree>
  </p:cSld>
  <p:clrMapOvr>
    <a:masterClrMapping/>
  </p:clrMapOvr>
  <p:transition>
    <p:blinds dir="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举例：最小二乘法多项式拟合</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矩形 4"/>
          <p:cNvSpPr>
            <a:spLocks noGrp="1" noChangeArrowheads="1"/>
          </p:cNvSpPr>
          <p:nvPr>
            <p:ph idx="1"/>
          </p:nvPr>
        </p:nvSpPr>
        <p:spPr bwMode="auto">
          <a:xfrm>
            <a:off x="539552" y="1412776"/>
            <a:ext cx="8229600"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在线性最小二乘拟合中，用的较多的是</a:t>
            </a:r>
            <a:r>
              <a:rPr lang="zh-CN" altLang="en-US" sz="2400" dirty="0">
                <a:solidFill>
                  <a:srgbClr val="FF0000"/>
                </a:solidFill>
                <a:latin typeface="微软雅黑" panose="020B0503020204020204" pitchFamily="34" charset="-122"/>
                <a:ea typeface="微软雅黑" panose="020B0503020204020204" pitchFamily="34" charset="-122"/>
              </a:rPr>
              <a:t>多项式拟合</a:t>
            </a:r>
            <a:r>
              <a:rPr lang="zh-CN" altLang="en-US" sz="2400" dirty="0">
                <a:latin typeface="微软雅黑" panose="020B0503020204020204" pitchFamily="34" charset="-122"/>
                <a:ea typeface="微软雅黑" panose="020B0503020204020204" pitchFamily="34" charset="-122"/>
              </a:rPr>
              <a:t>。多项式拟合的目标是寻找一组</a:t>
            </a:r>
            <a:r>
              <a:rPr lang="zh-CN" altLang="en-US" sz="2400" dirty="0">
                <a:solidFill>
                  <a:srgbClr val="FF0000"/>
                </a:solidFill>
                <a:latin typeface="微软雅黑" panose="020B0503020204020204" pitchFamily="34" charset="-122"/>
                <a:ea typeface="微软雅黑" panose="020B0503020204020204" pitchFamily="34" charset="-122"/>
              </a:rPr>
              <a:t>多项式系数</a:t>
            </a:r>
            <a:r>
              <a:rPr lang="en-US" altLang="zh-CN" sz="2400" dirty="0">
                <a:solidFill>
                  <a:srgbClr val="FF0000"/>
                </a:solidFill>
                <a:latin typeface="微软雅黑" panose="020B0503020204020204" pitchFamily="34" charset="-122"/>
                <a:ea typeface="微软雅黑" panose="020B0503020204020204" pitchFamily="34" charset="-122"/>
              </a:rPr>
              <a:t>ai</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使得多项式</a:t>
            </a:r>
            <a:r>
              <a:rPr lang="en-US" altLang="zh-CN" sz="2400" dirty="0">
                <a:latin typeface="微软雅黑" panose="020B0503020204020204" pitchFamily="34" charset="-122"/>
                <a:ea typeface="微软雅黑" panose="020B0503020204020204" pitchFamily="34" charset="-122"/>
              </a:rPr>
              <a:t>f(x)=a</a:t>
            </a:r>
            <a:r>
              <a:rPr lang="en-US" altLang="zh-CN" sz="2400" baseline="-25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x</a:t>
            </a:r>
            <a:r>
              <a:rPr lang="en-US" altLang="zh-CN" sz="2400" baseline="-25000" dirty="0">
                <a:latin typeface="微软雅黑" panose="020B0503020204020204" pitchFamily="34" charset="-122"/>
                <a:ea typeface="微软雅黑" panose="020B0503020204020204" pitchFamily="34" charset="-122"/>
              </a:rPr>
              <a:t>n</a:t>
            </a:r>
            <a:r>
              <a:rPr lang="en-US" altLang="zh-CN" sz="2400" dirty="0">
                <a:latin typeface="微软雅黑" panose="020B0503020204020204" pitchFamily="34" charset="-122"/>
                <a:ea typeface="微软雅黑" panose="020B0503020204020204" pitchFamily="34" charset="-122"/>
              </a:rPr>
              <a:t>+a</a:t>
            </a:r>
            <a:r>
              <a:rPr lang="en-US" altLang="zh-CN" sz="2400" baseline="-25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x</a:t>
            </a:r>
            <a:r>
              <a:rPr lang="en-US" altLang="zh-CN" sz="2400" baseline="-25000" dirty="0">
                <a:latin typeface="微软雅黑" panose="020B0503020204020204" pitchFamily="34" charset="-122"/>
                <a:ea typeface="微软雅黑" panose="020B0503020204020204" pitchFamily="34" charset="-122"/>
              </a:rPr>
              <a:t>n-1</a:t>
            </a:r>
            <a:r>
              <a:rPr lang="en-US" altLang="zh-CN" sz="2400" dirty="0">
                <a:latin typeface="微软雅黑" panose="020B0503020204020204" pitchFamily="34" charset="-122"/>
                <a:ea typeface="微软雅黑" panose="020B0503020204020204" pitchFamily="34" charset="-122"/>
              </a:rPr>
              <a:t> +…+a</a:t>
            </a:r>
            <a:r>
              <a:rPr lang="en-US" altLang="zh-CN" sz="2400" baseline="-25000" dirty="0">
                <a:latin typeface="微软雅黑" panose="020B0503020204020204" pitchFamily="34" charset="-122"/>
                <a:ea typeface="微软雅黑" panose="020B0503020204020204" pitchFamily="34" charset="-122"/>
              </a:rPr>
              <a:t>n</a:t>
            </a:r>
            <a:r>
              <a:rPr lang="en-US" altLang="zh-CN" sz="2400" dirty="0">
                <a:latin typeface="微软雅黑" panose="020B0503020204020204" pitchFamily="34" charset="-122"/>
                <a:ea typeface="微软雅黑" panose="020B0503020204020204" pitchFamily="34" charset="-122"/>
              </a:rPr>
              <a:t>x+a</a:t>
            </a:r>
            <a:r>
              <a:rPr lang="en-US" altLang="zh-CN" sz="2400" baseline="-25000" dirty="0">
                <a:latin typeface="微软雅黑" panose="020B0503020204020204" pitchFamily="34" charset="-122"/>
                <a:ea typeface="微软雅黑" panose="020B0503020204020204" pitchFamily="34" charset="-122"/>
              </a:rPr>
              <a:t>n+1</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能够较好的拟合原始数据，使整体拟合误差较小，</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numpy</a:t>
            </a:r>
            <a:r>
              <a:rPr lang="zh-CN" altLang="en-US" sz="2400" dirty="0">
                <a:latin typeface="微软雅黑" panose="020B0503020204020204" pitchFamily="34" charset="-122"/>
                <a:ea typeface="微软雅黑" panose="020B0503020204020204" pitchFamily="34" charset="-122"/>
              </a:rPr>
              <a:t>的</a:t>
            </a:r>
            <a:r>
              <a:rPr lang="en-US" altLang="zh-CN" sz="2400" dirty="0" err="1">
                <a:solidFill>
                  <a:srgbClr val="FF0000"/>
                </a:solidFill>
                <a:latin typeface="微软雅黑" panose="020B0503020204020204" pitchFamily="34" charset="-122"/>
                <a:ea typeface="微软雅黑" panose="020B0503020204020204" pitchFamily="34" charset="-122"/>
              </a:rPr>
              <a:t>polyfit</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函数</a:t>
            </a:r>
            <a:r>
              <a:rPr lang="zh-CN" altLang="en-US" sz="2400" dirty="0">
                <a:latin typeface="微软雅黑" panose="020B0503020204020204" pitchFamily="34" charset="-122"/>
                <a:ea typeface="微软雅黑" panose="020B0503020204020204" pitchFamily="34" charset="-122"/>
              </a:rPr>
              <a:t>实现</a:t>
            </a:r>
            <a:endParaRPr lang="en-US" altLang="zh-CN" sz="24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lvl="1" eaLnBrk="1" hangingPunct="1"/>
            <a:endParaRPr lang="en-US" altLang="zh-CN" dirty="0">
              <a:latin typeface="微软雅黑" panose="020B0503020204020204" pitchFamily="34" charset="-122"/>
              <a:ea typeface="微软雅黑" panose="020B0503020204020204" pitchFamily="34" charset="-122"/>
            </a:endParaRPr>
          </a:p>
          <a:p>
            <a:pPr lvl="2" eaLnBrk="1" hangingPunct="1"/>
            <a:r>
              <a:rPr lang="zh-CN" altLang="en-US" dirty="0">
                <a:latin typeface="微软雅黑" panose="020B0503020204020204" pitchFamily="34" charset="-122"/>
                <a:ea typeface="微软雅黑" panose="020B0503020204020204" pitchFamily="34" charset="-122"/>
              </a:rPr>
              <a:t>其中输入参数</a:t>
            </a:r>
            <a:r>
              <a:rPr lang="en-US" altLang="zh-CN" dirty="0">
                <a:latin typeface="微软雅黑" panose="020B0503020204020204" pitchFamily="34" charset="-122"/>
                <a:ea typeface="微软雅黑" panose="020B0503020204020204" pitchFamily="34" charset="-122"/>
              </a:rPr>
              <a:t>x,y</a:t>
            </a:r>
            <a:r>
              <a:rPr lang="zh-CN" altLang="en-US" dirty="0">
                <a:latin typeface="微软雅黑" panose="020B0503020204020204" pitchFamily="34" charset="-122"/>
                <a:ea typeface="微软雅黑" panose="020B0503020204020204" pitchFamily="34" charset="-122"/>
              </a:rPr>
              <a:t>为要拟合的数据，</a:t>
            </a:r>
            <a:r>
              <a:rPr lang="en-US" altLang="zh-CN" dirty="0">
                <a:solidFill>
                  <a:srgbClr val="FF0000"/>
                </a:solidFill>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为拟合多项式的</a:t>
            </a:r>
            <a:r>
              <a:rPr lang="zh-CN" altLang="en-US" dirty="0">
                <a:solidFill>
                  <a:srgbClr val="FF0000"/>
                </a:solidFill>
                <a:latin typeface="微软雅黑" panose="020B0503020204020204" pitchFamily="34" charset="-122"/>
                <a:ea typeface="微软雅黑" panose="020B0503020204020204" pitchFamily="34" charset="-122"/>
              </a:rPr>
              <a:t>次数</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为拟合多项式系数</a:t>
            </a:r>
            <a:endParaRPr lang="zh-CN" altLang="en-US" dirty="0">
              <a:latin typeface="微软雅黑" panose="020B0503020204020204" pitchFamily="34" charset="-122"/>
              <a:ea typeface="微软雅黑" panose="020B0503020204020204" pitchFamily="34" charset="-122"/>
            </a:endParaRPr>
          </a:p>
          <a:p>
            <a:pPr lvl="2" eaLnBrk="1" hangingPunct="1"/>
            <a:r>
              <a:rPr lang="zh-CN" altLang="en-US" dirty="0">
                <a:latin typeface="微软雅黑" panose="020B0503020204020204" pitchFamily="34" charset="-122"/>
                <a:ea typeface="微软雅黑" panose="020B0503020204020204" pitchFamily="34" charset="-122"/>
              </a:rPr>
              <a:t>使用</a:t>
            </a:r>
            <a:r>
              <a:rPr lang="en-US" altLang="zh-CN" dirty="0">
                <a:solidFill>
                  <a:srgbClr val="FF0000"/>
                </a:solidFill>
                <a:latin typeface="微软雅黑" panose="020B0503020204020204" pitchFamily="34" charset="-122"/>
                <a:ea typeface="微软雅黑" panose="020B0503020204020204" pitchFamily="34" charset="-122"/>
              </a:rPr>
              <a:t>polyval()</a:t>
            </a:r>
            <a:r>
              <a:rPr lang="zh-CN" altLang="en-US" dirty="0">
                <a:solidFill>
                  <a:srgbClr val="FF0000"/>
                </a:solidFill>
                <a:latin typeface="微软雅黑" panose="020B0503020204020204" pitchFamily="34" charset="-122"/>
                <a:ea typeface="微软雅黑" panose="020B0503020204020204" pitchFamily="34" charset="-122"/>
              </a:rPr>
              <a:t>函数</a:t>
            </a:r>
            <a:r>
              <a:rPr lang="zh-CN" altLang="en-US" dirty="0">
                <a:latin typeface="微软雅黑" panose="020B0503020204020204" pitchFamily="34" charset="-122"/>
                <a:ea typeface="微软雅黑" panose="020B0503020204020204" pitchFamily="34" charset="-122"/>
              </a:rPr>
              <a:t>可计算多项式在</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处的值</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可用下面的函数计算</a:t>
            </a:r>
            <a:r>
              <a:rPr lang="en-US" altLang="zh-CN" dirty="0">
                <a:latin typeface="微软雅黑" panose="020B0503020204020204" pitchFamily="34" charset="-122"/>
                <a:ea typeface="微软雅黑" panose="020B0503020204020204" pitchFamily="34" charset="-122"/>
              </a:rPr>
              <a:t>y=polyval(p,x)</a:t>
            </a:r>
            <a:endParaRPr lang="en-US" altLang="zh-CN" dirty="0">
              <a:latin typeface="微软雅黑" panose="020B0503020204020204" pitchFamily="34" charset="-122"/>
              <a:ea typeface="微软雅黑" panose="020B0503020204020204" pitchFamily="34" charset="-122"/>
            </a:endParaRPr>
          </a:p>
          <a:p>
            <a:pPr lvl="1" eaLnBrk="1" hangingPunct="1"/>
            <a:endParaRPr lang="zh-CN" altLang="en-US" dirty="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1159496" y="3501008"/>
            <a:ext cx="582696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t" latinLnBrk="0" hangingPunct="0">
              <a:lnSpc>
                <a:spcPct val="100000"/>
              </a:lnSpc>
              <a:spcBef>
                <a:spcPct val="0"/>
              </a:spcBef>
              <a:spcAft>
                <a:spcPct val="0"/>
              </a:spcAft>
              <a:buClrTx/>
              <a:buSzTx/>
              <a:buFontTx/>
              <a:buNone/>
            </a:pPr>
            <a:r>
              <a:rPr lang="zh-CN" altLang="zh-CN" sz="2400" dirty="0">
                <a:solidFill>
                  <a:srgbClr val="FF7700"/>
                </a:solidFill>
                <a:latin typeface="Courier New" panose="02070309020205020404" pitchFamily="49" charset="0"/>
                <a:cs typeface="Courier New" panose="02070309020205020404" pitchFamily="49" charset="0"/>
              </a:rPr>
              <a:t>import</a:t>
            </a:r>
            <a:r>
              <a:rPr lang="zh-CN" altLang="zh-CN" sz="2400" b="0" dirty="0">
                <a:solidFill>
                  <a:srgbClr val="000000"/>
                </a:solidFill>
                <a:latin typeface="Courier New" panose="02070309020205020404" pitchFamily="49" charset="0"/>
                <a:cs typeface="Courier New" panose="02070309020205020404" pitchFamily="49" charset="0"/>
              </a:rPr>
              <a:t> numpy </a:t>
            </a:r>
            <a:r>
              <a:rPr lang="zh-CN" altLang="zh-CN" sz="2400" dirty="0">
                <a:solidFill>
                  <a:srgbClr val="FF7700"/>
                </a:solidFill>
                <a:latin typeface="Courier New" panose="02070309020205020404" pitchFamily="49" charset="0"/>
                <a:cs typeface="Courier New" panose="02070309020205020404" pitchFamily="49" charset="0"/>
              </a:rPr>
              <a:t>as</a:t>
            </a:r>
            <a:r>
              <a:rPr lang="zh-CN" altLang="zh-CN" sz="2400" b="0" dirty="0">
                <a:solidFill>
                  <a:srgbClr val="000000"/>
                </a:solidFill>
                <a:latin typeface="Courier New" panose="02070309020205020404" pitchFamily="49" charset="0"/>
                <a:cs typeface="Courier New" panose="02070309020205020404" pitchFamily="49" charset="0"/>
              </a:rPr>
              <a:t> np</a:t>
            </a:r>
            <a:endParaRPr lang="en-US" altLang="zh-CN" sz="2400" b="0" dirty="0">
              <a:solidFill>
                <a:srgbClr val="000000"/>
              </a:solidFill>
              <a:latin typeface="Courier New" panose="02070309020205020404" pitchFamily="49" charset="0"/>
              <a:cs typeface="Courier New" panose="02070309020205020404" pitchFamily="49" charset="0"/>
            </a:endParaRPr>
          </a:p>
          <a:p>
            <a:pPr lvl="0" eaLnBrk="0" fontAlgn="t" hangingPunct="0"/>
            <a:r>
              <a:rPr lang="en-US" altLang="zh-CN" sz="2400" b="0" dirty="0">
                <a:solidFill>
                  <a:srgbClr val="000000"/>
                </a:solidFill>
                <a:latin typeface="Courier New" panose="02070309020205020404" pitchFamily="49" charset="0"/>
                <a:cs typeface="Courier New" panose="02070309020205020404" pitchFamily="49" charset="0"/>
              </a:rPr>
              <a:t>p=np.</a:t>
            </a:r>
            <a:r>
              <a:rPr lang="en-US" altLang="zh-CN" sz="2400" b="0" dirty="0">
                <a:solidFill>
                  <a:srgbClr val="FF0000"/>
                </a:solidFill>
                <a:latin typeface="Courier New" panose="02070309020205020404" pitchFamily="49" charset="0"/>
                <a:cs typeface="Courier New" panose="02070309020205020404" pitchFamily="49" charset="0"/>
              </a:rPr>
              <a:t>polyfit(x ,y, n)</a:t>
            </a:r>
            <a:r>
              <a:rPr lang="zh-CN" altLang="zh-CN" sz="2400" b="0" dirty="0">
                <a:solidFill>
                  <a:srgbClr val="FF0000"/>
                </a:solidFill>
              </a:rPr>
              <a:t> </a:t>
            </a:r>
            <a:endParaRPr kumimoji="0" lang="zh-CN" altLang="zh-CN" sz="2400" b="0" i="0" u="none" strike="noStrike" cap="none" normalizeH="0" baseline="0" dirty="0">
              <a:ln>
                <a:noFill/>
              </a:ln>
              <a:solidFill>
                <a:srgbClr val="FF0000"/>
              </a:solidFill>
              <a:effectLst/>
              <a:latin typeface="Arial" panose="020B0604020202020204" pitchFamily="34" charset="0"/>
            </a:endParaRPr>
          </a:p>
        </p:txBody>
      </p:sp>
    </p:spTree>
  </p:cSld>
  <p:clrMapOvr>
    <a:masterClrMapping/>
  </p:clrMapOvr>
  <p:transition>
    <p:blinds dir="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26627" name="Rectangle 3"/>
          <p:cNvSpPr>
            <a:spLocks noGrp="1" noChangeArrowheads="1"/>
          </p:cNvSpPr>
          <p:nvPr>
            <p:ph type="body" sz="half" idx="4294967295"/>
          </p:nvPr>
        </p:nvSpPr>
        <p:spPr>
          <a:xfrm>
            <a:off x="462756" y="2276872"/>
            <a:ext cx="8218488" cy="1944216"/>
          </a:xfrm>
        </p:spPr>
        <p:txBody>
          <a:bodyPr/>
          <a:lstStyle/>
          <a:p>
            <a:pPr>
              <a:buFontTx/>
              <a:buNone/>
            </a:pPr>
            <a:r>
              <a:rPr lang="zh-CN" altLang="en-US" dirty="0">
                <a:latin typeface="微软雅黑" panose="020B0503020204020204" pitchFamily="34" charset="-122"/>
                <a:ea typeface="微软雅黑" panose="020B0503020204020204" pitchFamily="34" charset="-122"/>
              </a:rPr>
              <a:t>例：用最小二乘法求一个二次方程  的经验公式，使它与下表所示的数据拟合</a:t>
            </a:r>
            <a:endParaRPr lang="zh-CN" altLang="en-US" dirty="0">
              <a:latin typeface="微软雅黑" panose="020B0503020204020204" pitchFamily="34" charset="-122"/>
              <a:ea typeface="微软雅黑" panose="020B0503020204020204" pitchFamily="34" charset="-122"/>
            </a:endParaRPr>
          </a:p>
          <a:p>
            <a:pPr>
              <a:buFontTx/>
              <a:buNone/>
            </a:pPr>
            <a:r>
              <a:rPr lang="zh-CN" altLang="en-US" i="1" dirty="0">
                <a:latin typeface="微软雅黑" panose="020B0503020204020204" pitchFamily="34" charset="-122"/>
                <a:ea typeface="微软雅黑" panose="020B0503020204020204" pitchFamily="34" charset="-122"/>
              </a:rPr>
              <a:t>           </a:t>
            </a:r>
            <a:r>
              <a:rPr lang="en-US" altLang="zh-CN" i="1" dirty="0">
                <a:latin typeface="微软雅黑" panose="020B0503020204020204" pitchFamily="34" charset="-122"/>
                <a:ea typeface="微软雅黑" panose="020B0503020204020204" pitchFamily="34" charset="-122"/>
              </a:rPr>
              <a:t>x   </a:t>
            </a:r>
            <a:r>
              <a:rPr lang="en-US" altLang="zh-CN" dirty="0">
                <a:latin typeface="微软雅黑" panose="020B0503020204020204" pitchFamily="34" charset="-122"/>
                <a:ea typeface="微软雅黑" panose="020B0503020204020204" pitchFamily="34" charset="-122"/>
              </a:rPr>
              <a:t>19      25      31      38      44</a:t>
            </a:r>
            <a:endParaRPr lang="en-US" altLang="zh-CN" dirty="0">
              <a:latin typeface="微软雅黑" panose="020B0503020204020204" pitchFamily="34" charset="-122"/>
              <a:ea typeface="微软雅黑" panose="020B0503020204020204" pitchFamily="34" charset="-122"/>
            </a:endParaRPr>
          </a:p>
          <a:p>
            <a:pPr>
              <a:buFontTx/>
              <a:buNone/>
            </a:pPr>
            <a:r>
              <a:rPr lang="en-US" altLang="zh-CN" i="1" dirty="0">
                <a:latin typeface="微软雅黑" panose="020B0503020204020204" pitchFamily="34" charset="-122"/>
                <a:ea typeface="微软雅黑" panose="020B0503020204020204" pitchFamily="34" charset="-122"/>
              </a:rPr>
              <a:t>           y   </a:t>
            </a:r>
            <a:r>
              <a:rPr lang="en-US" altLang="zh-CN" dirty="0">
                <a:latin typeface="微软雅黑" panose="020B0503020204020204" pitchFamily="34" charset="-122"/>
                <a:ea typeface="微软雅黑" panose="020B0503020204020204" pitchFamily="34" charset="-122"/>
              </a:rPr>
              <a:t>19.0  32.3   49.0   73.3    97.8</a:t>
            </a:r>
            <a:endParaRPr lang="en-US" altLang="zh-CN"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p:txBody>
          <a:bodyPr/>
          <a:lstStyle/>
          <a:p>
            <a:r>
              <a:rPr lang="en-US" altLang="zh-CN" dirty="0"/>
              <a:t>#poly_fit.py</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91828" y="2468871"/>
            <a:ext cx="5852172" cy="4389129"/>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dirty="0"/>
              <a:t>非线性最小二乘拟合</a:t>
            </a:r>
            <a:endParaRPr lang="zh-CN" altLang="en-US" sz="3600" b="1" dirty="0">
              <a:solidFill>
                <a:srgbClr val="FF0000"/>
              </a:solidFill>
            </a:endParaRPr>
          </a:p>
        </p:txBody>
      </p:sp>
      <p:sp>
        <p:nvSpPr>
          <p:cNvPr id="24579" name="Rectangle 3"/>
          <p:cNvSpPr>
            <a:spLocks noGrp="1" noChangeArrowheads="1"/>
          </p:cNvSpPr>
          <p:nvPr>
            <p:ph idx="1"/>
          </p:nvPr>
        </p:nvSpPr>
        <p:spPr>
          <a:xfrm>
            <a:off x="467544" y="1628800"/>
            <a:ext cx="8229600" cy="4525963"/>
          </a:xfrm>
        </p:spPr>
        <p:txBody>
          <a:bodyPr/>
          <a:lstStyle/>
          <a:p>
            <a:pPr>
              <a:lnSpc>
                <a:spcPct val="125000"/>
              </a:lnSpc>
            </a:pPr>
            <a:r>
              <a:rPr lang="zh-CN" altLang="en-US" sz="2400" dirty="0"/>
              <a:t>假设</a:t>
            </a:r>
            <a:r>
              <a:rPr lang="en-US" altLang="zh-CN" sz="2400" i="1" dirty="0">
                <a:solidFill>
                  <a:srgbClr val="FF0000"/>
                </a:solidFill>
              </a:rPr>
              <a:t>f </a:t>
            </a:r>
            <a:r>
              <a:rPr lang="en-US" altLang="zh-CN" sz="2400" dirty="0">
                <a:solidFill>
                  <a:srgbClr val="FF0000"/>
                </a:solidFill>
              </a:rPr>
              <a:t>(</a:t>
            </a:r>
            <a:r>
              <a:rPr lang="en-US" altLang="zh-CN" sz="2400" i="1" dirty="0">
                <a:solidFill>
                  <a:srgbClr val="FF0000"/>
                </a:solidFill>
              </a:rPr>
              <a:t>x</a:t>
            </a:r>
            <a:r>
              <a:rPr lang="en-US" altLang="zh-CN" sz="2400" dirty="0">
                <a:solidFill>
                  <a:srgbClr val="FF0000"/>
                </a:solidFill>
              </a:rPr>
              <a:t>)</a:t>
            </a:r>
            <a:r>
              <a:rPr lang="zh-CN" altLang="en-US" sz="2400" dirty="0"/>
              <a:t>是待定系数             的任意非线性函数，在最小二乘准则下求其系数</a:t>
            </a:r>
            <a:endParaRPr lang="en-US" altLang="zh-CN" sz="2400" dirty="0"/>
          </a:p>
          <a:p>
            <a:pPr>
              <a:lnSpc>
                <a:spcPct val="125000"/>
              </a:lnSpc>
            </a:pPr>
            <a:r>
              <a:rPr lang="zh-CN" altLang="en-US" sz="2400" dirty="0"/>
              <a:t>例如上述人们常用的</a:t>
            </a:r>
            <a:r>
              <a:rPr lang="zh-CN" altLang="en-US" sz="2400" dirty="0">
                <a:solidFill>
                  <a:srgbClr val="FF0000"/>
                </a:solidFill>
              </a:rPr>
              <a:t>双曲线和指数曲线</a:t>
            </a:r>
            <a:r>
              <a:rPr lang="zh-CN" altLang="en-US" sz="2400" dirty="0"/>
              <a:t>就是非线性最小二乘拟合中最常用的非线性函数，只不过在上面使用中将它们转变成线性最小二乘拟合方法</a:t>
            </a:r>
            <a:endParaRPr lang="en-US" altLang="zh-CN" sz="2400" dirty="0"/>
          </a:p>
          <a:p>
            <a:pPr>
              <a:lnSpc>
                <a:spcPct val="125000"/>
              </a:lnSpc>
            </a:pPr>
            <a:r>
              <a:rPr lang="zh-CN" altLang="en-US" sz="2400" dirty="0"/>
              <a:t>对于给定的实验数据，通常应根据实验数据的走</a:t>
            </a:r>
            <a:endParaRPr lang="zh-CN" altLang="en-US" sz="2400" dirty="0"/>
          </a:p>
          <a:p>
            <a:pPr>
              <a:lnSpc>
                <a:spcPct val="125000"/>
              </a:lnSpc>
              <a:buFontTx/>
              <a:buNone/>
            </a:pPr>
            <a:r>
              <a:rPr lang="zh-CN" altLang="en-US" sz="2400" dirty="0"/>
              <a:t>向、趋势选择合适的数学模型，即拟合函数</a:t>
            </a:r>
            <a:endParaRPr lang="en-US" altLang="zh-CN" sz="2400" dirty="0"/>
          </a:p>
          <a:p>
            <a:pPr>
              <a:lnSpc>
                <a:spcPct val="125000"/>
              </a:lnSpc>
              <a:buFontTx/>
              <a:buNone/>
            </a:pPr>
            <a:r>
              <a:rPr lang="en-US" altLang="zh-CN" sz="2400" dirty="0">
                <a:solidFill>
                  <a:srgbClr val="FF0000"/>
                </a:solidFill>
              </a:rPr>
              <a:t>      </a:t>
            </a:r>
            <a:r>
              <a:rPr lang="en-US" altLang="zh-CN" sz="2400" dirty="0" err="1">
                <a:solidFill>
                  <a:srgbClr val="FF0000"/>
                </a:solidFill>
              </a:rPr>
              <a:t>scipy</a:t>
            </a:r>
            <a:r>
              <a:rPr lang="zh-CN" altLang="en-US" sz="2400" dirty="0">
                <a:solidFill>
                  <a:srgbClr val="FF0000"/>
                </a:solidFill>
              </a:rPr>
              <a:t>中的子函数库</a:t>
            </a:r>
            <a:r>
              <a:rPr lang="en-US" altLang="zh-CN" sz="2400" dirty="0">
                <a:solidFill>
                  <a:srgbClr val="FF0000"/>
                </a:solidFill>
              </a:rPr>
              <a:t>optimize</a:t>
            </a:r>
            <a:r>
              <a:rPr lang="zh-CN" altLang="en-US" sz="2400" dirty="0">
                <a:solidFill>
                  <a:srgbClr val="FF0000"/>
                </a:solidFill>
              </a:rPr>
              <a:t>已经提供了实现最小二乘拟合算法的函数</a:t>
            </a:r>
            <a:r>
              <a:rPr lang="en-US" altLang="zh-CN" sz="2400" dirty="0" err="1">
                <a:solidFill>
                  <a:srgbClr val="FF0000"/>
                </a:solidFill>
              </a:rPr>
              <a:t>leastsq</a:t>
            </a:r>
            <a:endParaRPr lang="en-US" altLang="zh-CN" sz="2400" dirty="0"/>
          </a:p>
          <a:p>
            <a:pPr>
              <a:lnSpc>
                <a:spcPct val="125000"/>
              </a:lnSpc>
              <a:buFontTx/>
              <a:buNone/>
            </a:pPr>
            <a:endParaRPr lang="zh-CN" altLang="en-US" sz="2400" dirty="0"/>
          </a:p>
          <a:p>
            <a:pPr>
              <a:buFontTx/>
              <a:buNone/>
            </a:pPr>
            <a:endParaRPr lang="zh-CN" altLang="en-US" sz="2800" b="1" dirty="0">
              <a:latin typeface="楷体_GB2312" pitchFamily="49" charset="-122"/>
              <a:ea typeface="楷体_GB2312" pitchFamily="49" charset="-122"/>
            </a:endParaRPr>
          </a:p>
          <a:p>
            <a:pPr>
              <a:buFontTx/>
              <a:buNone/>
            </a:pPr>
            <a:endParaRPr lang="en-US" altLang="zh-CN" sz="2800" b="1" dirty="0">
              <a:latin typeface="楷体_GB2312" pitchFamily="49" charset="-122"/>
              <a:ea typeface="楷体_GB2312" pitchFamily="49" charset="-122"/>
            </a:endParaRPr>
          </a:p>
        </p:txBody>
      </p:sp>
      <p:pic>
        <p:nvPicPr>
          <p:cNvPr id="2458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9912" y="1700808"/>
            <a:ext cx="9366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200" dirty="0">
                <a:latin typeface="黑体" panose="02010609060101010101" pitchFamily="49" charset="-122"/>
                <a:ea typeface="黑体" panose="02010609060101010101" pitchFamily="49" charset="-122"/>
              </a:rPr>
              <a:t>5.1 </a:t>
            </a:r>
            <a:r>
              <a:rPr lang="zh-CN" altLang="en-US" dirty="0">
                <a:latin typeface="黑体" panose="02010609060101010101" pitchFamily="49" charset="-122"/>
                <a:ea typeface="黑体" panose="02010609060101010101" pitchFamily="49" charset="-122"/>
              </a:rPr>
              <a:t>数据可视化</a:t>
            </a:r>
            <a:endParaRPr lang="zh-CN" altLang="en-US" sz="3200" dirty="0">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5234766"/>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57505" lvl="1" indent="-357505">
              <a:lnSpc>
                <a:spcPts val="3200"/>
              </a:lnSpc>
              <a:spcBef>
                <a:spcPts val="300"/>
              </a:spcBef>
              <a:buClr>
                <a:srgbClr val="FF0000"/>
              </a:buClr>
              <a:buSzPct val="90000"/>
              <a:buFont typeface="Wingdings" panose="05000000000000000000" pitchFamily="2" charset="2"/>
              <a:buChar char="n"/>
            </a:pPr>
            <a:r>
              <a:rPr lang="zh-CN" altLang="en-US" sz="2800" b="0" dirty="0">
                <a:solidFill>
                  <a:srgbClr val="FF0000"/>
                </a:solidFill>
                <a:latin typeface="微软雅黑" panose="020B0503020204020204" pitchFamily="34" charset="-122"/>
                <a:ea typeface="微软雅黑" panose="020B0503020204020204" pitchFamily="34" charset="-122"/>
              </a:rPr>
              <a:t>数据可视化技术</a:t>
            </a:r>
            <a:r>
              <a:rPr lang="zh-CN" altLang="en-US" sz="2800" b="0" dirty="0">
                <a:latin typeface="微软雅黑" panose="020B0503020204020204" pitchFamily="34" charset="-122"/>
                <a:ea typeface="微软雅黑" panose="020B0503020204020204" pitchFamily="34" charset="-122"/>
              </a:rPr>
              <a:t>的基本思想是将数据库中每一个数据项作为</a:t>
            </a:r>
            <a:r>
              <a:rPr lang="zh-CN" altLang="en-US" sz="2800" b="0" dirty="0">
                <a:solidFill>
                  <a:srgbClr val="FF0000"/>
                </a:solidFill>
                <a:latin typeface="微软雅黑" panose="020B0503020204020204" pitchFamily="34" charset="-122"/>
                <a:ea typeface="微软雅黑" panose="020B0503020204020204" pitchFamily="34" charset="-122"/>
              </a:rPr>
              <a:t>单个</a:t>
            </a:r>
            <a:r>
              <a:rPr lang="zh-CN" altLang="en-US" sz="2800" b="0" dirty="0">
                <a:latin typeface="微软雅黑" panose="020B0503020204020204" pitchFamily="34" charset="-122"/>
                <a:ea typeface="微软雅黑" panose="020B0503020204020204" pitchFamily="34" charset="-122"/>
              </a:rPr>
              <a:t>图元元素表示，大量的数据集构成数据图像，同时将数据的各个</a:t>
            </a:r>
            <a:r>
              <a:rPr lang="zh-CN" altLang="en-US" sz="2800" b="0" dirty="0">
                <a:solidFill>
                  <a:srgbClr val="FF0000"/>
                </a:solidFill>
                <a:latin typeface="微软雅黑" panose="020B0503020204020204" pitchFamily="34" charset="-122"/>
                <a:ea typeface="微软雅黑" panose="020B0503020204020204" pitchFamily="34" charset="-122"/>
              </a:rPr>
              <a:t>属性值</a:t>
            </a:r>
            <a:r>
              <a:rPr lang="zh-CN" altLang="en-US" sz="2800" b="0" dirty="0">
                <a:latin typeface="微软雅黑" panose="020B0503020204020204" pitchFamily="34" charset="-122"/>
                <a:ea typeface="微软雅黑" panose="020B0503020204020204" pitchFamily="34" charset="-122"/>
              </a:rPr>
              <a:t>以多维数据的形式表示，可以从</a:t>
            </a:r>
            <a:r>
              <a:rPr lang="zh-CN" altLang="en-US" sz="2800" b="0" dirty="0">
                <a:solidFill>
                  <a:srgbClr val="FF0000"/>
                </a:solidFill>
                <a:latin typeface="微软雅黑" panose="020B0503020204020204" pitchFamily="34" charset="-122"/>
                <a:ea typeface="微软雅黑" panose="020B0503020204020204" pitchFamily="34" charset="-122"/>
              </a:rPr>
              <a:t>不同的维度</a:t>
            </a:r>
            <a:r>
              <a:rPr lang="zh-CN" altLang="en-US" sz="2800" b="0" dirty="0">
                <a:latin typeface="微软雅黑" panose="020B0503020204020204" pitchFamily="34" charset="-122"/>
                <a:ea typeface="微软雅黑" panose="020B0503020204020204" pitchFamily="34" charset="-122"/>
              </a:rPr>
              <a:t>观察数据，从而对数据进行更深入的观察和分析，应用领域包括：</a:t>
            </a:r>
            <a:endParaRPr lang="en-US" altLang="zh-CN" sz="2800" b="0" dirty="0">
              <a:latin typeface="微软雅黑" panose="020B0503020204020204" pitchFamily="34" charset="-122"/>
              <a:ea typeface="微软雅黑" panose="020B0503020204020204" pitchFamily="34" charset="-122"/>
            </a:endParaRPr>
          </a:p>
          <a:p>
            <a:pPr marL="536575" lvl="2" indent="-357505">
              <a:lnSpc>
                <a:spcPts val="3200"/>
              </a:lnSpc>
              <a:spcBef>
                <a:spcPts val="300"/>
              </a:spcBef>
              <a:buClr>
                <a:srgbClr val="FF0000"/>
              </a:buClr>
              <a:buSzPct val="90000"/>
              <a:buFont typeface="Wingdings" panose="05000000000000000000" pitchFamily="2" charset="2"/>
              <a:buChar char="n"/>
            </a:pPr>
            <a:r>
              <a:rPr lang="zh-CN" altLang="en-US" sz="2400" b="0" dirty="0"/>
              <a:t>数据</a:t>
            </a:r>
            <a:r>
              <a:rPr lang="zh-CN" altLang="en-US" sz="2400" b="0" dirty="0">
                <a:solidFill>
                  <a:srgbClr val="FF0000"/>
                </a:solidFill>
              </a:rPr>
              <a:t>采集</a:t>
            </a:r>
            <a:endParaRPr lang="en-US" altLang="zh-CN" sz="2400" b="0" dirty="0"/>
          </a:p>
          <a:p>
            <a:pPr marL="536575" lvl="2" indent="-357505">
              <a:lnSpc>
                <a:spcPts val="3200"/>
              </a:lnSpc>
              <a:spcBef>
                <a:spcPts val="300"/>
              </a:spcBef>
              <a:buClr>
                <a:srgbClr val="FF0000"/>
              </a:buClr>
              <a:buSzPct val="90000"/>
              <a:buFont typeface="Wingdings" panose="05000000000000000000" pitchFamily="2" charset="2"/>
              <a:buChar char="n"/>
            </a:pPr>
            <a:r>
              <a:rPr lang="zh-CN" altLang="en-US" sz="2400" b="0" dirty="0"/>
              <a:t>数据</a:t>
            </a:r>
            <a:r>
              <a:rPr lang="zh-CN" altLang="en-US" sz="2400" b="0" dirty="0">
                <a:solidFill>
                  <a:srgbClr val="FF0000"/>
                </a:solidFill>
              </a:rPr>
              <a:t>分析</a:t>
            </a:r>
            <a:endParaRPr lang="en-US" altLang="zh-CN" sz="2400" b="0" dirty="0"/>
          </a:p>
          <a:p>
            <a:pPr marL="536575" lvl="2" indent="-357505">
              <a:lnSpc>
                <a:spcPts val="3200"/>
              </a:lnSpc>
              <a:spcBef>
                <a:spcPts val="300"/>
              </a:spcBef>
              <a:buClr>
                <a:srgbClr val="FF0000"/>
              </a:buClr>
              <a:buSzPct val="90000"/>
              <a:buFont typeface="Wingdings" panose="05000000000000000000" pitchFamily="2" charset="2"/>
              <a:buChar char="n"/>
            </a:pPr>
            <a:r>
              <a:rPr lang="zh-CN" altLang="en-US" sz="2400" b="0" dirty="0"/>
              <a:t>数据</a:t>
            </a:r>
            <a:r>
              <a:rPr lang="zh-CN" altLang="en-US" sz="2400" b="0" dirty="0">
                <a:solidFill>
                  <a:srgbClr val="FF0000"/>
                </a:solidFill>
              </a:rPr>
              <a:t>管理</a:t>
            </a:r>
            <a:endParaRPr lang="en-US" altLang="zh-CN" sz="2400" b="0" dirty="0"/>
          </a:p>
          <a:p>
            <a:pPr marL="536575" lvl="2" indent="-357505">
              <a:lnSpc>
                <a:spcPts val="3200"/>
              </a:lnSpc>
              <a:spcBef>
                <a:spcPts val="300"/>
              </a:spcBef>
              <a:buClr>
                <a:srgbClr val="FF0000"/>
              </a:buClr>
              <a:buSzPct val="90000"/>
              <a:buFont typeface="Wingdings" panose="05000000000000000000" pitchFamily="2" charset="2"/>
              <a:buChar char="n"/>
            </a:pPr>
            <a:r>
              <a:rPr lang="zh-CN" altLang="en-US" sz="2400" b="0" dirty="0"/>
              <a:t>数据</a:t>
            </a:r>
            <a:r>
              <a:rPr lang="zh-CN" altLang="en-US" sz="2400" b="0" dirty="0">
                <a:solidFill>
                  <a:srgbClr val="FF0000"/>
                </a:solidFill>
              </a:rPr>
              <a:t>挖掘</a:t>
            </a:r>
            <a:endParaRPr lang="en-US" altLang="zh-CN" sz="2400" b="0" dirty="0"/>
          </a:p>
          <a:p>
            <a:pPr marL="536575" lvl="2" indent="-357505">
              <a:lnSpc>
                <a:spcPts val="3200"/>
              </a:lnSpc>
              <a:spcBef>
                <a:spcPts val="300"/>
              </a:spcBef>
              <a:buClr>
                <a:srgbClr val="FF0000"/>
              </a:buClr>
              <a:buSzPct val="90000"/>
              <a:buFont typeface="Wingdings" panose="05000000000000000000" pitchFamily="2" charset="2"/>
              <a:buChar char="n"/>
            </a:pPr>
            <a:r>
              <a:rPr lang="zh-CN" altLang="en-US" sz="2400" dirty="0"/>
              <a:t>科学</a:t>
            </a:r>
            <a:r>
              <a:rPr lang="zh-CN" altLang="en-US" sz="2400" dirty="0">
                <a:solidFill>
                  <a:srgbClr val="FF0000"/>
                </a:solidFill>
              </a:rPr>
              <a:t>计算结果</a:t>
            </a:r>
            <a:r>
              <a:rPr lang="zh-CN" altLang="en-US" sz="2400" dirty="0"/>
              <a:t>展示与</a:t>
            </a:r>
            <a:r>
              <a:rPr lang="zh-CN" altLang="en-US" sz="2400" dirty="0">
                <a:solidFill>
                  <a:srgbClr val="FF0000"/>
                </a:solidFill>
              </a:rPr>
              <a:t>科技论文</a:t>
            </a:r>
            <a:r>
              <a:rPr lang="zh-CN" altLang="en-US" sz="2400" dirty="0"/>
              <a:t>撰写</a:t>
            </a:r>
            <a:r>
              <a:rPr lang="en-US" altLang="zh-CN" sz="2400" dirty="0"/>
              <a:t>	</a:t>
            </a:r>
            <a:r>
              <a:rPr lang="zh-CN" altLang="en-US" sz="2400" dirty="0"/>
              <a:t> </a:t>
            </a:r>
            <a:endParaRPr lang="en-US" altLang="zh-CN" sz="2400" dirty="0">
              <a:latin typeface="微软雅黑" panose="020B0503020204020204" pitchFamily="34" charset="-122"/>
              <a:ea typeface="微软雅黑" panose="020B0503020204020204" pitchFamily="34" charset="-122"/>
            </a:endParaRPr>
          </a:p>
          <a:p>
            <a:pPr marL="1625600" lvl="2"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a:p>
            <a:pPr marL="814705" indent="-457200" eaLnBrk="0" hangingPunct="0">
              <a:lnSpc>
                <a:spcPts val="3300"/>
              </a:lnSpc>
              <a:spcBef>
                <a:spcPts val="0"/>
              </a:spcBef>
              <a:buClr>
                <a:srgbClr val="FF6600"/>
              </a:buClr>
              <a:buSzPct val="100000"/>
              <a:buFont typeface="Wingdings" panose="05000000000000000000" pitchFamily="2" charset="2"/>
              <a:buChar char="ü"/>
            </a:pPr>
            <a:endParaRPr lang="en-US" altLang="zh-CN" sz="2400" b="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r>
              <a:rPr lang="zh-CN" altLang="en-US" sz="2400" dirty="0"/>
              <a:t>例：体重约</a:t>
            </a:r>
            <a:r>
              <a:rPr lang="en-US" altLang="zh-CN" sz="2400" dirty="0"/>
              <a:t>70kg</a:t>
            </a:r>
            <a:r>
              <a:rPr lang="zh-CN" altLang="en-US" sz="2400" dirty="0"/>
              <a:t>的某人在短时间内喝下</a:t>
            </a:r>
            <a:r>
              <a:rPr lang="en-US" altLang="zh-CN" sz="2400" dirty="0"/>
              <a:t>2</a:t>
            </a:r>
            <a:r>
              <a:rPr lang="zh-CN" altLang="en-US" sz="2400" dirty="0"/>
              <a:t>瓶啤酒后，隔一定时间测量他的血液中的酒精含量</a:t>
            </a:r>
            <a:r>
              <a:rPr lang="en-US" altLang="zh-CN" sz="2400" dirty="0"/>
              <a:t>(mg/100ml)</a:t>
            </a:r>
            <a:r>
              <a:rPr lang="zh-CN" altLang="en-US" sz="2400" dirty="0"/>
              <a:t>，得到如下数据，使用所给数据用函数</a:t>
            </a:r>
            <a:r>
              <a:rPr lang="en-US" altLang="zh-CN" sz="2400" dirty="0"/>
              <a:t>f=at</a:t>
            </a:r>
            <a:r>
              <a:rPr lang="en-US" altLang="zh-CN" sz="2400" baseline="30000" dirty="0"/>
              <a:t>b</a:t>
            </a:r>
            <a:r>
              <a:rPr lang="en-US" altLang="zh-CN" sz="2400" dirty="0"/>
              <a:t>e</a:t>
            </a:r>
            <a:r>
              <a:rPr lang="en-US" altLang="zh-CN" sz="2400" baseline="30000" dirty="0"/>
              <a:t>ct</a:t>
            </a:r>
            <a:r>
              <a:rPr lang="zh-CN" altLang="en-US" sz="2400" dirty="0"/>
              <a:t>进行拟合，求出常数</a:t>
            </a:r>
            <a:r>
              <a:rPr lang="en-US" altLang="zh-CN" sz="2400" dirty="0" err="1"/>
              <a:t>a,b,c</a:t>
            </a:r>
            <a:r>
              <a:rPr lang="zh-CN" altLang="en-US" sz="2400" dirty="0"/>
              <a:t>。</a:t>
            </a:r>
            <a:endParaRPr lang="en-US" altLang="zh-CN" sz="2400" dirty="0"/>
          </a:p>
          <a:p>
            <a:r>
              <a:rPr lang="en-US" altLang="zh-CN" sz="2400" dirty="0"/>
              <a:t>#curve_fit.py</a:t>
            </a:r>
            <a:endParaRPr lang="zh-CN" altLang="en-US" sz="2400" dirty="0"/>
          </a:p>
          <a:p>
            <a:endParaRPr lang="zh-CN" altLang="en-US" sz="2400"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00185" y="1325869"/>
            <a:ext cx="7315215" cy="5486411"/>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2057400" y="503237"/>
            <a:ext cx="6650064" cy="715963"/>
          </a:xfrm>
        </p:spPr>
        <p:txBody>
          <a:bodyPr/>
          <a:lstStyle/>
          <a:p>
            <a:pPr marL="541655" indent="-541655"/>
            <a:r>
              <a:rPr lang="en-US" altLang="zh-CN" sz="3600" dirty="0">
                <a:solidFill>
                  <a:srgbClr val="CC3300"/>
                </a:solidFill>
                <a:latin typeface="Arial" panose="020B0604020202020204" pitchFamily="34" charset="0"/>
              </a:rPr>
              <a:t>5.4  </a:t>
            </a:r>
            <a:r>
              <a:rPr lang="zh-CN" altLang="en-US" sz="3600" dirty="0">
                <a:solidFill>
                  <a:srgbClr val="CC3300"/>
                </a:solidFill>
                <a:latin typeface="Arial" panose="020B0604020202020204" pitchFamily="34" charset="0"/>
              </a:rPr>
              <a:t>图形用户界面</a:t>
            </a:r>
            <a:endParaRPr lang="en-US" altLang="zh-CN" sz="3600" dirty="0">
              <a:solidFill>
                <a:srgbClr val="CC3300"/>
              </a:solidFill>
              <a:latin typeface="+mn-lt"/>
              <a:ea typeface="黑体" panose="02010609060101010101" pitchFamily="49" charset="-122"/>
            </a:endParaRPr>
          </a:p>
        </p:txBody>
      </p:sp>
      <p:sp>
        <p:nvSpPr>
          <p:cNvPr id="5" name="Rectangle 5"/>
          <p:cNvSpPr txBox="1">
            <a:spLocks noChangeArrowheads="1"/>
          </p:cNvSpPr>
          <p:nvPr/>
        </p:nvSpPr>
        <p:spPr bwMode="auto">
          <a:xfrm>
            <a:off x="1071538" y="1643050"/>
            <a:ext cx="6929462" cy="4929222"/>
          </a:xfrm>
          <a:prstGeom prst="rect">
            <a:avLst/>
          </a:prstGeom>
          <a:noFill/>
          <a:ln>
            <a:solidFill>
              <a:schemeClr val="accent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200">
                <a:solidFill>
                  <a:schemeClr val="tx1"/>
                </a:solidFill>
                <a:latin typeface="+mn-lt"/>
                <a:ea typeface="+mn-ea"/>
              </a:defRPr>
            </a:lvl2pPr>
            <a:lvl3pPr marL="1143000" indent="-228600" algn="l" rtl="0" fontAlgn="base">
              <a:spcBef>
                <a:spcPct val="20000"/>
              </a:spcBef>
              <a:spcAft>
                <a:spcPct val="0"/>
              </a:spcAft>
              <a:buClr>
                <a:schemeClr val="accent2"/>
              </a:buClr>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41325" indent="-441325">
              <a:lnSpc>
                <a:spcPct val="110000"/>
              </a:lnSpc>
              <a:buClr>
                <a:srgbClr val="666633"/>
              </a:buClr>
              <a:buSzPct val="85000"/>
              <a:buFont typeface="Wingdings" panose="05000000000000000000" pitchFamily="2" charset="2"/>
              <a:buChar char="u"/>
            </a:pPr>
            <a:endParaRPr lang="en-US" altLang="zh-CN" sz="8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5.4.1  </a:t>
            </a:r>
            <a:r>
              <a:rPr lang="zh-CN" altLang="en-US" sz="3200" dirty="0">
                <a:solidFill>
                  <a:srgbClr val="993366"/>
                </a:solidFill>
                <a:latin typeface="Arial" panose="020B0604020202020204" pitchFamily="34" charset="0"/>
                <a:ea typeface="黑体" panose="02010609060101010101" pitchFamily="49" charset="-122"/>
              </a:rPr>
              <a:t>软件交互（</a:t>
            </a:r>
            <a:r>
              <a:rPr lang="en-US" altLang="zh-CN" sz="3200" dirty="0">
                <a:solidFill>
                  <a:srgbClr val="993366"/>
                </a:solidFill>
                <a:latin typeface="Arial" panose="020B0604020202020204" pitchFamily="34" charset="0"/>
                <a:ea typeface="黑体" panose="02010609060101010101" pitchFamily="49" charset="-122"/>
              </a:rPr>
              <a:t>C/S and B/S</a:t>
            </a:r>
            <a:r>
              <a:rPr lang="zh-CN" altLang="en-US" sz="3200" dirty="0">
                <a:solidFill>
                  <a:srgbClr val="993366"/>
                </a:solidFill>
                <a:latin typeface="Arial" panose="020B0604020202020204" pitchFamily="34" charset="0"/>
                <a:ea typeface="黑体" panose="02010609060101010101" pitchFamily="49" charset="-122"/>
              </a:rPr>
              <a:t>）</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5.4.2  </a:t>
            </a:r>
            <a:r>
              <a:rPr lang="zh-CN" altLang="en-US" sz="3200" dirty="0">
                <a:solidFill>
                  <a:srgbClr val="993366"/>
                </a:solidFill>
                <a:latin typeface="Arial" panose="020B0604020202020204" pitchFamily="34" charset="0"/>
                <a:ea typeface="黑体" panose="02010609060101010101" pitchFamily="49" charset="-122"/>
              </a:rPr>
              <a:t>用户体验</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5.4.3  </a:t>
            </a:r>
            <a:r>
              <a:rPr lang="zh-CN" altLang="en-US" sz="3200" dirty="0">
                <a:solidFill>
                  <a:srgbClr val="993366"/>
                </a:solidFill>
                <a:latin typeface="Arial" panose="020B0604020202020204" pitchFamily="34" charset="0"/>
                <a:ea typeface="黑体" panose="02010609060101010101" pitchFamily="49" charset="-122"/>
              </a:rPr>
              <a:t>常用控件及其命名</a:t>
            </a:r>
            <a:endParaRPr lang="en-US" altLang="zh-CN" sz="3200" dirty="0">
              <a:solidFill>
                <a:srgbClr val="993366"/>
              </a:solidFill>
              <a:latin typeface="Arial" panose="020B0604020202020204" pitchFamily="34" charset="0"/>
              <a:ea typeface="黑体" panose="02010609060101010101" pitchFamily="49" charset="-122"/>
            </a:endParaRPr>
          </a:p>
        </p:txBody>
      </p:sp>
    </p:spTree>
  </p:cSld>
  <p:clrMapOvr>
    <a:masterClrMapping/>
  </p:clrMapOvr>
  <p:transition>
    <p:blinds dir="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5.4</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1</a:t>
            </a:r>
            <a:r>
              <a:rPr lang="zh-CN" altLang="en-US" sz="3600" dirty="0">
                <a:solidFill>
                  <a:srgbClr val="FFFFCC"/>
                </a:solidFill>
                <a:latin typeface="Arial" panose="020B0604020202020204" pitchFamily="34" charset="0"/>
              </a:rPr>
              <a:t>　软件交互</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505523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名词解释</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en-US" altLang="zh-CN" sz="2400" b="0" dirty="0">
                <a:solidFill>
                  <a:srgbClr val="080808"/>
                </a:solidFill>
                <a:latin typeface="微软雅黑" panose="020B0503020204020204" pitchFamily="34" charset="-122"/>
                <a:ea typeface="微软雅黑" panose="020B0503020204020204" pitchFamily="34" charset="-122"/>
              </a:rPr>
              <a:t>UI-</a:t>
            </a:r>
            <a:r>
              <a:rPr lang="zh-CN" altLang="en-US" sz="2400" b="0" dirty="0">
                <a:solidFill>
                  <a:srgbClr val="080808"/>
                </a:solidFill>
                <a:latin typeface="微软雅黑" panose="020B0503020204020204" pitchFamily="34" charset="-122"/>
                <a:ea typeface="微软雅黑" panose="020B0503020204020204" pitchFamily="34" charset="-122"/>
              </a:rPr>
              <a:t> </a:t>
            </a:r>
            <a:r>
              <a:rPr lang="en-US" altLang="zh-CN" sz="2400" b="0" dirty="0">
                <a:solidFill>
                  <a:srgbClr val="080808"/>
                </a:solidFill>
                <a:latin typeface="微软雅黑" panose="020B0503020204020204" pitchFamily="34" charset="-122"/>
                <a:ea typeface="微软雅黑" panose="020B0503020204020204" pitchFamily="34" charset="-122"/>
              </a:rPr>
              <a:t>User Interface</a:t>
            </a:r>
            <a:r>
              <a:rPr lang="zh-CN" altLang="en-US" sz="2400" b="0" dirty="0">
                <a:solidFill>
                  <a:srgbClr val="080808"/>
                </a:solidFill>
                <a:latin typeface="微软雅黑" panose="020B0503020204020204" pitchFamily="34" charset="-122"/>
                <a:ea typeface="微软雅黑" panose="020B0503020204020204" pitchFamily="34" charset="-122"/>
              </a:rPr>
              <a:t>，用户界面</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en-US" altLang="zh-CN" sz="2400" b="0" dirty="0">
                <a:solidFill>
                  <a:srgbClr val="080808"/>
                </a:solidFill>
                <a:latin typeface="微软雅黑" panose="020B0503020204020204" pitchFamily="34" charset="-122"/>
                <a:ea typeface="微软雅黑" panose="020B0503020204020204" pitchFamily="34" charset="-122"/>
              </a:rPr>
              <a:t>UI</a:t>
            </a:r>
            <a:r>
              <a:rPr lang="zh-CN" altLang="en-US" sz="2400" b="0" dirty="0">
                <a:solidFill>
                  <a:srgbClr val="080808"/>
                </a:solidFill>
                <a:latin typeface="微软雅黑" panose="020B0503020204020204" pitchFamily="34" charset="-122"/>
                <a:ea typeface="微软雅黑" panose="020B0503020204020204" pitchFamily="34" charset="-122"/>
              </a:rPr>
              <a:t>设计则是指对软件的人机交互、操作逻辑、界面美观的整体设计。好的</a:t>
            </a:r>
            <a:r>
              <a:rPr lang="en-US" altLang="zh-CN" sz="2400" b="0" dirty="0">
                <a:solidFill>
                  <a:srgbClr val="080808"/>
                </a:solidFill>
                <a:latin typeface="微软雅黑" panose="020B0503020204020204" pitchFamily="34" charset="-122"/>
                <a:ea typeface="微软雅黑" panose="020B0503020204020204" pitchFamily="34" charset="-122"/>
              </a:rPr>
              <a:t>UI</a:t>
            </a:r>
            <a:r>
              <a:rPr lang="zh-CN" altLang="en-US" sz="2400" b="0" dirty="0">
                <a:solidFill>
                  <a:srgbClr val="080808"/>
                </a:solidFill>
                <a:latin typeface="微软雅黑" panose="020B0503020204020204" pitchFamily="34" charset="-122"/>
                <a:ea typeface="微软雅黑" panose="020B0503020204020204" pitchFamily="34" charset="-122"/>
              </a:rPr>
              <a:t>设计不仅是让软件变得有个性有品味，还要让软件的操作变得舒适、简单、自由、充分体现软件的定位和特点</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en-US" altLang="zh-CN" sz="2400" b="0" dirty="0">
                <a:solidFill>
                  <a:srgbClr val="080808"/>
                </a:solidFill>
                <a:latin typeface="微软雅黑" panose="020B0503020204020204" pitchFamily="34" charset="-122"/>
                <a:ea typeface="微软雅黑" panose="020B0503020204020204" pitchFamily="34" charset="-122"/>
              </a:rPr>
              <a:t>GUI -</a:t>
            </a:r>
            <a:r>
              <a:rPr lang="zh-CN" altLang="en-US" sz="2400" b="0" dirty="0">
                <a:solidFill>
                  <a:srgbClr val="080808"/>
                </a:solidFill>
                <a:latin typeface="微软雅黑" panose="020B0503020204020204" pitchFamily="34" charset="-122"/>
                <a:ea typeface="微软雅黑" panose="020B0503020204020204" pitchFamily="34" charset="-122"/>
              </a:rPr>
              <a:t> </a:t>
            </a:r>
            <a:r>
              <a:rPr lang="en-US" altLang="zh-CN" sz="2400" b="0" dirty="0">
                <a:solidFill>
                  <a:srgbClr val="080808"/>
                </a:solidFill>
                <a:latin typeface="微软雅黑" panose="020B0503020204020204" pitchFamily="34" charset="-122"/>
                <a:ea typeface="微软雅黑" panose="020B0503020204020204" pitchFamily="34" charset="-122"/>
              </a:rPr>
              <a:t>Graphical User Interface</a:t>
            </a:r>
            <a:r>
              <a:rPr lang="zh-CN" altLang="en-US" sz="2400" b="0" dirty="0">
                <a:solidFill>
                  <a:srgbClr val="080808"/>
                </a:solidFill>
                <a:latin typeface="微软雅黑" panose="020B0503020204020204" pitchFamily="34" charset="-122"/>
                <a:ea typeface="微软雅黑" panose="020B0503020204020204" pitchFamily="34" charset="-122"/>
              </a:rPr>
              <a:t>，</a:t>
            </a:r>
            <a:r>
              <a:rPr lang="en-US" altLang="zh-CN" sz="2400" b="0" dirty="0">
                <a:solidFill>
                  <a:srgbClr val="080808"/>
                </a:solidFill>
                <a:latin typeface="微软雅黑" panose="020B0503020204020204" pitchFamily="34" charset="-122"/>
                <a:ea typeface="微软雅黑" panose="020B0503020204020204" pitchFamily="34" charset="-122"/>
              </a:rPr>
              <a:t>GUI </a:t>
            </a:r>
            <a:r>
              <a:rPr lang="zh-CN" altLang="en-US" sz="2400" b="0" dirty="0">
                <a:solidFill>
                  <a:srgbClr val="080808"/>
                </a:solidFill>
                <a:latin typeface="微软雅黑" panose="020B0503020204020204" pitchFamily="34" charset="-122"/>
                <a:ea typeface="微软雅黑" panose="020B0503020204020204" pitchFamily="34" charset="-122"/>
              </a:rPr>
              <a:t>是屏幕产品的视觉体验和互动操作部分。</a:t>
            </a:r>
            <a:r>
              <a:rPr lang="en-US" altLang="zh-CN" sz="2400" b="0" dirty="0">
                <a:solidFill>
                  <a:srgbClr val="080808"/>
                </a:solidFill>
                <a:latin typeface="微软雅黑" panose="020B0503020204020204" pitchFamily="34" charset="-122"/>
                <a:ea typeface="微软雅黑" panose="020B0503020204020204" pitchFamily="34" charset="-122"/>
              </a:rPr>
              <a:t>GUI</a:t>
            </a:r>
            <a:r>
              <a:rPr lang="zh-CN" altLang="en-US" sz="2400" b="0" dirty="0">
                <a:solidFill>
                  <a:srgbClr val="080808"/>
                </a:solidFill>
                <a:latin typeface="微软雅黑" panose="020B0503020204020204" pitchFamily="34" charset="-122"/>
                <a:ea typeface="微软雅黑" panose="020B0503020204020204" pitchFamily="34" charset="-122"/>
              </a:rPr>
              <a:t>的广泛应用是当今计算机发展的重大成就之一，它极大地方便了非专业用户的使用</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5.4</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1</a:t>
            </a:r>
            <a:r>
              <a:rPr lang="zh-CN" altLang="en-US" sz="3600" dirty="0">
                <a:solidFill>
                  <a:srgbClr val="FFFFCC"/>
                </a:solidFill>
                <a:latin typeface="Arial" panose="020B0604020202020204" pitchFamily="34" charset="0"/>
              </a:rPr>
              <a:t>　软件交互</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505523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en-US" altLang="zh-CN" sz="2400" b="0" dirty="0">
                <a:solidFill>
                  <a:srgbClr val="080808"/>
                </a:solidFill>
                <a:latin typeface="微软雅黑" panose="020B0503020204020204" pitchFamily="34" charset="-122"/>
                <a:ea typeface="微软雅黑" panose="020B0503020204020204" pitchFamily="34" charset="-122"/>
              </a:rPr>
              <a:t>C/S </a:t>
            </a:r>
            <a:r>
              <a:rPr lang="zh-CN" altLang="en-US" sz="2400" b="0" dirty="0">
                <a:solidFill>
                  <a:srgbClr val="080808"/>
                </a:solidFill>
                <a:latin typeface="微软雅黑" panose="020B0503020204020204" pitchFamily="34" charset="-122"/>
                <a:ea typeface="微软雅黑" panose="020B0503020204020204" pitchFamily="34" charset="-122"/>
              </a:rPr>
              <a:t>架构应用程序</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即</a:t>
            </a:r>
            <a:r>
              <a:rPr lang="en-US" altLang="zh-CN" sz="2400" b="0" dirty="0">
                <a:solidFill>
                  <a:srgbClr val="080808"/>
                </a:solidFill>
                <a:latin typeface="微软雅黑" panose="020B0503020204020204" pitchFamily="34" charset="-122"/>
                <a:ea typeface="微软雅黑" panose="020B0503020204020204" pitchFamily="34" charset="-122"/>
              </a:rPr>
              <a:t>Client/Server (</a:t>
            </a:r>
            <a:r>
              <a:rPr lang="zh-CN" altLang="en-US" sz="2400" b="0" dirty="0">
                <a:solidFill>
                  <a:srgbClr val="080808"/>
                </a:solidFill>
                <a:latin typeface="微软雅黑" panose="020B0503020204020204" pitchFamily="34" charset="-122"/>
                <a:ea typeface="微软雅黑" panose="020B0503020204020204" pitchFamily="34" charset="-122"/>
              </a:rPr>
              <a:t>客户机</a:t>
            </a:r>
            <a:r>
              <a:rPr lang="en-US" altLang="zh-CN" sz="2400" b="0" dirty="0">
                <a:solidFill>
                  <a:srgbClr val="080808"/>
                </a:solidFill>
                <a:latin typeface="微软雅黑" panose="020B0503020204020204" pitchFamily="34" charset="-122"/>
                <a:ea typeface="微软雅黑" panose="020B0503020204020204" pitchFamily="34" charset="-122"/>
              </a:rPr>
              <a:t>/</a:t>
            </a:r>
            <a:r>
              <a:rPr lang="zh-CN" altLang="en-US" sz="2400" b="0" dirty="0">
                <a:solidFill>
                  <a:srgbClr val="080808"/>
                </a:solidFill>
                <a:latin typeface="微软雅黑" panose="020B0503020204020204" pitchFamily="34" charset="-122"/>
                <a:ea typeface="微软雅黑" panose="020B0503020204020204" pitchFamily="34" charset="-122"/>
              </a:rPr>
              <a:t>服务器</a:t>
            </a:r>
            <a:r>
              <a:rPr lang="en-US" altLang="zh-CN" sz="2400" b="0" dirty="0">
                <a:solidFill>
                  <a:srgbClr val="080808"/>
                </a:solidFill>
                <a:latin typeface="微软雅黑" panose="020B0503020204020204" pitchFamily="34" charset="-122"/>
                <a:ea typeface="微软雅黑" panose="020B0503020204020204" pitchFamily="34" charset="-122"/>
              </a:rPr>
              <a:t>) </a:t>
            </a:r>
            <a:r>
              <a:rPr lang="zh-CN" altLang="en-US" sz="2400" b="0" dirty="0">
                <a:solidFill>
                  <a:srgbClr val="080808"/>
                </a:solidFill>
                <a:latin typeface="微软雅黑" panose="020B0503020204020204" pitchFamily="34" charset="-122"/>
                <a:ea typeface="微软雅黑" panose="020B0503020204020204" pitchFamily="34" charset="-122"/>
              </a:rPr>
              <a:t>结构，通过将任务合理分配到</a:t>
            </a:r>
            <a:r>
              <a:rPr lang="en-US" altLang="zh-CN" sz="2400" b="0" dirty="0">
                <a:solidFill>
                  <a:srgbClr val="080808"/>
                </a:solidFill>
                <a:latin typeface="微软雅黑" panose="020B0503020204020204" pitchFamily="34" charset="-122"/>
                <a:ea typeface="微软雅黑" panose="020B0503020204020204" pitchFamily="34" charset="-122"/>
              </a:rPr>
              <a:t>Client</a:t>
            </a:r>
            <a:r>
              <a:rPr lang="zh-CN" altLang="en-US" sz="2400" b="0" dirty="0">
                <a:solidFill>
                  <a:srgbClr val="080808"/>
                </a:solidFill>
                <a:latin typeface="微软雅黑" panose="020B0503020204020204" pitchFamily="34" charset="-122"/>
                <a:ea typeface="微软雅黑" panose="020B0503020204020204" pitchFamily="34" charset="-122"/>
              </a:rPr>
              <a:t>端和</a:t>
            </a:r>
            <a:r>
              <a:rPr lang="en-US" altLang="zh-CN" sz="2400" b="0" dirty="0">
                <a:solidFill>
                  <a:srgbClr val="080808"/>
                </a:solidFill>
                <a:latin typeface="微软雅黑" panose="020B0503020204020204" pitchFamily="34" charset="-122"/>
                <a:ea typeface="微软雅黑" panose="020B0503020204020204" pitchFamily="34" charset="-122"/>
              </a:rPr>
              <a:t>Server</a:t>
            </a:r>
            <a:r>
              <a:rPr lang="zh-CN" altLang="en-US" sz="2400" b="0" dirty="0">
                <a:solidFill>
                  <a:srgbClr val="080808"/>
                </a:solidFill>
                <a:latin typeface="微软雅黑" panose="020B0503020204020204" pitchFamily="34" charset="-122"/>
                <a:ea typeface="微软雅黑" panose="020B0503020204020204" pitchFamily="34" charset="-122"/>
              </a:rPr>
              <a:t>端，降低了系统的通讯开销，需要安装客户端才可进行管理操作</a:t>
            </a:r>
            <a:endParaRPr lang="zh-CN" altLang="en-US"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客户端和服务器端的程序不同，用户的程序主要在客户端，服务器端主要提供数据管理、数据共享、数据及系统维护和并发控制等，客户端程序主要完成用户的具体的业务</a:t>
            </a:r>
            <a:endParaRPr lang="zh-CN" altLang="en-US"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运行效率高，操作简便，但应用程序的升级和客户端程序的维护较为困难</a:t>
            </a:r>
            <a:endParaRPr lang="zh-CN" altLang="en-US"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285852" y="6215082"/>
            <a:ext cx="1857388" cy="584775"/>
          </a:xfrm>
          <a:prstGeom prst="rect">
            <a:avLst/>
          </a:prstGeom>
          <a:noFill/>
        </p:spPr>
        <p:txBody>
          <a:bodyPr wrap="square" rtlCol="0">
            <a:spAutoFit/>
          </a:bodyPr>
          <a:lstStyle/>
          <a:p>
            <a:r>
              <a:rPr lang="zh-CN" altLang="en-US" dirty="0"/>
              <a:t>常见应用：</a:t>
            </a:r>
            <a:endParaRPr lang="zh-CN" altLang="en-US" dirty="0"/>
          </a:p>
        </p:txBody>
      </p:sp>
      <p:pic>
        <p:nvPicPr>
          <p:cNvPr id="98306" name="Picture 2"/>
          <p:cNvPicPr>
            <a:picLocks noChangeAspect="1" noChangeArrowheads="1"/>
          </p:cNvPicPr>
          <p:nvPr/>
        </p:nvPicPr>
        <p:blipFill>
          <a:blip r:embed="rId1" cstate="print"/>
          <a:srcRect/>
          <a:stretch>
            <a:fillRect/>
          </a:stretch>
        </p:blipFill>
        <p:spPr bwMode="auto">
          <a:xfrm>
            <a:off x="3357554" y="6231976"/>
            <a:ext cx="560711" cy="578726"/>
          </a:xfrm>
          <a:prstGeom prst="rect">
            <a:avLst/>
          </a:prstGeom>
          <a:noFill/>
          <a:ln w="9525">
            <a:noFill/>
            <a:miter lim="800000"/>
            <a:headEnd/>
            <a:tailEnd/>
          </a:ln>
          <a:effectLst/>
        </p:spPr>
      </p:pic>
      <p:pic>
        <p:nvPicPr>
          <p:cNvPr id="98307" name="Picture 3"/>
          <p:cNvPicPr>
            <a:picLocks noChangeAspect="1" noChangeArrowheads="1"/>
          </p:cNvPicPr>
          <p:nvPr/>
        </p:nvPicPr>
        <p:blipFill>
          <a:blip r:embed="rId2" cstate="print"/>
          <a:srcRect/>
          <a:stretch>
            <a:fillRect/>
          </a:stretch>
        </p:blipFill>
        <p:spPr bwMode="auto">
          <a:xfrm>
            <a:off x="4073070" y="6159410"/>
            <a:ext cx="632833" cy="642918"/>
          </a:xfrm>
          <a:prstGeom prst="rect">
            <a:avLst/>
          </a:prstGeom>
          <a:noFill/>
          <a:ln w="9525">
            <a:noFill/>
            <a:miter lim="800000"/>
            <a:headEnd/>
            <a:tailEnd/>
          </a:ln>
          <a:effectLst/>
        </p:spPr>
      </p:pic>
      <p:pic>
        <p:nvPicPr>
          <p:cNvPr id="98308" name="Picture 4"/>
          <p:cNvPicPr>
            <a:picLocks noChangeAspect="1" noChangeArrowheads="1"/>
          </p:cNvPicPr>
          <p:nvPr/>
        </p:nvPicPr>
        <p:blipFill>
          <a:blip r:embed="rId3" cstate="print"/>
          <a:srcRect/>
          <a:stretch>
            <a:fillRect/>
          </a:stretch>
        </p:blipFill>
        <p:spPr bwMode="auto">
          <a:xfrm>
            <a:off x="4786314" y="6151609"/>
            <a:ext cx="819148" cy="706391"/>
          </a:xfrm>
          <a:prstGeom prst="rect">
            <a:avLst/>
          </a:prstGeom>
          <a:noFill/>
          <a:ln w="9525">
            <a:noFill/>
            <a:miter lim="800000"/>
            <a:headEnd/>
            <a:tailEnd/>
          </a:ln>
          <a:effectLst/>
        </p:spPr>
      </p:pic>
    </p:spTree>
  </p:cSld>
  <p:clrMapOvr>
    <a:masterClrMapping/>
  </p:clrMapOvr>
  <p:transition>
    <p:blinds dir="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5.4</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1</a:t>
            </a:r>
            <a:r>
              <a:rPr lang="zh-CN" altLang="en-US" sz="3600" dirty="0">
                <a:solidFill>
                  <a:srgbClr val="FFFFCC"/>
                </a:solidFill>
                <a:latin typeface="Arial" panose="020B0604020202020204" pitchFamily="34" charset="0"/>
              </a:rPr>
              <a:t>　软件交互</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505523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en-US" altLang="zh-CN" sz="2400" b="0" dirty="0">
                <a:solidFill>
                  <a:srgbClr val="080808"/>
                </a:solidFill>
                <a:latin typeface="微软雅黑" panose="020B0503020204020204" pitchFamily="34" charset="-122"/>
                <a:ea typeface="微软雅黑" panose="020B0503020204020204" pitchFamily="34" charset="-122"/>
              </a:rPr>
              <a:t>B/S </a:t>
            </a:r>
            <a:r>
              <a:rPr lang="zh-CN" altLang="en-US" sz="2400" b="0" dirty="0">
                <a:solidFill>
                  <a:srgbClr val="080808"/>
                </a:solidFill>
                <a:latin typeface="微软雅黑" panose="020B0503020204020204" pitchFamily="34" charset="-122"/>
                <a:ea typeface="微软雅黑" panose="020B0503020204020204" pitchFamily="34" charset="-122"/>
              </a:rPr>
              <a:t>架构应用程序</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浏览器和服务器结构</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用户工作界面是通过</a:t>
            </a:r>
            <a:r>
              <a:rPr lang="en-US" altLang="zh-CN" sz="2400" b="0" dirty="0">
                <a:solidFill>
                  <a:srgbClr val="080808"/>
                </a:solidFill>
                <a:latin typeface="微软雅黑" panose="020B0503020204020204" pitchFamily="34" charset="-122"/>
                <a:ea typeface="微软雅黑" panose="020B0503020204020204" pitchFamily="34" charset="-122"/>
              </a:rPr>
              <a:t>WWW</a:t>
            </a:r>
            <a:r>
              <a:rPr lang="zh-CN" altLang="en-US" sz="2400" b="0" dirty="0">
                <a:solidFill>
                  <a:srgbClr val="080808"/>
                </a:solidFill>
                <a:latin typeface="微软雅黑" panose="020B0503020204020204" pitchFamily="34" charset="-122"/>
                <a:ea typeface="微软雅黑" panose="020B0503020204020204" pitchFamily="34" charset="-122"/>
              </a:rPr>
              <a:t>浏览器来实现，极少部分事务逻辑在前端</a:t>
            </a:r>
            <a:r>
              <a:rPr lang="en-US" altLang="zh-CN" sz="2400" b="0" dirty="0">
                <a:solidFill>
                  <a:srgbClr val="080808"/>
                </a:solidFill>
                <a:latin typeface="微软雅黑" panose="020B0503020204020204" pitchFamily="34" charset="-122"/>
                <a:ea typeface="微软雅黑" panose="020B0503020204020204" pitchFamily="34" charset="-122"/>
              </a:rPr>
              <a:t>(Browser)</a:t>
            </a:r>
            <a:r>
              <a:rPr lang="zh-CN" altLang="en-US" sz="2400" b="0" dirty="0">
                <a:solidFill>
                  <a:srgbClr val="080808"/>
                </a:solidFill>
                <a:latin typeface="微软雅黑" panose="020B0503020204020204" pitchFamily="34" charset="-122"/>
                <a:ea typeface="微软雅黑" panose="020B0503020204020204" pitchFamily="34" charset="-122"/>
              </a:rPr>
              <a:t>实现，但是主要事务逻辑在服务器端</a:t>
            </a:r>
            <a:r>
              <a:rPr lang="en-US" altLang="zh-CN" sz="2400" b="0" dirty="0">
                <a:solidFill>
                  <a:srgbClr val="080808"/>
                </a:solidFill>
                <a:latin typeface="微软雅黑" panose="020B0503020204020204" pitchFamily="34" charset="-122"/>
                <a:ea typeface="微软雅黑" panose="020B0503020204020204" pitchFamily="34" charset="-122"/>
              </a:rPr>
              <a:t>(Server)</a:t>
            </a:r>
            <a:r>
              <a:rPr lang="zh-CN" altLang="en-US" sz="2400" b="0" dirty="0">
                <a:solidFill>
                  <a:srgbClr val="080808"/>
                </a:solidFill>
                <a:latin typeface="微软雅黑" panose="020B0503020204020204" pitchFamily="34" charset="-122"/>
                <a:ea typeface="微软雅黑" panose="020B0503020204020204" pitchFamily="34" charset="-122"/>
              </a:rPr>
              <a:t>实现</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统一了客户端，将系统功能实现的核心部分集中到服务器上，简化了系统的开发、维护和使用。客户机上只要安装一个浏览器（</a:t>
            </a:r>
            <a:r>
              <a:rPr lang="en-US" altLang="zh-CN" sz="2400" b="0" dirty="0">
                <a:solidFill>
                  <a:srgbClr val="080808"/>
                </a:solidFill>
                <a:latin typeface="微软雅黑" panose="020B0503020204020204" pitchFamily="34" charset="-122"/>
                <a:ea typeface="微软雅黑" panose="020B0503020204020204" pitchFamily="34" charset="-122"/>
              </a:rPr>
              <a:t>Browser</a:t>
            </a:r>
            <a:r>
              <a:rPr lang="zh-CN" altLang="en-US" sz="2400" b="0" dirty="0">
                <a:solidFill>
                  <a:srgbClr val="080808"/>
                </a:solidFill>
                <a:latin typeface="微软雅黑" panose="020B0503020204020204" pitchFamily="34" charset="-122"/>
                <a:ea typeface="微软雅黑" panose="020B0503020204020204" pitchFamily="34" charset="-122"/>
              </a:rPr>
              <a:t>）</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缺点：执行效率低，多采用解释型语言；不能深入客户端操作系统底层（杀毒软件都是</a:t>
            </a:r>
            <a:r>
              <a:rPr lang="en-US" altLang="zh-CN" sz="2400" b="0" dirty="0">
                <a:solidFill>
                  <a:srgbClr val="080808"/>
                </a:solidFill>
                <a:latin typeface="微软雅黑" panose="020B0503020204020204" pitchFamily="34" charset="-122"/>
                <a:ea typeface="微软雅黑" panose="020B0503020204020204" pitchFamily="34" charset="-122"/>
              </a:rPr>
              <a:t>C/S</a:t>
            </a:r>
            <a:r>
              <a:rPr lang="zh-CN" altLang="en-US" sz="2400" b="0" dirty="0">
                <a:solidFill>
                  <a:srgbClr val="080808"/>
                </a:solidFill>
                <a:latin typeface="微软雅黑" panose="020B0503020204020204" pitchFamily="34" charset="-122"/>
                <a:ea typeface="微软雅黑" panose="020B0503020204020204" pitchFamily="34" charset="-122"/>
              </a:rPr>
              <a:t>）；过度依赖互联网，无法脱机使用（邮件客户端 </a:t>
            </a:r>
            <a:r>
              <a:rPr lang="en-US" altLang="zh-CN" sz="2400" b="0" dirty="0">
                <a:solidFill>
                  <a:srgbClr val="080808"/>
                </a:solidFill>
                <a:latin typeface="微软雅黑" panose="020B0503020204020204" pitchFamily="34" charset="-122"/>
                <a:ea typeface="微软雅黑" panose="020B0503020204020204" pitchFamily="34" charset="-122"/>
              </a:rPr>
              <a:t>vs. </a:t>
            </a:r>
            <a:r>
              <a:rPr lang="zh-CN" altLang="en-US" sz="2400" b="0" dirty="0">
                <a:solidFill>
                  <a:srgbClr val="080808"/>
                </a:solidFill>
                <a:latin typeface="微软雅黑" panose="020B0503020204020204" pitchFamily="34" charset="-122"/>
                <a:ea typeface="微软雅黑" panose="020B0503020204020204" pitchFamily="34" charset="-122"/>
              </a:rPr>
              <a:t>在线邮箱）</a:t>
            </a: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5.4</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2</a:t>
            </a:r>
            <a:r>
              <a:rPr lang="zh-CN" altLang="en-US" sz="3600" dirty="0">
                <a:solidFill>
                  <a:srgbClr val="FFFFCC"/>
                </a:solidFill>
                <a:latin typeface="Arial" panose="020B0604020202020204" pitchFamily="34" charset="0"/>
              </a:rPr>
              <a:t>　用户体验</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4445576"/>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用户体验（</a:t>
            </a:r>
            <a:r>
              <a:rPr lang="en-US" altLang="zh-CN" sz="2400" b="0" dirty="0">
                <a:solidFill>
                  <a:srgbClr val="080808"/>
                </a:solidFill>
                <a:latin typeface="微软雅黑" panose="020B0503020204020204" pitchFamily="34" charset="-122"/>
                <a:ea typeface="微软雅黑" panose="020B0503020204020204" pitchFamily="34" charset="-122"/>
              </a:rPr>
              <a:t>User Experience</a:t>
            </a:r>
            <a:r>
              <a:rPr lang="zh-CN" altLang="en-US" sz="2400" b="0" dirty="0">
                <a:solidFill>
                  <a:srgbClr val="080808"/>
                </a:solidFill>
                <a:latin typeface="微软雅黑" panose="020B0503020204020204" pitchFamily="34" charset="-122"/>
                <a:ea typeface="微软雅黑" panose="020B0503020204020204" pitchFamily="34" charset="-122"/>
              </a:rPr>
              <a:t>，简称</a:t>
            </a:r>
            <a:r>
              <a:rPr lang="en-US" altLang="zh-CN" sz="2400" b="0" dirty="0">
                <a:solidFill>
                  <a:srgbClr val="080808"/>
                </a:solidFill>
                <a:latin typeface="微软雅黑" panose="020B0503020204020204" pitchFamily="34" charset="-122"/>
                <a:ea typeface="微软雅黑" panose="020B0503020204020204" pitchFamily="34" charset="-122"/>
              </a:rPr>
              <a:t>UX</a:t>
            </a:r>
            <a:r>
              <a:rPr lang="zh-CN" altLang="en-US" sz="2400" b="0" dirty="0">
                <a:solidFill>
                  <a:srgbClr val="080808"/>
                </a:solidFill>
                <a:latin typeface="微软雅黑" panose="020B0503020204020204" pitchFamily="34" charset="-122"/>
                <a:ea typeface="微软雅黑" panose="020B0503020204020204" pitchFamily="34" charset="-122"/>
              </a:rPr>
              <a:t>或 </a:t>
            </a:r>
            <a:r>
              <a:rPr lang="en-US" altLang="zh-CN" sz="2400" b="0" dirty="0">
                <a:solidFill>
                  <a:srgbClr val="080808"/>
                </a:solidFill>
                <a:latin typeface="微软雅黑" panose="020B0503020204020204" pitchFamily="34" charset="-122"/>
                <a:ea typeface="微软雅黑" panose="020B0503020204020204" pitchFamily="34" charset="-122"/>
              </a:rPr>
              <a:t>UE</a:t>
            </a:r>
            <a:r>
              <a:rPr lang="zh-CN" altLang="en-US" sz="2400" b="0" dirty="0">
                <a:solidFill>
                  <a:srgbClr val="080808"/>
                </a:solidFill>
                <a:latin typeface="微软雅黑" panose="020B0503020204020204" pitchFamily="34" charset="-122"/>
                <a:ea typeface="微软雅黑" panose="020B0503020204020204" pitchFamily="34" charset="-122"/>
              </a:rPr>
              <a:t>）是一种纯主观的在用户使用一个产品（服务）的过程中建立起来的心理感受</a:t>
            </a:r>
            <a:endParaRPr lang="en-US" altLang="zh-CN" sz="2400" b="0" dirty="0">
              <a:solidFill>
                <a:srgbClr val="080808"/>
              </a:solidFill>
              <a:latin typeface="微软雅黑" panose="020B0503020204020204" pitchFamily="34" charset="-122"/>
              <a:ea typeface="微软雅黑" panose="020B0503020204020204" pitchFamily="34" charset="-122"/>
            </a:endParaRPr>
          </a:p>
          <a:p>
            <a:pPr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带有一定的不确定因素。个体差异也决定了每个用户的真实体验是无法通过其他途径来完全模拟或再现的。但是对于一个界定明确的用户群体来讲，其用户体验的共性是能够经由良好设计的实验来认识到</a:t>
            </a:r>
            <a:endParaRPr lang="en-US" altLang="zh-CN" sz="2400" b="0" dirty="0">
              <a:solidFill>
                <a:srgbClr val="080808"/>
              </a:solidFill>
              <a:latin typeface="微软雅黑" panose="020B0503020204020204" pitchFamily="34" charset="-122"/>
              <a:ea typeface="微软雅黑" panose="020B0503020204020204" pitchFamily="34" charset="-122"/>
            </a:endParaRPr>
          </a:p>
          <a:p>
            <a:pPr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计算机技术和互联网的发展，使技术创新形态正在发生转变，以用户为中心、以人为本越来越得到重视，用户体验也因此被称做</a:t>
            </a:r>
            <a:r>
              <a:rPr lang="zh-CN" altLang="en-US" sz="2400" b="0" dirty="0">
                <a:solidFill>
                  <a:srgbClr val="FF0000"/>
                </a:solidFill>
                <a:latin typeface="微软雅黑" panose="020B0503020204020204" pitchFamily="34" charset="-122"/>
                <a:ea typeface="微软雅黑" panose="020B0503020204020204" pitchFamily="34" charset="-122"/>
              </a:rPr>
              <a:t>创新</a:t>
            </a:r>
            <a:r>
              <a:rPr lang="en-US" altLang="zh-CN" sz="2400" b="0" dirty="0">
                <a:solidFill>
                  <a:srgbClr val="FF0000"/>
                </a:solidFill>
                <a:latin typeface="微软雅黑" panose="020B0503020204020204" pitchFamily="34" charset="-122"/>
                <a:ea typeface="微软雅黑" panose="020B0503020204020204" pitchFamily="34" charset="-122"/>
              </a:rPr>
              <a:t>2.0</a:t>
            </a:r>
            <a:r>
              <a:rPr lang="zh-CN" altLang="en-US" sz="2400" b="0" dirty="0">
                <a:solidFill>
                  <a:srgbClr val="FF0000"/>
                </a:solidFill>
                <a:latin typeface="微软雅黑" panose="020B0503020204020204" pitchFamily="34" charset="-122"/>
                <a:ea typeface="微软雅黑" panose="020B0503020204020204" pitchFamily="34" charset="-122"/>
              </a:rPr>
              <a:t>模式</a:t>
            </a:r>
            <a:r>
              <a:rPr lang="zh-CN" altLang="en-US" sz="2400" b="0" dirty="0">
                <a:solidFill>
                  <a:srgbClr val="080808"/>
                </a:solidFill>
                <a:latin typeface="微软雅黑" panose="020B0503020204020204" pitchFamily="34" charset="-122"/>
                <a:ea typeface="微软雅黑" panose="020B0503020204020204" pitchFamily="34" charset="-122"/>
              </a:rPr>
              <a:t>的精髓</a:t>
            </a: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5.4</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2</a:t>
            </a:r>
            <a:r>
              <a:rPr lang="zh-CN" altLang="en-US" sz="3600" dirty="0">
                <a:solidFill>
                  <a:srgbClr val="FFFFCC"/>
                </a:solidFill>
                <a:latin typeface="Arial" panose="020B0604020202020204" pitchFamily="34" charset="0"/>
              </a:rPr>
              <a:t>　用户体验</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320857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同样一款手机</a:t>
            </a:r>
            <a:r>
              <a:rPr lang="en-US" altLang="zh-CN" sz="2400" b="0" dirty="0">
                <a:solidFill>
                  <a:srgbClr val="080808"/>
                </a:solidFill>
                <a:latin typeface="微软雅黑" panose="020B0503020204020204" pitchFamily="34" charset="-122"/>
                <a:ea typeface="微软雅黑" panose="020B0503020204020204" pitchFamily="34" charset="-122"/>
              </a:rPr>
              <a:t>APP</a:t>
            </a:r>
            <a:r>
              <a:rPr lang="zh-CN" altLang="en-US" sz="2400" b="0" dirty="0">
                <a:solidFill>
                  <a:srgbClr val="080808"/>
                </a:solidFill>
                <a:latin typeface="微软雅黑" panose="020B0503020204020204" pitchFamily="34" charset="-122"/>
                <a:ea typeface="微软雅黑" panose="020B0503020204020204" pitchFamily="34" charset="-122"/>
              </a:rPr>
              <a:t>，在</a:t>
            </a:r>
            <a:r>
              <a:rPr lang="en-US" altLang="zh-CN" sz="2400" b="0" dirty="0">
                <a:solidFill>
                  <a:srgbClr val="080808"/>
                </a:solidFill>
                <a:latin typeface="微软雅黑" panose="020B0503020204020204" pitchFamily="34" charset="-122"/>
                <a:ea typeface="微软雅黑" panose="020B0503020204020204" pitchFamily="34" charset="-122"/>
              </a:rPr>
              <a:t>Android</a:t>
            </a:r>
            <a:r>
              <a:rPr lang="zh-CN" altLang="en-US" sz="2400" b="0" dirty="0">
                <a:solidFill>
                  <a:srgbClr val="080808"/>
                </a:solidFill>
                <a:latin typeface="微软雅黑" panose="020B0503020204020204" pitchFamily="34" charset="-122"/>
                <a:ea typeface="微软雅黑" panose="020B0503020204020204" pitchFamily="34" charset="-122"/>
              </a:rPr>
              <a:t>系统与在</a:t>
            </a:r>
            <a:r>
              <a:rPr lang="en-US" altLang="zh-CN" sz="2400" b="0" dirty="0">
                <a:solidFill>
                  <a:srgbClr val="080808"/>
                </a:solidFill>
                <a:latin typeface="微软雅黑" panose="020B0503020204020204" pitchFamily="34" charset="-122"/>
                <a:ea typeface="微软雅黑" panose="020B0503020204020204" pitchFamily="34" charset="-122"/>
              </a:rPr>
              <a:t>IOS</a:t>
            </a:r>
            <a:r>
              <a:rPr lang="zh-CN" altLang="en-US" sz="2400" b="0" dirty="0">
                <a:solidFill>
                  <a:srgbClr val="080808"/>
                </a:solidFill>
                <a:latin typeface="微软雅黑" panose="020B0503020204020204" pitchFamily="34" charset="-122"/>
                <a:ea typeface="微软雅黑" panose="020B0503020204020204" pitchFamily="34" charset="-122"/>
              </a:rPr>
              <a:t>系统上的实现风格就有所不同，例如：</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苹果手机仅有</a:t>
            </a:r>
            <a:r>
              <a:rPr lang="en-US" altLang="zh-CN" sz="2400" b="0" dirty="0">
                <a:solidFill>
                  <a:srgbClr val="080808"/>
                </a:solidFill>
                <a:latin typeface="微软雅黑" panose="020B0503020204020204" pitchFamily="34" charset="-122"/>
                <a:ea typeface="微软雅黑" panose="020B0503020204020204" pitchFamily="34" charset="-122"/>
              </a:rPr>
              <a:t>HOME</a:t>
            </a:r>
            <a:r>
              <a:rPr lang="zh-CN" altLang="en-US" sz="2400" b="0" dirty="0">
                <a:solidFill>
                  <a:srgbClr val="080808"/>
                </a:solidFill>
                <a:latin typeface="微软雅黑" panose="020B0503020204020204" pitchFamily="34" charset="-122"/>
                <a:ea typeface="微软雅黑" panose="020B0503020204020204" pitchFamily="34" charset="-122"/>
              </a:rPr>
              <a:t>键，代表退出程序界面，所以，常见的苹果</a:t>
            </a:r>
            <a:r>
              <a:rPr lang="en-US" altLang="zh-CN" sz="2400" b="0" dirty="0">
                <a:solidFill>
                  <a:srgbClr val="080808"/>
                </a:solidFill>
                <a:latin typeface="微软雅黑" panose="020B0503020204020204" pitchFamily="34" charset="-122"/>
                <a:ea typeface="微软雅黑" panose="020B0503020204020204" pitchFamily="34" charset="-122"/>
              </a:rPr>
              <a:t>APP</a:t>
            </a:r>
            <a:r>
              <a:rPr lang="zh-CN" altLang="en-US" sz="2400" b="0" dirty="0">
                <a:solidFill>
                  <a:srgbClr val="080808"/>
                </a:solidFill>
                <a:latin typeface="微软雅黑" panose="020B0503020204020204" pitchFamily="34" charset="-122"/>
                <a:ea typeface="微软雅黑" panose="020B0503020204020204" pitchFamily="34" charset="-122"/>
              </a:rPr>
              <a:t>往往在左上角设有一个“返回”按钮，表示返回上一级页面</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r>
              <a:rPr lang="en-US" altLang="zh-CN" sz="2400" b="0" dirty="0">
                <a:solidFill>
                  <a:srgbClr val="080808"/>
                </a:solidFill>
                <a:latin typeface="微软雅黑" panose="020B0503020204020204" pitchFamily="34" charset="-122"/>
                <a:ea typeface="微软雅黑" panose="020B0503020204020204" pitchFamily="34" charset="-122"/>
              </a:rPr>
              <a:t>Android</a:t>
            </a:r>
            <a:r>
              <a:rPr lang="zh-CN" altLang="en-US" sz="2400" b="0" dirty="0">
                <a:solidFill>
                  <a:srgbClr val="080808"/>
                </a:solidFill>
                <a:latin typeface="微软雅黑" panose="020B0503020204020204" pitchFamily="34" charset="-122"/>
                <a:ea typeface="微软雅黑" panose="020B0503020204020204" pitchFamily="34" charset="-122"/>
              </a:rPr>
              <a:t>手机多有返回键，用户习惯按手机的返回键退出当前界面，返回上级</a:t>
            </a: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5.4</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3</a:t>
            </a:r>
            <a:r>
              <a:rPr lang="zh-CN" altLang="en-US" sz="3600" dirty="0">
                <a:solidFill>
                  <a:srgbClr val="FFFFCC"/>
                </a:solidFill>
                <a:latin typeface="Arial" panose="020B0604020202020204" pitchFamily="34" charset="0"/>
              </a:rPr>
              <a:t>　常用控件及其命名</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486287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zh-CN" altLang="en-US" sz="2000" b="0" dirty="0">
                <a:solidFill>
                  <a:srgbClr val="080808"/>
                </a:solidFill>
                <a:latin typeface="微软雅黑" panose="020B0503020204020204" pitchFamily="34" charset="-122"/>
                <a:ea typeface="微软雅黑" panose="020B0503020204020204" pitchFamily="34" charset="-122"/>
              </a:rPr>
              <a:t>提示</a:t>
            </a:r>
            <a:r>
              <a:rPr lang="en-US" altLang="zh-CN" sz="2000" b="0" dirty="0">
                <a:solidFill>
                  <a:srgbClr val="080808"/>
                </a:solidFill>
                <a:latin typeface="微软雅黑" panose="020B0503020204020204" pitchFamily="34" charset="-122"/>
                <a:ea typeface="微软雅黑" panose="020B0503020204020204" pitchFamily="34" charset="-122"/>
              </a:rPr>
              <a:t>-Label</a:t>
            </a:r>
            <a:r>
              <a:rPr lang="zh-CN" altLang="en-US" sz="2000" b="0" dirty="0">
                <a:solidFill>
                  <a:srgbClr val="080808"/>
                </a:solidFill>
                <a:latin typeface="微软雅黑" panose="020B0503020204020204" pitchFamily="34" charset="-122"/>
                <a:ea typeface="微软雅黑" panose="020B0503020204020204" pitchFamily="34" charset="-122"/>
              </a:rPr>
              <a:t>，用于显示固定文字，不支持用户操作</a:t>
            </a:r>
            <a:endParaRPr lang="en-US" altLang="zh-CN" sz="2000" b="0" dirty="0">
              <a:solidFill>
                <a:srgbClr val="080808"/>
              </a:solidFill>
              <a:latin typeface="微软雅黑" panose="020B0503020204020204" pitchFamily="34" charset="-122"/>
              <a:ea typeface="微软雅黑" panose="020B0503020204020204" pitchFamily="34" charset="-122"/>
            </a:endParaRPr>
          </a:p>
          <a:p>
            <a:pPr eaLnBrk="0" hangingPunct="0">
              <a:lnSpc>
                <a:spcPts val="3300"/>
              </a:lnSpc>
              <a:spcBef>
                <a:spcPts val="600"/>
              </a:spcBef>
              <a:buClr>
                <a:srgbClr val="006666"/>
              </a:buClr>
              <a:buSzPct val="80000"/>
              <a:buFont typeface="Wingdings" panose="05000000000000000000" pitchFamily="2" charset="2"/>
              <a:buChar char="u"/>
            </a:pPr>
            <a:r>
              <a:rPr lang="zh-CN" altLang="en-US" sz="2000" b="0" dirty="0">
                <a:solidFill>
                  <a:srgbClr val="080808"/>
                </a:solidFill>
                <a:latin typeface="微软雅黑" panose="020B0503020204020204" pitchFamily="34" charset="-122"/>
                <a:ea typeface="微软雅黑" panose="020B0503020204020204" pitchFamily="34" charset="-122"/>
              </a:rPr>
              <a:t>按钮</a:t>
            </a:r>
            <a:r>
              <a:rPr lang="en-US" altLang="zh-CN" sz="2000" b="0" dirty="0">
                <a:solidFill>
                  <a:srgbClr val="080808"/>
                </a:solidFill>
                <a:latin typeface="微软雅黑" panose="020B0503020204020204" pitchFamily="34" charset="-122"/>
                <a:ea typeface="微软雅黑" panose="020B0503020204020204" pitchFamily="34" charset="-122"/>
              </a:rPr>
              <a:t>-Button</a:t>
            </a:r>
            <a:r>
              <a:rPr lang="zh-CN" altLang="en-US" sz="2000" b="0" dirty="0">
                <a:solidFill>
                  <a:srgbClr val="080808"/>
                </a:solidFill>
                <a:latin typeface="微软雅黑" panose="020B0503020204020204" pitchFamily="34" charset="-122"/>
                <a:ea typeface="微软雅黑" panose="020B0503020204020204" pitchFamily="34" charset="-122"/>
              </a:rPr>
              <a:t>，支持鼠标按下操作，触发某特定行为</a:t>
            </a:r>
            <a:endParaRPr lang="en-US" altLang="zh-CN" sz="2000" b="0" dirty="0">
              <a:solidFill>
                <a:srgbClr val="080808"/>
              </a:solidFill>
              <a:latin typeface="微软雅黑" panose="020B0503020204020204" pitchFamily="34" charset="-122"/>
              <a:ea typeface="微软雅黑" panose="020B0503020204020204" pitchFamily="34" charset="-122"/>
            </a:endParaRPr>
          </a:p>
          <a:p>
            <a:pPr eaLnBrk="0" hangingPunct="0">
              <a:lnSpc>
                <a:spcPts val="3300"/>
              </a:lnSpc>
              <a:spcBef>
                <a:spcPts val="600"/>
              </a:spcBef>
              <a:buClr>
                <a:srgbClr val="006666"/>
              </a:buClr>
              <a:buSzPct val="80000"/>
              <a:buFont typeface="Wingdings" panose="05000000000000000000" pitchFamily="2" charset="2"/>
              <a:buChar char="u"/>
            </a:pPr>
            <a:r>
              <a:rPr lang="zh-CN" altLang="en-US" sz="2000" b="0" dirty="0">
                <a:solidFill>
                  <a:srgbClr val="080808"/>
                </a:solidFill>
                <a:latin typeface="微软雅黑" panose="020B0503020204020204" pitchFamily="34" charset="-122"/>
                <a:ea typeface="微软雅黑" panose="020B0503020204020204" pitchFamily="34" charset="-122"/>
              </a:rPr>
              <a:t>单选按钮</a:t>
            </a:r>
            <a:r>
              <a:rPr lang="en-US" altLang="zh-CN" sz="2000" b="0" dirty="0">
                <a:solidFill>
                  <a:srgbClr val="080808"/>
                </a:solidFill>
                <a:latin typeface="微软雅黑" panose="020B0503020204020204" pitchFamily="34" charset="-122"/>
                <a:ea typeface="微软雅黑" panose="020B0503020204020204" pitchFamily="34" charset="-122"/>
              </a:rPr>
              <a:t>-Radio Button</a:t>
            </a:r>
            <a:r>
              <a:rPr lang="zh-CN" altLang="en-US" sz="2000" b="0" dirty="0">
                <a:solidFill>
                  <a:srgbClr val="080808"/>
                </a:solidFill>
                <a:latin typeface="微软雅黑" panose="020B0503020204020204" pitchFamily="34" charset="-122"/>
                <a:ea typeface="微软雅黑" panose="020B0503020204020204" pitchFamily="34" charset="-122"/>
              </a:rPr>
              <a:t>，与用户交互互斥选项，例如“性别”</a:t>
            </a:r>
            <a:endParaRPr lang="en-US" altLang="zh-CN" sz="2000" b="0" dirty="0">
              <a:solidFill>
                <a:srgbClr val="080808"/>
              </a:solidFill>
              <a:latin typeface="微软雅黑" panose="020B0503020204020204" pitchFamily="34" charset="-122"/>
              <a:ea typeface="微软雅黑" panose="020B0503020204020204" pitchFamily="34" charset="-122"/>
            </a:endParaRPr>
          </a:p>
          <a:p>
            <a:pPr eaLnBrk="0" hangingPunct="0">
              <a:lnSpc>
                <a:spcPts val="3300"/>
              </a:lnSpc>
              <a:spcBef>
                <a:spcPts val="600"/>
              </a:spcBef>
              <a:buClr>
                <a:srgbClr val="006666"/>
              </a:buClr>
              <a:buSzPct val="80000"/>
              <a:buFont typeface="Wingdings" panose="05000000000000000000" pitchFamily="2" charset="2"/>
              <a:buChar char="u"/>
            </a:pPr>
            <a:r>
              <a:rPr lang="zh-CN" altLang="en-US" sz="2000" b="0" dirty="0">
                <a:solidFill>
                  <a:srgbClr val="080808"/>
                </a:solidFill>
                <a:latin typeface="微软雅黑" panose="020B0503020204020204" pitchFamily="34" charset="-122"/>
                <a:ea typeface="微软雅黑" panose="020B0503020204020204" pitchFamily="34" charset="-122"/>
              </a:rPr>
              <a:t>复选按钮</a:t>
            </a:r>
            <a:r>
              <a:rPr lang="en-US" altLang="zh-CN" sz="2000" b="0" dirty="0">
                <a:solidFill>
                  <a:srgbClr val="080808"/>
                </a:solidFill>
                <a:latin typeface="微软雅黑" panose="020B0503020204020204" pitchFamily="34" charset="-122"/>
                <a:ea typeface="微软雅黑" panose="020B0503020204020204" pitchFamily="34" charset="-122"/>
              </a:rPr>
              <a:t>-Check Button</a:t>
            </a:r>
            <a:r>
              <a:rPr lang="zh-CN" altLang="en-US" sz="2000" b="0" dirty="0">
                <a:solidFill>
                  <a:srgbClr val="080808"/>
                </a:solidFill>
                <a:latin typeface="微软雅黑" panose="020B0503020204020204" pitchFamily="34" charset="-122"/>
                <a:ea typeface="微软雅黑" panose="020B0503020204020204" pitchFamily="34" charset="-122"/>
              </a:rPr>
              <a:t>，与用户交互多选项，例如“选课”</a:t>
            </a:r>
            <a:endParaRPr lang="en-US" altLang="zh-CN" sz="2000" b="0" dirty="0">
              <a:solidFill>
                <a:srgbClr val="080808"/>
              </a:solidFill>
              <a:latin typeface="微软雅黑" panose="020B0503020204020204" pitchFamily="34" charset="-122"/>
              <a:ea typeface="微软雅黑" panose="020B0503020204020204" pitchFamily="34" charset="-122"/>
            </a:endParaRPr>
          </a:p>
          <a:p>
            <a:pPr eaLnBrk="0" hangingPunct="0">
              <a:lnSpc>
                <a:spcPts val="3300"/>
              </a:lnSpc>
              <a:spcBef>
                <a:spcPts val="600"/>
              </a:spcBef>
              <a:buClr>
                <a:srgbClr val="006666"/>
              </a:buClr>
              <a:buSzPct val="80000"/>
              <a:buFont typeface="Wingdings" panose="05000000000000000000" pitchFamily="2" charset="2"/>
              <a:buChar char="u"/>
            </a:pPr>
            <a:r>
              <a:rPr lang="zh-CN" altLang="en-US" sz="2000" b="0" dirty="0">
                <a:solidFill>
                  <a:srgbClr val="080808"/>
                </a:solidFill>
                <a:latin typeface="微软雅黑" panose="020B0503020204020204" pitchFamily="34" charset="-122"/>
                <a:ea typeface="微软雅黑" panose="020B0503020204020204" pitchFamily="34" charset="-122"/>
              </a:rPr>
              <a:t>文本框</a:t>
            </a:r>
            <a:r>
              <a:rPr lang="en-US" altLang="zh-CN" sz="2000" b="0" dirty="0">
                <a:solidFill>
                  <a:srgbClr val="080808"/>
                </a:solidFill>
                <a:latin typeface="微软雅黑" panose="020B0503020204020204" pitchFamily="34" charset="-122"/>
                <a:ea typeface="微软雅黑" panose="020B0503020204020204" pitchFamily="34" charset="-122"/>
              </a:rPr>
              <a:t>-Text(Editor)</a:t>
            </a:r>
            <a:r>
              <a:rPr lang="zh-CN" altLang="en-US" sz="2000" b="0" dirty="0">
                <a:solidFill>
                  <a:srgbClr val="080808"/>
                </a:solidFill>
                <a:latin typeface="微软雅黑" panose="020B0503020204020204" pitchFamily="34" charset="-122"/>
                <a:ea typeface="微软雅黑" panose="020B0503020204020204" pitchFamily="34" charset="-122"/>
              </a:rPr>
              <a:t>，与用户交互简单输入输出内容</a:t>
            </a:r>
            <a:endParaRPr lang="en-US" altLang="zh-CN" sz="2000" b="0" dirty="0">
              <a:solidFill>
                <a:srgbClr val="080808"/>
              </a:solidFill>
              <a:latin typeface="微软雅黑" panose="020B0503020204020204" pitchFamily="34" charset="-122"/>
              <a:ea typeface="微软雅黑" panose="020B0503020204020204" pitchFamily="34" charset="-122"/>
            </a:endParaRPr>
          </a:p>
          <a:p>
            <a:pPr eaLnBrk="0" hangingPunct="0">
              <a:lnSpc>
                <a:spcPts val="3300"/>
              </a:lnSpc>
              <a:spcBef>
                <a:spcPts val="600"/>
              </a:spcBef>
              <a:buClr>
                <a:srgbClr val="006666"/>
              </a:buClr>
              <a:buSzPct val="80000"/>
              <a:buFont typeface="Wingdings" panose="05000000000000000000" pitchFamily="2" charset="2"/>
              <a:buChar char="u"/>
            </a:pPr>
            <a:r>
              <a:rPr lang="zh-CN" altLang="en-US" sz="2000" b="0" dirty="0">
                <a:solidFill>
                  <a:srgbClr val="080808"/>
                </a:solidFill>
                <a:latin typeface="微软雅黑" panose="020B0503020204020204" pitchFamily="34" charset="-122"/>
                <a:ea typeface="微软雅黑" panose="020B0503020204020204" pitchFamily="34" charset="-122"/>
              </a:rPr>
              <a:t>菜单</a:t>
            </a:r>
            <a:r>
              <a:rPr lang="en-US" altLang="zh-CN" sz="2000" b="0" dirty="0">
                <a:solidFill>
                  <a:srgbClr val="080808"/>
                </a:solidFill>
                <a:latin typeface="微软雅黑" panose="020B0503020204020204" pitchFamily="34" charset="-122"/>
                <a:ea typeface="微软雅黑" panose="020B0503020204020204" pitchFamily="34" charset="-122"/>
              </a:rPr>
              <a:t>-Menu</a:t>
            </a:r>
            <a:r>
              <a:rPr lang="zh-CN" altLang="en-US" sz="2000" b="0" dirty="0">
                <a:solidFill>
                  <a:srgbClr val="080808"/>
                </a:solidFill>
                <a:latin typeface="微软雅黑" panose="020B0503020204020204" pitchFamily="34" charset="-122"/>
                <a:ea typeface="微软雅黑" panose="020B0503020204020204" pitchFamily="34" charset="-122"/>
              </a:rPr>
              <a:t>，程序操作核心区，任何软件功能都应该在菜单中找到对应菜单项</a:t>
            </a:r>
            <a:endParaRPr lang="en-US" altLang="zh-CN" sz="2000" b="0" dirty="0">
              <a:solidFill>
                <a:srgbClr val="080808"/>
              </a:solidFill>
              <a:latin typeface="微软雅黑" panose="020B0503020204020204" pitchFamily="34" charset="-122"/>
              <a:ea typeface="微软雅黑" panose="020B0503020204020204" pitchFamily="34" charset="-122"/>
            </a:endParaRPr>
          </a:p>
          <a:p>
            <a:pPr eaLnBrk="0" hangingPunct="0">
              <a:lnSpc>
                <a:spcPts val="3300"/>
              </a:lnSpc>
              <a:spcBef>
                <a:spcPts val="600"/>
              </a:spcBef>
              <a:buClr>
                <a:srgbClr val="006666"/>
              </a:buClr>
              <a:buSzPct val="80000"/>
              <a:buFont typeface="Wingdings" panose="05000000000000000000" pitchFamily="2" charset="2"/>
              <a:buChar char="u"/>
            </a:pPr>
            <a:r>
              <a:rPr lang="zh-CN" altLang="en-US" sz="2000" b="0" dirty="0">
                <a:solidFill>
                  <a:srgbClr val="080808"/>
                </a:solidFill>
                <a:latin typeface="微软雅黑" panose="020B0503020204020204" pitchFamily="34" charset="-122"/>
                <a:ea typeface="微软雅黑" panose="020B0503020204020204" pitchFamily="34" charset="-122"/>
              </a:rPr>
              <a:t>列表</a:t>
            </a:r>
            <a:r>
              <a:rPr lang="en-US" altLang="zh-CN" sz="2000" b="0" dirty="0">
                <a:solidFill>
                  <a:srgbClr val="080808"/>
                </a:solidFill>
                <a:latin typeface="微软雅黑" panose="020B0503020204020204" pitchFamily="34" charset="-122"/>
                <a:ea typeface="微软雅黑" panose="020B0503020204020204" pitchFamily="34" charset="-122"/>
              </a:rPr>
              <a:t>-List</a:t>
            </a:r>
            <a:r>
              <a:rPr lang="zh-CN" altLang="en-US" sz="2000" b="0" dirty="0">
                <a:solidFill>
                  <a:srgbClr val="080808"/>
                </a:solidFill>
                <a:latin typeface="微软雅黑" panose="020B0503020204020204" pitchFamily="34" charset="-122"/>
                <a:ea typeface="微软雅黑" panose="020B0503020204020204" pitchFamily="34" charset="-122"/>
              </a:rPr>
              <a:t>，用于显示多条数据，支持选中、单机、双击等操作</a:t>
            </a:r>
            <a:endParaRPr lang="en-US" altLang="zh-CN" sz="2000" b="0" dirty="0">
              <a:solidFill>
                <a:srgbClr val="080808"/>
              </a:solidFill>
              <a:latin typeface="微软雅黑" panose="020B0503020204020204" pitchFamily="34" charset="-122"/>
              <a:ea typeface="微软雅黑" panose="020B0503020204020204" pitchFamily="34" charset="-122"/>
            </a:endParaRPr>
          </a:p>
          <a:p>
            <a:pPr eaLnBrk="0" hangingPunct="0">
              <a:lnSpc>
                <a:spcPts val="3300"/>
              </a:lnSpc>
              <a:spcBef>
                <a:spcPts val="600"/>
              </a:spcBef>
              <a:buClr>
                <a:srgbClr val="006666"/>
              </a:buClr>
              <a:buSzPct val="80000"/>
              <a:buFont typeface="Wingdings" panose="05000000000000000000" pitchFamily="2" charset="2"/>
              <a:buChar char="u"/>
            </a:pPr>
            <a:r>
              <a:rPr lang="zh-CN" altLang="en-US" sz="2000" b="0" dirty="0">
                <a:solidFill>
                  <a:srgbClr val="080808"/>
                </a:solidFill>
                <a:latin typeface="微软雅黑" panose="020B0503020204020204" pitchFamily="34" charset="-122"/>
                <a:ea typeface="微软雅黑" panose="020B0503020204020204" pitchFamily="34" charset="-122"/>
              </a:rPr>
              <a:t>工具栏</a:t>
            </a:r>
            <a:r>
              <a:rPr lang="en-US" altLang="zh-CN" sz="2000" b="0" dirty="0">
                <a:solidFill>
                  <a:srgbClr val="080808"/>
                </a:solidFill>
                <a:latin typeface="微软雅黑" panose="020B0503020204020204" pitchFamily="34" charset="-122"/>
                <a:ea typeface="微软雅黑" panose="020B0503020204020204" pitchFamily="34" charset="-122"/>
              </a:rPr>
              <a:t>-Tool Bar</a:t>
            </a:r>
            <a:r>
              <a:rPr lang="zh-CN" altLang="en-US" sz="2000" b="0" dirty="0">
                <a:solidFill>
                  <a:srgbClr val="080808"/>
                </a:solidFill>
                <a:latin typeface="微软雅黑" panose="020B0503020204020204" pitchFamily="34" charset="-122"/>
                <a:ea typeface="微软雅黑" panose="020B0503020204020204" pitchFamily="34" charset="-122"/>
              </a:rPr>
              <a:t>，将菜单中的常用功能以图标形式显示，多位于菜单下方，方便用户操作</a:t>
            </a: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defRPr/>
            </a:pPr>
            <a:r>
              <a:rPr lang="zh-CN" altLang="en-US"/>
              <a:t>图形编程</a:t>
            </a:r>
            <a:endParaRPr lang="zh-CN" altLang="en-US"/>
          </a:p>
        </p:txBody>
      </p:sp>
      <p:sp>
        <p:nvSpPr>
          <p:cNvPr id="7171" name="内容占位符 2"/>
          <p:cNvSpPr>
            <a:spLocks noGrp="1"/>
          </p:cNvSpPr>
          <p:nvPr>
            <p:ph idx="1"/>
          </p:nvPr>
        </p:nvSpPr>
        <p:spPr/>
        <p:txBody>
          <a:bodyPr/>
          <a:lstStyle/>
          <a:p>
            <a:pPr eaLnBrk="1" hangingPunct="1">
              <a:defRPr/>
            </a:pPr>
            <a:r>
              <a:rPr lang="zh-CN" altLang="en-US" dirty="0"/>
              <a:t>图形用户界面</a:t>
            </a:r>
            <a:r>
              <a:rPr lang="en-US" altLang="zh-CN" dirty="0"/>
              <a:t>(GUI, Graphical User Interface)</a:t>
            </a:r>
            <a:endParaRPr lang="en-US" altLang="zh-CN" dirty="0"/>
          </a:p>
          <a:p>
            <a:pPr lvl="1" eaLnBrk="1" hangingPunct="1">
              <a:defRPr/>
            </a:pPr>
            <a:r>
              <a:rPr lang="zh-CN" altLang="en-US" dirty="0"/>
              <a:t>例如：窗口、按钮、菜单、图标等</a:t>
            </a:r>
            <a:endParaRPr lang="zh-CN" altLang="en-US" dirty="0"/>
          </a:p>
          <a:p>
            <a:pPr lvl="1" eaLnBrk="1" hangingPunct="1">
              <a:defRPr/>
            </a:pPr>
            <a:r>
              <a:rPr lang="zh-CN" altLang="en-US" dirty="0"/>
              <a:t>简化使用，扩大了应用范围</a:t>
            </a:r>
            <a:endParaRPr lang="zh-CN" altLang="en-US" dirty="0"/>
          </a:p>
          <a:p>
            <a:pPr lvl="1" eaLnBrk="1" hangingPunct="1">
              <a:defRPr/>
            </a:pPr>
            <a:r>
              <a:rPr lang="zh-CN" altLang="en-US" dirty="0"/>
              <a:t>与</a:t>
            </a:r>
            <a:r>
              <a:rPr lang="en-US" altLang="zh-CN" dirty="0"/>
              <a:t>command</a:t>
            </a:r>
            <a:r>
              <a:rPr lang="zh-CN" altLang="en-US" dirty="0"/>
              <a:t>比，不用记命令</a:t>
            </a:r>
            <a:endParaRPr lang="en-US" altLang="zh-CN" dirty="0"/>
          </a:p>
          <a:p>
            <a:pPr>
              <a:defRPr/>
            </a:pPr>
            <a:r>
              <a:rPr lang="en-US" altLang="zh-CN" dirty="0"/>
              <a:t>Python</a:t>
            </a:r>
            <a:r>
              <a:rPr lang="zh-CN" altLang="en-US" dirty="0"/>
              <a:t>为基于</a:t>
            </a:r>
            <a:r>
              <a:rPr lang="en-US" altLang="zh-CN" dirty="0"/>
              <a:t>GUI</a:t>
            </a:r>
            <a:r>
              <a:rPr lang="zh-CN" altLang="en-US" dirty="0"/>
              <a:t>的编程提供了几种选择，包括：</a:t>
            </a:r>
            <a:endParaRPr lang="en-US" altLang="zh-CN" dirty="0"/>
          </a:p>
          <a:p>
            <a:pPr lvl="1">
              <a:defRPr/>
            </a:pPr>
            <a:r>
              <a:rPr lang="en-US" altLang="zh-CN" dirty="0" err="1"/>
              <a:t>wxPython</a:t>
            </a:r>
            <a:endParaRPr lang="en-US" altLang="zh-CN" dirty="0"/>
          </a:p>
          <a:p>
            <a:pPr lvl="1">
              <a:defRPr/>
            </a:pPr>
            <a:r>
              <a:rPr lang="en-US" altLang="zh-CN" dirty="0" err="1"/>
              <a:t>Tkinter</a:t>
            </a:r>
            <a:endParaRPr lang="en-US" altLang="zh-CN" dirty="0"/>
          </a:p>
          <a:p>
            <a:pPr lvl="2">
              <a:defRPr/>
            </a:pPr>
            <a:r>
              <a:rPr lang="zh-CN" altLang="en-US" dirty="0"/>
              <a:t>参考资源：</a:t>
            </a:r>
            <a:r>
              <a:rPr lang="en-US" altLang="zh-CN" dirty="0"/>
              <a:t>An Introduction to </a:t>
            </a:r>
            <a:r>
              <a:rPr lang="en-US" altLang="zh-CN" dirty="0" err="1"/>
              <a:t>Tkinter</a:t>
            </a:r>
            <a:r>
              <a:rPr lang="en-US" altLang="zh-CN" dirty="0"/>
              <a:t> (Fredrik </a:t>
            </a:r>
            <a:r>
              <a:rPr lang="en-US" altLang="zh-CN" dirty="0" err="1"/>
              <a:t>Lundh</a:t>
            </a:r>
            <a:r>
              <a:rPr lang="en-US" altLang="zh-CN" dirty="0"/>
              <a:t>)</a:t>
            </a:r>
            <a:endParaRPr lang="en-US" altLang="zh-CN" dirty="0"/>
          </a:p>
          <a:p>
            <a:pPr lvl="1">
              <a:defRPr/>
            </a:pPr>
            <a:r>
              <a:rPr lang="en-US" altLang="zh-CN" dirty="0" err="1"/>
              <a:t>Qt</a:t>
            </a:r>
            <a:endParaRPr lang="en-US" altLang="zh-CN" dirty="0"/>
          </a:p>
          <a:p>
            <a:pPr lvl="1">
              <a:defRPr/>
            </a:pPr>
            <a:endParaRPr lang="en-US" altLang="zh-CN" dirty="0"/>
          </a:p>
        </p:txBody>
      </p:sp>
      <p:sp>
        <p:nvSpPr>
          <p:cNvPr id="5" name="灯片编号占位符 4"/>
          <p:cNvSpPr>
            <a:spLocks noGrp="1"/>
          </p:cNvSpPr>
          <p:nvPr>
            <p:ph type="sldNum" sz="quarter" idx="4294967295"/>
          </p:nvPr>
        </p:nvSpPr>
        <p:spPr>
          <a:xfrm>
            <a:off x="6978650" y="6113463"/>
            <a:ext cx="1905000" cy="457200"/>
          </a:xfrm>
          <a:prstGeom prst="rect">
            <a:avLst/>
          </a:prstGeom>
          <a:ln>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2531161-3AE6-4359-89A0-FFA05975C984}" type="slidenum">
              <a:rPr lang="en-US" altLang="zh-CN" sz="1400">
                <a:effectLst/>
                <a:ea typeface="楷体_GB2312" pitchFamily="49" charset="-122"/>
              </a:rPr>
            </a:fld>
            <a:endParaRPr lang="en-US" altLang="zh-CN" sz="1400">
              <a:effectLst/>
              <a:ea typeface="楷体_GB2312" pitchFamily="49" charset="-122"/>
            </a:endParaRPr>
          </a:p>
        </p:txBody>
      </p:sp>
    </p:spTree>
  </p:cSld>
  <p:clrMapOvr>
    <a:masterClrMapping/>
  </p:clrMapOvr>
  <p:transition>
    <p:blinds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2057400" y="503237"/>
            <a:ext cx="6650064" cy="715963"/>
          </a:xfrm>
        </p:spPr>
        <p:txBody>
          <a:bodyPr/>
          <a:lstStyle/>
          <a:p>
            <a:pPr marL="541655" indent="-541655"/>
            <a:r>
              <a:rPr lang="zh-CN" altLang="en-US" sz="3600" dirty="0">
                <a:solidFill>
                  <a:srgbClr val="CC3300"/>
                </a:solidFill>
                <a:latin typeface="Arial" panose="020B0604020202020204" pitchFamily="34" charset="0"/>
              </a:rPr>
              <a:t>图形用户界面</a:t>
            </a:r>
            <a:r>
              <a:rPr lang="en-US" altLang="zh-CN" sz="3600" dirty="0">
                <a:solidFill>
                  <a:srgbClr val="CC3300"/>
                </a:solidFill>
                <a:latin typeface="Arial" panose="020B0604020202020204" pitchFamily="34" charset="0"/>
              </a:rPr>
              <a:t>-</a:t>
            </a:r>
            <a:r>
              <a:rPr lang="en-US" altLang="zh-CN" sz="3600" dirty="0" err="1">
                <a:solidFill>
                  <a:srgbClr val="CC3300"/>
                </a:solidFill>
                <a:latin typeface="Arial" panose="020B0604020202020204" pitchFamily="34" charset="0"/>
              </a:rPr>
              <a:t>Tkinter</a:t>
            </a:r>
            <a:endParaRPr lang="en-US" altLang="zh-CN" sz="3600" dirty="0">
              <a:solidFill>
                <a:srgbClr val="CC3300"/>
              </a:solidFill>
              <a:latin typeface="+mn-lt"/>
              <a:ea typeface="黑体" panose="02010609060101010101" pitchFamily="49" charset="-122"/>
            </a:endParaRPr>
          </a:p>
        </p:txBody>
      </p:sp>
      <p:sp>
        <p:nvSpPr>
          <p:cNvPr id="5" name="Rectangle 5"/>
          <p:cNvSpPr txBox="1">
            <a:spLocks noChangeArrowheads="1"/>
          </p:cNvSpPr>
          <p:nvPr/>
        </p:nvSpPr>
        <p:spPr bwMode="auto">
          <a:xfrm>
            <a:off x="1071538" y="1643050"/>
            <a:ext cx="6929462" cy="4929222"/>
          </a:xfrm>
          <a:prstGeom prst="rect">
            <a:avLst/>
          </a:prstGeom>
          <a:noFill/>
          <a:ln>
            <a:solidFill>
              <a:schemeClr val="accent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200">
                <a:solidFill>
                  <a:schemeClr val="tx1"/>
                </a:solidFill>
                <a:latin typeface="+mn-lt"/>
                <a:ea typeface="+mn-ea"/>
              </a:defRPr>
            </a:lvl2pPr>
            <a:lvl3pPr marL="1143000" indent="-228600" algn="l" rtl="0" fontAlgn="base">
              <a:spcBef>
                <a:spcPct val="20000"/>
              </a:spcBef>
              <a:spcAft>
                <a:spcPct val="0"/>
              </a:spcAft>
              <a:buClr>
                <a:schemeClr val="accent2"/>
              </a:buClr>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41325" indent="-441325">
              <a:lnSpc>
                <a:spcPct val="110000"/>
              </a:lnSpc>
              <a:buClr>
                <a:srgbClr val="666633"/>
              </a:buClr>
              <a:buSzPct val="85000"/>
              <a:buFont typeface="Wingdings" panose="05000000000000000000" pitchFamily="2" charset="2"/>
              <a:buChar char="u"/>
            </a:pPr>
            <a:endParaRPr lang="en-US" altLang="zh-CN" sz="8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Label</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Button</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err="1">
                <a:solidFill>
                  <a:srgbClr val="993366"/>
                </a:solidFill>
                <a:latin typeface="Arial" panose="020B0604020202020204" pitchFamily="34" charset="0"/>
                <a:ea typeface="黑体" panose="02010609060101010101" pitchFamily="49" charset="-122"/>
              </a:rPr>
              <a:t>CheckButton</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Menu</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Text</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Place</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endParaRPr lang="en-US" altLang="zh-CN" sz="3200" dirty="0">
              <a:solidFill>
                <a:srgbClr val="993366"/>
              </a:solidFill>
              <a:latin typeface="Arial" panose="020B0604020202020204" pitchFamily="34" charset="0"/>
              <a:ea typeface="黑体" panose="02010609060101010101" pitchFamily="49" charset="-122"/>
            </a:endParaRP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604830" y="3143248"/>
            <a:ext cx="538146" cy="715963"/>
          </a:xfrm>
        </p:spPr>
        <p:txBody>
          <a:bodyPr/>
          <a:lstStyle/>
          <a:p>
            <a:pPr marL="541655" indent="-541655">
              <a:spcBef>
                <a:spcPct val="50000"/>
              </a:spcBef>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典型图形展示方式及对比</a:t>
            </a:r>
            <a:endParaRPr lang="zh-CN" altLang="en-US" sz="3200" dirty="0">
              <a:solidFill>
                <a:schemeClr val="tx1"/>
              </a:solidFill>
              <a:latin typeface="黑体" panose="02010609060101010101" pitchFamily="49" charset="-122"/>
              <a:ea typeface="黑体" panose="02010609060101010101" pitchFamily="49" charset="-122"/>
            </a:endParaRPr>
          </a:p>
        </p:txBody>
      </p:sp>
      <p:pic>
        <p:nvPicPr>
          <p:cNvPr id="2050" name="Picture 2" descr="http://image.beekka.com/blog/2014/bg2014112901.png"/>
          <p:cNvPicPr>
            <a:picLocks noChangeAspect="1" noChangeArrowheads="1"/>
          </p:cNvPicPr>
          <p:nvPr/>
        </p:nvPicPr>
        <p:blipFill>
          <a:blip r:embed="rId1"/>
          <a:srcRect/>
          <a:stretch>
            <a:fillRect/>
          </a:stretch>
        </p:blipFill>
        <p:spPr bwMode="auto">
          <a:xfrm>
            <a:off x="1524032" y="71414"/>
            <a:ext cx="7620000" cy="6819901"/>
          </a:xfrm>
          <a:prstGeom prst="rect">
            <a:avLst/>
          </a:prstGeom>
          <a:noFill/>
        </p:spPr>
      </p:pic>
    </p:spTree>
  </p:cSld>
  <p:clrMapOvr>
    <a:masterClrMapping/>
  </p:clrMapOvr>
  <p:transition>
    <p:blinds dir="ver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err="1">
                <a:solidFill>
                  <a:srgbClr val="FFFFCC"/>
                </a:solidFill>
                <a:latin typeface="Arial" panose="020B0604020202020204" pitchFamily="34" charset="0"/>
              </a:rPr>
              <a:t>Tkinter</a:t>
            </a:r>
            <a:r>
              <a:rPr lang="zh-CN" altLang="en-US" sz="3600" dirty="0">
                <a:solidFill>
                  <a:srgbClr val="FFFFCC"/>
                </a:solidFill>
                <a:latin typeface="Arial" panose="020B0604020202020204" pitchFamily="34" charset="0"/>
              </a:rPr>
              <a:t>简介</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499187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50000"/>
              </a:lnSpc>
              <a:spcBef>
                <a:spcPts val="600"/>
              </a:spcBef>
              <a:buClr>
                <a:srgbClr val="006666"/>
              </a:buClr>
              <a:buSzPct val="80000"/>
            </a:pPr>
            <a:r>
              <a:rPr lang="en-US" altLang="zh-CN" b="0" dirty="0">
                <a:solidFill>
                  <a:srgbClr val="080808"/>
                </a:solidFill>
                <a:latin typeface="微软雅黑" panose="020B0503020204020204" pitchFamily="34" charset="-122"/>
                <a:ea typeface="微软雅黑" panose="020B0503020204020204" pitchFamily="34" charset="-122"/>
              </a:rPr>
              <a:t>	</a:t>
            </a:r>
            <a:r>
              <a:rPr lang="en-US" altLang="zh-CN" b="0" dirty="0" err="1">
                <a:solidFill>
                  <a:srgbClr val="080808"/>
                </a:solidFill>
                <a:latin typeface="微软雅黑" panose="020B0503020204020204" pitchFamily="34" charset="-122"/>
                <a:ea typeface="微软雅黑" panose="020B0503020204020204" pitchFamily="34" charset="-122"/>
              </a:rPr>
              <a:t>Tkinter</a:t>
            </a:r>
            <a:r>
              <a:rPr lang="zh-CN" altLang="en-US" b="0" dirty="0">
                <a:solidFill>
                  <a:srgbClr val="080808"/>
                </a:solidFill>
                <a:latin typeface="微软雅黑" panose="020B0503020204020204" pitchFamily="34" charset="-122"/>
                <a:ea typeface="微软雅黑" panose="020B0503020204020204" pitchFamily="34" charset="-122"/>
              </a:rPr>
              <a:t>模块</a:t>
            </a:r>
            <a:r>
              <a:rPr lang="en-US" altLang="zh-CN" b="0" dirty="0">
                <a:solidFill>
                  <a:srgbClr val="080808"/>
                </a:solidFill>
                <a:latin typeface="微软雅黑" panose="020B0503020204020204" pitchFamily="34" charset="-122"/>
                <a:ea typeface="微软雅黑" panose="020B0503020204020204" pitchFamily="34" charset="-122"/>
              </a:rPr>
              <a:t>(“</a:t>
            </a:r>
            <a:r>
              <a:rPr lang="en-US" altLang="zh-CN" b="0" dirty="0" err="1">
                <a:solidFill>
                  <a:srgbClr val="080808"/>
                </a:solidFill>
                <a:latin typeface="微软雅黑" panose="020B0503020204020204" pitchFamily="34" charset="-122"/>
                <a:ea typeface="微软雅黑" panose="020B0503020204020204" pitchFamily="34" charset="-122"/>
              </a:rPr>
              <a:t>Tk</a:t>
            </a:r>
            <a:r>
              <a:rPr lang="en-US" altLang="zh-CN" b="0" dirty="0">
                <a:solidFill>
                  <a:srgbClr val="080808"/>
                </a:solidFill>
                <a:latin typeface="微软雅黑" panose="020B0503020204020204" pitchFamily="34" charset="-122"/>
                <a:ea typeface="微软雅黑" panose="020B0503020204020204" pitchFamily="34" charset="-122"/>
              </a:rPr>
              <a:t> </a:t>
            </a:r>
            <a:r>
              <a:rPr lang="zh-CN" altLang="en-US" b="0" dirty="0">
                <a:solidFill>
                  <a:srgbClr val="080808"/>
                </a:solidFill>
                <a:latin typeface="微软雅黑" panose="020B0503020204020204" pitchFamily="34" charset="-122"/>
                <a:ea typeface="微软雅黑" panose="020B0503020204020204" pitchFamily="34" charset="-122"/>
              </a:rPr>
              <a:t>接口</a:t>
            </a:r>
            <a:r>
              <a:rPr lang="en-US" altLang="zh-CN" b="0" dirty="0">
                <a:solidFill>
                  <a:srgbClr val="080808"/>
                </a:solidFill>
                <a:latin typeface="微软雅黑" panose="020B0503020204020204" pitchFamily="34" charset="-122"/>
                <a:ea typeface="微软雅黑" panose="020B0503020204020204" pitchFamily="34" charset="-122"/>
              </a:rPr>
              <a:t>”)</a:t>
            </a:r>
            <a:r>
              <a:rPr lang="zh-CN" altLang="en-US" b="0" dirty="0">
                <a:solidFill>
                  <a:srgbClr val="080808"/>
                </a:solidFill>
                <a:latin typeface="微软雅黑" panose="020B0503020204020204" pitchFamily="34" charset="-122"/>
                <a:ea typeface="微软雅黑" panose="020B0503020204020204" pitchFamily="34" charset="-122"/>
              </a:rPr>
              <a:t>是</a:t>
            </a:r>
            <a:r>
              <a:rPr lang="en-US" altLang="zh-CN" b="0" dirty="0">
                <a:solidFill>
                  <a:srgbClr val="080808"/>
                </a:solidFill>
                <a:latin typeface="微软雅黑" panose="020B0503020204020204" pitchFamily="34" charset="-122"/>
                <a:ea typeface="微软雅黑" panose="020B0503020204020204" pitchFamily="34" charset="-122"/>
              </a:rPr>
              <a:t>Python</a:t>
            </a:r>
            <a:r>
              <a:rPr lang="zh-CN" altLang="en-US" b="0" dirty="0">
                <a:solidFill>
                  <a:srgbClr val="080808"/>
                </a:solidFill>
                <a:latin typeface="微软雅黑" panose="020B0503020204020204" pitchFamily="34" charset="-122"/>
                <a:ea typeface="微软雅黑" panose="020B0503020204020204" pitchFamily="34" charset="-122"/>
              </a:rPr>
              <a:t>的标准</a:t>
            </a:r>
            <a:r>
              <a:rPr lang="en-US" altLang="zh-CN" b="0" dirty="0">
                <a:solidFill>
                  <a:srgbClr val="080808"/>
                </a:solidFill>
                <a:latin typeface="微软雅黑" panose="020B0503020204020204" pitchFamily="34" charset="-122"/>
                <a:ea typeface="微软雅黑" panose="020B0503020204020204" pitchFamily="34" charset="-122"/>
              </a:rPr>
              <a:t>GUI</a:t>
            </a:r>
            <a:r>
              <a:rPr lang="zh-CN" altLang="en-US" b="0" dirty="0">
                <a:solidFill>
                  <a:srgbClr val="080808"/>
                </a:solidFill>
                <a:latin typeface="微软雅黑" panose="020B0503020204020204" pitchFamily="34" charset="-122"/>
                <a:ea typeface="微软雅黑" panose="020B0503020204020204" pitchFamily="34" charset="-122"/>
              </a:rPr>
              <a:t>工具包，</a:t>
            </a:r>
            <a:r>
              <a:rPr lang="en-US" altLang="zh-CN" b="0" dirty="0" err="1">
                <a:solidFill>
                  <a:srgbClr val="080808"/>
                </a:solidFill>
                <a:latin typeface="微软雅黑" panose="020B0503020204020204" pitchFamily="34" charset="-122"/>
                <a:ea typeface="微软雅黑" panose="020B0503020204020204" pitchFamily="34" charset="-122"/>
              </a:rPr>
              <a:t>Tkinter</a:t>
            </a:r>
            <a:r>
              <a:rPr lang="zh-CN" altLang="en-US" b="0" dirty="0">
                <a:solidFill>
                  <a:srgbClr val="080808"/>
                </a:solidFill>
                <a:latin typeface="微软雅黑" panose="020B0503020204020204" pitchFamily="34" charset="-122"/>
                <a:ea typeface="微软雅黑" panose="020B0503020204020204" pitchFamily="34" charset="-122"/>
              </a:rPr>
              <a:t>可以在大多数的</a:t>
            </a:r>
            <a:r>
              <a:rPr lang="en-US" altLang="zh-CN" b="0" dirty="0">
                <a:solidFill>
                  <a:srgbClr val="080808"/>
                </a:solidFill>
                <a:latin typeface="微软雅黑" panose="020B0503020204020204" pitchFamily="34" charset="-122"/>
                <a:ea typeface="微软雅黑" panose="020B0503020204020204" pitchFamily="34" charset="-122"/>
              </a:rPr>
              <a:t>Unix</a:t>
            </a:r>
            <a:r>
              <a:rPr lang="zh-CN" altLang="en-US" b="0" dirty="0">
                <a:solidFill>
                  <a:srgbClr val="080808"/>
                </a:solidFill>
                <a:latin typeface="微软雅黑" panose="020B0503020204020204" pitchFamily="34" charset="-122"/>
                <a:ea typeface="微软雅黑" panose="020B0503020204020204" pitchFamily="34" charset="-122"/>
              </a:rPr>
              <a:t>平台下使用，同样可以应用在</a:t>
            </a:r>
            <a:r>
              <a:rPr lang="en-US" altLang="zh-CN" b="0" dirty="0">
                <a:solidFill>
                  <a:srgbClr val="080808"/>
                </a:solidFill>
                <a:latin typeface="微软雅黑" panose="020B0503020204020204" pitchFamily="34" charset="-122"/>
                <a:ea typeface="微软雅黑" panose="020B0503020204020204" pitchFamily="34" charset="-122"/>
              </a:rPr>
              <a:t>Windows</a:t>
            </a:r>
            <a:r>
              <a:rPr lang="zh-CN" altLang="en-US" b="0" dirty="0">
                <a:solidFill>
                  <a:srgbClr val="080808"/>
                </a:solidFill>
                <a:latin typeface="微软雅黑" panose="020B0503020204020204" pitchFamily="34" charset="-122"/>
                <a:ea typeface="微软雅黑" panose="020B0503020204020204" pitchFamily="34" charset="-122"/>
              </a:rPr>
              <a:t>和</a:t>
            </a:r>
            <a:r>
              <a:rPr lang="en-US" altLang="zh-CN" b="0" dirty="0">
                <a:solidFill>
                  <a:srgbClr val="080808"/>
                </a:solidFill>
                <a:latin typeface="微软雅黑" panose="020B0503020204020204" pitchFamily="34" charset="-122"/>
                <a:ea typeface="微软雅黑" panose="020B0503020204020204" pitchFamily="34" charset="-122"/>
              </a:rPr>
              <a:t>Macintosh</a:t>
            </a:r>
            <a:r>
              <a:rPr lang="zh-CN" altLang="en-US" b="0" dirty="0">
                <a:solidFill>
                  <a:srgbClr val="080808"/>
                </a:solidFill>
                <a:latin typeface="微软雅黑" panose="020B0503020204020204" pitchFamily="34" charset="-122"/>
                <a:ea typeface="微软雅黑" panose="020B0503020204020204" pitchFamily="34" charset="-122"/>
              </a:rPr>
              <a:t>系统里。</a:t>
            </a:r>
            <a:r>
              <a:rPr lang="en-US" altLang="zh-CN" b="0" dirty="0">
                <a:solidFill>
                  <a:srgbClr val="080808"/>
                </a:solidFill>
                <a:latin typeface="微软雅黑" panose="020B0503020204020204" pitchFamily="34" charset="-122"/>
                <a:ea typeface="微软雅黑" panose="020B0503020204020204" pitchFamily="34" charset="-122"/>
              </a:rPr>
              <a:t>Tk8.0</a:t>
            </a:r>
            <a:r>
              <a:rPr lang="zh-CN" altLang="en-US" b="0" dirty="0">
                <a:solidFill>
                  <a:srgbClr val="080808"/>
                </a:solidFill>
                <a:latin typeface="微软雅黑" panose="020B0503020204020204" pitchFamily="34" charset="-122"/>
                <a:ea typeface="微软雅黑" panose="020B0503020204020204" pitchFamily="34" charset="-122"/>
              </a:rPr>
              <a:t>的后续版本可以实现本地窗口风格，并良好地运行在绝大多数平台中</a:t>
            </a:r>
            <a:endParaRPr lang="en-US" altLang="zh-CN" b="0" dirty="0">
              <a:solidFill>
                <a:srgbClr val="080808"/>
              </a:solidFill>
              <a:latin typeface="微软雅黑" panose="020B0503020204020204" pitchFamily="34" charset="-122"/>
              <a:ea typeface="微软雅黑" panose="020B0503020204020204" pitchFamily="34" charset="-122"/>
            </a:endParaRPr>
          </a:p>
          <a:p>
            <a:pPr eaLnBrk="0" hangingPunct="0">
              <a:lnSpc>
                <a:spcPts val="3300"/>
              </a:lnSpc>
              <a:spcBef>
                <a:spcPts val="600"/>
              </a:spcBef>
              <a:buClr>
                <a:srgbClr val="006666"/>
              </a:buClr>
              <a:buSzPct val="80000"/>
              <a:buFont typeface="Wingdings" panose="05000000000000000000" pitchFamily="2" charset="2"/>
              <a:buChar char="u"/>
            </a:pP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en-US" altLang="zh-CN" dirty="0" err="1">
                <a:ea typeface="华文楷体" panose="02010600040101010101" pitchFamily="2" charset="-122"/>
              </a:rPr>
              <a:t>tkinter</a:t>
            </a:r>
            <a:r>
              <a:rPr lang="zh-CN" altLang="en-US" dirty="0">
                <a:ea typeface="华文楷体" panose="02010600040101010101" pitchFamily="2" charset="-122"/>
              </a:rPr>
              <a:t>中</a:t>
            </a:r>
            <a:r>
              <a:rPr lang="en-US" altLang="zh-CN" dirty="0">
                <a:ea typeface="华文楷体" panose="02010600040101010101" pitchFamily="2" charset="-122"/>
              </a:rPr>
              <a:t>15</a:t>
            </a:r>
            <a:r>
              <a:rPr lang="zh-CN" altLang="en-US" dirty="0">
                <a:ea typeface="华文楷体" panose="02010600040101010101" pitchFamily="2" charset="-122"/>
              </a:rPr>
              <a:t>个核心组件</a:t>
            </a:r>
            <a:endParaRPr lang="zh-CN" altLang="en-US" dirty="0"/>
          </a:p>
        </p:txBody>
      </p:sp>
      <p:sp>
        <p:nvSpPr>
          <p:cNvPr id="99331" name="内容占位符 2"/>
          <p:cNvSpPr>
            <a:spLocks noGrp="1"/>
          </p:cNvSpPr>
          <p:nvPr>
            <p:ph idx="1"/>
          </p:nvPr>
        </p:nvSpPr>
        <p:spPr/>
        <p:txBody>
          <a:bodyPr/>
          <a:lstStyle/>
          <a:p>
            <a:pPr marL="0" indent="0">
              <a:buFont typeface="Wingdings" panose="05000000000000000000" pitchFamily="2" charset="2"/>
              <a:buNone/>
            </a:pPr>
            <a:r>
              <a:rPr lang="en-US" altLang="zh-CN" b="0" dirty="0">
                <a:solidFill>
                  <a:schemeClr val="tx1"/>
                </a:solidFill>
                <a:ea typeface="华文楷体" panose="02010600040101010101" pitchFamily="2" charset="-122"/>
              </a:rPr>
              <a:t>3</a:t>
            </a:r>
            <a:r>
              <a:rPr lang="zh-CN" altLang="en-US" b="0" dirty="0">
                <a:solidFill>
                  <a:schemeClr val="tx1"/>
                </a:solidFill>
                <a:ea typeface="华文楷体" panose="02010600040101010101" pitchFamily="2" charset="-122"/>
              </a:rPr>
              <a:t>、</a:t>
            </a:r>
            <a:endParaRPr lang="zh-CN" altLang="en-US" b="0" dirty="0">
              <a:solidFill>
                <a:schemeClr val="tx1"/>
              </a:solidFill>
              <a:ea typeface="华文楷体" panose="02010600040101010101" pitchFamily="2" charset="-122"/>
            </a:endParaRPr>
          </a:p>
        </p:txBody>
      </p:sp>
      <p:sp>
        <p:nvSpPr>
          <p:cNvPr id="99332" name="灯片编号占位符 3"/>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SzPct val="8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rgbClr val="FF0000"/>
              </a:buClr>
              <a:buSzPct val="80000"/>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FF9900"/>
              </a:buClr>
              <a:buSzPct val="120000"/>
              <a:buChar char="•"/>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F831C77-6666-4DA3-8C19-C3B6C8F3CDC2}" type="slidenum">
              <a:rPr kumimoji="0" lang="zh-CN" altLang="en-US" sz="1600">
                <a:solidFill>
                  <a:srgbClr val="FF0066"/>
                </a:solidFill>
              </a:rPr>
            </a:fld>
            <a:endParaRPr kumimoji="0" lang="en-US" altLang="zh-CN" sz="1600">
              <a:solidFill>
                <a:srgbClr val="FF0066"/>
              </a:solidFill>
            </a:endParaRPr>
          </a:p>
        </p:txBody>
      </p:sp>
      <p:graphicFrame>
        <p:nvGraphicFramePr>
          <p:cNvPr id="5" name="表格 4"/>
          <p:cNvGraphicFramePr>
            <a:graphicFrameLocks noGrp="1"/>
          </p:cNvGraphicFramePr>
          <p:nvPr/>
        </p:nvGraphicFramePr>
        <p:xfrm>
          <a:off x="317500" y="1816100"/>
          <a:ext cx="8737600" cy="4903786"/>
        </p:xfrm>
        <a:graphic>
          <a:graphicData uri="http://schemas.openxmlformats.org/drawingml/2006/table">
            <a:tbl>
              <a:tblPr firstRow="1" bandRow="1">
                <a:tableStyleId>{5C22544A-7EE6-4342-B048-85BDC9FD1C3A}</a:tableStyleId>
              </a:tblPr>
              <a:tblGrid>
                <a:gridCol w="839893"/>
                <a:gridCol w="1444599"/>
                <a:gridCol w="6453108"/>
              </a:tblGrid>
              <a:tr h="408840">
                <a:tc>
                  <a:txBody>
                    <a:bodyPr/>
                    <a:lstStyle/>
                    <a:p>
                      <a:pPr algn="ctr"/>
                      <a:r>
                        <a:rPr lang="zh-CN" altLang="en-US" sz="1800" dirty="0">
                          <a:latin typeface="华文仿宋" panose="02010600040101010101" pitchFamily="2" charset="-122"/>
                          <a:ea typeface="华文仿宋" panose="02010600040101010101" pitchFamily="2" charset="-122"/>
                        </a:rPr>
                        <a:t>序号</a:t>
                      </a:r>
                      <a:endParaRPr lang="zh-CN" altLang="en-US" sz="1800" dirty="0">
                        <a:latin typeface="华文仿宋" panose="02010600040101010101" pitchFamily="2" charset="-122"/>
                        <a:ea typeface="华文仿宋" panose="02010600040101010101" pitchFamily="2" charset="-122"/>
                      </a:endParaRPr>
                    </a:p>
                  </a:txBody>
                  <a:tcPr marT="45709" marB="45709"/>
                </a:tc>
                <a:tc>
                  <a:txBody>
                    <a:bodyPr/>
                    <a:lstStyle/>
                    <a:p>
                      <a:pPr algn="ctr"/>
                      <a:r>
                        <a:rPr lang="zh-CN" altLang="en-US" sz="1800" dirty="0">
                          <a:latin typeface="华文仿宋" panose="02010600040101010101" pitchFamily="2" charset="-122"/>
                          <a:ea typeface="华文仿宋" panose="02010600040101010101" pitchFamily="2" charset="-122"/>
                        </a:rPr>
                        <a:t>组件名称</a:t>
                      </a:r>
                      <a:endParaRPr lang="zh-CN" altLang="en-US" sz="1800" dirty="0">
                        <a:latin typeface="华文仿宋" panose="02010600040101010101" pitchFamily="2" charset="-122"/>
                        <a:ea typeface="华文仿宋" panose="02010600040101010101" pitchFamily="2" charset="-122"/>
                      </a:endParaRPr>
                    </a:p>
                  </a:txBody>
                  <a:tcPr marT="45709" marB="45709"/>
                </a:tc>
                <a:tc>
                  <a:txBody>
                    <a:bodyPr/>
                    <a:lstStyle/>
                    <a:p>
                      <a:pPr algn="ctr"/>
                      <a:r>
                        <a:rPr lang="zh-CN" altLang="en-US" sz="1800" dirty="0">
                          <a:latin typeface="华文仿宋" panose="02010600040101010101" pitchFamily="2" charset="-122"/>
                          <a:ea typeface="华文仿宋" panose="02010600040101010101" pitchFamily="2" charset="-122"/>
                        </a:rPr>
                        <a:t>组件描述</a:t>
                      </a:r>
                      <a:endParaRPr lang="zh-CN" altLang="en-US" sz="1800" dirty="0">
                        <a:latin typeface="华文仿宋" panose="02010600040101010101" pitchFamily="2" charset="-122"/>
                        <a:ea typeface="华文仿宋" panose="02010600040101010101" pitchFamily="2" charset="-122"/>
                      </a:endParaRPr>
                    </a:p>
                  </a:txBody>
                  <a:tcPr marT="45709" marB="45709"/>
                </a:tc>
              </a:tr>
              <a:tr h="370750">
                <a:tc>
                  <a:txBody>
                    <a:bodyPr/>
                    <a:lstStyle/>
                    <a:p>
                      <a:pPr algn="ctr"/>
                      <a:r>
                        <a:rPr lang="en-US" altLang="zh-CN" sz="1600" dirty="0">
                          <a:latin typeface="Times New Roman" panose="02020603050405020304" pitchFamily="18" charset="0"/>
                          <a:ea typeface="华文仿宋" panose="02010600040101010101" pitchFamily="2" charset="-122"/>
                          <a:cs typeface="Times New Roman" panose="02020603050405020304" pitchFamily="18" charset="0"/>
                        </a:rPr>
                        <a:t>1</a:t>
                      </a:r>
                      <a:endParaRPr lang="zh-CN" altLang="en-US" sz="1600" dirty="0">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r>
                        <a:rPr lang="en-US" altLang="zh-CN" sz="1600" dirty="0">
                          <a:latin typeface="Times New Roman" panose="02020603050405020304" pitchFamily="18" charset="0"/>
                          <a:ea typeface="华文仿宋" panose="02010600040101010101" pitchFamily="2" charset="-122"/>
                          <a:cs typeface="Times New Roman" panose="02020603050405020304" pitchFamily="18" charset="0"/>
                        </a:rPr>
                        <a:t>Button</a:t>
                      </a:r>
                      <a:endParaRPr lang="zh-CN" altLang="en-US" sz="1600" dirty="0">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r>
                        <a:rPr lang="zh-CN" altLang="en-US" sz="1600" dirty="0">
                          <a:latin typeface="Times New Roman" panose="02020603050405020304" pitchFamily="18" charset="0"/>
                          <a:ea typeface="华文仿宋" panose="02010600040101010101" pitchFamily="2" charset="-122"/>
                          <a:cs typeface="Times New Roman" panose="02020603050405020304" pitchFamily="18" charset="0"/>
                        </a:rPr>
                        <a:t>按钮，响应各类事件</a:t>
                      </a:r>
                      <a:endParaRPr lang="zh-CN" altLang="en-US" sz="1600" dirty="0">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r>
              <a:tr h="370750">
                <a:tc>
                  <a:txBody>
                    <a:bodyPr/>
                    <a:lstStyle/>
                    <a:p>
                      <a:pPr algn="ctr"/>
                      <a:r>
                        <a:rPr lang="en-US" altLang="zh-CN" sz="1600" dirty="0">
                          <a:latin typeface="Times New Roman" panose="02020603050405020304" pitchFamily="18" charset="0"/>
                          <a:ea typeface="华文仿宋" panose="02010600040101010101" pitchFamily="2" charset="-122"/>
                          <a:cs typeface="Times New Roman" panose="02020603050405020304" pitchFamily="18" charset="0"/>
                        </a:rPr>
                        <a:t>2</a:t>
                      </a:r>
                      <a:endParaRPr lang="zh-CN" altLang="en-US" sz="1600" dirty="0">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r>
                        <a:rPr lang="en-US" altLang="zh-CN" sz="1600" dirty="0">
                          <a:latin typeface="Times New Roman" panose="02020603050405020304" pitchFamily="18" charset="0"/>
                          <a:ea typeface="华文仿宋" panose="02010600040101010101" pitchFamily="2" charset="-122"/>
                          <a:cs typeface="Times New Roman" panose="02020603050405020304" pitchFamily="18" charset="0"/>
                        </a:rPr>
                        <a:t>Canvas</a:t>
                      </a:r>
                      <a:endParaRPr lang="zh-CN" altLang="en-US" sz="1600" dirty="0">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r>
                        <a:rPr lang="zh-CN" altLang="en-US"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rPr>
                        <a:t>图形容器，绘制图表和图，创建图形编辑器，实现定制窗口部件</a:t>
                      </a:r>
                      <a:endParaRPr lang="zh-CN" altLang="en-US" sz="1600" dirty="0">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r>
              <a:tr h="579098">
                <a:tc>
                  <a:txBody>
                    <a:bodyPr/>
                    <a:lstStyle/>
                    <a:p>
                      <a:pPr marL="0" algn="ctr" defTabSz="914400" rtl="0" eaLnBrk="1" latinLnBrk="0" hangingPunct="1"/>
                      <a:r>
                        <a:rPr lang="en-US" altLang="zh-CN"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rPr>
                        <a:t>3</a:t>
                      </a:r>
                      <a:endParaRPr lang="zh-CN" altLang="en-US"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en-US" altLang="zh-CN" sz="1600" b="0" i="0" kern="1200" dirty="0" err="1">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rPr>
                        <a:t>Checkbutton</a:t>
                      </a:r>
                      <a:endParaRPr lang="zh-CN" altLang="en-US"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zh-CN" altLang="en-US"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rPr>
                        <a:t>多选按钮，代表一个变量，有两个不同值。点击该按钮将会在两个值间切换</a:t>
                      </a:r>
                      <a:endParaRPr lang="zh-CN" altLang="en-US"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r>
              <a:tr h="370750">
                <a:tc>
                  <a:txBody>
                    <a:bodyPr/>
                    <a:lstStyle/>
                    <a:p>
                      <a:pPr marL="0" algn="ctr" defTabSz="914400" rtl="0" eaLnBrk="1" latinLnBrk="0" hangingPunct="1"/>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4</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Entry</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文本输入域</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r>
              <a:tr h="370750">
                <a:tc>
                  <a:txBody>
                    <a:bodyPr/>
                    <a:lstStyle/>
                    <a:p>
                      <a:pPr marL="0" algn="ctr" defTabSz="914400" rtl="0" eaLnBrk="1" latinLnBrk="0" hangingPunct="1"/>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5</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Frame</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窗体容器，用来布局内部组件，可以有边框和背景</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r>
              <a:tr h="370750">
                <a:tc>
                  <a:txBody>
                    <a:bodyPr/>
                    <a:lstStyle/>
                    <a:p>
                      <a:pPr marL="0" algn="ctr" defTabSz="914400" rtl="0" eaLnBrk="1" latinLnBrk="0" hangingPunct="1"/>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6</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Label</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显示一个文本或图象</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r>
              <a:tr h="370750">
                <a:tc>
                  <a:txBody>
                    <a:bodyPr/>
                    <a:lstStyle/>
                    <a:p>
                      <a:pPr marL="0" algn="ctr" defTabSz="914400" rtl="0" eaLnBrk="1" latinLnBrk="0" hangingPunct="1"/>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7</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en-US" altLang="zh-CN" sz="1600" kern="1200" dirty="0" err="1">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Listbox</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r>
                        <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列表，能够被配置来得到</a:t>
                      </a:r>
                      <a:r>
                        <a:rPr lang="en-US" altLang="zh-CN" sz="1600" kern="1200" dirty="0" err="1">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radiobutton</a:t>
                      </a:r>
                      <a:r>
                        <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或</a:t>
                      </a:r>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checklist</a:t>
                      </a:r>
                      <a:r>
                        <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的行为</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r>
              <a:tr h="370750">
                <a:tc>
                  <a:txBody>
                    <a:bodyPr/>
                    <a:lstStyle/>
                    <a:p>
                      <a:pPr marL="0" algn="ctr" defTabSz="914400" rtl="0" eaLnBrk="1" latinLnBrk="0" hangingPunct="1"/>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8</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Menu</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菜单条。用来实现下拉和弹出式菜单</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r>
              <a:tr h="370750">
                <a:tc>
                  <a:txBody>
                    <a:bodyPr/>
                    <a:lstStyle/>
                    <a:p>
                      <a:pPr marL="0" algn="ctr" defTabSz="914400" rtl="0" eaLnBrk="1" latinLnBrk="0" hangingPunct="1"/>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9</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en-US" altLang="zh-CN" sz="1600" kern="1200" dirty="0" err="1">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Menubutton</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菜单按钮，实现下拉式菜单</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r>
              <a:tr h="370750">
                <a:tc>
                  <a:txBody>
                    <a:bodyPr/>
                    <a:lstStyle/>
                    <a:p>
                      <a:pPr marL="0" algn="ctr" defTabSz="914400" rtl="0" eaLnBrk="1" latinLnBrk="0" hangingPunct="1"/>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10</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Message</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r>
                        <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显示文本，类似</a:t>
                      </a:r>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label</a:t>
                      </a:r>
                      <a:r>
                        <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，但能够自动地调整文本到给定的宽度或比率</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r>
              <a:tr h="579098">
                <a:tc>
                  <a:txBody>
                    <a:bodyPr/>
                    <a:lstStyle/>
                    <a:p>
                      <a:pPr marL="0" algn="ctr" defTabSz="914400" rtl="0" eaLnBrk="1" latinLnBrk="0" hangingPunct="1"/>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11</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en-US" altLang="zh-CN" sz="1600" kern="1200" dirty="0" err="1">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Radiobutton</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c>
                  <a:txBody>
                    <a:bodyPr/>
                    <a:lstStyle/>
                    <a:p>
                      <a:pPr marL="0" algn="l" defTabSz="914400" rtl="0" eaLnBrk="1" latinLnBrk="0" hangingPunct="1"/>
                      <a:r>
                        <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单选按钮，代表一个变量，可以有多个值中的一个。点击它将为这个变量设置值，并且清除与这同一变量相关的其它</a:t>
                      </a:r>
                      <a:r>
                        <a:rPr lang="en-US" altLang="zh-CN" sz="1600" kern="1200" dirty="0" err="1">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radiobutton</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709" marB="45709"/>
                </a:tc>
              </a:tr>
            </a:tbl>
          </a:graphicData>
        </a:graphic>
      </p:graphicFrame>
    </p:spTree>
  </p:cSld>
  <p:clrMapOvr>
    <a:masterClrMapping/>
  </p:clrMapOvr>
  <p:transition>
    <p:blinds dir="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内容占位符 2"/>
          <p:cNvSpPr>
            <a:spLocks noGrp="1"/>
          </p:cNvSpPr>
          <p:nvPr>
            <p:ph idx="1"/>
          </p:nvPr>
        </p:nvSpPr>
        <p:spPr/>
        <p:txBody>
          <a:bodyPr/>
          <a:lstStyle/>
          <a:p>
            <a:pPr marL="0" indent="0">
              <a:buFont typeface="Wingdings" panose="05000000000000000000" pitchFamily="2" charset="2"/>
              <a:buNone/>
            </a:pPr>
            <a:endParaRPr lang="zh-CN" altLang="en-US" b="0">
              <a:solidFill>
                <a:schemeClr val="tx1"/>
              </a:solidFill>
              <a:ea typeface="华文楷体" panose="02010600040101010101" pitchFamily="2" charset="-122"/>
            </a:endParaRPr>
          </a:p>
        </p:txBody>
      </p:sp>
      <p:sp>
        <p:nvSpPr>
          <p:cNvPr id="100356" name="灯片编号占位符 3"/>
          <p:cNvSpPr>
            <a:spLocks noGrp="1"/>
          </p:cNvSpPr>
          <p:nvPr>
            <p:ph type="sldNum" sz="quarter" idx="4294967295"/>
          </p:nvPr>
        </p:nvSpPr>
        <p:spPr>
          <a:xfrm>
            <a:off x="6978650" y="6113463"/>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SzPct val="8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rgbClr val="FF0000"/>
              </a:buClr>
              <a:buSzPct val="80000"/>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FF9900"/>
              </a:buClr>
              <a:buSzPct val="120000"/>
              <a:buChar char="•"/>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FEC473F-8405-4CFA-9E3B-476A1A375D1B}" type="slidenum">
              <a:rPr kumimoji="0" lang="zh-CN" altLang="en-US" sz="1600">
                <a:solidFill>
                  <a:srgbClr val="FF0066"/>
                </a:solidFill>
              </a:rPr>
            </a:fld>
            <a:endParaRPr kumimoji="0" lang="en-US" altLang="zh-CN" sz="1600">
              <a:solidFill>
                <a:srgbClr val="FF0066"/>
              </a:solidFill>
            </a:endParaRPr>
          </a:p>
        </p:txBody>
      </p:sp>
      <p:graphicFrame>
        <p:nvGraphicFramePr>
          <p:cNvPr id="5" name="表格 4"/>
          <p:cNvGraphicFramePr>
            <a:graphicFrameLocks noGrp="1"/>
          </p:cNvGraphicFramePr>
          <p:nvPr/>
        </p:nvGraphicFramePr>
        <p:xfrm>
          <a:off x="393700" y="1320800"/>
          <a:ext cx="8191500" cy="2308226"/>
        </p:xfrm>
        <a:graphic>
          <a:graphicData uri="http://schemas.openxmlformats.org/drawingml/2006/table">
            <a:tbl>
              <a:tblPr firstRow="1" bandRow="1">
                <a:tableStyleId>{5C22544A-7EE6-4342-B048-85BDC9FD1C3A}</a:tableStyleId>
              </a:tblPr>
              <a:tblGrid>
                <a:gridCol w="774700"/>
                <a:gridCol w="1367012"/>
                <a:gridCol w="6049788"/>
              </a:tblGrid>
              <a:tr h="408746">
                <a:tc>
                  <a:txBody>
                    <a:bodyPr/>
                    <a:lstStyle/>
                    <a:p>
                      <a:pPr algn="ctr"/>
                      <a:r>
                        <a:rPr lang="zh-CN" altLang="en-US" sz="1800" dirty="0">
                          <a:latin typeface="华文仿宋" panose="02010600040101010101" pitchFamily="2" charset="-122"/>
                          <a:ea typeface="华文仿宋" panose="02010600040101010101" pitchFamily="2" charset="-122"/>
                        </a:rPr>
                        <a:t>序号</a:t>
                      </a:r>
                      <a:endParaRPr lang="zh-CN" altLang="en-US" sz="1800" dirty="0">
                        <a:latin typeface="华文仿宋" panose="02010600040101010101" pitchFamily="2" charset="-122"/>
                        <a:ea typeface="华文仿宋" panose="02010600040101010101" pitchFamily="2" charset="-122"/>
                      </a:endParaRPr>
                    </a:p>
                  </a:txBody>
                  <a:tcPr marT="45698" marB="45698"/>
                </a:tc>
                <a:tc>
                  <a:txBody>
                    <a:bodyPr/>
                    <a:lstStyle/>
                    <a:p>
                      <a:pPr algn="ctr"/>
                      <a:r>
                        <a:rPr lang="zh-CN" altLang="en-US" sz="1800" dirty="0">
                          <a:latin typeface="华文仿宋" panose="02010600040101010101" pitchFamily="2" charset="-122"/>
                          <a:ea typeface="华文仿宋" panose="02010600040101010101" pitchFamily="2" charset="-122"/>
                        </a:rPr>
                        <a:t>组件名称</a:t>
                      </a:r>
                      <a:endParaRPr lang="zh-CN" altLang="en-US" sz="1800" dirty="0">
                        <a:latin typeface="华文仿宋" panose="02010600040101010101" pitchFamily="2" charset="-122"/>
                        <a:ea typeface="华文仿宋" panose="02010600040101010101" pitchFamily="2" charset="-122"/>
                      </a:endParaRPr>
                    </a:p>
                  </a:txBody>
                  <a:tcPr marT="45698" marB="45698"/>
                </a:tc>
                <a:tc>
                  <a:txBody>
                    <a:bodyPr/>
                    <a:lstStyle/>
                    <a:p>
                      <a:pPr algn="ctr"/>
                      <a:r>
                        <a:rPr lang="zh-CN" altLang="en-US" sz="1800" dirty="0">
                          <a:latin typeface="华文仿宋" panose="02010600040101010101" pitchFamily="2" charset="-122"/>
                          <a:ea typeface="华文仿宋" panose="02010600040101010101" pitchFamily="2" charset="-122"/>
                        </a:rPr>
                        <a:t>组件描述</a:t>
                      </a:r>
                      <a:endParaRPr lang="zh-CN" altLang="en-US" sz="1800" dirty="0">
                        <a:latin typeface="华文仿宋" panose="02010600040101010101" pitchFamily="2" charset="-122"/>
                        <a:ea typeface="华文仿宋" panose="02010600040101010101" pitchFamily="2" charset="-122"/>
                      </a:endParaRPr>
                    </a:p>
                  </a:txBody>
                  <a:tcPr marT="45698" marB="45698"/>
                </a:tc>
              </a:tr>
              <a:tr h="370664">
                <a:tc>
                  <a:txBody>
                    <a:bodyPr/>
                    <a:lstStyle/>
                    <a:p>
                      <a:pPr algn="ctr"/>
                      <a:r>
                        <a:rPr lang="en-US" altLang="zh-CN" sz="1600" dirty="0">
                          <a:latin typeface="Times New Roman" panose="02020603050405020304" pitchFamily="18" charset="0"/>
                          <a:ea typeface="华文仿宋" panose="02010600040101010101" pitchFamily="2" charset="-122"/>
                          <a:cs typeface="Times New Roman" panose="02020603050405020304" pitchFamily="18" charset="0"/>
                        </a:rPr>
                        <a:t>12</a:t>
                      </a:r>
                      <a:endParaRPr lang="zh-CN" altLang="en-US" sz="1600" dirty="0">
                        <a:latin typeface="Times New Roman" panose="02020603050405020304" pitchFamily="18" charset="0"/>
                        <a:ea typeface="华文仿宋" panose="02010600040101010101" pitchFamily="2" charset="-122"/>
                        <a:cs typeface="Times New Roman" panose="02020603050405020304" pitchFamily="18" charset="0"/>
                      </a:endParaRPr>
                    </a:p>
                  </a:txBody>
                  <a:tcPr marT="45698" marB="45698"/>
                </a:tc>
                <a:tc>
                  <a:txBody>
                    <a:bodyPr/>
                    <a:lstStyle/>
                    <a:p>
                      <a:r>
                        <a:rPr lang="en-US" altLang="zh-CN" sz="1600" dirty="0">
                          <a:latin typeface="Times New Roman" panose="02020603050405020304" pitchFamily="18" charset="0"/>
                          <a:ea typeface="华文仿宋" panose="02010600040101010101" pitchFamily="2" charset="-122"/>
                          <a:cs typeface="Times New Roman" panose="02020603050405020304" pitchFamily="18" charset="0"/>
                        </a:rPr>
                        <a:t>Scale</a:t>
                      </a:r>
                      <a:endParaRPr lang="zh-CN" altLang="en-US" sz="1600" dirty="0">
                        <a:latin typeface="Times New Roman" panose="02020603050405020304" pitchFamily="18" charset="0"/>
                        <a:ea typeface="华文仿宋" panose="02010600040101010101" pitchFamily="2" charset="-122"/>
                        <a:cs typeface="Times New Roman" panose="02020603050405020304" pitchFamily="18" charset="0"/>
                      </a:endParaRPr>
                    </a:p>
                  </a:txBody>
                  <a:tcPr marT="45698" marB="45698"/>
                </a:tc>
                <a:tc>
                  <a:txBody>
                    <a:bodyPr/>
                    <a:lstStyle/>
                    <a:p>
                      <a:r>
                        <a:rPr lang="zh-CN" altLang="en-US" sz="1600" dirty="0">
                          <a:latin typeface="Times New Roman" panose="02020603050405020304" pitchFamily="18" charset="0"/>
                          <a:ea typeface="华文仿宋" panose="02010600040101010101" pitchFamily="2" charset="-122"/>
                          <a:cs typeface="Times New Roman" panose="02020603050405020304" pitchFamily="18" charset="0"/>
                        </a:rPr>
                        <a:t>滑块，允许通过滑块来设置一数字值</a:t>
                      </a:r>
                      <a:endParaRPr lang="zh-CN" altLang="en-US" sz="1600" dirty="0">
                        <a:latin typeface="Times New Roman" panose="02020603050405020304" pitchFamily="18" charset="0"/>
                        <a:ea typeface="华文仿宋" panose="02010600040101010101" pitchFamily="2" charset="-122"/>
                        <a:cs typeface="Times New Roman" panose="02020603050405020304" pitchFamily="18" charset="0"/>
                      </a:endParaRPr>
                    </a:p>
                  </a:txBody>
                  <a:tcPr marT="45698" marB="45698"/>
                </a:tc>
              </a:tr>
              <a:tr h="579076">
                <a:tc>
                  <a:txBody>
                    <a:bodyPr/>
                    <a:lstStyle/>
                    <a:p>
                      <a:pPr algn="ctr"/>
                      <a:r>
                        <a:rPr lang="en-US" altLang="zh-CN" sz="1600" dirty="0">
                          <a:latin typeface="Times New Roman" panose="02020603050405020304" pitchFamily="18" charset="0"/>
                          <a:ea typeface="华文仿宋" panose="02010600040101010101" pitchFamily="2" charset="-122"/>
                          <a:cs typeface="Times New Roman" panose="02020603050405020304" pitchFamily="18" charset="0"/>
                        </a:rPr>
                        <a:t>13</a:t>
                      </a:r>
                      <a:endParaRPr lang="zh-CN" altLang="en-US" sz="1600" dirty="0">
                        <a:latin typeface="Times New Roman" panose="02020603050405020304" pitchFamily="18" charset="0"/>
                        <a:ea typeface="华文仿宋" panose="02010600040101010101" pitchFamily="2" charset="-122"/>
                        <a:cs typeface="Times New Roman" panose="02020603050405020304" pitchFamily="18" charset="0"/>
                      </a:endParaRPr>
                    </a:p>
                  </a:txBody>
                  <a:tcPr marT="45698" marB="45698"/>
                </a:tc>
                <a:tc>
                  <a:txBody>
                    <a:bodyPr/>
                    <a:lstStyle/>
                    <a:p>
                      <a:r>
                        <a:rPr lang="en-US" altLang="zh-CN" sz="1600" dirty="0">
                          <a:latin typeface="Times New Roman" panose="02020603050405020304" pitchFamily="18" charset="0"/>
                          <a:ea typeface="华文仿宋" panose="02010600040101010101" pitchFamily="2" charset="-122"/>
                          <a:cs typeface="Times New Roman" panose="02020603050405020304" pitchFamily="18" charset="0"/>
                        </a:rPr>
                        <a:t>Scrollbar</a:t>
                      </a:r>
                      <a:endParaRPr lang="zh-CN" altLang="en-US" sz="1600" dirty="0">
                        <a:latin typeface="Times New Roman" panose="02020603050405020304" pitchFamily="18" charset="0"/>
                        <a:ea typeface="华文仿宋" panose="02010600040101010101" pitchFamily="2" charset="-122"/>
                        <a:cs typeface="Times New Roman" panose="02020603050405020304" pitchFamily="18" charset="0"/>
                      </a:endParaRPr>
                    </a:p>
                  </a:txBody>
                  <a:tcPr marT="45698" marB="45698"/>
                </a:tc>
                <a:tc>
                  <a:txBody>
                    <a:bodyPr/>
                    <a:lstStyle/>
                    <a:p>
                      <a:r>
                        <a:rPr lang="zh-CN" altLang="en-US"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rPr>
                        <a:t>滚动条，为配合使用</a:t>
                      </a:r>
                      <a:r>
                        <a:rPr lang="en-US" altLang="zh-CN"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rPr>
                        <a:t>canvas, entry, </a:t>
                      </a:r>
                      <a:r>
                        <a:rPr lang="en-US" altLang="zh-CN" sz="1600" b="0" i="0" kern="1200" dirty="0" err="1">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rPr>
                        <a:t>listbox</a:t>
                      </a:r>
                      <a:r>
                        <a:rPr lang="en-US" altLang="zh-CN"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rPr>
                        <a:t>, and text</a:t>
                      </a:r>
                      <a:r>
                        <a:rPr lang="zh-CN" altLang="en-US"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rPr>
                        <a:t>窗口部件的标准滚动条</a:t>
                      </a:r>
                      <a:endParaRPr lang="zh-CN" altLang="en-US" sz="1600" dirty="0">
                        <a:latin typeface="Times New Roman" panose="02020603050405020304" pitchFamily="18" charset="0"/>
                        <a:ea typeface="华文仿宋" panose="02010600040101010101" pitchFamily="2" charset="-122"/>
                        <a:cs typeface="Times New Roman" panose="02020603050405020304" pitchFamily="18" charset="0"/>
                      </a:endParaRPr>
                    </a:p>
                  </a:txBody>
                  <a:tcPr marT="45698" marB="45698"/>
                </a:tc>
              </a:tr>
              <a:tr h="579076">
                <a:tc>
                  <a:txBody>
                    <a:bodyPr/>
                    <a:lstStyle/>
                    <a:p>
                      <a:pPr marL="0" algn="ctr" defTabSz="914400" rtl="0" eaLnBrk="1" latinLnBrk="0" hangingPunct="1"/>
                      <a:r>
                        <a:rPr lang="en-US" altLang="zh-CN"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rPr>
                        <a:t>14</a:t>
                      </a:r>
                      <a:endParaRPr lang="zh-CN" altLang="en-US"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endParaRPr>
                    </a:p>
                  </a:txBody>
                  <a:tcPr marT="45698" marB="45698"/>
                </a:tc>
                <a:tc>
                  <a:txBody>
                    <a:bodyPr/>
                    <a:lstStyle/>
                    <a:p>
                      <a:pPr marL="0" algn="l" defTabSz="914400" rtl="0" eaLnBrk="1" latinLnBrk="0" hangingPunct="1"/>
                      <a:r>
                        <a:rPr lang="en-US" altLang="zh-CN"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rPr>
                        <a:t>Text</a:t>
                      </a:r>
                      <a:endParaRPr lang="zh-CN" altLang="en-US"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endParaRPr>
                    </a:p>
                  </a:txBody>
                  <a:tcPr marT="45698" marB="45698"/>
                </a:tc>
                <a:tc>
                  <a:txBody>
                    <a:bodyPr/>
                    <a:lstStyle/>
                    <a:p>
                      <a:pPr marL="0" algn="l" defTabSz="914400" rtl="0" eaLnBrk="1" latinLnBrk="0" hangingPunct="1"/>
                      <a:r>
                        <a:rPr lang="zh-CN" altLang="en-US"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rPr>
                        <a:t>格式化文本显示。允许用不同样式和属性来显示和编辑文本。同时支持内嵌图象和窗口</a:t>
                      </a:r>
                      <a:endParaRPr lang="zh-CN" altLang="en-US" sz="1600" b="0" i="0" kern="1200" dirty="0">
                        <a:solidFill>
                          <a:schemeClr val="dk1"/>
                        </a:solidFill>
                        <a:effectLst/>
                        <a:latin typeface="Times New Roman" panose="02020603050405020304" pitchFamily="18" charset="0"/>
                        <a:ea typeface="华文仿宋" panose="02010600040101010101" pitchFamily="2" charset="-122"/>
                        <a:cs typeface="Times New Roman" panose="02020603050405020304" pitchFamily="18" charset="0"/>
                      </a:endParaRPr>
                    </a:p>
                  </a:txBody>
                  <a:tcPr marT="45698" marB="45698"/>
                </a:tc>
              </a:tr>
              <a:tr h="370664">
                <a:tc>
                  <a:txBody>
                    <a:bodyPr/>
                    <a:lstStyle/>
                    <a:p>
                      <a:pPr marL="0" algn="ctr" defTabSz="914400" rtl="0" eaLnBrk="1" latinLnBrk="0" hangingPunct="1"/>
                      <a:r>
                        <a:rPr lang="en-US" altLang="zh-CN"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15</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698" marB="45698"/>
                </a:tc>
                <a:tc>
                  <a:txBody>
                    <a:bodyPr/>
                    <a:lstStyle/>
                    <a:p>
                      <a:pPr marL="0" algn="l" defTabSz="914400" rtl="0" eaLnBrk="1" latinLnBrk="0" hangingPunct="1"/>
                      <a:r>
                        <a:rPr lang="en-US" altLang="zh-CN" sz="1600" kern="1200" dirty="0" err="1">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Toplevel</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698" marB="45698"/>
                </a:tc>
                <a:tc>
                  <a:txBody>
                    <a:bodyPr/>
                    <a:lstStyle/>
                    <a:p>
                      <a:pPr marL="0" algn="l" defTabSz="914400" rtl="0" eaLnBrk="1" latinLnBrk="0" hangingPunct="1"/>
                      <a:r>
                        <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rPr>
                        <a:t>容器，作为一个单独的、最上面的窗口显示</a:t>
                      </a:r>
                      <a:endParaRPr lang="zh-CN" altLang="en-US" sz="1600" kern="1200" dirty="0">
                        <a:solidFill>
                          <a:schemeClr val="dk1"/>
                        </a:solidFill>
                        <a:latin typeface="Times New Roman" panose="02020603050405020304" pitchFamily="18" charset="0"/>
                        <a:ea typeface="华文仿宋" panose="02010600040101010101" pitchFamily="2" charset="-122"/>
                        <a:cs typeface="Times New Roman" panose="02020603050405020304" pitchFamily="18" charset="0"/>
                      </a:endParaRPr>
                    </a:p>
                  </a:txBody>
                  <a:tcPr marT="45698" marB="45698"/>
                </a:tc>
              </a:tr>
            </a:tbl>
          </a:graphicData>
        </a:graphic>
      </p:graphicFrame>
      <p:sp>
        <p:nvSpPr>
          <p:cNvPr id="3" name="标题 2"/>
          <p:cNvSpPr>
            <a:spLocks noGrp="1"/>
          </p:cNvSpPr>
          <p:nvPr>
            <p:ph type="title"/>
          </p:nvPr>
        </p:nvSpPr>
        <p:spPr/>
        <p:txBody>
          <a:bodyPr/>
          <a:lstStyle/>
          <a:p>
            <a:endParaRPr lang="zh-CN" altLang="en-US"/>
          </a:p>
        </p:txBody>
      </p:sp>
    </p:spTree>
  </p:cSld>
  <p:clrMapOvr>
    <a:masterClrMapping/>
  </p:clrMapOvr>
  <p:transition>
    <p:blinds dir="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5.4</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1</a:t>
            </a:r>
            <a:r>
              <a:rPr lang="zh-CN" altLang="en-US" sz="3600" dirty="0">
                <a:solidFill>
                  <a:srgbClr val="FFFFCC"/>
                </a:solidFill>
                <a:latin typeface="Arial" panose="020B0604020202020204" pitchFamily="34" charset="0"/>
              </a:rPr>
              <a:t>　</a:t>
            </a:r>
            <a:r>
              <a:rPr lang="en-US" altLang="zh-CN" sz="3600" dirty="0">
                <a:solidFill>
                  <a:srgbClr val="FFFFCC"/>
                </a:solidFill>
                <a:latin typeface="Arial" panose="020B0604020202020204" pitchFamily="34" charset="0"/>
              </a:rPr>
              <a:t>Label</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15158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en-US" altLang="zh-CN" sz="2400" b="0" dirty="0">
                <a:solidFill>
                  <a:srgbClr val="080808"/>
                </a:solidFill>
                <a:latin typeface="微软雅黑" panose="020B0503020204020204" pitchFamily="34" charset="-122"/>
                <a:ea typeface="微软雅黑" panose="020B0503020204020204" pitchFamily="34" charset="-122"/>
              </a:rPr>
              <a:t>Label </a:t>
            </a:r>
            <a:r>
              <a:rPr lang="zh-CN" altLang="en-US" sz="2400" b="0" dirty="0">
                <a:solidFill>
                  <a:srgbClr val="080808"/>
                </a:solidFill>
                <a:latin typeface="微软雅黑" panose="020B0503020204020204" pitchFamily="34" charset="-122"/>
                <a:ea typeface="微软雅黑" panose="020B0503020204020204" pitchFamily="34" charset="-122"/>
              </a:rPr>
              <a:t>标签：用于输出提示性的文字内容</a:t>
            </a:r>
            <a:endParaRPr lang="en-US" altLang="zh-CN" sz="2400" b="0" dirty="0">
              <a:solidFill>
                <a:srgbClr val="080808"/>
              </a:solidFill>
              <a:latin typeface="微软雅黑" panose="020B0503020204020204" pitchFamily="34" charset="-122"/>
              <a:ea typeface="微软雅黑" panose="020B0503020204020204" pitchFamily="34" charset="-122"/>
            </a:endParaRPr>
          </a:p>
          <a:p>
            <a:pPr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第一个</a:t>
            </a:r>
            <a:r>
              <a:rPr lang="en-US" altLang="zh-CN" sz="2400" b="0" dirty="0" err="1">
                <a:solidFill>
                  <a:srgbClr val="080808"/>
                </a:solidFill>
                <a:latin typeface="微软雅黑" panose="020B0503020204020204" pitchFamily="34" charset="-122"/>
                <a:ea typeface="微软雅黑" panose="020B0503020204020204" pitchFamily="34" charset="-122"/>
              </a:rPr>
              <a:t>Tkinter</a:t>
            </a:r>
            <a:r>
              <a:rPr lang="zh-CN" altLang="en-US" sz="2400" b="0" dirty="0">
                <a:solidFill>
                  <a:srgbClr val="080808"/>
                </a:solidFill>
                <a:latin typeface="微软雅黑" panose="020B0503020204020204" pitchFamily="34" charset="-122"/>
                <a:ea typeface="微软雅黑" panose="020B0503020204020204" pitchFamily="34" charset="-122"/>
              </a:rPr>
              <a:t>程序：</a:t>
            </a:r>
            <a:r>
              <a:rPr lang="en-US" altLang="zh-CN" sz="2400" b="0" dirty="0">
                <a:solidFill>
                  <a:srgbClr val="080808"/>
                </a:solidFill>
                <a:latin typeface="微软雅黑" panose="020B0503020204020204" pitchFamily="34" charset="-122"/>
                <a:ea typeface="微软雅黑" panose="020B0503020204020204" pitchFamily="34" charset="-122"/>
              </a:rPr>
              <a:t>Hello World</a:t>
            </a:r>
            <a:endParaRPr lang="zh-CN" altLang="en-US"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593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9393" name="Text Box 1"/>
          <p:cNvSpPr txBox="1">
            <a:spLocks noChangeArrowheads="1"/>
          </p:cNvSpPr>
          <p:nvPr/>
        </p:nvSpPr>
        <p:spPr bwMode="auto">
          <a:xfrm>
            <a:off x="571472" y="2857496"/>
            <a:ext cx="4330700" cy="1631216"/>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from </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tkinter</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import *</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top = </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Tk</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label = Label(</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top,text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='Hello World')</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label.pack</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mainloop</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7" name="图片 6"/>
          <p:cNvPicPr/>
          <p:nvPr/>
        </p:nvPicPr>
        <p:blipFill>
          <a:blip r:embed="rId1"/>
          <a:srcRect/>
          <a:stretch>
            <a:fillRect/>
          </a:stretch>
        </p:blipFill>
        <p:spPr bwMode="auto">
          <a:xfrm>
            <a:off x="5357818" y="2857496"/>
            <a:ext cx="2714644" cy="1571636"/>
          </a:xfrm>
          <a:prstGeom prst="rect">
            <a:avLst/>
          </a:prstGeom>
          <a:noFill/>
          <a:ln w="9525">
            <a:noFill/>
            <a:miter lim="800000"/>
            <a:headEnd/>
            <a:tailEnd/>
          </a:ln>
        </p:spPr>
      </p:pic>
      <p:sp>
        <p:nvSpPr>
          <p:cNvPr id="8" name="线形标注 1 7"/>
          <p:cNvSpPr/>
          <p:nvPr/>
        </p:nvSpPr>
        <p:spPr bwMode="auto">
          <a:xfrm>
            <a:off x="1928794" y="2285992"/>
            <a:ext cx="6143668" cy="571504"/>
          </a:xfrm>
          <a:prstGeom prst="borderCallout1">
            <a:avLst>
              <a:gd name="adj1" fmla="val 56582"/>
              <a:gd name="adj2" fmla="val -3604"/>
              <a:gd name="adj3" fmla="val 180676"/>
              <a:gd name="adj4" fmla="val -9665"/>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lang="zh-CN" altLang="en-US" sz="1600" dirty="0"/>
              <a:t>每一个程序，都有一个所谓的顶层窗口，所有的控件（</a:t>
            </a:r>
            <a:r>
              <a:rPr lang="en-US" sz="1600" dirty="0"/>
              <a:t>Button</a:t>
            </a:r>
            <a:r>
              <a:rPr lang="zh-CN" altLang="en-US" sz="1600" dirty="0"/>
              <a:t>、</a:t>
            </a:r>
            <a:r>
              <a:rPr lang="en-US" sz="1600" dirty="0"/>
              <a:t>Label</a:t>
            </a:r>
            <a:r>
              <a:rPr lang="zh-CN" altLang="en-US" sz="1600" dirty="0"/>
              <a:t>等）都寄生于顶层窗口之上</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9" name="线形标注 1 8"/>
          <p:cNvSpPr/>
          <p:nvPr/>
        </p:nvSpPr>
        <p:spPr bwMode="auto">
          <a:xfrm>
            <a:off x="2714612" y="2928934"/>
            <a:ext cx="6143668" cy="571504"/>
          </a:xfrm>
          <a:prstGeom prst="borderCallout1">
            <a:avLst>
              <a:gd name="adj1" fmla="val 56582"/>
              <a:gd name="adj2" fmla="val -3604"/>
              <a:gd name="adj3" fmla="val 111711"/>
              <a:gd name="adj4" fmla="val -7355"/>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lang="zh-CN" altLang="en-US" sz="1600" dirty="0"/>
              <a:t>创建</a:t>
            </a:r>
            <a:r>
              <a:rPr lang="en-US" sz="1600" dirty="0"/>
              <a:t>Label</a:t>
            </a:r>
            <a:r>
              <a:rPr lang="zh-CN" altLang="en-US" sz="1600" dirty="0"/>
              <a:t>时，需要指定顶层窗口，</a:t>
            </a:r>
            <a:r>
              <a:rPr lang="en-US" sz="1600" dirty="0"/>
              <a:t>text</a:t>
            </a:r>
            <a:r>
              <a:rPr lang="zh-CN" altLang="en-US" sz="1600" dirty="0"/>
              <a:t>参数是</a:t>
            </a:r>
            <a:r>
              <a:rPr lang="en-US" sz="1600" dirty="0"/>
              <a:t>Label</a:t>
            </a:r>
            <a:r>
              <a:rPr lang="zh-CN" altLang="en-US" sz="1600" dirty="0"/>
              <a:t>显示的内容</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0" name="线形标注 1 9"/>
          <p:cNvSpPr/>
          <p:nvPr/>
        </p:nvSpPr>
        <p:spPr bwMode="auto">
          <a:xfrm>
            <a:off x="2357422" y="3571876"/>
            <a:ext cx="6143668" cy="571504"/>
          </a:xfrm>
          <a:prstGeom prst="borderCallout1">
            <a:avLst>
              <a:gd name="adj1" fmla="val 56582"/>
              <a:gd name="adj2" fmla="val -3604"/>
              <a:gd name="adj3" fmla="val 67573"/>
              <a:gd name="adj4" fmla="val -8125"/>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lang="zh-CN" altLang="en-US" sz="1600" dirty="0"/>
              <a:t>通过</a:t>
            </a:r>
            <a:r>
              <a:rPr lang="en-US" sz="1600" dirty="0"/>
              <a:t>pack</a:t>
            </a:r>
            <a:r>
              <a:rPr lang="zh-CN" altLang="en-US" sz="1600" dirty="0"/>
              <a:t>方法，能够将控件展示出来</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1" name="线形标注 1 10"/>
          <p:cNvSpPr/>
          <p:nvPr/>
        </p:nvSpPr>
        <p:spPr bwMode="auto">
          <a:xfrm>
            <a:off x="2357422" y="4500570"/>
            <a:ext cx="6143668" cy="571504"/>
          </a:xfrm>
          <a:prstGeom prst="borderCallout1">
            <a:avLst>
              <a:gd name="adj1" fmla="val 56582"/>
              <a:gd name="adj2" fmla="val -3604"/>
              <a:gd name="adj3" fmla="val -37254"/>
              <a:gd name="adj4" fmla="val -10948"/>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lang="en-US" sz="1600" dirty="0"/>
              <a:t>GUI</a:t>
            </a:r>
            <a:r>
              <a:rPr lang="zh-CN" altLang="en-US" sz="1600" dirty="0"/>
              <a:t>程序有一个</a:t>
            </a:r>
            <a:r>
              <a:rPr lang="en-US" sz="1600" dirty="0" err="1"/>
              <a:t>mainloop</a:t>
            </a:r>
            <a:r>
              <a:rPr lang="en-US" sz="1600" dirty="0"/>
              <a:t>()</a:t>
            </a:r>
            <a:r>
              <a:rPr lang="zh-CN" altLang="en-US" sz="1600" dirty="0"/>
              <a:t>，即主循环，通过它，程序可以长期运行，等待用户的输入和操作</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7186">
                                            <p:txEl>
                                              <p:pRg st="1" end="1"/>
                                            </p:txEl>
                                          </p:spTgt>
                                        </p:tgtEl>
                                        <p:attrNameLst>
                                          <p:attrName>style.visibility</p:attrName>
                                        </p:attrNameLst>
                                      </p:cBhvr>
                                      <p:to>
                                        <p:strVal val="visible"/>
                                      </p:to>
                                    </p:set>
                                    <p:animEffect transition="in" filter="blinds(horizontal)">
                                      <p:cBhvr>
                                        <p:cTn id="7" dur="500"/>
                                        <p:tgtEl>
                                          <p:spTgt spid="17718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3"/>
                                        </p:tgtEl>
                                        <p:attrNameLst>
                                          <p:attrName>style.visibility</p:attrName>
                                        </p:attrNameLst>
                                      </p:cBhvr>
                                      <p:to>
                                        <p:strVal val="visible"/>
                                      </p:to>
                                    </p:set>
                                    <p:animEffect transition="in" filter="blinds(horizontal)">
                                      <p:cBhvr>
                                        <p:cTn id="12" dur="500"/>
                                        <p:tgtEl>
                                          <p:spTgt spid="5939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 grpId="0" animBg="1"/>
      <p:bldP spid="8" grpId="0" animBg="1"/>
      <p:bldP spid="9" grpId="0" animBg="1"/>
      <p:bldP spid="10" grpId="0" animBg="1"/>
      <p:bldP spid="11"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5.4</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1</a:t>
            </a:r>
            <a:r>
              <a:rPr lang="zh-CN" altLang="en-US" sz="3600" dirty="0">
                <a:solidFill>
                  <a:srgbClr val="FFFFCC"/>
                </a:solidFill>
                <a:latin typeface="Arial" panose="020B0604020202020204" pitchFamily="34" charset="0"/>
              </a:rPr>
              <a:t>　</a:t>
            </a:r>
            <a:r>
              <a:rPr lang="en-US" altLang="zh-CN" sz="3600" dirty="0">
                <a:solidFill>
                  <a:srgbClr val="FFFFCC"/>
                </a:solidFill>
                <a:latin typeface="Arial" panose="020B0604020202020204" pitchFamily="34" charset="0"/>
              </a:rPr>
              <a:t>Label</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10156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en-US" altLang="zh-CN" sz="2400" b="0" dirty="0">
                <a:solidFill>
                  <a:srgbClr val="080808"/>
                </a:solidFill>
                <a:latin typeface="微软雅黑" panose="020B0503020204020204" pitchFamily="34" charset="-122"/>
                <a:ea typeface="微软雅黑" panose="020B0503020204020204" pitchFamily="34" charset="-122"/>
              </a:rPr>
              <a:t>Label </a:t>
            </a:r>
            <a:r>
              <a:rPr lang="zh-CN" altLang="en-US" sz="2400" b="0" dirty="0">
                <a:solidFill>
                  <a:srgbClr val="080808"/>
                </a:solidFill>
                <a:latin typeface="微软雅黑" panose="020B0503020204020204" pitchFamily="34" charset="-122"/>
                <a:ea typeface="微软雅黑" panose="020B0503020204020204" pitchFamily="34" charset="-122"/>
              </a:rPr>
              <a:t>：更多的属性</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593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9393" name="Text Box 1"/>
          <p:cNvSpPr txBox="1">
            <a:spLocks noChangeArrowheads="1"/>
          </p:cNvSpPr>
          <p:nvPr/>
        </p:nvSpPr>
        <p:spPr bwMode="auto">
          <a:xfrm>
            <a:off x="571472" y="2149019"/>
            <a:ext cx="7572428" cy="4708981"/>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r>
              <a:rPr lang="en-US" sz="2000" b="0" dirty="0">
                <a:ea typeface="+mn-ea"/>
                <a:cs typeface="Times New Roman" panose="02020603050405020304" pitchFamily="18" charset="0"/>
              </a:rPr>
              <a:t>from </a:t>
            </a:r>
            <a:r>
              <a:rPr lang="en-US" sz="2000" b="0" dirty="0" err="1">
                <a:ea typeface="+mn-ea"/>
                <a:cs typeface="Times New Roman" panose="02020603050405020304" pitchFamily="18" charset="0"/>
              </a:rPr>
              <a:t>tkinter</a:t>
            </a:r>
            <a:r>
              <a:rPr lang="en-US" sz="2000" b="0" dirty="0">
                <a:ea typeface="+mn-ea"/>
                <a:cs typeface="Times New Roman" panose="02020603050405020304" pitchFamily="18" charset="0"/>
              </a:rPr>
              <a:t> import *</a:t>
            </a:r>
            <a:endParaRPr lang="zh-CN" altLang="en-US" sz="2000" b="0" dirty="0">
              <a:ea typeface="+mn-ea"/>
              <a:cs typeface="Times New Roman" panose="02020603050405020304" pitchFamily="18" charset="0"/>
            </a:endParaRPr>
          </a:p>
          <a:p>
            <a:endParaRPr lang="en-US" sz="2000" b="0" dirty="0">
              <a:ea typeface="+mn-ea"/>
              <a:cs typeface="Times New Roman" panose="02020603050405020304" pitchFamily="18" charset="0"/>
            </a:endParaRPr>
          </a:p>
          <a:p>
            <a:r>
              <a:rPr lang="en-US" sz="2000" b="0" dirty="0">
                <a:ea typeface="+mn-ea"/>
                <a:cs typeface="Times New Roman" panose="02020603050405020304" pitchFamily="18" charset="0"/>
              </a:rPr>
              <a:t>top = </a:t>
            </a:r>
            <a:r>
              <a:rPr lang="en-US" sz="2000" b="0" dirty="0" err="1">
                <a:ea typeface="+mn-ea"/>
                <a:cs typeface="Times New Roman" panose="02020603050405020304" pitchFamily="18" charset="0"/>
              </a:rPr>
              <a:t>Tk</a:t>
            </a:r>
            <a:r>
              <a:rPr lang="en-US" sz="2000" b="0" dirty="0">
                <a:ea typeface="+mn-ea"/>
                <a:cs typeface="Times New Roman" panose="02020603050405020304" pitchFamily="18" charset="0"/>
              </a:rPr>
              <a:t>()</a:t>
            </a:r>
            <a:endParaRPr lang="zh-CN" altLang="en-US" sz="2000" b="0" dirty="0">
              <a:ea typeface="+mn-ea"/>
              <a:cs typeface="Times New Roman" panose="02020603050405020304" pitchFamily="18" charset="0"/>
            </a:endParaRPr>
          </a:p>
          <a:p>
            <a:endParaRPr lang="en-US" sz="2000" b="0" dirty="0">
              <a:ea typeface="+mn-ea"/>
              <a:cs typeface="Times New Roman" panose="02020603050405020304" pitchFamily="18" charset="0"/>
            </a:endParaRPr>
          </a:p>
          <a:p>
            <a:r>
              <a:rPr lang="en-US" sz="2000" b="0" dirty="0">
                <a:ea typeface="+mn-ea"/>
                <a:cs typeface="Times New Roman" panose="02020603050405020304" pitchFamily="18" charset="0"/>
              </a:rPr>
              <a:t>Label(</a:t>
            </a:r>
            <a:r>
              <a:rPr lang="en-US" sz="2000" b="0" dirty="0" err="1">
                <a:ea typeface="+mn-ea"/>
                <a:cs typeface="Times New Roman" panose="02020603050405020304" pitchFamily="18" charset="0"/>
              </a:rPr>
              <a:t>top,text</a:t>
            </a:r>
            <a:r>
              <a:rPr lang="en-US" sz="2000" b="0" dirty="0">
                <a:ea typeface="+mn-ea"/>
                <a:cs typeface="Times New Roman" panose="02020603050405020304" pitchFamily="18" charset="0"/>
              </a:rPr>
              <a:t> = '</a:t>
            </a:r>
            <a:r>
              <a:rPr lang="en-US" sz="2000" b="0" dirty="0" err="1">
                <a:ea typeface="+mn-ea"/>
                <a:cs typeface="Times New Roman" panose="02020603050405020304" pitchFamily="18" charset="0"/>
              </a:rPr>
              <a:t>bottom',compound</a:t>
            </a:r>
            <a:r>
              <a:rPr lang="en-US" sz="2000" b="0" dirty="0">
                <a:ea typeface="+mn-ea"/>
                <a:cs typeface="Times New Roman" panose="02020603050405020304" pitchFamily="18" charset="0"/>
              </a:rPr>
              <a:t> = '</a:t>
            </a:r>
            <a:r>
              <a:rPr lang="en-US" sz="2000" b="0" dirty="0" err="1">
                <a:ea typeface="+mn-ea"/>
                <a:cs typeface="Times New Roman" panose="02020603050405020304" pitchFamily="18" charset="0"/>
              </a:rPr>
              <a:t>bottom',bitmap</a:t>
            </a:r>
            <a:r>
              <a:rPr lang="en-US" sz="2000" b="0" dirty="0">
                <a:ea typeface="+mn-ea"/>
                <a:cs typeface="Times New Roman" panose="02020603050405020304" pitchFamily="18" charset="0"/>
              </a:rPr>
              <a:t> = 'error').pack()</a:t>
            </a:r>
            <a:endParaRPr lang="zh-CN" altLang="en-US" sz="2000" b="0" dirty="0">
              <a:ea typeface="+mn-ea"/>
              <a:cs typeface="Times New Roman" panose="02020603050405020304" pitchFamily="18" charset="0"/>
            </a:endParaRPr>
          </a:p>
          <a:p>
            <a:r>
              <a:rPr lang="en-US" sz="2000" b="0" dirty="0">
                <a:ea typeface="+mn-ea"/>
                <a:cs typeface="Times New Roman" panose="02020603050405020304" pitchFamily="18" charset="0"/>
              </a:rPr>
              <a:t>#</a:t>
            </a:r>
            <a:r>
              <a:rPr lang="zh-CN" altLang="en-US" sz="2000" b="0" dirty="0">
                <a:ea typeface="+mn-ea"/>
                <a:cs typeface="Times New Roman" panose="02020603050405020304" pitchFamily="18" charset="0"/>
              </a:rPr>
              <a:t>图像居上</a:t>
            </a:r>
            <a:endParaRPr lang="zh-CN" altLang="en-US" sz="2000" b="0" dirty="0">
              <a:ea typeface="+mn-ea"/>
              <a:cs typeface="Times New Roman" panose="02020603050405020304" pitchFamily="18" charset="0"/>
            </a:endParaRPr>
          </a:p>
          <a:p>
            <a:r>
              <a:rPr lang="en-US" sz="2000" b="0" dirty="0">
                <a:ea typeface="+mn-ea"/>
                <a:cs typeface="Times New Roman" panose="02020603050405020304" pitchFamily="18" charset="0"/>
              </a:rPr>
              <a:t>Label(</a:t>
            </a:r>
            <a:r>
              <a:rPr lang="en-US" sz="2000" b="0" dirty="0" err="1">
                <a:ea typeface="+mn-ea"/>
                <a:cs typeface="Times New Roman" panose="02020603050405020304" pitchFamily="18" charset="0"/>
              </a:rPr>
              <a:t>top,text</a:t>
            </a:r>
            <a:r>
              <a:rPr lang="en-US" sz="2000" b="0" dirty="0">
                <a:ea typeface="+mn-ea"/>
                <a:cs typeface="Times New Roman" panose="02020603050405020304" pitchFamily="18" charset="0"/>
              </a:rPr>
              <a:t> = '</a:t>
            </a:r>
            <a:r>
              <a:rPr lang="en-US" sz="2000" b="0" dirty="0" err="1">
                <a:ea typeface="+mn-ea"/>
                <a:cs typeface="Times New Roman" panose="02020603050405020304" pitchFamily="18" charset="0"/>
              </a:rPr>
              <a:t>top',compound</a:t>
            </a:r>
            <a:r>
              <a:rPr lang="en-US" sz="2000" b="0" dirty="0">
                <a:ea typeface="+mn-ea"/>
                <a:cs typeface="Times New Roman" panose="02020603050405020304" pitchFamily="18" charset="0"/>
              </a:rPr>
              <a:t> = '</a:t>
            </a:r>
            <a:r>
              <a:rPr lang="en-US" sz="2000" b="0" dirty="0" err="1">
                <a:ea typeface="+mn-ea"/>
                <a:cs typeface="Times New Roman" panose="02020603050405020304" pitchFamily="18" charset="0"/>
              </a:rPr>
              <a:t>top',bitmap</a:t>
            </a:r>
            <a:r>
              <a:rPr lang="en-US" sz="2000" b="0" dirty="0">
                <a:ea typeface="+mn-ea"/>
                <a:cs typeface="Times New Roman" panose="02020603050405020304" pitchFamily="18" charset="0"/>
              </a:rPr>
              <a:t> = 'error').pack()</a:t>
            </a:r>
            <a:endParaRPr lang="zh-CN" altLang="en-US" sz="2000" b="0" dirty="0">
              <a:ea typeface="+mn-ea"/>
              <a:cs typeface="Times New Roman" panose="02020603050405020304" pitchFamily="18" charset="0"/>
            </a:endParaRPr>
          </a:p>
          <a:p>
            <a:r>
              <a:rPr lang="en-US" sz="2000" b="0" dirty="0">
                <a:ea typeface="+mn-ea"/>
                <a:cs typeface="Times New Roman" panose="02020603050405020304" pitchFamily="18" charset="0"/>
              </a:rPr>
              <a:t>#</a:t>
            </a:r>
            <a:r>
              <a:rPr lang="zh-CN" altLang="en-US" sz="2000" b="0" dirty="0">
                <a:ea typeface="+mn-ea"/>
                <a:cs typeface="Times New Roman" panose="02020603050405020304" pitchFamily="18" charset="0"/>
              </a:rPr>
              <a:t>图像居右</a:t>
            </a:r>
            <a:endParaRPr lang="zh-CN" altLang="en-US" sz="2000" b="0" dirty="0">
              <a:ea typeface="+mn-ea"/>
              <a:cs typeface="Times New Roman" panose="02020603050405020304" pitchFamily="18" charset="0"/>
            </a:endParaRPr>
          </a:p>
          <a:p>
            <a:r>
              <a:rPr lang="en-US" sz="2000" b="0" dirty="0">
                <a:ea typeface="+mn-ea"/>
                <a:cs typeface="Times New Roman" panose="02020603050405020304" pitchFamily="18" charset="0"/>
              </a:rPr>
              <a:t>Label(</a:t>
            </a:r>
            <a:r>
              <a:rPr lang="en-US" sz="2000" b="0" dirty="0" err="1">
                <a:ea typeface="+mn-ea"/>
                <a:cs typeface="Times New Roman" panose="02020603050405020304" pitchFamily="18" charset="0"/>
              </a:rPr>
              <a:t>top,text</a:t>
            </a:r>
            <a:r>
              <a:rPr lang="en-US" sz="2000" b="0" dirty="0">
                <a:ea typeface="+mn-ea"/>
                <a:cs typeface="Times New Roman" panose="02020603050405020304" pitchFamily="18" charset="0"/>
              </a:rPr>
              <a:t> = '</a:t>
            </a:r>
            <a:r>
              <a:rPr lang="en-US" sz="2000" b="0" dirty="0" err="1">
                <a:ea typeface="+mn-ea"/>
                <a:cs typeface="Times New Roman" panose="02020603050405020304" pitchFamily="18" charset="0"/>
              </a:rPr>
              <a:t>right',compound</a:t>
            </a:r>
            <a:r>
              <a:rPr lang="en-US" sz="2000" b="0" dirty="0">
                <a:ea typeface="+mn-ea"/>
                <a:cs typeface="Times New Roman" panose="02020603050405020304" pitchFamily="18" charset="0"/>
              </a:rPr>
              <a:t> = '</a:t>
            </a:r>
            <a:r>
              <a:rPr lang="en-US" sz="2000" b="0" dirty="0" err="1">
                <a:ea typeface="+mn-ea"/>
                <a:cs typeface="Times New Roman" panose="02020603050405020304" pitchFamily="18" charset="0"/>
              </a:rPr>
              <a:t>right',bitmap</a:t>
            </a:r>
            <a:r>
              <a:rPr lang="en-US" sz="2000" b="0" dirty="0">
                <a:ea typeface="+mn-ea"/>
                <a:cs typeface="Times New Roman" panose="02020603050405020304" pitchFamily="18" charset="0"/>
              </a:rPr>
              <a:t> = 'error').pack()</a:t>
            </a:r>
            <a:endParaRPr lang="zh-CN" altLang="en-US" sz="2000" b="0" dirty="0">
              <a:ea typeface="+mn-ea"/>
              <a:cs typeface="Times New Roman" panose="02020603050405020304" pitchFamily="18" charset="0"/>
            </a:endParaRPr>
          </a:p>
          <a:p>
            <a:r>
              <a:rPr lang="en-US" sz="2000" b="0" dirty="0">
                <a:ea typeface="+mn-ea"/>
                <a:cs typeface="Times New Roman" panose="02020603050405020304" pitchFamily="18" charset="0"/>
              </a:rPr>
              <a:t>#</a:t>
            </a:r>
            <a:r>
              <a:rPr lang="zh-CN" altLang="en-US" sz="2000" b="0" dirty="0">
                <a:ea typeface="+mn-ea"/>
                <a:cs typeface="Times New Roman" panose="02020603050405020304" pitchFamily="18" charset="0"/>
              </a:rPr>
              <a:t>图像居左</a:t>
            </a:r>
            <a:endParaRPr lang="zh-CN" altLang="en-US" sz="2000" b="0" dirty="0">
              <a:ea typeface="+mn-ea"/>
              <a:cs typeface="Times New Roman" panose="02020603050405020304" pitchFamily="18" charset="0"/>
            </a:endParaRPr>
          </a:p>
          <a:p>
            <a:r>
              <a:rPr lang="en-US" sz="2000" b="0" dirty="0">
                <a:ea typeface="+mn-ea"/>
                <a:cs typeface="Times New Roman" panose="02020603050405020304" pitchFamily="18" charset="0"/>
              </a:rPr>
              <a:t>Label(</a:t>
            </a:r>
            <a:r>
              <a:rPr lang="en-US" sz="2000" b="0" dirty="0" err="1">
                <a:ea typeface="+mn-ea"/>
                <a:cs typeface="Times New Roman" panose="02020603050405020304" pitchFamily="18" charset="0"/>
              </a:rPr>
              <a:t>top,text</a:t>
            </a:r>
            <a:r>
              <a:rPr lang="en-US" sz="2000" b="0" dirty="0">
                <a:ea typeface="+mn-ea"/>
                <a:cs typeface="Times New Roman" panose="02020603050405020304" pitchFamily="18" charset="0"/>
              </a:rPr>
              <a:t> = '</a:t>
            </a:r>
            <a:r>
              <a:rPr lang="en-US" sz="2000" b="0" dirty="0" err="1">
                <a:ea typeface="+mn-ea"/>
                <a:cs typeface="Times New Roman" panose="02020603050405020304" pitchFamily="18" charset="0"/>
              </a:rPr>
              <a:t>left',compound</a:t>
            </a:r>
            <a:r>
              <a:rPr lang="en-US" sz="2000" b="0" dirty="0">
                <a:ea typeface="+mn-ea"/>
                <a:cs typeface="Times New Roman" panose="02020603050405020304" pitchFamily="18" charset="0"/>
              </a:rPr>
              <a:t> = '</a:t>
            </a:r>
            <a:r>
              <a:rPr lang="en-US" sz="2000" b="0" dirty="0" err="1">
                <a:ea typeface="+mn-ea"/>
                <a:cs typeface="Times New Roman" panose="02020603050405020304" pitchFamily="18" charset="0"/>
              </a:rPr>
              <a:t>left',bitmap</a:t>
            </a:r>
            <a:r>
              <a:rPr lang="en-US" sz="2000" b="0" dirty="0">
                <a:ea typeface="+mn-ea"/>
                <a:cs typeface="Times New Roman" panose="02020603050405020304" pitchFamily="18" charset="0"/>
              </a:rPr>
              <a:t> = 'error').pack()</a:t>
            </a:r>
            <a:endParaRPr lang="zh-CN" altLang="en-US" sz="2000" b="0" dirty="0">
              <a:ea typeface="+mn-ea"/>
              <a:cs typeface="Times New Roman" panose="02020603050405020304" pitchFamily="18" charset="0"/>
            </a:endParaRPr>
          </a:p>
          <a:p>
            <a:r>
              <a:rPr lang="en-US" sz="2000" b="0" dirty="0">
                <a:ea typeface="+mn-ea"/>
                <a:cs typeface="Times New Roman" panose="02020603050405020304" pitchFamily="18" charset="0"/>
              </a:rPr>
              <a:t>#</a:t>
            </a:r>
            <a:r>
              <a:rPr lang="zh-CN" altLang="en-US" sz="2000" b="0" dirty="0">
                <a:ea typeface="+mn-ea"/>
                <a:cs typeface="Times New Roman" panose="02020603050405020304" pitchFamily="18" charset="0"/>
              </a:rPr>
              <a:t>文字覆盖在图像上</a:t>
            </a:r>
            <a:endParaRPr lang="zh-CN" altLang="en-US" sz="2000" b="0" dirty="0">
              <a:ea typeface="+mn-ea"/>
              <a:cs typeface="Times New Roman" panose="02020603050405020304" pitchFamily="18" charset="0"/>
            </a:endParaRPr>
          </a:p>
          <a:p>
            <a:r>
              <a:rPr lang="en-US" sz="2000" b="0" dirty="0">
                <a:ea typeface="+mn-ea"/>
                <a:cs typeface="Times New Roman" panose="02020603050405020304" pitchFamily="18" charset="0"/>
              </a:rPr>
              <a:t>Label(</a:t>
            </a:r>
            <a:r>
              <a:rPr lang="en-US" sz="2000" b="0" dirty="0" err="1">
                <a:ea typeface="+mn-ea"/>
                <a:cs typeface="Times New Roman" panose="02020603050405020304" pitchFamily="18" charset="0"/>
              </a:rPr>
              <a:t>top,text</a:t>
            </a:r>
            <a:r>
              <a:rPr lang="en-US" sz="2000" b="0" dirty="0">
                <a:ea typeface="+mn-ea"/>
                <a:cs typeface="Times New Roman" panose="02020603050405020304" pitchFamily="18" charset="0"/>
              </a:rPr>
              <a:t> = '</a:t>
            </a:r>
            <a:r>
              <a:rPr lang="en-US" sz="2000" b="0" dirty="0" err="1">
                <a:ea typeface="+mn-ea"/>
                <a:cs typeface="Times New Roman" panose="02020603050405020304" pitchFamily="18" charset="0"/>
              </a:rPr>
              <a:t>center',compound</a:t>
            </a:r>
            <a:r>
              <a:rPr lang="en-US" sz="2000" b="0" dirty="0">
                <a:ea typeface="+mn-ea"/>
                <a:cs typeface="Times New Roman" panose="02020603050405020304" pitchFamily="18" charset="0"/>
              </a:rPr>
              <a:t> = '</a:t>
            </a:r>
            <a:r>
              <a:rPr lang="en-US" sz="2000" b="0" dirty="0" err="1">
                <a:ea typeface="+mn-ea"/>
                <a:cs typeface="Times New Roman" panose="02020603050405020304" pitchFamily="18" charset="0"/>
              </a:rPr>
              <a:t>center',bitmap</a:t>
            </a:r>
            <a:r>
              <a:rPr lang="en-US" sz="2000" b="0" dirty="0">
                <a:ea typeface="+mn-ea"/>
                <a:cs typeface="Times New Roman" panose="02020603050405020304" pitchFamily="18" charset="0"/>
              </a:rPr>
              <a:t> = 'error').pack()</a:t>
            </a:r>
            <a:endParaRPr lang="zh-CN" altLang="en-US" sz="2000" b="0" dirty="0">
              <a:ea typeface="+mn-ea"/>
              <a:cs typeface="Times New Roman" panose="02020603050405020304" pitchFamily="18" charset="0"/>
            </a:endParaRPr>
          </a:p>
          <a:p>
            <a:r>
              <a:rPr lang="en-US" sz="2000" b="0" dirty="0">
                <a:ea typeface="+mn-ea"/>
                <a:cs typeface="Times New Roman" panose="02020603050405020304" pitchFamily="18" charset="0"/>
              </a:rPr>
              <a:t> </a:t>
            </a:r>
            <a:endParaRPr lang="en-US" sz="2000" b="0" dirty="0">
              <a:ea typeface="+mn-ea"/>
              <a:cs typeface="Times New Roman" panose="02020603050405020304" pitchFamily="18" charset="0"/>
            </a:endParaRPr>
          </a:p>
          <a:p>
            <a:r>
              <a:rPr lang="en-US" altLang="zh-CN" sz="2000" b="0" dirty="0" err="1">
                <a:ea typeface="+mn-ea"/>
                <a:cs typeface="Times New Roman" panose="02020603050405020304" pitchFamily="18" charset="0"/>
              </a:rPr>
              <a:t>mainloop</a:t>
            </a:r>
            <a:r>
              <a:rPr lang="en-US" altLang="zh-CN" sz="2000" b="0" dirty="0">
                <a:ea typeface="+mn-ea"/>
                <a:cs typeface="Times New Roman" panose="02020603050405020304" pitchFamily="18" charset="0"/>
              </a:rPr>
              <a:t>()</a:t>
            </a:r>
            <a:endParaRPr lang="zh-CN" altLang="en-US" sz="2000" b="0" dirty="0">
              <a:ea typeface="+mn-ea"/>
              <a:cs typeface="Times New Roman" panose="02020603050405020304" pitchFamily="18" charset="0"/>
            </a:endParaRPr>
          </a:p>
        </p:txBody>
      </p:sp>
      <p:sp>
        <p:nvSpPr>
          <p:cNvPr id="12" name="线形标注 1 11"/>
          <p:cNvSpPr/>
          <p:nvPr/>
        </p:nvSpPr>
        <p:spPr bwMode="auto">
          <a:xfrm>
            <a:off x="3929058" y="2214554"/>
            <a:ext cx="3286148" cy="571504"/>
          </a:xfrm>
          <a:prstGeom prst="borderCallout1">
            <a:avLst>
              <a:gd name="adj1" fmla="val 56582"/>
              <a:gd name="adj2" fmla="val -3604"/>
              <a:gd name="adj3" fmla="val 230331"/>
              <a:gd name="adj4" fmla="val -18858"/>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位置与位图的使用</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4" name="线形标注 1 13"/>
          <p:cNvSpPr/>
          <p:nvPr/>
        </p:nvSpPr>
        <p:spPr bwMode="auto">
          <a:xfrm>
            <a:off x="4857752" y="4071942"/>
            <a:ext cx="2357454" cy="357190"/>
          </a:xfrm>
          <a:prstGeom prst="borderCallout1">
            <a:avLst>
              <a:gd name="adj1" fmla="val 103478"/>
              <a:gd name="adj2" fmla="val 51568"/>
              <a:gd name="adj3" fmla="val 172400"/>
              <a:gd name="adj4" fmla="val 58383"/>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直接调用了</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pack</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方法</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13" name="图片 12"/>
          <p:cNvPicPr/>
          <p:nvPr/>
        </p:nvPicPr>
        <p:blipFill>
          <a:blip r:embed="rId1"/>
          <a:srcRect/>
          <a:stretch>
            <a:fillRect/>
          </a:stretch>
        </p:blipFill>
        <p:spPr bwMode="auto">
          <a:xfrm>
            <a:off x="2428860" y="2357430"/>
            <a:ext cx="6715140" cy="4500570"/>
          </a:xfrm>
          <a:prstGeom prst="rect">
            <a:avLst/>
          </a:prstGeom>
          <a:noFill/>
          <a:ln w="9525">
            <a:noFill/>
            <a:miter lim="800000"/>
            <a:headEnd/>
            <a:tailEnd/>
          </a:ln>
        </p:spPr>
      </p:pic>
      <p:sp>
        <p:nvSpPr>
          <p:cNvPr id="67585" name="Rectangle 1"/>
          <p:cNvSpPr>
            <a:spLocks noChangeArrowheads="1"/>
          </p:cNvSpPr>
          <p:nvPr/>
        </p:nvSpPr>
        <p:spPr bwMode="auto">
          <a:xfrm>
            <a:off x="1953634" y="5000636"/>
            <a:ext cx="7190366" cy="1569660"/>
          </a:xfrm>
          <a:prstGeom prst="rect">
            <a:avLst/>
          </a:prstGeom>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除了</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error</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默认支持的图像还包括：</a:t>
            </a:r>
            <a:endPar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hourglass</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info</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questhead</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question</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warning</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a:t>
            </a:r>
            <a:endParaRPr kumimoji="0" lang="zh-CN" altLang="en-US"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3"/>
                                        </p:tgtEl>
                                        <p:attrNameLst>
                                          <p:attrName>style.visibility</p:attrName>
                                        </p:attrNameLst>
                                      </p:cBhvr>
                                      <p:to>
                                        <p:strVal val="visible"/>
                                      </p:to>
                                    </p:set>
                                    <p:animEffect transition="in" filter="blinds(horizontal)">
                                      <p:cBhvr>
                                        <p:cTn id="7" dur="500"/>
                                        <p:tgtEl>
                                          <p:spTgt spid="593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7585"/>
                                        </p:tgtEl>
                                        <p:attrNameLst>
                                          <p:attrName>style.visibility</p:attrName>
                                        </p:attrNameLst>
                                      </p:cBhvr>
                                      <p:to>
                                        <p:strVal val="visible"/>
                                      </p:to>
                                    </p:set>
                                    <p:animEffect transition="in" filter="blinds(horizontal)">
                                      <p:cBhvr>
                                        <p:cTn id="28" dur="500"/>
                                        <p:tgtEl>
                                          <p:spTgt spid="67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 grpId="0" animBg="1"/>
      <p:bldP spid="12" grpId="0" animBg="1"/>
      <p:bldP spid="14" grpId="0" animBg="1"/>
      <p:bldP spid="6758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5.4</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2</a:t>
            </a:r>
            <a:r>
              <a:rPr lang="zh-CN" altLang="en-US" sz="3600" dirty="0">
                <a:solidFill>
                  <a:srgbClr val="FFFFCC"/>
                </a:solidFill>
                <a:latin typeface="Arial" panose="020B0604020202020204" pitchFamily="34" charset="0"/>
              </a:rPr>
              <a:t>　</a:t>
            </a:r>
            <a:r>
              <a:rPr lang="en-US" altLang="zh-CN" sz="3600" dirty="0">
                <a:solidFill>
                  <a:srgbClr val="FFFFCC"/>
                </a:solidFill>
                <a:latin typeface="Arial" panose="020B0604020202020204" pitchFamily="34" charset="0"/>
              </a:rPr>
              <a:t>Button</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10156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en-US" altLang="zh-CN" sz="2400" b="0" dirty="0">
                <a:solidFill>
                  <a:srgbClr val="080808"/>
                </a:solidFill>
                <a:latin typeface="微软雅黑" panose="020B0503020204020204" pitchFamily="34" charset="-122"/>
                <a:ea typeface="微软雅黑" panose="020B0503020204020204" pitchFamily="34" charset="-122"/>
              </a:rPr>
              <a:t>Button </a:t>
            </a:r>
            <a:r>
              <a:rPr lang="zh-CN" altLang="en-US" sz="2400" b="0" dirty="0">
                <a:solidFill>
                  <a:srgbClr val="080808"/>
                </a:solidFill>
                <a:latin typeface="微软雅黑" panose="020B0503020204020204" pitchFamily="34" charset="-122"/>
                <a:ea typeface="微软雅黑" panose="020B0503020204020204" pitchFamily="34" charset="-122"/>
              </a:rPr>
              <a:t>：最常用的控件</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593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9393" name="Text Box 1"/>
          <p:cNvSpPr txBox="1">
            <a:spLocks noChangeArrowheads="1"/>
          </p:cNvSpPr>
          <p:nvPr/>
        </p:nvSpPr>
        <p:spPr bwMode="auto">
          <a:xfrm>
            <a:off x="285720" y="2149019"/>
            <a:ext cx="8572560" cy="3046988"/>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r>
              <a:rPr lang="en-US" sz="2400" b="0" dirty="0">
                <a:ea typeface="+mn-ea"/>
                <a:cs typeface="Times New Roman" panose="02020603050405020304" pitchFamily="18" charset="0"/>
              </a:rPr>
              <a:t>from </a:t>
            </a:r>
            <a:r>
              <a:rPr lang="en-US" sz="2400" b="0" dirty="0" err="1">
                <a:ea typeface="+mn-ea"/>
                <a:cs typeface="Times New Roman" panose="02020603050405020304" pitchFamily="18" charset="0"/>
              </a:rPr>
              <a:t>tkinter</a:t>
            </a:r>
            <a:r>
              <a:rPr lang="en-US" sz="2400" b="0" dirty="0">
                <a:ea typeface="+mn-ea"/>
                <a:cs typeface="Times New Roman" panose="02020603050405020304" pitchFamily="18" charset="0"/>
              </a:rPr>
              <a:t> import *</a:t>
            </a:r>
            <a:endParaRPr lang="en-US" sz="2400" b="0" dirty="0">
              <a:ea typeface="+mn-ea"/>
              <a:cs typeface="Times New Roman" panose="02020603050405020304" pitchFamily="18" charset="0"/>
            </a:endParaRPr>
          </a:p>
          <a:p>
            <a:r>
              <a:rPr lang="en-US" sz="2400" b="0" dirty="0">
                <a:ea typeface="+mn-ea"/>
                <a:cs typeface="Times New Roman" panose="02020603050405020304" pitchFamily="18" charset="0"/>
              </a:rPr>
              <a:t> </a:t>
            </a:r>
            <a:endParaRPr lang="en-US" sz="2400" b="0" dirty="0">
              <a:ea typeface="+mn-ea"/>
              <a:cs typeface="Times New Roman" panose="02020603050405020304" pitchFamily="18" charset="0"/>
            </a:endParaRPr>
          </a:p>
          <a:p>
            <a:r>
              <a:rPr lang="en-US" sz="2400" b="0" dirty="0">
                <a:ea typeface="+mn-ea"/>
                <a:cs typeface="Times New Roman" panose="02020603050405020304" pitchFamily="18" charset="0"/>
              </a:rPr>
              <a:t>def </a:t>
            </a:r>
            <a:r>
              <a:rPr lang="en-US" sz="2400" b="0" dirty="0" err="1">
                <a:ea typeface="+mn-ea"/>
                <a:cs typeface="Times New Roman" panose="02020603050405020304" pitchFamily="18" charset="0"/>
              </a:rPr>
              <a:t>helloButton</a:t>
            </a:r>
            <a:r>
              <a:rPr lang="en-US" sz="2400" b="0" dirty="0">
                <a:ea typeface="+mn-ea"/>
                <a:cs typeface="Times New Roman" panose="02020603050405020304" pitchFamily="18" charset="0"/>
              </a:rPr>
              <a:t>():</a:t>
            </a:r>
            <a:endParaRPr lang="en-US" sz="2400" b="0" dirty="0">
              <a:ea typeface="+mn-ea"/>
              <a:cs typeface="Times New Roman" panose="02020603050405020304" pitchFamily="18" charset="0"/>
            </a:endParaRPr>
          </a:p>
          <a:p>
            <a:r>
              <a:rPr lang="en-US" sz="2400" b="0" dirty="0">
                <a:ea typeface="+mn-ea"/>
                <a:cs typeface="Times New Roman" panose="02020603050405020304" pitchFamily="18" charset="0"/>
              </a:rPr>
              <a:t>    print('hello');</a:t>
            </a:r>
            <a:endParaRPr lang="en-US" sz="2400" b="0" dirty="0">
              <a:ea typeface="+mn-ea"/>
              <a:cs typeface="Times New Roman" panose="02020603050405020304" pitchFamily="18" charset="0"/>
            </a:endParaRPr>
          </a:p>
          <a:p>
            <a:r>
              <a:rPr lang="en-US" sz="2400" b="0" dirty="0">
                <a:ea typeface="+mn-ea"/>
                <a:cs typeface="Times New Roman" panose="02020603050405020304" pitchFamily="18" charset="0"/>
              </a:rPr>
              <a:t> </a:t>
            </a:r>
            <a:endParaRPr lang="en-US" sz="2400" b="0" dirty="0">
              <a:ea typeface="+mn-ea"/>
              <a:cs typeface="Times New Roman" panose="02020603050405020304" pitchFamily="18" charset="0"/>
            </a:endParaRPr>
          </a:p>
          <a:p>
            <a:r>
              <a:rPr lang="en-US" sz="2400" b="0" dirty="0">
                <a:ea typeface="+mn-ea"/>
                <a:cs typeface="Times New Roman" panose="02020603050405020304" pitchFamily="18" charset="0"/>
              </a:rPr>
              <a:t>top = </a:t>
            </a:r>
            <a:r>
              <a:rPr lang="en-US" sz="2400" b="0" dirty="0" err="1">
                <a:ea typeface="+mn-ea"/>
                <a:cs typeface="Times New Roman" panose="02020603050405020304" pitchFamily="18" charset="0"/>
              </a:rPr>
              <a:t>Tk</a:t>
            </a:r>
            <a:r>
              <a:rPr lang="en-US" sz="2400" b="0" dirty="0">
                <a:ea typeface="+mn-ea"/>
                <a:cs typeface="Times New Roman" panose="02020603050405020304" pitchFamily="18" charset="0"/>
              </a:rPr>
              <a:t>();</a:t>
            </a:r>
            <a:endParaRPr lang="en-US" sz="2400" b="0" dirty="0">
              <a:ea typeface="+mn-ea"/>
              <a:cs typeface="Times New Roman" panose="02020603050405020304" pitchFamily="18" charset="0"/>
            </a:endParaRPr>
          </a:p>
          <a:p>
            <a:r>
              <a:rPr lang="en-US" sz="2400" b="0" dirty="0">
                <a:ea typeface="+mn-ea"/>
                <a:cs typeface="Times New Roman" panose="02020603050405020304" pitchFamily="18" charset="0"/>
              </a:rPr>
              <a:t>Button(</a:t>
            </a:r>
            <a:r>
              <a:rPr lang="en-US" sz="2400" b="0" dirty="0" err="1">
                <a:ea typeface="+mn-ea"/>
                <a:cs typeface="Times New Roman" panose="02020603050405020304" pitchFamily="18" charset="0"/>
              </a:rPr>
              <a:t>top,text</a:t>
            </a:r>
            <a:r>
              <a:rPr lang="en-US" sz="2400" b="0" dirty="0">
                <a:ea typeface="+mn-ea"/>
                <a:cs typeface="Times New Roman" panose="02020603050405020304" pitchFamily="18" charset="0"/>
              </a:rPr>
              <a:t> = 'Hello </a:t>
            </a:r>
            <a:r>
              <a:rPr lang="en-US" sz="2400" b="0" dirty="0" err="1">
                <a:ea typeface="+mn-ea"/>
                <a:cs typeface="Times New Roman" panose="02020603050405020304" pitchFamily="18" charset="0"/>
              </a:rPr>
              <a:t>Button',command</a:t>
            </a:r>
            <a:r>
              <a:rPr lang="en-US" sz="2400" b="0" dirty="0">
                <a:ea typeface="+mn-ea"/>
                <a:cs typeface="Times New Roman" panose="02020603050405020304" pitchFamily="18" charset="0"/>
              </a:rPr>
              <a:t> = </a:t>
            </a:r>
            <a:r>
              <a:rPr lang="en-US" sz="2400" b="0" dirty="0" err="1">
                <a:ea typeface="+mn-ea"/>
                <a:cs typeface="Times New Roman" panose="02020603050405020304" pitchFamily="18" charset="0"/>
              </a:rPr>
              <a:t>helloButton</a:t>
            </a:r>
            <a:r>
              <a:rPr lang="en-US" sz="2400" b="0" dirty="0">
                <a:ea typeface="+mn-ea"/>
                <a:cs typeface="Times New Roman" panose="02020603050405020304" pitchFamily="18" charset="0"/>
              </a:rPr>
              <a:t>).pack()</a:t>
            </a:r>
            <a:endParaRPr lang="en-US" sz="2400" b="0" dirty="0">
              <a:ea typeface="+mn-ea"/>
              <a:cs typeface="Times New Roman" panose="02020603050405020304" pitchFamily="18" charset="0"/>
            </a:endParaRPr>
          </a:p>
          <a:p>
            <a:r>
              <a:rPr lang="en-US" sz="2400" b="0" dirty="0" err="1">
                <a:ea typeface="+mn-ea"/>
                <a:cs typeface="Times New Roman" panose="02020603050405020304" pitchFamily="18" charset="0"/>
              </a:rPr>
              <a:t>top.mainloop</a:t>
            </a:r>
            <a:r>
              <a:rPr lang="en-US" sz="2400" b="0" dirty="0">
                <a:ea typeface="+mn-ea"/>
                <a:cs typeface="Times New Roman" panose="02020603050405020304" pitchFamily="18" charset="0"/>
              </a:rPr>
              <a:t>()</a:t>
            </a:r>
            <a:endParaRPr lang="en-US" sz="2400" b="0" dirty="0">
              <a:ea typeface="+mn-ea"/>
              <a:cs typeface="Times New Roman" panose="02020603050405020304" pitchFamily="18" charset="0"/>
            </a:endParaRPr>
          </a:p>
        </p:txBody>
      </p:sp>
      <p:sp>
        <p:nvSpPr>
          <p:cNvPr id="12" name="线形标注 1 11"/>
          <p:cNvSpPr/>
          <p:nvPr/>
        </p:nvSpPr>
        <p:spPr bwMode="auto">
          <a:xfrm>
            <a:off x="3929058" y="2214554"/>
            <a:ext cx="3286148" cy="571504"/>
          </a:xfrm>
          <a:prstGeom prst="borderCallout1">
            <a:avLst>
              <a:gd name="adj1" fmla="val 56582"/>
              <a:gd name="adj2" fmla="val -3604"/>
              <a:gd name="adj3" fmla="val 194469"/>
              <a:gd name="adj4" fmla="val -33251"/>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定义一个函数，做什么用呢？</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4" name="线形标注 1 13"/>
          <p:cNvSpPr/>
          <p:nvPr/>
        </p:nvSpPr>
        <p:spPr bwMode="auto">
          <a:xfrm>
            <a:off x="4572000" y="3357562"/>
            <a:ext cx="3571900" cy="428628"/>
          </a:xfrm>
          <a:prstGeom prst="borderCallout1">
            <a:avLst>
              <a:gd name="adj1" fmla="val 103478"/>
              <a:gd name="adj2" fmla="val 51568"/>
              <a:gd name="adj3" fmla="val 250692"/>
              <a:gd name="adj4" fmla="val 38040"/>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当按钮被点击时，调用这个函数</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11" name="图片 10"/>
          <p:cNvPicPr/>
          <p:nvPr/>
        </p:nvPicPr>
        <p:blipFill>
          <a:blip r:embed="rId1"/>
          <a:srcRect/>
          <a:stretch>
            <a:fillRect/>
          </a:stretch>
        </p:blipFill>
        <p:spPr bwMode="auto">
          <a:xfrm>
            <a:off x="3375342" y="2143116"/>
            <a:ext cx="4982872" cy="3071834"/>
          </a:xfrm>
          <a:prstGeom prst="rect">
            <a:avLst/>
          </a:prstGeom>
          <a:noFill/>
          <a:ln w="9525">
            <a:noFill/>
            <a:miter lim="800000"/>
            <a:headEnd/>
            <a:tailEnd/>
          </a:ln>
        </p:spPr>
      </p:pic>
      <p:pic>
        <p:nvPicPr>
          <p:cNvPr id="15" name="图片 14"/>
          <p:cNvPicPr/>
          <p:nvPr/>
        </p:nvPicPr>
        <p:blipFill>
          <a:blip r:embed="rId2"/>
          <a:srcRect/>
          <a:stretch>
            <a:fillRect/>
          </a:stretch>
        </p:blipFill>
        <p:spPr bwMode="auto">
          <a:xfrm>
            <a:off x="1214414" y="5500702"/>
            <a:ext cx="7929586" cy="1357298"/>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3"/>
                                        </p:tgtEl>
                                        <p:attrNameLst>
                                          <p:attrName>style.visibility</p:attrName>
                                        </p:attrNameLst>
                                      </p:cBhvr>
                                      <p:to>
                                        <p:strVal val="visible"/>
                                      </p:to>
                                    </p:set>
                                    <p:animEffect transition="in" filter="blinds(horizontal)">
                                      <p:cBhvr>
                                        <p:cTn id="7" dur="500"/>
                                        <p:tgtEl>
                                          <p:spTgt spid="593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 grpId="0" animBg="1"/>
      <p:bldP spid="12" grpId="0" animBg="1"/>
      <p:bldP spid="1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5.4</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2</a:t>
            </a:r>
            <a:r>
              <a:rPr lang="zh-CN" altLang="en-US" sz="3600" dirty="0">
                <a:solidFill>
                  <a:srgbClr val="FFFFCC"/>
                </a:solidFill>
                <a:latin typeface="Arial" panose="020B0604020202020204" pitchFamily="34" charset="0"/>
              </a:rPr>
              <a:t>　</a:t>
            </a:r>
            <a:r>
              <a:rPr lang="en-US" altLang="zh-CN" sz="3600" dirty="0">
                <a:solidFill>
                  <a:srgbClr val="FFFFCC"/>
                </a:solidFill>
                <a:latin typeface="Arial" panose="020B0604020202020204" pitchFamily="34" charset="0"/>
              </a:rPr>
              <a:t>Button</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10156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对控件外观的设置，等价的三种方法，对一般控件都有效</a:t>
            </a:r>
            <a:endParaRPr lang="en-US" altLang="zh-CN" sz="2400" b="0" dirty="0">
              <a:solidFill>
                <a:srgbClr val="080808"/>
              </a:solidFill>
              <a:latin typeface="微软雅黑" panose="020B0503020204020204" pitchFamily="34" charset="-122"/>
              <a:ea typeface="微软雅黑" panose="020B0503020204020204" pitchFamily="34" charset="-122"/>
            </a:endParaRPr>
          </a:p>
          <a:p>
            <a:pPr lvl="1" eaLnBrk="0" hangingPunct="0">
              <a:lnSpc>
                <a:spcPts val="3300"/>
              </a:lnSpc>
              <a:spcBef>
                <a:spcPts val="600"/>
              </a:spcBef>
              <a:buClr>
                <a:srgbClr val="006666"/>
              </a:buClr>
              <a:buSzPct val="80000"/>
              <a:buFont typeface="Wingdings" panose="05000000000000000000" pitchFamily="2" charset="2"/>
              <a:buChar char="u"/>
            </a:pP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593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9393" name="Text Box 1"/>
          <p:cNvSpPr txBox="1">
            <a:spLocks noChangeArrowheads="1"/>
          </p:cNvSpPr>
          <p:nvPr/>
        </p:nvSpPr>
        <p:spPr bwMode="auto">
          <a:xfrm>
            <a:off x="285720" y="2149019"/>
            <a:ext cx="8572560" cy="4524315"/>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r>
              <a:rPr lang="en-US" sz="1800" b="0" dirty="0">
                <a:ea typeface="+mn-ea"/>
                <a:cs typeface="Times New Roman" panose="02020603050405020304" pitchFamily="18" charset="0"/>
              </a:rPr>
              <a:t>from </a:t>
            </a:r>
            <a:r>
              <a:rPr lang="en-US" sz="1800" b="0" dirty="0" err="1">
                <a:ea typeface="+mn-ea"/>
                <a:cs typeface="Times New Roman" panose="02020603050405020304" pitchFamily="18" charset="0"/>
              </a:rPr>
              <a:t>tkinter</a:t>
            </a:r>
            <a:r>
              <a:rPr lang="en-US" sz="1800" b="0" dirty="0">
                <a:ea typeface="+mn-ea"/>
                <a:cs typeface="Times New Roman" panose="02020603050405020304" pitchFamily="18" charset="0"/>
              </a:rPr>
              <a:t> import *</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top = </a:t>
            </a:r>
            <a:r>
              <a:rPr lang="en-US" sz="1800" b="0" dirty="0" err="1">
                <a:ea typeface="+mn-ea"/>
                <a:cs typeface="Times New Roman" panose="02020603050405020304" pitchFamily="18" charset="0"/>
              </a:rPr>
              <a:t>Tk</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b1 = Button(</a:t>
            </a:r>
            <a:r>
              <a:rPr lang="en-US" sz="1800" b="0" dirty="0" err="1">
                <a:ea typeface="+mn-ea"/>
                <a:cs typeface="Times New Roman" panose="02020603050405020304" pitchFamily="18" charset="0"/>
              </a:rPr>
              <a:t>top,text</a:t>
            </a:r>
            <a:r>
              <a:rPr lang="en-US" sz="1800" b="0" dirty="0">
                <a:ea typeface="+mn-ea"/>
                <a:cs typeface="Times New Roman" panose="02020603050405020304" pitchFamily="18" charset="0"/>
              </a:rPr>
              <a:t> = '30X1',width = 30,height = 2)</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b1.pack()</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b2 = Button(</a:t>
            </a:r>
            <a:r>
              <a:rPr lang="en-US" sz="1800" b="0" dirty="0" err="1">
                <a:ea typeface="+mn-ea"/>
                <a:cs typeface="Times New Roman" panose="02020603050405020304" pitchFamily="18" charset="0"/>
              </a:rPr>
              <a:t>top,text</a:t>
            </a:r>
            <a:r>
              <a:rPr lang="en-US" sz="1800" b="0" dirty="0">
                <a:ea typeface="+mn-ea"/>
                <a:cs typeface="Times New Roman" panose="02020603050405020304" pitchFamily="18" charset="0"/>
              </a:rPr>
              <a:t> = '30X2')</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b2['width'] = 30</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b2['height'] = 3</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b2.pack()</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b3 = Button(</a:t>
            </a:r>
            <a:r>
              <a:rPr lang="en-US" sz="1800" b="0" dirty="0" err="1">
                <a:ea typeface="+mn-ea"/>
                <a:cs typeface="Times New Roman" panose="02020603050405020304" pitchFamily="18" charset="0"/>
              </a:rPr>
              <a:t>top,text</a:t>
            </a:r>
            <a:r>
              <a:rPr lang="en-US" sz="1800" b="0" dirty="0">
                <a:ea typeface="+mn-ea"/>
                <a:cs typeface="Times New Roman" panose="02020603050405020304" pitchFamily="18" charset="0"/>
              </a:rPr>
              <a:t> = '30X3')</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b3.configure(width = 30,height = 3)</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b3.pack()</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a:t>
            </a:r>
            <a:endParaRPr lang="en-US" sz="1800" b="0" dirty="0">
              <a:ea typeface="+mn-ea"/>
              <a:cs typeface="Times New Roman" panose="02020603050405020304" pitchFamily="18" charset="0"/>
            </a:endParaRPr>
          </a:p>
          <a:p>
            <a:r>
              <a:rPr lang="en-US" sz="1800" b="0" dirty="0" err="1">
                <a:ea typeface="+mn-ea"/>
                <a:cs typeface="Times New Roman" panose="02020603050405020304" pitchFamily="18" charset="0"/>
              </a:rPr>
              <a:t>root.mainloop</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p:txBody>
      </p:sp>
      <p:sp>
        <p:nvSpPr>
          <p:cNvPr id="12" name="线形标注 1 11"/>
          <p:cNvSpPr/>
          <p:nvPr/>
        </p:nvSpPr>
        <p:spPr bwMode="auto">
          <a:xfrm>
            <a:off x="3929058" y="2214554"/>
            <a:ext cx="3286148" cy="571504"/>
          </a:xfrm>
          <a:prstGeom prst="borderCallout1">
            <a:avLst>
              <a:gd name="adj1" fmla="val 56582"/>
              <a:gd name="adj2" fmla="val -3604"/>
              <a:gd name="adj3" fmla="val 125504"/>
              <a:gd name="adj4" fmla="val -19818"/>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创建控件时，设定尺寸</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线形标注 1 12"/>
          <p:cNvSpPr/>
          <p:nvPr/>
        </p:nvSpPr>
        <p:spPr bwMode="auto">
          <a:xfrm>
            <a:off x="2786050" y="3857628"/>
            <a:ext cx="3286148" cy="571504"/>
          </a:xfrm>
          <a:prstGeom prst="borderCallout1">
            <a:avLst>
              <a:gd name="adj1" fmla="val 56582"/>
              <a:gd name="adj2" fmla="val -3604"/>
              <a:gd name="adj3" fmla="val 125504"/>
              <a:gd name="adj4" fmla="val -19818"/>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通过控件的</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width</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height</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属性设定尺寸</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8" name="线形标注 1 17"/>
          <p:cNvSpPr/>
          <p:nvPr/>
        </p:nvSpPr>
        <p:spPr bwMode="auto">
          <a:xfrm>
            <a:off x="4143372" y="4714884"/>
            <a:ext cx="3286148" cy="571504"/>
          </a:xfrm>
          <a:prstGeom prst="borderCallout1">
            <a:avLst>
              <a:gd name="adj1" fmla="val 56582"/>
              <a:gd name="adj2" fmla="val -3604"/>
              <a:gd name="adj3" fmla="val 125504"/>
              <a:gd name="adj4" fmla="val -19818"/>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通过调用</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configure</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方法设定尺寸</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19" name="图片 18"/>
          <p:cNvPicPr/>
          <p:nvPr/>
        </p:nvPicPr>
        <p:blipFill>
          <a:blip r:embed="rId1"/>
          <a:srcRect/>
          <a:stretch>
            <a:fillRect/>
          </a:stretch>
        </p:blipFill>
        <p:spPr bwMode="auto">
          <a:xfrm>
            <a:off x="5500694" y="2071678"/>
            <a:ext cx="3357586" cy="2857520"/>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3"/>
                                        </p:tgtEl>
                                        <p:attrNameLst>
                                          <p:attrName>style.visibility</p:attrName>
                                        </p:attrNameLst>
                                      </p:cBhvr>
                                      <p:to>
                                        <p:strVal val="visible"/>
                                      </p:to>
                                    </p:set>
                                    <p:animEffect transition="in" filter="blinds(horizontal)">
                                      <p:cBhvr>
                                        <p:cTn id="7" dur="500"/>
                                        <p:tgtEl>
                                          <p:spTgt spid="593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 grpId="0" animBg="1"/>
      <p:bldP spid="12" grpId="0" animBg="1"/>
      <p:bldP spid="13" grpId="0" animBg="1"/>
      <p:bldP spid="1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5.4</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3</a:t>
            </a:r>
            <a:r>
              <a:rPr lang="zh-CN" altLang="en-US" sz="3600" dirty="0">
                <a:solidFill>
                  <a:srgbClr val="FFFFCC"/>
                </a:solidFill>
                <a:latin typeface="Arial" panose="020B0604020202020204" pitchFamily="34" charset="0"/>
              </a:rPr>
              <a:t>　</a:t>
            </a:r>
            <a:r>
              <a:rPr lang="en-US" altLang="zh-CN" sz="3600" dirty="0" err="1">
                <a:solidFill>
                  <a:srgbClr val="FFFFCC"/>
                </a:solidFill>
                <a:latin typeface="Arial" panose="020B0604020202020204" pitchFamily="34" charset="0"/>
              </a:rPr>
              <a:t>CheckButton</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48295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33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复选框，表示多个可能同时被选择的条件</a:t>
            </a: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593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9393" name="Text Box 1"/>
          <p:cNvSpPr txBox="1">
            <a:spLocks noChangeArrowheads="1"/>
          </p:cNvSpPr>
          <p:nvPr/>
        </p:nvSpPr>
        <p:spPr bwMode="auto">
          <a:xfrm>
            <a:off x="285720" y="2149019"/>
            <a:ext cx="8572560" cy="4247317"/>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r>
              <a:rPr lang="en-US" sz="1800" b="0" dirty="0">
                <a:ea typeface="+mn-ea"/>
                <a:cs typeface="Times New Roman" panose="02020603050405020304" pitchFamily="18" charset="0"/>
              </a:rPr>
              <a:t>from </a:t>
            </a:r>
            <a:r>
              <a:rPr lang="en-US" sz="1800" b="0" dirty="0" err="1">
                <a:ea typeface="+mn-ea"/>
                <a:cs typeface="Times New Roman" panose="02020603050405020304" pitchFamily="18" charset="0"/>
              </a:rPr>
              <a:t>tkinter</a:t>
            </a:r>
            <a:r>
              <a:rPr lang="en-US" sz="1800" b="0" dirty="0">
                <a:ea typeface="+mn-ea"/>
                <a:cs typeface="Times New Roman" panose="02020603050405020304" pitchFamily="18" charset="0"/>
              </a:rPr>
              <a:t> import *</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top = </a:t>
            </a:r>
            <a:r>
              <a:rPr lang="en-US" sz="1800" b="0" dirty="0" err="1">
                <a:ea typeface="+mn-ea"/>
                <a:cs typeface="Times New Roman" panose="02020603050405020304" pitchFamily="18" charset="0"/>
              </a:rPr>
              <a:t>Tk</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a:t>
            </a:r>
            <a:r>
              <a:rPr lang="zh-CN" altLang="en-US" sz="1800" b="0" dirty="0">
                <a:ea typeface="+mn-ea"/>
                <a:cs typeface="Times New Roman" panose="02020603050405020304" pitchFamily="18" charset="0"/>
              </a:rPr>
              <a:t>将一整数与</a:t>
            </a:r>
            <a:r>
              <a:rPr lang="en-US" sz="1800" b="0" dirty="0" err="1">
                <a:ea typeface="+mn-ea"/>
                <a:cs typeface="Times New Roman" panose="02020603050405020304" pitchFamily="18" charset="0"/>
              </a:rPr>
              <a:t>Checkbutton</a:t>
            </a:r>
            <a:r>
              <a:rPr lang="zh-CN" altLang="en-US" sz="1800" b="0" dirty="0">
                <a:ea typeface="+mn-ea"/>
                <a:cs typeface="Times New Roman" panose="02020603050405020304" pitchFamily="18" charset="0"/>
              </a:rPr>
              <a:t>的值绑定，每次点击</a:t>
            </a:r>
            <a:r>
              <a:rPr lang="en-US" sz="1800" b="0" dirty="0" err="1">
                <a:ea typeface="+mn-ea"/>
                <a:cs typeface="Times New Roman" panose="02020603050405020304" pitchFamily="18" charset="0"/>
              </a:rPr>
              <a:t>Checkbutton</a:t>
            </a:r>
            <a:r>
              <a:rPr lang="en-US" sz="1800" b="0" dirty="0">
                <a:ea typeface="+mn-ea"/>
                <a:cs typeface="Times New Roman" panose="02020603050405020304" pitchFamily="18" charset="0"/>
              </a:rPr>
              <a:t>，</a:t>
            </a:r>
            <a:r>
              <a:rPr lang="zh-CN" altLang="en-US" sz="1800" b="0" dirty="0">
                <a:ea typeface="+mn-ea"/>
                <a:cs typeface="Times New Roman" panose="02020603050405020304" pitchFamily="18" charset="0"/>
              </a:rPr>
              <a:t>将打印出当前的值</a:t>
            </a:r>
            <a:endParaRPr lang="zh-CN" altLang="en-US" sz="1800" b="0" dirty="0">
              <a:ea typeface="+mn-ea"/>
              <a:cs typeface="Times New Roman" panose="02020603050405020304" pitchFamily="18" charset="0"/>
            </a:endParaRPr>
          </a:p>
          <a:p>
            <a:r>
              <a:rPr lang="en-US" sz="1800" b="0" dirty="0">
                <a:ea typeface="+mn-ea"/>
                <a:cs typeface="Times New Roman" panose="02020603050405020304" pitchFamily="18" charset="0"/>
              </a:rPr>
              <a:t>v = </a:t>
            </a:r>
            <a:r>
              <a:rPr lang="en-US" sz="1800" b="0" dirty="0" err="1">
                <a:ea typeface="+mn-ea"/>
                <a:cs typeface="Times New Roman" panose="02020603050405020304" pitchFamily="18" charset="0"/>
              </a:rPr>
              <a:t>IntVar</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def </a:t>
            </a:r>
            <a:r>
              <a:rPr lang="en-US" sz="1800" b="0" dirty="0" err="1">
                <a:ea typeface="+mn-ea"/>
                <a:cs typeface="Times New Roman" panose="02020603050405020304" pitchFamily="18" charset="0"/>
              </a:rPr>
              <a:t>callCheckbutton</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if (</a:t>
            </a:r>
            <a:r>
              <a:rPr lang="en-US" sz="1800" b="0" dirty="0" err="1">
                <a:ea typeface="+mn-ea"/>
                <a:cs typeface="Times New Roman" panose="02020603050405020304" pitchFamily="18" charset="0"/>
              </a:rPr>
              <a:t>v.get</a:t>
            </a:r>
            <a:r>
              <a:rPr lang="en-US" sz="1800" b="0" dirty="0">
                <a:ea typeface="+mn-ea"/>
                <a:cs typeface="Times New Roman" panose="02020603050405020304" pitchFamily="18" charset="0"/>
              </a:rPr>
              <a:t>()==1):</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print('check')</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else:</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print('uncheck')</a:t>
            </a:r>
            <a:endParaRPr lang="en-US" sz="1800" b="0" dirty="0">
              <a:ea typeface="+mn-ea"/>
              <a:cs typeface="Times New Roman" panose="02020603050405020304" pitchFamily="18" charset="0"/>
            </a:endParaRPr>
          </a:p>
          <a:p>
            <a:r>
              <a:rPr lang="en-US" sz="1800" b="0" dirty="0" err="1">
                <a:ea typeface="+mn-ea"/>
                <a:cs typeface="Times New Roman" panose="02020603050405020304" pitchFamily="18" charset="0"/>
              </a:rPr>
              <a:t>Checkbutton</a:t>
            </a:r>
            <a:r>
              <a:rPr lang="en-US" sz="1800" b="0" dirty="0">
                <a:ea typeface="+mn-ea"/>
                <a:cs typeface="Times New Roman" panose="02020603050405020304" pitchFamily="18" charset="0"/>
              </a:rPr>
              <a:t>(top,</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variable = v,</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text = '</a:t>
            </a:r>
            <a:r>
              <a:rPr lang="en-US" sz="1800" b="0" dirty="0" err="1">
                <a:ea typeface="+mn-ea"/>
                <a:cs typeface="Times New Roman" panose="02020603050405020304" pitchFamily="18" charset="0"/>
              </a:rPr>
              <a:t>checkbutton</a:t>
            </a:r>
            <a:r>
              <a:rPr lang="en-US" sz="1800" b="0" dirty="0">
                <a:ea typeface="+mn-ea"/>
                <a:cs typeface="Times New Roman" panose="02020603050405020304" pitchFamily="18" charset="0"/>
              </a:rPr>
              <a:t> value',</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command = </a:t>
            </a:r>
            <a:r>
              <a:rPr lang="en-US" sz="1800" b="0" dirty="0" err="1">
                <a:ea typeface="+mn-ea"/>
                <a:cs typeface="Times New Roman" panose="02020603050405020304" pitchFamily="18" charset="0"/>
              </a:rPr>
              <a:t>callCheckbutton</a:t>
            </a:r>
            <a:r>
              <a:rPr lang="en-US" sz="1800" b="0" dirty="0">
                <a:ea typeface="+mn-ea"/>
                <a:cs typeface="Times New Roman" panose="02020603050405020304" pitchFamily="18" charset="0"/>
              </a:rPr>
              <a:t>).pack()</a:t>
            </a:r>
            <a:endParaRPr lang="en-US" sz="1800" b="0" dirty="0">
              <a:ea typeface="+mn-ea"/>
              <a:cs typeface="Times New Roman" panose="02020603050405020304" pitchFamily="18" charset="0"/>
            </a:endParaRPr>
          </a:p>
          <a:p>
            <a:r>
              <a:rPr lang="en-US" sz="1800" b="0" dirty="0" err="1">
                <a:ea typeface="+mn-ea"/>
                <a:cs typeface="Times New Roman" panose="02020603050405020304" pitchFamily="18" charset="0"/>
              </a:rPr>
              <a:t>top.mainloop</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p:txBody>
      </p:sp>
      <p:sp>
        <p:nvSpPr>
          <p:cNvPr id="12" name="线形标注 1 11"/>
          <p:cNvSpPr/>
          <p:nvPr/>
        </p:nvSpPr>
        <p:spPr bwMode="auto">
          <a:xfrm>
            <a:off x="3143240" y="2857496"/>
            <a:ext cx="1500198" cy="357190"/>
          </a:xfrm>
          <a:prstGeom prst="borderCallout1">
            <a:avLst>
              <a:gd name="adj1" fmla="val 56582"/>
              <a:gd name="adj2" fmla="val -3604"/>
              <a:gd name="adj3" fmla="val 209365"/>
              <a:gd name="adj4" fmla="val -47141"/>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回调函数</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线形标注 1 12"/>
          <p:cNvSpPr/>
          <p:nvPr/>
        </p:nvSpPr>
        <p:spPr bwMode="auto">
          <a:xfrm>
            <a:off x="2786050" y="3857628"/>
            <a:ext cx="3286148" cy="500066"/>
          </a:xfrm>
          <a:prstGeom prst="borderCallout1">
            <a:avLst>
              <a:gd name="adj1" fmla="val 1410"/>
              <a:gd name="adj2" fmla="val 714"/>
              <a:gd name="adj3" fmla="val 23436"/>
              <a:gd name="adj4" fmla="val -23656"/>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通过</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的值，表示按钮是否被勾选</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8" name="线形标注 1 17"/>
          <p:cNvSpPr/>
          <p:nvPr/>
        </p:nvSpPr>
        <p:spPr bwMode="auto">
          <a:xfrm>
            <a:off x="4143372" y="4714884"/>
            <a:ext cx="3286148" cy="428628"/>
          </a:xfrm>
          <a:prstGeom prst="borderCallout1">
            <a:avLst>
              <a:gd name="adj1" fmla="val 56582"/>
              <a:gd name="adj2" fmla="val -3604"/>
              <a:gd name="adj3" fmla="val 156768"/>
              <a:gd name="adj4" fmla="val -60117"/>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variable</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是</a:t>
            </a:r>
            <a:r>
              <a:rPr kumimoji="0"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CheckButton</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的特有属性</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3"/>
                                        </p:tgtEl>
                                        <p:attrNameLst>
                                          <p:attrName>style.visibility</p:attrName>
                                        </p:attrNameLst>
                                      </p:cBhvr>
                                      <p:to>
                                        <p:strVal val="visible"/>
                                      </p:to>
                                    </p:set>
                                    <p:animEffect transition="in" filter="blinds(horizontal)">
                                      <p:cBhvr>
                                        <p:cTn id="7" dur="500"/>
                                        <p:tgtEl>
                                          <p:spTgt spid="593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 grpId="0" animBg="1"/>
      <p:bldP spid="12" grpId="0" animBg="1"/>
      <p:bldP spid="13" grpId="0" animBg="1"/>
      <p:bldP spid="18"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5.4</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4</a:t>
            </a:r>
            <a:r>
              <a:rPr lang="zh-CN" altLang="en-US" sz="3600" dirty="0">
                <a:solidFill>
                  <a:srgbClr val="FFFFCC"/>
                </a:solidFill>
                <a:latin typeface="Arial" panose="020B0604020202020204" pitchFamily="34" charset="0"/>
              </a:rPr>
              <a:t>　</a:t>
            </a:r>
            <a:r>
              <a:rPr lang="en-US" altLang="zh-CN" sz="3600" dirty="0">
                <a:solidFill>
                  <a:srgbClr val="FFFFCC"/>
                </a:solidFill>
                <a:latin typeface="Arial" panose="020B0604020202020204" pitchFamily="34" charset="0"/>
              </a:rPr>
              <a:t>Menu</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177186" name="Text Box 34"/>
          <p:cNvSpPr txBox="1">
            <a:spLocks noChangeArrowheads="1"/>
          </p:cNvSpPr>
          <p:nvPr/>
        </p:nvSpPr>
        <p:spPr bwMode="auto">
          <a:xfrm>
            <a:off x="457200" y="1676400"/>
            <a:ext cx="8497957" cy="2319994"/>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7505" indent="-357505">
              <a:defRPr>
                <a:solidFill>
                  <a:schemeClr val="tx1"/>
                </a:solidFill>
                <a:latin typeface="Arial" panose="020B0604020202020204" pitchFamily="34" charset="0"/>
                <a:ea typeface="宋体" panose="02010600030101010101" pitchFamily="2" charset="-122"/>
              </a:defRPr>
            </a:lvl1pPr>
            <a:lvl2pPr marL="989330" indent="-452755">
              <a:defRPr>
                <a:solidFill>
                  <a:schemeClr val="tx1"/>
                </a:solidFill>
                <a:latin typeface="Arial" panose="020B0604020202020204" pitchFamily="34" charset="0"/>
                <a:ea typeface="宋体" panose="02010600030101010101" pitchFamily="2" charset="-122"/>
              </a:defRPr>
            </a:lvl2pPr>
            <a:lvl3pPr marL="11684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500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菜单，是</a:t>
            </a:r>
            <a:r>
              <a:rPr lang="en-US" altLang="zh-CN" sz="2400" b="0" dirty="0">
                <a:solidFill>
                  <a:srgbClr val="080808"/>
                </a:solidFill>
                <a:latin typeface="微软雅黑" panose="020B0503020204020204" pitchFamily="34" charset="-122"/>
                <a:ea typeface="微软雅黑" panose="020B0503020204020204" pitchFamily="34" charset="-122"/>
              </a:rPr>
              <a:t>GUI</a:t>
            </a:r>
            <a:r>
              <a:rPr lang="zh-CN" altLang="en-US" sz="2400" b="0" dirty="0">
                <a:solidFill>
                  <a:srgbClr val="080808"/>
                </a:solidFill>
                <a:latin typeface="微软雅黑" panose="020B0503020204020204" pitchFamily="34" charset="-122"/>
                <a:ea typeface="微软雅黑" panose="020B0503020204020204" pitchFamily="34" charset="-122"/>
              </a:rPr>
              <a:t>程序的典型特征之一，我们常见的</a:t>
            </a:r>
            <a:r>
              <a:rPr lang="en-US" altLang="zh-CN" sz="2400" b="0" dirty="0">
                <a:solidFill>
                  <a:srgbClr val="080808"/>
                </a:solidFill>
                <a:latin typeface="微软雅黑" panose="020B0503020204020204" pitchFamily="34" charset="-122"/>
                <a:ea typeface="微软雅黑" panose="020B0503020204020204" pitchFamily="34" charset="-122"/>
              </a:rPr>
              <a:t>GUI</a:t>
            </a:r>
            <a:r>
              <a:rPr lang="zh-CN" altLang="en-US" sz="2400" b="0" dirty="0">
                <a:solidFill>
                  <a:srgbClr val="080808"/>
                </a:solidFill>
                <a:latin typeface="微软雅黑" panose="020B0503020204020204" pitchFamily="34" charset="-122"/>
                <a:ea typeface="微软雅黑" panose="020B0503020204020204" pitchFamily="34" charset="-122"/>
              </a:rPr>
              <a:t>程序（</a:t>
            </a:r>
            <a:r>
              <a:rPr lang="en-US" altLang="zh-CN" sz="2400" b="0" dirty="0">
                <a:solidFill>
                  <a:srgbClr val="080808"/>
                </a:solidFill>
                <a:latin typeface="微软雅黑" panose="020B0503020204020204" pitchFamily="34" charset="-122"/>
                <a:ea typeface="微软雅黑" panose="020B0503020204020204" pitchFamily="34" charset="-122"/>
              </a:rPr>
              <a:t>word</a:t>
            </a:r>
            <a:r>
              <a:rPr lang="zh-CN" altLang="en-US" sz="2400" b="0" dirty="0">
                <a:solidFill>
                  <a:srgbClr val="080808"/>
                </a:solidFill>
                <a:latin typeface="微软雅黑" panose="020B0503020204020204" pitchFamily="34" charset="-122"/>
                <a:ea typeface="微软雅黑" panose="020B0503020204020204" pitchFamily="34" charset="-122"/>
              </a:rPr>
              <a:t>，</a:t>
            </a:r>
            <a:r>
              <a:rPr lang="en-US" altLang="zh-CN" sz="2400" b="0" dirty="0">
                <a:solidFill>
                  <a:srgbClr val="080808"/>
                </a:solidFill>
                <a:latin typeface="微软雅黑" panose="020B0503020204020204" pitchFamily="34" charset="-122"/>
                <a:ea typeface="微软雅黑" panose="020B0503020204020204" pitchFamily="34" charset="-122"/>
              </a:rPr>
              <a:t>QQ</a:t>
            </a:r>
            <a:r>
              <a:rPr lang="zh-CN" altLang="en-US" sz="2400" b="0" dirty="0">
                <a:solidFill>
                  <a:srgbClr val="080808"/>
                </a:solidFill>
                <a:latin typeface="微软雅黑" panose="020B0503020204020204" pitchFamily="34" charset="-122"/>
                <a:ea typeface="微软雅黑" panose="020B0503020204020204" pitchFamily="34" charset="-122"/>
              </a:rPr>
              <a:t>等）都有菜单项</a:t>
            </a:r>
            <a:endParaRPr lang="en-US" altLang="zh-CN" sz="2400" b="0" dirty="0">
              <a:solidFill>
                <a:srgbClr val="080808"/>
              </a:solidFill>
              <a:latin typeface="微软雅黑" panose="020B0503020204020204" pitchFamily="34" charset="-122"/>
              <a:ea typeface="微软雅黑" panose="020B0503020204020204" pitchFamily="34" charset="-122"/>
            </a:endParaRPr>
          </a:p>
          <a:p>
            <a:pPr eaLnBrk="0" hangingPunct="0">
              <a:lnSpc>
                <a:spcPct val="150000"/>
              </a:lnSpc>
              <a:spcBef>
                <a:spcPts val="600"/>
              </a:spcBef>
              <a:buClr>
                <a:srgbClr val="006666"/>
              </a:buClr>
              <a:buSzPct val="80000"/>
              <a:buFont typeface="Wingdings" panose="05000000000000000000" pitchFamily="2" charset="2"/>
              <a:buChar char="u"/>
            </a:pPr>
            <a:r>
              <a:rPr lang="zh-CN" altLang="en-US" sz="2400" b="0" dirty="0">
                <a:solidFill>
                  <a:srgbClr val="080808"/>
                </a:solidFill>
                <a:latin typeface="微软雅黑" panose="020B0503020204020204" pitchFamily="34" charset="-122"/>
                <a:ea typeface="微软雅黑" panose="020B0503020204020204" pitchFamily="34" charset="-122"/>
              </a:rPr>
              <a:t>用户所有的操作都能够在菜单项中找到，或者说，菜单是整个应用程序界面操作的命令中心</a:t>
            </a:r>
            <a:endParaRPr lang="zh-CN" altLang="en-US" sz="2400" b="0" dirty="0">
              <a:solidFill>
                <a:srgbClr val="080808"/>
              </a:solidFill>
              <a:latin typeface="微软雅黑" panose="020B0503020204020204" pitchFamily="34" charset="-122"/>
              <a:ea typeface="微软雅黑" panose="020B0503020204020204" pitchFamily="34" charset="-122"/>
            </a:endParaRPr>
          </a:p>
        </p:txBody>
      </p:sp>
      <p:sp>
        <p:nvSpPr>
          <p:cNvPr id="593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ransition>
    <p:blinds dir="ver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en-US" altLang="zh-CN" sz="3600" dirty="0">
                <a:solidFill>
                  <a:srgbClr val="FFFFCC"/>
                </a:solidFill>
                <a:latin typeface="Arial" panose="020B0604020202020204" pitchFamily="34" charset="0"/>
              </a:rPr>
              <a:t>6.2</a:t>
            </a:r>
            <a:r>
              <a:rPr lang="zh-CN" altLang="en-US" sz="3600" dirty="0">
                <a:solidFill>
                  <a:srgbClr val="FFFFCC"/>
                </a:solidFill>
                <a:latin typeface="Arial" panose="020B0604020202020204" pitchFamily="34" charset="0"/>
              </a:rPr>
              <a:t>.</a:t>
            </a:r>
            <a:r>
              <a:rPr lang="en-US" altLang="zh-CN" sz="3600" dirty="0">
                <a:solidFill>
                  <a:srgbClr val="FFFFCC"/>
                </a:solidFill>
                <a:latin typeface="Arial" panose="020B0604020202020204" pitchFamily="34" charset="0"/>
              </a:rPr>
              <a:t>5</a:t>
            </a:r>
            <a:r>
              <a:rPr lang="zh-CN" altLang="en-US" sz="3600" dirty="0">
                <a:solidFill>
                  <a:srgbClr val="FFFFCC"/>
                </a:solidFill>
                <a:latin typeface="Arial" panose="020B0604020202020204" pitchFamily="34" charset="0"/>
              </a:rPr>
              <a:t>　</a:t>
            </a:r>
            <a:r>
              <a:rPr lang="en-US" altLang="zh-CN" sz="3600" dirty="0">
                <a:solidFill>
                  <a:srgbClr val="FFFFCC"/>
                </a:solidFill>
                <a:latin typeface="Arial" panose="020B0604020202020204" pitchFamily="34" charset="0"/>
              </a:rPr>
              <a:t>Menu</a:t>
            </a:r>
            <a:endParaRPr lang="zh-CN" altLang="en-US" sz="3600" dirty="0">
              <a:solidFill>
                <a:srgbClr val="FFFFCC"/>
              </a:solidFill>
              <a:latin typeface="黑体" panose="02010609060101010101" pitchFamily="49" charset="-122"/>
              <a:ea typeface="黑体" panose="02010609060101010101" pitchFamily="49" charset="-122"/>
            </a:endParaRPr>
          </a:p>
        </p:txBody>
      </p:sp>
      <p:sp>
        <p:nvSpPr>
          <p:cNvPr id="593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9393" name="Text Box 1"/>
          <p:cNvSpPr txBox="1">
            <a:spLocks noChangeArrowheads="1"/>
          </p:cNvSpPr>
          <p:nvPr/>
        </p:nvSpPr>
        <p:spPr bwMode="auto">
          <a:xfrm>
            <a:off x="15766" y="31532"/>
            <a:ext cx="9128234" cy="6740307"/>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r>
              <a:rPr lang="en-US" sz="1800" b="0" dirty="0">
                <a:ea typeface="+mn-ea"/>
                <a:cs typeface="Times New Roman" panose="02020603050405020304" pitchFamily="18" charset="0"/>
              </a:rPr>
              <a:t>from </a:t>
            </a:r>
            <a:r>
              <a:rPr lang="en-US" sz="1800" b="0" dirty="0" err="1">
                <a:ea typeface="+mn-ea"/>
                <a:cs typeface="Times New Roman" panose="02020603050405020304" pitchFamily="18" charset="0"/>
              </a:rPr>
              <a:t>tkinter</a:t>
            </a:r>
            <a:r>
              <a:rPr lang="en-US" sz="1800" b="0" dirty="0">
                <a:ea typeface="+mn-ea"/>
                <a:cs typeface="Times New Roman" panose="02020603050405020304" pitchFamily="18" charset="0"/>
              </a:rPr>
              <a:t> import *</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top = </a:t>
            </a:r>
            <a:r>
              <a:rPr lang="en-US" sz="1800" b="0" dirty="0" err="1">
                <a:ea typeface="+mn-ea"/>
                <a:cs typeface="Times New Roman" panose="02020603050405020304" pitchFamily="18" charset="0"/>
              </a:rPr>
              <a:t>Tk</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def menu1():</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print ('hello menu1')</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def menu2():</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print ('hello menu2')</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def menu3():</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print ('hello menu3')</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def menu4():</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print ('hello menu4')</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c = [menu1,menu2,menu3,menu4]</a:t>
            </a:r>
            <a:endParaRPr lang="en-US" sz="1800" b="0" dirty="0">
              <a:ea typeface="+mn-ea"/>
              <a:cs typeface="Times New Roman" panose="02020603050405020304" pitchFamily="18" charset="0"/>
            </a:endParaRPr>
          </a:p>
          <a:p>
            <a:r>
              <a:rPr lang="en-US" sz="1800" b="0" dirty="0" err="1">
                <a:ea typeface="+mn-ea"/>
                <a:cs typeface="Times New Roman" panose="02020603050405020304" pitchFamily="18" charset="0"/>
              </a:rPr>
              <a:t>menubar</a:t>
            </a:r>
            <a:r>
              <a:rPr lang="en-US" sz="1800" b="0" dirty="0">
                <a:ea typeface="+mn-ea"/>
                <a:cs typeface="Times New Roman" panose="02020603050405020304" pitchFamily="18" charset="0"/>
              </a:rPr>
              <a:t> = Menu(top)</a:t>
            </a:r>
            <a:endParaRPr lang="en-US" sz="1800" b="0" dirty="0">
              <a:ea typeface="+mn-ea"/>
              <a:cs typeface="Times New Roman" panose="02020603050405020304" pitchFamily="18" charset="0"/>
            </a:endParaRPr>
          </a:p>
          <a:p>
            <a:r>
              <a:rPr lang="en-US" sz="1800" b="0" dirty="0" err="1">
                <a:ea typeface="+mn-ea"/>
                <a:cs typeface="Times New Roman" panose="02020603050405020304" pitchFamily="18" charset="0"/>
              </a:rPr>
              <a:t>i</a:t>
            </a:r>
            <a:r>
              <a:rPr lang="en-US" sz="1800" b="0" dirty="0">
                <a:ea typeface="+mn-ea"/>
                <a:cs typeface="Times New Roman" panose="02020603050405020304" pitchFamily="18" charset="0"/>
              </a:rPr>
              <a:t> = 0</a:t>
            </a:r>
            <a:endParaRPr lang="en-US" sz="1800" b="0" dirty="0">
              <a:ea typeface="+mn-ea"/>
              <a:cs typeface="Times New Roman" panose="02020603050405020304" pitchFamily="18" charset="0"/>
            </a:endParaRPr>
          </a:p>
          <a:p>
            <a:r>
              <a:rPr lang="en-US" sz="1800" b="0" dirty="0" err="1">
                <a:ea typeface="+mn-ea"/>
                <a:cs typeface="Times New Roman" panose="02020603050405020304" pitchFamily="18" charset="0"/>
              </a:rPr>
              <a:t>filemenu</a:t>
            </a:r>
            <a:r>
              <a:rPr lang="en-US" sz="1800" b="0" dirty="0">
                <a:ea typeface="+mn-ea"/>
                <a:cs typeface="Times New Roman" panose="02020603050405020304" pitchFamily="18" charset="0"/>
              </a:rPr>
              <a:t> = Menu(</a:t>
            </a:r>
            <a:r>
              <a:rPr lang="en-US" sz="1800" b="0" dirty="0" err="1">
                <a:ea typeface="+mn-ea"/>
                <a:cs typeface="Times New Roman" panose="02020603050405020304" pitchFamily="18" charset="0"/>
              </a:rPr>
              <a:t>menubar,tearoff</a:t>
            </a:r>
            <a:r>
              <a:rPr lang="en-US" sz="1800" b="0" dirty="0">
                <a:ea typeface="+mn-ea"/>
                <a:cs typeface="Times New Roman" panose="02020603050405020304" pitchFamily="18" charset="0"/>
              </a:rPr>
              <a:t> = 0)</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for item in ['</a:t>
            </a:r>
            <a:r>
              <a:rPr lang="en-US" sz="1800" b="0" dirty="0" err="1">
                <a:ea typeface="+mn-ea"/>
                <a:cs typeface="Times New Roman" panose="02020603050405020304" pitchFamily="18" charset="0"/>
              </a:rPr>
              <a:t>Python','PHP','CPP','C</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a:t>
            </a:r>
            <a:r>
              <a:rPr lang="en-US" sz="1800" b="0" dirty="0" err="1">
                <a:ea typeface="+mn-ea"/>
                <a:cs typeface="Times New Roman" panose="02020603050405020304" pitchFamily="18" charset="0"/>
              </a:rPr>
              <a:t>filemenu.add_command</a:t>
            </a:r>
            <a:r>
              <a:rPr lang="en-US" sz="1800" b="0" dirty="0">
                <a:ea typeface="+mn-ea"/>
                <a:cs typeface="Times New Roman" panose="02020603050405020304" pitchFamily="18" charset="0"/>
              </a:rPr>
              <a:t>(label = </a:t>
            </a:r>
            <a:r>
              <a:rPr lang="en-US" sz="1800" b="0" dirty="0" err="1">
                <a:ea typeface="+mn-ea"/>
                <a:cs typeface="Times New Roman" panose="02020603050405020304" pitchFamily="18" charset="0"/>
              </a:rPr>
              <a:t>item,command</a:t>
            </a:r>
            <a:r>
              <a:rPr lang="en-US" sz="1800" b="0" dirty="0">
                <a:ea typeface="+mn-ea"/>
                <a:cs typeface="Times New Roman" panose="02020603050405020304" pitchFamily="18" charset="0"/>
              </a:rPr>
              <a:t> = c[</a:t>
            </a:r>
            <a:r>
              <a:rPr lang="en-US" sz="1800" b="0" dirty="0" err="1">
                <a:ea typeface="+mn-ea"/>
                <a:cs typeface="Times New Roman" panose="02020603050405020304" pitchFamily="18" charset="0"/>
              </a:rPr>
              <a:t>i</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a:t>
            </a:r>
            <a:r>
              <a:rPr lang="en-US" sz="1800" b="0" dirty="0" err="1">
                <a:ea typeface="+mn-ea"/>
                <a:cs typeface="Times New Roman" panose="02020603050405020304" pitchFamily="18" charset="0"/>
              </a:rPr>
              <a:t>filemenu.add_separator</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    </a:t>
            </a:r>
            <a:r>
              <a:rPr lang="en-US" sz="1800" b="0" dirty="0" err="1">
                <a:ea typeface="+mn-ea"/>
                <a:cs typeface="Times New Roman" panose="02020603050405020304" pitchFamily="18" charset="0"/>
              </a:rPr>
              <a:t>i</a:t>
            </a:r>
            <a:r>
              <a:rPr lang="en-US" sz="1800" b="0" dirty="0">
                <a:ea typeface="+mn-ea"/>
                <a:cs typeface="Times New Roman" panose="02020603050405020304" pitchFamily="18" charset="0"/>
              </a:rPr>
              <a:t> = </a:t>
            </a:r>
            <a:r>
              <a:rPr lang="en-US" sz="1800" b="0" dirty="0" err="1">
                <a:ea typeface="+mn-ea"/>
                <a:cs typeface="Times New Roman" panose="02020603050405020304" pitchFamily="18" charset="0"/>
              </a:rPr>
              <a:t>i</a:t>
            </a:r>
            <a:r>
              <a:rPr lang="en-US" sz="1800" b="0" dirty="0">
                <a:ea typeface="+mn-ea"/>
                <a:cs typeface="Times New Roman" panose="02020603050405020304" pitchFamily="18" charset="0"/>
              </a:rPr>
              <a:t> + 1</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a:t>
            </a:r>
            <a:r>
              <a:rPr lang="zh-CN" altLang="en-US" sz="1800" b="0" dirty="0">
                <a:ea typeface="+mn-ea"/>
                <a:cs typeface="Times New Roman" panose="02020603050405020304" pitchFamily="18" charset="0"/>
              </a:rPr>
              <a:t>将</a:t>
            </a:r>
            <a:r>
              <a:rPr lang="en-US" sz="1800" b="0" dirty="0" err="1">
                <a:ea typeface="+mn-ea"/>
                <a:cs typeface="Times New Roman" panose="02020603050405020304" pitchFamily="18" charset="0"/>
              </a:rPr>
              <a:t>menubar</a:t>
            </a:r>
            <a:r>
              <a:rPr lang="zh-CN" altLang="en-US" sz="1800" b="0" dirty="0">
                <a:ea typeface="+mn-ea"/>
                <a:cs typeface="Times New Roman" panose="02020603050405020304" pitchFamily="18" charset="0"/>
              </a:rPr>
              <a:t>的</a:t>
            </a:r>
            <a:r>
              <a:rPr lang="en-US" sz="1800" b="0" dirty="0">
                <a:ea typeface="+mn-ea"/>
                <a:cs typeface="Times New Roman" panose="02020603050405020304" pitchFamily="18" charset="0"/>
              </a:rPr>
              <a:t>menu</a:t>
            </a:r>
            <a:r>
              <a:rPr lang="zh-CN" altLang="en-US" sz="1800" b="0" dirty="0">
                <a:ea typeface="+mn-ea"/>
                <a:cs typeface="Times New Roman" panose="02020603050405020304" pitchFamily="18" charset="0"/>
              </a:rPr>
              <a:t>属性指定为</a:t>
            </a:r>
            <a:r>
              <a:rPr lang="en-US" sz="1800" b="0" dirty="0" err="1">
                <a:ea typeface="+mn-ea"/>
                <a:cs typeface="Times New Roman" panose="02020603050405020304" pitchFamily="18" charset="0"/>
              </a:rPr>
              <a:t>filemenu</a:t>
            </a:r>
            <a:r>
              <a:rPr lang="en-US" sz="1800" b="0" dirty="0">
                <a:ea typeface="+mn-ea"/>
                <a:cs typeface="Times New Roman" panose="02020603050405020304" pitchFamily="18" charset="0"/>
              </a:rPr>
              <a:t>，</a:t>
            </a:r>
            <a:r>
              <a:rPr lang="zh-CN" altLang="en-US" sz="1800" b="0" dirty="0">
                <a:ea typeface="+mn-ea"/>
                <a:cs typeface="Times New Roman" panose="02020603050405020304" pitchFamily="18" charset="0"/>
              </a:rPr>
              <a:t>即</a:t>
            </a:r>
            <a:r>
              <a:rPr lang="en-US" sz="1800" b="0" dirty="0" err="1">
                <a:ea typeface="+mn-ea"/>
                <a:cs typeface="Times New Roman" panose="02020603050405020304" pitchFamily="18" charset="0"/>
              </a:rPr>
              <a:t>filemenu</a:t>
            </a:r>
            <a:r>
              <a:rPr lang="zh-CN" altLang="en-US" sz="1800" b="0" dirty="0">
                <a:ea typeface="+mn-ea"/>
                <a:cs typeface="Times New Roman" panose="02020603050405020304" pitchFamily="18" charset="0"/>
              </a:rPr>
              <a:t>为</a:t>
            </a:r>
            <a:r>
              <a:rPr lang="en-US" sz="1800" b="0" dirty="0" err="1">
                <a:ea typeface="+mn-ea"/>
                <a:cs typeface="Times New Roman" panose="02020603050405020304" pitchFamily="18" charset="0"/>
              </a:rPr>
              <a:t>menubar</a:t>
            </a:r>
            <a:r>
              <a:rPr lang="zh-CN" altLang="en-US" sz="1800" b="0" dirty="0">
                <a:ea typeface="+mn-ea"/>
                <a:cs typeface="Times New Roman" panose="02020603050405020304" pitchFamily="18" charset="0"/>
              </a:rPr>
              <a:t>的下拉菜单</a:t>
            </a:r>
            <a:endParaRPr lang="zh-CN" altLang="en-US" sz="1800" b="0" dirty="0">
              <a:ea typeface="+mn-ea"/>
              <a:cs typeface="Times New Roman" panose="02020603050405020304" pitchFamily="18" charset="0"/>
            </a:endParaRPr>
          </a:p>
          <a:p>
            <a:r>
              <a:rPr lang="en-US" sz="1800" b="0" dirty="0" err="1">
                <a:ea typeface="+mn-ea"/>
                <a:cs typeface="Times New Roman" panose="02020603050405020304" pitchFamily="18" charset="0"/>
              </a:rPr>
              <a:t>menubar.add_cascade</a:t>
            </a:r>
            <a:r>
              <a:rPr lang="en-US" sz="1800" b="0" dirty="0">
                <a:ea typeface="+mn-ea"/>
                <a:cs typeface="Times New Roman" panose="02020603050405020304" pitchFamily="18" charset="0"/>
              </a:rPr>
              <a:t>(label = '</a:t>
            </a:r>
            <a:r>
              <a:rPr lang="en-US" sz="1800" b="0" dirty="0" err="1">
                <a:ea typeface="+mn-ea"/>
                <a:cs typeface="Times New Roman" panose="02020603050405020304" pitchFamily="18" charset="0"/>
              </a:rPr>
              <a:t>Language',menu</a:t>
            </a:r>
            <a:r>
              <a:rPr lang="en-US" sz="1800" b="0" dirty="0">
                <a:ea typeface="+mn-ea"/>
                <a:cs typeface="Times New Roman" panose="02020603050405020304" pitchFamily="18" charset="0"/>
              </a:rPr>
              <a:t> = </a:t>
            </a:r>
            <a:r>
              <a:rPr lang="en-US" sz="1800" b="0" dirty="0" err="1">
                <a:ea typeface="+mn-ea"/>
                <a:cs typeface="Times New Roman" panose="02020603050405020304" pitchFamily="18" charset="0"/>
              </a:rPr>
              <a:t>filemenu</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a:p>
            <a:r>
              <a:rPr lang="en-US" sz="1800" b="0" dirty="0">
                <a:ea typeface="+mn-ea"/>
                <a:cs typeface="Times New Roman" panose="02020603050405020304" pitchFamily="18" charset="0"/>
              </a:rPr>
              <a:t>top['menu'] = </a:t>
            </a:r>
            <a:r>
              <a:rPr lang="en-US" sz="1800" b="0" dirty="0" err="1">
                <a:ea typeface="+mn-ea"/>
                <a:cs typeface="Times New Roman" panose="02020603050405020304" pitchFamily="18" charset="0"/>
              </a:rPr>
              <a:t>menubar</a:t>
            </a:r>
            <a:endParaRPr lang="en-US" sz="1800" b="0" dirty="0">
              <a:ea typeface="+mn-ea"/>
              <a:cs typeface="Times New Roman" panose="02020603050405020304" pitchFamily="18" charset="0"/>
            </a:endParaRPr>
          </a:p>
          <a:p>
            <a:r>
              <a:rPr lang="en-US" sz="1800" b="0" dirty="0" err="1">
                <a:ea typeface="+mn-ea"/>
                <a:cs typeface="Times New Roman" panose="02020603050405020304" pitchFamily="18" charset="0"/>
              </a:rPr>
              <a:t>top.mainloop</a:t>
            </a:r>
            <a:r>
              <a:rPr lang="en-US" sz="1800" b="0" dirty="0">
                <a:ea typeface="+mn-ea"/>
                <a:cs typeface="Times New Roman" panose="02020603050405020304" pitchFamily="18" charset="0"/>
              </a:rPr>
              <a:t>()</a:t>
            </a:r>
            <a:endParaRPr lang="en-US" sz="1800" b="0" dirty="0">
              <a:ea typeface="+mn-ea"/>
              <a:cs typeface="Times New Roman" panose="02020603050405020304" pitchFamily="18" charset="0"/>
            </a:endParaRPr>
          </a:p>
        </p:txBody>
      </p:sp>
      <p:sp>
        <p:nvSpPr>
          <p:cNvPr id="12" name="线形标注 1 11"/>
          <p:cNvSpPr/>
          <p:nvPr/>
        </p:nvSpPr>
        <p:spPr bwMode="auto">
          <a:xfrm>
            <a:off x="2143108" y="428604"/>
            <a:ext cx="1500198" cy="357190"/>
          </a:xfrm>
          <a:prstGeom prst="borderCallout1">
            <a:avLst>
              <a:gd name="adj1" fmla="val 56582"/>
              <a:gd name="adj2" fmla="val -3604"/>
              <a:gd name="adj3" fmla="val 209365"/>
              <a:gd name="adj4" fmla="val -47141"/>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个回调函数</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线形标注 1 12"/>
          <p:cNvSpPr/>
          <p:nvPr/>
        </p:nvSpPr>
        <p:spPr bwMode="auto">
          <a:xfrm>
            <a:off x="3071802" y="3643314"/>
            <a:ext cx="3286148" cy="500066"/>
          </a:xfrm>
          <a:prstGeom prst="borderCallout1">
            <a:avLst>
              <a:gd name="adj1" fmla="val 1410"/>
              <a:gd name="adj2" fmla="val 714"/>
              <a:gd name="adj3" fmla="val 23436"/>
              <a:gd name="adj4" fmla="val -23656"/>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创建菜单</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8" name="线形标注 1 17"/>
          <p:cNvSpPr/>
          <p:nvPr/>
        </p:nvSpPr>
        <p:spPr bwMode="auto">
          <a:xfrm>
            <a:off x="5286380" y="4286256"/>
            <a:ext cx="3286148" cy="428628"/>
          </a:xfrm>
          <a:prstGeom prst="borderCallout1">
            <a:avLst>
              <a:gd name="adj1" fmla="val 56582"/>
              <a:gd name="adj2" fmla="val -3604"/>
              <a:gd name="adj3" fmla="val 116309"/>
              <a:gd name="adj4" fmla="val -39008"/>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每个菜单有不同的</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label</a:t>
            </a:r>
            <a:r>
              <a:rPr lang="zh-CN" altLang="en-US" sz="1600" dirty="0">
                <a:solidFill>
                  <a:schemeClr val="tx1"/>
                </a:solidFill>
                <a:latin typeface="Times New Roman" panose="02020603050405020304" pitchFamily="18" charset="0"/>
                <a:ea typeface="宋体" panose="02010600030101010101" pitchFamily="2" charset="-122"/>
              </a:rPr>
              <a:t>和回调</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10" name="图片 9"/>
          <p:cNvPicPr/>
          <p:nvPr/>
        </p:nvPicPr>
        <p:blipFill>
          <a:blip r:embed="rId1"/>
          <a:srcRect/>
          <a:stretch>
            <a:fillRect/>
          </a:stretch>
        </p:blipFill>
        <p:spPr bwMode="auto">
          <a:xfrm>
            <a:off x="4714876" y="0"/>
            <a:ext cx="3500462" cy="3357562"/>
          </a:xfrm>
          <a:prstGeom prst="rect">
            <a:avLst/>
          </a:prstGeom>
          <a:noFill/>
          <a:ln w="9525">
            <a:noFill/>
            <a:miter lim="800000"/>
            <a:headEnd/>
            <a:tailEnd/>
          </a:ln>
        </p:spPr>
      </p:pic>
      <p:sp>
        <p:nvSpPr>
          <p:cNvPr id="11" name="线形标注 1 10"/>
          <p:cNvSpPr/>
          <p:nvPr/>
        </p:nvSpPr>
        <p:spPr bwMode="auto">
          <a:xfrm>
            <a:off x="4143372" y="5072074"/>
            <a:ext cx="1143008" cy="428628"/>
          </a:xfrm>
          <a:prstGeom prst="borderCallout1">
            <a:avLst>
              <a:gd name="adj1" fmla="val 56582"/>
              <a:gd name="adj2" fmla="val -3604"/>
              <a:gd name="adj3" fmla="val 31712"/>
              <a:gd name="adj4" fmla="val -125904"/>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分割线</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8" grpId="0" animBg="1"/>
      <p:bldP spid="11" grpId="0" animBg="1"/>
    </p:bldLst>
  </p:timing>
</p:sld>
</file>

<file path=ppt/tags/tag1.xml><?xml version="1.0" encoding="utf-8"?>
<p:tagLst xmlns:p="http://schemas.openxmlformats.org/presentationml/2006/main">
  <p:tag name="TIMING" val="|26"/>
</p:tagLst>
</file>

<file path=ppt/tags/tag2.xml><?xml version="1.0" encoding="utf-8"?>
<p:tagLst xmlns:p="http://schemas.openxmlformats.org/presentationml/2006/main">
  <p:tag name="SOURCE" val="\documentclass{slides}\pagestyle{empty}&#10;\usepackage{CJK}&#10;\input{booktmp}&#10;\usepackage{txfonts}&#10;\begin{document}&#10;\color{nearwhite}&#10;\begin{CJK*}{GBK}{song}&#10;$S(x)=c_{i1}(x-x_i)^3+c_{i2}(x-x_i)^2+c_{i3}(x-x_i)+c_{i4}$&#10;\end{CJK*}&#10;\end{document}&#10;"/>
  <p:tag name="EXTERNALNAME" val="txp_fig"/>
  <p:tag name="BLEND" val="False"/>
  <p:tag name="TRANSPARENT" val="True"/>
  <p:tag name="KEEPFILES" val="False"/>
  <p:tag name="DEBUGPAUSE" val="False"/>
  <p:tag name="RESOLUTION" val="300"/>
  <p:tag name="TIMEOUT" val="(none)"/>
  <p:tag name="BOXWIDTH" val="361"/>
  <p:tag name="BOXHEIGHT" val="350"/>
  <p:tag name="BOXFONT" val="10"/>
  <p:tag name="BOXWRAP" val="False"/>
  <p:tag name="WORKAROUNDTRANSPARENCYBUG" val="False"/>
  <p:tag name="ALLOWFONTSUBSTITUTION" val="False"/>
  <p:tag name="BITMAPFORMAT" val="png16m"/>
  <p:tag name="ORIGWIDTH" val="397.875"/>
  <p:tag name="PICTUREFILESIZE" val="4574"/>
</p:tagLst>
</file>

<file path=ppt/theme/theme1.xml><?xml version="1.0" encoding="utf-8"?>
<a:theme xmlns:a="http://schemas.openxmlformats.org/drawingml/2006/main" name="1_Default Design">
  <a:themeElements>
    <a:clrScheme name="1_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1_Default Design">
      <a:majorFont>
        <a:latin typeface="华文新魏"/>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1_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18777</Words>
  <Application>WPS 演示</Application>
  <PresentationFormat>全屏显示(4:3)</PresentationFormat>
  <Paragraphs>1490</Paragraphs>
  <Slides>103</Slides>
  <Notes>68</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11</vt:i4>
      </vt:variant>
      <vt:variant>
        <vt:lpstr>幻灯片标题</vt:lpstr>
      </vt:variant>
      <vt:variant>
        <vt:i4>103</vt:i4>
      </vt:variant>
    </vt:vector>
  </HeadingPairs>
  <TitlesOfParts>
    <vt:vector size="138" baseType="lpstr">
      <vt:lpstr>Arial</vt:lpstr>
      <vt:lpstr>宋体</vt:lpstr>
      <vt:lpstr>Wingdings</vt:lpstr>
      <vt:lpstr>Times New Roman</vt:lpstr>
      <vt:lpstr>华文新魏</vt:lpstr>
      <vt:lpstr>黑体</vt:lpstr>
      <vt:lpstr>微软雅黑</vt:lpstr>
      <vt:lpstr>等线</vt:lpstr>
      <vt:lpstr>Arial Unicode MS</vt:lpstr>
      <vt:lpstr>Helvetica</vt:lpstr>
      <vt:lpstr>Tahoma</vt:lpstr>
      <vt:lpstr>楷体_GB2312</vt:lpstr>
      <vt:lpstr>隶书</vt:lpstr>
      <vt:lpstr>Webdings</vt:lpstr>
      <vt:lpstr>等线</vt:lpstr>
      <vt:lpstr>Wingdings 2</vt:lpstr>
      <vt:lpstr>Wingdings 3</vt:lpstr>
      <vt:lpstr>Wingdings 2</vt:lpstr>
      <vt:lpstr>Courier New</vt:lpstr>
      <vt:lpstr>华文楷体</vt:lpstr>
      <vt:lpstr>Tahoma</vt:lpstr>
      <vt:lpstr>华文仿宋</vt:lpstr>
      <vt:lpstr>新宋体</vt:lpstr>
      <vt:lpstr>1_Default Design</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大学计算机基础</vt:lpstr>
      <vt:lpstr>实验6-1</vt:lpstr>
      <vt:lpstr>实验6-2</vt:lpstr>
      <vt:lpstr>实验6-3</vt:lpstr>
      <vt:lpstr>课程目录</vt:lpstr>
      <vt:lpstr>第5章  科学计算与数据处理</vt:lpstr>
      <vt:lpstr>本 章 重 点</vt:lpstr>
      <vt:lpstr>5.1 数据可视化</vt:lpstr>
      <vt:lpstr> 典型图形展示方式及对比</vt:lpstr>
      <vt:lpstr>5.1.2典型图形展示方式及对比</vt:lpstr>
      <vt:lpstr>5.1.2典型图形展示方式及对比</vt:lpstr>
      <vt:lpstr>5.1.2典型图形展示方式及对比</vt:lpstr>
      <vt:lpstr>5.1.2典型图形展示方式及对比</vt:lpstr>
      <vt:lpstr>5.1.2典型图形展示方式及对比</vt:lpstr>
      <vt:lpstr>5.1.2典型图形展示方式及对比</vt:lpstr>
      <vt:lpstr>5.1.2典型图形展示方式及对比</vt:lpstr>
      <vt:lpstr>5.1.3运算结果可视化工具</vt:lpstr>
      <vt:lpstr>PowerPoint 演示文稿</vt:lpstr>
      <vt:lpstr>6.2.1 Matplotlib安装</vt:lpstr>
      <vt:lpstr>关于一些软件包的安装</vt:lpstr>
      <vt:lpstr>关于一些软件包的安装</vt:lpstr>
      <vt:lpstr>6.2.1 Matplotlib 内容纵览</vt:lpstr>
      <vt:lpstr>绘制柱状图</vt:lpstr>
      <vt:lpstr>6.1.3　绘制柱状图</vt:lpstr>
      <vt:lpstr>6.1.3　绘制柱状图</vt:lpstr>
      <vt:lpstr>6.2.2　绘制柱状图</vt:lpstr>
      <vt:lpstr>绘制柱状图</vt:lpstr>
      <vt:lpstr>6.2.2 　图例legend</vt:lpstr>
      <vt:lpstr>绘制柱状图</vt:lpstr>
      <vt:lpstr>坐标轴</vt:lpstr>
      <vt:lpstr>绘制折线图</vt:lpstr>
      <vt:lpstr>绘制折线图</vt:lpstr>
      <vt:lpstr>绘制折线图</vt:lpstr>
      <vt:lpstr>样式和颜色</vt:lpstr>
      <vt:lpstr>绘制折线图</vt:lpstr>
      <vt:lpstr>　绘制子图</vt:lpstr>
      <vt:lpstr>请编程画出图形y=sin(x),x在（0,2Π）</vt:lpstr>
      <vt:lpstr>请编程画出图形y=sin(x),x在（0,2Π）</vt:lpstr>
      <vt:lpstr>其它图形绘制</vt:lpstr>
      <vt:lpstr>5.2 科学计算工具</vt:lpstr>
      <vt:lpstr>Python科学计算工具（1）</vt:lpstr>
      <vt:lpstr>Python科学计算工具（2）</vt:lpstr>
      <vt:lpstr>PowerPoint 演示文稿</vt:lpstr>
      <vt:lpstr>Python科学计算工具（3）</vt:lpstr>
      <vt:lpstr>拟合与插值</vt:lpstr>
      <vt:lpstr>PowerPoint 演示文稿</vt:lpstr>
      <vt:lpstr>插值</vt:lpstr>
      <vt:lpstr>插值问题的一般描述</vt:lpstr>
      <vt:lpstr>PowerPoint 演示文稿</vt:lpstr>
      <vt:lpstr>常见插值方法（1）</vt:lpstr>
      <vt:lpstr>常见插值方法（2）</vt:lpstr>
      <vt:lpstr> 插值中的Runge现象</vt:lpstr>
      <vt:lpstr>PowerPoint 演示文稿</vt:lpstr>
      <vt:lpstr>PowerPoint 演示文稿</vt:lpstr>
      <vt:lpstr>PowerPoint 演示文稿</vt:lpstr>
      <vt:lpstr>三次样条插值</vt:lpstr>
      <vt:lpstr>三次样条插值</vt:lpstr>
      <vt:lpstr>三次样条插值</vt:lpstr>
      <vt:lpstr>PowerPoint 演示文稿</vt:lpstr>
      <vt:lpstr>PowerPoint 演示文稿</vt:lpstr>
      <vt:lpstr>PowerPoint 演示文稿</vt:lpstr>
      <vt:lpstr>PowerPoint 演示文稿</vt:lpstr>
      <vt:lpstr>插值运算</vt:lpstr>
      <vt:lpstr>PowerPoint 演示文稿</vt:lpstr>
      <vt:lpstr>插值运算</vt:lpstr>
      <vt:lpstr>PowerPoint 演示文稿</vt:lpstr>
      <vt:lpstr>插值---模拟带噪声的问题</vt:lpstr>
      <vt:lpstr>PowerPoint 演示文稿</vt:lpstr>
      <vt:lpstr>PowerPoint 演示文稿</vt:lpstr>
      <vt:lpstr>数据拟合</vt:lpstr>
      <vt:lpstr>数据拟合</vt:lpstr>
      <vt:lpstr>插值与拟合的区分</vt:lpstr>
      <vt:lpstr>数据拟合基本方法</vt:lpstr>
      <vt:lpstr>线性最小二乘拟合</vt:lpstr>
      <vt:lpstr>线性最小二乘拟合</vt:lpstr>
      <vt:lpstr>线性最小二乘拟合</vt:lpstr>
      <vt:lpstr>举例：最小二乘法多项式拟合</vt:lpstr>
      <vt:lpstr>PowerPoint 演示文稿</vt:lpstr>
      <vt:lpstr>非线性最小二乘拟合</vt:lpstr>
      <vt:lpstr>PowerPoint 演示文稿</vt:lpstr>
      <vt:lpstr>5.4  图形用户界面</vt:lpstr>
      <vt:lpstr>5.4.1　软件交互</vt:lpstr>
      <vt:lpstr>5.4.1　软件交互</vt:lpstr>
      <vt:lpstr>5.4.1　软件交互</vt:lpstr>
      <vt:lpstr>5.4.2　用户体验</vt:lpstr>
      <vt:lpstr>5.4.2　用户体验</vt:lpstr>
      <vt:lpstr>5.4.3　常用控件及其命名</vt:lpstr>
      <vt:lpstr>图形编程</vt:lpstr>
      <vt:lpstr>图形用户界面-Tkinter</vt:lpstr>
      <vt:lpstr>Tkinter简介</vt:lpstr>
      <vt:lpstr>tkinter中15个核心组件</vt:lpstr>
      <vt:lpstr>PowerPoint 演示文稿</vt:lpstr>
      <vt:lpstr>5.4.1　Label</vt:lpstr>
      <vt:lpstr>5.4.1　Label</vt:lpstr>
      <vt:lpstr>5.4.2　Button</vt:lpstr>
      <vt:lpstr>5.4.2　Button</vt:lpstr>
      <vt:lpstr>5.4.3　CheckButton</vt:lpstr>
      <vt:lpstr>5.4.4　Menu</vt:lpstr>
      <vt:lpstr>6.2.5　Menu</vt:lpstr>
      <vt:lpstr>5.4.5　Text</vt:lpstr>
      <vt:lpstr>5.4.6　Place</vt:lpstr>
      <vt:lpstr>本 章 小 结</vt:lpstr>
      <vt:lpstr>思 考 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mingjing ai</dc:creator>
  <cp:lastModifiedBy>豆妈的玫瑰</cp:lastModifiedBy>
  <cp:revision>1125</cp:revision>
  <cp:lastPrinted>2113-01-01T00:00:00Z</cp:lastPrinted>
  <dcterms:created xsi:type="dcterms:W3CDTF">2113-01-01T00:00:00Z</dcterms:created>
  <dcterms:modified xsi:type="dcterms:W3CDTF">2018-05-29T03:04:27Z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2052-10.1.0.7346</vt:lpwstr>
  </property>
</Properties>
</file>