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112" d="100"/>
          <a:sy n="112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4D326-1C40-FA42-8098-FF5541EA1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021FC4-C3E4-EB4B-BFD4-127EAA185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54F5ED-0303-804C-81E4-C17675B2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5A8CA-82B1-EE4A-AC41-20776D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F272A-015D-A843-B33B-DBCBBC7E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698F9A-8C42-E74B-9F91-549C98BC1E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515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E5F28-F251-FD49-B360-86CF0BDA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7794E6-AAA2-294D-A3A2-833D8DDF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751E8A-77E0-7F44-AF22-0F61DEB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36665-4BB2-4844-897E-DA300864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5FB04-7E85-BC44-BCF6-E0CE2724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8747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087427-F899-E444-841B-69C76B01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D49A95-7F28-3646-95CB-C1BCF3A5E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93EBA1-38C7-F14E-B0A9-5D92114E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44985-4245-6049-B4BE-8BC3CE6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636D22-7740-8E44-9E2A-4E669E1B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8187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9E0199-4D79-374B-8901-696FEEC3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57514D-28E4-9D44-A588-A42F10D8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762D1A-265A-A74D-849F-C894B5AC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0C69A1-2BFB-3648-AC43-961F2C23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E1D7E-8EAB-5341-A1EA-07E6D3FF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8897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C8B71-D80A-CA4C-8928-06FBF5B5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716596-1B4E-474A-B3C3-D15D5585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0E8217-2930-FF4C-9E5E-2C5FC5D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D463E-7821-0A4E-B025-802F336F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D08DE0-6382-1440-BC2D-47DB6A2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9443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427E7-599E-0B4A-BAAF-BE029E92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440C7D-01F3-F545-8224-8D6A25C58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2CB68AF-283D-554A-9269-12575D21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E939C3-7F2A-C44D-AC39-61EA70DA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AA2782-E9E9-7C47-A779-CFBF611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284098-0B69-1847-9830-1903CB7C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04426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7810E-D5E9-7243-8A4D-2949140A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6A2A85-8B0C-FB47-B1B5-FAB88074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E965159-0904-1444-ADA9-DC8D03870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42E9D5D-3AC5-7B41-83E9-B626527A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AB4346-FB69-5043-9244-D3F777669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45FD3B4-2DC4-424C-AE2A-904B2593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CA081F-61D7-C544-9E73-720087AF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2E90146-52E5-834E-87FA-D2C8A813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44256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72332-D21C-C04D-BD6F-F1A36839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F666398-7B67-8541-B545-4D8DED3A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DCF337-8C3C-1240-9A93-65BF3A07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17BA14-FAD1-4B43-90CF-11AB024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6347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212F2E3-A88C-234E-9965-E9D06114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16967A-81F4-EF4F-8C21-FD5E811C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8BA228-DBA9-6840-84EE-4A034430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31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70346A-5710-B942-88B0-EBBA6798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61C36A-6178-B34E-94C1-98B01584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1B3BE4-4381-3446-A062-B6223E8E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493B63-AEB7-5441-93AF-F8E73177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46B11E-8945-724C-B8CD-C975CB07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178043-357C-0D4F-9DBA-F4C03E18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59485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FB0A57-F829-BA4E-8ED0-5469004D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6A1BE7A-CA37-A74F-B0FE-FBBB117B5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2EDD27-1F45-D242-A760-A7A7A8D51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FFAB2E-6F29-AC4D-AE53-A9665F11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34AB5D-C491-5342-A1D5-97B4266C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D8BE24-B09E-2640-826F-9CDAFB72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503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CBFE8A-E71D-A74C-8922-7655206F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BB6AC7-9992-C04A-B1A3-57DCA0D3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516D80-C50C-DD4F-A956-E25FA88B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D859-04FC-1A41-AAF2-D69534B5567D}" type="datetimeFigureOut">
              <a:rPr lang="x-none" smtClean="0"/>
              <a:pPr/>
              <a:t>25.09.2022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25902A-FFD8-CB44-8DBD-5553FB0B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59111D-3A43-4448-9EAD-797D2D44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D647-086E-F543-BAE3-EBB41A6D7C0C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80C6AA-3615-9F4B-8AE0-57637434BA5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895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794A0-C2CD-C941-A3F6-BAE7E11D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735" y="1454872"/>
            <a:ext cx="5862452" cy="23876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+mn-lt"/>
                <a:ea typeface="Geneva" panose="020B0503030404040204" pitchFamily="34" charset="0"/>
              </a:rPr>
              <a:t>Презентация Артура </a:t>
            </a:r>
            <a:r>
              <a:rPr lang="ru-RU" dirty="0" err="1" smtClean="0">
                <a:solidFill>
                  <a:schemeClr val="bg1"/>
                </a:solidFill>
                <a:latin typeface="+mn-lt"/>
                <a:ea typeface="Geneva" panose="020B0503030404040204" pitchFamily="34" charset="0"/>
              </a:rPr>
              <a:t>Козенко</a:t>
            </a:r>
            <a:endParaRPr lang="x-none" dirty="0">
              <a:solidFill>
                <a:schemeClr val="bg1"/>
              </a:solidFill>
              <a:latin typeface="+mn-lt"/>
              <a:ea typeface="Geneva" panose="020B05030304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B10482-A6FF-ED4A-A280-2EF517B7F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468" y="5604933"/>
            <a:ext cx="5862452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FC000"/>
                </a:solidFill>
              </a:rPr>
              <a:t>Для инвестора Олега </a:t>
            </a:r>
            <a:r>
              <a:rPr lang="ru-RU" dirty="0" err="1" smtClean="0">
                <a:solidFill>
                  <a:srgbClr val="FFC000"/>
                </a:solidFill>
              </a:rPr>
              <a:t>Старченко</a:t>
            </a:r>
            <a:endParaRPr lang="x-non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62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4" y="305459"/>
            <a:ext cx="10655795" cy="12016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 вот последний критерий.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="" xmlns:a16="http://schemas.microsoft.com/office/drawing/2014/main" id="{06938728-486C-3A4B-96E3-45018159592F}"/>
              </a:ext>
            </a:extLst>
          </p:cNvPr>
          <p:cNvGrpSpPr>
            <a:grpSpLocks/>
          </p:cNvGrpSpPr>
          <p:nvPr/>
        </p:nvGrpSpPr>
        <p:grpSpPr bwMode="auto">
          <a:xfrm>
            <a:off x="1282204" y="161030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E092F2FE-5721-C646-8CEB-FDB35B1D20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="" xmlns:a16="http://schemas.microsoft.com/office/drawing/2014/main" id="{7F66F695-3385-234F-8789-8E35361D1F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="" xmlns:a16="http://schemas.microsoft.com/office/drawing/2014/main" id="{DA0BAF44-37E7-7946-9D17-E9E3F68E47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Вместимость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="" xmlns:a16="http://schemas.microsoft.com/office/drawing/2014/main" id="{979A9237-260B-B242-AEB6-5B7B62A2CE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Рисунок 28" descr="Pe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38" y="2836333"/>
            <a:ext cx="4583646" cy="343773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Рисунок 29" descr="Peo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33" y="2836333"/>
            <a:ext cx="4813795" cy="361034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1" name="TextBox 30"/>
          <p:cNvSpPr txBox="1"/>
          <p:nvPr/>
        </p:nvSpPr>
        <p:spPr>
          <a:xfrm>
            <a:off x="8525931" y="1303867"/>
            <a:ext cx="315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Я считаю, что в данной ситуацией, оптимальным решением будет: вместимость - 6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6" y="101600"/>
            <a:ext cx="9224928" cy="1091541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Подведем итоги.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8266" y="4788132"/>
            <a:ext cx="53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7867" y="3278198"/>
            <a:ext cx="461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="" xmlns:a16="http://schemas.microsoft.com/office/drawing/2014/main" id="{5A248574-F367-6745-890B-7C123DBC4A58}"/>
              </a:ext>
            </a:extLst>
          </p:cNvPr>
          <p:cNvGrpSpPr>
            <a:grpSpLocks/>
          </p:cNvGrpSpPr>
          <p:nvPr/>
        </p:nvGrpSpPr>
        <p:grpSpPr bwMode="auto">
          <a:xfrm>
            <a:off x="1557868" y="1472961"/>
            <a:ext cx="3530600" cy="512064"/>
            <a:chOff x="1248" y="2030"/>
            <a:chExt cx="3038" cy="350"/>
          </a:xfrm>
        </p:grpSpPr>
        <p:sp>
          <p:nvSpPr>
            <p:cNvPr id="6" name="Line 8">
              <a:extLst>
                <a:ext uri="{FF2B5EF4-FFF2-40B4-BE49-F238E27FC236}">
                  <a16:creationId xmlns="" xmlns:a16="http://schemas.microsoft.com/office/drawing/2014/main" id="{F6C8BFC4-4CFC-5548-A59F-98A9A5358D56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363"/>
              <a:ext cx="2846" cy="1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="" xmlns:a16="http://schemas.microsoft.com/office/drawing/2014/main" id="{A3B8063C-0BA6-DB41-BE70-F48E9D1D53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="" xmlns:a16="http://schemas.microsoft.com/office/drawing/2014/main" id="{5E7DC758-1974-B742-AB2F-98667B7CDF0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="" xmlns:a16="http://schemas.microsoft.com/office/drawing/2014/main" id="{31411817-ACE9-5749-AFF7-043D283211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43200" y="1580635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Количество услуг - 8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="" xmlns:a16="http://schemas.microsoft.com/office/drawing/2014/main" id="{7F6ADE31-933A-104E-B5D2-925E17BE0C54}"/>
              </a:ext>
            </a:extLst>
          </p:cNvPr>
          <p:cNvGrpSpPr>
            <a:grpSpLocks/>
          </p:cNvGrpSpPr>
          <p:nvPr/>
        </p:nvGrpSpPr>
        <p:grpSpPr bwMode="auto">
          <a:xfrm>
            <a:off x="1557867" y="2357094"/>
            <a:ext cx="4616632" cy="512064"/>
            <a:chOff x="1248" y="2640"/>
            <a:chExt cx="3169" cy="350"/>
          </a:xfrm>
        </p:grpSpPr>
        <p:sp>
          <p:nvSpPr>
            <p:cNvPr id="13" name="Line 13">
              <a:extLst>
                <a:ext uri="{FF2B5EF4-FFF2-40B4-BE49-F238E27FC236}">
                  <a16:creationId xmlns="" xmlns:a16="http://schemas.microsoft.com/office/drawing/2014/main" id="{A613FDF9-FF56-784C-B3D4-A72C7012E62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2977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="" xmlns:a16="http://schemas.microsoft.com/office/drawing/2014/main" id="{5706F988-E376-D240-A031-048B945AB7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="" xmlns:a16="http://schemas.microsoft.com/office/drawing/2014/main" id="{88CB6D7C-845B-4149-B6FA-70120E70C6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31" y="2714"/>
              <a:ext cx="25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dirty="0" smtClean="0">
                  <a:solidFill>
                    <a:schemeClr val="bg1"/>
                  </a:solidFill>
                </a:rPr>
                <a:t>Ценовая категория – выше среднего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="" xmlns:a16="http://schemas.microsoft.com/office/drawing/2014/main" id="{0536727C-FF27-2F42-94DE-C497A4220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="" xmlns:a16="http://schemas.microsoft.com/office/drawing/2014/main" id="{06938728-486C-3A4B-96E3-45018159592F}"/>
              </a:ext>
            </a:extLst>
          </p:cNvPr>
          <p:cNvGrpSpPr>
            <a:grpSpLocks/>
          </p:cNvGrpSpPr>
          <p:nvPr/>
        </p:nvGrpSpPr>
        <p:grpSpPr bwMode="auto">
          <a:xfrm>
            <a:off x="1686523" y="3182139"/>
            <a:ext cx="3934806" cy="500216"/>
            <a:chOff x="1248" y="3230"/>
            <a:chExt cx="3216" cy="350"/>
          </a:xfrm>
        </p:grpSpPr>
        <p:sp>
          <p:nvSpPr>
            <p:cNvPr id="18" name="Line 18">
              <a:extLst>
                <a:ext uri="{FF2B5EF4-FFF2-40B4-BE49-F238E27FC236}">
                  <a16:creationId xmlns="" xmlns:a16="http://schemas.microsoft.com/office/drawing/2014/main" id="{E092F2FE-5721-C646-8CEB-FDB35B1D20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="" xmlns:a16="http://schemas.microsoft.com/office/drawing/2014/main" id="{7F66F695-3385-234F-8789-8E35361D1F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="" xmlns:a16="http://schemas.microsoft.com/office/drawing/2014/main" id="{DA0BAF44-37E7-7946-9D17-E9E3F68E47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7" y="3271"/>
              <a:ext cx="2275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dirty="0" smtClean="0">
                  <a:solidFill>
                    <a:schemeClr val="bg1"/>
                  </a:solidFill>
                </a:rPr>
                <a:t>Качество инструментов - 8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="" xmlns:a16="http://schemas.microsoft.com/office/drawing/2014/main" id="{979A9237-260B-B242-AEB6-5B7B62A2CE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="" xmlns:a16="http://schemas.microsoft.com/office/drawing/2014/main" id="{692C07A2-6E0A-3642-AB4B-673B2C97C344}"/>
              </a:ext>
            </a:extLst>
          </p:cNvPr>
          <p:cNvGrpSpPr>
            <a:grpSpLocks/>
          </p:cNvGrpSpPr>
          <p:nvPr/>
        </p:nvGrpSpPr>
        <p:grpSpPr bwMode="auto">
          <a:xfrm>
            <a:off x="1781001" y="4001931"/>
            <a:ext cx="4247265" cy="493825"/>
            <a:chOff x="1248" y="1440"/>
            <a:chExt cx="3216" cy="350"/>
          </a:xfrm>
        </p:grpSpPr>
        <p:sp>
          <p:nvSpPr>
            <p:cNvPr id="23" name="Line 3">
              <a:extLst>
                <a:ext uri="{FF2B5EF4-FFF2-40B4-BE49-F238E27FC236}">
                  <a16:creationId xmlns="" xmlns:a16="http://schemas.microsoft.com/office/drawing/2014/main" id="{CBC7C568-78C5-1C4E-AEFE-55BB8AB57EE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="" xmlns:a16="http://schemas.microsoft.com/office/drawing/2014/main" id="{14D9B37F-5A65-9043-8D4F-D4A76A3007A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 Box 5">
              <a:extLst>
                <a:ext uri="{FF2B5EF4-FFF2-40B4-BE49-F238E27FC236}">
                  <a16:creationId xmlns="" xmlns:a16="http://schemas.microsoft.com/office/drawing/2014/main" id="{3AD8AC4B-8CA2-E548-9286-49BF367C41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70" y="1483"/>
              <a:ext cx="166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dirty="0" smtClean="0">
                  <a:solidFill>
                    <a:schemeClr val="bg1"/>
                  </a:solidFill>
                </a:rPr>
                <a:t>Количество точек - 6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Text Box 6">
              <a:extLst>
                <a:ext uri="{FF2B5EF4-FFF2-40B4-BE49-F238E27FC236}">
                  <a16:creationId xmlns="" xmlns:a16="http://schemas.microsoft.com/office/drawing/2014/main" id="{F2775034-E4B7-CF4C-A6FC-3FC4124878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="" xmlns:a16="http://schemas.microsoft.com/office/drawing/2014/main" id="{2360735D-2530-5646-A51F-5681823D6808}"/>
              </a:ext>
            </a:extLst>
          </p:cNvPr>
          <p:cNvGrpSpPr>
            <a:grpSpLocks/>
          </p:cNvGrpSpPr>
          <p:nvPr/>
        </p:nvGrpSpPr>
        <p:grpSpPr bwMode="auto">
          <a:xfrm>
            <a:off x="1862350" y="4727559"/>
            <a:ext cx="4312178" cy="432591"/>
            <a:chOff x="1248" y="3230"/>
            <a:chExt cx="3216" cy="350"/>
          </a:xfrm>
        </p:grpSpPr>
        <p:sp>
          <p:nvSpPr>
            <p:cNvPr id="28" name="Line 23">
              <a:extLst>
                <a:ext uri="{FF2B5EF4-FFF2-40B4-BE49-F238E27FC236}">
                  <a16:creationId xmlns="" xmlns:a16="http://schemas.microsoft.com/office/drawing/2014/main" id="{FD7BC0BD-CEFA-5C46-91F6-684729C4E05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="" xmlns:a16="http://schemas.microsoft.com/office/drawing/2014/main" id="{D0B6E42E-DE5E-7E44-B1F2-00836E5D2F3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5">
              <a:extLst>
                <a:ext uri="{FF2B5EF4-FFF2-40B4-BE49-F238E27FC236}">
                  <a16:creationId xmlns="" xmlns:a16="http://schemas.microsoft.com/office/drawing/2014/main" id="{524B8A08-A613-8B44-8E66-2A0DCFFD02E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64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dirty="0" smtClean="0">
                  <a:solidFill>
                    <a:schemeClr val="bg1"/>
                  </a:solidFill>
                </a:rPr>
                <a:t>Наличие сайта - есть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26">
              <a:extLst>
                <a:ext uri="{FF2B5EF4-FFF2-40B4-BE49-F238E27FC236}">
                  <a16:creationId xmlns="" xmlns:a16="http://schemas.microsoft.com/office/drawing/2014/main" id="{650A6109-8A0C-0442-85F2-948AE8E152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="" xmlns:a16="http://schemas.microsoft.com/office/drawing/2014/main" id="{06938728-486C-3A4B-96E3-45018159592F}"/>
              </a:ext>
            </a:extLst>
          </p:cNvPr>
          <p:cNvGrpSpPr>
            <a:grpSpLocks/>
          </p:cNvGrpSpPr>
          <p:nvPr/>
        </p:nvGrpSpPr>
        <p:grpSpPr bwMode="auto">
          <a:xfrm>
            <a:off x="2034569" y="5434994"/>
            <a:ext cx="4139959" cy="471774"/>
            <a:chOff x="1248" y="3230"/>
            <a:chExt cx="3216" cy="350"/>
          </a:xfrm>
        </p:grpSpPr>
        <p:sp>
          <p:nvSpPr>
            <p:cNvPr id="35" name="Line 18">
              <a:extLst>
                <a:ext uri="{FF2B5EF4-FFF2-40B4-BE49-F238E27FC236}">
                  <a16:creationId xmlns="" xmlns:a16="http://schemas.microsoft.com/office/drawing/2014/main" id="{E092F2FE-5721-C646-8CEB-FDB35B1D20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19">
              <a:extLst>
                <a:ext uri="{FF2B5EF4-FFF2-40B4-BE49-F238E27FC236}">
                  <a16:creationId xmlns="" xmlns:a16="http://schemas.microsoft.com/office/drawing/2014/main" id="{7F66F695-3385-234F-8789-8E35361D1F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 Box 20">
              <a:extLst>
                <a:ext uri="{FF2B5EF4-FFF2-40B4-BE49-F238E27FC236}">
                  <a16:creationId xmlns="" xmlns:a16="http://schemas.microsoft.com/office/drawing/2014/main" id="{DA0BAF44-37E7-7946-9D17-E9E3F68E47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36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dirty="0" smtClean="0">
                  <a:solidFill>
                    <a:schemeClr val="bg1"/>
                  </a:solidFill>
                </a:rPr>
                <a:t>Вместимость - 6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 Box 21">
              <a:extLst>
                <a:ext uri="{FF2B5EF4-FFF2-40B4-BE49-F238E27FC236}">
                  <a16:creationId xmlns="" xmlns:a16="http://schemas.microsoft.com/office/drawing/2014/main" id="{979A9237-260B-B242-AEB6-5B7B62A2CE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Рисунок 38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33" y="4887830"/>
            <a:ext cx="2035180" cy="203518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89895" y="970224"/>
            <a:ext cx="346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Название: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“Centaur”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794A0-C2CD-C941-A3F6-BAE7E11D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075267"/>
            <a:ext cx="5862452" cy="921472"/>
          </a:xfrm>
        </p:spPr>
        <p:txBody>
          <a:bodyPr>
            <a:normAutofit/>
          </a:bodyPr>
          <a:lstStyle/>
          <a:p>
            <a:pPr algn="l"/>
            <a:r>
              <a:rPr lang="ru-RU" sz="4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Geneva" panose="020B0503030404040204" pitchFamily="34" charset="0"/>
              </a:rPr>
              <a:t>Спасибо за внимание!</a:t>
            </a:r>
            <a:endParaRPr lang="x-none" sz="4400" dirty="0">
              <a:solidFill>
                <a:schemeClr val="bg1">
                  <a:lumMod val="95000"/>
                </a:schemeClr>
              </a:solidFill>
              <a:latin typeface="+mn-lt"/>
              <a:ea typeface="Geneva" panose="020B05030304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B10482-A6FF-ED4A-A280-2EF517B7F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68" y="4360333"/>
            <a:ext cx="5592399" cy="1261533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FC000"/>
                </a:solidFill>
              </a:rPr>
              <a:t>	Надеюсь, вам понравилась моя идея, и вы не пожалеете логиков для реализации ее!</a:t>
            </a:r>
            <a:endParaRPr lang="x-none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98233"/>
            <a:ext cx="4991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Кол-во логиков договорная, если вам понравиться идея, мы обсудим это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4862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5" y="305459"/>
            <a:ext cx="10515600" cy="22768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Я бы хотел предложить вам инвестировать в новый проект: </a:t>
            </a:r>
            <a:r>
              <a:rPr lang="ru-RU" dirty="0" err="1" smtClean="0">
                <a:solidFill>
                  <a:schemeClr val="bg1"/>
                </a:solidFill>
              </a:rPr>
              <a:t>барбершоп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“Centaur”.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8266" y="4788132"/>
            <a:ext cx="5359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rgbClr val="FFFF00"/>
                </a:solidFill>
              </a:rPr>
              <a:t>Для того, чтобы затраты были минимальны, а прибыль гарантирована, я проанализировал рынок.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7867" y="327820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Цель: Создать </a:t>
            </a:r>
            <a:r>
              <a:rPr lang="ru-RU" dirty="0" err="1" smtClean="0">
                <a:solidFill>
                  <a:schemeClr val="tx2"/>
                </a:solidFill>
              </a:rPr>
              <a:t>барбершоп</a:t>
            </a:r>
            <a:r>
              <a:rPr lang="ru-RU" dirty="0" smtClean="0">
                <a:solidFill>
                  <a:schemeClr val="tx2"/>
                </a:solidFill>
              </a:rPr>
              <a:t> с рейтингом приближенным к 5 и высокой прибылью.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4" y="305459"/>
            <a:ext cx="10731995" cy="99840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Нас интересует несколько критериев.</a:t>
            </a:r>
            <a:endParaRPr lang="x-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7">
            <a:extLst>
              <a:ext uri="{FF2B5EF4-FFF2-40B4-BE49-F238E27FC236}">
                <a16:creationId xmlns="" xmlns:a16="http://schemas.microsoft.com/office/drawing/2014/main" id="{5A248574-F367-6745-890B-7C123DBC4A5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615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="" xmlns:a16="http://schemas.microsoft.com/office/drawing/2014/main" id="{F6C8BFC4-4CFC-5548-A59F-98A9A5358D5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A3B8063C-0BA6-DB41-BE70-F48E9D1D53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="" xmlns:a16="http://schemas.microsoft.com/office/drawing/2014/main" id="{5E7DC758-1974-B742-AB2F-98667B7CDF0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="" xmlns:a16="http://schemas.microsoft.com/office/drawing/2014/main" id="{31411817-ACE9-5749-AFF7-043D283211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41976" y="1923290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Количество услуг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" name="Рисунок 29" descr="Usliug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41" y="2439182"/>
            <a:ext cx="5610691" cy="4208018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2" name="Рисунок 31" descr="Us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86" y="2749315"/>
            <a:ext cx="4584355" cy="343826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04" y="482600"/>
            <a:ext cx="10935196" cy="17350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4000" dirty="0" smtClean="0">
                <a:solidFill>
                  <a:srgbClr val="00B050"/>
                </a:solidFill>
              </a:rPr>
              <a:t>Смотря на график, я сделал вывод, что оптимальным решением для хорошего рейтинга - будет  8 услуг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x-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="" xmlns:a16="http://schemas.microsoft.com/office/drawing/2014/main" id="{5A248574-F367-6745-890B-7C123DBC4A58}"/>
              </a:ext>
            </a:extLst>
          </p:cNvPr>
          <p:cNvGrpSpPr>
            <a:grpSpLocks/>
          </p:cNvGrpSpPr>
          <p:nvPr/>
        </p:nvGrpSpPr>
        <p:grpSpPr bwMode="auto">
          <a:xfrm>
            <a:off x="2057733" y="279505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="" xmlns:a16="http://schemas.microsoft.com/office/drawing/2014/main" id="{F6C8BFC4-4CFC-5548-A59F-98A9A5358D5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A3B8063C-0BA6-DB41-BE70-F48E9D1D53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="" xmlns:a16="http://schemas.microsoft.com/office/drawing/2014/main" id="{5E7DC758-1974-B742-AB2F-98667B7CDF0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="" xmlns:a16="http://schemas.microsoft.com/office/drawing/2014/main" id="{31411817-ACE9-5749-AFF7-043D283211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933" y="2861733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Количество услуг - 8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25" y="250166"/>
            <a:ext cx="10655795" cy="12016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Далее, </a:t>
            </a:r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рассмотр</a:t>
            </a:r>
            <a:r>
              <a:rPr lang="uk-UA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им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данные два критерия.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="" xmlns:a16="http://schemas.microsoft.com/office/drawing/2014/main" id="{7F6ADE31-933A-104E-B5D2-925E17BE0C54}"/>
              </a:ext>
            </a:extLst>
          </p:cNvPr>
          <p:cNvGrpSpPr>
            <a:grpSpLocks/>
          </p:cNvGrpSpPr>
          <p:nvPr/>
        </p:nvGrpSpPr>
        <p:grpSpPr bwMode="auto">
          <a:xfrm>
            <a:off x="1598343" y="170421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="" xmlns:a16="http://schemas.microsoft.com/office/drawing/2014/main" id="{A613FDF9-FF56-784C-B3D4-A72C7012E62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="" xmlns:a16="http://schemas.microsoft.com/office/drawing/2014/main" id="{5706F988-E376-D240-A031-048B945AB7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="" xmlns:a16="http://schemas.microsoft.com/office/drawing/2014/main" id="{88CB6D7C-845B-4149-B6FA-70120E70C6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Ценовая категория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="" xmlns:a16="http://schemas.microsoft.com/office/drawing/2014/main" id="{0536727C-FF27-2F42-94DE-C497A4220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="" xmlns:a16="http://schemas.microsoft.com/office/drawing/2014/main" id="{06938728-486C-3A4B-96E3-45018159592F}"/>
              </a:ext>
            </a:extLst>
          </p:cNvPr>
          <p:cNvGrpSpPr>
            <a:grpSpLocks/>
          </p:cNvGrpSpPr>
          <p:nvPr/>
        </p:nvGrpSpPr>
        <p:grpSpPr bwMode="auto">
          <a:xfrm>
            <a:off x="1598343" y="2500082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E092F2FE-5721-C646-8CEB-FDB35B1D20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="" xmlns:a16="http://schemas.microsoft.com/office/drawing/2014/main" id="{7F66F695-3385-234F-8789-8E35361D1F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="" xmlns:a16="http://schemas.microsoft.com/office/drawing/2014/main" id="{DA0BAF44-37E7-7946-9D17-E9E3F68E47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20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Качество инструментов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="" xmlns:a16="http://schemas.microsoft.com/office/drawing/2014/main" id="{979A9237-260B-B242-AEB6-5B7B62A2CE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1509777" y="3502325"/>
            <a:ext cx="42728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</a:rPr>
              <a:t>	Поскольку наш </a:t>
            </a:r>
            <a:r>
              <a:rPr lang="ru-RU" i="1" dirty="0" err="1" smtClean="0">
                <a:solidFill>
                  <a:schemeClr val="bg2"/>
                </a:solidFill>
              </a:rPr>
              <a:t>барершоп</a:t>
            </a:r>
            <a:r>
              <a:rPr lang="ru-RU" i="1" dirty="0" smtClean="0">
                <a:solidFill>
                  <a:schemeClr val="bg2"/>
                </a:solidFill>
              </a:rPr>
              <a:t> претендует на ценовую категорию выше среднего, оценим качество инструментов у заведений с 5 рейтинга и  заведений с </a:t>
            </a:r>
            <a:r>
              <a:rPr lang="ru-RU" i="1" dirty="0" err="1" smtClean="0">
                <a:solidFill>
                  <a:schemeClr val="bg2"/>
                </a:solidFill>
              </a:rPr>
              <a:t>соответствющей</a:t>
            </a:r>
            <a:r>
              <a:rPr lang="ru-RU" i="1" dirty="0" smtClean="0">
                <a:solidFill>
                  <a:schemeClr val="bg2"/>
                </a:solidFill>
              </a:rPr>
              <a:t>  ценовой категорией.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31" name="Рисунок 30" descr="instrum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04" y="934879"/>
            <a:ext cx="3747228" cy="28104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Рисунок 31" descr="Ins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49" y="3745300"/>
            <a:ext cx="4030268" cy="30227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4" y="305459"/>
            <a:ext cx="10655795" cy="120160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00B0F0"/>
                </a:solidFill>
              </a:rPr>
              <a:t>Рассмотрев графики, можно увидеть, что для обоих </a:t>
            </a:r>
            <a:br>
              <a:rPr lang="ru-RU" sz="3600" dirty="0" smtClean="0">
                <a:solidFill>
                  <a:srgbClr val="00B0F0"/>
                </a:solidFill>
              </a:rPr>
            </a:br>
            <a:r>
              <a:rPr lang="ru-RU" sz="3600" dirty="0" smtClean="0">
                <a:solidFill>
                  <a:srgbClr val="00B0F0"/>
                </a:solidFill>
              </a:rPr>
              <a:t>графиков оптимальное значение – 8.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="" xmlns:a16="http://schemas.microsoft.com/office/drawing/2014/main" id="{7F6ADE31-933A-104E-B5D2-925E17BE0C54}"/>
              </a:ext>
            </a:extLst>
          </p:cNvPr>
          <p:cNvGrpSpPr>
            <a:grpSpLocks/>
          </p:cNvGrpSpPr>
          <p:nvPr/>
        </p:nvGrpSpPr>
        <p:grpSpPr bwMode="auto">
          <a:xfrm>
            <a:off x="1405001" y="1906058"/>
            <a:ext cx="5637215" cy="555625"/>
            <a:chOff x="1248" y="2640"/>
            <a:chExt cx="3551" cy="350"/>
          </a:xfrm>
        </p:grpSpPr>
        <p:sp>
          <p:nvSpPr>
            <p:cNvPr id="15" name="Line 13">
              <a:extLst>
                <a:ext uri="{FF2B5EF4-FFF2-40B4-BE49-F238E27FC236}">
                  <a16:creationId xmlns="" xmlns:a16="http://schemas.microsoft.com/office/drawing/2014/main" id="{A613FDF9-FF56-784C-B3D4-A72C7012E62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359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="" xmlns:a16="http://schemas.microsoft.com/office/drawing/2014/main" id="{5706F988-E376-D240-A031-048B945AB7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="" xmlns:a16="http://schemas.microsoft.com/office/drawing/2014/main" id="{88CB6D7C-845B-4149-B6FA-70120E70C6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2654"/>
              <a:ext cx="31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Ценовая категория – выше среднего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="" xmlns:a16="http://schemas.microsoft.com/office/drawing/2014/main" id="{0536727C-FF27-2F42-94DE-C497A4220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="" xmlns:a16="http://schemas.microsoft.com/office/drawing/2014/main" id="{06938728-486C-3A4B-96E3-45018159592F}"/>
              </a:ext>
            </a:extLst>
          </p:cNvPr>
          <p:cNvGrpSpPr>
            <a:grpSpLocks/>
          </p:cNvGrpSpPr>
          <p:nvPr/>
        </p:nvGrpSpPr>
        <p:grpSpPr bwMode="auto">
          <a:xfrm>
            <a:off x="1481201" y="2752725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E092F2FE-5721-C646-8CEB-FDB35B1D20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="" xmlns:a16="http://schemas.microsoft.com/office/drawing/2014/main" id="{7F66F695-3385-234F-8789-8E35361D1F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="" xmlns:a16="http://schemas.microsoft.com/office/drawing/2014/main" id="{DA0BAF44-37E7-7946-9D17-E9E3F68E47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61" y="3244"/>
              <a:ext cx="22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Качество инструментов - 8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="" xmlns:a16="http://schemas.microsoft.com/office/drawing/2014/main" id="{979A9237-260B-B242-AEB6-5B7B62A2CE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9" name="Рисунок 28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4" y="305459"/>
            <a:ext cx="10655795" cy="12016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Далее, нас интересует данный критерий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92C07A2-6E0A-3642-AB4B-673B2C97C344}"/>
              </a:ext>
            </a:extLst>
          </p:cNvPr>
          <p:cNvGrpSpPr>
            <a:grpSpLocks/>
          </p:cNvGrpSpPr>
          <p:nvPr/>
        </p:nvGrpSpPr>
        <p:grpSpPr bwMode="auto">
          <a:xfrm>
            <a:off x="1293876" y="1805815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="" xmlns:a16="http://schemas.microsoft.com/office/drawing/2014/main" id="{CBC7C568-78C5-1C4E-AEFE-55BB8AB57EE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14D9B37F-5A65-9043-8D4F-D4A76A3007A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="" xmlns:a16="http://schemas.microsoft.com/office/drawing/2014/main" id="{3AD8AC4B-8CA2-E548-9286-49BF367C41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Количество точек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F2775034-E4B7-CF4C-A6FC-3FC4124878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29" name="Рисунок 28" descr="Poi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45" y="3196472"/>
            <a:ext cx="4611103" cy="345832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Рисунок 29" descr="Point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76" y="3196472"/>
            <a:ext cx="4611104" cy="345832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1" name="TextBox 30"/>
          <p:cNvSpPr txBox="1"/>
          <p:nvPr/>
        </p:nvSpPr>
        <p:spPr>
          <a:xfrm>
            <a:off x="6399276" y="2388382"/>
            <a:ext cx="2987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Рассмотрим графики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4" y="906263"/>
            <a:ext cx="10655795" cy="12016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Вывод: нужно чтобы у </a:t>
            </a:r>
            <a:r>
              <a:rPr lang="ru-RU" dirty="0" err="1" smtClean="0">
                <a:solidFill>
                  <a:srgbClr val="FFFF00"/>
                </a:solidFill>
              </a:rPr>
              <a:t>барбершопа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Centaur </a:t>
            </a:r>
            <a:r>
              <a:rPr lang="ru-RU" dirty="0" smtClean="0">
                <a:solidFill>
                  <a:srgbClr val="FFFF00"/>
                </a:solidFill>
              </a:rPr>
              <a:t>было 6 точек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92C07A2-6E0A-3642-AB4B-673B2C97C344}"/>
              </a:ext>
            </a:extLst>
          </p:cNvPr>
          <p:cNvGrpSpPr>
            <a:grpSpLocks/>
          </p:cNvGrpSpPr>
          <p:nvPr/>
        </p:nvGrpSpPr>
        <p:grpSpPr bwMode="auto">
          <a:xfrm>
            <a:off x="1709801" y="2945193"/>
            <a:ext cx="5342932" cy="736219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="" xmlns:a16="http://schemas.microsoft.com/office/drawing/2014/main" id="{CBC7C568-78C5-1C4E-AEFE-55BB8AB57EE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14D9B37F-5A65-9043-8D4F-D4A76A3007A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="" xmlns:a16="http://schemas.microsoft.com/office/drawing/2014/main" id="{3AD8AC4B-8CA2-E548-9286-49BF367C41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8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Количество точек - 6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F2775034-E4B7-CF4C-A6FC-3FC4124878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1" name="Рисунок 10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734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5A34-5891-5849-A6D5-E78B741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5" y="305459"/>
            <a:ext cx="10579596" cy="1448015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FFFF00"/>
                </a:solidFill>
              </a:rPr>
              <a:t>Также, хочу подметить, что у </a:t>
            </a:r>
            <a:r>
              <a:rPr lang="ru-RU" sz="3600" dirty="0" err="1" smtClean="0">
                <a:solidFill>
                  <a:srgbClr val="FFFF00"/>
                </a:solidFill>
              </a:rPr>
              <a:t>барбрешопов</a:t>
            </a:r>
            <a:r>
              <a:rPr lang="ru-RU" sz="3600" dirty="0" smtClean="0">
                <a:solidFill>
                  <a:srgbClr val="FFFF00"/>
                </a:solidFill>
              </a:rPr>
              <a:t> с наличием сайтов, намного больше средний показатель рейтинга.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grpSp>
        <p:nvGrpSpPr>
          <p:cNvPr id="19" name="Group 22">
            <a:extLst>
              <a:ext uri="{FF2B5EF4-FFF2-40B4-BE49-F238E27FC236}">
                <a16:creationId xmlns="" xmlns:a16="http://schemas.microsoft.com/office/drawing/2014/main" id="{2360735D-2530-5646-A51F-5681823D6808}"/>
              </a:ext>
            </a:extLst>
          </p:cNvPr>
          <p:cNvGrpSpPr>
            <a:grpSpLocks/>
          </p:cNvGrpSpPr>
          <p:nvPr/>
        </p:nvGrpSpPr>
        <p:grpSpPr bwMode="auto">
          <a:xfrm>
            <a:off x="1438276" y="1877298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="" xmlns:a16="http://schemas.microsoft.com/office/drawing/2014/main" id="{FD7BC0BD-CEFA-5C46-91F6-684729C4E05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="" xmlns:a16="http://schemas.microsoft.com/office/drawing/2014/main" id="{D0B6E42E-DE5E-7E44-B1F2-00836E5D2F3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="" xmlns:a16="http://schemas.microsoft.com/office/drawing/2014/main" id="{524B8A08-A613-8B44-8E66-2A0DCFFD02E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8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Наличие сайта - есть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="" xmlns:a16="http://schemas.microsoft.com/office/drawing/2014/main" id="{650A6109-8A0C-0442-85F2-948AE8E152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29" name="Рисунок 28" descr="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6" y="2895599"/>
            <a:ext cx="5040091" cy="378006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Рисунок 29" descr="SiteN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1" y="2895599"/>
            <a:ext cx="4411532" cy="33086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="" xmlns:p14="http://schemas.microsoft.com/office/powerpoint/2010/main" val="7798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210</Words>
  <Application>Microsoft Office PowerPoint</Application>
  <PresentationFormat>Произвольный</PresentationFormat>
  <Paragraphs>55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Презентация Артура Козенко</vt:lpstr>
      <vt:lpstr>Я бы хотел предложить вам инвестировать в новый проект: барбершоп “Centaur”.</vt:lpstr>
      <vt:lpstr>Нас интересует несколько критериев.</vt:lpstr>
      <vt:lpstr> Смотря на график, я сделал вывод, что оптимальным решением для хорошего рейтинга - будет  8 услуг.</vt:lpstr>
      <vt:lpstr>Далее, рассмотрим данные два критерия. </vt:lpstr>
      <vt:lpstr>Рассмотрев графики, можно увидеть, что для обоих  графиков оптимальное значение – 8.  </vt:lpstr>
      <vt:lpstr>Далее, нас интересует данный критерий.  </vt:lpstr>
      <vt:lpstr>Вывод: нужно чтобы у барбершопа Centaur было 6 точек.  </vt:lpstr>
      <vt:lpstr>Также, хочу подметить, что у барбрешопов с наличием сайтов, намного больше средний показатель рейтинга. </vt:lpstr>
      <vt:lpstr>И вот последний критерий. </vt:lpstr>
      <vt:lpstr>Подведем итоги.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user</cp:lastModifiedBy>
  <cp:revision>14</cp:revision>
  <dcterms:created xsi:type="dcterms:W3CDTF">2022-05-10T13:16:38Z</dcterms:created>
  <dcterms:modified xsi:type="dcterms:W3CDTF">2022-09-25T14:29:14Z</dcterms:modified>
</cp:coreProperties>
</file>