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7" r:id="rId16"/>
    <p:sldId id="278" r:id="rId17"/>
    <p:sldId id="279" r:id="rId18"/>
    <p:sldId id="280" r:id="rId19"/>
    <p:sldId id="27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RCrkMe08wuedA86L2BD9OCqSI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BE8"/>
    <a:srgbClr val="D9E5F8"/>
    <a:srgbClr val="0B2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28ACB5-11A5-48FA-BAC7-AEBC124F5187}">
  <a:tblStyle styleId="{1028ACB5-11A5-48FA-BAC7-AEBC124F5187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09C6A0-0854-45EB-BED5-E516C055D2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77" autoAdjust="0"/>
  </p:normalViewPr>
  <p:slideViewPr>
    <p:cSldViewPr snapToGrid="0">
      <p:cViewPr varScale="1">
        <p:scale>
          <a:sx n="91" d="100"/>
          <a:sy n="91" d="100"/>
        </p:scale>
        <p:origin x="210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</a:t>
            </a:r>
            <a:r>
              <a:rPr lang="en-US" altLang="ko-KR" dirty="0"/>
              <a:t>CO2 </a:t>
            </a:r>
            <a:r>
              <a:rPr lang="ko-KR" altLang="en-US" dirty="0"/>
              <a:t>발표를 맡은 </a:t>
            </a:r>
            <a:r>
              <a:rPr lang="ko-KR" altLang="en-US" dirty="0" err="1"/>
              <a:t>전영은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저희 조는 주식회사 </a:t>
            </a:r>
            <a:r>
              <a:rPr lang="ko-KR" altLang="en-US" dirty="0" err="1"/>
              <a:t>모두연</a:t>
            </a:r>
            <a:r>
              <a:rPr lang="ko-KR" altLang="en-US" dirty="0"/>
              <a:t> 데이터분석팀이라고 가정하여</a:t>
            </a:r>
            <a:r>
              <a:rPr lang="en-US" altLang="ko-KR" dirty="0"/>
              <a:t>,</a:t>
            </a:r>
            <a:r>
              <a:rPr lang="ko-KR" altLang="en-US" dirty="0"/>
              <a:t> 최근에 인수한 러시아 컨텐츠 회사 </a:t>
            </a:r>
            <a:r>
              <a:rPr lang="en-US" altLang="ko-KR" dirty="0"/>
              <a:t>CO2</a:t>
            </a:r>
            <a:r>
              <a:rPr lang="ko-KR" altLang="en-US" dirty="0"/>
              <a:t>의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월간 보고 및 </a:t>
            </a:r>
            <a:r>
              <a:rPr lang="en-US" altLang="ko-KR" dirty="0"/>
              <a:t>11</a:t>
            </a:r>
            <a:r>
              <a:rPr lang="ko-KR" altLang="en-US" dirty="0"/>
              <a:t>월 매출 예측을 위해 분석을 진행하였습니다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상품팀</a:t>
            </a:r>
            <a:r>
              <a:rPr lang="ko-KR" altLang="en-US" dirty="0"/>
              <a:t> 관점에서는</a:t>
            </a:r>
            <a:r>
              <a:rPr lang="en-US" altLang="ko-KR" dirty="0"/>
              <a:t>, </a:t>
            </a:r>
            <a:r>
              <a:rPr lang="ko-KR" altLang="en-US" dirty="0"/>
              <a:t>매장등급별 카테고리 매출의 비중과 판매건수 비율을 확인했습니다</a:t>
            </a:r>
            <a:r>
              <a:rPr lang="en-US" altLang="ko-KR" dirty="0"/>
              <a:t>. ABC </a:t>
            </a:r>
            <a:r>
              <a:rPr lang="ko-KR" altLang="en-US" dirty="0"/>
              <a:t>등급 매장의 게임 매출 대비 </a:t>
            </a:r>
            <a:r>
              <a:rPr lang="en-US" altLang="ko-KR" dirty="0"/>
              <a:t>D </a:t>
            </a:r>
            <a:r>
              <a:rPr lang="ko-KR" altLang="en-US" dirty="0"/>
              <a:t>매장의 게임 매출 비율이 약 </a:t>
            </a:r>
            <a:r>
              <a:rPr lang="en-US" altLang="ko-KR" dirty="0"/>
              <a:t>10% </a:t>
            </a:r>
            <a:r>
              <a:rPr lang="ko-KR" altLang="en-US" dirty="0"/>
              <a:t>차이나는 것으로 보아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 </a:t>
            </a:r>
            <a:r>
              <a:rPr lang="ko-KR" altLang="en-US" dirty="0"/>
              <a:t>매장에서 주요 제품인 </a:t>
            </a:r>
            <a:r>
              <a:rPr lang="en-US" altLang="ko-KR" dirty="0"/>
              <a:t>Game </a:t>
            </a:r>
            <a:r>
              <a:rPr lang="ko-KR" altLang="en-US" dirty="0"/>
              <a:t>카테고리 제품의 재고 부족이 예상되고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매장운영팀 관점에서는</a:t>
            </a:r>
            <a:r>
              <a:rPr lang="en-US" altLang="ko-KR" dirty="0"/>
              <a:t>, </a:t>
            </a:r>
            <a:r>
              <a:rPr lang="ko-KR" altLang="en-US" dirty="0"/>
              <a:t>매장등급별 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매장등급별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당월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직전월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전년동월 매출 비교를 통해 매출 상승과 저하 요인을 분석하고 </a:t>
            </a:r>
            <a:r>
              <a:rPr lang="ko-KR" altLang="en-US" sz="12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매장별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개선 방안 도출할 수 있도록 지원하고자 합니다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dirty="0"/>
              <a:t>3</a:t>
            </a:r>
            <a:r>
              <a:rPr lang="ko-KR" altLang="en-US" dirty="0"/>
              <a:t>년간의 데이터를 활용하여 </a:t>
            </a:r>
            <a:r>
              <a:rPr lang="en-US" altLang="ko-KR" dirty="0"/>
              <a:t>11</a:t>
            </a:r>
            <a:r>
              <a:rPr lang="ko-KR" altLang="en-US" dirty="0"/>
              <a:t>월 매출을 예측하고자 합니다</a:t>
            </a:r>
            <a:r>
              <a:rPr lang="en-US" altLang="ko-KR" dirty="0"/>
              <a:t>. </a:t>
            </a:r>
            <a:r>
              <a:rPr lang="ko-KR" altLang="en-US" dirty="0"/>
              <a:t>예측 방안으로 먼저 </a:t>
            </a:r>
            <a:r>
              <a:rPr lang="en-US" altLang="ko-KR" dirty="0" err="1"/>
              <a:t>date_block_num</a:t>
            </a:r>
            <a:r>
              <a:rPr lang="ko-KR" altLang="en-US" dirty="0"/>
              <a:t>이라는 컬럼의 월</a:t>
            </a:r>
            <a:r>
              <a:rPr lang="en-US" altLang="ko-KR" dirty="0"/>
              <a:t> ID</a:t>
            </a:r>
            <a:r>
              <a:rPr lang="ko-KR" altLang="en-US" dirty="0"/>
              <a:t>를 활용하여 데이터를 학습데이터</a:t>
            </a:r>
            <a:r>
              <a:rPr lang="en-US" altLang="ko-KR" dirty="0"/>
              <a:t>, </a:t>
            </a:r>
            <a:r>
              <a:rPr lang="ko-KR" altLang="en-US" dirty="0"/>
              <a:t>검증데이터</a:t>
            </a:r>
            <a:r>
              <a:rPr lang="en-US" altLang="ko-KR" dirty="0"/>
              <a:t>, </a:t>
            </a:r>
            <a:r>
              <a:rPr lang="ko-KR" altLang="en-US" dirty="0"/>
              <a:t>테스트데이터로 분류하였습니다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모델링은 선형회귀를 진행했을 때 </a:t>
            </a:r>
            <a:r>
              <a:rPr lang="en-US" altLang="ko-KR" dirty="0"/>
              <a:t>RMSE 1.13</a:t>
            </a:r>
            <a:r>
              <a:rPr lang="ko-KR" altLang="en-US" dirty="0"/>
              <a:t>의 성능 한계가 확인되어 시계열 특성을 고려한 피처엔지니어링을 적용하였고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en-US" altLang="ko-KR" dirty="0"/>
              <a:t>,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en-US" altLang="ko-KR" dirty="0"/>
              <a:t> </a:t>
            </a:r>
            <a:r>
              <a:rPr lang="ko-KR" altLang="en-US" dirty="0"/>
              <a:t>등 비선형 모델로 성능 개선을 시도하였습니다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CB9678FE-91DB-1A08-8229-524CA5154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>
            <a:extLst>
              <a:ext uri="{FF2B5EF4-FFF2-40B4-BE49-F238E27FC236}">
                <a16:creationId xmlns:a16="http://schemas.microsoft.com/office/drawing/2014/main" id="{3626B063-A8B4-7400-CD31-1C073B4B3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앞서 확인되었던 이상치를 제거하였고</a:t>
            </a:r>
            <a:r>
              <a:rPr lang="en-US" altLang="ko-KR" dirty="0"/>
              <a:t>, </a:t>
            </a:r>
            <a:r>
              <a:rPr lang="ko-KR" altLang="en-US" dirty="0"/>
              <a:t>시계열 관련 파생 변수를 생성하는 피처 엔지니어링을 진행하였습니다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군집 기반</a:t>
            </a:r>
            <a:r>
              <a:rPr lang="en-US" altLang="ko-KR" dirty="0"/>
              <a:t>, </a:t>
            </a:r>
            <a:r>
              <a:rPr lang="ko-KR" altLang="en-US" dirty="0"/>
              <a:t>판매 흐름 기반</a:t>
            </a:r>
            <a:r>
              <a:rPr lang="en-US" altLang="ko-KR" dirty="0"/>
              <a:t>, </a:t>
            </a:r>
            <a:r>
              <a:rPr lang="ko-KR" altLang="en-US" dirty="0"/>
              <a:t>변동성을 기반으로 하는 </a:t>
            </a:r>
            <a:r>
              <a:rPr lang="ko-KR" altLang="en-US" dirty="0" err="1"/>
              <a:t>피쳐</a:t>
            </a:r>
            <a:r>
              <a:rPr lang="ko-KR" altLang="en-US" dirty="0"/>
              <a:t> 또한 별도로 생성하여 성능 개선을 시도했으나</a:t>
            </a:r>
            <a:r>
              <a:rPr lang="en-US" altLang="ko-KR" dirty="0"/>
              <a:t>, </a:t>
            </a:r>
            <a:r>
              <a:rPr lang="ko-KR" altLang="en-US" dirty="0"/>
              <a:t>주어진 시간 내에 모델 성능이 개선되는 효과를 나타내지는 못했습니다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81" name="Google Shape;181;p12:notes">
            <a:extLst>
              <a:ext uri="{FF2B5EF4-FFF2-40B4-BE49-F238E27FC236}">
                <a16:creationId xmlns:a16="http://schemas.microsoft.com/office/drawing/2014/main" id="{89D70CBE-101F-0502-90AF-3836806A0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10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776476A4-F728-DE05-B122-DEE5EE60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>
            <a:extLst>
              <a:ext uri="{FF2B5EF4-FFF2-40B4-BE49-F238E27FC236}">
                <a16:creationId xmlns:a16="http://schemas.microsoft.com/office/drawing/2014/main" id="{E195ACA1-6873-9CDE-371F-8E3A461E0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결과적으로 시차 기반 피처인 </a:t>
            </a:r>
            <a:r>
              <a:rPr lang="en-US" altLang="ko-KR" dirty="0"/>
              <a:t>lag feature</a:t>
            </a:r>
            <a:r>
              <a:rPr lang="ko-KR" altLang="en-US" dirty="0"/>
              <a:t>가 핵심 작용했으며</a:t>
            </a:r>
            <a:r>
              <a:rPr lang="en-US" altLang="ko-KR" dirty="0"/>
              <a:t>, </a:t>
            </a:r>
            <a:r>
              <a:rPr lang="ko-KR" altLang="en-US" dirty="0" err="1"/>
              <a:t>그외</a:t>
            </a:r>
            <a:r>
              <a:rPr lang="ko-KR" altLang="en-US" dirty="0"/>
              <a:t> 상품 </a:t>
            </a:r>
            <a:r>
              <a:rPr lang="en-US" altLang="ko-KR" dirty="0"/>
              <a:t>ID, </a:t>
            </a:r>
            <a:r>
              <a:rPr lang="ko-KR" altLang="en-US" dirty="0"/>
              <a:t>카테고리 </a:t>
            </a:r>
            <a:r>
              <a:rPr lang="en-US" altLang="ko-KR" dirty="0"/>
              <a:t>ID, </a:t>
            </a:r>
            <a:r>
              <a:rPr lang="ko-KR" altLang="en-US" dirty="0"/>
              <a:t>상점  </a:t>
            </a:r>
            <a:r>
              <a:rPr lang="en-US" altLang="ko-KR" dirty="0"/>
              <a:t>ID </a:t>
            </a:r>
            <a:r>
              <a:rPr lang="ko-KR" altLang="en-US" dirty="0"/>
              <a:t>등이 주요하게 작용했습니다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모델을 </a:t>
            </a:r>
            <a:r>
              <a:rPr lang="ko-KR" altLang="en-US" dirty="0" err="1"/>
              <a:t>호라용하여</a:t>
            </a:r>
            <a:r>
              <a:rPr lang="ko-KR" altLang="en-US" dirty="0"/>
              <a:t> </a:t>
            </a:r>
            <a:r>
              <a:rPr lang="en-US" altLang="ko-KR" dirty="0"/>
              <a:t>RMSE 0.87 </a:t>
            </a:r>
            <a:r>
              <a:rPr lang="ko-KR" altLang="en-US" dirty="0"/>
              <a:t>결과가 도출되었습니다</a:t>
            </a:r>
            <a:r>
              <a:rPr lang="en-US" altLang="ko-KR" dirty="0"/>
              <a:t>.</a:t>
            </a:r>
          </a:p>
        </p:txBody>
      </p:sp>
      <p:sp>
        <p:nvSpPr>
          <p:cNvPr id="181" name="Google Shape;181;p12:notes">
            <a:extLst>
              <a:ext uri="{FF2B5EF4-FFF2-40B4-BE49-F238E27FC236}">
                <a16:creationId xmlns:a16="http://schemas.microsoft.com/office/drawing/2014/main" id="{3A5F288C-8E9B-4FF3-2CF1-889076620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156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5480B42-9C72-197D-5A30-42A3FBC2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>
            <a:extLst>
              <a:ext uri="{FF2B5EF4-FFF2-40B4-BE49-F238E27FC236}">
                <a16:creationId xmlns:a16="http://schemas.microsoft.com/office/drawing/2014/main" id="{D2761B62-DA89-909F-585C-CB98EA2E6F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다음은 해당 모델을 통해 예측된 </a:t>
            </a:r>
            <a:r>
              <a:rPr lang="en-US" altLang="ko-KR" dirty="0"/>
              <a:t>11</a:t>
            </a:r>
            <a:r>
              <a:rPr lang="ko-KR" altLang="en-US" dirty="0"/>
              <a:t>월 매출을 </a:t>
            </a:r>
            <a:r>
              <a:rPr lang="en-US" altLang="ko-KR" dirty="0"/>
              <a:t>10</a:t>
            </a:r>
            <a:r>
              <a:rPr lang="ko-KR" altLang="en-US" dirty="0"/>
              <a:t>월과 동일하게 시각화한 결과입니다</a:t>
            </a:r>
            <a:r>
              <a:rPr lang="en-US" altLang="ko-KR" dirty="0"/>
              <a:t>. </a:t>
            </a:r>
            <a:r>
              <a:rPr lang="ko-KR" altLang="en-US" dirty="0"/>
              <a:t>기획팀 관점의 실적 관리를 위한 매출 지표에서는</a:t>
            </a:r>
            <a:r>
              <a:rPr lang="en-US" altLang="ko-KR" dirty="0"/>
              <a:t>, </a:t>
            </a:r>
            <a:r>
              <a:rPr lang="ko-KR" altLang="en-US" dirty="0"/>
              <a:t>전월 대비는 </a:t>
            </a:r>
            <a:r>
              <a:rPr lang="en-US" altLang="ko-KR" dirty="0"/>
              <a:t>5.8% </a:t>
            </a:r>
            <a:r>
              <a:rPr lang="ko-KR" altLang="en-US" dirty="0"/>
              <a:t>소폭 상승하지만</a:t>
            </a:r>
            <a:r>
              <a:rPr lang="en-US" altLang="ko-KR" dirty="0"/>
              <a:t>, </a:t>
            </a:r>
            <a:r>
              <a:rPr lang="ko-KR" altLang="en-US" dirty="0"/>
              <a:t>전년동월 대비 </a:t>
            </a:r>
            <a:r>
              <a:rPr lang="en-US" altLang="ko-KR" dirty="0"/>
              <a:t>41% </a:t>
            </a:r>
            <a:r>
              <a:rPr lang="ko-KR" altLang="en-US" dirty="0"/>
              <a:t>매출 감소되는 것으로 확인됩니다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9:notes">
            <a:extLst>
              <a:ext uri="{FF2B5EF4-FFF2-40B4-BE49-F238E27FC236}">
                <a16:creationId xmlns:a16="http://schemas.microsoft.com/office/drawing/2014/main" id="{9D7A2382-DF29-77E9-4FF9-1A41C7AB16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843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7A865FCB-1E8C-A330-EFE2-6B535599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>
            <a:extLst>
              <a:ext uri="{FF2B5EF4-FFF2-40B4-BE49-F238E27FC236}">
                <a16:creationId xmlns:a16="http://schemas.microsoft.com/office/drawing/2014/main" id="{7F77B34A-D4E0-6746-5733-0DAAB78D8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상품팀</a:t>
            </a:r>
            <a:r>
              <a:rPr lang="ko-KR" altLang="en-US" dirty="0"/>
              <a:t> 관점에서 매장등급별</a:t>
            </a:r>
            <a:r>
              <a:rPr lang="en-US" altLang="ko-KR" dirty="0"/>
              <a:t>, </a:t>
            </a:r>
            <a:r>
              <a:rPr lang="ko-KR" altLang="en-US" dirty="0"/>
              <a:t>카테고리별 매출액 비율과 상품 판매건수 비율을 확인할 수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40" name="Google Shape;140;p10:notes">
            <a:extLst>
              <a:ext uri="{FF2B5EF4-FFF2-40B4-BE49-F238E27FC236}">
                <a16:creationId xmlns:a16="http://schemas.microsoft.com/office/drawing/2014/main" id="{214BF4D1-884F-7B38-7B8B-3771AB97E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751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7D887160-A5FB-D705-4542-FCE771D2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>
            <a:extLst>
              <a:ext uri="{FF2B5EF4-FFF2-40B4-BE49-F238E27FC236}">
                <a16:creationId xmlns:a16="http://schemas.microsoft.com/office/drawing/2014/main" id="{36E18BC9-9C94-F311-2995-0CFB744B0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매장운영팀 관점에서 </a:t>
            </a:r>
            <a:r>
              <a:rPr lang="en-US" altLang="ko-KR" dirty="0"/>
              <a:t>11</a:t>
            </a:r>
            <a:r>
              <a:rPr lang="ko-KR" altLang="en-US" dirty="0"/>
              <a:t>월 매출과 전월 매출</a:t>
            </a:r>
            <a:r>
              <a:rPr lang="en-US" altLang="ko-KR" dirty="0"/>
              <a:t>, </a:t>
            </a:r>
            <a:r>
              <a:rPr lang="ko-KR" altLang="en-US" dirty="0"/>
              <a:t>전년동월 매출을 매장등급별로 확인할 수 있었습니다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5" name="Google Shape;165;p11:notes">
            <a:extLst>
              <a:ext uri="{FF2B5EF4-FFF2-40B4-BE49-F238E27FC236}">
                <a16:creationId xmlns:a16="http://schemas.microsoft.com/office/drawing/2014/main" id="{9279F91C-F52F-27B3-1C3F-66B5536C1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465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809A4D4B-9AD5-26E3-CA3F-76C57C8E3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>
            <a:extLst>
              <a:ext uri="{FF2B5EF4-FFF2-40B4-BE49-F238E27FC236}">
                <a16:creationId xmlns:a16="http://schemas.microsoft.com/office/drawing/2014/main" id="{0C6553B8-5283-B98B-B499-62D090AC9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앞서 살펴본 바와 같이</a:t>
            </a:r>
            <a:r>
              <a:rPr lang="en-US" altLang="ko-KR" dirty="0"/>
              <a:t>, 11</a:t>
            </a:r>
            <a:r>
              <a:rPr lang="ko-KR" altLang="en-US" dirty="0"/>
              <a:t>월 매출 예측 결과는 약 </a:t>
            </a:r>
            <a:r>
              <a:rPr lang="en-US" altLang="ko-KR" dirty="0"/>
              <a:t>16</a:t>
            </a:r>
            <a:r>
              <a:rPr lang="ko-KR" altLang="en-US" dirty="0"/>
              <a:t>억원으로 전월 대비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상승하는 것으로 예측되지만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전년 및 전전년의 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11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매출 대비 크게 하락하는 예측 결과가 나타나서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연말 시즌에 크게 상승하는 트렌드까지는 반영되지 못한 것으로 확인됩니다</a:t>
            </a:r>
            <a:r>
              <a:rPr lang="en-US" altLang="ko-KR" sz="12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1:notes">
            <a:extLst>
              <a:ext uri="{FF2B5EF4-FFF2-40B4-BE49-F238E27FC236}">
                <a16:creationId xmlns:a16="http://schemas.microsoft.com/office/drawing/2014/main" id="{8905CB7C-8C6B-BA78-1909-70DB70C08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072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발표 내용은 </a:t>
            </a:r>
            <a:r>
              <a:rPr lang="en-US" altLang="ko-KR" dirty="0"/>
              <a:t>CO2 </a:t>
            </a:r>
            <a:r>
              <a:rPr lang="ko-KR" altLang="en-US" dirty="0"/>
              <a:t>사업 현황 및 데이터 점검</a:t>
            </a:r>
            <a:r>
              <a:rPr lang="en-US" altLang="ko-KR" dirty="0"/>
              <a:t>, 10</a:t>
            </a:r>
            <a:r>
              <a:rPr lang="ko-KR" altLang="en-US" dirty="0"/>
              <a:t>월 판매 분석</a:t>
            </a:r>
            <a:r>
              <a:rPr lang="en-US" altLang="ko-KR" dirty="0"/>
              <a:t>, 11</a:t>
            </a:r>
            <a:r>
              <a:rPr lang="ko-KR" altLang="en-US" dirty="0"/>
              <a:t>월 판매 예측으로 구성되어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CO2</a:t>
            </a:r>
            <a:r>
              <a:rPr lang="ko-KR" altLang="en-US" dirty="0"/>
              <a:t>는 러시아에서 게임</a:t>
            </a:r>
            <a:r>
              <a:rPr lang="en-US" altLang="ko-KR" dirty="0"/>
              <a:t>, </a:t>
            </a:r>
            <a:r>
              <a:rPr lang="ko-KR" altLang="en-US" dirty="0"/>
              <a:t>음반 등의 컨텐츠를 판매하는 회사로서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43</a:t>
            </a:r>
            <a:r>
              <a:rPr lang="ko-KR" altLang="en-US" dirty="0"/>
              <a:t>개 매장을 운영 중입니다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제공된 데이터는 </a:t>
            </a:r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~2015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판매 데이터이며</a:t>
            </a:r>
            <a:r>
              <a:rPr lang="en-US" altLang="ko-KR" dirty="0"/>
              <a:t>, </a:t>
            </a:r>
            <a:r>
              <a:rPr lang="ko-KR" altLang="en-US" dirty="0"/>
              <a:t>데이터 점검 및 월별 실적 분석 방안 등을 도출하고자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데이터는 러시아어 및 러시아 루블화로 되어있어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활용하여 한국어로 번역하고 원화 표시를 추가했습니다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이상치로서 중복데이터를 제거했고</a:t>
            </a:r>
            <a:r>
              <a:rPr lang="en-US" altLang="ko-KR" dirty="0"/>
              <a:t>, </a:t>
            </a:r>
            <a:r>
              <a:rPr lang="ko-KR" altLang="en-US" dirty="0"/>
              <a:t>판매수량과 판매가가 높은 데이터가 확인되었으나 실적 관리 관점에서 필요한 데이터로 판단하여 제거하지 않았습니다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예측 모델 관점에서는 이러한 이상치를 제거할 예정입니다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CO2 </a:t>
            </a:r>
            <a:r>
              <a:rPr lang="ko-KR" altLang="en-US" dirty="0"/>
              <a:t>사업의 연</a:t>
            </a:r>
            <a:r>
              <a:rPr lang="en-US" altLang="ko-KR" dirty="0"/>
              <a:t>,</a:t>
            </a: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일별 매출을 확인해보니</a:t>
            </a:r>
            <a:r>
              <a:rPr lang="en-US" altLang="ko-KR" dirty="0"/>
              <a:t> </a:t>
            </a:r>
            <a:r>
              <a:rPr lang="ko-KR" altLang="en-US" dirty="0" err="1"/>
              <a:t>매장수</a:t>
            </a:r>
            <a:r>
              <a:rPr lang="ko-KR" altLang="en-US" dirty="0"/>
              <a:t> 감소 등으로 인한 </a:t>
            </a:r>
            <a:r>
              <a:rPr lang="ko-KR" altLang="en-US" dirty="0" err="1"/>
              <a:t>연매출</a:t>
            </a:r>
            <a:r>
              <a:rPr lang="ko-KR" altLang="en-US" dirty="0"/>
              <a:t> 감소가 예상되며</a:t>
            </a:r>
            <a:r>
              <a:rPr lang="en-US" altLang="ko-KR" dirty="0"/>
              <a:t>, </a:t>
            </a:r>
            <a:r>
              <a:rPr lang="ko-KR" altLang="en-US" dirty="0"/>
              <a:t>우측과 같이 매년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월 매출 증가 현상이 나타나고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더 자세히 살펴보기 위해 </a:t>
            </a:r>
            <a:r>
              <a:rPr lang="en-US" altLang="ko-KR" dirty="0"/>
              <a:t>3</a:t>
            </a:r>
            <a:r>
              <a:rPr lang="ko-KR" altLang="en-US" dirty="0"/>
              <a:t>년간 월간 매출 트렌드와 상세 데이터를 확인해보니</a:t>
            </a:r>
            <a:r>
              <a:rPr lang="en-US" altLang="ko-KR" dirty="0"/>
              <a:t>, </a:t>
            </a:r>
            <a:r>
              <a:rPr lang="ko-KR" altLang="en-US" dirty="0"/>
              <a:t>게임 산업 특성상 연말 전인 </a:t>
            </a:r>
            <a:r>
              <a:rPr lang="en-US" altLang="ko-KR" dirty="0"/>
              <a:t>9</a:t>
            </a:r>
            <a:r>
              <a:rPr lang="ko-KR" altLang="en-US" dirty="0"/>
              <a:t>월과</a:t>
            </a:r>
            <a:r>
              <a:rPr lang="en-US" altLang="ko-KR" dirty="0"/>
              <a:t> 12</a:t>
            </a:r>
            <a:r>
              <a:rPr lang="ko-KR" altLang="en-US" dirty="0"/>
              <a:t>월에 신규 콘솔과 게임을 출시하는 트렌드가 발견되었고</a:t>
            </a:r>
            <a:r>
              <a:rPr lang="en-US" altLang="ko-KR" dirty="0"/>
              <a:t>, </a:t>
            </a:r>
            <a:r>
              <a:rPr lang="ko-KR" altLang="en-US" dirty="0"/>
              <a:t>연말 시즌성에 따라 매출이 급증하는 걸 알 수 있었습니다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84</a:t>
            </a:r>
            <a:r>
              <a:rPr lang="ko-KR" altLang="en-US" dirty="0"/>
              <a:t>개로 이루어진 소분류 카테고리를 관리 편의를 위해 </a:t>
            </a:r>
            <a:r>
              <a:rPr lang="en-US" altLang="ko-KR" dirty="0"/>
              <a:t>13</a:t>
            </a:r>
            <a:r>
              <a:rPr lang="ko-KR" altLang="en-US" dirty="0"/>
              <a:t>개의 중분류로 구성하였고</a:t>
            </a:r>
            <a:r>
              <a:rPr lang="en-US" altLang="ko-KR" dirty="0"/>
              <a:t>, </a:t>
            </a:r>
            <a:r>
              <a:rPr lang="ko-KR" altLang="en-US" dirty="0"/>
              <a:t>게임 카테고리의 판매 비율과 매출액이 압도적으로 높지만</a:t>
            </a:r>
            <a:r>
              <a:rPr lang="en-US" altLang="ko-KR" dirty="0"/>
              <a:t>, </a:t>
            </a:r>
            <a:r>
              <a:rPr lang="ko-KR" altLang="en-US" dirty="0"/>
              <a:t>우측 하단 판매 건수를 확인했을 때 균등한 분포로 알맞게 </a:t>
            </a:r>
            <a:r>
              <a:rPr lang="en-US" altLang="ko-KR" dirty="0"/>
              <a:t>sub-category</a:t>
            </a:r>
            <a:r>
              <a:rPr lang="ko-KR" altLang="en-US" dirty="0"/>
              <a:t>화 된 것으로 확인됩니다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45</a:t>
            </a:r>
            <a:r>
              <a:rPr lang="ko-KR" altLang="en-US" dirty="0"/>
              <a:t>개 매장을 동시 분석하기에 어려움이 있어</a:t>
            </a:r>
            <a:r>
              <a:rPr lang="en-US" altLang="ko-KR" dirty="0"/>
              <a:t>, </a:t>
            </a:r>
            <a:r>
              <a:rPr lang="ko-KR" altLang="en-US" dirty="0"/>
              <a:t>직전 반기인 </a:t>
            </a:r>
            <a:r>
              <a:rPr lang="en-US" altLang="ko-KR" dirty="0"/>
              <a:t>15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15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동안의 매장 평균 매출을 기준으로 매장 등급을 </a:t>
            </a:r>
            <a:r>
              <a:rPr lang="en-US" altLang="ko-KR" dirty="0"/>
              <a:t>A, B, C, D</a:t>
            </a:r>
            <a:r>
              <a:rPr lang="ko-KR" altLang="en-US" dirty="0"/>
              <a:t>로 구분하였습니다</a:t>
            </a:r>
            <a:r>
              <a:rPr lang="en-US" altLang="ko-KR" dirty="0"/>
              <a:t>. </a:t>
            </a:r>
            <a:r>
              <a:rPr lang="ko-KR" altLang="en-US" dirty="0"/>
              <a:t>이와 같은 데이터 점검을 통해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매출 분석을 </a:t>
            </a:r>
            <a:r>
              <a:rPr lang="ko-KR" altLang="en-US" dirty="0" err="1"/>
              <a:t>공유드리겠습니다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월간 매출 현황은 기획팀</a:t>
            </a:r>
            <a:r>
              <a:rPr lang="en-US" altLang="ko-KR" dirty="0"/>
              <a:t>, </a:t>
            </a:r>
            <a:r>
              <a:rPr lang="ko-KR" altLang="en-US" dirty="0" err="1"/>
              <a:t>상품팀</a:t>
            </a:r>
            <a:r>
              <a:rPr lang="en-US" altLang="ko-KR" dirty="0"/>
              <a:t>, </a:t>
            </a:r>
            <a:r>
              <a:rPr lang="ko-KR" altLang="en-US" dirty="0"/>
              <a:t>매장운영팀별 관점으로 분석하였습니다</a:t>
            </a:r>
            <a:r>
              <a:rPr lang="en-US" altLang="ko-KR" dirty="0"/>
              <a:t>. </a:t>
            </a:r>
            <a:r>
              <a:rPr lang="ko-KR" altLang="en-US" dirty="0"/>
              <a:t>먼저 기획팀 관점에서는 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월간 매출액의 </a:t>
            </a:r>
            <a:r>
              <a:rPr lang="ko-KR" altLang="en-US" sz="11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직전월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전년동월 대비 증감률을 제공하고자 합니다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10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월에는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등급 매장의 전년동월 대비 매출 감소가 주요하게 작용한 것으로 판단됩니다</a:t>
            </a: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1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endParaRPr dirty="0"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12953"/>
          <a:stretch/>
        </p:blipFill>
        <p:spPr>
          <a:xfrm>
            <a:off x="171074" y="5731360"/>
            <a:ext cx="8801100" cy="112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4281854" y="6489002"/>
            <a:ext cx="580292" cy="34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7" name="Google Shape;17;p18"/>
          <p:cNvCxnSpPr/>
          <p:nvPr/>
        </p:nvCxnSpPr>
        <p:spPr>
          <a:xfrm>
            <a:off x="382210" y="6489002"/>
            <a:ext cx="838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8"/>
          <p:cNvCxnSpPr/>
          <p:nvPr/>
        </p:nvCxnSpPr>
        <p:spPr>
          <a:xfrm>
            <a:off x="382210" y="643605"/>
            <a:ext cx="8388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8"/>
          <p:cNvSpPr txBox="1"/>
          <p:nvPr/>
        </p:nvSpPr>
        <p:spPr>
          <a:xfrm>
            <a:off x="8076580" y="6524170"/>
            <a:ext cx="693630" cy="28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2972"/>
              </a:buClr>
              <a:buSzPts val="1250"/>
              <a:buFont typeface="Noto Sans Symbols"/>
              <a:buNone/>
            </a:pPr>
            <a:r>
              <a:rPr lang="ko-KR" sz="1250" b="0" i="0" u="none" strike="noStrike" cap="none" dirty="0">
                <a:solidFill>
                  <a:srgbClr val="0B297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  <a:sym typeface="Arial"/>
              </a:rPr>
              <a:t>㈜</a:t>
            </a:r>
            <a:r>
              <a:rPr lang="ko-KR" sz="1250" b="0" i="0" u="none" strike="noStrike" cap="none" dirty="0" err="1">
                <a:solidFill>
                  <a:srgbClr val="0B297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/>
                <a:sym typeface="Arial"/>
              </a:rPr>
              <a:t>모두연</a:t>
            </a:r>
            <a:endParaRPr sz="1250" b="0" i="0" u="none" strike="noStrike" cap="none" dirty="0">
              <a:solidFill>
                <a:srgbClr val="0B2972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/>
        </p:nvSpPr>
        <p:spPr>
          <a:xfrm>
            <a:off x="314816" y="6342484"/>
            <a:ext cx="43275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데이터 분석팀</a:t>
            </a:r>
            <a:endParaRPr sz="2000" b="1">
              <a:solidFill>
                <a:srgbClr val="043F89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" name="Google Shape;22;p19"/>
          <p:cNvSpPr txBox="1"/>
          <p:nvPr/>
        </p:nvSpPr>
        <p:spPr>
          <a:xfrm>
            <a:off x="2235587" y="3067333"/>
            <a:ext cx="4672825" cy="72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감사합니다.</a:t>
            </a:r>
            <a:endParaRPr sz="2400" b="1" i="0" u="none" strike="noStrike" cap="none">
              <a:solidFill>
                <a:schemeClr val="dk1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/>
          <p:nvPr/>
        </p:nvSpPr>
        <p:spPr>
          <a:xfrm>
            <a:off x="7946539" y="6342484"/>
            <a:ext cx="10304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043F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㈜모두연</a:t>
            </a:r>
            <a:endParaRPr sz="2000" b="1">
              <a:solidFill>
                <a:srgbClr val="043F89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5">
            <a:alphaModFix/>
          </a:blip>
          <a:srcRect t="447" r="720"/>
          <a:stretch/>
        </p:blipFill>
        <p:spPr>
          <a:xfrm>
            <a:off x="7919353" y="-2292"/>
            <a:ext cx="1224648" cy="649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45.png"/><Relationship Id="rId4" Type="http://schemas.openxmlformats.org/officeDocument/2006/relationships/image" Target="../media/image23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2353962" y="3355478"/>
            <a:ext cx="2217076" cy="56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ko-KR" sz="14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2015.11.01</a:t>
            </a:r>
            <a:br>
              <a:rPr lang="ko-KR" sz="14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</a:br>
            <a:r>
              <a:rPr lang="ko-KR" sz="14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㈜</a:t>
            </a:r>
            <a:r>
              <a:rPr lang="ko-KR" sz="1400" i="0" u="none" strike="noStrike" cap="none" dirty="0" err="1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모두연</a:t>
            </a:r>
            <a:r>
              <a:rPr lang="ko-KR" sz="14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 데이터분석팀</a:t>
            </a:r>
            <a:br>
              <a:rPr lang="ko-KR" sz="14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</a:br>
            <a:r>
              <a:rPr lang="ko-KR" sz="13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발표자 </a:t>
            </a:r>
            <a:r>
              <a:rPr lang="ko-KR" sz="1300" i="0" u="none" strike="noStrike" cap="none" dirty="0" err="1">
                <a:solidFill>
                  <a:srgbClr val="0B297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전영은</a:t>
            </a:r>
            <a:endParaRPr sz="1300" i="0" u="none" strike="noStrike" cap="none" dirty="0">
              <a:solidFill>
                <a:srgbClr val="0B2972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작성자 </a:t>
            </a:r>
            <a:r>
              <a:rPr lang="ko-KR" sz="1300" i="0" u="none" strike="noStrike" cap="none" dirty="0">
                <a:solidFill>
                  <a:srgbClr val="0B297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주원희</a:t>
            </a:r>
            <a:endParaRPr sz="1300" i="0" u="none" strike="noStrike" cap="none" dirty="0">
              <a:solidFill>
                <a:srgbClr val="0B2972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i="0" u="none" strike="noStrike" cap="none" dirty="0">
                <a:solidFill>
                  <a:schemeClr val="dk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 </a:t>
            </a:r>
            <a:r>
              <a:rPr lang="ko-KR" sz="1300" i="0" u="none" strike="noStrike" cap="none" dirty="0" err="1">
                <a:solidFill>
                  <a:srgbClr val="0B297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박채훈</a:t>
            </a:r>
            <a:endParaRPr sz="1300" i="0" u="none" strike="noStrike" cap="none" dirty="0">
              <a:solidFill>
                <a:srgbClr val="0B2972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i="0" u="none" strike="noStrike" cap="none" dirty="0" err="1">
                <a:solidFill>
                  <a:srgbClr val="0B297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홍일붕</a:t>
            </a:r>
            <a:endParaRPr sz="1300" i="0" u="none" strike="noStrike" cap="none" dirty="0">
              <a:solidFill>
                <a:srgbClr val="0B2972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i="0" u="none" strike="noStrike" cap="none" dirty="0">
                <a:solidFill>
                  <a:srgbClr val="0B2972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김현민</a:t>
            </a:r>
            <a:endParaRPr sz="1300" i="0" u="none" strike="noStrike" cap="none" dirty="0">
              <a:solidFill>
                <a:srgbClr val="0B2972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 dirty="0">
              <a:solidFill>
                <a:srgbClr val="0B2972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</p:txBody>
      </p:sp>
      <p:grpSp>
        <p:nvGrpSpPr>
          <p:cNvPr id="29" name="Google Shape;29;p1"/>
          <p:cNvGrpSpPr/>
          <p:nvPr/>
        </p:nvGrpSpPr>
        <p:grpSpPr>
          <a:xfrm>
            <a:off x="638884" y="1866605"/>
            <a:ext cx="3932154" cy="1069693"/>
            <a:chOff x="686638" y="1857080"/>
            <a:chExt cx="3932154" cy="1069693"/>
          </a:xfrm>
        </p:grpSpPr>
        <p:sp>
          <p:nvSpPr>
            <p:cNvPr id="30" name="Google Shape;30;p1"/>
            <p:cNvSpPr txBox="1"/>
            <p:nvPr/>
          </p:nvSpPr>
          <p:spPr>
            <a:xfrm>
              <a:off x="1175639" y="2307523"/>
              <a:ext cx="3443153" cy="503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ko-KR" sz="2800" i="0" u="none" strike="noStrike" cap="none" dirty="0">
                  <a:solidFill>
                    <a:schemeClr val="dk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sym typeface="Arial"/>
                </a:rPr>
                <a:t>CO2 사업 월간 보고</a:t>
              </a:r>
              <a:endParaRPr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>
              <a:off x="686638" y="1857080"/>
              <a:ext cx="3932154" cy="335145"/>
            </a:xfrm>
            <a:prstGeom prst="rect">
              <a:avLst/>
            </a:prstGeom>
            <a:solidFill>
              <a:srgbClr val="0B2972"/>
            </a:solidFill>
            <a:ln>
              <a:noFill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lang="ko-KR" sz="1600" i="0" u="none" strike="noStrike" cap="none" dirty="0">
                  <a:solidFill>
                    <a:srgbClr val="FFFFFF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sym typeface="Arial"/>
                </a:rPr>
                <a:t>컨텐츠 판매 사업 CO2 운영 보고  </a:t>
              </a:r>
              <a:endParaRPr sz="1600" i="0" u="none" strike="noStrike" cap="none" dirty="0">
                <a:solidFill>
                  <a:srgbClr val="FFFF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6638" y="2318698"/>
              <a:ext cx="561266" cy="481338"/>
            </a:xfrm>
            <a:prstGeom prst="rect">
              <a:avLst/>
            </a:prstGeom>
            <a:solidFill>
              <a:srgbClr val="818286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ko-KR" sz="1400" i="0" u="none" strike="noStrike" cap="none">
                  <a:solidFill>
                    <a:srgbClr val="FFFFFF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sym typeface="Arial"/>
                </a:rPr>
                <a:t>Oct</a:t>
              </a:r>
              <a:endParaRPr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ko-KR" sz="1400" i="0" u="none" strike="noStrike" cap="none">
                  <a:solidFill>
                    <a:srgbClr val="FFFFFF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  <a:sym typeface="Arial"/>
                </a:rPr>
                <a:t>2015</a:t>
              </a:r>
              <a:endParaRPr sz="1400" i="0" u="none" strike="noStrike" cap="none">
                <a:solidFill>
                  <a:srgbClr val="FFFF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endParaRPr>
            </a:p>
          </p:txBody>
        </p:sp>
        <p:cxnSp>
          <p:nvCxnSpPr>
            <p:cNvPr id="33" name="Google Shape;33;p1"/>
            <p:cNvCxnSpPr/>
            <p:nvPr/>
          </p:nvCxnSpPr>
          <p:spPr>
            <a:xfrm>
              <a:off x="686638" y="2926773"/>
              <a:ext cx="3931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/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marR="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‘15년 10월 </a:t>
            </a:r>
            <a:r>
              <a:rPr lang="ko-KR" altLang="en-US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매출</a:t>
            </a:r>
            <a:r>
              <a:rPr 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 현황 - </a:t>
            </a:r>
            <a:r>
              <a:rPr lang="ko-KR" sz="1800" dirty="0" err="1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상품팀</a:t>
            </a:r>
            <a:endParaRPr sz="18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sym typeface="Arial"/>
            </a:endParaRPr>
          </a:p>
        </p:txBody>
      </p:sp>
      <p:grpSp>
        <p:nvGrpSpPr>
          <p:cNvPr id="144" name="Google Shape;144;p10"/>
          <p:cNvGrpSpPr/>
          <p:nvPr/>
        </p:nvGrpSpPr>
        <p:grpSpPr>
          <a:xfrm>
            <a:off x="200026" y="1790199"/>
            <a:ext cx="8712830" cy="4741193"/>
            <a:chOff x="200026" y="1304424"/>
            <a:chExt cx="8712830" cy="4741193"/>
          </a:xfrm>
        </p:grpSpPr>
        <p:pic>
          <p:nvPicPr>
            <p:cNvPr id="145" name="Google Shape;145;p10"/>
            <p:cNvPicPr preferRelativeResize="0"/>
            <p:nvPr/>
          </p:nvPicPr>
          <p:blipFill rotWithShape="1">
            <a:blip r:embed="rId3">
              <a:alphaModFix/>
            </a:blip>
            <a:srcRect l="63390" t="5417" r="-3337" b="45489"/>
            <a:stretch/>
          </p:blipFill>
          <p:spPr>
            <a:xfrm>
              <a:off x="4629150" y="1378363"/>
              <a:ext cx="2366658" cy="2273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0"/>
            <p:cNvPicPr preferRelativeResize="0"/>
            <p:nvPr/>
          </p:nvPicPr>
          <p:blipFill rotWithShape="1">
            <a:blip r:embed="rId3">
              <a:alphaModFix/>
            </a:blip>
            <a:srcRect t="54135" r="58547" b="-3229"/>
            <a:stretch/>
          </p:blipFill>
          <p:spPr>
            <a:xfrm>
              <a:off x="200026" y="3772005"/>
              <a:ext cx="2455776" cy="2273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0"/>
            <p:cNvPicPr preferRelativeResize="0"/>
            <p:nvPr/>
          </p:nvPicPr>
          <p:blipFill rotWithShape="1">
            <a:blip r:embed="rId4">
              <a:alphaModFix/>
            </a:blip>
            <a:srcRect l="663" t="7017" r="62724" b="44928"/>
            <a:stretch/>
          </p:blipFill>
          <p:spPr>
            <a:xfrm>
              <a:off x="2460940" y="1313947"/>
              <a:ext cx="2177735" cy="2273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0"/>
            <p:cNvPicPr preferRelativeResize="0"/>
            <p:nvPr/>
          </p:nvPicPr>
          <p:blipFill rotWithShape="1">
            <a:blip r:embed="rId4">
              <a:alphaModFix/>
            </a:blip>
            <a:srcRect l="465" t="53393" r="62224" b="-1448"/>
            <a:stretch/>
          </p:blipFill>
          <p:spPr>
            <a:xfrm>
              <a:off x="2419349" y="3663760"/>
              <a:ext cx="2219325" cy="2273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0"/>
            <p:cNvPicPr preferRelativeResize="0"/>
            <p:nvPr/>
          </p:nvPicPr>
          <p:blipFill rotWithShape="1">
            <a:blip r:embed="rId5">
              <a:alphaModFix/>
            </a:blip>
            <a:srcRect l="63485" t="9135" r="-1" b="43194"/>
            <a:stretch/>
          </p:blipFill>
          <p:spPr>
            <a:xfrm>
              <a:off x="6705599" y="1450769"/>
              <a:ext cx="2207257" cy="2273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0"/>
            <p:cNvPicPr preferRelativeResize="0"/>
            <p:nvPr/>
          </p:nvPicPr>
          <p:blipFill rotWithShape="1">
            <a:blip r:embed="rId5">
              <a:alphaModFix/>
            </a:blip>
            <a:srcRect l="63129" t="56798" r="753" b="-970"/>
            <a:stretch/>
          </p:blipFill>
          <p:spPr>
            <a:xfrm>
              <a:off x="6728899" y="3745282"/>
              <a:ext cx="2183107" cy="2106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0"/>
            <p:cNvPicPr preferRelativeResize="0"/>
            <p:nvPr/>
          </p:nvPicPr>
          <p:blipFill rotWithShape="1">
            <a:blip r:embed="rId3">
              <a:alphaModFix/>
            </a:blip>
            <a:srcRect l="63119" t="53544" r="122" b="-2637"/>
            <a:stretch/>
          </p:blipFill>
          <p:spPr>
            <a:xfrm>
              <a:off x="4585015" y="3698066"/>
              <a:ext cx="2177736" cy="2273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0"/>
            <p:cNvPicPr preferRelativeResize="0"/>
            <p:nvPr/>
          </p:nvPicPr>
          <p:blipFill rotWithShape="1">
            <a:blip r:embed="rId3">
              <a:alphaModFix/>
            </a:blip>
            <a:srcRect t="5417" r="61412" b="45489"/>
            <a:stretch/>
          </p:blipFill>
          <p:spPr>
            <a:xfrm>
              <a:off x="200026" y="1304424"/>
              <a:ext cx="2285999" cy="22736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0"/>
          <p:cNvSpPr txBox="1"/>
          <p:nvPr/>
        </p:nvSpPr>
        <p:spPr>
          <a:xfrm>
            <a:off x="529761" y="1494806"/>
            <a:ext cx="384855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“2015-10”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Monthly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ko-KR" sz="1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lang="ko-KR" sz="1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 sz="11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4632639" y="1494806"/>
            <a:ext cx="42453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“2015-10” Monthly </a:t>
            </a:r>
            <a:r>
              <a:rPr lang="ko-KR" sz="1100" b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Category Item Count Rate</a:t>
            </a:r>
            <a:r>
              <a:rPr lang="ko-KR" sz="110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by Shop Grade</a:t>
            </a:r>
            <a:endParaRPr sz="1100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1227101" y="3263025"/>
            <a:ext cx="506449" cy="51911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1432700" y="2503768"/>
            <a:ext cx="348475" cy="35718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5341901" y="5562688"/>
            <a:ext cx="506449" cy="51911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5947550" y="4965356"/>
            <a:ext cx="348475" cy="35718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7685350" y="5579864"/>
            <a:ext cx="506449" cy="51911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8138599" y="5163507"/>
            <a:ext cx="348475" cy="35718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3494351" y="3328704"/>
            <a:ext cx="407410" cy="41759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3871399" y="2928307"/>
            <a:ext cx="280329" cy="28733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8;p9">
            <a:extLst>
              <a:ext uri="{FF2B5EF4-FFF2-40B4-BE49-F238E27FC236}">
                <a16:creationId xmlns:a16="http://schemas.microsoft.com/office/drawing/2014/main" id="{B3A44C30-13BD-FADA-45CB-537F4C0E5669}"/>
              </a:ext>
            </a:extLst>
          </p:cNvPr>
          <p:cNvSpPr txBox="1">
            <a:spLocks/>
          </p:cNvSpPr>
          <p:nvPr/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142857"/>
              </a:lnSpc>
              <a:spcBef>
                <a:spcPts val="0"/>
              </a:spcBef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A,B,C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 대비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매장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sub-cat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별 매출 및 수량 비율이 상이하여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매장의 주요 제품 재고 부족 예상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매장등급별 당월/</a:t>
            </a:r>
            <a:r>
              <a:rPr 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직전월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/전년동월 매출 비교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를 통해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매출 상승/저하 요인 분석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매장별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개선 방안 도출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marR="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‘15년 10월 </a:t>
            </a:r>
            <a:r>
              <a:rPr lang="ko-KR" altLang="en-US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매출</a:t>
            </a:r>
            <a:r>
              <a:rPr 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 현황 </a:t>
            </a:r>
            <a:r>
              <a:rPr lang="en-US" alt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-</a:t>
            </a:r>
            <a:r>
              <a:rPr 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 매장운영팀</a:t>
            </a:r>
            <a:endParaRPr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69" name="Google Shape;169;p11"/>
          <p:cNvGrpSpPr/>
          <p:nvPr/>
        </p:nvGrpSpPr>
        <p:grpSpPr>
          <a:xfrm>
            <a:off x="386241" y="1328234"/>
            <a:ext cx="8262460" cy="5049790"/>
            <a:chOff x="500062" y="1166309"/>
            <a:chExt cx="7948613" cy="4857975"/>
          </a:xfrm>
        </p:grpSpPr>
        <p:pic>
          <p:nvPicPr>
            <p:cNvPr id="170" name="Google Shape;17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062" y="1176337"/>
              <a:ext cx="3895590" cy="2371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68126" y="1166309"/>
              <a:ext cx="3875536" cy="2391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1500" y="3652837"/>
              <a:ext cx="3870522" cy="2351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568126" y="3632782"/>
              <a:ext cx="3880549" cy="2391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1"/>
          <p:cNvSpPr/>
          <p:nvPr/>
        </p:nvSpPr>
        <p:spPr>
          <a:xfrm>
            <a:off x="2771775" y="1457325"/>
            <a:ext cx="361950" cy="37147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3457575" y="4298885"/>
            <a:ext cx="361950" cy="37147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6905625" y="3994085"/>
            <a:ext cx="361950" cy="37147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8086725" y="4763584"/>
            <a:ext cx="361950" cy="37147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6821180" y="1446965"/>
            <a:ext cx="361950" cy="37147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ID(0~33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개월차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활용하여 데이터 분류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11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(34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개월차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월간판매량을 비선형 모델로 예측함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4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‘15년 11월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매출</a:t>
            </a: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예측</a:t>
            </a:r>
            <a:r>
              <a:rPr lang="en-US" alt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방안 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0E18F1-9E10-47C0-5220-14A563445D09}"/>
              </a:ext>
            </a:extLst>
          </p:cNvPr>
          <p:cNvGrpSpPr/>
          <p:nvPr/>
        </p:nvGrpSpPr>
        <p:grpSpPr>
          <a:xfrm>
            <a:off x="5101140" y="1942069"/>
            <a:ext cx="3293344" cy="575776"/>
            <a:chOff x="738690" y="2139649"/>
            <a:chExt cx="3293344" cy="720000"/>
          </a:xfrm>
        </p:grpSpPr>
        <p:sp>
          <p:nvSpPr>
            <p:cNvPr id="5" name="Rectangle 166">
              <a:extLst>
                <a:ext uri="{FF2B5EF4-FFF2-40B4-BE49-F238E27FC236}">
                  <a16:creationId xmlns:a16="http://schemas.microsoft.com/office/drawing/2014/main" id="{3A61C6C6-374D-07E2-A0F2-4D6157AA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20" y="2139649"/>
              <a:ext cx="3031314" cy="720000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ko-KR" altLang="ko-KR" sz="1200" dirty="0">
                  <a:solidFill>
                    <a:schemeClr val="dk1"/>
                  </a:solidFill>
                  <a:latin typeface="+mn-lt"/>
                </a:rPr>
                <a:t>선형회귀(RMSE: 1.13) → 성능 한계</a:t>
              </a:r>
              <a:endParaRPr lang="ko-KR" altLang="en-US" sz="1200" dirty="0">
                <a:latin typeface="+mn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214497-B8BF-EE70-E110-7A2F2AD47A4C}"/>
                </a:ext>
              </a:extLst>
            </p:cNvPr>
            <p:cNvSpPr/>
            <p:nvPr/>
          </p:nvSpPr>
          <p:spPr>
            <a:xfrm>
              <a:off x="738690" y="2139649"/>
              <a:ext cx="262030" cy="720000"/>
            </a:xfrm>
            <a:prstGeom prst="rect">
              <a:avLst/>
            </a:prstGeom>
            <a:solidFill>
              <a:srgbClr val="D9E5F8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lt"/>
                  <a:ea typeface="+mn-ea"/>
                </a:rPr>
                <a:t>1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15E43B-5D3E-7740-1B76-BC490FB304E7}"/>
              </a:ext>
            </a:extLst>
          </p:cNvPr>
          <p:cNvGrpSpPr/>
          <p:nvPr/>
        </p:nvGrpSpPr>
        <p:grpSpPr>
          <a:xfrm>
            <a:off x="5101140" y="2799288"/>
            <a:ext cx="3293344" cy="575776"/>
            <a:chOff x="738690" y="3158557"/>
            <a:chExt cx="3293344" cy="720000"/>
          </a:xfrm>
        </p:grpSpPr>
        <p:sp>
          <p:nvSpPr>
            <p:cNvPr id="6" name="Rectangle 168">
              <a:extLst>
                <a:ext uri="{FF2B5EF4-FFF2-40B4-BE49-F238E27FC236}">
                  <a16:creationId xmlns:a16="http://schemas.microsoft.com/office/drawing/2014/main" id="{6422142B-B87D-6FA9-2067-1B0983EE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20" y="3158557"/>
              <a:ext cx="3031314" cy="720000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lIns="0" tIns="0" rIns="0" bIns="0" anchor="ctr">
              <a:noAutofit/>
            </a:bodyPr>
            <a:lstStyle/>
            <a:p>
              <a:pPr algn="ctr"/>
              <a:r>
                <a:rPr lang="ko-KR" altLang="ko-KR" sz="1200" b="1" dirty="0">
                  <a:solidFill>
                    <a:schemeClr val="dk1"/>
                  </a:solidFill>
                  <a:latin typeface="+mn-lt"/>
                </a:rPr>
                <a:t>시계열 특성 고려한 피처 엔지니어링</a:t>
              </a:r>
              <a:r>
                <a:rPr lang="ko-KR" altLang="ko-KR" sz="1200" dirty="0">
                  <a:solidFill>
                    <a:schemeClr val="dk1"/>
                  </a:solidFill>
                  <a:latin typeface="+mn-lt"/>
                </a:rPr>
                <a:t> 적용</a:t>
              </a:r>
              <a:endParaRPr lang="ko-KR" altLang="en-US" sz="1200" dirty="0">
                <a:latin typeface="+mn-lt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12A6FA-B0C8-EBB8-1EE7-09E7216E524C}"/>
                </a:ext>
              </a:extLst>
            </p:cNvPr>
            <p:cNvSpPr/>
            <p:nvPr/>
          </p:nvSpPr>
          <p:spPr>
            <a:xfrm>
              <a:off x="738690" y="3158557"/>
              <a:ext cx="262030" cy="720000"/>
            </a:xfrm>
            <a:prstGeom prst="rect">
              <a:avLst/>
            </a:prstGeom>
            <a:solidFill>
              <a:srgbClr val="D9E5F8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lt"/>
                  <a:ea typeface="+mn-ea"/>
                </a:rPr>
                <a:t>2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BFB417-703C-9A00-2D40-6546EC0CAB78}"/>
              </a:ext>
            </a:extLst>
          </p:cNvPr>
          <p:cNvGrpSpPr/>
          <p:nvPr/>
        </p:nvGrpSpPr>
        <p:grpSpPr>
          <a:xfrm>
            <a:off x="5102571" y="3656507"/>
            <a:ext cx="3291913" cy="575776"/>
            <a:chOff x="740121" y="4174455"/>
            <a:chExt cx="3291913" cy="720000"/>
          </a:xfrm>
        </p:grpSpPr>
        <p:sp>
          <p:nvSpPr>
            <p:cNvPr id="7" name="Rectangle 168">
              <a:extLst>
                <a:ext uri="{FF2B5EF4-FFF2-40B4-BE49-F238E27FC236}">
                  <a16:creationId xmlns:a16="http://schemas.microsoft.com/office/drawing/2014/main" id="{324D2799-780C-8E41-62EB-E83FD21CD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20" y="4174455"/>
              <a:ext cx="3031314" cy="720000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lIns="0" tIns="0" rIns="0" bIns="0" anchor="ctr">
              <a:noAutofit/>
            </a:bodyPr>
            <a:lstStyle/>
            <a:p>
              <a:pPr marL="158750" lvl="0" algn="ctr"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altLang="ko-KR" sz="1200" b="1" dirty="0" err="1">
                  <a:solidFill>
                    <a:schemeClr val="dk1"/>
                  </a:solidFill>
                  <a:latin typeface="+mn-lt"/>
                </a:rPr>
                <a:t>LightGBM</a:t>
              </a:r>
              <a:r>
                <a:rPr lang="en-US" altLang="ko-KR" sz="1200" b="1" dirty="0">
                  <a:solidFill>
                    <a:schemeClr val="dk1"/>
                  </a:solidFill>
                  <a:latin typeface="+mn-lt"/>
                </a:rPr>
                <a:t>, </a:t>
              </a:r>
              <a:r>
                <a:rPr lang="en-US" altLang="ko-KR" sz="1200" b="1" dirty="0" err="1">
                  <a:solidFill>
                    <a:schemeClr val="dk1"/>
                  </a:solidFill>
                  <a:latin typeface="+mn-lt"/>
                </a:rPr>
                <a:t>XGBoost</a:t>
              </a:r>
              <a:r>
                <a:rPr lang="en-US" altLang="ko-KR" sz="1200" b="1" dirty="0">
                  <a:solidFill>
                    <a:schemeClr val="dk1"/>
                  </a:solidFill>
                  <a:latin typeface="+mn-lt"/>
                </a:rPr>
                <a:t>, </a:t>
              </a:r>
              <a:r>
                <a:rPr lang="en-US" altLang="ko-KR" sz="1200" b="1" dirty="0" err="1">
                  <a:solidFill>
                    <a:schemeClr val="dk1"/>
                  </a:solidFill>
                  <a:latin typeface="+mn-lt"/>
                </a:rPr>
                <a:t>Catboost</a:t>
              </a:r>
              <a:r>
                <a:rPr lang="ko-KR" altLang="en-US" sz="1200" b="1" dirty="0">
                  <a:solidFill>
                    <a:schemeClr val="dk1"/>
                  </a:solidFill>
                  <a:latin typeface="+mn-lt"/>
                </a:rPr>
                <a:t> 등 비선형 모델</a:t>
              </a:r>
              <a:r>
                <a:rPr lang="ko-KR" altLang="en-US" sz="1200" dirty="0">
                  <a:solidFill>
                    <a:schemeClr val="dk1"/>
                  </a:solidFill>
                  <a:latin typeface="+mn-lt"/>
                </a:rPr>
                <a:t>로 성능 개선 시도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BA3CD9-F1D4-449E-6167-72FC4DCBB053}"/>
                </a:ext>
              </a:extLst>
            </p:cNvPr>
            <p:cNvSpPr/>
            <p:nvPr/>
          </p:nvSpPr>
          <p:spPr>
            <a:xfrm>
              <a:off x="740121" y="4174455"/>
              <a:ext cx="262030" cy="720000"/>
            </a:xfrm>
            <a:prstGeom prst="rect">
              <a:avLst/>
            </a:prstGeom>
            <a:solidFill>
              <a:srgbClr val="D9E5F8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lt"/>
                  <a:ea typeface="+mn-ea"/>
                </a:rPr>
                <a:t>3</a:t>
              </a:r>
              <a:endParaRPr lang="ko-KR" altLang="en-US" sz="12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C2C19E04-5A64-BC9C-EB5B-CA50F3462611}"/>
              </a:ext>
            </a:extLst>
          </p:cNvPr>
          <p:cNvSpPr/>
          <p:nvPr/>
        </p:nvSpPr>
        <p:spPr>
          <a:xfrm flipV="1">
            <a:off x="6649274" y="2580514"/>
            <a:ext cx="229553" cy="156105"/>
          </a:xfrm>
          <a:prstGeom prst="triangle">
            <a:avLst/>
          </a:prstGeom>
          <a:solidFill>
            <a:srgbClr val="D9E5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8DBC1760-1066-0696-F02B-86A20D388B60}"/>
              </a:ext>
            </a:extLst>
          </p:cNvPr>
          <p:cNvSpPr/>
          <p:nvPr/>
        </p:nvSpPr>
        <p:spPr>
          <a:xfrm flipV="1">
            <a:off x="6649274" y="3437733"/>
            <a:ext cx="229553" cy="156105"/>
          </a:xfrm>
          <a:prstGeom prst="triangle">
            <a:avLst/>
          </a:prstGeom>
          <a:solidFill>
            <a:srgbClr val="D9E5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82AC871-07BD-6890-A072-1BD608733333}"/>
              </a:ext>
            </a:extLst>
          </p:cNvPr>
          <p:cNvGrpSpPr/>
          <p:nvPr/>
        </p:nvGrpSpPr>
        <p:grpSpPr>
          <a:xfrm>
            <a:off x="646578" y="1893403"/>
            <a:ext cx="3394852" cy="3134779"/>
            <a:chOff x="-2358025" y="1861025"/>
            <a:chExt cx="2732151" cy="252284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DD62F9D-1F0B-94A6-7DF5-C9964FC2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51188" y="1861025"/>
              <a:ext cx="2009724" cy="1219833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38BCF7C-23E1-472D-2A32-244226640056}"/>
                </a:ext>
              </a:extLst>
            </p:cNvPr>
            <p:cNvGrpSpPr/>
            <p:nvPr/>
          </p:nvGrpSpPr>
          <p:grpSpPr>
            <a:xfrm>
              <a:off x="-2358025" y="3011018"/>
              <a:ext cx="2732151" cy="1372853"/>
              <a:chOff x="4659249" y="3077693"/>
              <a:chExt cx="3127062" cy="1571288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18A82CEB-7E9E-BD87-4A01-12B2E828B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9249" y="3117215"/>
                <a:ext cx="3127062" cy="1531766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EAB1A2D-58AF-5985-9397-CA929F83EC4B}"/>
                  </a:ext>
                </a:extLst>
              </p:cNvPr>
              <p:cNvSpPr/>
              <p:nvPr/>
            </p:nvSpPr>
            <p:spPr>
              <a:xfrm>
                <a:off x="4878273" y="3796759"/>
                <a:ext cx="609600" cy="805405"/>
              </a:xfrm>
              <a:prstGeom prst="rect">
                <a:avLst/>
              </a:pr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1100" b="0">
                  <a:solidFill>
                    <a:srgbClr val="A5A5A5"/>
                  </a:solidFill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A4B6FA2-AF14-A66B-27B3-5E903D477EF1}"/>
                  </a:ext>
                </a:extLst>
              </p:cNvPr>
              <p:cNvSpPr/>
              <p:nvPr/>
            </p:nvSpPr>
            <p:spPr>
              <a:xfrm>
                <a:off x="5675465" y="3077693"/>
                <a:ext cx="609600" cy="1531766"/>
              </a:xfrm>
              <a:prstGeom prst="rect">
                <a:avLst/>
              </a:pr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1100" b="0">
                  <a:solidFill>
                    <a:srgbClr val="A5A5A5"/>
                  </a:solidFill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D7E788E-62D2-CC14-441F-B520E0F8D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55491"/>
              </p:ext>
            </p:extLst>
          </p:nvPr>
        </p:nvGraphicFramePr>
        <p:xfrm>
          <a:off x="4975402" y="4680459"/>
          <a:ext cx="3692550" cy="1506980"/>
        </p:xfrm>
        <a:graphic>
          <a:graphicData uri="http://schemas.openxmlformats.org/drawingml/2006/table">
            <a:tbl>
              <a:tblPr/>
              <a:tblGrid>
                <a:gridCol w="89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onotype Sorts"/>
                        </a:rPr>
                        <a:t>구분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29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onotype Sorts"/>
                        </a:rPr>
                        <a:t>기준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29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onotype Sorts"/>
                        </a:rPr>
                        <a:t>내용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Monotype Sort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29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+mn-lt"/>
                          <a:ea typeface="+mj-ea"/>
                        </a:rPr>
                        <a:t>학습 데이터</a:t>
                      </a:r>
                      <a:endParaRPr sz="1050" dirty="0">
                        <a:latin typeface="+mn-lt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ID &lt; 33</a:t>
                      </a:r>
                      <a:endParaRPr sz="1050" dirty="0">
                        <a:solidFill>
                          <a:srgbClr val="188038"/>
                        </a:solidFill>
                        <a:latin typeface="+mn-lt"/>
                        <a:ea typeface="+mj-ea"/>
                        <a:cs typeface="Roboto Mono"/>
                        <a:sym typeface="Roboto Mono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+mn-lt"/>
                          <a:ea typeface="+mj-ea"/>
                        </a:rPr>
                        <a:t>33개월</a:t>
                      </a:r>
                      <a:r>
                        <a:rPr lang="ko-KR" altLang="en-US" sz="1050" dirty="0">
                          <a:latin typeface="+mn-lt"/>
                          <a:ea typeface="+mj-ea"/>
                        </a:rPr>
                        <a:t>차</a:t>
                      </a:r>
                      <a:r>
                        <a:rPr lang="ko-KR" sz="1050" dirty="0">
                          <a:latin typeface="+mn-lt"/>
                          <a:ea typeface="+mj-ea"/>
                        </a:rPr>
                        <a:t> 이전 데이터</a:t>
                      </a:r>
                      <a:endParaRPr lang="en-US" altLang="ko-KR" sz="1050" dirty="0">
                        <a:latin typeface="+mn-lt"/>
                        <a:ea typeface="+mj-e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+mn-lt"/>
                          <a:ea typeface="+mj-ea"/>
                        </a:rPr>
                        <a:t>(2013년~2015년 9월)</a:t>
                      </a:r>
                      <a:endParaRPr sz="1050" dirty="0">
                        <a:latin typeface="+mn-lt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+mn-lt"/>
                          <a:ea typeface="+mj-ea"/>
                        </a:rPr>
                        <a:t>검증 데이터</a:t>
                      </a:r>
                      <a:endParaRPr sz="1050" dirty="0">
                        <a:latin typeface="+mn-lt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ID == 33</a:t>
                      </a:r>
                      <a:endParaRPr sz="1050" dirty="0">
                        <a:solidFill>
                          <a:srgbClr val="188038"/>
                        </a:solidFill>
                        <a:latin typeface="+mn-lt"/>
                        <a:ea typeface="+mj-ea"/>
                        <a:cs typeface="Roboto Mono"/>
                        <a:sym typeface="Roboto Mono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+mn-lt"/>
                          <a:ea typeface="+mj-ea"/>
                        </a:rPr>
                        <a:t>33</a:t>
                      </a:r>
                      <a:r>
                        <a:rPr lang="ko-KR" altLang="en-US" sz="1050" dirty="0">
                          <a:latin typeface="+mn-lt"/>
                          <a:ea typeface="+mj-ea"/>
                        </a:rPr>
                        <a:t>개월차 데이터</a:t>
                      </a:r>
                      <a:endParaRPr lang="en-US" altLang="ko-KR" sz="1050" dirty="0">
                        <a:latin typeface="+mn-lt"/>
                        <a:ea typeface="+mj-e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+mn-lt"/>
                          <a:ea typeface="+mj-ea"/>
                        </a:rPr>
                        <a:t>(2015년 10월)</a:t>
                      </a:r>
                      <a:endParaRPr sz="1050" dirty="0">
                        <a:latin typeface="+mn-lt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+mn-lt"/>
                          <a:ea typeface="+mj-ea"/>
                        </a:rPr>
                        <a:t>테스트 데이터</a:t>
                      </a:r>
                      <a:endParaRPr sz="1050" dirty="0">
                        <a:latin typeface="+mn-lt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월</a:t>
                      </a:r>
                      <a:r>
                        <a:rPr lang="en-US" alt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ko-KR" sz="1050" dirty="0">
                          <a:solidFill>
                            <a:srgbClr val="188038"/>
                          </a:solidFill>
                          <a:latin typeface="+mn-lt"/>
                          <a:ea typeface="+mj-ea"/>
                          <a:cs typeface="Roboto Mono"/>
                          <a:sym typeface="Roboto Mono"/>
                        </a:rPr>
                        <a:t>ID == 34</a:t>
                      </a:r>
                      <a:endParaRPr sz="1050" dirty="0">
                        <a:solidFill>
                          <a:srgbClr val="188038"/>
                        </a:solidFill>
                        <a:latin typeface="+mn-lt"/>
                        <a:ea typeface="+mj-ea"/>
                        <a:cs typeface="Roboto Mono"/>
                        <a:sym typeface="Roboto Mono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dirty="0">
                          <a:latin typeface="+mn-lt"/>
                          <a:ea typeface="+mj-ea"/>
                        </a:rPr>
                        <a:t>34</a:t>
                      </a:r>
                      <a:r>
                        <a:rPr lang="ko-KR" altLang="en-US" sz="1050" dirty="0" err="1">
                          <a:latin typeface="+mn-lt"/>
                          <a:ea typeface="+mj-ea"/>
                        </a:rPr>
                        <a:t>개월차</a:t>
                      </a:r>
                      <a:r>
                        <a:rPr lang="ko-KR" altLang="en-US" sz="1050" dirty="0">
                          <a:latin typeface="+mn-lt"/>
                          <a:ea typeface="+mj-ea"/>
                        </a:rPr>
                        <a:t> 데이터 </a:t>
                      </a:r>
                      <a:r>
                        <a:rPr lang="en-US" altLang="ko-KR" sz="1050" dirty="0"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altLang="en-US" sz="1050" dirty="0">
                          <a:latin typeface="+mn-lt"/>
                          <a:ea typeface="+mj-ea"/>
                        </a:rPr>
                        <a:t>향후 예측용</a:t>
                      </a:r>
                      <a:r>
                        <a:rPr lang="en-US" altLang="ko-KR" sz="1050" dirty="0">
                          <a:latin typeface="+mn-lt"/>
                          <a:ea typeface="+mj-ea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dirty="0">
                          <a:latin typeface="+mn-lt"/>
                          <a:ea typeface="+mj-ea"/>
                        </a:rPr>
                        <a:t>(</a:t>
                      </a:r>
                      <a:r>
                        <a:rPr lang="ko-KR" sz="1050" dirty="0">
                          <a:latin typeface="+mn-lt"/>
                          <a:ea typeface="+mj-ea"/>
                        </a:rPr>
                        <a:t>2015년 11월</a:t>
                      </a:r>
                      <a:endParaRPr sz="1050" dirty="0">
                        <a:latin typeface="+mn-lt"/>
                        <a:ea typeface="+mj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오른쪽 화살표 147">
            <a:extLst>
              <a:ext uri="{FF2B5EF4-FFF2-40B4-BE49-F238E27FC236}">
                <a16:creationId xmlns:a16="http://schemas.microsoft.com/office/drawing/2014/main" id="{DE3EF58D-F930-88A5-053C-1F10B518B92F}"/>
              </a:ext>
            </a:extLst>
          </p:cNvPr>
          <p:cNvSpPr/>
          <p:nvPr/>
        </p:nvSpPr>
        <p:spPr bwMode="auto">
          <a:xfrm rot="16200000" flipV="1">
            <a:off x="6708278" y="3870299"/>
            <a:ext cx="179119" cy="1194127"/>
          </a:xfrm>
          <a:prstGeom prst="rightArrow">
            <a:avLst>
              <a:gd name="adj1" fmla="val 81281"/>
              <a:gd name="adj2" fmla="val 100000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  <a:effectLst/>
              <a:cs typeface="Tahoma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E8E94-F356-C61C-66D1-4EC750D235CF}"/>
              </a:ext>
            </a:extLst>
          </p:cNvPr>
          <p:cNvSpPr txBox="1"/>
          <p:nvPr/>
        </p:nvSpPr>
        <p:spPr>
          <a:xfrm>
            <a:off x="1152096" y="5725998"/>
            <a:ext cx="2726701" cy="3991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r" defTabSz="779252" fontAlgn="auto" latinLnBrk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defRPr>
            </a:lvl1pPr>
          </a:lstStyle>
          <a:p>
            <a:pPr lvl="0" algn="ctr"/>
            <a:r>
              <a:rPr lang="en-US" altLang="ko-KR" sz="1050" b="1" dirty="0">
                <a:solidFill>
                  <a:schemeClr val="dk1"/>
                </a:solidFill>
                <a:latin typeface="+mn-lt"/>
              </a:rPr>
              <a:t>Target </a:t>
            </a:r>
            <a:r>
              <a:rPr lang="ko-KR" altLang="en-US" sz="1050" b="1" dirty="0">
                <a:solidFill>
                  <a:schemeClr val="dk1"/>
                </a:solidFill>
                <a:latin typeface="+mn-lt"/>
              </a:rPr>
              <a:t>변수</a:t>
            </a:r>
            <a:r>
              <a:rPr lang="en-US" altLang="ko-KR" sz="1050" b="1" dirty="0">
                <a:solidFill>
                  <a:schemeClr val="dk1"/>
                </a:solidFill>
                <a:latin typeface="+mn-lt"/>
              </a:rPr>
              <a:t>:</a:t>
            </a:r>
            <a:endParaRPr lang="ko-KR" altLang="en-US" sz="1050" b="1" dirty="0">
              <a:solidFill>
                <a:schemeClr val="dk1"/>
              </a:solidFill>
              <a:latin typeface="+mn-lt"/>
            </a:endParaRPr>
          </a:p>
          <a:p>
            <a:pPr lvl="0" algn="ctr"/>
            <a:r>
              <a:rPr lang="ko-KR" altLang="en-US" sz="1050" dirty="0" err="1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매출량</a:t>
            </a:r>
            <a:r>
              <a:rPr lang="en-US" altLang="ko-KR" sz="1050" dirty="0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(</a:t>
            </a:r>
            <a:r>
              <a:rPr lang="en-US" altLang="ko-KR" sz="1050" dirty="0" err="1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item_cnt_monthly</a:t>
            </a:r>
            <a:r>
              <a:rPr lang="en-US" altLang="ko-KR" sz="1050" dirty="0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2A0A43-AADD-D222-E78A-CBE958521767}"/>
              </a:ext>
            </a:extLst>
          </p:cNvPr>
          <p:cNvSpPr txBox="1"/>
          <p:nvPr/>
        </p:nvSpPr>
        <p:spPr>
          <a:xfrm>
            <a:off x="1152096" y="5198140"/>
            <a:ext cx="2726701" cy="3991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defTabSz="779252" fontAlgn="auto" latinLnBrk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defRPr>
            </a:lvl1pPr>
          </a:lstStyle>
          <a:p>
            <a:pPr lvl="0" algn="ctr"/>
            <a:r>
              <a:rPr lang="ko-KR" altLang="en-US" sz="1050" b="1" dirty="0">
                <a:solidFill>
                  <a:schemeClr val="dk1"/>
                </a:solidFill>
                <a:latin typeface="+mn-lt"/>
              </a:rPr>
              <a:t>시계열 월 구분 인덱스 </a:t>
            </a:r>
            <a:r>
              <a:rPr lang="en-US" altLang="ko-KR" sz="1050" dirty="0">
                <a:solidFill>
                  <a:schemeClr val="dk1"/>
                </a:solidFill>
                <a:latin typeface="+mn-lt"/>
              </a:rPr>
              <a:t>(0~34):</a:t>
            </a:r>
            <a:endParaRPr lang="ko-KR" altLang="en-US" sz="1050" dirty="0">
              <a:solidFill>
                <a:schemeClr val="dk1"/>
              </a:solidFill>
              <a:latin typeface="+mn-lt"/>
            </a:endParaRPr>
          </a:p>
          <a:p>
            <a:pPr lvl="0" algn="ctr"/>
            <a:r>
              <a:rPr lang="ko-KR" altLang="en-US" sz="1050" dirty="0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월 </a:t>
            </a:r>
            <a:r>
              <a:rPr lang="en-US" altLang="ko-KR" sz="1050" dirty="0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ID(</a:t>
            </a:r>
            <a:r>
              <a:rPr lang="en-US" altLang="ko-KR" sz="1050" dirty="0" err="1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date_block_num</a:t>
            </a:r>
            <a:r>
              <a:rPr lang="en-US" altLang="ko-KR" sz="1050" dirty="0">
                <a:solidFill>
                  <a:srgbClr val="188038"/>
                </a:solidFill>
                <a:latin typeface="+mn-lt"/>
                <a:ea typeface="Roboto Mono"/>
                <a:cs typeface="Roboto Mono"/>
                <a:sym typeface="Roboto Mono"/>
              </a:rPr>
              <a:t>)</a:t>
            </a:r>
            <a:endParaRPr lang="ko-KR" altLang="en-US" sz="1050" dirty="0"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06FAA4-E504-3484-92B0-05263DBEEEB2}"/>
              </a:ext>
            </a:extLst>
          </p:cNvPr>
          <p:cNvCxnSpPr>
            <a:cxnSpLocks/>
            <a:stCxn id="43" idx="1"/>
            <a:endCxn id="37" idx="1"/>
          </p:cNvCxnSpPr>
          <p:nvPr/>
        </p:nvCxnSpPr>
        <p:spPr>
          <a:xfrm rot="10800000">
            <a:off x="884358" y="4540167"/>
            <a:ext cx="267738" cy="1385398"/>
          </a:xfrm>
          <a:prstGeom prst="bentConnector3">
            <a:avLst>
              <a:gd name="adj1" fmla="val 185382"/>
            </a:avLst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bg2">
                <a:lumMod val="25000"/>
                <a:lumOff val="75000"/>
                <a:alpha val="70000"/>
              </a:schemeClr>
            </a:solidFill>
            <a:bevel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4">
            <a:extLst>
              <a:ext uri="{FF2B5EF4-FFF2-40B4-BE49-F238E27FC236}">
                <a16:creationId xmlns:a16="http://schemas.microsoft.com/office/drawing/2014/main" id="{8680C2B4-18DF-9AF5-988C-06B0B8F695F9}"/>
              </a:ext>
            </a:extLst>
          </p:cNvPr>
          <p:cNvCxnSpPr>
            <a:cxnSpLocks/>
            <a:stCxn id="44" idx="3"/>
          </p:cNvCxnSpPr>
          <p:nvPr/>
        </p:nvCxnSpPr>
        <p:spPr>
          <a:xfrm flipH="1" flipV="1">
            <a:off x="2411623" y="3979499"/>
            <a:ext cx="1467174" cy="1418208"/>
          </a:xfrm>
          <a:prstGeom prst="bentConnector3">
            <a:avLst>
              <a:gd name="adj1" fmla="val -15581"/>
            </a:avLst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bg2">
                <a:lumMod val="25000"/>
                <a:lumOff val="75000"/>
                <a:alpha val="70000"/>
              </a:schemeClr>
            </a:solidFill>
            <a:bevel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A599556-39A9-899A-45C4-2C47CCF8879E}"/>
              </a:ext>
            </a:extLst>
          </p:cNvPr>
          <p:cNvGrpSpPr/>
          <p:nvPr/>
        </p:nvGrpSpPr>
        <p:grpSpPr>
          <a:xfrm>
            <a:off x="1114521" y="1278497"/>
            <a:ext cx="2497196" cy="307777"/>
            <a:chOff x="446575" y="1654301"/>
            <a:chExt cx="4320000" cy="307777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4519F69-5B34-8FF0-E1D4-D96D732E513F}"/>
                </a:ext>
              </a:extLst>
            </p:cNvPr>
            <p:cNvCxnSpPr/>
            <p:nvPr/>
          </p:nvCxnSpPr>
          <p:spPr>
            <a:xfrm>
              <a:off x="527963" y="1962078"/>
              <a:ext cx="4212000" cy="0"/>
            </a:xfrm>
            <a:prstGeom prst="line">
              <a:avLst/>
            </a:prstGeom>
            <a:ln w="19050">
              <a:solidFill>
                <a:srgbClr val="4848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ADFA433F-BAA9-521F-939B-432B5165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75" y="1654301"/>
              <a:ext cx="43200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b="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데이터 분류</a:t>
              </a:r>
              <a:endParaRPr lang="en-US" altLang="ko-KR" sz="14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893C22B-AB11-BD65-1BB4-2BB17A502207}"/>
              </a:ext>
            </a:extLst>
          </p:cNvPr>
          <p:cNvGrpSpPr/>
          <p:nvPr/>
        </p:nvGrpSpPr>
        <p:grpSpPr>
          <a:xfrm>
            <a:off x="5549239" y="1278497"/>
            <a:ext cx="2497196" cy="307777"/>
            <a:chOff x="446575" y="1654301"/>
            <a:chExt cx="4320000" cy="307777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16C90CC-9FA1-9F83-8159-CAFE35B0BD6B}"/>
                </a:ext>
              </a:extLst>
            </p:cNvPr>
            <p:cNvCxnSpPr/>
            <p:nvPr/>
          </p:nvCxnSpPr>
          <p:spPr>
            <a:xfrm>
              <a:off x="527963" y="1962078"/>
              <a:ext cx="4212000" cy="0"/>
            </a:xfrm>
            <a:prstGeom prst="line">
              <a:avLst/>
            </a:prstGeom>
            <a:ln w="19050">
              <a:solidFill>
                <a:srgbClr val="4848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 Box 34">
              <a:extLst>
                <a:ext uri="{FF2B5EF4-FFF2-40B4-BE49-F238E27FC236}">
                  <a16:creationId xmlns:a16="http://schemas.microsoft.com/office/drawing/2014/main" id="{82B38DA6-951A-D1BE-B71E-8A47BEFBB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75" y="1654301"/>
              <a:ext cx="43200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b="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모델링 흐름</a:t>
              </a:r>
              <a:endParaRPr lang="en-US" altLang="ko-KR" sz="14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17B2B983-84F0-B138-F41F-CD6E616EB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>
            <a:extLst>
              <a:ext uri="{FF2B5EF4-FFF2-40B4-BE49-F238E27FC236}">
                <a16:creationId xmlns:a16="http://schemas.microsoft.com/office/drawing/2014/main" id="{B4ED49B2-1B2A-0613-5858-C188FF72B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이상치를 제거하고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시계열 관련 파생 변수를 생성하여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 Engineering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진행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4" name="Google Shape;184;p12">
            <a:extLst>
              <a:ext uri="{FF2B5EF4-FFF2-40B4-BE49-F238E27FC236}">
                <a16:creationId xmlns:a16="http://schemas.microsoft.com/office/drawing/2014/main" id="{BABBC6C5-2E2B-22C0-5367-179C58539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4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‘15년 11월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매출</a:t>
            </a: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예측</a:t>
            </a:r>
            <a:r>
              <a:rPr lang="en-US" alt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방안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44294A-4B40-CC77-F771-CE0B6D21ADF4}"/>
              </a:ext>
            </a:extLst>
          </p:cNvPr>
          <p:cNvGrpSpPr/>
          <p:nvPr/>
        </p:nvGrpSpPr>
        <p:grpSpPr>
          <a:xfrm>
            <a:off x="2961974" y="1192772"/>
            <a:ext cx="3212304" cy="307777"/>
            <a:chOff x="446575" y="1654301"/>
            <a:chExt cx="4320000" cy="3077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24C168F-426E-0179-5628-80937CB62312}"/>
                </a:ext>
              </a:extLst>
            </p:cNvPr>
            <p:cNvCxnSpPr/>
            <p:nvPr/>
          </p:nvCxnSpPr>
          <p:spPr>
            <a:xfrm>
              <a:off x="527963" y="1962078"/>
              <a:ext cx="4212000" cy="0"/>
            </a:xfrm>
            <a:prstGeom prst="line">
              <a:avLst/>
            </a:prstGeom>
            <a:ln w="19050">
              <a:solidFill>
                <a:srgbClr val="4848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 Box 34">
              <a:extLst>
                <a:ext uri="{FF2B5EF4-FFF2-40B4-BE49-F238E27FC236}">
                  <a16:creationId xmlns:a16="http://schemas.microsoft.com/office/drawing/2014/main" id="{ED92BA60-9DE9-98CF-72A9-3F37E0C79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75" y="1654301"/>
              <a:ext cx="43200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400" dirty="0">
                  <a:solidFill>
                    <a:schemeClr val="tx1"/>
                  </a:solidFill>
                  <a:latin typeface="+mn-lt"/>
                  <a:ea typeface="+mn-ea"/>
                </a:rPr>
                <a:t>Feature Engineering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E38EB3-BA6E-DAB7-7A8B-1EFF6ADAAF1E}"/>
              </a:ext>
            </a:extLst>
          </p:cNvPr>
          <p:cNvGrpSpPr/>
          <p:nvPr/>
        </p:nvGrpSpPr>
        <p:grpSpPr>
          <a:xfrm>
            <a:off x="861924" y="1808327"/>
            <a:ext cx="2846928" cy="1986694"/>
            <a:chOff x="861924" y="1808327"/>
            <a:chExt cx="2846928" cy="198669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00EB22D-6DB3-0E7A-A81E-EE20FF8ADA94}"/>
                </a:ext>
              </a:extLst>
            </p:cNvPr>
            <p:cNvGrpSpPr/>
            <p:nvPr/>
          </p:nvGrpSpPr>
          <p:grpSpPr>
            <a:xfrm>
              <a:off x="1332948" y="2703482"/>
              <a:ext cx="1689545" cy="1091539"/>
              <a:chOff x="374126" y="3448954"/>
              <a:chExt cx="3687254" cy="2382168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068E244-0CCB-BBB1-79CD-59FD1FAA8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1906" y="3464617"/>
                <a:ext cx="1759474" cy="2336108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25B6D6D-F050-E784-2FB0-0D27DCCFD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126" y="3448954"/>
                <a:ext cx="1847850" cy="2382168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39393B0-640F-8959-6EA0-B05135B4D053}"/>
                </a:ext>
              </a:extLst>
            </p:cNvPr>
            <p:cNvGrpSpPr/>
            <p:nvPr/>
          </p:nvGrpSpPr>
          <p:grpSpPr>
            <a:xfrm>
              <a:off x="861924" y="1808327"/>
              <a:ext cx="2846928" cy="754500"/>
              <a:chOff x="861924" y="1813024"/>
              <a:chExt cx="2846928" cy="7545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E5AD05-581C-7629-34E2-C353CC6B6CB5}"/>
                  </a:ext>
                </a:extLst>
              </p:cNvPr>
              <p:cNvSpPr txBox="1"/>
              <p:nvPr/>
            </p:nvSpPr>
            <p:spPr>
              <a:xfrm>
                <a:off x="861924" y="1813024"/>
                <a:ext cx="2846928" cy="28469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ko-KR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18" charset="-127"/>
                    <a:ea typeface="맑은 고딕" pitchFamily="18" charset="-127"/>
                  </a:defRPr>
                </a:lvl1pPr>
                <a:lvl2pPr marL="0" lvl="1" algn="ctr">
                  <a:spcAft>
                    <a:spcPts val="551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defRPr sz="1300">
                    <a:solidFill>
                      <a:schemeClr val="bg1"/>
                    </a:solidFill>
                    <a:latin typeface="맑은 고딕" pitchFamily="18" charset="-127"/>
                    <a:ea typeface="맑은 고딕" pitchFamily="18" charset="-127"/>
                  </a:defRPr>
                </a:lvl2pPr>
              </a:lstStyle>
              <a:p>
                <a:pPr lvl="1" latinLnBrk="0">
                  <a:spcAft>
                    <a:spcPts val="0"/>
                  </a:spcAft>
                </a:pPr>
                <a:r>
                  <a:rPr lang="ko-KR" altLang="en-US" sz="1100" b="1" dirty="0">
                    <a:latin typeface="+mn-lt"/>
                    <a:ea typeface="+mn-ea"/>
                    <a:sym typeface="Monotype Sorts"/>
                  </a:rPr>
                  <a:t>이상치</a:t>
                </a:r>
                <a:r>
                  <a:rPr lang="en-US" altLang="ko-KR" sz="1100" b="1" dirty="0">
                    <a:latin typeface="+mn-lt"/>
                    <a:ea typeface="+mn-ea"/>
                    <a:sym typeface="Monotype Sorts"/>
                  </a:rPr>
                  <a:t> </a:t>
                </a:r>
                <a:r>
                  <a:rPr lang="ko-KR" altLang="en-US" sz="1100" b="1" dirty="0">
                    <a:latin typeface="+mn-lt"/>
                    <a:ea typeface="+mn-ea"/>
                    <a:sym typeface="Monotype Sorts"/>
                  </a:rPr>
                  <a:t>제거</a:t>
                </a:r>
                <a:endParaRPr lang="en-US" altLang="ko-KR" sz="1100" b="1" dirty="0">
                  <a:latin typeface="+mn-lt"/>
                  <a:ea typeface="+mn-ea"/>
                  <a:sym typeface="Monotype Sorts"/>
                </a:endParaRPr>
              </a:p>
            </p:txBody>
          </p:sp>
          <p:sp>
            <p:nvSpPr>
              <p:cNvPr id="26" name="AutoShape 7">
                <a:extLst>
                  <a:ext uri="{FF2B5EF4-FFF2-40B4-BE49-F238E27FC236}">
                    <a16:creationId xmlns:a16="http://schemas.microsoft.com/office/drawing/2014/main" id="{5BED9C75-98BD-AB46-1199-BE6E19659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797" y="1860472"/>
                <a:ext cx="189795" cy="189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222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5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+mn-lt"/>
                    <a:ea typeface="+mn-ea"/>
                    <a:cs typeface="굴림" pitchFamily="50" charset="-127"/>
                  </a:rPr>
                  <a:t>1</a:t>
                </a:r>
                <a:endParaRPr kumimoji="1" lang="ko-KR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굴림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BA4BD3-2111-9D10-1937-120A5E258F75}"/>
                  </a:ext>
                </a:extLst>
              </p:cNvPr>
              <p:cNvSpPr txBox="1"/>
              <p:nvPr/>
            </p:nvSpPr>
            <p:spPr>
              <a:xfrm>
                <a:off x="861924" y="2097716"/>
                <a:ext cx="2846928" cy="46980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108000" tIns="0" rIns="0" bIns="0" anchor="ctr">
                <a:noAutofit/>
              </a:bodyPr>
              <a:lstStyle>
                <a:defPPr>
                  <a:defRPr lang="ko-KR"/>
                </a:defPPr>
                <a:lvl2pPr marL="0" lvl="1" indent="-142854" algn="ctr" defTabSz="1330135" eaLnBrk="0" hangingPunct="0">
                  <a:buClr>
                    <a:sysClr val="windowText" lastClr="000000"/>
                  </a:buClr>
                  <a:tabLst>
                    <a:tab pos="5647519" algn="l"/>
                  </a:tabLst>
                  <a:defRPr sz="120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18" charset="-127"/>
                    <a:ea typeface="맑은 고딕" pitchFamily="18" charset="-127"/>
                  </a:defRPr>
                </a:lvl2pPr>
              </a:lstStyle>
              <a:p>
                <a:pPr marL="144000" lvl="1" indent="-171450" algn="l" latinLnBrk="0">
                  <a:buFont typeface="Wingdings" panose="05000000000000000000" pitchFamily="2" charset="2"/>
                  <a:buChar char="§"/>
                </a:pPr>
                <a:r>
                  <a:rPr lang="ko-KR" altLang="en-US" sz="1100" b="0" dirty="0">
                    <a:solidFill>
                      <a:schemeClr val="tx1"/>
                    </a:solidFill>
                    <a:latin typeface="+mn-lt"/>
                    <a:ea typeface="+mn-ea"/>
                    <a:sym typeface="Monotype Sorts"/>
                  </a:rPr>
                  <a:t>판매가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+mn-lt"/>
                    <a:ea typeface="+mn-ea"/>
                    <a:sym typeface="Monotype Sorts"/>
                  </a:rPr>
                  <a:t>: 0 ~ 50,000</a:t>
                </a:r>
              </a:p>
              <a:p>
                <a:pPr marL="144000" lvl="1" indent="-171450" algn="l" latinLnBrk="0">
                  <a:buFont typeface="Wingdings" panose="05000000000000000000" pitchFamily="2" charset="2"/>
                  <a:buChar char="§"/>
                </a:pPr>
                <a:r>
                  <a:rPr lang="ko-KR" altLang="en-US" sz="1100" b="0" dirty="0">
                    <a:solidFill>
                      <a:schemeClr val="tx1"/>
                    </a:solidFill>
                    <a:latin typeface="+mn-lt"/>
                    <a:ea typeface="+mn-ea"/>
                    <a:sym typeface="Monotype Sorts"/>
                  </a:rPr>
                  <a:t>판매량</a:t>
                </a:r>
                <a:r>
                  <a:rPr lang="en-US" altLang="ko-KR" sz="1100" b="0" dirty="0">
                    <a:solidFill>
                      <a:schemeClr val="tx1"/>
                    </a:solidFill>
                    <a:latin typeface="+mn-lt"/>
                    <a:ea typeface="+mn-ea"/>
                    <a:sym typeface="Monotype Sorts"/>
                  </a:rPr>
                  <a:t>: 0 ~ 1,000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1A497B-0CC7-6479-9094-1786C66F3179}"/>
              </a:ext>
            </a:extLst>
          </p:cNvPr>
          <p:cNvGrpSpPr/>
          <p:nvPr/>
        </p:nvGrpSpPr>
        <p:grpSpPr>
          <a:xfrm>
            <a:off x="5435147" y="1808327"/>
            <a:ext cx="2846929" cy="2439124"/>
            <a:chOff x="5435147" y="1808327"/>
            <a:chExt cx="2846929" cy="2439124"/>
          </a:xfrm>
        </p:grpSpPr>
        <p:pic>
          <p:nvPicPr>
            <p:cNvPr id="12" name="Google Shape;207;p13">
              <a:extLst>
                <a:ext uri="{FF2B5EF4-FFF2-40B4-BE49-F238E27FC236}">
                  <a16:creationId xmlns:a16="http://schemas.microsoft.com/office/drawing/2014/main" id="{F3DF7BDC-7FC5-2F36-2321-AD3BDA60483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rcRect t="38111" b="7225"/>
            <a:stretch>
              <a:fillRect/>
            </a:stretch>
          </p:blipFill>
          <p:spPr>
            <a:xfrm>
              <a:off x="5563184" y="2634925"/>
              <a:ext cx="2562897" cy="16125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5EE9565-2EED-C504-48C6-EAB90F1D27B7}"/>
                </a:ext>
              </a:extLst>
            </p:cNvPr>
            <p:cNvGrpSpPr/>
            <p:nvPr/>
          </p:nvGrpSpPr>
          <p:grpSpPr>
            <a:xfrm>
              <a:off x="5435147" y="1808327"/>
              <a:ext cx="2846929" cy="754501"/>
              <a:chOff x="5435147" y="1808327"/>
              <a:chExt cx="2846929" cy="75450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F4E3BB-0E78-40E3-8925-D814834E08DD}"/>
                  </a:ext>
                </a:extLst>
              </p:cNvPr>
              <p:cNvSpPr txBox="1"/>
              <p:nvPr/>
            </p:nvSpPr>
            <p:spPr>
              <a:xfrm>
                <a:off x="5435148" y="1808327"/>
                <a:ext cx="2846928" cy="28469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ko-KR"/>
                </a:defPPr>
                <a:lvl1pPr>
                  <a:defRPr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18" charset="-127"/>
                    <a:ea typeface="맑은 고딕" pitchFamily="18" charset="-127"/>
                  </a:defRPr>
                </a:lvl1pPr>
                <a:lvl2pPr marL="0" lvl="1" algn="ctr">
                  <a:spcAft>
                    <a:spcPts val="551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SzPct val="90000"/>
                  <a:defRPr sz="1300">
                    <a:solidFill>
                      <a:schemeClr val="bg1"/>
                    </a:solidFill>
                    <a:latin typeface="맑은 고딕" pitchFamily="18" charset="-127"/>
                    <a:ea typeface="맑은 고딕" pitchFamily="18" charset="-127"/>
                  </a:defRPr>
                </a:lvl2pPr>
              </a:lstStyle>
              <a:p>
                <a:pPr lvl="1" latinLnBrk="0">
                  <a:spcAft>
                    <a:spcPts val="0"/>
                  </a:spcAft>
                </a:pPr>
                <a:r>
                  <a:rPr lang="ko-KR" altLang="ko-KR" sz="1100" b="1" dirty="0">
                    <a:latin typeface="+mn-lt"/>
                  </a:rPr>
                  <a:t>파생 변수 생성</a:t>
                </a:r>
                <a:endParaRPr lang="en-US" altLang="ko-KR" sz="1100" b="1" dirty="0">
                  <a:latin typeface="+mn-lt"/>
                  <a:ea typeface="+mn-ea"/>
                  <a:sym typeface="Monotype Sort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C2E257-A30F-67F2-B425-FF56F74C0245}"/>
                  </a:ext>
                </a:extLst>
              </p:cNvPr>
              <p:cNvSpPr txBox="1"/>
              <p:nvPr/>
            </p:nvSpPr>
            <p:spPr>
              <a:xfrm>
                <a:off x="5435147" y="2093020"/>
                <a:ext cx="2846928" cy="46980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108000" tIns="0" rIns="0" bIns="0" anchor="ctr">
                <a:noAutofit/>
              </a:bodyPr>
              <a:lstStyle>
                <a:defPPr>
                  <a:defRPr lang="ko-KR"/>
                </a:defPPr>
                <a:lvl2pPr marL="0" lvl="1" indent="-142854" algn="ctr" defTabSz="1330135" eaLnBrk="0" hangingPunct="0">
                  <a:buClr>
                    <a:sysClr val="windowText" lastClr="000000"/>
                  </a:buClr>
                  <a:tabLst>
                    <a:tab pos="5647519" algn="l"/>
                  </a:tabLst>
                  <a:defRPr sz="120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18" charset="-127"/>
                    <a:ea typeface="맑은 고딕" pitchFamily="18" charset="-127"/>
                  </a:defRPr>
                </a:lvl2pPr>
              </a:lstStyle>
              <a:p>
                <a:pPr marL="144000" lvl="1" indent="-171450" algn="l" latinLnBrk="0">
                  <a:lnSpc>
                    <a:spcPts val="1700"/>
                  </a:lnSpc>
                  <a:buFont typeface="Wingdings" panose="05000000000000000000" pitchFamily="2" charset="2"/>
                  <a:buChar char="§"/>
                </a:pPr>
                <a:r>
                  <a:rPr lang="ko-KR" altLang="ko-KR" sz="1100" dirty="0" err="1">
                    <a:latin typeface="+mn-lt"/>
                  </a:rPr>
                  <a:t>Feature</a:t>
                </a:r>
                <a:r>
                  <a:rPr lang="ko-KR" altLang="ko-KR" sz="1100" dirty="0">
                    <a:latin typeface="+mn-lt"/>
                  </a:rPr>
                  <a:t> Engineering 파생 변수 생성 </a:t>
                </a:r>
                <a:endParaRPr lang="en-US" altLang="ko-KR" sz="1100" dirty="0">
                  <a:latin typeface="+mn-lt"/>
                </a:endParaRPr>
              </a:p>
              <a:p>
                <a:pPr lvl="1" indent="0" algn="l" latinLnBrk="0">
                  <a:lnSpc>
                    <a:spcPts val="1700"/>
                  </a:lnSpc>
                </a:pPr>
                <a:r>
                  <a:rPr lang="en-US" altLang="ko-KR" sz="1100" b="0" dirty="0">
                    <a:solidFill>
                      <a:schemeClr val="tx1"/>
                    </a:solidFill>
                    <a:latin typeface="+mn-lt"/>
                    <a:ea typeface="+mn-ea"/>
                    <a:sym typeface="Monotype Sorts"/>
                  </a:rPr>
                  <a:t>   </a:t>
                </a:r>
                <a:r>
                  <a:rPr lang="ko-KR" altLang="en-US" sz="1100" b="0" dirty="0">
                    <a:solidFill>
                      <a:schemeClr val="tx1"/>
                    </a:solidFill>
                    <a:latin typeface="+mn-lt"/>
                    <a:ea typeface="+mn-ea"/>
                    <a:sym typeface="Monotype Sorts"/>
                  </a:rPr>
                  <a:t>→ </a:t>
                </a:r>
                <a:r>
                  <a:rPr lang="ko-KR" altLang="ko-KR" sz="1100" dirty="0">
                    <a:latin typeface="+mn-lt"/>
                  </a:rPr>
                  <a:t>시계열 관련</a:t>
                </a:r>
                <a:r>
                  <a:rPr lang="en-US" altLang="ko-KR" sz="1100" dirty="0">
                    <a:latin typeface="+mn-lt"/>
                  </a:rPr>
                  <a:t> </a:t>
                </a:r>
                <a:endParaRPr lang="en-US" altLang="ko-KR" sz="1100" b="0" dirty="0">
                  <a:solidFill>
                    <a:schemeClr val="tx1"/>
                  </a:solidFill>
                  <a:latin typeface="+mn-lt"/>
                  <a:ea typeface="+mn-ea"/>
                  <a:sym typeface="Monotype Sorts"/>
                </a:endParaRPr>
              </a:p>
            </p:txBody>
          </p:sp>
          <p:sp>
            <p:nvSpPr>
              <p:cNvPr id="47" name="AutoShape 7">
                <a:extLst>
                  <a:ext uri="{FF2B5EF4-FFF2-40B4-BE49-F238E27FC236}">
                    <a16:creationId xmlns:a16="http://schemas.microsoft.com/office/drawing/2014/main" id="{09B1D600-85CF-63ED-4EB4-2D869A034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3184" y="1855776"/>
                <a:ext cx="189795" cy="189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222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50" dirty="0">
                    <a:solidFill>
                      <a:schemeClr val="bg1"/>
                    </a:solidFill>
                    <a:latin typeface="+mn-lt"/>
                    <a:ea typeface="+mn-ea"/>
                    <a:cs typeface="굴림" pitchFamily="50" charset="-127"/>
                  </a:rPr>
                  <a:t>2</a:t>
                </a:r>
                <a:endParaRPr kumimoji="1" lang="ko-KR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굴림" pitchFamily="50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DCD6E3-22D3-663F-F44E-939DF0358BC3}"/>
              </a:ext>
            </a:extLst>
          </p:cNvPr>
          <p:cNvSpPr txBox="1"/>
          <p:nvPr/>
        </p:nvSpPr>
        <p:spPr>
          <a:xfrm>
            <a:off x="861924" y="4154518"/>
            <a:ext cx="2846928" cy="2846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18" charset="-127"/>
                <a:ea typeface="맑은 고딕" pitchFamily="18" charset="-127"/>
              </a:defRPr>
            </a:lvl1pPr>
            <a:lvl2pPr marL="0" lvl="1" algn="ctr">
              <a:spcAft>
                <a:spcPts val="551"/>
              </a:spcAft>
              <a:buClr>
                <a:schemeClr val="tx1">
                  <a:lumMod val="65000"/>
                  <a:lumOff val="35000"/>
                </a:schemeClr>
              </a:buClr>
              <a:buSzPct val="90000"/>
              <a:defRPr sz="1300">
                <a:solidFill>
                  <a:schemeClr val="bg1"/>
                </a:solidFill>
                <a:latin typeface="맑은 고딕" pitchFamily="18" charset="-127"/>
                <a:ea typeface="맑은 고딕" pitchFamily="18" charset="-127"/>
              </a:defRPr>
            </a:lvl2pPr>
          </a:lstStyle>
          <a:p>
            <a:pPr lvl="1" latinLnBrk="0">
              <a:spcAft>
                <a:spcPts val="0"/>
              </a:spcAft>
            </a:pPr>
            <a:r>
              <a:rPr lang="ko-KR" altLang="en-US" sz="1100" b="1" dirty="0">
                <a:latin typeface="+mn-lt"/>
                <a:ea typeface="+mn-ea"/>
                <a:sym typeface="Monotype Sorts"/>
              </a:rPr>
              <a:t>군집</a:t>
            </a:r>
            <a:r>
              <a:rPr lang="en-US" altLang="ko-KR" sz="1100" b="1" dirty="0">
                <a:latin typeface="+mn-lt"/>
                <a:ea typeface="+mn-ea"/>
                <a:sym typeface="Monotype Sorts"/>
              </a:rPr>
              <a:t>/</a:t>
            </a:r>
            <a:r>
              <a:rPr lang="ko-KR" altLang="en-US" sz="1100" b="1" dirty="0">
                <a:latin typeface="+mn-lt"/>
                <a:ea typeface="+mn-ea"/>
                <a:sym typeface="Monotype Sorts"/>
              </a:rPr>
              <a:t>시계열</a:t>
            </a:r>
            <a:r>
              <a:rPr lang="en-US" altLang="ko-KR" sz="1100" b="1" dirty="0">
                <a:latin typeface="+mn-lt"/>
                <a:ea typeface="+mn-ea"/>
                <a:sym typeface="Monotype Sorts"/>
              </a:rPr>
              <a:t>/</a:t>
            </a:r>
            <a:r>
              <a:rPr lang="ko-KR" altLang="en-US" sz="1100" b="1" dirty="0">
                <a:latin typeface="+mn-lt"/>
                <a:ea typeface="+mn-ea"/>
                <a:sym typeface="Monotype Sorts"/>
              </a:rPr>
              <a:t>변동성 기반 </a:t>
            </a:r>
            <a:r>
              <a:rPr lang="ko-KR" altLang="en-US" sz="1100" b="1" dirty="0" err="1">
                <a:latin typeface="+mn-lt"/>
                <a:ea typeface="+mn-ea"/>
                <a:sym typeface="Monotype Sorts"/>
              </a:rPr>
              <a:t>피쳐</a:t>
            </a:r>
            <a:r>
              <a:rPr lang="ko-KR" altLang="en-US" sz="1100" b="1" dirty="0">
                <a:latin typeface="+mn-lt"/>
                <a:ea typeface="+mn-ea"/>
                <a:sym typeface="Monotype Sorts"/>
              </a:rPr>
              <a:t> 생성</a:t>
            </a:r>
            <a:endParaRPr lang="en-US" altLang="ko-KR" sz="1100" b="1" dirty="0">
              <a:latin typeface="+mn-lt"/>
              <a:ea typeface="+mn-ea"/>
              <a:sym typeface="Monotype Sorts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F849C68-3880-65D8-7702-E6DA88CB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44" y="4187174"/>
            <a:ext cx="216000" cy="21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22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solidFill>
                  <a:srgbClr val="FFFFFF"/>
                </a:solidFill>
                <a:latin typeface="+mn-lt"/>
                <a:ea typeface="+mn-ea"/>
                <a:cs typeface="굴림" pitchFamily="50" charset="-127"/>
              </a:rPr>
              <a:t>3</a:t>
            </a:r>
            <a:endParaRPr kumimoji="1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굴림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81EC8C7-D4C3-DD33-4BD2-26F8E0F20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385" y="4650886"/>
            <a:ext cx="1320826" cy="13030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FD61AB0-AFBD-52E8-F2F6-E53588E38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211" y="5530612"/>
            <a:ext cx="1088414" cy="40515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B85BBB-BC29-3B21-B02C-27F7B57E52E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32065"/>
          <a:stretch>
            <a:fillRect/>
          </a:stretch>
        </p:blipFill>
        <p:spPr>
          <a:xfrm>
            <a:off x="6962775" y="4668245"/>
            <a:ext cx="1287131" cy="8181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434AEA-029A-DE5F-602B-D3F84761835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217"/>
          <a:stretch/>
        </p:blipFill>
        <p:spPr>
          <a:xfrm>
            <a:off x="1549905" y="5255906"/>
            <a:ext cx="2031496" cy="230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D9FD06-5518-3662-E574-625677F37118}"/>
              </a:ext>
            </a:extLst>
          </p:cNvPr>
          <p:cNvSpPr txBox="1"/>
          <p:nvPr/>
        </p:nvSpPr>
        <p:spPr>
          <a:xfrm>
            <a:off x="861924" y="4439210"/>
            <a:ext cx="7420151" cy="1612526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2pPr marL="0" lvl="1" indent="-142854" algn="ctr" defTabSz="1330135" eaLnBrk="0" hangingPunct="0">
              <a:buClr>
                <a:sysClr val="windowText" lastClr="000000"/>
              </a:buClr>
              <a:tabLst>
                <a:tab pos="5647519" algn="l"/>
              </a:tabLst>
              <a:defRPr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18" charset="-127"/>
                <a:ea typeface="맑은 고딕" pitchFamily="18" charset="-127"/>
              </a:defRPr>
            </a:lvl2pPr>
          </a:lstStyle>
          <a:p>
            <a:pPr marL="144000" lvl="1" indent="-171450" algn="l" latinLnBrk="0"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군집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+mn-lt"/>
              </a:rPr>
              <a:t>KMeansCl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., </a:t>
            </a:r>
            <a:r>
              <a:rPr lang="en-US" altLang="ko-KR" sz="1100" dirty="0" err="1">
                <a:solidFill>
                  <a:schemeClr val="tx1"/>
                </a:solidFill>
                <a:latin typeface="+mn-lt"/>
              </a:rPr>
              <a:t>AgglomerativeCl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.): 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유사한 판매 패턴을 </a:t>
            </a:r>
            <a:br>
              <a:rPr lang="en-US" altLang="ko-KR" sz="1100" dirty="0">
                <a:solidFill>
                  <a:schemeClr val="tx1"/>
                </a:solidFill>
                <a:latin typeface="+mn-lt"/>
              </a:rPr>
            </a:b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가진 그룹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예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상점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아이템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을 자동 구분해 그룹별 특성 학습</a:t>
            </a:r>
            <a:endParaRPr lang="en-US" altLang="ko-KR" sz="1100" dirty="0">
              <a:solidFill>
                <a:schemeClr val="tx1"/>
              </a:solidFill>
              <a:latin typeface="+mn-lt"/>
            </a:endParaRPr>
          </a:p>
          <a:p>
            <a:pPr marL="144000" lvl="1" indent="-171450" algn="l" latinLnBrk="0"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시계열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(Rolling, EWM): 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판매 흐름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변동성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평균 등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 반영 패턴 인식 </a:t>
            </a:r>
            <a:endParaRPr lang="en-US" altLang="ko-KR" sz="1100" dirty="0">
              <a:solidFill>
                <a:schemeClr val="tx1"/>
              </a:solidFill>
              <a:latin typeface="+mn-lt"/>
            </a:endParaRPr>
          </a:p>
          <a:p>
            <a:pPr marL="144000" lvl="1" indent="-171450" algn="l" latinLnBrk="0"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변동성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차분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+mn-lt"/>
              </a:rPr>
              <a:t>pct_change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): 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매출 변화폭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기반 변화 방향</a:t>
            </a:r>
            <a:r>
              <a:rPr lang="en-US" altLang="ko-KR" sz="1100" dirty="0">
                <a:solidFill>
                  <a:schemeClr val="tx1"/>
                </a:solidFill>
                <a:latin typeface="+mn-lt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+mn-lt"/>
              </a:rPr>
              <a:t>속도 학습</a:t>
            </a:r>
            <a:endParaRPr lang="en-US" altLang="ko-KR" sz="1100" dirty="0">
              <a:solidFill>
                <a:schemeClr val="tx1"/>
              </a:solidFill>
              <a:latin typeface="+mn-lt"/>
            </a:endParaRPr>
          </a:p>
          <a:p>
            <a:pPr lvl="1" indent="0" algn="l" latinLnBrk="0"/>
            <a:br>
              <a:rPr lang="en-US" altLang="ko-KR" sz="1100" dirty="0">
                <a:solidFill>
                  <a:schemeClr val="tx1"/>
                </a:solidFill>
                <a:latin typeface="+mn-lt"/>
              </a:rPr>
            </a:br>
            <a:endParaRPr lang="en-US" altLang="ko-KR" sz="1100" dirty="0">
              <a:solidFill>
                <a:schemeClr val="tx1"/>
              </a:solidFill>
              <a:latin typeface="+mn-lt"/>
            </a:endParaRPr>
          </a:p>
          <a:p>
            <a:pPr marL="144000" lvl="1" indent="-171450" algn="l" latinLnBrk="0"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+mn-lt"/>
                <a:sym typeface="Monotype Sorts"/>
              </a:rPr>
              <a:t>군집 기반 피처는 중요 피처로 선택되지 못함</a:t>
            </a:r>
            <a:r>
              <a:rPr lang="en-US" altLang="ko-KR" sz="1100" dirty="0">
                <a:solidFill>
                  <a:schemeClr val="tx1"/>
                </a:solidFill>
                <a:latin typeface="+mn-lt"/>
                <a:sym typeface="Monotype Sorts"/>
              </a:rPr>
              <a:t>.</a:t>
            </a:r>
          </a:p>
          <a:p>
            <a:pPr marL="144000" lvl="1" indent="-171450" algn="l" latinLnBrk="0"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+mn-lt"/>
                <a:sym typeface="Monotype Sorts"/>
              </a:rPr>
              <a:t>시계열 및 변동성 기반 피처는 일부 선택되었으나</a:t>
            </a:r>
            <a:r>
              <a:rPr lang="en-US" altLang="ko-KR" sz="1100" dirty="0">
                <a:solidFill>
                  <a:schemeClr val="tx1"/>
                </a:solidFill>
                <a:latin typeface="+mn-lt"/>
                <a:sym typeface="Monotype Sorts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lt"/>
                <a:sym typeface="Monotype Sorts"/>
              </a:rPr>
              <a:t>즉각적 성능 향상 제한적</a:t>
            </a:r>
            <a:endParaRPr lang="en-US" altLang="ko-KR" sz="1100" dirty="0">
              <a:solidFill>
                <a:schemeClr val="tx1"/>
              </a:solidFill>
              <a:latin typeface="+mn-lt"/>
              <a:sym typeface="Monotype Sorts"/>
            </a:endParaRPr>
          </a:p>
          <a:p>
            <a:pPr marL="144000" lvl="1" indent="-171450" algn="l" latinLnBrk="0">
              <a:buFont typeface="Wingdings" panose="05000000000000000000" pitchFamily="2" charset="2"/>
              <a:buChar char="§"/>
            </a:pPr>
            <a:r>
              <a:rPr lang="ko-KR" altLang="en-US" sz="1100" dirty="0" err="1">
                <a:solidFill>
                  <a:schemeClr val="tx1"/>
                </a:solidFill>
                <a:latin typeface="+mn-lt"/>
                <a:sym typeface="Monotype Sorts"/>
              </a:rPr>
              <a:t>피쳐</a:t>
            </a:r>
            <a:r>
              <a:rPr lang="ko-KR" altLang="en-US" sz="1100" dirty="0">
                <a:solidFill>
                  <a:schemeClr val="tx1"/>
                </a:solidFill>
                <a:latin typeface="+mn-lt"/>
                <a:sym typeface="Monotype Sorts"/>
              </a:rPr>
              <a:t> 효과는 확인되었으나 주어진 시간 내 모델 성능 개선은 미미했음</a:t>
            </a:r>
            <a:r>
              <a:rPr lang="en-US" altLang="ko-KR" sz="1100" dirty="0">
                <a:solidFill>
                  <a:schemeClr val="tx1"/>
                </a:solidFill>
                <a:latin typeface="+mn-lt"/>
                <a:sym typeface="Monotype Sort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8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F40F73F1-2816-1345-7CE7-298D300E2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>
            <a:extLst>
              <a:ext uri="{FF2B5EF4-FFF2-40B4-BE49-F238E27FC236}">
                <a16:creationId xmlns:a16="http://schemas.microsoft.com/office/drawing/2014/main" id="{93D10FB8-411C-27CD-6985-57B1CBCD77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시차 기반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 핵심 작용했으며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최종적으로 </a:t>
            </a:r>
            <a:r>
              <a:rPr lang="en-US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LightGBM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RMSE 0.87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 도출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84" name="Google Shape;184;p12">
            <a:extLst>
              <a:ext uri="{FF2B5EF4-FFF2-40B4-BE49-F238E27FC236}">
                <a16:creationId xmlns:a16="http://schemas.microsoft.com/office/drawing/2014/main" id="{55DF8EC4-E769-5F4E-3110-AB1A81BE9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4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‘15년 11월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매출</a:t>
            </a: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예측</a:t>
            </a:r>
            <a:r>
              <a:rPr lang="en-US" alt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방안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9EDF88-9E08-E738-F4CE-B43425D5A37D}"/>
              </a:ext>
            </a:extLst>
          </p:cNvPr>
          <p:cNvGrpSpPr/>
          <p:nvPr/>
        </p:nvGrpSpPr>
        <p:grpSpPr>
          <a:xfrm>
            <a:off x="827518" y="1257477"/>
            <a:ext cx="3212304" cy="328797"/>
            <a:chOff x="446575" y="1633281"/>
            <a:chExt cx="4320000" cy="32879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BC43CAC-80EC-8F37-A635-C6270B6F3A43}"/>
                </a:ext>
              </a:extLst>
            </p:cNvPr>
            <p:cNvCxnSpPr/>
            <p:nvPr/>
          </p:nvCxnSpPr>
          <p:spPr>
            <a:xfrm>
              <a:off x="527963" y="1962078"/>
              <a:ext cx="4212000" cy="0"/>
            </a:xfrm>
            <a:prstGeom prst="line">
              <a:avLst/>
            </a:prstGeom>
            <a:ln w="19050">
              <a:solidFill>
                <a:srgbClr val="4848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 Box 34">
              <a:extLst>
                <a:ext uri="{FF2B5EF4-FFF2-40B4-BE49-F238E27FC236}">
                  <a16:creationId xmlns:a16="http://schemas.microsoft.com/office/drawing/2014/main" id="{DD7BE16F-CEE5-8EFF-BB46-E93B89A2F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75" y="1633281"/>
              <a:ext cx="432000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 b="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Feature Importance</a:t>
              </a:r>
            </a:p>
          </p:txBody>
        </p:sp>
      </p:grpSp>
      <p:pic>
        <p:nvPicPr>
          <p:cNvPr id="5" name="Google Shape;214;g35e7693257e_4_0">
            <a:extLst>
              <a:ext uri="{FF2B5EF4-FFF2-40B4-BE49-F238E27FC236}">
                <a16:creationId xmlns:a16="http://schemas.microsoft.com/office/drawing/2014/main" id="{88357704-C802-F97E-5B2F-D98DACB56E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" y="1826421"/>
            <a:ext cx="4663030" cy="23520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CEEA0A-3CE0-E07C-AAD9-4D7CF7997457}"/>
              </a:ext>
            </a:extLst>
          </p:cNvPr>
          <p:cNvSpPr/>
          <p:nvPr/>
        </p:nvSpPr>
        <p:spPr>
          <a:xfrm>
            <a:off x="551741" y="2032509"/>
            <a:ext cx="4132019" cy="105209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b="0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4E96EA-F0D1-548A-8CA7-8F815437C837}"/>
              </a:ext>
            </a:extLst>
          </p:cNvPr>
          <p:cNvGrpSpPr/>
          <p:nvPr/>
        </p:nvGrpSpPr>
        <p:grpSpPr>
          <a:xfrm>
            <a:off x="374126" y="4617960"/>
            <a:ext cx="4197874" cy="1161795"/>
            <a:chOff x="796259" y="5054303"/>
            <a:chExt cx="5560670" cy="127220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FA0ADC-F610-C53E-CAB0-8E42E12B0FF2}"/>
                </a:ext>
              </a:extLst>
            </p:cNvPr>
            <p:cNvSpPr/>
            <p:nvPr/>
          </p:nvSpPr>
          <p:spPr>
            <a:xfrm>
              <a:off x="799417" y="5468207"/>
              <a:ext cx="5557512" cy="858301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5400" cmpd="sng">
              <a:solidFill>
                <a:srgbClr val="0B29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0" rIns="72000" bIns="0" anchor="ctr"/>
            <a:lstStyle/>
            <a:p>
              <a:pPr marL="263525" lvl="0" indent="-171450">
                <a:lnSpc>
                  <a:spcPct val="115000"/>
                </a:lnSpc>
                <a:spcBef>
                  <a:spcPts val="1200"/>
                </a:spcBef>
                <a:buClr>
                  <a:schemeClr val="dk1"/>
                </a:buClr>
                <a:buSzPts val="1100"/>
                <a:buChar char="●"/>
              </a:pPr>
              <a:r>
                <a:rPr lang="ko-KR" altLang="en-US" sz="1200" b="1" dirty="0">
                  <a:solidFill>
                    <a:schemeClr val="dk1"/>
                  </a:solidFill>
                </a:rPr>
                <a:t>시차 기반 피처</a:t>
              </a:r>
              <a:r>
                <a:rPr lang="en-US" altLang="ko-KR" sz="1200" dirty="0">
                  <a:solidFill>
                    <a:schemeClr val="dk1"/>
                  </a:solidFill>
                </a:rPr>
                <a:t>(lag</a:t>
              </a:r>
              <a:r>
                <a:rPr lang="ko-KR" altLang="en-US" sz="1200" dirty="0">
                  <a:solidFill>
                    <a:schemeClr val="dk1"/>
                  </a:solidFill>
                </a:rPr>
                <a:t> </a:t>
              </a:r>
              <a:r>
                <a:rPr lang="en-US" altLang="ko-KR" sz="1200" dirty="0">
                  <a:solidFill>
                    <a:schemeClr val="dk1"/>
                  </a:solidFill>
                </a:rPr>
                <a:t>features)</a:t>
              </a:r>
              <a:r>
                <a:rPr lang="ko-KR" altLang="en-US" sz="1200" dirty="0">
                  <a:solidFill>
                    <a:schemeClr val="dk1"/>
                  </a:solidFill>
                </a:rPr>
                <a:t>가 압도적으로 중요</a:t>
              </a:r>
            </a:p>
            <a:p>
              <a:pPr marL="263525" lvl="0" indent="-171450">
                <a:lnSpc>
                  <a:spcPct val="115000"/>
                </a:lnSpc>
                <a:buClr>
                  <a:schemeClr val="dk1"/>
                </a:buClr>
                <a:buSzPts val="1100"/>
                <a:buChar char="●"/>
              </a:pPr>
              <a:r>
                <a:rPr lang="ko-KR" altLang="en-US" sz="1200" b="1" dirty="0">
                  <a:solidFill>
                    <a:schemeClr val="dk1"/>
                  </a:solidFill>
                </a:rPr>
                <a:t>상품 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ID / </a:t>
              </a:r>
              <a:r>
                <a:rPr lang="ko-KR" altLang="en-US" sz="1200" b="1" dirty="0">
                  <a:solidFill>
                    <a:schemeClr val="dk1"/>
                  </a:solidFill>
                </a:rPr>
                <a:t>카테고리 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ID / </a:t>
              </a:r>
              <a:r>
                <a:rPr lang="ko-KR" altLang="en-US" sz="1200" b="1" dirty="0">
                  <a:solidFill>
                    <a:schemeClr val="dk1"/>
                  </a:solidFill>
                </a:rPr>
                <a:t>상점 </a:t>
              </a:r>
              <a:r>
                <a:rPr lang="en-US" altLang="ko-KR" sz="1200" b="1" dirty="0">
                  <a:solidFill>
                    <a:schemeClr val="dk1"/>
                  </a:solidFill>
                </a:rPr>
                <a:t>ID</a:t>
              </a:r>
              <a:r>
                <a:rPr lang="ko-KR" altLang="en-US" sz="1200" dirty="0">
                  <a:solidFill>
                    <a:schemeClr val="dk1"/>
                  </a:solidFill>
                </a:rPr>
                <a:t>는 기본이자 핵심</a:t>
              </a:r>
            </a:p>
            <a:p>
              <a:pPr marL="263525" lvl="0" indent="-171450">
                <a:lnSpc>
                  <a:spcPct val="115000"/>
                </a:lnSpc>
                <a:buClr>
                  <a:schemeClr val="dk1"/>
                </a:buClr>
                <a:buSzPts val="1100"/>
                <a:buChar char="●"/>
              </a:pPr>
              <a:r>
                <a:rPr lang="ko-KR" altLang="en-US" sz="1200" dirty="0">
                  <a:solidFill>
                    <a:schemeClr val="dk1"/>
                  </a:solidFill>
                </a:rPr>
                <a:t>전월 판매 정보</a:t>
              </a:r>
              <a:r>
                <a:rPr lang="en-US" altLang="ko-KR" sz="1200" dirty="0">
                  <a:solidFill>
                    <a:schemeClr val="dk1"/>
                  </a:solidFill>
                </a:rPr>
                <a:t>(_</a:t>
              </a:r>
              <a:r>
                <a:rPr lang="ko-KR" altLang="en-US" sz="1200" dirty="0">
                  <a:solidFill>
                    <a:schemeClr val="dk1"/>
                  </a:solidFill>
                </a:rPr>
                <a:t>시차</a:t>
              </a:r>
              <a:r>
                <a:rPr lang="en-US" altLang="ko-KR" sz="1200" dirty="0">
                  <a:solidFill>
                    <a:schemeClr val="dk1"/>
                  </a:solidFill>
                </a:rPr>
                <a:t>1)</a:t>
              </a:r>
              <a:r>
                <a:rPr lang="ko-KR" altLang="en-US" sz="1200" dirty="0">
                  <a:solidFill>
                    <a:schemeClr val="dk1"/>
                  </a:solidFill>
                </a:rPr>
                <a:t>가 다음 달 예측에 핵심 작용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C4EEE4-B462-45EF-412A-8A0D89846209}"/>
                </a:ext>
              </a:extLst>
            </p:cNvPr>
            <p:cNvSpPr txBox="1"/>
            <p:nvPr/>
          </p:nvSpPr>
          <p:spPr>
            <a:xfrm>
              <a:off x="796259" y="5054303"/>
              <a:ext cx="1986828" cy="413903"/>
            </a:xfrm>
            <a:prstGeom prst="rect">
              <a:avLst/>
            </a:prstGeom>
            <a:solidFill>
              <a:srgbClr val="0B2972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algn="ctr" latinLnBrk="0">
                <a:defRPr sz="13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20603020101020101" pitchFamily="18" charset="-127"/>
                  <a:ea typeface="맑은 고딕" panose="02020603020101020101" pitchFamily="18" charset="-127"/>
                </a:defRPr>
              </a:lvl1pPr>
              <a:lvl2pPr marL="0" lvl="1" algn="ctr" latinLnBrk="0">
                <a:defRPr sz="1000">
                  <a:solidFill>
                    <a:schemeClr val="bg1"/>
                  </a:solidFill>
                  <a:latin typeface="+mn-ea"/>
                  <a:ea typeface="+mn-ea"/>
                </a:defRPr>
              </a:lvl2pPr>
            </a:lstStyle>
            <a:p>
              <a:pPr lvl="1"/>
              <a:r>
                <a:rPr lang="en-US" altLang="ko-KR" sz="1200" b="1" dirty="0">
                  <a:effectLst/>
                  <a:latin typeface="+mn-lt"/>
                  <a:sym typeface="Monotype Sorts"/>
                </a:rPr>
                <a:t>Key Findings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D2AEB9-691B-0595-2CB1-B8EC369EF642}"/>
              </a:ext>
            </a:extLst>
          </p:cNvPr>
          <p:cNvGrpSpPr/>
          <p:nvPr/>
        </p:nvGrpSpPr>
        <p:grpSpPr>
          <a:xfrm>
            <a:off x="5104180" y="1257477"/>
            <a:ext cx="3212304" cy="328797"/>
            <a:chOff x="446575" y="1633281"/>
            <a:chExt cx="4320000" cy="32879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46CAB30-565D-891B-812E-23523787F971}"/>
                </a:ext>
              </a:extLst>
            </p:cNvPr>
            <p:cNvCxnSpPr/>
            <p:nvPr/>
          </p:nvCxnSpPr>
          <p:spPr>
            <a:xfrm>
              <a:off x="527963" y="1962078"/>
              <a:ext cx="4212000" cy="0"/>
            </a:xfrm>
            <a:prstGeom prst="line">
              <a:avLst/>
            </a:prstGeom>
            <a:ln w="19050">
              <a:solidFill>
                <a:srgbClr val="4848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6B72DFF6-59FC-682F-D983-D9AE885C5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75" y="1633281"/>
              <a:ext cx="432000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500" b="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예측 결과</a:t>
              </a:r>
              <a:endParaRPr lang="en-US" altLang="ko-KR" sz="1500" b="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2C5F1C-3263-1405-134B-1FA922A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3012"/>
              </p:ext>
            </p:extLst>
          </p:nvPr>
        </p:nvGraphicFramePr>
        <p:xfrm>
          <a:off x="4958081" y="1721842"/>
          <a:ext cx="3647441" cy="4479646"/>
        </p:xfrm>
        <a:graphic>
          <a:graphicData uri="http://schemas.openxmlformats.org/drawingml/2006/table">
            <a:tbl>
              <a:tblPr/>
              <a:tblGrid>
                <a:gridCol w="441660">
                  <a:extLst>
                    <a:ext uri="{9D8B030D-6E8A-4147-A177-3AD203B41FA5}">
                      <a16:colId xmlns:a16="http://schemas.microsoft.com/office/drawing/2014/main" val="348341641"/>
                    </a:ext>
                  </a:extLst>
                </a:gridCol>
                <a:gridCol w="658159">
                  <a:extLst>
                    <a:ext uri="{9D8B030D-6E8A-4147-A177-3AD203B41FA5}">
                      <a16:colId xmlns:a16="http://schemas.microsoft.com/office/drawing/2014/main" val="1545523441"/>
                    </a:ext>
                  </a:extLst>
                </a:gridCol>
                <a:gridCol w="1028170">
                  <a:extLst>
                    <a:ext uri="{9D8B030D-6E8A-4147-A177-3AD203B41FA5}">
                      <a16:colId xmlns:a16="http://schemas.microsoft.com/office/drawing/2014/main" val="1733757748"/>
                    </a:ext>
                  </a:extLst>
                </a:gridCol>
                <a:gridCol w="552980">
                  <a:extLst>
                    <a:ext uri="{9D8B030D-6E8A-4147-A177-3AD203B41FA5}">
                      <a16:colId xmlns:a16="http://schemas.microsoft.com/office/drawing/2014/main" val="3560704951"/>
                    </a:ext>
                  </a:extLst>
                </a:gridCol>
                <a:gridCol w="966472">
                  <a:extLst>
                    <a:ext uri="{9D8B030D-6E8A-4147-A177-3AD203B41FA5}">
                      <a16:colId xmlns:a16="http://schemas.microsoft.com/office/drawing/2014/main" val="2450602776"/>
                    </a:ext>
                  </a:extLst>
                </a:gridCol>
              </a:tblGrid>
              <a:tr h="2956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effectLst/>
                        </a:rPr>
                        <a:t>시계열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522" marR="17522" marT="8761" marB="8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29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17522" marR="17522" marT="8761" marB="8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29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effectLst/>
                        </a:rPr>
                        <a:t>파라미터</a:t>
                      </a:r>
                    </a:p>
                  </a:txBody>
                  <a:tcPr marL="17522" marR="17522" marT="8761" marB="8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29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marL="17522" marR="17522" marT="8761" marB="8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29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기타</a:t>
                      </a:r>
                    </a:p>
                  </a:txBody>
                  <a:tcPr marL="17522" marR="17522" marT="8761" marB="87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B29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39726"/>
                  </a:ext>
                </a:extLst>
              </a:tr>
              <a:tr h="297417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제거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선형회귀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RMSE:</a:t>
                      </a:r>
                      <a:endParaRPr lang="en-US">
                        <a:effectLst/>
                      </a:endParaRPr>
                    </a:p>
                    <a:p>
                      <a:pPr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1.1368</a:t>
                      </a:r>
                      <a:endParaRPr lang="en-US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2000" dirty="0">
                          <a:effectLst/>
                        </a:rPr>
                        <a:t> </a:t>
                      </a: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218519"/>
                  </a:ext>
                </a:extLst>
              </a:tr>
              <a:tr h="952596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포함</a:t>
                      </a:r>
                      <a:endParaRPr lang="ko-KR" altLang="en-US" sz="160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LightGBM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'metric':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',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num_leaves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255,'learning_rate': 0.005,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feature_fraction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0.75,'bagging_fraction': 0.75,'bagging_freq': 5,'force_col_wise': True,'early_stopping_rounds':150,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random_state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10 }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RMSE: 0.890062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 피처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150662"/>
                  </a:ext>
                </a:extLst>
              </a:tr>
              <a:tr h="1021562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포함</a:t>
                      </a:r>
                      <a:endParaRPr lang="ko-KR" altLang="en-US" sz="160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LightGBM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'metric':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num_leaves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255,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learning_rate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0.005,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feature_fraction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0.75,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bagging_fraction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0.75,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bagging_freq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5,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force_col_wise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True, 'early_stopping_rounds':150,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random_state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10 }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RMSE: 0.96774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피처 중요도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19705"/>
                  </a:ext>
                </a:extLst>
              </a:tr>
              <a:tr h="538798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포함</a:t>
                      </a:r>
                      <a:endParaRPr lang="ko-KR" altLang="en-US" sz="160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LightGBM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num_leaves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56,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learning_rate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0.1406188318576026,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feature_fraction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0.9167215957385184,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bagging_fraction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0.6833710037734722,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bagging_freq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3,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min_data_in_leaf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70 }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RMSE: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try 1: '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item_id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', '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시차변화량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1,2’,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mean_item_price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-&gt;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제거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081186"/>
                  </a:ext>
                </a:extLst>
              </a:tr>
              <a:tr h="538798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포함</a:t>
                      </a:r>
                      <a:endParaRPr lang="ko-KR" altLang="en-US" sz="160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LightGBM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num_leaves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67,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learning_rate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0.10461370611592362,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feature_fraction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0.7732933360890939,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bagging_fraction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0.8755431043681499,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bagging_freq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7, '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min_data_in_leaf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': 53 }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RMSE: 0.89628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try 2: try 1 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제거할 피처 더 추가함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로그변환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318165"/>
                  </a:ext>
                </a:extLst>
              </a:tr>
              <a:tr h="538798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포함</a:t>
                      </a:r>
                      <a:endParaRPr lang="ko-KR" altLang="en-US" sz="160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LightGBM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 'num_leaves': 50, 'learning_rate': 0.08023937370436432, 'feature_fraction': 0.7655108509469527, 'bagging_fraction': 0.9396796287727526, 'bagging_freq': 7, 'min_data_in_leaf': 49 }</a:t>
                      </a:r>
                      <a:endParaRPr lang="en-US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RMSE: 0.88362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try 3: try 1 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제거할 피처 더 추가함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로그변환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X)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19050" marR="190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002908"/>
                  </a:ext>
                </a:extLst>
              </a:tr>
            </a:tbl>
          </a:graphicData>
        </a:graphic>
      </p:graphicFrame>
      <p:sp>
        <p:nvSpPr>
          <p:cNvPr id="15" name="Text Box 53">
            <a:extLst>
              <a:ext uri="{FF2B5EF4-FFF2-40B4-BE49-F238E27FC236}">
                <a16:creationId xmlns:a16="http://schemas.microsoft.com/office/drawing/2014/main" id="{F144C77C-0AAE-2FFA-BD88-F17873561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250" y="3961665"/>
            <a:ext cx="41459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2pPr marL="165100" marR="0" lvl="1" indent="-165100" fontAlgn="auto" latinLnBrk="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Blip>
                <a:blip r:embed="rId4"/>
              </a:buBlip>
              <a:tabLst/>
              <a:defRPr kumimoji="1" sz="1400" kern="0" spc="-50"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2pPr>
          </a:lstStyle>
          <a:p>
            <a:pPr lvl="1"/>
            <a:r>
              <a:rPr lang="ko-KR" altLang="en-US" sz="3600" dirty="0">
                <a:latin typeface="+mn-ea"/>
                <a:ea typeface="+mn-ea"/>
              </a:rPr>
              <a:t>  </a:t>
            </a:r>
            <a:endParaRPr lang="ko-KR" altLang="en-US" sz="3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07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5E6AB684-A834-375D-54D2-6E665CB9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0D0B8E-670D-E301-346D-0AEDC9BCF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87" y="1392781"/>
            <a:ext cx="2475482" cy="2062902"/>
          </a:xfrm>
          <a:prstGeom prst="rect">
            <a:avLst/>
          </a:prstGeom>
        </p:spPr>
      </p:pic>
      <p:sp>
        <p:nvSpPr>
          <p:cNvPr id="128" name="Google Shape;128;p9">
            <a:extLst>
              <a:ext uri="{FF2B5EF4-FFF2-40B4-BE49-F238E27FC236}">
                <a16:creationId xmlns:a16="http://schemas.microsoft.com/office/drawing/2014/main" id="{C9285E2A-489D-DEAF-91D7-297322151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11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매출 예측을 제공하여 실적 관리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상품 개발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 운영 개선을 지원하고자 함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</a:p>
        </p:txBody>
      </p:sp>
      <p:sp>
        <p:nvSpPr>
          <p:cNvPr id="129" name="Google Shape;129;p9">
            <a:extLst>
              <a:ext uri="{FF2B5EF4-FFF2-40B4-BE49-F238E27FC236}">
                <a16:creationId xmlns:a16="http://schemas.microsoft.com/office/drawing/2014/main" id="{D875EB86-2464-C759-9E80-FB5675F039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81854" y="6502320"/>
            <a:ext cx="580292" cy="33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+mn-lt"/>
              </a:rPr>
              <a:t>2</a:t>
            </a:r>
            <a:endParaRPr>
              <a:latin typeface="+mn-lt"/>
            </a:endParaRPr>
          </a:p>
        </p:txBody>
      </p:sp>
      <p:sp>
        <p:nvSpPr>
          <p:cNvPr id="133" name="Google Shape;133;p9">
            <a:extLst>
              <a:ext uri="{FF2B5EF4-FFF2-40B4-BE49-F238E27FC236}">
                <a16:creationId xmlns:a16="http://schemas.microsoft.com/office/drawing/2014/main" id="{50217F6F-3853-0D9A-3AE0-AA0FA41FE30D}"/>
              </a:ext>
            </a:extLst>
          </p:cNvPr>
          <p:cNvSpPr txBox="1"/>
          <p:nvPr/>
        </p:nvSpPr>
        <p:spPr>
          <a:xfrm>
            <a:off x="5152688" y="3229824"/>
            <a:ext cx="3894015" cy="312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2015년 10월 </a:t>
            </a:r>
            <a:r>
              <a:rPr lang="ko-KR" sz="1200" b="1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점평균</a:t>
            </a:r>
            <a:r>
              <a:rPr 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매출의 전년 동월 대비 증감률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등급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평균 </a:t>
            </a:r>
            <a:r>
              <a:rPr lang="ko-KR" altLang="en-US" sz="100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매출량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(2015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11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월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): 71,579,130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- 2014</a:t>
            </a:r>
            <a:r>
              <a:rPr lang="ko-KR" altLang="en-US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: -30.9%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- 2013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: -18.0%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등급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평균 </a:t>
            </a:r>
            <a:r>
              <a:rPr lang="ko-KR" altLang="en-US" sz="100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매출량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(2015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11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월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): 33,980,463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- 2014</a:t>
            </a:r>
            <a:r>
              <a:rPr lang="ko-KR" altLang="en-US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: -34.8%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- 2013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: -36.2%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등급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평균 </a:t>
            </a:r>
            <a:r>
              <a:rPr lang="ko-KR" altLang="en-US" sz="100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매출량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(2015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11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월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): 23,086,598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- 2014</a:t>
            </a:r>
            <a:r>
              <a:rPr lang="ko-KR" altLang="en-US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: -38.6%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- 2013</a:t>
            </a:r>
            <a:r>
              <a:rPr lang="ko-KR" altLang="en-US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: -41.9%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등급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평균 </a:t>
            </a:r>
            <a:r>
              <a:rPr lang="ko-KR" altLang="en-US" sz="100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매출량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(2015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11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월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): 22,551,553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- 2014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: +11.2%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- 2013</a:t>
            </a:r>
            <a:r>
              <a:rPr lang="ko-KR" altLang="en-US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년 대비 증감률</a:t>
            </a:r>
            <a:r>
              <a:rPr lang="en-US" altLang="ko-KR" sz="10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: -26.4%</a:t>
            </a:r>
            <a:endParaRPr sz="1200" dirty="0">
              <a:latin typeface="+mn-lt"/>
            </a:endParaRPr>
          </a:p>
        </p:txBody>
      </p:sp>
      <p:sp>
        <p:nvSpPr>
          <p:cNvPr id="134" name="Google Shape;134;p9">
            <a:extLst>
              <a:ext uri="{FF2B5EF4-FFF2-40B4-BE49-F238E27FC236}">
                <a16:creationId xmlns:a16="http://schemas.microsoft.com/office/drawing/2014/main" id="{CBE2AD6B-71EF-C774-54A6-8AF227D5A6A5}"/>
              </a:ext>
            </a:extLst>
          </p:cNvPr>
          <p:cNvSpPr txBox="1"/>
          <p:nvPr/>
        </p:nvSpPr>
        <p:spPr>
          <a:xfrm>
            <a:off x="5152688" y="1793715"/>
            <a:ext cx="4214615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2015년 1</a:t>
            </a:r>
            <a:r>
              <a:rPr lang="en-US" alt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r>
              <a:rPr 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월 전체 매출의 전월/전년동월 대비 증감률</a:t>
            </a:r>
            <a:br>
              <a:rPr lang="en-US" alt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sz="1200" b="1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- 2015년 </a:t>
            </a:r>
            <a:r>
              <a:rPr lang="en-US" alt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10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월 대비 증감률: </a:t>
            </a:r>
            <a:r>
              <a:rPr lang="en-US" alt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+5.8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- 2014년 1</a:t>
            </a:r>
            <a:r>
              <a:rPr lang="en-US" alt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1</a:t>
            </a:r>
            <a:r>
              <a:rPr 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월 대비 증감률: -</a:t>
            </a:r>
            <a:r>
              <a:rPr lang="en-US" alt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41</a:t>
            </a:r>
            <a:r>
              <a:rPr 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alt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3</a:t>
            </a:r>
            <a:r>
              <a:rPr 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%</a:t>
            </a:r>
            <a:endParaRPr dirty="0">
              <a:latin typeface="+mn-lt"/>
            </a:endParaRPr>
          </a:p>
        </p:txBody>
      </p:sp>
      <p:sp>
        <p:nvSpPr>
          <p:cNvPr id="136" name="Google Shape;136;p9">
            <a:extLst>
              <a:ext uri="{FF2B5EF4-FFF2-40B4-BE49-F238E27FC236}">
                <a16:creationId xmlns:a16="http://schemas.microsoft.com/office/drawing/2014/main" id="{5BEDFCC9-8EB8-499A-DA35-7780FD273B33}"/>
              </a:ext>
            </a:extLst>
          </p:cNvPr>
          <p:cNvSpPr/>
          <p:nvPr/>
        </p:nvSpPr>
        <p:spPr>
          <a:xfrm>
            <a:off x="4893204" y="4435119"/>
            <a:ext cx="235672" cy="292973"/>
          </a:xfrm>
          <a:prstGeom prst="rightArrow">
            <a:avLst>
              <a:gd name="adj1" fmla="val 56251"/>
              <a:gd name="adj2" fmla="val 6253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>
            <a:extLst>
              <a:ext uri="{FF2B5EF4-FFF2-40B4-BE49-F238E27FC236}">
                <a16:creationId xmlns:a16="http://schemas.microsoft.com/office/drawing/2014/main" id="{FBE4F4D5-5868-4D09-206F-EDF1CB69EE71}"/>
              </a:ext>
            </a:extLst>
          </p:cNvPr>
          <p:cNvSpPr/>
          <p:nvPr/>
        </p:nvSpPr>
        <p:spPr>
          <a:xfrm>
            <a:off x="4893204" y="2208009"/>
            <a:ext cx="235672" cy="292973"/>
          </a:xfrm>
          <a:prstGeom prst="rightArrow">
            <a:avLst>
              <a:gd name="adj1" fmla="val 56251"/>
              <a:gd name="adj2" fmla="val 6253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3;p14">
            <a:extLst>
              <a:ext uri="{FF2B5EF4-FFF2-40B4-BE49-F238E27FC236}">
                <a16:creationId xmlns:a16="http://schemas.microsoft.com/office/drawing/2014/main" id="{E39C9299-D8F0-4AC2-7197-D206AD4E4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romanUcPeriod" startAt="5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‘15년 11월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매출</a:t>
            </a: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예측</a:t>
            </a:r>
            <a:r>
              <a:rPr lang="en-US" alt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37B35-B721-69FC-4C40-7DAD6872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30" y="1377101"/>
            <a:ext cx="2464870" cy="21381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492D82-B580-4DF3-1ADD-B0DBA7F8C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35" y="3662977"/>
            <a:ext cx="4767762" cy="27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53FEB331-9D57-CFFA-1BF9-5D373905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>
            <a:extLst>
              <a:ext uri="{FF2B5EF4-FFF2-40B4-BE49-F238E27FC236}">
                <a16:creationId xmlns:a16="http://schemas.microsoft.com/office/drawing/2014/main" id="{742CACB5-5625-3274-D156-5877380A3193}"/>
              </a:ext>
            </a:extLst>
          </p:cNvPr>
          <p:cNvSpPr txBox="1"/>
          <p:nvPr/>
        </p:nvSpPr>
        <p:spPr>
          <a:xfrm>
            <a:off x="529761" y="1494806"/>
            <a:ext cx="3848554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“2015-1</a:t>
            </a:r>
            <a:r>
              <a:rPr lang="en-US" alt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Monthly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ko-KR" sz="1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lang="ko-KR" sz="11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r>
              <a:rPr lang="ko-KR" sz="11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 sz="11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>
            <a:extLst>
              <a:ext uri="{FF2B5EF4-FFF2-40B4-BE49-F238E27FC236}">
                <a16:creationId xmlns:a16="http://schemas.microsoft.com/office/drawing/2014/main" id="{16565182-74E8-BFB2-8A45-97B4EA5D885E}"/>
              </a:ext>
            </a:extLst>
          </p:cNvPr>
          <p:cNvSpPr txBox="1"/>
          <p:nvPr/>
        </p:nvSpPr>
        <p:spPr>
          <a:xfrm>
            <a:off x="4632639" y="1494806"/>
            <a:ext cx="4245329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“2015-1</a:t>
            </a:r>
            <a:r>
              <a:rPr lang="en-US" altLang="ko-KR" sz="1100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100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ko-KR" sz="1100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Monthly</a:t>
            </a:r>
            <a:r>
              <a:rPr lang="ko-KR" sz="1100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ko-KR" sz="1100" b="1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lang="ko-KR" sz="1100" b="1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ko-KR" sz="1100" b="1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lang="ko-KR" sz="1100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ko-KR" sz="1100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r>
              <a:rPr lang="ko-KR" sz="1100" dirty="0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 sz="1100" dirty="0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>
            <a:extLst>
              <a:ext uri="{FF2B5EF4-FFF2-40B4-BE49-F238E27FC236}">
                <a16:creationId xmlns:a16="http://schemas.microsoft.com/office/drawing/2014/main" id="{C5BCEBD2-3FA2-CE2A-5D04-FB24A1236F5F}"/>
              </a:ext>
            </a:extLst>
          </p:cNvPr>
          <p:cNvSpPr/>
          <p:nvPr/>
        </p:nvSpPr>
        <p:spPr>
          <a:xfrm>
            <a:off x="1227101" y="3263025"/>
            <a:ext cx="506449" cy="51911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>
            <a:extLst>
              <a:ext uri="{FF2B5EF4-FFF2-40B4-BE49-F238E27FC236}">
                <a16:creationId xmlns:a16="http://schemas.microsoft.com/office/drawing/2014/main" id="{3FA1F1D8-6F97-CB30-1D91-F415B1B72EDE}"/>
              </a:ext>
            </a:extLst>
          </p:cNvPr>
          <p:cNvSpPr/>
          <p:nvPr/>
        </p:nvSpPr>
        <p:spPr>
          <a:xfrm>
            <a:off x="1432700" y="2503768"/>
            <a:ext cx="348475" cy="35718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>
            <a:extLst>
              <a:ext uri="{FF2B5EF4-FFF2-40B4-BE49-F238E27FC236}">
                <a16:creationId xmlns:a16="http://schemas.microsoft.com/office/drawing/2014/main" id="{4E4C3864-9078-3B58-AA5B-2C76AF737641}"/>
              </a:ext>
            </a:extLst>
          </p:cNvPr>
          <p:cNvSpPr/>
          <p:nvPr/>
        </p:nvSpPr>
        <p:spPr>
          <a:xfrm>
            <a:off x="5341901" y="5562688"/>
            <a:ext cx="506449" cy="51911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>
            <a:extLst>
              <a:ext uri="{FF2B5EF4-FFF2-40B4-BE49-F238E27FC236}">
                <a16:creationId xmlns:a16="http://schemas.microsoft.com/office/drawing/2014/main" id="{04D25ACB-3B49-0F0C-9B09-A75C00218F57}"/>
              </a:ext>
            </a:extLst>
          </p:cNvPr>
          <p:cNvSpPr/>
          <p:nvPr/>
        </p:nvSpPr>
        <p:spPr>
          <a:xfrm>
            <a:off x="5947550" y="4965356"/>
            <a:ext cx="348475" cy="35718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>
            <a:extLst>
              <a:ext uri="{FF2B5EF4-FFF2-40B4-BE49-F238E27FC236}">
                <a16:creationId xmlns:a16="http://schemas.microsoft.com/office/drawing/2014/main" id="{EE64C15A-2DA9-48F0-4E3C-692A858A259F}"/>
              </a:ext>
            </a:extLst>
          </p:cNvPr>
          <p:cNvSpPr/>
          <p:nvPr/>
        </p:nvSpPr>
        <p:spPr>
          <a:xfrm>
            <a:off x="7685350" y="5579864"/>
            <a:ext cx="506449" cy="51911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>
            <a:extLst>
              <a:ext uri="{FF2B5EF4-FFF2-40B4-BE49-F238E27FC236}">
                <a16:creationId xmlns:a16="http://schemas.microsoft.com/office/drawing/2014/main" id="{6B71430B-565F-12A9-8B95-3136A342A418}"/>
              </a:ext>
            </a:extLst>
          </p:cNvPr>
          <p:cNvSpPr/>
          <p:nvPr/>
        </p:nvSpPr>
        <p:spPr>
          <a:xfrm>
            <a:off x="8138599" y="5163507"/>
            <a:ext cx="348475" cy="35718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>
            <a:extLst>
              <a:ext uri="{FF2B5EF4-FFF2-40B4-BE49-F238E27FC236}">
                <a16:creationId xmlns:a16="http://schemas.microsoft.com/office/drawing/2014/main" id="{8982E343-C9AF-8C15-52FB-721E4E941ABA}"/>
              </a:ext>
            </a:extLst>
          </p:cNvPr>
          <p:cNvSpPr/>
          <p:nvPr/>
        </p:nvSpPr>
        <p:spPr>
          <a:xfrm>
            <a:off x="3494351" y="3328704"/>
            <a:ext cx="407410" cy="41759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>
            <a:extLst>
              <a:ext uri="{FF2B5EF4-FFF2-40B4-BE49-F238E27FC236}">
                <a16:creationId xmlns:a16="http://schemas.microsoft.com/office/drawing/2014/main" id="{B9D7D80B-198B-7B28-69C4-C29F9FC5B339}"/>
              </a:ext>
            </a:extLst>
          </p:cNvPr>
          <p:cNvSpPr/>
          <p:nvPr/>
        </p:nvSpPr>
        <p:spPr>
          <a:xfrm>
            <a:off x="3871399" y="2928307"/>
            <a:ext cx="280329" cy="287337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8D7DEF-CF8E-DCF7-8D78-AD66916F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190" b="49726"/>
          <a:stretch>
            <a:fillRect/>
          </a:stretch>
        </p:blipFill>
        <p:spPr>
          <a:xfrm>
            <a:off x="274921" y="1795960"/>
            <a:ext cx="2271122" cy="22517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01FB23-E8AD-9696-F143-8FC08C59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809" b="49935"/>
          <a:stretch>
            <a:fillRect/>
          </a:stretch>
        </p:blipFill>
        <p:spPr>
          <a:xfrm>
            <a:off x="4587176" y="1816337"/>
            <a:ext cx="2294662" cy="2242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E0222E-AAA9-A2DB-A87F-F87139C5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578" r="63951"/>
          <a:stretch>
            <a:fillRect/>
          </a:stretch>
        </p:blipFill>
        <p:spPr>
          <a:xfrm>
            <a:off x="334030" y="4286356"/>
            <a:ext cx="2224217" cy="21239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512685-39D2-BAFD-D2EF-3E20BF31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505" t="51321"/>
          <a:stretch>
            <a:fillRect/>
          </a:stretch>
        </p:blipFill>
        <p:spPr>
          <a:xfrm>
            <a:off x="4613619" y="4188084"/>
            <a:ext cx="2313424" cy="2180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1FE41B-2100-9625-7206-1E081553CF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5" r="62813" b="48638"/>
          <a:stretch>
            <a:fillRect/>
          </a:stretch>
        </p:blipFill>
        <p:spPr>
          <a:xfrm>
            <a:off x="2534249" y="1902336"/>
            <a:ext cx="2207257" cy="21344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279D66-772E-CE39-1BA0-361D4D8C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809" t="901" r="629" b="47737"/>
          <a:stretch>
            <a:fillRect/>
          </a:stretch>
        </p:blipFill>
        <p:spPr>
          <a:xfrm>
            <a:off x="6813961" y="1951668"/>
            <a:ext cx="2207257" cy="2134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6942F9-DA00-01B2-C4D3-AE903E1B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6" t="49919" r="62872" b="-1281"/>
          <a:stretch>
            <a:fillRect/>
          </a:stretch>
        </p:blipFill>
        <p:spPr>
          <a:xfrm>
            <a:off x="2480206" y="4204088"/>
            <a:ext cx="2207257" cy="2134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0CCE28-8F5F-BBEE-98D6-219D5193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174" t="49451" r="264" b="-813"/>
          <a:stretch>
            <a:fillRect/>
          </a:stretch>
        </p:blipFill>
        <p:spPr>
          <a:xfrm>
            <a:off x="6813960" y="4160680"/>
            <a:ext cx="2207257" cy="2134400"/>
          </a:xfrm>
          <a:prstGeom prst="rect">
            <a:avLst/>
          </a:prstGeom>
        </p:spPr>
      </p:pic>
      <p:sp>
        <p:nvSpPr>
          <p:cNvPr id="14" name="Google Shape;128;p9">
            <a:extLst>
              <a:ext uri="{FF2B5EF4-FFF2-40B4-BE49-F238E27FC236}">
                <a16:creationId xmlns:a16="http://schemas.microsoft.com/office/drawing/2014/main" id="{A446BEB9-61F6-ACD4-C8E9-B0628AAFE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11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매출 예측을 제공하여 실적 관리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상품 개발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 운영 개선을 지원하고자 함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</a:p>
        </p:txBody>
      </p:sp>
      <p:sp>
        <p:nvSpPr>
          <p:cNvPr id="16" name="Google Shape;223;p14">
            <a:extLst>
              <a:ext uri="{FF2B5EF4-FFF2-40B4-BE49-F238E27FC236}">
                <a16:creationId xmlns:a16="http://schemas.microsoft.com/office/drawing/2014/main" id="{B9DF95AC-154B-EE76-E282-7FB0A210A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romanUcPeriod" startAt="5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‘15년 11월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매출</a:t>
            </a: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예측</a:t>
            </a:r>
            <a:r>
              <a:rPr lang="en-US" alt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53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DD6DD714-5086-4361-4F59-A5EB524B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1">
            <a:extLst>
              <a:ext uri="{FF2B5EF4-FFF2-40B4-BE49-F238E27FC236}">
                <a16:creationId xmlns:a16="http://schemas.microsoft.com/office/drawing/2014/main" id="{20B123C0-292C-94B7-BAB5-9A67B59EB3C6}"/>
              </a:ext>
            </a:extLst>
          </p:cNvPr>
          <p:cNvGrpSpPr/>
          <p:nvPr/>
        </p:nvGrpSpPr>
        <p:grpSpPr>
          <a:xfrm>
            <a:off x="386241" y="1328234"/>
            <a:ext cx="8262460" cy="5049790"/>
            <a:chOff x="500062" y="1166309"/>
            <a:chExt cx="7948613" cy="4857975"/>
          </a:xfrm>
        </p:grpSpPr>
        <p:pic>
          <p:nvPicPr>
            <p:cNvPr id="170" name="Google Shape;170;p11">
              <a:extLst>
                <a:ext uri="{FF2B5EF4-FFF2-40B4-BE49-F238E27FC236}">
                  <a16:creationId xmlns:a16="http://schemas.microsoft.com/office/drawing/2014/main" id="{0DA863F3-052A-2685-DF5B-078F94DC69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062" y="1176337"/>
              <a:ext cx="3895590" cy="2371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1">
              <a:extLst>
                <a:ext uri="{FF2B5EF4-FFF2-40B4-BE49-F238E27FC236}">
                  <a16:creationId xmlns:a16="http://schemas.microsoft.com/office/drawing/2014/main" id="{AAFB6C11-AC73-615B-A752-73F3CE3CAF1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68126" y="1166309"/>
              <a:ext cx="3875536" cy="2391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1">
              <a:extLst>
                <a:ext uri="{FF2B5EF4-FFF2-40B4-BE49-F238E27FC236}">
                  <a16:creationId xmlns:a16="http://schemas.microsoft.com/office/drawing/2014/main" id="{6888B1CE-2006-A420-4477-A6F1D3FB061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1500" y="3652837"/>
              <a:ext cx="3870522" cy="2351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1">
              <a:extLst>
                <a:ext uri="{FF2B5EF4-FFF2-40B4-BE49-F238E27FC236}">
                  <a16:creationId xmlns:a16="http://schemas.microsoft.com/office/drawing/2014/main" id="{B6F93E26-9995-233A-FAB8-3BCB70FEFE9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568126" y="3632782"/>
              <a:ext cx="3880549" cy="23915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ADC1692-36D4-6FFA-47DE-76A740A8A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1349528"/>
            <a:ext cx="4040142" cy="2475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180D9B-9B0A-9F99-4094-1A2855E2D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8596" y="1349528"/>
            <a:ext cx="4055843" cy="2496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A91FB2-DDFD-5236-4E36-E81EACA76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341" y="3899302"/>
            <a:ext cx="4061075" cy="2459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2D012D-E734-24BB-7D99-70A780706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8126" y="3899989"/>
            <a:ext cx="4040143" cy="2470139"/>
          </a:xfrm>
          <a:prstGeom prst="rect">
            <a:avLst/>
          </a:prstGeom>
        </p:spPr>
      </p:pic>
      <p:sp>
        <p:nvSpPr>
          <p:cNvPr id="12" name="Google Shape;128;p9">
            <a:extLst>
              <a:ext uri="{FF2B5EF4-FFF2-40B4-BE49-F238E27FC236}">
                <a16:creationId xmlns:a16="http://schemas.microsoft.com/office/drawing/2014/main" id="{C89BD223-0150-0E69-18D9-BC75A243C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11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매출 예측을 제공하여 실적 관리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상품 개발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 운영 개선을 지원하고자 함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</a:p>
        </p:txBody>
      </p:sp>
      <p:sp>
        <p:nvSpPr>
          <p:cNvPr id="13" name="Google Shape;223;p14">
            <a:extLst>
              <a:ext uri="{FF2B5EF4-FFF2-40B4-BE49-F238E27FC236}">
                <a16:creationId xmlns:a16="http://schemas.microsoft.com/office/drawing/2014/main" id="{1772DD34-B8A2-D539-2B7D-8A868DBD25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romanUcPeriod" startAt="5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‘15년 11월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매출</a:t>
            </a: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예측</a:t>
            </a:r>
            <a:r>
              <a:rPr lang="en-US" alt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77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3E538F3C-97E3-8857-3E30-8AACEC339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66ED632-8EED-DCAF-5CC1-B42DE25F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2" y="2391511"/>
            <a:ext cx="8477784" cy="2937234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FA7274B-58DC-CAEF-97C3-DD355F9DA68C}"/>
              </a:ext>
            </a:extLst>
          </p:cNvPr>
          <p:cNvSpPr/>
          <p:nvPr/>
        </p:nvSpPr>
        <p:spPr>
          <a:xfrm>
            <a:off x="8261131" y="4193626"/>
            <a:ext cx="252000" cy="252000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56B8C3-6399-BCB3-3165-E3BDB82E5C63}"/>
              </a:ext>
            </a:extLst>
          </p:cNvPr>
          <p:cNvSpPr/>
          <p:nvPr/>
        </p:nvSpPr>
        <p:spPr>
          <a:xfrm>
            <a:off x="5691350" y="3473668"/>
            <a:ext cx="252000" cy="252000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77E1C6-10D5-502C-8BD9-9DDDBD6B92C4}"/>
              </a:ext>
            </a:extLst>
          </p:cNvPr>
          <p:cNvSpPr/>
          <p:nvPr/>
        </p:nvSpPr>
        <p:spPr>
          <a:xfrm>
            <a:off x="3121570" y="3629148"/>
            <a:ext cx="252000" cy="252000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b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8;p9">
            <a:extLst>
              <a:ext uri="{FF2B5EF4-FFF2-40B4-BE49-F238E27FC236}">
                <a16:creationId xmlns:a16="http://schemas.microsoft.com/office/drawing/2014/main" id="{667998CC-1A1C-2AC4-4AE6-1802609FFCFB}"/>
              </a:ext>
            </a:extLst>
          </p:cNvPr>
          <p:cNvSpPr txBox="1">
            <a:spLocks/>
          </p:cNvSpPr>
          <p:nvPr/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전월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(15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10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대비 상승 예측되나 전년 및 전전년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11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 매출 대비 크게 하락하는 예측 결과가 나타남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</a:p>
        </p:txBody>
      </p:sp>
      <p:sp>
        <p:nvSpPr>
          <p:cNvPr id="6" name="Google Shape;223;p14">
            <a:extLst>
              <a:ext uri="{FF2B5EF4-FFF2-40B4-BE49-F238E27FC236}">
                <a16:creationId xmlns:a16="http://schemas.microsoft.com/office/drawing/2014/main" id="{933C75DE-D25F-BA4A-23C8-6EB055C69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0005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romanUcPeriod" startAt="5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‘15년 11월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매출</a:t>
            </a: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예측</a:t>
            </a:r>
            <a:r>
              <a:rPr lang="en-US" alt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53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b="0"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목차</a:t>
            </a:r>
            <a:endParaRPr b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2725747" y="2257223"/>
            <a:ext cx="4602153" cy="20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romanUcPeriod"/>
            </a:pPr>
            <a:r>
              <a:rPr lang="ko-KR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CO2 사업 일반 현황</a:t>
            </a:r>
            <a:endParaRPr sz="1800" i="0" u="none" strike="noStrike" cap="none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Malgun Gothic"/>
              <a:sym typeface="Malgun Gothic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romanUcPeriod"/>
            </a:pPr>
            <a:r>
              <a:rPr lang="ko-KR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CO2 사업 데이터 점검 사항</a:t>
            </a:r>
            <a:endParaRPr sz="1800" i="0" u="none" strike="noStrike" cap="none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Malgun Gothic"/>
              <a:sym typeface="Malgun Gothic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romanUcPeriod"/>
            </a:pPr>
            <a:r>
              <a:rPr lang="ko-KR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‘15년 10월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매출</a:t>
            </a:r>
            <a:r>
              <a:rPr lang="ko-KR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 현황</a:t>
            </a:r>
            <a:endParaRPr lang="en-US" altLang="ko-KR" sz="1800" i="0" u="none" strike="noStrike" cap="none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Malgun Gothic"/>
              <a:sym typeface="Malgun Gothic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romanUcPeriod"/>
            </a:pPr>
            <a:r>
              <a:rPr lang="en-US" alt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’15</a:t>
            </a:r>
            <a:r>
              <a:rPr lang="ko-KR" altLang="en-US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년 </a:t>
            </a:r>
            <a:r>
              <a:rPr lang="en-US" alt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11</a:t>
            </a:r>
            <a:r>
              <a:rPr lang="ko-KR" altLang="en-US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월 매출 예측 방안</a:t>
            </a:r>
            <a:endParaRPr sz="1800" i="0" u="none" strike="noStrike" cap="none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Malgun Gothic"/>
              <a:sym typeface="Malgun Gothic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romanUcPeriod"/>
            </a:pPr>
            <a:r>
              <a:rPr lang="ko-KR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‘15년 11월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매출</a:t>
            </a:r>
            <a:r>
              <a:rPr lang="ko-KR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 예측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Malgun Gothic"/>
                <a:sym typeface="Malgun Gothic"/>
              </a:rPr>
              <a:t>결과</a:t>
            </a:r>
            <a:endParaRPr sz="1800" i="0" u="none" strike="noStrike" cap="none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CO2 사업 일반 현황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CO2 Company 인수에 따른 데이터 점검 및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월별 실적 분석 방안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익월 실적 예측 방안을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 도출하고자 함.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  <a:sym typeface="Arial"/>
            </a:endParaRPr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12"/>
          </p:nvPr>
        </p:nvSpPr>
        <p:spPr>
          <a:xfrm>
            <a:off x="4281854" y="6502320"/>
            <a:ext cx="580292" cy="33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+mn-lt"/>
                <a:ea typeface="Arial"/>
                <a:cs typeface="Arial"/>
                <a:sym typeface="Arial"/>
              </a:rPr>
              <a:t>1</a:t>
            </a:r>
            <a:endParaRPr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1498401" y="1233488"/>
            <a:ext cx="1934734" cy="398475"/>
          </a:xfrm>
          <a:prstGeom prst="rect">
            <a:avLst/>
          </a:prstGeom>
          <a:solidFill>
            <a:srgbClr val="0B2972"/>
          </a:solidFill>
          <a:ln>
            <a:noFill/>
          </a:ln>
          <a:effectLst>
            <a:outerShdw blurRad="50800" dist="38100" dir="2700000" sx="94000" sy="94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 sz="1400" i="0" u="none" strike="noStrike" cap="none" dirty="0">
                <a:solidFill>
                  <a:schemeClr val="lt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사업 운영 </a:t>
            </a:r>
            <a:r>
              <a:rPr lang="ko-KR" sz="1400" i="0" u="none" strike="noStrike" cap="none" dirty="0" err="1">
                <a:solidFill>
                  <a:schemeClr val="lt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현항</a:t>
            </a:r>
            <a:endParaRPr sz="1400" i="0" u="none" strike="noStrike" cap="none" dirty="0">
              <a:solidFill>
                <a:schemeClr val="lt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752966" y="3395412"/>
            <a:ext cx="3936507" cy="1317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데이터 운영 현황 및 이슈</a:t>
            </a:r>
            <a:endParaRPr sz="13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월별 판매 데이터(ERP)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를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다운로드하여 수기 분석 중</a:t>
            </a:r>
            <a:endParaRPr sz="115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기획팀, </a:t>
            </a:r>
            <a:r>
              <a:rPr lang="ko-KR" sz="115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상품팀</a:t>
            </a:r>
            <a:r>
              <a:rPr lang="ko-KR" sz="115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매장운영팀별 별도 관리 중</a:t>
            </a:r>
            <a:endParaRPr sz="115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ko-KR" sz="115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팀별 분석 및 보고까지 10일 이상 소요되어 </a:t>
            </a:r>
            <a:br>
              <a:rPr lang="ko-KR" sz="115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r>
              <a:rPr lang="ko-KR" sz="115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분석 결과 반영한 운영 개선 어려움</a:t>
            </a:r>
            <a:endParaRPr sz="115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754387" y="4898499"/>
            <a:ext cx="3927043" cy="13176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데이터 운영 개선 방안 </a:t>
            </a:r>
            <a:endParaRPr dirty="0">
              <a:latin typeface="+mn-lt"/>
            </a:endParaRPr>
          </a:p>
          <a:p>
            <a:pPr marL="180975" marR="0" lvl="0" indent="-18097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1" i="0" u="sng" strike="noStrike" cap="none" dirty="0">
                <a:solidFill>
                  <a:srgbClr val="000000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데이터 점검 진행</a:t>
            </a:r>
            <a:endParaRPr sz="1150" b="1" i="0" u="sng" strike="noStrike" cap="none" dirty="0">
              <a:solidFill>
                <a:srgbClr val="000000"/>
              </a:solidFill>
              <a:highlight>
                <a:srgbClr val="A3CBE8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1" i="0" u="sng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데이터 연동 통한 자동 분석 시스템 구축 </a:t>
            </a:r>
            <a:endParaRPr sz="1150" b="1" i="0" u="sng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1" i="0" u="sng" strike="noStrike" cap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월마감</a:t>
            </a:r>
            <a:r>
              <a:rPr lang="ko-KR" sz="1150" b="1" i="0" u="sng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직후 </a:t>
            </a:r>
            <a:r>
              <a:rPr lang="ko-KR" sz="1150" b="1" i="0" u="sng" strike="noStrike" cap="none" dirty="0">
                <a:solidFill>
                  <a:srgbClr val="000000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팀별 필요 분석 제공</a:t>
            </a:r>
            <a:endParaRPr sz="1150" b="1" i="0" u="sng" strike="noStrike" cap="none" dirty="0">
              <a:solidFill>
                <a:srgbClr val="000000"/>
              </a:solidFill>
              <a:highlight>
                <a:srgbClr val="A3CBE8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                  </a:t>
            </a:r>
            <a:r>
              <a:rPr lang="ko-KR" sz="1150" b="1" i="0" u="sng" strike="noStrike" cap="none" dirty="0">
                <a:solidFill>
                  <a:srgbClr val="000000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익월 매출 예측 제공</a:t>
            </a:r>
            <a:endParaRPr sz="1150" b="1" i="0" u="sng" strike="noStrike" cap="none" dirty="0">
              <a:solidFill>
                <a:srgbClr val="000000"/>
              </a:solidFill>
              <a:highlight>
                <a:srgbClr val="A3CBE8"/>
              </a:highlight>
              <a:latin typeface="+mn-lt"/>
              <a:ea typeface="Arial"/>
              <a:cs typeface="Arial"/>
              <a:sym typeface="Arial"/>
            </a:endParaRPr>
          </a:p>
          <a:p>
            <a:pPr marL="180975" marR="0" lvl="0" indent="-180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고객 데이터</a:t>
            </a:r>
            <a:r>
              <a:rPr lang="en-US" altLang="ko-KR" sz="115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ko-KR" altLang="en-US" sz="115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재고 데이터</a:t>
            </a:r>
            <a:r>
              <a:rPr lang="ko-KR" sz="115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수집 방안 필요 (TBD)</a:t>
            </a:r>
            <a:endParaRPr dirty="0">
              <a:latin typeface="+mn-lt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5749863" y="1233488"/>
            <a:ext cx="1933200" cy="417130"/>
          </a:xfrm>
          <a:prstGeom prst="rect">
            <a:avLst/>
          </a:prstGeom>
          <a:solidFill>
            <a:srgbClr val="0B2972"/>
          </a:solidFill>
          <a:ln>
            <a:noFill/>
          </a:ln>
          <a:effectLst>
            <a:outerShdw blurRad="50800" dist="38100" dir="2700000" sx="94000" sy="94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ko-KR" sz="1400" i="0" u="none" strike="noStrike" cap="none" dirty="0">
                <a:solidFill>
                  <a:schemeClr val="lt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데이터 운영 현황</a:t>
            </a:r>
            <a:endParaRPr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51" name="Google Shape;51;p3"/>
          <p:cNvGraphicFramePr/>
          <p:nvPr>
            <p:extLst>
              <p:ext uri="{D42A27DB-BD31-4B8C-83A1-F6EECF244321}">
                <p14:modId xmlns:p14="http://schemas.microsoft.com/office/powerpoint/2010/main" val="496896072"/>
              </p:ext>
            </p:extLst>
          </p:nvPr>
        </p:nvGraphicFramePr>
        <p:xfrm>
          <a:off x="530986" y="1891644"/>
          <a:ext cx="3869550" cy="4324500"/>
        </p:xfrm>
        <a:graphic>
          <a:graphicData uri="http://schemas.openxmlformats.org/drawingml/2006/table">
            <a:tbl>
              <a:tblPr>
                <a:noFill/>
                <a:tableStyleId>{1028ACB5-11A5-48FA-BAC7-AEBC124F5187}</a:tableStyleId>
              </a:tblPr>
              <a:tblGrid>
                <a:gridCol w="119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회사명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CO2 Company (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aka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C1 Company)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 지역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러시아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기업 형태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중견기업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 기간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1991년 설립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매출액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 242억원 (KRW, 2014년도 기준)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업태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서비스, 도〮소매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종목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Char char="-"/>
                      </a:pP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컨텐츠 판매</a:t>
                      </a:r>
                      <a:b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게임,음반,프로그램,서적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등)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전자상거래업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매장수</a:t>
                      </a:r>
                      <a:endParaRPr sz="105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Char char="-"/>
                      </a:pP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 60개 매장 중 17개 매장 폐점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Char char="-"/>
                      </a:pP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2015년 10월 현재 총 43개 매장 운영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 카테고리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Games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PC(주변기기), </a:t>
                      </a:r>
                      <a:b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Cinema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Music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Gifts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b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Programs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Books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6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인수 현황</a:t>
                      </a:r>
                      <a:endParaRPr/>
                    </a:p>
                  </a:txBody>
                  <a:tcPr marL="0" marR="0" marT="0" marB="0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3C5ED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2015년 8월 ㈜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모두연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인수 – </a:t>
                      </a:r>
                      <a:b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PMI(Post-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Merger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5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</a:t>
                      </a:r>
                      <a:r>
                        <a:rPr lang="ko-KR" sz="105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진행 중</a:t>
                      </a:r>
                      <a:endParaRPr dirty="0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" name="Google Shape;52;p3"/>
          <p:cNvSpPr/>
          <p:nvPr/>
        </p:nvSpPr>
        <p:spPr>
          <a:xfrm>
            <a:off x="4743453" y="1891644"/>
            <a:ext cx="3936507" cy="13182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1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데이터 구조</a:t>
            </a:r>
            <a:endParaRPr sz="13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-76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ko-KR" sz="115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2013년 1월~2015년 10월 31일 판</a:t>
            </a:r>
            <a:r>
              <a:rPr lang="ko-KR" sz="115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매 데이터</a:t>
            </a:r>
            <a:endParaRPr sz="115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-7302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매장 데이터: 60개 매장</a:t>
            </a:r>
            <a:endParaRPr sz="115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-7302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상품 데이터: 22,169개 SKU</a:t>
            </a:r>
            <a:endParaRPr>
              <a:latin typeface="+mn-lt"/>
            </a:endParaRPr>
          </a:p>
          <a:p>
            <a:pPr marL="0" marR="0" lvl="0" indent="-7302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ko-KR" sz="115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카테고리 데이터: 84개 카테고리</a:t>
            </a:r>
            <a:endParaRPr sz="115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962393">
            <a:off x="7881614" y="3365437"/>
            <a:ext cx="900956" cy="234294"/>
          </a:xfrm>
          <a:prstGeom prst="roundRect">
            <a:avLst>
              <a:gd name="adj" fmla="val 30393"/>
            </a:avLst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 err="1">
                <a:solidFill>
                  <a:srgbClr val="C00000"/>
                </a:solidFill>
                <a:latin typeface="+mn-lt"/>
                <a:ea typeface="Arial"/>
                <a:cs typeface="Arial"/>
                <a:sym typeface="Arial"/>
              </a:rPr>
              <a:t>Illustrative</a:t>
            </a:r>
            <a:endParaRPr sz="1100" b="0" i="0" u="none" strike="noStrike" cap="none" dirty="0">
              <a:solidFill>
                <a:srgbClr val="C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운영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보고 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편의를 위해 번역, 매출액 원화 표시 추가 및 이상치 점검을 진행함.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4281854" y="6502320"/>
            <a:ext cx="580292" cy="33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+mn-lt"/>
              </a:rPr>
              <a:t>1</a:t>
            </a:r>
            <a:endParaRPr>
              <a:latin typeface="+mn-lt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561975" y="3101709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중복사항 제거 (3년간 총 6건 제거)</a:t>
            </a:r>
            <a:endParaRPr sz="1300" dirty="0">
              <a:latin typeface="+mn-lt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561975" y="3494886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이상치 검토 </a:t>
            </a:r>
            <a:b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1) </a:t>
            </a: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단건</a:t>
            </a: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판매수량 500건 이상 2) 단품 판매가 5000만(</a:t>
            </a: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rub</a:t>
            </a: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한화 90만원) 이상 3) 수량, 판가 0 미만</a:t>
            </a:r>
            <a:b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→ 특판 결과, </a:t>
            </a: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고사양</a:t>
            </a: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프로그램 판매가, 반품으로 인한 마이너스 수량/판가로 확인되어 제거 </a:t>
            </a: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X</a:t>
            </a:r>
            <a:endParaRPr sz="13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4623282"/>
            <a:ext cx="5252085" cy="84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5494859"/>
            <a:ext cx="5265449" cy="84862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CO2 사업 데이터 점검 사항 </a:t>
            </a:r>
            <a:r>
              <a:rPr 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(1/5)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561975" y="2137869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rub_amount</a:t>
            </a: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Russian</a:t>
            </a: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ruble</a:t>
            </a: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 * 18 = </a:t>
            </a:r>
            <a:r>
              <a:rPr lang="ko-KR" sz="1300" b="0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krw_amount</a:t>
            </a:r>
            <a:r>
              <a:rPr lang="ko-KR" sz="13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(환율 변동 반영 생략)</a:t>
            </a:r>
            <a:endParaRPr sz="1300" dirty="0">
              <a:latin typeface="+mn-l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561975" y="1189367"/>
            <a:ext cx="5267324" cy="398566"/>
          </a:xfrm>
          <a:prstGeom prst="roundRect">
            <a:avLst>
              <a:gd name="adj" fmla="val 16667"/>
            </a:avLst>
          </a:prstGeom>
          <a:solidFill>
            <a:srgbClr val="D9E5F8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600" i="0" u="none" strike="noStrike" cap="none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매장/카테고리/상품 데이터 러시아어 →한국어 번역</a:t>
            </a:r>
            <a:endParaRPr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561975" y="1652610"/>
            <a:ext cx="5267324" cy="398566"/>
          </a:xfrm>
          <a:prstGeom prst="roundRect">
            <a:avLst>
              <a:gd name="adj" fmla="val 16667"/>
            </a:avLst>
          </a:prstGeom>
          <a:solidFill>
            <a:srgbClr val="D9E5F8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600" i="0" u="none" strike="noStrike" cap="none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원화 표시 추가</a:t>
            </a:r>
            <a:endParaRPr sz="1600" i="0" u="none" strike="noStrike" cap="none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561975" y="2638647"/>
            <a:ext cx="5267324" cy="398566"/>
          </a:xfrm>
          <a:prstGeom prst="roundRect">
            <a:avLst>
              <a:gd name="adj" fmla="val 16667"/>
            </a:avLst>
          </a:prstGeom>
          <a:solidFill>
            <a:srgbClr val="D9E5F8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600" i="0" u="none" strike="noStrike" cap="none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이상치 점검</a:t>
            </a:r>
            <a:endParaRPr sz="1600" i="0" u="none" strike="noStrike" cap="none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sym typeface="Arial"/>
            </a:endParaRPr>
          </a:p>
        </p:txBody>
      </p:sp>
      <p:pic>
        <p:nvPicPr>
          <p:cNvPr id="69" name="Google Shape;69;p4" descr="C:\진영\프로젝트\PNG모으기\화살표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8645" y="4629511"/>
            <a:ext cx="717238" cy="148999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/>
          <p:nvPr/>
        </p:nvSpPr>
        <p:spPr>
          <a:xfrm>
            <a:off x="6600825" y="4650855"/>
            <a:ext cx="2266950" cy="1468647"/>
          </a:xfrm>
          <a:prstGeom prst="roundRect">
            <a:avLst>
              <a:gd name="adj" fmla="val 3752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08000" tIns="0" rIns="0" bIns="0" anchor="ctr" anchorCtr="0">
            <a:noAutofit/>
          </a:bodyPr>
          <a:lstStyle/>
          <a:p>
            <a:pPr marL="177800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ko-KR" sz="1100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예측 모델 관점: 이상치 O</a:t>
            </a:r>
            <a:endParaRPr>
              <a:latin typeface="+mn-lt"/>
            </a:endParaRPr>
          </a:p>
          <a:p>
            <a:pPr marL="177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ko-KR" sz="1100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실적 관점: 이상치 X</a:t>
            </a:r>
            <a:endParaRPr sz="1100" b="1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77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ko-KR" sz="1100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실적/예측관리 이원화 필요</a:t>
            </a:r>
            <a:endParaRPr sz="1100" b="1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77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▪"/>
            </a:pPr>
            <a:r>
              <a:rPr lang="ko-KR" sz="1100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특판 재현 가능성 검토</a:t>
            </a:r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3846" y="1292696"/>
            <a:ext cx="5253429" cy="280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227" y="1316780"/>
            <a:ext cx="2921349" cy="278450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매장수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 매출 감소로 인해 2015년 총 매출 감소가 예상되며, 매년 9월 12월 매출 증가 현상 나타남.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4281854" y="6502320"/>
            <a:ext cx="580292" cy="33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+mn-lt"/>
              </a:rPr>
              <a:t>1</a:t>
            </a:r>
            <a:endParaRPr>
              <a:latin typeface="+mn-lt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2562225" y="2181224"/>
            <a:ext cx="733425" cy="1800225"/>
          </a:xfrm>
          <a:prstGeom prst="rect">
            <a:avLst/>
          </a:prstGeom>
          <a:noFill/>
          <a:ln w="158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896100" y="1987947"/>
            <a:ext cx="676275" cy="2032298"/>
          </a:xfrm>
          <a:prstGeom prst="rect">
            <a:avLst/>
          </a:prstGeom>
          <a:noFill/>
          <a:ln w="158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8039100" y="1428750"/>
            <a:ext cx="638175" cy="2600325"/>
          </a:xfrm>
          <a:prstGeom prst="rect">
            <a:avLst/>
          </a:prstGeom>
          <a:noFill/>
          <a:ln w="158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A5A5A5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167462" y="2803723"/>
            <a:ext cx="601482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46개</a:t>
            </a:r>
            <a:endParaRPr sz="11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매장</a:t>
            </a:r>
            <a:endParaRPr sz="11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운영</a:t>
            </a:r>
            <a:endParaRPr sz="11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(연평균)</a:t>
            </a:r>
            <a:endParaRPr sz="6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1935151" y="2803723"/>
            <a:ext cx="60148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49개</a:t>
            </a:r>
            <a:endParaRPr>
              <a:latin typeface="+mn-lt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2694168" y="2803723"/>
            <a:ext cx="60148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45개</a:t>
            </a:r>
            <a:endParaRPr>
              <a:latin typeface="+mn-lt"/>
            </a:endParaRPr>
          </a:p>
        </p:txBody>
      </p:sp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CO2 사업 데이터 점검 사항 </a:t>
            </a:r>
            <a:r>
              <a:rPr 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(2/5) – </a:t>
            </a:r>
            <a:r>
              <a:rPr lang="ko-KR" sz="1400" b="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연,월,일별</a:t>
            </a:r>
            <a:r>
              <a:rPr lang="ko-KR" sz="14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매출</a:t>
            </a:r>
            <a:endParaRPr b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2952" y="4185464"/>
            <a:ext cx="8214324" cy="210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189395" y="1575832"/>
            <a:ext cx="8580815" cy="2917910"/>
            <a:chOff x="-515761" y="1786597"/>
            <a:chExt cx="9659761" cy="3284806"/>
          </a:xfrm>
        </p:grpSpPr>
        <p:pic>
          <p:nvPicPr>
            <p:cNvPr id="92" name="Google Shape;9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786597"/>
              <a:ext cx="9144000" cy="3284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515761" y="2034347"/>
              <a:ext cx="515761" cy="27112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게임 주도적인 컨텐츠 산업 특성상 연말 전(9월, 12월) 신규 콘솔 및 신규 타이틀 출시 영향이 높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음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4281854" y="6502320"/>
            <a:ext cx="580292" cy="33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+mn-lt"/>
                <a:ea typeface="+mj-ea"/>
              </a:rPr>
              <a:t>1</a:t>
            </a:r>
            <a:endParaRPr>
              <a:latin typeface="+mn-lt"/>
              <a:ea typeface="+mj-ea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18471" y="4600640"/>
            <a:ext cx="8198710" cy="138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2013년 3월: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StarCraft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II: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Heart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of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the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Swarm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(PC 게임)과 FIFA 13 (PS3 게임)이 강세를 보임.</a:t>
            </a:r>
            <a:endParaRPr dirty="0">
              <a:latin typeface="+mn-lt"/>
              <a:ea typeface="+mj-ea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2013년 9월: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Grand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Theft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Auto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V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(PS3, Xbox 360) 시리즈 출시되어 이 달의 판매량을 독점.</a:t>
            </a:r>
            <a:endParaRPr dirty="0">
              <a:latin typeface="+mn-lt"/>
              <a:ea typeface="+mj-ea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2013년 12월: </a:t>
            </a:r>
            <a:r>
              <a:rPr lang="ko-KR" sz="1100" b="1" dirty="0" err="1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Sony</a:t>
            </a:r>
            <a:r>
              <a:rPr lang="ko-KR" sz="1100" b="1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 </a:t>
            </a:r>
            <a:r>
              <a:rPr lang="ko-KR" sz="1100" b="1" dirty="0" err="1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PlayStation</a:t>
            </a:r>
            <a:r>
              <a:rPr lang="ko-KR" sz="1100" b="1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 4 </a:t>
            </a:r>
            <a:r>
              <a:rPr lang="ko-KR" sz="11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콘솔(2013년 11월 출시)의 효과가 매우 컸음.</a:t>
            </a:r>
            <a:endParaRPr dirty="0">
              <a:latin typeface="+mn-lt"/>
              <a:ea typeface="+mj-ea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2014년 9월: FIFA 15+Forza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Motorsport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5 [PS4]  출시 효과.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Sims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4와 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Destiny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등 새로운 게임, “</a:t>
            </a:r>
            <a:r>
              <a:rPr lang="ko-KR" sz="1100" dirty="0" err="1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Igromir</a:t>
            </a:r>
            <a:r>
              <a:rPr lang="ko-KR" sz="1100" dirty="0">
                <a:solidFill>
                  <a:schemeClr val="dk1"/>
                </a:solidFill>
                <a:latin typeface="+mn-lt"/>
                <a:ea typeface="+mj-ea"/>
                <a:cs typeface="Arial"/>
                <a:sym typeface="Arial"/>
              </a:rPr>
              <a:t> 2014" (게임 박람회) 티켓 판매도 눈에 띔.</a:t>
            </a:r>
            <a:endParaRPr dirty="0">
              <a:latin typeface="+mn-lt"/>
              <a:ea typeface="+mj-ea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2014년 12월: </a:t>
            </a:r>
            <a:r>
              <a:rPr lang="ko-KR" sz="1100" dirty="0" err="1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Grand</a:t>
            </a:r>
            <a:r>
              <a:rPr lang="ko-KR" sz="11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 </a:t>
            </a:r>
            <a:r>
              <a:rPr lang="ko-KR" sz="1100" dirty="0" err="1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Theft</a:t>
            </a:r>
            <a:r>
              <a:rPr lang="ko-KR" sz="11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 Auto </a:t>
            </a:r>
            <a:r>
              <a:rPr lang="ko-KR" sz="1100" dirty="0" err="1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V</a:t>
            </a:r>
            <a:r>
              <a:rPr lang="ko-KR" sz="1100" b="1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(GTA) [PS4] </a:t>
            </a:r>
            <a:r>
              <a:rPr lang="ko-KR" sz="11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의 출시 효과가 매우 컸으며, 3개월 전 출시된 FIFA 15+Forza </a:t>
            </a:r>
            <a:r>
              <a:rPr lang="ko-KR" sz="1100" dirty="0" err="1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Motorsport</a:t>
            </a:r>
            <a:r>
              <a:rPr lang="ko-KR" sz="110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+mj-ea"/>
                <a:cs typeface="Arial"/>
                <a:sym typeface="Arial"/>
              </a:rPr>
              <a:t> 5 [PS4] 또한 판매 급증함.</a:t>
            </a:r>
            <a:endParaRPr dirty="0">
              <a:latin typeface="+mn-lt"/>
              <a:ea typeface="+mj-ea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1304925" y="3148430"/>
            <a:ext cx="381000" cy="39052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+mj-ea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2627276" y="2998843"/>
            <a:ext cx="381000" cy="39052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+mj-ea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3294026" y="1900997"/>
            <a:ext cx="381000" cy="39052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+mj-ea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5275226" y="3015422"/>
            <a:ext cx="381000" cy="39052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+mj-ea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5951501" y="1605722"/>
            <a:ext cx="381000" cy="390525"/>
          </a:xfrm>
          <a:prstGeom prst="ellipse">
            <a:avLst/>
          </a:prstGeom>
          <a:solidFill>
            <a:srgbClr val="D9E5F8">
              <a:alpha val="32941"/>
            </a:srgbClr>
          </a:solidFill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A5A5A5"/>
              </a:solidFill>
              <a:latin typeface="+mn-lt"/>
              <a:ea typeface="+mj-ea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b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CO2 사업 데이터 점검 사항 </a:t>
            </a:r>
            <a:r>
              <a:rPr lang="ko-KR" sz="1400" b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(3/5) – 월간 매출 트렌드</a:t>
            </a:r>
            <a:endParaRPr b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카테고리별 판매액과 판매수량을 유의미하게 분석할 수 있도록 </a:t>
            </a:r>
            <a:r>
              <a:rPr 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Sub-category화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진행함.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b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CO2 사업 데이터 점검 사항 </a:t>
            </a:r>
            <a:r>
              <a:rPr lang="ko-KR" sz="1400" b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(4/5)</a:t>
            </a:r>
            <a:endParaRPr b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542924" y="1153688"/>
            <a:ext cx="5878196" cy="398566"/>
          </a:xfrm>
          <a:prstGeom prst="roundRect">
            <a:avLst>
              <a:gd name="adj" fmla="val 16667"/>
            </a:avLst>
          </a:prstGeom>
          <a:solidFill>
            <a:srgbClr val="D9E5F8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6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카테고리 중분류 추가 (기존 상세 분류  84개 → 중분류 13개) </a:t>
            </a:r>
            <a:endParaRPr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863" y="2366429"/>
            <a:ext cx="2904623" cy="2815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890" y="1927567"/>
            <a:ext cx="5726152" cy="219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5940" y="4162145"/>
            <a:ext cx="5695236" cy="2205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매장 운영 개선 방안 수립을 위해 직전 반기 매장 평균 매출을 기준으로 매장 등급을 추가함.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b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CO2 사업 데이터 점검 사항 </a:t>
            </a:r>
            <a:r>
              <a:rPr lang="ko-KR" sz="1400" b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(5/5)</a:t>
            </a:r>
            <a:endParaRPr b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561975" y="1153688"/>
            <a:ext cx="5267324" cy="398566"/>
          </a:xfrm>
          <a:prstGeom prst="roundRect">
            <a:avLst>
              <a:gd name="adj" fmla="val 16667"/>
            </a:avLst>
          </a:prstGeom>
          <a:solidFill>
            <a:srgbClr val="D9E5F8"/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ko-KR" sz="16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매장 등급 추가 (</a:t>
            </a:r>
            <a:r>
              <a:rPr lang="ko-KR" sz="16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A</a:t>
            </a:r>
            <a:r>
              <a:rPr lang="ko-KR" sz="16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, </a:t>
            </a:r>
            <a:r>
              <a:rPr lang="ko-KR" sz="16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B</a:t>
            </a:r>
            <a:r>
              <a:rPr lang="ko-KR" sz="16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, C, </a:t>
            </a:r>
            <a:r>
              <a:rPr lang="ko-KR" sz="16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D</a:t>
            </a:r>
            <a:r>
              <a:rPr lang="ko-KR" sz="16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, </a:t>
            </a:r>
            <a:r>
              <a:rPr lang="ko-KR" sz="1600" dirty="0" err="1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closed</a:t>
            </a:r>
            <a:r>
              <a:rPr lang="ko-KR" sz="16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sym typeface="Arial"/>
              </a:rPr>
              <a:t>(폐점))</a:t>
            </a:r>
            <a:endParaRPr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74" y="1712869"/>
            <a:ext cx="8462510" cy="228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 b="54098"/>
          <a:stretch/>
        </p:blipFill>
        <p:spPr>
          <a:xfrm>
            <a:off x="190500" y="4013598"/>
            <a:ext cx="8543925" cy="22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l="49100" t="95579" r="42066" b="-721"/>
          <a:stretch/>
        </p:blipFill>
        <p:spPr>
          <a:xfrm>
            <a:off x="4204154" y="6216099"/>
            <a:ext cx="681506" cy="2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374126" y="641901"/>
            <a:ext cx="8396084" cy="41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월간 매출액의 </a:t>
            </a:r>
            <a:r>
              <a:rPr 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직전월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및 전년동월 대비 증감률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을 활용하여 </a:t>
            </a:r>
            <a:r>
              <a:rPr 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실적 리뷰 및 매출 감소 원인 분석</a:t>
            </a:r>
            <a:endParaRPr sz="16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9" name="Google Shape;129;p9"/>
          <p:cNvSpPr txBox="1">
            <a:spLocks noGrp="1"/>
          </p:cNvSpPr>
          <p:nvPr>
            <p:ph type="sldNum" idx="12"/>
          </p:nvPr>
        </p:nvSpPr>
        <p:spPr>
          <a:xfrm>
            <a:off x="4281854" y="6502320"/>
            <a:ext cx="580292" cy="33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+mn-lt"/>
              </a:rPr>
              <a:t>2</a:t>
            </a:r>
            <a:endParaRPr>
              <a:latin typeface="+mn-lt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374126" y="227996"/>
            <a:ext cx="8388000" cy="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8775" marR="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romanUcPeriod" startAt="2"/>
            </a:pPr>
            <a:r>
              <a:rPr 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‘15년 10월 </a:t>
            </a:r>
            <a:r>
              <a:rPr lang="ko-KR" altLang="en-US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매출</a:t>
            </a:r>
            <a:r>
              <a:rPr lang="ko-KR" sz="18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Arial"/>
              </a:rPr>
              <a:t> 현황 - 기획팀</a:t>
            </a:r>
            <a:endParaRPr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30" y="1395434"/>
            <a:ext cx="2452564" cy="213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4119" y="1390079"/>
            <a:ext cx="2452564" cy="20656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5152688" y="3229824"/>
            <a:ext cx="3894015" cy="316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2015년 10월 </a:t>
            </a:r>
            <a:r>
              <a:rPr lang="ko-KR" sz="1200" b="1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점평균</a:t>
            </a:r>
            <a:r>
              <a:rPr 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매출의 전년 동월 대비 증감률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[등급 </a:t>
            </a:r>
            <a:r>
              <a:rPr lang="ko-KR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]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평균 </a:t>
            </a:r>
            <a:r>
              <a:rPr lang="ko-KR" altLang="en-US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</a:t>
            </a:r>
            <a:r>
              <a:rPr lang="ko-KR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량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(2015년 10월): 64,719,294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- 2014년 대비 증감률: -9.4%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- 2013년 대비 증감률: -1.1%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[등급 </a:t>
            </a:r>
            <a:r>
              <a:rPr lang="ko-KR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]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평균 </a:t>
            </a:r>
            <a:r>
              <a:rPr lang="ko-KR" altLang="en-US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</a:t>
            </a:r>
            <a:r>
              <a:rPr lang="ko-KR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량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(2015년 10월): 31,615,291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- 2014년 대비 증감률: -5.4%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- 2013년 대비 증감률: -16.9%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[등급 C]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평균 </a:t>
            </a:r>
            <a:r>
              <a:rPr lang="ko-KR" altLang="en-US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</a:t>
            </a:r>
            <a:r>
              <a:rPr lang="ko-KR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량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(2015년 10월): 20,479,842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- 2014년 대비 증감률: -18.0%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- 2013년 대비 증감률: -28.8%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[등급 </a:t>
            </a:r>
            <a:r>
              <a:rPr lang="ko-KR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]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평균 </a:t>
            </a:r>
            <a:r>
              <a:rPr lang="ko-KR" altLang="en-US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매출</a:t>
            </a:r>
            <a:r>
              <a:rPr lang="ko-KR" sz="1050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량</a:t>
            </a: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(2015년 10월): 20,112,689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- 2014년 대비 증감률: -9.4%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- 2013년 대비 증감률: -39.8%</a:t>
            </a:r>
            <a:endParaRPr dirty="0">
              <a:latin typeface="+mn-lt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5152688" y="1793715"/>
            <a:ext cx="4214615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2015년 10월 전체 매출의 전월/전년동월 대비 증감률</a:t>
            </a:r>
            <a:br>
              <a:rPr lang="en-US" altLang="ko-KR" sz="1200" b="1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sz="1200" b="1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- 2015년 9월 대비 증감률: -9.2%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chemeClr val="dk1"/>
                </a:solidFill>
                <a:highlight>
                  <a:srgbClr val="A3CBE8"/>
                </a:highlight>
                <a:latin typeface="+mn-lt"/>
                <a:ea typeface="Arial"/>
                <a:cs typeface="Arial"/>
                <a:sym typeface="Arial"/>
              </a:rPr>
              <a:t>- 2014년 10월 대비 증감률: -25.1%</a:t>
            </a:r>
            <a:endParaRPr dirty="0">
              <a:latin typeface="+mn-lt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747" y="3662977"/>
            <a:ext cx="4733924" cy="279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/>
          <p:nvPr/>
        </p:nvSpPr>
        <p:spPr>
          <a:xfrm>
            <a:off x="4893204" y="4435119"/>
            <a:ext cx="235672" cy="292973"/>
          </a:xfrm>
          <a:prstGeom prst="rightArrow">
            <a:avLst>
              <a:gd name="adj1" fmla="val 56251"/>
              <a:gd name="adj2" fmla="val 6253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4893204" y="2208009"/>
            <a:ext cx="235672" cy="292973"/>
          </a:xfrm>
          <a:prstGeom prst="rightArrow">
            <a:avLst>
              <a:gd name="adj1" fmla="val 56251"/>
              <a:gd name="adj2" fmla="val 6253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E5F8">
            <a:alpha val="32941"/>
          </a:srgbClr>
        </a:solidFill>
        <a:ln w="9525" cap="flat" cmpd="sng">
          <a:solidFill>
            <a:srgbClr val="00B0F0"/>
          </a:solidFill>
          <a:prstDash val="solid"/>
          <a:miter lim="800000"/>
          <a:headEnd type="none" w="sm" len="sm"/>
          <a:tailEnd type="none" w="sm" len="sm"/>
        </a:ln>
      </a:spPr>
      <a:bodyPr spcFirstLastPara="1" wrap="square" lIns="91425" tIns="45700" rIns="91425" bIns="45700" anchor="t" anchorCtr="0">
        <a:noAutofit/>
      </a:bodyPr>
      <a:lstStyle>
        <a:defPPr marL="0" marR="0" indent="0" algn="l" rtl="0">
          <a:spcBef>
            <a:spcPts val="0"/>
          </a:spcBef>
          <a:spcAft>
            <a:spcPts val="0"/>
          </a:spcAft>
          <a:buNone/>
          <a:defRPr sz="1100" b="0">
            <a:solidFill>
              <a:srgbClr val="A5A5A5"/>
            </a:solidFill>
            <a:latin typeface="Arial"/>
            <a:ea typeface="Arial"/>
            <a:cs typeface="Arial"/>
            <a:sym typeface="Arial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2678</Words>
  <Application>Microsoft Office PowerPoint</Application>
  <PresentationFormat>화면 슬라이드 쇼(4:3)</PresentationFormat>
  <Paragraphs>281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Symbols</vt:lpstr>
      <vt:lpstr>Play</vt:lpstr>
      <vt:lpstr>맑은 고딕</vt:lpstr>
      <vt:lpstr>맑은 고딕</vt:lpstr>
      <vt:lpstr>현대하모니 L</vt:lpstr>
      <vt:lpstr>현대하모니 M</vt:lpstr>
      <vt:lpstr>Arial</vt:lpstr>
      <vt:lpstr>Tahoma</vt:lpstr>
      <vt:lpstr>Wingdings</vt:lpstr>
      <vt:lpstr>Wingdings 2</vt:lpstr>
      <vt:lpstr>Office 테마</vt:lpstr>
      <vt:lpstr>PowerPoint 프레젠테이션</vt:lpstr>
      <vt:lpstr>목차</vt:lpstr>
      <vt:lpstr>CO2 사업 일반 현황</vt:lpstr>
      <vt:lpstr>CO2 사업 데이터 점검 사항 (1/5)</vt:lpstr>
      <vt:lpstr>CO2 사업 데이터 점검 사항 (2/5) – 연,월,일별 매출</vt:lpstr>
      <vt:lpstr>CO2 사업 데이터 점검 사항 (3/5) – 월간 매출 트렌드</vt:lpstr>
      <vt:lpstr>CO2 사업 데이터 점검 사항 (4/5)</vt:lpstr>
      <vt:lpstr>CO2 사업 데이터 점검 사항 (5/5)</vt:lpstr>
      <vt:lpstr>PowerPoint 프레젠테이션</vt:lpstr>
      <vt:lpstr>PowerPoint 프레젠테이션</vt:lpstr>
      <vt:lpstr>PowerPoint 프레젠테이션</vt:lpstr>
      <vt:lpstr>‘15년 11월 매출 예측 방안 </vt:lpstr>
      <vt:lpstr>‘15년 11월 매출 예측 방안</vt:lpstr>
      <vt:lpstr>‘15년 11월 매출 예측 방안</vt:lpstr>
      <vt:lpstr>‘15년 11월 매출 예측 결과</vt:lpstr>
      <vt:lpstr>‘15년 11월 매출 예측 결과</vt:lpstr>
      <vt:lpstr>‘15년 11월 매출 예측 결과</vt:lpstr>
      <vt:lpstr>‘15년 11월 매출 예측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 Kim</dc:creator>
  <cp:lastModifiedBy>Min Kim</cp:lastModifiedBy>
  <cp:revision>35</cp:revision>
  <dcterms:created xsi:type="dcterms:W3CDTF">2024-11-16T21:38:45Z</dcterms:created>
  <dcterms:modified xsi:type="dcterms:W3CDTF">2025-06-04T02:00:15Z</dcterms:modified>
</cp:coreProperties>
</file>