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0" r:id="rId2"/>
    <p:sldId id="798" r:id="rId3"/>
    <p:sldId id="262" r:id="rId4"/>
    <p:sldId id="771" r:id="rId5"/>
    <p:sldId id="800" r:id="rId6"/>
    <p:sldId id="799" r:id="rId7"/>
    <p:sldId id="802" r:id="rId8"/>
    <p:sldId id="804" r:id="rId9"/>
    <p:sldId id="805" r:id="rId10"/>
    <p:sldId id="807" r:id="rId11"/>
    <p:sldId id="898" r:id="rId12"/>
    <p:sldId id="808" r:id="rId13"/>
    <p:sldId id="809" r:id="rId14"/>
    <p:sldId id="810" r:id="rId15"/>
    <p:sldId id="863" r:id="rId16"/>
    <p:sldId id="864" r:id="rId17"/>
    <p:sldId id="865" r:id="rId18"/>
    <p:sldId id="899" r:id="rId19"/>
    <p:sldId id="811" r:id="rId20"/>
    <p:sldId id="812" r:id="rId21"/>
    <p:sldId id="813" r:id="rId22"/>
    <p:sldId id="814" r:id="rId23"/>
    <p:sldId id="815" r:id="rId24"/>
    <p:sldId id="816" r:id="rId25"/>
    <p:sldId id="896" r:id="rId26"/>
    <p:sldId id="866" r:id="rId27"/>
    <p:sldId id="817" r:id="rId28"/>
    <p:sldId id="897" r:id="rId29"/>
    <p:sldId id="867" r:id="rId30"/>
    <p:sldId id="823" r:id="rId31"/>
    <p:sldId id="824" r:id="rId32"/>
    <p:sldId id="825" r:id="rId33"/>
    <p:sldId id="827" r:id="rId34"/>
    <p:sldId id="868" r:id="rId35"/>
    <p:sldId id="869" r:id="rId36"/>
    <p:sldId id="870" r:id="rId37"/>
    <p:sldId id="871" r:id="rId38"/>
    <p:sldId id="872" r:id="rId39"/>
    <p:sldId id="873" r:id="rId40"/>
    <p:sldId id="874" r:id="rId41"/>
    <p:sldId id="875" r:id="rId42"/>
  </p:sldIdLst>
  <p:sldSz cx="24382413" cy="13716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3A6B"/>
    <a:srgbClr val="0371B6"/>
    <a:srgbClr val="036BB1"/>
    <a:srgbClr val="03599F"/>
    <a:srgbClr val="033675"/>
    <a:srgbClr val="5E7DFF"/>
    <a:srgbClr val="19307B"/>
    <a:srgbClr val="1D2E76"/>
    <a:srgbClr val="002FA0"/>
    <a:srgbClr val="1D2E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0" autoAdjust="0"/>
    <p:restoredTop sz="94660"/>
  </p:normalViewPr>
  <p:slideViewPr>
    <p:cSldViewPr snapToGrid="0">
      <p:cViewPr>
        <p:scale>
          <a:sx n="40" d="100"/>
          <a:sy n="40" d="100"/>
        </p:scale>
        <p:origin x="-342" y="-24"/>
      </p:cViewPr>
      <p:guideLst>
        <p:guide orient="horz" pos="4320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04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317DCA2C-A8EF-DE46-B00B-27134A89E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63FCD17-805A-D846-A08A-57C8C3A63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163F-9BF3-1B43-ADED-5C097536833C}" type="datetimeFigureOut">
              <a:rPr kumimoji="1" lang="zh-CN" altLang="en-US" smtClean="0"/>
              <a:pPr/>
              <a:t>2019/11/19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67C2966-4A3C-B149-A463-2E9BDEE86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2EFA04E-2645-BB4C-B212-F033000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8AD9-12A9-0E4A-8AD9-F1FCCED3781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7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649B-4D69-DE4C-9159-825A6D184020}" type="datetimeFigureOut">
              <a:rPr kumimoji="1" lang="zh-CN" altLang="en-US" smtClean="0"/>
              <a:pPr/>
              <a:t>2019/11/19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5D8A-770A-BD4B-9FA7-E8D2C0E67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24382413" cy="137211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22" b="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2155" y="469265"/>
            <a:ext cx="3045761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856" y="5956935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课程名称、阶段名称或者 模块名称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1" y="0"/>
            <a:ext cx="24382412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3" t="-1" r="-19033" b="-190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3787E10-2A31-834D-9A42-DD8EBCF137A0}"/>
              </a:ext>
            </a:extLst>
          </p:cNvPr>
          <p:cNvSpPr/>
          <p:nvPr userDrawn="1"/>
        </p:nvSpPr>
        <p:spPr>
          <a:xfrm>
            <a:off x="0" y="-5150"/>
            <a:ext cx="24382413" cy="13721150"/>
          </a:xfrm>
          <a:prstGeom prst="rect">
            <a:avLst/>
          </a:prstGeom>
          <a:solidFill>
            <a:srgbClr val="093A6B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文本">
            <a:extLst>
              <a:ext uri="{FF2B5EF4-FFF2-40B4-BE49-F238E27FC236}">
                <a16:creationId xmlns:a16="http://schemas.microsoft.com/office/drawing/2014/main" xmlns="" id="{458C8997-37F1-6741-9EFD-E574D3D0A03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-8890" y="4482689"/>
            <a:ext cx="24391303" cy="5133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2000">
                <a:schemeClr val="bg1">
                  <a:alpha val="74000"/>
                </a:schemeClr>
              </a:gs>
              <a:gs pos="50000">
                <a:schemeClr val="bg1">
                  <a:alpha val="86000"/>
                </a:schemeClr>
              </a:gs>
              <a:gs pos="31000">
                <a:schemeClr val="bg1">
                  <a:alpha val="74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</a:gradFill>
        </p:spPr>
        <p:txBody>
          <a:bodyPr/>
          <a:lstStyle>
            <a:lvl1pPr algn="ctr" defTabSz="457154">
              <a:defRPr sz="13999">
                <a:solidFill>
                  <a:srgbClr val="2883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Lantinghei SC Extralight"/>
              </a:defRPr>
            </a:lvl1pPr>
          </a:lstStyle>
          <a:p>
            <a:r>
              <a:rPr lang="en-US" altLang="zh-CN" dirty="0"/>
              <a:t>Unit01</a:t>
            </a:r>
            <a:r>
              <a:rPr lang="zh-CN" altLang="en-US" dirty="0"/>
              <a:t> 课程标题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2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493017" cy="1378140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9759" y="-82651"/>
            <a:ext cx="24563423" cy="1205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5160569" y="1519902"/>
            <a:ext cx="56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r>
              <a:rPr lang="zh-CN" altLang="en-US" sz="52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20681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24382413" cy="137191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39758" y="-31531"/>
            <a:ext cx="24422172" cy="1200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20046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2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395431" cy="1378140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890" y="1906918"/>
            <a:ext cx="24395430" cy="1188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00371E42-B15A-FF4B-B9B2-43AA527FD8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381201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rgbClr val="2883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01</a:t>
            </a:r>
            <a:r>
              <a:rPr lang="zh-CN" altLang="en-US" dirty="0"/>
              <a:t> 变量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0" y="0"/>
            <a:ext cx="24416704" cy="1378140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45592" y="-39757"/>
            <a:ext cx="24453405" cy="125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2700" y="1843405"/>
            <a:ext cx="24408000" cy="72000"/>
          </a:xfrm>
          <a:prstGeom prst="rect">
            <a:avLst/>
          </a:prstGeom>
          <a:solidFill>
            <a:srgbClr val="193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 userDrawn="1"/>
        </p:nvSpPr>
        <p:spPr>
          <a:xfrm rot="13500000">
            <a:off x="750593" y="1029280"/>
            <a:ext cx="360000" cy="360000"/>
          </a:xfrm>
          <a:prstGeom prst="rtTriangle">
            <a:avLst/>
          </a:prstGeom>
          <a:solidFill>
            <a:srgbClr val="036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49F925-56C2-F84C-9CC4-065A9082B4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2"/>
            <a:ext cx="22619016" cy="8804828"/>
          </a:xfrm>
        </p:spPr>
        <p:txBody>
          <a:bodyPr/>
          <a:lstStyle>
            <a:lvl1pPr marL="457200" indent="-780565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Wingdings" pitchFamily="2" charset="2"/>
              <a:buChar char="l"/>
              <a:defRPr sz="48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1371600" indent="-600565">
              <a:spcAft>
                <a:spcPts val="600"/>
              </a:spcAft>
              <a:buFont typeface="Wingdings" pitchFamily="2" charset="2"/>
              <a:buChar char="Ø"/>
              <a:defRPr sz="40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DBCA4B39-62DC-F54B-A3C3-34A3F39C56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450050"/>
            <a:ext cx="22415817" cy="131414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6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 latinLnBrk="1" hangingPunct="0"/>
            <a:r>
              <a:rPr kumimoji="1" lang="zh-CN" altLang="en-US" dirty="0"/>
              <a:t>编辑母版文本</a:t>
            </a:r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034" y="12714396"/>
            <a:ext cx="2372995" cy="7816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20681950" y="12716147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248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-5150"/>
            <a:ext cx="24382413" cy="137211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103360" y="2798445"/>
            <a:ext cx="5723890" cy="5723890"/>
            <a:chOff x="14336" y="5877"/>
            <a:chExt cx="9014" cy="9014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14336" y="5877"/>
              <a:ext cx="9014" cy="9014"/>
            </a:xfrm>
            <a:prstGeom prst="roundRect">
              <a:avLst>
                <a:gd name="adj" fmla="val 3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tedu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515" y="6085"/>
              <a:ext cx="8599" cy="859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 userDrawn="1"/>
        </p:nvSpPr>
        <p:spPr>
          <a:xfrm>
            <a:off x="9661525" y="9056370"/>
            <a:ext cx="486854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关注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达内科技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官方微信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    </a:t>
            </a:r>
          </a:p>
          <a:p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Microsoft YaHei UI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03510" y="10114915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1" r:id="rId3"/>
    <p:sldLayoutId id="2147483676" r:id="rId4"/>
    <p:sldLayoutId id="2147483652" r:id="rId5"/>
    <p:sldLayoutId id="2147483671" r:id="rId6"/>
    <p:sldLayoutId id="2147483655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150000"/>
        </a:lnSpc>
        <a:spcBef>
          <a:spcPts val="1747"/>
        </a:spcBef>
        <a:spcAft>
          <a:spcPts val="120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624276" y="3779802"/>
            <a:ext cx="24765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2400" dirty="0">
              <a:solidFill>
                <a:srgbClr val="E72C43"/>
              </a:solidFill>
              <a:latin typeface="锐字云字库锐黑粗体GBK" panose="02010604000000000000" charset="-122"/>
              <a:ea typeface="锐字云字库锐黑粗体GBK" panose="02010604000000000000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9E3ABBE-CB5D-3D42-8E5A-22A16ABE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编程基础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 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库和头文件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36BB1"/>
                </a:solidFill>
              </a:rPr>
              <a:t>Windows</a:t>
            </a:r>
            <a:r>
              <a:rPr lang="zh-CN" altLang="en-US" dirty="0">
                <a:solidFill>
                  <a:srgbClr val="036BB1"/>
                </a:solidFill>
              </a:rPr>
              <a:t>库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kernel32.dll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提供了核心的</a:t>
            </a:r>
            <a:r>
              <a:rPr lang="en-US" altLang="zh-CN" dirty="0">
                <a:solidFill>
                  <a:srgbClr val="036BB1"/>
                </a:solidFill>
              </a:rPr>
              <a:t>API</a:t>
            </a:r>
            <a:r>
              <a:rPr lang="zh-CN" altLang="en-US" dirty="0">
                <a:solidFill>
                  <a:srgbClr val="036BB1"/>
                </a:solidFill>
              </a:rPr>
              <a:t>，例如进程、线程、内存管理等。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	</a:t>
            </a:r>
            <a:r>
              <a:rPr lang="en-US" altLang="zh-CN" dirty="0">
                <a:solidFill>
                  <a:srgbClr val="036BB1"/>
                </a:solidFill>
              </a:rPr>
              <a:t>user32.dll - </a:t>
            </a:r>
            <a:r>
              <a:rPr lang="zh-CN" altLang="en-US" dirty="0">
                <a:solidFill>
                  <a:srgbClr val="036BB1"/>
                </a:solidFill>
              </a:rPr>
              <a:t>提供了窗口、消息等</a:t>
            </a:r>
            <a:r>
              <a:rPr lang="en-US" altLang="zh-CN" dirty="0">
                <a:solidFill>
                  <a:srgbClr val="036BB1"/>
                </a:solidFill>
              </a:rPr>
              <a:t>API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	gdi32.dll  - </a:t>
            </a:r>
            <a:r>
              <a:rPr lang="zh-CN" altLang="en-US" dirty="0">
                <a:solidFill>
                  <a:srgbClr val="036BB1"/>
                </a:solidFill>
              </a:rPr>
              <a:t>绘图相关的</a:t>
            </a:r>
            <a:r>
              <a:rPr lang="en-US" altLang="zh-CN" dirty="0" smtClean="0">
                <a:solidFill>
                  <a:srgbClr val="036BB1"/>
                </a:solidFill>
              </a:rPr>
              <a:t>API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36BB1"/>
                </a:solidFill>
              </a:rPr>
              <a:t>路径：</a:t>
            </a:r>
            <a:r>
              <a:rPr lang="en-US" altLang="zh-CN" dirty="0" smtClean="0">
                <a:solidFill>
                  <a:srgbClr val="036BB1"/>
                </a:solidFill>
              </a:rPr>
              <a:t>C:\Windows\System32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库和头文件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8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头文件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windows.h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所有</a:t>
            </a:r>
            <a:r>
              <a:rPr lang="en-US" altLang="zh-CN" dirty="0">
                <a:solidFill>
                  <a:srgbClr val="036BB1"/>
                </a:solidFill>
              </a:rPr>
              <a:t>windows</a:t>
            </a:r>
            <a:r>
              <a:rPr lang="zh-CN" altLang="en-US" dirty="0">
                <a:solidFill>
                  <a:srgbClr val="036BB1"/>
                </a:solidFill>
              </a:rPr>
              <a:t>头文件的集合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windef.h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windows</a:t>
            </a:r>
            <a:r>
              <a:rPr lang="zh-CN" altLang="en-US" dirty="0">
                <a:solidFill>
                  <a:srgbClr val="036BB1"/>
                </a:solidFill>
              </a:rPr>
              <a:t>数据类型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winbase.h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kernel32</a:t>
            </a:r>
            <a:r>
              <a:rPr lang="zh-CN" altLang="en-US" dirty="0">
                <a:solidFill>
                  <a:srgbClr val="036BB1"/>
                </a:solidFill>
              </a:rPr>
              <a:t>的</a:t>
            </a:r>
            <a:r>
              <a:rPr lang="en-US" altLang="zh-CN" dirty="0">
                <a:solidFill>
                  <a:srgbClr val="036BB1"/>
                </a:solidFill>
              </a:rPr>
              <a:t>API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wingdi.h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gdi32</a:t>
            </a:r>
            <a:r>
              <a:rPr lang="zh-CN" altLang="en-US" dirty="0">
                <a:solidFill>
                  <a:srgbClr val="036BB1"/>
                </a:solidFill>
              </a:rPr>
              <a:t>的</a:t>
            </a:r>
            <a:r>
              <a:rPr lang="en-US" altLang="zh-CN" dirty="0">
                <a:solidFill>
                  <a:srgbClr val="036BB1"/>
                </a:solidFill>
              </a:rPr>
              <a:t>API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winuser.h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user32</a:t>
            </a:r>
            <a:r>
              <a:rPr lang="zh-CN" altLang="en-US" dirty="0">
                <a:solidFill>
                  <a:srgbClr val="036BB1"/>
                </a:solidFill>
              </a:rPr>
              <a:t>的</a:t>
            </a:r>
            <a:r>
              <a:rPr lang="en-US" altLang="zh-CN" dirty="0">
                <a:solidFill>
                  <a:srgbClr val="036BB1"/>
                </a:solidFill>
              </a:rPr>
              <a:t>API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winnt.h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UNICODE</a:t>
            </a:r>
            <a:r>
              <a:rPr lang="zh-CN" altLang="en-US" dirty="0">
                <a:solidFill>
                  <a:srgbClr val="036BB1"/>
                </a:solidFill>
              </a:rPr>
              <a:t>字符集</a:t>
            </a:r>
            <a:r>
              <a:rPr lang="zh-CN" altLang="en-US" dirty="0" smtClean="0">
                <a:solidFill>
                  <a:srgbClr val="036BB1"/>
                </a:solidFill>
              </a:rPr>
              <a:t>支持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36BB1"/>
                </a:solidFill>
              </a:rPr>
              <a:t>路径：</a:t>
            </a:r>
            <a:r>
              <a:rPr lang="en-US" altLang="zh-CN" dirty="0" smtClean="0">
                <a:solidFill>
                  <a:srgbClr val="036BB1"/>
                </a:solidFill>
              </a:rPr>
              <a:t> C:\Program Files (x86)\Microsoft SDKs\Windows\v7.0A\Include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库和头文件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8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 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相关函数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1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358189"/>
            <a:ext cx="22619016" cy="96252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WINAPI </a:t>
            </a:r>
            <a:r>
              <a:rPr lang="en-US" altLang="zh-CN" dirty="0" err="1">
                <a:solidFill>
                  <a:srgbClr val="036BB1"/>
                </a:solidFill>
              </a:rPr>
              <a:t>WinMain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36BB1"/>
                </a:solidFill>
              </a:rPr>
              <a:t>      </a:t>
            </a:r>
            <a:r>
              <a:rPr lang="en-US" altLang="zh-CN" smtClean="0">
                <a:solidFill>
                  <a:srgbClr val="036BB1"/>
                </a:solidFill>
              </a:rPr>
              <a:t>     </a:t>
            </a:r>
            <a:r>
              <a:rPr lang="en-US" altLang="zh-CN" dirty="0">
                <a:solidFill>
                  <a:srgbClr val="036BB1"/>
                </a:solidFill>
              </a:rPr>
              <a:t>HINSTANCE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当前程序的实例句柄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HINSTANCE </a:t>
            </a:r>
            <a:r>
              <a:rPr lang="en-US" altLang="zh-CN" dirty="0" err="1">
                <a:solidFill>
                  <a:srgbClr val="036BB1"/>
                </a:solidFill>
              </a:rPr>
              <a:t>hPrevInstance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当前程序前一个实例句柄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LPSTR </a:t>
            </a:r>
            <a:r>
              <a:rPr lang="en-US" altLang="zh-CN" dirty="0" err="1">
                <a:solidFill>
                  <a:srgbClr val="036BB1"/>
                </a:solidFill>
              </a:rPr>
              <a:t>lpCmdLine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命令行参数字符串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nCmdShow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窗口的显示方式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);	</a:t>
            </a:r>
          </a:p>
          <a:p>
            <a:r>
              <a:rPr lang="en-US" altLang="zh-CN" dirty="0" err="1" smtClean="0">
                <a:solidFill>
                  <a:srgbClr val="036BB1"/>
                </a:solidFill>
              </a:rPr>
              <a:t>int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 err="1" smtClean="0">
                <a:solidFill>
                  <a:srgbClr val="036BB1"/>
                </a:solidFill>
              </a:rPr>
              <a:t>MessageBox</a:t>
            </a:r>
            <a:r>
              <a:rPr lang="en-US" altLang="zh-CN" dirty="0" smtClean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父窗口句柄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LPCTSTR </a:t>
            </a:r>
            <a:r>
              <a:rPr lang="en-US" altLang="zh-CN" dirty="0" err="1">
                <a:solidFill>
                  <a:srgbClr val="036BB1"/>
                </a:solidFill>
              </a:rPr>
              <a:t>lpText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显示在消息框中的文字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LPCTSTR </a:t>
            </a:r>
            <a:r>
              <a:rPr lang="en-US" altLang="zh-CN" dirty="0" err="1">
                <a:solidFill>
                  <a:srgbClr val="036BB1"/>
                </a:solidFill>
              </a:rPr>
              <a:t>lpCaption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显示在标题栏中的文字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UINT </a:t>
            </a:r>
            <a:r>
              <a:rPr lang="en-US" altLang="zh-CN" dirty="0" err="1">
                <a:solidFill>
                  <a:srgbClr val="036BB1"/>
                </a:solidFill>
              </a:rPr>
              <a:t>uType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消息框中的按钮、图标显示类型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);// </a:t>
            </a:r>
            <a:r>
              <a:rPr lang="zh-CN" altLang="en-US" dirty="0">
                <a:solidFill>
                  <a:srgbClr val="036BB1"/>
                </a:solidFill>
              </a:rPr>
              <a:t>返回点击的按钮</a:t>
            </a:r>
            <a:r>
              <a:rPr lang="en-US" altLang="zh-CN" dirty="0">
                <a:solidFill>
                  <a:srgbClr val="036BB1"/>
                </a:solidFill>
              </a:rPr>
              <a:t>ID	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相关函数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2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04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程序编译过程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5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358189"/>
            <a:ext cx="22619016" cy="9625263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编译</a:t>
            </a:r>
            <a:r>
              <a:rPr lang="zh-CN" altLang="en-US" dirty="0">
                <a:solidFill>
                  <a:srgbClr val="036BB1"/>
                </a:solidFill>
              </a:rPr>
              <a:t>环境</a:t>
            </a:r>
            <a:r>
              <a:rPr lang="zh-CN" altLang="en-US" dirty="0" smtClean="0">
                <a:solidFill>
                  <a:srgbClr val="036BB1"/>
                </a:solidFill>
              </a:rPr>
              <a:t>准备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VCVARS32.BAT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编译程序 </a:t>
            </a:r>
            <a:r>
              <a:rPr lang="en-US" altLang="zh-CN" dirty="0">
                <a:solidFill>
                  <a:srgbClr val="036BB1"/>
                </a:solidFill>
              </a:rPr>
              <a:t>- CL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CL.EXE  </a:t>
            </a:r>
            <a:r>
              <a:rPr lang="en-US" altLang="zh-CN" dirty="0">
                <a:solidFill>
                  <a:srgbClr val="036BB1"/>
                </a:solidFill>
              </a:rPr>
              <a:t>–c  </a:t>
            </a:r>
            <a:r>
              <a:rPr lang="en-US" altLang="zh-CN" dirty="0" err="1">
                <a:solidFill>
                  <a:srgbClr val="036BB1"/>
                </a:solidFill>
              </a:rPr>
              <a:t>xxx.c</a:t>
            </a: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链接程序 </a:t>
            </a:r>
            <a:r>
              <a:rPr lang="en-US" altLang="zh-CN" dirty="0">
                <a:solidFill>
                  <a:srgbClr val="036BB1"/>
                </a:solidFill>
              </a:rPr>
              <a:t>- LINK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LINK.EXE </a:t>
            </a:r>
            <a:r>
              <a:rPr lang="en-US" altLang="zh-CN" dirty="0">
                <a:solidFill>
                  <a:srgbClr val="036BB1"/>
                </a:solidFill>
              </a:rPr>
              <a:t>xxx.obj xxx.lib 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执行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程序编译过程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2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358189"/>
            <a:ext cx="22619016" cy="9625263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编写资源的文件 －</a:t>
            </a:r>
            <a:r>
              <a:rPr lang="en-US" altLang="zh-CN" dirty="0">
                <a:solidFill>
                  <a:srgbClr val="036BB1"/>
                </a:solidFill>
              </a:rPr>
              <a:t>.</a:t>
            </a:r>
            <a:r>
              <a:rPr lang="en-US" altLang="zh-CN" dirty="0" err="1">
                <a:solidFill>
                  <a:srgbClr val="036BB1"/>
                </a:solidFill>
              </a:rPr>
              <a:t>rc</a:t>
            </a:r>
            <a:r>
              <a:rPr lang="zh-CN" altLang="en-US" dirty="0">
                <a:solidFill>
                  <a:srgbClr val="036BB1"/>
                </a:solidFill>
              </a:rPr>
              <a:t>资源脚本</a:t>
            </a:r>
            <a:r>
              <a:rPr lang="zh-CN" altLang="en-US" dirty="0" smtClean="0">
                <a:solidFill>
                  <a:srgbClr val="036BB1"/>
                </a:solidFill>
              </a:rPr>
              <a:t>文件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编译</a:t>
            </a:r>
            <a:r>
              <a:rPr lang="en-US" altLang="zh-CN" dirty="0" err="1">
                <a:solidFill>
                  <a:srgbClr val="036BB1"/>
                </a:solidFill>
              </a:rPr>
              <a:t>rc</a:t>
            </a:r>
            <a:r>
              <a:rPr lang="zh-CN" altLang="en-US" dirty="0">
                <a:solidFill>
                  <a:srgbClr val="036BB1"/>
                </a:solidFill>
              </a:rPr>
              <a:t>文件 － </a:t>
            </a:r>
            <a:r>
              <a:rPr lang="en-US" altLang="zh-CN" dirty="0" smtClean="0">
                <a:solidFill>
                  <a:srgbClr val="036BB1"/>
                </a:solidFill>
              </a:rPr>
              <a:t>RC.EXE</a:t>
            </a: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将资源链接到程序中 － </a:t>
            </a:r>
            <a:r>
              <a:rPr lang="en-US" altLang="zh-CN" dirty="0">
                <a:solidFill>
                  <a:srgbClr val="036BB1"/>
                </a:solidFill>
              </a:rPr>
              <a:t>LINK.EXE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程序编译过程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1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358189"/>
            <a:ext cx="22619016" cy="9625263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                CL.EXE</a:t>
            </a:r>
            <a:endParaRPr lang="en-US" altLang="zh-CN" dirty="0">
              <a:solidFill>
                <a:srgbClr val="036BB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.c/.</a:t>
            </a:r>
            <a:r>
              <a:rPr lang="en-US" altLang="zh-CN" dirty="0" err="1" smtClean="0">
                <a:solidFill>
                  <a:srgbClr val="036BB1"/>
                </a:solidFill>
              </a:rPr>
              <a:t>cpp</a:t>
            </a:r>
            <a:r>
              <a:rPr lang="en-US" altLang="zh-CN" dirty="0" smtClean="0">
                <a:solidFill>
                  <a:srgbClr val="036BB1"/>
                </a:solidFill>
              </a:rPr>
              <a:t>---------------&gt;.</a:t>
            </a:r>
            <a:r>
              <a:rPr lang="en-US" altLang="zh-CN" dirty="0" err="1" smtClean="0">
                <a:solidFill>
                  <a:srgbClr val="036BB1"/>
                </a:solidFill>
              </a:rPr>
              <a:t>obj</a:t>
            </a:r>
            <a:r>
              <a:rPr lang="en-US" altLang="zh-CN" dirty="0" smtClean="0">
                <a:solidFill>
                  <a:srgbClr val="036BB1"/>
                </a:solidFill>
              </a:rPr>
              <a:t>|         LINK.EXE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             RC.EXE               |-------------------&gt;.exe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.</a:t>
            </a:r>
            <a:r>
              <a:rPr lang="en-US" altLang="zh-CN" dirty="0" err="1" smtClean="0">
                <a:solidFill>
                  <a:srgbClr val="036BB1"/>
                </a:solidFill>
              </a:rPr>
              <a:t>rc</a:t>
            </a:r>
            <a:r>
              <a:rPr lang="en-US" altLang="zh-CN" dirty="0" smtClean="0">
                <a:solidFill>
                  <a:srgbClr val="036BB1"/>
                </a:solidFill>
              </a:rPr>
              <a:t>------------------- &gt;.res</a:t>
            </a:r>
            <a:r>
              <a:rPr lang="en-US" altLang="zh-CN" dirty="0" smtClean="0">
                <a:solidFill>
                  <a:srgbClr val="036BB1"/>
                </a:solidFill>
                <a:sym typeface="Wingdings" pitchFamily="2" charset="2"/>
              </a:rPr>
              <a:t> |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程序编译过程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1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Unit03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窗口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811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Unit01</a:t>
            </a:r>
            <a:r>
              <a:rPr lang="zh-CN" altLang="en-US" dirty="0" smtClean="0"/>
              <a:t>应用程序分类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2083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窗口创建过程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6216812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代码示例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637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窗口创建过程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2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定义</a:t>
            </a:r>
            <a:r>
              <a:rPr lang="en-US" altLang="zh-CN" dirty="0" err="1">
                <a:solidFill>
                  <a:srgbClr val="036BB1"/>
                </a:solidFill>
              </a:rPr>
              <a:t>WinMain</a:t>
            </a:r>
            <a:r>
              <a:rPr lang="zh-CN" altLang="en-US" dirty="0" smtClean="0">
                <a:solidFill>
                  <a:srgbClr val="036BB1"/>
                </a:solidFill>
              </a:rPr>
              <a:t>函数</a:t>
            </a: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定义</a:t>
            </a:r>
            <a:r>
              <a:rPr lang="zh-CN" altLang="en-US" dirty="0">
                <a:solidFill>
                  <a:srgbClr val="036BB1"/>
                </a:solidFill>
              </a:rPr>
              <a:t>窗口处理函数 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zh-CN" altLang="en-US" dirty="0">
                <a:solidFill>
                  <a:srgbClr val="036BB1"/>
                </a:solidFill>
              </a:rPr>
              <a:t>自定义</a:t>
            </a:r>
            <a:r>
              <a:rPr lang="en-US" altLang="zh-CN" dirty="0">
                <a:solidFill>
                  <a:srgbClr val="036BB1"/>
                </a:solidFill>
              </a:rPr>
              <a:t>,</a:t>
            </a:r>
            <a:r>
              <a:rPr lang="zh-CN" altLang="en-US" dirty="0">
                <a:solidFill>
                  <a:srgbClr val="036BB1"/>
                </a:solidFill>
              </a:rPr>
              <a:t>处理消息</a:t>
            </a:r>
            <a:r>
              <a:rPr lang="en-US" altLang="zh-CN" dirty="0">
                <a:solidFill>
                  <a:srgbClr val="036BB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注册</a:t>
            </a:r>
            <a:r>
              <a:rPr lang="zh-CN" altLang="en-US" dirty="0">
                <a:solidFill>
                  <a:srgbClr val="036BB1"/>
                </a:solidFill>
              </a:rPr>
              <a:t>窗口类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zh-CN" altLang="en-US" dirty="0">
                <a:solidFill>
                  <a:srgbClr val="036BB1"/>
                </a:solidFill>
              </a:rPr>
              <a:t>向操作系统写入一些数据）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创建</a:t>
            </a:r>
            <a:r>
              <a:rPr lang="zh-CN" altLang="en-US" dirty="0">
                <a:solidFill>
                  <a:srgbClr val="036BB1"/>
                </a:solidFill>
              </a:rPr>
              <a:t>窗口</a:t>
            </a:r>
            <a:r>
              <a:rPr lang="en-US" altLang="zh-CN" dirty="0">
                <a:solidFill>
                  <a:srgbClr val="036BB1"/>
                </a:solidFill>
              </a:rPr>
              <a:t>( </a:t>
            </a:r>
            <a:r>
              <a:rPr lang="zh-CN" altLang="en-US" dirty="0">
                <a:solidFill>
                  <a:srgbClr val="036BB1"/>
                </a:solidFill>
              </a:rPr>
              <a:t>内存中创建窗口 </a:t>
            </a:r>
            <a:r>
              <a:rPr lang="en-US" altLang="zh-CN" dirty="0">
                <a:solidFill>
                  <a:srgbClr val="036BB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显示窗口</a:t>
            </a:r>
            <a:r>
              <a:rPr lang="en-US" altLang="zh-CN" dirty="0" smtClean="0">
                <a:solidFill>
                  <a:srgbClr val="036BB1"/>
                </a:solidFill>
              </a:rPr>
              <a:t>( </a:t>
            </a:r>
            <a:r>
              <a:rPr lang="zh-CN" altLang="en-US" dirty="0" smtClean="0">
                <a:solidFill>
                  <a:srgbClr val="036BB1"/>
                </a:solidFill>
              </a:rPr>
              <a:t>绘制窗口的图像 </a:t>
            </a:r>
            <a:r>
              <a:rPr lang="en-US" altLang="zh-CN" dirty="0" smtClean="0">
                <a:solidFill>
                  <a:srgbClr val="036BB1"/>
                </a:solidFill>
              </a:rPr>
              <a:t>)</a:t>
            </a: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zh-CN" altLang="en-US" dirty="0">
                <a:solidFill>
                  <a:srgbClr val="036BB1"/>
                </a:solidFill>
              </a:rPr>
              <a:t>循环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zh-CN" altLang="en-US" dirty="0">
                <a:solidFill>
                  <a:srgbClr val="036BB1"/>
                </a:solidFill>
              </a:rPr>
              <a:t>获取</a:t>
            </a:r>
            <a:r>
              <a:rPr lang="en-US" altLang="zh-CN" dirty="0">
                <a:solidFill>
                  <a:srgbClr val="036BB1"/>
                </a:solidFill>
              </a:rPr>
              <a:t>/</a:t>
            </a:r>
            <a:r>
              <a:rPr lang="zh-CN" altLang="en-US" dirty="0">
                <a:solidFill>
                  <a:srgbClr val="036BB1"/>
                </a:solidFill>
              </a:rPr>
              <a:t>翻译</a:t>
            </a:r>
            <a:r>
              <a:rPr lang="en-US" altLang="zh-CN" dirty="0">
                <a:solidFill>
                  <a:srgbClr val="036BB1"/>
                </a:solidFill>
              </a:rPr>
              <a:t>/</a:t>
            </a:r>
            <a:r>
              <a:rPr lang="zh-CN" altLang="en-US" dirty="0">
                <a:solidFill>
                  <a:srgbClr val="036BB1"/>
                </a:solidFill>
              </a:rPr>
              <a:t>派发消息</a:t>
            </a:r>
            <a:r>
              <a:rPr lang="en-US" altLang="zh-CN" dirty="0">
                <a:solidFill>
                  <a:srgbClr val="036BB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zh-CN" altLang="en-US" dirty="0">
                <a:solidFill>
                  <a:srgbClr val="036BB1"/>
                </a:solidFill>
              </a:rPr>
              <a:t>处理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窗口创建过程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3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代码示例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8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入口函数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sz="4400" dirty="0" err="1" smtClean="0">
                <a:solidFill>
                  <a:srgbClr val="036BB1"/>
                </a:solidFill>
              </a:rPr>
              <a:t>int</a:t>
            </a:r>
            <a:r>
              <a:rPr lang="en-US" altLang="zh-CN" sz="4400" dirty="0" smtClean="0">
                <a:solidFill>
                  <a:srgbClr val="036BB1"/>
                </a:solidFill>
              </a:rPr>
              <a:t> CALLBACK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WinMain</a:t>
            </a:r>
            <a:r>
              <a:rPr lang="en-US" altLang="zh-CN" sz="4400" dirty="0" smtClean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HINSTANCE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hIns</a:t>
            </a:r>
            <a:r>
              <a:rPr lang="en-US" altLang="zh-CN" sz="4400" dirty="0" smtClean="0">
                <a:solidFill>
                  <a:srgbClr val="036BB1"/>
                </a:solidFill>
              </a:rPr>
              <a:t>, HINSTANCE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hPreIns</a:t>
            </a:r>
            <a:r>
              <a:rPr lang="en-US" altLang="zh-CN" sz="4400" dirty="0" smtClean="0">
                <a:solidFill>
                  <a:srgbClr val="036BB1"/>
                </a:solidFill>
              </a:rPr>
              <a:t>, LPSTR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lpCmdLine</a:t>
            </a:r>
            <a:r>
              <a:rPr lang="en-US" altLang="zh-CN" sz="4400" dirty="0" smtClean="0">
                <a:solidFill>
                  <a:srgbClr val="036BB1"/>
                </a:solidFill>
              </a:rPr>
              <a:t>,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int</a:t>
            </a:r>
            <a:r>
              <a:rPr lang="en-US" altLang="zh-CN" sz="4400" dirty="0" smtClean="0">
                <a:solidFill>
                  <a:srgbClr val="036BB1"/>
                </a:solidFill>
              </a:rPr>
              <a:t>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nCmdShow</a:t>
            </a:r>
            <a:r>
              <a:rPr lang="en-US" altLang="zh-CN" sz="4400" dirty="0" smtClean="0">
                <a:solidFill>
                  <a:srgbClr val="036BB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Register(“Main”,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WndProc</a:t>
            </a:r>
            <a:r>
              <a:rPr lang="en-US" altLang="zh-CN" sz="4400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 </a:t>
            </a:r>
            <a:r>
              <a:rPr lang="en-US" altLang="zh-CN" sz="4400" dirty="0" smtClean="0">
                <a:solidFill>
                  <a:srgbClr val="036BB1"/>
                </a:solidFill>
              </a:rPr>
              <a:t> 	HWND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hWnd</a:t>
            </a:r>
            <a:r>
              <a:rPr lang="en-US" altLang="zh-CN" sz="4400" dirty="0" smtClean="0">
                <a:solidFill>
                  <a:srgbClr val="036BB1"/>
                </a:solidFill>
              </a:rPr>
              <a:t> =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CreateMain</a:t>
            </a:r>
            <a:r>
              <a:rPr lang="en-US" altLang="zh-CN" sz="4400" dirty="0" smtClean="0">
                <a:solidFill>
                  <a:srgbClr val="036BB1"/>
                </a:solidFill>
              </a:rPr>
              <a:t>(“Main”, “window”);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Display(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hWnd</a:t>
            </a:r>
            <a:r>
              <a:rPr lang="en-US" altLang="zh-CN" sz="4400" dirty="0" smtClean="0">
                <a:solidFill>
                  <a:srgbClr val="036BB1"/>
                </a:solidFill>
              </a:rPr>
              <a:t> 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Message( );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	return 0;</a:t>
            </a:r>
            <a:endParaRPr lang="en-US" altLang="zh-CN" sz="4400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}</a:t>
            </a:r>
          </a:p>
          <a:p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代码示例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706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窗口处理函数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LRESULT CALLBACK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WndProc</a:t>
            </a:r>
            <a:r>
              <a:rPr lang="en-US" altLang="zh-CN" sz="4400" dirty="0" smtClean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HWND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hWnd</a:t>
            </a:r>
            <a:r>
              <a:rPr lang="en-US" altLang="zh-CN" sz="4400" dirty="0" smtClean="0">
                <a:solidFill>
                  <a:srgbClr val="036BB1"/>
                </a:solidFill>
              </a:rPr>
              <a:t>, UINT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msgID</a:t>
            </a:r>
            <a:r>
              <a:rPr lang="en-US" altLang="zh-CN" sz="4400" dirty="0" smtClean="0">
                <a:solidFill>
                  <a:srgbClr val="036BB1"/>
                </a:solidFill>
              </a:rPr>
              <a:t>, WPARAM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wParam</a:t>
            </a:r>
            <a:r>
              <a:rPr lang="en-US" altLang="zh-CN" sz="4400" dirty="0" smtClean="0">
                <a:solidFill>
                  <a:srgbClr val="036BB1"/>
                </a:solidFill>
              </a:rPr>
              <a:t>, LPARAM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sz="4400" dirty="0" smtClean="0">
                <a:solidFill>
                  <a:srgbClr val="036BB1"/>
                </a:solidFill>
              </a:rPr>
              <a:t> )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switch(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msgID</a:t>
            </a:r>
            <a:r>
              <a:rPr lang="en-US" altLang="zh-CN" sz="4400" dirty="0" smtClean="0">
                <a:solidFill>
                  <a:srgbClr val="036BB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case WM_DESTROY: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36BB1"/>
                </a:solidFill>
              </a:rPr>
              <a:t>	</a:t>
            </a:r>
            <a:r>
              <a:rPr lang="en-US" altLang="zh-CN" sz="4400" dirty="0" smtClean="0">
                <a:solidFill>
                  <a:srgbClr val="036BB1"/>
                </a:solidFill>
              </a:rPr>
              <a:t>	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PostQuitMessage</a:t>
            </a:r>
            <a:r>
              <a:rPr lang="en-US" altLang="zh-CN" sz="4400" dirty="0" smtClean="0">
                <a:solidFill>
                  <a:srgbClr val="036BB1"/>
                </a:solidFill>
              </a:rPr>
              <a:t>(  );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	break;</a:t>
            </a:r>
            <a:endParaRPr lang="en-US" altLang="zh-CN" sz="4400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           }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	return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DefWindowProc</a:t>
            </a:r>
            <a:r>
              <a:rPr lang="en-US" altLang="zh-CN" sz="4400" dirty="0" smtClean="0">
                <a:solidFill>
                  <a:srgbClr val="036BB1"/>
                </a:solidFill>
              </a:rPr>
              <a:t>(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hWnd</a:t>
            </a:r>
            <a:r>
              <a:rPr lang="en-US" altLang="zh-CN" sz="4400" dirty="0" smtClean="0">
                <a:solidFill>
                  <a:srgbClr val="036BB1"/>
                </a:solidFill>
              </a:rPr>
              <a:t>,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msgID</a:t>
            </a:r>
            <a:r>
              <a:rPr lang="en-US" altLang="zh-CN" sz="4400" dirty="0" smtClean="0">
                <a:solidFill>
                  <a:srgbClr val="036BB1"/>
                </a:solidFill>
              </a:rPr>
              <a:t>,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wParam</a:t>
            </a:r>
            <a:r>
              <a:rPr lang="en-US" altLang="zh-CN" sz="4400" dirty="0" smtClean="0">
                <a:solidFill>
                  <a:srgbClr val="036BB1"/>
                </a:solidFill>
              </a:rPr>
              <a:t>, </a:t>
            </a:r>
            <a:r>
              <a:rPr lang="en-US" altLang="zh-CN" sz="4400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sz="4400" dirty="0" smtClean="0">
                <a:solidFill>
                  <a:srgbClr val="036BB1"/>
                </a:solidFill>
              </a:rPr>
              <a:t>);</a:t>
            </a:r>
            <a:endParaRPr lang="en-US" altLang="zh-CN" sz="4400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036BB1"/>
                </a:solidFill>
              </a:rPr>
              <a:t>}</a:t>
            </a:r>
          </a:p>
          <a:p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代码示例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13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1065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注册窗口类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WNDCLASS </a:t>
            </a:r>
            <a:r>
              <a:rPr lang="en-US" altLang="zh-CN" dirty="0" err="1">
                <a:solidFill>
                  <a:srgbClr val="036BB1"/>
                </a:solidFill>
              </a:rPr>
              <a:t>wc</a:t>
            </a:r>
            <a:r>
              <a:rPr lang="en-US" altLang="zh-CN" dirty="0">
                <a:solidFill>
                  <a:srgbClr val="036BB1"/>
                </a:solidFill>
              </a:rPr>
              <a:t> = { 0 };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wc.cbClsExtra</a:t>
            </a:r>
            <a:r>
              <a:rPr lang="en-US" altLang="zh-CN" dirty="0">
                <a:solidFill>
                  <a:srgbClr val="036BB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wc.cbWndExtra</a:t>
            </a:r>
            <a:r>
              <a:rPr lang="en-US" altLang="zh-CN" dirty="0">
                <a:solidFill>
                  <a:srgbClr val="036BB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wc.hbrBackground</a:t>
            </a:r>
            <a:r>
              <a:rPr lang="en-US" altLang="zh-CN" dirty="0">
                <a:solidFill>
                  <a:srgbClr val="036BB1"/>
                </a:solidFill>
              </a:rPr>
              <a:t> = (HBRUSH)(COLOR_WINDOW+1);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wc.hCursor</a:t>
            </a:r>
            <a:r>
              <a:rPr lang="en-US" altLang="zh-CN" dirty="0">
                <a:solidFill>
                  <a:srgbClr val="036BB1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wc.hIcon</a:t>
            </a:r>
            <a:r>
              <a:rPr lang="en-US" altLang="zh-CN" dirty="0">
                <a:solidFill>
                  <a:srgbClr val="036BB1"/>
                </a:solidFill>
              </a:rPr>
              <a:t> = </a:t>
            </a:r>
            <a:r>
              <a:rPr lang="en-US" altLang="zh-CN" dirty="0" err="1">
                <a:solidFill>
                  <a:srgbClr val="036BB1"/>
                </a:solidFill>
              </a:rPr>
              <a:t>LoadIcon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en-US" altLang="zh-CN" dirty="0" err="1">
                <a:solidFill>
                  <a:srgbClr val="036BB1"/>
                </a:solidFill>
              </a:rPr>
              <a:t>hIns</a:t>
            </a:r>
            <a:r>
              <a:rPr lang="en-US" altLang="zh-CN" dirty="0">
                <a:solidFill>
                  <a:srgbClr val="036BB1"/>
                </a:solidFill>
              </a:rPr>
              <a:t>, MAKEINTRESOURCE(IDI_ICON1));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wc.hInstance</a:t>
            </a:r>
            <a:r>
              <a:rPr lang="en-US" altLang="zh-CN" dirty="0">
                <a:solidFill>
                  <a:srgbClr val="036BB1"/>
                </a:solidFill>
              </a:rPr>
              <a:t> = </a:t>
            </a:r>
            <a:r>
              <a:rPr lang="en-US" altLang="zh-CN" dirty="0" err="1">
                <a:solidFill>
                  <a:srgbClr val="036BB1"/>
                </a:solidFill>
              </a:rPr>
              <a:t>hIns</a:t>
            </a:r>
            <a:r>
              <a:rPr lang="en-US" altLang="zh-CN" dirty="0">
                <a:solidFill>
                  <a:srgbClr val="036BB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wc.lpfnWndProc</a:t>
            </a:r>
            <a:r>
              <a:rPr lang="en-US" altLang="zh-CN" dirty="0">
                <a:solidFill>
                  <a:srgbClr val="036BB1"/>
                </a:solidFill>
              </a:rPr>
              <a:t> = </a:t>
            </a:r>
            <a:r>
              <a:rPr lang="en-US" altLang="zh-CN" dirty="0" err="1">
                <a:solidFill>
                  <a:srgbClr val="036BB1"/>
                </a:solidFill>
              </a:rPr>
              <a:t>wndproc</a:t>
            </a:r>
            <a:r>
              <a:rPr lang="en-US" altLang="zh-CN" dirty="0" smtClean="0">
                <a:solidFill>
                  <a:srgbClr val="036BB1"/>
                </a:solidFill>
              </a:rPr>
              <a:t>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wc.lpszClassName</a:t>
            </a:r>
            <a:r>
              <a:rPr lang="en-US" altLang="zh-CN" dirty="0">
                <a:solidFill>
                  <a:srgbClr val="036BB1"/>
                </a:solidFill>
              </a:rPr>
              <a:t> = </a:t>
            </a:r>
            <a:r>
              <a:rPr lang="en-US" altLang="zh-CN" dirty="0" err="1">
                <a:solidFill>
                  <a:srgbClr val="036BB1"/>
                </a:solidFill>
              </a:rPr>
              <a:t>lpClassName</a:t>
            </a:r>
            <a:r>
              <a:rPr lang="en-US" altLang="zh-CN" dirty="0" smtClean="0">
                <a:solidFill>
                  <a:srgbClr val="036BB1"/>
                </a:solidFill>
              </a:rPr>
              <a:t>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wc.lpszMenuName</a:t>
            </a:r>
            <a:r>
              <a:rPr lang="en-US" altLang="zh-CN" dirty="0">
                <a:solidFill>
                  <a:srgbClr val="036BB1"/>
                </a:solidFill>
              </a:rPr>
              <a:t> = NULL;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wc.style</a:t>
            </a:r>
            <a:r>
              <a:rPr lang="en-US" altLang="zh-CN" dirty="0">
                <a:solidFill>
                  <a:srgbClr val="036BB1"/>
                </a:solidFill>
              </a:rPr>
              <a:t> = CS_HREDRAW | CS_VREDRAW;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RegisterClass</a:t>
            </a:r>
            <a:r>
              <a:rPr lang="en-US" altLang="zh-CN" dirty="0">
                <a:solidFill>
                  <a:srgbClr val="036BB1"/>
                </a:solidFill>
              </a:rPr>
              <a:t>(&amp;</a:t>
            </a:r>
            <a:r>
              <a:rPr lang="en-US" altLang="zh-CN" dirty="0" err="1">
                <a:solidFill>
                  <a:srgbClr val="036BB1"/>
                </a:solidFill>
              </a:rPr>
              <a:t>wc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代码示例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90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创建窗口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 = </a:t>
            </a:r>
            <a:r>
              <a:rPr lang="en-US" altLang="zh-CN" dirty="0" err="1">
                <a:solidFill>
                  <a:srgbClr val="036BB1"/>
                </a:solidFill>
              </a:rPr>
              <a:t>CreateWindowEx</a:t>
            </a:r>
            <a:r>
              <a:rPr lang="en-US" altLang="zh-CN" dirty="0" smtClean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 </a:t>
            </a:r>
            <a:r>
              <a:rPr lang="en-US" altLang="zh-CN" dirty="0">
                <a:solidFill>
                  <a:srgbClr val="036BB1"/>
                </a:solidFill>
              </a:rPr>
              <a:t>NULL, "Main", "window", WS_OVERLAPPEDWINDOW</a:t>
            </a:r>
            <a:r>
              <a:rPr lang="en-US" altLang="zh-CN" dirty="0" smtClean="0">
                <a:solidFill>
                  <a:srgbClr val="036BB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 </a:t>
            </a:r>
            <a:r>
              <a:rPr lang="en-US" altLang="zh-CN" dirty="0">
                <a:solidFill>
                  <a:srgbClr val="036BB1"/>
                </a:solidFill>
              </a:rPr>
              <a:t>100,100,700,500, NULL, NULL, </a:t>
            </a:r>
            <a:r>
              <a:rPr lang="en-US" altLang="zh-CN" dirty="0" err="1">
                <a:solidFill>
                  <a:srgbClr val="036BB1"/>
                </a:solidFill>
              </a:rPr>
              <a:t>hIns</a:t>
            </a:r>
            <a:r>
              <a:rPr lang="en-US" altLang="zh-CN" dirty="0">
                <a:solidFill>
                  <a:srgbClr val="036BB1"/>
                </a:solidFill>
              </a:rPr>
              <a:t>, NULL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return </a:t>
            </a:r>
            <a:r>
              <a:rPr lang="en-US" altLang="zh-CN" dirty="0" err="1" smtClean="0">
                <a:solidFill>
                  <a:srgbClr val="036BB1"/>
                </a:solidFill>
              </a:rPr>
              <a:t>hWnd</a:t>
            </a:r>
            <a:r>
              <a:rPr lang="en-US" altLang="zh-CN" dirty="0" smtClean="0">
                <a:solidFill>
                  <a:srgbClr val="036BB1"/>
                </a:solidFill>
              </a:rPr>
              <a:t>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代码示例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41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显示</a:t>
            </a:r>
            <a:r>
              <a:rPr lang="zh-CN" altLang="en-US" dirty="0" smtClean="0">
                <a:solidFill>
                  <a:srgbClr val="036BB1"/>
                </a:solidFill>
              </a:rPr>
              <a:t>窗口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ShowWindow</a:t>
            </a:r>
            <a:r>
              <a:rPr lang="en-US" altLang="zh-CN" dirty="0" smtClean="0">
                <a:solidFill>
                  <a:srgbClr val="036BB1"/>
                </a:solidFill>
              </a:rPr>
              <a:t>( </a:t>
            </a:r>
            <a:r>
              <a:rPr lang="en-US" altLang="zh-CN" dirty="0" err="1" smtClean="0">
                <a:solidFill>
                  <a:srgbClr val="036BB1"/>
                </a:solidFill>
              </a:rPr>
              <a:t>hWnd</a:t>
            </a:r>
            <a:r>
              <a:rPr lang="en-US" altLang="zh-CN" dirty="0" smtClean="0">
                <a:solidFill>
                  <a:srgbClr val="036BB1"/>
                </a:solidFill>
              </a:rPr>
              <a:t>, SW_SHOW 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UpdateWindow</a:t>
            </a:r>
            <a:r>
              <a:rPr lang="en-US" altLang="zh-CN" dirty="0" smtClean="0">
                <a:solidFill>
                  <a:srgbClr val="036BB1"/>
                </a:solidFill>
              </a:rPr>
              <a:t>( </a:t>
            </a:r>
            <a:r>
              <a:rPr lang="en-US" altLang="zh-CN" dirty="0" err="1" smtClean="0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代码示例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763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消息循环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MSG </a:t>
            </a:r>
            <a:r>
              <a:rPr lang="en-US" altLang="zh-CN" dirty="0" err="1" smtClean="0">
                <a:solidFill>
                  <a:srgbClr val="036BB1"/>
                </a:solidFill>
              </a:rPr>
              <a:t>nMsg</a:t>
            </a:r>
            <a:r>
              <a:rPr lang="en-US" altLang="zh-CN" dirty="0" smtClean="0">
                <a:solidFill>
                  <a:srgbClr val="036BB1"/>
                </a:solidFill>
              </a:rPr>
              <a:t> = {  0 };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while(</a:t>
            </a:r>
            <a:r>
              <a:rPr lang="en-US" altLang="zh-CN" dirty="0" err="1" smtClean="0">
                <a:solidFill>
                  <a:srgbClr val="036BB1"/>
                </a:solidFill>
              </a:rPr>
              <a:t>GetMessage</a:t>
            </a:r>
            <a:r>
              <a:rPr lang="en-US" altLang="zh-CN" dirty="0" smtClean="0">
                <a:solidFill>
                  <a:srgbClr val="036BB1"/>
                </a:solidFill>
              </a:rPr>
              <a:t>(&amp;nMsg,NULL,0,0)){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en-US" altLang="zh-CN" dirty="0" err="1" smtClean="0">
                <a:solidFill>
                  <a:srgbClr val="036BB1"/>
                </a:solidFill>
              </a:rPr>
              <a:t>TranslateMessage</a:t>
            </a:r>
            <a:r>
              <a:rPr lang="en-US" altLang="zh-CN" dirty="0" smtClean="0">
                <a:solidFill>
                  <a:srgbClr val="036BB1"/>
                </a:solidFill>
              </a:rPr>
              <a:t>(&amp;</a:t>
            </a:r>
            <a:r>
              <a:rPr lang="en-US" altLang="zh-CN" dirty="0" err="1" smtClean="0">
                <a:solidFill>
                  <a:srgbClr val="036BB1"/>
                </a:solidFill>
              </a:rPr>
              <a:t>nMsg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DispatchMessage</a:t>
            </a:r>
            <a:r>
              <a:rPr lang="en-US" altLang="zh-CN" dirty="0" smtClean="0">
                <a:solidFill>
                  <a:srgbClr val="036BB1"/>
                </a:solidFill>
              </a:rPr>
              <a:t>(&amp;</a:t>
            </a:r>
            <a:r>
              <a:rPr lang="en-US" altLang="zh-CN" dirty="0" err="1" smtClean="0">
                <a:solidFill>
                  <a:srgbClr val="036BB1"/>
                </a:solidFill>
              </a:rPr>
              <a:t>nMsg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}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代码示例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29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应用程序分类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Unit04 </a:t>
            </a:r>
            <a:r>
              <a:rPr lang="zh-CN" altLang="en-US" b="1" dirty="0" smtClean="0"/>
              <a:t>字符编码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000327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7170761" y="3272525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编码历史背景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7170761" y="4797095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DBCS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UNICODE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码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7" name="组合 66"/>
          <p:cNvGrpSpPr/>
          <p:nvPr/>
        </p:nvGrpSpPr>
        <p:grpSpPr>
          <a:xfrm>
            <a:off x="7170761" y="6322300"/>
            <a:ext cx="11650345" cy="900430"/>
            <a:chOff x="12567" y="5129"/>
            <a:chExt cx="18347" cy="1418"/>
          </a:xfrm>
        </p:grpSpPr>
        <p:sp>
          <p:nvSpPr>
            <p:cNvPr id="20" name="矩形 1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宽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字节字符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</p:grpSp>
      <p:grpSp>
        <p:nvGrpSpPr>
          <p:cNvPr id="35" name="组合 66"/>
          <p:cNvGrpSpPr/>
          <p:nvPr/>
        </p:nvGrpSpPr>
        <p:grpSpPr>
          <a:xfrm>
            <a:off x="7202846" y="7846291"/>
            <a:ext cx="11650345" cy="900430"/>
            <a:chOff x="12567" y="5129"/>
            <a:chExt cx="18347" cy="1418"/>
          </a:xfrm>
        </p:grpSpPr>
        <p:sp>
          <p:nvSpPr>
            <p:cNvPr id="36" name="矩形 35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TCHAR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8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53" name="组合 66"/>
          <p:cNvGrpSpPr/>
          <p:nvPr/>
        </p:nvGrpSpPr>
        <p:grpSpPr>
          <a:xfrm>
            <a:off x="7202846" y="9410386"/>
            <a:ext cx="11650345" cy="900430"/>
            <a:chOff x="12567" y="5129"/>
            <a:chExt cx="18347" cy="1418"/>
          </a:xfrm>
        </p:grpSpPr>
        <p:sp>
          <p:nvSpPr>
            <p:cNvPr id="54" name="矩形 53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打印</a:t>
              </a:r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UNICODE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字符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6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05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35861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编码历史背景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295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36BB1"/>
                </a:solidFill>
              </a:rPr>
              <a:t>ASC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en-US" altLang="zh-CN" dirty="0" smtClean="0">
                <a:solidFill>
                  <a:srgbClr val="036BB1"/>
                </a:solidFill>
              </a:rPr>
              <a:t>ASCII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en-US" altLang="zh-CN" dirty="0" smtClean="0">
                <a:solidFill>
                  <a:srgbClr val="036BB1"/>
                </a:solidFill>
              </a:rPr>
              <a:t>DBCS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en-US" altLang="zh-CN" dirty="0" smtClean="0">
                <a:solidFill>
                  <a:srgbClr val="036BB1"/>
                </a:solidFill>
              </a:rPr>
              <a:t>UNICODE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编码历史背景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50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en-US" altLang="zh-CN" sz="7200" dirty="0" smtClean="0">
                <a:solidFill>
                  <a:schemeClr val="bg1"/>
                </a:solidFill>
              </a:rPr>
              <a:t>DBCS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和</a:t>
            </a:r>
            <a:r>
              <a:rPr kumimoji="1" lang="en-US" altLang="zh-CN" sz="7200" dirty="0" smtClean="0">
                <a:solidFill>
                  <a:schemeClr val="bg1"/>
                </a:solidFill>
              </a:rPr>
              <a:t>UNICOE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码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972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36BB1"/>
                </a:solidFill>
              </a:rPr>
              <a:t>DBCS</a:t>
            </a:r>
            <a:r>
              <a:rPr lang="zh-CN" altLang="en-US" dirty="0">
                <a:solidFill>
                  <a:srgbClr val="036BB1"/>
                </a:solidFill>
              </a:rPr>
              <a:t>字符编码：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A   </a:t>
            </a:r>
            <a:r>
              <a:rPr lang="zh-CN" altLang="en-US" dirty="0">
                <a:solidFill>
                  <a:srgbClr val="036BB1"/>
                </a:solidFill>
              </a:rPr>
              <a:t>我       是       程      序      员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</a:t>
            </a:r>
            <a:r>
              <a:rPr lang="en-US" altLang="zh-CN" dirty="0" smtClean="0">
                <a:solidFill>
                  <a:srgbClr val="036BB1"/>
                </a:solidFill>
              </a:rPr>
              <a:t>	01 </a:t>
            </a:r>
            <a:r>
              <a:rPr lang="en-US" altLang="zh-CN" dirty="0">
                <a:solidFill>
                  <a:srgbClr val="036BB1"/>
                </a:solidFill>
              </a:rPr>
              <a:t>0203  0405  0607 0809 0A0B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</a:t>
            </a:r>
            <a:r>
              <a:rPr lang="zh-CN" altLang="en-US" dirty="0">
                <a:solidFill>
                  <a:srgbClr val="036BB1"/>
                </a:solidFill>
              </a:rPr>
              <a:t>但是解析时，可能为：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</a:t>
            </a:r>
            <a:r>
              <a:rPr lang="en-US" altLang="zh-CN" dirty="0" smtClean="0">
                <a:solidFill>
                  <a:srgbClr val="036BB1"/>
                </a:solidFill>
              </a:rPr>
              <a:t>	01     0203 0405 0607 0809 0A0B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</a:t>
            </a:r>
            <a:r>
              <a:rPr lang="en-US" altLang="zh-CN" dirty="0" smtClean="0">
                <a:solidFill>
                  <a:srgbClr val="036BB1"/>
                </a:solidFill>
              </a:rPr>
              <a:t>	0102    0304 0506 0708 090A 0B</a:t>
            </a:r>
            <a:endParaRPr lang="en-US" altLang="zh-CN" dirty="0">
              <a:solidFill>
                <a:srgbClr val="036BB1"/>
              </a:solidFill>
            </a:endParaRPr>
          </a:p>
          <a:p>
            <a:r>
              <a:rPr lang="en-US" altLang="zh-CN" dirty="0">
                <a:solidFill>
                  <a:srgbClr val="036BB1"/>
                </a:solidFill>
              </a:rPr>
              <a:t>UNICODE</a:t>
            </a:r>
            <a:r>
              <a:rPr lang="zh-CN" altLang="en-US" dirty="0">
                <a:solidFill>
                  <a:srgbClr val="036BB1"/>
                </a:solidFill>
              </a:rPr>
              <a:t>编码：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</a:t>
            </a:r>
            <a:r>
              <a:rPr lang="en-US" altLang="zh-CN" dirty="0" smtClean="0">
                <a:solidFill>
                  <a:srgbClr val="036BB1"/>
                </a:solidFill>
              </a:rPr>
              <a:t>	A     </a:t>
            </a:r>
            <a:r>
              <a:rPr lang="zh-CN" altLang="en-US" dirty="0">
                <a:solidFill>
                  <a:srgbClr val="036BB1"/>
                </a:solidFill>
              </a:rPr>
              <a:t>我       是       程      序     员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0001 </a:t>
            </a:r>
            <a:r>
              <a:rPr lang="en-US" altLang="zh-CN" dirty="0">
                <a:solidFill>
                  <a:srgbClr val="036BB1"/>
                </a:solidFill>
              </a:rPr>
              <a:t>0203  0405  0607 0809 0A0B </a:t>
            </a:r>
          </a:p>
          <a:p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不存在解析的问题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DBCS</a:t>
            </a:r>
            <a:r>
              <a:rPr kumimoji="1" lang="zh-CN" altLang="en-US" dirty="0" smtClean="0">
                <a:solidFill>
                  <a:srgbClr val="036BB1"/>
                </a:solidFill>
              </a:rPr>
              <a:t>和</a:t>
            </a:r>
            <a:r>
              <a:rPr kumimoji="1" lang="en-US" altLang="zh-CN" dirty="0" smtClean="0">
                <a:solidFill>
                  <a:srgbClr val="036BB1"/>
                </a:solidFill>
              </a:rPr>
              <a:t>UNICODE</a:t>
            </a:r>
            <a:r>
              <a:rPr kumimoji="1" lang="zh-CN" altLang="en-US" dirty="0" smtClean="0">
                <a:solidFill>
                  <a:srgbClr val="036BB1"/>
                </a:solidFill>
              </a:rPr>
              <a:t>码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34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 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宽字节字符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61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36BB1"/>
                </a:solidFill>
              </a:rPr>
              <a:t>wchar_t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每个字符占</a:t>
            </a:r>
            <a:r>
              <a:rPr lang="en-US" altLang="zh-CN" dirty="0">
                <a:solidFill>
                  <a:srgbClr val="036BB1"/>
                </a:solidFill>
              </a:rPr>
              <a:t>2</a:t>
            </a:r>
            <a:r>
              <a:rPr lang="zh-CN" altLang="en-US" dirty="0">
                <a:solidFill>
                  <a:srgbClr val="036BB1"/>
                </a:solidFill>
              </a:rPr>
              <a:t>个字节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char  </a:t>
            </a:r>
            <a:r>
              <a:rPr lang="zh-CN" altLang="en-US" dirty="0">
                <a:solidFill>
                  <a:srgbClr val="036BB1"/>
                </a:solidFill>
              </a:rPr>
              <a:t>每个字符占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个字节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wchar_t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实际是 </a:t>
            </a:r>
            <a:r>
              <a:rPr lang="en-US" altLang="zh-CN" dirty="0">
                <a:solidFill>
                  <a:srgbClr val="036BB1"/>
                </a:solidFill>
              </a:rPr>
              <a:t>unsigned short </a:t>
            </a:r>
            <a:r>
              <a:rPr lang="zh-CN" altLang="en-US" dirty="0">
                <a:solidFill>
                  <a:srgbClr val="036BB1"/>
                </a:solidFill>
              </a:rPr>
              <a:t>类型，定义时，需要增加“</a:t>
            </a:r>
            <a:r>
              <a:rPr lang="en-US" altLang="zh-CN" dirty="0">
                <a:solidFill>
                  <a:srgbClr val="036BB1"/>
                </a:solidFill>
              </a:rPr>
              <a:t>L”</a:t>
            </a:r>
            <a:r>
              <a:rPr lang="zh-CN" altLang="en-US" dirty="0">
                <a:solidFill>
                  <a:srgbClr val="036BB1"/>
                </a:solidFill>
              </a:rPr>
              <a:t>，通知编译器按照双字节编译字符串，采用</a:t>
            </a:r>
            <a:r>
              <a:rPr lang="en-US" altLang="zh-CN" dirty="0">
                <a:solidFill>
                  <a:srgbClr val="036BB1"/>
                </a:solidFill>
              </a:rPr>
              <a:t>UNICODE</a:t>
            </a:r>
            <a:r>
              <a:rPr lang="zh-CN" altLang="en-US" dirty="0">
                <a:solidFill>
                  <a:srgbClr val="036BB1"/>
                </a:solidFill>
              </a:rPr>
              <a:t>编码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需要</a:t>
            </a:r>
            <a:r>
              <a:rPr lang="zh-CN" altLang="en-US" dirty="0">
                <a:solidFill>
                  <a:srgbClr val="036BB1"/>
                </a:solidFill>
              </a:rPr>
              <a:t>使用支持 </a:t>
            </a:r>
            <a:r>
              <a:rPr lang="en-US" altLang="zh-CN" dirty="0" err="1">
                <a:solidFill>
                  <a:srgbClr val="036BB1"/>
                </a:solidFill>
              </a:rPr>
              <a:t>wchar_t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函数操作宽字节字符串。例如：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wchar_t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* </a:t>
            </a:r>
            <a:r>
              <a:rPr lang="en-US" altLang="zh-CN" dirty="0" err="1">
                <a:solidFill>
                  <a:srgbClr val="036BB1"/>
                </a:solidFill>
              </a:rPr>
              <a:t>pwszText</a:t>
            </a:r>
            <a:r>
              <a:rPr lang="en-US" altLang="zh-CN" dirty="0">
                <a:solidFill>
                  <a:srgbClr val="036BB1"/>
                </a:solidFill>
              </a:rPr>
              <a:t> = </a:t>
            </a:r>
            <a:r>
              <a:rPr lang="en-US" altLang="zh-CN" dirty="0" err="1">
                <a:solidFill>
                  <a:srgbClr val="036BB1"/>
                </a:solidFill>
              </a:rPr>
              <a:t>L"Hello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wchar</a:t>
            </a:r>
            <a:r>
              <a:rPr lang="en-US" altLang="zh-CN" dirty="0">
                <a:solidFill>
                  <a:srgbClr val="036BB1"/>
                </a:solidFill>
              </a:rPr>
              <a:t>";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      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wprintf</a:t>
            </a:r>
            <a:r>
              <a:rPr lang="en-US" altLang="zh-CN" dirty="0">
                <a:solidFill>
                  <a:srgbClr val="036BB1"/>
                </a:solidFill>
              </a:rPr>
              <a:t>( L"%s\n", </a:t>
            </a:r>
            <a:r>
              <a:rPr lang="en-US" altLang="zh-CN" dirty="0" err="1">
                <a:solidFill>
                  <a:srgbClr val="036BB1"/>
                </a:solidFill>
              </a:rPr>
              <a:t>pwszText</a:t>
            </a:r>
            <a:r>
              <a:rPr lang="en-US" altLang="zh-CN" dirty="0">
                <a:solidFill>
                  <a:srgbClr val="036BB1"/>
                </a:solidFill>
              </a:rPr>
              <a:t> );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宽字节字符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739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 04     TCHAR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427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#</a:t>
            </a:r>
            <a:r>
              <a:rPr lang="en-US" altLang="zh-CN" dirty="0" err="1">
                <a:solidFill>
                  <a:srgbClr val="036BB1"/>
                </a:solidFill>
              </a:rPr>
              <a:t>ifdef</a:t>
            </a:r>
            <a:r>
              <a:rPr lang="en-US" altLang="zh-CN" dirty="0">
                <a:solidFill>
                  <a:srgbClr val="036BB1"/>
                </a:solidFill>
              </a:rPr>
              <a:t>  UNICODE 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36BB1"/>
                </a:solidFill>
              </a:rPr>
              <a:t>typedef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 err="1" smtClean="0">
                <a:solidFill>
                  <a:srgbClr val="036BB1"/>
                </a:solidFill>
              </a:rPr>
              <a:t>wchar_t</a:t>
            </a:r>
            <a:r>
              <a:rPr lang="en-US" altLang="zh-CN" dirty="0" smtClean="0">
                <a:solidFill>
                  <a:srgbClr val="036BB1"/>
                </a:solidFill>
              </a:rPr>
              <a:t> TCHAR;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 #define __TEXT(quote) L##quote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#</a:t>
            </a:r>
            <a:r>
              <a:rPr lang="en-US" altLang="zh-CN" dirty="0">
                <a:solidFill>
                  <a:srgbClr val="036BB1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 </a:t>
            </a:r>
            <a:r>
              <a:rPr lang="en-US" altLang="zh-CN" dirty="0" err="1">
                <a:solidFill>
                  <a:srgbClr val="036BB1"/>
                </a:solidFill>
              </a:rPr>
              <a:t>typedef</a:t>
            </a:r>
            <a:r>
              <a:rPr lang="en-US" altLang="zh-CN" dirty="0">
                <a:solidFill>
                  <a:srgbClr val="036BB1"/>
                </a:solidFill>
              </a:rPr>
              <a:t> char </a:t>
            </a:r>
            <a:r>
              <a:rPr lang="en-US" altLang="zh-CN" dirty="0" smtClean="0">
                <a:solidFill>
                  <a:srgbClr val="036BB1"/>
                </a:solidFill>
              </a:rPr>
              <a:t>TCHAR;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 #define __TEXT(quote) quote 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#</a:t>
            </a:r>
            <a:r>
              <a:rPr lang="en-US" altLang="zh-CN" dirty="0" err="1">
                <a:solidFill>
                  <a:srgbClr val="036BB1"/>
                </a:solidFill>
              </a:rPr>
              <a:t>endif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TCHAR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83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控制台</a:t>
            </a:r>
            <a:r>
              <a:rPr lang="zh-CN" altLang="en-US" dirty="0">
                <a:solidFill>
                  <a:srgbClr val="036BB1"/>
                </a:solidFill>
              </a:rPr>
              <a:t>程序 </a:t>
            </a:r>
            <a:r>
              <a:rPr lang="en-US" altLang="zh-CN" dirty="0">
                <a:solidFill>
                  <a:srgbClr val="036BB1"/>
                </a:solidFill>
              </a:rPr>
              <a:t>Console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DOS</a:t>
            </a:r>
            <a:r>
              <a:rPr lang="zh-CN" altLang="en-US" dirty="0">
                <a:solidFill>
                  <a:srgbClr val="036BB1"/>
                </a:solidFill>
              </a:rPr>
              <a:t>程序，本身没有窗口，通过</a:t>
            </a:r>
            <a:r>
              <a:rPr lang="en-US" altLang="zh-CN" dirty="0">
                <a:solidFill>
                  <a:srgbClr val="036BB1"/>
                </a:solidFill>
              </a:rPr>
              <a:t>Windows DOS</a:t>
            </a:r>
            <a:r>
              <a:rPr lang="zh-CN" altLang="en-US" dirty="0">
                <a:solidFill>
                  <a:srgbClr val="036BB1"/>
                </a:solidFill>
              </a:rPr>
              <a:t>窗口执行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窗口程序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拥有</a:t>
            </a:r>
            <a:r>
              <a:rPr lang="zh-CN" altLang="en-US" dirty="0">
                <a:solidFill>
                  <a:srgbClr val="036BB1"/>
                </a:solidFill>
              </a:rPr>
              <a:t>自己的窗口，可以与用户交互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库程序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存放</a:t>
            </a:r>
            <a:r>
              <a:rPr lang="zh-CN" altLang="en-US" dirty="0">
                <a:solidFill>
                  <a:srgbClr val="036BB1"/>
                </a:solidFill>
              </a:rPr>
              <a:t>代码、数据的程序，执行文件可以从中取出代码执行和获取</a:t>
            </a:r>
            <a:r>
              <a:rPr lang="zh-CN" altLang="en-US" dirty="0" smtClean="0">
                <a:solidFill>
                  <a:srgbClr val="036BB1"/>
                </a:solidFill>
              </a:rPr>
              <a:t>数据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静态库程序：扩展名</a:t>
            </a:r>
            <a:r>
              <a:rPr lang="en-US" altLang="zh-CN" dirty="0">
                <a:solidFill>
                  <a:srgbClr val="036BB1"/>
                </a:solidFill>
              </a:rPr>
              <a:t>LIB</a:t>
            </a:r>
            <a:r>
              <a:rPr lang="zh-CN" altLang="en-US" dirty="0">
                <a:solidFill>
                  <a:srgbClr val="036BB1"/>
                </a:solidFill>
              </a:rPr>
              <a:t>，在编译链接程序时，将代码放入到执行文件</a:t>
            </a:r>
            <a:r>
              <a:rPr lang="zh-CN" altLang="en-US" dirty="0" smtClean="0">
                <a:solidFill>
                  <a:srgbClr val="036BB1"/>
                </a:solidFill>
              </a:rPr>
              <a:t>中。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动态库程序：扩展名</a:t>
            </a:r>
            <a:r>
              <a:rPr lang="en-US" altLang="zh-CN" dirty="0">
                <a:solidFill>
                  <a:srgbClr val="036BB1"/>
                </a:solidFill>
              </a:rPr>
              <a:t>DLL</a:t>
            </a:r>
            <a:r>
              <a:rPr lang="zh-CN" altLang="en-US" dirty="0">
                <a:solidFill>
                  <a:srgbClr val="036BB1"/>
                </a:solidFill>
              </a:rPr>
              <a:t>，在执行文件执行时从中获取</a:t>
            </a:r>
            <a:r>
              <a:rPr lang="zh-CN" altLang="en-US" dirty="0" smtClean="0">
                <a:solidFill>
                  <a:srgbClr val="036BB1"/>
                </a:solidFill>
              </a:rPr>
              <a:t>代码。</a:t>
            </a:r>
            <a:endParaRPr lang="zh-CN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应用程序分类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7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smtClean="0">
                <a:solidFill>
                  <a:schemeClr val="bg1"/>
                </a:solidFill>
              </a:rPr>
              <a:t> 05     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打印</a:t>
            </a:r>
            <a:r>
              <a:rPr kumimoji="1" lang="en-US" altLang="zh-CN" sz="7200" dirty="0" smtClean="0">
                <a:solidFill>
                  <a:schemeClr val="bg1"/>
                </a:solidFill>
              </a:rPr>
              <a:t>UNICODE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字符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4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UNICODE</a:t>
            </a:r>
            <a:r>
              <a:rPr lang="zh-CN" altLang="en-US" dirty="0">
                <a:solidFill>
                  <a:srgbClr val="036BB1"/>
                </a:solidFill>
              </a:rPr>
              <a:t>字符打印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wprintf</a:t>
            </a:r>
            <a:r>
              <a:rPr lang="zh-CN" altLang="en-US" dirty="0">
                <a:solidFill>
                  <a:srgbClr val="036BB1"/>
                </a:solidFill>
              </a:rPr>
              <a:t>对</a:t>
            </a:r>
            <a:r>
              <a:rPr lang="en-US" altLang="zh-CN" dirty="0">
                <a:solidFill>
                  <a:srgbClr val="036BB1"/>
                </a:solidFill>
              </a:rPr>
              <a:t>UNICODE</a:t>
            </a:r>
            <a:r>
              <a:rPr lang="zh-CN" altLang="en-US" dirty="0">
                <a:solidFill>
                  <a:srgbClr val="036BB1"/>
                </a:solidFill>
              </a:rPr>
              <a:t>字符打印支持不完善。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en-US" altLang="zh-CN" dirty="0">
                <a:solidFill>
                  <a:srgbClr val="036BB1"/>
                </a:solidFill>
              </a:rPr>
              <a:t>Windows</a:t>
            </a:r>
            <a:r>
              <a:rPr lang="zh-CN" altLang="en-US" dirty="0">
                <a:solidFill>
                  <a:srgbClr val="036BB1"/>
                </a:solidFill>
              </a:rPr>
              <a:t>下使用</a:t>
            </a:r>
            <a:r>
              <a:rPr lang="en-US" altLang="zh-CN" dirty="0" err="1">
                <a:solidFill>
                  <a:srgbClr val="036BB1"/>
                </a:solidFill>
              </a:rPr>
              <a:t>WriteConsole</a:t>
            </a:r>
            <a:r>
              <a:rPr lang="en-US" altLang="zh-CN" dirty="0">
                <a:solidFill>
                  <a:srgbClr val="036BB1"/>
                </a:solidFill>
              </a:rPr>
              <a:t> API</a:t>
            </a:r>
            <a:r>
              <a:rPr lang="zh-CN" altLang="en-US" dirty="0">
                <a:solidFill>
                  <a:srgbClr val="036BB1"/>
                </a:solidFill>
              </a:rPr>
              <a:t>打印</a:t>
            </a:r>
            <a:r>
              <a:rPr lang="en-US" altLang="zh-CN" dirty="0">
                <a:solidFill>
                  <a:srgbClr val="036BB1"/>
                </a:solidFill>
              </a:rPr>
              <a:t>UNICODE</a:t>
            </a:r>
            <a:r>
              <a:rPr lang="zh-CN" altLang="en-US" dirty="0">
                <a:solidFill>
                  <a:srgbClr val="036BB1"/>
                </a:solidFill>
              </a:rPr>
              <a:t>字符 </a:t>
            </a:r>
            <a:r>
              <a:rPr lang="en-US" altLang="zh-CN" dirty="0" err="1">
                <a:solidFill>
                  <a:srgbClr val="036BB1"/>
                </a:solidFill>
              </a:rPr>
              <a:t>GetStdHandle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打印</a:t>
            </a:r>
            <a:r>
              <a:rPr kumimoji="1" lang="en-US" altLang="zh-CN" dirty="0" smtClean="0">
                <a:solidFill>
                  <a:srgbClr val="036BB1"/>
                </a:solidFill>
              </a:rPr>
              <a:t>UNICODE</a:t>
            </a:r>
            <a:r>
              <a:rPr kumimoji="1" lang="zh-CN" altLang="en-US" dirty="0" smtClean="0">
                <a:solidFill>
                  <a:srgbClr val="036BB1"/>
                </a:solidFill>
              </a:rPr>
              <a:t>字符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20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47AAF1D3-7EEA-9243-AAA3-F6B9DBBE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10569"/>
            <a:ext cx="16671095" cy="2271395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lang="zh-CN" altLang="en-US" sz="8800" dirty="0" smtClean="0">
                <a:solidFill>
                  <a:schemeClr val="bg1"/>
                </a:solidFill>
              </a:rPr>
              <a:t>应用程序对比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7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入口</a:t>
            </a:r>
            <a:r>
              <a:rPr kumimoji="1" lang="zh-CN" altLang="en-US" dirty="0">
                <a:solidFill>
                  <a:srgbClr val="036BB1"/>
                </a:solidFill>
              </a:rPr>
              <a:t>函数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控制台程序 </a:t>
            </a:r>
            <a:r>
              <a:rPr kumimoji="1" lang="en-US" altLang="zh-CN" dirty="0">
                <a:solidFill>
                  <a:srgbClr val="036BB1"/>
                </a:solidFill>
              </a:rPr>
              <a:t>- main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</a:t>
            </a:r>
            <a:r>
              <a:rPr kumimoji="1" lang="zh-CN" altLang="en-US" dirty="0">
                <a:solidFill>
                  <a:srgbClr val="036BB1"/>
                </a:solidFill>
              </a:rPr>
              <a:t>窗口程序 </a:t>
            </a:r>
            <a:r>
              <a:rPr kumimoji="1" lang="en-US" altLang="zh-CN" dirty="0">
                <a:solidFill>
                  <a:srgbClr val="036BB1"/>
                </a:solidFill>
              </a:rPr>
              <a:t>- </a:t>
            </a:r>
            <a:r>
              <a:rPr kumimoji="1" lang="en-US" altLang="zh-CN" dirty="0" err="1">
                <a:solidFill>
                  <a:srgbClr val="036BB1"/>
                </a:solidFill>
              </a:rPr>
              <a:t>WinMain</a:t>
            </a:r>
            <a:endParaRPr kumimoji="1"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</a:t>
            </a:r>
            <a:r>
              <a:rPr kumimoji="1" lang="zh-CN" altLang="en-US" dirty="0">
                <a:solidFill>
                  <a:srgbClr val="036BB1"/>
                </a:solidFill>
              </a:rPr>
              <a:t>动态库程序 </a:t>
            </a:r>
            <a:r>
              <a:rPr kumimoji="1" lang="en-US" altLang="zh-CN" dirty="0">
                <a:solidFill>
                  <a:srgbClr val="036BB1"/>
                </a:solidFill>
              </a:rPr>
              <a:t>- </a:t>
            </a:r>
            <a:r>
              <a:rPr kumimoji="1" lang="en-US" altLang="zh-CN" dirty="0" err="1">
                <a:solidFill>
                  <a:srgbClr val="036BB1"/>
                </a:solidFill>
              </a:rPr>
              <a:t>DllMain</a:t>
            </a:r>
            <a:endParaRPr kumimoji="1"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</a:t>
            </a:r>
            <a:r>
              <a:rPr kumimoji="1" lang="zh-CN" altLang="en-US" dirty="0">
                <a:solidFill>
                  <a:srgbClr val="036BB1"/>
                </a:solidFill>
              </a:rPr>
              <a:t>静态库程序 </a:t>
            </a:r>
            <a:r>
              <a:rPr kumimoji="1" lang="en-US" altLang="zh-CN" dirty="0">
                <a:solidFill>
                  <a:srgbClr val="036BB1"/>
                </a:solidFill>
              </a:rPr>
              <a:t>- </a:t>
            </a:r>
            <a:r>
              <a:rPr kumimoji="1" lang="zh-CN" altLang="en-US" dirty="0">
                <a:solidFill>
                  <a:srgbClr val="036BB1"/>
                </a:solidFill>
              </a:rPr>
              <a:t>无入口函数</a:t>
            </a:r>
          </a:p>
          <a:p>
            <a:r>
              <a:rPr kumimoji="1" lang="zh-CN" altLang="en-US" dirty="0" smtClean="0">
                <a:solidFill>
                  <a:srgbClr val="036BB1"/>
                </a:solidFill>
              </a:rPr>
              <a:t>文件</a:t>
            </a:r>
            <a:r>
              <a:rPr kumimoji="1" lang="zh-CN" altLang="en-US" dirty="0">
                <a:solidFill>
                  <a:srgbClr val="036BB1"/>
                </a:solidFill>
              </a:rPr>
              <a:t>存在方式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      </a:t>
            </a: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zh-CN" altLang="en-US" dirty="0" smtClean="0">
                <a:solidFill>
                  <a:srgbClr val="036BB1"/>
                </a:solidFill>
              </a:rPr>
              <a:t>控制台</a:t>
            </a:r>
            <a:r>
              <a:rPr kumimoji="1" lang="zh-CN" altLang="en-US" dirty="0">
                <a:solidFill>
                  <a:srgbClr val="036BB1"/>
                </a:solidFill>
              </a:rPr>
              <a:t>程序、窗口程序 </a:t>
            </a:r>
            <a:r>
              <a:rPr kumimoji="1" lang="en-US" altLang="zh-CN" dirty="0">
                <a:solidFill>
                  <a:srgbClr val="036BB1"/>
                </a:solidFill>
              </a:rPr>
              <a:t>- EXE</a:t>
            </a:r>
            <a:r>
              <a:rPr kumimoji="1" lang="zh-CN" altLang="en-US" dirty="0">
                <a:solidFill>
                  <a:srgbClr val="036BB1"/>
                </a:solidFill>
              </a:rPr>
              <a:t>文件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动态库程序 </a:t>
            </a:r>
            <a:r>
              <a:rPr kumimoji="1" lang="en-US" altLang="zh-CN" dirty="0">
                <a:solidFill>
                  <a:srgbClr val="036BB1"/>
                </a:solidFill>
              </a:rPr>
              <a:t>- DLL</a:t>
            </a:r>
            <a:r>
              <a:rPr kumimoji="1" lang="zh-CN" altLang="en-US" dirty="0">
                <a:solidFill>
                  <a:srgbClr val="036BB1"/>
                </a:solidFill>
              </a:rPr>
              <a:t>文件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静态库程序 </a:t>
            </a:r>
            <a:r>
              <a:rPr kumimoji="1" lang="en-US" altLang="zh-CN" dirty="0">
                <a:solidFill>
                  <a:srgbClr val="036BB1"/>
                </a:solidFill>
              </a:rPr>
              <a:t>- LIB</a:t>
            </a:r>
            <a:r>
              <a:rPr kumimoji="1" lang="zh-CN" altLang="en-US" dirty="0" smtClean="0">
                <a:solidFill>
                  <a:srgbClr val="036BB1"/>
                </a:solidFill>
              </a:rPr>
              <a:t>文件</a:t>
            </a:r>
          </a:p>
          <a:p>
            <a:endParaRPr kumimoji="1"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应用程序对比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4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Unit02 </a:t>
            </a:r>
            <a:r>
              <a:rPr lang="zh-CN" altLang="en-US" dirty="0" smtClean="0"/>
              <a:t>开发工具和库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26732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 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编译工具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编译器</a:t>
            </a:r>
            <a:r>
              <a:rPr lang="en-US" altLang="zh-CN" dirty="0">
                <a:solidFill>
                  <a:srgbClr val="036BB1"/>
                </a:solidFill>
              </a:rPr>
              <a:t>CL.EXE   </a:t>
            </a:r>
            <a:r>
              <a:rPr lang="zh-CN" altLang="en-US" dirty="0">
                <a:solidFill>
                  <a:srgbClr val="036BB1"/>
                </a:solidFill>
              </a:rPr>
              <a:t>将源代码编译成目标代码</a:t>
            </a:r>
            <a:r>
              <a:rPr lang="en-US" altLang="zh-CN" dirty="0">
                <a:solidFill>
                  <a:srgbClr val="036BB1"/>
                </a:solidFill>
              </a:rPr>
              <a:t>.</a:t>
            </a:r>
            <a:r>
              <a:rPr lang="en-US" altLang="zh-CN" dirty="0" err="1" smtClean="0">
                <a:solidFill>
                  <a:srgbClr val="036BB1"/>
                </a:solidFill>
              </a:rPr>
              <a:t>obj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链接</a:t>
            </a:r>
            <a:r>
              <a:rPr lang="zh-CN" altLang="en-US" dirty="0">
                <a:solidFill>
                  <a:srgbClr val="036BB1"/>
                </a:solidFill>
              </a:rPr>
              <a:t>器</a:t>
            </a:r>
            <a:r>
              <a:rPr lang="en-US" altLang="zh-CN" dirty="0">
                <a:solidFill>
                  <a:srgbClr val="036BB1"/>
                </a:solidFill>
              </a:rPr>
              <a:t>LINK.EXE   </a:t>
            </a:r>
            <a:r>
              <a:rPr lang="zh-CN" altLang="en-US" dirty="0">
                <a:solidFill>
                  <a:srgbClr val="036BB1"/>
                </a:solidFill>
              </a:rPr>
              <a:t>将目标代码、库链接生成最终</a:t>
            </a:r>
            <a:r>
              <a:rPr lang="zh-CN" altLang="en-US" dirty="0" smtClean="0">
                <a:solidFill>
                  <a:srgbClr val="036BB1"/>
                </a:solidFill>
              </a:rPr>
              <a:t>文件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资源</a:t>
            </a:r>
            <a:r>
              <a:rPr lang="zh-CN" altLang="en-US" dirty="0">
                <a:solidFill>
                  <a:srgbClr val="036BB1"/>
                </a:solidFill>
              </a:rPr>
              <a:t>编译器</a:t>
            </a:r>
            <a:r>
              <a:rPr lang="en-US" altLang="zh-CN" dirty="0">
                <a:solidFill>
                  <a:srgbClr val="036BB1"/>
                </a:solidFill>
              </a:rPr>
              <a:t>RC.EXE   (.</a:t>
            </a:r>
            <a:r>
              <a:rPr lang="en-US" altLang="zh-CN" dirty="0" err="1">
                <a:solidFill>
                  <a:srgbClr val="036BB1"/>
                </a:solidFill>
              </a:rPr>
              <a:t>rc</a:t>
            </a:r>
            <a:r>
              <a:rPr lang="en-US" altLang="zh-CN" dirty="0">
                <a:solidFill>
                  <a:srgbClr val="036BB1"/>
                </a:solidFill>
              </a:rPr>
              <a:t>)</a:t>
            </a:r>
            <a:r>
              <a:rPr lang="zh-CN" altLang="en-US" dirty="0">
                <a:solidFill>
                  <a:srgbClr val="036BB1"/>
                </a:solidFill>
              </a:rPr>
              <a:t>将资源编译，最终通过链接器存入最终</a:t>
            </a:r>
            <a:r>
              <a:rPr lang="zh-CN" altLang="en-US" dirty="0" smtClean="0">
                <a:solidFill>
                  <a:srgbClr val="036BB1"/>
                </a:solidFill>
              </a:rPr>
              <a:t>文件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endParaRPr lang="en-US" altLang="zh-CN" dirty="0" smtClean="0">
              <a:solidFill>
                <a:srgbClr val="036BB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36BB1"/>
                </a:solidFill>
              </a:rPr>
              <a:t>路径 ：</a:t>
            </a:r>
            <a:r>
              <a:rPr lang="en-US" altLang="zh-CN" dirty="0" smtClean="0">
                <a:solidFill>
                  <a:srgbClr val="036BB1"/>
                </a:solidFill>
              </a:rPr>
              <a:t>C:\Program Files (x86)\Microsoft Visual Studio 10.0\VC\bin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编译工具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0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477</Words>
  <Application>Microsoft Office PowerPoint</Application>
  <PresentationFormat>自定义</PresentationFormat>
  <Paragraphs>262</Paragraphs>
  <Slides>41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WINDOWS编程基础</vt:lpstr>
      <vt:lpstr>Unit01应用程序分类</vt:lpstr>
      <vt:lpstr>01     应用程序分类</vt:lpstr>
      <vt:lpstr>幻灯片 4</vt:lpstr>
      <vt:lpstr>02     应用程序对比</vt:lpstr>
      <vt:lpstr>幻灯片 6</vt:lpstr>
      <vt:lpstr>Unit02 开发工具和库</vt:lpstr>
      <vt:lpstr> 01     编译工具</vt:lpstr>
      <vt:lpstr>幻灯片 9</vt:lpstr>
      <vt:lpstr> 02     库和头文件</vt:lpstr>
      <vt:lpstr>幻灯片 11</vt:lpstr>
      <vt:lpstr>幻灯片 12</vt:lpstr>
      <vt:lpstr> 03     相关函数</vt:lpstr>
      <vt:lpstr>幻灯片 14</vt:lpstr>
      <vt:lpstr>04     程序编译过程</vt:lpstr>
      <vt:lpstr>幻灯片 16</vt:lpstr>
      <vt:lpstr>幻灯片 17</vt:lpstr>
      <vt:lpstr>幻灯片 18</vt:lpstr>
      <vt:lpstr>Unit03 第一个windows窗口</vt:lpstr>
      <vt:lpstr>幻灯片 20</vt:lpstr>
      <vt:lpstr>01     窗口创建过程</vt:lpstr>
      <vt:lpstr>幻灯片 22</vt:lpstr>
      <vt:lpstr>02     代码示例</vt:lpstr>
      <vt:lpstr>幻灯片 24</vt:lpstr>
      <vt:lpstr>幻灯片 25</vt:lpstr>
      <vt:lpstr>幻灯片 26</vt:lpstr>
      <vt:lpstr>幻灯片 27</vt:lpstr>
      <vt:lpstr>幻灯片 28</vt:lpstr>
      <vt:lpstr>幻灯片 29</vt:lpstr>
      <vt:lpstr>Unit04 字符编码</vt:lpstr>
      <vt:lpstr>幻灯片 31</vt:lpstr>
      <vt:lpstr>01     编码历史背景</vt:lpstr>
      <vt:lpstr>幻灯片 33</vt:lpstr>
      <vt:lpstr>02     DBCS和UNICOE码</vt:lpstr>
      <vt:lpstr>幻灯片 35</vt:lpstr>
      <vt:lpstr> 03     宽字节字符</vt:lpstr>
      <vt:lpstr>幻灯片 37</vt:lpstr>
      <vt:lpstr> 04     TCHAR</vt:lpstr>
      <vt:lpstr>幻灯片 39</vt:lpstr>
      <vt:lpstr> 05     打印UNICODE字符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tarena</dc:creator>
  <cp:lastModifiedBy>admin</cp:lastModifiedBy>
  <cp:revision>670</cp:revision>
  <dcterms:created xsi:type="dcterms:W3CDTF">2017-05-25T09:22:00Z</dcterms:created>
  <dcterms:modified xsi:type="dcterms:W3CDTF">2019-11-19T08:02:49Z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